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115be8d7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115be8d7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115be8d7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115be8d7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115be8d7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115be8d7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115be8d7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115be8d7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115be8d7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115be8d7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115be8d7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115be8d7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115be8d7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115be8d7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115be8d7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115be8d7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115be8d7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115be8d7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115be8d7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115be8d7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115be8d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115be8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115be8d7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115be8d7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115be8d7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115be8d7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115be8d7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115be8d7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115be8d7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115be8d7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115be8d7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115be8d7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115be8d7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115be8d7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115be8d7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115be8d7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115be8d7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115be8d7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115be8d7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115be8d7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115be8d7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5115be8d7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15be8d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15be8d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115be8d7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115be8d7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15be8d7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15be8d7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15be8d7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15be8d7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15be8d7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115be8d7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115be8d7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115be8d7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15be8d7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15be8d7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115be8d7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115be8d7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34800" y="1114925"/>
            <a:ext cx="6074400" cy="20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500"/>
              <a:t>Portuguese Bank Marketing Case Study</a:t>
            </a:r>
            <a:endParaRPr sz="4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462950" y="3324650"/>
            <a:ext cx="62181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ca" sz="2012">
                <a:solidFill>
                  <a:schemeClr val="accent2"/>
                </a:solidFill>
              </a:rPr>
              <a:t>ANÀLISI DE DADES I EXPLOTACIÓ DE LA INFORMACIÓ</a:t>
            </a:r>
            <a:endParaRPr b="1" sz="2012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/>
          </a:p>
        </p:txBody>
      </p:sp>
      <p:sp>
        <p:nvSpPr>
          <p:cNvPr id="130" name="Google Shape;130;p13"/>
          <p:cNvSpPr txBox="1"/>
          <p:nvPr/>
        </p:nvSpPr>
        <p:spPr>
          <a:xfrm>
            <a:off x="3342725" y="3853750"/>
            <a:ext cx="299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Sergio Delgado Ampudia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Fujie Mei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Mario Wang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ImputeMCA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50" y="1620750"/>
            <a:ext cx="5222525" cy="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100" y="2387225"/>
            <a:ext cx="3387037" cy="25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2469200"/>
            <a:ext cx="3285549" cy="2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63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DISCRETIZATION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586200"/>
            <a:ext cx="75057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Discretization of numeric variables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Turning different rangs of variables into factors to get the data sorted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00" y="2807837"/>
            <a:ext cx="4121525" cy="19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625" y="2725600"/>
            <a:ext cx="3747349" cy="20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425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PROFILING target duration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0" y="1221675"/>
            <a:ext cx="4100254" cy="21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88" y="3340000"/>
            <a:ext cx="3239475" cy="2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550" y="3621050"/>
            <a:ext cx="3471750" cy="12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5975" y="1447277"/>
            <a:ext cx="3781300" cy="31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425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PROFILING target y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266775"/>
            <a:ext cx="3929575" cy="25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000" y="392925"/>
            <a:ext cx="3552975" cy="45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53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244675"/>
            <a:ext cx="8271275" cy="6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" y="1970875"/>
            <a:ext cx="75723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1075" y="2309475"/>
            <a:ext cx="4281786" cy="25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Kaiser Criteria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819150" y="1581475"/>
            <a:ext cx="7505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6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ca" sz="1600">
                <a:latin typeface="Arial"/>
                <a:ea typeface="Arial"/>
                <a:cs typeface="Arial"/>
                <a:sym typeface="Arial"/>
              </a:rPr>
              <a:t>e should consider 2 dimensions. In our case, we will take Kayser’s rule into consideration because it’s the least number of components and the cumulative variation is almost 80%.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836150"/>
            <a:ext cx="5189350" cy="18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0" y="1302775"/>
            <a:ext cx="3942499" cy="28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575" y="1302775"/>
            <a:ext cx="4067104" cy="28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541113" y="447375"/>
            <a:ext cx="815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 taking into account also supplementary variables that can be quantitative and/or categorical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25" y="1579925"/>
            <a:ext cx="81536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2151425"/>
            <a:ext cx="4076700" cy="26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0650" y="2151425"/>
            <a:ext cx="2858908" cy="26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893500"/>
            <a:ext cx="77914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675" y="1350700"/>
            <a:ext cx="5368250" cy="34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2350" y="1291700"/>
            <a:ext cx="1046651" cy="10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Hierarchical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from MCA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620050" y="1990725"/>
            <a:ext cx="407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Cluster 1: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ca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the people who will say yes.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ca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contacted by cellulars.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ca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university graduates.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Cluster 2: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ca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people who are more likely to say no 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ca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Contacted on November by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ca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Divorced 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Cluster 3: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ca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people who are married and retired, which will most likely say no. 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ca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Contacted by telephone. </a:t>
            </a:r>
            <a:endParaRPr sz="180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4700"/>
            <a:ext cx="4290300" cy="4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Índex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ca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ca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Data Description, </a:t>
            </a:r>
            <a:r>
              <a:rPr lang="ca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Processing,</a:t>
            </a:r>
            <a:r>
              <a:rPr lang="ca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Validation and Profiling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ca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PCA 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ca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Hierarchical clustering from MCA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ca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CA &amp; Clustering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ca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Linear regression: model construction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ca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Logistic regression: model construction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CA(Age group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vs f.duration)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819150" y="1990725"/>
            <a:ext cx="3327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●"/>
            </a:pPr>
            <a:r>
              <a:rPr lang="ca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duration is independent of </a:t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age group</a:t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050" y="524275"/>
            <a:ext cx="3930025" cy="433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CA(Education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vs f.duration)</a:t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664300" y="1990725"/>
            <a:ext cx="7505700" cy="244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●"/>
            </a:pPr>
            <a:r>
              <a:rPr lang="ca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 </a:t>
            </a:r>
            <a:r>
              <a:rPr lang="ca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of the 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80261" l="0" r="0" t="0"/>
          <a:stretch/>
        </p:blipFill>
        <p:spPr>
          <a:xfrm>
            <a:off x="3187575" y="1055250"/>
            <a:ext cx="5635350" cy="103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 rotWithShape="1">
          <a:blip r:embed="rId3">
            <a:alphaModFix/>
          </a:blip>
          <a:srcRect b="0" l="0" r="0" t="52095"/>
          <a:stretch/>
        </p:blipFill>
        <p:spPr>
          <a:xfrm>
            <a:off x="3053775" y="2203375"/>
            <a:ext cx="5819600" cy="235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819150" y="482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Linear regression: model construction 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819150" y="1215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ca" sz="1900">
                <a:latin typeface="Arial"/>
                <a:ea typeface="Arial"/>
                <a:cs typeface="Arial"/>
                <a:sym typeface="Arial"/>
              </a:rPr>
              <a:t>Initial model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00" y="1752100"/>
            <a:ext cx="3694200" cy="288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400" y="1848600"/>
            <a:ext cx="4411550" cy="27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819150" y="491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Linear regression: model construction 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819150" y="1181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Final model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00" y="1655975"/>
            <a:ext cx="7137301" cy="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0" y="2209475"/>
            <a:ext cx="4539576" cy="26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525" y="2486000"/>
            <a:ext cx="3794700" cy="17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819150" y="381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Validation</a:t>
            </a:r>
            <a:r>
              <a:rPr lang="ca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25" y="947375"/>
            <a:ext cx="6851349" cy="39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WORK AND TEST SAMPLES</a:t>
            </a:r>
            <a:endParaRPr/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75" y="1866550"/>
            <a:ext cx="4419600" cy="16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819150" y="483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Logistic regression: model construction</a:t>
            </a:r>
            <a:endParaRPr/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50" y="1659275"/>
            <a:ext cx="4243824" cy="31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275" y="1619013"/>
            <a:ext cx="4052375" cy="10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275" y="2656625"/>
            <a:ext cx="4052376" cy="21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 txBox="1"/>
          <p:nvPr/>
        </p:nvSpPr>
        <p:spPr>
          <a:xfrm>
            <a:off x="819150" y="1118375"/>
            <a:ext cx="57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ca" sz="1700"/>
              <a:t>Initial model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Logistic</a:t>
            </a:r>
            <a:r>
              <a:rPr lang="ca"/>
              <a:t>: model construction</a:t>
            </a:r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819150" y="1538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Final model</a:t>
            </a:r>
            <a:endParaRPr/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25" y="1962400"/>
            <a:ext cx="3928374" cy="23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300" y="1962400"/>
            <a:ext cx="4257751" cy="2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Predictions</a:t>
            </a:r>
            <a:endParaRPr/>
          </a:p>
        </p:txBody>
      </p:sp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50" y="1990725"/>
            <a:ext cx="3210350" cy="18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41688"/>
            <a:ext cx="3349400" cy="21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Predictions</a:t>
            </a:r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13" y="1678225"/>
            <a:ext cx="6006175" cy="17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300" y="1469125"/>
            <a:ext cx="1926925" cy="29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603575"/>
            <a:ext cx="75057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ca" sz="1772">
                <a:latin typeface="Arial"/>
                <a:ea typeface="Arial"/>
                <a:cs typeface="Arial"/>
                <a:sym typeface="Arial"/>
              </a:rPr>
              <a:t>The course project is concerned with Multivariant Data Analysis and model building for response variables for recollected data of the outcome of a marketing campaign performed by a portuguese bank.</a:t>
            </a:r>
            <a:endParaRPr sz="17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ca" sz="1772">
                <a:latin typeface="Arial"/>
                <a:ea typeface="Arial"/>
                <a:cs typeface="Arial"/>
                <a:sym typeface="Arial"/>
              </a:rPr>
              <a:t>The objective of the project is to:</a:t>
            </a:r>
            <a:endParaRPr sz="1772">
              <a:latin typeface="Arial"/>
              <a:ea typeface="Arial"/>
              <a:cs typeface="Arial"/>
              <a:sym typeface="Arial"/>
            </a:endParaRPr>
          </a:p>
          <a:p>
            <a:pPr indent="-34115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73"/>
              <a:buFont typeface="Arial"/>
              <a:buChar char="●"/>
            </a:pPr>
            <a:r>
              <a:rPr lang="ca" sz="1772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ca" sz="1772">
                <a:latin typeface="Arial"/>
                <a:ea typeface="Arial"/>
                <a:cs typeface="Arial"/>
                <a:sym typeface="Arial"/>
              </a:rPr>
              <a:t>redict how much probability you have to be successful given some socioeconomics characteristics. (binary outcome)</a:t>
            </a:r>
            <a:endParaRPr sz="1772">
              <a:latin typeface="Arial"/>
              <a:ea typeface="Arial"/>
              <a:cs typeface="Arial"/>
              <a:sym typeface="Arial"/>
            </a:endParaRPr>
          </a:p>
          <a:p>
            <a:pPr indent="-34115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73"/>
              <a:buFont typeface="Arial"/>
              <a:buChar char="●"/>
            </a:pPr>
            <a:r>
              <a:rPr lang="ca" sz="1772">
                <a:latin typeface="Arial"/>
                <a:ea typeface="Arial"/>
                <a:cs typeface="Arial"/>
                <a:sym typeface="Arial"/>
              </a:rPr>
              <a:t>Predict the duration of the calls. ((Numeric Target) </a:t>
            </a:r>
            <a:endParaRPr sz="17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ca" sz="1772">
                <a:latin typeface="Arial"/>
                <a:ea typeface="Arial"/>
                <a:cs typeface="Arial"/>
                <a:sym typeface="Arial"/>
              </a:rPr>
              <a:t>We started with a random balanced sample containing 5.000 registers from a 40.000 registers dataset.</a:t>
            </a:r>
            <a:endParaRPr sz="17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72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819150" y="1832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100"/>
              <a:t>Thanks for your attention</a:t>
            </a:r>
            <a:endParaRPr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Description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747375"/>
            <a:ext cx="7505700" cy="30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4588" lvl="0" marL="457200" rtl="0" algn="l">
              <a:spcBef>
                <a:spcPts val="0"/>
              </a:spcBef>
              <a:spcAft>
                <a:spcPts val="0"/>
              </a:spcAft>
              <a:buSzPts val="2929"/>
              <a:buFont typeface="Arial"/>
              <a:buChar char="●"/>
            </a:pPr>
            <a:r>
              <a:rPr lang="ca" sz="2928">
                <a:latin typeface="Arial"/>
                <a:ea typeface="Arial"/>
                <a:cs typeface="Arial"/>
                <a:sym typeface="Arial"/>
              </a:rPr>
              <a:t>5.000 rows and 21 columns (variables)</a:t>
            </a:r>
            <a:endParaRPr sz="2928">
              <a:latin typeface="Arial"/>
              <a:ea typeface="Arial"/>
              <a:cs typeface="Arial"/>
              <a:sym typeface="Arial"/>
            </a:endParaRPr>
          </a:p>
          <a:p>
            <a:pPr indent="-414588" lvl="0" marL="457200" rtl="0" algn="l">
              <a:spcBef>
                <a:spcPts val="0"/>
              </a:spcBef>
              <a:spcAft>
                <a:spcPts val="0"/>
              </a:spcAft>
              <a:buSzPts val="2929"/>
              <a:buFont typeface="Arial"/>
              <a:buChar char="●"/>
            </a:pPr>
            <a:r>
              <a:rPr lang="ca" sz="2928">
                <a:latin typeface="Arial"/>
                <a:ea typeface="Arial"/>
                <a:cs typeface="Arial"/>
                <a:sym typeface="Arial"/>
              </a:rPr>
              <a:t>11 qualitative variables</a:t>
            </a:r>
            <a:endParaRPr sz="2928">
              <a:latin typeface="Arial"/>
              <a:ea typeface="Arial"/>
              <a:cs typeface="Arial"/>
              <a:sym typeface="Arial"/>
            </a:endParaRPr>
          </a:p>
          <a:p>
            <a:pPr indent="-414588" lvl="0" marL="457200" rtl="0" algn="l">
              <a:spcBef>
                <a:spcPts val="0"/>
              </a:spcBef>
              <a:spcAft>
                <a:spcPts val="0"/>
              </a:spcAft>
              <a:buSzPts val="2929"/>
              <a:buFont typeface="Arial"/>
              <a:buChar char="●"/>
            </a:pPr>
            <a:r>
              <a:rPr lang="ca" sz="2928">
                <a:latin typeface="Arial"/>
                <a:ea typeface="Arial"/>
                <a:cs typeface="Arial"/>
                <a:sym typeface="Arial"/>
              </a:rPr>
              <a:t>10 quantitative variables</a:t>
            </a:r>
            <a:endParaRPr sz="2928">
              <a:latin typeface="Arial"/>
              <a:ea typeface="Arial"/>
              <a:cs typeface="Arial"/>
              <a:sym typeface="Arial"/>
            </a:endParaRPr>
          </a:p>
          <a:p>
            <a:pPr indent="-414588" lvl="0" marL="457200" rtl="0" algn="l">
              <a:spcBef>
                <a:spcPts val="0"/>
              </a:spcBef>
              <a:spcAft>
                <a:spcPts val="0"/>
              </a:spcAft>
              <a:buSzPts val="2929"/>
              <a:buFont typeface="Arial"/>
              <a:buChar char="●"/>
            </a:pPr>
            <a:r>
              <a:rPr lang="ca" sz="2928">
                <a:latin typeface="Arial"/>
                <a:ea typeface="Arial"/>
                <a:cs typeface="Arial"/>
                <a:sym typeface="Arial"/>
              </a:rPr>
              <a:t>Numeric target = variable “duration”</a:t>
            </a:r>
            <a:endParaRPr sz="2928">
              <a:latin typeface="Arial"/>
              <a:ea typeface="Arial"/>
              <a:cs typeface="Arial"/>
              <a:sym typeface="Arial"/>
            </a:endParaRPr>
          </a:p>
          <a:p>
            <a:pPr indent="-414588" lvl="0" marL="457200" rtl="0" algn="l">
              <a:spcBef>
                <a:spcPts val="0"/>
              </a:spcBef>
              <a:spcAft>
                <a:spcPts val="0"/>
              </a:spcAft>
              <a:buSzPts val="2929"/>
              <a:buFont typeface="Arial"/>
              <a:buChar char="●"/>
            </a:pPr>
            <a:r>
              <a:rPr lang="ca" sz="2928">
                <a:latin typeface="Arial"/>
                <a:ea typeface="Arial"/>
                <a:cs typeface="Arial"/>
                <a:sym typeface="Arial"/>
              </a:rPr>
              <a:t>Categorical target = variable “y”</a:t>
            </a:r>
            <a:endParaRPr sz="3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586850" y="2082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400"/>
              <a:t>Data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400"/>
              <a:t>Description</a:t>
            </a:r>
            <a:endParaRPr sz="3400"/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8020" l="0" r="0" t="0"/>
          <a:stretch/>
        </p:blipFill>
        <p:spPr>
          <a:xfrm>
            <a:off x="3044075" y="214825"/>
            <a:ext cx="5848327" cy="46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QUANTITATIVE VARIABLES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736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-We have </a:t>
            </a:r>
            <a:r>
              <a:rPr lang="ca" sz="1700">
                <a:latin typeface="Arial"/>
                <a:ea typeface="Arial"/>
                <a:cs typeface="Arial"/>
                <a:sym typeface="Arial"/>
              </a:rPr>
              <a:t>analyzed</a:t>
            </a:r>
            <a:r>
              <a:rPr lang="ca" sz="1700">
                <a:latin typeface="Arial"/>
                <a:ea typeface="Arial"/>
                <a:cs typeface="Arial"/>
                <a:sym typeface="Arial"/>
              </a:rPr>
              <a:t> each quantitative variable using boxplots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-We have detected: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Missings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Errors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Outliers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150" y="2322250"/>
            <a:ext cx="5169350" cy="23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425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QUALITATIVE VARIABLES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236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-We have </a:t>
            </a:r>
            <a:r>
              <a:rPr lang="ca" sz="1700">
                <a:latin typeface="Arial"/>
                <a:ea typeface="Arial"/>
                <a:cs typeface="Arial"/>
                <a:sym typeface="Arial"/>
              </a:rPr>
              <a:t>analyzed</a:t>
            </a:r>
            <a:r>
              <a:rPr lang="ca" sz="1700">
                <a:latin typeface="Arial"/>
                <a:ea typeface="Arial"/>
                <a:cs typeface="Arial"/>
                <a:sym typeface="Arial"/>
              </a:rPr>
              <a:t> each qualitative variable using barplots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-We have detected: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Missings (NA’s)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Errors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725" y="1768650"/>
            <a:ext cx="4291776" cy="30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IMPUTATION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669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After detecting all NA’s, now we have to impute them </a:t>
            </a:r>
            <a:r>
              <a:rPr lang="ca" sz="2000"/>
              <a:t>with</a:t>
            </a:r>
            <a:r>
              <a:rPr lang="ca" sz="2000"/>
              <a:t> imputePCA for numeric variables and imputeMCA for categorical variables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ImputePCA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75" y="1620750"/>
            <a:ext cx="4639375" cy="7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75" y="2464725"/>
            <a:ext cx="4651406" cy="24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25" y="2515325"/>
            <a:ext cx="4215800" cy="23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