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Roboto"/>
      <p:regular r:id="rId42"/>
      <p:bold r:id="rId43"/>
      <p:italic r:id="rId44"/>
      <p:boldItalic r:id="rId45"/>
    </p:embeddedFont>
    <p:embeddedFont>
      <p:font typeface="Boogaloo"/>
      <p:regular r:id="rId46"/>
    </p:embeddedFont>
    <p:embeddedFont>
      <p:font typeface="Didact Gothic"/>
      <p:regular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67A110C-3543-4D36-9247-313EC59A230D}">
  <a:tblStyle styleId="{167A110C-3543-4D36-9247-313EC59A230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Roboto-regular.fntdata"/><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Roboto-italic.fntdata"/><Relationship Id="rId21" Type="http://schemas.openxmlformats.org/officeDocument/2006/relationships/slide" Target="slides/slide15.xml"/><Relationship Id="rId43" Type="http://schemas.openxmlformats.org/officeDocument/2006/relationships/font" Target="fonts/Roboto-bold.fntdata"/><Relationship Id="rId24" Type="http://schemas.openxmlformats.org/officeDocument/2006/relationships/slide" Target="slides/slide18.xml"/><Relationship Id="rId46" Type="http://schemas.openxmlformats.org/officeDocument/2006/relationships/font" Target="fonts/Boogaloo-regular.fntdata"/><Relationship Id="rId23" Type="http://schemas.openxmlformats.org/officeDocument/2006/relationships/slide" Target="slides/slide17.xml"/><Relationship Id="rId45"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DidactGothic-regular.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f9bf65dd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f9bf65dd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27cedcc6fa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27cedcc6fa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27cedcc6fa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27cedcc6fa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f9bf65dd30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f9bf65dd30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f9bf65dd30_3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f9bf65dd30_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f9bf65dd30_3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f9bf65dd30_3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f9bf65dd30_3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f9bf65dd30_3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f9bf65dd30_3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f9bf65dd30_3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f9bf65dd30_3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f9bf65dd30_3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f9bf65dd30_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f9bf65dd30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f9bf65dd30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f9bf65dd30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f9bf65dd30_2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f9bf65dd30_2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265841b5c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265841b5c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f9bf65dd30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f9bf65dd30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265841b5c7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265841b5c7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f9bf65dd30_2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f9bf65dd30_2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265841b5c7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265841b5c7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f9bf65dd30_2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f9bf65dd30_2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f9bf65dd30_2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f9bf65dd30_2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f9bf65dd30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f9bf65dd30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As my </a:t>
            </a:r>
            <a:r>
              <a:rPr lang="ca"/>
              <a:t>teammates</a:t>
            </a:r>
            <a:r>
              <a:rPr lang="ca"/>
              <a:t> explained before, we obtained three different clusters after the clustering. To understand our clusters better and see if there are any patterns we can recognize, we performed profiling. we chose some of the plots we found more relevant to showcase them here, these are the plots we got from the variable of incwage, as we can see, cluster two is the one with the lowest mean,cluster three the one with the highest, and cluster one is in between, with its mean very close to the global one. Cluster three has many outliers which could be one of the reasons why its mean is so high, but still, the rest of its values are still higher than the ones from the rest of clusters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2689af73d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2689af73d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these are the plots from the gender variable, as we can see cluster two is the one with the highest percentage of females, it’s the only one with more females than males. cluster three has the highest percentage of males, with more than double males than females. cluster one </a:t>
            </a:r>
            <a:r>
              <a:rPr lang="ca"/>
              <a:t>again, is kind of in between.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2689af73d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2689af73d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these are the plots for race. for race the clusters are not so different from each other, but still we can clearly see that cluster two has the highest percentage of hispanic individuals while cluster three has the lowest. also cluster three has the highest percentage of others.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7b7ca17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7b7ca17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2689af73d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2689af73d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in this plot we can see the education level of the different clusters, cluster two has the highest amount of individuals who decided to finish their educations right after or before finishing high school.</a:t>
            </a:r>
            <a:endParaRPr/>
          </a:p>
          <a:p>
            <a:pPr indent="0" lvl="0" marL="0" rtl="0" algn="l">
              <a:spcBef>
                <a:spcPts val="0"/>
              </a:spcBef>
              <a:spcAft>
                <a:spcPts val="0"/>
              </a:spcAft>
              <a:buNone/>
            </a:pPr>
            <a:r>
              <a:rPr lang="ca"/>
              <a:t>cluster three has the </a:t>
            </a:r>
            <a:r>
              <a:rPr lang="ca">
                <a:solidFill>
                  <a:schemeClr val="dk1"/>
                </a:solidFill>
              </a:rPr>
              <a:t>highest percentage of individuals with a doctoral, masters, advanced or bachelor’s degree, it also has the lowest percentage of individuals that decided to finish their education right after or before finishing highschool.</a:t>
            </a:r>
            <a:endParaRPr>
              <a:solidFill>
                <a:schemeClr val="dk1"/>
              </a:solidFill>
            </a:endParaRPr>
          </a:p>
          <a:p>
            <a:pPr indent="0" lvl="0" marL="0" rtl="0" algn="l">
              <a:spcBef>
                <a:spcPts val="0"/>
              </a:spcBef>
              <a:spcAft>
                <a:spcPts val="0"/>
              </a:spcAft>
              <a:buNone/>
            </a:pPr>
            <a:r>
              <a:rPr lang="ca">
                <a:solidFill>
                  <a:schemeClr val="dk1"/>
                </a:solidFill>
              </a:rPr>
              <a:t>cluster one has a higher level of education than cluster two, but it’s percentually lower than that of cluster three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2689af73d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2689af73d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in terms of the occupations of the individuals in every cluster, cluster two has the highest percentage of office and admin support workers, with more than half their individuals having this as their occupation. cluster three has the lowest percentage of them. the most frequent occupation in cluster 3 is managers, with around 40% of them being managers. </a:t>
            </a:r>
            <a:endParaRPr/>
          </a:p>
          <a:p>
            <a:pPr indent="0" lvl="0" marL="0" rtl="0" algn="l">
              <a:spcBef>
                <a:spcPts val="0"/>
              </a:spcBef>
              <a:spcAft>
                <a:spcPts val="0"/>
              </a:spcAft>
              <a:buNone/>
            </a:pPr>
            <a:r>
              <a:rPr lang="ca"/>
              <a:t>cluster one is again, an in between cluster two and three.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2689af73d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2689af73d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265841b5c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265841b5c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265841b5c7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265841b5c7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f9bf65dd30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f9bf65dd30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265841b5c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265841b5c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7cedcc6fa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27cedcc6fa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f9bf65dd30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f9bf65dd30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f9bf65dd30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f9bf65dd30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27cedcc6fa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27cedcc6fa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f9bf65dd3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f9bf65dd3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1.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2.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2.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fedesoriano/gender-pay-gap-dataset" TargetMode="External"/><Relationship Id="rId4" Type="http://schemas.openxmlformats.org/officeDocument/2006/relationships/hyperlink" Target="https://usa.ipums.org/usa/resources/1940CensusDASTestData/EXT1940USCB.do" TargetMode="External"/><Relationship Id="rId5" Type="http://schemas.openxmlformats.org/officeDocument/2006/relationships/image" Target="../media/image16.jpg"/><Relationship Id="rId6" Type="http://schemas.openxmlformats.org/officeDocument/2006/relationships/image" Target="../media/image2.png"/><Relationship Id="rId7"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3.png"/><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0.png"/><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8.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1.png"/><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386625" y="3619350"/>
            <a:ext cx="2072700" cy="1154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i="1" lang="ca" sz="1422">
                <a:solidFill>
                  <a:srgbClr val="1C4587"/>
                </a:solidFill>
                <a:latin typeface="Didact Gothic"/>
                <a:ea typeface="Didact Gothic"/>
                <a:cs typeface="Didact Gothic"/>
                <a:sym typeface="Didact Gothic"/>
              </a:rPr>
              <a:t>Alessandro Scannavini</a:t>
            </a:r>
            <a:endParaRPr i="1" sz="1422">
              <a:solidFill>
                <a:srgbClr val="1C4587"/>
              </a:solidFill>
              <a:latin typeface="Didact Gothic"/>
              <a:ea typeface="Didact Gothic"/>
              <a:cs typeface="Didact Gothic"/>
              <a:sym typeface="Didact Gothic"/>
            </a:endParaRPr>
          </a:p>
          <a:p>
            <a:pPr indent="0" lvl="0" marL="0" rtl="0" algn="l">
              <a:lnSpc>
                <a:spcPct val="95000"/>
              </a:lnSpc>
              <a:spcBef>
                <a:spcPts val="0"/>
              </a:spcBef>
              <a:spcAft>
                <a:spcPts val="0"/>
              </a:spcAft>
              <a:buSzPts val="523"/>
              <a:buNone/>
            </a:pPr>
            <a:r>
              <a:rPr i="1" lang="ca" sz="1422">
                <a:solidFill>
                  <a:srgbClr val="1C4587"/>
                </a:solidFill>
                <a:latin typeface="Didact Gothic"/>
                <a:ea typeface="Didact Gothic"/>
                <a:cs typeface="Didact Gothic"/>
                <a:sym typeface="Didact Gothic"/>
              </a:rPr>
              <a:t>Miguel Gutiérrez </a:t>
            </a:r>
            <a:endParaRPr i="1" sz="1422">
              <a:solidFill>
                <a:srgbClr val="1C4587"/>
              </a:solidFill>
              <a:latin typeface="Didact Gothic"/>
              <a:ea typeface="Didact Gothic"/>
              <a:cs typeface="Didact Gothic"/>
              <a:sym typeface="Didact Gothic"/>
            </a:endParaRPr>
          </a:p>
          <a:p>
            <a:pPr indent="0" lvl="0" marL="0" rtl="0" algn="l">
              <a:lnSpc>
                <a:spcPct val="95000"/>
              </a:lnSpc>
              <a:spcBef>
                <a:spcPts val="0"/>
              </a:spcBef>
              <a:spcAft>
                <a:spcPts val="0"/>
              </a:spcAft>
              <a:buSzPts val="523"/>
              <a:buNone/>
            </a:pPr>
            <a:r>
              <a:rPr i="1" lang="ca" sz="1422">
                <a:solidFill>
                  <a:srgbClr val="1C4587"/>
                </a:solidFill>
                <a:latin typeface="Didact Gothic"/>
                <a:ea typeface="Didact Gothic"/>
                <a:cs typeface="Didact Gothic"/>
                <a:sym typeface="Didact Gothic"/>
              </a:rPr>
              <a:t>Joan Areal </a:t>
            </a:r>
            <a:endParaRPr i="1" sz="1422">
              <a:solidFill>
                <a:srgbClr val="1C4587"/>
              </a:solidFill>
              <a:latin typeface="Didact Gothic"/>
              <a:ea typeface="Didact Gothic"/>
              <a:cs typeface="Didact Gothic"/>
              <a:sym typeface="Didact Gothic"/>
            </a:endParaRPr>
          </a:p>
          <a:p>
            <a:pPr indent="0" lvl="0" marL="0" rtl="0" algn="l">
              <a:lnSpc>
                <a:spcPct val="95000"/>
              </a:lnSpc>
              <a:spcBef>
                <a:spcPts val="0"/>
              </a:spcBef>
              <a:spcAft>
                <a:spcPts val="0"/>
              </a:spcAft>
              <a:buSzPts val="523"/>
              <a:buNone/>
            </a:pPr>
            <a:r>
              <a:rPr i="1" lang="ca" sz="1422">
                <a:solidFill>
                  <a:srgbClr val="1C4587"/>
                </a:solidFill>
                <a:latin typeface="Didact Gothic"/>
                <a:ea typeface="Didact Gothic"/>
                <a:cs typeface="Didact Gothic"/>
                <a:sym typeface="Didact Gothic"/>
              </a:rPr>
              <a:t>Fujie Mei</a:t>
            </a:r>
            <a:endParaRPr i="1" sz="1422">
              <a:solidFill>
                <a:srgbClr val="1C4587"/>
              </a:solidFill>
              <a:latin typeface="Didact Gothic"/>
              <a:ea typeface="Didact Gothic"/>
              <a:cs typeface="Didact Gothic"/>
              <a:sym typeface="Didact Gothic"/>
            </a:endParaRPr>
          </a:p>
          <a:p>
            <a:pPr indent="0" lvl="0" marL="0" rtl="0" algn="l">
              <a:lnSpc>
                <a:spcPct val="95000"/>
              </a:lnSpc>
              <a:spcBef>
                <a:spcPts val="0"/>
              </a:spcBef>
              <a:spcAft>
                <a:spcPts val="0"/>
              </a:spcAft>
              <a:buSzPts val="523"/>
              <a:buNone/>
            </a:pPr>
            <a:r>
              <a:rPr i="1" lang="ca" sz="1422">
                <a:solidFill>
                  <a:srgbClr val="1C4587"/>
                </a:solidFill>
                <a:latin typeface="Didact Gothic"/>
                <a:ea typeface="Didact Gothic"/>
                <a:cs typeface="Didact Gothic"/>
                <a:sym typeface="Didact Gothic"/>
              </a:rPr>
              <a:t>Laia Bonilla </a:t>
            </a:r>
            <a:endParaRPr i="1" sz="1422">
              <a:solidFill>
                <a:srgbClr val="1C4587"/>
              </a:solidFill>
              <a:latin typeface="Didact Gothic"/>
              <a:ea typeface="Didact Gothic"/>
              <a:cs typeface="Didact Gothic"/>
              <a:sym typeface="Didact Gothic"/>
            </a:endParaRPr>
          </a:p>
          <a:p>
            <a:pPr indent="0" lvl="0" marL="0" rtl="0" algn="ctr">
              <a:lnSpc>
                <a:spcPct val="95000"/>
              </a:lnSpc>
              <a:spcBef>
                <a:spcPts val="0"/>
              </a:spcBef>
              <a:spcAft>
                <a:spcPts val="0"/>
              </a:spcAft>
              <a:buClr>
                <a:schemeClr val="dk1"/>
              </a:buClr>
              <a:buSzPts val="523"/>
              <a:buFont typeface="Arial"/>
              <a:buNone/>
            </a:pPr>
            <a:r>
              <a:t/>
            </a:r>
            <a:endParaRPr i="1" sz="2035">
              <a:solidFill>
                <a:srgbClr val="2C5395"/>
              </a:solidFill>
              <a:latin typeface="Didact Gothic"/>
              <a:ea typeface="Didact Gothic"/>
              <a:cs typeface="Didact Gothic"/>
              <a:sym typeface="Didact Gothic"/>
            </a:endParaRPr>
          </a:p>
        </p:txBody>
      </p:sp>
      <p:pic>
        <p:nvPicPr>
          <p:cNvPr id="55" name="Google Shape;55;p13"/>
          <p:cNvPicPr preferRelativeResize="0"/>
          <p:nvPr/>
        </p:nvPicPr>
        <p:blipFill>
          <a:blip r:embed="rId3">
            <a:alphaModFix/>
          </a:blip>
          <a:stretch>
            <a:fillRect/>
          </a:stretch>
        </p:blipFill>
        <p:spPr>
          <a:xfrm>
            <a:off x="5939050" y="4473000"/>
            <a:ext cx="3018576" cy="528250"/>
          </a:xfrm>
          <a:prstGeom prst="rect">
            <a:avLst/>
          </a:prstGeom>
          <a:noFill/>
          <a:ln>
            <a:noFill/>
          </a:ln>
        </p:spPr>
      </p:pic>
      <p:sp>
        <p:nvSpPr>
          <p:cNvPr id="56" name="Google Shape;56;p13"/>
          <p:cNvSpPr txBox="1"/>
          <p:nvPr/>
        </p:nvSpPr>
        <p:spPr>
          <a:xfrm>
            <a:off x="1764600" y="481025"/>
            <a:ext cx="56148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ca" sz="6300">
                <a:solidFill>
                  <a:srgbClr val="2C5395"/>
                </a:solidFill>
                <a:latin typeface="Boogaloo"/>
                <a:ea typeface="Boogaloo"/>
                <a:cs typeface="Boogaloo"/>
                <a:sym typeface="Boogaloo"/>
              </a:rPr>
              <a:t>GENDER PAY GAP</a:t>
            </a:r>
            <a:endParaRPr b="1" sz="6300">
              <a:solidFill>
                <a:srgbClr val="2C5395"/>
              </a:solidFill>
              <a:latin typeface="Boogaloo"/>
              <a:ea typeface="Boogaloo"/>
              <a:cs typeface="Boogaloo"/>
              <a:sym typeface="Boogaloo"/>
            </a:endParaRPr>
          </a:p>
        </p:txBody>
      </p:sp>
      <p:pic>
        <p:nvPicPr>
          <p:cNvPr id="57" name="Google Shape;57;p13"/>
          <p:cNvPicPr preferRelativeResize="0"/>
          <p:nvPr/>
        </p:nvPicPr>
        <p:blipFill rotWithShape="1">
          <a:blip r:embed="rId4">
            <a:alphaModFix/>
          </a:blip>
          <a:srcRect b="10" l="0" r="0" t="-5718"/>
          <a:stretch/>
        </p:blipFill>
        <p:spPr>
          <a:xfrm>
            <a:off x="2668500" y="1928097"/>
            <a:ext cx="3806999" cy="2143576"/>
          </a:xfrm>
          <a:prstGeom prst="rect">
            <a:avLst/>
          </a:prstGeom>
          <a:noFill/>
          <a:ln>
            <a:noFill/>
          </a:ln>
        </p:spPr>
      </p:pic>
      <p:sp>
        <p:nvSpPr>
          <p:cNvPr id="58" name="Google Shape;58;p13"/>
          <p:cNvSpPr txBox="1"/>
          <p:nvPr/>
        </p:nvSpPr>
        <p:spPr>
          <a:xfrm>
            <a:off x="2763075" y="1592650"/>
            <a:ext cx="3510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2000">
                <a:solidFill>
                  <a:srgbClr val="2C5395"/>
                </a:solidFill>
                <a:latin typeface="Didact Gothic"/>
                <a:ea typeface="Didact Gothic"/>
                <a:cs typeface="Didact Gothic"/>
                <a:sym typeface="Didact Gothic"/>
              </a:rPr>
              <a:t>Data Mining - Practical Work 1</a:t>
            </a:r>
            <a:endParaRPr sz="2000">
              <a:solidFill>
                <a:srgbClr val="2C5395"/>
              </a:solidFill>
              <a:latin typeface="Didact Gothic"/>
              <a:ea typeface="Didact Gothic"/>
              <a:cs typeface="Didact Gothic"/>
              <a:sym typeface="Didact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79" name="Shape 179"/>
        <p:cNvGrpSpPr/>
        <p:nvPr/>
      </p:nvGrpSpPr>
      <p:grpSpPr>
        <a:xfrm>
          <a:off x="0" y="0"/>
          <a:ext cx="0" cy="0"/>
          <a:chOff x="0" y="0"/>
          <a:chExt cx="0" cy="0"/>
        </a:xfrm>
      </p:grpSpPr>
      <p:sp>
        <p:nvSpPr>
          <p:cNvPr id="180" name="Google Shape;180;p22"/>
          <p:cNvSpPr/>
          <p:nvPr/>
        </p:nvSpPr>
        <p:spPr>
          <a:xfrm>
            <a:off x="623775" y="371325"/>
            <a:ext cx="1326600" cy="90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300">
                <a:solidFill>
                  <a:srgbClr val="2C5395"/>
                </a:solidFill>
                <a:latin typeface="Didact Gothic"/>
                <a:ea typeface="Didact Gothic"/>
                <a:cs typeface="Didact Gothic"/>
                <a:sym typeface="Didact Gothic"/>
              </a:rPr>
              <a:t>Data transformation</a:t>
            </a:r>
            <a:endParaRPr sz="1300">
              <a:solidFill>
                <a:srgbClr val="2C5395"/>
              </a:solidFill>
              <a:latin typeface="Didact Gothic"/>
              <a:ea typeface="Didact Gothic"/>
              <a:cs typeface="Didact Gothic"/>
              <a:sym typeface="Didact Gothic"/>
            </a:endParaRPr>
          </a:p>
        </p:txBody>
      </p:sp>
      <p:pic>
        <p:nvPicPr>
          <p:cNvPr id="181" name="Google Shape;181;p22"/>
          <p:cNvPicPr preferRelativeResize="0"/>
          <p:nvPr/>
        </p:nvPicPr>
        <p:blipFill>
          <a:blip r:embed="rId3">
            <a:alphaModFix/>
          </a:blip>
          <a:stretch>
            <a:fillRect/>
          </a:stretch>
        </p:blipFill>
        <p:spPr>
          <a:xfrm>
            <a:off x="1270350" y="1302950"/>
            <a:ext cx="3840550" cy="3840550"/>
          </a:xfrm>
          <a:prstGeom prst="rect">
            <a:avLst/>
          </a:prstGeom>
          <a:noFill/>
          <a:ln>
            <a:noFill/>
          </a:ln>
        </p:spPr>
      </p:pic>
      <p:pic>
        <p:nvPicPr>
          <p:cNvPr id="182" name="Google Shape;182;p22"/>
          <p:cNvPicPr preferRelativeResize="0"/>
          <p:nvPr/>
        </p:nvPicPr>
        <p:blipFill>
          <a:blip r:embed="rId4">
            <a:alphaModFix/>
          </a:blip>
          <a:stretch>
            <a:fillRect/>
          </a:stretch>
        </p:blipFill>
        <p:spPr>
          <a:xfrm>
            <a:off x="7109900" y="2443475"/>
            <a:ext cx="1326600" cy="1326600"/>
          </a:xfrm>
          <a:prstGeom prst="rect">
            <a:avLst/>
          </a:prstGeom>
          <a:noFill/>
          <a:ln>
            <a:noFill/>
          </a:ln>
        </p:spPr>
      </p:pic>
      <p:sp>
        <p:nvSpPr>
          <p:cNvPr id="183" name="Google Shape;183;p22"/>
          <p:cNvSpPr/>
          <p:nvPr/>
        </p:nvSpPr>
        <p:spPr>
          <a:xfrm>
            <a:off x="5263300" y="2844725"/>
            <a:ext cx="873300" cy="524100"/>
          </a:xfrm>
          <a:prstGeom prst="rightArrow">
            <a:avLst>
              <a:gd fmla="val 50000" name="adj1"/>
              <a:gd fmla="val 50000" name="adj2"/>
            </a:avLst>
          </a:prstGeom>
          <a:solidFill>
            <a:srgbClr val="0944A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txBox="1"/>
          <p:nvPr/>
        </p:nvSpPr>
        <p:spPr>
          <a:xfrm>
            <a:off x="1879313" y="1225800"/>
            <a:ext cx="2622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ca" sz="1800">
                <a:solidFill>
                  <a:srgbClr val="2C5395"/>
                </a:solidFill>
                <a:latin typeface="Didact Gothic"/>
                <a:ea typeface="Didact Gothic"/>
                <a:cs typeface="Didact Gothic"/>
                <a:sym typeface="Didact Gothic"/>
              </a:rPr>
              <a:t>243</a:t>
            </a:r>
            <a:endParaRPr sz="1800">
              <a:solidFill>
                <a:srgbClr val="2C5395"/>
              </a:solidFill>
              <a:latin typeface="Didact Gothic"/>
              <a:ea typeface="Didact Gothic"/>
              <a:cs typeface="Didact Gothic"/>
              <a:sym typeface="Didact Gothic"/>
            </a:endParaRPr>
          </a:p>
        </p:txBody>
      </p:sp>
      <p:sp>
        <p:nvSpPr>
          <p:cNvPr id="185" name="Google Shape;185;p22"/>
          <p:cNvSpPr txBox="1"/>
          <p:nvPr/>
        </p:nvSpPr>
        <p:spPr>
          <a:xfrm>
            <a:off x="-597487" y="2875925"/>
            <a:ext cx="2622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ca" sz="1800">
                <a:solidFill>
                  <a:srgbClr val="2C5395"/>
                </a:solidFill>
                <a:latin typeface="Didact Gothic"/>
                <a:ea typeface="Didact Gothic"/>
                <a:cs typeface="Didact Gothic"/>
                <a:sym typeface="Didact Gothic"/>
              </a:rPr>
              <a:t>344287</a:t>
            </a:r>
            <a:endParaRPr sz="1800">
              <a:solidFill>
                <a:srgbClr val="2C5395"/>
              </a:solidFill>
              <a:latin typeface="Didact Gothic"/>
              <a:ea typeface="Didact Gothic"/>
              <a:cs typeface="Didact Gothic"/>
              <a:sym typeface="Didact Gothic"/>
            </a:endParaRPr>
          </a:p>
        </p:txBody>
      </p:sp>
      <p:sp>
        <p:nvSpPr>
          <p:cNvPr id="186" name="Google Shape;186;p22"/>
          <p:cNvSpPr txBox="1"/>
          <p:nvPr/>
        </p:nvSpPr>
        <p:spPr>
          <a:xfrm>
            <a:off x="5386488" y="2875925"/>
            <a:ext cx="2622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ca" sz="1800">
                <a:solidFill>
                  <a:srgbClr val="2C5395"/>
                </a:solidFill>
                <a:latin typeface="Didact Gothic"/>
                <a:ea typeface="Didact Gothic"/>
                <a:cs typeface="Didact Gothic"/>
                <a:sym typeface="Didact Gothic"/>
              </a:rPr>
              <a:t>5000</a:t>
            </a:r>
            <a:endParaRPr sz="1800">
              <a:solidFill>
                <a:srgbClr val="2C5395"/>
              </a:solidFill>
              <a:latin typeface="Didact Gothic"/>
              <a:ea typeface="Didact Gothic"/>
              <a:cs typeface="Didact Gothic"/>
              <a:sym typeface="Didact Gothic"/>
            </a:endParaRPr>
          </a:p>
        </p:txBody>
      </p:sp>
      <p:sp>
        <p:nvSpPr>
          <p:cNvPr id="187" name="Google Shape;187;p22"/>
          <p:cNvSpPr txBox="1"/>
          <p:nvPr/>
        </p:nvSpPr>
        <p:spPr>
          <a:xfrm>
            <a:off x="6461888" y="2110050"/>
            <a:ext cx="2622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ca" sz="1800">
                <a:solidFill>
                  <a:srgbClr val="2C5395"/>
                </a:solidFill>
                <a:latin typeface="Didact Gothic"/>
                <a:ea typeface="Didact Gothic"/>
                <a:cs typeface="Didact Gothic"/>
                <a:sym typeface="Didact Gothic"/>
              </a:rPr>
              <a:t>21</a:t>
            </a:r>
            <a:endParaRPr sz="1800">
              <a:solidFill>
                <a:srgbClr val="2C5395"/>
              </a:solidFill>
              <a:latin typeface="Didact Gothic"/>
              <a:ea typeface="Didact Gothic"/>
              <a:cs typeface="Didact Gothic"/>
              <a:sym typeface="Didact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91" name="Shape 191"/>
        <p:cNvGrpSpPr/>
        <p:nvPr/>
      </p:nvGrpSpPr>
      <p:grpSpPr>
        <a:xfrm>
          <a:off x="0" y="0"/>
          <a:ext cx="0" cy="0"/>
          <a:chOff x="0" y="0"/>
          <a:chExt cx="0" cy="0"/>
        </a:xfrm>
      </p:grpSpPr>
      <p:sp>
        <p:nvSpPr>
          <p:cNvPr id="192" name="Google Shape;192;p23"/>
          <p:cNvSpPr/>
          <p:nvPr/>
        </p:nvSpPr>
        <p:spPr>
          <a:xfrm>
            <a:off x="623776" y="371325"/>
            <a:ext cx="1326600" cy="90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300">
                <a:solidFill>
                  <a:srgbClr val="2C5395"/>
                </a:solidFill>
                <a:latin typeface="Didact Gothic"/>
                <a:ea typeface="Didact Gothic"/>
                <a:cs typeface="Didact Gothic"/>
                <a:sym typeface="Didact Gothic"/>
              </a:rPr>
              <a:t>Missing values imputations</a:t>
            </a:r>
            <a:endParaRPr sz="1300">
              <a:solidFill>
                <a:srgbClr val="2C5395"/>
              </a:solidFill>
              <a:latin typeface="Didact Gothic"/>
              <a:ea typeface="Didact Gothic"/>
              <a:cs typeface="Didact Gothic"/>
              <a:sym typeface="Didact Gothic"/>
            </a:endParaRPr>
          </a:p>
        </p:txBody>
      </p:sp>
      <p:graphicFrame>
        <p:nvGraphicFramePr>
          <p:cNvPr id="193" name="Google Shape;193;p23"/>
          <p:cNvGraphicFramePr/>
          <p:nvPr/>
        </p:nvGraphicFramePr>
        <p:xfrm>
          <a:off x="622550" y="1710100"/>
          <a:ext cx="3000000" cy="3000000"/>
        </p:xfrm>
        <a:graphic>
          <a:graphicData uri="http://schemas.openxmlformats.org/drawingml/2006/table">
            <a:tbl>
              <a:tblPr>
                <a:noFill/>
                <a:tableStyleId>{167A110C-3543-4D36-9247-313EC59A230D}</a:tableStyleId>
              </a:tblPr>
              <a:tblGrid>
                <a:gridCol w="1398000"/>
                <a:gridCol w="1398000"/>
                <a:gridCol w="1398000"/>
              </a:tblGrid>
              <a:tr h="977775">
                <a:tc>
                  <a:txBody>
                    <a:bodyPr/>
                    <a:lstStyle/>
                    <a:p>
                      <a:pPr indent="0" lvl="0" marL="0" rtl="0" algn="ctr">
                        <a:spcBef>
                          <a:spcPts val="0"/>
                        </a:spcBef>
                        <a:spcAft>
                          <a:spcPts val="0"/>
                        </a:spcAft>
                        <a:buNone/>
                      </a:pPr>
                      <a:r>
                        <a:rPr b="1" lang="ca"/>
                        <a:t>Variable </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ca"/>
                        <a:t>Missing % respect the variable</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ca"/>
                        <a:t>Type</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550200">
                <a:tc>
                  <a:txBody>
                    <a:bodyPr/>
                    <a:lstStyle/>
                    <a:p>
                      <a:pPr indent="0" lvl="0" marL="0" rtl="0" algn="ctr">
                        <a:spcBef>
                          <a:spcPts val="0"/>
                        </a:spcBef>
                        <a:spcAft>
                          <a:spcPts val="0"/>
                        </a:spcAft>
                        <a:buNone/>
                      </a:pPr>
                      <a:r>
                        <a:rPr lang="ca"/>
                        <a:t>Birthplace</a:t>
                      </a:r>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ca"/>
                        <a:t>0,76</a:t>
                      </a:r>
                      <a:endParaRPr b="1"/>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ca"/>
                        <a:t>Categorical</a:t>
                      </a:r>
                      <a:endParaRPr/>
                    </a:p>
                  </a:txBody>
                  <a:tcPr marT="91425" marB="91425" marR="91425" marL="91425" anchor="ctr">
                    <a:lnT cap="flat" cmpd="sng" w="9525">
                      <a:solidFill>
                        <a:srgbClr val="9E9E9E"/>
                      </a:solidFill>
                      <a:prstDash val="solid"/>
                      <a:round/>
                      <a:headEnd len="sm" w="sm" type="none"/>
                      <a:tailEnd len="sm" w="sm" type="none"/>
                    </a:lnT>
                  </a:tcPr>
                </a:tc>
              </a:tr>
              <a:tr h="550200">
                <a:tc>
                  <a:txBody>
                    <a:bodyPr/>
                    <a:lstStyle/>
                    <a:p>
                      <a:pPr indent="0" lvl="0" marL="0" rtl="0" algn="ctr">
                        <a:spcBef>
                          <a:spcPts val="0"/>
                        </a:spcBef>
                        <a:spcAft>
                          <a:spcPts val="0"/>
                        </a:spcAft>
                        <a:buNone/>
                      </a:pPr>
                      <a:r>
                        <a:rPr lang="ca"/>
                        <a:t>Metropolitan</a:t>
                      </a:r>
                      <a:endParaRPr/>
                    </a:p>
                  </a:txBody>
                  <a:tcPr marT="91425" marB="91425" marR="91425" marL="91425" anchor="ctr"/>
                </a:tc>
                <a:tc>
                  <a:txBody>
                    <a:bodyPr/>
                    <a:lstStyle/>
                    <a:p>
                      <a:pPr indent="0" lvl="0" marL="0" rtl="0" algn="ctr">
                        <a:spcBef>
                          <a:spcPts val="0"/>
                        </a:spcBef>
                        <a:spcAft>
                          <a:spcPts val="0"/>
                        </a:spcAft>
                        <a:buNone/>
                      </a:pPr>
                      <a:r>
                        <a:rPr b="1" lang="ca"/>
                        <a:t>0,06</a:t>
                      </a:r>
                      <a:endParaRPr b="1"/>
                    </a:p>
                  </a:txBody>
                  <a:tcPr marT="91425" marB="91425" marR="91425" marL="91425" anchor="ctr"/>
                </a:tc>
                <a:tc>
                  <a:txBody>
                    <a:bodyPr/>
                    <a:lstStyle/>
                    <a:p>
                      <a:pPr indent="0" lvl="0" marL="0" rtl="0" algn="ctr">
                        <a:spcBef>
                          <a:spcPts val="0"/>
                        </a:spcBef>
                        <a:spcAft>
                          <a:spcPts val="0"/>
                        </a:spcAft>
                        <a:buNone/>
                      </a:pPr>
                      <a:r>
                        <a:rPr lang="ca"/>
                        <a:t>Categorical</a:t>
                      </a:r>
                      <a:endParaRPr/>
                    </a:p>
                  </a:txBody>
                  <a:tcPr marT="91425" marB="91425" marR="91425" marL="91425" anchor="ctr"/>
                </a:tc>
              </a:tr>
              <a:tr h="724275">
                <a:tc>
                  <a:txBody>
                    <a:bodyPr/>
                    <a:lstStyle/>
                    <a:p>
                      <a:pPr indent="0" lvl="0" marL="0" rtl="0" algn="ctr">
                        <a:spcBef>
                          <a:spcPts val="0"/>
                        </a:spcBef>
                        <a:spcAft>
                          <a:spcPts val="0"/>
                        </a:spcAft>
                        <a:buNone/>
                      </a:pPr>
                      <a:r>
                        <a:rPr lang="ca"/>
                        <a:t>Occupation</a:t>
                      </a:r>
                      <a:r>
                        <a:rPr lang="ca"/>
                        <a:t> of the individual</a:t>
                      </a:r>
                      <a:endParaRPr/>
                    </a:p>
                  </a:txBody>
                  <a:tcPr marT="91425" marB="91425" marR="91425" marL="91425" anchor="ctr"/>
                </a:tc>
                <a:tc>
                  <a:txBody>
                    <a:bodyPr/>
                    <a:lstStyle/>
                    <a:p>
                      <a:pPr indent="0" lvl="0" marL="0" rtl="0" algn="ctr">
                        <a:spcBef>
                          <a:spcPts val="0"/>
                        </a:spcBef>
                        <a:spcAft>
                          <a:spcPts val="0"/>
                        </a:spcAft>
                        <a:buNone/>
                      </a:pPr>
                      <a:r>
                        <a:rPr b="1" lang="ca"/>
                        <a:t>41,56</a:t>
                      </a:r>
                      <a:endParaRPr b="1"/>
                    </a:p>
                  </a:txBody>
                  <a:tcPr marT="91425" marB="91425" marR="91425" marL="91425" anchor="ctr"/>
                </a:tc>
                <a:tc>
                  <a:txBody>
                    <a:bodyPr/>
                    <a:lstStyle/>
                    <a:p>
                      <a:pPr indent="0" lvl="0" marL="0" rtl="0" algn="ctr">
                        <a:spcBef>
                          <a:spcPts val="0"/>
                        </a:spcBef>
                        <a:spcAft>
                          <a:spcPts val="0"/>
                        </a:spcAft>
                        <a:buNone/>
                      </a:pPr>
                      <a:r>
                        <a:rPr lang="ca"/>
                        <a:t>Categorical</a:t>
                      </a:r>
                      <a:endParaRPr/>
                    </a:p>
                  </a:txBody>
                  <a:tcPr marT="91425" marB="91425" marR="91425" marL="91425" anchor="ctr"/>
                </a:tc>
              </a:tr>
            </a:tbl>
          </a:graphicData>
        </a:graphic>
      </p:graphicFrame>
      <p:graphicFrame>
        <p:nvGraphicFramePr>
          <p:cNvPr id="194" name="Google Shape;194;p23"/>
          <p:cNvGraphicFramePr/>
          <p:nvPr/>
        </p:nvGraphicFramePr>
        <p:xfrm>
          <a:off x="7044175" y="1631088"/>
          <a:ext cx="3000000" cy="3000000"/>
        </p:xfrm>
        <a:graphic>
          <a:graphicData uri="http://schemas.openxmlformats.org/drawingml/2006/table">
            <a:tbl>
              <a:tblPr>
                <a:noFill/>
                <a:tableStyleId>{167A110C-3543-4D36-9247-313EC59A230D}</a:tableStyleId>
              </a:tblPr>
              <a:tblGrid>
                <a:gridCol w="1398000"/>
              </a:tblGrid>
              <a:tr h="977775">
                <a:tc>
                  <a:txBody>
                    <a:bodyPr/>
                    <a:lstStyle/>
                    <a:p>
                      <a:pPr indent="0" lvl="0" marL="0" rtl="0" algn="ctr">
                        <a:spcBef>
                          <a:spcPts val="0"/>
                        </a:spcBef>
                        <a:spcAft>
                          <a:spcPts val="0"/>
                        </a:spcAft>
                        <a:buNone/>
                      </a:pPr>
                      <a:r>
                        <a:rPr b="1" lang="ca"/>
                        <a:t>New value</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550200">
                <a:tc>
                  <a:txBody>
                    <a:bodyPr/>
                    <a:lstStyle/>
                    <a:p>
                      <a:pPr indent="0" lvl="0" marL="0" rtl="0" algn="ctr">
                        <a:spcBef>
                          <a:spcPts val="0"/>
                        </a:spcBef>
                        <a:spcAft>
                          <a:spcPts val="0"/>
                        </a:spcAft>
                        <a:buNone/>
                      </a:pPr>
                      <a:r>
                        <a:rPr lang="ca"/>
                        <a:t>United States</a:t>
                      </a:r>
                      <a:endParaRPr/>
                    </a:p>
                  </a:txBody>
                  <a:tcPr marT="91425" marB="91425" marR="91425" marL="91425">
                    <a:lnT cap="flat" cmpd="sng" w="9525">
                      <a:solidFill>
                        <a:srgbClr val="9E9E9E"/>
                      </a:solidFill>
                      <a:prstDash val="solid"/>
                      <a:round/>
                      <a:headEnd len="sm" w="sm" type="none"/>
                      <a:tailEnd len="sm" w="sm" type="none"/>
                    </a:lnT>
                  </a:tcPr>
                </a:tc>
              </a:tr>
              <a:tr h="550200">
                <a:tc>
                  <a:txBody>
                    <a:bodyPr/>
                    <a:lstStyle/>
                    <a:p>
                      <a:pPr indent="0" lvl="0" marL="0" rtl="0" algn="ctr">
                        <a:spcBef>
                          <a:spcPts val="0"/>
                        </a:spcBef>
                        <a:spcAft>
                          <a:spcPts val="0"/>
                        </a:spcAft>
                        <a:buNone/>
                      </a:pPr>
                      <a:r>
                        <a:rPr lang="ca"/>
                        <a:t>In metro area, outside central</a:t>
                      </a:r>
                      <a:endParaRPr/>
                    </a:p>
                  </a:txBody>
                  <a:tcPr marT="91425" marB="91425" marR="91425" marL="91425"/>
                </a:tc>
              </a:tr>
              <a:tr h="724275">
                <a:tc>
                  <a:txBody>
                    <a:bodyPr/>
                    <a:lstStyle/>
                    <a:p>
                      <a:pPr indent="0" lvl="0" marL="0" rtl="0" algn="ctr">
                        <a:spcBef>
                          <a:spcPts val="0"/>
                        </a:spcBef>
                        <a:spcAft>
                          <a:spcPts val="0"/>
                        </a:spcAft>
                        <a:buNone/>
                      </a:pPr>
                      <a:r>
                        <a:rPr lang="ca"/>
                        <a:t>Office and administrative support</a:t>
                      </a:r>
                      <a:endParaRPr/>
                    </a:p>
                  </a:txBody>
                  <a:tcPr marT="91425" marB="91425" marR="91425" marL="91425"/>
                </a:tc>
              </a:tr>
            </a:tbl>
          </a:graphicData>
        </a:graphic>
      </p:graphicFrame>
      <p:sp>
        <p:nvSpPr>
          <p:cNvPr id="195" name="Google Shape;195;p23"/>
          <p:cNvSpPr/>
          <p:nvPr/>
        </p:nvSpPr>
        <p:spPr>
          <a:xfrm>
            <a:off x="5493713" y="2849288"/>
            <a:ext cx="873300" cy="524100"/>
          </a:xfrm>
          <a:prstGeom prst="rightArrow">
            <a:avLst>
              <a:gd fmla="val 50000" name="adj1"/>
              <a:gd fmla="val 50000" name="adj2"/>
            </a:avLst>
          </a:prstGeom>
          <a:solidFill>
            <a:srgbClr val="0944A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txBox="1"/>
          <p:nvPr/>
        </p:nvSpPr>
        <p:spPr>
          <a:xfrm>
            <a:off x="5417525" y="2225275"/>
            <a:ext cx="873300" cy="57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ca" sz="2520">
                <a:solidFill>
                  <a:srgbClr val="2C5395"/>
                </a:solidFill>
                <a:latin typeface="Boogaloo"/>
                <a:ea typeface="Boogaloo"/>
                <a:cs typeface="Boogaloo"/>
                <a:sym typeface="Boogaloo"/>
              </a:rPr>
              <a:t>KNN</a:t>
            </a:r>
            <a:endParaRPr sz="800">
              <a:solidFill>
                <a:srgbClr val="2C5395"/>
              </a:solidFill>
              <a:latin typeface="Didact Gothic"/>
              <a:ea typeface="Didact Gothic"/>
              <a:cs typeface="Didact Gothic"/>
              <a:sym typeface="Didact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0" name="Shape 200"/>
        <p:cNvGrpSpPr/>
        <p:nvPr/>
      </p:nvGrpSpPr>
      <p:grpSpPr>
        <a:xfrm>
          <a:off x="0" y="0"/>
          <a:ext cx="0" cy="0"/>
          <a:chOff x="0" y="0"/>
          <a:chExt cx="0" cy="0"/>
        </a:xfrm>
      </p:grpSpPr>
      <p:sp>
        <p:nvSpPr>
          <p:cNvPr id="201" name="Google Shape;201;p24"/>
          <p:cNvSpPr txBox="1"/>
          <p:nvPr>
            <p:ph type="title"/>
          </p:nvPr>
        </p:nvSpPr>
        <p:spPr>
          <a:xfrm>
            <a:off x="311700" y="252550"/>
            <a:ext cx="8520600" cy="7419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SzPts val="990"/>
              <a:buNone/>
            </a:pPr>
            <a:r>
              <a:rPr b="1" lang="ca" sz="3520">
                <a:solidFill>
                  <a:srgbClr val="2C5395"/>
                </a:solidFill>
                <a:latin typeface="Boogaloo"/>
                <a:ea typeface="Boogaloo"/>
                <a:cs typeface="Boogaloo"/>
                <a:sym typeface="Boogaloo"/>
              </a:rPr>
              <a:t>PCA</a:t>
            </a:r>
            <a:endParaRPr sz="3520">
              <a:solidFill>
                <a:srgbClr val="2C5395"/>
              </a:solidFill>
              <a:latin typeface="Boogaloo"/>
              <a:ea typeface="Boogaloo"/>
              <a:cs typeface="Boogaloo"/>
              <a:sym typeface="Boogaloo"/>
            </a:endParaRPr>
          </a:p>
        </p:txBody>
      </p:sp>
      <p:sp>
        <p:nvSpPr>
          <p:cNvPr id="202" name="Google Shape;202;p24"/>
          <p:cNvSpPr txBox="1"/>
          <p:nvPr/>
        </p:nvSpPr>
        <p:spPr>
          <a:xfrm>
            <a:off x="347875" y="1070650"/>
            <a:ext cx="8179500" cy="461700"/>
          </a:xfrm>
          <a:prstGeom prst="rect">
            <a:avLst/>
          </a:prstGeom>
          <a:noFill/>
          <a:ln>
            <a:noFill/>
          </a:ln>
        </p:spPr>
        <p:txBody>
          <a:bodyPr anchorCtr="0" anchor="t" bIns="91425" lIns="91425" spcFirstLastPara="1" rIns="91425" wrap="square" tIns="91425">
            <a:spAutoFit/>
          </a:bodyPr>
          <a:lstStyle/>
          <a:p>
            <a:pPr indent="457200" lvl="0" marL="1371600" rtl="0" algn="l">
              <a:spcBef>
                <a:spcPts val="0"/>
              </a:spcBef>
              <a:spcAft>
                <a:spcPts val="0"/>
              </a:spcAft>
              <a:buNone/>
            </a:pPr>
            <a:r>
              <a:rPr lang="ca" sz="1800">
                <a:solidFill>
                  <a:srgbClr val="2C5395"/>
                </a:solidFill>
                <a:latin typeface="Didact Gothic"/>
                <a:ea typeface="Didact Gothic"/>
                <a:cs typeface="Didact Gothic"/>
                <a:sym typeface="Didact Gothic"/>
              </a:rPr>
              <a:t>Scree plot 						Accumulated inertia</a:t>
            </a:r>
            <a:endParaRPr sz="1800">
              <a:solidFill>
                <a:srgbClr val="2C5395"/>
              </a:solidFill>
              <a:latin typeface="Didact Gothic"/>
              <a:ea typeface="Didact Gothic"/>
              <a:cs typeface="Didact Gothic"/>
              <a:sym typeface="Didact Gothic"/>
            </a:endParaRPr>
          </a:p>
        </p:txBody>
      </p:sp>
      <p:pic>
        <p:nvPicPr>
          <p:cNvPr id="203" name="Google Shape;203;p24"/>
          <p:cNvPicPr preferRelativeResize="0"/>
          <p:nvPr/>
        </p:nvPicPr>
        <p:blipFill rotWithShape="1">
          <a:blip r:embed="rId3">
            <a:alphaModFix/>
          </a:blip>
          <a:srcRect b="0" l="0" r="0" t="7227"/>
          <a:stretch/>
        </p:blipFill>
        <p:spPr>
          <a:xfrm>
            <a:off x="235500" y="1705475"/>
            <a:ext cx="4874275" cy="2796425"/>
          </a:xfrm>
          <a:prstGeom prst="rect">
            <a:avLst/>
          </a:prstGeom>
          <a:noFill/>
          <a:ln>
            <a:noFill/>
          </a:ln>
        </p:spPr>
      </p:pic>
      <p:pic>
        <p:nvPicPr>
          <p:cNvPr id="204" name="Google Shape;204;p24"/>
          <p:cNvPicPr preferRelativeResize="0"/>
          <p:nvPr/>
        </p:nvPicPr>
        <p:blipFill>
          <a:blip r:embed="rId4">
            <a:alphaModFix/>
          </a:blip>
          <a:stretch>
            <a:fillRect/>
          </a:stretch>
        </p:blipFill>
        <p:spPr>
          <a:xfrm>
            <a:off x="5241271" y="1681725"/>
            <a:ext cx="3299628" cy="2843925"/>
          </a:xfrm>
          <a:prstGeom prst="rect">
            <a:avLst/>
          </a:prstGeom>
          <a:noFill/>
          <a:ln>
            <a:noFill/>
          </a:ln>
        </p:spPr>
      </p:pic>
      <p:sp>
        <p:nvSpPr>
          <p:cNvPr id="205" name="Google Shape;205;p24"/>
          <p:cNvSpPr txBox="1"/>
          <p:nvPr/>
        </p:nvSpPr>
        <p:spPr>
          <a:xfrm>
            <a:off x="6147895" y="2162700"/>
            <a:ext cx="599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900"/>
              <a:t>72.58%</a:t>
            </a:r>
            <a:endParaRPr sz="900"/>
          </a:p>
        </p:txBody>
      </p:sp>
      <p:sp>
        <p:nvSpPr>
          <p:cNvPr id="206" name="Google Shape;206;p24"/>
          <p:cNvSpPr txBox="1"/>
          <p:nvPr/>
        </p:nvSpPr>
        <p:spPr>
          <a:xfrm>
            <a:off x="6591238" y="1903775"/>
            <a:ext cx="599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900"/>
              <a:t>84.98%</a:t>
            </a:r>
            <a:endParaRPr sz="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0" name="Shape 210"/>
        <p:cNvGrpSpPr/>
        <p:nvPr/>
      </p:nvGrpSpPr>
      <p:grpSpPr>
        <a:xfrm>
          <a:off x="0" y="0"/>
          <a:ext cx="0" cy="0"/>
          <a:chOff x="0" y="0"/>
          <a:chExt cx="0" cy="0"/>
        </a:xfrm>
      </p:grpSpPr>
      <p:sp>
        <p:nvSpPr>
          <p:cNvPr id="211" name="Google Shape;211;p25"/>
          <p:cNvSpPr txBox="1"/>
          <p:nvPr>
            <p:ph type="title"/>
          </p:nvPr>
        </p:nvSpPr>
        <p:spPr>
          <a:xfrm>
            <a:off x="311700" y="252550"/>
            <a:ext cx="8520600" cy="7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ca" sz="3520">
                <a:solidFill>
                  <a:srgbClr val="2C5395"/>
                </a:solidFill>
                <a:latin typeface="Boogaloo"/>
                <a:ea typeface="Boogaloo"/>
                <a:cs typeface="Boogaloo"/>
                <a:sym typeface="Boogaloo"/>
              </a:rPr>
              <a:t>PCA</a:t>
            </a:r>
            <a:endParaRPr sz="3520">
              <a:solidFill>
                <a:srgbClr val="2C5395"/>
              </a:solidFill>
              <a:latin typeface="Boogaloo"/>
              <a:ea typeface="Boogaloo"/>
              <a:cs typeface="Boogaloo"/>
              <a:sym typeface="Boogaloo"/>
            </a:endParaRPr>
          </a:p>
        </p:txBody>
      </p:sp>
      <p:sp>
        <p:nvSpPr>
          <p:cNvPr id="212" name="Google Shape;212;p25"/>
          <p:cNvSpPr txBox="1"/>
          <p:nvPr/>
        </p:nvSpPr>
        <p:spPr>
          <a:xfrm>
            <a:off x="500275" y="1026325"/>
            <a:ext cx="396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1800">
                <a:solidFill>
                  <a:srgbClr val="2C5395"/>
                </a:solidFill>
                <a:latin typeface="Didact Gothic"/>
                <a:ea typeface="Didact Gothic"/>
                <a:cs typeface="Didact Gothic"/>
                <a:sym typeface="Didact Gothic"/>
              </a:rPr>
              <a:t>P</a:t>
            </a:r>
            <a:r>
              <a:rPr lang="ca" sz="1800">
                <a:solidFill>
                  <a:srgbClr val="2C5395"/>
                </a:solidFill>
                <a:latin typeface="Didact Gothic"/>
                <a:ea typeface="Didact Gothic"/>
                <a:cs typeface="Didact Gothic"/>
                <a:sym typeface="Didact Gothic"/>
              </a:rPr>
              <a:t>rincipal component values</a:t>
            </a:r>
            <a:endParaRPr sz="1800">
              <a:solidFill>
                <a:srgbClr val="2C5395"/>
              </a:solidFill>
              <a:latin typeface="Didact Gothic"/>
              <a:ea typeface="Didact Gothic"/>
              <a:cs typeface="Didact Gothic"/>
              <a:sym typeface="Didact Gothic"/>
            </a:endParaRPr>
          </a:p>
        </p:txBody>
      </p:sp>
      <p:pic>
        <p:nvPicPr>
          <p:cNvPr id="213" name="Google Shape;213;p25"/>
          <p:cNvPicPr preferRelativeResize="0"/>
          <p:nvPr/>
        </p:nvPicPr>
        <p:blipFill>
          <a:blip r:embed="rId3">
            <a:alphaModFix/>
          </a:blip>
          <a:stretch>
            <a:fillRect/>
          </a:stretch>
        </p:blipFill>
        <p:spPr>
          <a:xfrm>
            <a:off x="1327813" y="1957950"/>
            <a:ext cx="6488375" cy="2123200"/>
          </a:xfrm>
          <a:prstGeom prst="rect">
            <a:avLst/>
          </a:prstGeom>
          <a:noFill/>
          <a:ln>
            <a:noFill/>
          </a:ln>
        </p:spPr>
      </p:pic>
      <p:sp>
        <p:nvSpPr>
          <p:cNvPr id="214" name="Google Shape;214;p25"/>
          <p:cNvSpPr/>
          <p:nvPr/>
        </p:nvSpPr>
        <p:spPr>
          <a:xfrm>
            <a:off x="2288375" y="2748200"/>
            <a:ext cx="1304700" cy="1333200"/>
          </a:xfrm>
          <a:prstGeom prst="roundRect">
            <a:avLst>
              <a:gd fmla="val 16667" name="adj"/>
            </a:avLst>
          </a:prstGeom>
          <a:noFill/>
          <a:ln cap="flat" cmpd="sng" w="28575">
            <a:solidFill>
              <a:srgbClr val="2C53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5"/>
          <p:cNvSpPr/>
          <p:nvPr/>
        </p:nvSpPr>
        <p:spPr>
          <a:xfrm>
            <a:off x="4897550" y="2234900"/>
            <a:ext cx="1411500" cy="513300"/>
          </a:xfrm>
          <a:prstGeom prst="roundRect">
            <a:avLst>
              <a:gd fmla="val 16667" name="adj"/>
            </a:avLst>
          </a:prstGeom>
          <a:noFill/>
          <a:ln cap="flat" cmpd="sng" w="28575">
            <a:solidFill>
              <a:srgbClr val="2C53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9" name="Shape 219"/>
        <p:cNvGrpSpPr/>
        <p:nvPr/>
      </p:nvGrpSpPr>
      <p:grpSpPr>
        <a:xfrm>
          <a:off x="0" y="0"/>
          <a:ext cx="0" cy="0"/>
          <a:chOff x="0" y="0"/>
          <a:chExt cx="0" cy="0"/>
        </a:xfrm>
      </p:grpSpPr>
      <p:sp>
        <p:nvSpPr>
          <p:cNvPr id="220" name="Google Shape;220;p26"/>
          <p:cNvSpPr txBox="1"/>
          <p:nvPr>
            <p:ph type="title"/>
          </p:nvPr>
        </p:nvSpPr>
        <p:spPr>
          <a:xfrm>
            <a:off x="311700" y="252550"/>
            <a:ext cx="8520600" cy="7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ca" sz="3520">
                <a:solidFill>
                  <a:srgbClr val="2C5395"/>
                </a:solidFill>
                <a:latin typeface="Boogaloo"/>
                <a:ea typeface="Boogaloo"/>
                <a:cs typeface="Boogaloo"/>
                <a:sym typeface="Boogaloo"/>
              </a:rPr>
              <a:t>PCA</a:t>
            </a:r>
            <a:endParaRPr sz="3520">
              <a:solidFill>
                <a:srgbClr val="2C5395"/>
              </a:solidFill>
              <a:latin typeface="Boogaloo"/>
              <a:ea typeface="Boogaloo"/>
              <a:cs typeface="Boogaloo"/>
              <a:sym typeface="Boogaloo"/>
            </a:endParaRPr>
          </a:p>
        </p:txBody>
      </p:sp>
      <p:sp>
        <p:nvSpPr>
          <p:cNvPr id="221" name="Google Shape;221;p26"/>
          <p:cNvSpPr txBox="1"/>
          <p:nvPr/>
        </p:nvSpPr>
        <p:spPr>
          <a:xfrm>
            <a:off x="500275" y="1026325"/>
            <a:ext cx="396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1800">
                <a:solidFill>
                  <a:srgbClr val="2C5395"/>
                </a:solidFill>
                <a:latin typeface="Didact Gothic"/>
                <a:ea typeface="Didact Gothic"/>
                <a:cs typeface="Didact Gothic"/>
                <a:sym typeface="Didact Gothic"/>
              </a:rPr>
              <a:t>Numerical variables projection</a:t>
            </a:r>
            <a:endParaRPr sz="1800">
              <a:solidFill>
                <a:srgbClr val="2C5395"/>
              </a:solidFill>
              <a:latin typeface="Didact Gothic"/>
              <a:ea typeface="Didact Gothic"/>
              <a:cs typeface="Didact Gothic"/>
              <a:sym typeface="Didact Gothic"/>
            </a:endParaRPr>
          </a:p>
        </p:txBody>
      </p:sp>
      <p:pic>
        <p:nvPicPr>
          <p:cNvPr id="222" name="Google Shape;222;p26"/>
          <p:cNvPicPr preferRelativeResize="0"/>
          <p:nvPr/>
        </p:nvPicPr>
        <p:blipFill rotWithShape="1">
          <a:blip r:embed="rId3">
            <a:alphaModFix/>
          </a:blip>
          <a:srcRect b="2666" l="0" r="0" t="0"/>
          <a:stretch/>
        </p:blipFill>
        <p:spPr>
          <a:xfrm>
            <a:off x="2271825" y="1596100"/>
            <a:ext cx="4600350" cy="3419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6" name="Shape 226"/>
        <p:cNvGrpSpPr/>
        <p:nvPr/>
      </p:nvGrpSpPr>
      <p:grpSpPr>
        <a:xfrm>
          <a:off x="0" y="0"/>
          <a:ext cx="0" cy="0"/>
          <a:chOff x="0" y="0"/>
          <a:chExt cx="0" cy="0"/>
        </a:xfrm>
      </p:grpSpPr>
      <p:sp>
        <p:nvSpPr>
          <p:cNvPr id="227" name="Google Shape;227;p27"/>
          <p:cNvSpPr txBox="1"/>
          <p:nvPr>
            <p:ph type="title"/>
          </p:nvPr>
        </p:nvSpPr>
        <p:spPr>
          <a:xfrm>
            <a:off x="311700" y="252550"/>
            <a:ext cx="8520600" cy="7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ca" sz="3520">
                <a:solidFill>
                  <a:srgbClr val="2C5395"/>
                </a:solidFill>
                <a:latin typeface="Boogaloo"/>
                <a:ea typeface="Boogaloo"/>
                <a:cs typeface="Boogaloo"/>
                <a:sym typeface="Boogaloo"/>
              </a:rPr>
              <a:t>PCA</a:t>
            </a:r>
            <a:endParaRPr sz="3520">
              <a:solidFill>
                <a:srgbClr val="2C5395"/>
              </a:solidFill>
              <a:latin typeface="Boogaloo"/>
              <a:ea typeface="Boogaloo"/>
              <a:cs typeface="Boogaloo"/>
              <a:sym typeface="Boogaloo"/>
            </a:endParaRPr>
          </a:p>
        </p:txBody>
      </p:sp>
      <p:sp>
        <p:nvSpPr>
          <p:cNvPr id="228" name="Google Shape;228;p27"/>
          <p:cNvSpPr txBox="1"/>
          <p:nvPr/>
        </p:nvSpPr>
        <p:spPr>
          <a:xfrm>
            <a:off x="500275" y="1026325"/>
            <a:ext cx="396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1800">
                <a:solidFill>
                  <a:srgbClr val="2C5395"/>
                </a:solidFill>
                <a:latin typeface="Didact Gothic"/>
                <a:ea typeface="Didact Gothic"/>
                <a:cs typeface="Didact Gothic"/>
                <a:sym typeface="Didact Gothic"/>
              </a:rPr>
              <a:t>Individual’s plot</a:t>
            </a:r>
            <a:endParaRPr sz="1800">
              <a:solidFill>
                <a:srgbClr val="2C5395"/>
              </a:solidFill>
              <a:latin typeface="Didact Gothic"/>
              <a:ea typeface="Didact Gothic"/>
              <a:cs typeface="Didact Gothic"/>
              <a:sym typeface="Didact Gothic"/>
            </a:endParaRPr>
          </a:p>
        </p:txBody>
      </p:sp>
      <p:pic>
        <p:nvPicPr>
          <p:cNvPr id="229" name="Google Shape;229;p27"/>
          <p:cNvPicPr preferRelativeResize="0"/>
          <p:nvPr/>
        </p:nvPicPr>
        <p:blipFill rotWithShape="1">
          <a:blip r:embed="rId3">
            <a:alphaModFix/>
          </a:blip>
          <a:srcRect b="0" l="0" r="0" t="6288"/>
          <a:stretch/>
        </p:blipFill>
        <p:spPr>
          <a:xfrm>
            <a:off x="1482242" y="1564225"/>
            <a:ext cx="6179521" cy="3579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3" name="Shape 233"/>
        <p:cNvGrpSpPr/>
        <p:nvPr/>
      </p:nvGrpSpPr>
      <p:grpSpPr>
        <a:xfrm>
          <a:off x="0" y="0"/>
          <a:ext cx="0" cy="0"/>
          <a:chOff x="0" y="0"/>
          <a:chExt cx="0" cy="0"/>
        </a:xfrm>
      </p:grpSpPr>
      <p:sp>
        <p:nvSpPr>
          <p:cNvPr id="234" name="Google Shape;234;p28"/>
          <p:cNvSpPr txBox="1"/>
          <p:nvPr>
            <p:ph type="title"/>
          </p:nvPr>
        </p:nvSpPr>
        <p:spPr>
          <a:xfrm>
            <a:off x="311700" y="252550"/>
            <a:ext cx="8520600" cy="7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ca" sz="3520">
                <a:solidFill>
                  <a:srgbClr val="2C5395"/>
                </a:solidFill>
                <a:latin typeface="Boogaloo"/>
                <a:ea typeface="Boogaloo"/>
                <a:cs typeface="Boogaloo"/>
                <a:sym typeface="Boogaloo"/>
              </a:rPr>
              <a:t>PCA</a:t>
            </a:r>
            <a:endParaRPr sz="3520">
              <a:solidFill>
                <a:srgbClr val="2C5395"/>
              </a:solidFill>
              <a:latin typeface="Boogaloo"/>
              <a:ea typeface="Boogaloo"/>
              <a:cs typeface="Boogaloo"/>
              <a:sym typeface="Boogaloo"/>
            </a:endParaRPr>
          </a:p>
        </p:txBody>
      </p:sp>
      <p:sp>
        <p:nvSpPr>
          <p:cNvPr id="235" name="Google Shape;235;p28"/>
          <p:cNvSpPr txBox="1"/>
          <p:nvPr/>
        </p:nvSpPr>
        <p:spPr>
          <a:xfrm>
            <a:off x="500275" y="1026325"/>
            <a:ext cx="396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1800">
                <a:solidFill>
                  <a:srgbClr val="2C5395"/>
                </a:solidFill>
                <a:latin typeface="Didact Gothic"/>
                <a:ea typeface="Didact Gothic"/>
                <a:cs typeface="Didact Gothic"/>
                <a:sym typeface="Didact Gothic"/>
              </a:rPr>
              <a:t>Qualitative variables - Sex</a:t>
            </a:r>
            <a:endParaRPr sz="1800">
              <a:solidFill>
                <a:srgbClr val="2C5395"/>
              </a:solidFill>
              <a:latin typeface="Didact Gothic"/>
              <a:ea typeface="Didact Gothic"/>
              <a:cs typeface="Didact Gothic"/>
              <a:sym typeface="Didact Gothic"/>
            </a:endParaRPr>
          </a:p>
        </p:txBody>
      </p:sp>
      <p:pic>
        <p:nvPicPr>
          <p:cNvPr id="236" name="Google Shape;236;p28"/>
          <p:cNvPicPr preferRelativeResize="0"/>
          <p:nvPr/>
        </p:nvPicPr>
        <p:blipFill rotWithShape="1">
          <a:blip r:embed="rId3">
            <a:alphaModFix/>
          </a:blip>
          <a:srcRect b="79" l="0" r="29" t="0"/>
          <a:stretch/>
        </p:blipFill>
        <p:spPr>
          <a:xfrm>
            <a:off x="1531216" y="1381075"/>
            <a:ext cx="6081571" cy="3762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0" name="Shape 240"/>
        <p:cNvGrpSpPr/>
        <p:nvPr/>
      </p:nvGrpSpPr>
      <p:grpSpPr>
        <a:xfrm>
          <a:off x="0" y="0"/>
          <a:ext cx="0" cy="0"/>
          <a:chOff x="0" y="0"/>
          <a:chExt cx="0" cy="0"/>
        </a:xfrm>
      </p:grpSpPr>
      <p:sp>
        <p:nvSpPr>
          <p:cNvPr id="241" name="Google Shape;241;p29"/>
          <p:cNvSpPr txBox="1"/>
          <p:nvPr>
            <p:ph type="title"/>
          </p:nvPr>
        </p:nvSpPr>
        <p:spPr>
          <a:xfrm>
            <a:off x="311700" y="252550"/>
            <a:ext cx="8520600" cy="7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ca" sz="3520">
                <a:solidFill>
                  <a:srgbClr val="2C5395"/>
                </a:solidFill>
                <a:latin typeface="Boogaloo"/>
                <a:ea typeface="Boogaloo"/>
                <a:cs typeface="Boogaloo"/>
                <a:sym typeface="Boogaloo"/>
              </a:rPr>
              <a:t>PCA</a:t>
            </a:r>
            <a:endParaRPr sz="3520">
              <a:solidFill>
                <a:srgbClr val="2C5395"/>
              </a:solidFill>
              <a:latin typeface="Boogaloo"/>
              <a:ea typeface="Boogaloo"/>
              <a:cs typeface="Boogaloo"/>
              <a:sym typeface="Boogaloo"/>
            </a:endParaRPr>
          </a:p>
        </p:txBody>
      </p:sp>
      <p:sp>
        <p:nvSpPr>
          <p:cNvPr id="242" name="Google Shape;242;p29"/>
          <p:cNvSpPr txBox="1"/>
          <p:nvPr/>
        </p:nvSpPr>
        <p:spPr>
          <a:xfrm>
            <a:off x="500275" y="1026325"/>
            <a:ext cx="396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1800">
                <a:solidFill>
                  <a:srgbClr val="2C5395"/>
                </a:solidFill>
                <a:latin typeface="Didact Gothic"/>
                <a:ea typeface="Didact Gothic"/>
                <a:cs typeface="Didact Gothic"/>
                <a:sym typeface="Didact Gothic"/>
              </a:rPr>
              <a:t>Qualitative variables - Race</a:t>
            </a:r>
            <a:endParaRPr sz="1800">
              <a:solidFill>
                <a:srgbClr val="2C5395"/>
              </a:solidFill>
              <a:latin typeface="Didact Gothic"/>
              <a:ea typeface="Didact Gothic"/>
              <a:cs typeface="Didact Gothic"/>
              <a:sym typeface="Didact Gothic"/>
            </a:endParaRPr>
          </a:p>
        </p:txBody>
      </p:sp>
      <p:pic>
        <p:nvPicPr>
          <p:cNvPr id="243" name="Google Shape;243;p29"/>
          <p:cNvPicPr preferRelativeResize="0"/>
          <p:nvPr/>
        </p:nvPicPr>
        <p:blipFill rotWithShape="1">
          <a:blip r:embed="rId3">
            <a:alphaModFix/>
          </a:blip>
          <a:srcRect b="-989" l="0" r="-745" t="0"/>
          <a:stretch/>
        </p:blipFill>
        <p:spPr>
          <a:xfrm>
            <a:off x="1531231" y="1381100"/>
            <a:ext cx="6081532" cy="3762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7" name="Shape 247"/>
        <p:cNvGrpSpPr/>
        <p:nvPr/>
      </p:nvGrpSpPr>
      <p:grpSpPr>
        <a:xfrm>
          <a:off x="0" y="0"/>
          <a:ext cx="0" cy="0"/>
          <a:chOff x="0" y="0"/>
          <a:chExt cx="0" cy="0"/>
        </a:xfrm>
      </p:grpSpPr>
      <p:sp>
        <p:nvSpPr>
          <p:cNvPr id="248" name="Google Shape;248;p30"/>
          <p:cNvSpPr txBox="1"/>
          <p:nvPr>
            <p:ph type="title"/>
          </p:nvPr>
        </p:nvSpPr>
        <p:spPr>
          <a:xfrm>
            <a:off x="311700" y="252550"/>
            <a:ext cx="8520600" cy="7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ca" sz="3520">
                <a:solidFill>
                  <a:srgbClr val="2C5395"/>
                </a:solidFill>
                <a:latin typeface="Boogaloo"/>
                <a:ea typeface="Boogaloo"/>
                <a:cs typeface="Boogaloo"/>
                <a:sym typeface="Boogaloo"/>
              </a:rPr>
              <a:t>PCA</a:t>
            </a:r>
            <a:endParaRPr sz="3520">
              <a:solidFill>
                <a:srgbClr val="2C5395"/>
              </a:solidFill>
              <a:latin typeface="Boogaloo"/>
              <a:ea typeface="Boogaloo"/>
              <a:cs typeface="Boogaloo"/>
              <a:sym typeface="Boogaloo"/>
            </a:endParaRPr>
          </a:p>
        </p:txBody>
      </p:sp>
      <p:sp>
        <p:nvSpPr>
          <p:cNvPr id="249" name="Google Shape;249;p30"/>
          <p:cNvSpPr txBox="1"/>
          <p:nvPr/>
        </p:nvSpPr>
        <p:spPr>
          <a:xfrm>
            <a:off x="500275" y="1026325"/>
            <a:ext cx="396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1800">
                <a:solidFill>
                  <a:srgbClr val="2C5395"/>
                </a:solidFill>
                <a:latin typeface="Didact Gothic"/>
                <a:ea typeface="Didact Gothic"/>
                <a:cs typeface="Didact Gothic"/>
                <a:sym typeface="Didact Gothic"/>
              </a:rPr>
              <a:t>Qualitative variables - Marst</a:t>
            </a:r>
            <a:endParaRPr sz="1800">
              <a:solidFill>
                <a:srgbClr val="2C5395"/>
              </a:solidFill>
              <a:latin typeface="Didact Gothic"/>
              <a:ea typeface="Didact Gothic"/>
              <a:cs typeface="Didact Gothic"/>
              <a:sym typeface="Didact Gothic"/>
            </a:endParaRPr>
          </a:p>
        </p:txBody>
      </p:sp>
      <p:pic>
        <p:nvPicPr>
          <p:cNvPr id="250" name="Google Shape;250;p30"/>
          <p:cNvPicPr preferRelativeResize="0"/>
          <p:nvPr/>
        </p:nvPicPr>
        <p:blipFill>
          <a:blip r:embed="rId3">
            <a:alphaModFix/>
          </a:blip>
          <a:stretch>
            <a:fillRect/>
          </a:stretch>
        </p:blipFill>
        <p:spPr>
          <a:xfrm>
            <a:off x="1538726" y="1391775"/>
            <a:ext cx="6066536" cy="3751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4" name="Shape 254"/>
        <p:cNvGrpSpPr/>
        <p:nvPr/>
      </p:nvGrpSpPr>
      <p:grpSpPr>
        <a:xfrm>
          <a:off x="0" y="0"/>
          <a:ext cx="0" cy="0"/>
          <a:chOff x="0" y="0"/>
          <a:chExt cx="0" cy="0"/>
        </a:xfrm>
      </p:grpSpPr>
      <p:sp>
        <p:nvSpPr>
          <p:cNvPr id="255" name="Google Shape;255;p31"/>
          <p:cNvSpPr txBox="1"/>
          <p:nvPr>
            <p:ph type="title"/>
          </p:nvPr>
        </p:nvSpPr>
        <p:spPr>
          <a:xfrm>
            <a:off x="311700" y="252550"/>
            <a:ext cx="8520600" cy="7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ca" sz="3520">
                <a:solidFill>
                  <a:srgbClr val="2C5395"/>
                </a:solidFill>
                <a:latin typeface="Boogaloo"/>
                <a:ea typeface="Boogaloo"/>
                <a:cs typeface="Boogaloo"/>
                <a:sym typeface="Boogaloo"/>
              </a:rPr>
              <a:t>PCA</a:t>
            </a:r>
            <a:endParaRPr b="1" sz="3520">
              <a:solidFill>
                <a:srgbClr val="2C5395"/>
              </a:solidFill>
              <a:latin typeface="Boogaloo"/>
              <a:ea typeface="Boogaloo"/>
              <a:cs typeface="Boogaloo"/>
              <a:sym typeface="Boogaloo"/>
            </a:endParaRPr>
          </a:p>
        </p:txBody>
      </p:sp>
      <p:pic>
        <p:nvPicPr>
          <p:cNvPr id="256" name="Google Shape;256;p31"/>
          <p:cNvPicPr preferRelativeResize="0"/>
          <p:nvPr/>
        </p:nvPicPr>
        <p:blipFill>
          <a:blip r:embed="rId3">
            <a:alphaModFix/>
          </a:blip>
          <a:stretch>
            <a:fillRect/>
          </a:stretch>
        </p:blipFill>
        <p:spPr>
          <a:xfrm>
            <a:off x="1480013" y="1252350"/>
            <a:ext cx="6183975" cy="3816400"/>
          </a:xfrm>
          <a:prstGeom prst="rect">
            <a:avLst/>
          </a:prstGeom>
          <a:noFill/>
          <a:ln>
            <a:noFill/>
          </a:ln>
        </p:spPr>
      </p:pic>
      <p:sp>
        <p:nvSpPr>
          <p:cNvPr id="257" name="Google Shape;257;p31"/>
          <p:cNvSpPr txBox="1"/>
          <p:nvPr/>
        </p:nvSpPr>
        <p:spPr>
          <a:xfrm>
            <a:off x="500275" y="1026325"/>
            <a:ext cx="396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1800">
                <a:solidFill>
                  <a:srgbClr val="2C5395"/>
                </a:solidFill>
                <a:latin typeface="Didact Gothic"/>
                <a:ea typeface="Didact Gothic"/>
                <a:cs typeface="Didact Gothic"/>
                <a:sym typeface="Didact Gothic"/>
              </a:rPr>
              <a:t>Numeric and q</a:t>
            </a:r>
            <a:r>
              <a:rPr lang="ca" sz="1800">
                <a:solidFill>
                  <a:srgbClr val="2C5395"/>
                </a:solidFill>
                <a:latin typeface="Didact Gothic"/>
                <a:ea typeface="Didact Gothic"/>
                <a:cs typeface="Didact Gothic"/>
                <a:sym typeface="Didact Gothic"/>
              </a:rPr>
              <a:t>ualitative variables</a:t>
            </a:r>
            <a:endParaRPr sz="1800">
              <a:solidFill>
                <a:srgbClr val="2C5395"/>
              </a:solidFill>
              <a:latin typeface="Didact Gothic"/>
              <a:ea typeface="Didact Gothic"/>
              <a:cs typeface="Didact Gothic"/>
              <a:sym typeface="Didact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62" name="Shape 62"/>
        <p:cNvGrpSpPr/>
        <p:nvPr/>
      </p:nvGrpSpPr>
      <p:grpSpPr>
        <a:xfrm>
          <a:off x="0" y="0"/>
          <a:ext cx="0" cy="0"/>
          <a:chOff x="0" y="0"/>
          <a:chExt cx="0" cy="0"/>
        </a:xfrm>
      </p:grpSpPr>
      <p:sp>
        <p:nvSpPr>
          <p:cNvPr id="63" name="Google Shape;63;p14"/>
          <p:cNvSpPr txBox="1"/>
          <p:nvPr>
            <p:ph type="title"/>
          </p:nvPr>
        </p:nvSpPr>
        <p:spPr>
          <a:xfrm>
            <a:off x="311700" y="252550"/>
            <a:ext cx="8520600" cy="7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ca" sz="3520">
                <a:solidFill>
                  <a:srgbClr val="2C5395"/>
                </a:solidFill>
                <a:latin typeface="Boogaloo"/>
                <a:ea typeface="Boogaloo"/>
                <a:cs typeface="Boogaloo"/>
                <a:sym typeface="Boogaloo"/>
              </a:rPr>
              <a:t>INDEX</a:t>
            </a:r>
            <a:endParaRPr b="1" sz="3520">
              <a:solidFill>
                <a:srgbClr val="2C5395"/>
              </a:solidFill>
              <a:latin typeface="Boogaloo"/>
              <a:ea typeface="Boogaloo"/>
              <a:cs typeface="Boogaloo"/>
              <a:sym typeface="Boogaloo"/>
            </a:endParaRPr>
          </a:p>
        </p:txBody>
      </p:sp>
      <p:grpSp>
        <p:nvGrpSpPr>
          <p:cNvPr id="64" name="Google Shape;64;p14"/>
          <p:cNvGrpSpPr/>
          <p:nvPr/>
        </p:nvGrpSpPr>
        <p:grpSpPr>
          <a:xfrm>
            <a:off x="3372043" y="1362643"/>
            <a:ext cx="2460300" cy="2460300"/>
            <a:chOff x="4761418" y="1318143"/>
            <a:chExt cx="2460300" cy="2460300"/>
          </a:xfrm>
        </p:grpSpPr>
        <p:sp>
          <p:nvSpPr>
            <p:cNvPr id="65" name="Google Shape;65;p14"/>
            <p:cNvSpPr/>
            <p:nvPr/>
          </p:nvSpPr>
          <p:spPr>
            <a:xfrm rot="2700000">
              <a:off x="5746767" y="1053398"/>
              <a:ext cx="489601" cy="2989789"/>
            </a:xfrm>
            <a:prstGeom prst="roundRect">
              <a:avLst>
                <a:gd fmla="val 50000" name="adj"/>
              </a:avLst>
            </a:prstGeom>
            <a:solidFill>
              <a:srgbClr val="0E65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4950863"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ca" sz="900">
                  <a:solidFill>
                    <a:srgbClr val="0E65F0"/>
                  </a:solidFill>
                  <a:latin typeface="Roboto"/>
                  <a:ea typeface="Roboto"/>
                  <a:cs typeface="Roboto"/>
                  <a:sym typeface="Roboto"/>
                </a:rPr>
                <a:t>4</a:t>
              </a:r>
              <a:endParaRPr b="1" sz="900">
                <a:solidFill>
                  <a:srgbClr val="0E65F0"/>
                </a:solidFill>
                <a:latin typeface="Roboto"/>
                <a:ea typeface="Roboto"/>
                <a:cs typeface="Roboto"/>
                <a:sym typeface="Roboto"/>
              </a:endParaRPr>
            </a:p>
          </p:txBody>
        </p:sp>
        <p:sp>
          <p:nvSpPr>
            <p:cNvPr id="67" name="Google Shape;67;p14"/>
            <p:cNvSpPr txBox="1"/>
            <p:nvPr/>
          </p:nvSpPr>
          <p:spPr>
            <a:xfrm rot="-2700000">
              <a:off x="4896424" y="2302799"/>
              <a:ext cx="2362302" cy="342805"/>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ca" sz="1100">
                  <a:solidFill>
                    <a:srgbClr val="FFFFFF"/>
                  </a:solidFill>
                  <a:latin typeface="Roboto"/>
                  <a:ea typeface="Roboto"/>
                  <a:cs typeface="Roboto"/>
                  <a:sym typeface="Roboto"/>
                </a:rPr>
                <a:t>PCA</a:t>
              </a:r>
              <a:endParaRPr b="1" sz="1100">
                <a:solidFill>
                  <a:srgbClr val="FFFFFF"/>
                </a:solidFill>
                <a:latin typeface="Roboto"/>
                <a:ea typeface="Roboto"/>
                <a:cs typeface="Roboto"/>
                <a:sym typeface="Roboto"/>
              </a:endParaRPr>
            </a:p>
          </p:txBody>
        </p:sp>
      </p:grpSp>
      <p:grpSp>
        <p:nvGrpSpPr>
          <p:cNvPr id="68" name="Google Shape;68;p14"/>
          <p:cNvGrpSpPr/>
          <p:nvPr/>
        </p:nvGrpSpPr>
        <p:grpSpPr>
          <a:xfrm>
            <a:off x="2238001" y="1320568"/>
            <a:ext cx="2460300" cy="2460300"/>
            <a:chOff x="3269751" y="1318143"/>
            <a:chExt cx="2460300" cy="2460300"/>
          </a:xfrm>
        </p:grpSpPr>
        <p:sp>
          <p:nvSpPr>
            <p:cNvPr id="69" name="Google Shape;69;p14"/>
            <p:cNvSpPr/>
            <p:nvPr/>
          </p:nvSpPr>
          <p:spPr>
            <a:xfrm rot="2700000">
              <a:off x="4255100" y="1053398"/>
              <a:ext cx="489601" cy="2989789"/>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3459197"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ca" sz="900">
                  <a:solidFill>
                    <a:srgbClr val="0D5DDF"/>
                  </a:solidFill>
                  <a:latin typeface="Roboto"/>
                  <a:ea typeface="Roboto"/>
                  <a:cs typeface="Roboto"/>
                  <a:sym typeface="Roboto"/>
                </a:rPr>
                <a:t>3</a:t>
              </a:r>
              <a:endParaRPr b="1" sz="900">
                <a:solidFill>
                  <a:srgbClr val="0D5DDF"/>
                </a:solidFill>
                <a:latin typeface="Roboto"/>
                <a:ea typeface="Roboto"/>
                <a:cs typeface="Roboto"/>
                <a:sym typeface="Roboto"/>
              </a:endParaRPr>
            </a:p>
          </p:txBody>
        </p:sp>
        <p:sp>
          <p:nvSpPr>
            <p:cNvPr id="71" name="Google Shape;71;p14"/>
            <p:cNvSpPr txBox="1"/>
            <p:nvPr/>
          </p:nvSpPr>
          <p:spPr>
            <a:xfrm rot="-2700000">
              <a:off x="3404724" y="2302799"/>
              <a:ext cx="2362302" cy="342805"/>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ca" sz="1100">
                  <a:solidFill>
                    <a:srgbClr val="FFFFFF"/>
                  </a:solidFill>
                  <a:latin typeface="Roboto"/>
                  <a:ea typeface="Roboto"/>
                  <a:cs typeface="Roboto"/>
                  <a:sym typeface="Roboto"/>
                </a:rPr>
                <a:t>DESCRIPTIVE ANALYSIS &amp; PREPROCESSING </a:t>
              </a:r>
              <a:endParaRPr b="1" sz="1100">
                <a:solidFill>
                  <a:srgbClr val="FFFFFF"/>
                </a:solidFill>
                <a:latin typeface="Roboto"/>
                <a:ea typeface="Roboto"/>
                <a:cs typeface="Roboto"/>
                <a:sym typeface="Roboto"/>
              </a:endParaRPr>
            </a:p>
          </p:txBody>
        </p:sp>
      </p:grpSp>
      <p:grpSp>
        <p:nvGrpSpPr>
          <p:cNvPr id="72" name="Google Shape;72;p14"/>
          <p:cNvGrpSpPr/>
          <p:nvPr/>
        </p:nvGrpSpPr>
        <p:grpSpPr>
          <a:xfrm>
            <a:off x="9" y="1341593"/>
            <a:ext cx="2460300" cy="2460300"/>
            <a:chOff x="284959" y="1318143"/>
            <a:chExt cx="2460300" cy="2460300"/>
          </a:xfrm>
        </p:grpSpPr>
        <p:sp>
          <p:nvSpPr>
            <p:cNvPr id="73" name="Google Shape;73;p14"/>
            <p:cNvSpPr/>
            <p:nvPr/>
          </p:nvSpPr>
          <p:spPr>
            <a:xfrm rot="2700000">
              <a:off x="1270309" y="1053398"/>
              <a:ext cx="489601" cy="2989789"/>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472955"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ca" sz="900">
                  <a:solidFill>
                    <a:srgbClr val="0944A1"/>
                  </a:solidFill>
                  <a:latin typeface="Roboto"/>
                  <a:ea typeface="Roboto"/>
                  <a:cs typeface="Roboto"/>
                  <a:sym typeface="Roboto"/>
                </a:rPr>
                <a:t>1</a:t>
              </a:r>
              <a:endParaRPr b="1" sz="900">
                <a:solidFill>
                  <a:srgbClr val="0944A1"/>
                </a:solidFill>
                <a:latin typeface="Roboto"/>
                <a:ea typeface="Roboto"/>
                <a:cs typeface="Roboto"/>
                <a:sym typeface="Roboto"/>
              </a:endParaRPr>
            </a:p>
          </p:txBody>
        </p:sp>
        <p:sp>
          <p:nvSpPr>
            <p:cNvPr id="75" name="Google Shape;75;p14"/>
            <p:cNvSpPr txBox="1"/>
            <p:nvPr/>
          </p:nvSpPr>
          <p:spPr>
            <a:xfrm rot="-2700000">
              <a:off x="414317" y="2300549"/>
              <a:ext cx="2368666" cy="342805"/>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ca" sz="1100">
                  <a:solidFill>
                    <a:srgbClr val="FFFFFF"/>
                  </a:solidFill>
                  <a:latin typeface="Roboto"/>
                  <a:ea typeface="Roboto"/>
                  <a:cs typeface="Roboto"/>
                  <a:sym typeface="Roboto"/>
                </a:rPr>
                <a:t>TOPICS ADDRESSED, GOALS AND  URLS</a:t>
              </a:r>
              <a:endParaRPr b="1" sz="1100">
                <a:solidFill>
                  <a:srgbClr val="FFFFFF"/>
                </a:solidFill>
                <a:latin typeface="Roboto"/>
                <a:ea typeface="Roboto"/>
                <a:cs typeface="Roboto"/>
                <a:sym typeface="Roboto"/>
              </a:endParaRPr>
            </a:p>
          </p:txBody>
        </p:sp>
      </p:grpSp>
      <p:grpSp>
        <p:nvGrpSpPr>
          <p:cNvPr id="76" name="Google Shape;76;p14"/>
          <p:cNvGrpSpPr/>
          <p:nvPr/>
        </p:nvGrpSpPr>
        <p:grpSpPr>
          <a:xfrm>
            <a:off x="4477316" y="1331093"/>
            <a:ext cx="2460300" cy="2460300"/>
            <a:chOff x="6254516" y="1318143"/>
            <a:chExt cx="2460300" cy="2460300"/>
          </a:xfrm>
        </p:grpSpPr>
        <p:sp>
          <p:nvSpPr>
            <p:cNvPr id="77" name="Google Shape;77;p14"/>
            <p:cNvSpPr/>
            <p:nvPr/>
          </p:nvSpPr>
          <p:spPr>
            <a:xfrm rot="2700000">
              <a:off x="7239866" y="1053398"/>
              <a:ext cx="489601" cy="2989789"/>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6443962"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ca" sz="900">
                  <a:solidFill>
                    <a:srgbClr val="307BF3"/>
                  </a:solidFill>
                  <a:latin typeface="Roboto"/>
                  <a:ea typeface="Roboto"/>
                  <a:cs typeface="Roboto"/>
                  <a:sym typeface="Roboto"/>
                </a:rPr>
                <a:t>5</a:t>
              </a:r>
              <a:endParaRPr b="1" sz="900">
                <a:solidFill>
                  <a:srgbClr val="307BF3"/>
                </a:solidFill>
                <a:latin typeface="Roboto"/>
                <a:ea typeface="Roboto"/>
                <a:cs typeface="Roboto"/>
                <a:sym typeface="Roboto"/>
              </a:endParaRPr>
            </a:p>
          </p:txBody>
        </p:sp>
        <p:sp>
          <p:nvSpPr>
            <p:cNvPr id="79" name="Google Shape;79;p14"/>
            <p:cNvSpPr txBox="1"/>
            <p:nvPr/>
          </p:nvSpPr>
          <p:spPr>
            <a:xfrm rot="-2700000">
              <a:off x="6375763" y="2297099"/>
              <a:ext cx="2378424" cy="342805"/>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ca" sz="1100">
                  <a:solidFill>
                    <a:srgbClr val="FFFFFF"/>
                  </a:solidFill>
                  <a:latin typeface="Roboto"/>
                  <a:ea typeface="Roboto"/>
                  <a:cs typeface="Roboto"/>
                  <a:sym typeface="Roboto"/>
                </a:rPr>
                <a:t>CLUSTERING </a:t>
              </a:r>
              <a:endParaRPr b="1" sz="1100">
                <a:solidFill>
                  <a:srgbClr val="FFFFFF"/>
                </a:solidFill>
                <a:latin typeface="Roboto"/>
                <a:ea typeface="Roboto"/>
                <a:cs typeface="Roboto"/>
                <a:sym typeface="Roboto"/>
              </a:endParaRPr>
            </a:p>
          </p:txBody>
        </p:sp>
      </p:grpSp>
      <p:grpSp>
        <p:nvGrpSpPr>
          <p:cNvPr id="80" name="Google Shape;80;p14"/>
          <p:cNvGrpSpPr/>
          <p:nvPr/>
        </p:nvGrpSpPr>
        <p:grpSpPr>
          <a:xfrm>
            <a:off x="1090951" y="1341593"/>
            <a:ext cx="2460300" cy="2460300"/>
            <a:chOff x="1776626" y="1318143"/>
            <a:chExt cx="2460300" cy="2460300"/>
          </a:xfrm>
        </p:grpSpPr>
        <p:grpSp>
          <p:nvGrpSpPr>
            <p:cNvPr id="81" name="Google Shape;81;p14"/>
            <p:cNvGrpSpPr/>
            <p:nvPr/>
          </p:nvGrpSpPr>
          <p:grpSpPr>
            <a:xfrm>
              <a:off x="1776626" y="1318143"/>
              <a:ext cx="2460300" cy="2460300"/>
              <a:chOff x="1776626" y="1318143"/>
              <a:chExt cx="2460300" cy="2460300"/>
            </a:xfrm>
          </p:grpSpPr>
          <p:sp>
            <p:nvSpPr>
              <p:cNvPr id="82" name="Google Shape;82;p14"/>
              <p:cNvSpPr/>
              <p:nvPr/>
            </p:nvSpPr>
            <p:spPr>
              <a:xfrm rot="2700000">
                <a:off x="2761975" y="1053398"/>
                <a:ext cx="489601" cy="2989789"/>
              </a:xfrm>
              <a:prstGeom prst="roundRect">
                <a:avLst>
                  <a:gd fmla="val 50000" name="adj"/>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txBox="1"/>
              <p:nvPr/>
            </p:nvSpPr>
            <p:spPr>
              <a:xfrm rot="-2700000">
                <a:off x="1899549" y="2297849"/>
                <a:ext cx="2376303" cy="342805"/>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ca" sz="1100">
                    <a:solidFill>
                      <a:srgbClr val="FFFFFF"/>
                    </a:solidFill>
                    <a:latin typeface="Roboto"/>
                    <a:ea typeface="Roboto"/>
                    <a:cs typeface="Roboto"/>
                    <a:sym typeface="Roboto"/>
                  </a:rPr>
                  <a:t>DATA MINING PROCESS</a:t>
                </a:r>
                <a:endParaRPr b="1" sz="1100">
                  <a:solidFill>
                    <a:srgbClr val="FFFFFF"/>
                  </a:solidFill>
                  <a:latin typeface="Roboto"/>
                  <a:ea typeface="Roboto"/>
                  <a:cs typeface="Roboto"/>
                  <a:sym typeface="Roboto"/>
                </a:endParaRPr>
              </a:p>
            </p:txBody>
          </p:sp>
        </p:grpSp>
        <p:sp>
          <p:nvSpPr>
            <p:cNvPr id="84" name="Google Shape;84;p14"/>
            <p:cNvSpPr/>
            <p:nvPr/>
          </p:nvSpPr>
          <p:spPr>
            <a:xfrm>
              <a:off x="1966072"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ca" sz="900">
                  <a:solidFill>
                    <a:srgbClr val="0C58D3"/>
                  </a:solidFill>
                  <a:latin typeface="Roboto"/>
                  <a:ea typeface="Roboto"/>
                  <a:cs typeface="Roboto"/>
                  <a:sym typeface="Roboto"/>
                </a:rPr>
                <a:t>2</a:t>
              </a:r>
              <a:endParaRPr b="1" sz="900">
                <a:solidFill>
                  <a:srgbClr val="0C58D3"/>
                </a:solidFill>
                <a:latin typeface="Roboto"/>
                <a:ea typeface="Roboto"/>
                <a:cs typeface="Roboto"/>
                <a:sym typeface="Roboto"/>
              </a:endParaRPr>
            </a:p>
          </p:txBody>
        </p:sp>
      </p:grpSp>
      <p:grpSp>
        <p:nvGrpSpPr>
          <p:cNvPr id="85" name="Google Shape;85;p14"/>
          <p:cNvGrpSpPr/>
          <p:nvPr/>
        </p:nvGrpSpPr>
        <p:grpSpPr>
          <a:xfrm>
            <a:off x="5639091" y="1331105"/>
            <a:ext cx="2460300" cy="2460300"/>
            <a:chOff x="6254516" y="1318143"/>
            <a:chExt cx="2460300" cy="2460300"/>
          </a:xfrm>
        </p:grpSpPr>
        <p:sp>
          <p:nvSpPr>
            <p:cNvPr id="86" name="Google Shape;86;p14"/>
            <p:cNvSpPr/>
            <p:nvPr/>
          </p:nvSpPr>
          <p:spPr>
            <a:xfrm rot="2700000">
              <a:off x="7239866" y="1053398"/>
              <a:ext cx="489601" cy="2989789"/>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6443962"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ca" sz="900">
                  <a:solidFill>
                    <a:srgbClr val="307BF3"/>
                  </a:solidFill>
                  <a:latin typeface="Roboto"/>
                  <a:ea typeface="Roboto"/>
                  <a:cs typeface="Roboto"/>
                  <a:sym typeface="Roboto"/>
                </a:rPr>
                <a:t>6</a:t>
              </a:r>
              <a:endParaRPr b="1" sz="900">
                <a:solidFill>
                  <a:srgbClr val="307BF3"/>
                </a:solidFill>
                <a:latin typeface="Roboto"/>
                <a:ea typeface="Roboto"/>
                <a:cs typeface="Roboto"/>
                <a:sym typeface="Roboto"/>
              </a:endParaRPr>
            </a:p>
          </p:txBody>
        </p:sp>
        <p:sp>
          <p:nvSpPr>
            <p:cNvPr id="88" name="Google Shape;88;p14"/>
            <p:cNvSpPr txBox="1"/>
            <p:nvPr/>
          </p:nvSpPr>
          <p:spPr>
            <a:xfrm rot="-2700000">
              <a:off x="6375763" y="2297099"/>
              <a:ext cx="2378424" cy="342805"/>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ca" sz="1100">
                  <a:solidFill>
                    <a:srgbClr val="FFFFFF"/>
                  </a:solidFill>
                  <a:latin typeface="Roboto"/>
                  <a:ea typeface="Roboto"/>
                  <a:cs typeface="Roboto"/>
                  <a:sym typeface="Roboto"/>
                </a:rPr>
                <a:t>PROFILING </a:t>
              </a:r>
              <a:endParaRPr b="1" sz="1100">
                <a:solidFill>
                  <a:srgbClr val="FFFFFF"/>
                </a:solidFill>
                <a:latin typeface="Roboto"/>
                <a:ea typeface="Roboto"/>
                <a:cs typeface="Roboto"/>
                <a:sym typeface="Roboto"/>
              </a:endParaRPr>
            </a:p>
          </p:txBody>
        </p:sp>
      </p:grpSp>
      <p:grpSp>
        <p:nvGrpSpPr>
          <p:cNvPr id="89" name="Google Shape;89;p14"/>
          <p:cNvGrpSpPr/>
          <p:nvPr/>
        </p:nvGrpSpPr>
        <p:grpSpPr>
          <a:xfrm>
            <a:off x="6683691" y="1362643"/>
            <a:ext cx="2460300" cy="2460300"/>
            <a:chOff x="6254516" y="1318143"/>
            <a:chExt cx="2460300" cy="2460300"/>
          </a:xfrm>
        </p:grpSpPr>
        <p:sp>
          <p:nvSpPr>
            <p:cNvPr id="90" name="Google Shape;90;p14"/>
            <p:cNvSpPr/>
            <p:nvPr/>
          </p:nvSpPr>
          <p:spPr>
            <a:xfrm rot="2700000">
              <a:off x="7239866" y="1053398"/>
              <a:ext cx="489601" cy="2989789"/>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6443962"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ca" sz="900">
                  <a:solidFill>
                    <a:srgbClr val="307BF3"/>
                  </a:solidFill>
                  <a:latin typeface="Roboto"/>
                  <a:ea typeface="Roboto"/>
                  <a:cs typeface="Roboto"/>
                  <a:sym typeface="Roboto"/>
                </a:rPr>
                <a:t>7</a:t>
              </a:r>
              <a:endParaRPr b="1" sz="900">
                <a:solidFill>
                  <a:srgbClr val="307BF3"/>
                </a:solidFill>
                <a:latin typeface="Roboto"/>
                <a:ea typeface="Roboto"/>
                <a:cs typeface="Roboto"/>
                <a:sym typeface="Roboto"/>
              </a:endParaRPr>
            </a:p>
          </p:txBody>
        </p:sp>
        <p:sp>
          <p:nvSpPr>
            <p:cNvPr id="92" name="Google Shape;92;p14"/>
            <p:cNvSpPr txBox="1"/>
            <p:nvPr/>
          </p:nvSpPr>
          <p:spPr>
            <a:xfrm rot="-2700000">
              <a:off x="6375763" y="2297099"/>
              <a:ext cx="2378424" cy="342805"/>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ca" sz="1100">
                  <a:solidFill>
                    <a:srgbClr val="FFFFFF"/>
                  </a:solidFill>
                  <a:latin typeface="Roboto"/>
                  <a:ea typeface="Roboto"/>
                  <a:cs typeface="Roboto"/>
                  <a:sym typeface="Roboto"/>
                </a:rPr>
                <a:t>CONCLUSIONS</a:t>
              </a:r>
              <a:endParaRPr b="1" sz="1100">
                <a:solidFill>
                  <a:srgbClr val="FFFFFF"/>
                </a:solidFill>
                <a:latin typeface="Roboto"/>
                <a:ea typeface="Roboto"/>
                <a:cs typeface="Roboto"/>
                <a:sym typeface="Roboto"/>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1" name="Shape 261"/>
        <p:cNvGrpSpPr/>
        <p:nvPr/>
      </p:nvGrpSpPr>
      <p:grpSpPr>
        <a:xfrm>
          <a:off x="0" y="0"/>
          <a:ext cx="0" cy="0"/>
          <a:chOff x="0" y="0"/>
          <a:chExt cx="0" cy="0"/>
        </a:xfrm>
      </p:grpSpPr>
      <p:sp>
        <p:nvSpPr>
          <p:cNvPr id="262" name="Google Shape;262;p32"/>
          <p:cNvSpPr txBox="1"/>
          <p:nvPr>
            <p:ph type="title"/>
          </p:nvPr>
        </p:nvSpPr>
        <p:spPr>
          <a:xfrm>
            <a:off x="311700" y="252550"/>
            <a:ext cx="8520600" cy="7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ca" sz="3520">
                <a:solidFill>
                  <a:srgbClr val="2C5395"/>
                </a:solidFill>
                <a:latin typeface="Boogaloo"/>
                <a:ea typeface="Boogaloo"/>
                <a:cs typeface="Boogaloo"/>
                <a:sym typeface="Boogaloo"/>
              </a:rPr>
              <a:t>PCA </a:t>
            </a:r>
            <a:r>
              <a:rPr b="1" lang="ca" sz="3520">
                <a:solidFill>
                  <a:srgbClr val="2C5395"/>
                </a:solidFill>
                <a:latin typeface="Boogaloo"/>
                <a:ea typeface="Boogaloo"/>
                <a:cs typeface="Boogaloo"/>
                <a:sym typeface="Boogaloo"/>
              </a:rPr>
              <a:t>CONCLUSIONS</a:t>
            </a:r>
            <a:endParaRPr sz="3520">
              <a:solidFill>
                <a:srgbClr val="2C5395"/>
              </a:solidFill>
              <a:latin typeface="Boogaloo"/>
              <a:ea typeface="Boogaloo"/>
              <a:cs typeface="Boogaloo"/>
              <a:sym typeface="Boogaloo"/>
            </a:endParaRPr>
          </a:p>
        </p:txBody>
      </p:sp>
      <p:sp>
        <p:nvSpPr>
          <p:cNvPr id="263" name="Google Shape;263;p32"/>
          <p:cNvSpPr txBox="1"/>
          <p:nvPr/>
        </p:nvSpPr>
        <p:spPr>
          <a:xfrm>
            <a:off x="519000" y="2807875"/>
            <a:ext cx="8106000" cy="1585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ca" sz="1300">
                <a:solidFill>
                  <a:schemeClr val="dk1"/>
                </a:solidFill>
                <a:latin typeface="Didact Gothic"/>
                <a:ea typeface="Didact Gothic"/>
                <a:cs typeface="Didact Gothic"/>
                <a:sym typeface="Didact Gothic"/>
              </a:rPr>
              <a:t>What can we explain thanks to the axis?</a:t>
            </a:r>
            <a:endParaRPr sz="1300">
              <a:solidFill>
                <a:schemeClr val="dk1"/>
              </a:solidFill>
              <a:latin typeface="Didact Gothic"/>
              <a:ea typeface="Didact Gothic"/>
              <a:cs typeface="Didact Gothic"/>
              <a:sym typeface="Didact Gothic"/>
            </a:endParaRPr>
          </a:p>
          <a:p>
            <a:pPr indent="0" lvl="0" marL="457200" rtl="0" algn="just">
              <a:spcBef>
                <a:spcPts val="0"/>
              </a:spcBef>
              <a:spcAft>
                <a:spcPts val="0"/>
              </a:spcAft>
              <a:buNone/>
            </a:pPr>
            <a:r>
              <a:t/>
            </a:r>
            <a:endParaRPr sz="1300">
              <a:solidFill>
                <a:schemeClr val="dk1"/>
              </a:solidFill>
              <a:latin typeface="Didact Gothic"/>
              <a:ea typeface="Didact Gothic"/>
              <a:cs typeface="Didact Gothic"/>
              <a:sym typeface="Didact Gothic"/>
            </a:endParaRPr>
          </a:p>
          <a:p>
            <a:pPr indent="-311150" lvl="0" marL="457200" rtl="0" algn="just">
              <a:spcBef>
                <a:spcPts val="0"/>
              </a:spcBef>
              <a:spcAft>
                <a:spcPts val="0"/>
              </a:spcAft>
              <a:buClr>
                <a:schemeClr val="dk1"/>
              </a:buClr>
              <a:buSzPts val="1300"/>
              <a:buFont typeface="Didact Gothic"/>
              <a:buChar char="●"/>
            </a:pPr>
            <a:r>
              <a:rPr lang="ca" sz="1300">
                <a:solidFill>
                  <a:schemeClr val="dk1"/>
                </a:solidFill>
                <a:latin typeface="Didact Gothic"/>
                <a:ea typeface="Didact Gothic"/>
                <a:cs typeface="Didact Gothic"/>
                <a:sym typeface="Didact Gothic"/>
              </a:rPr>
              <a:t>People </a:t>
            </a:r>
            <a:r>
              <a:rPr lang="ca" sz="1300">
                <a:solidFill>
                  <a:schemeClr val="dk1"/>
                </a:solidFill>
                <a:latin typeface="Didact Gothic"/>
                <a:ea typeface="Didact Gothic"/>
                <a:cs typeface="Didact Gothic"/>
                <a:sym typeface="Didact Gothic"/>
              </a:rPr>
              <a:t>with</a:t>
            </a:r>
            <a:r>
              <a:rPr lang="ca" sz="1300">
                <a:solidFill>
                  <a:schemeClr val="dk1"/>
                </a:solidFill>
                <a:latin typeface="Didact Gothic"/>
                <a:ea typeface="Didact Gothic"/>
                <a:cs typeface="Didact Gothic"/>
                <a:sym typeface="Didact Gothic"/>
              </a:rPr>
              <a:t> a high degree earn more money</a:t>
            </a:r>
            <a:endParaRPr sz="1300">
              <a:solidFill>
                <a:schemeClr val="dk1"/>
              </a:solidFill>
              <a:latin typeface="Didact Gothic"/>
              <a:ea typeface="Didact Gothic"/>
              <a:cs typeface="Didact Gothic"/>
              <a:sym typeface="Didact Gothic"/>
            </a:endParaRPr>
          </a:p>
          <a:p>
            <a:pPr indent="0" lvl="0" marL="914400" rtl="0" algn="just">
              <a:spcBef>
                <a:spcPts val="0"/>
              </a:spcBef>
              <a:spcAft>
                <a:spcPts val="0"/>
              </a:spcAft>
              <a:buNone/>
            </a:pPr>
            <a:r>
              <a:t/>
            </a:r>
            <a:endParaRPr sz="1300">
              <a:solidFill>
                <a:schemeClr val="dk1"/>
              </a:solidFill>
              <a:latin typeface="Didact Gothic"/>
              <a:ea typeface="Didact Gothic"/>
              <a:cs typeface="Didact Gothic"/>
              <a:sym typeface="Didact Gothic"/>
            </a:endParaRPr>
          </a:p>
          <a:p>
            <a:pPr indent="-311150" lvl="0" marL="457200" rtl="0" algn="just">
              <a:spcBef>
                <a:spcPts val="0"/>
              </a:spcBef>
              <a:spcAft>
                <a:spcPts val="0"/>
              </a:spcAft>
              <a:buClr>
                <a:schemeClr val="dk1"/>
              </a:buClr>
              <a:buSzPts val="1300"/>
              <a:buFont typeface="Didact Gothic"/>
              <a:buChar char="●"/>
            </a:pPr>
            <a:r>
              <a:rPr lang="ca" sz="1300">
                <a:solidFill>
                  <a:schemeClr val="dk1"/>
                </a:solidFill>
                <a:latin typeface="Didact Gothic"/>
                <a:ea typeface="Didact Gothic"/>
                <a:cs typeface="Didact Gothic"/>
                <a:sym typeface="Didact Gothic"/>
              </a:rPr>
              <a:t>The characteristics male, white and married earn more money </a:t>
            </a:r>
            <a:endParaRPr sz="1300">
              <a:solidFill>
                <a:schemeClr val="dk1"/>
              </a:solidFill>
              <a:latin typeface="Didact Gothic"/>
              <a:ea typeface="Didact Gothic"/>
              <a:cs typeface="Didact Gothic"/>
              <a:sym typeface="Didact Gothic"/>
            </a:endParaRPr>
          </a:p>
          <a:p>
            <a:pPr indent="0" lvl="0" marL="0" rtl="0" algn="just">
              <a:spcBef>
                <a:spcPts val="0"/>
              </a:spcBef>
              <a:spcAft>
                <a:spcPts val="0"/>
              </a:spcAft>
              <a:buNone/>
            </a:pPr>
            <a:r>
              <a:t/>
            </a:r>
            <a:endParaRPr sz="1300">
              <a:solidFill>
                <a:schemeClr val="dk1"/>
              </a:solidFill>
            </a:endParaRPr>
          </a:p>
          <a:p>
            <a:pPr indent="0" lvl="0" marL="457200" rtl="0" algn="just">
              <a:spcBef>
                <a:spcPts val="0"/>
              </a:spcBef>
              <a:spcAft>
                <a:spcPts val="0"/>
              </a:spcAft>
              <a:buNone/>
            </a:pPr>
            <a:r>
              <a:t/>
            </a:r>
            <a:endParaRPr sz="1300">
              <a:solidFill>
                <a:schemeClr val="dk1"/>
              </a:solidFill>
            </a:endParaRPr>
          </a:p>
        </p:txBody>
      </p:sp>
      <p:sp>
        <p:nvSpPr>
          <p:cNvPr id="264" name="Google Shape;264;p32"/>
          <p:cNvSpPr txBox="1"/>
          <p:nvPr/>
        </p:nvSpPr>
        <p:spPr>
          <a:xfrm>
            <a:off x="519000" y="1170450"/>
            <a:ext cx="8106000" cy="1415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ca" sz="1300">
                <a:solidFill>
                  <a:schemeClr val="dk1"/>
                </a:solidFill>
                <a:latin typeface="Didact Gothic"/>
                <a:ea typeface="Didact Gothic"/>
                <a:cs typeface="Didact Gothic"/>
                <a:sym typeface="Didact Gothic"/>
              </a:rPr>
              <a:t>Axis interpretation:</a:t>
            </a:r>
            <a:endParaRPr sz="1300">
              <a:solidFill>
                <a:schemeClr val="dk1"/>
              </a:solidFill>
              <a:latin typeface="Didact Gothic"/>
              <a:ea typeface="Didact Gothic"/>
              <a:cs typeface="Didact Gothic"/>
              <a:sym typeface="Didact Gothic"/>
            </a:endParaRPr>
          </a:p>
          <a:p>
            <a:pPr indent="0" lvl="0" marL="0" rtl="0" algn="just">
              <a:spcBef>
                <a:spcPts val="0"/>
              </a:spcBef>
              <a:spcAft>
                <a:spcPts val="0"/>
              </a:spcAft>
              <a:buNone/>
            </a:pPr>
            <a:r>
              <a:t/>
            </a:r>
            <a:endParaRPr sz="1300">
              <a:solidFill>
                <a:schemeClr val="dk1"/>
              </a:solidFill>
              <a:latin typeface="Didact Gothic"/>
              <a:ea typeface="Didact Gothic"/>
              <a:cs typeface="Didact Gothic"/>
              <a:sym typeface="Didact Gothic"/>
            </a:endParaRPr>
          </a:p>
          <a:p>
            <a:pPr indent="-311150" lvl="0" marL="457200" rtl="0" algn="just">
              <a:spcBef>
                <a:spcPts val="0"/>
              </a:spcBef>
              <a:spcAft>
                <a:spcPts val="0"/>
              </a:spcAft>
              <a:buClr>
                <a:schemeClr val="dk1"/>
              </a:buClr>
              <a:buSzPts val="1300"/>
              <a:buFont typeface="Didact Gothic"/>
              <a:buChar char="●"/>
            </a:pPr>
            <a:r>
              <a:rPr lang="ca" sz="1300">
                <a:solidFill>
                  <a:schemeClr val="dk1"/>
                </a:solidFill>
                <a:latin typeface="Didact Gothic"/>
                <a:ea typeface="Didact Gothic"/>
                <a:cs typeface="Didact Gothic"/>
                <a:sym typeface="Didact Gothic"/>
              </a:rPr>
              <a:t>PC1 axis:  working time and amount of money generated</a:t>
            </a:r>
            <a:endParaRPr sz="1300">
              <a:solidFill>
                <a:schemeClr val="dk1"/>
              </a:solidFill>
              <a:latin typeface="Didact Gothic"/>
              <a:ea typeface="Didact Gothic"/>
              <a:cs typeface="Didact Gothic"/>
              <a:sym typeface="Didact Gothic"/>
            </a:endParaRPr>
          </a:p>
          <a:p>
            <a:pPr indent="0" lvl="0" marL="914400" rtl="0" algn="just">
              <a:spcBef>
                <a:spcPts val="0"/>
              </a:spcBef>
              <a:spcAft>
                <a:spcPts val="0"/>
              </a:spcAft>
              <a:buNone/>
            </a:pPr>
            <a:r>
              <a:t/>
            </a:r>
            <a:endParaRPr sz="1300">
              <a:solidFill>
                <a:schemeClr val="dk1"/>
              </a:solidFill>
              <a:latin typeface="Didact Gothic"/>
              <a:ea typeface="Didact Gothic"/>
              <a:cs typeface="Didact Gothic"/>
              <a:sym typeface="Didact Gothic"/>
            </a:endParaRPr>
          </a:p>
          <a:p>
            <a:pPr indent="-311150" lvl="0" marL="457200" rtl="0" algn="just">
              <a:lnSpc>
                <a:spcPct val="115000"/>
              </a:lnSpc>
              <a:spcBef>
                <a:spcPts val="0"/>
              </a:spcBef>
              <a:spcAft>
                <a:spcPts val="0"/>
              </a:spcAft>
              <a:buClr>
                <a:schemeClr val="dk1"/>
              </a:buClr>
              <a:buSzPts val="1300"/>
              <a:buFont typeface="Didact Gothic"/>
              <a:buChar char="●"/>
            </a:pPr>
            <a:r>
              <a:rPr lang="ca" sz="1300">
                <a:solidFill>
                  <a:schemeClr val="dk1"/>
                </a:solidFill>
                <a:latin typeface="Didact Gothic"/>
                <a:ea typeface="Didact Gothic"/>
                <a:cs typeface="Didact Gothic"/>
                <a:sym typeface="Didact Gothic"/>
              </a:rPr>
              <a:t>PC3 </a:t>
            </a:r>
            <a:r>
              <a:rPr lang="ca" sz="1300">
                <a:solidFill>
                  <a:schemeClr val="dk1"/>
                </a:solidFill>
                <a:latin typeface="Didact Gothic"/>
                <a:ea typeface="Didact Gothic"/>
                <a:cs typeface="Didact Gothic"/>
                <a:sym typeface="Didact Gothic"/>
              </a:rPr>
              <a:t>axis</a:t>
            </a:r>
            <a:r>
              <a:rPr lang="ca" sz="1300">
                <a:solidFill>
                  <a:schemeClr val="dk1"/>
                </a:solidFill>
                <a:latin typeface="Didact Gothic"/>
                <a:ea typeface="Didact Gothic"/>
                <a:cs typeface="Didact Gothic"/>
                <a:sym typeface="Didact Gothic"/>
              </a:rPr>
              <a:t>: age </a:t>
            </a:r>
            <a:r>
              <a:rPr lang="ca" sz="1300">
                <a:solidFill>
                  <a:schemeClr val="dk1"/>
                </a:solidFill>
                <a:latin typeface="Didact Gothic"/>
                <a:ea typeface="Didact Gothic"/>
                <a:cs typeface="Didact Gothic"/>
                <a:sym typeface="Didact Gothic"/>
              </a:rPr>
              <a:t>and amount of people that lives together</a:t>
            </a:r>
            <a:endParaRPr sz="1300">
              <a:solidFill>
                <a:schemeClr val="dk1"/>
              </a:solidFill>
            </a:endParaRPr>
          </a:p>
          <a:p>
            <a:pPr indent="0" lvl="0" marL="457200" rtl="0" algn="just">
              <a:spcBef>
                <a:spcPts val="0"/>
              </a:spcBef>
              <a:spcAft>
                <a:spcPts val="0"/>
              </a:spcAft>
              <a:buNone/>
            </a:pPr>
            <a:r>
              <a:t/>
            </a:r>
            <a:endParaRPr sz="1300">
              <a:solidFill>
                <a:schemeClr val="dk1"/>
              </a:solidFill>
            </a:endParaRPr>
          </a:p>
        </p:txBody>
      </p:sp>
      <p:pic>
        <p:nvPicPr>
          <p:cNvPr id="265" name="Google Shape;265;p32"/>
          <p:cNvPicPr preferRelativeResize="0"/>
          <p:nvPr/>
        </p:nvPicPr>
        <p:blipFill>
          <a:blip r:embed="rId3">
            <a:alphaModFix/>
          </a:blip>
          <a:stretch>
            <a:fillRect/>
          </a:stretch>
        </p:blipFill>
        <p:spPr>
          <a:xfrm>
            <a:off x="6175400" y="1558950"/>
            <a:ext cx="2371875" cy="2292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9" name="Shape 269"/>
        <p:cNvGrpSpPr/>
        <p:nvPr/>
      </p:nvGrpSpPr>
      <p:grpSpPr>
        <a:xfrm>
          <a:off x="0" y="0"/>
          <a:ext cx="0" cy="0"/>
          <a:chOff x="0" y="0"/>
          <a:chExt cx="0" cy="0"/>
        </a:xfrm>
      </p:grpSpPr>
      <p:sp>
        <p:nvSpPr>
          <p:cNvPr id="270" name="Google Shape;270;p33"/>
          <p:cNvSpPr txBox="1"/>
          <p:nvPr>
            <p:ph type="title"/>
          </p:nvPr>
        </p:nvSpPr>
        <p:spPr>
          <a:xfrm>
            <a:off x="311700" y="252550"/>
            <a:ext cx="8520600" cy="7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ca" sz="3520">
                <a:solidFill>
                  <a:srgbClr val="2C5395"/>
                </a:solidFill>
                <a:latin typeface="Boogaloo"/>
                <a:ea typeface="Boogaloo"/>
                <a:cs typeface="Boogaloo"/>
                <a:sym typeface="Boogaloo"/>
              </a:rPr>
              <a:t>CLUSTERING</a:t>
            </a:r>
            <a:endParaRPr sz="3520">
              <a:solidFill>
                <a:srgbClr val="2C5395"/>
              </a:solidFill>
              <a:latin typeface="Boogaloo"/>
              <a:ea typeface="Boogaloo"/>
              <a:cs typeface="Boogaloo"/>
              <a:sym typeface="Boogaloo"/>
            </a:endParaRPr>
          </a:p>
        </p:txBody>
      </p:sp>
      <p:pic>
        <p:nvPicPr>
          <p:cNvPr id="271" name="Google Shape;271;p33"/>
          <p:cNvPicPr preferRelativeResize="0"/>
          <p:nvPr/>
        </p:nvPicPr>
        <p:blipFill rotWithShape="1">
          <a:blip r:embed="rId3">
            <a:alphaModFix/>
          </a:blip>
          <a:srcRect b="11094" l="0" r="0" t="8096"/>
          <a:stretch/>
        </p:blipFill>
        <p:spPr>
          <a:xfrm>
            <a:off x="98150" y="1875513"/>
            <a:ext cx="4682289" cy="2339787"/>
          </a:xfrm>
          <a:prstGeom prst="rect">
            <a:avLst/>
          </a:prstGeom>
          <a:noFill/>
          <a:ln>
            <a:noFill/>
          </a:ln>
        </p:spPr>
      </p:pic>
      <p:sp>
        <p:nvSpPr>
          <p:cNvPr id="272" name="Google Shape;272;p33"/>
          <p:cNvSpPr txBox="1"/>
          <p:nvPr/>
        </p:nvSpPr>
        <p:spPr>
          <a:xfrm>
            <a:off x="500275" y="1102525"/>
            <a:ext cx="8161200" cy="461700"/>
          </a:xfrm>
          <a:prstGeom prst="rect">
            <a:avLst/>
          </a:prstGeom>
          <a:noFill/>
          <a:ln>
            <a:noFill/>
          </a:ln>
        </p:spPr>
        <p:txBody>
          <a:bodyPr anchorCtr="0" anchor="t" bIns="91425" lIns="91425" spcFirstLastPara="1" rIns="91425" wrap="square" tIns="91425">
            <a:spAutoFit/>
          </a:bodyPr>
          <a:lstStyle/>
          <a:p>
            <a:pPr indent="0" lvl="0" marL="914400" rtl="0" algn="l">
              <a:spcBef>
                <a:spcPts val="0"/>
              </a:spcBef>
              <a:spcAft>
                <a:spcPts val="0"/>
              </a:spcAft>
              <a:buNone/>
            </a:pPr>
            <a:r>
              <a:rPr lang="ca" sz="1800">
                <a:solidFill>
                  <a:srgbClr val="2C5395"/>
                </a:solidFill>
                <a:latin typeface="Didact Gothic"/>
                <a:ea typeface="Didact Gothic"/>
                <a:cs typeface="Didact Gothic"/>
                <a:sym typeface="Didact Gothic"/>
              </a:rPr>
              <a:t>Cluster dendrogram 			 		         </a:t>
            </a:r>
            <a:r>
              <a:rPr lang="ca" sz="1800">
                <a:solidFill>
                  <a:srgbClr val="2C5395"/>
                </a:solidFill>
                <a:latin typeface="Didact Gothic"/>
                <a:ea typeface="Didact Gothic"/>
                <a:cs typeface="Didact Gothic"/>
                <a:sym typeface="Didact Gothic"/>
              </a:rPr>
              <a:t>DissimMatrix </a:t>
            </a:r>
            <a:endParaRPr sz="1800">
              <a:solidFill>
                <a:srgbClr val="2C5395"/>
              </a:solidFill>
              <a:latin typeface="Didact Gothic"/>
              <a:ea typeface="Didact Gothic"/>
              <a:cs typeface="Didact Gothic"/>
              <a:sym typeface="Didact Gothic"/>
            </a:endParaRPr>
          </a:p>
        </p:txBody>
      </p:sp>
      <p:sp>
        <p:nvSpPr>
          <p:cNvPr id="273" name="Google Shape;273;p33"/>
          <p:cNvSpPr txBox="1"/>
          <p:nvPr/>
        </p:nvSpPr>
        <p:spPr>
          <a:xfrm>
            <a:off x="5830375" y="4215300"/>
            <a:ext cx="2602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1500">
                <a:solidFill>
                  <a:srgbClr val="2C5395"/>
                </a:solidFill>
                <a:latin typeface="Didact Gothic"/>
                <a:ea typeface="Didact Gothic"/>
                <a:cs typeface="Didact Gothic"/>
                <a:sym typeface="Didact Gothic"/>
              </a:rPr>
              <a:t>Using gower as metric</a:t>
            </a:r>
            <a:endParaRPr sz="1500">
              <a:solidFill>
                <a:srgbClr val="2C5395"/>
              </a:solidFill>
              <a:latin typeface="Didact Gothic"/>
              <a:ea typeface="Didact Gothic"/>
              <a:cs typeface="Didact Gothic"/>
              <a:sym typeface="Didact Gothic"/>
            </a:endParaRPr>
          </a:p>
        </p:txBody>
      </p:sp>
      <p:pic>
        <p:nvPicPr>
          <p:cNvPr id="274" name="Google Shape;274;p33"/>
          <p:cNvPicPr preferRelativeResize="0"/>
          <p:nvPr/>
        </p:nvPicPr>
        <p:blipFill rotWithShape="1">
          <a:blip r:embed="rId4">
            <a:alphaModFix/>
          </a:blip>
          <a:srcRect b="21028" l="0" r="0" t="7665"/>
          <a:stretch/>
        </p:blipFill>
        <p:spPr>
          <a:xfrm>
            <a:off x="4461700" y="1859485"/>
            <a:ext cx="4682300" cy="2060566"/>
          </a:xfrm>
          <a:prstGeom prst="rect">
            <a:avLst/>
          </a:prstGeom>
          <a:noFill/>
          <a:ln>
            <a:noFill/>
          </a:ln>
        </p:spPr>
      </p:pic>
      <p:sp>
        <p:nvSpPr>
          <p:cNvPr id="275" name="Google Shape;275;p33"/>
          <p:cNvSpPr txBox="1"/>
          <p:nvPr/>
        </p:nvSpPr>
        <p:spPr>
          <a:xfrm>
            <a:off x="1180000" y="4215300"/>
            <a:ext cx="2788500" cy="415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ca" sz="1500">
                <a:solidFill>
                  <a:srgbClr val="2C5395"/>
                </a:solidFill>
                <a:latin typeface="Didact Gothic"/>
                <a:ea typeface="Didact Gothic"/>
                <a:cs typeface="Didact Gothic"/>
                <a:sym typeface="Didact Gothic"/>
              </a:rPr>
              <a:t>hclust using ward.D as method</a:t>
            </a:r>
            <a:endParaRPr sz="1500">
              <a:solidFill>
                <a:srgbClr val="2C5395"/>
              </a:solidFill>
              <a:latin typeface="Didact Gothic"/>
              <a:ea typeface="Didact Gothic"/>
              <a:cs typeface="Didact Gothic"/>
              <a:sym typeface="Didact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9" name="Shape 279"/>
        <p:cNvGrpSpPr/>
        <p:nvPr/>
      </p:nvGrpSpPr>
      <p:grpSpPr>
        <a:xfrm>
          <a:off x="0" y="0"/>
          <a:ext cx="0" cy="0"/>
          <a:chOff x="0" y="0"/>
          <a:chExt cx="0" cy="0"/>
        </a:xfrm>
      </p:grpSpPr>
      <p:sp>
        <p:nvSpPr>
          <p:cNvPr id="280" name="Google Shape;280;p34"/>
          <p:cNvSpPr txBox="1"/>
          <p:nvPr>
            <p:ph type="title"/>
          </p:nvPr>
        </p:nvSpPr>
        <p:spPr>
          <a:xfrm>
            <a:off x="311700" y="252550"/>
            <a:ext cx="8520600" cy="7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ca" sz="3520">
                <a:solidFill>
                  <a:srgbClr val="2C5395"/>
                </a:solidFill>
                <a:latin typeface="Boogaloo"/>
                <a:ea typeface="Boogaloo"/>
                <a:cs typeface="Boogaloo"/>
                <a:sym typeface="Boogaloo"/>
              </a:rPr>
              <a:t>CLUSTERING</a:t>
            </a:r>
            <a:endParaRPr sz="3520">
              <a:solidFill>
                <a:srgbClr val="2C5395"/>
              </a:solidFill>
              <a:latin typeface="Boogaloo"/>
              <a:ea typeface="Boogaloo"/>
              <a:cs typeface="Boogaloo"/>
              <a:sym typeface="Boogaloo"/>
            </a:endParaRPr>
          </a:p>
        </p:txBody>
      </p:sp>
      <p:pic>
        <p:nvPicPr>
          <p:cNvPr id="281" name="Google Shape;281;p34"/>
          <p:cNvPicPr preferRelativeResize="0"/>
          <p:nvPr/>
        </p:nvPicPr>
        <p:blipFill rotWithShape="1">
          <a:blip r:embed="rId3">
            <a:alphaModFix/>
          </a:blip>
          <a:srcRect b="9755" l="3540" r="0" t="0"/>
          <a:stretch/>
        </p:blipFill>
        <p:spPr>
          <a:xfrm>
            <a:off x="1687052" y="1460325"/>
            <a:ext cx="5769890" cy="3338075"/>
          </a:xfrm>
          <a:prstGeom prst="rect">
            <a:avLst/>
          </a:prstGeom>
          <a:noFill/>
          <a:ln>
            <a:noFill/>
          </a:ln>
        </p:spPr>
      </p:pic>
      <p:sp>
        <p:nvSpPr>
          <p:cNvPr id="282" name="Google Shape;282;p34"/>
          <p:cNvSpPr txBox="1"/>
          <p:nvPr/>
        </p:nvSpPr>
        <p:spPr>
          <a:xfrm>
            <a:off x="500275" y="1026325"/>
            <a:ext cx="396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1800">
                <a:solidFill>
                  <a:srgbClr val="2C5395"/>
                </a:solidFill>
                <a:latin typeface="Didact Gothic"/>
                <a:ea typeface="Didact Gothic"/>
                <a:cs typeface="Didact Gothic"/>
                <a:sym typeface="Didact Gothic"/>
              </a:rPr>
              <a:t>Kmeans centroid’s</a:t>
            </a:r>
            <a:endParaRPr sz="1800">
              <a:solidFill>
                <a:srgbClr val="2C5395"/>
              </a:solidFill>
              <a:latin typeface="Didact Gothic"/>
              <a:ea typeface="Didact Gothic"/>
              <a:cs typeface="Didact Gothic"/>
              <a:sym typeface="Didact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6" name="Shape 286"/>
        <p:cNvGrpSpPr/>
        <p:nvPr/>
      </p:nvGrpSpPr>
      <p:grpSpPr>
        <a:xfrm>
          <a:off x="0" y="0"/>
          <a:ext cx="0" cy="0"/>
          <a:chOff x="0" y="0"/>
          <a:chExt cx="0" cy="0"/>
        </a:xfrm>
      </p:grpSpPr>
      <p:sp>
        <p:nvSpPr>
          <p:cNvPr id="287" name="Google Shape;287;p35"/>
          <p:cNvSpPr txBox="1"/>
          <p:nvPr>
            <p:ph type="title"/>
          </p:nvPr>
        </p:nvSpPr>
        <p:spPr>
          <a:xfrm>
            <a:off x="311700" y="252550"/>
            <a:ext cx="8520600" cy="7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ca" sz="3520">
                <a:solidFill>
                  <a:srgbClr val="2C5395"/>
                </a:solidFill>
                <a:latin typeface="Boogaloo"/>
                <a:ea typeface="Boogaloo"/>
                <a:cs typeface="Boogaloo"/>
                <a:sym typeface="Boogaloo"/>
              </a:rPr>
              <a:t>CLUSTERING</a:t>
            </a:r>
            <a:endParaRPr sz="3520">
              <a:solidFill>
                <a:srgbClr val="2C5395"/>
              </a:solidFill>
              <a:latin typeface="Boogaloo"/>
              <a:ea typeface="Boogaloo"/>
              <a:cs typeface="Boogaloo"/>
              <a:sym typeface="Boogaloo"/>
            </a:endParaRPr>
          </a:p>
        </p:txBody>
      </p:sp>
      <p:pic>
        <p:nvPicPr>
          <p:cNvPr id="288" name="Google Shape;288;p35"/>
          <p:cNvPicPr preferRelativeResize="0"/>
          <p:nvPr/>
        </p:nvPicPr>
        <p:blipFill>
          <a:blip r:embed="rId3">
            <a:alphaModFix/>
          </a:blip>
          <a:stretch>
            <a:fillRect/>
          </a:stretch>
        </p:blipFill>
        <p:spPr>
          <a:xfrm>
            <a:off x="1620712" y="1253775"/>
            <a:ext cx="5902576" cy="3650150"/>
          </a:xfrm>
          <a:prstGeom prst="rect">
            <a:avLst/>
          </a:prstGeom>
          <a:noFill/>
          <a:ln>
            <a:noFill/>
          </a:ln>
        </p:spPr>
      </p:pic>
      <p:sp>
        <p:nvSpPr>
          <p:cNvPr id="289" name="Google Shape;289;p35"/>
          <p:cNvSpPr txBox="1"/>
          <p:nvPr/>
        </p:nvSpPr>
        <p:spPr>
          <a:xfrm>
            <a:off x="500275" y="1026325"/>
            <a:ext cx="396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1800">
                <a:solidFill>
                  <a:srgbClr val="2C5395"/>
                </a:solidFill>
                <a:latin typeface="Didact Gothic"/>
                <a:ea typeface="Didact Gothic"/>
                <a:cs typeface="Didact Gothic"/>
                <a:sym typeface="Didact Gothic"/>
              </a:rPr>
              <a:t>Partition visualizer</a:t>
            </a:r>
            <a:endParaRPr sz="1800">
              <a:solidFill>
                <a:srgbClr val="2C5395"/>
              </a:solidFill>
              <a:latin typeface="Didact Gothic"/>
              <a:ea typeface="Didact Gothic"/>
              <a:cs typeface="Didact Gothic"/>
              <a:sym typeface="Didact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3" name="Shape 293"/>
        <p:cNvGrpSpPr/>
        <p:nvPr/>
      </p:nvGrpSpPr>
      <p:grpSpPr>
        <a:xfrm>
          <a:off x="0" y="0"/>
          <a:ext cx="0" cy="0"/>
          <a:chOff x="0" y="0"/>
          <a:chExt cx="0" cy="0"/>
        </a:xfrm>
      </p:grpSpPr>
      <p:sp>
        <p:nvSpPr>
          <p:cNvPr id="294" name="Google Shape;294;p36"/>
          <p:cNvSpPr txBox="1"/>
          <p:nvPr>
            <p:ph type="title"/>
          </p:nvPr>
        </p:nvSpPr>
        <p:spPr>
          <a:xfrm>
            <a:off x="311700" y="252550"/>
            <a:ext cx="8520600" cy="7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ca" sz="3520">
                <a:solidFill>
                  <a:srgbClr val="2C5395"/>
                </a:solidFill>
                <a:latin typeface="Boogaloo"/>
                <a:ea typeface="Boogaloo"/>
                <a:cs typeface="Boogaloo"/>
                <a:sym typeface="Boogaloo"/>
              </a:rPr>
              <a:t>CLUSTERING</a:t>
            </a:r>
            <a:endParaRPr sz="3520">
              <a:solidFill>
                <a:srgbClr val="2C5395"/>
              </a:solidFill>
              <a:latin typeface="Boogaloo"/>
              <a:ea typeface="Boogaloo"/>
              <a:cs typeface="Boogaloo"/>
              <a:sym typeface="Boogaloo"/>
            </a:endParaRPr>
          </a:p>
        </p:txBody>
      </p:sp>
      <p:pic>
        <p:nvPicPr>
          <p:cNvPr id="295" name="Google Shape;295;p36"/>
          <p:cNvPicPr preferRelativeResize="0"/>
          <p:nvPr/>
        </p:nvPicPr>
        <p:blipFill rotWithShape="1">
          <a:blip r:embed="rId3">
            <a:alphaModFix/>
          </a:blip>
          <a:srcRect b="0" l="0" r="4168" t="7791"/>
          <a:stretch/>
        </p:blipFill>
        <p:spPr>
          <a:xfrm>
            <a:off x="1523501" y="1596100"/>
            <a:ext cx="5768100" cy="3431950"/>
          </a:xfrm>
          <a:prstGeom prst="rect">
            <a:avLst/>
          </a:prstGeom>
          <a:noFill/>
          <a:ln>
            <a:noFill/>
          </a:ln>
        </p:spPr>
      </p:pic>
      <p:sp>
        <p:nvSpPr>
          <p:cNvPr id="296" name="Google Shape;296;p36"/>
          <p:cNvSpPr txBox="1"/>
          <p:nvPr/>
        </p:nvSpPr>
        <p:spPr>
          <a:xfrm>
            <a:off x="500275" y="1026325"/>
            <a:ext cx="396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1800">
                <a:solidFill>
                  <a:srgbClr val="2C5395"/>
                </a:solidFill>
                <a:latin typeface="Didact Gothic"/>
                <a:ea typeface="Didact Gothic"/>
                <a:cs typeface="Didact Gothic"/>
                <a:sym typeface="Didact Gothic"/>
              </a:rPr>
              <a:t>Incwage - age </a:t>
            </a:r>
            <a:endParaRPr sz="1800">
              <a:solidFill>
                <a:srgbClr val="2C5395"/>
              </a:solidFill>
              <a:latin typeface="Didact Gothic"/>
              <a:ea typeface="Didact Gothic"/>
              <a:cs typeface="Didact Gothic"/>
              <a:sym typeface="Didact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0" name="Shape 300"/>
        <p:cNvGrpSpPr/>
        <p:nvPr/>
      </p:nvGrpSpPr>
      <p:grpSpPr>
        <a:xfrm>
          <a:off x="0" y="0"/>
          <a:ext cx="0" cy="0"/>
          <a:chOff x="0" y="0"/>
          <a:chExt cx="0" cy="0"/>
        </a:xfrm>
      </p:grpSpPr>
      <p:sp>
        <p:nvSpPr>
          <p:cNvPr id="301" name="Google Shape;301;p37"/>
          <p:cNvSpPr txBox="1"/>
          <p:nvPr>
            <p:ph type="title"/>
          </p:nvPr>
        </p:nvSpPr>
        <p:spPr>
          <a:xfrm>
            <a:off x="311700" y="252550"/>
            <a:ext cx="8520600" cy="7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ca" sz="3520">
                <a:solidFill>
                  <a:srgbClr val="2C5395"/>
                </a:solidFill>
                <a:latin typeface="Boogaloo"/>
                <a:ea typeface="Boogaloo"/>
                <a:cs typeface="Boogaloo"/>
                <a:sym typeface="Boogaloo"/>
              </a:rPr>
              <a:t>CLUSTERING</a:t>
            </a:r>
            <a:endParaRPr sz="3520">
              <a:solidFill>
                <a:srgbClr val="2C5395"/>
              </a:solidFill>
              <a:latin typeface="Boogaloo"/>
              <a:ea typeface="Boogaloo"/>
              <a:cs typeface="Boogaloo"/>
              <a:sym typeface="Boogaloo"/>
            </a:endParaRPr>
          </a:p>
        </p:txBody>
      </p:sp>
      <p:sp>
        <p:nvSpPr>
          <p:cNvPr id="302" name="Google Shape;302;p37"/>
          <p:cNvSpPr txBox="1"/>
          <p:nvPr/>
        </p:nvSpPr>
        <p:spPr>
          <a:xfrm>
            <a:off x="500275" y="1026325"/>
            <a:ext cx="396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1800">
                <a:solidFill>
                  <a:srgbClr val="2C5395"/>
                </a:solidFill>
                <a:latin typeface="Didact Gothic"/>
                <a:ea typeface="Didact Gothic"/>
                <a:cs typeface="Didact Gothic"/>
                <a:sym typeface="Didact Gothic"/>
              </a:rPr>
              <a:t>Incwage - wkswork1</a:t>
            </a:r>
            <a:endParaRPr sz="1800">
              <a:solidFill>
                <a:srgbClr val="2C5395"/>
              </a:solidFill>
              <a:latin typeface="Didact Gothic"/>
              <a:ea typeface="Didact Gothic"/>
              <a:cs typeface="Didact Gothic"/>
              <a:sym typeface="Didact Gothic"/>
            </a:endParaRPr>
          </a:p>
        </p:txBody>
      </p:sp>
      <p:pic>
        <p:nvPicPr>
          <p:cNvPr id="303" name="Google Shape;303;p37"/>
          <p:cNvPicPr preferRelativeResize="0"/>
          <p:nvPr/>
        </p:nvPicPr>
        <p:blipFill rotWithShape="1">
          <a:blip r:embed="rId3">
            <a:alphaModFix/>
          </a:blip>
          <a:srcRect b="0" l="0" r="0" t="7732"/>
          <a:stretch/>
        </p:blipFill>
        <p:spPr>
          <a:xfrm>
            <a:off x="1559638" y="1596100"/>
            <a:ext cx="6024724" cy="3437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7" name="Shape 307"/>
        <p:cNvGrpSpPr/>
        <p:nvPr/>
      </p:nvGrpSpPr>
      <p:grpSpPr>
        <a:xfrm>
          <a:off x="0" y="0"/>
          <a:ext cx="0" cy="0"/>
          <a:chOff x="0" y="0"/>
          <a:chExt cx="0" cy="0"/>
        </a:xfrm>
      </p:grpSpPr>
      <p:sp>
        <p:nvSpPr>
          <p:cNvPr id="308" name="Google Shape;308;p38"/>
          <p:cNvSpPr txBox="1"/>
          <p:nvPr>
            <p:ph type="title"/>
          </p:nvPr>
        </p:nvSpPr>
        <p:spPr>
          <a:xfrm>
            <a:off x="311700" y="252550"/>
            <a:ext cx="8520600" cy="7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ca" sz="3520">
                <a:solidFill>
                  <a:srgbClr val="2C5395"/>
                </a:solidFill>
                <a:latin typeface="Boogaloo"/>
                <a:ea typeface="Boogaloo"/>
                <a:cs typeface="Boogaloo"/>
                <a:sym typeface="Boogaloo"/>
              </a:rPr>
              <a:t>CLUSTERING</a:t>
            </a:r>
            <a:endParaRPr sz="3520">
              <a:solidFill>
                <a:srgbClr val="2C5395"/>
              </a:solidFill>
              <a:latin typeface="Boogaloo"/>
              <a:ea typeface="Boogaloo"/>
              <a:cs typeface="Boogaloo"/>
              <a:sym typeface="Boogaloo"/>
            </a:endParaRPr>
          </a:p>
        </p:txBody>
      </p:sp>
      <p:sp>
        <p:nvSpPr>
          <p:cNvPr id="309" name="Google Shape;309;p38"/>
          <p:cNvSpPr txBox="1"/>
          <p:nvPr/>
        </p:nvSpPr>
        <p:spPr>
          <a:xfrm>
            <a:off x="500275" y="1026325"/>
            <a:ext cx="396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1800">
                <a:solidFill>
                  <a:srgbClr val="2C5395"/>
                </a:solidFill>
                <a:latin typeface="Didact Gothic"/>
                <a:ea typeface="Didact Gothic"/>
                <a:cs typeface="Didact Gothic"/>
                <a:sym typeface="Didact Gothic"/>
              </a:rPr>
              <a:t>Incwage</a:t>
            </a:r>
            <a:r>
              <a:rPr lang="ca" sz="1800">
                <a:solidFill>
                  <a:srgbClr val="2C5395"/>
                </a:solidFill>
                <a:latin typeface="Didact Gothic"/>
                <a:ea typeface="Didact Gothic"/>
                <a:cs typeface="Didact Gothic"/>
                <a:sym typeface="Didact Gothic"/>
              </a:rPr>
              <a:t> - uhrswork</a:t>
            </a:r>
            <a:endParaRPr sz="1800">
              <a:solidFill>
                <a:srgbClr val="2C5395"/>
              </a:solidFill>
              <a:latin typeface="Didact Gothic"/>
              <a:ea typeface="Didact Gothic"/>
              <a:cs typeface="Didact Gothic"/>
              <a:sym typeface="Didact Gothic"/>
            </a:endParaRPr>
          </a:p>
        </p:txBody>
      </p:sp>
      <p:pic>
        <p:nvPicPr>
          <p:cNvPr id="310" name="Google Shape;310;p38"/>
          <p:cNvPicPr preferRelativeResize="0"/>
          <p:nvPr/>
        </p:nvPicPr>
        <p:blipFill rotWithShape="1">
          <a:blip r:embed="rId3">
            <a:alphaModFix/>
          </a:blip>
          <a:srcRect b="0" l="0" r="0" t="7927"/>
          <a:stretch/>
        </p:blipFill>
        <p:spPr>
          <a:xfrm>
            <a:off x="1576450" y="1614700"/>
            <a:ext cx="5991100" cy="3411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4" name="Shape 314"/>
        <p:cNvGrpSpPr/>
        <p:nvPr/>
      </p:nvGrpSpPr>
      <p:grpSpPr>
        <a:xfrm>
          <a:off x="0" y="0"/>
          <a:ext cx="0" cy="0"/>
          <a:chOff x="0" y="0"/>
          <a:chExt cx="0" cy="0"/>
        </a:xfrm>
      </p:grpSpPr>
      <p:sp>
        <p:nvSpPr>
          <p:cNvPr id="315" name="Google Shape;315;p39"/>
          <p:cNvSpPr txBox="1"/>
          <p:nvPr>
            <p:ph type="title"/>
          </p:nvPr>
        </p:nvSpPr>
        <p:spPr>
          <a:xfrm>
            <a:off x="311700" y="252550"/>
            <a:ext cx="8520600" cy="7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ca" sz="3520">
                <a:solidFill>
                  <a:srgbClr val="2C5395"/>
                </a:solidFill>
                <a:latin typeface="Boogaloo"/>
                <a:ea typeface="Boogaloo"/>
                <a:cs typeface="Boogaloo"/>
                <a:sym typeface="Boogaloo"/>
              </a:rPr>
              <a:t>PROFILING</a:t>
            </a:r>
            <a:endParaRPr sz="3520">
              <a:solidFill>
                <a:srgbClr val="2C5395"/>
              </a:solidFill>
              <a:latin typeface="Boogaloo"/>
              <a:ea typeface="Boogaloo"/>
              <a:cs typeface="Boogaloo"/>
              <a:sym typeface="Boogaloo"/>
            </a:endParaRPr>
          </a:p>
        </p:txBody>
      </p:sp>
      <p:pic>
        <p:nvPicPr>
          <p:cNvPr id="316" name="Google Shape;316;p39"/>
          <p:cNvPicPr preferRelativeResize="0"/>
          <p:nvPr/>
        </p:nvPicPr>
        <p:blipFill rotWithShape="1">
          <a:blip r:embed="rId3">
            <a:alphaModFix/>
          </a:blip>
          <a:srcRect b="2691" l="0" r="5392" t="1879"/>
          <a:stretch/>
        </p:blipFill>
        <p:spPr>
          <a:xfrm>
            <a:off x="113525" y="1583412"/>
            <a:ext cx="5127150" cy="3195875"/>
          </a:xfrm>
          <a:prstGeom prst="rect">
            <a:avLst/>
          </a:prstGeom>
          <a:noFill/>
          <a:ln>
            <a:noFill/>
          </a:ln>
        </p:spPr>
      </p:pic>
      <p:pic>
        <p:nvPicPr>
          <p:cNvPr id="317" name="Google Shape;317;p39"/>
          <p:cNvPicPr preferRelativeResize="0"/>
          <p:nvPr/>
        </p:nvPicPr>
        <p:blipFill rotWithShape="1">
          <a:blip r:embed="rId4">
            <a:alphaModFix/>
          </a:blip>
          <a:srcRect b="10929" l="4979" r="4653" t="0"/>
          <a:stretch/>
        </p:blipFill>
        <p:spPr>
          <a:xfrm>
            <a:off x="5303675" y="2036200"/>
            <a:ext cx="3764125" cy="2290311"/>
          </a:xfrm>
          <a:prstGeom prst="rect">
            <a:avLst/>
          </a:prstGeom>
          <a:noFill/>
          <a:ln>
            <a:noFill/>
          </a:ln>
        </p:spPr>
      </p:pic>
      <p:sp>
        <p:nvSpPr>
          <p:cNvPr id="318" name="Google Shape;318;p39"/>
          <p:cNvSpPr txBox="1"/>
          <p:nvPr/>
        </p:nvSpPr>
        <p:spPr>
          <a:xfrm>
            <a:off x="652675" y="1026325"/>
            <a:ext cx="396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1800">
                <a:solidFill>
                  <a:srgbClr val="2C5395"/>
                </a:solidFill>
                <a:latin typeface="Didact Gothic"/>
                <a:ea typeface="Didact Gothic"/>
                <a:cs typeface="Didact Gothic"/>
                <a:sym typeface="Didact Gothic"/>
              </a:rPr>
              <a:t>Income</a:t>
            </a:r>
            <a:endParaRPr sz="1800">
              <a:solidFill>
                <a:srgbClr val="2C5395"/>
              </a:solidFill>
              <a:latin typeface="Didact Gothic"/>
              <a:ea typeface="Didact Gothic"/>
              <a:cs typeface="Didact Gothic"/>
              <a:sym typeface="Didact Gothic"/>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2" name="Shape 322"/>
        <p:cNvGrpSpPr/>
        <p:nvPr/>
      </p:nvGrpSpPr>
      <p:grpSpPr>
        <a:xfrm>
          <a:off x="0" y="0"/>
          <a:ext cx="0" cy="0"/>
          <a:chOff x="0" y="0"/>
          <a:chExt cx="0" cy="0"/>
        </a:xfrm>
      </p:grpSpPr>
      <p:sp>
        <p:nvSpPr>
          <p:cNvPr id="323" name="Google Shape;323;p40"/>
          <p:cNvSpPr txBox="1"/>
          <p:nvPr>
            <p:ph type="title"/>
          </p:nvPr>
        </p:nvSpPr>
        <p:spPr>
          <a:xfrm>
            <a:off x="311700" y="252550"/>
            <a:ext cx="8520600" cy="7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ca" sz="3520">
                <a:solidFill>
                  <a:srgbClr val="2C5395"/>
                </a:solidFill>
                <a:latin typeface="Boogaloo"/>
                <a:ea typeface="Boogaloo"/>
                <a:cs typeface="Boogaloo"/>
                <a:sym typeface="Boogaloo"/>
              </a:rPr>
              <a:t>PROFILING</a:t>
            </a:r>
            <a:endParaRPr sz="3520">
              <a:solidFill>
                <a:srgbClr val="2C5395"/>
              </a:solidFill>
              <a:latin typeface="Boogaloo"/>
              <a:ea typeface="Boogaloo"/>
              <a:cs typeface="Boogaloo"/>
              <a:sym typeface="Boogaloo"/>
            </a:endParaRPr>
          </a:p>
        </p:txBody>
      </p:sp>
      <p:pic>
        <p:nvPicPr>
          <p:cNvPr id="324" name="Google Shape;324;p40"/>
          <p:cNvPicPr preferRelativeResize="0"/>
          <p:nvPr/>
        </p:nvPicPr>
        <p:blipFill rotWithShape="1">
          <a:blip r:embed="rId3">
            <a:alphaModFix/>
          </a:blip>
          <a:srcRect b="13400" l="5150" r="5587" t="7121"/>
          <a:stretch/>
        </p:blipFill>
        <p:spPr>
          <a:xfrm>
            <a:off x="194003" y="1926975"/>
            <a:ext cx="4480822" cy="2468300"/>
          </a:xfrm>
          <a:prstGeom prst="rect">
            <a:avLst/>
          </a:prstGeom>
          <a:noFill/>
          <a:ln>
            <a:noFill/>
          </a:ln>
        </p:spPr>
      </p:pic>
      <p:pic>
        <p:nvPicPr>
          <p:cNvPr id="325" name="Google Shape;325;p40"/>
          <p:cNvPicPr preferRelativeResize="0"/>
          <p:nvPr/>
        </p:nvPicPr>
        <p:blipFill rotWithShape="1">
          <a:blip r:embed="rId4">
            <a:alphaModFix/>
          </a:blip>
          <a:srcRect b="13571" l="2773" r="4788" t="1868"/>
          <a:stretch/>
        </p:blipFill>
        <p:spPr>
          <a:xfrm>
            <a:off x="4674825" y="1884200"/>
            <a:ext cx="4360100" cy="2468300"/>
          </a:xfrm>
          <a:prstGeom prst="rect">
            <a:avLst/>
          </a:prstGeom>
          <a:noFill/>
          <a:ln>
            <a:noFill/>
          </a:ln>
        </p:spPr>
      </p:pic>
      <p:sp>
        <p:nvSpPr>
          <p:cNvPr id="326" name="Google Shape;326;p40"/>
          <p:cNvSpPr txBox="1"/>
          <p:nvPr/>
        </p:nvSpPr>
        <p:spPr>
          <a:xfrm>
            <a:off x="652675" y="1026325"/>
            <a:ext cx="396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1800">
                <a:solidFill>
                  <a:srgbClr val="2C5395"/>
                </a:solidFill>
                <a:latin typeface="Didact Gothic"/>
                <a:ea typeface="Didact Gothic"/>
                <a:cs typeface="Didact Gothic"/>
                <a:sym typeface="Didact Gothic"/>
              </a:rPr>
              <a:t>Gender</a:t>
            </a:r>
            <a:endParaRPr sz="1800">
              <a:solidFill>
                <a:srgbClr val="2C5395"/>
              </a:solidFill>
              <a:latin typeface="Didact Gothic"/>
              <a:ea typeface="Didact Gothic"/>
              <a:cs typeface="Didact Gothic"/>
              <a:sym typeface="Didact Gothic"/>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0" name="Shape 330"/>
        <p:cNvGrpSpPr/>
        <p:nvPr/>
      </p:nvGrpSpPr>
      <p:grpSpPr>
        <a:xfrm>
          <a:off x="0" y="0"/>
          <a:ext cx="0" cy="0"/>
          <a:chOff x="0" y="0"/>
          <a:chExt cx="0" cy="0"/>
        </a:xfrm>
      </p:grpSpPr>
      <p:sp>
        <p:nvSpPr>
          <p:cNvPr id="331" name="Google Shape;331;p41"/>
          <p:cNvSpPr txBox="1"/>
          <p:nvPr>
            <p:ph type="title"/>
          </p:nvPr>
        </p:nvSpPr>
        <p:spPr>
          <a:xfrm>
            <a:off x="311700" y="252550"/>
            <a:ext cx="8520600" cy="7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ca" sz="3520">
                <a:solidFill>
                  <a:srgbClr val="2C5395"/>
                </a:solidFill>
                <a:latin typeface="Boogaloo"/>
                <a:ea typeface="Boogaloo"/>
                <a:cs typeface="Boogaloo"/>
                <a:sym typeface="Boogaloo"/>
              </a:rPr>
              <a:t>PROFILING</a:t>
            </a:r>
            <a:endParaRPr sz="3520">
              <a:solidFill>
                <a:srgbClr val="2C5395"/>
              </a:solidFill>
              <a:latin typeface="Boogaloo"/>
              <a:ea typeface="Boogaloo"/>
              <a:cs typeface="Boogaloo"/>
              <a:sym typeface="Boogaloo"/>
            </a:endParaRPr>
          </a:p>
        </p:txBody>
      </p:sp>
      <p:pic>
        <p:nvPicPr>
          <p:cNvPr id="332" name="Google Shape;332;p41"/>
          <p:cNvPicPr preferRelativeResize="0"/>
          <p:nvPr/>
        </p:nvPicPr>
        <p:blipFill rotWithShape="1">
          <a:blip r:embed="rId3">
            <a:alphaModFix/>
          </a:blip>
          <a:srcRect b="13502" l="0" r="4979" t="0"/>
          <a:stretch/>
        </p:blipFill>
        <p:spPr>
          <a:xfrm>
            <a:off x="109725" y="1494200"/>
            <a:ext cx="5224699" cy="2943550"/>
          </a:xfrm>
          <a:prstGeom prst="rect">
            <a:avLst/>
          </a:prstGeom>
          <a:noFill/>
          <a:ln>
            <a:noFill/>
          </a:ln>
        </p:spPr>
      </p:pic>
      <p:pic>
        <p:nvPicPr>
          <p:cNvPr id="333" name="Google Shape;333;p41"/>
          <p:cNvPicPr preferRelativeResize="0"/>
          <p:nvPr/>
        </p:nvPicPr>
        <p:blipFill rotWithShape="1">
          <a:blip r:embed="rId4">
            <a:alphaModFix/>
          </a:blip>
          <a:srcRect b="14035" l="5720" r="5319" t="5900"/>
          <a:stretch/>
        </p:blipFill>
        <p:spPr>
          <a:xfrm>
            <a:off x="5405525" y="2019688"/>
            <a:ext cx="3633326" cy="2018525"/>
          </a:xfrm>
          <a:prstGeom prst="rect">
            <a:avLst/>
          </a:prstGeom>
          <a:noFill/>
          <a:ln>
            <a:noFill/>
          </a:ln>
        </p:spPr>
      </p:pic>
      <p:sp>
        <p:nvSpPr>
          <p:cNvPr id="334" name="Google Shape;334;p41"/>
          <p:cNvSpPr txBox="1"/>
          <p:nvPr/>
        </p:nvSpPr>
        <p:spPr>
          <a:xfrm>
            <a:off x="652675" y="1026325"/>
            <a:ext cx="396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1800">
                <a:solidFill>
                  <a:srgbClr val="2C5395"/>
                </a:solidFill>
                <a:latin typeface="Didact Gothic"/>
                <a:ea typeface="Didact Gothic"/>
                <a:cs typeface="Didact Gothic"/>
                <a:sym typeface="Didact Gothic"/>
              </a:rPr>
              <a:t>Race</a:t>
            </a:r>
            <a:endParaRPr sz="1800">
              <a:solidFill>
                <a:srgbClr val="2C5395"/>
              </a:solidFill>
              <a:latin typeface="Didact Gothic"/>
              <a:ea typeface="Didact Gothic"/>
              <a:cs typeface="Didact Gothic"/>
              <a:sym typeface="Didact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96" name="Shape 96"/>
        <p:cNvGrpSpPr/>
        <p:nvPr/>
      </p:nvGrpSpPr>
      <p:grpSpPr>
        <a:xfrm>
          <a:off x="0" y="0"/>
          <a:ext cx="0" cy="0"/>
          <a:chOff x="0" y="0"/>
          <a:chExt cx="0" cy="0"/>
        </a:xfrm>
      </p:grpSpPr>
      <p:sp>
        <p:nvSpPr>
          <p:cNvPr id="97" name="Google Shape;97;p15"/>
          <p:cNvSpPr txBox="1"/>
          <p:nvPr>
            <p:ph type="title"/>
          </p:nvPr>
        </p:nvSpPr>
        <p:spPr>
          <a:xfrm>
            <a:off x="311700" y="252550"/>
            <a:ext cx="8520600" cy="7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ca" sz="3520">
                <a:solidFill>
                  <a:srgbClr val="2C5395"/>
                </a:solidFill>
                <a:latin typeface="Boogaloo"/>
                <a:ea typeface="Boogaloo"/>
                <a:cs typeface="Boogaloo"/>
                <a:sym typeface="Boogaloo"/>
              </a:rPr>
              <a:t>TOPICS ADDRESSED, GOALS AND URLS</a:t>
            </a:r>
            <a:endParaRPr b="1" sz="3520">
              <a:solidFill>
                <a:srgbClr val="2C5395"/>
              </a:solidFill>
              <a:latin typeface="Boogaloo"/>
              <a:ea typeface="Boogaloo"/>
              <a:cs typeface="Boogaloo"/>
              <a:sym typeface="Boogaloo"/>
            </a:endParaRPr>
          </a:p>
        </p:txBody>
      </p:sp>
      <p:sp>
        <p:nvSpPr>
          <p:cNvPr id="98" name="Google Shape;98;p15"/>
          <p:cNvSpPr txBox="1"/>
          <p:nvPr/>
        </p:nvSpPr>
        <p:spPr>
          <a:xfrm>
            <a:off x="656650" y="3949238"/>
            <a:ext cx="14589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ca" sz="1300" u="sng">
                <a:solidFill>
                  <a:schemeClr val="hlink"/>
                </a:solidFill>
                <a:latin typeface="Didact Gothic"/>
                <a:ea typeface="Didact Gothic"/>
                <a:cs typeface="Didact Gothic"/>
                <a:sym typeface="Didact Gothic"/>
                <a:hlinkClick r:id="rId3"/>
              </a:rPr>
              <a:t>Gender Pay Gap Dataset | Kaggle</a:t>
            </a:r>
            <a:endParaRPr sz="1600">
              <a:latin typeface="Didact Gothic"/>
              <a:ea typeface="Didact Gothic"/>
              <a:cs typeface="Didact Gothic"/>
              <a:sym typeface="Didact Gothic"/>
            </a:endParaRPr>
          </a:p>
        </p:txBody>
      </p:sp>
      <p:sp>
        <p:nvSpPr>
          <p:cNvPr id="99" name="Google Shape;99;p15"/>
          <p:cNvSpPr txBox="1"/>
          <p:nvPr/>
        </p:nvSpPr>
        <p:spPr>
          <a:xfrm>
            <a:off x="311700" y="1570350"/>
            <a:ext cx="4270200" cy="1316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Font typeface="Didact Gothic"/>
              <a:buChar char="●"/>
            </a:pPr>
            <a:r>
              <a:rPr lang="ca" sz="1600">
                <a:solidFill>
                  <a:schemeClr val="dk1"/>
                </a:solidFill>
                <a:highlight>
                  <a:srgbClr val="FFFFFF"/>
                </a:highlight>
                <a:latin typeface="Didact Gothic"/>
                <a:ea typeface="Didact Gothic"/>
                <a:cs typeface="Didact Gothic"/>
                <a:sym typeface="Didact Gothic"/>
              </a:rPr>
              <a:t>Determine whether there is a significant gender pay gap</a:t>
            </a:r>
            <a:endParaRPr sz="1600">
              <a:solidFill>
                <a:schemeClr val="dk1"/>
              </a:solidFill>
              <a:highlight>
                <a:srgbClr val="FFFFFF"/>
              </a:highlight>
              <a:latin typeface="Didact Gothic"/>
              <a:ea typeface="Didact Gothic"/>
              <a:cs typeface="Didact Gothic"/>
              <a:sym typeface="Didact Gothic"/>
            </a:endParaRPr>
          </a:p>
          <a:p>
            <a:pPr indent="0" lvl="0" marL="457200" rtl="0" algn="l">
              <a:lnSpc>
                <a:spcPct val="115000"/>
              </a:lnSpc>
              <a:spcBef>
                <a:spcPts val="0"/>
              </a:spcBef>
              <a:spcAft>
                <a:spcPts val="0"/>
              </a:spcAft>
              <a:buNone/>
            </a:pPr>
            <a:r>
              <a:t/>
            </a:r>
            <a:endParaRPr sz="1600">
              <a:solidFill>
                <a:schemeClr val="dk1"/>
              </a:solidFill>
              <a:highlight>
                <a:srgbClr val="FFFFFF"/>
              </a:highlight>
              <a:latin typeface="Didact Gothic"/>
              <a:ea typeface="Didact Gothic"/>
              <a:cs typeface="Didact Gothic"/>
              <a:sym typeface="Didact Gothic"/>
            </a:endParaRPr>
          </a:p>
          <a:p>
            <a:pPr indent="-330200" lvl="0" marL="457200" rtl="0" algn="l">
              <a:lnSpc>
                <a:spcPct val="115000"/>
              </a:lnSpc>
              <a:spcBef>
                <a:spcPts val="0"/>
              </a:spcBef>
              <a:spcAft>
                <a:spcPts val="0"/>
              </a:spcAft>
              <a:buClr>
                <a:schemeClr val="dk1"/>
              </a:buClr>
              <a:buSzPts val="1600"/>
              <a:buFont typeface="Didact Gothic"/>
              <a:buChar char="●"/>
            </a:pPr>
            <a:r>
              <a:rPr lang="ca" sz="1600">
                <a:solidFill>
                  <a:schemeClr val="dk1"/>
                </a:solidFill>
                <a:highlight>
                  <a:srgbClr val="FFFFFF"/>
                </a:highlight>
                <a:latin typeface="Didact Gothic"/>
                <a:ea typeface="Didact Gothic"/>
                <a:cs typeface="Didact Gothic"/>
                <a:sym typeface="Didact Gothic"/>
              </a:rPr>
              <a:t>Factors that may influence pay gap</a:t>
            </a:r>
            <a:endParaRPr sz="1600">
              <a:solidFill>
                <a:schemeClr val="dk1"/>
              </a:solidFill>
              <a:highlight>
                <a:srgbClr val="FFFFFF"/>
              </a:highlight>
              <a:latin typeface="Didact Gothic"/>
              <a:ea typeface="Didact Gothic"/>
              <a:cs typeface="Didact Gothic"/>
              <a:sym typeface="Didact Gothic"/>
            </a:endParaRPr>
          </a:p>
        </p:txBody>
      </p:sp>
      <p:sp>
        <p:nvSpPr>
          <p:cNvPr id="100" name="Google Shape;100;p15"/>
          <p:cNvSpPr txBox="1"/>
          <p:nvPr/>
        </p:nvSpPr>
        <p:spPr>
          <a:xfrm>
            <a:off x="2421750" y="3949225"/>
            <a:ext cx="16509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ca" sz="1300" u="sng">
                <a:solidFill>
                  <a:schemeClr val="hlink"/>
                </a:solidFill>
                <a:latin typeface="Didact Gothic"/>
                <a:ea typeface="Didact Gothic"/>
                <a:cs typeface="Didact Gothic"/>
                <a:sym typeface="Didact Gothic"/>
                <a:hlinkClick r:id="rId4"/>
              </a:rPr>
              <a:t>1940CensusDASTestData</a:t>
            </a:r>
            <a:endParaRPr sz="1300">
              <a:latin typeface="Didact Gothic"/>
              <a:ea typeface="Didact Gothic"/>
              <a:cs typeface="Didact Gothic"/>
              <a:sym typeface="Didact Gothic"/>
            </a:endParaRPr>
          </a:p>
        </p:txBody>
      </p:sp>
      <p:pic>
        <p:nvPicPr>
          <p:cNvPr id="101" name="Google Shape;101;p15"/>
          <p:cNvPicPr preferRelativeResize="0"/>
          <p:nvPr/>
        </p:nvPicPr>
        <p:blipFill rotWithShape="1">
          <a:blip r:embed="rId5">
            <a:alphaModFix/>
          </a:blip>
          <a:srcRect b="0" l="8344" r="8127" t="0"/>
          <a:stretch/>
        </p:blipFill>
        <p:spPr>
          <a:xfrm>
            <a:off x="4581900" y="1796500"/>
            <a:ext cx="4186800" cy="2505900"/>
          </a:xfrm>
          <a:prstGeom prst="roundRect">
            <a:avLst>
              <a:gd fmla="val 16667" name="adj"/>
            </a:avLst>
          </a:prstGeom>
          <a:noFill/>
          <a:ln>
            <a:noFill/>
          </a:ln>
        </p:spPr>
      </p:pic>
      <p:pic>
        <p:nvPicPr>
          <p:cNvPr id="102" name="Google Shape;102;p15"/>
          <p:cNvPicPr preferRelativeResize="0"/>
          <p:nvPr/>
        </p:nvPicPr>
        <p:blipFill>
          <a:blip r:embed="rId6">
            <a:alphaModFix/>
          </a:blip>
          <a:stretch>
            <a:fillRect/>
          </a:stretch>
        </p:blipFill>
        <p:spPr>
          <a:xfrm>
            <a:off x="751586" y="3030712"/>
            <a:ext cx="1160941" cy="774287"/>
          </a:xfrm>
          <a:prstGeom prst="rect">
            <a:avLst/>
          </a:prstGeom>
          <a:noFill/>
          <a:ln>
            <a:noFill/>
          </a:ln>
        </p:spPr>
      </p:pic>
      <p:pic>
        <p:nvPicPr>
          <p:cNvPr id="103" name="Google Shape;103;p15"/>
          <p:cNvPicPr preferRelativeResize="0"/>
          <p:nvPr/>
        </p:nvPicPr>
        <p:blipFill rotWithShape="1">
          <a:blip r:embed="rId7">
            <a:alphaModFix/>
          </a:blip>
          <a:srcRect b="0" l="0" r="71814" t="0"/>
          <a:stretch/>
        </p:blipFill>
        <p:spPr>
          <a:xfrm>
            <a:off x="2935499" y="3106088"/>
            <a:ext cx="623424" cy="623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8" name="Shape 338"/>
        <p:cNvGrpSpPr/>
        <p:nvPr/>
      </p:nvGrpSpPr>
      <p:grpSpPr>
        <a:xfrm>
          <a:off x="0" y="0"/>
          <a:ext cx="0" cy="0"/>
          <a:chOff x="0" y="0"/>
          <a:chExt cx="0" cy="0"/>
        </a:xfrm>
      </p:grpSpPr>
      <p:sp>
        <p:nvSpPr>
          <p:cNvPr id="339" name="Google Shape;339;p42"/>
          <p:cNvSpPr txBox="1"/>
          <p:nvPr>
            <p:ph type="title"/>
          </p:nvPr>
        </p:nvSpPr>
        <p:spPr>
          <a:xfrm>
            <a:off x="311700" y="252550"/>
            <a:ext cx="8520600" cy="7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ca" sz="3520">
                <a:solidFill>
                  <a:srgbClr val="2C5395"/>
                </a:solidFill>
                <a:latin typeface="Boogaloo"/>
                <a:ea typeface="Boogaloo"/>
                <a:cs typeface="Boogaloo"/>
                <a:sym typeface="Boogaloo"/>
              </a:rPr>
              <a:t>PROFILING</a:t>
            </a:r>
            <a:endParaRPr sz="3520">
              <a:solidFill>
                <a:srgbClr val="2C5395"/>
              </a:solidFill>
              <a:latin typeface="Boogaloo"/>
              <a:ea typeface="Boogaloo"/>
              <a:cs typeface="Boogaloo"/>
              <a:sym typeface="Boogaloo"/>
            </a:endParaRPr>
          </a:p>
        </p:txBody>
      </p:sp>
      <p:pic>
        <p:nvPicPr>
          <p:cNvPr id="340" name="Google Shape;340;p42"/>
          <p:cNvPicPr preferRelativeResize="0"/>
          <p:nvPr/>
        </p:nvPicPr>
        <p:blipFill rotWithShape="1">
          <a:blip r:embed="rId3">
            <a:alphaModFix/>
          </a:blip>
          <a:srcRect b="14272" l="1045" r="5601" t="2601"/>
          <a:stretch/>
        </p:blipFill>
        <p:spPr>
          <a:xfrm>
            <a:off x="101375" y="1580050"/>
            <a:ext cx="5251450" cy="2889775"/>
          </a:xfrm>
          <a:prstGeom prst="rect">
            <a:avLst/>
          </a:prstGeom>
          <a:noFill/>
          <a:ln>
            <a:noFill/>
          </a:ln>
        </p:spPr>
      </p:pic>
      <p:pic>
        <p:nvPicPr>
          <p:cNvPr id="341" name="Google Shape;341;p42"/>
          <p:cNvPicPr preferRelativeResize="0"/>
          <p:nvPr/>
        </p:nvPicPr>
        <p:blipFill rotWithShape="1">
          <a:blip r:embed="rId4">
            <a:alphaModFix/>
          </a:blip>
          <a:srcRect b="11830" l="3990" r="3648" t="6181"/>
          <a:stretch/>
        </p:blipFill>
        <p:spPr>
          <a:xfrm>
            <a:off x="5352825" y="1971174"/>
            <a:ext cx="3791175" cy="2079701"/>
          </a:xfrm>
          <a:prstGeom prst="rect">
            <a:avLst/>
          </a:prstGeom>
          <a:noFill/>
          <a:ln>
            <a:noFill/>
          </a:ln>
        </p:spPr>
      </p:pic>
      <p:sp>
        <p:nvSpPr>
          <p:cNvPr id="342" name="Google Shape;342;p42"/>
          <p:cNvSpPr txBox="1"/>
          <p:nvPr/>
        </p:nvSpPr>
        <p:spPr>
          <a:xfrm>
            <a:off x="652675" y="1026325"/>
            <a:ext cx="396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1800">
                <a:solidFill>
                  <a:srgbClr val="2C5395"/>
                </a:solidFill>
                <a:latin typeface="Didact Gothic"/>
                <a:ea typeface="Didact Gothic"/>
                <a:cs typeface="Didact Gothic"/>
                <a:sym typeface="Didact Gothic"/>
              </a:rPr>
              <a:t>Educ99</a:t>
            </a:r>
            <a:endParaRPr sz="1800">
              <a:solidFill>
                <a:srgbClr val="2C5395"/>
              </a:solidFill>
              <a:latin typeface="Didact Gothic"/>
              <a:ea typeface="Didact Gothic"/>
              <a:cs typeface="Didact Gothic"/>
              <a:sym typeface="Didact Gothic"/>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6" name="Shape 346"/>
        <p:cNvGrpSpPr/>
        <p:nvPr/>
      </p:nvGrpSpPr>
      <p:grpSpPr>
        <a:xfrm>
          <a:off x="0" y="0"/>
          <a:ext cx="0" cy="0"/>
          <a:chOff x="0" y="0"/>
          <a:chExt cx="0" cy="0"/>
        </a:xfrm>
      </p:grpSpPr>
      <p:sp>
        <p:nvSpPr>
          <p:cNvPr id="347" name="Google Shape;347;p43"/>
          <p:cNvSpPr txBox="1"/>
          <p:nvPr>
            <p:ph type="title"/>
          </p:nvPr>
        </p:nvSpPr>
        <p:spPr>
          <a:xfrm>
            <a:off x="311700" y="252550"/>
            <a:ext cx="8520600" cy="7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ca" sz="3520">
                <a:solidFill>
                  <a:srgbClr val="2C5395"/>
                </a:solidFill>
                <a:latin typeface="Boogaloo"/>
                <a:ea typeface="Boogaloo"/>
                <a:cs typeface="Boogaloo"/>
                <a:sym typeface="Boogaloo"/>
              </a:rPr>
              <a:t>PROFILING</a:t>
            </a:r>
            <a:endParaRPr sz="3520">
              <a:solidFill>
                <a:srgbClr val="2C5395"/>
              </a:solidFill>
              <a:latin typeface="Boogaloo"/>
              <a:ea typeface="Boogaloo"/>
              <a:cs typeface="Boogaloo"/>
              <a:sym typeface="Boogaloo"/>
            </a:endParaRPr>
          </a:p>
        </p:txBody>
      </p:sp>
      <p:pic>
        <p:nvPicPr>
          <p:cNvPr id="348" name="Google Shape;348;p43"/>
          <p:cNvPicPr preferRelativeResize="0"/>
          <p:nvPr/>
        </p:nvPicPr>
        <p:blipFill rotWithShape="1">
          <a:blip r:embed="rId3">
            <a:alphaModFix/>
          </a:blip>
          <a:srcRect b="12671" l="0" r="5473" t="0"/>
          <a:stretch/>
        </p:blipFill>
        <p:spPr>
          <a:xfrm>
            <a:off x="109431" y="1799550"/>
            <a:ext cx="4462568" cy="2548725"/>
          </a:xfrm>
          <a:prstGeom prst="rect">
            <a:avLst/>
          </a:prstGeom>
          <a:noFill/>
          <a:ln>
            <a:noFill/>
          </a:ln>
        </p:spPr>
      </p:pic>
      <p:pic>
        <p:nvPicPr>
          <p:cNvPr id="349" name="Google Shape;349;p43"/>
          <p:cNvPicPr preferRelativeResize="0"/>
          <p:nvPr/>
        </p:nvPicPr>
        <p:blipFill rotWithShape="1">
          <a:blip r:embed="rId4">
            <a:alphaModFix/>
          </a:blip>
          <a:srcRect b="12905" l="4677" r="4313" t="6985"/>
          <a:stretch/>
        </p:blipFill>
        <p:spPr>
          <a:xfrm>
            <a:off x="4605225" y="1921530"/>
            <a:ext cx="4462575" cy="2426745"/>
          </a:xfrm>
          <a:prstGeom prst="rect">
            <a:avLst/>
          </a:prstGeom>
          <a:noFill/>
          <a:ln>
            <a:noFill/>
          </a:ln>
        </p:spPr>
      </p:pic>
      <p:sp>
        <p:nvSpPr>
          <p:cNvPr id="350" name="Google Shape;350;p43"/>
          <p:cNvSpPr txBox="1"/>
          <p:nvPr/>
        </p:nvSpPr>
        <p:spPr>
          <a:xfrm>
            <a:off x="652675" y="1026325"/>
            <a:ext cx="396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1800">
                <a:solidFill>
                  <a:srgbClr val="2C5395"/>
                </a:solidFill>
                <a:latin typeface="Didact Gothic"/>
                <a:ea typeface="Didact Gothic"/>
                <a:cs typeface="Didact Gothic"/>
                <a:sym typeface="Didact Gothic"/>
              </a:rPr>
              <a:t>Occupation</a:t>
            </a:r>
            <a:endParaRPr sz="1800">
              <a:solidFill>
                <a:srgbClr val="2C5395"/>
              </a:solidFill>
              <a:latin typeface="Didact Gothic"/>
              <a:ea typeface="Didact Gothic"/>
              <a:cs typeface="Didact Gothic"/>
              <a:sym typeface="Didact Gothic"/>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4" name="Shape 354"/>
        <p:cNvGrpSpPr/>
        <p:nvPr/>
      </p:nvGrpSpPr>
      <p:grpSpPr>
        <a:xfrm>
          <a:off x="0" y="0"/>
          <a:ext cx="0" cy="0"/>
          <a:chOff x="0" y="0"/>
          <a:chExt cx="0" cy="0"/>
        </a:xfrm>
      </p:grpSpPr>
      <p:sp>
        <p:nvSpPr>
          <p:cNvPr id="355" name="Google Shape;355;p44"/>
          <p:cNvSpPr txBox="1"/>
          <p:nvPr>
            <p:ph type="title"/>
          </p:nvPr>
        </p:nvSpPr>
        <p:spPr>
          <a:xfrm>
            <a:off x="311700" y="252550"/>
            <a:ext cx="8520600" cy="7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ca" sz="3520">
                <a:solidFill>
                  <a:srgbClr val="2C5395"/>
                </a:solidFill>
                <a:latin typeface="Boogaloo"/>
                <a:ea typeface="Boogaloo"/>
                <a:cs typeface="Boogaloo"/>
                <a:sym typeface="Boogaloo"/>
              </a:rPr>
              <a:t>PROFILING</a:t>
            </a:r>
            <a:r>
              <a:rPr lang="ca" sz="3520">
                <a:solidFill>
                  <a:srgbClr val="2C5395"/>
                </a:solidFill>
                <a:latin typeface="Boogaloo"/>
                <a:ea typeface="Boogaloo"/>
                <a:cs typeface="Boogaloo"/>
                <a:sym typeface="Boogaloo"/>
              </a:rPr>
              <a:t> </a:t>
            </a:r>
            <a:r>
              <a:rPr b="1" lang="ca" sz="3520">
                <a:solidFill>
                  <a:srgbClr val="2C5395"/>
                </a:solidFill>
                <a:latin typeface="Boogaloo"/>
                <a:ea typeface="Boogaloo"/>
                <a:cs typeface="Boogaloo"/>
                <a:sym typeface="Boogaloo"/>
              </a:rPr>
              <a:t>CONCLUSIONS</a:t>
            </a:r>
            <a:endParaRPr sz="3520">
              <a:solidFill>
                <a:srgbClr val="2C5395"/>
              </a:solidFill>
              <a:latin typeface="Boogaloo"/>
              <a:ea typeface="Boogaloo"/>
              <a:cs typeface="Boogaloo"/>
              <a:sym typeface="Boogaloo"/>
            </a:endParaRPr>
          </a:p>
        </p:txBody>
      </p:sp>
      <p:graphicFrame>
        <p:nvGraphicFramePr>
          <p:cNvPr id="356" name="Google Shape;356;p44"/>
          <p:cNvGraphicFramePr/>
          <p:nvPr/>
        </p:nvGraphicFramePr>
        <p:xfrm>
          <a:off x="311700" y="1106600"/>
          <a:ext cx="3000000" cy="3000000"/>
        </p:xfrm>
        <a:graphic>
          <a:graphicData uri="http://schemas.openxmlformats.org/drawingml/2006/table">
            <a:tbl>
              <a:tblPr>
                <a:noFill/>
                <a:tableStyleId>{167A110C-3543-4D36-9247-313EC59A230D}</a:tableStyleId>
              </a:tblPr>
              <a:tblGrid>
                <a:gridCol w="1420100"/>
                <a:gridCol w="1508125"/>
                <a:gridCol w="1332075"/>
                <a:gridCol w="1420100"/>
                <a:gridCol w="1420100"/>
                <a:gridCol w="142010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T cap="flat" cmpd="sng" w="9525">
                      <a:solidFill>
                        <a:schemeClr val="lt1"/>
                      </a:solidFill>
                      <a:prstDash val="solid"/>
                      <a:round/>
                      <a:headEnd len="sm" w="sm" type="none"/>
                      <a:tailEnd len="sm" w="sm" type="none"/>
                    </a:lnT>
                    <a:solidFill>
                      <a:schemeClr val="lt1"/>
                    </a:solidFill>
                  </a:tcPr>
                </a:tc>
                <a:tc>
                  <a:txBody>
                    <a:bodyPr/>
                    <a:lstStyle/>
                    <a:p>
                      <a:pPr indent="0" lvl="0" marL="0" rtl="0" algn="ctr">
                        <a:spcBef>
                          <a:spcPts val="0"/>
                        </a:spcBef>
                        <a:spcAft>
                          <a:spcPts val="0"/>
                        </a:spcAft>
                        <a:buNone/>
                      </a:pPr>
                      <a:r>
                        <a:rPr lang="ca"/>
                        <a:t>Incwag-e</a:t>
                      </a:r>
                      <a:endParaRPr/>
                    </a:p>
                  </a:txBody>
                  <a:tcPr marT="91425" marB="91425" marR="91425" marL="91425" anchor="ctr">
                    <a:solidFill>
                      <a:srgbClr val="A4C2F4"/>
                    </a:solidFill>
                  </a:tcPr>
                </a:tc>
                <a:tc>
                  <a:txBody>
                    <a:bodyPr/>
                    <a:lstStyle/>
                    <a:p>
                      <a:pPr indent="0" lvl="0" marL="0" rtl="0" algn="ctr">
                        <a:spcBef>
                          <a:spcPts val="0"/>
                        </a:spcBef>
                        <a:spcAft>
                          <a:spcPts val="0"/>
                        </a:spcAft>
                        <a:buNone/>
                      </a:pPr>
                      <a:r>
                        <a:rPr lang="ca"/>
                        <a:t>Sex</a:t>
                      </a:r>
                      <a:endParaRPr/>
                    </a:p>
                  </a:txBody>
                  <a:tcPr marT="91425" marB="91425" marR="91425" marL="91425" anchor="ctr">
                    <a:lnR cap="flat" cmpd="sng" w="9525">
                      <a:solidFill>
                        <a:srgbClr val="999999"/>
                      </a:solidFill>
                      <a:prstDash val="solid"/>
                      <a:round/>
                      <a:headEnd len="sm" w="sm" type="none"/>
                      <a:tailEnd len="sm" w="sm" type="none"/>
                    </a:lnR>
                    <a:solidFill>
                      <a:srgbClr val="A4C2F4"/>
                    </a:solidFill>
                  </a:tcPr>
                </a:tc>
                <a:tc>
                  <a:txBody>
                    <a:bodyPr/>
                    <a:lstStyle/>
                    <a:p>
                      <a:pPr indent="0" lvl="0" marL="0" rtl="0" algn="ctr">
                        <a:spcBef>
                          <a:spcPts val="0"/>
                        </a:spcBef>
                        <a:spcAft>
                          <a:spcPts val="0"/>
                        </a:spcAft>
                        <a:buNone/>
                      </a:pPr>
                      <a:r>
                        <a:rPr lang="ca"/>
                        <a:t>Race</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A4C2F4"/>
                      </a:solidFill>
                      <a:prstDash val="solid"/>
                      <a:round/>
                      <a:headEnd len="sm" w="sm" type="none"/>
                      <a:tailEnd len="sm" w="sm" type="none"/>
                    </a:lnT>
                    <a:lnB cap="flat" cmpd="sng" w="9525">
                      <a:solidFill>
                        <a:srgbClr val="999999"/>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ca"/>
                        <a:t>Educ99</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solidFill>
                      <a:srgbClr val="A4C2F4"/>
                    </a:solidFill>
                  </a:tcPr>
                </a:tc>
                <a:tc>
                  <a:txBody>
                    <a:bodyPr/>
                    <a:lstStyle/>
                    <a:p>
                      <a:pPr indent="0" lvl="0" marL="0" rtl="0" algn="ctr">
                        <a:spcBef>
                          <a:spcPts val="0"/>
                        </a:spcBef>
                        <a:spcAft>
                          <a:spcPts val="0"/>
                        </a:spcAft>
                        <a:buNone/>
                      </a:pPr>
                      <a:r>
                        <a:rPr lang="ca"/>
                        <a:t>Occupation</a:t>
                      </a:r>
                      <a:endParaRPr/>
                    </a:p>
                  </a:txBody>
                  <a:tcPr marT="91425" marB="91425" marR="91425" marL="91425" anchor="ctr">
                    <a:lnL cap="flat" cmpd="sng" w="9525">
                      <a:solidFill>
                        <a:srgbClr val="999999"/>
                      </a:solidFill>
                      <a:prstDash val="solid"/>
                      <a:round/>
                      <a:headEnd len="sm" w="sm" type="none"/>
                      <a:tailEnd len="sm" w="sm" type="none"/>
                    </a:lnL>
                    <a:solidFill>
                      <a:srgbClr val="A4C2F4"/>
                    </a:solidFill>
                  </a:tcPr>
                </a:tc>
              </a:tr>
              <a:tr h="1036300">
                <a:tc>
                  <a:txBody>
                    <a:bodyPr/>
                    <a:lstStyle/>
                    <a:p>
                      <a:pPr indent="0" lvl="0" marL="0" rtl="0" algn="ctr">
                        <a:spcBef>
                          <a:spcPts val="0"/>
                        </a:spcBef>
                        <a:spcAft>
                          <a:spcPts val="0"/>
                        </a:spcAft>
                        <a:buNone/>
                      </a:pPr>
                      <a:r>
                        <a:rPr lang="ca"/>
                        <a:t>Low Income Cluster</a:t>
                      </a:r>
                      <a:endParaRPr/>
                    </a:p>
                    <a:p>
                      <a:pPr indent="0" lvl="0" marL="0" rtl="0" algn="ctr">
                        <a:spcBef>
                          <a:spcPts val="0"/>
                        </a:spcBef>
                        <a:spcAft>
                          <a:spcPts val="0"/>
                        </a:spcAft>
                        <a:buNone/>
                      </a:pPr>
                      <a:r>
                        <a:rPr lang="ca"/>
                        <a:t>(Cluster 2)</a:t>
                      </a:r>
                      <a:endParaRPr/>
                    </a:p>
                  </a:txBody>
                  <a:tcPr marT="91425" marB="91425" marR="91425" marL="91425" anchor="ctr">
                    <a:solidFill>
                      <a:srgbClr val="A4C2F4"/>
                    </a:solidFill>
                  </a:tcPr>
                </a:tc>
                <a:tc>
                  <a:txBody>
                    <a:bodyPr/>
                    <a:lstStyle/>
                    <a:p>
                      <a:pPr indent="0" lvl="0" marL="0" rtl="0" algn="ctr">
                        <a:spcBef>
                          <a:spcPts val="0"/>
                        </a:spcBef>
                        <a:spcAft>
                          <a:spcPts val="0"/>
                        </a:spcAft>
                        <a:buNone/>
                      </a:pPr>
                      <a:r>
                        <a:rPr lang="ca"/>
                        <a:t>Lowest mean income</a:t>
                      </a:r>
                      <a:endParaRPr/>
                    </a:p>
                  </a:txBody>
                  <a:tcPr marT="91425" marB="91425" marR="91425" marL="91425" anchor="ctr"/>
                </a:tc>
                <a:tc>
                  <a:txBody>
                    <a:bodyPr/>
                    <a:lstStyle/>
                    <a:p>
                      <a:pPr indent="0" lvl="0" marL="0" rtl="0" algn="ctr">
                        <a:spcBef>
                          <a:spcPts val="0"/>
                        </a:spcBef>
                        <a:spcAft>
                          <a:spcPts val="0"/>
                        </a:spcAft>
                        <a:buNone/>
                      </a:pPr>
                      <a:r>
                        <a:rPr lang="ca"/>
                        <a:t>Highest % of female individuals</a:t>
                      </a:r>
                      <a:endParaRPr/>
                    </a:p>
                  </a:txBody>
                  <a:tcPr marT="91425" marB="91425" marR="91425" marL="91425" anchor="ctr"/>
                </a:tc>
                <a:tc>
                  <a:txBody>
                    <a:bodyPr/>
                    <a:lstStyle/>
                    <a:p>
                      <a:pPr indent="0" lvl="0" marL="0" rtl="0" algn="ctr">
                        <a:spcBef>
                          <a:spcPts val="0"/>
                        </a:spcBef>
                        <a:spcAft>
                          <a:spcPts val="0"/>
                        </a:spcAft>
                        <a:buNone/>
                      </a:pPr>
                      <a:r>
                        <a:rPr lang="ca"/>
                        <a:t>Highest % of non-white people</a:t>
                      </a:r>
                      <a:endParaRPr/>
                    </a:p>
                  </a:txBody>
                  <a:tcPr marT="91425" marB="91425" marR="91425" marL="91425" anchor="ctr">
                    <a:lnT cap="flat" cmpd="sng" w="9525">
                      <a:solidFill>
                        <a:srgbClr val="999999"/>
                      </a:solidFill>
                      <a:prstDash val="solid"/>
                      <a:round/>
                      <a:headEnd len="sm" w="sm" type="none"/>
                      <a:tailEnd len="sm" w="sm" type="none"/>
                    </a:lnT>
                  </a:tcPr>
                </a:tc>
                <a:tc>
                  <a:txBody>
                    <a:bodyPr/>
                    <a:lstStyle/>
                    <a:p>
                      <a:pPr indent="0" lvl="0" marL="0" rtl="0" algn="ctr">
                        <a:spcBef>
                          <a:spcPts val="0"/>
                        </a:spcBef>
                        <a:spcAft>
                          <a:spcPts val="0"/>
                        </a:spcAft>
                        <a:buNone/>
                      </a:pPr>
                      <a:r>
                        <a:rPr lang="ca"/>
                        <a:t>Lowest education level</a:t>
                      </a:r>
                      <a:endParaRPr/>
                    </a:p>
                  </a:txBody>
                  <a:tcPr marT="91425" marB="91425" marR="91425" marL="91425" anchor="ctr"/>
                </a:tc>
                <a:tc>
                  <a:txBody>
                    <a:bodyPr/>
                    <a:lstStyle/>
                    <a:p>
                      <a:pPr indent="0" lvl="0" marL="0" rtl="0" algn="ctr">
                        <a:spcBef>
                          <a:spcPts val="0"/>
                        </a:spcBef>
                        <a:spcAft>
                          <a:spcPts val="0"/>
                        </a:spcAft>
                        <a:buNone/>
                      </a:pPr>
                      <a:r>
                        <a:rPr lang="ca"/>
                        <a:t>High % of Office &amp; Admin support</a:t>
                      </a:r>
                      <a:endParaRPr/>
                    </a:p>
                  </a:txBody>
                  <a:tcPr marT="91425" marB="91425" marR="91425" marL="91425" anchor="ctr"/>
                </a:tc>
              </a:tr>
              <a:tr h="822925">
                <a:tc>
                  <a:txBody>
                    <a:bodyPr/>
                    <a:lstStyle/>
                    <a:p>
                      <a:pPr indent="0" lvl="0" marL="0" rtl="0" algn="ctr">
                        <a:spcBef>
                          <a:spcPts val="0"/>
                        </a:spcBef>
                        <a:spcAft>
                          <a:spcPts val="0"/>
                        </a:spcAft>
                        <a:buNone/>
                      </a:pPr>
                      <a:r>
                        <a:rPr lang="ca"/>
                        <a:t>High Income Cluster</a:t>
                      </a:r>
                      <a:endParaRPr/>
                    </a:p>
                    <a:p>
                      <a:pPr indent="0" lvl="0" marL="0" rtl="0" algn="ctr">
                        <a:spcBef>
                          <a:spcPts val="0"/>
                        </a:spcBef>
                        <a:spcAft>
                          <a:spcPts val="0"/>
                        </a:spcAft>
                        <a:buNone/>
                      </a:pPr>
                      <a:r>
                        <a:rPr lang="ca"/>
                        <a:t>(Cluster 3)</a:t>
                      </a:r>
                      <a:endParaRPr/>
                    </a:p>
                  </a:txBody>
                  <a:tcPr marT="91425" marB="91425" marR="91425" marL="91425" anchor="ctr">
                    <a:solidFill>
                      <a:srgbClr val="A4C2F4"/>
                    </a:solidFill>
                  </a:tcPr>
                </a:tc>
                <a:tc>
                  <a:txBody>
                    <a:bodyPr/>
                    <a:lstStyle/>
                    <a:p>
                      <a:pPr indent="0" lvl="0" marL="0" rtl="0" algn="ctr">
                        <a:spcBef>
                          <a:spcPts val="0"/>
                        </a:spcBef>
                        <a:spcAft>
                          <a:spcPts val="0"/>
                        </a:spcAft>
                        <a:buNone/>
                      </a:pPr>
                      <a:r>
                        <a:rPr lang="ca"/>
                        <a:t>Highest mean income</a:t>
                      </a:r>
                      <a:endParaRPr/>
                    </a:p>
                  </a:txBody>
                  <a:tcPr marT="91425" marB="91425" marR="91425" marL="91425" anchor="ctr"/>
                </a:tc>
                <a:tc>
                  <a:txBody>
                    <a:bodyPr/>
                    <a:lstStyle/>
                    <a:p>
                      <a:pPr indent="0" lvl="0" marL="0" rtl="0" algn="ctr">
                        <a:spcBef>
                          <a:spcPts val="0"/>
                        </a:spcBef>
                        <a:spcAft>
                          <a:spcPts val="0"/>
                        </a:spcAft>
                        <a:buNone/>
                      </a:pPr>
                      <a:r>
                        <a:rPr lang="ca"/>
                        <a:t>Highest % of male individuals</a:t>
                      </a:r>
                      <a:endParaRPr/>
                    </a:p>
                  </a:txBody>
                  <a:tcPr marT="91425" marB="91425" marR="91425" marL="91425" anchor="ctr"/>
                </a:tc>
                <a:tc>
                  <a:txBody>
                    <a:bodyPr/>
                    <a:lstStyle/>
                    <a:p>
                      <a:pPr indent="0" lvl="0" marL="0" rtl="0" algn="ctr">
                        <a:spcBef>
                          <a:spcPts val="0"/>
                        </a:spcBef>
                        <a:spcAft>
                          <a:spcPts val="0"/>
                        </a:spcAft>
                        <a:buNone/>
                      </a:pPr>
                      <a:r>
                        <a:rPr lang="ca"/>
                        <a:t>Lowest % of Hispanic</a:t>
                      </a:r>
                      <a:endParaRPr/>
                    </a:p>
                  </a:txBody>
                  <a:tcPr marT="91425" marB="91425" marR="91425" marL="91425" anchor="ctr"/>
                </a:tc>
                <a:tc>
                  <a:txBody>
                    <a:bodyPr/>
                    <a:lstStyle/>
                    <a:p>
                      <a:pPr indent="0" lvl="0" marL="0" rtl="0" algn="ctr">
                        <a:spcBef>
                          <a:spcPts val="0"/>
                        </a:spcBef>
                        <a:spcAft>
                          <a:spcPts val="0"/>
                        </a:spcAft>
                        <a:buNone/>
                      </a:pPr>
                      <a:r>
                        <a:rPr lang="ca"/>
                        <a:t>Highest education level</a:t>
                      </a:r>
                      <a:endParaRPr/>
                    </a:p>
                  </a:txBody>
                  <a:tcPr marT="91425" marB="91425" marR="91425" marL="91425" anchor="ctr"/>
                </a:tc>
                <a:tc>
                  <a:txBody>
                    <a:bodyPr/>
                    <a:lstStyle/>
                    <a:p>
                      <a:pPr indent="0" lvl="0" marL="0" rtl="0" algn="ctr">
                        <a:spcBef>
                          <a:spcPts val="0"/>
                        </a:spcBef>
                        <a:spcAft>
                          <a:spcPts val="0"/>
                        </a:spcAft>
                        <a:buNone/>
                      </a:pPr>
                      <a:r>
                        <a:rPr lang="ca"/>
                        <a:t>High % of Managers</a:t>
                      </a:r>
                      <a:endParaRPr/>
                    </a:p>
                  </a:txBody>
                  <a:tcPr marT="91425" marB="91425" marR="91425" marL="91425" anchor="ctr"/>
                </a:tc>
              </a:tr>
              <a:tr h="1249650">
                <a:tc>
                  <a:txBody>
                    <a:bodyPr/>
                    <a:lstStyle/>
                    <a:p>
                      <a:pPr indent="0" lvl="0" marL="0" rtl="0" algn="ctr">
                        <a:spcBef>
                          <a:spcPts val="0"/>
                        </a:spcBef>
                        <a:spcAft>
                          <a:spcPts val="0"/>
                        </a:spcAft>
                        <a:buNone/>
                      </a:pPr>
                      <a:r>
                        <a:rPr lang="ca"/>
                        <a:t>Middle Income Cluster </a:t>
                      </a:r>
                      <a:endParaRPr/>
                    </a:p>
                    <a:p>
                      <a:pPr indent="0" lvl="0" marL="0" rtl="0" algn="ctr">
                        <a:spcBef>
                          <a:spcPts val="0"/>
                        </a:spcBef>
                        <a:spcAft>
                          <a:spcPts val="0"/>
                        </a:spcAft>
                        <a:buNone/>
                      </a:pPr>
                      <a:r>
                        <a:rPr lang="ca"/>
                        <a:t>(Cluster 1)</a:t>
                      </a:r>
                      <a:endParaRPr/>
                    </a:p>
                  </a:txBody>
                  <a:tcPr marT="91425" marB="91425" marR="91425" marL="91425" anchor="ctr">
                    <a:solidFill>
                      <a:srgbClr val="A4C2F4"/>
                    </a:solidFill>
                  </a:tcPr>
                </a:tc>
                <a:tc>
                  <a:txBody>
                    <a:bodyPr/>
                    <a:lstStyle/>
                    <a:p>
                      <a:pPr indent="0" lvl="0" marL="0" rtl="0" algn="ctr">
                        <a:spcBef>
                          <a:spcPts val="0"/>
                        </a:spcBef>
                        <a:spcAft>
                          <a:spcPts val="0"/>
                        </a:spcAft>
                        <a:buNone/>
                      </a:pPr>
                      <a:r>
                        <a:rPr lang="ca"/>
                        <a:t>Average income almost equal to global inc wage</a:t>
                      </a:r>
                      <a:endParaRPr/>
                    </a:p>
                  </a:txBody>
                  <a:tcPr marT="91425" marB="91425" marR="91425" marL="91425" anchor="ctr"/>
                </a:tc>
                <a:tc>
                  <a:txBody>
                    <a:bodyPr/>
                    <a:lstStyle/>
                    <a:p>
                      <a:pPr indent="0" lvl="0" marL="0" rtl="0" algn="ctr">
                        <a:spcBef>
                          <a:spcPts val="0"/>
                        </a:spcBef>
                        <a:spcAft>
                          <a:spcPts val="0"/>
                        </a:spcAft>
                        <a:buNone/>
                      </a:pPr>
                      <a:r>
                        <a:rPr lang="ca"/>
                        <a:t>Balanced % of male and female</a:t>
                      </a:r>
                      <a:endParaRPr/>
                    </a:p>
                  </a:txBody>
                  <a:tcPr marT="91425" marB="91425" marR="91425" marL="91425" anchor="ctr"/>
                </a:tc>
                <a:tc>
                  <a:txBody>
                    <a:bodyPr/>
                    <a:lstStyle/>
                    <a:p>
                      <a:pPr indent="0" lvl="0" marL="0" rtl="0" algn="ctr">
                        <a:spcBef>
                          <a:spcPts val="0"/>
                        </a:spcBef>
                        <a:spcAft>
                          <a:spcPts val="0"/>
                        </a:spcAft>
                        <a:buNone/>
                      </a:pPr>
                      <a:r>
                        <a:rPr lang="ca"/>
                        <a:t>Race is balanced</a:t>
                      </a:r>
                      <a:endParaRPr/>
                    </a:p>
                  </a:txBody>
                  <a:tcPr marT="91425" marB="91425" marR="91425" marL="91425" anchor="ctr"/>
                </a:tc>
                <a:tc>
                  <a:txBody>
                    <a:bodyPr/>
                    <a:lstStyle/>
                    <a:p>
                      <a:pPr indent="0" lvl="0" marL="0" rtl="0" algn="ctr">
                        <a:spcBef>
                          <a:spcPts val="0"/>
                        </a:spcBef>
                        <a:spcAft>
                          <a:spcPts val="0"/>
                        </a:spcAft>
                        <a:buNone/>
                      </a:pPr>
                      <a:r>
                        <a:rPr lang="ca"/>
                        <a:t>In between cluster 1 and 2</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ca">
                          <a:solidFill>
                            <a:schemeClr val="dk1"/>
                          </a:solidFill>
                        </a:rPr>
                        <a:t>High % of Office &amp; Admin support</a:t>
                      </a:r>
                      <a:endParaRPr/>
                    </a:p>
                  </a:txBody>
                  <a:tcPr marT="91425" marB="91425" marR="91425" marL="91425" anchor="ct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0" name="Shape 360"/>
        <p:cNvGrpSpPr/>
        <p:nvPr/>
      </p:nvGrpSpPr>
      <p:grpSpPr>
        <a:xfrm>
          <a:off x="0" y="0"/>
          <a:ext cx="0" cy="0"/>
          <a:chOff x="0" y="0"/>
          <a:chExt cx="0" cy="0"/>
        </a:xfrm>
      </p:grpSpPr>
      <p:sp>
        <p:nvSpPr>
          <p:cNvPr id="361" name="Google Shape;361;p45"/>
          <p:cNvSpPr txBox="1"/>
          <p:nvPr>
            <p:ph type="title"/>
          </p:nvPr>
        </p:nvSpPr>
        <p:spPr>
          <a:xfrm>
            <a:off x="311700" y="252550"/>
            <a:ext cx="8520600" cy="7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ca" sz="3520">
                <a:solidFill>
                  <a:srgbClr val="2C5395"/>
                </a:solidFill>
                <a:latin typeface="Boogaloo"/>
                <a:ea typeface="Boogaloo"/>
                <a:cs typeface="Boogaloo"/>
                <a:sym typeface="Boogaloo"/>
              </a:rPr>
              <a:t>CONCLUSIONS</a:t>
            </a:r>
            <a:endParaRPr sz="3520">
              <a:solidFill>
                <a:srgbClr val="2C5395"/>
              </a:solidFill>
              <a:latin typeface="Boogaloo"/>
              <a:ea typeface="Boogaloo"/>
              <a:cs typeface="Boogaloo"/>
              <a:sym typeface="Boogaloo"/>
            </a:endParaRPr>
          </a:p>
        </p:txBody>
      </p:sp>
      <p:sp>
        <p:nvSpPr>
          <p:cNvPr id="362" name="Google Shape;362;p45"/>
          <p:cNvSpPr txBox="1"/>
          <p:nvPr/>
        </p:nvSpPr>
        <p:spPr>
          <a:xfrm>
            <a:off x="807575" y="1358025"/>
            <a:ext cx="4604700" cy="174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ca" sz="1500">
                <a:solidFill>
                  <a:srgbClr val="374151"/>
                </a:solidFill>
                <a:latin typeface="Didact Gothic"/>
                <a:ea typeface="Didact Gothic"/>
                <a:cs typeface="Didact Gothic"/>
                <a:sym typeface="Didact Gothic"/>
              </a:rPr>
              <a:t>Main </a:t>
            </a:r>
            <a:r>
              <a:rPr lang="ca" sz="1500">
                <a:solidFill>
                  <a:srgbClr val="374151"/>
                </a:solidFill>
                <a:latin typeface="Didact Gothic"/>
                <a:ea typeface="Didact Gothic"/>
                <a:cs typeface="Didact Gothic"/>
                <a:sym typeface="Didact Gothic"/>
              </a:rPr>
              <a:t>conclusion</a:t>
            </a:r>
            <a:r>
              <a:rPr lang="ca" sz="1500">
                <a:solidFill>
                  <a:srgbClr val="374151"/>
                </a:solidFill>
                <a:latin typeface="Didact Gothic"/>
                <a:ea typeface="Didact Gothic"/>
                <a:cs typeface="Didact Gothic"/>
                <a:sym typeface="Didact Gothic"/>
              </a:rPr>
              <a:t>:</a:t>
            </a:r>
            <a:endParaRPr sz="1500">
              <a:solidFill>
                <a:srgbClr val="374151"/>
              </a:solidFill>
              <a:latin typeface="Didact Gothic"/>
              <a:ea typeface="Didact Gothic"/>
              <a:cs typeface="Didact Gothic"/>
              <a:sym typeface="Didact Gothic"/>
            </a:endParaRPr>
          </a:p>
          <a:p>
            <a:pPr indent="-323850" lvl="0" marL="457200" rtl="0" algn="l">
              <a:lnSpc>
                <a:spcPct val="115000"/>
              </a:lnSpc>
              <a:spcBef>
                <a:spcPts val="0"/>
              </a:spcBef>
              <a:spcAft>
                <a:spcPts val="0"/>
              </a:spcAft>
              <a:buClr>
                <a:srgbClr val="374151"/>
              </a:buClr>
              <a:buSzPts val="1500"/>
              <a:buFont typeface="Didact Gothic"/>
              <a:buChar char="●"/>
            </a:pPr>
            <a:r>
              <a:rPr lang="ca" sz="1500">
                <a:solidFill>
                  <a:srgbClr val="374151"/>
                </a:solidFill>
                <a:latin typeface="Didact Gothic"/>
                <a:ea typeface="Didact Gothic"/>
                <a:cs typeface="Didact Gothic"/>
                <a:sym typeface="Didact Gothic"/>
              </a:rPr>
              <a:t>P</a:t>
            </a:r>
            <a:r>
              <a:rPr lang="ca" sz="1500">
                <a:solidFill>
                  <a:srgbClr val="374151"/>
                </a:solidFill>
                <a:latin typeface="Didact Gothic"/>
                <a:ea typeface="Didact Gothic"/>
                <a:cs typeface="Didact Gothic"/>
                <a:sym typeface="Didact Gothic"/>
              </a:rPr>
              <a:t>ay gap exists in our dataset</a:t>
            </a:r>
            <a:endParaRPr sz="1500">
              <a:solidFill>
                <a:srgbClr val="374151"/>
              </a:solidFill>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sz="1500">
              <a:solidFill>
                <a:srgbClr val="374151"/>
              </a:solidFill>
              <a:latin typeface="Didact Gothic"/>
              <a:ea typeface="Didact Gothic"/>
              <a:cs typeface="Didact Gothic"/>
              <a:sym typeface="Didact Gothic"/>
            </a:endParaRPr>
          </a:p>
          <a:p>
            <a:pPr indent="0" lvl="0" marL="0" rtl="0" algn="l">
              <a:lnSpc>
                <a:spcPct val="115000"/>
              </a:lnSpc>
              <a:spcBef>
                <a:spcPts val="0"/>
              </a:spcBef>
              <a:spcAft>
                <a:spcPts val="0"/>
              </a:spcAft>
              <a:buNone/>
            </a:pPr>
            <a:r>
              <a:rPr lang="ca" sz="1500">
                <a:solidFill>
                  <a:srgbClr val="374151"/>
                </a:solidFill>
                <a:latin typeface="Didact Gothic"/>
                <a:ea typeface="Didact Gothic"/>
                <a:cs typeface="Didact Gothic"/>
                <a:sym typeface="Didact Gothic"/>
              </a:rPr>
              <a:t>What effects does some variables </a:t>
            </a:r>
            <a:r>
              <a:rPr lang="ca" sz="1500">
                <a:solidFill>
                  <a:srgbClr val="374151"/>
                </a:solidFill>
                <a:latin typeface="Didact Gothic"/>
                <a:ea typeface="Didact Gothic"/>
                <a:cs typeface="Didact Gothic"/>
                <a:sym typeface="Didact Gothic"/>
              </a:rPr>
              <a:t>have</a:t>
            </a:r>
            <a:r>
              <a:rPr lang="ca" sz="1500">
                <a:solidFill>
                  <a:srgbClr val="374151"/>
                </a:solidFill>
                <a:latin typeface="Didact Gothic"/>
                <a:ea typeface="Didact Gothic"/>
                <a:cs typeface="Didact Gothic"/>
                <a:sym typeface="Didact Gothic"/>
              </a:rPr>
              <a:t> to the wages?</a:t>
            </a:r>
            <a:endParaRPr sz="1500">
              <a:solidFill>
                <a:srgbClr val="374151"/>
              </a:solidFill>
              <a:latin typeface="Didact Gothic"/>
              <a:ea typeface="Didact Gothic"/>
              <a:cs typeface="Didact Gothic"/>
              <a:sym typeface="Didact Gothic"/>
            </a:endParaRPr>
          </a:p>
          <a:p>
            <a:pPr indent="-323850" lvl="0" marL="457200" rtl="0" algn="l">
              <a:lnSpc>
                <a:spcPct val="115000"/>
              </a:lnSpc>
              <a:spcBef>
                <a:spcPts val="0"/>
              </a:spcBef>
              <a:spcAft>
                <a:spcPts val="0"/>
              </a:spcAft>
              <a:buClr>
                <a:srgbClr val="374151"/>
              </a:buClr>
              <a:buSzPts val="1500"/>
              <a:buFont typeface="Didact Gothic"/>
              <a:buChar char="●"/>
            </a:pPr>
            <a:r>
              <a:rPr lang="ca" sz="1500">
                <a:solidFill>
                  <a:srgbClr val="374151"/>
                </a:solidFill>
                <a:latin typeface="Didact Gothic"/>
                <a:ea typeface="Didact Gothic"/>
                <a:cs typeface="Didact Gothic"/>
                <a:sym typeface="Didact Gothic"/>
              </a:rPr>
              <a:t>Being white, married and with an high degree </a:t>
            </a:r>
            <a:endParaRPr sz="1500">
              <a:solidFill>
                <a:srgbClr val="374151"/>
              </a:solidFill>
              <a:latin typeface="Didact Gothic"/>
              <a:ea typeface="Didact Gothic"/>
              <a:cs typeface="Didact Gothic"/>
              <a:sym typeface="Didact Gothic"/>
            </a:endParaRPr>
          </a:p>
          <a:p>
            <a:pPr indent="-323850" lvl="0" marL="457200" rtl="0" algn="l">
              <a:lnSpc>
                <a:spcPct val="115000"/>
              </a:lnSpc>
              <a:spcBef>
                <a:spcPts val="0"/>
              </a:spcBef>
              <a:spcAft>
                <a:spcPts val="0"/>
              </a:spcAft>
              <a:buClr>
                <a:srgbClr val="374151"/>
              </a:buClr>
              <a:buSzPts val="1500"/>
              <a:buFont typeface="Didact Gothic"/>
              <a:buChar char="●"/>
            </a:pPr>
            <a:r>
              <a:rPr lang="ca" sz="1500">
                <a:solidFill>
                  <a:srgbClr val="374151"/>
                </a:solidFill>
                <a:latin typeface="Didact Gothic"/>
                <a:ea typeface="Didact Gothic"/>
                <a:cs typeface="Didact Gothic"/>
                <a:sym typeface="Didact Gothic"/>
              </a:rPr>
              <a:t>Being male</a:t>
            </a:r>
            <a:endParaRPr sz="1500">
              <a:solidFill>
                <a:srgbClr val="374151"/>
              </a:solidFill>
              <a:latin typeface="Didact Gothic"/>
              <a:ea typeface="Didact Gothic"/>
              <a:cs typeface="Didact Gothic"/>
              <a:sym typeface="Didact Gothic"/>
            </a:endParaRPr>
          </a:p>
        </p:txBody>
      </p:sp>
      <p:pic>
        <p:nvPicPr>
          <p:cNvPr id="363" name="Google Shape;363;p45"/>
          <p:cNvPicPr preferRelativeResize="0"/>
          <p:nvPr/>
        </p:nvPicPr>
        <p:blipFill>
          <a:blip r:embed="rId3">
            <a:alphaModFix/>
          </a:blip>
          <a:stretch>
            <a:fillRect/>
          </a:stretch>
        </p:blipFill>
        <p:spPr>
          <a:xfrm>
            <a:off x="6273225" y="1358025"/>
            <a:ext cx="2109950" cy="2109950"/>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46"/>
          <p:cNvPicPr preferRelativeResize="0"/>
          <p:nvPr/>
        </p:nvPicPr>
        <p:blipFill>
          <a:blip r:embed="rId3">
            <a:alphaModFix/>
          </a:blip>
          <a:stretch>
            <a:fillRect/>
          </a:stretch>
        </p:blipFill>
        <p:spPr>
          <a:xfrm>
            <a:off x="0" y="1198250"/>
            <a:ext cx="4426277" cy="3549499"/>
          </a:xfrm>
          <a:prstGeom prst="rect">
            <a:avLst/>
          </a:prstGeom>
          <a:noFill/>
          <a:ln>
            <a:noFill/>
          </a:ln>
        </p:spPr>
      </p:pic>
      <p:sp>
        <p:nvSpPr>
          <p:cNvPr id="369" name="Google Shape;369;p46"/>
          <p:cNvSpPr txBox="1"/>
          <p:nvPr>
            <p:ph type="title"/>
          </p:nvPr>
        </p:nvSpPr>
        <p:spPr>
          <a:xfrm>
            <a:off x="311700" y="252550"/>
            <a:ext cx="8520600" cy="7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ca" sz="3520">
                <a:solidFill>
                  <a:srgbClr val="2C5395"/>
                </a:solidFill>
                <a:latin typeface="Boogaloo"/>
                <a:ea typeface="Boogaloo"/>
                <a:cs typeface="Boogaloo"/>
                <a:sym typeface="Boogaloo"/>
              </a:rPr>
              <a:t>ORIGINAL AND FINAL SCHEDULING</a:t>
            </a:r>
            <a:endParaRPr b="1" sz="3520">
              <a:solidFill>
                <a:srgbClr val="2C5395"/>
              </a:solidFill>
              <a:latin typeface="Boogaloo"/>
              <a:ea typeface="Boogaloo"/>
              <a:cs typeface="Boogaloo"/>
              <a:sym typeface="Boogaloo"/>
            </a:endParaRPr>
          </a:p>
          <a:p>
            <a:pPr indent="0" lvl="0" marL="0" rtl="0" algn="ctr">
              <a:spcBef>
                <a:spcPts val="0"/>
              </a:spcBef>
              <a:spcAft>
                <a:spcPts val="0"/>
              </a:spcAft>
              <a:buSzPts val="990"/>
              <a:buNone/>
            </a:pPr>
            <a:r>
              <a:t/>
            </a:r>
            <a:endParaRPr b="1" sz="3520">
              <a:solidFill>
                <a:srgbClr val="2C5395"/>
              </a:solidFill>
              <a:latin typeface="Boogaloo"/>
              <a:ea typeface="Boogaloo"/>
              <a:cs typeface="Boogaloo"/>
              <a:sym typeface="Boogaloo"/>
            </a:endParaRPr>
          </a:p>
        </p:txBody>
      </p:sp>
      <p:pic>
        <p:nvPicPr>
          <p:cNvPr id="370" name="Google Shape;370;p46"/>
          <p:cNvPicPr preferRelativeResize="0"/>
          <p:nvPr/>
        </p:nvPicPr>
        <p:blipFill rotWithShape="1">
          <a:blip r:embed="rId4">
            <a:alphaModFix/>
          </a:blip>
          <a:srcRect b="0" l="0" r="4388" t="0"/>
          <a:stretch/>
        </p:blipFill>
        <p:spPr>
          <a:xfrm>
            <a:off x="4192425" y="1198250"/>
            <a:ext cx="4951576" cy="3549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374" name="Shape 374"/>
        <p:cNvGrpSpPr/>
        <p:nvPr/>
      </p:nvGrpSpPr>
      <p:grpSpPr>
        <a:xfrm>
          <a:off x="0" y="0"/>
          <a:ext cx="0" cy="0"/>
          <a:chOff x="0" y="0"/>
          <a:chExt cx="0" cy="0"/>
        </a:xfrm>
      </p:grpSpPr>
      <p:sp>
        <p:nvSpPr>
          <p:cNvPr id="375" name="Google Shape;375;p47"/>
          <p:cNvSpPr txBox="1"/>
          <p:nvPr>
            <p:ph idx="1" type="subTitle"/>
          </p:nvPr>
        </p:nvSpPr>
        <p:spPr>
          <a:xfrm>
            <a:off x="386625" y="3619350"/>
            <a:ext cx="2072700" cy="1154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i="1" lang="ca" sz="1422">
                <a:solidFill>
                  <a:srgbClr val="1C4587"/>
                </a:solidFill>
                <a:latin typeface="Didact Gothic"/>
                <a:ea typeface="Didact Gothic"/>
                <a:cs typeface="Didact Gothic"/>
                <a:sym typeface="Didact Gothic"/>
              </a:rPr>
              <a:t>Alessandro Scannavini</a:t>
            </a:r>
            <a:endParaRPr i="1" sz="1422">
              <a:solidFill>
                <a:srgbClr val="1C4587"/>
              </a:solidFill>
              <a:latin typeface="Didact Gothic"/>
              <a:ea typeface="Didact Gothic"/>
              <a:cs typeface="Didact Gothic"/>
              <a:sym typeface="Didact Gothic"/>
            </a:endParaRPr>
          </a:p>
          <a:p>
            <a:pPr indent="0" lvl="0" marL="0" rtl="0" algn="l">
              <a:lnSpc>
                <a:spcPct val="95000"/>
              </a:lnSpc>
              <a:spcBef>
                <a:spcPts val="0"/>
              </a:spcBef>
              <a:spcAft>
                <a:spcPts val="0"/>
              </a:spcAft>
              <a:buSzPts val="523"/>
              <a:buNone/>
            </a:pPr>
            <a:r>
              <a:rPr i="1" lang="ca" sz="1422">
                <a:solidFill>
                  <a:srgbClr val="1C4587"/>
                </a:solidFill>
                <a:latin typeface="Didact Gothic"/>
                <a:ea typeface="Didact Gothic"/>
                <a:cs typeface="Didact Gothic"/>
                <a:sym typeface="Didact Gothic"/>
              </a:rPr>
              <a:t>Miguel Gutiérrez </a:t>
            </a:r>
            <a:endParaRPr i="1" sz="1422">
              <a:solidFill>
                <a:srgbClr val="1C4587"/>
              </a:solidFill>
              <a:latin typeface="Didact Gothic"/>
              <a:ea typeface="Didact Gothic"/>
              <a:cs typeface="Didact Gothic"/>
              <a:sym typeface="Didact Gothic"/>
            </a:endParaRPr>
          </a:p>
          <a:p>
            <a:pPr indent="0" lvl="0" marL="0" rtl="0" algn="l">
              <a:lnSpc>
                <a:spcPct val="95000"/>
              </a:lnSpc>
              <a:spcBef>
                <a:spcPts val="0"/>
              </a:spcBef>
              <a:spcAft>
                <a:spcPts val="0"/>
              </a:spcAft>
              <a:buSzPts val="523"/>
              <a:buNone/>
            </a:pPr>
            <a:r>
              <a:rPr i="1" lang="ca" sz="1422">
                <a:solidFill>
                  <a:srgbClr val="1C4587"/>
                </a:solidFill>
                <a:latin typeface="Didact Gothic"/>
                <a:ea typeface="Didact Gothic"/>
                <a:cs typeface="Didact Gothic"/>
                <a:sym typeface="Didact Gothic"/>
              </a:rPr>
              <a:t>Joan Areal </a:t>
            </a:r>
            <a:endParaRPr i="1" sz="1422">
              <a:solidFill>
                <a:srgbClr val="1C4587"/>
              </a:solidFill>
              <a:latin typeface="Didact Gothic"/>
              <a:ea typeface="Didact Gothic"/>
              <a:cs typeface="Didact Gothic"/>
              <a:sym typeface="Didact Gothic"/>
            </a:endParaRPr>
          </a:p>
          <a:p>
            <a:pPr indent="0" lvl="0" marL="0" rtl="0" algn="l">
              <a:lnSpc>
                <a:spcPct val="95000"/>
              </a:lnSpc>
              <a:spcBef>
                <a:spcPts val="0"/>
              </a:spcBef>
              <a:spcAft>
                <a:spcPts val="0"/>
              </a:spcAft>
              <a:buSzPts val="523"/>
              <a:buNone/>
            </a:pPr>
            <a:r>
              <a:rPr i="1" lang="ca" sz="1422">
                <a:solidFill>
                  <a:srgbClr val="1C4587"/>
                </a:solidFill>
                <a:latin typeface="Didact Gothic"/>
                <a:ea typeface="Didact Gothic"/>
                <a:cs typeface="Didact Gothic"/>
                <a:sym typeface="Didact Gothic"/>
              </a:rPr>
              <a:t>Fujie Mei</a:t>
            </a:r>
            <a:endParaRPr i="1" sz="1422">
              <a:solidFill>
                <a:srgbClr val="1C4587"/>
              </a:solidFill>
              <a:latin typeface="Didact Gothic"/>
              <a:ea typeface="Didact Gothic"/>
              <a:cs typeface="Didact Gothic"/>
              <a:sym typeface="Didact Gothic"/>
            </a:endParaRPr>
          </a:p>
          <a:p>
            <a:pPr indent="0" lvl="0" marL="0" rtl="0" algn="l">
              <a:lnSpc>
                <a:spcPct val="95000"/>
              </a:lnSpc>
              <a:spcBef>
                <a:spcPts val="0"/>
              </a:spcBef>
              <a:spcAft>
                <a:spcPts val="0"/>
              </a:spcAft>
              <a:buSzPts val="523"/>
              <a:buNone/>
            </a:pPr>
            <a:r>
              <a:rPr i="1" lang="ca" sz="1422">
                <a:solidFill>
                  <a:srgbClr val="1C4587"/>
                </a:solidFill>
                <a:latin typeface="Didact Gothic"/>
                <a:ea typeface="Didact Gothic"/>
                <a:cs typeface="Didact Gothic"/>
                <a:sym typeface="Didact Gothic"/>
              </a:rPr>
              <a:t>Laia Bonilla </a:t>
            </a:r>
            <a:endParaRPr i="1" sz="1422">
              <a:solidFill>
                <a:srgbClr val="1C4587"/>
              </a:solidFill>
              <a:latin typeface="Didact Gothic"/>
              <a:ea typeface="Didact Gothic"/>
              <a:cs typeface="Didact Gothic"/>
              <a:sym typeface="Didact Gothic"/>
            </a:endParaRPr>
          </a:p>
          <a:p>
            <a:pPr indent="0" lvl="0" marL="0" rtl="0" algn="ctr">
              <a:lnSpc>
                <a:spcPct val="95000"/>
              </a:lnSpc>
              <a:spcBef>
                <a:spcPts val="0"/>
              </a:spcBef>
              <a:spcAft>
                <a:spcPts val="0"/>
              </a:spcAft>
              <a:buClr>
                <a:schemeClr val="dk1"/>
              </a:buClr>
              <a:buSzPts val="523"/>
              <a:buFont typeface="Arial"/>
              <a:buNone/>
            </a:pPr>
            <a:r>
              <a:t/>
            </a:r>
            <a:endParaRPr i="1" sz="2035">
              <a:solidFill>
                <a:srgbClr val="2C5395"/>
              </a:solidFill>
              <a:latin typeface="Didact Gothic"/>
              <a:ea typeface="Didact Gothic"/>
              <a:cs typeface="Didact Gothic"/>
              <a:sym typeface="Didact Gothic"/>
            </a:endParaRPr>
          </a:p>
        </p:txBody>
      </p:sp>
      <p:pic>
        <p:nvPicPr>
          <p:cNvPr id="376" name="Google Shape;376;p47"/>
          <p:cNvPicPr preferRelativeResize="0"/>
          <p:nvPr/>
        </p:nvPicPr>
        <p:blipFill>
          <a:blip r:embed="rId3">
            <a:alphaModFix/>
          </a:blip>
          <a:stretch>
            <a:fillRect/>
          </a:stretch>
        </p:blipFill>
        <p:spPr>
          <a:xfrm>
            <a:off x="5939050" y="4473000"/>
            <a:ext cx="3018576" cy="528250"/>
          </a:xfrm>
          <a:prstGeom prst="rect">
            <a:avLst/>
          </a:prstGeom>
          <a:noFill/>
          <a:ln>
            <a:noFill/>
          </a:ln>
        </p:spPr>
      </p:pic>
      <p:sp>
        <p:nvSpPr>
          <p:cNvPr id="377" name="Google Shape;377;p47"/>
          <p:cNvSpPr txBox="1"/>
          <p:nvPr/>
        </p:nvSpPr>
        <p:spPr>
          <a:xfrm>
            <a:off x="587850" y="447750"/>
            <a:ext cx="7968300" cy="212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ca" sz="6300">
                <a:solidFill>
                  <a:srgbClr val="2C5395"/>
                </a:solidFill>
                <a:latin typeface="Boogaloo"/>
                <a:ea typeface="Boogaloo"/>
                <a:cs typeface="Boogaloo"/>
                <a:sym typeface="Boogaloo"/>
              </a:rPr>
              <a:t>T</a:t>
            </a:r>
            <a:r>
              <a:rPr b="1" lang="ca" sz="6300">
                <a:solidFill>
                  <a:srgbClr val="2C5395"/>
                </a:solidFill>
                <a:latin typeface="Boogaloo"/>
                <a:ea typeface="Boogaloo"/>
                <a:cs typeface="Boogaloo"/>
                <a:sym typeface="Boogaloo"/>
              </a:rPr>
              <a:t>HANKS FOR YOUR ATTENTION </a:t>
            </a:r>
            <a:r>
              <a:rPr b="1" lang="ca" sz="6300">
                <a:solidFill>
                  <a:srgbClr val="2C5395"/>
                </a:solidFill>
                <a:latin typeface="Boogaloo"/>
                <a:ea typeface="Boogaloo"/>
                <a:cs typeface="Boogaloo"/>
                <a:sym typeface="Boogaloo"/>
              </a:rPr>
              <a:t>!</a:t>
            </a:r>
            <a:endParaRPr b="1" sz="6300">
              <a:solidFill>
                <a:srgbClr val="2C5395"/>
              </a:solidFill>
              <a:latin typeface="Boogaloo"/>
              <a:ea typeface="Boogaloo"/>
              <a:cs typeface="Boogaloo"/>
              <a:sym typeface="Boogaloo"/>
            </a:endParaRPr>
          </a:p>
        </p:txBody>
      </p:sp>
      <p:pic>
        <p:nvPicPr>
          <p:cNvPr id="378" name="Google Shape;378;p47"/>
          <p:cNvPicPr preferRelativeResize="0"/>
          <p:nvPr/>
        </p:nvPicPr>
        <p:blipFill rotWithShape="1">
          <a:blip r:embed="rId4">
            <a:alphaModFix/>
          </a:blip>
          <a:srcRect b="10" l="0" r="0" t="-5718"/>
          <a:stretch/>
        </p:blipFill>
        <p:spPr>
          <a:xfrm>
            <a:off x="2668500" y="2182872"/>
            <a:ext cx="3806999" cy="21435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07" name="Shape 107"/>
        <p:cNvGrpSpPr/>
        <p:nvPr/>
      </p:nvGrpSpPr>
      <p:grpSpPr>
        <a:xfrm>
          <a:off x="0" y="0"/>
          <a:ext cx="0" cy="0"/>
          <a:chOff x="0" y="0"/>
          <a:chExt cx="0" cy="0"/>
        </a:xfrm>
      </p:grpSpPr>
      <p:sp>
        <p:nvSpPr>
          <p:cNvPr id="108" name="Google Shape;108;p16"/>
          <p:cNvSpPr txBox="1"/>
          <p:nvPr>
            <p:ph type="title"/>
          </p:nvPr>
        </p:nvSpPr>
        <p:spPr>
          <a:xfrm>
            <a:off x="311700" y="252550"/>
            <a:ext cx="8520600" cy="7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ca" sz="3520">
                <a:solidFill>
                  <a:srgbClr val="2C5395"/>
                </a:solidFill>
                <a:latin typeface="Boogaloo"/>
                <a:ea typeface="Boogaloo"/>
                <a:cs typeface="Boogaloo"/>
                <a:sym typeface="Boogaloo"/>
              </a:rPr>
              <a:t>DATA MINING PROCESS </a:t>
            </a:r>
            <a:endParaRPr b="1" sz="3520">
              <a:solidFill>
                <a:srgbClr val="2C5395"/>
              </a:solidFill>
              <a:latin typeface="Boogaloo"/>
              <a:ea typeface="Boogaloo"/>
              <a:cs typeface="Boogaloo"/>
              <a:sym typeface="Boogaloo"/>
            </a:endParaRPr>
          </a:p>
        </p:txBody>
      </p:sp>
      <p:sp>
        <p:nvSpPr>
          <p:cNvPr id="109" name="Google Shape;109;p16"/>
          <p:cNvSpPr/>
          <p:nvPr/>
        </p:nvSpPr>
        <p:spPr>
          <a:xfrm>
            <a:off x="580450" y="1504525"/>
            <a:ext cx="1293900" cy="90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300">
                <a:solidFill>
                  <a:srgbClr val="2C5395"/>
                </a:solidFill>
                <a:latin typeface="Didact Gothic"/>
                <a:ea typeface="Didact Gothic"/>
                <a:cs typeface="Didact Gothic"/>
                <a:sym typeface="Didact Gothic"/>
              </a:rPr>
              <a:t>Data collection</a:t>
            </a:r>
            <a:endParaRPr sz="1300">
              <a:solidFill>
                <a:srgbClr val="2C5395"/>
              </a:solidFill>
              <a:latin typeface="Didact Gothic"/>
              <a:ea typeface="Didact Gothic"/>
              <a:cs typeface="Didact Gothic"/>
              <a:sym typeface="Didact Gothic"/>
            </a:endParaRPr>
          </a:p>
        </p:txBody>
      </p:sp>
      <p:sp>
        <p:nvSpPr>
          <p:cNvPr id="110" name="Google Shape;110;p16"/>
          <p:cNvSpPr/>
          <p:nvPr/>
        </p:nvSpPr>
        <p:spPr>
          <a:xfrm>
            <a:off x="2252747" y="1504525"/>
            <a:ext cx="1293900" cy="90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300">
                <a:solidFill>
                  <a:srgbClr val="2C5395"/>
                </a:solidFill>
                <a:latin typeface="Didact Gothic"/>
                <a:ea typeface="Didact Gothic"/>
                <a:cs typeface="Didact Gothic"/>
                <a:sym typeface="Didact Gothic"/>
              </a:rPr>
              <a:t>Data </a:t>
            </a:r>
            <a:endParaRPr sz="1300">
              <a:solidFill>
                <a:srgbClr val="2C5395"/>
              </a:solidFill>
              <a:latin typeface="Didact Gothic"/>
              <a:ea typeface="Didact Gothic"/>
              <a:cs typeface="Didact Gothic"/>
              <a:sym typeface="Didact Gothic"/>
            </a:endParaRPr>
          </a:p>
          <a:p>
            <a:pPr indent="0" lvl="0" marL="0" rtl="0" algn="ctr">
              <a:spcBef>
                <a:spcPts val="0"/>
              </a:spcBef>
              <a:spcAft>
                <a:spcPts val="0"/>
              </a:spcAft>
              <a:buNone/>
            </a:pPr>
            <a:r>
              <a:rPr lang="ca" sz="1300">
                <a:solidFill>
                  <a:srgbClr val="2C5395"/>
                </a:solidFill>
                <a:latin typeface="Didact Gothic"/>
                <a:ea typeface="Didact Gothic"/>
                <a:cs typeface="Didact Gothic"/>
                <a:sym typeface="Didact Gothic"/>
              </a:rPr>
              <a:t>selection</a:t>
            </a:r>
            <a:endParaRPr sz="1300">
              <a:solidFill>
                <a:srgbClr val="2C5395"/>
              </a:solidFill>
              <a:latin typeface="Didact Gothic"/>
              <a:ea typeface="Didact Gothic"/>
              <a:cs typeface="Didact Gothic"/>
              <a:sym typeface="Didact Gothic"/>
            </a:endParaRPr>
          </a:p>
        </p:txBody>
      </p:sp>
      <p:sp>
        <p:nvSpPr>
          <p:cNvPr id="111" name="Google Shape;111;p16"/>
          <p:cNvSpPr/>
          <p:nvPr/>
        </p:nvSpPr>
        <p:spPr>
          <a:xfrm>
            <a:off x="3925044" y="1504525"/>
            <a:ext cx="1293900" cy="90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300">
                <a:solidFill>
                  <a:srgbClr val="2C5395"/>
                </a:solidFill>
                <a:latin typeface="Didact Gothic"/>
                <a:ea typeface="Didact Gothic"/>
                <a:cs typeface="Didact Gothic"/>
                <a:sym typeface="Didact Gothic"/>
              </a:rPr>
              <a:t>Data cleaning and preprocessing</a:t>
            </a:r>
            <a:endParaRPr sz="1300">
              <a:solidFill>
                <a:srgbClr val="2C5395"/>
              </a:solidFill>
              <a:latin typeface="Didact Gothic"/>
              <a:ea typeface="Didact Gothic"/>
              <a:cs typeface="Didact Gothic"/>
              <a:sym typeface="Didact Gothic"/>
            </a:endParaRPr>
          </a:p>
        </p:txBody>
      </p:sp>
      <p:sp>
        <p:nvSpPr>
          <p:cNvPr id="112" name="Google Shape;112;p16"/>
          <p:cNvSpPr/>
          <p:nvPr/>
        </p:nvSpPr>
        <p:spPr>
          <a:xfrm>
            <a:off x="5597341" y="1504525"/>
            <a:ext cx="1293900" cy="90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300">
                <a:solidFill>
                  <a:srgbClr val="2C5395"/>
                </a:solidFill>
                <a:latin typeface="Didact Gothic"/>
                <a:ea typeface="Didact Gothic"/>
                <a:cs typeface="Didact Gothic"/>
                <a:sym typeface="Didact Gothic"/>
              </a:rPr>
              <a:t>Clustering and PCA</a:t>
            </a:r>
            <a:endParaRPr sz="1300">
              <a:solidFill>
                <a:srgbClr val="2C5395"/>
              </a:solidFill>
              <a:latin typeface="Didact Gothic"/>
              <a:ea typeface="Didact Gothic"/>
              <a:cs typeface="Didact Gothic"/>
              <a:sym typeface="Didact Gothic"/>
            </a:endParaRPr>
          </a:p>
        </p:txBody>
      </p:sp>
      <p:sp>
        <p:nvSpPr>
          <p:cNvPr id="113" name="Google Shape;113;p16"/>
          <p:cNvSpPr/>
          <p:nvPr/>
        </p:nvSpPr>
        <p:spPr>
          <a:xfrm>
            <a:off x="7269638" y="1504525"/>
            <a:ext cx="1293900" cy="90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300">
                <a:solidFill>
                  <a:srgbClr val="2C5395"/>
                </a:solidFill>
                <a:latin typeface="Didact Gothic"/>
                <a:ea typeface="Didact Gothic"/>
                <a:cs typeface="Didact Gothic"/>
                <a:sym typeface="Didact Gothic"/>
              </a:rPr>
              <a:t>Data interpretation and profiling</a:t>
            </a:r>
            <a:endParaRPr sz="1300">
              <a:solidFill>
                <a:srgbClr val="2C5395"/>
              </a:solidFill>
              <a:latin typeface="Didact Gothic"/>
              <a:ea typeface="Didact Gothic"/>
              <a:cs typeface="Didact Gothic"/>
              <a:sym typeface="Didact Gothic"/>
            </a:endParaRPr>
          </a:p>
        </p:txBody>
      </p:sp>
      <p:cxnSp>
        <p:nvCxnSpPr>
          <p:cNvPr id="114" name="Google Shape;114;p16"/>
          <p:cNvCxnSpPr>
            <a:stCxn id="109" idx="3"/>
            <a:endCxn id="110" idx="1"/>
          </p:cNvCxnSpPr>
          <p:nvPr/>
        </p:nvCxnSpPr>
        <p:spPr>
          <a:xfrm>
            <a:off x="1874350" y="1954975"/>
            <a:ext cx="378300" cy="0"/>
          </a:xfrm>
          <a:prstGeom prst="straightConnector1">
            <a:avLst/>
          </a:prstGeom>
          <a:noFill/>
          <a:ln cap="flat" cmpd="sng" w="9525">
            <a:solidFill>
              <a:srgbClr val="2C5395"/>
            </a:solidFill>
            <a:prstDash val="solid"/>
            <a:round/>
            <a:headEnd len="med" w="med" type="none"/>
            <a:tailEnd len="med" w="med" type="triangle"/>
          </a:ln>
        </p:spPr>
      </p:cxnSp>
      <p:cxnSp>
        <p:nvCxnSpPr>
          <p:cNvPr id="115" name="Google Shape;115;p16"/>
          <p:cNvCxnSpPr>
            <a:stCxn id="110" idx="3"/>
            <a:endCxn id="111" idx="1"/>
          </p:cNvCxnSpPr>
          <p:nvPr/>
        </p:nvCxnSpPr>
        <p:spPr>
          <a:xfrm>
            <a:off x="3546647" y="1954975"/>
            <a:ext cx="378300" cy="0"/>
          </a:xfrm>
          <a:prstGeom prst="straightConnector1">
            <a:avLst/>
          </a:prstGeom>
          <a:noFill/>
          <a:ln cap="flat" cmpd="sng" w="9525">
            <a:solidFill>
              <a:srgbClr val="2C5395"/>
            </a:solidFill>
            <a:prstDash val="solid"/>
            <a:round/>
            <a:headEnd len="med" w="med" type="none"/>
            <a:tailEnd len="med" w="med" type="triangle"/>
          </a:ln>
        </p:spPr>
      </p:cxnSp>
      <p:cxnSp>
        <p:nvCxnSpPr>
          <p:cNvPr id="116" name="Google Shape;116;p16"/>
          <p:cNvCxnSpPr>
            <a:stCxn id="111" idx="3"/>
            <a:endCxn id="112" idx="1"/>
          </p:cNvCxnSpPr>
          <p:nvPr/>
        </p:nvCxnSpPr>
        <p:spPr>
          <a:xfrm>
            <a:off x="5218944" y="1954975"/>
            <a:ext cx="378300" cy="0"/>
          </a:xfrm>
          <a:prstGeom prst="straightConnector1">
            <a:avLst/>
          </a:prstGeom>
          <a:noFill/>
          <a:ln cap="flat" cmpd="sng" w="9525">
            <a:solidFill>
              <a:srgbClr val="2C5395"/>
            </a:solidFill>
            <a:prstDash val="solid"/>
            <a:round/>
            <a:headEnd len="med" w="med" type="none"/>
            <a:tailEnd len="med" w="med" type="triangle"/>
          </a:ln>
        </p:spPr>
      </p:cxnSp>
      <p:cxnSp>
        <p:nvCxnSpPr>
          <p:cNvPr id="117" name="Google Shape;117;p16"/>
          <p:cNvCxnSpPr>
            <a:stCxn id="112" idx="3"/>
            <a:endCxn id="113" idx="1"/>
          </p:cNvCxnSpPr>
          <p:nvPr/>
        </p:nvCxnSpPr>
        <p:spPr>
          <a:xfrm>
            <a:off x="6891241" y="1954975"/>
            <a:ext cx="378300" cy="0"/>
          </a:xfrm>
          <a:prstGeom prst="straightConnector1">
            <a:avLst/>
          </a:prstGeom>
          <a:noFill/>
          <a:ln cap="flat" cmpd="sng" w="9525">
            <a:solidFill>
              <a:srgbClr val="2C5395"/>
            </a:solidFill>
            <a:prstDash val="solid"/>
            <a:round/>
            <a:headEnd len="med" w="med" type="none"/>
            <a:tailEnd len="med" w="med" type="triangle"/>
          </a:ln>
        </p:spPr>
      </p:cxnSp>
      <p:pic>
        <p:nvPicPr>
          <p:cNvPr id="118" name="Google Shape;118;p16"/>
          <p:cNvPicPr preferRelativeResize="0"/>
          <p:nvPr/>
        </p:nvPicPr>
        <p:blipFill rotWithShape="1">
          <a:blip r:embed="rId3">
            <a:alphaModFix/>
          </a:blip>
          <a:srcRect b="0" l="0" r="0" t="10992"/>
          <a:stretch/>
        </p:blipFill>
        <p:spPr>
          <a:xfrm>
            <a:off x="3093625" y="3026226"/>
            <a:ext cx="2956749" cy="1755200"/>
          </a:xfrm>
          <a:prstGeom prst="rect">
            <a:avLst/>
          </a:prstGeom>
          <a:noFill/>
          <a:ln>
            <a:noFill/>
          </a:ln>
        </p:spPr>
      </p:pic>
      <p:cxnSp>
        <p:nvCxnSpPr>
          <p:cNvPr id="119" name="Google Shape;119;p16"/>
          <p:cNvCxnSpPr>
            <a:stCxn id="109" idx="2"/>
            <a:endCxn id="118" idx="0"/>
          </p:cNvCxnSpPr>
          <p:nvPr/>
        </p:nvCxnSpPr>
        <p:spPr>
          <a:xfrm flipH="1" rot="-5400000">
            <a:off x="2589400" y="1043425"/>
            <a:ext cx="620700" cy="3344700"/>
          </a:xfrm>
          <a:prstGeom prst="bentConnector3">
            <a:avLst>
              <a:gd fmla="val 50008" name="adj1"/>
            </a:avLst>
          </a:prstGeom>
          <a:noFill/>
          <a:ln cap="flat" cmpd="sng" w="9525">
            <a:solidFill>
              <a:srgbClr val="0944A1"/>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23" name="Shape 123"/>
        <p:cNvGrpSpPr/>
        <p:nvPr/>
      </p:nvGrpSpPr>
      <p:grpSpPr>
        <a:xfrm>
          <a:off x="0" y="0"/>
          <a:ext cx="0" cy="0"/>
          <a:chOff x="0" y="0"/>
          <a:chExt cx="0" cy="0"/>
        </a:xfrm>
      </p:grpSpPr>
      <p:sp>
        <p:nvSpPr>
          <p:cNvPr id="124" name="Google Shape;124;p17"/>
          <p:cNvSpPr txBox="1"/>
          <p:nvPr>
            <p:ph type="title"/>
          </p:nvPr>
        </p:nvSpPr>
        <p:spPr>
          <a:xfrm>
            <a:off x="311700" y="252550"/>
            <a:ext cx="8520600" cy="7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ca" sz="3520">
                <a:solidFill>
                  <a:srgbClr val="2C5395"/>
                </a:solidFill>
                <a:latin typeface="Boogaloo"/>
                <a:ea typeface="Boogaloo"/>
                <a:cs typeface="Boogaloo"/>
                <a:sym typeface="Boogaloo"/>
              </a:rPr>
              <a:t>DATA MINING PROCESS </a:t>
            </a:r>
            <a:endParaRPr b="1" sz="3520">
              <a:solidFill>
                <a:srgbClr val="2C5395"/>
              </a:solidFill>
              <a:latin typeface="Boogaloo"/>
              <a:ea typeface="Boogaloo"/>
              <a:cs typeface="Boogaloo"/>
              <a:sym typeface="Boogaloo"/>
            </a:endParaRPr>
          </a:p>
        </p:txBody>
      </p:sp>
      <p:sp>
        <p:nvSpPr>
          <p:cNvPr id="125" name="Google Shape;125;p17"/>
          <p:cNvSpPr/>
          <p:nvPr/>
        </p:nvSpPr>
        <p:spPr>
          <a:xfrm>
            <a:off x="580450" y="1504525"/>
            <a:ext cx="1293900" cy="90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300">
                <a:solidFill>
                  <a:srgbClr val="2C5395"/>
                </a:solidFill>
                <a:latin typeface="Didact Gothic"/>
                <a:ea typeface="Didact Gothic"/>
                <a:cs typeface="Didact Gothic"/>
                <a:sym typeface="Didact Gothic"/>
              </a:rPr>
              <a:t>Data collection</a:t>
            </a:r>
            <a:endParaRPr sz="1300">
              <a:solidFill>
                <a:srgbClr val="2C5395"/>
              </a:solidFill>
              <a:latin typeface="Didact Gothic"/>
              <a:ea typeface="Didact Gothic"/>
              <a:cs typeface="Didact Gothic"/>
              <a:sym typeface="Didact Gothic"/>
            </a:endParaRPr>
          </a:p>
        </p:txBody>
      </p:sp>
      <p:sp>
        <p:nvSpPr>
          <p:cNvPr id="126" name="Google Shape;126;p17"/>
          <p:cNvSpPr/>
          <p:nvPr/>
        </p:nvSpPr>
        <p:spPr>
          <a:xfrm>
            <a:off x="2252747" y="1504525"/>
            <a:ext cx="1293900" cy="90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300">
                <a:solidFill>
                  <a:srgbClr val="2C5395"/>
                </a:solidFill>
                <a:latin typeface="Didact Gothic"/>
                <a:ea typeface="Didact Gothic"/>
                <a:cs typeface="Didact Gothic"/>
                <a:sym typeface="Didact Gothic"/>
              </a:rPr>
              <a:t>Data </a:t>
            </a:r>
            <a:endParaRPr sz="1300">
              <a:solidFill>
                <a:srgbClr val="2C5395"/>
              </a:solidFill>
              <a:latin typeface="Didact Gothic"/>
              <a:ea typeface="Didact Gothic"/>
              <a:cs typeface="Didact Gothic"/>
              <a:sym typeface="Didact Gothic"/>
            </a:endParaRPr>
          </a:p>
          <a:p>
            <a:pPr indent="0" lvl="0" marL="0" rtl="0" algn="ctr">
              <a:spcBef>
                <a:spcPts val="0"/>
              </a:spcBef>
              <a:spcAft>
                <a:spcPts val="0"/>
              </a:spcAft>
              <a:buNone/>
            </a:pPr>
            <a:r>
              <a:rPr lang="ca" sz="1300">
                <a:solidFill>
                  <a:srgbClr val="2C5395"/>
                </a:solidFill>
                <a:latin typeface="Didact Gothic"/>
                <a:ea typeface="Didact Gothic"/>
                <a:cs typeface="Didact Gothic"/>
                <a:sym typeface="Didact Gothic"/>
              </a:rPr>
              <a:t>selection</a:t>
            </a:r>
            <a:endParaRPr sz="1300">
              <a:solidFill>
                <a:srgbClr val="2C5395"/>
              </a:solidFill>
              <a:latin typeface="Didact Gothic"/>
              <a:ea typeface="Didact Gothic"/>
              <a:cs typeface="Didact Gothic"/>
              <a:sym typeface="Didact Gothic"/>
            </a:endParaRPr>
          </a:p>
        </p:txBody>
      </p:sp>
      <p:sp>
        <p:nvSpPr>
          <p:cNvPr id="127" name="Google Shape;127;p17"/>
          <p:cNvSpPr/>
          <p:nvPr/>
        </p:nvSpPr>
        <p:spPr>
          <a:xfrm>
            <a:off x="3925044" y="1504525"/>
            <a:ext cx="1293900" cy="90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300">
                <a:solidFill>
                  <a:srgbClr val="2C5395"/>
                </a:solidFill>
                <a:latin typeface="Didact Gothic"/>
                <a:ea typeface="Didact Gothic"/>
                <a:cs typeface="Didact Gothic"/>
                <a:sym typeface="Didact Gothic"/>
              </a:rPr>
              <a:t>Data cleaning and preprocessing</a:t>
            </a:r>
            <a:endParaRPr sz="1300">
              <a:solidFill>
                <a:srgbClr val="2C5395"/>
              </a:solidFill>
              <a:latin typeface="Didact Gothic"/>
              <a:ea typeface="Didact Gothic"/>
              <a:cs typeface="Didact Gothic"/>
              <a:sym typeface="Didact Gothic"/>
            </a:endParaRPr>
          </a:p>
        </p:txBody>
      </p:sp>
      <p:sp>
        <p:nvSpPr>
          <p:cNvPr id="128" name="Google Shape;128;p17"/>
          <p:cNvSpPr/>
          <p:nvPr/>
        </p:nvSpPr>
        <p:spPr>
          <a:xfrm>
            <a:off x="5597341" y="1504525"/>
            <a:ext cx="1293900" cy="90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300">
                <a:solidFill>
                  <a:srgbClr val="2C5395"/>
                </a:solidFill>
                <a:latin typeface="Didact Gothic"/>
                <a:ea typeface="Didact Gothic"/>
                <a:cs typeface="Didact Gothic"/>
                <a:sym typeface="Didact Gothic"/>
              </a:rPr>
              <a:t>Clustering and PCA</a:t>
            </a:r>
            <a:endParaRPr sz="1300">
              <a:solidFill>
                <a:srgbClr val="2C5395"/>
              </a:solidFill>
              <a:latin typeface="Didact Gothic"/>
              <a:ea typeface="Didact Gothic"/>
              <a:cs typeface="Didact Gothic"/>
              <a:sym typeface="Didact Gothic"/>
            </a:endParaRPr>
          </a:p>
        </p:txBody>
      </p:sp>
      <p:sp>
        <p:nvSpPr>
          <p:cNvPr id="129" name="Google Shape;129;p17"/>
          <p:cNvSpPr/>
          <p:nvPr/>
        </p:nvSpPr>
        <p:spPr>
          <a:xfrm>
            <a:off x="7269638" y="1504525"/>
            <a:ext cx="1293900" cy="90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300">
                <a:solidFill>
                  <a:srgbClr val="2C5395"/>
                </a:solidFill>
                <a:latin typeface="Didact Gothic"/>
                <a:ea typeface="Didact Gothic"/>
                <a:cs typeface="Didact Gothic"/>
                <a:sym typeface="Didact Gothic"/>
              </a:rPr>
              <a:t>Data interpretation and profiling</a:t>
            </a:r>
            <a:endParaRPr sz="1300">
              <a:solidFill>
                <a:srgbClr val="2C5395"/>
              </a:solidFill>
              <a:latin typeface="Didact Gothic"/>
              <a:ea typeface="Didact Gothic"/>
              <a:cs typeface="Didact Gothic"/>
              <a:sym typeface="Didact Gothic"/>
            </a:endParaRPr>
          </a:p>
        </p:txBody>
      </p:sp>
      <p:cxnSp>
        <p:nvCxnSpPr>
          <p:cNvPr id="130" name="Google Shape;130;p17"/>
          <p:cNvCxnSpPr>
            <a:stCxn id="125" idx="3"/>
            <a:endCxn id="126" idx="1"/>
          </p:cNvCxnSpPr>
          <p:nvPr/>
        </p:nvCxnSpPr>
        <p:spPr>
          <a:xfrm>
            <a:off x="1874350" y="1954975"/>
            <a:ext cx="378300" cy="0"/>
          </a:xfrm>
          <a:prstGeom prst="straightConnector1">
            <a:avLst/>
          </a:prstGeom>
          <a:noFill/>
          <a:ln cap="flat" cmpd="sng" w="9525">
            <a:solidFill>
              <a:srgbClr val="2C5395"/>
            </a:solidFill>
            <a:prstDash val="solid"/>
            <a:round/>
            <a:headEnd len="med" w="med" type="none"/>
            <a:tailEnd len="med" w="med" type="triangle"/>
          </a:ln>
        </p:spPr>
      </p:cxnSp>
      <p:cxnSp>
        <p:nvCxnSpPr>
          <p:cNvPr id="131" name="Google Shape;131;p17"/>
          <p:cNvCxnSpPr>
            <a:stCxn id="126" idx="3"/>
            <a:endCxn id="127" idx="1"/>
          </p:cNvCxnSpPr>
          <p:nvPr/>
        </p:nvCxnSpPr>
        <p:spPr>
          <a:xfrm>
            <a:off x="3546647" y="1954975"/>
            <a:ext cx="378300" cy="0"/>
          </a:xfrm>
          <a:prstGeom prst="straightConnector1">
            <a:avLst/>
          </a:prstGeom>
          <a:noFill/>
          <a:ln cap="flat" cmpd="sng" w="9525">
            <a:solidFill>
              <a:srgbClr val="2C5395"/>
            </a:solidFill>
            <a:prstDash val="solid"/>
            <a:round/>
            <a:headEnd len="med" w="med" type="none"/>
            <a:tailEnd len="med" w="med" type="triangle"/>
          </a:ln>
        </p:spPr>
      </p:cxnSp>
      <p:cxnSp>
        <p:nvCxnSpPr>
          <p:cNvPr id="132" name="Google Shape;132;p17"/>
          <p:cNvCxnSpPr>
            <a:stCxn id="127" idx="3"/>
            <a:endCxn id="128" idx="1"/>
          </p:cNvCxnSpPr>
          <p:nvPr/>
        </p:nvCxnSpPr>
        <p:spPr>
          <a:xfrm>
            <a:off x="5218944" y="1954975"/>
            <a:ext cx="378300" cy="0"/>
          </a:xfrm>
          <a:prstGeom prst="straightConnector1">
            <a:avLst/>
          </a:prstGeom>
          <a:noFill/>
          <a:ln cap="flat" cmpd="sng" w="9525">
            <a:solidFill>
              <a:srgbClr val="2C5395"/>
            </a:solidFill>
            <a:prstDash val="solid"/>
            <a:round/>
            <a:headEnd len="med" w="med" type="none"/>
            <a:tailEnd len="med" w="med" type="triangle"/>
          </a:ln>
        </p:spPr>
      </p:cxnSp>
      <p:cxnSp>
        <p:nvCxnSpPr>
          <p:cNvPr id="133" name="Google Shape;133;p17"/>
          <p:cNvCxnSpPr>
            <a:stCxn id="128" idx="3"/>
            <a:endCxn id="129" idx="1"/>
          </p:cNvCxnSpPr>
          <p:nvPr/>
        </p:nvCxnSpPr>
        <p:spPr>
          <a:xfrm>
            <a:off x="6891241" y="1954975"/>
            <a:ext cx="378300" cy="0"/>
          </a:xfrm>
          <a:prstGeom prst="straightConnector1">
            <a:avLst/>
          </a:prstGeom>
          <a:noFill/>
          <a:ln cap="flat" cmpd="sng" w="9525">
            <a:solidFill>
              <a:srgbClr val="2C5395"/>
            </a:solidFill>
            <a:prstDash val="solid"/>
            <a:round/>
            <a:headEnd len="med" w="med" type="none"/>
            <a:tailEnd len="med" w="med" type="triangle"/>
          </a:ln>
        </p:spPr>
      </p:cxnSp>
      <p:pic>
        <p:nvPicPr>
          <p:cNvPr id="134" name="Google Shape;134;p17"/>
          <p:cNvPicPr preferRelativeResize="0"/>
          <p:nvPr/>
        </p:nvPicPr>
        <p:blipFill>
          <a:blip r:embed="rId3">
            <a:alphaModFix/>
          </a:blip>
          <a:stretch>
            <a:fillRect/>
          </a:stretch>
        </p:blipFill>
        <p:spPr>
          <a:xfrm>
            <a:off x="2823851" y="2915500"/>
            <a:ext cx="3496300" cy="1765800"/>
          </a:xfrm>
          <a:prstGeom prst="rect">
            <a:avLst/>
          </a:prstGeom>
          <a:noFill/>
          <a:ln cap="flat" cmpd="sng" w="19050">
            <a:solidFill>
              <a:srgbClr val="0944A1"/>
            </a:solidFill>
            <a:prstDash val="solid"/>
            <a:round/>
            <a:headEnd len="sm" w="sm" type="none"/>
            <a:tailEnd len="sm" w="sm" type="none"/>
          </a:ln>
        </p:spPr>
      </p:pic>
      <p:cxnSp>
        <p:nvCxnSpPr>
          <p:cNvPr id="135" name="Google Shape;135;p17"/>
          <p:cNvCxnSpPr>
            <a:stCxn id="126" idx="2"/>
            <a:endCxn id="134" idx="0"/>
          </p:cNvCxnSpPr>
          <p:nvPr/>
        </p:nvCxnSpPr>
        <p:spPr>
          <a:xfrm flipH="1" rot="-5400000">
            <a:off x="3480797" y="1824325"/>
            <a:ext cx="510000" cy="1672200"/>
          </a:xfrm>
          <a:prstGeom prst="bentConnector3">
            <a:avLst>
              <a:gd fmla="val 50007" name="adj1"/>
            </a:avLst>
          </a:prstGeom>
          <a:noFill/>
          <a:ln cap="flat" cmpd="sng" w="9525">
            <a:solidFill>
              <a:srgbClr val="0944A1"/>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9" name="Shape 139"/>
        <p:cNvGrpSpPr/>
        <p:nvPr/>
      </p:nvGrpSpPr>
      <p:grpSpPr>
        <a:xfrm>
          <a:off x="0" y="0"/>
          <a:ext cx="0" cy="0"/>
          <a:chOff x="0" y="0"/>
          <a:chExt cx="0" cy="0"/>
        </a:xfrm>
      </p:grpSpPr>
      <p:sp>
        <p:nvSpPr>
          <p:cNvPr id="140" name="Google Shape;140;p18"/>
          <p:cNvSpPr txBox="1"/>
          <p:nvPr>
            <p:ph type="title"/>
          </p:nvPr>
        </p:nvSpPr>
        <p:spPr>
          <a:xfrm>
            <a:off x="311700" y="252550"/>
            <a:ext cx="8520600" cy="7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ca" sz="3520">
                <a:solidFill>
                  <a:srgbClr val="2C5395"/>
                </a:solidFill>
                <a:latin typeface="Boogaloo"/>
                <a:ea typeface="Boogaloo"/>
                <a:cs typeface="Boogaloo"/>
                <a:sym typeface="Boogaloo"/>
              </a:rPr>
              <a:t>DESCRIPTIVE ANALYSIS</a:t>
            </a:r>
            <a:endParaRPr b="1" sz="3520">
              <a:solidFill>
                <a:srgbClr val="2C5395"/>
              </a:solidFill>
              <a:latin typeface="Boogaloo"/>
              <a:ea typeface="Boogaloo"/>
              <a:cs typeface="Boogaloo"/>
              <a:sym typeface="Boogaloo"/>
            </a:endParaRPr>
          </a:p>
        </p:txBody>
      </p:sp>
      <p:sp>
        <p:nvSpPr>
          <p:cNvPr id="141" name="Google Shape;141;p18"/>
          <p:cNvSpPr txBox="1"/>
          <p:nvPr/>
        </p:nvSpPr>
        <p:spPr>
          <a:xfrm>
            <a:off x="500275" y="1102525"/>
            <a:ext cx="2214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1800">
                <a:solidFill>
                  <a:srgbClr val="2C5395"/>
                </a:solidFill>
                <a:latin typeface="Didact Gothic"/>
                <a:ea typeface="Didact Gothic"/>
                <a:cs typeface="Didact Gothic"/>
                <a:sym typeface="Didact Gothic"/>
              </a:rPr>
              <a:t>Numerical variables</a:t>
            </a:r>
            <a:endParaRPr sz="1800">
              <a:solidFill>
                <a:srgbClr val="2C5395"/>
              </a:solidFill>
              <a:latin typeface="Didact Gothic"/>
              <a:ea typeface="Didact Gothic"/>
              <a:cs typeface="Didact Gothic"/>
              <a:sym typeface="Didact Gothic"/>
            </a:endParaRPr>
          </a:p>
        </p:txBody>
      </p:sp>
      <p:pic>
        <p:nvPicPr>
          <p:cNvPr id="142" name="Google Shape;142;p18"/>
          <p:cNvPicPr preferRelativeResize="0"/>
          <p:nvPr/>
        </p:nvPicPr>
        <p:blipFill rotWithShape="1">
          <a:blip r:embed="rId3">
            <a:alphaModFix/>
          </a:blip>
          <a:srcRect b="11847" l="8684" r="0" t="0"/>
          <a:stretch/>
        </p:blipFill>
        <p:spPr>
          <a:xfrm>
            <a:off x="2579700" y="1366050"/>
            <a:ext cx="4214924" cy="2516375"/>
          </a:xfrm>
          <a:prstGeom prst="rect">
            <a:avLst/>
          </a:prstGeom>
          <a:noFill/>
          <a:ln>
            <a:noFill/>
          </a:ln>
        </p:spPr>
      </p:pic>
      <p:pic>
        <p:nvPicPr>
          <p:cNvPr id="143" name="Google Shape;143;p18"/>
          <p:cNvPicPr preferRelativeResize="0"/>
          <p:nvPr/>
        </p:nvPicPr>
        <p:blipFill>
          <a:blip r:embed="rId4">
            <a:alphaModFix/>
          </a:blip>
          <a:stretch>
            <a:fillRect/>
          </a:stretch>
        </p:blipFill>
        <p:spPr>
          <a:xfrm>
            <a:off x="2201125" y="4037850"/>
            <a:ext cx="4972050" cy="685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7" name="Shape 147"/>
        <p:cNvGrpSpPr/>
        <p:nvPr/>
      </p:nvGrpSpPr>
      <p:grpSpPr>
        <a:xfrm>
          <a:off x="0" y="0"/>
          <a:ext cx="0" cy="0"/>
          <a:chOff x="0" y="0"/>
          <a:chExt cx="0" cy="0"/>
        </a:xfrm>
      </p:grpSpPr>
      <p:sp>
        <p:nvSpPr>
          <p:cNvPr id="148" name="Google Shape;148;p19"/>
          <p:cNvSpPr txBox="1"/>
          <p:nvPr>
            <p:ph type="title"/>
          </p:nvPr>
        </p:nvSpPr>
        <p:spPr>
          <a:xfrm>
            <a:off x="311700" y="252550"/>
            <a:ext cx="8520600" cy="7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ca" sz="3520">
                <a:solidFill>
                  <a:srgbClr val="2C5395"/>
                </a:solidFill>
                <a:latin typeface="Boogaloo"/>
                <a:ea typeface="Boogaloo"/>
                <a:cs typeface="Boogaloo"/>
                <a:sym typeface="Boogaloo"/>
              </a:rPr>
              <a:t>DESCRIPTIVE ANALYSIS</a:t>
            </a:r>
            <a:endParaRPr b="1" sz="3520">
              <a:solidFill>
                <a:srgbClr val="2C5395"/>
              </a:solidFill>
              <a:latin typeface="Boogaloo"/>
              <a:ea typeface="Boogaloo"/>
              <a:cs typeface="Boogaloo"/>
              <a:sym typeface="Boogaloo"/>
            </a:endParaRPr>
          </a:p>
        </p:txBody>
      </p:sp>
      <p:pic>
        <p:nvPicPr>
          <p:cNvPr id="149" name="Google Shape;149;p19"/>
          <p:cNvPicPr preferRelativeResize="0"/>
          <p:nvPr/>
        </p:nvPicPr>
        <p:blipFill>
          <a:blip r:embed="rId3">
            <a:alphaModFix/>
          </a:blip>
          <a:stretch>
            <a:fillRect/>
          </a:stretch>
        </p:blipFill>
        <p:spPr>
          <a:xfrm>
            <a:off x="1408750" y="1177725"/>
            <a:ext cx="6204925" cy="3837100"/>
          </a:xfrm>
          <a:prstGeom prst="rect">
            <a:avLst/>
          </a:prstGeom>
          <a:noFill/>
          <a:ln>
            <a:noFill/>
          </a:ln>
        </p:spPr>
      </p:pic>
      <p:sp>
        <p:nvSpPr>
          <p:cNvPr id="150" name="Google Shape;150;p19"/>
          <p:cNvSpPr txBox="1"/>
          <p:nvPr/>
        </p:nvSpPr>
        <p:spPr>
          <a:xfrm>
            <a:off x="500275" y="1102525"/>
            <a:ext cx="262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1800">
                <a:solidFill>
                  <a:srgbClr val="2C5395"/>
                </a:solidFill>
                <a:latin typeface="Didact Gothic"/>
                <a:ea typeface="Didact Gothic"/>
                <a:cs typeface="Didact Gothic"/>
                <a:sym typeface="Didact Gothic"/>
              </a:rPr>
              <a:t>Categorical </a:t>
            </a:r>
            <a:r>
              <a:rPr lang="ca" sz="1800">
                <a:solidFill>
                  <a:srgbClr val="2C5395"/>
                </a:solidFill>
                <a:latin typeface="Didact Gothic"/>
                <a:ea typeface="Didact Gothic"/>
                <a:cs typeface="Didact Gothic"/>
                <a:sym typeface="Didact Gothic"/>
              </a:rPr>
              <a:t>variables</a:t>
            </a:r>
            <a:endParaRPr sz="1800">
              <a:solidFill>
                <a:srgbClr val="2C5395"/>
              </a:solidFill>
              <a:latin typeface="Didact Gothic"/>
              <a:ea typeface="Didact Gothic"/>
              <a:cs typeface="Didact Gothic"/>
              <a:sym typeface="Didact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4" name="Shape 154"/>
        <p:cNvGrpSpPr/>
        <p:nvPr/>
      </p:nvGrpSpPr>
      <p:grpSpPr>
        <a:xfrm>
          <a:off x="0" y="0"/>
          <a:ext cx="0" cy="0"/>
          <a:chOff x="0" y="0"/>
          <a:chExt cx="0" cy="0"/>
        </a:xfrm>
      </p:grpSpPr>
      <p:sp>
        <p:nvSpPr>
          <p:cNvPr id="155" name="Google Shape;155;p20"/>
          <p:cNvSpPr txBox="1"/>
          <p:nvPr>
            <p:ph type="title"/>
          </p:nvPr>
        </p:nvSpPr>
        <p:spPr>
          <a:xfrm>
            <a:off x="311700" y="252550"/>
            <a:ext cx="8520600" cy="7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ca" sz="3520">
                <a:solidFill>
                  <a:srgbClr val="2C5395"/>
                </a:solidFill>
                <a:latin typeface="Boogaloo"/>
                <a:ea typeface="Boogaloo"/>
                <a:cs typeface="Boogaloo"/>
                <a:sym typeface="Boogaloo"/>
              </a:rPr>
              <a:t>UNIVARIATE </a:t>
            </a:r>
            <a:r>
              <a:rPr b="1" lang="ca" sz="3520">
                <a:solidFill>
                  <a:srgbClr val="2C5395"/>
                </a:solidFill>
                <a:latin typeface="Boogaloo"/>
                <a:ea typeface="Boogaloo"/>
                <a:cs typeface="Boogaloo"/>
                <a:sym typeface="Boogaloo"/>
              </a:rPr>
              <a:t>DESCRIPTIVE ANALYSIS</a:t>
            </a:r>
            <a:endParaRPr b="1" sz="3520">
              <a:solidFill>
                <a:srgbClr val="2C5395"/>
              </a:solidFill>
              <a:latin typeface="Boogaloo"/>
              <a:ea typeface="Boogaloo"/>
              <a:cs typeface="Boogaloo"/>
              <a:sym typeface="Boogaloo"/>
            </a:endParaRPr>
          </a:p>
        </p:txBody>
      </p:sp>
      <p:sp>
        <p:nvSpPr>
          <p:cNvPr id="156" name="Google Shape;156;p20"/>
          <p:cNvSpPr txBox="1"/>
          <p:nvPr/>
        </p:nvSpPr>
        <p:spPr>
          <a:xfrm>
            <a:off x="5459025" y="1186975"/>
            <a:ext cx="2622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ca" sz="1800">
                <a:solidFill>
                  <a:srgbClr val="2C5395"/>
                </a:solidFill>
                <a:latin typeface="Didact Gothic"/>
                <a:ea typeface="Didact Gothic"/>
                <a:cs typeface="Didact Gothic"/>
                <a:sym typeface="Didact Gothic"/>
              </a:rPr>
              <a:t>Categorical &amp; binary</a:t>
            </a:r>
            <a:endParaRPr sz="1800">
              <a:solidFill>
                <a:srgbClr val="2C5395"/>
              </a:solidFill>
              <a:latin typeface="Didact Gothic"/>
              <a:ea typeface="Didact Gothic"/>
              <a:cs typeface="Didact Gothic"/>
              <a:sym typeface="Didact Gothic"/>
            </a:endParaRPr>
          </a:p>
        </p:txBody>
      </p:sp>
      <p:sp>
        <p:nvSpPr>
          <p:cNvPr id="157" name="Google Shape;157;p20"/>
          <p:cNvSpPr txBox="1"/>
          <p:nvPr/>
        </p:nvSpPr>
        <p:spPr>
          <a:xfrm>
            <a:off x="1168438" y="1186975"/>
            <a:ext cx="2622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ca" sz="1800">
                <a:solidFill>
                  <a:srgbClr val="2C5395"/>
                </a:solidFill>
                <a:latin typeface="Didact Gothic"/>
                <a:ea typeface="Didact Gothic"/>
                <a:cs typeface="Didact Gothic"/>
                <a:sym typeface="Didact Gothic"/>
              </a:rPr>
              <a:t>Numerical</a:t>
            </a:r>
            <a:endParaRPr sz="1800">
              <a:solidFill>
                <a:srgbClr val="2C5395"/>
              </a:solidFill>
              <a:latin typeface="Didact Gothic"/>
              <a:ea typeface="Didact Gothic"/>
              <a:cs typeface="Didact Gothic"/>
              <a:sym typeface="Didact Gothic"/>
            </a:endParaRPr>
          </a:p>
        </p:txBody>
      </p:sp>
      <p:pic>
        <p:nvPicPr>
          <p:cNvPr id="158" name="Google Shape;158;p20"/>
          <p:cNvPicPr preferRelativeResize="0"/>
          <p:nvPr/>
        </p:nvPicPr>
        <p:blipFill>
          <a:blip r:embed="rId3">
            <a:alphaModFix/>
          </a:blip>
          <a:stretch>
            <a:fillRect/>
          </a:stretch>
        </p:blipFill>
        <p:spPr>
          <a:xfrm>
            <a:off x="77625" y="1841200"/>
            <a:ext cx="4804225" cy="2964900"/>
          </a:xfrm>
          <a:prstGeom prst="rect">
            <a:avLst/>
          </a:prstGeom>
          <a:noFill/>
          <a:ln>
            <a:noFill/>
          </a:ln>
        </p:spPr>
      </p:pic>
      <p:pic>
        <p:nvPicPr>
          <p:cNvPr id="159" name="Google Shape;159;p20"/>
          <p:cNvPicPr preferRelativeResize="0"/>
          <p:nvPr/>
        </p:nvPicPr>
        <p:blipFill rotWithShape="1">
          <a:blip r:embed="rId4">
            <a:alphaModFix/>
          </a:blip>
          <a:srcRect b="0" l="0" r="3642" t="0"/>
          <a:stretch/>
        </p:blipFill>
        <p:spPr>
          <a:xfrm>
            <a:off x="4368225" y="1841200"/>
            <a:ext cx="4629174" cy="2964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63" name="Shape 163"/>
        <p:cNvGrpSpPr/>
        <p:nvPr/>
      </p:nvGrpSpPr>
      <p:grpSpPr>
        <a:xfrm>
          <a:off x="0" y="0"/>
          <a:ext cx="0" cy="0"/>
          <a:chOff x="0" y="0"/>
          <a:chExt cx="0" cy="0"/>
        </a:xfrm>
      </p:grpSpPr>
      <p:sp>
        <p:nvSpPr>
          <p:cNvPr id="164" name="Google Shape;164;p21"/>
          <p:cNvSpPr txBox="1"/>
          <p:nvPr>
            <p:ph type="title"/>
          </p:nvPr>
        </p:nvSpPr>
        <p:spPr>
          <a:xfrm>
            <a:off x="311700" y="252550"/>
            <a:ext cx="8520600" cy="7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ca" sz="3520">
                <a:solidFill>
                  <a:srgbClr val="2C5395"/>
                </a:solidFill>
                <a:latin typeface="Boogaloo"/>
                <a:ea typeface="Boogaloo"/>
                <a:cs typeface="Boogaloo"/>
                <a:sym typeface="Boogaloo"/>
              </a:rPr>
              <a:t>PREPROCESSING</a:t>
            </a:r>
            <a:endParaRPr b="1" sz="3520">
              <a:solidFill>
                <a:srgbClr val="2C5395"/>
              </a:solidFill>
              <a:latin typeface="Boogaloo"/>
              <a:ea typeface="Boogaloo"/>
              <a:cs typeface="Boogaloo"/>
              <a:sym typeface="Boogaloo"/>
            </a:endParaRPr>
          </a:p>
        </p:txBody>
      </p:sp>
      <p:sp>
        <p:nvSpPr>
          <p:cNvPr id="165" name="Google Shape;165;p21"/>
          <p:cNvSpPr/>
          <p:nvPr/>
        </p:nvSpPr>
        <p:spPr>
          <a:xfrm>
            <a:off x="965663" y="1461213"/>
            <a:ext cx="1300800" cy="90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300">
                <a:solidFill>
                  <a:srgbClr val="2C5395"/>
                </a:solidFill>
                <a:latin typeface="Didact Gothic"/>
                <a:ea typeface="Didact Gothic"/>
                <a:cs typeface="Didact Gothic"/>
                <a:sym typeface="Didact Gothic"/>
              </a:rPr>
              <a:t>Data collection</a:t>
            </a:r>
            <a:endParaRPr sz="1300">
              <a:solidFill>
                <a:srgbClr val="2C5395"/>
              </a:solidFill>
              <a:latin typeface="Didact Gothic"/>
              <a:ea typeface="Didact Gothic"/>
              <a:cs typeface="Didact Gothic"/>
              <a:sym typeface="Didact Gothic"/>
            </a:endParaRPr>
          </a:p>
        </p:txBody>
      </p:sp>
      <p:sp>
        <p:nvSpPr>
          <p:cNvPr id="166" name="Google Shape;166;p21"/>
          <p:cNvSpPr/>
          <p:nvPr/>
        </p:nvSpPr>
        <p:spPr>
          <a:xfrm>
            <a:off x="3013537" y="1461213"/>
            <a:ext cx="1300800" cy="90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300">
                <a:solidFill>
                  <a:srgbClr val="2C5395"/>
                </a:solidFill>
                <a:latin typeface="Didact Gothic"/>
                <a:ea typeface="Didact Gothic"/>
                <a:cs typeface="Didact Gothic"/>
                <a:sym typeface="Didact Gothic"/>
              </a:rPr>
              <a:t>Data </a:t>
            </a:r>
            <a:endParaRPr sz="1300">
              <a:solidFill>
                <a:srgbClr val="2C5395"/>
              </a:solidFill>
              <a:latin typeface="Didact Gothic"/>
              <a:ea typeface="Didact Gothic"/>
              <a:cs typeface="Didact Gothic"/>
              <a:sym typeface="Didact Gothic"/>
            </a:endParaRPr>
          </a:p>
          <a:p>
            <a:pPr indent="0" lvl="0" marL="0" rtl="0" algn="ctr">
              <a:spcBef>
                <a:spcPts val="0"/>
              </a:spcBef>
              <a:spcAft>
                <a:spcPts val="0"/>
              </a:spcAft>
              <a:buNone/>
            </a:pPr>
            <a:r>
              <a:rPr lang="ca" sz="1300">
                <a:solidFill>
                  <a:srgbClr val="2C5395"/>
                </a:solidFill>
                <a:latin typeface="Didact Gothic"/>
                <a:ea typeface="Didact Gothic"/>
                <a:cs typeface="Didact Gothic"/>
                <a:sym typeface="Didact Gothic"/>
              </a:rPr>
              <a:t>selection</a:t>
            </a:r>
            <a:endParaRPr sz="1300">
              <a:solidFill>
                <a:srgbClr val="2C5395"/>
              </a:solidFill>
              <a:latin typeface="Didact Gothic"/>
              <a:ea typeface="Didact Gothic"/>
              <a:cs typeface="Didact Gothic"/>
              <a:sym typeface="Didact Gothic"/>
            </a:endParaRPr>
          </a:p>
        </p:txBody>
      </p:sp>
      <p:sp>
        <p:nvSpPr>
          <p:cNvPr id="167" name="Google Shape;167;p21"/>
          <p:cNvSpPr/>
          <p:nvPr/>
        </p:nvSpPr>
        <p:spPr>
          <a:xfrm>
            <a:off x="4945542" y="1461213"/>
            <a:ext cx="1300800" cy="90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300">
                <a:solidFill>
                  <a:srgbClr val="2C5395"/>
                </a:solidFill>
                <a:latin typeface="Didact Gothic"/>
                <a:ea typeface="Didact Gothic"/>
                <a:cs typeface="Didact Gothic"/>
                <a:sym typeface="Didact Gothic"/>
              </a:rPr>
              <a:t>Data cleaning and preprocessing</a:t>
            </a:r>
            <a:endParaRPr sz="1300">
              <a:solidFill>
                <a:srgbClr val="2C5395"/>
              </a:solidFill>
              <a:latin typeface="Didact Gothic"/>
              <a:ea typeface="Didact Gothic"/>
              <a:cs typeface="Didact Gothic"/>
              <a:sym typeface="Didact Gothic"/>
            </a:endParaRPr>
          </a:p>
        </p:txBody>
      </p:sp>
      <p:sp>
        <p:nvSpPr>
          <p:cNvPr id="168" name="Google Shape;168;p21"/>
          <p:cNvSpPr/>
          <p:nvPr/>
        </p:nvSpPr>
        <p:spPr>
          <a:xfrm>
            <a:off x="6877534" y="1414413"/>
            <a:ext cx="1300800" cy="99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300">
                <a:solidFill>
                  <a:srgbClr val="2C5395"/>
                </a:solidFill>
                <a:latin typeface="Didact Gothic"/>
                <a:ea typeface="Didact Gothic"/>
                <a:cs typeface="Didact Gothic"/>
                <a:sym typeface="Didact Gothic"/>
              </a:rPr>
              <a:t>Data analysis</a:t>
            </a:r>
            <a:endParaRPr sz="1300">
              <a:solidFill>
                <a:srgbClr val="2C5395"/>
              </a:solidFill>
              <a:latin typeface="Didact Gothic"/>
              <a:ea typeface="Didact Gothic"/>
              <a:cs typeface="Didact Gothic"/>
              <a:sym typeface="Didact Gothic"/>
            </a:endParaRPr>
          </a:p>
        </p:txBody>
      </p:sp>
      <p:sp>
        <p:nvSpPr>
          <p:cNvPr id="169" name="Google Shape;169;p21"/>
          <p:cNvSpPr/>
          <p:nvPr/>
        </p:nvSpPr>
        <p:spPr>
          <a:xfrm>
            <a:off x="4018001" y="3020700"/>
            <a:ext cx="1326600" cy="90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300">
                <a:solidFill>
                  <a:srgbClr val="2C5395"/>
                </a:solidFill>
                <a:latin typeface="Didact Gothic"/>
                <a:ea typeface="Didact Gothic"/>
                <a:cs typeface="Didact Gothic"/>
                <a:sym typeface="Didact Gothic"/>
              </a:rPr>
              <a:t>Data transformation</a:t>
            </a:r>
            <a:endParaRPr sz="1300">
              <a:solidFill>
                <a:srgbClr val="2C5395"/>
              </a:solidFill>
              <a:latin typeface="Didact Gothic"/>
              <a:ea typeface="Didact Gothic"/>
              <a:cs typeface="Didact Gothic"/>
              <a:sym typeface="Didact Gothic"/>
            </a:endParaRPr>
          </a:p>
        </p:txBody>
      </p:sp>
      <p:sp>
        <p:nvSpPr>
          <p:cNvPr id="170" name="Google Shape;170;p21"/>
          <p:cNvSpPr/>
          <p:nvPr/>
        </p:nvSpPr>
        <p:spPr>
          <a:xfrm>
            <a:off x="5988494" y="3020700"/>
            <a:ext cx="1326600" cy="90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300">
                <a:solidFill>
                  <a:srgbClr val="2C5395"/>
                </a:solidFill>
                <a:latin typeface="Didact Gothic"/>
                <a:ea typeface="Didact Gothic"/>
                <a:cs typeface="Didact Gothic"/>
                <a:sym typeface="Didact Gothic"/>
              </a:rPr>
              <a:t>Missing values imputations</a:t>
            </a:r>
            <a:endParaRPr sz="1300">
              <a:solidFill>
                <a:srgbClr val="2C5395"/>
              </a:solidFill>
              <a:latin typeface="Didact Gothic"/>
              <a:ea typeface="Didact Gothic"/>
              <a:cs typeface="Didact Gothic"/>
              <a:sym typeface="Didact Gothic"/>
            </a:endParaRPr>
          </a:p>
        </p:txBody>
      </p:sp>
      <p:cxnSp>
        <p:nvCxnSpPr>
          <p:cNvPr id="171" name="Google Shape;171;p21"/>
          <p:cNvCxnSpPr>
            <a:stCxn id="165" idx="3"/>
            <a:endCxn id="166" idx="1"/>
          </p:cNvCxnSpPr>
          <p:nvPr/>
        </p:nvCxnSpPr>
        <p:spPr>
          <a:xfrm>
            <a:off x="2266463" y="1911663"/>
            <a:ext cx="747000" cy="0"/>
          </a:xfrm>
          <a:prstGeom prst="straightConnector1">
            <a:avLst/>
          </a:prstGeom>
          <a:noFill/>
          <a:ln cap="flat" cmpd="sng" w="9525">
            <a:solidFill>
              <a:srgbClr val="2C5395"/>
            </a:solidFill>
            <a:prstDash val="solid"/>
            <a:round/>
            <a:headEnd len="med" w="med" type="none"/>
            <a:tailEnd len="med" w="med" type="triangle"/>
          </a:ln>
        </p:spPr>
      </p:cxnSp>
      <p:cxnSp>
        <p:nvCxnSpPr>
          <p:cNvPr id="172" name="Google Shape;172;p21"/>
          <p:cNvCxnSpPr>
            <a:endCxn id="167" idx="1"/>
          </p:cNvCxnSpPr>
          <p:nvPr/>
        </p:nvCxnSpPr>
        <p:spPr>
          <a:xfrm>
            <a:off x="4314342" y="1911663"/>
            <a:ext cx="631200" cy="0"/>
          </a:xfrm>
          <a:prstGeom prst="straightConnector1">
            <a:avLst/>
          </a:prstGeom>
          <a:noFill/>
          <a:ln cap="flat" cmpd="sng" w="9525">
            <a:solidFill>
              <a:srgbClr val="2C5395"/>
            </a:solidFill>
            <a:prstDash val="solid"/>
            <a:round/>
            <a:headEnd len="med" w="med" type="none"/>
            <a:tailEnd len="med" w="med" type="triangle"/>
          </a:ln>
        </p:spPr>
      </p:cxnSp>
      <p:cxnSp>
        <p:nvCxnSpPr>
          <p:cNvPr id="173" name="Google Shape;173;p21"/>
          <p:cNvCxnSpPr>
            <a:stCxn id="167" idx="3"/>
            <a:endCxn id="168" idx="1"/>
          </p:cNvCxnSpPr>
          <p:nvPr/>
        </p:nvCxnSpPr>
        <p:spPr>
          <a:xfrm>
            <a:off x="6246342" y="1911663"/>
            <a:ext cx="631200" cy="0"/>
          </a:xfrm>
          <a:prstGeom prst="straightConnector1">
            <a:avLst/>
          </a:prstGeom>
          <a:noFill/>
          <a:ln cap="flat" cmpd="sng" w="9525">
            <a:solidFill>
              <a:srgbClr val="2C5395"/>
            </a:solidFill>
            <a:prstDash val="solid"/>
            <a:round/>
            <a:headEnd len="med" w="med" type="none"/>
            <a:tailEnd len="med" w="med" type="triangle"/>
          </a:ln>
        </p:spPr>
      </p:cxnSp>
      <p:cxnSp>
        <p:nvCxnSpPr>
          <p:cNvPr id="174" name="Google Shape;174;p21"/>
          <p:cNvCxnSpPr>
            <a:stCxn id="167" idx="2"/>
            <a:endCxn id="169" idx="0"/>
          </p:cNvCxnSpPr>
          <p:nvPr/>
        </p:nvCxnSpPr>
        <p:spPr>
          <a:xfrm rot="5400000">
            <a:off x="4809342" y="2234013"/>
            <a:ext cx="658500" cy="914700"/>
          </a:xfrm>
          <a:prstGeom prst="bentConnector3">
            <a:avLst>
              <a:gd fmla="val 50006" name="adj1"/>
            </a:avLst>
          </a:prstGeom>
          <a:noFill/>
          <a:ln cap="flat" cmpd="sng" w="9525">
            <a:solidFill>
              <a:srgbClr val="2C5395"/>
            </a:solidFill>
            <a:prstDash val="solid"/>
            <a:round/>
            <a:headEnd len="med" w="med" type="none"/>
            <a:tailEnd len="med" w="med" type="triangle"/>
          </a:ln>
        </p:spPr>
      </p:cxnSp>
      <p:cxnSp>
        <p:nvCxnSpPr>
          <p:cNvPr id="175" name="Google Shape;175;p21"/>
          <p:cNvCxnSpPr>
            <a:stCxn id="167" idx="2"/>
            <a:endCxn id="170" idx="0"/>
          </p:cNvCxnSpPr>
          <p:nvPr/>
        </p:nvCxnSpPr>
        <p:spPr>
          <a:xfrm flipH="1" rot="-5400000">
            <a:off x="5794692" y="2163363"/>
            <a:ext cx="658500" cy="1056000"/>
          </a:xfrm>
          <a:prstGeom prst="bentConnector3">
            <a:avLst>
              <a:gd fmla="val 50006" name="adj1"/>
            </a:avLst>
          </a:prstGeom>
          <a:noFill/>
          <a:ln cap="flat" cmpd="sng" w="9525">
            <a:solidFill>
              <a:srgbClr val="2C5395"/>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