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65" r:id="rId5"/>
    <p:sldId id="334" r:id="rId6"/>
    <p:sldId id="310" r:id="rId7"/>
    <p:sldId id="320" r:id="rId8"/>
    <p:sldId id="321" r:id="rId9"/>
    <p:sldId id="322" r:id="rId10"/>
    <p:sldId id="323" r:id="rId11"/>
    <p:sldId id="324" r:id="rId12"/>
    <p:sldId id="326" r:id="rId13"/>
    <p:sldId id="327" r:id="rId14"/>
    <p:sldId id="329" r:id="rId15"/>
    <p:sldId id="330" r:id="rId16"/>
    <p:sldId id="331" r:id="rId17"/>
    <p:sldId id="332" r:id="rId18"/>
    <p:sldId id="333" r:id="rId19"/>
    <p:sldId id="325" r:id="rId20"/>
    <p:sldId id="315" r:id="rId21"/>
  </p:sldIdLst>
  <p:sldSz cx="12188825" cy="6858000"/>
  <p:notesSz cx="6858000" cy="9144000"/>
  <p:custDataLst>
    <p:tags r:id="rId24"/>
  </p:custDataLst>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9" autoAdjust="0"/>
    <p:restoredTop sz="94629" autoAdjust="0"/>
  </p:normalViewPr>
  <p:slideViewPr>
    <p:cSldViewPr showGuides="1">
      <p:cViewPr varScale="1">
        <p:scale>
          <a:sx n="78" d="100"/>
          <a:sy n="78" d="100"/>
        </p:scale>
        <p:origin x="102" y="40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B61B089-86C2-43D6-87CB-A9E811A0A39C}" type="datetime1">
              <a:rPr lang="ja-JP" altLang="en-US" smtClean="0">
                <a:latin typeface="Meiryo UI" panose="020B0604030504040204" pitchFamily="50" charset="-128"/>
                <a:ea typeface="Meiryo UI" panose="020B0604030504040204" pitchFamily="50" charset="-128"/>
              </a:rPr>
              <a:pPr algn="r" rtl="0"/>
              <a:t>2017/2/28</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n-US" altLang="ja-JP" smtClean="0">
                <a:latin typeface="Meiryo UI" panose="020B0604030504040204" pitchFamily="50" charset="-128"/>
                <a:ea typeface="Meiryo UI" panose="020B0604030504040204" pitchFamily="50" charset="-128"/>
              </a:rPr>
              <a:pPr algn="r" rtl="0"/>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Meiryo UI" panose="020B0604030504040204" pitchFamily="50" charset="-128"/>
                <a:ea typeface="Meiryo UI" panose="020B0604030504040204" pitchFamily="50" charset="-128"/>
              </a:defRPr>
            </a:lvl1pPr>
          </a:lstStyle>
          <a:p>
            <a:fld id="{BC967B82-94CC-4E13-AEAF-C2B928E6CFD1}" type="datetime1">
              <a:rPr lang="ja-JP" altLang="en-US" smtClean="0"/>
              <a:pPr/>
              <a:t>2017/2/28</a:t>
            </a:fld>
            <a:endParaRPr lang="ja-JP" altLang="en-US" dirty="0"/>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Meiryo UI" panose="020B0604030504040204" pitchFamily="50" charset="-128"/>
                <a:ea typeface="Meiryo UI" panose="020B0604030504040204" pitchFamily="50" charset="-128"/>
              </a:defRPr>
            </a:lvl1pPr>
          </a:lstStyle>
          <a:p>
            <a:fld id="{F93199CD-3E1B-4AE6-990F-76F925F5EA9F}" type="slidenum">
              <a:rPr lang="en-US" altLang="ja-JP" smtClean="0"/>
              <a:pPr/>
              <a:t>‹#›</a:t>
            </a:fld>
            <a:endParaRPr lang="ja-JP" altLang="en-U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93199CD-3E1B-4AE6-990F-76F925F5EA9F}" type="slidenum">
              <a:rPr lang="en-US" altLang="ja-JP" smtClean="0"/>
              <a:pPr/>
              <a:t>1</a:t>
            </a:fld>
            <a:endParaRPr lang="ja-JP" altLang="en-US" dirty="0"/>
          </a:p>
        </p:txBody>
      </p:sp>
    </p:spTree>
    <p:extLst>
      <p:ext uri="{BB962C8B-B14F-4D97-AF65-F5344CB8AC3E}">
        <p14:creationId xmlns:p14="http://schemas.microsoft.com/office/powerpoint/2010/main" val="3790488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サブタイトル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latin typeface="Meiryo UI" panose="020B0604030504040204" pitchFamily="50" charset="-128"/>
                <a:ea typeface="Meiryo UI" panose="020B0604030504040204" pitchFamily="50" charset="-128"/>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ja-JP" altLang="en-US" noProof="0" smtClean="0"/>
              <a:t>マスター サブタイトルの書式設定</a:t>
            </a:r>
            <a:endParaRPr lang="ja-JP" altLang="en-U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p:nvPr>
        </p:nvSpPr>
        <p:spPr/>
        <p:txBody>
          <a:bodyPr vert="eaVert" rtlCol="0"/>
          <a:lstStyle>
            <a:lvl1pPr>
              <a:defRPr>
                <a:latin typeface="Meiryo UI" panose="020B0604030504040204" pitchFamily="50" charset="-128"/>
                <a:ea typeface="Meiryo UI" panose="020B0604030504040204" pitchFamily="50" charset="-128"/>
              </a:defRPr>
            </a:lvl1pPr>
            <a:lvl2pPr rtl="0">
              <a:defRPr>
                <a:latin typeface="Meiryo UI" panose="020B0604030504040204" pitchFamily="50" charset="-128"/>
                <a:ea typeface="Meiryo UI" panose="020B0604030504040204" pitchFamily="50" charset="-128"/>
              </a:defRPr>
            </a:lvl2pPr>
            <a:lvl3pPr rtl="0">
              <a:defRPr>
                <a:latin typeface="Meiryo UI" panose="020B0604030504040204" pitchFamily="50" charset="-128"/>
                <a:ea typeface="Meiryo UI" panose="020B0604030504040204" pitchFamily="50" charset="-128"/>
              </a:defRPr>
            </a:lvl3pPr>
            <a:lvl4pPr rtl="0">
              <a:defRPr>
                <a:latin typeface="Meiryo UI" panose="020B0604030504040204" pitchFamily="50" charset="-128"/>
                <a:ea typeface="Meiryo UI" panose="020B0604030504040204" pitchFamily="50" charset="-128"/>
              </a:defRPr>
            </a:lvl4pPr>
            <a:lvl5pPr rtl="0">
              <a:defRPr>
                <a:latin typeface="Meiryo UI" panose="020B0604030504040204" pitchFamily="50" charset="-128"/>
                <a:ea typeface="Meiryo UI" panose="020B0604030504040204" pitchFamily="50" charset="-128"/>
              </a:defRPr>
            </a:lvl5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5B10AC6-566F-4C54-8D26-5DE4F3DE0BB8}" type="datetime1">
              <a:rPr lang="ja-JP" altLang="en-US" smtClean="0"/>
              <a:pPr/>
              <a:t>2017/2/28</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142412" y="381001"/>
            <a:ext cx="1524001" cy="5638800"/>
          </a:xfrm>
        </p:spPr>
        <p:txBody>
          <a:bodyPr vert="eaVert"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縦書きテキスト プレースホルダー 2"/>
          <p:cNvSpPr>
            <a:spLocks noGrp="1"/>
          </p:cNvSpPr>
          <p:nvPr>
            <p:ph type="body" orient="vert" idx="1"/>
          </p:nvPr>
        </p:nvSpPr>
        <p:spPr>
          <a:xfrm>
            <a:off x="1522412" y="381001"/>
            <a:ext cx="7391399" cy="5638800"/>
          </a:xfrm>
        </p:spPr>
        <p:txBody>
          <a:bodyPr vert="eaVert" rtlCol="0"/>
          <a:lstStyle>
            <a:lvl1pPr>
              <a:defRPr>
                <a:latin typeface="Meiryo UI" panose="020B0604030504040204" pitchFamily="50" charset="-128"/>
                <a:ea typeface="Meiryo UI" panose="020B0604030504040204" pitchFamily="50" charset="-128"/>
              </a:defRPr>
            </a:lvl1pPr>
            <a:lvl2pPr rtl="0">
              <a:defRPr>
                <a:latin typeface="Meiryo UI" panose="020B0604030504040204" pitchFamily="50" charset="-128"/>
                <a:ea typeface="Meiryo UI" panose="020B0604030504040204" pitchFamily="50" charset="-128"/>
              </a:defRPr>
            </a:lvl2pPr>
            <a:lvl3pPr rtl="0">
              <a:defRPr>
                <a:latin typeface="Meiryo UI" panose="020B0604030504040204" pitchFamily="50" charset="-128"/>
                <a:ea typeface="Meiryo UI" panose="020B0604030504040204" pitchFamily="50" charset="-128"/>
              </a:defRPr>
            </a:lvl3pPr>
            <a:lvl4pPr rtl="0">
              <a:defRPr>
                <a:latin typeface="Meiryo UI" panose="020B0604030504040204" pitchFamily="50" charset="-128"/>
                <a:ea typeface="Meiryo UI" panose="020B0604030504040204" pitchFamily="50" charset="-128"/>
              </a:defRPr>
            </a:lvl4pPr>
            <a:lvl5pPr rtl="0">
              <a:defRPr>
                <a:latin typeface="Meiryo UI" panose="020B0604030504040204" pitchFamily="50" charset="-128"/>
                <a:ea typeface="Meiryo UI" panose="020B0604030504040204" pitchFamily="50" charset="-128"/>
              </a:defRPr>
            </a:lvl5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A9021A2C-C83A-45C2-98C5-C57F8CA2F49A}" type="datetime1">
              <a:rPr lang="ja-JP" altLang="en-US" smtClean="0"/>
              <a:pPr/>
              <a:t>2017/2/28</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lgn="l" rtl="0">
              <a:defRPr>
                <a:latin typeface="Meiryo UI" panose="020B0604030504040204" pitchFamily="50" charset="-128"/>
                <a:ea typeface="Meiryo UI" panose="020B0604030504040204" pitchFamily="50" charset="-128"/>
              </a:defRPr>
            </a:lvl5pPr>
            <a:lvl6pPr algn="l" rtl="0">
              <a:defRPr/>
            </a:lvl6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C57B67F7-4C32-4946-8F6A-E73A3F10C930}" type="datetime1">
              <a:rPr lang="ja-JP" altLang="en-US" smtClean="0"/>
              <a:pPr/>
              <a:t>2017/2/28</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latin typeface="Meiryo UI" panose="020B0604030504040204" pitchFamily="50" charset="-128"/>
                <a:ea typeface="Meiryo UI" panose="020B0604030504040204" pitchFamily="50" charset="-128"/>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ja-JP" altLang="en-US" noProof="0" smtClean="0"/>
              <a:t>マスター テキストの書式設定</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5848FF30-FC8C-41CB-9212-070F92F0B7D6}" type="datetime1">
              <a:rPr lang="ja-JP" altLang="en-US" smtClean="0"/>
              <a:pPr/>
              <a:t>2017/2/28</a:t>
            </a:fld>
            <a:endParaRPr lang="ja-JP" altLang="en-US" dirty="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sz="half" idx="1"/>
          </p:nvPr>
        </p:nvSpPr>
        <p:spPr>
          <a:xfrm>
            <a:off x="1504781" y="1905001"/>
            <a:ext cx="4419599" cy="41148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コンテンツ プレースホルダー 3"/>
          <p:cNvSpPr>
            <a:spLocks noGrp="1"/>
          </p:cNvSpPr>
          <p:nvPr>
            <p:ph sz="half" idx="2"/>
          </p:nvPr>
        </p:nvSpPr>
        <p:spPr>
          <a:xfrm>
            <a:off x="6229183" y="1905001"/>
            <a:ext cx="4419600" cy="41148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AC60B4F6-9718-48F8-BFC2-B4C39CD0C582}" type="datetime1">
              <a:rPr lang="ja-JP" altLang="en-US" smtClean="0"/>
              <a:pPr/>
              <a:t>2017/2/28</a:t>
            </a:fld>
            <a:endParaRPr lang="ja-JP" alt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lgn="l" rtl="0">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テキスト プレースホルダー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latin typeface="Meiryo UI" panose="020B0604030504040204" pitchFamily="50" charset="-128"/>
                <a:ea typeface="Meiryo UI" panose="020B0604030504040204" pitchFamily="50" charset="-128"/>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ja-JP" altLang="en-US" noProof="0" smtClean="0"/>
              <a:t>マスター テキストの書式設定</a:t>
            </a:r>
          </a:p>
        </p:txBody>
      </p:sp>
      <p:sp>
        <p:nvSpPr>
          <p:cNvPr id="4" name="コンテンツ プレースホルダー 3"/>
          <p:cNvSpPr>
            <a:spLocks noGrp="1"/>
          </p:cNvSpPr>
          <p:nvPr>
            <p:ph sz="half" idx="2"/>
          </p:nvPr>
        </p:nvSpPr>
        <p:spPr>
          <a:xfrm>
            <a:off x="1522411" y="2743201"/>
            <a:ext cx="4416552" cy="32766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5" name="テキスト プレースホルダー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latin typeface="Meiryo UI" panose="020B0604030504040204" pitchFamily="50" charset="-128"/>
                <a:ea typeface="Meiryo UI" panose="020B0604030504040204" pitchFamily="50" charset="-128"/>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ja-JP" altLang="en-US" noProof="0" smtClean="0"/>
              <a:t>マスター テキストの書式設定</a:t>
            </a:r>
          </a:p>
        </p:txBody>
      </p:sp>
      <p:sp>
        <p:nvSpPr>
          <p:cNvPr id="6" name="コンテンツ プレースホルダー 5"/>
          <p:cNvSpPr>
            <a:spLocks noGrp="1"/>
          </p:cNvSpPr>
          <p:nvPr>
            <p:ph sz="quarter" idx="4"/>
          </p:nvPr>
        </p:nvSpPr>
        <p:spPr>
          <a:xfrm>
            <a:off x="6249861" y="2743201"/>
            <a:ext cx="4416552" cy="32766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7" name="日付プレースホルダー 6"/>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ECF5930-1FBA-47BD-8EB6-1BB6F85E6F3B}" type="datetime1">
              <a:rPr lang="ja-JP" altLang="en-US" smtClean="0"/>
              <a:pPr/>
              <a:t>2017/2/28</a:t>
            </a:fld>
            <a:endParaRPr lang="ja-JP" altLang="en-US" dirty="0"/>
          </a:p>
        </p:txBody>
      </p:sp>
      <p:sp>
        <p:nvSpPr>
          <p:cNvPr id="8" name="フッター プレースホルダー 7"/>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9" name="スライド番号プレースホルダー 8"/>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C8802BA2-F20D-4B5F-93FA-1C0B6BF37DBD}" type="datetime1">
              <a:rPr lang="ja-JP" altLang="en-US" smtClean="0"/>
              <a:pPr/>
              <a:t>2017/2/28</a:t>
            </a:fld>
            <a:endParaRPr lang="ja-JP" altLang="en-US" dirty="0"/>
          </a:p>
        </p:txBody>
      </p:sp>
      <p:sp>
        <p:nvSpPr>
          <p:cNvPr id="4" name="フッター プレースホルダー 3"/>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5" name="スライド番号プレースホルダー 4"/>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Pr>
        <a:solidFill>
          <a:schemeClr val="bg2"/>
        </a:solidFill>
        <a:effectLst/>
      </p:bgPr>
    </p:bg>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BFD3F50A-132A-4B9F-BB1C-7D34CB3A6423}" type="datetime1">
              <a:rPr lang="ja-JP" altLang="en-US" smtClean="0"/>
              <a:pPr/>
              <a:t>2017/2/28</a:t>
            </a:fld>
            <a:endParaRPr lang="ja-JP" altLang="en-US" dirty="0"/>
          </a:p>
        </p:txBody>
      </p:sp>
      <p:sp>
        <p:nvSpPr>
          <p:cNvPr id="3" name="フッター プレースホルダー 2"/>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4" name="スライド番号プレースホルダー 3"/>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3" name="コンテンツ プレースホルダー 2"/>
          <p:cNvSpPr>
            <a:spLocks noGrp="1"/>
          </p:cNvSpPr>
          <p:nvPr>
            <p:ph idx="1"/>
          </p:nvPr>
        </p:nvSpPr>
        <p:spPr>
          <a:xfrm>
            <a:off x="4951414" y="685800"/>
            <a:ext cx="6400800" cy="5334000"/>
          </a:xfrm>
        </p:spPr>
        <p:txBody>
          <a:bodyPr rtlCol="0">
            <a:normAutofit/>
          </a:bodyPr>
          <a:lstStyle>
            <a:lvl1pPr algn="l" rtl="0">
              <a:defRPr sz="2400">
                <a:latin typeface="Meiryo UI" panose="020B0604030504040204" pitchFamily="50" charset="-128"/>
                <a:ea typeface="Meiryo UI" panose="020B0604030504040204" pitchFamily="50" charset="-128"/>
              </a:defRPr>
            </a:lvl1pPr>
            <a:lvl2pPr algn="l" rtl="0">
              <a:defRPr sz="2000">
                <a:latin typeface="Meiryo UI" panose="020B0604030504040204" pitchFamily="50" charset="-128"/>
                <a:ea typeface="Meiryo UI" panose="020B0604030504040204" pitchFamily="50" charset="-128"/>
              </a:defRPr>
            </a:lvl2pPr>
            <a:lvl3pPr algn="l" rtl="0">
              <a:defRPr sz="1800">
                <a:latin typeface="Meiryo UI" panose="020B0604030504040204" pitchFamily="50" charset="-128"/>
                <a:ea typeface="Meiryo UI" panose="020B0604030504040204" pitchFamily="50" charset="-128"/>
              </a:defRPr>
            </a:lvl3pPr>
            <a:lvl4pPr algn="l" rtl="0">
              <a:defRPr sz="1600">
                <a:latin typeface="Meiryo UI" panose="020B0604030504040204" pitchFamily="50" charset="-128"/>
                <a:ea typeface="Meiryo UI" panose="020B0604030504040204" pitchFamily="50" charset="-128"/>
              </a:defRPr>
            </a:lvl4pPr>
            <a:lvl5pPr algn="l" rtl="0">
              <a:defRPr sz="1600">
                <a:latin typeface="Meiryo UI" panose="020B0604030504040204" pitchFamily="50" charset="-128"/>
                <a:ea typeface="Meiryo UI" panose="020B0604030504040204" pitchFamily="50" charset="-128"/>
              </a:defRPr>
            </a:lvl5pPr>
            <a:lvl6pPr algn="l" rtl="0">
              <a:defRPr sz="1600"/>
            </a:lvl6pPr>
            <a:lvl7pPr algn="l" rtl="0">
              <a:defRPr sz="1600"/>
            </a:lvl7pPr>
            <a:lvl8pPr algn="l" rtl="0">
              <a:defRPr sz="1600"/>
            </a:lvl8pPr>
            <a:lvl9pPr algn="l" rtl="0">
              <a:defRPr sz="1600"/>
            </a:lvl9pPr>
          </a:lstStyle>
          <a:p>
            <a:pPr lvl="0" rtl="0"/>
            <a:r>
              <a:rPr lang="ja-JP" altLang="en-US" noProof="0" smtClean="0"/>
              <a:t>マスター テキストの書式設定</a:t>
            </a:r>
          </a:p>
          <a:p>
            <a:pPr lvl="1" rtl="0"/>
            <a:r>
              <a:rPr lang="ja-JP" altLang="en-US" noProof="0" smtClean="0"/>
              <a:t>第 </a:t>
            </a:r>
            <a:r>
              <a:rPr lang="en-US" altLang="ja-JP" noProof="0" smtClean="0"/>
              <a:t>2 </a:t>
            </a:r>
            <a:r>
              <a:rPr lang="ja-JP" altLang="en-US" noProof="0" smtClean="0"/>
              <a:t>レベル</a:t>
            </a:r>
          </a:p>
          <a:p>
            <a:pPr lvl="2" rtl="0"/>
            <a:r>
              <a:rPr lang="ja-JP" altLang="en-US" noProof="0" smtClean="0"/>
              <a:t>第 </a:t>
            </a:r>
            <a:r>
              <a:rPr lang="en-US" altLang="ja-JP" noProof="0" smtClean="0"/>
              <a:t>3 </a:t>
            </a:r>
            <a:r>
              <a:rPr lang="ja-JP" altLang="en-US" noProof="0" smtClean="0"/>
              <a:t>レベル</a:t>
            </a:r>
          </a:p>
          <a:p>
            <a:pPr lvl="3" rtl="0"/>
            <a:r>
              <a:rPr lang="ja-JP" altLang="en-US" noProof="0" smtClean="0"/>
              <a:t>第 </a:t>
            </a:r>
            <a:r>
              <a:rPr lang="en-US" altLang="ja-JP" noProof="0" smtClean="0"/>
              <a:t>4 </a:t>
            </a:r>
            <a:r>
              <a:rPr lang="ja-JP" altLang="en-US" noProof="0" smtClean="0"/>
              <a:t>レベル</a:t>
            </a:r>
          </a:p>
          <a:p>
            <a:pPr lvl="4" rtl="0"/>
            <a:r>
              <a:rPr lang="ja-JP" altLang="en-US" noProof="0" smtClean="0"/>
              <a:t>第 </a:t>
            </a:r>
            <a:r>
              <a:rPr lang="en-US" altLang="ja-JP" noProof="0" smtClean="0"/>
              <a:t>5 </a:t>
            </a:r>
            <a:r>
              <a:rPr lang="ja-JP" altLang="en-US" noProof="0" smtClean="0"/>
              <a:t>レベル</a:t>
            </a:r>
            <a:endParaRPr lang="ja-JP" altLang="en-US" noProof="0" dirty="0"/>
          </a:p>
        </p:txBody>
      </p:sp>
      <p:sp>
        <p:nvSpPr>
          <p:cNvPr id="4" name="テキスト プレースホルダー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atin typeface="Meiryo UI" panose="020B0604030504040204" pitchFamily="50" charset="-128"/>
                <a:ea typeface="Meiryo UI" panose="020B0604030504040204" pitchFamily="50" charset="-128"/>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3C7A768A-AEEB-4DA1-A54B-4F2A90C47088}" type="datetime1">
              <a:rPr lang="ja-JP" altLang="en-US" smtClean="0"/>
              <a:pPr/>
              <a:t>2017/2/28</a:t>
            </a:fld>
            <a:endParaRPr lang="ja-JP" alt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図プレースホルダー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atin typeface="Meiryo UI" panose="020B0604030504040204" pitchFamily="50" charset="-128"/>
                <a:ea typeface="Meiryo UI" panose="020B0604030504040204" pitchFamily="50" charset="-128"/>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ja-JP" altLang="en-US" noProof="0" smtClean="0"/>
              <a:t>図を追加</a:t>
            </a:r>
            <a:endParaRPr lang="ja-JP" altLang="en-US" noProof="0" dirty="0"/>
          </a:p>
        </p:txBody>
      </p:sp>
      <p:sp>
        <p:nvSpPr>
          <p:cNvPr id="2" name="タイトル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latin typeface="Meiryo UI" panose="020B0604030504040204" pitchFamily="50" charset="-128"/>
                <a:ea typeface="Meiryo UI" panose="020B0604030504040204" pitchFamily="50" charset="-128"/>
              </a:defRPr>
            </a:lvl1pPr>
          </a:lstStyle>
          <a:p>
            <a:pPr rtl="0"/>
            <a:r>
              <a:rPr lang="ja-JP" altLang="en-US" noProof="0" smtClean="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atin typeface="Meiryo UI" panose="020B0604030504040204" pitchFamily="50" charset="-128"/>
                <a:ea typeface="Meiryo UI" panose="020B0604030504040204" pitchFamily="50" charset="-128"/>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D1A8FE53-1D79-41EA-A12E-893B30F6EEA7}" type="datetime1">
              <a:rPr lang="ja-JP" altLang="en-US" smtClean="0"/>
              <a:pPr/>
              <a:t>2017/2/28</a:t>
            </a:fld>
            <a:endParaRPr lang="ja-JP" altLang="en-US"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2A013F82-EE5E-44EE-A61D-E31C6657F26F}" type="slidenum">
              <a:rPr lang="en-US" altLang="ja-JP" noProof="0" smtClean="0"/>
              <a:pPr/>
              <a:t>‹#›</a:t>
            </a:fld>
            <a:endParaRPr lang="ja-JP" altLang="en-U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latin typeface="Meiryo UI" panose="020B0604030504040204" pitchFamily="50" charset="-128"/>
                <a:ea typeface="Meiryo UI" panose="020B0604030504040204" pitchFamily="50" charset="-128"/>
              </a:defRPr>
            </a:lvl1pPr>
          </a:lstStyle>
          <a:p>
            <a:fld id="{0697381F-95F4-4816-8A54-B8F76D35A90E}" type="datetime1">
              <a:rPr lang="ja-JP" altLang="en-US" smtClean="0"/>
              <a:pPr/>
              <a:t>2017/2/28</a:t>
            </a:fld>
            <a:endParaRPr lang="ja-JP" altLang="en-US" dirty="0"/>
          </a:p>
        </p:txBody>
      </p:sp>
      <p:sp>
        <p:nvSpPr>
          <p:cNvPr id="5" name="フッター プレースホルダー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latin typeface="Meiryo UI" panose="020B0604030504040204" pitchFamily="50" charset="-128"/>
                <a:ea typeface="Meiryo UI" panose="020B0604030504040204" pitchFamily="50" charset="-128"/>
              </a:defRPr>
            </a:lvl1pPr>
          </a:lstStyle>
          <a:p>
            <a:fld id="{2A013F82-EE5E-44EE-A61D-E31C6657F26F}" type="slidenum">
              <a:rPr lang="en-US" altLang="ja-JP" smtClean="0"/>
              <a:pPr/>
              <a:t>‹#›</a:t>
            </a:fld>
            <a:endParaRPr lang="ja-JP" alt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3600" kern="1200" spc="100" baseline="0">
          <a:solidFill>
            <a:schemeClr val="tx1"/>
          </a:solidFill>
          <a:latin typeface="Meiryo UI" panose="020B0604030504040204" pitchFamily="50" charset="-128"/>
          <a:ea typeface="Meiryo UI" panose="020B0604030504040204" pitchFamily="50" charset="-128"/>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5pPr>
      <a:lvl6pPr marL="1207008"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kumimoji="1" sz="1600" kern="1200">
          <a:solidFill>
            <a:schemeClr val="tx1"/>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a:xfrm>
            <a:off x="1065214" y="1828800"/>
            <a:ext cx="10069758" cy="2895600"/>
          </a:xfrm>
        </p:spPr>
        <p:txBody>
          <a:bodyPr rtlCol="0">
            <a:normAutofit/>
          </a:bodyPr>
          <a:lstStyle/>
          <a:p>
            <a:r>
              <a:rPr lang="ja-JP" altLang="en-US" sz="4400" dirty="0" smtClean="0">
                <a:latin typeface="Meiryo UI" panose="020B0604030504040204" pitchFamily="50" charset="-128"/>
                <a:ea typeface="Meiryo UI" panose="020B0604030504040204" pitchFamily="50" charset="-128"/>
              </a:rPr>
              <a:t>ノーベル・プライズ・ダイアログ東京</a:t>
            </a:r>
            <a:r>
              <a:rPr lang="en-US" altLang="ja-JP" sz="4400" dirty="0" smtClean="0">
                <a:latin typeface="Meiryo UI" panose="020B0604030504040204" pitchFamily="50" charset="-128"/>
                <a:ea typeface="Meiryo UI" panose="020B0604030504040204" pitchFamily="50" charset="-128"/>
              </a:rPr>
              <a:t>2017</a:t>
            </a:r>
            <a:r>
              <a:rPr lang="ja-JP" altLang="en-US" sz="4400" dirty="0" smtClean="0">
                <a:latin typeface="Meiryo UI" panose="020B0604030504040204" pitchFamily="50" charset="-128"/>
                <a:ea typeface="Meiryo UI" panose="020B0604030504040204" pitchFamily="50" charset="-128"/>
              </a:rPr>
              <a:t>　</a:t>
            </a:r>
            <a:r>
              <a:rPr lang="en-US" altLang="ja-JP" sz="4400" dirty="0"/>
              <a:t>The Future of Intelligence</a:t>
            </a:r>
            <a:r>
              <a:rPr lang="ja-JP" altLang="en-US" sz="4400" dirty="0"/>
              <a:t>　</a:t>
            </a:r>
            <a:r>
              <a:rPr lang="en-US" altLang="ja-JP" sz="4400" dirty="0" smtClean="0"/>
              <a:t/>
            </a:r>
            <a:br>
              <a:rPr lang="en-US" altLang="ja-JP" sz="4400" dirty="0" smtClean="0"/>
            </a:br>
            <a:r>
              <a:rPr lang="ja-JP" altLang="en-US" sz="3200" dirty="0" smtClean="0"/>
              <a:t>知</a:t>
            </a:r>
            <a:r>
              <a:rPr lang="ja-JP" altLang="en-US" sz="3200" dirty="0"/>
              <a:t>の未来　～人類の知が切り拓く人工知能の未来社会</a:t>
            </a:r>
            <a:r>
              <a:rPr lang="ja-JP" altLang="en-US" sz="3200" dirty="0" smtClean="0"/>
              <a:t>～</a:t>
            </a:r>
            <a:r>
              <a:rPr lang="en-US" altLang="ja-JP" sz="3200" dirty="0" smtClean="0"/>
              <a:t/>
            </a:r>
            <a:br>
              <a:rPr lang="en-US" altLang="ja-JP" sz="3200" dirty="0" smtClean="0"/>
            </a:br>
            <a:r>
              <a:rPr lang="ja-JP" altLang="en-US" sz="4400" dirty="0" smtClean="0"/>
              <a:t>参加</a:t>
            </a:r>
            <a:r>
              <a:rPr lang="ja-JP" altLang="en-US" sz="4400" dirty="0" smtClean="0">
                <a:latin typeface="Meiryo UI" panose="020B0604030504040204" pitchFamily="50" charset="-128"/>
                <a:ea typeface="Meiryo UI" panose="020B0604030504040204" pitchFamily="50" charset="-128"/>
              </a:rPr>
              <a:t>報告</a:t>
            </a:r>
            <a:endParaRPr lang="ja-JP" altLang="en-US" sz="4400" dirty="0">
              <a:latin typeface="Meiryo UI" panose="020B0604030504040204" pitchFamily="50" charset="-128"/>
              <a:ea typeface="Meiryo UI" panose="020B0604030504040204" pitchFamily="50" charset="-128"/>
            </a:endParaRPr>
          </a:p>
        </p:txBody>
      </p:sp>
      <p:sp>
        <p:nvSpPr>
          <p:cNvPr id="4" name="サブタイトル 3"/>
          <p:cNvSpPr>
            <a:spLocks noGrp="1"/>
          </p:cNvSpPr>
          <p:nvPr>
            <p:ph type="subTitle" idx="1"/>
          </p:nvPr>
        </p:nvSpPr>
        <p:spPr/>
        <p:txBody>
          <a:bodyPr rtlCol="0"/>
          <a:lstStyle/>
          <a:p>
            <a:r>
              <a:rPr lang="en-US" altLang="ja-JP" dirty="0" err="1"/>
              <a:t>AISECjp</a:t>
            </a:r>
            <a:r>
              <a:rPr lang="ja-JP" altLang="en-US" dirty="0"/>
              <a:t>（</a:t>
            </a:r>
            <a:r>
              <a:rPr lang="en-US" altLang="ja-JP" dirty="0"/>
              <a:t>Artificial Intelligence x Security</a:t>
            </a:r>
            <a:r>
              <a:rPr lang="ja-JP" altLang="en-US" dirty="0"/>
              <a:t>）</a:t>
            </a:r>
            <a:r>
              <a:rPr lang="en-US" altLang="ja-JP" dirty="0"/>
              <a:t>#</a:t>
            </a:r>
            <a:r>
              <a:rPr lang="en-US" altLang="ja-JP" dirty="0" smtClean="0"/>
              <a:t>9</a:t>
            </a:r>
          </a:p>
          <a:p>
            <a:endParaRPr lang="en-US" altLang="ja-JP" dirty="0">
              <a:latin typeface="Meiryo UI" panose="020B0604030504040204" pitchFamily="50" charset="-128"/>
              <a:ea typeface="Meiryo UI" panose="020B0604030504040204" pitchFamily="50" charset="-128"/>
            </a:endParaRPr>
          </a:p>
          <a:p>
            <a:r>
              <a:rPr lang="en-US" altLang="ja-JP" dirty="0" smtClean="0"/>
              <a:t>2017/2/27</a:t>
            </a:r>
          </a:p>
          <a:p>
            <a:r>
              <a:rPr lang="en-US" altLang="ja-JP" dirty="0" smtClean="0">
                <a:latin typeface="Meiryo UI" panose="020B0604030504040204" pitchFamily="50" charset="-128"/>
                <a:ea typeface="Meiryo UI" panose="020B0604030504040204" pitchFamily="50" charset="-128"/>
              </a:rPr>
              <a:t>Ichiro </a:t>
            </a:r>
            <a:r>
              <a:rPr lang="en-US" altLang="ja-JP" dirty="0" err="1" smtClean="0">
                <a:latin typeface="Meiryo UI" panose="020B0604030504040204" pitchFamily="50" charset="-128"/>
                <a:ea typeface="Meiryo UI" panose="020B0604030504040204" pitchFamily="50" charset="-128"/>
              </a:rPr>
              <a:t>Fujii</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a:bodyPr>
          <a:lstStyle/>
          <a:p>
            <a:pPr fontAlgn="ctr"/>
            <a:r>
              <a:rPr lang="ja-JP" altLang="en-US" sz="2700" dirty="0"/>
              <a:t>対談 “科学技術の挑戦</a:t>
            </a:r>
            <a:r>
              <a:rPr lang="en-US" altLang="ja-JP" sz="2700" dirty="0"/>
              <a:t>(1)”</a:t>
            </a:r>
            <a:br>
              <a:rPr lang="en-US" altLang="ja-JP" sz="2700" dirty="0"/>
            </a:br>
            <a:r>
              <a:rPr lang="ja-JP" altLang="ja-JP" sz="2400" dirty="0" smtClean="0">
                <a:solidFill>
                  <a:schemeClr val="accent1"/>
                </a:solidFill>
              </a:rPr>
              <a:t>金</a:t>
            </a:r>
            <a:r>
              <a:rPr lang="ja-JP" altLang="ja-JP" sz="2400" dirty="0">
                <a:solidFill>
                  <a:schemeClr val="accent1"/>
                </a:solidFill>
              </a:rPr>
              <a:t>出 </a:t>
            </a:r>
            <a:r>
              <a:rPr lang="ja-JP" altLang="ja-JP" sz="2400" dirty="0" smtClean="0">
                <a:solidFill>
                  <a:schemeClr val="accent1"/>
                </a:solidFill>
              </a:rPr>
              <a:t>武雄</a:t>
            </a:r>
            <a:r>
              <a:rPr lang="ja-JP" altLang="en-US" sz="2400" dirty="0" smtClean="0">
                <a:solidFill>
                  <a:schemeClr val="accent1"/>
                </a:solidFill>
              </a:rPr>
              <a:t>　</a:t>
            </a:r>
            <a:r>
              <a:rPr lang="ja-JP" altLang="ja-JP" sz="2400" dirty="0" smtClean="0">
                <a:solidFill>
                  <a:schemeClr val="accent1"/>
                </a:solidFill>
              </a:rPr>
              <a:t>カーネギーメロン</a:t>
            </a:r>
            <a:r>
              <a:rPr lang="ja-JP" altLang="ja-JP" sz="2400" dirty="0">
                <a:solidFill>
                  <a:schemeClr val="accent1"/>
                </a:solidFill>
              </a:rPr>
              <a:t>大学</a:t>
            </a:r>
            <a:br>
              <a:rPr lang="ja-JP" altLang="ja-JP" sz="2400" dirty="0">
                <a:solidFill>
                  <a:schemeClr val="accent1"/>
                </a:solidFill>
              </a:rPr>
            </a:br>
            <a:r>
              <a:rPr lang="ja-JP" altLang="ja-JP" sz="2400" dirty="0">
                <a:solidFill>
                  <a:schemeClr val="accent1"/>
                </a:solidFill>
              </a:rPr>
              <a:t>ジャネット・</a:t>
            </a:r>
            <a:r>
              <a:rPr lang="en-US" altLang="ja-JP" sz="2400" dirty="0">
                <a:solidFill>
                  <a:schemeClr val="accent1"/>
                </a:solidFill>
              </a:rPr>
              <a:t>M</a:t>
            </a:r>
            <a:r>
              <a:rPr lang="ja-JP" altLang="ja-JP" sz="2400" dirty="0">
                <a:solidFill>
                  <a:schemeClr val="accent1"/>
                </a:solidFill>
              </a:rPr>
              <a:t>・</a:t>
            </a:r>
            <a:r>
              <a:rPr lang="ja-JP" altLang="ja-JP" sz="2400" dirty="0" smtClean="0">
                <a:solidFill>
                  <a:schemeClr val="accent1"/>
                </a:solidFill>
              </a:rPr>
              <a:t>ウィン</a:t>
            </a:r>
            <a:r>
              <a:rPr lang="ja-JP" altLang="en-US" sz="2400" dirty="0" smtClean="0">
                <a:solidFill>
                  <a:schemeClr val="accent1"/>
                </a:solidFill>
              </a:rPr>
              <a:t>　</a:t>
            </a:r>
            <a:r>
              <a:rPr lang="ja-JP" altLang="ja-JP" sz="2400" dirty="0" smtClean="0">
                <a:solidFill>
                  <a:schemeClr val="accent1"/>
                </a:solidFill>
              </a:rPr>
              <a:t>マイクロソフトリサーチ</a:t>
            </a:r>
            <a:r>
              <a:rPr lang="en-US" altLang="ja-JP" sz="2400" dirty="0">
                <a:solidFill>
                  <a:schemeClr val="accent1"/>
                </a:solidFill>
              </a:rPr>
              <a:t>/</a:t>
            </a:r>
            <a:r>
              <a:rPr lang="ja-JP" altLang="ja-JP" sz="2400" dirty="0">
                <a:solidFill>
                  <a:schemeClr val="accent1"/>
                </a:solidFill>
              </a:rPr>
              <a:t>カーネギー</a:t>
            </a:r>
            <a:r>
              <a:rPr lang="ja-JP" altLang="ja-JP" sz="2400" dirty="0" smtClean="0">
                <a:solidFill>
                  <a:schemeClr val="accent1"/>
                </a:solidFill>
              </a:rPr>
              <a:t>大学</a:t>
            </a:r>
            <a:endParaRPr lang="ja-JP" altLang="ja-JP" sz="2400" dirty="0">
              <a:solidFill>
                <a:schemeClr val="accent1"/>
              </a:solidFill>
            </a:endParaRPr>
          </a:p>
        </p:txBody>
      </p:sp>
      <p:sp>
        <p:nvSpPr>
          <p:cNvPr id="14" name="コンテンツ プレースホルダー 13"/>
          <p:cNvSpPr>
            <a:spLocks noGrp="1"/>
          </p:cNvSpPr>
          <p:nvPr>
            <p:ph idx="1"/>
          </p:nvPr>
        </p:nvSpPr>
        <p:spPr/>
        <p:txBody>
          <a:bodyPr rtlCol="0">
            <a:normAutofit fontScale="55000" lnSpcReduction="20000"/>
          </a:bodyPr>
          <a:lstStyle/>
          <a:p>
            <a:r>
              <a:rPr lang="en-US" altLang="ja-JP" dirty="0" smtClean="0"/>
              <a:t>AI</a:t>
            </a:r>
            <a:r>
              <a:rPr lang="ja-JP" altLang="en-US" dirty="0" smtClean="0"/>
              <a:t>（コンピュータビジョン，自動運転）への長い道のり</a:t>
            </a:r>
            <a:endParaRPr lang="en-US" altLang="ja-JP" dirty="0" smtClean="0"/>
          </a:p>
          <a:p>
            <a:pPr lvl="1"/>
            <a:r>
              <a:rPr lang="en-US" altLang="ja-JP" dirty="0" smtClean="0"/>
              <a:t>70</a:t>
            </a:r>
            <a:r>
              <a:rPr lang="ja-JP" altLang="en-US" dirty="0" smtClean="0"/>
              <a:t>年代　ライントレース</a:t>
            </a:r>
            <a:endParaRPr lang="en-US" altLang="ja-JP" dirty="0" smtClean="0"/>
          </a:p>
          <a:p>
            <a:pPr lvl="1"/>
            <a:r>
              <a:rPr lang="en-US" altLang="ja-JP" dirty="0" smtClean="0"/>
              <a:t>80</a:t>
            </a:r>
            <a:r>
              <a:rPr lang="ja-JP" altLang="en-US" dirty="0" smtClean="0"/>
              <a:t>年代　自動走行（数キロ</a:t>
            </a:r>
            <a:r>
              <a:rPr lang="en-US" altLang="ja-JP" dirty="0" smtClean="0"/>
              <a:t>/H</a:t>
            </a:r>
            <a:r>
              <a:rPr lang="ja-JP" altLang="en-US" dirty="0" smtClean="0"/>
              <a:t>）</a:t>
            </a:r>
            <a:endParaRPr lang="en-US" altLang="ja-JP" dirty="0" smtClean="0"/>
          </a:p>
          <a:p>
            <a:pPr lvl="1"/>
            <a:r>
              <a:rPr lang="en-US" altLang="ja-JP" dirty="0" smtClean="0"/>
              <a:t>90</a:t>
            </a:r>
            <a:r>
              <a:rPr lang="ja-JP" altLang="en-US" dirty="0" smtClean="0"/>
              <a:t>年代　手放しでアメリカ横断</a:t>
            </a:r>
            <a:r>
              <a:rPr lang="en-US" altLang="ja-JP" dirty="0" smtClean="0"/>
              <a:t>300</a:t>
            </a:r>
            <a:r>
              <a:rPr lang="ja-JP" altLang="en-US" dirty="0" smtClean="0"/>
              <a:t>マイル（</a:t>
            </a:r>
            <a:r>
              <a:rPr lang="en-US" altLang="ja-JP" dirty="0" smtClean="0"/>
              <a:t>98.2%</a:t>
            </a:r>
            <a:r>
              <a:rPr lang="ja-JP" altLang="en-US" dirty="0" smtClean="0"/>
              <a:t>自動）</a:t>
            </a:r>
            <a:endParaRPr lang="en-US" altLang="ja-JP" dirty="0" smtClean="0"/>
          </a:p>
          <a:p>
            <a:pPr lvl="1"/>
            <a:r>
              <a:rPr lang="en-US" altLang="ja-JP" dirty="0" smtClean="0"/>
              <a:t>00</a:t>
            </a:r>
            <a:r>
              <a:rPr lang="ja-JP" altLang="en-US" dirty="0" smtClean="0"/>
              <a:t>年代　</a:t>
            </a:r>
            <a:r>
              <a:rPr lang="en-US" altLang="ja-JP" dirty="0" smtClean="0"/>
              <a:t>DARPA</a:t>
            </a:r>
            <a:r>
              <a:rPr lang="ja-JP" altLang="en-US" dirty="0" smtClean="0"/>
              <a:t> グランドチャレンジ</a:t>
            </a:r>
            <a:endParaRPr lang="en-US" altLang="ja-JP" dirty="0" smtClean="0"/>
          </a:p>
          <a:p>
            <a:pPr lvl="1"/>
            <a:r>
              <a:rPr lang="ja-JP" altLang="en-US" dirty="0" smtClean="0"/>
              <a:t>まだ先長い　どんな天候でも安全に，人が運転する車との共存</a:t>
            </a:r>
            <a:endParaRPr lang="en-US" altLang="ja-JP" dirty="0" smtClean="0"/>
          </a:p>
          <a:p>
            <a:r>
              <a:rPr lang="ja-JP" altLang="en-US" dirty="0" smtClean="0"/>
              <a:t>信頼性上げるための</a:t>
            </a:r>
            <a:r>
              <a:rPr lang="en-US" altLang="ja-JP" dirty="0" smtClean="0"/>
              <a:t>AI</a:t>
            </a:r>
            <a:r>
              <a:rPr lang="ja-JP" altLang="en-US" dirty="0" smtClean="0"/>
              <a:t>（</a:t>
            </a:r>
            <a:r>
              <a:rPr lang="en-US" altLang="ja-JP" dirty="0" smtClean="0"/>
              <a:t>Safe</a:t>
            </a:r>
            <a:r>
              <a:rPr lang="ja-JP" altLang="en-US" dirty="0" smtClean="0"/>
              <a:t> </a:t>
            </a:r>
            <a:r>
              <a:rPr lang="en-US" altLang="ja-JP" dirty="0" smtClean="0"/>
              <a:t>AI</a:t>
            </a:r>
            <a:r>
              <a:rPr lang="ja-JP" altLang="en-US" dirty="0" smtClean="0"/>
              <a:t>）</a:t>
            </a:r>
            <a:endParaRPr lang="en-US" altLang="ja-JP" dirty="0" smtClean="0"/>
          </a:p>
          <a:p>
            <a:pPr lvl="1"/>
            <a:r>
              <a:rPr lang="ja-JP" altLang="en-US" dirty="0" smtClean="0"/>
              <a:t>安全をどう担保するか？　・・・　プログラムを正しく作る，モデルをチェックする</a:t>
            </a:r>
            <a:r>
              <a:rPr lang="en-US" altLang="ja-JP" dirty="0" err="1" smtClean="0"/>
              <a:t>etc</a:t>
            </a:r>
            <a:endParaRPr lang="en-US" altLang="ja-JP" dirty="0" smtClean="0"/>
          </a:p>
          <a:p>
            <a:pPr lvl="1"/>
            <a:r>
              <a:rPr lang="ja-JP" altLang="en-US" dirty="0"/>
              <a:t>誰</a:t>
            </a:r>
            <a:r>
              <a:rPr lang="ja-JP" altLang="en-US" dirty="0" smtClean="0"/>
              <a:t>が責任を取る？　・・・　アルゴリズムそのもの？　アルゴリズムを作った人？　エコシステムを運営している者？</a:t>
            </a:r>
            <a:endParaRPr lang="en-US" altLang="ja-JP" dirty="0" smtClean="0"/>
          </a:p>
          <a:p>
            <a:pPr lvl="1"/>
            <a:r>
              <a:rPr lang="ja-JP" altLang="en-US" dirty="0"/>
              <a:t>元と</a:t>
            </a:r>
            <a:r>
              <a:rPr lang="ja-JP" altLang="en-US" dirty="0" smtClean="0"/>
              <a:t>なるデータにバイアスがあると，結果にもバイアス　・・・・　公正性，アカウンタビリティ</a:t>
            </a:r>
            <a:endParaRPr lang="en-US" altLang="ja-JP" dirty="0" smtClean="0"/>
          </a:p>
          <a:p>
            <a:r>
              <a:rPr lang="ja-JP" altLang="en-US" dirty="0" smtClean="0"/>
              <a:t>いずれ</a:t>
            </a:r>
            <a:r>
              <a:rPr lang="en-US" altLang="ja-JP" dirty="0" smtClean="0"/>
              <a:t>AI</a:t>
            </a:r>
            <a:r>
              <a:rPr lang="ja-JP" altLang="en-US" dirty="0" smtClean="0"/>
              <a:t>が自意識を持つようになる　（現在の</a:t>
            </a:r>
            <a:r>
              <a:rPr lang="en-US" altLang="ja-JP" dirty="0" smtClean="0"/>
              <a:t>AI</a:t>
            </a:r>
            <a:r>
              <a:rPr lang="ja-JP" altLang="en-US" dirty="0" smtClean="0"/>
              <a:t>は不十分だが）</a:t>
            </a:r>
            <a:endParaRPr lang="en-US" altLang="ja-JP" dirty="0" smtClean="0"/>
          </a:p>
          <a:p>
            <a:pPr lvl="1"/>
            <a:r>
              <a:rPr lang="ja-JP" altLang="en-US" dirty="0"/>
              <a:t>充分</a:t>
            </a:r>
            <a:r>
              <a:rPr lang="ja-JP" altLang="en-US" dirty="0" smtClean="0"/>
              <a:t>に複雑性を持てば，感情生まれる</a:t>
            </a:r>
            <a:endParaRPr lang="en-US" altLang="ja-JP" dirty="0" smtClean="0"/>
          </a:p>
          <a:p>
            <a:r>
              <a:rPr lang="ja-JP" altLang="en-US" dirty="0" smtClean="0"/>
              <a:t>人の脳　コンピュータよりも１０ケタ効率がよい。</a:t>
            </a:r>
            <a:r>
              <a:rPr lang="en-US" altLang="ja-JP" dirty="0" smtClean="0"/>
              <a:t>MW</a:t>
            </a:r>
            <a:r>
              <a:rPr lang="ja-JP" altLang="en-US" dirty="0" smtClean="0"/>
              <a:t>級のコンピュータに相当　・・・　分子コンピューティングが役に立つかも</a:t>
            </a:r>
            <a:endParaRPr lang="en-US" altLang="ja-JP" dirty="0" smtClean="0"/>
          </a:p>
        </p:txBody>
      </p:sp>
    </p:spTree>
    <p:extLst>
      <p:ext uri="{BB962C8B-B14F-4D97-AF65-F5344CB8AC3E}">
        <p14:creationId xmlns:p14="http://schemas.microsoft.com/office/powerpoint/2010/main" val="380411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a:bodyPr>
          <a:lstStyle/>
          <a:p>
            <a:pPr fontAlgn="ctr"/>
            <a:r>
              <a:rPr lang="ja-JP" altLang="en-US" sz="2700" dirty="0"/>
              <a:t>インタビュー “人間のこころ”</a:t>
            </a:r>
            <a:br>
              <a:rPr lang="ja-JP" altLang="en-US" sz="2700" dirty="0"/>
            </a:br>
            <a:r>
              <a:rPr lang="ja-JP" altLang="ja-JP" sz="2400" dirty="0">
                <a:solidFill>
                  <a:schemeClr val="accent1"/>
                </a:solidFill>
              </a:rPr>
              <a:t>横田 </a:t>
            </a:r>
            <a:r>
              <a:rPr lang="ja-JP" altLang="ja-JP" sz="2400" dirty="0" smtClean="0">
                <a:solidFill>
                  <a:schemeClr val="accent1"/>
                </a:solidFill>
              </a:rPr>
              <a:t>南嶺</a:t>
            </a:r>
            <a:r>
              <a:rPr lang="ja-JP" altLang="en-US" sz="2400" dirty="0" smtClean="0">
                <a:solidFill>
                  <a:schemeClr val="accent1"/>
                </a:solidFill>
              </a:rPr>
              <a:t>　</a:t>
            </a:r>
            <a:r>
              <a:rPr lang="zh-TW" altLang="ja-JP" sz="2400" dirty="0" smtClean="0">
                <a:solidFill>
                  <a:schemeClr val="accent1"/>
                </a:solidFill>
              </a:rPr>
              <a:t>臨済宗</a:t>
            </a:r>
            <a:r>
              <a:rPr lang="zh-TW" altLang="ja-JP" sz="2400" dirty="0">
                <a:solidFill>
                  <a:schemeClr val="accent1"/>
                </a:solidFill>
              </a:rPr>
              <a:t>大本山円覚寺派　管長</a:t>
            </a:r>
            <a:r>
              <a:rPr lang="ja-JP" altLang="ja-JP" sz="2400" dirty="0">
                <a:solidFill>
                  <a:schemeClr val="accent1"/>
                </a:solidFill>
              </a:rPr>
              <a:t/>
            </a:r>
            <a:br>
              <a:rPr lang="ja-JP" altLang="ja-JP" sz="2400" dirty="0">
                <a:solidFill>
                  <a:schemeClr val="accent1"/>
                </a:solidFill>
              </a:rPr>
            </a:br>
            <a:r>
              <a:rPr lang="ja-JP" altLang="ja-JP" sz="2400" dirty="0">
                <a:solidFill>
                  <a:schemeClr val="accent1"/>
                </a:solidFill>
              </a:rPr>
              <a:t>インタビューアー：美馬 の</a:t>
            </a:r>
            <a:r>
              <a:rPr lang="ja-JP" altLang="ja-JP" sz="2400" dirty="0" smtClean="0">
                <a:solidFill>
                  <a:schemeClr val="accent1"/>
                </a:solidFill>
              </a:rPr>
              <a:t>ゆり</a:t>
            </a:r>
            <a:r>
              <a:rPr lang="ja-JP" altLang="en-US" sz="2400" dirty="0" smtClean="0">
                <a:solidFill>
                  <a:schemeClr val="accent1"/>
                </a:solidFill>
              </a:rPr>
              <a:t>　</a:t>
            </a:r>
            <a:r>
              <a:rPr lang="zh-TW" altLang="ja-JP" sz="2400" dirty="0" smtClean="0">
                <a:solidFill>
                  <a:schemeClr val="accent1"/>
                </a:solidFill>
              </a:rPr>
              <a:t>日本</a:t>
            </a:r>
            <a:r>
              <a:rPr lang="zh-TW" altLang="ja-JP" sz="2400" dirty="0">
                <a:solidFill>
                  <a:schemeClr val="accent1"/>
                </a:solidFill>
              </a:rPr>
              <a:t>科学未来館　元副館長</a:t>
            </a:r>
            <a:endParaRPr lang="ja-JP" altLang="ja-JP" sz="2400" dirty="0">
              <a:solidFill>
                <a:schemeClr val="accent1"/>
              </a:solidFill>
            </a:endParaRPr>
          </a:p>
        </p:txBody>
      </p:sp>
      <p:sp>
        <p:nvSpPr>
          <p:cNvPr id="14" name="コンテンツ プレースホルダー 13"/>
          <p:cNvSpPr>
            <a:spLocks noGrp="1"/>
          </p:cNvSpPr>
          <p:nvPr>
            <p:ph idx="1"/>
          </p:nvPr>
        </p:nvSpPr>
        <p:spPr/>
        <p:txBody>
          <a:bodyPr rtlCol="0">
            <a:normAutofit/>
          </a:bodyPr>
          <a:lstStyle/>
          <a:p>
            <a:r>
              <a:rPr lang="ja-JP" altLang="en-US" dirty="0" smtClean="0"/>
              <a:t>禅</a:t>
            </a:r>
            <a:endParaRPr lang="en-US" altLang="ja-JP" dirty="0" smtClean="0"/>
          </a:p>
          <a:p>
            <a:pPr lvl="1"/>
            <a:r>
              <a:rPr lang="ja-JP" altLang="en-US" dirty="0" smtClean="0"/>
              <a:t>冷温自知　実感として知ること</a:t>
            </a:r>
            <a:endParaRPr lang="en-US" altLang="ja-JP" dirty="0" smtClean="0"/>
          </a:p>
          <a:p>
            <a:pPr lvl="1"/>
            <a:r>
              <a:rPr lang="ja-JP" altLang="en-US" dirty="0"/>
              <a:t>外</a:t>
            </a:r>
            <a:r>
              <a:rPr lang="ja-JP" altLang="en-US" dirty="0" smtClean="0"/>
              <a:t>の情報にどう対応するかではなく，自分自身を如何に整えるか？</a:t>
            </a:r>
            <a:endParaRPr lang="en-US" altLang="ja-JP" dirty="0" smtClean="0"/>
          </a:p>
          <a:p>
            <a:pPr lvl="1"/>
            <a:r>
              <a:rPr lang="ja-JP" altLang="en-US" dirty="0"/>
              <a:t>もう一人</a:t>
            </a:r>
            <a:r>
              <a:rPr lang="ja-JP" altLang="en-US" dirty="0" smtClean="0"/>
              <a:t>の自分との対話　→　科学の世界での　自己調整学習，内部観測</a:t>
            </a:r>
            <a:endParaRPr lang="en-US" altLang="ja-JP" dirty="0" smtClean="0"/>
          </a:p>
          <a:p>
            <a:r>
              <a:rPr lang="ja-JP" altLang="en-US" dirty="0" smtClean="0"/>
              <a:t>身体は技術の進歩に追いついていない</a:t>
            </a:r>
            <a:endParaRPr lang="en-US" altLang="ja-JP" dirty="0" smtClean="0"/>
          </a:p>
          <a:p>
            <a:pPr lvl="1"/>
            <a:r>
              <a:rPr lang="ja-JP" altLang="en-US" dirty="0" smtClean="0"/>
              <a:t>生物としての人は</a:t>
            </a:r>
            <a:r>
              <a:rPr lang="en-US" altLang="ja-JP" dirty="0"/>
              <a:t>100</a:t>
            </a:r>
            <a:r>
              <a:rPr lang="ja-JP" altLang="en-US" dirty="0" smtClean="0"/>
              <a:t>年前と同じ</a:t>
            </a:r>
            <a:endParaRPr lang="en-US" altLang="ja-JP" dirty="0" smtClean="0"/>
          </a:p>
          <a:p>
            <a:pPr lvl="1"/>
            <a:r>
              <a:rPr lang="ja-JP" altLang="en-US" dirty="0"/>
              <a:t>謙虚</a:t>
            </a:r>
            <a:r>
              <a:rPr lang="ja-JP" altLang="en-US" dirty="0" smtClean="0"/>
              <a:t>さ</a:t>
            </a:r>
            <a:endParaRPr lang="en-US" altLang="ja-JP" dirty="0" smtClean="0"/>
          </a:p>
          <a:p>
            <a:pPr lvl="1"/>
            <a:r>
              <a:rPr lang="ja-JP" altLang="en-US" dirty="0" smtClean="0"/>
              <a:t>足る</a:t>
            </a:r>
            <a:r>
              <a:rPr lang="ja-JP" altLang="en-US" dirty="0" err="1" smtClean="0"/>
              <a:t>を</a:t>
            </a:r>
            <a:r>
              <a:rPr lang="ja-JP" altLang="en-US" dirty="0" smtClean="0"/>
              <a:t>知る　　・・・　自分にとって必要なこと，大事なこと，自分で決めて判断</a:t>
            </a:r>
            <a:endParaRPr lang="en-US" altLang="ja-JP" dirty="0" smtClean="0"/>
          </a:p>
          <a:p>
            <a:pPr marL="231775" lvl="1" indent="0">
              <a:buNone/>
            </a:pPr>
            <a:r>
              <a:rPr lang="ja-JP" altLang="en-US" dirty="0" smtClean="0"/>
              <a:t>　　　　　　　　　　　　　→心の平安</a:t>
            </a:r>
            <a:endParaRPr lang="en-US" altLang="ja-JP" dirty="0" smtClean="0"/>
          </a:p>
          <a:p>
            <a:pPr marL="231775" lvl="1" indent="0">
              <a:buNone/>
            </a:pPr>
            <a:endParaRPr lang="en-US" altLang="ja-JP" dirty="0" smtClean="0"/>
          </a:p>
          <a:p>
            <a:pPr lvl="1"/>
            <a:endParaRPr lang="en-US" altLang="ja-JP" dirty="0" smtClean="0"/>
          </a:p>
        </p:txBody>
      </p:sp>
    </p:spTree>
    <p:extLst>
      <p:ext uri="{BB962C8B-B14F-4D97-AF65-F5344CB8AC3E}">
        <p14:creationId xmlns:p14="http://schemas.microsoft.com/office/powerpoint/2010/main" val="280379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1522413" y="617240"/>
            <a:ext cx="9144001" cy="1371600"/>
          </a:xfrm>
        </p:spPr>
        <p:txBody>
          <a:bodyPr rtlCol="0">
            <a:normAutofit fontScale="90000"/>
          </a:bodyPr>
          <a:lstStyle/>
          <a:p>
            <a:pPr fontAlgn="ctr"/>
            <a:r>
              <a:rPr lang="ja-JP" altLang="en-US" sz="2700" dirty="0" smtClean="0"/>
              <a:t>パネルディスカッション “</a:t>
            </a:r>
            <a:r>
              <a:rPr lang="ja-JP" altLang="en-US" sz="2800" dirty="0">
                <a:cs typeface="Meiryo UI" panose="020B0604030504040204" pitchFamily="50" charset="-128"/>
              </a:rPr>
              <a:t>人間と人工</a:t>
            </a:r>
            <a:r>
              <a:rPr lang="ja-JP" altLang="en-US" sz="2800" dirty="0" smtClean="0">
                <a:cs typeface="Meiryo UI" panose="020B0604030504040204" pitchFamily="50" charset="-128"/>
              </a:rPr>
              <a:t>知能</a:t>
            </a:r>
            <a:r>
              <a:rPr lang="ja-JP" altLang="en-US" sz="2700" dirty="0" smtClean="0"/>
              <a:t>”</a:t>
            </a:r>
            <a:r>
              <a:rPr lang="ja-JP" altLang="en-US" sz="2700" dirty="0"/>
              <a:t/>
            </a:r>
            <a:br>
              <a:rPr lang="ja-JP" altLang="en-US" sz="2700" dirty="0"/>
            </a:br>
            <a:r>
              <a:rPr lang="ja-JP" altLang="ja-JP" sz="2400" dirty="0">
                <a:solidFill>
                  <a:schemeClr val="accent1"/>
                </a:solidFill>
              </a:rPr>
              <a:t>ジョージ・</a:t>
            </a:r>
            <a:r>
              <a:rPr lang="en-US" altLang="ja-JP" sz="2400" dirty="0">
                <a:solidFill>
                  <a:schemeClr val="accent1"/>
                </a:solidFill>
              </a:rPr>
              <a:t>F</a:t>
            </a:r>
            <a:r>
              <a:rPr lang="ja-JP" altLang="ja-JP" sz="2400" dirty="0">
                <a:solidFill>
                  <a:schemeClr val="accent1"/>
                </a:solidFill>
              </a:rPr>
              <a:t>・</a:t>
            </a:r>
            <a:r>
              <a:rPr lang="ja-JP" altLang="ja-JP" sz="2400" dirty="0" smtClean="0">
                <a:solidFill>
                  <a:schemeClr val="accent1"/>
                </a:solidFill>
              </a:rPr>
              <a:t>スムート</a:t>
            </a:r>
            <a:r>
              <a:rPr lang="ja-JP" altLang="en-US" sz="2400" dirty="0" smtClean="0">
                <a:solidFill>
                  <a:schemeClr val="accent1"/>
                </a:solidFill>
              </a:rPr>
              <a:t>　</a:t>
            </a:r>
            <a:r>
              <a:rPr lang="en-US" altLang="ja-JP" sz="2400" dirty="0" smtClean="0">
                <a:solidFill>
                  <a:schemeClr val="accent1"/>
                </a:solidFill>
              </a:rPr>
              <a:t>2006</a:t>
            </a:r>
            <a:r>
              <a:rPr lang="ja-JP" altLang="ja-JP" sz="2400" dirty="0">
                <a:solidFill>
                  <a:schemeClr val="accent1"/>
                </a:solidFill>
              </a:rPr>
              <a:t>年ノーベル物理学賞</a:t>
            </a:r>
            <a:br>
              <a:rPr lang="ja-JP" altLang="ja-JP" sz="2400" dirty="0">
                <a:solidFill>
                  <a:schemeClr val="accent1"/>
                </a:solidFill>
              </a:rPr>
            </a:br>
            <a:r>
              <a:rPr lang="ja-JP" altLang="ja-JP" sz="2400" dirty="0">
                <a:solidFill>
                  <a:schemeClr val="accent1"/>
                </a:solidFill>
              </a:rPr>
              <a:t>トニー・</a:t>
            </a:r>
            <a:r>
              <a:rPr lang="ja-JP" altLang="ja-JP" sz="2400" dirty="0" smtClean="0">
                <a:solidFill>
                  <a:schemeClr val="accent1"/>
                </a:solidFill>
              </a:rPr>
              <a:t>ベルパエム</a:t>
            </a:r>
            <a:r>
              <a:rPr lang="ja-JP" altLang="en-US" sz="2400" dirty="0" smtClean="0">
                <a:solidFill>
                  <a:schemeClr val="accent1"/>
                </a:solidFill>
              </a:rPr>
              <a:t>　</a:t>
            </a:r>
            <a:r>
              <a:rPr lang="ja-JP" altLang="ja-JP" sz="2400" dirty="0" smtClean="0">
                <a:solidFill>
                  <a:schemeClr val="accent1"/>
                </a:solidFill>
              </a:rPr>
              <a:t>プリマス</a:t>
            </a:r>
            <a:r>
              <a:rPr lang="ja-JP" altLang="ja-JP" sz="2400" dirty="0">
                <a:solidFill>
                  <a:schemeClr val="accent1"/>
                </a:solidFill>
              </a:rPr>
              <a:t>大学</a:t>
            </a:r>
            <a:br>
              <a:rPr lang="ja-JP" altLang="ja-JP" sz="2400" dirty="0">
                <a:solidFill>
                  <a:schemeClr val="accent1"/>
                </a:solidFill>
              </a:rPr>
            </a:br>
            <a:r>
              <a:rPr lang="ja-JP" altLang="ja-JP" sz="2400" dirty="0">
                <a:solidFill>
                  <a:schemeClr val="accent1"/>
                </a:solidFill>
              </a:rPr>
              <a:t>マーガレット・</a:t>
            </a:r>
            <a:r>
              <a:rPr lang="en-US" altLang="ja-JP" sz="2400" dirty="0">
                <a:solidFill>
                  <a:schemeClr val="accent1"/>
                </a:solidFill>
              </a:rPr>
              <a:t>A</a:t>
            </a:r>
            <a:r>
              <a:rPr lang="ja-JP" altLang="ja-JP" sz="2400" dirty="0">
                <a:solidFill>
                  <a:schemeClr val="accent1"/>
                </a:solidFill>
              </a:rPr>
              <a:t>・</a:t>
            </a:r>
            <a:r>
              <a:rPr lang="ja-JP" altLang="ja-JP" sz="2400" dirty="0" smtClean="0">
                <a:solidFill>
                  <a:schemeClr val="accent1"/>
                </a:solidFill>
              </a:rPr>
              <a:t>ボーデン</a:t>
            </a:r>
            <a:r>
              <a:rPr lang="ja-JP" altLang="en-US" sz="2400" dirty="0" smtClean="0">
                <a:solidFill>
                  <a:schemeClr val="accent1"/>
                </a:solidFill>
              </a:rPr>
              <a:t>　</a:t>
            </a:r>
            <a:r>
              <a:rPr lang="ja-JP" altLang="ja-JP" sz="2400" dirty="0" smtClean="0">
                <a:solidFill>
                  <a:schemeClr val="accent1"/>
                </a:solidFill>
              </a:rPr>
              <a:t>サセックス</a:t>
            </a:r>
            <a:r>
              <a:rPr lang="ja-JP" altLang="ja-JP" sz="2400" dirty="0">
                <a:solidFill>
                  <a:schemeClr val="accent1"/>
                </a:solidFill>
              </a:rPr>
              <a:t>大学</a:t>
            </a:r>
            <a:br>
              <a:rPr lang="ja-JP" altLang="ja-JP" sz="2400" dirty="0">
                <a:solidFill>
                  <a:schemeClr val="accent1"/>
                </a:solidFill>
              </a:rPr>
            </a:br>
            <a:r>
              <a:rPr lang="ja-JP" altLang="ja-JP" sz="2400" dirty="0">
                <a:solidFill>
                  <a:schemeClr val="accent1"/>
                </a:solidFill>
              </a:rPr>
              <a:t>下條 信</a:t>
            </a:r>
            <a:r>
              <a:rPr lang="ja-JP" altLang="ja-JP" sz="2400" dirty="0" smtClean="0">
                <a:solidFill>
                  <a:schemeClr val="accent1"/>
                </a:solidFill>
              </a:rPr>
              <a:t>輔</a:t>
            </a:r>
            <a:r>
              <a:rPr lang="ja-JP" altLang="en-US" sz="2400" dirty="0" smtClean="0">
                <a:solidFill>
                  <a:schemeClr val="accent1"/>
                </a:solidFill>
              </a:rPr>
              <a:t>　</a:t>
            </a:r>
            <a:r>
              <a:rPr lang="ja-JP" altLang="ja-JP" sz="2400" dirty="0" smtClean="0">
                <a:solidFill>
                  <a:schemeClr val="accent1"/>
                </a:solidFill>
              </a:rPr>
              <a:t>カリフォルニア</a:t>
            </a:r>
            <a:r>
              <a:rPr lang="ja-JP" altLang="ja-JP" sz="2400" dirty="0">
                <a:solidFill>
                  <a:schemeClr val="accent1"/>
                </a:solidFill>
              </a:rPr>
              <a:t>工科大学</a:t>
            </a:r>
            <a:br>
              <a:rPr lang="ja-JP" altLang="ja-JP" sz="2400" dirty="0">
                <a:solidFill>
                  <a:schemeClr val="accent1"/>
                </a:solidFill>
              </a:rPr>
            </a:br>
            <a:r>
              <a:rPr lang="ja-JP" altLang="ja-JP" sz="2400" dirty="0">
                <a:solidFill>
                  <a:schemeClr val="accent1"/>
                </a:solidFill>
              </a:rPr>
              <a:t>モデレーター：國吉 </a:t>
            </a:r>
            <a:r>
              <a:rPr lang="ja-JP" altLang="ja-JP" sz="2400" dirty="0" smtClean="0">
                <a:solidFill>
                  <a:schemeClr val="accent1"/>
                </a:solidFill>
              </a:rPr>
              <a:t>康夫</a:t>
            </a:r>
            <a:r>
              <a:rPr lang="ja-JP" altLang="en-US" sz="2400" dirty="0" smtClean="0">
                <a:solidFill>
                  <a:schemeClr val="accent1"/>
                </a:solidFill>
              </a:rPr>
              <a:t>　</a:t>
            </a:r>
            <a:r>
              <a:rPr lang="ja-JP" altLang="ja-JP" sz="2400" dirty="0" smtClean="0">
                <a:solidFill>
                  <a:schemeClr val="accent1"/>
                </a:solidFill>
              </a:rPr>
              <a:t>東京</a:t>
            </a:r>
            <a:r>
              <a:rPr lang="ja-JP" altLang="ja-JP" sz="2400" dirty="0">
                <a:solidFill>
                  <a:schemeClr val="accent1"/>
                </a:solidFill>
              </a:rPr>
              <a:t>大学</a:t>
            </a:r>
          </a:p>
        </p:txBody>
      </p:sp>
      <p:sp>
        <p:nvSpPr>
          <p:cNvPr id="14" name="コンテンツ プレースホルダー 13"/>
          <p:cNvSpPr>
            <a:spLocks noGrp="1"/>
          </p:cNvSpPr>
          <p:nvPr>
            <p:ph idx="1"/>
          </p:nvPr>
        </p:nvSpPr>
        <p:spPr/>
        <p:txBody>
          <a:bodyPr rtlCol="0">
            <a:normAutofit fontScale="62500" lnSpcReduction="20000"/>
          </a:bodyPr>
          <a:lstStyle/>
          <a:p>
            <a:r>
              <a:rPr lang="ja-JP" altLang="en-US" dirty="0" smtClean="0"/>
              <a:t>創造性</a:t>
            </a:r>
            <a:endParaRPr lang="en-US" altLang="ja-JP" dirty="0" smtClean="0"/>
          </a:p>
          <a:p>
            <a:pPr lvl="1"/>
            <a:r>
              <a:rPr lang="ja-JP" altLang="en-US" dirty="0" smtClean="0"/>
              <a:t>①いままでなかったもの，なじんでなかったことから新しいものを生み出す</a:t>
            </a:r>
            <a:endParaRPr lang="en-US" altLang="ja-JP" dirty="0" smtClean="0"/>
          </a:p>
          <a:p>
            <a:pPr lvl="1"/>
            <a:r>
              <a:rPr lang="ja-JP" altLang="en-US" dirty="0" smtClean="0"/>
              <a:t>②すでにマッピングされた領域の中を探索，新しい組み合わせを生み出す　　⇒ </a:t>
            </a:r>
            <a:r>
              <a:rPr lang="en-US" altLang="ja-JP" dirty="0" smtClean="0"/>
              <a:t>AI</a:t>
            </a:r>
            <a:r>
              <a:rPr lang="ja-JP" altLang="en-US" dirty="0" smtClean="0"/>
              <a:t>の取り組みやすい分野</a:t>
            </a:r>
            <a:endParaRPr lang="en-US" altLang="ja-JP" dirty="0" smtClean="0"/>
          </a:p>
          <a:p>
            <a:pPr lvl="1"/>
            <a:r>
              <a:rPr lang="ja-JP" altLang="en-US" dirty="0" smtClean="0"/>
              <a:t>③ルールを変える</a:t>
            </a:r>
            <a:endParaRPr lang="en-US" altLang="ja-JP" dirty="0" smtClean="0"/>
          </a:p>
          <a:p>
            <a:r>
              <a:rPr lang="ja-JP" altLang="en-US" dirty="0"/>
              <a:t>今</a:t>
            </a:r>
            <a:r>
              <a:rPr lang="ja-JP" altLang="en-US" dirty="0" smtClean="0"/>
              <a:t>の自動翻訳　</a:t>
            </a:r>
            <a:endParaRPr lang="en-US" altLang="ja-JP" dirty="0" smtClean="0"/>
          </a:p>
          <a:p>
            <a:pPr lvl="1"/>
            <a:r>
              <a:rPr lang="ja-JP" altLang="en-US" dirty="0" smtClean="0"/>
              <a:t>文章の意味を理解しているわけではなく，言語間のマッピングを行っているだけ</a:t>
            </a:r>
            <a:endParaRPr lang="en-US" altLang="ja-JP" dirty="0" smtClean="0"/>
          </a:p>
          <a:p>
            <a:pPr lvl="1"/>
            <a:r>
              <a:rPr lang="ja-JP" altLang="en-US" dirty="0" smtClean="0"/>
              <a:t>機械が意味を理解するには現実世界との関わりが必要</a:t>
            </a:r>
            <a:endParaRPr lang="en-US" altLang="ja-JP" dirty="0" smtClean="0"/>
          </a:p>
          <a:p>
            <a:r>
              <a:rPr lang="en-US" altLang="ja-JP" dirty="0" smtClean="0"/>
              <a:t>AI</a:t>
            </a:r>
            <a:r>
              <a:rPr lang="ja-JP" altLang="en-US" dirty="0" smtClean="0"/>
              <a:t>が意識を獲得したかどうか人が知ることはできない　</a:t>
            </a:r>
            <a:endParaRPr lang="en-US" altLang="ja-JP" dirty="0" smtClean="0"/>
          </a:p>
          <a:p>
            <a:pPr lvl="1"/>
            <a:r>
              <a:rPr lang="ja-JP" altLang="en-US" dirty="0" smtClean="0"/>
              <a:t>意識は一人称の問題</a:t>
            </a:r>
            <a:endParaRPr lang="en-US" altLang="ja-JP" dirty="0" smtClean="0"/>
          </a:p>
          <a:p>
            <a:pPr lvl="1"/>
            <a:r>
              <a:rPr lang="ja-JP" altLang="en-US" dirty="0" smtClean="0"/>
              <a:t>外部の観測者が判断するしかない</a:t>
            </a:r>
            <a:endParaRPr lang="en-US" altLang="ja-JP" dirty="0" smtClean="0"/>
          </a:p>
          <a:p>
            <a:pPr lvl="1"/>
            <a:r>
              <a:rPr lang="en-US" altLang="ja-JP" dirty="0" smtClean="0"/>
              <a:t>AI</a:t>
            </a:r>
            <a:r>
              <a:rPr lang="ja-JP" altLang="en-US" dirty="0" smtClean="0"/>
              <a:t>との信頼関係が気づけるかが重要（</a:t>
            </a:r>
            <a:r>
              <a:rPr lang="ja-JP" altLang="en-US" dirty="0"/>
              <a:t>人と付き合うのと</a:t>
            </a:r>
            <a:r>
              <a:rPr lang="ja-JP" altLang="en-US" dirty="0" smtClean="0"/>
              <a:t>同じ）</a:t>
            </a:r>
            <a:endParaRPr lang="en-US" altLang="ja-JP" dirty="0" smtClean="0"/>
          </a:p>
          <a:p>
            <a:r>
              <a:rPr lang="en-US" altLang="ja-JP" dirty="0" smtClean="0"/>
              <a:t>AI</a:t>
            </a:r>
            <a:r>
              <a:rPr lang="ja-JP" altLang="en-US" dirty="0" smtClean="0"/>
              <a:t>は人を超えられるか？</a:t>
            </a:r>
            <a:endParaRPr lang="en-US" altLang="ja-JP" dirty="0" smtClean="0"/>
          </a:p>
          <a:p>
            <a:pPr lvl="1"/>
            <a:r>
              <a:rPr lang="ja-JP" altLang="en-US" dirty="0" smtClean="0"/>
              <a:t>すでに品言を超えている分野もある。原理的にできないとは言えない。が，できるとも思えない。</a:t>
            </a:r>
            <a:endParaRPr lang="en-US" altLang="ja-JP" dirty="0" smtClean="0"/>
          </a:p>
          <a:p>
            <a:pPr lvl="1"/>
            <a:endParaRPr lang="en-US" altLang="ja-JP" dirty="0" smtClean="0"/>
          </a:p>
          <a:p>
            <a:pPr marL="231775" lvl="1" indent="0">
              <a:buNone/>
            </a:pPr>
            <a:endParaRPr lang="en-US" altLang="ja-JP" dirty="0" smtClean="0"/>
          </a:p>
        </p:txBody>
      </p:sp>
    </p:spTree>
    <p:extLst>
      <p:ext uri="{BB962C8B-B14F-4D97-AF65-F5344CB8AC3E}">
        <p14:creationId xmlns:p14="http://schemas.microsoft.com/office/powerpoint/2010/main" val="352589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1522413" y="617240"/>
            <a:ext cx="9144001" cy="1371600"/>
          </a:xfrm>
        </p:spPr>
        <p:txBody>
          <a:bodyPr rtlCol="0">
            <a:normAutofit fontScale="90000"/>
          </a:bodyPr>
          <a:lstStyle/>
          <a:p>
            <a:pPr fontAlgn="ctr"/>
            <a:r>
              <a:rPr lang="ja-JP" altLang="en-US" sz="2700" dirty="0" smtClean="0"/>
              <a:t>パネルディスカッション “</a:t>
            </a:r>
            <a:r>
              <a:rPr lang="ja-JP" altLang="en-US" sz="2800" dirty="0">
                <a:cs typeface="Meiryo UI" panose="020B0604030504040204" pitchFamily="50" charset="-128"/>
              </a:rPr>
              <a:t>産業構造の</a:t>
            </a:r>
            <a:r>
              <a:rPr lang="ja-JP" altLang="en-US" sz="2800" dirty="0" smtClean="0">
                <a:cs typeface="Meiryo UI" panose="020B0604030504040204" pitchFamily="50" charset="-128"/>
              </a:rPr>
              <a:t>イノベーション</a:t>
            </a:r>
            <a:r>
              <a:rPr lang="ja-JP" altLang="en-US" sz="2700" dirty="0" smtClean="0"/>
              <a:t>”</a:t>
            </a:r>
            <a:r>
              <a:rPr lang="ja-JP" altLang="en-US" sz="2700" dirty="0"/>
              <a:t/>
            </a:r>
            <a:br>
              <a:rPr lang="ja-JP" altLang="en-US" sz="2700" dirty="0"/>
            </a:br>
            <a:r>
              <a:rPr lang="ja-JP" altLang="ja-JP" sz="2000" dirty="0">
                <a:solidFill>
                  <a:schemeClr val="accent1"/>
                </a:solidFill>
              </a:rPr>
              <a:t>エリック・</a:t>
            </a:r>
            <a:r>
              <a:rPr lang="en-US" altLang="ja-JP" sz="2000" dirty="0">
                <a:solidFill>
                  <a:schemeClr val="accent1"/>
                </a:solidFill>
              </a:rPr>
              <a:t>S</a:t>
            </a:r>
            <a:r>
              <a:rPr lang="ja-JP" altLang="ja-JP" sz="2000" dirty="0">
                <a:solidFill>
                  <a:schemeClr val="accent1"/>
                </a:solidFill>
              </a:rPr>
              <a:t>・</a:t>
            </a:r>
            <a:r>
              <a:rPr lang="ja-JP" altLang="ja-JP" sz="2000" dirty="0" smtClean="0">
                <a:solidFill>
                  <a:schemeClr val="accent1"/>
                </a:solidFill>
              </a:rPr>
              <a:t>マスキン</a:t>
            </a:r>
            <a:r>
              <a:rPr lang="ja-JP" altLang="en-US" sz="2000" dirty="0" smtClean="0">
                <a:solidFill>
                  <a:schemeClr val="accent1"/>
                </a:solidFill>
              </a:rPr>
              <a:t>　</a:t>
            </a:r>
            <a:r>
              <a:rPr lang="en-US" altLang="ja-JP" sz="2000" dirty="0" smtClean="0">
                <a:solidFill>
                  <a:schemeClr val="accent1"/>
                </a:solidFill>
              </a:rPr>
              <a:t>2007</a:t>
            </a:r>
            <a:r>
              <a:rPr lang="ja-JP" altLang="ja-JP" sz="2000" dirty="0">
                <a:solidFill>
                  <a:schemeClr val="accent1"/>
                </a:solidFill>
              </a:rPr>
              <a:t>年ノーベル経済学賞</a:t>
            </a:r>
            <a:br>
              <a:rPr lang="ja-JP" altLang="ja-JP" sz="2000" dirty="0">
                <a:solidFill>
                  <a:schemeClr val="accent1"/>
                </a:solidFill>
              </a:rPr>
            </a:br>
            <a:r>
              <a:rPr lang="ja-JP" altLang="ja-JP" sz="2000" dirty="0">
                <a:solidFill>
                  <a:schemeClr val="accent1"/>
                </a:solidFill>
              </a:rPr>
              <a:t>安宅 </a:t>
            </a:r>
            <a:r>
              <a:rPr lang="ja-JP" altLang="ja-JP" sz="2000" dirty="0" smtClean="0">
                <a:solidFill>
                  <a:schemeClr val="accent1"/>
                </a:solidFill>
              </a:rPr>
              <a:t>和人</a:t>
            </a:r>
            <a:r>
              <a:rPr lang="ja-JP" altLang="en-US" sz="2000" dirty="0" smtClean="0">
                <a:solidFill>
                  <a:schemeClr val="accent1"/>
                </a:solidFill>
              </a:rPr>
              <a:t>　</a:t>
            </a:r>
            <a:r>
              <a:rPr lang="ja-JP" altLang="ja-JP" sz="2000" dirty="0" smtClean="0">
                <a:solidFill>
                  <a:schemeClr val="accent1"/>
                </a:solidFill>
              </a:rPr>
              <a:t>ヤフー</a:t>
            </a:r>
            <a:r>
              <a:rPr lang="ja-JP" altLang="ja-JP" sz="2000" dirty="0">
                <a:solidFill>
                  <a:schemeClr val="accent1"/>
                </a:solidFill>
              </a:rPr>
              <a:t>株式会社</a:t>
            </a:r>
            <a:br>
              <a:rPr lang="ja-JP" altLang="ja-JP" sz="2000" dirty="0">
                <a:solidFill>
                  <a:schemeClr val="accent1"/>
                </a:solidFill>
              </a:rPr>
            </a:br>
            <a:r>
              <a:rPr lang="ja-JP" altLang="ja-JP" sz="2000" dirty="0">
                <a:solidFill>
                  <a:schemeClr val="accent1"/>
                </a:solidFill>
              </a:rPr>
              <a:t>ピーター・</a:t>
            </a:r>
            <a:r>
              <a:rPr lang="ja-JP" altLang="ja-JP" sz="2000" dirty="0" smtClean="0">
                <a:solidFill>
                  <a:schemeClr val="accent1"/>
                </a:solidFill>
              </a:rPr>
              <a:t>ノーヴィグ</a:t>
            </a:r>
            <a:r>
              <a:rPr lang="ja-JP" altLang="en-US" sz="2000" dirty="0" smtClean="0">
                <a:solidFill>
                  <a:schemeClr val="accent1"/>
                </a:solidFill>
              </a:rPr>
              <a:t>　</a:t>
            </a:r>
            <a:r>
              <a:rPr lang="en-US" altLang="ja-JP" sz="2000" dirty="0" smtClean="0">
                <a:solidFill>
                  <a:schemeClr val="accent1"/>
                </a:solidFill>
              </a:rPr>
              <a:t>Google</a:t>
            </a:r>
            <a:r>
              <a:rPr lang="ja-JP" altLang="ja-JP" sz="2000" dirty="0">
                <a:solidFill>
                  <a:schemeClr val="accent1"/>
                </a:solidFill>
              </a:rPr>
              <a:t>リサーチ部門ディレクター</a:t>
            </a:r>
            <a:br>
              <a:rPr lang="ja-JP" altLang="ja-JP" sz="2000" dirty="0">
                <a:solidFill>
                  <a:schemeClr val="accent1"/>
                </a:solidFill>
              </a:rPr>
            </a:br>
            <a:r>
              <a:rPr lang="ja-JP" altLang="ja-JP" sz="2000" dirty="0">
                <a:solidFill>
                  <a:schemeClr val="accent1"/>
                </a:solidFill>
              </a:rPr>
              <a:t>ウォルフガング・</a:t>
            </a:r>
            <a:r>
              <a:rPr lang="ja-JP" altLang="ja-JP" sz="2000" dirty="0" smtClean="0">
                <a:solidFill>
                  <a:schemeClr val="accent1"/>
                </a:solidFill>
              </a:rPr>
              <a:t>ヴァルスター</a:t>
            </a:r>
            <a:r>
              <a:rPr lang="ja-JP" altLang="en-US" sz="2000" dirty="0" smtClean="0">
                <a:solidFill>
                  <a:schemeClr val="accent1"/>
                </a:solidFill>
              </a:rPr>
              <a:t>　</a:t>
            </a:r>
            <a:r>
              <a:rPr lang="ja-JP" altLang="ja-JP" sz="2000" dirty="0" smtClean="0">
                <a:solidFill>
                  <a:schemeClr val="accent1"/>
                </a:solidFill>
              </a:rPr>
              <a:t>ドイツ</a:t>
            </a:r>
            <a:r>
              <a:rPr lang="ja-JP" altLang="ja-JP" sz="2000" dirty="0">
                <a:solidFill>
                  <a:schemeClr val="accent1"/>
                </a:solidFill>
              </a:rPr>
              <a:t>人工知能研究センター</a:t>
            </a:r>
            <a:br>
              <a:rPr lang="ja-JP" altLang="ja-JP" sz="2000" dirty="0">
                <a:solidFill>
                  <a:schemeClr val="accent1"/>
                </a:solidFill>
              </a:rPr>
            </a:br>
            <a:r>
              <a:rPr lang="ja-JP" altLang="ja-JP" sz="2000" dirty="0">
                <a:solidFill>
                  <a:schemeClr val="accent1"/>
                </a:solidFill>
              </a:rPr>
              <a:t>モデレーター：美馬 の</a:t>
            </a:r>
            <a:r>
              <a:rPr lang="ja-JP" altLang="ja-JP" sz="2000" dirty="0" smtClean="0">
                <a:solidFill>
                  <a:schemeClr val="accent1"/>
                </a:solidFill>
              </a:rPr>
              <a:t>ゆり</a:t>
            </a:r>
            <a:r>
              <a:rPr lang="ja-JP" altLang="en-US" sz="2000" dirty="0" smtClean="0">
                <a:solidFill>
                  <a:schemeClr val="accent1"/>
                </a:solidFill>
              </a:rPr>
              <a:t>　</a:t>
            </a:r>
            <a:r>
              <a:rPr lang="zh-TW" altLang="ja-JP" sz="2000" dirty="0" smtClean="0">
                <a:solidFill>
                  <a:schemeClr val="accent1"/>
                </a:solidFill>
              </a:rPr>
              <a:t>日本</a:t>
            </a:r>
            <a:r>
              <a:rPr lang="zh-TW" altLang="ja-JP" sz="2000" dirty="0">
                <a:solidFill>
                  <a:schemeClr val="accent1"/>
                </a:solidFill>
              </a:rPr>
              <a:t>科学未来館　元副館長</a:t>
            </a:r>
            <a:endParaRPr lang="ja-JP" altLang="ja-JP" sz="2000" dirty="0">
              <a:solidFill>
                <a:schemeClr val="accent1"/>
              </a:solidFill>
            </a:endParaRPr>
          </a:p>
        </p:txBody>
      </p:sp>
      <p:sp>
        <p:nvSpPr>
          <p:cNvPr id="14" name="コンテンツ プレースホルダー 13"/>
          <p:cNvSpPr>
            <a:spLocks noGrp="1"/>
          </p:cNvSpPr>
          <p:nvPr>
            <p:ph idx="1"/>
          </p:nvPr>
        </p:nvSpPr>
        <p:spPr/>
        <p:txBody>
          <a:bodyPr rtlCol="0">
            <a:normAutofit fontScale="92500" lnSpcReduction="20000"/>
          </a:bodyPr>
          <a:lstStyle/>
          <a:p>
            <a:r>
              <a:rPr lang="ja-JP" altLang="en-US" dirty="0" smtClean="0"/>
              <a:t>知能ロボットと人の役割分担</a:t>
            </a:r>
            <a:endParaRPr lang="en-US" altLang="ja-JP" dirty="0" smtClean="0"/>
          </a:p>
          <a:p>
            <a:pPr lvl="1"/>
            <a:r>
              <a:rPr lang="ja-JP" altLang="en-US" dirty="0" smtClean="0"/>
              <a:t>ヘビーワークはロボット，検査は人</a:t>
            </a:r>
            <a:endParaRPr lang="en-US" altLang="ja-JP" dirty="0" smtClean="0"/>
          </a:p>
          <a:p>
            <a:pPr lvl="1"/>
            <a:r>
              <a:rPr lang="ja-JP" altLang="en-US" dirty="0" smtClean="0"/>
              <a:t>ロボット増えることで雇用も増える</a:t>
            </a:r>
            <a:endParaRPr lang="en-US" altLang="ja-JP" dirty="0" smtClean="0"/>
          </a:p>
          <a:p>
            <a:r>
              <a:rPr lang="ja-JP" altLang="en-US" dirty="0" smtClean="0"/>
              <a:t>社会は</a:t>
            </a:r>
            <a:r>
              <a:rPr lang="en-US" altLang="ja-JP" dirty="0" smtClean="0"/>
              <a:t>AI</a:t>
            </a:r>
            <a:r>
              <a:rPr lang="ja-JP" altLang="en-US" dirty="0" smtClean="0"/>
              <a:t>を活用して選択肢を最大化する方向に進む</a:t>
            </a:r>
            <a:endParaRPr lang="en-US" altLang="ja-JP" dirty="0" smtClean="0"/>
          </a:p>
          <a:p>
            <a:r>
              <a:rPr lang="en-US" altLang="ja-JP" dirty="0" smtClean="0"/>
              <a:t>AI</a:t>
            </a:r>
            <a:r>
              <a:rPr lang="ja-JP" altLang="en-US" dirty="0" smtClean="0"/>
              <a:t>がいつも良い提案をすることが当たり前になると，</a:t>
            </a:r>
            <a:endParaRPr lang="en-US" altLang="ja-JP" dirty="0" smtClean="0"/>
          </a:p>
          <a:p>
            <a:pPr lvl="1"/>
            <a:r>
              <a:rPr lang="ja-JP" altLang="en-US" dirty="0" smtClean="0"/>
              <a:t>人は選択するのをやめてしまう　　⇒　自由が失われる</a:t>
            </a:r>
            <a:endParaRPr lang="en-US" altLang="ja-JP" dirty="0" smtClean="0"/>
          </a:p>
          <a:p>
            <a:pPr lvl="1"/>
            <a:r>
              <a:rPr lang="ja-JP" altLang="en-US" dirty="0" smtClean="0"/>
              <a:t>結果に満足であればそれも受け入れることになる</a:t>
            </a:r>
            <a:endParaRPr lang="en-US" altLang="ja-JP" dirty="0"/>
          </a:p>
          <a:p>
            <a:r>
              <a:rPr lang="ja-JP" altLang="en-US" dirty="0" smtClean="0"/>
              <a:t>教育</a:t>
            </a:r>
            <a:endParaRPr lang="en-US" altLang="ja-JP" dirty="0" smtClean="0"/>
          </a:p>
          <a:p>
            <a:pPr lvl="1"/>
            <a:r>
              <a:rPr lang="en-US" altLang="ja-JP" dirty="0" smtClean="0"/>
              <a:t>AI</a:t>
            </a:r>
            <a:r>
              <a:rPr lang="ja-JP" altLang="en-US" dirty="0" err="1" smtClean="0"/>
              <a:t>，</a:t>
            </a:r>
            <a:r>
              <a:rPr lang="ja-JP" altLang="en-US" dirty="0" smtClean="0"/>
              <a:t>データ分析，コンピュータサイエンスは代数と同じレベルの必須科目にすべき</a:t>
            </a:r>
            <a:endParaRPr lang="en-US" altLang="ja-JP" dirty="0" smtClean="0"/>
          </a:p>
          <a:p>
            <a:pPr lvl="1"/>
            <a:r>
              <a:rPr lang="ja-JP" altLang="en-US" dirty="0"/>
              <a:t>生涯</a:t>
            </a:r>
            <a:r>
              <a:rPr lang="ja-JP" altLang="en-US" dirty="0" smtClean="0"/>
              <a:t>学習が重要</a:t>
            </a:r>
            <a:endParaRPr lang="en-US" altLang="ja-JP" dirty="0" smtClean="0"/>
          </a:p>
          <a:p>
            <a:pPr lvl="1"/>
            <a:endParaRPr lang="en-US" altLang="ja-JP" dirty="0" smtClean="0"/>
          </a:p>
        </p:txBody>
      </p:sp>
    </p:spTree>
    <p:extLst>
      <p:ext uri="{BB962C8B-B14F-4D97-AF65-F5344CB8AC3E}">
        <p14:creationId xmlns:p14="http://schemas.microsoft.com/office/powerpoint/2010/main" val="351471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1557908" y="476672"/>
            <a:ext cx="9144001" cy="1371600"/>
          </a:xfrm>
        </p:spPr>
        <p:txBody>
          <a:bodyPr rtlCol="0">
            <a:normAutofit fontScale="90000"/>
          </a:bodyPr>
          <a:lstStyle/>
          <a:p>
            <a:pPr fontAlgn="ctr"/>
            <a:r>
              <a:rPr lang="ja-JP" altLang="en-US" sz="2700" dirty="0" smtClean="0"/>
              <a:t>パネルディスカッション “</a:t>
            </a:r>
            <a:r>
              <a:rPr lang="ja-JP" altLang="en-US" sz="2800" dirty="0">
                <a:cs typeface="Meiryo UI" panose="020B0604030504040204" pitchFamily="50" charset="-128"/>
              </a:rPr>
              <a:t>政策対話（日独米の人工知能政策</a:t>
            </a:r>
            <a:r>
              <a:rPr lang="ja-JP" altLang="en-US" sz="2800" dirty="0" smtClean="0">
                <a:cs typeface="Meiryo UI" panose="020B0604030504040204" pitchFamily="50" charset="-128"/>
              </a:rPr>
              <a:t>）</a:t>
            </a:r>
            <a:r>
              <a:rPr lang="ja-JP" altLang="en-US" sz="2700" dirty="0" smtClean="0"/>
              <a:t>”</a:t>
            </a:r>
            <a:r>
              <a:rPr lang="ja-JP" altLang="en-US" sz="2700" dirty="0"/>
              <a:t/>
            </a:r>
            <a:br>
              <a:rPr lang="ja-JP" altLang="en-US" sz="2700" dirty="0"/>
            </a:br>
            <a:r>
              <a:rPr lang="ja-JP" altLang="ja-JP" sz="1800" dirty="0">
                <a:solidFill>
                  <a:schemeClr val="accent1"/>
                </a:solidFill>
              </a:rPr>
              <a:t>安西 祐</a:t>
            </a:r>
            <a:r>
              <a:rPr lang="ja-JP" altLang="ja-JP" sz="1800" dirty="0" smtClean="0">
                <a:solidFill>
                  <a:schemeClr val="accent1"/>
                </a:solidFill>
              </a:rPr>
              <a:t>一郎</a:t>
            </a:r>
            <a:r>
              <a:rPr lang="ja-JP" altLang="en-US" sz="1800" dirty="0" smtClean="0">
                <a:solidFill>
                  <a:schemeClr val="accent1"/>
                </a:solidFill>
              </a:rPr>
              <a:t>　</a:t>
            </a:r>
            <a:r>
              <a:rPr lang="zh-CN" altLang="ja-JP" sz="1800" dirty="0" smtClean="0">
                <a:solidFill>
                  <a:schemeClr val="accent1"/>
                </a:solidFill>
              </a:rPr>
              <a:t>独立</a:t>
            </a:r>
            <a:r>
              <a:rPr lang="zh-CN" altLang="ja-JP" sz="1800" dirty="0">
                <a:solidFill>
                  <a:schemeClr val="accent1"/>
                </a:solidFill>
              </a:rPr>
              <a:t>行政法人 日本学術振興会</a:t>
            </a:r>
            <a:r>
              <a:rPr lang="ja-JP" altLang="ja-JP" sz="1800" dirty="0">
                <a:solidFill>
                  <a:schemeClr val="accent1"/>
                </a:solidFill>
              </a:rPr>
              <a:t/>
            </a:r>
            <a:br>
              <a:rPr lang="ja-JP" altLang="ja-JP" sz="1800" dirty="0">
                <a:solidFill>
                  <a:schemeClr val="accent1"/>
                </a:solidFill>
              </a:rPr>
            </a:br>
            <a:r>
              <a:rPr lang="ja-JP" altLang="ja-JP" sz="1800" dirty="0">
                <a:solidFill>
                  <a:schemeClr val="accent1"/>
                </a:solidFill>
              </a:rPr>
              <a:t>キース・</a:t>
            </a:r>
            <a:r>
              <a:rPr lang="ja-JP" altLang="ja-JP" sz="1800" dirty="0" smtClean="0">
                <a:solidFill>
                  <a:schemeClr val="accent1"/>
                </a:solidFill>
              </a:rPr>
              <a:t>マズーロ</a:t>
            </a:r>
            <a:r>
              <a:rPr lang="ja-JP" altLang="en-US" sz="1800" dirty="0" smtClean="0">
                <a:solidFill>
                  <a:schemeClr val="accent1"/>
                </a:solidFill>
              </a:rPr>
              <a:t>　</a:t>
            </a:r>
            <a:r>
              <a:rPr lang="ja-JP" altLang="ja-JP" sz="1800" dirty="0" smtClean="0">
                <a:solidFill>
                  <a:schemeClr val="accent1"/>
                </a:solidFill>
              </a:rPr>
              <a:t>メリーランド</a:t>
            </a:r>
            <a:r>
              <a:rPr lang="ja-JP" altLang="ja-JP" sz="1800" dirty="0">
                <a:solidFill>
                  <a:schemeClr val="accent1"/>
                </a:solidFill>
              </a:rPr>
              <a:t>大学</a:t>
            </a:r>
            <a:br>
              <a:rPr lang="ja-JP" altLang="ja-JP" sz="1800" dirty="0">
                <a:solidFill>
                  <a:schemeClr val="accent1"/>
                </a:solidFill>
              </a:rPr>
            </a:br>
            <a:r>
              <a:rPr lang="ja-JP" altLang="ja-JP" sz="1800" dirty="0">
                <a:solidFill>
                  <a:schemeClr val="accent1"/>
                </a:solidFill>
              </a:rPr>
              <a:t>ウォルフガング・</a:t>
            </a:r>
            <a:r>
              <a:rPr lang="ja-JP" altLang="ja-JP" sz="1800" dirty="0" smtClean="0">
                <a:solidFill>
                  <a:schemeClr val="accent1"/>
                </a:solidFill>
              </a:rPr>
              <a:t>ヴァルスター</a:t>
            </a:r>
            <a:r>
              <a:rPr lang="ja-JP" altLang="en-US" sz="1800" dirty="0" smtClean="0">
                <a:solidFill>
                  <a:schemeClr val="accent1"/>
                </a:solidFill>
              </a:rPr>
              <a:t>　</a:t>
            </a:r>
            <a:r>
              <a:rPr lang="ja-JP" altLang="ja-JP" sz="1800" dirty="0" smtClean="0">
                <a:solidFill>
                  <a:schemeClr val="accent1"/>
                </a:solidFill>
              </a:rPr>
              <a:t>ドイツ</a:t>
            </a:r>
            <a:r>
              <a:rPr lang="ja-JP" altLang="ja-JP" sz="1800" dirty="0">
                <a:solidFill>
                  <a:schemeClr val="accent1"/>
                </a:solidFill>
              </a:rPr>
              <a:t>人工知能研究センター</a:t>
            </a:r>
          </a:p>
        </p:txBody>
      </p:sp>
      <p:sp>
        <p:nvSpPr>
          <p:cNvPr id="14" name="コンテンツ プレースホルダー 13"/>
          <p:cNvSpPr>
            <a:spLocks noGrp="1"/>
          </p:cNvSpPr>
          <p:nvPr>
            <p:ph idx="1"/>
          </p:nvPr>
        </p:nvSpPr>
        <p:spPr/>
        <p:txBody>
          <a:bodyPr rtlCol="0">
            <a:normAutofit fontScale="70000" lnSpcReduction="20000"/>
          </a:bodyPr>
          <a:lstStyle/>
          <a:p>
            <a:r>
              <a:rPr lang="ja-JP" altLang="en-US" dirty="0" smtClean="0"/>
              <a:t>２０３０年の社会はどうなっている？</a:t>
            </a:r>
            <a:endParaRPr lang="en-US" altLang="ja-JP" dirty="0" smtClean="0"/>
          </a:p>
          <a:p>
            <a:r>
              <a:rPr lang="ja-JP" altLang="en-US" dirty="0" smtClean="0"/>
              <a:t>ドイツ</a:t>
            </a:r>
            <a:endParaRPr lang="en-US" altLang="ja-JP" dirty="0" smtClean="0"/>
          </a:p>
          <a:p>
            <a:pPr lvl="1"/>
            <a:r>
              <a:rPr lang="ja-JP" altLang="en-US" dirty="0" smtClean="0"/>
              <a:t>高齢化対策，現役として働き続けられるように，</a:t>
            </a:r>
            <a:r>
              <a:rPr lang="en-US" altLang="ja-JP" dirty="0" smtClean="0"/>
              <a:t>AI</a:t>
            </a:r>
            <a:r>
              <a:rPr lang="ja-JP" altLang="en-US" dirty="0" err="1" smtClean="0"/>
              <a:t>，</a:t>
            </a:r>
            <a:r>
              <a:rPr lang="ja-JP" altLang="en-US" dirty="0" smtClean="0"/>
              <a:t>ロボットが支援</a:t>
            </a:r>
            <a:endParaRPr lang="en-US" altLang="ja-JP" dirty="0" smtClean="0"/>
          </a:p>
          <a:p>
            <a:pPr lvl="1"/>
            <a:r>
              <a:rPr lang="ja-JP" altLang="en-US" dirty="0" smtClean="0"/>
              <a:t>ウルトラコネクティビティ（</a:t>
            </a:r>
            <a:r>
              <a:rPr lang="en-US" altLang="ja-JP" dirty="0" smtClean="0"/>
              <a:t>2025</a:t>
            </a:r>
            <a:r>
              <a:rPr lang="ja-JP" altLang="en-US" dirty="0" smtClean="0"/>
              <a:t>年</a:t>
            </a:r>
            <a:r>
              <a:rPr lang="en-US" altLang="ja-JP" dirty="0" smtClean="0"/>
              <a:t>~</a:t>
            </a:r>
            <a:r>
              <a:rPr lang="ja-JP" altLang="en-US" dirty="0" smtClean="0"/>
              <a:t>５</a:t>
            </a:r>
            <a:r>
              <a:rPr lang="en-US" altLang="ja-JP" dirty="0" smtClean="0"/>
              <a:t>G</a:t>
            </a:r>
            <a:r>
              <a:rPr lang="ja-JP" altLang="en-US" dirty="0" err="1" smtClean="0"/>
              <a:t>，</a:t>
            </a:r>
            <a:r>
              <a:rPr lang="en-US" altLang="ja-JP" dirty="0" smtClean="0"/>
              <a:t>2030</a:t>
            </a:r>
            <a:r>
              <a:rPr lang="ja-JP" altLang="en-US" dirty="0" smtClean="0"/>
              <a:t>年　６</a:t>
            </a:r>
            <a:r>
              <a:rPr lang="en-US" altLang="ja-JP" dirty="0" smtClean="0"/>
              <a:t>G</a:t>
            </a:r>
            <a:r>
              <a:rPr lang="ja-JP" altLang="en-US" dirty="0" smtClean="0"/>
              <a:t>）</a:t>
            </a:r>
            <a:endParaRPr lang="en-US" altLang="ja-JP" dirty="0" smtClean="0"/>
          </a:p>
          <a:p>
            <a:pPr lvl="1"/>
            <a:r>
              <a:rPr lang="ja-JP" altLang="en-US" dirty="0" smtClean="0"/>
              <a:t>ウェアラブルデバイス</a:t>
            </a:r>
            <a:endParaRPr lang="en-US" altLang="ja-JP" dirty="0"/>
          </a:p>
          <a:p>
            <a:r>
              <a:rPr lang="ja-JP" altLang="en-US" dirty="0" smtClean="0"/>
              <a:t>アメリカ</a:t>
            </a:r>
            <a:endParaRPr lang="en-US" altLang="ja-JP" dirty="0" smtClean="0"/>
          </a:p>
          <a:p>
            <a:pPr lvl="1"/>
            <a:r>
              <a:rPr lang="ja-JP" altLang="en-US" dirty="0" smtClean="0"/>
              <a:t>農業スマート化</a:t>
            </a:r>
            <a:endParaRPr lang="en-US" altLang="ja-JP" dirty="0" smtClean="0"/>
          </a:p>
          <a:p>
            <a:pPr lvl="1"/>
            <a:r>
              <a:rPr lang="ja-JP" altLang="en-US" dirty="0"/>
              <a:t>生涯</a:t>
            </a:r>
            <a:r>
              <a:rPr lang="ja-JP" altLang="en-US" dirty="0" smtClean="0"/>
              <a:t>学習</a:t>
            </a:r>
            <a:endParaRPr lang="en-US" altLang="ja-JP" dirty="0" smtClean="0"/>
          </a:p>
          <a:p>
            <a:pPr lvl="1"/>
            <a:r>
              <a:rPr lang="ja-JP" altLang="en-US" dirty="0" smtClean="0"/>
              <a:t>デジタルアシスタンス</a:t>
            </a:r>
            <a:endParaRPr lang="en-US" altLang="ja-JP" dirty="0" smtClean="0"/>
          </a:p>
          <a:p>
            <a:pPr lvl="1"/>
            <a:r>
              <a:rPr lang="ja-JP" altLang="en-US" dirty="0"/>
              <a:t>これまで</a:t>
            </a:r>
            <a:r>
              <a:rPr lang="ja-JP" altLang="en-US" dirty="0" smtClean="0"/>
              <a:t>の１３年で大きな変化があった，これからも予想つかない進展あるはず</a:t>
            </a:r>
            <a:endParaRPr lang="en-US" altLang="ja-JP" dirty="0" smtClean="0"/>
          </a:p>
          <a:p>
            <a:r>
              <a:rPr lang="ja-JP" altLang="en-US" dirty="0"/>
              <a:t>日本</a:t>
            </a:r>
            <a:endParaRPr lang="en-US" altLang="ja-JP" dirty="0"/>
          </a:p>
          <a:p>
            <a:pPr lvl="1"/>
            <a:r>
              <a:rPr lang="ja-JP" altLang="en-US" dirty="0"/>
              <a:t>データをどう集める</a:t>
            </a:r>
            <a:r>
              <a:rPr lang="ja-JP" altLang="en-US" dirty="0" smtClean="0"/>
              <a:t>か，</a:t>
            </a:r>
            <a:r>
              <a:rPr lang="en-US" altLang="ja-JP" dirty="0" smtClean="0"/>
              <a:t>AI/</a:t>
            </a:r>
            <a:r>
              <a:rPr lang="ja-JP" altLang="en-US" dirty="0" smtClean="0"/>
              <a:t>ロボットの国際標準化</a:t>
            </a:r>
            <a:endParaRPr lang="en-US" altLang="ja-JP" dirty="0"/>
          </a:p>
          <a:p>
            <a:pPr lvl="1"/>
            <a:endParaRPr lang="en-US" altLang="ja-JP" dirty="0"/>
          </a:p>
          <a:p>
            <a:pPr lvl="1"/>
            <a:endParaRPr lang="en-US" altLang="ja-JP" dirty="0" smtClean="0"/>
          </a:p>
        </p:txBody>
      </p:sp>
    </p:spTree>
    <p:extLst>
      <p:ext uri="{BB962C8B-B14F-4D97-AF65-F5344CB8AC3E}">
        <p14:creationId xmlns:p14="http://schemas.microsoft.com/office/powerpoint/2010/main" val="248829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1522413" y="689248"/>
            <a:ext cx="9144001" cy="1371600"/>
          </a:xfrm>
        </p:spPr>
        <p:txBody>
          <a:bodyPr rtlCol="0">
            <a:normAutofit fontScale="90000"/>
          </a:bodyPr>
          <a:lstStyle/>
          <a:p>
            <a:pPr fontAlgn="ctr"/>
            <a:r>
              <a:rPr lang="ja-JP" altLang="en-US" sz="2700" dirty="0" smtClean="0"/>
              <a:t>“</a:t>
            </a:r>
            <a:r>
              <a:rPr lang="ja-JP" altLang="en-US" sz="2800" dirty="0">
                <a:cs typeface="Meiryo UI" panose="020B0604030504040204" pitchFamily="50" charset="-128"/>
              </a:rPr>
              <a:t>ノーベル賞受賞者による総括</a:t>
            </a:r>
            <a:r>
              <a:rPr lang="ja-JP" altLang="en-US" sz="2800" dirty="0" smtClean="0">
                <a:cs typeface="Meiryo UI" panose="020B0604030504040204" pitchFamily="50" charset="-128"/>
              </a:rPr>
              <a:t>パネルディスカッション</a:t>
            </a:r>
            <a:r>
              <a:rPr lang="ja-JP" altLang="en-US" sz="2800" dirty="0" smtClean="0"/>
              <a:t>”</a:t>
            </a:r>
            <a:r>
              <a:rPr lang="ja-JP" altLang="en-US" sz="2800" dirty="0" smtClean="0">
                <a:cs typeface="Meiryo UI" panose="020B0604030504040204" pitchFamily="50" charset="-128"/>
              </a:rPr>
              <a:t> </a:t>
            </a:r>
            <a:r>
              <a:rPr lang="en-US" altLang="ja-JP" sz="2800" dirty="0" smtClean="0">
                <a:cs typeface="Meiryo UI" panose="020B0604030504040204" pitchFamily="50" charset="-128"/>
              </a:rPr>
              <a:t/>
            </a:r>
            <a:br>
              <a:rPr lang="en-US" altLang="ja-JP" sz="2800" dirty="0" smtClean="0">
                <a:cs typeface="Meiryo UI" panose="020B0604030504040204" pitchFamily="50" charset="-128"/>
              </a:rPr>
            </a:br>
            <a:r>
              <a:rPr lang="ja-JP" altLang="en-US" sz="2800" dirty="0" smtClean="0">
                <a:cs typeface="Meiryo UI" panose="020B0604030504040204" pitchFamily="50" charset="-128"/>
              </a:rPr>
              <a:t>－</a:t>
            </a:r>
            <a:r>
              <a:rPr lang="ja-JP" altLang="en-US" sz="2800" dirty="0">
                <a:cs typeface="Meiryo UI" panose="020B0604030504040204" pitchFamily="50" charset="-128"/>
              </a:rPr>
              <a:t>人間の「知」とは？－</a:t>
            </a:r>
            <a:br>
              <a:rPr lang="ja-JP" altLang="en-US" sz="2800" dirty="0">
                <a:cs typeface="Meiryo UI" panose="020B0604030504040204" pitchFamily="50" charset="-128"/>
              </a:rPr>
            </a:br>
            <a:r>
              <a:rPr lang="ja-JP" altLang="ja-JP" sz="1800" dirty="0">
                <a:solidFill>
                  <a:schemeClr val="accent1"/>
                </a:solidFill>
              </a:rPr>
              <a:t>利根川 </a:t>
            </a:r>
            <a:r>
              <a:rPr lang="ja-JP" altLang="ja-JP" sz="1800" dirty="0" smtClean="0">
                <a:solidFill>
                  <a:schemeClr val="accent1"/>
                </a:solidFill>
              </a:rPr>
              <a:t>進</a:t>
            </a:r>
            <a:r>
              <a:rPr lang="ja-JP" altLang="en-US" sz="1800" dirty="0" smtClean="0">
                <a:solidFill>
                  <a:schemeClr val="accent1"/>
                </a:solidFill>
              </a:rPr>
              <a:t>　</a:t>
            </a:r>
            <a:r>
              <a:rPr lang="en-US" altLang="ja-JP" sz="1800" dirty="0" smtClean="0">
                <a:solidFill>
                  <a:schemeClr val="accent1"/>
                </a:solidFill>
              </a:rPr>
              <a:t>1987</a:t>
            </a:r>
            <a:r>
              <a:rPr lang="ja-JP" altLang="ja-JP" sz="1800" dirty="0">
                <a:solidFill>
                  <a:schemeClr val="accent1"/>
                </a:solidFill>
              </a:rPr>
              <a:t>年ノーベル生理学・医学賞</a:t>
            </a:r>
            <a:br>
              <a:rPr lang="ja-JP" altLang="ja-JP" sz="1800" dirty="0">
                <a:solidFill>
                  <a:schemeClr val="accent1"/>
                </a:solidFill>
              </a:rPr>
            </a:br>
            <a:r>
              <a:rPr lang="ja-JP" altLang="ja-JP" sz="1800" dirty="0">
                <a:solidFill>
                  <a:schemeClr val="accent1"/>
                </a:solidFill>
              </a:rPr>
              <a:t>ジョージ・</a:t>
            </a:r>
            <a:r>
              <a:rPr lang="en-US" altLang="ja-JP" sz="1800" dirty="0">
                <a:solidFill>
                  <a:schemeClr val="accent1"/>
                </a:solidFill>
              </a:rPr>
              <a:t>F</a:t>
            </a:r>
            <a:r>
              <a:rPr lang="ja-JP" altLang="ja-JP" sz="1800" dirty="0">
                <a:solidFill>
                  <a:schemeClr val="accent1"/>
                </a:solidFill>
              </a:rPr>
              <a:t>・</a:t>
            </a:r>
            <a:r>
              <a:rPr lang="ja-JP" altLang="ja-JP" sz="1800" dirty="0" smtClean="0">
                <a:solidFill>
                  <a:schemeClr val="accent1"/>
                </a:solidFill>
              </a:rPr>
              <a:t>スムート</a:t>
            </a:r>
            <a:r>
              <a:rPr lang="ja-JP" altLang="en-US" sz="1800" dirty="0" smtClean="0">
                <a:solidFill>
                  <a:schemeClr val="accent1"/>
                </a:solidFill>
              </a:rPr>
              <a:t>　</a:t>
            </a:r>
            <a:r>
              <a:rPr lang="en-US" altLang="ja-JP" sz="1800" dirty="0" smtClean="0">
                <a:solidFill>
                  <a:schemeClr val="accent1"/>
                </a:solidFill>
              </a:rPr>
              <a:t>2006</a:t>
            </a:r>
            <a:r>
              <a:rPr lang="ja-JP" altLang="ja-JP" sz="1800" dirty="0">
                <a:solidFill>
                  <a:schemeClr val="accent1"/>
                </a:solidFill>
              </a:rPr>
              <a:t>年ノーベル物理学賞</a:t>
            </a:r>
            <a:br>
              <a:rPr lang="ja-JP" altLang="ja-JP" sz="1800" dirty="0">
                <a:solidFill>
                  <a:schemeClr val="accent1"/>
                </a:solidFill>
              </a:rPr>
            </a:br>
            <a:r>
              <a:rPr lang="ja-JP" altLang="ja-JP" sz="1800" dirty="0">
                <a:solidFill>
                  <a:schemeClr val="accent1"/>
                </a:solidFill>
              </a:rPr>
              <a:t>エリック・</a:t>
            </a:r>
            <a:r>
              <a:rPr lang="en-US" altLang="ja-JP" sz="1800" dirty="0">
                <a:solidFill>
                  <a:schemeClr val="accent1"/>
                </a:solidFill>
              </a:rPr>
              <a:t>S</a:t>
            </a:r>
            <a:r>
              <a:rPr lang="ja-JP" altLang="ja-JP" sz="1800" dirty="0">
                <a:solidFill>
                  <a:schemeClr val="accent1"/>
                </a:solidFill>
              </a:rPr>
              <a:t>・</a:t>
            </a:r>
            <a:r>
              <a:rPr lang="ja-JP" altLang="ja-JP" sz="1800" dirty="0" smtClean="0">
                <a:solidFill>
                  <a:schemeClr val="accent1"/>
                </a:solidFill>
              </a:rPr>
              <a:t>マスキン</a:t>
            </a:r>
            <a:r>
              <a:rPr lang="ja-JP" altLang="en-US" sz="1800" dirty="0" smtClean="0">
                <a:solidFill>
                  <a:schemeClr val="accent1"/>
                </a:solidFill>
              </a:rPr>
              <a:t>　</a:t>
            </a:r>
            <a:r>
              <a:rPr lang="en-US" altLang="ja-JP" sz="1800" dirty="0" smtClean="0">
                <a:solidFill>
                  <a:schemeClr val="accent1"/>
                </a:solidFill>
              </a:rPr>
              <a:t>2007</a:t>
            </a:r>
            <a:r>
              <a:rPr lang="ja-JP" altLang="ja-JP" sz="1800" dirty="0">
                <a:solidFill>
                  <a:schemeClr val="accent1"/>
                </a:solidFill>
              </a:rPr>
              <a:t>年ノーベル経済学賞</a:t>
            </a:r>
            <a:br>
              <a:rPr lang="ja-JP" altLang="ja-JP" sz="1800" dirty="0">
                <a:solidFill>
                  <a:schemeClr val="accent1"/>
                </a:solidFill>
              </a:rPr>
            </a:br>
            <a:r>
              <a:rPr lang="ja-JP" altLang="ja-JP" sz="1800" dirty="0">
                <a:solidFill>
                  <a:schemeClr val="accent1"/>
                </a:solidFill>
              </a:rPr>
              <a:t>エドバルド・</a:t>
            </a:r>
            <a:r>
              <a:rPr lang="en-US" altLang="ja-JP" sz="1800" dirty="0">
                <a:solidFill>
                  <a:schemeClr val="accent1"/>
                </a:solidFill>
              </a:rPr>
              <a:t>I</a:t>
            </a:r>
            <a:r>
              <a:rPr lang="ja-JP" altLang="ja-JP" sz="1800" dirty="0">
                <a:solidFill>
                  <a:schemeClr val="accent1"/>
                </a:solidFill>
              </a:rPr>
              <a:t>・</a:t>
            </a:r>
            <a:r>
              <a:rPr lang="ja-JP" altLang="ja-JP" sz="1800" dirty="0" smtClean="0">
                <a:solidFill>
                  <a:schemeClr val="accent1"/>
                </a:solidFill>
              </a:rPr>
              <a:t>モーセル</a:t>
            </a:r>
            <a:r>
              <a:rPr lang="ja-JP" altLang="en-US" sz="1800" dirty="0" smtClean="0">
                <a:solidFill>
                  <a:schemeClr val="accent1"/>
                </a:solidFill>
              </a:rPr>
              <a:t>　</a:t>
            </a:r>
            <a:r>
              <a:rPr lang="en-US" altLang="ja-JP" sz="1800" dirty="0" smtClean="0">
                <a:solidFill>
                  <a:schemeClr val="accent1"/>
                </a:solidFill>
              </a:rPr>
              <a:t>2014</a:t>
            </a:r>
            <a:r>
              <a:rPr lang="ja-JP" altLang="ja-JP" sz="1800" dirty="0">
                <a:solidFill>
                  <a:schemeClr val="accent1"/>
                </a:solidFill>
              </a:rPr>
              <a:t>年ノーベル生理学・医学賞</a:t>
            </a:r>
            <a:br>
              <a:rPr lang="ja-JP" altLang="ja-JP" sz="1800" dirty="0">
                <a:solidFill>
                  <a:schemeClr val="accent1"/>
                </a:solidFill>
              </a:rPr>
            </a:br>
            <a:r>
              <a:rPr lang="ja-JP" altLang="ja-JP" sz="1800" dirty="0">
                <a:solidFill>
                  <a:schemeClr val="accent1"/>
                </a:solidFill>
              </a:rPr>
              <a:t>ジャン＝ピエール・</a:t>
            </a:r>
            <a:r>
              <a:rPr lang="ja-JP" altLang="ja-JP" sz="1800" dirty="0" smtClean="0">
                <a:solidFill>
                  <a:schemeClr val="accent1"/>
                </a:solidFill>
              </a:rPr>
              <a:t>ソバージュ</a:t>
            </a:r>
            <a:r>
              <a:rPr lang="ja-JP" altLang="en-US" sz="1800" dirty="0" smtClean="0">
                <a:solidFill>
                  <a:schemeClr val="accent1"/>
                </a:solidFill>
              </a:rPr>
              <a:t>　</a:t>
            </a:r>
            <a:r>
              <a:rPr lang="en-US" altLang="ja-JP" sz="1800" dirty="0" smtClean="0">
                <a:solidFill>
                  <a:schemeClr val="accent1"/>
                </a:solidFill>
              </a:rPr>
              <a:t>2016</a:t>
            </a:r>
            <a:r>
              <a:rPr lang="ja-JP" altLang="ja-JP" sz="1800" dirty="0">
                <a:solidFill>
                  <a:schemeClr val="accent1"/>
                </a:solidFill>
              </a:rPr>
              <a:t>年ノーベル化学</a:t>
            </a:r>
            <a:r>
              <a:rPr lang="ja-JP" altLang="ja-JP" sz="1800" dirty="0" smtClean="0">
                <a:solidFill>
                  <a:schemeClr val="accent1"/>
                </a:solidFill>
              </a:rPr>
              <a:t>賞</a:t>
            </a:r>
            <a:r>
              <a:rPr lang="ja-JP" altLang="en-US" sz="1800" dirty="0" smtClean="0">
                <a:solidFill>
                  <a:schemeClr val="accent1"/>
                </a:solidFill>
              </a:rPr>
              <a:t>　</a:t>
            </a:r>
            <a:r>
              <a:rPr lang="en-US" altLang="ja-JP" sz="1800" dirty="0" smtClean="0">
                <a:solidFill>
                  <a:schemeClr val="accent1"/>
                </a:solidFill>
              </a:rPr>
              <a:t/>
            </a:r>
            <a:br>
              <a:rPr lang="en-US" altLang="ja-JP" sz="1800" dirty="0" smtClean="0">
                <a:solidFill>
                  <a:schemeClr val="accent1"/>
                </a:solidFill>
              </a:rPr>
            </a:br>
            <a:r>
              <a:rPr lang="ja-JP" altLang="ja-JP" sz="1800" dirty="0" smtClean="0">
                <a:solidFill>
                  <a:schemeClr val="accent1"/>
                </a:solidFill>
              </a:rPr>
              <a:t>モデレーター</a:t>
            </a:r>
            <a:r>
              <a:rPr lang="ja-JP" altLang="ja-JP" sz="1800" dirty="0">
                <a:solidFill>
                  <a:schemeClr val="accent1"/>
                </a:solidFill>
              </a:rPr>
              <a:t>：アダム・</a:t>
            </a:r>
            <a:r>
              <a:rPr lang="ja-JP" altLang="ja-JP" sz="1800" dirty="0" smtClean="0">
                <a:solidFill>
                  <a:schemeClr val="accent1"/>
                </a:solidFill>
              </a:rPr>
              <a:t>スミス</a:t>
            </a:r>
            <a:r>
              <a:rPr lang="ja-JP" altLang="en-US" sz="1800" dirty="0" smtClean="0">
                <a:solidFill>
                  <a:schemeClr val="accent1"/>
                </a:solidFill>
              </a:rPr>
              <a:t>　</a:t>
            </a:r>
            <a:r>
              <a:rPr lang="ja-JP" altLang="ja-JP" sz="1800" dirty="0" smtClean="0">
                <a:solidFill>
                  <a:schemeClr val="accent1"/>
                </a:solidFill>
              </a:rPr>
              <a:t>ノーベルメディア</a:t>
            </a:r>
            <a:r>
              <a:rPr lang="en-US" altLang="ja-JP" sz="1800" dirty="0">
                <a:solidFill>
                  <a:schemeClr val="accent1"/>
                </a:solidFill>
              </a:rPr>
              <a:t>AB</a:t>
            </a:r>
            <a:endParaRPr lang="ja-JP" altLang="ja-JP" sz="1800" dirty="0">
              <a:solidFill>
                <a:schemeClr val="accent1"/>
              </a:solidFill>
            </a:endParaRPr>
          </a:p>
        </p:txBody>
      </p:sp>
      <p:sp>
        <p:nvSpPr>
          <p:cNvPr id="14" name="コンテンツ プレースホルダー 13"/>
          <p:cNvSpPr>
            <a:spLocks noGrp="1"/>
          </p:cNvSpPr>
          <p:nvPr>
            <p:ph idx="1"/>
          </p:nvPr>
        </p:nvSpPr>
        <p:spPr>
          <a:xfrm>
            <a:off x="1522413" y="2050503"/>
            <a:ext cx="9134391" cy="4114801"/>
          </a:xfrm>
        </p:spPr>
        <p:txBody>
          <a:bodyPr rtlCol="0">
            <a:normAutofit fontScale="92500" lnSpcReduction="10000"/>
          </a:bodyPr>
          <a:lstStyle/>
          <a:p>
            <a:r>
              <a:rPr lang="ja-JP" altLang="en-US" dirty="0" smtClean="0"/>
              <a:t>クリエイティブであるためには？</a:t>
            </a:r>
            <a:endParaRPr lang="en-US" altLang="ja-JP" dirty="0" smtClean="0"/>
          </a:p>
          <a:p>
            <a:pPr lvl="1"/>
            <a:r>
              <a:rPr lang="ja-JP" altLang="en-US" dirty="0" smtClean="0"/>
              <a:t>好奇心</a:t>
            </a:r>
            <a:endParaRPr lang="en-US" altLang="ja-JP" dirty="0" smtClean="0"/>
          </a:p>
          <a:p>
            <a:pPr lvl="1"/>
            <a:r>
              <a:rPr lang="ja-JP" altLang="en-US" dirty="0" smtClean="0"/>
              <a:t>揺るがぬ熱意</a:t>
            </a:r>
            <a:endParaRPr lang="en-US" altLang="ja-JP" dirty="0" smtClean="0"/>
          </a:p>
          <a:p>
            <a:pPr lvl="1"/>
            <a:r>
              <a:rPr lang="ja-JP" altLang="en-US" dirty="0" smtClean="0"/>
              <a:t>少なくとも２つ以上の知識分野での専門性</a:t>
            </a:r>
            <a:endParaRPr lang="en-US" altLang="ja-JP" dirty="0" smtClean="0"/>
          </a:p>
          <a:p>
            <a:r>
              <a:rPr lang="en-US" altLang="ja-JP" dirty="0" smtClean="0"/>
              <a:t>AI</a:t>
            </a:r>
            <a:r>
              <a:rPr lang="ja-JP" altLang="en-US" dirty="0" smtClean="0"/>
              <a:t>と人間の関係</a:t>
            </a:r>
            <a:endParaRPr lang="en-US" altLang="ja-JP" dirty="0" smtClean="0"/>
          </a:p>
          <a:p>
            <a:pPr lvl="1"/>
            <a:r>
              <a:rPr lang="ja-JP" altLang="en-US" dirty="0" smtClean="0"/>
              <a:t>コンピュータの助けなければ研究が進まない</a:t>
            </a:r>
            <a:endParaRPr lang="en-US" altLang="ja-JP" dirty="0" smtClean="0"/>
          </a:p>
          <a:p>
            <a:pPr lvl="1"/>
            <a:r>
              <a:rPr lang="ja-JP" altLang="en-US" dirty="0" smtClean="0"/>
              <a:t>神経科学　・・・　大量のデータ，コンピュータで仮説生成</a:t>
            </a:r>
            <a:endParaRPr lang="en-US" altLang="ja-JP" dirty="0" smtClean="0"/>
          </a:p>
          <a:p>
            <a:pPr lvl="1"/>
            <a:r>
              <a:rPr lang="ja-JP" altLang="en-US" dirty="0" smtClean="0"/>
              <a:t>ヒトゲノム計画　・・・　当初の予想を超えて早く完成</a:t>
            </a:r>
            <a:endParaRPr lang="en-US" altLang="ja-JP" dirty="0"/>
          </a:p>
          <a:p>
            <a:r>
              <a:rPr lang="ja-JP" altLang="en-US" dirty="0" smtClean="0"/>
              <a:t>将来ロボットがノーベル賞を受賞してこの場で人と対談するようになるか？</a:t>
            </a:r>
            <a:endParaRPr lang="en-US" altLang="ja-JP" dirty="0" smtClean="0"/>
          </a:p>
          <a:p>
            <a:pPr lvl="1"/>
            <a:r>
              <a:rPr lang="ja-JP" altLang="en-US" dirty="0"/>
              <a:t>なる</a:t>
            </a:r>
            <a:r>
              <a:rPr lang="ja-JP" altLang="en-US" dirty="0" smtClean="0"/>
              <a:t>。</a:t>
            </a:r>
            <a:endParaRPr lang="en-US" altLang="ja-JP" dirty="0" smtClean="0"/>
          </a:p>
        </p:txBody>
      </p:sp>
    </p:spTree>
    <p:extLst>
      <p:ext uri="{BB962C8B-B14F-4D97-AF65-F5344CB8AC3E}">
        <p14:creationId xmlns:p14="http://schemas.microsoft.com/office/powerpoint/2010/main" val="82705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a:bodyPr>
          <a:lstStyle/>
          <a:p>
            <a:pPr fontAlgn="ctr"/>
            <a:r>
              <a:rPr lang="ja-JP" altLang="en-US" dirty="0"/>
              <a:t>所感</a:t>
            </a:r>
            <a:endParaRPr lang="ja-JP" altLang="en-US" dirty="0">
              <a:solidFill>
                <a:srgbClr val="000000"/>
              </a:solidFill>
              <a:latin typeface="ＭＳ Ｐゴシック" panose="020B0600070205080204" pitchFamily="50" charset="-128"/>
              <a:ea typeface="ＭＳ Ｐゴシック" panose="020B0600070205080204" pitchFamily="50" charset="-128"/>
            </a:endParaRPr>
          </a:p>
        </p:txBody>
      </p:sp>
      <p:sp>
        <p:nvSpPr>
          <p:cNvPr id="14" name="コンテンツ プレースホルダー 13"/>
          <p:cNvSpPr>
            <a:spLocks noGrp="1"/>
          </p:cNvSpPr>
          <p:nvPr>
            <p:ph idx="1"/>
          </p:nvPr>
        </p:nvSpPr>
        <p:spPr/>
        <p:txBody>
          <a:bodyPr rtlCol="0">
            <a:normAutofit/>
          </a:bodyPr>
          <a:lstStyle/>
          <a:p>
            <a:pPr lvl="2"/>
            <a:r>
              <a:rPr lang="ja-JP" altLang="en-US" dirty="0" smtClean="0"/>
              <a:t>一般に向けに未来を語る内容が多く、強い</a:t>
            </a:r>
            <a:r>
              <a:rPr lang="en-US" altLang="ja-JP" dirty="0" smtClean="0"/>
              <a:t>AI</a:t>
            </a:r>
            <a:r>
              <a:rPr lang="ja-JP" altLang="en-US" dirty="0" smtClean="0"/>
              <a:t>の話題が多かった</a:t>
            </a:r>
            <a:endParaRPr lang="en-US" altLang="ja-JP" dirty="0" smtClean="0"/>
          </a:p>
          <a:p>
            <a:pPr lvl="2"/>
            <a:r>
              <a:rPr lang="ja-JP" altLang="en-US" dirty="0"/>
              <a:t>ノーベル</a:t>
            </a:r>
            <a:r>
              <a:rPr lang="ja-JP" altLang="en-US" dirty="0" smtClean="0"/>
              <a:t>賞受賞者たちは</a:t>
            </a:r>
            <a:r>
              <a:rPr lang="en-US" altLang="ja-JP" dirty="0" smtClean="0"/>
              <a:t>AI</a:t>
            </a:r>
            <a:r>
              <a:rPr lang="ja-JP" altLang="en-US" smtClean="0"/>
              <a:t>の専門家ではないので楽観的な意見</a:t>
            </a:r>
            <a:endParaRPr lang="en-US" altLang="ja-JP" dirty="0" smtClean="0"/>
          </a:p>
          <a:p>
            <a:pPr lvl="2"/>
            <a:r>
              <a:rPr lang="ja-JP" altLang="en-US" dirty="0" smtClean="0"/>
              <a:t>ノーベル賞受賞者６人による</a:t>
            </a:r>
            <a:r>
              <a:rPr lang="ja-JP" altLang="en-US" dirty="0"/>
              <a:t>最後のセッション</a:t>
            </a:r>
            <a:r>
              <a:rPr lang="ja-JP" altLang="en-US" dirty="0" smtClean="0"/>
              <a:t>で、全員が将来このパネルディスカッションにノーベル賞を受賞した</a:t>
            </a:r>
            <a:r>
              <a:rPr lang="en-US" altLang="ja-JP" dirty="0" smtClean="0"/>
              <a:t>AI</a:t>
            </a:r>
            <a:r>
              <a:rPr lang="ja-JP" altLang="en-US" dirty="0" smtClean="0"/>
              <a:t>と一緒に登壇することに期待していたことが印象的</a:t>
            </a:r>
            <a:endParaRPr lang="en-US" altLang="ja-JP" dirty="0" smtClean="0"/>
          </a:p>
          <a:p>
            <a:pPr lvl="2"/>
            <a:endParaRPr lang="en-US" altLang="ja-JP" dirty="0" smtClean="0"/>
          </a:p>
          <a:p>
            <a:pPr lvl="2"/>
            <a:r>
              <a:rPr lang="ja-JP" altLang="en-US" dirty="0" smtClean="0"/>
              <a:t>余談１：</a:t>
            </a:r>
            <a:endParaRPr lang="en-US" altLang="ja-JP" dirty="0" smtClean="0"/>
          </a:p>
          <a:p>
            <a:pPr lvl="3"/>
            <a:r>
              <a:rPr lang="ja-JP" altLang="en-US" dirty="0" smtClean="0"/>
              <a:t>午前の前半のセッションでは同時通訳の話す内容を音声認識でテキスト化したものをディスプレイ表示していた。ただし、精度はいまい</a:t>
            </a:r>
            <a:r>
              <a:rPr lang="ja-JP" altLang="en-US" dirty="0" err="1" smtClean="0"/>
              <a:t>ち</a:t>
            </a:r>
            <a:r>
              <a:rPr lang="ja-JP" altLang="en-US" dirty="0" smtClean="0"/>
              <a:t>。そのせいか、午前後半以降は表示は中止されたようだった。</a:t>
            </a:r>
            <a:endParaRPr lang="en-US" altLang="ja-JP" dirty="0" smtClean="0"/>
          </a:p>
          <a:p>
            <a:pPr lvl="3"/>
            <a:r>
              <a:rPr lang="ja-JP" altLang="en-US" dirty="0" smtClean="0"/>
              <a:t>英語→同時通訳→日本語→音声認識テキスト化　ではなく</a:t>
            </a:r>
            <a:endParaRPr lang="en-US" altLang="ja-JP" dirty="0" smtClean="0"/>
          </a:p>
          <a:p>
            <a:pPr lvl="3"/>
            <a:r>
              <a:rPr lang="ja-JP" altLang="en-US" dirty="0" smtClean="0"/>
              <a:t>英語→音声認識テキスト化→自動翻訳→日本語　の方が精度高かったのではないか？と考えた。</a:t>
            </a:r>
            <a:endParaRPr lang="en-US" altLang="ja-JP" dirty="0" smtClean="0"/>
          </a:p>
          <a:p>
            <a:pPr lvl="3"/>
            <a:endParaRPr lang="en-US" altLang="ja-JP" dirty="0"/>
          </a:p>
          <a:p>
            <a:pPr lvl="2"/>
            <a:r>
              <a:rPr lang="ja-JP" altLang="en-US" dirty="0" smtClean="0"/>
              <a:t>余談２：</a:t>
            </a:r>
            <a:endParaRPr lang="en-US" altLang="ja-JP" dirty="0" smtClean="0"/>
          </a:p>
          <a:p>
            <a:pPr lvl="3"/>
            <a:r>
              <a:rPr lang="ja-JP" altLang="en-US" dirty="0"/>
              <a:t>来年</a:t>
            </a:r>
            <a:r>
              <a:rPr lang="ja-JP" altLang="en-US" dirty="0" smtClean="0"/>
              <a:t>も</a:t>
            </a:r>
            <a:r>
              <a:rPr lang="ja-JP" altLang="en-US" dirty="0"/>
              <a:t>日本で</a:t>
            </a:r>
            <a:r>
              <a:rPr lang="en-US" altLang="ja-JP" dirty="0" smtClean="0"/>
              <a:t>Nobel Prize Dialog </a:t>
            </a:r>
            <a:r>
              <a:rPr lang="ja-JP" altLang="en-US" dirty="0" smtClean="0"/>
              <a:t>は開催予定。テーマは「食」とのこと。</a:t>
            </a:r>
            <a:endParaRPr lang="en-US" altLang="ja-JP" dirty="0" smtClean="0"/>
          </a:p>
          <a:p>
            <a:pPr lvl="2"/>
            <a:endParaRPr lang="en-US" altLang="ja-JP" dirty="0" smtClean="0"/>
          </a:p>
        </p:txBody>
      </p:sp>
    </p:spTree>
    <p:extLst>
      <p:ext uri="{BB962C8B-B14F-4D97-AF65-F5344CB8AC3E}">
        <p14:creationId xmlns:p14="http://schemas.microsoft.com/office/powerpoint/2010/main" val="160931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1" y="548680"/>
            <a:ext cx="9036495" cy="6024329"/>
          </a:xfrm>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dirty="0" smtClean="0">
                <a:latin typeface="Meiryo UI" panose="020B0604030504040204" pitchFamily="50" charset="-128"/>
                <a:ea typeface="Meiryo UI" panose="020B0604030504040204" pitchFamily="50" charset="-128"/>
              </a:rPr>
              <a:t>自己紹介</a:t>
            </a:r>
            <a:endParaRPr lang="ja-JP" altLang="en-US" dirty="0">
              <a:latin typeface="Meiryo UI" panose="020B0604030504040204" pitchFamily="50" charset="-128"/>
              <a:ea typeface="Meiryo UI" panose="020B0604030504040204" pitchFamily="50" charset="-128"/>
            </a:endParaRPr>
          </a:p>
        </p:txBody>
      </p:sp>
      <p:sp>
        <p:nvSpPr>
          <p:cNvPr id="14" name="コンテンツ プレースホルダー 13"/>
          <p:cNvSpPr>
            <a:spLocks noGrp="1"/>
          </p:cNvSpPr>
          <p:nvPr>
            <p:ph idx="1"/>
          </p:nvPr>
        </p:nvSpPr>
        <p:spPr/>
        <p:txBody>
          <a:bodyPr rtlCol="0">
            <a:normAutofit lnSpcReduction="10000"/>
          </a:bodyPr>
          <a:lstStyle/>
          <a:p>
            <a:r>
              <a:rPr lang="ja-JP" altLang="en-US" dirty="0" smtClean="0">
                <a:latin typeface="Meiryo UI" panose="020B0604030504040204" pitchFamily="50" charset="-128"/>
                <a:ea typeface="Meiryo UI" panose="020B0604030504040204" pitchFamily="50" charset="-128"/>
              </a:rPr>
              <a:t>藤井一郎</a:t>
            </a:r>
            <a:endParaRPr lang="en-US" altLang="ja-JP" dirty="0" smtClean="0">
              <a:latin typeface="Meiryo UI" panose="020B0604030504040204" pitchFamily="50" charset="-128"/>
              <a:ea typeface="Meiryo UI" panose="020B0604030504040204" pitchFamily="50" charset="-128"/>
            </a:endParaRPr>
          </a:p>
          <a:p>
            <a:r>
              <a:rPr lang="ja-JP" altLang="en-US" dirty="0" smtClean="0"/>
              <a:t>株式会社</a:t>
            </a:r>
            <a:r>
              <a:rPr lang="en-US" altLang="ja-JP" dirty="0" smtClean="0"/>
              <a:t>IHI</a:t>
            </a:r>
            <a:r>
              <a:rPr lang="ja-JP" altLang="en-US" dirty="0" smtClean="0"/>
              <a:t>エスキューブ　</a:t>
            </a:r>
            <a:r>
              <a:rPr lang="en-US" altLang="ja-JP" dirty="0" smtClean="0"/>
              <a:t>ICT</a:t>
            </a:r>
            <a:r>
              <a:rPr lang="ja-JP" altLang="en-US" dirty="0" smtClean="0"/>
              <a:t>戦略部　技術グループ</a:t>
            </a:r>
            <a:endParaRPr lang="en-US" altLang="ja-JP" dirty="0" smtClean="0"/>
          </a:p>
          <a:p>
            <a:r>
              <a:rPr lang="ja-JP" altLang="en-US" dirty="0" smtClean="0"/>
              <a:t>技術者教育，研究開発管理を</a:t>
            </a:r>
            <a:r>
              <a:rPr lang="ja-JP" altLang="en-US" dirty="0" smtClean="0"/>
              <a:t>担当</a:t>
            </a:r>
            <a:endParaRPr lang="en-US" altLang="ja-JP" dirty="0" smtClean="0"/>
          </a:p>
          <a:p>
            <a:r>
              <a:rPr lang="en-US" altLang="ja-JP" dirty="0" smtClean="0"/>
              <a:t>AI</a:t>
            </a:r>
            <a:r>
              <a:rPr lang="ja-JP" altLang="en-US" dirty="0" err="1" smtClean="0"/>
              <a:t>、</a:t>
            </a:r>
            <a:r>
              <a:rPr lang="ja-JP" altLang="en-US" dirty="0" smtClean="0"/>
              <a:t>セキュリティとのかかわり</a:t>
            </a:r>
            <a:endParaRPr lang="en-US" altLang="ja-JP" dirty="0" smtClean="0"/>
          </a:p>
          <a:p>
            <a:pPr lvl="1"/>
            <a:r>
              <a:rPr lang="en-US" altLang="ja-JP" dirty="0" smtClean="0"/>
              <a:t>1993</a:t>
            </a:r>
            <a:r>
              <a:rPr lang="ja-JP" altLang="en-US" dirty="0" smtClean="0"/>
              <a:t>頃　</a:t>
            </a:r>
            <a:r>
              <a:rPr lang="en-US" altLang="ja-JP" dirty="0" smtClean="0"/>
              <a:t>3</a:t>
            </a:r>
            <a:r>
              <a:rPr lang="ja-JP" altLang="en-US" dirty="0" smtClean="0"/>
              <a:t>層ニューラルネットワークを使ったプラントの異常検知の研究</a:t>
            </a:r>
            <a:endParaRPr lang="en-US" altLang="ja-JP" dirty="0" smtClean="0"/>
          </a:p>
          <a:p>
            <a:pPr lvl="1"/>
            <a:r>
              <a:rPr lang="en-US" altLang="ja-JP" dirty="0" smtClean="0"/>
              <a:t>1995</a:t>
            </a:r>
            <a:r>
              <a:rPr lang="ja-JP" altLang="en-US" dirty="0" smtClean="0"/>
              <a:t>頃　</a:t>
            </a:r>
            <a:r>
              <a:rPr lang="en-US" altLang="ja-JP" dirty="0" smtClean="0"/>
              <a:t>GA</a:t>
            </a:r>
            <a:r>
              <a:rPr lang="ja-JP" altLang="en-US" dirty="0" smtClean="0"/>
              <a:t>を使った配管支持具の最適配置の研究</a:t>
            </a:r>
            <a:endParaRPr lang="en-US" altLang="ja-JP" dirty="0" smtClean="0"/>
          </a:p>
          <a:p>
            <a:pPr lvl="1"/>
            <a:r>
              <a:rPr lang="en-US" altLang="ja-JP" dirty="0" smtClean="0"/>
              <a:t>2004</a:t>
            </a:r>
            <a:r>
              <a:rPr lang="ja-JP" altLang="en-US" dirty="0" smtClean="0"/>
              <a:t>頃　社内</a:t>
            </a:r>
            <a:r>
              <a:rPr lang="en-US" altLang="ja-JP" dirty="0" smtClean="0"/>
              <a:t>ISMS</a:t>
            </a:r>
            <a:r>
              <a:rPr lang="ja-JP" altLang="en-US" dirty="0" smtClean="0"/>
              <a:t>導入プロジェクトにメンバーとして参加</a:t>
            </a:r>
            <a:endParaRPr lang="en-US" altLang="ja-JP" dirty="0" smtClean="0"/>
          </a:p>
          <a:p>
            <a:pPr lvl="1"/>
            <a:r>
              <a:rPr lang="en-US" altLang="ja-JP" dirty="0" smtClean="0"/>
              <a:t>2015</a:t>
            </a:r>
            <a:r>
              <a:rPr lang="ja-JP" altLang="en-US" dirty="0" smtClean="0"/>
              <a:t>頃　脆弱性診断内製化を目指して</a:t>
            </a:r>
            <a:r>
              <a:rPr lang="en-US" altLang="ja-JP" dirty="0" smtClean="0"/>
              <a:t>OWASP</a:t>
            </a:r>
            <a:r>
              <a:rPr lang="ja-JP" altLang="en-US" dirty="0" smtClean="0"/>
              <a:t> </a:t>
            </a:r>
            <a:r>
              <a:rPr lang="en-US" altLang="ja-JP" dirty="0" smtClean="0"/>
              <a:t>ZAP</a:t>
            </a:r>
            <a:r>
              <a:rPr lang="ja-JP" altLang="en-US" dirty="0" smtClean="0"/>
              <a:t>を社内評価</a:t>
            </a:r>
            <a:endParaRPr lang="en-US" altLang="ja-JP" dirty="0" smtClean="0"/>
          </a:p>
          <a:p>
            <a:r>
              <a:rPr lang="ja-JP" altLang="en-US" dirty="0" smtClean="0"/>
              <a:t>資格：</a:t>
            </a:r>
            <a:r>
              <a:rPr lang="en-US" altLang="ja-JP" dirty="0" smtClean="0"/>
              <a:t>SSCP</a:t>
            </a:r>
            <a:r>
              <a:rPr lang="ja-JP" altLang="en-US" dirty="0" err="1" smtClean="0"/>
              <a:t>、</a:t>
            </a:r>
            <a:r>
              <a:rPr lang="en-US" altLang="ja-JP" dirty="0" smtClean="0"/>
              <a:t>IPA</a:t>
            </a:r>
            <a:r>
              <a:rPr lang="ja-JP" altLang="en-US" dirty="0" smtClean="0"/>
              <a:t>　情報セキュリティスペシャリスト試験</a:t>
            </a:r>
            <a:endParaRPr lang="en-US" altLang="ja-JP" dirty="0" smtClean="0"/>
          </a:p>
          <a:p>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1638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en-US" altLang="ja-JP" dirty="0" smtClean="0">
                <a:latin typeface="Meiryo UI" panose="020B0604030504040204" pitchFamily="50" charset="-128"/>
                <a:ea typeface="Meiryo UI" panose="020B0604030504040204" pitchFamily="50" charset="-128"/>
              </a:rPr>
              <a:t>Nobel Prize Dialogue Tokyo 2017</a:t>
            </a:r>
            <a:r>
              <a:rPr lang="ja-JP" altLang="en-US" dirty="0" smtClean="0">
                <a:latin typeface="Meiryo UI" panose="020B0604030504040204" pitchFamily="50" charset="-128"/>
                <a:ea typeface="Meiryo UI" panose="020B0604030504040204" pitchFamily="50" charset="-128"/>
              </a:rPr>
              <a:t>とは</a:t>
            </a:r>
            <a:endParaRPr lang="ja-JP" altLang="en-US" dirty="0">
              <a:latin typeface="Meiryo UI" panose="020B0604030504040204" pitchFamily="50" charset="-128"/>
              <a:ea typeface="Meiryo UI" panose="020B0604030504040204" pitchFamily="50" charset="-128"/>
            </a:endParaRPr>
          </a:p>
        </p:txBody>
      </p:sp>
      <p:sp>
        <p:nvSpPr>
          <p:cNvPr id="14" name="コンテンツ プレースホルダー 13"/>
          <p:cNvSpPr>
            <a:spLocks noGrp="1"/>
          </p:cNvSpPr>
          <p:nvPr>
            <p:ph idx="1"/>
          </p:nvPr>
        </p:nvSpPr>
        <p:spPr/>
        <p:txBody>
          <a:bodyPr rtlCol="0"/>
          <a:lstStyle/>
          <a:p>
            <a:r>
              <a:rPr lang="ja-JP" altLang="en-US" dirty="0"/>
              <a:t>学術と社会の距離を</a:t>
            </a:r>
            <a:r>
              <a:rPr lang="ja-JP" altLang="en-US" dirty="0" smtClean="0"/>
              <a:t>近づけることを目的に、ノーベル賞授賞式前日にストックホルムで開催されて</a:t>
            </a:r>
            <a:r>
              <a:rPr lang="ja-JP" altLang="en-US" dirty="0"/>
              <a:t>いる、公開シンポジウムである「</a:t>
            </a:r>
            <a:r>
              <a:rPr lang="en-US" altLang="ja-JP" dirty="0"/>
              <a:t>Nobel Week Dialogue</a:t>
            </a:r>
            <a:r>
              <a:rPr lang="ja-JP" altLang="en-US" dirty="0"/>
              <a:t>」</a:t>
            </a:r>
            <a:r>
              <a:rPr lang="ja-JP" altLang="en-US" dirty="0" smtClean="0"/>
              <a:t>を日本で開催</a:t>
            </a:r>
            <a:endParaRPr lang="en-US" altLang="ja-JP" dirty="0" smtClean="0"/>
          </a:p>
          <a:p>
            <a:r>
              <a:rPr lang="en-US" altLang="ja-JP" dirty="0" smtClean="0"/>
              <a:t>2015</a:t>
            </a:r>
            <a:r>
              <a:rPr lang="ja-JP" altLang="en-US" dirty="0" smtClean="0"/>
              <a:t>年の第１回目に引き続き２回目の開催</a:t>
            </a:r>
            <a:endParaRPr lang="ja-JP" altLang="en-US" dirty="0">
              <a:latin typeface="Meiryo UI" panose="020B0604030504040204" pitchFamily="50" charset="-128"/>
              <a:ea typeface="Meiryo UI" panose="020B0604030504040204" pitchFamily="50" charset="-128"/>
            </a:endParaRPr>
          </a:p>
          <a:p>
            <a:pPr rtl="0"/>
            <a:r>
              <a:rPr lang="ja-JP" altLang="en-US" dirty="0" smtClean="0">
                <a:latin typeface="Meiryo UI" panose="020B0604030504040204" pitchFamily="50" charset="-128"/>
                <a:ea typeface="Meiryo UI" panose="020B0604030504040204" pitchFamily="50" charset="-128"/>
              </a:rPr>
              <a:t>テーマ：「</a:t>
            </a:r>
            <a:r>
              <a:rPr lang="en-US" altLang="ja-JP" dirty="0" smtClean="0">
                <a:latin typeface="Meiryo UI" panose="020B0604030504040204" pitchFamily="50" charset="-128"/>
                <a:ea typeface="Meiryo UI" panose="020B0604030504040204" pitchFamily="50" charset="-128"/>
              </a:rPr>
              <a:t>The</a:t>
            </a:r>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Future</a:t>
            </a:r>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of</a:t>
            </a:r>
            <a:r>
              <a:rPr lang="ja-JP" altLang="en-US" dirty="0" smtClean="0">
                <a:latin typeface="Meiryo UI" panose="020B0604030504040204" pitchFamily="50" charset="-128"/>
                <a:ea typeface="Meiryo UI" panose="020B0604030504040204" pitchFamily="50" charset="-128"/>
              </a:rPr>
              <a:t> </a:t>
            </a:r>
            <a:r>
              <a:rPr lang="en-US" altLang="ja-JP" dirty="0" smtClean="0">
                <a:latin typeface="Meiryo UI" panose="020B0604030504040204" pitchFamily="50" charset="-128"/>
                <a:ea typeface="Meiryo UI" panose="020B0604030504040204" pitchFamily="50" charset="-128"/>
              </a:rPr>
              <a:t>Intelligence</a:t>
            </a:r>
            <a:r>
              <a:rPr lang="ja-JP" altLang="en-US" dirty="0" smtClean="0">
                <a:latin typeface="Meiryo UI" panose="020B0604030504040204" pitchFamily="50" charset="-128"/>
                <a:ea typeface="Meiryo UI" panose="020B0604030504040204" pitchFamily="50" charset="-128"/>
              </a:rPr>
              <a:t>　知の未来　</a:t>
            </a:r>
            <a:endParaRPr lang="en-US" altLang="ja-JP" dirty="0" smtClean="0">
              <a:latin typeface="Meiryo UI" panose="020B0604030504040204" pitchFamily="50" charset="-128"/>
              <a:ea typeface="Meiryo UI" panose="020B0604030504040204" pitchFamily="50" charset="-128"/>
            </a:endParaRPr>
          </a:p>
          <a:p>
            <a:pPr marL="0" indent="0" rtl="0">
              <a:buNone/>
            </a:pPr>
            <a:r>
              <a:rPr lang="ja-JP" altLang="en-US" dirty="0"/>
              <a:t>　</a:t>
            </a:r>
            <a:r>
              <a:rPr lang="ja-JP" altLang="en-US" dirty="0" smtClean="0"/>
              <a:t>　　　　　　</a:t>
            </a:r>
            <a:r>
              <a:rPr lang="ja-JP" altLang="en-US" dirty="0" smtClean="0">
                <a:latin typeface="Meiryo UI" panose="020B0604030504040204" pitchFamily="50" charset="-128"/>
                <a:ea typeface="Meiryo UI" panose="020B0604030504040204" pitchFamily="50" charset="-128"/>
              </a:rPr>
              <a:t>～人類の知が切り拓く人工知能の未来社会～」</a:t>
            </a:r>
            <a:endParaRPr lang="en-US" altLang="ja-JP" dirty="0" smtClean="0">
              <a:latin typeface="Meiryo UI" panose="020B0604030504040204" pitchFamily="50" charset="-128"/>
              <a:ea typeface="Meiryo UI" panose="020B0604030504040204" pitchFamily="50" charset="-128"/>
            </a:endParaRPr>
          </a:p>
          <a:p>
            <a:pPr rtl="0"/>
            <a:r>
              <a:rPr lang="ja-JP" altLang="en-US" dirty="0" smtClean="0"/>
              <a:t>日時：</a:t>
            </a:r>
            <a:r>
              <a:rPr lang="en-US" altLang="ja-JP" dirty="0" smtClean="0"/>
              <a:t>2017</a:t>
            </a:r>
            <a:r>
              <a:rPr lang="ja-JP" altLang="en-US" dirty="0" smtClean="0"/>
              <a:t>年</a:t>
            </a:r>
            <a:r>
              <a:rPr lang="en-US" altLang="ja-JP" dirty="0" smtClean="0"/>
              <a:t>2</a:t>
            </a:r>
            <a:r>
              <a:rPr lang="ja-JP" altLang="en-US" dirty="0" smtClean="0"/>
              <a:t>月</a:t>
            </a:r>
            <a:r>
              <a:rPr lang="en-US" altLang="ja-JP" dirty="0" smtClean="0"/>
              <a:t>26</a:t>
            </a:r>
            <a:r>
              <a:rPr lang="ja-JP" altLang="en-US" dirty="0" smtClean="0"/>
              <a:t>日（日）</a:t>
            </a:r>
            <a:r>
              <a:rPr lang="en-US" altLang="ja-JP" dirty="0" smtClean="0"/>
              <a:t>9:00~17:30</a:t>
            </a:r>
          </a:p>
          <a:p>
            <a:pPr rtl="0"/>
            <a:r>
              <a:rPr lang="ja-JP" altLang="en-US" dirty="0" smtClean="0">
                <a:latin typeface="Meiryo UI" panose="020B0604030504040204" pitchFamily="50" charset="-128"/>
                <a:ea typeface="Meiryo UI" panose="020B0604030504040204" pitchFamily="50" charset="-128"/>
              </a:rPr>
              <a:t>場所：東京国際フォーラム（有楽町）</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dirty="0" smtClean="0">
                <a:latin typeface="Meiryo UI" panose="020B0604030504040204" pitchFamily="50" charset="-128"/>
                <a:ea typeface="Meiryo UI" panose="020B0604030504040204" pitchFamily="50" charset="-128"/>
              </a:rPr>
              <a:t>内容</a:t>
            </a:r>
            <a:endParaRPr lang="ja-JP" altLang="en-US" dirty="0">
              <a:latin typeface="Meiryo UI" panose="020B0604030504040204" pitchFamily="50" charset="-128"/>
              <a:ea typeface="Meiryo UI" panose="020B0604030504040204" pitchFamily="50" charset="-128"/>
            </a:endParaRPr>
          </a:p>
        </p:txBody>
      </p:sp>
      <p:sp>
        <p:nvSpPr>
          <p:cNvPr id="14" name="コンテンツ プレースホルダー 13"/>
          <p:cNvSpPr>
            <a:spLocks noGrp="1"/>
          </p:cNvSpPr>
          <p:nvPr>
            <p:ph idx="1"/>
          </p:nvPr>
        </p:nvSpPr>
        <p:spPr/>
        <p:txBody>
          <a:bodyPr rtlCol="0"/>
          <a:lstStyle/>
          <a:p>
            <a:r>
              <a:rPr lang="ja-JP" altLang="en-US" dirty="0" smtClean="0"/>
              <a:t>　　　　　　　　　　</a:t>
            </a:r>
            <a:endParaRPr lang="ja-JP" altLang="en-US" dirty="0">
              <a:latin typeface="Meiryo UI" panose="020B0604030504040204" pitchFamily="50" charset="-128"/>
              <a:ea typeface="Meiryo UI" panose="020B0604030504040204"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2941930100"/>
              </p:ext>
            </p:extLst>
          </p:nvPr>
        </p:nvGraphicFramePr>
        <p:xfrm>
          <a:off x="580996" y="132086"/>
          <a:ext cx="11017224" cy="6610032"/>
        </p:xfrm>
        <a:graphic>
          <a:graphicData uri="http://schemas.openxmlformats.org/drawingml/2006/table">
            <a:tbl>
              <a:tblPr>
                <a:tableStyleId>{5C22544A-7EE6-4342-B048-85BDC9FD1C3A}</a:tableStyleId>
              </a:tblPr>
              <a:tblGrid>
                <a:gridCol w="4437143"/>
                <a:gridCol w="3267714"/>
                <a:gridCol w="3312367"/>
              </a:tblGrid>
              <a:tr h="184727">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オープニング</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未来の「知」に向けて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r>
              <a:tr h="184727">
                <a:tc rowSpan="3">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開会挨拶</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安西祐一郎</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CN"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独立行政法人 日本学術振興会</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vMerge="1">
                  <a:txBody>
                    <a:bodyPr/>
                    <a:lstStyle/>
                    <a:p>
                      <a:endParaRPr kumimoji="1" lang="ja-JP" altLang="en-US"/>
                    </a:p>
                  </a:txBody>
                  <a:tcPr/>
                </a:tc>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ノーベル財団</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水落敏栄</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CN"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文部科学副大臣</a:t>
                      </a:r>
                      <a:endParaRPr lang="zh-CN"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「知」の地平を超えて：未来の「知」とは？</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r>
              <a:tr h="184727">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講演 “人間の「知」と科学・技術の偉業 </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ジョージ・</a:t>
                      </a: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F</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・スムート</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2006</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年ノーベル物理学賞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rowSpan="2">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 “人間の「知」と科学・技術の偉業 </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ジャン＝ピエール・ソバージュ</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2016</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年ノーベル化学賞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インタビューアー：竹内 佐和子</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文部科学省　顧問</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rowSpan="2">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 “人間の「知」とは何か</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(1) ” </a:t>
                      </a:r>
                      <a:endPar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endParaRP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進化がもたらす人間の「知」－</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長谷川 眞理子</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CN"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総合研究大学院大学　理事＆教授</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229828">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インタビューアー：　アダム・スミス</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ノーベルメディア</a:t>
                      </a: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AB</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359980">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講演 “人間の「知」とは何か</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(2) ” </a:t>
                      </a:r>
                      <a:endPar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endParaRP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生物としての人間の「知」　脳研究の最先端－</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利根川 進</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1987</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年ノーベル生理学・医学賞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359980">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講演 “人間の「知」とは何か</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(3) </a:t>
                      </a:r>
                      <a:r>
                        <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a:t>
                      </a: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人間の「知」が築く技術・経済・社会－</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榊原 定征</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日本経団連　会長</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rowSpan="3">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 “人間の「知」とは何か</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(4) ” </a:t>
                      </a:r>
                      <a:endPar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endParaRP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人間の「知」が構築する社会システムと文明－</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エリック・</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S</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・マスキン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2007</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年ノーベル経済学賞</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スチュアート・</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J</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・ラッセル</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カリフォルニア大学バークレー校</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インタビューアー：竹内 佐和子</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文部科学省　顧問</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3. </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未来の「知」への挑戦</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solidFill>
                  </a:tcPr>
                </a:tc>
              </a:tr>
              <a:tr h="359980">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講演 “人工知能の未来と挑戦 </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 </a:t>
                      </a:r>
                      <a:endPar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endParaRP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コンピューターサイエンスと機械学習－</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トム・</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M</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・ミッチェル</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カーネギーメロン大学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rowSpan="2">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インタビュー“人工知能の未来と挑戦</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 </a:t>
                      </a:r>
                      <a:endPar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endParaRP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機械学習と脳科学－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ピーター・ノーヴィグ</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Google</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リサーチ部門ディレクター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インタビューアー：川人 光男</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脳情報通信総合研究所（</a:t>
                      </a:r>
                      <a:r>
                        <a:rPr lang="en-US" altLang="zh-TW"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ATR)</a:t>
                      </a: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所長</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rowSpan="2">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対談 “科学技術の挑戦</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金出 武雄</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カーネギーメロン大学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ジャネット・</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M</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・ウィン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マイクロソフトリサーチ</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カーネギー大学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rowSpan="4">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パネルディスカッション “科学技術の挑戦</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エドバルド・</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I</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・モーセル</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2014</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年ノーベル生理学・医学賞</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ニコル・デュワンドル</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欧州委員会共同研究センター</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フランク・</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・パスカル</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メリーランド大学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モデレーター：アダム・スミス</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ノーベルメディア</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AB</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solidFill>
                      <a:schemeClr val="accent1">
                        <a:lumMod val="20000"/>
                        <a:lumOff val="80000"/>
                      </a:schemeClr>
                    </a:solidFill>
                  </a:tcPr>
                </a:tc>
              </a:tr>
              <a:tr h="184727">
                <a:tc rowSpan="2">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 “人間のこころ”</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横田 南嶺</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臨済宗大本山円覚寺派　管長</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r h="184727">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インタビューアー：美馬 のゆり</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日本科学未来館　元副館長</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7414" marR="7414" marT="7414" marB="0" anchor="ctr"/>
                </a:tc>
              </a:tr>
            </a:tbl>
          </a:graphicData>
        </a:graphic>
      </p:graphicFrame>
    </p:spTree>
    <p:extLst>
      <p:ext uri="{BB962C8B-B14F-4D97-AF65-F5344CB8AC3E}">
        <p14:creationId xmlns:p14="http://schemas.microsoft.com/office/powerpoint/2010/main" val="142554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lstStyle/>
          <a:p>
            <a:pPr rtl="0"/>
            <a:r>
              <a:rPr lang="ja-JP" altLang="en-US" dirty="0" smtClean="0">
                <a:latin typeface="Meiryo UI" panose="020B0604030504040204" pitchFamily="50" charset="-128"/>
                <a:ea typeface="Meiryo UI" panose="020B0604030504040204" pitchFamily="50" charset="-128"/>
              </a:rPr>
              <a:t>内容</a:t>
            </a:r>
            <a:endParaRPr lang="ja-JP" altLang="en-US" dirty="0">
              <a:latin typeface="Meiryo UI" panose="020B0604030504040204" pitchFamily="50" charset="-128"/>
              <a:ea typeface="Meiryo UI" panose="020B0604030504040204" pitchFamily="50" charset="-128"/>
            </a:endParaRPr>
          </a:p>
        </p:txBody>
      </p:sp>
      <p:sp>
        <p:nvSpPr>
          <p:cNvPr id="14" name="コンテンツ プレースホルダー 13"/>
          <p:cNvSpPr>
            <a:spLocks noGrp="1"/>
          </p:cNvSpPr>
          <p:nvPr>
            <p:ph idx="1"/>
          </p:nvPr>
        </p:nvSpPr>
        <p:spPr/>
        <p:txBody>
          <a:bodyPr rtlCol="0"/>
          <a:lstStyle/>
          <a:p>
            <a:r>
              <a:rPr lang="ja-JP" altLang="en-US" dirty="0" smtClean="0"/>
              <a:t>　　　　　　　　　　</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845630410"/>
              </p:ext>
            </p:extLst>
          </p:nvPr>
        </p:nvGraphicFramePr>
        <p:xfrm>
          <a:off x="580996" y="991379"/>
          <a:ext cx="11017224" cy="5028421"/>
        </p:xfrm>
        <a:graphic>
          <a:graphicData uri="http://schemas.openxmlformats.org/drawingml/2006/table">
            <a:tbl>
              <a:tblPr>
                <a:tableStyleId>{5C22544A-7EE6-4342-B048-85BDC9FD1C3A}</a:tableStyleId>
              </a:tblPr>
              <a:tblGrid>
                <a:gridCol w="4437143"/>
                <a:gridCol w="3308521"/>
                <a:gridCol w="3271560"/>
              </a:tblGrid>
              <a:tr h="160481">
                <a:tc gridSpan="2">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4.</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未来の「知」を創る：人工知能・</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ICT</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技術の社会への適応</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solidFill>
                  </a:tcPr>
                </a:tc>
                <a:tc h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solidFill>
                  </a:tcPr>
                </a:tc>
              </a:tr>
              <a:tr h="160481">
                <a:tc rowSpan="5">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３</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：人間と人工知能</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ジョージ・</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F</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・スムート</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2006</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年ノーベル物理学賞</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トニー・ベルパエム</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プリマス大学</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マーガレット・</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・ボーデン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サセックス大学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下條 信輔</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カリフォルニア工科大学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モデレーター：國吉 康夫</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東京大学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rowSpan="5">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１</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B</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：産業構造のイノベーション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エリック・</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S</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・マスキン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2007</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年ノーベル経済学賞</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安宅 和人</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ヤフー株式会社</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ピーター・ノーヴィグ</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Google</a:t>
                      </a: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リサーチ部門ディレクター</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ウォルフガング・ヴァルスター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ドイツ人工知能研究センター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モデレーター：美馬 のゆり</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zh-TW"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日本科学未来館　元副館長</a:t>
                      </a:r>
                      <a:endParaRPr lang="zh-TW"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5.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未来に向けて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　</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solidFill>
                  </a:tcPr>
                </a:tc>
              </a:tr>
              <a:tr h="160481">
                <a:tc rowSpan="3">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政策対話（日独米の人工知能政策）</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安西 祐一郎</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zh-CN"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独立行政法人 日本学術振興会</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キース・マズーロ</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メリーランド大学</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ウォルフガング・ヴァルスター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ドイツ人工知能研究センター</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rowSpan="6">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ノーベル賞受賞者による総括</a:t>
                      </a: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パネルディスカッション</a:t>
                      </a:r>
                      <a:endParaRPr lang="en-US" altLang="ja-JP"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endParaRPr>
                    </a:p>
                    <a:p>
                      <a:pPr algn="l" fontAlgn="ctr"/>
                      <a:r>
                        <a:rPr lang="ja-JP" altLang="en-US" sz="1400" u="none" strike="noStrike" dirty="0" smtClean="0">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人間の「知」とは？－</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利根川 進</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1987</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年ノーベル生理学・医学賞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ジョージ・</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F</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・スムート</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2006</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年ノーベル物理学賞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エリック・</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S</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・マスキン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2007</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年ノーベル経済学賞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エドバルド・</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I</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・モーセル</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2014</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年ノーベル生理学・医学賞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ジャン＝ピエール・ソバージュ</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2016</a:t>
                      </a: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年ノーベル化学賞</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vMerge="1">
                  <a:txBody>
                    <a:bodyPr/>
                    <a:lstStyle/>
                    <a:p>
                      <a:endParaRPr kumimoji="1" lang="ja-JP" altLang="en-US"/>
                    </a:p>
                  </a:txBody>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モデレーター：アダム・スミス</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ノーベルメディア</a:t>
                      </a:r>
                      <a:r>
                        <a:rPr lang="en-US" altLang="ja-JP" sz="1400" u="none" strike="noStrike" dirty="0">
                          <a:effectLst/>
                          <a:latin typeface="Meiryo UI" panose="020B0604030504040204" pitchFamily="50" charset="-128"/>
                          <a:ea typeface="Meiryo UI" panose="020B0604030504040204" pitchFamily="50" charset="-128"/>
                          <a:cs typeface="Meiryo UI" panose="020B0604030504040204" pitchFamily="50" charset="-128"/>
                        </a:rPr>
                        <a:t>AB</a:t>
                      </a:r>
                      <a:endParaRPr lang="en-US" altLang="ja-JP"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solidFill>
                      <a:schemeClr val="accent1">
                        <a:lumMod val="20000"/>
                        <a:lumOff val="80000"/>
                      </a:schemeClr>
                    </a:solidFill>
                  </a:tcPr>
                </a:tc>
              </a:tr>
              <a:tr h="160481">
                <a:tc rowSpan="2">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閉会挨拶</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アダム・スミス</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ノーベル・メディア </a:t>
                      </a:r>
                      <a:r>
                        <a:rPr lang="en-US" altLang="ja-JP" sz="1400" u="none" strike="noStrike">
                          <a:effectLst/>
                          <a:latin typeface="Meiryo UI" panose="020B0604030504040204" pitchFamily="50" charset="-128"/>
                          <a:ea typeface="Meiryo UI" panose="020B0604030504040204" pitchFamily="50" charset="-128"/>
                          <a:cs typeface="Meiryo UI" panose="020B0604030504040204" pitchFamily="50" charset="-128"/>
                        </a:rPr>
                        <a:t>AB</a:t>
                      </a:r>
                      <a:endParaRPr lang="en-US" altLang="ja-JP"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r h="160481">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cs typeface="Meiryo UI" panose="020B0604030504040204" pitchFamily="50" charset="-128"/>
                        </a:rPr>
                        <a:t>安西祐一郎</a:t>
                      </a:r>
                      <a:endParaRPr lang="ja-JP" altLang="en-US" sz="1400" b="0" i="0" u="none" strike="noStrike">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c>
                  <a:txBody>
                    <a:bodyPr/>
                    <a:lstStyle/>
                    <a:p>
                      <a:pPr algn="l" fontAlgn="ctr"/>
                      <a:r>
                        <a:rPr lang="zh-CN" altLang="en-US" sz="1400" u="none" strike="noStrike" dirty="0">
                          <a:effectLst/>
                          <a:latin typeface="Meiryo UI" panose="020B0604030504040204" pitchFamily="50" charset="-128"/>
                          <a:ea typeface="Meiryo UI" panose="020B0604030504040204" pitchFamily="50" charset="-128"/>
                          <a:cs typeface="Meiryo UI" panose="020B0604030504040204" pitchFamily="50" charset="-128"/>
                        </a:rPr>
                        <a:t>独立行政法人 日本学術振興会</a:t>
                      </a:r>
                      <a:endParaRPr lang="zh-CN" altLang="en-US" sz="1400" b="0" i="0" u="none" strike="noStrike" dirty="0">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5267" marR="5267" marT="5267" marB="0" anchor="ctr"/>
                </a:tc>
              </a:tr>
            </a:tbl>
          </a:graphicData>
        </a:graphic>
      </p:graphicFrame>
    </p:spTree>
    <p:extLst>
      <p:ext uri="{BB962C8B-B14F-4D97-AF65-F5344CB8AC3E}">
        <p14:creationId xmlns:p14="http://schemas.microsoft.com/office/powerpoint/2010/main" val="118382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a:bodyPr>
          <a:lstStyle/>
          <a:p>
            <a:pPr fontAlgn="ctr"/>
            <a:r>
              <a:rPr lang="ja-JP" altLang="en-US" sz="2700" dirty="0" smtClean="0"/>
              <a:t>インタビュー “人間の「知」とは何か</a:t>
            </a:r>
            <a:r>
              <a:rPr lang="en-US" altLang="ja-JP" sz="2700" dirty="0" smtClean="0"/>
              <a:t>? (1) ” </a:t>
            </a:r>
            <a:r>
              <a:rPr lang="en-US" altLang="ja-JP" dirty="0" smtClean="0"/>
              <a:t/>
            </a:r>
            <a:br>
              <a:rPr lang="en-US" altLang="ja-JP" dirty="0" smtClean="0"/>
            </a:br>
            <a:r>
              <a:rPr lang="ja-JP" altLang="en-US" dirty="0" smtClean="0"/>
              <a:t>－進化がもたらす人間の「知」－</a:t>
            </a:r>
            <a:r>
              <a:rPr lang="en-US" altLang="ja-JP" dirty="0" smtClean="0"/>
              <a:t/>
            </a:r>
            <a:br>
              <a:rPr lang="en-US" altLang="ja-JP" dirty="0" smtClean="0"/>
            </a:br>
            <a:r>
              <a:rPr lang="zh-TW" altLang="ja-JP" sz="2700" dirty="0">
                <a:solidFill>
                  <a:schemeClr val="accent1"/>
                </a:solidFill>
              </a:rPr>
              <a:t>長谷川 </a:t>
            </a:r>
            <a:r>
              <a:rPr lang="zh-TW" altLang="ja-JP" sz="2700" dirty="0" smtClean="0">
                <a:solidFill>
                  <a:schemeClr val="accent1"/>
                </a:solidFill>
              </a:rPr>
              <a:t>眞理子</a:t>
            </a:r>
            <a:r>
              <a:rPr lang="ja-JP" altLang="en-US" sz="2700" dirty="0" smtClean="0">
                <a:solidFill>
                  <a:schemeClr val="accent1"/>
                </a:solidFill>
              </a:rPr>
              <a:t>　　</a:t>
            </a:r>
            <a:r>
              <a:rPr lang="zh-CN" altLang="ja-JP" sz="2700" dirty="0" smtClean="0">
                <a:solidFill>
                  <a:schemeClr val="accent1"/>
                </a:solidFill>
              </a:rPr>
              <a:t>総合</a:t>
            </a:r>
            <a:r>
              <a:rPr lang="zh-CN" altLang="ja-JP" sz="2700" dirty="0">
                <a:solidFill>
                  <a:schemeClr val="accent1"/>
                </a:solidFill>
              </a:rPr>
              <a:t>研究大学院大学　理事＆</a:t>
            </a:r>
            <a:r>
              <a:rPr lang="zh-CN" altLang="ja-JP" sz="2700" dirty="0" smtClean="0">
                <a:solidFill>
                  <a:schemeClr val="accent1"/>
                </a:solidFill>
              </a:rPr>
              <a:t>教授</a:t>
            </a:r>
            <a:endParaRPr lang="ja-JP" altLang="en-US" dirty="0">
              <a:solidFill>
                <a:schemeClr val="accent1"/>
              </a:solidFill>
            </a:endParaRPr>
          </a:p>
        </p:txBody>
      </p:sp>
      <p:sp>
        <p:nvSpPr>
          <p:cNvPr id="14" name="コンテンツ プレースホルダー 13"/>
          <p:cNvSpPr>
            <a:spLocks noGrp="1"/>
          </p:cNvSpPr>
          <p:nvPr>
            <p:ph idx="1"/>
          </p:nvPr>
        </p:nvSpPr>
        <p:spPr/>
        <p:txBody>
          <a:bodyPr rtlCol="0">
            <a:normAutofit fontScale="85000" lnSpcReduction="20000"/>
          </a:bodyPr>
          <a:lstStyle/>
          <a:p>
            <a:r>
              <a:rPr lang="ja-JP" altLang="en-US" dirty="0" smtClean="0"/>
              <a:t>長谷川教授の研究テーマ</a:t>
            </a:r>
            <a:endParaRPr lang="en-US" altLang="ja-JP" dirty="0" smtClean="0"/>
          </a:p>
          <a:p>
            <a:pPr lvl="1"/>
            <a:r>
              <a:rPr lang="ja-JP" altLang="en-US" dirty="0" smtClean="0"/>
              <a:t>野生のチンパンジーの研究（どこが人間に近く，どこが違っているのか）</a:t>
            </a:r>
            <a:endParaRPr lang="en-US" altLang="ja-JP" dirty="0" smtClean="0"/>
          </a:p>
          <a:p>
            <a:r>
              <a:rPr lang="ja-JP" altLang="en-US" dirty="0" smtClean="0"/>
              <a:t>人間知性とは</a:t>
            </a:r>
            <a:endParaRPr lang="en-US" altLang="ja-JP" dirty="0" smtClean="0"/>
          </a:p>
          <a:p>
            <a:pPr lvl="1"/>
            <a:r>
              <a:rPr lang="ja-JP" altLang="en-US" dirty="0" smtClean="0"/>
              <a:t>カギは</a:t>
            </a:r>
            <a:r>
              <a:rPr lang="ja-JP" altLang="en-US" dirty="0"/>
              <a:t>言語にあり（思考，共感，文化，抽象概念を伝える）</a:t>
            </a:r>
            <a:endParaRPr lang="en-US" altLang="ja-JP" dirty="0" smtClean="0"/>
          </a:p>
          <a:p>
            <a:pPr lvl="1"/>
            <a:r>
              <a:rPr lang="ja-JP" altLang="en-US" dirty="0" smtClean="0"/>
              <a:t>ただし、人間知性の水面下には情動、感情がある</a:t>
            </a:r>
            <a:endParaRPr lang="en-US" altLang="ja-JP" dirty="0" smtClean="0"/>
          </a:p>
          <a:p>
            <a:r>
              <a:rPr lang="ja-JP" altLang="en-US" dirty="0" smtClean="0"/>
              <a:t>機械知性をどう定義するか？</a:t>
            </a:r>
            <a:endParaRPr lang="en-US" altLang="ja-JP" dirty="0" smtClean="0"/>
          </a:p>
          <a:p>
            <a:pPr lvl="1"/>
            <a:r>
              <a:rPr lang="ja-JP" altLang="en-US" dirty="0" smtClean="0"/>
              <a:t>機械知性には共感、自意識がない</a:t>
            </a:r>
            <a:endParaRPr lang="en-US" altLang="ja-JP" dirty="0" smtClean="0"/>
          </a:p>
          <a:p>
            <a:r>
              <a:rPr lang="en-US" altLang="ja-JP" dirty="0" smtClean="0">
                <a:latin typeface="Meiryo UI" panose="020B0604030504040204" pitchFamily="50" charset="-128"/>
                <a:ea typeface="Meiryo UI" panose="020B0604030504040204" pitchFamily="50" charset="-128"/>
              </a:rPr>
              <a:t>AI</a:t>
            </a:r>
            <a:r>
              <a:rPr lang="ja-JP" altLang="en-US" dirty="0" smtClean="0">
                <a:latin typeface="Meiryo UI" panose="020B0604030504040204" pitchFamily="50" charset="-128"/>
                <a:ea typeface="Meiryo UI" panose="020B0604030504040204" pitchFamily="50" charset="-128"/>
              </a:rPr>
              <a:t>は人の判断を支援するものを目指すべき</a:t>
            </a:r>
            <a:endParaRPr lang="en-US" altLang="ja-JP" dirty="0" smtClean="0">
              <a:latin typeface="Meiryo UI" panose="020B0604030504040204" pitchFamily="50" charset="-128"/>
              <a:ea typeface="Meiryo UI" panose="020B0604030504040204" pitchFamily="50" charset="-128"/>
            </a:endParaRPr>
          </a:p>
          <a:p>
            <a:pPr lvl="1"/>
            <a:r>
              <a:rPr lang="ja-JP" altLang="en-US" dirty="0" smtClean="0"/>
              <a:t>感情的判断にとらわれない</a:t>
            </a:r>
            <a:endParaRPr lang="en-US" altLang="ja-JP" dirty="0" smtClean="0"/>
          </a:p>
          <a:p>
            <a:r>
              <a:rPr lang="ja-JP" altLang="en-US" dirty="0" smtClean="0">
                <a:latin typeface="Meiryo UI" panose="020B0604030504040204" pitchFamily="50" charset="-128"/>
                <a:ea typeface="Meiryo UI" panose="020B0604030504040204" pitchFamily="50" charset="-128"/>
              </a:rPr>
              <a:t>動物行動学を研究してきてわかったこと</a:t>
            </a:r>
            <a:endParaRPr lang="en-US" altLang="ja-JP" dirty="0" smtClean="0">
              <a:latin typeface="Meiryo UI" panose="020B0604030504040204" pitchFamily="50" charset="-128"/>
              <a:ea typeface="Meiryo UI" panose="020B0604030504040204" pitchFamily="50" charset="-128"/>
            </a:endParaRPr>
          </a:p>
          <a:p>
            <a:pPr lvl="1"/>
            <a:r>
              <a:rPr lang="ja-JP" altLang="en-US" dirty="0"/>
              <a:t>人</a:t>
            </a:r>
            <a:r>
              <a:rPr lang="ja-JP" altLang="en-US" dirty="0" smtClean="0"/>
              <a:t>の愚かな行動に寛容になった</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2867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fontScale="90000"/>
          </a:bodyPr>
          <a:lstStyle/>
          <a:p>
            <a:pPr fontAlgn="ctr"/>
            <a:r>
              <a:rPr lang="ja-JP" altLang="en-US" sz="2700" dirty="0"/>
              <a:t>インタビュー “人間の「知」とは何か</a:t>
            </a:r>
            <a:r>
              <a:rPr lang="en-US" altLang="ja-JP" sz="2700" dirty="0"/>
              <a:t>? (4) ” </a:t>
            </a:r>
            <a:r>
              <a:rPr lang="en-US" altLang="ja-JP" dirty="0" smtClean="0"/>
              <a:t/>
            </a:r>
            <a:br>
              <a:rPr lang="en-US" altLang="ja-JP" dirty="0" smtClean="0"/>
            </a:br>
            <a:r>
              <a:rPr lang="ja-JP" altLang="en-US" dirty="0" smtClean="0"/>
              <a:t>－</a:t>
            </a:r>
            <a:r>
              <a:rPr lang="ja-JP" altLang="en-US" dirty="0"/>
              <a:t>人間の「知」が構築する社会システムと文明－</a:t>
            </a:r>
            <a:r>
              <a:rPr lang="ja-JP" altLang="en-US" dirty="0">
                <a:solidFill>
                  <a:srgbClr val="000000"/>
                </a:solidFill>
                <a:latin typeface="ＭＳ Ｐゴシック" panose="020B0600070205080204" pitchFamily="50" charset="-128"/>
                <a:ea typeface="ＭＳ Ｐゴシック" panose="020B0600070205080204" pitchFamily="50" charset="-128"/>
              </a:rPr>
              <a:t/>
            </a:r>
            <a:br>
              <a:rPr lang="ja-JP" altLang="en-US" dirty="0">
                <a:solidFill>
                  <a:srgbClr val="000000"/>
                </a:solidFill>
                <a:latin typeface="ＭＳ Ｐゴシック" panose="020B0600070205080204" pitchFamily="50" charset="-128"/>
                <a:ea typeface="ＭＳ Ｐゴシック" panose="020B0600070205080204" pitchFamily="50" charset="-128"/>
              </a:rPr>
            </a:br>
            <a:r>
              <a:rPr lang="ja-JP" altLang="ja-JP" sz="2700" dirty="0">
                <a:solidFill>
                  <a:schemeClr val="accent1"/>
                </a:solidFill>
              </a:rPr>
              <a:t>エリック・</a:t>
            </a:r>
            <a:r>
              <a:rPr lang="en-US" altLang="ja-JP" sz="2700" dirty="0">
                <a:solidFill>
                  <a:schemeClr val="accent1"/>
                </a:solidFill>
              </a:rPr>
              <a:t>S</a:t>
            </a:r>
            <a:r>
              <a:rPr lang="ja-JP" altLang="ja-JP" sz="2700" dirty="0">
                <a:solidFill>
                  <a:schemeClr val="accent1"/>
                </a:solidFill>
              </a:rPr>
              <a:t>・</a:t>
            </a:r>
            <a:r>
              <a:rPr lang="ja-JP" altLang="ja-JP" sz="2700" dirty="0" smtClean="0">
                <a:solidFill>
                  <a:schemeClr val="accent1"/>
                </a:solidFill>
              </a:rPr>
              <a:t>マスキン</a:t>
            </a:r>
            <a:r>
              <a:rPr lang="en-US" altLang="ja-JP" sz="2700" dirty="0" smtClean="0">
                <a:solidFill>
                  <a:schemeClr val="accent1"/>
                </a:solidFill>
              </a:rPr>
              <a:t>2007</a:t>
            </a:r>
            <a:r>
              <a:rPr lang="ja-JP" altLang="ja-JP" sz="2700" dirty="0">
                <a:solidFill>
                  <a:schemeClr val="accent1"/>
                </a:solidFill>
              </a:rPr>
              <a:t>年ノーベル経済学賞</a:t>
            </a:r>
            <a:br>
              <a:rPr lang="ja-JP" altLang="ja-JP" sz="2700" dirty="0">
                <a:solidFill>
                  <a:schemeClr val="accent1"/>
                </a:solidFill>
              </a:rPr>
            </a:br>
            <a:r>
              <a:rPr lang="ja-JP" altLang="ja-JP" sz="2700" dirty="0">
                <a:solidFill>
                  <a:schemeClr val="accent1"/>
                </a:solidFill>
              </a:rPr>
              <a:t>スチュアート・</a:t>
            </a:r>
            <a:r>
              <a:rPr lang="en-US" altLang="ja-JP" sz="2700" dirty="0">
                <a:solidFill>
                  <a:schemeClr val="accent1"/>
                </a:solidFill>
              </a:rPr>
              <a:t>J</a:t>
            </a:r>
            <a:r>
              <a:rPr lang="ja-JP" altLang="ja-JP" sz="2700" dirty="0">
                <a:solidFill>
                  <a:schemeClr val="accent1"/>
                </a:solidFill>
              </a:rPr>
              <a:t>・</a:t>
            </a:r>
            <a:r>
              <a:rPr lang="ja-JP" altLang="ja-JP" sz="2700" dirty="0" smtClean="0">
                <a:solidFill>
                  <a:schemeClr val="accent1"/>
                </a:solidFill>
              </a:rPr>
              <a:t>ラッセルカリフォルニア</a:t>
            </a:r>
            <a:r>
              <a:rPr lang="ja-JP" altLang="ja-JP" sz="2700" dirty="0">
                <a:solidFill>
                  <a:schemeClr val="accent1"/>
                </a:solidFill>
              </a:rPr>
              <a:t>大学</a:t>
            </a:r>
            <a:r>
              <a:rPr lang="ja-JP" altLang="ja-JP" sz="2700" dirty="0" smtClean="0">
                <a:solidFill>
                  <a:schemeClr val="accent1"/>
                </a:solidFill>
              </a:rPr>
              <a:t>バークレー校</a:t>
            </a:r>
            <a:endParaRPr lang="ja-JP" altLang="en-US" sz="2700" dirty="0">
              <a:solidFill>
                <a:schemeClr val="accent1"/>
              </a:solidFill>
            </a:endParaRPr>
          </a:p>
        </p:txBody>
      </p:sp>
      <p:sp>
        <p:nvSpPr>
          <p:cNvPr id="14" name="コンテンツ プレースホルダー 13"/>
          <p:cNvSpPr>
            <a:spLocks noGrp="1"/>
          </p:cNvSpPr>
          <p:nvPr>
            <p:ph idx="1"/>
          </p:nvPr>
        </p:nvSpPr>
        <p:spPr/>
        <p:txBody>
          <a:bodyPr rtlCol="0">
            <a:normAutofit fontScale="92500" lnSpcReduction="20000"/>
          </a:bodyPr>
          <a:lstStyle/>
          <a:p>
            <a:r>
              <a:rPr lang="en-US" altLang="ja-JP" dirty="0" smtClean="0">
                <a:latin typeface="Meiryo UI" panose="020B0604030504040204" pitchFamily="50" charset="-128"/>
                <a:ea typeface="Meiryo UI" panose="020B0604030504040204" pitchFamily="50" charset="-128"/>
              </a:rPr>
              <a:t>AI</a:t>
            </a:r>
            <a:r>
              <a:rPr lang="ja-JP" altLang="en-US" dirty="0" smtClean="0"/>
              <a:t>適用・・・問題・課題において目的を最大化すること</a:t>
            </a:r>
            <a:endParaRPr lang="en-US" altLang="ja-JP" dirty="0" smtClean="0"/>
          </a:p>
          <a:p>
            <a:pPr lvl="1"/>
            <a:r>
              <a:rPr lang="ja-JP" altLang="en-US" dirty="0" smtClean="0"/>
              <a:t>しか</a:t>
            </a:r>
            <a:r>
              <a:rPr lang="ja-JP" altLang="en-US" dirty="0"/>
              <a:t>し</a:t>
            </a:r>
            <a:r>
              <a:rPr lang="ja-JP" altLang="en-US" dirty="0" smtClean="0"/>
              <a:t>問題とは何か・・・</a:t>
            </a:r>
            <a:r>
              <a:rPr lang="en-US" altLang="ja-JP" dirty="0" smtClean="0"/>
              <a:t>AI</a:t>
            </a:r>
            <a:r>
              <a:rPr lang="ja-JP" altLang="en-US" dirty="0" err="1" smtClean="0"/>
              <a:t>には</a:t>
            </a:r>
            <a:r>
              <a:rPr lang="ja-JP" altLang="en-US" dirty="0" smtClean="0"/>
              <a:t>わからない</a:t>
            </a:r>
            <a:endParaRPr lang="en-US" altLang="ja-JP" dirty="0" smtClean="0"/>
          </a:p>
          <a:p>
            <a:pPr lvl="1"/>
            <a:r>
              <a:rPr lang="ja-JP" altLang="en-US" dirty="0" smtClean="0"/>
              <a:t>社会システムと</a:t>
            </a:r>
            <a:r>
              <a:rPr lang="en-US" altLang="ja-JP" dirty="0" smtClean="0"/>
              <a:t>AI</a:t>
            </a:r>
            <a:r>
              <a:rPr lang="ja-JP" altLang="en-US" dirty="0" smtClean="0"/>
              <a:t>システムとの協調が重要</a:t>
            </a:r>
            <a:endParaRPr lang="en-US" altLang="ja-JP" dirty="0" smtClean="0"/>
          </a:p>
          <a:p>
            <a:pPr lvl="1"/>
            <a:r>
              <a:rPr lang="ja-JP" altLang="en-US" dirty="0" smtClean="0">
                <a:latin typeface="Meiryo UI" panose="020B0604030504040204" pitchFamily="50" charset="-128"/>
                <a:ea typeface="Meiryo UI" panose="020B0604030504040204" pitchFamily="50" charset="-128"/>
              </a:rPr>
              <a:t>ゲーム理論、マルチエージェントシステム</a:t>
            </a:r>
            <a:endParaRPr lang="en-US" altLang="ja-JP" dirty="0" smtClean="0">
              <a:latin typeface="Meiryo UI" panose="020B0604030504040204" pitchFamily="50" charset="-128"/>
              <a:ea typeface="Meiryo UI" panose="020B0604030504040204" pitchFamily="50" charset="-128"/>
            </a:endParaRPr>
          </a:p>
          <a:p>
            <a:r>
              <a:rPr lang="en-US" altLang="ja-JP" dirty="0" smtClean="0"/>
              <a:t>AI</a:t>
            </a:r>
            <a:r>
              <a:rPr lang="ja-JP" altLang="en-US" dirty="0" smtClean="0"/>
              <a:t>に対する恐怖・・・人の仕事がなくなる</a:t>
            </a:r>
            <a:endParaRPr lang="en-US" altLang="ja-JP" dirty="0" smtClean="0"/>
          </a:p>
          <a:p>
            <a:pPr lvl="1"/>
            <a:r>
              <a:rPr lang="ja-JP" altLang="en-US" dirty="0" smtClean="0">
                <a:latin typeface="Meiryo UI" panose="020B0604030504040204" pitchFamily="50" charset="-128"/>
                <a:ea typeface="Meiryo UI" panose="020B0604030504040204" pitchFamily="50" charset="-128"/>
              </a:rPr>
              <a:t>産業革命でも人の仕事はなくならなかった、むしろ増えた</a:t>
            </a:r>
            <a:endParaRPr lang="en-US" altLang="ja-JP" dirty="0" smtClean="0">
              <a:latin typeface="Meiryo UI" panose="020B0604030504040204" pitchFamily="50" charset="-128"/>
              <a:ea typeface="Meiryo UI" panose="020B0604030504040204" pitchFamily="50" charset="-128"/>
            </a:endParaRPr>
          </a:p>
          <a:p>
            <a:pPr lvl="1"/>
            <a:r>
              <a:rPr lang="en-US" altLang="ja-JP" dirty="0" smtClean="0">
                <a:latin typeface="Meiryo UI" panose="020B0604030504040204" pitchFamily="50" charset="-128"/>
                <a:ea typeface="Meiryo UI" panose="020B0604030504040204" pitchFamily="50" charset="-128"/>
              </a:rPr>
              <a:t>ATM</a:t>
            </a:r>
            <a:r>
              <a:rPr lang="ja-JP" altLang="en-US" dirty="0" smtClean="0">
                <a:latin typeface="Meiryo UI" panose="020B0604030504040204" pitchFamily="50" charset="-128"/>
                <a:ea typeface="Meiryo UI" panose="020B0604030504040204" pitchFamily="50" charset="-128"/>
              </a:rPr>
              <a:t>の普及・・・人の数は減ったのではなく</a:t>
            </a:r>
            <a:r>
              <a:rPr lang="ja-JP" altLang="en-US" dirty="0" smtClean="0"/>
              <a:t>、窓口が増えた</a:t>
            </a:r>
            <a:endParaRPr lang="en-US" altLang="ja-JP" dirty="0" smtClean="0"/>
          </a:p>
          <a:p>
            <a:r>
              <a:rPr lang="ja-JP" altLang="en-US" dirty="0" smtClean="0"/>
              <a:t>新しい産業の創造</a:t>
            </a:r>
            <a:endParaRPr lang="en-US" altLang="ja-JP" dirty="0" smtClean="0"/>
          </a:p>
          <a:p>
            <a:pPr lvl="1"/>
            <a:r>
              <a:rPr lang="ja-JP" altLang="en-US" dirty="0" smtClean="0"/>
              <a:t>マインドセットを変える</a:t>
            </a:r>
            <a:endParaRPr lang="en-US" altLang="ja-JP" dirty="0" smtClean="0"/>
          </a:p>
          <a:p>
            <a:pPr lvl="1"/>
            <a:r>
              <a:rPr lang="ja-JP" altLang="en-US" dirty="0" smtClean="0"/>
              <a:t>想像力</a:t>
            </a:r>
            <a:endParaRPr lang="en-US" altLang="ja-JP" dirty="0" smtClean="0"/>
          </a:p>
          <a:p>
            <a:pPr lvl="1"/>
            <a:r>
              <a:rPr lang="en-US" altLang="ja-JP" dirty="0" smtClean="0"/>
              <a:t>AI</a:t>
            </a:r>
            <a:r>
              <a:rPr lang="ja-JP" altLang="en-US" dirty="0" smtClean="0"/>
              <a:t>革命はこれまでで最大の変化になる（かもしれない）</a:t>
            </a:r>
            <a:endParaRPr lang="en-US" altLang="ja-JP" dirty="0" smtClean="0"/>
          </a:p>
          <a:p>
            <a:pPr lvl="1"/>
            <a:endParaRPr lang="en-US" altLang="ja-JP"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3455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a:bodyPr>
          <a:lstStyle/>
          <a:p>
            <a:pPr fontAlgn="ctr"/>
            <a:r>
              <a:rPr lang="ja-JP" altLang="en-US" sz="2700" dirty="0"/>
              <a:t>講演 “人工知能の未来と挑戦 </a:t>
            </a:r>
            <a:r>
              <a:rPr lang="en-US" altLang="ja-JP" sz="2700" dirty="0"/>
              <a:t>(1)” </a:t>
            </a:r>
            <a:r>
              <a:rPr lang="en-US" altLang="ja-JP" dirty="0" smtClean="0"/>
              <a:t/>
            </a:r>
            <a:br>
              <a:rPr lang="en-US" altLang="ja-JP" dirty="0" smtClean="0"/>
            </a:br>
            <a:r>
              <a:rPr lang="ja-JP" altLang="en-US" dirty="0" smtClean="0"/>
              <a:t>－</a:t>
            </a:r>
            <a:r>
              <a:rPr lang="ja-JP" altLang="en-US" dirty="0"/>
              <a:t>コンピューターサイエンスと機械学習</a:t>
            </a:r>
            <a:r>
              <a:rPr lang="ja-JP" altLang="en-US" dirty="0" smtClean="0"/>
              <a:t>－</a:t>
            </a:r>
            <a:r>
              <a:rPr lang="en-US" altLang="ja-JP" dirty="0" smtClean="0"/>
              <a:t/>
            </a:r>
            <a:br>
              <a:rPr lang="en-US" altLang="ja-JP" dirty="0" smtClean="0"/>
            </a:br>
            <a:r>
              <a:rPr lang="ja-JP" altLang="ja-JP" sz="2700" dirty="0">
                <a:solidFill>
                  <a:schemeClr val="accent1"/>
                </a:solidFill>
              </a:rPr>
              <a:t>トム・</a:t>
            </a:r>
            <a:r>
              <a:rPr lang="en-US" altLang="ja-JP" sz="2700" dirty="0">
                <a:solidFill>
                  <a:schemeClr val="accent1"/>
                </a:solidFill>
              </a:rPr>
              <a:t>M</a:t>
            </a:r>
            <a:r>
              <a:rPr lang="ja-JP" altLang="ja-JP" sz="2700" dirty="0">
                <a:solidFill>
                  <a:schemeClr val="accent1"/>
                </a:solidFill>
              </a:rPr>
              <a:t>・</a:t>
            </a:r>
            <a:r>
              <a:rPr lang="ja-JP" altLang="ja-JP" sz="2700" dirty="0" smtClean="0">
                <a:solidFill>
                  <a:schemeClr val="accent1"/>
                </a:solidFill>
              </a:rPr>
              <a:t>ミッチェル</a:t>
            </a:r>
            <a:r>
              <a:rPr lang="ja-JP" altLang="en-US" sz="2700" dirty="0" smtClean="0">
                <a:solidFill>
                  <a:schemeClr val="accent1"/>
                </a:solidFill>
              </a:rPr>
              <a:t>　</a:t>
            </a:r>
            <a:r>
              <a:rPr lang="ja-JP" altLang="ja-JP" sz="2700" dirty="0" smtClean="0">
                <a:solidFill>
                  <a:schemeClr val="accent1"/>
                </a:solidFill>
              </a:rPr>
              <a:t>カーネギーメロン大学</a:t>
            </a:r>
            <a:endParaRPr lang="ja-JP" altLang="en-US" sz="2700" dirty="0">
              <a:solidFill>
                <a:schemeClr val="accent1"/>
              </a:solidFill>
              <a:latin typeface="ＭＳ Ｐゴシック" panose="020B0600070205080204" pitchFamily="50" charset="-128"/>
              <a:ea typeface="ＭＳ Ｐゴシック" panose="020B0600070205080204" pitchFamily="50" charset="-128"/>
            </a:endParaRPr>
          </a:p>
        </p:txBody>
      </p:sp>
      <p:sp>
        <p:nvSpPr>
          <p:cNvPr id="14" name="コンテンツ プレースホルダー 13"/>
          <p:cNvSpPr>
            <a:spLocks noGrp="1"/>
          </p:cNvSpPr>
          <p:nvPr>
            <p:ph idx="1"/>
          </p:nvPr>
        </p:nvSpPr>
        <p:spPr/>
        <p:txBody>
          <a:bodyPr rtlCol="0">
            <a:normAutofit fontScale="92500" lnSpcReduction="10000"/>
          </a:bodyPr>
          <a:lstStyle/>
          <a:p>
            <a:pPr lvl="1"/>
            <a:r>
              <a:rPr lang="en-US" altLang="ja-JP" dirty="0" smtClean="0">
                <a:latin typeface="Meiryo UI" panose="020B0604030504040204" pitchFamily="50" charset="-128"/>
                <a:ea typeface="Meiryo UI" panose="020B0604030504040204" pitchFamily="50" charset="-128"/>
              </a:rPr>
              <a:t>AI</a:t>
            </a:r>
            <a:r>
              <a:rPr lang="ja-JP" altLang="en-US" dirty="0" smtClean="0"/>
              <a:t>が社会に与える</a:t>
            </a:r>
            <a:r>
              <a:rPr lang="ja-JP" altLang="en-US" dirty="0" smtClean="0">
                <a:latin typeface="Meiryo UI" panose="020B0604030504040204" pitchFamily="50" charset="-128"/>
                <a:ea typeface="Meiryo UI" panose="020B0604030504040204" pitchFamily="50" charset="-128"/>
              </a:rPr>
              <a:t>２つのインパクト</a:t>
            </a:r>
            <a:endParaRPr lang="en-US" altLang="ja-JP" dirty="0" smtClean="0">
              <a:latin typeface="Meiryo UI" panose="020B0604030504040204" pitchFamily="50" charset="-128"/>
              <a:ea typeface="Meiryo UI" panose="020B0604030504040204" pitchFamily="50" charset="-128"/>
            </a:endParaRPr>
          </a:p>
          <a:p>
            <a:pPr lvl="2"/>
            <a:r>
              <a:rPr lang="ja-JP" altLang="en-US" dirty="0" smtClean="0"/>
              <a:t>①生産性の向上、②変化への対応</a:t>
            </a:r>
            <a:endParaRPr lang="en-US" altLang="ja-JP" dirty="0" smtClean="0"/>
          </a:p>
          <a:p>
            <a:pPr lvl="1"/>
            <a:r>
              <a:rPr lang="ja-JP" altLang="en-US" dirty="0" smtClean="0">
                <a:latin typeface="Meiryo UI" panose="020B0604030504040204" pitchFamily="50" charset="-128"/>
                <a:ea typeface="Meiryo UI" panose="020B0604030504040204" pitchFamily="50" charset="-128"/>
              </a:rPr>
              <a:t>問題解決のアプローチが変わった</a:t>
            </a:r>
            <a:endParaRPr lang="en-US" altLang="ja-JP" dirty="0" smtClean="0">
              <a:latin typeface="Meiryo UI" panose="020B0604030504040204" pitchFamily="50" charset="-128"/>
              <a:ea typeface="Meiryo UI" panose="020B0604030504040204" pitchFamily="50" charset="-128"/>
            </a:endParaRPr>
          </a:p>
          <a:p>
            <a:pPr lvl="2"/>
            <a:r>
              <a:rPr lang="en-US" altLang="ja-JP" dirty="0" smtClean="0">
                <a:latin typeface="Meiryo UI" panose="020B0604030504040204" pitchFamily="50" charset="-128"/>
                <a:ea typeface="Meiryo UI" panose="020B0604030504040204" pitchFamily="50" charset="-128"/>
              </a:rPr>
              <a:t>AI</a:t>
            </a:r>
            <a:r>
              <a:rPr lang="ja-JP" altLang="en-US" dirty="0" smtClean="0">
                <a:latin typeface="Meiryo UI" panose="020B0604030504040204" pitchFamily="50" charset="-128"/>
                <a:ea typeface="Meiryo UI" panose="020B0604030504040204" pitchFamily="50" charset="-128"/>
              </a:rPr>
              <a:t>以前：ルールを人がプログラミング（コーディング）する</a:t>
            </a:r>
            <a:endParaRPr lang="en-US" altLang="ja-JP" dirty="0" smtClean="0">
              <a:latin typeface="Meiryo UI" panose="020B0604030504040204" pitchFamily="50" charset="-128"/>
              <a:ea typeface="Meiryo UI" panose="020B0604030504040204" pitchFamily="50" charset="-128"/>
            </a:endParaRPr>
          </a:p>
          <a:p>
            <a:pPr lvl="2"/>
            <a:r>
              <a:rPr lang="en-US" altLang="ja-JP" dirty="0" smtClean="0"/>
              <a:t>AI</a:t>
            </a:r>
            <a:r>
              <a:rPr lang="ja-JP" altLang="en-US" dirty="0" smtClean="0"/>
              <a:t>：機械に例を見せて学習させる（機械学習）　　</a:t>
            </a:r>
            <a:endParaRPr lang="en-US" altLang="ja-JP" dirty="0"/>
          </a:p>
          <a:p>
            <a:pPr lvl="1"/>
            <a:r>
              <a:rPr lang="ja-JP" altLang="en-US" dirty="0" smtClean="0"/>
              <a:t>これからの</a:t>
            </a:r>
            <a:r>
              <a:rPr lang="en-US" altLang="ja-JP" dirty="0" smtClean="0"/>
              <a:t>AI</a:t>
            </a:r>
          </a:p>
          <a:p>
            <a:pPr lvl="2"/>
            <a:r>
              <a:rPr lang="en-US" altLang="ja-JP" dirty="0" smtClean="0"/>
              <a:t>AI</a:t>
            </a:r>
            <a:r>
              <a:rPr lang="ja-JP" altLang="en-US" dirty="0" smtClean="0"/>
              <a:t>によるビッグデータ解析、ますます進む</a:t>
            </a:r>
            <a:endParaRPr lang="en-US" altLang="ja-JP" dirty="0" smtClean="0"/>
          </a:p>
          <a:p>
            <a:pPr lvl="2"/>
            <a:r>
              <a:rPr lang="ja-JP" altLang="en-US" dirty="0"/>
              <a:t>人間</a:t>
            </a:r>
            <a:r>
              <a:rPr lang="ja-JP" altLang="en-US" dirty="0" smtClean="0"/>
              <a:t>の能力を超える（</a:t>
            </a:r>
            <a:r>
              <a:rPr lang="en-US" altLang="ja-JP" dirty="0" smtClean="0"/>
              <a:t>Computer</a:t>
            </a:r>
            <a:r>
              <a:rPr lang="ja-JP" altLang="en-US" dirty="0" smtClean="0"/>
              <a:t> </a:t>
            </a:r>
            <a:r>
              <a:rPr lang="en-US" altLang="ja-JP" dirty="0" smtClean="0"/>
              <a:t>Vision</a:t>
            </a:r>
            <a:r>
              <a:rPr lang="ja-JP" altLang="en-US" dirty="0" err="1" smtClean="0"/>
              <a:t>、</a:t>
            </a:r>
            <a:r>
              <a:rPr lang="ja-JP" altLang="en-US" dirty="0" smtClean="0"/>
              <a:t>音声認識）</a:t>
            </a:r>
            <a:endParaRPr lang="en-US" altLang="ja-JP" dirty="0" smtClean="0"/>
          </a:p>
          <a:p>
            <a:pPr lvl="2"/>
            <a:r>
              <a:rPr lang="ja-JP" altLang="en-US" dirty="0"/>
              <a:t>本当</a:t>
            </a:r>
            <a:r>
              <a:rPr lang="ja-JP" altLang="en-US" dirty="0" smtClean="0"/>
              <a:t>に意味を理解する機械</a:t>
            </a:r>
            <a:endParaRPr lang="en-US" altLang="ja-JP" dirty="0" smtClean="0"/>
          </a:p>
          <a:p>
            <a:pPr lvl="1"/>
            <a:r>
              <a:rPr lang="ja-JP" altLang="en-US" dirty="0"/>
              <a:t>社会</a:t>
            </a:r>
            <a:r>
              <a:rPr lang="ja-JP" altLang="en-US" dirty="0" smtClean="0"/>
              <a:t>と自分自身</a:t>
            </a:r>
            <a:endParaRPr lang="en-US" altLang="ja-JP" dirty="0" smtClean="0"/>
          </a:p>
          <a:p>
            <a:pPr lvl="2"/>
            <a:r>
              <a:rPr lang="ja-JP" altLang="en-US" dirty="0" smtClean="0"/>
              <a:t>自動運転→車のセンサーデータを集めて都市のリアルタイムの姿を把握</a:t>
            </a:r>
            <a:endParaRPr lang="en-US" altLang="ja-JP" dirty="0" smtClean="0"/>
          </a:p>
          <a:p>
            <a:pPr lvl="2"/>
            <a:r>
              <a:rPr lang="ja-JP" altLang="en-US" dirty="0"/>
              <a:t>政府</a:t>
            </a:r>
            <a:r>
              <a:rPr lang="ja-JP" altLang="en-US" dirty="0" smtClean="0"/>
              <a:t>の役割の変化→</a:t>
            </a:r>
            <a:r>
              <a:rPr lang="en-US" altLang="ja-JP" dirty="0" smtClean="0"/>
              <a:t>real time information provider</a:t>
            </a:r>
            <a:r>
              <a:rPr lang="ja-JP" altLang="en-US" dirty="0" smtClean="0"/>
              <a:t>に</a:t>
            </a:r>
            <a:endParaRPr lang="en-US" altLang="ja-JP" dirty="0" smtClean="0"/>
          </a:p>
          <a:p>
            <a:pPr lvl="2"/>
            <a:r>
              <a:rPr lang="ja-JP" altLang="en-US" dirty="0" smtClean="0"/>
              <a:t>今後</a:t>
            </a:r>
            <a:r>
              <a:rPr lang="en-US" altLang="ja-JP" dirty="0" smtClean="0"/>
              <a:t>AI</a:t>
            </a:r>
            <a:r>
              <a:rPr lang="ja-JP" altLang="en-US" dirty="0" smtClean="0"/>
              <a:t>がどう進化するかはわからないが，加速的に変化するだろう</a:t>
            </a:r>
            <a:endParaRPr lang="en-US" altLang="ja-JP" dirty="0" smtClean="0"/>
          </a:p>
          <a:p>
            <a:pPr marL="463550" lvl="2" indent="0">
              <a:buNone/>
            </a:pPr>
            <a:endParaRPr lang="en-US" altLang="ja-JP" dirty="0" smtClean="0"/>
          </a:p>
        </p:txBody>
      </p:sp>
    </p:spTree>
    <p:extLst>
      <p:ext uri="{BB962C8B-B14F-4D97-AF65-F5344CB8AC3E}">
        <p14:creationId xmlns:p14="http://schemas.microsoft.com/office/powerpoint/2010/main" val="320748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rtlCol="0">
            <a:normAutofit fontScale="90000"/>
          </a:bodyPr>
          <a:lstStyle/>
          <a:p>
            <a:pPr fontAlgn="ctr"/>
            <a:r>
              <a:rPr lang="ja-JP" altLang="en-US" sz="2700" dirty="0"/>
              <a:t>インタビュー“人工知能の未来と挑戦</a:t>
            </a:r>
            <a:r>
              <a:rPr lang="en-US" altLang="ja-JP" sz="2700" dirty="0"/>
              <a:t>(2)” </a:t>
            </a:r>
            <a:r>
              <a:rPr lang="en-US" altLang="ja-JP" dirty="0" smtClean="0"/>
              <a:t/>
            </a:r>
            <a:br>
              <a:rPr lang="en-US" altLang="ja-JP" dirty="0" smtClean="0"/>
            </a:br>
            <a:r>
              <a:rPr lang="ja-JP" altLang="en-US" dirty="0" smtClean="0"/>
              <a:t>－</a:t>
            </a:r>
            <a:r>
              <a:rPr lang="ja-JP" altLang="en-US" dirty="0"/>
              <a:t>機械学習と脳科学</a:t>
            </a:r>
            <a:r>
              <a:rPr lang="ja-JP" altLang="en-US" dirty="0" smtClean="0"/>
              <a:t>－</a:t>
            </a:r>
            <a:r>
              <a:rPr lang="en-US" altLang="ja-JP" dirty="0" smtClean="0"/>
              <a:t/>
            </a:r>
            <a:br>
              <a:rPr lang="en-US" altLang="ja-JP" dirty="0" smtClean="0"/>
            </a:br>
            <a:r>
              <a:rPr lang="ja-JP" altLang="ja-JP" sz="2400" dirty="0">
                <a:solidFill>
                  <a:schemeClr val="accent1"/>
                </a:solidFill>
              </a:rPr>
              <a:t>ピーター・</a:t>
            </a:r>
            <a:r>
              <a:rPr lang="ja-JP" altLang="ja-JP" sz="2400" dirty="0" smtClean="0">
                <a:solidFill>
                  <a:schemeClr val="accent1"/>
                </a:solidFill>
              </a:rPr>
              <a:t>ノーヴィグ</a:t>
            </a:r>
            <a:r>
              <a:rPr lang="ja-JP" altLang="en-US" sz="2400" dirty="0" smtClean="0">
                <a:solidFill>
                  <a:schemeClr val="accent1"/>
                </a:solidFill>
              </a:rPr>
              <a:t>　</a:t>
            </a:r>
            <a:r>
              <a:rPr lang="en-US" altLang="ja-JP" sz="2400" dirty="0" smtClean="0">
                <a:solidFill>
                  <a:schemeClr val="accent1"/>
                </a:solidFill>
              </a:rPr>
              <a:t>Google</a:t>
            </a:r>
            <a:r>
              <a:rPr lang="ja-JP" altLang="ja-JP" sz="2400" dirty="0">
                <a:solidFill>
                  <a:schemeClr val="accent1"/>
                </a:solidFill>
              </a:rPr>
              <a:t>リサーチ部門ディレクター</a:t>
            </a:r>
            <a:br>
              <a:rPr lang="ja-JP" altLang="ja-JP" sz="2400" dirty="0">
                <a:solidFill>
                  <a:schemeClr val="accent1"/>
                </a:solidFill>
              </a:rPr>
            </a:br>
            <a:r>
              <a:rPr lang="ja-JP" altLang="ja-JP" sz="2400" dirty="0">
                <a:solidFill>
                  <a:schemeClr val="accent1"/>
                </a:solidFill>
              </a:rPr>
              <a:t>インタビューアー：川人 </a:t>
            </a:r>
            <a:r>
              <a:rPr lang="ja-JP" altLang="ja-JP" sz="2400" dirty="0" smtClean="0">
                <a:solidFill>
                  <a:schemeClr val="accent1"/>
                </a:solidFill>
              </a:rPr>
              <a:t>光男</a:t>
            </a:r>
            <a:r>
              <a:rPr lang="ja-JP" altLang="en-US" sz="2400" dirty="0" smtClean="0">
                <a:solidFill>
                  <a:schemeClr val="accent1"/>
                </a:solidFill>
              </a:rPr>
              <a:t>　</a:t>
            </a:r>
            <a:r>
              <a:rPr lang="zh-TW" altLang="ja-JP" sz="2400" dirty="0" smtClean="0">
                <a:solidFill>
                  <a:schemeClr val="accent1"/>
                </a:solidFill>
              </a:rPr>
              <a:t>脳</a:t>
            </a:r>
            <a:r>
              <a:rPr lang="zh-TW" altLang="ja-JP" sz="2400" dirty="0">
                <a:solidFill>
                  <a:schemeClr val="accent1"/>
                </a:solidFill>
              </a:rPr>
              <a:t>情報通信総合研究所（</a:t>
            </a:r>
            <a:r>
              <a:rPr lang="en-US" altLang="ja-JP" sz="2400" dirty="0">
                <a:solidFill>
                  <a:schemeClr val="accent1"/>
                </a:solidFill>
              </a:rPr>
              <a:t>ATR)</a:t>
            </a:r>
            <a:r>
              <a:rPr lang="zh-TW" altLang="ja-JP" sz="2400" dirty="0">
                <a:solidFill>
                  <a:schemeClr val="accent1"/>
                </a:solidFill>
              </a:rPr>
              <a:t>所長</a:t>
            </a:r>
            <a:endParaRPr lang="ja-JP" altLang="ja-JP" sz="2400" dirty="0">
              <a:solidFill>
                <a:schemeClr val="accent1"/>
              </a:solidFill>
            </a:endParaRPr>
          </a:p>
        </p:txBody>
      </p:sp>
      <p:sp>
        <p:nvSpPr>
          <p:cNvPr id="14" name="コンテンツ プレースホルダー 13"/>
          <p:cNvSpPr>
            <a:spLocks noGrp="1"/>
          </p:cNvSpPr>
          <p:nvPr>
            <p:ph idx="1"/>
          </p:nvPr>
        </p:nvSpPr>
        <p:spPr/>
        <p:txBody>
          <a:bodyPr rtlCol="0">
            <a:normAutofit fontScale="62500" lnSpcReduction="20000"/>
          </a:bodyPr>
          <a:lstStyle/>
          <a:p>
            <a:r>
              <a:rPr lang="ja-JP" altLang="en-US" dirty="0" smtClean="0"/>
              <a:t>スマホ，音声・画像認識　→常に改善されている　ベースとなっているのは</a:t>
            </a:r>
            <a:r>
              <a:rPr lang="en-US" altLang="ja-JP" dirty="0" err="1" smtClean="0"/>
              <a:t>DeepLearning</a:t>
            </a:r>
            <a:endParaRPr lang="en-US" altLang="ja-JP" dirty="0" smtClean="0"/>
          </a:p>
          <a:p>
            <a:r>
              <a:rPr lang="ja-JP" altLang="en-US" dirty="0" smtClean="0"/>
              <a:t>トレーニングのためにはサンプル必要</a:t>
            </a:r>
            <a:endParaRPr lang="en-US" altLang="ja-JP" dirty="0" smtClean="0"/>
          </a:p>
          <a:p>
            <a:pPr lvl="1"/>
            <a:r>
              <a:rPr lang="ja-JP" altLang="en-US" dirty="0" smtClean="0"/>
              <a:t>コーパスをどう作る</a:t>
            </a:r>
            <a:r>
              <a:rPr lang="ja-JP" altLang="en-US" dirty="0"/>
              <a:t>　</a:t>
            </a:r>
            <a:r>
              <a:rPr lang="ja-JP" altLang="en-US" dirty="0" smtClean="0"/>
              <a:t>人の力に頼る必要性</a:t>
            </a:r>
            <a:endParaRPr lang="en-US" altLang="ja-JP" dirty="0" smtClean="0"/>
          </a:p>
          <a:p>
            <a:pPr lvl="1"/>
            <a:r>
              <a:rPr lang="ja-JP" altLang="en-US" dirty="0" smtClean="0"/>
              <a:t>アルゴリズムの進歩により教師データは少なくてもよくなってきた</a:t>
            </a:r>
            <a:r>
              <a:rPr lang="ja-JP" altLang="en-US" dirty="0"/>
              <a:t>　</a:t>
            </a:r>
            <a:endParaRPr lang="en-US" altLang="ja-JP" dirty="0" smtClean="0"/>
          </a:p>
          <a:p>
            <a:pPr lvl="2"/>
            <a:r>
              <a:rPr lang="ja-JP" altLang="en-US" dirty="0"/>
              <a:t>場合によっては</a:t>
            </a:r>
            <a:r>
              <a:rPr lang="ja-JP" altLang="en-US" dirty="0" smtClean="0"/>
              <a:t>データがなくても　（例：</a:t>
            </a:r>
            <a:r>
              <a:rPr lang="ja-JP" altLang="en-US" dirty="0"/>
              <a:t>自動翻訳（日本語→韓国語）</a:t>
            </a:r>
            <a:r>
              <a:rPr lang="ja-JP" altLang="en-US" dirty="0" smtClean="0"/>
              <a:t>　これまでは一対一の言語ペア必要</a:t>
            </a:r>
            <a:r>
              <a:rPr lang="ja-JP" altLang="en-US" dirty="0"/>
              <a:t>だった</a:t>
            </a:r>
            <a:r>
              <a:rPr lang="ja-JP" altLang="en-US" dirty="0" smtClean="0"/>
              <a:t>が，　　　　</a:t>
            </a:r>
            <a:endParaRPr lang="en-US" altLang="ja-JP" dirty="0" smtClean="0"/>
          </a:p>
          <a:p>
            <a:r>
              <a:rPr lang="ja-JP" altLang="en-US" dirty="0" smtClean="0"/>
              <a:t>脳科学</a:t>
            </a:r>
            <a:endParaRPr lang="en-US" altLang="ja-JP" dirty="0" smtClean="0"/>
          </a:p>
          <a:p>
            <a:pPr lvl="1"/>
            <a:r>
              <a:rPr lang="ja-JP" altLang="en-US" dirty="0" smtClean="0"/>
              <a:t>そうはいっても人間はもっと少ないサンプルでも学習できる。（子供は象とキリンの違いは初めて見ただけでも判別できる）</a:t>
            </a:r>
            <a:endParaRPr lang="en-US" altLang="ja-JP" dirty="0" smtClean="0"/>
          </a:p>
          <a:p>
            <a:r>
              <a:rPr lang="en-US" altLang="ja-JP" dirty="0" smtClean="0"/>
              <a:t>AI</a:t>
            </a:r>
            <a:r>
              <a:rPr lang="ja-JP" altLang="en-US" dirty="0" smtClean="0"/>
              <a:t>とロボット</a:t>
            </a:r>
            <a:endParaRPr lang="en-US" altLang="ja-JP" dirty="0" smtClean="0"/>
          </a:p>
          <a:p>
            <a:pPr lvl="2"/>
            <a:r>
              <a:rPr lang="ja-JP" altLang="en-US" dirty="0"/>
              <a:t>不完全</a:t>
            </a:r>
            <a:r>
              <a:rPr lang="ja-JP" altLang="en-US" dirty="0" smtClean="0"/>
              <a:t>なモデルで現実世界の中での判断する必要ある</a:t>
            </a:r>
            <a:endParaRPr lang="en-US" altLang="ja-JP" dirty="0" smtClean="0"/>
          </a:p>
          <a:p>
            <a:pPr lvl="2"/>
            <a:r>
              <a:rPr lang="ja-JP" altLang="en-US" dirty="0" smtClean="0"/>
              <a:t>何が良くて，何が悪いのかをその場で学習　→　学習したことを共有（社会学習）</a:t>
            </a:r>
            <a:endParaRPr lang="en-US" altLang="ja-JP" dirty="0" smtClean="0"/>
          </a:p>
          <a:p>
            <a:pPr lvl="2"/>
            <a:r>
              <a:rPr lang="ja-JP" altLang="en-US" dirty="0" smtClean="0"/>
              <a:t>子供の教育と同じく，簡単な問題から</a:t>
            </a:r>
            <a:endParaRPr lang="en-US" altLang="ja-JP" dirty="0" smtClean="0"/>
          </a:p>
          <a:p>
            <a:r>
              <a:rPr lang="en-US" altLang="ja-JP" dirty="0" smtClean="0"/>
              <a:t>Google</a:t>
            </a:r>
            <a:r>
              <a:rPr lang="ja-JP" altLang="en-US" dirty="0" smtClean="0"/>
              <a:t>にとって</a:t>
            </a:r>
            <a:r>
              <a:rPr lang="en-US" altLang="ja-JP" dirty="0" smtClean="0"/>
              <a:t>10</a:t>
            </a:r>
            <a:r>
              <a:rPr lang="ja-JP" altLang="en-US" dirty="0" smtClean="0"/>
              <a:t>年先は？</a:t>
            </a:r>
            <a:endParaRPr lang="en-US" altLang="ja-JP" dirty="0" smtClean="0"/>
          </a:p>
          <a:p>
            <a:pPr lvl="1"/>
            <a:r>
              <a:rPr lang="ja-JP" altLang="en-US" dirty="0" smtClean="0"/>
              <a:t>支援型コミュニケーション</a:t>
            </a:r>
            <a:endParaRPr lang="en-US" altLang="ja-JP" dirty="0" smtClean="0"/>
          </a:p>
          <a:p>
            <a:pPr lvl="1"/>
            <a:r>
              <a:rPr lang="ja-JP" altLang="en-US" dirty="0" smtClean="0"/>
              <a:t>１つのアプリケーションメーカではなく，相互インターフェース取れるようなプラットフォーム</a:t>
            </a:r>
            <a:endParaRPr lang="en-US" altLang="ja-JP" dirty="0" smtClean="0"/>
          </a:p>
          <a:p>
            <a:pPr marL="682625" lvl="3" indent="0">
              <a:buNone/>
            </a:pPr>
            <a:endParaRPr lang="en-US" altLang="ja-JP" dirty="0" smtClean="0"/>
          </a:p>
        </p:txBody>
      </p:sp>
    </p:spTree>
    <p:extLst>
      <p:ext uri="{BB962C8B-B14F-4D97-AF65-F5344CB8AC3E}">
        <p14:creationId xmlns:p14="http://schemas.microsoft.com/office/powerpoint/2010/main" val="273538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デジタル ブルー トンネル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86_TF02895261_TF02895261" id="{05CA96EC-9039-4BE1-B72D-C3F40BA991BC}" vid="{643CF4FA-6109-407E-A9A6-7229A0C6F279}"/>
    </a:ext>
  </a:extLst>
</a:theme>
</file>

<file path=ppt/theme/theme2.xml><?xml version="1.0" encoding="utf-8"?>
<a:theme xmlns:a="http://schemas.openxmlformats.org/drawingml/2006/main" name="Office テーマ">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テーマ">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ビジネス用デジタルの青のトンネル プレゼンテーション (ワイドスクリーン)</Template>
  <TotalTime>0</TotalTime>
  <Words>1333</Words>
  <Application>Microsoft Office PowerPoint</Application>
  <PresentationFormat>ユーザー設定</PresentationFormat>
  <Paragraphs>293</Paragraphs>
  <Slides>17</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Meiryo UI</vt:lpstr>
      <vt:lpstr>ＭＳ Ｐゴシック</vt:lpstr>
      <vt:lpstr>Arial</vt:lpstr>
      <vt:lpstr>デジタル ブルー トンネル 16x9</vt:lpstr>
      <vt:lpstr>ノーベル・プライズ・ダイアログ東京2017　The Future of Intelligence　 知の未来　～人類の知が切り拓く人工知能の未来社会～ 参加報告</vt:lpstr>
      <vt:lpstr>自己紹介</vt:lpstr>
      <vt:lpstr>Nobel Prize Dialogue Tokyo 2017とは</vt:lpstr>
      <vt:lpstr>内容</vt:lpstr>
      <vt:lpstr>内容</vt:lpstr>
      <vt:lpstr>インタビュー “人間の「知」とは何か? (1) ”  －進化がもたらす人間の「知」－ 長谷川 眞理子　　総合研究大学院大学　理事＆教授</vt:lpstr>
      <vt:lpstr>インタビュー “人間の「知」とは何か? (4) ”  －人間の「知」が構築する社会システムと文明－ エリック・S・マスキン2007年ノーベル経済学賞 スチュアート・J・ラッセルカリフォルニア大学バークレー校</vt:lpstr>
      <vt:lpstr>講演 “人工知能の未来と挑戦 (1)”  －コンピューターサイエンスと機械学習－ トム・M・ミッチェル　カーネギーメロン大学</vt:lpstr>
      <vt:lpstr>インタビュー“人工知能の未来と挑戦(2)”  －機械学習と脳科学－ ピーター・ノーヴィグ　Googleリサーチ部門ディレクター インタビューアー：川人 光男　脳情報通信総合研究所（ATR)所長</vt:lpstr>
      <vt:lpstr>対談 “科学技術の挑戦(1)” 金出 武雄　カーネギーメロン大学 ジャネット・M・ウィン　マイクロソフトリサーチ/カーネギー大学</vt:lpstr>
      <vt:lpstr>インタビュー “人間のこころ” 横田 南嶺　臨済宗大本山円覚寺派　管長 インタビューアー：美馬 のゆり　日本科学未来館　元副館長</vt:lpstr>
      <vt:lpstr>パネルディスカッション “人間と人工知能” ジョージ・F・スムート　2006年ノーベル物理学賞 トニー・ベルパエム　プリマス大学 マーガレット・A・ボーデン　サセックス大学 下條 信輔　カリフォルニア工科大学 モデレーター：國吉 康夫　東京大学</vt:lpstr>
      <vt:lpstr>パネルディスカッション “産業構造のイノベーション” エリック・S・マスキン　2007年ノーベル経済学賞 安宅 和人　ヤフー株式会社 ピーター・ノーヴィグ　Googleリサーチ部門ディレクター ウォルフガング・ヴァルスター　ドイツ人工知能研究センター モデレーター：美馬 のゆり　日本科学未来館　元副館長</vt:lpstr>
      <vt:lpstr>パネルディスカッション “政策対話（日独米の人工知能政策）” 安西 祐一郎　独立行政法人 日本学術振興会 キース・マズーロ　メリーランド大学 ウォルフガング・ヴァルスター　ドイツ人工知能研究センター</vt:lpstr>
      <vt:lpstr>“ノーベル賞受賞者による総括パネルディスカッション”  －人間の「知」とは？－ 利根川 進　1987年ノーベル生理学・医学賞 ジョージ・F・スムート　2006年ノーベル物理学賞 エリック・S・マスキン　2007年ノーベル経済学賞 エドバルド・I・モーセル　2014年ノーベル生理学・医学賞 ジャン＝ピエール・ソバージュ　2016年ノーベル化学賞　 モデレーター：アダム・スミス　ノーベルメディアAB</vt:lpstr>
      <vt:lpstr>所感</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2017-02-26T12:45:18Z</dcterms:created>
  <dcterms:modified xsi:type="dcterms:W3CDTF">2017-02-27T16:15:04Z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