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65" r:id="rId5"/>
    <p:sldId id="310" r:id="rId6"/>
    <p:sldId id="320" r:id="rId7"/>
    <p:sldId id="321" r:id="rId8"/>
    <p:sldId id="322" r:id="rId9"/>
    <p:sldId id="323" r:id="rId10"/>
    <p:sldId id="324" r:id="rId11"/>
    <p:sldId id="325" r:id="rId12"/>
    <p:sldId id="315" r:id="rId13"/>
  </p:sldIdLst>
  <p:sldSz cx="12188825" cy="6858000"/>
  <p:notesSz cx="6858000" cy="9144000"/>
  <p:custDataLst>
    <p:tags r:id="rId16"/>
  </p:custDataLst>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9" autoAdjust="0"/>
    <p:restoredTop sz="94629" autoAdjust="0"/>
  </p:normalViewPr>
  <p:slideViewPr>
    <p:cSldViewPr showGuides="1">
      <p:cViewPr varScale="1">
        <p:scale>
          <a:sx n="65" d="100"/>
          <a:sy n="65" d="100"/>
        </p:scale>
        <p:origin x="582" y="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B61B089-86C2-43D6-87CB-A9E811A0A39C}" type="datetime1">
              <a:rPr lang="ja-JP" altLang="en-US" smtClean="0">
                <a:latin typeface="Meiryo UI" panose="020B0604030504040204" pitchFamily="50" charset="-128"/>
                <a:ea typeface="Meiryo UI" panose="020B0604030504040204" pitchFamily="50" charset="-128"/>
              </a:rPr>
              <a:pPr algn="r" rtl="0"/>
              <a:t>2017/2/26</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ja-JP" smtClean="0">
                <a:latin typeface="Meiryo UI" panose="020B0604030504040204" pitchFamily="50" charset="-128"/>
                <a:ea typeface="Meiryo UI" panose="020B0604030504040204" pitchFamily="50" charset="-128"/>
              </a:rPr>
              <a:pPr algn="r" rtl="0"/>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Meiryo UI" panose="020B0604030504040204" pitchFamily="50" charset="-128"/>
                <a:ea typeface="Meiryo UI" panose="020B0604030504040204" pitchFamily="50" charset="-128"/>
              </a:defRPr>
            </a:lvl1pPr>
          </a:lstStyle>
          <a:p>
            <a:fld id="{BC967B82-94CC-4E13-AEAF-C2B928E6CFD1}" type="datetime1">
              <a:rPr lang="ja-JP" altLang="en-US" smtClean="0"/>
              <a:pPr/>
              <a:t>2017/2/26</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Meiryo UI" panose="020B0604030504040204" pitchFamily="50" charset="-128"/>
                <a:ea typeface="Meiryo UI" panose="020B0604030504040204" pitchFamily="50" charset="-128"/>
              </a:defRPr>
            </a:lvl1pPr>
          </a:lstStyle>
          <a:p>
            <a:fld id="{F93199CD-3E1B-4AE6-990F-76F925F5EA9F}" type="slidenum">
              <a:rPr lang="en-US" altLang="ja-JP" smtClean="0"/>
              <a:pPr/>
              <a:t>‹#›</a:t>
            </a:fld>
            <a:endParaRPr lang="ja-JP" alt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93199CD-3E1B-4AE6-990F-76F925F5EA9F}" type="slidenum">
              <a:rPr lang="en-US" altLang="ja-JP" smtClean="0"/>
              <a:pPr/>
              <a:t>1</a:t>
            </a:fld>
            <a:endParaRPr lang="ja-JP" altLang="en-US" dirty="0"/>
          </a:p>
        </p:txBody>
      </p:sp>
    </p:spTree>
    <p:extLst>
      <p:ext uri="{BB962C8B-B14F-4D97-AF65-F5344CB8AC3E}">
        <p14:creationId xmlns:p14="http://schemas.microsoft.com/office/powerpoint/2010/main" val="3790488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p:nvPr>
        </p:nvSpPr>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B10AC6-566F-4C54-8D26-5DE4F3DE0BB8}" type="datetime1">
              <a:rPr lang="ja-JP" altLang="en-US" smtClean="0"/>
              <a:pPr/>
              <a:t>2017/2/26</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42412" y="381001"/>
            <a:ext cx="1524001" cy="5638800"/>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p:nvPr>
        </p:nvSpPr>
        <p:spPr>
          <a:xfrm>
            <a:off x="1522412" y="381001"/>
            <a:ext cx="7391399" cy="5638800"/>
          </a:xfrm>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9021A2C-C83A-45C2-98C5-C57F8CA2F49A}" type="datetime1">
              <a:rPr lang="ja-JP" altLang="en-US" smtClean="0"/>
              <a:pPr/>
              <a:t>2017/2/26</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lgn="l" rtl="0">
              <a:defRPr>
                <a:latin typeface="Meiryo UI" panose="020B0604030504040204" pitchFamily="50" charset="-128"/>
                <a:ea typeface="Meiryo UI" panose="020B0604030504040204" pitchFamily="50" charset="-128"/>
              </a:defRPr>
            </a:lvl5pPr>
            <a:lvl6pPr algn="l" rtl="0">
              <a:defRPr/>
            </a:lvl6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57B67F7-4C32-4946-8F6A-E73A3F10C930}" type="datetime1">
              <a:rPr lang="ja-JP" altLang="en-US" smtClean="0"/>
              <a:pPr/>
              <a:t>2017/2/26</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848FF30-FC8C-41CB-9212-070F92F0B7D6}" type="datetime1">
              <a:rPr lang="ja-JP" altLang="en-US" smtClean="0"/>
              <a:pPr/>
              <a:t>2017/2/26</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p:nvPr>
        </p:nvSpPr>
        <p:spPr>
          <a:xfrm>
            <a:off x="1504781" y="1905001"/>
            <a:ext cx="4419599"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コンテンツ プレースホルダー 3"/>
          <p:cNvSpPr>
            <a:spLocks noGrp="1"/>
          </p:cNvSpPr>
          <p:nvPr>
            <p:ph sz="half" idx="2"/>
          </p:nvPr>
        </p:nvSpPr>
        <p:spPr>
          <a:xfrm>
            <a:off x="6229183" y="1905001"/>
            <a:ext cx="4419600"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C60B4F6-9718-48F8-BFC2-B4C39CD0C582}" type="datetime1">
              <a:rPr lang="ja-JP" altLang="en-US" smtClean="0"/>
              <a:pPr/>
              <a:t>2017/2/26</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p:nvPr>
        </p:nvSpPr>
        <p:spPr>
          <a:xfrm>
            <a:off x="152241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5" name="テキスト プレースホルダー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p:nvPr>
        </p:nvSpPr>
        <p:spPr>
          <a:xfrm>
            <a:off x="624986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ECF5930-1FBA-47BD-8EB6-1BB6F85E6F3B}" type="datetime1">
              <a:rPr lang="ja-JP" altLang="en-US" smtClean="0"/>
              <a:pPr/>
              <a:t>2017/2/26</a:t>
            </a:fld>
            <a:endParaRPr lang="ja-JP" alt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8802BA2-F20D-4B5F-93FA-1C0B6BF37DBD}" type="datetime1">
              <a:rPr lang="ja-JP" altLang="en-US" smtClean="0"/>
              <a:pPr/>
              <a:t>2017/2/26</a:t>
            </a:fld>
            <a:endParaRPr lang="ja-JP" alt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Pr>
        <a:solidFill>
          <a:schemeClr val="bg2"/>
        </a:solidFill>
        <a:effectLst/>
      </p:bgPr>
    </p:bg>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BFD3F50A-132A-4B9F-BB1C-7D34CB3A6423}" type="datetime1">
              <a:rPr lang="ja-JP" altLang="en-US" smtClean="0"/>
              <a:pPr/>
              <a:t>2017/2/26</a:t>
            </a:fld>
            <a:endParaRPr lang="ja-JP" altLang="en-US" dirty="0"/>
          </a:p>
        </p:txBody>
      </p:sp>
      <p:sp>
        <p:nvSpPr>
          <p:cNvPr id="3" name="フッター プレースホルダー 2"/>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スライド番号プレースホルダー 3"/>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idx="1"/>
          </p:nvPr>
        </p:nvSpPr>
        <p:spPr>
          <a:xfrm>
            <a:off x="4951414" y="685800"/>
            <a:ext cx="6400800" cy="53340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C7A768A-AEEB-4DA1-A54B-4F2A90C47088}" type="datetime1">
              <a:rPr lang="ja-JP" altLang="en-US" smtClean="0"/>
              <a:pPr/>
              <a:t>2017/2/26</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atin typeface="Meiryo UI" panose="020B0604030504040204" pitchFamily="50" charset="-128"/>
                <a:ea typeface="Meiryo UI" panose="020B0604030504040204" pitchFamily="50" charset="-128"/>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ja-JP" altLang="en-US" noProof="0" smtClean="0"/>
              <a:t>図を追加</a:t>
            </a:r>
            <a:endParaRPr lang="ja-JP" altLang="en-US" noProof="0" dirty="0"/>
          </a:p>
        </p:txBody>
      </p:sp>
      <p:sp>
        <p:nvSpPr>
          <p:cNvPr id="2" name="タイトル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D1A8FE53-1D79-41EA-A12E-893B30F6EEA7}" type="datetime1">
              <a:rPr lang="ja-JP" altLang="en-US" smtClean="0"/>
              <a:pPr/>
              <a:t>2017/2/26</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0697381F-95F4-4816-8A54-B8F76D35A90E}" type="datetime1">
              <a:rPr lang="ja-JP" altLang="en-US" smtClean="0"/>
              <a:pPr/>
              <a:t>2017/2/26</a:t>
            </a:fld>
            <a:endParaRPr lang="ja-JP" altLang="en-US" dirty="0"/>
          </a:p>
        </p:txBody>
      </p:sp>
      <p:sp>
        <p:nvSpPr>
          <p:cNvPr id="5" name="フッター プレースホルダー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2A013F82-EE5E-44EE-A61D-E31C6657F26F}" type="slidenum">
              <a:rPr lang="en-US" altLang="ja-JP" smtClean="0"/>
              <a:pPr/>
              <a:t>‹#›</a:t>
            </a:fld>
            <a:endParaRPr lang="ja-JP" alt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3600" kern="1200" spc="100" baseline="0">
          <a:solidFill>
            <a:schemeClr val="tx1"/>
          </a:solidFill>
          <a:latin typeface="Meiryo UI" panose="020B0604030504040204" pitchFamily="50" charset="-128"/>
          <a:ea typeface="Meiryo UI" panose="020B0604030504040204" pitchFamily="50" charset="-128"/>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207008"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065214" y="1828800"/>
            <a:ext cx="10069758" cy="2895600"/>
          </a:xfrm>
        </p:spPr>
        <p:txBody>
          <a:bodyPr rtlCol="0">
            <a:normAutofit/>
          </a:bodyPr>
          <a:lstStyle/>
          <a:p>
            <a:r>
              <a:rPr lang="ja-JP" altLang="en-US" sz="4400" dirty="0" smtClean="0">
                <a:latin typeface="Meiryo UI" panose="020B0604030504040204" pitchFamily="50" charset="-128"/>
                <a:ea typeface="Meiryo UI" panose="020B0604030504040204" pitchFamily="50" charset="-128"/>
              </a:rPr>
              <a:t>ノーベル・プライズ・ダイアログ東京</a:t>
            </a:r>
            <a:r>
              <a:rPr lang="en-US" altLang="ja-JP" sz="4400" dirty="0" smtClean="0">
                <a:latin typeface="Meiryo UI" panose="020B0604030504040204" pitchFamily="50" charset="-128"/>
                <a:ea typeface="Meiryo UI" panose="020B0604030504040204" pitchFamily="50" charset="-128"/>
              </a:rPr>
              <a:t>2017</a:t>
            </a:r>
            <a:r>
              <a:rPr lang="ja-JP" altLang="en-US" sz="4400" dirty="0" smtClean="0">
                <a:latin typeface="Meiryo UI" panose="020B0604030504040204" pitchFamily="50" charset="-128"/>
                <a:ea typeface="Meiryo UI" panose="020B0604030504040204" pitchFamily="50" charset="-128"/>
              </a:rPr>
              <a:t>　</a:t>
            </a:r>
            <a:r>
              <a:rPr lang="en-US" altLang="ja-JP" sz="4400" dirty="0"/>
              <a:t>The Future of Intelligence</a:t>
            </a:r>
            <a:r>
              <a:rPr lang="ja-JP" altLang="en-US" sz="4400" dirty="0"/>
              <a:t>　</a:t>
            </a:r>
            <a:r>
              <a:rPr lang="en-US" altLang="ja-JP" sz="4400" dirty="0" smtClean="0"/>
              <a:t/>
            </a:r>
            <a:br>
              <a:rPr lang="en-US" altLang="ja-JP" sz="4400" dirty="0" smtClean="0"/>
            </a:br>
            <a:r>
              <a:rPr lang="ja-JP" altLang="en-US" sz="3200" dirty="0" smtClean="0"/>
              <a:t>知</a:t>
            </a:r>
            <a:r>
              <a:rPr lang="ja-JP" altLang="en-US" sz="3200" dirty="0"/>
              <a:t>の未来　～人類の知が切り拓く人工知能の未来社会</a:t>
            </a:r>
            <a:r>
              <a:rPr lang="ja-JP" altLang="en-US" sz="3200" dirty="0" smtClean="0"/>
              <a:t>～</a:t>
            </a:r>
            <a:r>
              <a:rPr lang="en-US" altLang="ja-JP" sz="3200" dirty="0" smtClean="0"/>
              <a:t/>
            </a:r>
            <a:br>
              <a:rPr lang="en-US" altLang="ja-JP" sz="3200" dirty="0" smtClean="0"/>
            </a:br>
            <a:r>
              <a:rPr lang="ja-JP" altLang="en-US" sz="4400" dirty="0" smtClean="0"/>
              <a:t>参加</a:t>
            </a:r>
            <a:r>
              <a:rPr lang="ja-JP" altLang="en-US" sz="4400" dirty="0" smtClean="0">
                <a:latin typeface="Meiryo UI" panose="020B0604030504040204" pitchFamily="50" charset="-128"/>
                <a:ea typeface="Meiryo UI" panose="020B0604030504040204" pitchFamily="50" charset="-128"/>
              </a:rPr>
              <a:t>報告</a:t>
            </a:r>
            <a:endParaRPr lang="ja-JP" altLang="en-US" sz="4400" dirty="0">
              <a:latin typeface="Meiryo UI" panose="020B0604030504040204" pitchFamily="50" charset="-128"/>
              <a:ea typeface="Meiryo UI" panose="020B0604030504040204" pitchFamily="50" charset="-128"/>
            </a:endParaRPr>
          </a:p>
        </p:txBody>
      </p:sp>
      <p:sp>
        <p:nvSpPr>
          <p:cNvPr id="4" name="サブタイトル 3"/>
          <p:cNvSpPr>
            <a:spLocks noGrp="1"/>
          </p:cNvSpPr>
          <p:nvPr>
            <p:ph type="subTitle" idx="1"/>
          </p:nvPr>
        </p:nvSpPr>
        <p:spPr/>
        <p:txBody>
          <a:bodyPr rtlCol="0"/>
          <a:lstStyle/>
          <a:p>
            <a:r>
              <a:rPr lang="en-US" altLang="ja-JP" dirty="0" err="1"/>
              <a:t>AISECjp</a:t>
            </a:r>
            <a:r>
              <a:rPr lang="ja-JP" altLang="en-US" dirty="0"/>
              <a:t>（</a:t>
            </a:r>
            <a:r>
              <a:rPr lang="en-US" altLang="ja-JP" dirty="0"/>
              <a:t>Artificial Intelligence x Security</a:t>
            </a:r>
            <a:r>
              <a:rPr lang="ja-JP" altLang="en-US" dirty="0"/>
              <a:t>）</a:t>
            </a:r>
            <a:r>
              <a:rPr lang="en-US" altLang="ja-JP" dirty="0"/>
              <a:t>#</a:t>
            </a:r>
            <a:r>
              <a:rPr lang="en-US" altLang="ja-JP" dirty="0" smtClean="0"/>
              <a:t>9</a:t>
            </a:r>
          </a:p>
          <a:p>
            <a:endParaRPr lang="en-US" altLang="ja-JP" dirty="0">
              <a:latin typeface="Meiryo UI" panose="020B0604030504040204" pitchFamily="50" charset="-128"/>
              <a:ea typeface="Meiryo UI" panose="020B0604030504040204" pitchFamily="50" charset="-128"/>
            </a:endParaRPr>
          </a:p>
          <a:p>
            <a:r>
              <a:rPr lang="en-US" altLang="ja-JP" dirty="0" smtClean="0"/>
              <a:t>2017/2/27</a:t>
            </a:r>
          </a:p>
          <a:p>
            <a:r>
              <a:rPr lang="en-US" altLang="ja-JP" dirty="0" smtClean="0">
                <a:latin typeface="Meiryo UI" panose="020B0604030504040204" pitchFamily="50" charset="-128"/>
                <a:ea typeface="Meiryo UI" panose="020B0604030504040204" pitchFamily="50" charset="-128"/>
              </a:rPr>
              <a:t>Ichiro </a:t>
            </a:r>
            <a:r>
              <a:rPr lang="en-US" altLang="ja-JP" dirty="0" err="1" smtClean="0">
                <a:latin typeface="Meiryo UI" panose="020B0604030504040204" pitchFamily="50" charset="-128"/>
                <a:ea typeface="Meiryo UI" panose="020B0604030504040204" pitchFamily="50" charset="-128"/>
              </a:rPr>
              <a:t>Fujii</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smtClean="0">
                <a:latin typeface="Meiryo UI" panose="020B0604030504040204" pitchFamily="50" charset="-128"/>
                <a:ea typeface="Meiryo UI" panose="020B0604030504040204" pitchFamily="50" charset="-128"/>
              </a:rPr>
              <a:t>Nobel Prize Dialogue Tokyo 2017</a:t>
            </a:r>
            <a:r>
              <a:rPr lang="ja-JP" altLang="en-US" dirty="0" smtClean="0">
                <a:latin typeface="Meiryo UI" panose="020B0604030504040204" pitchFamily="50" charset="-128"/>
                <a:ea typeface="Meiryo UI" panose="020B0604030504040204" pitchFamily="50" charset="-128"/>
              </a:rPr>
              <a:t>とは</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a:t>学術と社会の距離を</a:t>
            </a:r>
            <a:r>
              <a:rPr lang="ja-JP" altLang="en-US" dirty="0" smtClean="0"/>
              <a:t>近づけることを目的に、ノーベル賞授賞式前日にストックホルムで開催されて</a:t>
            </a:r>
            <a:r>
              <a:rPr lang="ja-JP" altLang="en-US" dirty="0"/>
              <a:t>いる、公開シンポジウムである「</a:t>
            </a:r>
            <a:r>
              <a:rPr lang="en-US" altLang="ja-JP" dirty="0"/>
              <a:t>Nobel Week Dialogue</a:t>
            </a:r>
            <a:r>
              <a:rPr lang="ja-JP" altLang="en-US" dirty="0"/>
              <a:t>」</a:t>
            </a:r>
            <a:r>
              <a:rPr lang="ja-JP" altLang="en-US" dirty="0" smtClean="0"/>
              <a:t>を日本で開催</a:t>
            </a:r>
            <a:endParaRPr lang="en-US" altLang="ja-JP" dirty="0" smtClean="0"/>
          </a:p>
          <a:p>
            <a:r>
              <a:rPr lang="en-US" altLang="ja-JP" dirty="0" smtClean="0"/>
              <a:t>2015</a:t>
            </a:r>
            <a:r>
              <a:rPr lang="ja-JP" altLang="en-US" dirty="0" smtClean="0"/>
              <a:t>年の第１回目に引き続き２回目の開催</a:t>
            </a:r>
            <a:endParaRPr lang="ja-JP" altLang="en-US" dirty="0">
              <a:latin typeface="Meiryo UI" panose="020B0604030504040204" pitchFamily="50" charset="-128"/>
              <a:ea typeface="Meiryo UI" panose="020B0604030504040204" pitchFamily="50" charset="-128"/>
            </a:endParaRPr>
          </a:p>
          <a:p>
            <a:pPr rtl="0"/>
            <a:r>
              <a:rPr lang="ja-JP" altLang="en-US" dirty="0" smtClean="0">
                <a:latin typeface="Meiryo UI" panose="020B0604030504040204" pitchFamily="50" charset="-128"/>
                <a:ea typeface="Meiryo UI" panose="020B0604030504040204" pitchFamily="50" charset="-128"/>
              </a:rPr>
              <a:t>今回のテーマは「</a:t>
            </a:r>
            <a:r>
              <a:rPr lang="en-US" altLang="ja-JP" dirty="0" smtClean="0">
                <a:latin typeface="Meiryo UI" panose="020B0604030504040204" pitchFamily="50" charset="-128"/>
                <a:ea typeface="Meiryo UI" panose="020B0604030504040204" pitchFamily="50" charset="-128"/>
              </a:rPr>
              <a:t>The</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Future</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of</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Intelligence</a:t>
            </a:r>
            <a:r>
              <a:rPr lang="ja-JP" altLang="en-US" dirty="0" smtClean="0">
                <a:latin typeface="Meiryo UI" panose="020B0604030504040204" pitchFamily="50" charset="-128"/>
                <a:ea typeface="Meiryo UI" panose="020B0604030504040204" pitchFamily="50" charset="-128"/>
              </a:rPr>
              <a:t>　知の未来　～人類の知が切り拓く人工知能の未来社会～」</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内容</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t>　　　　　　　　　　</a:t>
            </a:r>
            <a:endParaRPr lang="ja-JP" altLang="en-US" dirty="0">
              <a:latin typeface="Meiryo UI" panose="020B0604030504040204" pitchFamily="50" charset="-128"/>
              <a:ea typeface="Meiryo UI"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553012140"/>
              </p:ext>
            </p:extLst>
          </p:nvPr>
        </p:nvGraphicFramePr>
        <p:xfrm>
          <a:off x="580996" y="132086"/>
          <a:ext cx="11017224" cy="6740184"/>
        </p:xfrm>
        <a:graphic>
          <a:graphicData uri="http://schemas.openxmlformats.org/drawingml/2006/table">
            <a:tbl>
              <a:tblPr>
                <a:tableStyleId>{5C22544A-7EE6-4342-B048-85BDC9FD1C3A}</a:tableStyleId>
              </a:tblPr>
              <a:tblGrid>
                <a:gridCol w="4437143"/>
                <a:gridCol w="3267714"/>
                <a:gridCol w="3312367"/>
              </a:tblGrid>
              <a:tr h="184727">
                <a:tc>
                  <a:txBody>
                    <a:bodyPr/>
                    <a:lstStyle/>
                    <a:p>
                      <a:pPr algn="l" fontAlgn="ctr"/>
                      <a:r>
                        <a:rPr lang="en-US" altLang="ja-JP" sz="1400" u="none" strike="noStrike" dirty="0">
                          <a:effectLst/>
                        </a:rPr>
                        <a:t>1. </a:t>
                      </a:r>
                      <a:r>
                        <a:rPr lang="ja-JP" altLang="en-US" sz="1400" u="none" strike="noStrike" dirty="0">
                          <a:effectLst/>
                        </a:rPr>
                        <a:t>オープニング</a:t>
                      </a:r>
                      <a:r>
                        <a:rPr lang="en-US" altLang="ja-JP" sz="1400" u="none" strike="noStrike" dirty="0">
                          <a:effectLst/>
                        </a:rPr>
                        <a:t>:</a:t>
                      </a:r>
                      <a:r>
                        <a:rPr lang="ja-JP" altLang="en-US" sz="1400" u="none" strike="noStrike" dirty="0">
                          <a:effectLst/>
                        </a:rPr>
                        <a:t>未来の「知」に向けて</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c>
                  <a:txBody>
                    <a:bodyPr/>
                    <a:lstStyle/>
                    <a:p>
                      <a:pPr algn="l" fontAlgn="ctr"/>
                      <a:r>
                        <a:rPr lang="ja-JP" altLang="en-US" sz="1400" u="none" strike="noStrike">
                          <a:effectLst/>
                        </a:rPr>
                        <a:t>　</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r>
              <a:tr h="184727">
                <a:tc rowSpan="3">
                  <a:txBody>
                    <a:bodyPr/>
                    <a:lstStyle/>
                    <a:p>
                      <a:pPr algn="l" fontAlgn="ctr"/>
                      <a:r>
                        <a:rPr lang="ja-JP" altLang="en-US" sz="1400" u="none" strike="noStrike" dirty="0">
                          <a:effectLst/>
                        </a:rPr>
                        <a:t>開会挨拶</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a:effectLst/>
                        </a:rPr>
                        <a:t>安西祐一郎</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zh-CN" altLang="en-US" sz="1400" u="none" strike="noStrike" dirty="0">
                          <a:effectLst/>
                        </a:rPr>
                        <a:t>独立行政法人 日本学術振興会</a:t>
                      </a:r>
                      <a:endParaRPr lang="zh-CN"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en-US" altLang="ja-JP" sz="1400" u="none" strike="noStrike">
                          <a:effectLst/>
                        </a:rPr>
                        <a:t>-</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dirty="0">
                          <a:effectLst/>
                        </a:rPr>
                        <a:t>ノーベル財団</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a:effectLst/>
                        </a:rPr>
                        <a:t>水落敏栄</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zh-CN" altLang="en-US" sz="1400" u="none" strike="noStrike">
                          <a:effectLst/>
                        </a:rPr>
                        <a:t>文部科学副大臣</a:t>
                      </a:r>
                      <a:endParaRPr lang="zh-CN"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a:txBody>
                    <a:bodyPr/>
                    <a:lstStyle/>
                    <a:p>
                      <a:pPr algn="l" fontAlgn="ctr"/>
                      <a:r>
                        <a:rPr lang="en-US" altLang="ja-JP" sz="1400" u="none" strike="noStrike" dirty="0">
                          <a:effectLst/>
                        </a:rPr>
                        <a:t>2. </a:t>
                      </a:r>
                      <a:r>
                        <a:rPr lang="ja-JP" altLang="en-US" sz="1400" u="none" strike="noStrike" dirty="0">
                          <a:effectLst/>
                        </a:rPr>
                        <a:t>「知」の地平を超えて：未来の「知」とは？</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r>
              <a:tr h="184727">
                <a:tc>
                  <a:txBody>
                    <a:bodyPr/>
                    <a:lstStyle/>
                    <a:p>
                      <a:pPr algn="l" fontAlgn="ctr"/>
                      <a:r>
                        <a:rPr lang="ja-JP" altLang="en-US" sz="1400" u="none" strike="noStrike" dirty="0">
                          <a:effectLst/>
                        </a:rPr>
                        <a:t>講演 “人間の「知」と科学・技術の偉業 </a:t>
                      </a:r>
                      <a:r>
                        <a:rPr lang="en-US" altLang="ja-JP" sz="1400" u="none" strike="noStrike" dirty="0">
                          <a:effectLst/>
                        </a:rPr>
                        <a:t>(1)”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a:effectLst/>
                        </a:rPr>
                        <a:t>ジョージ・</a:t>
                      </a:r>
                      <a:r>
                        <a:rPr lang="en-US" altLang="ja-JP" sz="1400" u="none" strike="noStrike">
                          <a:effectLst/>
                        </a:rPr>
                        <a:t>F</a:t>
                      </a:r>
                      <a:r>
                        <a:rPr lang="ja-JP" altLang="en-US" sz="1400" u="none" strike="noStrike">
                          <a:effectLst/>
                        </a:rPr>
                        <a:t>・スムート</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en-US" altLang="ja-JP" sz="1400" u="none" strike="noStrike" dirty="0">
                          <a:effectLst/>
                        </a:rPr>
                        <a:t>2006</a:t>
                      </a:r>
                      <a:r>
                        <a:rPr lang="ja-JP" altLang="en-US" sz="1400" u="none" strike="noStrike" dirty="0">
                          <a:effectLst/>
                        </a:rPr>
                        <a:t>年ノーベル物理学賞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rowSpan="2">
                  <a:txBody>
                    <a:bodyPr/>
                    <a:lstStyle/>
                    <a:p>
                      <a:pPr algn="l" fontAlgn="ctr"/>
                      <a:r>
                        <a:rPr lang="ja-JP" altLang="en-US" sz="1400" u="none" strike="noStrike" dirty="0">
                          <a:effectLst/>
                        </a:rPr>
                        <a:t>インタビュー “人間の「知」と科学・技術の偉業 </a:t>
                      </a:r>
                      <a:r>
                        <a:rPr lang="en-US" altLang="ja-JP" sz="1400" u="none" strike="noStrike" dirty="0">
                          <a:effectLst/>
                        </a:rPr>
                        <a:t>(2)”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rPr>
                        <a:t>ジャン＝ピエール・ソバージュ</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rPr>
                        <a:t>2016</a:t>
                      </a:r>
                      <a:r>
                        <a:rPr lang="ja-JP" altLang="en-US" sz="1400" u="none" strike="noStrike" dirty="0">
                          <a:effectLst/>
                        </a:rPr>
                        <a:t>年ノーベル化学賞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rPr>
                        <a:t>インタビューアー：竹内 佐和子</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rPr>
                        <a:t>文部科学省　顧問</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rPr>
                        <a:t>インタビュー “人間の「知」とは何か</a:t>
                      </a:r>
                      <a:r>
                        <a:rPr lang="en-US" altLang="ja-JP" sz="1400" u="none" strike="noStrike" dirty="0">
                          <a:effectLst/>
                        </a:rPr>
                        <a:t>? (1) ” </a:t>
                      </a:r>
                      <a:r>
                        <a:rPr lang="ja-JP" altLang="en-US" sz="1400" u="none" strike="noStrike" dirty="0">
                          <a:effectLst/>
                        </a:rPr>
                        <a:t>－進化がもたらす人間の「知」－</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zh-TW" altLang="en-US" sz="1400" u="none" strike="noStrike" dirty="0">
                          <a:effectLst/>
                        </a:rPr>
                        <a:t>長谷川 眞理子</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zh-CN" altLang="en-US" sz="1400" u="none" strike="noStrike" dirty="0">
                          <a:effectLst/>
                        </a:rPr>
                        <a:t>総合研究大学院大学　理事＆教授</a:t>
                      </a:r>
                      <a:endParaRPr lang="zh-CN"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359980">
                <a:tc vMerge="1">
                  <a:txBody>
                    <a:bodyPr/>
                    <a:lstStyle/>
                    <a:p>
                      <a:endParaRPr kumimoji="1" lang="ja-JP" altLang="en-US"/>
                    </a:p>
                  </a:txBody>
                  <a:tcPr/>
                </a:tc>
                <a:tc>
                  <a:txBody>
                    <a:bodyPr/>
                    <a:lstStyle/>
                    <a:p>
                      <a:pPr algn="l" fontAlgn="ctr"/>
                      <a:r>
                        <a:rPr lang="ja-JP" altLang="en-US" sz="1400" u="none" strike="noStrike" dirty="0">
                          <a:effectLst/>
                        </a:rPr>
                        <a:t>インタビューアー：　アダム・スミス</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a:effectLst/>
                        </a:rPr>
                        <a:t>ノーベルメディア</a:t>
                      </a:r>
                      <a:r>
                        <a:rPr lang="en-US" altLang="ja-JP" sz="1400" u="none" strike="noStrike">
                          <a:effectLst/>
                        </a:rPr>
                        <a:t>AB</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359980">
                <a:tc>
                  <a:txBody>
                    <a:bodyPr/>
                    <a:lstStyle/>
                    <a:p>
                      <a:pPr algn="l" fontAlgn="ctr"/>
                      <a:r>
                        <a:rPr lang="ja-JP" altLang="en-US" sz="1400" u="none" strike="noStrike" dirty="0">
                          <a:effectLst/>
                        </a:rPr>
                        <a:t>講演 “人間の「知」とは何か</a:t>
                      </a:r>
                      <a:r>
                        <a:rPr lang="en-US" altLang="ja-JP" sz="1400" u="none" strike="noStrike" dirty="0">
                          <a:effectLst/>
                        </a:rPr>
                        <a:t>? (2) ” </a:t>
                      </a:r>
                      <a:r>
                        <a:rPr lang="ja-JP" altLang="en-US" sz="1400" u="none" strike="noStrike" dirty="0">
                          <a:effectLst/>
                        </a:rPr>
                        <a:t>－生物としての人間の「知」　脳研究の最先端－</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rPr>
                        <a:t>利根川 進</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rPr>
                        <a:t>1987</a:t>
                      </a:r>
                      <a:r>
                        <a:rPr lang="ja-JP" altLang="en-US" sz="1400" u="none" strike="noStrike" dirty="0">
                          <a:effectLst/>
                        </a:rPr>
                        <a:t>年ノーベル生理学・医学賞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359980">
                <a:tc>
                  <a:txBody>
                    <a:bodyPr/>
                    <a:lstStyle/>
                    <a:p>
                      <a:pPr algn="l" fontAlgn="ctr"/>
                      <a:r>
                        <a:rPr lang="ja-JP" altLang="en-US" sz="1400" u="none" strike="noStrike" dirty="0">
                          <a:effectLst/>
                        </a:rPr>
                        <a:t>講演 “人間の「知」とは何か</a:t>
                      </a:r>
                      <a:r>
                        <a:rPr lang="en-US" altLang="ja-JP" sz="1400" u="none" strike="noStrike" dirty="0">
                          <a:effectLst/>
                        </a:rPr>
                        <a:t>? (3) ”</a:t>
                      </a:r>
                      <a:r>
                        <a:rPr lang="ja-JP" altLang="en-US" sz="1400" u="none" strike="noStrike" dirty="0">
                          <a:effectLst/>
                        </a:rPr>
                        <a:t>－人間の「知」が築く技術・経済・社会－</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dirty="0">
                          <a:effectLst/>
                        </a:rPr>
                        <a:t>榊原 定征</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zh-TW" altLang="en-US" sz="1400" u="none" strike="noStrike" dirty="0">
                          <a:effectLst/>
                        </a:rPr>
                        <a:t>日本経団連　会長</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rowSpan="3">
                  <a:txBody>
                    <a:bodyPr/>
                    <a:lstStyle/>
                    <a:p>
                      <a:pPr algn="l" fontAlgn="ctr"/>
                      <a:r>
                        <a:rPr lang="ja-JP" altLang="en-US" sz="1400" u="none" strike="noStrike" dirty="0">
                          <a:effectLst/>
                        </a:rPr>
                        <a:t>インタビュー “人間の「知」とは何か</a:t>
                      </a:r>
                      <a:r>
                        <a:rPr lang="en-US" altLang="ja-JP" sz="1400" u="none" strike="noStrike" dirty="0">
                          <a:effectLst/>
                        </a:rPr>
                        <a:t>? (4) ” </a:t>
                      </a:r>
                      <a:r>
                        <a:rPr lang="ja-JP" altLang="en-US" sz="1400" u="none" strike="noStrike" dirty="0">
                          <a:effectLst/>
                        </a:rPr>
                        <a:t>－人間の「知」が構築する社会システムと文明－</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rPr>
                        <a:t>エリック・</a:t>
                      </a:r>
                      <a:r>
                        <a:rPr lang="en-US" altLang="ja-JP" sz="1400" u="none" strike="noStrike" dirty="0">
                          <a:effectLst/>
                        </a:rPr>
                        <a:t>S</a:t>
                      </a:r>
                      <a:r>
                        <a:rPr lang="ja-JP" altLang="en-US" sz="1400" u="none" strike="noStrike" dirty="0">
                          <a:effectLst/>
                        </a:rPr>
                        <a:t>・マスキン</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a:effectLst/>
                        </a:rPr>
                        <a:t>2007</a:t>
                      </a:r>
                      <a:r>
                        <a:rPr lang="ja-JP" altLang="en-US" sz="1400" u="none" strike="noStrike">
                          <a:effectLst/>
                        </a:rPr>
                        <a:t>年ノーベル経済学賞</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rPr>
                        <a:t>スチュアート・</a:t>
                      </a:r>
                      <a:r>
                        <a:rPr lang="en-US" altLang="ja-JP" sz="1400" u="none" strike="noStrike" dirty="0">
                          <a:effectLst/>
                        </a:rPr>
                        <a:t>J</a:t>
                      </a:r>
                      <a:r>
                        <a:rPr lang="ja-JP" altLang="en-US" sz="1400" u="none" strike="noStrike" dirty="0">
                          <a:effectLst/>
                        </a:rPr>
                        <a:t>・ラッセル</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rPr>
                        <a:t>カリフォルニア大学バークレー校</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a:effectLst/>
                        </a:rPr>
                        <a:t>インタビューアー：竹内 佐和子</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rPr>
                        <a:t>文部科学省　顧問</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a:txBody>
                    <a:bodyPr/>
                    <a:lstStyle/>
                    <a:p>
                      <a:pPr algn="l" fontAlgn="ctr"/>
                      <a:r>
                        <a:rPr lang="en-US" altLang="ja-JP" sz="1400" u="none" strike="noStrike">
                          <a:effectLst/>
                        </a:rPr>
                        <a:t>3. </a:t>
                      </a:r>
                      <a:r>
                        <a:rPr lang="ja-JP" altLang="en-US" sz="1400" u="none" strike="noStrike">
                          <a:effectLst/>
                        </a:rPr>
                        <a:t>未来の「知」への挑戦</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c>
                  <a:txBody>
                    <a:bodyPr/>
                    <a:lstStyle/>
                    <a:p>
                      <a:pPr algn="l" fontAlgn="ctr"/>
                      <a:r>
                        <a:rPr lang="ja-JP" altLang="en-US" sz="1400" u="none" strike="noStrike">
                          <a:effectLst/>
                        </a:rPr>
                        <a:t>　</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solidFill>
                  </a:tcPr>
                </a:tc>
              </a:tr>
              <a:tr h="359980">
                <a:tc>
                  <a:txBody>
                    <a:bodyPr/>
                    <a:lstStyle/>
                    <a:p>
                      <a:pPr algn="l" fontAlgn="ctr"/>
                      <a:r>
                        <a:rPr lang="ja-JP" altLang="en-US" sz="1400" u="none" strike="noStrike" dirty="0">
                          <a:effectLst/>
                        </a:rPr>
                        <a:t>講演 “人工知能の未来と挑戦 </a:t>
                      </a:r>
                      <a:r>
                        <a:rPr lang="en-US" altLang="ja-JP" sz="1400" u="none" strike="noStrike" dirty="0">
                          <a:effectLst/>
                        </a:rPr>
                        <a:t>(1)” </a:t>
                      </a:r>
                      <a:r>
                        <a:rPr lang="ja-JP" altLang="en-US" sz="1400" u="none" strike="noStrike" dirty="0">
                          <a:effectLst/>
                        </a:rPr>
                        <a:t>－コンピューターサイエンスと機械学習－</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a:effectLst/>
                        </a:rPr>
                        <a:t>トム・</a:t>
                      </a:r>
                      <a:r>
                        <a:rPr lang="en-US" altLang="ja-JP" sz="1400" u="none" strike="noStrike">
                          <a:effectLst/>
                        </a:rPr>
                        <a:t>M</a:t>
                      </a:r>
                      <a:r>
                        <a:rPr lang="ja-JP" altLang="en-US" sz="1400" u="none" strike="noStrike">
                          <a:effectLst/>
                        </a:rPr>
                        <a:t>・ミッチェル</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dirty="0">
                          <a:effectLst/>
                        </a:rPr>
                        <a:t>カーネギーメロン大学</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rowSpan="2">
                  <a:txBody>
                    <a:bodyPr/>
                    <a:lstStyle/>
                    <a:p>
                      <a:pPr algn="l" fontAlgn="ctr"/>
                      <a:r>
                        <a:rPr lang="ja-JP" altLang="en-US" sz="1400" u="none" strike="noStrike" dirty="0">
                          <a:effectLst/>
                        </a:rPr>
                        <a:t>インタビュー“人工知能の未来と挑戦</a:t>
                      </a:r>
                      <a:r>
                        <a:rPr lang="en-US" altLang="ja-JP" sz="1400" u="none" strike="noStrike" dirty="0">
                          <a:effectLst/>
                        </a:rPr>
                        <a:t>(2)” </a:t>
                      </a:r>
                      <a:r>
                        <a:rPr lang="ja-JP" altLang="en-US" sz="1400" u="none" strike="noStrike" dirty="0">
                          <a:effectLst/>
                        </a:rPr>
                        <a:t>－機械学習と脳科学－</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rPr>
                        <a:t>ピーター・ノーヴィグ</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rPr>
                        <a:t>Google</a:t>
                      </a:r>
                      <a:r>
                        <a:rPr lang="ja-JP" altLang="en-US" sz="1400" u="none" strike="noStrike" dirty="0">
                          <a:effectLst/>
                        </a:rPr>
                        <a:t>リサーチ部門ディレクター</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rPr>
                        <a:t>インタビューアー：川人 光男</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rPr>
                        <a:t>脳情報通信総合研究所（</a:t>
                      </a:r>
                      <a:r>
                        <a:rPr lang="en-US" altLang="zh-TW" sz="1400" u="none" strike="noStrike" dirty="0">
                          <a:effectLst/>
                        </a:rPr>
                        <a:t>ATR)</a:t>
                      </a:r>
                      <a:r>
                        <a:rPr lang="zh-TW" altLang="en-US" sz="1400" u="none" strike="noStrike" dirty="0">
                          <a:effectLst/>
                        </a:rPr>
                        <a:t>所長</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rPr>
                        <a:t>対談 “科学技術の挑戦</a:t>
                      </a:r>
                      <a:r>
                        <a:rPr lang="en-US" altLang="ja-JP" sz="1400" u="none" strike="noStrike" dirty="0">
                          <a:effectLst/>
                        </a:rPr>
                        <a:t>(1)”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a:effectLst/>
                        </a:rPr>
                        <a:t>金出 武雄</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dirty="0">
                          <a:effectLst/>
                        </a:rPr>
                        <a:t>カーネギーメロン大学</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a:effectLst/>
                        </a:rPr>
                        <a:t>ジャネット・</a:t>
                      </a:r>
                      <a:r>
                        <a:rPr lang="en-US" altLang="ja-JP" sz="1400" u="none" strike="noStrike">
                          <a:effectLst/>
                        </a:rPr>
                        <a:t>M</a:t>
                      </a:r>
                      <a:r>
                        <a:rPr lang="ja-JP" altLang="en-US" sz="1400" u="none" strike="noStrike">
                          <a:effectLst/>
                        </a:rPr>
                        <a:t>・ウィン</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a:effectLst/>
                        </a:rPr>
                        <a:t>マイクロソフトリサーチ</a:t>
                      </a:r>
                      <a:r>
                        <a:rPr lang="en-US" altLang="ja-JP" sz="1400" u="none" strike="noStrike">
                          <a:effectLst/>
                        </a:rPr>
                        <a:t>/</a:t>
                      </a:r>
                      <a:r>
                        <a:rPr lang="ja-JP" altLang="en-US" sz="1400" u="none" strike="noStrike">
                          <a:effectLst/>
                        </a:rPr>
                        <a:t>カーネギー大学</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rowSpan="4">
                  <a:txBody>
                    <a:bodyPr/>
                    <a:lstStyle/>
                    <a:p>
                      <a:pPr algn="l" fontAlgn="ctr"/>
                      <a:r>
                        <a:rPr lang="ja-JP" altLang="en-US" sz="1400" u="none" strike="noStrike" dirty="0">
                          <a:effectLst/>
                        </a:rPr>
                        <a:t>パネルディスカッション “科学技術の挑戦</a:t>
                      </a:r>
                      <a:r>
                        <a:rPr lang="en-US" altLang="ja-JP" sz="1400" u="none" strike="noStrike" dirty="0">
                          <a:effectLst/>
                        </a:rPr>
                        <a:t>(2)”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a:effectLst/>
                        </a:rPr>
                        <a:t>エドバルド・</a:t>
                      </a:r>
                      <a:r>
                        <a:rPr lang="en-US" altLang="ja-JP" sz="1400" u="none" strike="noStrike">
                          <a:effectLst/>
                        </a:rPr>
                        <a:t>I</a:t>
                      </a:r>
                      <a:r>
                        <a:rPr lang="ja-JP" altLang="en-US" sz="1400" u="none" strike="noStrike">
                          <a:effectLst/>
                        </a:rPr>
                        <a:t>・モーセル</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a:effectLst/>
                        </a:rPr>
                        <a:t>2014</a:t>
                      </a:r>
                      <a:r>
                        <a:rPr lang="ja-JP" altLang="en-US" sz="1400" u="none" strike="noStrike">
                          <a:effectLst/>
                        </a:rPr>
                        <a:t>年ノーベル生理学・医学賞</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a:effectLst/>
                        </a:rPr>
                        <a:t>ニコル・デュワンドル</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a:effectLst/>
                        </a:rPr>
                        <a:t>欧州委員会共同研究センター</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rPr>
                        <a:t>フランク・</a:t>
                      </a:r>
                      <a:r>
                        <a:rPr lang="en-US" altLang="ja-JP" sz="1400" u="none" strike="noStrike" dirty="0">
                          <a:effectLst/>
                        </a:rPr>
                        <a:t>A</a:t>
                      </a:r>
                      <a:r>
                        <a:rPr lang="ja-JP" altLang="en-US" sz="1400" u="none" strike="noStrike" dirty="0">
                          <a:effectLst/>
                        </a:rPr>
                        <a:t>・パスカル</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a:effectLst/>
                        </a:rPr>
                        <a:t>メリーランド大学</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rPr>
                        <a:t>モデレーター：アダム・スミス</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rPr>
                        <a:t>ノーベルメディア</a:t>
                      </a:r>
                      <a:r>
                        <a:rPr lang="en-US" altLang="ja-JP" sz="1400" u="none" strike="noStrike" dirty="0">
                          <a:effectLst/>
                        </a:rPr>
                        <a:t>AB</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a:effectLst/>
                        </a:rPr>
                        <a:t>インタビュー “人間のこころ”</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ja-JP" altLang="en-US" sz="1400" u="none" strike="noStrike" dirty="0">
                          <a:effectLst/>
                        </a:rPr>
                        <a:t>横田 南嶺</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zh-TW" altLang="en-US" sz="1400" u="none" strike="noStrike" dirty="0">
                          <a:effectLst/>
                        </a:rPr>
                        <a:t>臨済宗大本山円覚寺派　管長</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a:effectLst/>
                        </a:rPr>
                        <a:t>インタビューアー：美馬 のゆり</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c>
                  <a:txBody>
                    <a:bodyPr/>
                    <a:lstStyle/>
                    <a:p>
                      <a:pPr algn="l" fontAlgn="ctr"/>
                      <a:r>
                        <a:rPr lang="zh-TW" altLang="en-US" sz="1400" u="none" strike="noStrike" dirty="0">
                          <a:effectLst/>
                        </a:rPr>
                        <a:t>日本科学未来館　元副館長</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414" marR="7414" marT="7414" marB="0" anchor="ctr"/>
                </a:tc>
              </a:tr>
            </a:tbl>
          </a:graphicData>
        </a:graphic>
      </p:graphicFrame>
    </p:spTree>
    <p:extLst>
      <p:ext uri="{BB962C8B-B14F-4D97-AF65-F5344CB8AC3E}">
        <p14:creationId xmlns:p14="http://schemas.microsoft.com/office/powerpoint/2010/main" val="142554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内容</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t>　　　　　　　　　　</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608186777"/>
              </p:ext>
            </p:extLst>
          </p:nvPr>
        </p:nvGraphicFramePr>
        <p:xfrm>
          <a:off x="580996" y="991379"/>
          <a:ext cx="11017224" cy="5028421"/>
        </p:xfrm>
        <a:graphic>
          <a:graphicData uri="http://schemas.openxmlformats.org/drawingml/2006/table">
            <a:tbl>
              <a:tblPr>
                <a:tableStyleId>{5C22544A-7EE6-4342-B048-85BDC9FD1C3A}</a:tableStyleId>
              </a:tblPr>
              <a:tblGrid>
                <a:gridCol w="4437143"/>
                <a:gridCol w="3308521"/>
                <a:gridCol w="3271560"/>
              </a:tblGrid>
              <a:tr h="160481">
                <a:tc gridSpan="2">
                  <a:txBody>
                    <a:bodyPr/>
                    <a:lstStyle/>
                    <a:p>
                      <a:pPr algn="l" fontAlgn="ctr"/>
                      <a:r>
                        <a:rPr lang="en-US" altLang="ja-JP" sz="1400" u="none" strike="noStrike" dirty="0">
                          <a:effectLst/>
                        </a:rPr>
                        <a:t>4.</a:t>
                      </a:r>
                      <a:r>
                        <a:rPr lang="ja-JP" altLang="en-US" sz="1400" u="none" strike="noStrike" dirty="0">
                          <a:effectLst/>
                        </a:rPr>
                        <a:t>　未来の「知」を創る：人工知能・</a:t>
                      </a:r>
                      <a:r>
                        <a:rPr lang="en-US" altLang="ja-JP" sz="1400" u="none" strike="noStrike" dirty="0">
                          <a:effectLst/>
                        </a:rPr>
                        <a:t>ICT</a:t>
                      </a:r>
                      <a:r>
                        <a:rPr lang="ja-JP" altLang="en-US" sz="1400" u="none" strike="noStrike" dirty="0">
                          <a:effectLst/>
                        </a:rPr>
                        <a:t>技術の社会への適応</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solidFill>
                  </a:tcPr>
                </a:tc>
                <a:tc hMerge="1">
                  <a:txBody>
                    <a:bodyPr/>
                    <a:lstStyle/>
                    <a:p>
                      <a:endParaRPr kumimoji="1" lang="ja-JP" altLang="en-US"/>
                    </a:p>
                  </a:txBody>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solidFill>
                  </a:tcPr>
                </a:tc>
              </a:tr>
              <a:tr h="160481">
                <a:tc rowSpan="5">
                  <a:txBody>
                    <a:bodyPr/>
                    <a:lstStyle/>
                    <a:p>
                      <a:pPr algn="l" fontAlgn="ctr"/>
                      <a:r>
                        <a:rPr lang="ja-JP" altLang="en-US" sz="1400" u="none" strike="noStrike" dirty="0">
                          <a:effectLst/>
                        </a:rPr>
                        <a:t>３</a:t>
                      </a:r>
                      <a:r>
                        <a:rPr lang="en-US" altLang="ja-JP" sz="1400" u="none" strike="noStrike" dirty="0">
                          <a:effectLst/>
                        </a:rPr>
                        <a:t>A</a:t>
                      </a:r>
                      <a:r>
                        <a:rPr lang="ja-JP" altLang="en-US" sz="1400" u="none" strike="noStrike" dirty="0">
                          <a:effectLst/>
                        </a:rPr>
                        <a:t>：人間と人工知能</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a:effectLst/>
                        </a:rPr>
                        <a:t>ジョージ・</a:t>
                      </a:r>
                      <a:r>
                        <a:rPr lang="en-US" altLang="ja-JP" sz="1400" u="none" strike="noStrike">
                          <a:effectLst/>
                        </a:rPr>
                        <a:t>F</a:t>
                      </a:r>
                      <a:r>
                        <a:rPr lang="ja-JP" altLang="en-US" sz="1400" u="none" strike="noStrike">
                          <a:effectLst/>
                        </a:rPr>
                        <a:t>・スムート</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en-US" altLang="ja-JP" sz="1400" u="none" strike="noStrike">
                          <a:effectLst/>
                        </a:rPr>
                        <a:t>2006</a:t>
                      </a:r>
                      <a:r>
                        <a:rPr lang="ja-JP" altLang="en-US" sz="1400" u="none" strike="noStrike">
                          <a:effectLst/>
                        </a:rPr>
                        <a:t>年ノーベル物理学賞</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rPr>
                        <a:t>トニー・ベルパエム</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a:effectLst/>
                        </a:rPr>
                        <a:t>プリマス大学</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rPr>
                        <a:t>マーガレット・</a:t>
                      </a:r>
                      <a:r>
                        <a:rPr lang="en-US" altLang="ja-JP" sz="1400" u="none" strike="noStrike" dirty="0">
                          <a:effectLst/>
                        </a:rPr>
                        <a:t>A</a:t>
                      </a:r>
                      <a:r>
                        <a:rPr lang="ja-JP" altLang="en-US" sz="1400" u="none" strike="noStrike" dirty="0">
                          <a:effectLst/>
                        </a:rPr>
                        <a:t>・ボーデン</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a:effectLst/>
                        </a:rPr>
                        <a:t>サセックス大学</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rPr>
                        <a:t>下條 信輔</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a:effectLst/>
                        </a:rPr>
                        <a:t>カリフォルニア工科大学</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rPr>
                        <a:t>モデレーター：國吉 康夫</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a:effectLst/>
                        </a:rPr>
                        <a:t>東京大学</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rowSpan="5">
                  <a:txBody>
                    <a:bodyPr/>
                    <a:lstStyle/>
                    <a:p>
                      <a:pPr algn="l" fontAlgn="ctr"/>
                      <a:r>
                        <a:rPr lang="ja-JP" altLang="en-US" sz="1400" u="none" strike="noStrike" dirty="0">
                          <a:effectLst/>
                        </a:rPr>
                        <a:t>１</a:t>
                      </a:r>
                      <a:r>
                        <a:rPr lang="en-US" altLang="ja-JP" sz="1400" u="none" strike="noStrike" dirty="0">
                          <a:effectLst/>
                        </a:rPr>
                        <a:t>B</a:t>
                      </a:r>
                      <a:r>
                        <a:rPr lang="ja-JP" altLang="en-US" sz="1400" u="none" strike="noStrike" dirty="0">
                          <a:effectLst/>
                        </a:rPr>
                        <a:t>：産業構造のイノベーション</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a:effectLst/>
                        </a:rPr>
                        <a:t>エリック・</a:t>
                      </a:r>
                      <a:r>
                        <a:rPr lang="en-US" altLang="ja-JP" sz="1400" u="none" strike="noStrike">
                          <a:effectLst/>
                        </a:rPr>
                        <a:t>S</a:t>
                      </a:r>
                      <a:r>
                        <a:rPr lang="ja-JP" altLang="en-US" sz="1400" u="none" strike="noStrike">
                          <a:effectLst/>
                        </a:rPr>
                        <a:t>・マスキン</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a:effectLst/>
                        </a:rPr>
                        <a:t>2007</a:t>
                      </a:r>
                      <a:r>
                        <a:rPr lang="ja-JP" altLang="en-US" sz="1400" u="none" strike="noStrike">
                          <a:effectLst/>
                        </a:rPr>
                        <a:t>年ノーベル経済学賞</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a:effectLst/>
                        </a:rPr>
                        <a:t>安宅 和人</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a:effectLst/>
                        </a:rPr>
                        <a:t>ヤフー株式会社</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rPr>
                        <a:t>ピーター・ノーヴィグ</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a:effectLst/>
                        </a:rPr>
                        <a:t>Google</a:t>
                      </a:r>
                      <a:r>
                        <a:rPr lang="ja-JP" altLang="en-US" sz="1400" u="none" strike="noStrike">
                          <a:effectLst/>
                        </a:rPr>
                        <a:t>リサーチ部門ディレクター</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rPr>
                        <a:t>ウォルフガング・ヴァルスター</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rPr>
                        <a:t>ドイツ人工知能研究センター</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a:effectLst/>
                        </a:rPr>
                        <a:t>モデレーター：美馬 のゆり</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zh-TW" altLang="en-US" sz="1400" u="none" strike="noStrike" dirty="0">
                          <a:effectLst/>
                        </a:rPr>
                        <a:t>日本科学未来館　元副館長</a:t>
                      </a:r>
                      <a:endPar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a:txBody>
                    <a:bodyPr/>
                    <a:lstStyle/>
                    <a:p>
                      <a:pPr algn="l" fontAlgn="ctr"/>
                      <a:r>
                        <a:rPr lang="en-US" altLang="ja-JP" sz="1400" u="none" strike="noStrike" dirty="0">
                          <a:effectLst/>
                        </a:rPr>
                        <a:t>5. </a:t>
                      </a:r>
                      <a:r>
                        <a:rPr lang="ja-JP" altLang="en-US" sz="1400" u="none" strike="noStrike" dirty="0">
                          <a:effectLst/>
                        </a:rPr>
                        <a:t>未来に向けて</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solidFill>
                  </a:tcPr>
                </a:tc>
                <a:tc>
                  <a:txBody>
                    <a:bodyPr/>
                    <a:lstStyle/>
                    <a:p>
                      <a:pPr algn="l" fontAlgn="ctr"/>
                      <a:r>
                        <a:rPr lang="ja-JP" altLang="en-US" sz="1400" u="none" strike="noStrike" dirty="0">
                          <a:effectLst/>
                        </a:rPr>
                        <a:t>　</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solidFill>
                  </a:tcPr>
                </a:tc>
              </a:tr>
              <a:tr h="160481">
                <a:tc rowSpan="3">
                  <a:txBody>
                    <a:bodyPr/>
                    <a:lstStyle/>
                    <a:p>
                      <a:pPr algn="l" fontAlgn="ctr"/>
                      <a:r>
                        <a:rPr lang="ja-JP" altLang="en-US" sz="1400" u="none" strike="noStrike">
                          <a:effectLst/>
                        </a:rPr>
                        <a:t>政策対話（日独米の人工知能政策）</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a:effectLst/>
                        </a:rPr>
                        <a:t>安西 祐一郎</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zh-CN" altLang="en-US" sz="1400" u="none" strike="noStrike" dirty="0">
                          <a:effectLst/>
                        </a:rPr>
                        <a:t>独立行政法人 日本学術振興会</a:t>
                      </a:r>
                      <a:endParaRPr lang="zh-CN"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rPr>
                        <a:t>キース・マズーロ</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dirty="0">
                          <a:effectLst/>
                        </a:rPr>
                        <a:t>メリーランド大学</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rPr>
                        <a:t>ウォルフガング・ヴァルスター</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dirty="0">
                          <a:effectLst/>
                        </a:rPr>
                        <a:t>ドイツ人工知能研究センター</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rowSpan="6">
                  <a:txBody>
                    <a:bodyPr/>
                    <a:lstStyle/>
                    <a:p>
                      <a:pPr algn="l" fontAlgn="ctr"/>
                      <a:r>
                        <a:rPr lang="ja-JP" altLang="en-US" sz="1400" u="none" strike="noStrike" dirty="0">
                          <a:effectLst/>
                        </a:rPr>
                        <a:t>ノーベル賞受賞者による総括パネルディスカッション－人間の「知」とは？－</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a:effectLst/>
                        </a:rPr>
                        <a:t>利根川 進</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rPr>
                        <a:t>1987</a:t>
                      </a:r>
                      <a:r>
                        <a:rPr lang="ja-JP" altLang="en-US" sz="1400" u="none" strike="noStrike" dirty="0">
                          <a:effectLst/>
                        </a:rPr>
                        <a:t>年ノーベル生理学・医学賞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a:effectLst/>
                        </a:rPr>
                        <a:t>ジョージ・</a:t>
                      </a:r>
                      <a:r>
                        <a:rPr lang="en-US" altLang="ja-JP" sz="1400" u="none" strike="noStrike">
                          <a:effectLst/>
                        </a:rPr>
                        <a:t>F</a:t>
                      </a:r>
                      <a:r>
                        <a:rPr lang="ja-JP" altLang="en-US" sz="1400" u="none" strike="noStrike">
                          <a:effectLst/>
                        </a:rPr>
                        <a:t>・スムート</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rPr>
                        <a:t>2006</a:t>
                      </a:r>
                      <a:r>
                        <a:rPr lang="ja-JP" altLang="en-US" sz="1400" u="none" strike="noStrike" dirty="0">
                          <a:effectLst/>
                        </a:rPr>
                        <a:t>年ノーベル物理学賞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a:effectLst/>
                        </a:rPr>
                        <a:t>エリック・</a:t>
                      </a:r>
                      <a:r>
                        <a:rPr lang="en-US" altLang="ja-JP" sz="1400" u="none" strike="noStrike">
                          <a:effectLst/>
                        </a:rPr>
                        <a:t>S</a:t>
                      </a:r>
                      <a:r>
                        <a:rPr lang="ja-JP" altLang="en-US" sz="1400" u="none" strike="noStrike">
                          <a:effectLst/>
                        </a:rPr>
                        <a:t>・マスキン</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rPr>
                        <a:t>2007</a:t>
                      </a:r>
                      <a:r>
                        <a:rPr lang="ja-JP" altLang="en-US" sz="1400" u="none" strike="noStrike" dirty="0">
                          <a:effectLst/>
                        </a:rPr>
                        <a:t>年ノーベル経済学賞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rPr>
                        <a:t>エドバルド・</a:t>
                      </a:r>
                      <a:r>
                        <a:rPr lang="en-US" altLang="ja-JP" sz="1400" u="none" strike="noStrike" dirty="0">
                          <a:effectLst/>
                        </a:rPr>
                        <a:t>I</a:t>
                      </a:r>
                      <a:r>
                        <a:rPr lang="ja-JP" altLang="en-US" sz="1400" u="none" strike="noStrike" dirty="0">
                          <a:effectLst/>
                        </a:rPr>
                        <a:t>・モーセル</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rPr>
                        <a:t>2014</a:t>
                      </a:r>
                      <a:r>
                        <a:rPr lang="ja-JP" altLang="en-US" sz="1400" u="none" strike="noStrike" dirty="0">
                          <a:effectLst/>
                        </a:rPr>
                        <a:t>年ノーベル生理学・医学賞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rPr>
                        <a:t>ジャン＝ピエール・ソバージュ</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rPr>
                        <a:t>2016</a:t>
                      </a:r>
                      <a:r>
                        <a:rPr lang="ja-JP" altLang="en-US" sz="1400" u="none" strike="noStrike" dirty="0">
                          <a:effectLst/>
                        </a:rPr>
                        <a:t>年ノーベル化学賞</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rPr>
                        <a:t>モデレーター：アダム・スミス</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rPr>
                        <a:t>ノーベルメディア</a:t>
                      </a:r>
                      <a:r>
                        <a:rPr lang="en-US" altLang="ja-JP" sz="1400" u="none" strike="noStrike" dirty="0">
                          <a:effectLst/>
                        </a:rPr>
                        <a:t>AB</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solidFill>
                      <a:schemeClr val="accent1">
                        <a:lumMod val="20000"/>
                        <a:lumOff val="80000"/>
                      </a:schemeClr>
                    </a:solidFill>
                  </a:tcPr>
                </a:tc>
              </a:tr>
              <a:tr h="160481">
                <a:tc rowSpan="2">
                  <a:txBody>
                    <a:bodyPr/>
                    <a:lstStyle/>
                    <a:p>
                      <a:pPr algn="l" fontAlgn="ctr"/>
                      <a:r>
                        <a:rPr lang="ja-JP" altLang="en-US" sz="1400" u="none" strike="noStrike">
                          <a:effectLst/>
                        </a:rPr>
                        <a:t>閉会挨拶</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dirty="0">
                          <a:effectLst/>
                        </a:rPr>
                        <a:t>アダム・スミス</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ja-JP" altLang="en-US" sz="1400" u="none" strike="noStrike">
                          <a:effectLst/>
                        </a:rPr>
                        <a:t>ノーベル・メディア </a:t>
                      </a:r>
                      <a:r>
                        <a:rPr lang="en-US" altLang="ja-JP" sz="1400" u="none" strike="noStrike">
                          <a:effectLst/>
                        </a:rPr>
                        <a:t>AB</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rPr>
                        <a:t>安西祐一郎</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c>
                  <a:txBody>
                    <a:bodyPr/>
                    <a:lstStyle/>
                    <a:p>
                      <a:pPr algn="l" fontAlgn="ctr"/>
                      <a:r>
                        <a:rPr lang="zh-CN" altLang="en-US" sz="1400" u="none" strike="noStrike" dirty="0">
                          <a:effectLst/>
                        </a:rPr>
                        <a:t>独立行政法人 日本学術振興会</a:t>
                      </a:r>
                      <a:endParaRPr lang="zh-CN"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267" marR="5267" marT="5267" marB="0" anchor="ctr"/>
                </a:tc>
              </a:tr>
            </a:tbl>
          </a:graphicData>
        </a:graphic>
      </p:graphicFrame>
    </p:spTree>
    <p:extLst>
      <p:ext uri="{BB962C8B-B14F-4D97-AF65-F5344CB8AC3E}">
        <p14:creationId xmlns:p14="http://schemas.microsoft.com/office/powerpoint/2010/main" val="118382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fontScale="90000"/>
          </a:bodyPr>
          <a:lstStyle/>
          <a:p>
            <a:pPr fontAlgn="ctr"/>
            <a:r>
              <a:rPr lang="ja-JP" altLang="en-US" dirty="0" smtClean="0"/>
              <a:t>インタビュー “人間の「知」とは何か</a:t>
            </a:r>
            <a:r>
              <a:rPr lang="en-US" altLang="ja-JP" dirty="0" smtClean="0"/>
              <a:t>? (1) ” </a:t>
            </a:r>
            <a:r>
              <a:rPr lang="ja-JP" altLang="en-US" dirty="0" smtClean="0"/>
              <a:t>－進化がもたらす人間の「知」－</a:t>
            </a:r>
            <a:r>
              <a:rPr lang="en-US" altLang="ja-JP" dirty="0" smtClean="0"/>
              <a:t/>
            </a:r>
            <a:br>
              <a:rPr lang="en-US" altLang="ja-JP" dirty="0" smtClean="0"/>
            </a:br>
            <a:r>
              <a:rPr lang="zh-TW" altLang="ja-JP" sz="2700" dirty="0"/>
              <a:t>長谷川 </a:t>
            </a:r>
            <a:r>
              <a:rPr lang="zh-TW" altLang="ja-JP" sz="2700" dirty="0" smtClean="0"/>
              <a:t>眞理子</a:t>
            </a:r>
            <a:r>
              <a:rPr lang="ja-JP" altLang="en-US" sz="2700" dirty="0" smtClean="0"/>
              <a:t>　　</a:t>
            </a:r>
            <a:r>
              <a:rPr lang="zh-CN" altLang="ja-JP" sz="2700" dirty="0" smtClean="0"/>
              <a:t>総合</a:t>
            </a:r>
            <a:r>
              <a:rPr lang="zh-CN" altLang="ja-JP" sz="2700" dirty="0"/>
              <a:t>研究大学院大学　理事＆</a:t>
            </a:r>
            <a:r>
              <a:rPr lang="zh-CN" altLang="ja-JP" sz="2700" dirty="0" smtClean="0"/>
              <a:t>教授</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t>人間知性のカギは言語にある</a:t>
            </a:r>
            <a:endParaRPr lang="en-US" altLang="ja-JP" dirty="0" smtClean="0"/>
          </a:p>
          <a:p>
            <a:pPr lvl="1"/>
            <a:r>
              <a:rPr lang="ja-JP" altLang="en-US" dirty="0" smtClean="0"/>
              <a:t>ただし、人間知性の水面下には情動、感情がある</a:t>
            </a:r>
            <a:endParaRPr lang="en-US" altLang="ja-JP" dirty="0" smtClean="0"/>
          </a:p>
          <a:p>
            <a:r>
              <a:rPr lang="ja-JP" altLang="en-US" dirty="0" smtClean="0"/>
              <a:t>機械知性をどう定義するか？</a:t>
            </a:r>
            <a:endParaRPr lang="en-US" altLang="ja-JP" dirty="0" smtClean="0"/>
          </a:p>
          <a:p>
            <a:pPr lvl="1"/>
            <a:r>
              <a:rPr lang="ja-JP" altLang="en-US" dirty="0" smtClean="0"/>
              <a:t>機械知性には共感、自意識がない</a:t>
            </a:r>
            <a:endParaRPr lang="en-US" altLang="ja-JP" dirty="0" smtClean="0"/>
          </a:p>
          <a:p>
            <a:r>
              <a:rPr lang="en-US" altLang="ja-JP" dirty="0" smtClean="0">
                <a:latin typeface="Meiryo UI" panose="020B0604030504040204" pitchFamily="50" charset="-128"/>
                <a:ea typeface="Meiryo UI" panose="020B0604030504040204" pitchFamily="50" charset="-128"/>
              </a:rPr>
              <a:t>AI</a:t>
            </a:r>
            <a:r>
              <a:rPr lang="ja-JP" altLang="en-US" dirty="0" smtClean="0">
                <a:latin typeface="Meiryo UI" panose="020B0604030504040204" pitchFamily="50" charset="-128"/>
                <a:ea typeface="Meiryo UI" panose="020B0604030504040204" pitchFamily="50" charset="-128"/>
              </a:rPr>
              <a:t>は人の判断を支援するものを目指すべき</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t>感情的判断にとらわれない</a:t>
            </a:r>
            <a:endParaRPr lang="en-US" altLang="ja-JP" dirty="0" smtClean="0"/>
          </a:p>
          <a:p>
            <a:r>
              <a:rPr lang="ja-JP" altLang="en-US" dirty="0" smtClean="0">
                <a:latin typeface="Meiryo UI" panose="020B0604030504040204" pitchFamily="50" charset="-128"/>
                <a:ea typeface="Meiryo UI" panose="020B0604030504040204" pitchFamily="50" charset="-128"/>
              </a:rPr>
              <a:t>動物行動学を研究してきてわかったこと</a:t>
            </a:r>
            <a:endParaRPr lang="en-US" altLang="ja-JP" dirty="0" smtClean="0">
              <a:latin typeface="Meiryo UI" panose="020B0604030504040204" pitchFamily="50" charset="-128"/>
              <a:ea typeface="Meiryo UI" panose="020B0604030504040204" pitchFamily="50" charset="-128"/>
            </a:endParaRPr>
          </a:p>
          <a:p>
            <a:pPr lvl="1"/>
            <a:r>
              <a:rPr lang="ja-JP" altLang="en-US" dirty="0"/>
              <a:t>人</a:t>
            </a:r>
            <a:r>
              <a:rPr lang="ja-JP" altLang="en-US" dirty="0" smtClean="0"/>
              <a:t>の愚かな行動に寛容になった</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867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fontScale="90000"/>
          </a:bodyPr>
          <a:lstStyle/>
          <a:p>
            <a:pPr fontAlgn="ctr"/>
            <a:r>
              <a:rPr lang="ja-JP" altLang="en-US" dirty="0"/>
              <a:t>インタビュー “人間の「知」とは何か</a:t>
            </a:r>
            <a:r>
              <a:rPr lang="en-US" altLang="ja-JP" dirty="0"/>
              <a:t>? (4) ” </a:t>
            </a:r>
            <a:r>
              <a:rPr lang="ja-JP" altLang="en-US" dirty="0"/>
              <a:t>－人間の「知」が構築する社会システムと文明－</a:t>
            </a:r>
            <a:r>
              <a:rPr lang="ja-JP" altLang="en-US" dirty="0">
                <a:solidFill>
                  <a:srgbClr val="000000"/>
                </a:solidFill>
                <a:latin typeface="ＭＳ Ｐゴシック" panose="020B0600070205080204" pitchFamily="50" charset="-128"/>
                <a:ea typeface="ＭＳ Ｐゴシック" panose="020B0600070205080204" pitchFamily="50" charset="-128"/>
              </a:rPr>
              <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ja-JP" sz="2700" dirty="0"/>
              <a:t>エリック・</a:t>
            </a:r>
            <a:r>
              <a:rPr lang="en-US" altLang="ja-JP" sz="2700" dirty="0"/>
              <a:t>S</a:t>
            </a:r>
            <a:r>
              <a:rPr lang="ja-JP" altLang="ja-JP" sz="2700" dirty="0"/>
              <a:t>・</a:t>
            </a:r>
            <a:r>
              <a:rPr lang="ja-JP" altLang="ja-JP" sz="2700" dirty="0" smtClean="0"/>
              <a:t>マスキン</a:t>
            </a:r>
            <a:r>
              <a:rPr lang="en-US" altLang="ja-JP" sz="2700" dirty="0" smtClean="0"/>
              <a:t>2007</a:t>
            </a:r>
            <a:r>
              <a:rPr lang="ja-JP" altLang="ja-JP" sz="2700" dirty="0"/>
              <a:t>年ノーベル経済学賞</a:t>
            </a:r>
            <a:br>
              <a:rPr lang="ja-JP" altLang="ja-JP" sz="2700" dirty="0"/>
            </a:br>
            <a:r>
              <a:rPr lang="ja-JP" altLang="ja-JP" sz="2700" dirty="0"/>
              <a:t>スチュアート・</a:t>
            </a:r>
            <a:r>
              <a:rPr lang="en-US" altLang="ja-JP" sz="2700" dirty="0"/>
              <a:t>J</a:t>
            </a:r>
            <a:r>
              <a:rPr lang="ja-JP" altLang="ja-JP" sz="2700" dirty="0"/>
              <a:t>・</a:t>
            </a:r>
            <a:r>
              <a:rPr lang="ja-JP" altLang="ja-JP" sz="2700" dirty="0" smtClean="0"/>
              <a:t>ラッセルカリフォルニア</a:t>
            </a:r>
            <a:r>
              <a:rPr lang="ja-JP" altLang="ja-JP" sz="2700" dirty="0"/>
              <a:t>大学</a:t>
            </a:r>
            <a:r>
              <a:rPr lang="ja-JP" altLang="ja-JP" sz="2700" dirty="0" smtClean="0"/>
              <a:t>バークレー校</a:t>
            </a:r>
            <a:endParaRPr lang="ja-JP" altLang="en-US" sz="2700" dirty="0"/>
          </a:p>
        </p:txBody>
      </p:sp>
      <p:sp>
        <p:nvSpPr>
          <p:cNvPr id="14" name="コンテンツ プレースホルダー 13"/>
          <p:cNvSpPr>
            <a:spLocks noGrp="1"/>
          </p:cNvSpPr>
          <p:nvPr>
            <p:ph idx="1"/>
          </p:nvPr>
        </p:nvSpPr>
        <p:spPr/>
        <p:txBody>
          <a:bodyPr rtlCol="0">
            <a:normAutofit fontScale="92500" lnSpcReduction="10000"/>
          </a:bodyPr>
          <a:lstStyle/>
          <a:p>
            <a:r>
              <a:rPr lang="en-US" altLang="ja-JP" dirty="0" smtClean="0">
                <a:latin typeface="Meiryo UI" panose="020B0604030504040204" pitchFamily="50" charset="-128"/>
                <a:ea typeface="Meiryo UI" panose="020B0604030504040204" pitchFamily="50" charset="-128"/>
              </a:rPr>
              <a:t>AI</a:t>
            </a:r>
            <a:r>
              <a:rPr lang="ja-JP" altLang="en-US" dirty="0" smtClean="0"/>
              <a:t>適用・・</a:t>
            </a:r>
            <a:r>
              <a:rPr lang="ja-JP" altLang="en-US" dirty="0"/>
              <a:t>・</a:t>
            </a:r>
            <a:r>
              <a:rPr lang="ja-JP" altLang="en-US" dirty="0" smtClean="0"/>
              <a:t>問題を価値を最大化すること</a:t>
            </a:r>
            <a:endParaRPr lang="en-US" altLang="ja-JP" dirty="0" smtClean="0"/>
          </a:p>
          <a:p>
            <a:pPr lvl="1"/>
            <a:r>
              <a:rPr lang="ja-JP" altLang="en-US" dirty="0" smtClean="0"/>
              <a:t>しか</a:t>
            </a:r>
            <a:r>
              <a:rPr lang="ja-JP" altLang="en-US" dirty="0"/>
              <a:t>し</a:t>
            </a:r>
            <a:r>
              <a:rPr lang="ja-JP" altLang="en-US" dirty="0" smtClean="0"/>
              <a:t>問題とは何か・・・</a:t>
            </a:r>
            <a:r>
              <a:rPr lang="en-US" altLang="ja-JP" dirty="0" smtClean="0"/>
              <a:t>AI</a:t>
            </a:r>
            <a:r>
              <a:rPr lang="ja-JP" altLang="en-US" dirty="0" err="1" smtClean="0"/>
              <a:t>には</a:t>
            </a:r>
            <a:r>
              <a:rPr lang="ja-JP" altLang="en-US" dirty="0" smtClean="0"/>
              <a:t>わからない</a:t>
            </a:r>
            <a:endParaRPr lang="en-US" altLang="ja-JP" dirty="0" smtClean="0"/>
          </a:p>
          <a:p>
            <a:pPr lvl="1"/>
            <a:r>
              <a:rPr lang="ja-JP" altLang="en-US" dirty="0" smtClean="0"/>
              <a:t>社会システムと</a:t>
            </a:r>
            <a:r>
              <a:rPr lang="en-US" altLang="ja-JP" dirty="0" smtClean="0"/>
              <a:t>AI</a:t>
            </a:r>
            <a:r>
              <a:rPr lang="ja-JP" altLang="en-US" dirty="0" smtClean="0"/>
              <a:t>システムとの協調が重要</a:t>
            </a:r>
            <a:endParaRPr lang="en-US" altLang="ja-JP" dirty="0" smtClean="0"/>
          </a:p>
          <a:p>
            <a:pPr lvl="1"/>
            <a:r>
              <a:rPr lang="ja-JP" altLang="en-US" dirty="0" smtClean="0">
                <a:latin typeface="Meiryo UI" panose="020B0604030504040204" pitchFamily="50" charset="-128"/>
                <a:ea typeface="Meiryo UI" panose="020B0604030504040204" pitchFamily="50" charset="-128"/>
              </a:rPr>
              <a:t>ゲーム理論、マルチエージェントシステム</a:t>
            </a:r>
            <a:endParaRPr lang="en-US" altLang="ja-JP" dirty="0" smtClean="0">
              <a:latin typeface="Meiryo UI" panose="020B0604030504040204" pitchFamily="50" charset="-128"/>
              <a:ea typeface="Meiryo UI" panose="020B0604030504040204" pitchFamily="50" charset="-128"/>
            </a:endParaRPr>
          </a:p>
          <a:p>
            <a:r>
              <a:rPr lang="en-US" altLang="ja-JP" dirty="0" smtClean="0"/>
              <a:t>AI</a:t>
            </a:r>
            <a:r>
              <a:rPr lang="ja-JP" altLang="en-US" dirty="0" smtClean="0"/>
              <a:t>に対する恐怖・・・人の仕事がなくなる</a:t>
            </a:r>
            <a:endParaRPr lang="en-US" altLang="ja-JP" dirty="0" smtClean="0"/>
          </a:p>
          <a:p>
            <a:pPr lvl="1"/>
            <a:r>
              <a:rPr lang="ja-JP" altLang="en-US" dirty="0" smtClean="0">
                <a:latin typeface="Meiryo UI" panose="020B0604030504040204" pitchFamily="50" charset="-128"/>
                <a:ea typeface="Meiryo UI" panose="020B0604030504040204" pitchFamily="50" charset="-128"/>
              </a:rPr>
              <a:t>産業革命でも人の仕事はなくならなかった、むしろ増えた</a:t>
            </a:r>
            <a:endParaRPr lang="en-US" altLang="ja-JP" dirty="0" smtClean="0">
              <a:latin typeface="Meiryo UI" panose="020B0604030504040204" pitchFamily="50" charset="-128"/>
              <a:ea typeface="Meiryo UI" panose="020B0604030504040204" pitchFamily="50" charset="-128"/>
            </a:endParaRPr>
          </a:p>
          <a:p>
            <a:pPr lvl="1"/>
            <a:r>
              <a:rPr lang="en-US" altLang="ja-JP" dirty="0" smtClean="0">
                <a:latin typeface="Meiryo UI" panose="020B0604030504040204" pitchFamily="50" charset="-128"/>
                <a:ea typeface="Meiryo UI" panose="020B0604030504040204" pitchFamily="50" charset="-128"/>
              </a:rPr>
              <a:t>ATM</a:t>
            </a:r>
            <a:r>
              <a:rPr lang="ja-JP" altLang="en-US" dirty="0" smtClean="0">
                <a:latin typeface="Meiryo UI" panose="020B0604030504040204" pitchFamily="50" charset="-128"/>
                <a:ea typeface="Meiryo UI" panose="020B0604030504040204" pitchFamily="50" charset="-128"/>
              </a:rPr>
              <a:t>の普及・・・人の数は減ったのではなく</a:t>
            </a:r>
            <a:r>
              <a:rPr lang="ja-JP" altLang="en-US" dirty="0" smtClean="0"/>
              <a:t>、窓口が増えた</a:t>
            </a:r>
            <a:endParaRPr lang="en-US" altLang="ja-JP" dirty="0" smtClean="0"/>
          </a:p>
          <a:p>
            <a:r>
              <a:rPr lang="ja-JP" altLang="en-US" dirty="0" smtClean="0"/>
              <a:t>新しい産業の創造</a:t>
            </a:r>
            <a:endParaRPr lang="en-US" altLang="ja-JP" dirty="0" smtClean="0"/>
          </a:p>
          <a:p>
            <a:pPr lvl="1"/>
            <a:r>
              <a:rPr lang="ja-JP" altLang="en-US" dirty="0" smtClean="0"/>
              <a:t>マインドセットを変える</a:t>
            </a:r>
            <a:endParaRPr lang="en-US" altLang="ja-JP" dirty="0" smtClean="0"/>
          </a:p>
          <a:p>
            <a:pPr lvl="1"/>
            <a:r>
              <a:rPr lang="ja-JP" altLang="en-US" dirty="0" smtClean="0"/>
              <a:t>想像力</a:t>
            </a:r>
            <a:endParaRPr lang="en-US" altLang="ja-JP" dirty="0" smtClean="0"/>
          </a:p>
          <a:p>
            <a:pPr lvl="1"/>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3455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fontScale="90000"/>
          </a:bodyPr>
          <a:lstStyle/>
          <a:p>
            <a:pPr fontAlgn="ctr"/>
            <a:r>
              <a:rPr lang="ja-JP" altLang="en-US" dirty="0"/>
              <a:t>講演 “人工知能の未来と挑戦 </a:t>
            </a:r>
            <a:r>
              <a:rPr lang="en-US" altLang="ja-JP" dirty="0"/>
              <a:t>(1)” </a:t>
            </a:r>
            <a:r>
              <a:rPr lang="ja-JP" altLang="en-US" dirty="0"/>
              <a:t>－コンピューターサイエンスと機械学習</a:t>
            </a:r>
            <a:r>
              <a:rPr lang="ja-JP" altLang="en-US" dirty="0" smtClean="0"/>
              <a:t>－</a:t>
            </a:r>
            <a:r>
              <a:rPr lang="en-US" altLang="ja-JP" dirty="0" smtClean="0"/>
              <a:t/>
            </a:r>
            <a:br>
              <a:rPr lang="en-US" altLang="ja-JP" dirty="0" smtClean="0"/>
            </a:br>
            <a:r>
              <a:rPr lang="ja-JP" altLang="ja-JP" dirty="0"/>
              <a:t>トム・</a:t>
            </a:r>
            <a:r>
              <a:rPr lang="en-US" altLang="ja-JP" dirty="0"/>
              <a:t>M</a:t>
            </a:r>
            <a:r>
              <a:rPr lang="ja-JP" altLang="ja-JP" dirty="0"/>
              <a:t>・</a:t>
            </a:r>
            <a:r>
              <a:rPr lang="ja-JP" altLang="ja-JP" dirty="0" smtClean="0"/>
              <a:t>ミッチェル</a:t>
            </a:r>
            <a:r>
              <a:rPr lang="ja-JP" altLang="en-US" dirty="0" smtClean="0"/>
              <a:t>　</a:t>
            </a:r>
            <a:r>
              <a:rPr lang="ja-JP" altLang="ja-JP" dirty="0" smtClean="0"/>
              <a:t>カーネギーメロン大学</a:t>
            </a:r>
            <a:endParaRPr lang="ja-JP" altLang="en-US" dirty="0">
              <a:solidFill>
                <a:srgbClr val="000000"/>
              </a:solidFill>
              <a:latin typeface="ＭＳ Ｐゴシック" panose="020B0600070205080204" pitchFamily="50" charset="-128"/>
              <a:ea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lnSpcReduction="10000"/>
          </a:bodyPr>
          <a:lstStyle/>
          <a:p>
            <a:pPr lvl="1"/>
            <a:r>
              <a:rPr lang="en-US" altLang="ja-JP" dirty="0" smtClean="0">
                <a:latin typeface="Meiryo UI" panose="020B0604030504040204" pitchFamily="50" charset="-128"/>
                <a:ea typeface="Meiryo UI" panose="020B0604030504040204" pitchFamily="50" charset="-128"/>
              </a:rPr>
              <a:t>AI</a:t>
            </a:r>
            <a:r>
              <a:rPr lang="ja-JP" altLang="en-US" dirty="0" smtClean="0"/>
              <a:t>が社会に与える</a:t>
            </a:r>
            <a:r>
              <a:rPr lang="ja-JP" altLang="en-US" dirty="0" smtClean="0">
                <a:latin typeface="Meiryo UI" panose="020B0604030504040204" pitchFamily="50" charset="-128"/>
                <a:ea typeface="Meiryo UI" panose="020B0604030504040204" pitchFamily="50" charset="-128"/>
              </a:rPr>
              <a:t>２つのインパクト</a:t>
            </a:r>
            <a:endParaRPr lang="en-US" altLang="ja-JP" dirty="0" smtClean="0">
              <a:latin typeface="Meiryo UI" panose="020B0604030504040204" pitchFamily="50" charset="-128"/>
              <a:ea typeface="Meiryo UI" panose="020B0604030504040204" pitchFamily="50" charset="-128"/>
            </a:endParaRPr>
          </a:p>
          <a:p>
            <a:pPr lvl="2"/>
            <a:r>
              <a:rPr lang="ja-JP" altLang="en-US" dirty="0" smtClean="0"/>
              <a:t>①生産性の向上、②変化への対応</a:t>
            </a:r>
            <a:endParaRPr lang="en-US" altLang="ja-JP" dirty="0" smtClean="0"/>
          </a:p>
          <a:p>
            <a:pPr lvl="1"/>
            <a:r>
              <a:rPr lang="ja-JP" altLang="en-US" dirty="0" smtClean="0">
                <a:latin typeface="Meiryo UI" panose="020B0604030504040204" pitchFamily="50" charset="-128"/>
                <a:ea typeface="Meiryo UI" panose="020B0604030504040204" pitchFamily="50" charset="-128"/>
              </a:rPr>
              <a:t>問題解決のアプローチが変わった</a:t>
            </a:r>
            <a:endParaRPr lang="en-US" altLang="ja-JP" dirty="0" smtClean="0">
              <a:latin typeface="Meiryo UI" panose="020B0604030504040204" pitchFamily="50" charset="-128"/>
              <a:ea typeface="Meiryo UI" panose="020B0604030504040204" pitchFamily="50" charset="-128"/>
            </a:endParaRPr>
          </a:p>
          <a:p>
            <a:pPr lvl="2"/>
            <a:r>
              <a:rPr lang="en-US" altLang="ja-JP" dirty="0" smtClean="0">
                <a:latin typeface="Meiryo UI" panose="020B0604030504040204" pitchFamily="50" charset="-128"/>
                <a:ea typeface="Meiryo UI" panose="020B0604030504040204" pitchFamily="50" charset="-128"/>
              </a:rPr>
              <a:t>AI</a:t>
            </a:r>
            <a:r>
              <a:rPr lang="ja-JP" altLang="en-US" dirty="0" smtClean="0">
                <a:latin typeface="Meiryo UI" panose="020B0604030504040204" pitchFamily="50" charset="-128"/>
                <a:ea typeface="Meiryo UI" panose="020B0604030504040204" pitchFamily="50" charset="-128"/>
              </a:rPr>
              <a:t>以前：ルールを人がプログラミングする</a:t>
            </a:r>
            <a:endParaRPr lang="en-US" altLang="ja-JP" dirty="0" smtClean="0">
              <a:latin typeface="Meiryo UI" panose="020B0604030504040204" pitchFamily="50" charset="-128"/>
              <a:ea typeface="Meiryo UI" panose="020B0604030504040204" pitchFamily="50" charset="-128"/>
            </a:endParaRPr>
          </a:p>
          <a:p>
            <a:pPr lvl="2"/>
            <a:r>
              <a:rPr lang="en-US" altLang="ja-JP" dirty="0" smtClean="0"/>
              <a:t>AI</a:t>
            </a:r>
            <a:r>
              <a:rPr lang="ja-JP" altLang="en-US" dirty="0" smtClean="0"/>
              <a:t>：例を見せて機械学習　　</a:t>
            </a:r>
            <a:endParaRPr lang="en-US" altLang="ja-JP" dirty="0"/>
          </a:p>
          <a:p>
            <a:pPr lvl="1"/>
            <a:r>
              <a:rPr lang="ja-JP" altLang="en-US" dirty="0" smtClean="0"/>
              <a:t>これからの</a:t>
            </a:r>
            <a:r>
              <a:rPr lang="en-US" altLang="ja-JP" dirty="0" smtClean="0"/>
              <a:t>AI</a:t>
            </a:r>
          </a:p>
          <a:p>
            <a:pPr lvl="2"/>
            <a:r>
              <a:rPr lang="en-US" altLang="ja-JP" dirty="0" smtClean="0"/>
              <a:t>AI</a:t>
            </a:r>
            <a:r>
              <a:rPr lang="ja-JP" altLang="en-US" dirty="0" smtClean="0"/>
              <a:t>によるビッグデータ解析、ますます進む</a:t>
            </a:r>
            <a:endParaRPr lang="en-US" altLang="ja-JP" dirty="0" smtClean="0"/>
          </a:p>
          <a:p>
            <a:pPr lvl="2"/>
            <a:r>
              <a:rPr lang="ja-JP" altLang="en-US" dirty="0"/>
              <a:t>人間</a:t>
            </a:r>
            <a:r>
              <a:rPr lang="ja-JP" altLang="en-US" dirty="0" smtClean="0"/>
              <a:t>の能力を超える（</a:t>
            </a:r>
            <a:r>
              <a:rPr lang="en-US" altLang="ja-JP" dirty="0" err="1" smtClean="0"/>
              <a:t>ComputerVision</a:t>
            </a:r>
            <a:r>
              <a:rPr lang="ja-JP" altLang="en-US" dirty="0" err="1" smtClean="0"/>
              <a:t>、</a:t>
            </a:r>
            <a:r>
              <a:rPr lang="ja-JP" altLang="en-US" dirty="0" smtClean="0"/>
              <a:t>音声認識）</a:t>
            </a:r>
            <a:endParaRPr lang="en-US" altLang="ja-JP" dirty="0" smtClean="0"/>
          </a:p>
          <a:p>
            <a:pPr lvl="2"/>
            <a:r>
              <a:rPr lang="ja-JP" altLang="en-US" dirty="0"/>
              <a:t>本当</a:t>
            </a:r>
            <a:r>
              <a:rPr lang="ja-JP" altLang="en-US" dirty="0" smtClean="0"/>
              <a:t>に意味を理解する機械</a:t>
            </a:r>
            <a:endParaRPr lang="en-US" altLang="ja-JP" dirty="0" smtClean="0"/>
          </a:p>
          <a:p>
            <a:pPr lvl="1"/>
            <a:r>
              <a:rPr lang="ja-JP" altLang="en-US" dirty="0"/>
              <a:t>社会</a:t>
            </a:r>
            <a:r>
              <a:rPr lang="ja-JP" altLang="en-US" dirty="0" smtClean="0"/>
              <a:t>と自分自身</a:t>
            </a:r>
            <a:endParaRPr lang="en-US" altLang="ja-JP" dirty="0" smtClean="0"/>
          </a:p>
          <a:p>
            <a:pPr lvl="2"/>
            <a:r>
              <a:rPr lang="ja-JP" altLang="en-US" dirty="0" smtClean="0"/>
              <a:t>自動運転→車のセンサーデータを集めて都市のリアルタイムの姿を把握</a:t>
            </a:r>
            <a:endParaRPr lang="en-US" altLang="ja-JP" dirty="0" smtClean="0"/>
          </a:p>
          <a:p>
            <a:pPr lvl="2"/>
            <a:r>
              <a:rPr lang="ja-JP" altLang="en-US" dirty="0"/>
              <a:t>政府</a:t>
            </a:r>
            <a:r>
              <a:rPr lang="ja-JP" altLang="en-US" dirty="0" smtClean="0"/>
              <a:t>の役割の変化→</a:t>
            </a:r>
            <a:r>
              <a:rPr lang="en-US" altLang="ja-JP" dirty="0" smtClean="0"/>
              <a:t>real time information provider</a:t>
            </a:r>
            <a:r>
              <a:rPr lang="ja-JP" altLang="en-US" dirty="0" smtClean="0"/>
              <a:t>に</a:t>
            </a:r>
            <a:endParaRPr lang="en-US" altLang="ja-JP" dirty="0" smtClean="0"/>
          </a:p>
          <a:p>
            <a:pPr marL="463550" lvl="2" indent="0">
              <a:buNone/>
            </a:pPr>
            <a:endParaRPr lang="en-US" altLang="ja-JP" dirty="0" smtClean="0"/>
          </a:p>
        </p:txBody>
      </p:sp>
    </p:spTree>
    <p:extLst>
      <p:ext uri="{BB962C8B-B14F-4D97-AF65-F5344CB8AC3E}">
        <p14:creationId xmlns:p14="http://schemas.microsoft.com/office/powerpoint/2010/main" val="32074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dirty="0"/>
              <a:t>所感</a:t>
            </a:r>
            <a:endParaRPr lang="ja-JP" altLang="en-US" dirty="0">
              <a:solidFill>
                <a:srgbClr val="000000"/>
              </a:solidFill>
              <a:latin typeface="ＭＳ Ｐゴシック" panose="020B0600070205080204" pitchFamily="50" charset="-128"/>
              <a:ea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a:bodyPr>
          <a:lstStyle/>
          <a:p>
            <a:pPr lvl="2"/>
            <a:r>
              <a:rPr lang="ja-JP" altLang="en-US" dirty="0" smtClean="0"/>
              <a:t>一般に向けに未来を語る内容が多く、強い</a:t>
            </a:r>
            <a:r>
              <a:rPr lang="en-US" altLang="ja-JP" dirty="0" smtClean="0"/>
              <a:t>AI</a:t>
            </a:r>
            <a:r>
              <a:rPr lang="ja-JP" altLang="en-US" dirty="0" smtClean="0"/>
              <a:t>の話題が多かった</a:t>
            </a:r>
            <a:endParaRPr lang="en-US" altLang="ja-JP" dirty="0" smtClean="0"/>
          </a:p>
          <a:p>
            <a:pPr lvl="2"/>
            <a:r>
              <a:rPr lang="ja-JP" altLang="en-US" dirty="0" smtClean="0"/>
              <a:t>ノーベル賞受賞者６人による</a:t>
            </a:r>
            <a:r>
              <a:rPr lang="ja-JP" altLang="en-US" dirty="0"/>
              <a:t>最後のセッション</a:t>
            </a:r>
            <a:r>
              <a:rPr lang="ja-JP" altLang="en-US" dirty="0" smtClean="0"/>
              <a:t>で、全員が将来このパネルディスカッションにノーベル賞を受賞した</a:t>
            </a:r>
            <a:r>
              <a:rPr lang="en-US" altLang="ja-JP" dirty="0" smtClean="0"/>
              <a:t>AI</a:t>
            </a:r>
            <a:r>
              <a:rPr lang="ja-JP" altLang="en-US" dirty="0" smtClean="0"/>
              <a:t>と一緒に登壇することに期待していたことが印象的</a:t>
            </a:r>
            <a:endParaRPr lang="en-US" altLang="ja-JP" dirty="0" smtClean="0"/>
          </a:p>
          <a:p>
            <a:pPr lvl="2"/>
            <a:endParaRPr lang="en-US" altLang="ja-JP" dirty="0" smtClean="0"/>
          </a:p>
          <a:p>
            <a:pPr lvl="2"/>
            <a:r>
              <a:rPr lang="ja-JP" altLang="en-US" dirty="0" smtClean="0"/>
              <a:t>余談１：</a:t>
            </a:r>
            <a:endParaRPr lang="en-US" altLang="ja-JP" dirty="0" smtClean="0"/>
          </a:p>
          <a:p>
            <a:pPr lvl="3"/>
            <a:r>
              <a:rPr lang="ja-JP" altLang="en-US" dirty="0" smtClean="0"/>
              <a:t>午前の前半のセッションでは同時通訳の話す内容を音声認識でテキスト化したものをディスプレイ表示していた。ただし、精度はいまい</a:t>
            </a:r>
            <a:r>
              <a:rPr lang="ja-JP" altLang="en-US" dirty="0" err="1" smtClean="0"/>
              <a:t>ち</a:t>
            </a:r>
            <a:r>
              <a:rPr lang="ja-JP" altLang="en-US" dirty="0" smtClean="0"/>
              <a:t>。そのせいか、午前後半以降は表示は中止されたようだった。</a:t>
            </a:r>
            <a:endParaRPr lang="en-US" altLang="ja-JP" dirty="0" smtClean="0"/>
          </a:p>
          <a:p>
            <a:pPr lvl="3"/>
            <a:r>
              <a:rPr lang="ja-JP" altLang="en-US" dirty="0" smtClean="0"/>
              <a:t>英語→同時通訳→日本語→音声認識テキスト化　ではなく</a:t>
            </a:r>
            <a:endParaRPr lang="en-US" altLang="ja-JP" dirty="0" smtClean="0"/>
          </a:p>
          <a:p>
            <a:pPr lvl="3"/>
            <a:r>
              <a:rPr lang="ja-JP" altLang="en-US" dirty="0" smtClean="0"/>
              <a:t>英語→音声認識テキスト化→自動翻訳→日本語　の方が精度高かったのではないか？と考えた。</a:t>
            </a:r>
            <a:endParaRPr lang="en-US" altLang="ja-JP" dirty="0" smtClean="0"/>
          </a:p>
          <a:p>
            <a:pPr lvl="3"/>
            <a:endParaRPr lang="en-US" altLang="ja-JP" dirty="0"/>
          </a:p>
          <a:p>
            <a:pPr lvl="2"/>
            <a:r>
              <a:rPr lang="ja-JP" altLang="en-US" dirty="0" smtClean="0"/>
              <a:t>余談２：</a:t>
            </a:r>
            <a:endParaRPr lang="en-US" altLang="ja-JP" dirty="0" smtClean="0"/>
          </a:p>
          <a:p>
            <a:pPr lvl="3"/>
            <a:r>
              <a:rPr lang="ja-JP" altLang="en-US" dirty="0"/>
              <a:t>来年</a:t>
            </a:r>
            <a:r>
              <a:rPr lang="ja-JP" altLang="en-US" dirty="0" smtClean="0"/>
              <a:t>も</a:t>
            </a:r>
            <a:r>
              <a:rPr lang="ja-JP" altLang="en-US" dirty="0"/>
              <a:t>日本で</a:t>
            </a:r>
            <a:r>
              <a:rPr lang="en-US" altLang="ja-JP" dirty="0" smtClean="0"/>
              <a:t>Nobel Prize Dialog </a:t>
            </a:r>
            <a:r>
              <a:rPr lang="ja-JP" altLang="en-US" dirty="0" smtClean="0"/>
              <a:t>は開催予定。テーマは「食」とのこと。</a:t>
            </a:r>
            <a:endParaRPr lang="en-US" altLang="ja-JP" dirty="0" smtClean="0"/>
          </a:p>
          <a:p>
            <a:pPr lvl="2"/>
            <a:endParaRPr lang="en-US" altLang="ja-JP" dirty="0" smtClean="0"/>
          </a:p>
        </p:txBody>
      </p:sp>
    </p:spTree>
    <p:extLst>
      <p:ext uri="{BB962C8B-B14F-4D97-AF65-F5344CB8AC3E}">
        <p14:creationId xmlns:p14="http://schemas.microsoft.com/office/powerpoint/2010/main" val="160931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1" y="548680"/>
            <a:ext cx="9036495" cy="6024329"/>
          </a:xfr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デジタル ブルー トンネル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6_TF02895261_TF02895261" id="{05CA96EC-9039-4BE1-B72D-C3F40BA991BC}" vid="{643CF4FA-6109-407E-A9A6-7229A0C6F279}"/>
    </a:ext>
  </a:extLst>
</a:theme>
</file>

<file path=ppt/theme/theme2.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ビジネス用デジタルの青のトンネル プレゼンテーション (ワイドスクリーン)</Template>
  <TotalTime>0</TotalTime>
  <Words>1113</Words>
  <Application>Microsoft Office PowerPoint</Application>
  <PresentationFormat>ユーザー設定</PresentationFormat>
  <Paragraphs>179</Paragraphs>
  <Slides>9</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Meiryo UI</vt:lpstr>
      <vt:lpstr>微軟正黑體</vt:lpstr>
      <vt:lpstr>ＭＳ Ｐゴシック</vt:lpstr>
      <vt:lpstr>ＭＳ ゴシック</vt:lpstr>
      <vt:lpstr>幼圆</vt:lpstr>
      <vt:lpstr>Arial</vt:lpstr>
      <vt:lpstr>Corbel</vt:lpstr>
      <vt:lpstr>デジタル ブルー トンネル 16x9</vt:lpstr>
      <vt:lpstr>ノーベル・プライズ・ダイアログ東京2017　The Future of Intelligence　 知の未来　～人類の知が切り拓く人工知能の未来社会～ 参加報告</vt:lpstr>
      <vt:lpstr>Nobel Prize Dialogue Tokyo 2017とは</vt:lpstr>
      <vt:lpstr>内容</vt:lpstr>
      <vt:lpstr>内容</vt:lpstr>
      <vt:lpstr>インタビュー “人間の「知」とは何か? (1) ” －進化がもたらす人間の「知」－ 長谷川 眞理子　　総合研究大学院大学　理事＆教授</vt:lpstr>
      <vt:lpstr>インタビュー “人間の「知」とは何か? (4) ” －人間の「知」が構築する社会システムと文明－ エリック・S・マスキン2007年ノーベル経済学賞 スチュアート・J・ラッセルカリフォルニア大学バークレー校</vt:lpstr>
      <vt:lpstr>講演 “人工知能の未来と挑戦 (1)” －コンピューターサイエンスと機械学習－ トム・M・ミッチェル　カーネギーメロン大学</vt:lpstr>
      <vt:lpstr>所感</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2017-02-26T12:45:18Z</dcterms:created>
  <dcterms:modified xsi:type="dcterms:W3CDTF">2017-02-26T14:54:36Z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