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0" d="100"/>
          <a:sy n="40"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8AFE-07D6-4BBA-A983-7FBAF38EC5D6}" type="datetimeFigureOut">
              <a:rPr kumimoji="1" lang="ja-JP" altLang="en-US" smtClean="0"/>
              <a:t>2025/6/6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46B4B-69EC-45D1-8328-FADBC8325682}" type="slidenum">
              <a:rPr kumimoji="1" lang="ja-JP" altLang="en-US" smtClean="0"/>
              <a:t>‹#›</a:t>
            </a:fld>
            <a:endParaRPr kumimoji="1" lang="ja-JP" altLang="en-US"/>
          </a:p>
        </p:txBody>
      </p:sp>
    </p:spTree>
    <p:extLst>
      <p:ext uri="{BB962C8B-B14F-4D97-AF65-F5344CB8AC3E}">
        <p14:creationId xmlns:p14="http://schemas.microsoft.com/office/powerpoint/2010/main" val="33751668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90926C-D3B1-45FD-A9CE-1CB4F66DD2C5}"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88818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EE2F55B-5487-4799-A7F2-0B5496ECC1B3}"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43717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4BDDF24-7BB5-46E0-9B62-886928BEA336}"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9144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D895EB6-A003-4047-8E12-D3E5A286ABAF}"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93663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11EA0F4-54CE-4DC1-9C36-6E71ED427101}"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784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D018F54-9A5E-4D16-AEC0-8EE4AE68205E}"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797301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9FFB78-476E-4F07-B211-EE784A72C4A5}"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997286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54C671-1BD0-48DF-93EF-16779C280394}"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105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668D4F-E482-472A-BD7D-E15AC1FB01F8}"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94390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69182DC-3723-4702-B27E-E196408422C0}"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30750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8914C11-C65B-49EB-BA37-BD9592C3D29E}"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019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1DA7C45-D34B-4003-90FC-C91702A83BA7}" type="datetime1">
              <a:rPr kumimoji="1" lang="ja-JP" altLang="en-US" smtClean="0"/>
              <a:t>2025/6/6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2330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297C120-128F-4BBF-9087-E4C16086F04E}" type="datetime1">
              <a:rPr kumimoji="1" lang="ja-JP" altLang="en-US" smtClean="0"/>
              <a:t>2025/6/6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31494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60680-D453-45A9-82E8-0B517464EE72}" type="datetime1">
              <a:rPr kumimoji="1" lang="ja-JP" altLang="en-US" smtClean="0"/>
              <a:t>2025/6/6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07329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A66E47D-09FF-447C-94D9-AA3C07AAD174}"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35467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D7CE3D-DF35-4055-9EA5-71231E44E39C}"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19680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4B9A06-8875-413C-A7A5-1CD6E1F0CC88}" type="datetime1">
              <a:rPr kumimoji="1" lang="ja-JP" altLang="en-US" smtClean="0"/>
              <a:t>2025/6/6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024783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euronavasms.blogspot.com/2018/04/trasplante-autologo-de-celulas-madre.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4B9A5-5BD3-0E23-94C2-9E9566054E50}"/>
              </a:ext>
            </a:extLst>
          </p:cNvPr>
          <p:cNvSpPr>
            <a:spLocks noGrp="1"/>
          </p:cNvSpPr>
          <p:nvPr>
            <p:ph type="ctrTitle"/>
          </p:nvPr>
        </p:nvSpPr>
        <p:spPr/>
        <p:txBody>
          <a:bodyPr/>
          <a:lstStyle/>
          <a:p>
            <a:r>
              <a:rPr kumimoji="1" lang="en-US" altLang="ja-JP" dirty="0"/>
              <a:t>CIBMTR</a:t>
            </a:r>
            <a:r>
              <a:rPr kumimoji="1" lang="ja-JP" altLang="en-US"/>
              <a:t>成果物説明</a:t>
            </a:r>
            <a:endParaRPr kumimoji="1" lang="ja-JP" altLang="en-US" dirty="0"/>
          </a:p>
        </p:txBody>
      </p:sp>
      <p:sp>
        <p:nvSpPr>
          <p:cNvPr id="3" name="字幕 2">
            <a:extLst>
              <a:ext uri="{FF2B5EF4-FFF2-40B4-BE49-F238E27FC236}">
                <a16:creationId xmlns:a16="http://schemas.microsoft.com/office/drawing/2014/main" id="{11D84AC3-9B6B-902F-1396-72169A7768BD}"/>
              </a:ext>
            </a:extLst>
          </p:cNvPr>
          <p:cNvSpPr>
            <a:spLocks noGrp="1"/>
          </p:cNvSpPr>
          <p:nvPr>
            <p:ph type="subTitle" idx="1"/>
          </p:nvPr>
        </p:nvSpPr>
        <p:spPr/>
        <p:txBody>
          <a:bodyPr>
            <a:normAutofit/>
          </a:bodyPr>
          <a:lstStyle/>
          <a:p>
            <a:r>
              <a:rPr kumimoji="1" lang="ja-JP" altLang="en-US" dirty="0"/>
              <a:t>名前</a:t>
            </a:r>
            <a:r>
              <a:rPr kumimoji="1" lang="en-US" altLang="ja-JP" dirty="0"/>
              <a:t>:      </a:t>
            </a:r>
            <a:r>
              <a:rPr kumimoji="1" lang="ja-JP" altLang="en-US" dirty="0"/>
              <a:t>藤吉　亨</a:t>
            </a:r>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8396B13F-865A-434B-9CE1-83801A682CED}"/>
              </a:ext>
            </a:extLst>
          </p:cNvPr>
          <p:cNvSpPr>
            <a:spLocks noGrp="1"/>
          </p:cNvSpPr>
          <p:nvPr>
            <p:ph type="sldNum" sz="quarter" idx="12"/>
          </p:nvPr>
        </p:nvSpPr>
        <p:spPr/>
        <p:txBody>
          <a:bodyPr/>
          <a:lstStyle/>
          <a:p>
            <a:fld id="{AB33C397-238F-47EC-A4C5-D04C455CDC85}" type="slidenum">
              <a:rPr kumimoji="1" lang="ja-JP" altLang="en-US" smtClean="0"/>
              <a:t>1</a:t>
            </a:fld>
            <a:endParaRPr kumimoji="1" lang="ja-JP" altLang="en-US"/>
          </a:p>
        </p:txBody>
      </p:sp>
    </p:spTree>
    <p:extLst>
      <p:ext uri="{BB962C8B-B14F-4D97-AF65-F5344CB8AC3E}">
        <p14:creationId xmlns:p14="http://schemas.microsoft.com/office/powerpoint/2010/main" val="358960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66FD3-D346-7805-83FC-82521A36EA26}"/>
              </a:ext>
            </a:extLst>
          </p:cNvPr>
          <p:cNvSpPr>
            <a:spLocks noGrp="1"/>
          </p:cNvSpPr>
          <p:nvPr>
            <p:ph type="title"/>
          </p:nvPr>
        </p:nvSpPr>
        <p:spPr/>
        <p:txBody>
          <a:bodyPr/>
          <a:lstStyle/>
          <a:p>
            <a:r>
              <a:rPr kumimoji="1" lang="ja-JP" altLang="en-US" dirty="0"/>
              <a:t>効果と分析</a:t>
            </a:r>
          </a:p>
        </p:txBody>
      </p:sp>
      <p:sp>
        <p:nvSpPr>
          <p:cNvPr id="3" name="コンテンツ プレースホルダー 2">
            <a:extLst>
              <a:ext uri="{FF2B5EF4-FFF2-40B4-BE49-F238E27FC236}">
                <a16:creationId xmlns:a16="http://schemas.microsoft.com/office/drawing/2014/main" id="{42020FE4-E1D3-FDEE-E65F-DB5BFC40BED1}"/>
              </a:ext>
            </a:extLst>
          </p:cNvPr>
          <p:cNvSpPr>
            <a:spLocks noGrp="1"/>
          </p:cNvSpPr>
          <p:nvPr>
            <p:ph idx="1"/>
          </p:nvPr>
        </p:nvSpPr>
        <p:spPr/>
        <p:txBody>
          <a:bodyPr>
            <a:normAutofit lnSpcReduction="10000"/>
          </a:bodyPr>
          <a:lstStyle/>
          <a:p>
            <a:pPr marL="0" indent="0">
              <a:buNone/>
            </a:pPr>
            <a:r>
              <a:rPr kumimoji="1" lang="ja-JP" altLang="en-US" sz="2400" dirty="0"/>
              <a:t>効果</a:t>
            </a:r>
            <a:endParaRPr kumimoji="1" lang="en-US" altLang="ja-JP" sz="2400" dirty="0"/>
          </a:p>
          <a:p>
            <a:r>
              <a:rPr kumimoji="1" lang="ja-JP" altLang="en-US" dirty="0"/>
              <a:t>このモデルを使用する方法として患者の情報をモデルに入れて治療方法を示す</a:t>
            </a:r>
            <a:r>
              <a:rPr kumimoji="1" lang="en-US" altLang="ja-JP" dirty="0" err="1"/>
              <a:t>conditioning_intensity</a:t>
            </a:r>
            <a:r>
              <a:rPr kumimoji="1" lang="ja-JP" altLang="en-US" dirty="0"/>
              <a:t>という治療法を示すカラムだけを変えてリスクスコアを算出してリスクスコアが最も低くなるような治療方法を採用するという使い方ができます。</a:t>
            </a:r>
            <a:endParaRPr kumimoji="1" lang="en-US" altLang="ja-JP" dirty="0"/>
          </a:p>
          <a:p>
            <a:pPr marL="0" indent="0">
              <a:buNone/>
            </a:pPr>
            <a:r>
              <a:rPr lang="ja-JP" altLang="en-US" dirty="0"/>
              <a:t>　</a:t>
            </a:r>
            <a:endParaRPr lang="en-US" altLang="ja-JP" dirty="0"/>
          </a:p>
          <a:p>
            <a:pPr marL="0" indent="0">
              <a:buNone/>
            </a:pPr>
            <a:r>
              <a:rPr lang="ja-JP" altLang="en-US" sz="2400" dirty="0"/>
              <a:t>分析</a:t>
            </a:r>
            <a:endParaRPr lang="en-US" altLang="ja-JP" sz="2400" dirty="0"/>
          </a:p>
          <a:p>
            <a:r>
              <a:rPr kumimoji="1" lang="ja-JP" altLang="en-US" dirty="0"/>
              <a:t>リスクスコアが高い患者の特徴（例えばこの人種がリスクスコアが高いなど）があるかどうか検証していましたがそのようなものはなく年齢、人種、病気の種類の組み合わせによってリスクスコアが異なってくるということがわかりました。ある特徴があるからといってリスクスコアが高くなるわけではないようです。</a:t>
            </a:r>
          </a:p>
          <a:p>
            <a:endParaRPr kumimoji="1" lang="ja-JP" altLang="en-US" dirty="0"/>
          </a:p>
        </p:txBody>
      </p:sp>
      <p:sp>
        <p:nvSpPr>
          <p:cNvPr id="4" name="スライド番号プレースホルダー 3">
            <a:extLst>
              <a:ext uri="{FF2B5EF4-FFF2-40B4-BE49-F238E27FC236}">
                <a16:creationId xmlns:a16="http://schemas.microsoft.com/office/drawing/2014/main" id="{04A1784B-8336-4E25-7B3E-4D8FE5B2C7EC}"/>
              </a:ext>
            </a:extLst>
          </p:cNvPr>
          <p:cNvSpPr>
            <a:spLocks noGrp="1"/>
          </p:cNvSpPr>
          <p:nvPr>
            <p:ph type="sldNum" sz="quarter" idx="12"/>
          </p:nvPr>
        </p:nvSpPr>
        <p:spPr/>
        <p:txBody>
          <a:bodyPr/>
          <a:lstStyle/>
          <a:p>
            <a:fld id="{AB33C397-238F-47EC-A4C5-D04C455CDC85}" type="slidenum">
              <a:rPr kumimoji="1" lang="ja-JP" altLang="en-US" smtClean="0"/>
              <a:t>10</a:t>
            </a:fld>
            <a:endParaRPr kumimoji="1" lang="ja-JP" altLang="en-US"/>
          </a:p>
        </p:txBody>
      </p:sp>
    </p:spTree>
    <p:extLst>
      <p:ext uri="{BB962C8B-B14F-4D97-AF65-F5344CB8AC3E}">
        <p14:creationId xmlns:p14="http://schemas.microsoft.com/office/powerpoint/2010/main" val="184918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6F11-573B-411F-E835-402C9561EB6C}"/>
              </a:ext>
            </a:extLst>
          </p:cNvPr>
          <p:cNvSpPr>
            <a:spLocks noGrp="1"/>
          </p:cNvSpPr>
          <p:nvPr>
            <p:ph type="title"/>
          </p:nvPr>
        </p:nvSpPr>
        <p:spPr/>
        <p:txBody>
          <a:bodyPr/>
          <a:lstStyle/>
          <a:p>
            <a:r>
              <a:rPr kumimoji="1" lang="ja-JP" altLang="en-US" dirty="0"/>
              <a:t>効果がなくて苦労した点と効果があったもの</a:t>
            </a:r>
          </a:p>
        </p:txBody>
      </p:sp>
      <p:sp>
        <p:nvSpPr>
          <p:cNvPr id="3" name="コンテンツ プレースホルダー 2">
            <a:extLst>
              <a:ext uri="{FF2B5EF4-FFF2-40B4-BE49-F238E27FC236}">
                <a16:creationId xmlns:a16="http://schemas.microsoft.com/office/drawing/2014/main" id="{1614AB91-A796-31DF-56AE-139C31EF6FE2}"/>
              </a:ext>
            </a:extLst>
          </p:cNvPr>
          <p:cNvSpPr>
            <a:spLocks noGrp="1"/>
          </p:cNvSpPr>
          <p:nvPr>
            <p:ph idx="1"/>
          </p:nvPr>
        </p:nvSpPr>
        <p:spPr/>
        <p:txBody>
          <a:bodyPr>
            <a:normAutofit lnSpcReduction="10000"/>
          </a:bodyPr>
          <a:lstStyle/>
          <a:p>
            <a:pPr marL="0" indent="0">
              <a:buNone/>
            </a:pPr>
            <a:r>
              <a:rPr kumimoji="1" lang="ja-JP" altLang="en-US" sz="2600" dirty="0"/>
              <a:t>効かなかった手法</a:t>
            </a:r>
            <a:endParaRPr kumimoji="1" lang="en-US" altLang="ja-JP" sz="2600" dirty="0"/>
          </a:p>
          <a:p>
            <a:pPr marL="0" indent="0">
              <a:buNone/>
            </a:pPr>
            <a:r>
              <a:rPr kumimoji="1" lang="ja-JP" altLang="en-US" dirty="0"/>
              <a:t>特徴量エンジニアリング　</a:t>
            </a:r>
            <a:r>
              <a:rPr kumimoji="1" lang="en-US" altLang="ja-JP" dirty="0"/>
              <a:t>×</a:t>
            </a:r>
          </a:p>
          <a:p>
            <a:pPr marL="0" indent="0">
              <a:buNone/>
            </a:pPr>
            <a:r>
              <a:rPr kumimoji="1" lang="ja-JP" altLang="en-US" dirty="0"/>
              <a:t>ターゲットエンコーディング　</a:t>
            </a:r>
            <a:r>
              <a:rPr kumimoji="1" lang="en-US" altLang="ja-JP" dirty="0"/>
              <a:t>×</a:t>
            </a:r>
          </a:p>
          <a:p>
            <a:r>
              <a:rPr kumimoji="1" lang="ja-JP" altLang="en-US" dirty="0"/>
              <a:t>一般的には効果があるはずの手法ですが効果が出なくて苦労しました</a:t>
            </a:r>
            <a:endParaRPr kumimoji="1" lang="en-US" altLang="ja-JP" dirty="0"/>
          </a:p>
          <a:p>
            <a:pPr marL="0" indent="0">
              <a:buNone/>
            </a:pPr>
            <a:endParaRPr kumimoji="1" lang="en-US" altLang="ja-JP" dirty="0"/>
          </a:p>
          <a:p>
            <a:pPr marL="0" indent="0">
              <a:buNone/>
            </a:pPr>
            <a:r>
              <a:rPr kumimoji="1" lang="ja-JP" altLang="en-US" sz="2600" dirty="0"/>
              <a:t>効いた手法</a:t>
            </a:r>
            <a:endParaRPr kumimoji="1" lang="en-US" altLang="ja-JP" sz="2600" dirty="0"/>
          </a:p>
          <a:p>
            <a:pPr marL="0" indent="0">
              <a:buNone/>
            </a:pPr>
            <a:r>
              <a:rPr kumimoji="1" lang="ja-JP" altLang="en-US" dirty="0"/>
              <a:t>フォールドの分け方を工夫　〇</a:t>
            </a:r>
            <a:endParaRPr kumimoji="1" lang="en-US" altLang="ja-JP" dirty="0"/>
          </a:p>
          <a:p>
            <a:r>
              <a:rPr kumimoji="1" lang="ja-JP" altLang="en-US" dirty="0"/>
              <a:t>具体的には</a:t>
            </a:r>
            <a:r>
              <a:rPr kumimoji="1" lang="en-US" altLang="ja-JP" dirty="0"/>
              <a:t>stratified k-fold</a:t>
            </a:r>
            <a:r>
              <a:rPr kumimoji="1" lang="ja-JP" altLang="en-US" dirty="0"/>
              <a:t>を使い、各フォールドのデータに入る人種と生存時間の分布を均等になるように分けることで人種の偏りが学習に影響しないようにしました。</a:t>
            </a:r>
            <a:endParaRPr lang="en-US" altLang="ja-JP" dirty="0"/>
          </a:p>
          <a:p>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34D83F7-337F-922D-D7A3-D04C00244886}"/>
              </a:ext>
            </a:extLst>
          </p:cNvPr>
          <p:cNvSpPr>
            <a:spLocks noGrp="1"/>
          </p:cNvSpPr>
          <p:nvPr>
            <p:ph type="sldNum" sz="quarter" idx="12"/>
          </p:nvPr>
        </p:nvSpPr>
        <p:spPr/>
        <p:txBody>
          <a:bodyPr/>
          <a:lstStyle/>
          <a:p>
            <a:fld id="{AB33C397-238F-47EC-A4C5-D04C455CDC85}" type="slidenum">
              <a:rPr kumimoji="1" lang="ja-JP" altLang="en-US" smtClean="0"/>
              <a:t>11</a:t>
            </a:fld>
            <a:endParaRPr kumimoji="1" lang="ja-JP" altLang="en-US"/>
          </a:p>
        </p:txBody>
      </p:sp>
    </p:spTree>
    <p:extLst>
      <p:ext uri="{BB962C8B-B14F-4D97-AF65-F5344CB8AC3E}">
        <p14:creationId xmlns:p14="http://schemas.microsoft.com/office/powerpoint/2010/main" val="248194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D7BA8-E84A-09C0-6976-457714361AF9}"/>
              </a:ext>
            </a:extLst>
          </p:cNvPr>
          <p:cNvSpPr>
            <a:spLocks noGrp="1"/>
          </p:cNvSpPr>
          <p:nvPr>
            <p:ph type="title"/>
          </p:nvPr>
        </p:nvSpPr>
        <p:spPr/>
        <p:txBody>
          <a:bodyPr/>
          <a:lstStyle/>
          <a:p>
            <a:r>
              <a:rPr kumimoji="1" lang="ja-JP" altLang="en-US" dirty="0"/>
              <a:t>今後の施策</a:t>
            </a:r>
          </a:p>
        </p:txBody>
      </p:sp>
      <p:sp>
        <p:nvSpPr>
          <p:cNvPr id="3" name="コンテンツ プレースホルダー 2">
            <a:extLst>
              <a:ext uri="{FF2B5EF4-FFF2-40B4-BE49-F238E27FC236}">
                <a16:creationId xmlns:a16="http://schemas.microsoft.com/office/drawing/2014/main" id="{A22D774E-0FBD-AA23-89A4-083734C3ACAC}"/>
              </a:ext>
            </a:extLst>
          </p:cNvPr>
          <p:cNvSpPr>
            <a:spLocks noGrp="1"/>
          </p:cNvSpPr>
          <p:nvPr>
            <p:ph idx="1"/>
          </p:nvPr>
        </p:nvSpPr>
        <p:spPr/>
        <p:txBody>
          <a:bodyPr/>
          <a:lstStyle/>
          <a:p>
            <a:r>
              <a:rPr kumimoji="1" lang="ja-JP" altLang="en-US" dirty="0"/>
              <a:t>この成果物では人種を考慮した同種造血幹細胞移植（</a:t>
            </a:r>
            <a:r>
              <a:rPr kumimoji="1" lang="en-US" altLang="ja-JP" dirty="0"/>
              <a:t>HCT</a:t>
            </a:r>
            <a:r>
              <a:rPr kumimoji="1" lang="ja-JP" altLang="en-US" dirty="0"/>
              <a:t>）患者の生存リスクの予測はできていますが、社会経済的状況や地理的要因を考慮した予測はできていなかったのでより正確な予測をするには社会経済的状況や地理的要因のデータが必要です。</a:t>
            </a:r>
          </a:p>
        </p:txBody>
      </p:sp>
      <p:sp>
        <p:nvSpPr>
          <p:cNvPr id="4" name="スライド番号プレースホルダー 3">
            <a:extLst>
              <a:ext uri="{FF2B5EF4-FFF2-40B4-BE49-F238E27FC236}">
                <a16:creationId xmlns:a16="http://schemas.microsoft.com/office/drawing/2014/main" id="{9D5D3F40-7FB1-E74A-A292-C8BC87AF254E}"/>
              </a:ext>
            </a:extLst>
          </p:cNvPr>
          <p:cNvSpPr>
            <a:spLocks noGrp="1"/>
          </p:cNvSpPr>
          <p:nvPr>
            <p:ph type="sldNum" sz="quarter" idx="12"/>
          </p:nvPr>
        </p:nvSpPr>
        <p:spPr/>
        <p:txBody>
          <a:bodyPr/>
          <a:lstStyle/>
          <a:p>
            <a:fld id="{AB33C397-238F-47EC-A4C5-D04C455CDC85}" type="slidenum">
              <a:rPr kumimoji="1" lang="ja-JP" altLang="en-US" smtClean="0"/>
              <a:t>12</a:t>
            </a:fld>
            <a:endParaRPr kumimoji="1" lang="ja-JP" altLang="en-US"/>
          </a:p>
        </p:txBody>
      </p:sp>
    </p:spTree>
    <p:extLst>
      <p:ext uri="{BB962C8B-B14F-4D97-AF65-F5344CB8AC3E}">
        <p14:creationId xmlns:p14="http://schemas.microsoft.com/office/powerpoint/2010/main" val="91685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863BE1-FC0E-51C9-D4B5-6A33DEB2447E}"/>
              </a:ext>
            </a:extLst>
          </p:cNvPr>
          <p:cNvSpPr>
            <a:spLocks noGrp="1"/>
          </p:cNvSpPr>
          <p:nvPr>
            <p:ph type="title"/>
          </p:nvPr>
        </p:nvSpPr>
        <p:spPr/>
        <p:txBody>
          <a:bodyPr/>
          <a:lstStyle/>
          <a:p>
            <a:r>
              <a:rPr kumimoji="1" lang="en-US" altLang="ja-JP" dirty="0"/>
              <a:t>CIBMTR</a:t>
            </a:r>
            <a:r>
              <a:rPr kumimoji="1" lang="ja-JP" altLang="en-US" dirty="0"/>
              <a:t>とは？</a:t>
            </a:r>
          </a:p>
        </p:txBody>
      </p:sp>
      <p:sp>
        <p:nvSpPr>
          <p:cNvPr id="3" name="コンテンツ プレースホルダー 2">
            <a:extLst>
              <a:ext uri="{FF2B5EF4-FFF2-40B4-BE49-F238E27FC236}">
                <a16:creationId xmlns:a16="http://schemas.microsoft.com/office/drawing/2014/main" id="{79063B5A-B1A6-878A-F013-6B4A763267C0}"/>
              </a:ext>
            </a:extLst>
          </p:cNvPr>
          <p:cNvSpPr>
            <a:spLocks noGrp="1"/>
          </p:cNvSpPr>
          <p:nvPr>
            <p:ph idx="1"/>
          </p:nvPr>
        </p:nvSpPr>
        <p:spPr/>
        <p:txBody>
          <a:bodyPr>
            <a:normAutofit/>
          </a:bodyPr>
          <a:lstStyle/>
          <a:p>
            <a:r>
              <a:rPr lang="en-US" altLang="ja-JP" dirty="0"/>
              <a:t>CIBMTR</a:t>
            </a:r>
            <a:r>
              <a:rPr lang="ja-JP" altLang="en-US" dirty="0"/>
              <a:t>とは国際血液・骨髄移植研究センターの略であり、造血幹細胞移植（</a:t>
            </a:r>
            <a:r>
              <a:rPr lang="en-US" altLang="ja-JP" dirty="0"/>
              <a:t>HCT</a:t>
            </a:r>
            <a:r>
              <a:rPr lang="ja-JP" altLang="en-US" dirty="0"/>
              <a:t>）の研究とデータ収集を行う団体です。その団体がデータ分析コンペを開催していたので挑戦してみました。</a:t>
            </a:r>
            <a:endParaRPr lang="en-US" altLang="ja-JP" dirty="0"/>
          </a:p>
          <a:p>
            <a:endParaRPr lang="en-US" altLang="ja-JP" dirty="0"/>
          </a:p>
          <a:p>
            <a:r>
              <a:rPr lang="ja-JP" altLang="en-US" dirty="0"/>
              <a:t>このコンペに参加した理由としてはテーブルデータ分析の知識が一通りついたので実力を試してみたかったからです。</a:t>
            </a:r>
            <a:endParaRPr lang="en-US" altLang="ja-JP" dirty="0"/>
          </a:p>
        </p:txBody>
      </p:sp>
      <p:sp>
        <p:nvSpPr>
          <p:cNvPr id="4" name="スライド番号プレースホルダー 3">
            <a:extLst>
              <a:ext uri="{FF2B5EF4-FFF2-40B4-BE49-F238E27FC236}">
                <a16:creationId xmlns:a16="http://schemas.microsoft.com/office/drawing/2014/main" id="{4CC8A1B4-0B3B-8B6D-E5F9-029DA5E56027}"/>
              </a:ext>
            </a:extLst>
          </p:cNvPr>
          <p:cNvSpPr>
            <a:spLocks noGrp="1"/>
          </p:cNvSpPr>
          <p:nvPr>
            <p:ph type="sldNum" sz="quarter" idx="12"/>
          </p:nvPr>
        </p:nvSpPr>
        <p:spPr/>
        <p:txBody>
          <a:bodyPr/>
          <a:lstStyle/>
          <a:p>
            <a:fld id="{AB33C397-238F-47EC-A4C5-D04C455CDC85}" type="slidenum">
              <a:rPr kumimoji="1" lang="ja-JP" altLang="en-US" smtClean="0"/>
              <a:t>2</a:t>
            </a:fld>
            <a:endParaRPr kumimoji="1" lang="ja-JP" altLang="en-US"/>
          </a:p>
        </p:txBody>
      </p:sp>
    </p:spTree>
    <p:extLst>
      <p:ext uri="{BB962C8B-B14F-4D97-AF65-F5344CB8AC3E}">
        <p14:creationId xmlns:p14="http://schemas.microsoft.com/office/powerpoint/2010/main" val="426156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0A20E9-8E35-B7AD-16C7-CE1567376DAC}"/>
              </a:ext>
            </a:extLst>
          </p:cNvPr>
          <p:cNvSpPr>
            <a:spLocks noGrp="1"/>
          </p:cNvSpPr>
          <p:nvPr>
            <p:ph type="title"/>
          </p:nvPr>
        </p:nvSpPr>
        <p:spPr/>
        <p:txBody>
          <a:bodyPr/>
          <a:lstStyle/>
          <a:p>
            <a:r>
              <a:rPr kumimoji="1" lang="ja-JP" altLang="en-US" dirty="0"/>
              <a:t>造血幹細胞移植とは？</a:t>
            </a:r>
          </a:p>
        </p:txBody>
      </p:sp>
      <p:sp>
        <p:nvSpPr>
          <p:cNvPr id="3" name="コンテンツ プレースホルダー 2">
            <a:extLst>
              <a:ext uri="{FF2B5EF4-FFF2-40B4-BE49-F238E27FC236}">
                <a16:creationId xmlns:a16="http://schemas.microsoft.com/office/drawing/2014/main" id="{D043EDD9-6AAC-7195-6C1D-FA3F3F85A5F5}"/>
              </a:ext>
            </a:extLst>
          </p:cNvPr>
          <p:cNvSpPr>
            <a:spLocks noGrp="1"/>
          </p:cNvSpPr>
          <p:nvPr>
            <p:ph idx="1"/>
          </p:nvPr>
        </p:nvSpPr>
        <p:spPr/>
        <p:txBody>
          <a:bodyPr>
            <a:normAutofit/>
          </a:bodyPr>
          <a:lstStyle/>
          <a:p>
            <a:r>
              <a:rPr kumimoji="1" lang="ja-JP" altLang="en-US" dirty="0"/>
              <a:t>造血幹細胞移植とは血液を作る能力を持つ幹細胞（造血幹細胞）を患者の体内に移植して、</a:t>
            </a:r>
            <a:r>
              <a:rPr lang="ja-JP" altLang="en-US" dirty="0"/>
              <a:t>健康な血液を作る能力を回復させる</a:t>
            </a:r>
            <a:r>
              <a:rPr kumimoji="1" lang="ja-JP" altLang="en-US" dirty="0"/>
              <a:t>医療行為です。主に</a:t>
            </a:r>
            <a:r>
              <a:rPr lang="ja-JP" altLang="en-US" dirty="0"/>
              <a:t>重篤な血液疾患やがんの治療に用いられます。</a:t>
            </a:r>
            <a:endParaRPr kumimoji="1" lang="ja-JP" altLang="en-US" dirty="0"/>
          </a:p>
        </p:txBody>
      </p:sp>
      <p:pic>
        <p:nvPicPr>
          <p:cNvPr id="1028" name="Picture 4">
            <a:extLst>
              <a:ext uri="{FF2B5EF4-FFF2-40B4-BE49-F238E27FC236}">
                <a16:creationId xmlns:a16="http://schemas.microsoft.com/office/drawing/2014/main" id="{1A940680-C9F3-7EDA-DF29-957A880AD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636" y="3064263"/>
            <a:ext cx="5354782" cy="284695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A4FCCAE-C38C-237A-AF0C-A7158E4151A2}"/>
              </a:ext>
            </a:extLst>
          </p:cNvPr>
          <p:cNvSpPr txBox="1"/>
          <p:nvPr/>
        </p:nvSpPr>
        <p:spPr>
          <a:xfrm>
            <a:off x="1995055" y="6114473"/>
            <a:ext cx="10196945" cy="646331"/>
          </a:xfrm>
          <a:prstGeom prst="rect">
            <a:avLst/>
          </a:prstGeom>
          <a:noFill/>
        </p:spPr>
        <p:txBody>
          <a:bodyPr wrap="square" rtlCol="0">
            <a:spAutoFit/>
          </a:bodyPr>
          <a:lstStyle/>
          <a:p>
            <a:r>
              <a:rPr lang="ja-JP" altLang="en-US" dirty="0">
                <a:hlinkClick r:id="rId3">
                  <a:extLst>
                    <a:ext uri="{A12FA001-AC4F-418D-AE19-62706E023703}">
                      <ahyp:hlinkClr xmlns:ahyp="http://schemas.microsoft.com/office/drawing/2018/hyperlinkcolor" val="tx"/>
                    </a:ext>
                  </a:extLst>
                </a:hlinkClick>
              </a:rPr>
              <a:t>（引用：</a:t>
            </a:r>
            <a:r>
              <a:rPr lang="es-ES" altLang="ja-JP" dirty="0">
                <a:hlinkClick r:id="rId3">
                  <a:extLst>
                    <a:ext uri="{A12FA001-AC4F-418D-AE19-62706E023703}">
                      <ahyp:hlinkClr xmlns:ahyp="http://schemas.microsoft.com/office/drawing/2018/hyperlinkcolor" val="tx"/>
                    </a:ext>
                  </a:extLst>
                </a:hlinkClick>
              </a:rPr>
              <a:t>Esclerosis-Multiple-MSblog: Trasplante autólogo de células madre hematopoyéticas en el tratamiento de la Esclerosis Múltiple</a:t>
            </a:r>
            <a:r>
              <a:rPr lang="ja-JP" altLang="en-US" dirty="0"/>
              <a:t>）</a:t>
            </a:r>
            <a:endParaRPr kumimoji="1" lang="ja-JP" altLang="en-US" dirty="0"/>
          </a:p>
        </p:txBody>
      </p:sp>
      <p:sp>
        <p:nvSpPr>
          <p:cNvPr id="5" name="スライド番号プレースホルダー 4">
            <a:extLst>
              <a:ext uri="{FF2B5EF4-FFF2-40B4-BE49-F238E27FC236}">
                <a16:creationId xmlns:a16="http://schemas.microsoft.com/office/drawing/2014/main" id="{BFE93C04-FDE5-91F9-4333-384357ECB7F5}"/>
              </a:ext>
            </a:extLst>
          </p:cNvPr>
          <p:cNvSpPr>
            <a:spLocks noGrp="1"/>
          </p:cNvSpPr>
          <p:nvPr>
            <p:ph type="sldNum" sz="quarter" idx="12"/>
          </p:nvPr>
        </p:nvSpPr>
        <p:spPr/>
        <p:txBody>
          <a:bodyPr/>
          <a:lstStyle/>
          <a:p>
            <a:fld id="{AB33C397-238F-47EC-A4C5-D04C455CDC85}" type="slidenum">
              <a:rPr kumimoji="1" lang="ja-JP" altLang="en-US" smtClean="0"/>
              <a:t>3</a:t>
            </a:fld>
            <a:endParaRPr kumimoji="1" lang="ja-JP" altLang="en-US"/>
          </a:p>
        </p:txBody>
      </p:sp>
    </p:spTree>
    <p:extLst>
      <p:ext uri="{BB962C8B-B14F-4D97-AF65-F5344CB8AC3E}">
        <p14:creationId xmlns:p14="http://schemas.microsoft.com/office/powerpoint/2010/main" val="137600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FBC04-4F0A-0E67-8A09-F9322F883CFF}"/>
              </a:ext>
            </a:extLst>
          </p:cNvPr>
          <p:cNvSpPr>
            <a:spLocks noGrp="1"/>
          </p:cNvSpPr>
          <p:nvPr>
            <p:ph type="title"/>
          </p:nvPr>
        </p:nvSpPr>
        <p:spPr/>
        <p:txBody>
          <a:bodyPr/>
          <a:lstStyle/>
          <a:p>
            <a:r>
              <a:rPr kumimoji="1" lang="ja-JP" altLang="en-US" dirty="0"/>
              <a:t>コンペ（成果物）の概要</a:t>
            </a:r>
          </a:p>
        </p:txBody>
      </p:sp>
      <p:sp>
        <p:nvSpPr>
          <p:cNvPr id="3" name="コンテンツ プレースホルダー 2">
            <a:extLst>
              <a:ext uri="{FF2B5EF4-FFF2-40B4-BE49-F238E27FC236}">
                <a16:creationId xmlns:a16="http://schemas.microsoft.com/office/drawing/2014/main" id="{004FA70A-B553-7DED-C0BC-55A27D6AFCD9}"/>
              </a:ext>
            </a:extLst>
          </p:cNvPr>
          <p:cNvSpPr>
            <a:spLocks noGrp="1"/>
          </p:cNvSpPr>
          <p:nvPr>
            <p:ph idx="1"/>
          </p:nvPr>
        </p:nvSpPr>
        <p:spPr/>
        <p:txBody>
          <a:bodyPr>
            <a:normAutofit fontScale="85000" lnSpcReduction="20000"/>
          </a:bodyPr>
          <a:lstStyle/>
          <a:p>
            <a:pPr marL="0" indent="0">
              <a:buNone/>
            </a:pPr>
            <a:r>
              <a:rPr lang="ja-JP" altLang="en-US" sz="2800" dirty="0"/>
              <a:t>概要</a:t>
            </a:r>
            <a:r>
              <a:rPr lang="en-US" altLang="ja-JP" sz="2800" dirty="0"/>
              <a:t>:</a:t>
            </a:r>
          </a:p>
          <a:p>
            <a:pPr marL="0" indent="0">
              <a:buNone/>
            </a:pPr>
            <a:r>
              <a:rPr lang="ja-JP" altLang="en-US" dirty="0"/>
              <a:t>同種造血幹細胞移植（</a:t>
            </a:r>
            <a:r>
              <a:rPr lang="en-US" altLang="ja-JP" dirty="0"/>
              <a:t>HCT</a:t>
            </a:r>
            <a:r>
              <a:rPr lang="ja-JP" altLang="en-US" dirty="0"/>
              <a:t>）患者の生存リスクを予測するコンペ。</a:t>
            </a:r>
            <a:endParaRPr lang="en-US" altLang="ja-JP" dirty="0"/>
          </a:p>
          <a:p>
            <a:pPr marL="0" indent="0">
              <a:buNone/>
            </a:pPr>
            <a:endParaRPr lang="en-US" altLang="ja-JP" dirty="0"/>
          </a:p>
          <a:p>
            <a:pPr marL="0" indent="0">
              <a:buNone/>
            </a:pPr>
            <a:r>
              <a:rPr lang="ja-JP" altLang="en-US" sz="2800" dirty="0"/>
              <a:t>説明変数</a:t>
            </a:r>
            <a:endParaRPr lang="en-US" altLang="ja-JP" sz="2800" dirty="0"/>
          </a:p>
          <a:p>
            <a:pPr marL="0" indent="0">
              <a:buNone/>
            </a:pPr>
            <a:r>
              <a:rPr lang="ja-JP" altLang="en-US" dirty="0"/>
              <a:t>カテゴリ型変数</a:t>
            </a:r>
            <a:r>
              <a:rPr lang="en-US" altLang="ja-JP" dirty="0"/>
              <a:t>: 36</a:t>
            </a:r>
            <a:r>
              <a:rPr lang="ja-JP" altLang="en-US" dirty="0"/>
              <a:t>個</a:t>
            </a:r>
            <a:endParaRPr lang="en-US" altLang="ja-JP" dirty="0"/>
          </a:p>
          <a:p>
            <a:pPr marL="0" indent="0">
              <a:buNone/>
            </a:pPr>
            <a:r>
              <a:rPr lang="ja-JP" altLang="en-US" dirty="0"/>
              <a:t>数値型変数</a:t>
            </a:r>
            <a:r>
              <a:rPr lang="en-US" altLang="ja-JP" dirty="0"/>
              <a:t>:        21</a:t>
            </a:r>
            <a:r>
              <a:rPr lang="ja-JP" altLang="en-US" dirty="0"/>
              <a:t>個</a:t>
            </a:r>
            <a:endParaRPr lang="en-US" altLang="ja-JP" dirty="0"/>
          </a:p>
          <a:p>
            <a:pPr marL="0" indent="0">
              <a:buNone/>
            </a:pPr>
            <a:endParaRPr lang="en-US" altLang="ja-JP" dirty="0"/>
          </a:p>
          <a:p>
            <a:pPr marL="0" indent="0">
              <a:buNone/>
            </a:pPr>
            <a:r>
              <a:rPr lang="ja-JP" altLang="en-US" sz="2600" dirty="0"/>
              <a:t>目的変数</a:t>
            </a:r>
            <a:r>
              <a:rPr lang="en-US" altLang="ja-JP" sz="2600" dirty="0"/>
              <a:t> </a:t>
            </a:r>
          </a:p>
          <a:p>
            <a:pPr marL="0" indent="0">
              <a:buNone/>
            </a:pPr>
            <a:r>
              <a:rPr lang="ja-JP" altLang="en-US" dirty="0"/>
              <a:t>リスクスコア</a:t>
            </a:r>
            <a:endParaRPr lang="en-US" altLang="ja-JP" dirty="0"/>
          </a:p>
          <a:p>
            <a:pPr marL="0" indent="0">
              <a:buNone/>
            </a:pPr>
            <a:endParaRPr lang="en-US" altLang="ja-JP" dirty="0"/>
          </a:p>
          <a:p>
            <a:pPr marL="0" indent="0">
              <a:buNone/>
            </a:pPr>
            <a:r>
              <a:rPr lang="ja-JP" altLang="en-US" dirty="0"/>
              <a:t>（リスクスコアが高ければ高いほど生存する確率が低いです。）</a:t>
            </a:r>
            <a:endParaRPr kumimoji="1"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45C29121-F134-DA30-1435-15712B9E2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8" y="3264408"/>
            <a:ext cx="6469928" cy="1357123"/>
          </a:xfrm>
          <a:prstGeom prst="rect">
            <a:avLst/>
          </a:prstGeom>
        </p:spPr>
      </p:pic>
      <p:sp>
        <p:nvSpPr>
          <p:cNvPr id="4" name="スライド番号プレースホルダー 3">
            <a:extLst>
              <a:ext uri="{FF2B5EF4-FFF2-40B4-BE49-F238E27FC236}">
                <a16:creationId xmlns:a16="http://schemas.microsoft.com/office/drawing/2014/main" id="{2276B585-D191-BB8D-D933-A684951B4B86}"/>
              </a:ext>
            </a:extLst>
          </p:cNvPr>
          <p:cNvSpPr>
            <a:spLocks noGrp="1"/>
          </p:cNvSpPr>
          <p:nvPr>
            <p:ph type="sldNum" sz="quarter" idx="12"/>
          </p:nvPr>
        </p:nvSpPr>
        <p:spPr/>
        <p:txBody>
          <a:bodyPr/>
          <a:lstStyle/>
          <a:p>
            <a:fld id="{AB33C397-238F-47EC-A4C5-D04C455CDC85}" type="slidenum">
              <a:rPr kumimoji="1" lang="ja-JP" altLang="en-US" smtClean="0"/>
              <a:t>4</a:t>
            </a:fld>
            <a:endParaRPr kumimoji="1" lang="ja-JP" altLang="en-US"/>
          </a:p>
        </p:txBody>
      </p:sp>
    </p:spTree>
    <p:extLst>
      <p:ext uri="{BB962C8B-B14F-4D97-AF65-F5344CB8AC3E}">
        <p14:creationId xmlns:p14="http://schemas.microsoft.com/office/powerpoint/2010/main" val="275781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DC526-F067-122A-04EB-B8C370DBE209}"/>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8BD2AC10-4206-F579-31D7-0EB90A9430BD}"/>
              </a:ext>
            </a:extLst>
          </p:cNvPr>
          <p:cNvSpPr>
            <a:spLocks noGrp="1"/>
          </p:cNvSpPr>
          <p:nvPr>
            <p:ph idx="1"/>
          </p:nvPr>
        </p:nvSpPr>
        <p:spPr/>
        <p:txBody>
          <a:bodyPr>
            <a:normAutofit/>
          </a:bodyPr>
          <a:lstStyle/>
          <a:p>
            <a:r>
              <a:rPr kumimoji="1" lang="ja-JP" altLang="en-US" dirty="0"/>
              <a:t>現状の同種造血幹細胞移植（</a:t>
            </a:r>
            <a:r>
              <a:rPr kumimoji="1" lang="en-US" altLang="ja-JP" dirty="0"/>
              <a:t>HCT</a:t>
            </a:r>
            <a:r>
              <a:rPr kumimoji="1" lang="ja-JP" altLang="en-US" dirty="0"/>
              <a:t>）患者の生存リスクの予測モデルでは社会経済的状況、人種、地理的要因による格差を十分に考慮できていない。</a:t>
            </a:r>
            <a:endParaRPr kumimoji="1" lang="en-US" altLang="ja-JP" dirty="0"/>
          </a:p>
        </p:txBody>
      </p:sp>
      <p:sp>
        <p:nvSpPr>
          <p:cNvPr id="4" name="スライド番号プレースホルダー 3">
            <a:extLst>
              <a:ext uri="{FF2B5EF4-FFF2-40B4-BE49-F238E27FC236}">
                <a16:creationId xmlns:a16="http://schemas.microsoft.com/office/drawing/2014/main" id="{92B45239-2BC3-3C63-5B4E-FA20DE7669BA}"/>
              </a:ext>
            </a:extLst>
          </p:cNvPr>
          <p:cNvSpPr>
            <a:spLocks noGrp="1"/>
          </p:cNvSpPr>
          <p:nvPr>
            <p:ph type="sldNum" sz="quarter" idx="12"/>
          </p:nvPr>
        </p:nvSpPr>
        <p:spPr/>
        <p:txBody>
          <a:bodyPr/>
          <a:lstStyle/>
          <a:p>
            <a:fld id="{AB33C397-238F-47EC-A4C5-D04C455CDC85}" type="slidenum">
              <a:rPr kumimoji="1" lang="ja-JP" altLang="en-US" smtClean="0"/>
              <a:t>5</a:t>
            </a:fld>
            <a:endParaRPr kumimoji="1" lang="ja-JP" altLang="en-US"/>
          </a:p>
        </p:txBody>
      </p:sp>
    </p:spTree>
    <p:extLst>
      <p:ext uri="{BB962C8B-B14F-4D97-AF65-F5344CB8AC3E}">
        <p14:creationId xmlns:p14="http://schemas.microsoft.com/office/powerpoint/2010/main" val="298405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C39E2-19A3-041B-5B31-5FEE39AE0C63}"/>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374A54E9-A3C0-3C94-96CB-EEE14DCBBE63}"/>
              </a:ext>
            </a:extLst>
          </p:cNvPr>
          <p:cNvSpPr>
            <a:spLocks noGrp="1"/>
          </p:cNvSpPr>
          <p:nvPr>
            <p:ph idx="1"/>
          </p:nvPr>
        </p:nvSpPr>
        <p:spPr/>
        <p:txBody>
          <a:bodyPr>
            <a:normAutofit/>
          </a:bodyPr>
          <a:lstStyle/>
          <a:p>
            <a:r>
              <a:rPr kumimoji="1" lang="ja-JP" altLang="en-US" dirty="0"/>
              <a:t>同種造血幹細胞移植（</a:t>
            </a:r>
            <a:r>
              <a:rPr kumimoji="1" lang="en-US" altLang="ja-JP" dirty="0"/>
              <a:t>HCT</a:t>
            </a:r>
            <a:r>
              <a:rPr kumimoji="1" lang="ja-JP" altLang="en-US" dirty="0"/>
              <a:t>）患者の生存予測モデルを作ることによって年齢、人種、病気の種類などの様々な要因ごとに治療戦略を最適化することで、生存率向上に繋げる。</a:t>
            </a:r>
          </a:p>
        </p:txBody>
      </p:sp>
      <p:sp>
        <p:nvSpPr>
          <p:cNvPr id="4" name="スライド番号プレースホルダー 3">
            <a:extLst>
              <a:ext uri="{FF2B5EF4-FFF2-40B4-BE49-F238E27FC236}">
                <a16:creationId xmlns:a16="http://schemas.microsoft.com/office/drawing/2014/main" id="{083B863B-1D24-5670-17A9-D4C783F5D892}"/>
              </a:ext>
            </a:extLst>
          </p:cNvPr>
          <p:cNvSpPr>
            <a:spLocks noGrp="1"/>
          </p:cNvSpPr>
          <p:nvPr>
            <p:ph type="sldNum" sz="quarter" idx="12"/>
          </p:nvPr>
        </p:nvSpPr>
        <p:spPr/>
        <p:txBody>
          <a:bodyPr/>
          <a:lstStyle/>
          <a:p>
            <a:fld id="{AB33C397-238F-47EC-A4C5-D04C455CDC85}" type="slidenum">
              <a:rPr kumimoji="1" lang="ja-JP" altLang="en-US" smtClean="0"/>
              <a:t>6</a:t>
            </a:fld>
            <a:endParaRPr kumimoji="1" lang="ja-JP" altLang="en-US"/>
          </a:p>
        </p:txBody>
      </p:sp>
    </p:spTree>
    <p:extLst>
      <p:ext uri="{BB962C8B-B14F-4D97-AF65-F5344CB8AC3E}">
        <p14:creationId xmlns:p14="http://schemas.microsoft.com/office/powerpoint/2010/main" val="243515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FD256-EE43-75FD-5C1D-4F344494F3AA}"/>
              </a:ext>
            </a:extLst>
          </p:cNvPr>
          <p:cNvSpPr>
            <a:spLocks noGrp="1"/>
          </p:cNvSpPr>
          <p:nvPr>
            <p:ph type="title"/>
          </p:nvPr>
        </p:nvSpPr>
        <p:spPr/>
        <p:txBody>
          <a:bodyPr/>
          <a:lstStyle/>
          <a:p>
            <a:r>
              <a:rPr lang="ja-JP" altLang="en-US" dirty="0"/>
              <a:t>成果物をどのようにビジネスで活かせるのか</a:t>
            </a:r>
            <a:endParaRPr kumimoji="1" lang="ja-JP" altLang="en-US" dirty="0"/>
          </a:p>
        </p:txBody>
      </p:sp>
      <p:sp>
        <p:nvSpPr>
          <p:cNvPr id="3" name="コンテンツ プレースホルダー 2">
            <a:extLst>
              <a:ext uri="{FF2B5EF4-FFF2-40B4-BE49-F238E27FC236}">
                <a16:creationId xmlns:a16="http://schemas.microsoft.com/office/drawing/2014/main" id="{D6E33FDB-E94C-CB1B-A0F0-A3C7C2B93239}"/>
              </a:ext>
            </a:extLst>
          </p:cNvPr>
          <p:cNvSpPr>
            <a:spLocks noGrp="1"/>
          </p:cNvSpPr>
          <p:nvPr>
            <p:ph idx="1"/>
          </p:nvPr>
        </p:nvSpPr>
        <p:spPr/>
        <p:txBody>
          <a:bodyPr/>
          <a:lstStyle/>
          <a:p>
            <a:r>
              <a:rPr kumimoji="1" lang="ja-JP" altLang="en-US" dirty="0"/>
              <a:t>この成果物によってある患者が治療の方法を最適なもの（リスクスコアが最も低くなるもの）に設定することで生存確率を高めることができます。</a:t>
            </a:r>
            <a:endParaRPr kumimoji="1" lang="en-US" altLang="ja-JP" dirty="0"/>
          </a:p>
          <a:p>
            <a:endParaRPr lang="en-US" altLang="ja-JP" dirty="0"/>
          </a:p>
          <a:p>
            <a:r>
              <a:rPr lang="ja-JP" altLang="en-US" dirty="0"/>
              <a:t>患者の生存リスクを診断できるので医者の診断の判断材料が増え、医療に貢献することができます、</a:t>
            </a:r>
            <a:endParaRPr kumimoji="1" lang="en-US" altLang="ja-JP" dirty="0"/>
          </a:p>
          <a:p>
            <a:endParaRPr lang="en-US" altLang="ja-JP" dirty="0"/>
          </a:p>
          <a:p>
            <a:r>
              <a:rPr kumimoji="1" lang="ja-JP" altLang="en-US" dirty="0"/>
              <a:t>またこの成果物で使われるテーブルデータ分析の技術は不動産の家賃の予測などにも応用できます</a:t>
            </a:r>
          </a:p>
        </p:txBody>
      </p:sp>
      <p:sp>
        <p:nvSpPr>
          <p:cNvPr id="4" name="スライド番号プレースホルダー 3">
            <a:extLst>
              <a:ext uri="{FF2B5EF4-FFF2-40B4-BE49-F238E27FC236}">
                <a16:creationId xmlns:a16="http://schemas.microsoft.com/office/drawing/2014/main" id="{BAA73309-DC3A-1CAB-20C3-57200E22EE4F}"/>
              </a:ext>
            </a:extLst>
          </p:cNvPr>
          <p:cNvSpPr>
            <a:spLocks noGrp="1"/>
          </p:cNvSpPr>
          <p:nvPr>
            <p:ph type="sldNum" sz="quarter" idx="12"/>
          </p:nvPr>
        </p:nvSpPr>
        <p:spPr/>
        <p:txBody>
          <a:bodyPr/>
          <a:lstStyle/>
          <a:p>
            <a:fld id="{AB33C397-238F-47EC-A4C5-D04C455CDC85}" type="slidenum">
              <a:rPr kumimoji="1" lang="ja-JP" altLang="en-US" smtClean="0"/>
              <a:t>7</a:t>
            </a:fld>
            <a:endParaRPr kumimoji="1" lang="ja-JP" altLang="en-US"/>
          </a:p>
        </p:txBody>
      </p:sp>
    </p:spTree>
    <p:extLst>
      <p:ext uri="{BB962C8B-B14F-4D97-AF65-F5344CB8AC3E}">
        <p14:creationId xmlns:p14="http://schemas.microsoft.com/office/powerpoint/2010/main" val="265736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A3EF7-00E3-EBD2-D1AF-69896631E1D7}"/>
              </a:ext>
            </a:extLst>
          </p:cNvPr>
          <p:cNvSpPr>
            <a:spLocks noGrp="1"/>
          </p:cNvSpPr>
          <p:nvPr>
            <p:ph type="title"/>
          </p:nvPr>
        </p:nvSpPr>
        <p:spPr/>
        <p:txBody>
          <a:bodyPr/>
          <a:lstStyle/>
          <a:p>
            <a:r>
              <a:rPr kumimoji="1" lang="ja-JP" altLang="en-US" dirty="0"/>
              <a:t>成果物のモデルの詳細</a:t>
            </a:r>
          </a:p>
        </p:txBody>
      </p:sp>
      <p:sp>
        <p:nvSpPr>
          <p:cNvPr id="3" name="コンテンツ プレースホルダー 2">
            <a:extLst>
              <a:ext uri="{FF2B5EF4-FFF2-40B4-BE49-F238E27FC236}">
                <a16:creationId xmlns:a16="http://schemas.microsoft.com/office/drawing/2014/main" id="{286948C1-5CA8-3A41-53AA-D2D8FB11BC9A}"/>
              </a:ext>
            </a:extLst>
          </p:cNvPr>
          <p:cNvSpPr>
            <a:spLocks noGrp="1"/>
          </p:cNvSpPr>
          <p:nvPr>
            <p:ph idx="1"/>
          </p:nvPr>
        </p:nvSpPr>
        <p:spPr/>
        <p:txBody>
          <a:bodyPr/>
          <a:lstStyle/>
          <a:p>
            <a:r>
              <a:rPr kumimoji="1" lang="ja-JP" altLang="en-US" dirty="0"/>
              <a:t>同種造血幹細胞移植（</a:t>
            </a:r>
            <a:r>
              <a:rPr kumimoji="1" lang="en-US" altLang="ja-JP" dirty="0"/>
              <a:t>HCT</a:t>
            </a:r>
            <a:r>
              <a:rPr kumimoji="1" lang="ja-JP" altLang="en-US" dirty="0"/>
              <a:t>）患者のリスクスコアを予測するモデル</a:t>
            </a:r>
            <a:endParaRPr kumimoji="1" lang="en-US" altLang="ja-JP" dirty="0"/>
          </a:p>
        </p:txBody>
      </p:sp>
      <p:pic>
        <p:nvPicPr>
          <p:cNvPr id="5" name="図 4">
            <a:extLst>
              <a:ext uri="{FF2B5EF4-FFF2-40B4-BE49-F238E27FC236}">
                <a16:creationId xmlns:a16="http://schemas.microsoft.com/office/drawing/2014/main" id="{C8B32691-25FC-618B-2860-27C6F04F9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64" y="2780396"/>
            <a:ext cx="9282545" cy="3638298"/>
          </a:xfrm>
          <a:prstGeom prst="rect">
            <a:avLst/>
          </a:prstGeom>
        </p:spPr>
      </p:pic>
      <p:sp>
        <p:nvSpPr>
          <p:cNvPr id="4" name="スライド番号プレースホルダー 3">
            <a:extLst>
              <a:ext uri="{FF2B5EF4-FFF2-40B4-BE49-F238E27FC236}">
                <a16:creationId xmlns:a16="http://schemas.microsoft.com/office/drawing/2014/main" id="{16C8FFA1-D10F-04BA-E4C3-FC1A2562F21A}"/>
              </a:ext>
            </a:extLst>
          </p:cNvPr>
          <p:cNvSpPr>
            <a:spLocks noGrp="1"/>
          </p:cNvSpPr>
          <p:nvPr>
            <p:ph type="sldNum" sz="quarter" idx="12"/>
          </p:nvPr>
        </p:nvSpPr>
        <p:spPr/>
        <p:txBody>
          <a:bodyPr/>
          <a:lstStyle/>
          <a:p>
            <a:fld id="{AB33C397-238F-47EC-A4C5-D04C455CDC85}" type="slidenum">
              <a:rPr kumimoji="1" lang="ja-JP" altLang="en-US" smtClean="0"/>
              <a:t>8</a:t>
            </a:fld>
            <a:endParaRPr kumimoji="1" lang="ja-JP" altLang="en-US"/>
          </a:p>
        </p:txBody>
      </p:sp>
    </p:spTree>
    <p:extLst>
      <p:ext uri="{BB962C8B-B14F-4D97-AF65-F5344CB8AC3E}">
        <p14:creationId xmlns:p14="http://schemas.microsoft.com/office/powerpoint/2010/main" val="387219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0E87-7922-23A8-CC18-AA72C9C40C91}"/>
              </a:ext>
            </a:extLst>
          </p:cNvPr>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a:extLst>
              <a:ext uri="{FF2B5EF4-FFF2-40B4-BE49-F238E27FC236}">
                <a16:creationId xmlns:a16="http://schemas.microsoft.com/office/drawing/2014/main" id="{70F86821-C91B-8AA2-FD61-3298A0C0925C}"/>
              </a:ext>
            </a:extLst>
          </p:cNvPr>
          <p:cNvSpPr>
            <a:spLocks noGrp="1"/>
          </p:cNvSpPr>
          <p:nvPr>
            <p:ph idx="1"/>
          </p:nvPr>
        </p:nvSpPr>
        <p:spPr/>
        <p:txBody>
          <a:bodyPr/>
          <a:lstStyle/>
          <a:p>
            <a:r>
              <a:rPr kumimoji="1" lang="ja-JP" altLang="en-US" dirty="0"/>
              <a:t>この成果物の患者のリスクスコアを正しく順位付けできていたかの評価指標である</a:t>
            </a:r>
            <a:r>
              <a:rPr kumimoji="1" lang="en-US" altLang="ja-JP" dirty="0"/>
              <a:t>C-index</a:t>
            </a:r>
            <a:r>
              <a:rPr kumimoji="1" lang="ja-JP" altLang="en-US" dirty="0"/>
              <a:t>は</a:t>
            </a:r>
            <a:r>
              <a:rPr kumimoji="1" lang="en-US" altLang="ja-JP" dirty="0"/>
              <a:t>0.69417</a:t>
            </a:r>
            <a:r>
              <a:rPr kumimoji="1" lang="ja-JP" altLang="en-US" dirty="0"/>
              <a:t>でした（</a:t>
            </a:r>
            <a:r>
              <a:rPr kumimoji="1" lang="en-US" altLang="ja-JP" dirty="0"/>
              <a:t>c-index</a:t>
            </a:r>
            <a:r>
              <a:rPr kumimoji="1" lang="ja-JP" altLang="en-US" dirty="0"/>
              <a:t>が</a:t>
            </a:r>
            <a:r>
              <a:rPr kumimoji="1" lang="en-US" altLang="ja-JP" dirty="0"/>
              <a:t>0.5</a:t>
            </a:r>
            <a:r>
              <a:rPr kumimoji="1" lang="ja-JP" altLang="en-US" dirty="0"/>
              <a:t>で順位付けが完全にランダム、</a:t>
            </a:r>
            <a:r>
              <a:rPr kumimoji="1" lang="en-US" altLang="ja-JP" dirty="0"/>
              <a:t>c-index=1.0</a:t>
            </a:r>
            <a:r>
              <a:rPr kumimoji="1" lang="ja-JP" altLang="en-US" dirty="0"/>
              <a:t>で完全に正しい順位づけができている）。</a:t>
            </a:r>
            <a:endParaRPr kumimoji="1" lang="en-US" altLang="ja-JP" dirty="0"/>
          </a:p>
          <a:p>
            <a:endParaRPr lang="en-US" altLang="ja-JP" dirty="0"/>
          </a:p>
          <a:p>
            <a:r>
              <a:rPr lang="ja-JP" altLang="en-US" dirty="0"/>
              <a:t>この評価指標のスコアでのコンペの成績は</a:t>
            </a:r>
            <a:r>
              <a:rPr lang="en-US" altLang="ja-JP" dirty="0"/>
              <a:t>30</a:t>
            </a:r>
            <a:r>
              <a:rPr lang="ja-JP" altLang="en-US" dirty="0"/>
              <a:t>位</a:t>
            </a:r>
            <a:r>
              <a:rPr lang="en-US" altLang="ja-JP" dirty="0"/>
              <a:t>/3325(</a:t>
            </a:r>
            <a:r>
              <a:rPr lang="ja-JP" altLang="en-US" dirty="0"/>
              <a:t>上位</a:t>
            </a:r>
            <a:r>
              <a:rPr lang="en-US" altLang="ja-JP" dirty="0"/>
              <a:t>1</a:t>
            </a:r>
            <a:r>
              <a:rPr lang="ja-JP" altLang="en-US" dirty="0"/>
              <a:t>％</a:t>
            </a:r>
            <a:r>
              <a:rPr lang="en-US" altLang="ja-JP" dirty="0"/>
              <a:t>)</a:t>
            </a:r>
            <a:r>
              <a:rPr lang="ja-JP" altLang="en-US" dirty="0"/>
              <a:t>でした。</a:t>
            </a:r>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ECB74BBD-E56A-19BE-1298-8B9EF25B0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05" y="4305210"/>
            <a:ext cx="9774014" cy="1295581"/>
          </a:xfrm>
          <a:prstGeom prst="rect">
            <a:avLst/>
          </a:prstGeom>
        </p:spPr>
      </p:pic>
      <p:sp>
        <p:nvSpPr>
          <p:cNvPr id="4" name="スライド番号プレースホルダー 3">
            <a:extLst>
              <a:ext uri="{FF2B5EF4-FFF2-40B4-BE49-F238E27FC236}">
                <a16:creationId xmlns:a16="http://schemas.microsoft.com/office/drawing/2014/main" id="{99E6D996-766B-C1C8-5686-0AB7694B44FD}"/>
              </a:ext>
            </a:extLst>
          </p:cNvPr>
          <p:cNvSpPr>
            <a:spLocks noGrp="1"/>
          </p:cNvSpPr>
          <p:nvPr>
            <p:ph type="sldNum" sz="quarter" idx="12"/>
          </p:nvPr>
        </p:nvSpPr>
        <p:spPr/>
        <p:txBody>
          <a:bodyPr/>
          <a:lstStyle/>
          <a:p>
            <a:fld id="{AB33C397-238F-47EC-A4C5-D04C455CDC85}" type="slidenum">
              <a:rPr kumimoji="1" lang="ja-JP" altLang="en-US" smtClean="0"/>
              <a:t>9</a:t>
            </a:fld>
            <a:endParaRPr kumimoji="1" lang="ja-JP" altLang="en-US"/>
          </a:p>
        </p:txBody>
      </p:sp>
    </p:spTree>
    <p:extLst>
      <p:ext uri="{BB962C8B-B14F-4D97-AF65-F5344CB8AC3E}">
        <p14:creationId xmlns:p14="http://schemas.microsoft.com/office/powerpoint/2010/main" val="3845162477"/>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2710</TotalTime>
  <Words>768</Words>
  <Application>Microsoft Office PowerPoint</Application>
  <PresentationFormat>ワイド画面</PresentationFormat>
  <Paragraphs>67</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Arial</vt:lpstr>
      <vt:lpstr>Century Gothic</vt:lpstr>
      <vt:lpstr>Wingdings 3</vt:lpstr>
      <vt:lpstr>ウィスプ</vt:lpstr>
      <vt:lpstr>CIBMTR成果物説明</vt:lpstr>
      <vt:lpstr>CIBMTRとは？</vt:lpstr>
      <vt:lpstr>造血幹細胞移植とは？</vt:lpstr>
      <vt:lpstr>コンペ（成果物）の概要</vt:lpstr>
      <vt:lpstr>背景</vt:lpstr>
      <vt:lpstr>目的</vt:lpstr>
      <vt:lpstr>成果物をどのようにビジネスで活かせるのか</vt:lpstr>
      <vt:lpstr>成果物のモデルの詳細</vt:lpstr>
      <vt:lpstr>結果</vt:lpstr>
      <vt:lpstr>効果と分析</vt:lpstr>
      <vt:lpstr>効果がなくて苦労した点と効果があったもの</vt:lpstr>
      <vt:lpstr>今後の施策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22</cp:revision>
  <dcterms:created xsi:type="dcterms:W3CDTF">2025-04-21T05:41:41Z</dcterms:created>
  <dcterms:modified xsi:type="dcterms:W3CDTF">2025-06-06T05:12:04Z</dcterms:modified>
</cp:coreProperties>
</file>