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58" r:id="rId3"/>
    <p:sldId id="259" r:id="rId4"/>
    <p:sldId id="257" r:id="rId5"/>
    <p:sldId id="269" r:id="rId6"/>
    <p:sldId id="260" r:id="rId7"/>
    <p:sldId id="261" r:id="rId8"/>
    <p:sldId id="263" r:id="rId9"/>
    <p:sldId id="267" r:id="rId10"/>
    <p:sldId id="271" r:id="rId11"/>
    <p:sldId id="268" r:id="rId12"/>
    <p:sldId id="264"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割合</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severeと予測時の実際moderate以上の割合（神経孔狭窄）</c:v>
                </c:pt>
                <c:pt idx="1">
                  <c:v>severeと予測時の実際moderate以上の割合（椎間関節下部
狭窄）</c:v>
                </c:pt>
              </c:strCache>
            </c:strRef>
          </c:cat>
          <c:val>
            <c:numRef>
              <c:f>Sheet1!$B$2:$B$5</c:f>
              <c:numCache>
                <c:formatCode>0%</c:formatCode>
                <c:ptCount val="2"/>
                <c:pt idx="0">
                  <c:v>0.92</c:v>
                </c:pt>
                <c:pt idx="1">
                  <c:v>0.87</c:v>
                </c:pt>
              </c:numCache>
            </c:numRef>
          </c:val>
          <c:extLst>
            <c:ext xmlns:c16="http://schemas.microsoft.com/office/drawing/2014/chart" uri="{C3380CC4-5D6E-409C-BE32-E72D297353CC}">
              <c16:uniqueId val="{00000000-F0B0-4B12-A1E1-FA25E07F4B35}"/>
            </c:ext>
          </c:extLst>
        </c:ser>
        <c:dLbls>
          <c:dLblPos val="ctr"/>
          <c:showLegendKey val="0"/>
          <c:showVal val="1"/>
          <c:showCatName val="0"/>
          <c:showSerName val="0"/>
          <c:showPercent val="0"/>
          <c:showBubbleSize val="0"/>
        </c:dLbls>
        <c:gapWidth val="65"/>
        <c:axId val="1058748863"/>
        <c:axId val="105875078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列1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c:ext uri="{02D57815-91ED-43cb-92C2-25804820EDAC}">
                        <c15:formulaRef>
                          <c15:sqref>Sheet1!$C$2:$C$5</c15:sqref>
                        </c15:formulaRef>
                      </c:ext>
                    </c:extLst>
                    <c:numCache>
                      <c:formatCode>General</c:formatCode>
                      <c:ptCount val="2"/>
                      <c:pt idx="0">
                        <c:v>2.4</c:v>
                      </c:pt>
                      <c:pt idx="1">
                        <c:v>4.4000000000000004</c:v>
                      </c:pt>
                    </c:numCache>
                  </c:numRef>
                </c:val>
                <c:extLst>
                  <c:ext xmlns:c16="http://schemas.microsoft.com/office/drawing/2014/chart" uri="{C3380CC4-5D6E-409C-BE32-E72D297353CC}">
                    <c16:uniqueId val="{00000001-F0B0-4B12-A1E1-FA25E07F4B3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系列 3</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pt idx="0">
                        <c:v>2</c:v>
                      </c:pt>
                      <c:pt idx="1">
                        <c:v>2</c:v>
                      </c:pt>
                    </c:numCache>
                  </c:numRef>
                </c:val>
                <c:extLst xmlns:c15="http://schemas.microsoft.com/office/drawing/2012/chart">
                  <c:ext xmlns:c16="http://schemas.microsoft.com/office/drawing/2014/chart" uri="{C3380CC4-5D6E-409C-BE32-E72D297353CC}">
                    <c16:uniqueId val="{00000002-F0B0-4B12-A1E1-FA25E07F4B35}"/>
                  </c:ext>
                </c:extLst>
              </c15:ser>
            </c15:filteredBarSeries>
          </c:ext>
        </c:extLst>
      </c:barChart>
      <c:catAx>
        <c:axId val="105874886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ja-JP"/>
          </a:p>
        </c:txPr>
        <c:crossAx val="1058750783"/>
        <c:crosses val="autoZero"/>
        <c:auto val="1"/>
        <c:lblAlgn val="l"/>
        <c:lblOffset val="100"/>
        <c:noMultiLvlLbl val="0"/>
      </c:catAx>
      <c:valAx>
        <c:axId val="1058750783"/>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crossAx val="105874886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4584E20-B971-0F9F-BF81-1201F9DC4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44C79F6-CCF8-49DF-9D43-068AD3F3AD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D408C6-7EC5-4D61-A317-C9678545A08D}" type="datetimeFigureOut">
              <a:rPr kumimoji="1" lang="ja-JP" altLang="en-US" smtClean="0"/>
              <a:t>2025/5/9</a:t>
            </a:fld>
            <a:endParaRPr kumimoji="1" lang="ja-JP" altLang="en-US"/>
          </a:p>
        </p:txBody>
      </p:sp>
      <p:sp>
        <p:nvSpPr>
          <p:cNvPr id="4" name="フッター プレースホルダー 3">
            <a:extLst>
              <a:ext uri="{FF2B5EF4-FFF2-40B4-BE49-F238E27FC236}">
                <a16:creationId xmlns:a16="http://schemas.microsoft.com/office/drawing/2014/main" id="{80714509-5A1A-0C37-55A8-E535A0236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4068791-07F2-14BE-8B0A-126E5209FF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11F3B7-CC67-4D49-8562-B5F8800FA0C9}" type="slidenum">
              <a:rPr kumimoji="1" lang="ja-JP" altLang="en-US" smtClean="0"/>
              <a:t>‹#›</a:t>
            </a:fld>
            <a:endParaRPr kumimoji="1" lang="ja-JP" altLang="en-US"/>
          </a:p>
        </p:txBody>
      </p:sp>
    </p:spTree>
    <p:extLst>
      <p:ext uri="{BB962C8B-B14F-4D97-AF65-F5344CB8AC3E}">
        <p14:creationId xmlns:p14="http://schemas.microsoft.com/office/powerpoint/2010/main" val="2184234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10519-9F9B-4F27-8294-9E3AD410F578}" type="datetimeFigureOut">
              <a:rPr kumimoji="1" lang="ja-JP" altLang="en-US" smtClean="0"/>
              <a:t>2025/5/9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48EB6-0D46-49C5-8A32-22470929C3E6}" type="slidenum">
              <a:rPr kumimoji="1" lang="ja-JP" altLang="en-US" smtClean="0"/>
              <a:t>‹#›</a:t>
            </a:fld>
            <a:endParaRPr kumimoji="1" lang="ja-JP" altLang="en-US"/>
          </a:p>
        </p:txBody>
      </p:sp>
    </p:spTree>
    <p:extLst>
      <p:ext uri="{BB962C8B-B14F-4D97-AF65-F5344CB8AC3E}">
        <p14:creationId xmlns:p14="http://schemas.microsoft.com/office/powerpoint/2010/main" val="2358525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348EB6-0D46-49C5-8A32-22470929C3E6}" type="slidenum">
              <a:rPr kumimoji="1" lang="ja-JP" altLang="en-US" smtClean="0"/>
              <a:t>4</a:t>
            </a:fld>
            <a:endParaRPr kumimoji="1" lang="ja-JP" altLang="en-US"/>
          </a:p>
        </p:txBody>
      </p:sp>
    </p:spTree>
    <p:extLst>
      <p:ext uri="{BB962C8B-B14F-4D97-AF65-F5344CB8AC3E}">
        <p14:creationId xmlns:p14="http://schemas.microsoft.com/office/powerpoint/2010/main" val="230692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96F9C8-21EF-47D0-BE36-42FD204B59A3}"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56132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EB40C40-BFF4-45E5-A4C9-E2D8469C4C7E}"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2700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B2664C0-5C87-4F6E-B498-941DCEB0B4BD}"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10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3D81319-6687-4233-9F69-AD5B3665200D}"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081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C2C155C-794B-412B-BB9F-1B686F720A00}"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872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62E2699-8AD4-4DF9-91B8-A9E5F4985C77}"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03785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3B85C5-86DE-4103-942E-DEB7DB4C4675}"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8565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C30373B-468F-46AD-9394-B677B4AFAF5C}"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7686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F1C63F-DC96-4BE6-9CD0-673FB4434193}"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73735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D99EA5-279B-44A0-9A4B-1841F974A2E0}"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3287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181174D-52E5-4B58-ACAE-BF0E67091473}"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17025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22A5B41-ED31-409E-A4FC-6F705114AF97}" type="datetime1">
              <a:rPr kumimoji="1" lang="ja-JP" altLang="en-US" smtClean="0"/>
              <a:t>2025/5/9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0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36398F1-8729-48AE-9451-8C3C3E0714C8}" type="datetime1">
              <a:rPr kumimoji="1" lang="ja-JP" altLang="en-US" smtClean="0"/>
              <a:t>2025/5/9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857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7CBD2-2273-43DC-8906-20CB5D825DD9}" type="datetime1">
              <a:rPr kumimoji="1" lang="ja-JP" altLang="en-US" smtClean="0"/>
              <a:t>2025/5/9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816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066F8F-ADB8-4572-8D2A-73E6993EF66E}"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0898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845724-F6D3-4F54-BABF-4A6F7FC425AA}"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21093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AB5BA4-3E32-4471-AD66-2D5CF3798556}" type="datetime1">
              <a:rPr kumimoji="1" lang="ja-JP" altLang="en-US" smtClean="0"/>
              <a:t>2025/5/9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9928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C23E5-73C9-F562-B346-829C2E699CA8}"/>
              </a:ext>
            </a:extLst>
          </p:cNvPr>
          <p:cNvSpPr>
            <a:spLocks noGrp="1"/>
          </p:cNvSpPr>
          <p:nvPr>
            <p:ph type="ctrTitle"/>
          </p:nvPr>
        </p:nvSpPr>
        <p:spPr/>
        <p:txBody>
          <a:bodyPr/>
          <a:lstStyle/>
          <a:p>
            <a:r>
              <a:rPr kumimoji="1" lang="en-US" altLang="ja-JP" dirty="0"/>
              <a:t>RSNA</a:t>
            </a:r>
            <a:r>
              <a:rPr kumimoji="1" lang="ja-JP" altLang="en-US" dirty="0"/>
              <a:t>成果物発表</a:t>
            </a:r>
          </a:p>
        </p:txBody>
      </p:sp>
      <p:sp>
        <p:nvSpPr>
          <p:cNvPr id="3" name="字幕 2">
            <a:extLst>
              <a:ext uri="{FF2B5EF4-FFF2-40B4-BE49-F238E27FC236}">
                <a16:creationId xmlns:a16="http://schemas.microsoft.com/office/drawing/2014/main" id="{0D5103EA-EF44-C9EE-8849-F56EA9C945A0}"/>
              </a:ext>
            </a:extLst>
          </p:cNvPr>
          <p:cNvSpPr>
            <a:spLocks noGrp="1"/>
          </p:cNvSpPr>
          <p:nvPr>
            <p:ph type="subTitle" idx="1"/>
          </p:nvPr>
        </p:nvSpPr>
        <p:spPr/>
        <p:txBody>
          <a:bodyPr>
            <a:normAutofit lnSpcReduction="10000"/>
          </a:bodyPr>
          <a:lstStyle/>
          <a:p>
            <a:r>
              <a:rPr kumimoji="1" lang="ja-JP" altLang="en-US" dirty="0"/>
              <a:t>名前：藤吉　亨</a:t>
            </a:r>
            <a:endParaRPr kumimoji="1" lang="en-US" altLang="ja-JP" dirty="0"/>
          </a:p>
          <a:p>
            <a:endParaRPr lang="en-US" altLang="ja-JP" dirty="0"/>
          </a:p>
          <a:p>
            <a:r>
              <a:rPr kumimoji="1" lang="ja-JP" altLang="en-US" dirty="0"/>
              <a:t>所属：ニューロダイブ渋谷</a:t>
            </a:r>
          </a:p>
        </p:txBody>
      </p:sp>
      <p:sp>
        <p:nvSpPr>
          <p:cNvPr id="4" name="スライド番号プレースホルダー 3">
            <a:extLst>
              <a:ext uri="{FF2B5EF4-FFF2-40B4-BE49-F238E27FC236}">
                <a16:creationId xmlns:a16="http://schemas.microsoft.com/office/drawing/2014/main" id="{ABC7EDB6-51C9-4D9A-66BF-31EAE61A92BB}"/>
              </a:ext>
            </a:extLst>
          </p:cNvPr>
          <p:cNvSpPr>
            <a:spLocks noGrp="1"/>
          </p:cNvSpPr>
          <p:nvPr>
            <p:ph type="sldNum" sz="quarter" idx="12"/>
          </p:nvPr>
        </p:nvSpPr>
        <p:spPr/>
        <p:txBody>
          <a:bodyPr/>
          <a:lstStyle/>
          <a:p>
            <a:fld id="{91B2F8B4-CCB5-4477-9798-9DFC8F339643}" type="slidenum">
              <a:rPr kumimoji="1" lang="ja-JP" altLang="en-US" smtClean="0"/>
              <a:t>1</a:t>
            </a:fld>
            <a:endParaRPr kumimoji="1" lang="ja-JP" altLang="en-US"/>
          </a:p>
        </p:txBody>
      </p:sp>
    </p:spTree>
    <p:extLst>
      <p:ext uri="{BB962C8B-B14F-4D97-AF65-F5344CB8AC3E}">
        <p14:creationId xmlns:p14="http://schemas.microsoft.com/office/powerpoint/2010/main" val="90275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D769FA-73B8-7ED0-D327-FC9196F281AA}"/>
              </a:ext>
            </a:extLst>
          </p:cNvPr>
          <p:cNvSpPr>
            <a:spLocks noGrp="1"/>
          </p:cNvSpPr>
          <p:nvPr>
            <p:ph type="title"/>
          </p:nvPr>
        </p:nvSpPr>
        <p:spPr/>
        <p:txBody>
          <a:bodyPr/>
          <a:lstStyle/>
          <a:p>
            <a:r>
              <a:rPr kumimoji="1" lang="ja-JP" altLang="en-US" dirty="0"/>
              <a:t>効果②</a:t>
            </a:r>
          </a:p>
        </p:txBody>
      </p:sp>
      <p:sp>
        <p:nvSpPr>
          <p:cNvPr id="3" name="コンテンツ プレースホルダー 2">
            <a:extLst>
              <a:ext uri="{FF2B5EF4-FFF2-40B4-BE49-F238E27FC236}">
                <a16:creationId xmlns:a16="http://schemas.microsoft.com/office/drawing/2014/main" id="{2CE1B6CD-C949-EA74-135C-7FC376876229}"/>
              </a:ext>
            </a:extLst>
          </p:cNvPr>
          <p:cNvSpPr>
            <a:spLocks noGrp="1"/>
          </p:cNvSpPr>
          <p:nvPr>
            <p:ph idx="1"/>
          </p:nvPr>
        </p:nvSpPr>
        <p:spPr/>
        <p:txBody>
          <a:bodyPr/>
          <a:lstStyle/>
          <a:p>
            <a:r>
              <a:rPr kumimoji="1" lang="en-US" altLang="ja-JP" dirty="0"/>
              <a:t>severe</a:t>
            </a:r>
            <a:r>
              <a:rPr kumimoji="1" lang="ja-JP" altLang="en-US" dirty="0"/>
              <a:t>と判定した</a:t>
            </a:r>
            <a:r>
              <a:rPr lang="ja-JP" altLang="en-US" dirty="0"/>
              <a:t>ときに</a:t>
            </a:r>
            <a:r>
              <a:rPr lang="en-US" altLang="ja-JP" dirty="0"/>
              <a:t>92</a:t>
            </a:r>
            <a:r>
              <a:rPr lang="ja-JP" altLang="en-US" dirty="0"/>
              <a:t>％</a:t>
            </a:r>
            <a:endParaRPr lang="en-US" altLang="ja-JP" dirty="0"/>
          </a:p>
          <a:p>
            <a:pPr marL="0" indent="0">
              <a:buNone/>
            </a:pPr>
            <a:r>
              <a:rPr kumimoji="1" lang="en-US" altLang="ja-JP" dirty="0"/>
              <a:t>,87%</a:t>
            </a:r>
            <a:r>
              <a:rPr kumimoji="1" lang="ja-JP" altLang="en-US" dirty="0"/>
              <a:t>（神経孔狭窄、椎間関節下部</a:t>
            </a:r>
            <a:endParaRPr kumimoji="1" lang="en-US" altLang="ja-JP" dirty="0"/>
          </a:p>
          <a:p>
            <a:pPr marL="0" indent="0">
              <a:buNone/>
            </a:pPr>
            <a:r>
              <a:rPr kumimoji="1" lang="ja-JP" altLang="en-US" dirty="0"/>
              <a:t>狭窄）で実際は</a:t>
            </a:r>
            <a:r>
              <a:rPr kumimoji="1" lang="en-US" altLang="ja-JP" dirty="0"/>
              <a:t>moderate</a:t>
            </a:r>
            <a:r>
              <a:rPr kumimoji="1" lang="ja-JP" altLang="en-US" dirty="0"/>
              <a:t>以上と</a:t>
            </a:r>
            <a:endParaRPr kumimoji="1" lang="en-US" altLang="ja-JP" dirty="0"/>
          </a:p>
          <a:p>
            <a:pPr marL="0" indent="0">
              <a:buNone/>
            </a:pPr>
            <a:r>
              <a:rPr lang="ja-JP" altLang="en-US" dirty="0"/>
              <a:t>判別できるので</a:t>
            </a:r>
            <a:r>
              <a:rPr lang="en-US" altLang="ja-JP" dirty="0"/>
              <a:t>severe</a:t>
            </a:r>
            <a:r>
              <a:rPr lang="ja-JP" altLang="en-US" dirty="0"/>
              <a:t>と判定さ</a:t>
            </a:r>
            <a:endParaRPr lang="en-US" altLang="ja-JP" dirty="0"/>
          </a:p>
          <a:p>
            <a:pPr marL="0" indent="0">
              <a:buNone/>
            </a:pPr>
            <a:r>
              <a:rPr kumimoji="1" lang="ja-JP" altLang="en-US" dirty="0"/>
              <a:t>れた人の治療を優先するという</a:t>
            </a:r>
            <a:endParaRPr kumimoji="1" lang="en-US" altLang="ja-JP" dirty="0"/>
          </a:p>
          <a:p>
            <a:pPr marL="0" indent="0">
              <a:buNone/>
            </a:pPr>
            <a:r>
              <a:rPr lang="ja-JP" altLang="en-US" dirty="0"/>
              <a:t>使い方ができる</a:t>
            </a:r>
            <a:endParaRPr lang="en-US" altLang="ja-JP" dirty="0"/>
          </a:p>
        </p:txBody>
      </p:sp>
      <p:graphicFrame>
        <p:nvGraphicFramePr>
          <p:cNvPr id="6" name="グラフ 5">
            <a:extLst>
              <a:ext uri="{FF2B5EF4-FFF2-40B4-BE49-F238E27FC236}">
                <a16:creationId xmlns:a16="http://schemas.microsoft.com/office/drawing/2014/main" id="{093156DF-C2F3-4274-D25A-DD498B8A1D8C}"/>
              </a:ext>
            </a:extLst>
          </p:cNvPr>
          <p:cNvGraphicFramePr/>
          <p:nvPr>
            <p:extLst>
              <p:ext uri="{D42A27DB-BD31-4B8C-83A1-F6EECF244321}">
                <p14:modId xmlns:p14="http://schemas.microsoft.com/office/powerpoint/2010/main" val="2069736599"/>
              </p:ext>
            </p:extLst>
          </p:nvPr>
        </p:nvGraphicFramePr>
        <p:xfrm>
          <a:off x="6406140" y="2043545"/>
          <a:ext cx="5098472" cy="3465227"/>
        </p:xfrm>
        <a:graphic>
          <a:graphicData uri="http://schemas.openxmlformats.org/drawingml/2006/chart">
            <c:chart xmlns:c="http://schemas.openxmlformats.org/drawingml/2006/chart" xmlns:r="http://schemas.openxmlformats.org/officeDocument/2006/relationships" r:id="rId2"/>
          </a:graphicData>
        </a:graphic>
      </p:graphicFrame>
      <p:sp>
        <p:nvSpPr>
          <p:cNvPr id="4" name="スライド番号プレースホルダー 3">
            <a:extLst>
              <a:ext uri="{FF2B5EF4-FFF2-40B4-BE49-F238E27FC236}">
                <a16:creationId xmlns:a16="http://schemas.microsoft.com/office/drawing/2014/main" id="{7932037B-1AAC-1F72-3B87-97917F82453A}"/>
              </a:ext>
            </a:extLst>
          </p:cNvPr>
          <p:cNvSpPr>
            <a:spLocks noGrp="1"/>
          </p:cNvSpPr>
          <p:nvPr>
            <p:ph type="sldNum" sz="quarter" idx="12"/>
          </p:nvPr>
        </p:nvSpPr>
        <p:spPr/>
        <p:txBody>
          <a:bodyPr/>
          <a:lstStyle/>
          <a:p>
            <a:fld id="{91B2F8B4-CCB5-4477-9798-9DFC8F339643}" type="slidenum">
              <a:rPr kumimoji="1" lang="ja-JP" altLang="en-US" smtClean="0"/>
              <a:t>10</a:t>
            </a:fld>
            <a:endParaRPr kumimoji="1" lang="ja-JP" altLang="en-US"/>
          </a:p>
        </p:txBody>
      </p:sp>
    </p:spTree>
    <p:extLst>
      <p:ext uri="{BB962C8B-B14F-4D97-AF65-F5344CB8AC3E}">
        <p14:creationId xmlns:p14="http://schemas.microsoft.com/office/powerpoint/2010/main" val="427864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5267-FC3A-C382-4C6E-41D4B78284EE}"/>
              </a:ext>
            </a:extLst>
          </p:cNvPr>
          <p:cNvSpPr>
            <a:spLocks noGrp="1"/>
          </p:cNvSpPr>
          <p:nvPr>
            <p:ph type="title"/>
          </p:nvPr>
        </p:nvSpPr>
        <p:spPr/>
        <p:txBody>
          <a:bodyPr/>
          <a:lstStyle/>
          <a:p>
            <a:r>
              <a:rPr kumimoji="1" lang="ja-JP" altLang="en-US" dirty="0"/>
              <a:t>このコンペでの成績</a:t>
            </a:r>
          </a:p>
        </p:txBody>
      </p:sp>
      <p:sp>
        <p:nvSpPr>
          <p:cNvPr id="3" name="コンテンツ プレースホルダー 2">
            <a:extLst>
              <a:ext uri="{FF2B5EF4-FFF2-40B4-BE49-F238E27FC236}">
                <a16:creationId xmlns:a16="http://schemas.microsoft.com/office/drawing/2014/main" id="{DDF6419F-6017-A105-D40E-548092435720}"/>
              </a:ext>
            </a:extLst>
          </p:cNvPr>
          <p:cNvSpPr>
            <a:spLocks noGrp="1"/>
          </p:cNvSpPr>
          <p:nvPr>
            <p:ph idx="1"/>
          </p:nvPr>
        </p:nvSpPr>
        <p:spPr/>
        <p:txBody>
          <a:bodyPr/>
          <a:lstStyle/>
          <a:p>
            <a:pPr marL="0" indent="0">
              <a:buNone/>
            </a:pPr>
            <a:r>
              <a:rPr kumimoji="1" lang="ja-JP" altLang="en-US" dirty="0"/>
              <a:t>・成績</a:t>
            </a:r>
            <a:r>
              <a:rPr kumimoji="1" lang="en-US" altLang="ja-JP" dirty="0"/>
              <a:t>:697</a:t>
            </a:r>
            <a:r>
              <a:rPr kumimoji="1" lang="ja-JP" altLang="en-US" dirty="0"/>
              <a:t>位</a:t>
            </a:r>
            <a:r>
              <a:rPr kumimoji="1" lang="en-US" altLang="ja-JP" dirty="0"/>
              <a:t>/1874</a:t>
            </a:r>
            <a:r>
              <a:rPr kumimoji="1" lang="ja-JP" altLang="en-US" dirty="0"/>
              <a:t>人中　</a:t>
            </a:r>
            <a:r>
              <a:rPr kumimoji="1" lang="en-US" altLang="ja-JP" dirty="0"/>
              <a:t>logloss:0.552416</a:t>
            </a:r>
          </a:p>
          <a:p>
            <a:pPr marL="0" indent="0">
              <a:buNone/>
            </a:pPr>
            <a:endParaRPr lang="en-US" altLang="ja-JP" dirty="0"/>
          </a:p>
          <a:p>
            <a:pPr marL="0" indent="0">
              <a:buNone/>
            </a:pPr>
            <a:r>
              <a:rPr kumimoji="1" lang="ja-JP" altLang="en-US" dirty="0"/>
              <a:t>（</a:t>
            </a:r>
            <a:r>
              <a:rPr kumimoji="1" lang="en-US" altLang="ja-JP" dirty="0"/>
              <a:t>※</a:t>
            </a:r>
            <a:r>
              <a:rPr kumimoji="1" lang="en-US" altLang="ja-JP" dirty="0" err="1"/>
              <a:t>log</a:t>
            </a:r>
            <a:r>
              <a:rPr lang="en-US" altLang="ja-JP" dirty="0" err="1"/>
              <a:t>loss</a:t>
            </a:r>
            <a:r>
              <a:rPr lang="ja-JP" altLang="en-US" dirty="0"/>
              <a:t>とは画像を判別する精度の一種、低いほど精度が高い</a:t>
            </a:r>
            <a:r>
              <a:rPr kumimoji="1"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4BB54850-D6DD-9E90-2EA0-AF5BFE9BA207}"/>
              </a:ext>
            </a:extLst>
          </p:cNvPr>
          <p:cNvSpPr>
            <a:spLocks noGrp="1"/>
          </p:cNvSpPr>
          <p:nvPr>
            <p:ph type="sldNum" sz="quarter" idx="12"/>
          </p:nvPr>
        </p:nvSpPr>
        <p:spPr/>
        <p:txBody>
          <a:bodyPr/>
          <a:lstStyle/>
          <a:p>
            <a:fld id="{91B2F8B4-CCB5-4477-9798-9DFC8F339643}" type="slidenum">
              <a:rPr kumimoji="1" lang="ja-JP" altLang="en-US" smtClean="0"/>
              <a:t>11</a:t>
            </a:fld>
            <a:endParaRPr kumimoji="1" lang="ja-JP" altLang="en-US"/>
          </a:p>
        </p:txBody>
      </p:sp>
    </p:spTree>
    <p:extLst>
      <p:ext uri="{BB962C8B-B14F-4D97-AF65-F5344CB8AC3E}">
        <p14:creationId xmlns:p14="http://schemas.microsoft.com/office/powerpoint/2010/main" val="268113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8C7-A6D6-1401-1E56-43495E5190ED}"/>
              </a:ext>
            </a:extLst>
          </p:cNvPr>
          <p:cNvSpPr>
            <a:spLocks noGrp="1"/>
          </p:cNvSpPr>
          <p:nvPr>
            <p:ph type="title"/>
          </p:nvPr>
        </p:nvSpPr>
        <p:spPr/>
        <p:txBody>
          <a:bodyPr/>
          <a:lstStyle/>
          <a:p>
            <a:r>
              <a:rPr kumimoji="1" lang="ja-JP" altLang="en-US" dirty="0"/>
              <a:t>工夫点・苦労点</a:t>
            </a:r>
          </a:p>
        </p:txBody>
      </p:sp>
      <p:sp>
        <p:nvSpPr>
          <p:cNvPr id="3" name="コンテンツ プレースホルダー 2">
            <a:extLst>
              <a:ext uri="{FF2B5EF4-FFF2-40B4-BE49-F238E27FC236}">
                <a16:creationId xmlns:a16="http://schemas.microsoft.com/office/drawing/2014/main" id="{4CDB25BE-6C30-ABA8-0FB9-20FBB5A54683}"/>
              </a:ext>
            </a:extLst>
          </p:cNvPr>
          <p:cNvSpPr>
            <a:spLocks noGrp="1"/>
          </p:cNvSpPr>
          <p:nvPr>
            <p:ph idx="1"/>
          </p:nvPr>
        </p:nvSpPr>
        <p:spPr/>
        <p:txBody>
          <a:bodyPr/>
          <a:lstStyle/>
          <a:p>
            <a:r>
              <a:rPr kumimoji="1" lang="ja-JP" altLang="en-US" dirty="0"/>
              <a:t>工夫点：詳細モデル</a:t>
            </a:r>
            <a:r>
              <a:rPr kumimoji="1" lang="en-US" altLang="ja-JP" dirty="0"/>
              <a:t>2</a:t>
            </a:r>
            <a:r>
              <a:rPr kumimoji="1" lang="ja-JP" altLang="en-US" dirty="0"/>
              <a:t>の方で</a:t>
            </a:r>
            <a:r>
              <a:rPr kumimoji="1" lang="en-US" altLang="ja-JP" dirty="0"/>
              <a:t>Axial T2</a:t>
            </a:r>
            <a:r>
              <a:rPr kumimoji="1" lang="ja-JP" altLang="en-US" dirty="0"/>
              <a:t>画像をそのままモデルに入れるのではなく部位を判別する処理をしてからモデルに入れるという工夫をした。</a:t>
            </a:r>
            <a:endParaRPr kumimoji="1" lang="en-US" altLang="ja-JP" dirty="0"/>
          </a:p>
          <a:p>
            <a:endParaRPr lang="en-US" altLang="ja-JP" dirty="0"/>
          </a:p>
          <a:p>
            <a:r>
              <a:rPr kumimoji="1" lang="ja-JP" altLang="en-US" dirty="0"/>
              <a:t>苦労点：ディープラーニングモデルで画像認識を扱うのは初めてだったので</a:t>
            </a:r>
            <a:r>
              <a:rPr kumimoji="1" lang="en-US" altLang="ja-JP" dirty="0" err="1"/>
              <a:t>pytorch</a:t>
            </a:r>
            <a:r>
              <a:rPr kumimoji="1" lang="ja-JP" altLang="en-US" dirty="0"/>
              <a:t>を使うのに苦労した</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D5A1A446-9353-FCC8-9E13-2FC03B2705E9}"/>
              </a:ext>
            </a:extLst>
          </p:cNvPr>
          <p:cNvSpPr>
            <a:spLocks noGrp="1"/>
          </p:cNvSpPr>
          <p:nvPr>
            <p:ph type="sldNum" sz="quarter" idx="12"/>
          </p:nvPr>
        </p:nvSpPr>
        <p:spPr/>
        <p:txBody>
          <a:bodyPr/>
          <a:lstStyle/>
          <a:p>
            <a:fld id="{91B2F8B4-CCB5-4477-9798-9DFC8F339643}" type="slidenum">
              <a:rPr kumimoji="1" lang="ja-JP" altLang="en-US" smtClean="0"/>
              <a:t>12</a:t>
            </a:fld>
            <a:endParaRPr kumimoji="1" lang="ja-JP" altLang="en-US"/>
          </a:p>
        </p:txBody>
      </p:sp>
    </p:spTree>
    <p:extLst>
      <p:ext uri="{BB962C8B-B14F-4D97-AF65-F5344CB8AC3E}">
        <p14:creationId xmlns:p14="http://schemas.microsoft.com/office/powerpoint/2010/main" val="25080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A3201-5C29-7E73-1A63-FAC2AF33C896}"/>
              </a:ext>
            </a:extLst>
          </p:cNvPr>
          <p:cNvSpPr>
            <a:spLocks noGrp="1"/>
          </p:cNvSpPr>
          <p:nvPr>
            <p:ph type="title"/>
          </p:nvPr>
        </p:nvSpPr>
        <p:spPr/>
        <p:txBody>
          <a:bodyPr/>
          <a:lstStyle/>
          <a:p>
            <a:r>
              <a:rPr kumimoji="1" lang="ja-JP" altLang="en-US" dirty="0"/>
              <a:t>苦労をどう乗り越えたのか？</a:t>
            </a:r>
          </a:p>
        </p:txBody>
      </p:sp>
      <p:sp>
        <p:nvSpPr>
          <p:cNvPr id="3" name="コンテンツ プレースホルダー 2">
            <a:extLst>
              <a:ext uri="{FF2B5EF4-FFF2-40B4-BE49-F238E27FC236}">
                <a16:creationId xmlns:a16="http://schemas.microsoft.com/office/drawing/2014/main" id="{B64D49AA-4F57-F99E-EB5F-6166B110EDF8}"/>
              </a:ext>
            </a:extLst>
          </p:cNvPr>
          <p:cNvSpPr>
            <a:spLocks noGrp="1"/>
          </p:cNvSpPr>
          <p:nvPr>
            <p:ph idx="1"/>
          </p:nvPr>
        </p:nvSpPr>
        <p:spPr/>
        <p:txBody>
          <a:bodyPr/>
          <a:lstStyle/>
          <a:p>
            <a:r>
              <a:rPr kumimoji="1" lang="ja-JP" altLang="en-US" dirty="0"/>
              <a:t>最初は何もわからなかったのですが完成されたコードを見てそれの真似をしたり中身を一部変えてみたりということを試行錯誤していくうちにだんだん理解することができるようになりました。</a:t>
            </a:r>
            <a:endParaRPr kumimoji="1" lang="en-US" altLang="ja-JP" dirty="0"/>
          </a:p>
          <a:p>
            <a:pPr marL="0" indent="0">
              <a:buNone/>
            </a:pPr>
            <a:endParaRPr lang="en-US" altLang="ja-JP" dirty="0"/>
          </a:p>
          <a:p>
            <a:r>
              <a:rPr kumimoji="1" lang="ja-JP" altLang="en-US" dirty="0"/>
              <a:t>またわからないことやコード</a:t>
            </a:r>
            <a:r>
              <a:rPr lang="ja-JP" altLang="en-US" dirty="0"/>
              <a:t>は</a:t>
            </a:r>
            <a:r>
              <a:rPr lang="en-US" altLang="ja-JP" dirty="0"/>
              <a:t>Chat</a:t>
            </a:r>
            <a:r>
              <a:rPr kumimoji="1" lang="en-US" altLang="ja-JP" dirty="0"/>
              <a:t>GPT</a:t>
            </a:r>
            <a:r>
              <a:rPr kumimoji="1" lang="ja-JP" altLang="en-US" dirty="0"/>
              <a:t>に聞き、説明させることで理解が深まりました。</a:t>
            </a:r>
          </a:p>
        </p:txBody>
      </p:sp>
      <p:sp>
        <p:nvSpPr>
          <p:cNvPr id="4" name="スライド番号プレースホルダー 3">
            <a:extLst>
              <a:ext uri="{FF2B5EF4-FFF2-40B4-BE49-F238E27FC236}">
                <a16:creationId xmlns:a16="http://schemas.microsoft.com/office/drawing/2014/main" id="{3F9D6BBE-A531-ECA4-3C05-4114B55E7644}"/>
              </a:ext>
            </a:extLst>
          </p:cNvPr>
          <p:cNvSpPr>
            <a:spLocks noGrp="1"/>
          </p:cNvSpPr>
          <p:nvPr>
            <p:ph type="sldNum" sz="quarter" idx="12"/>
          </p:nvPr>
        </p:nvSpPr>
        <p:spPr/>
        <p:txBody>
          <a:bodyPr/>
          <a:lstStyle/>
          <a:p>
            <a:fld id="{91B2F8B4-CCB5-4477-9798-9DFC8F339643}" type="slidenum">
              <a:rPr kumimoji="1" lang="ja-JP" altLang="en-US" smtClean="0"/>
              <a:t>13</a:t>
            </a:fld>
            <a:endParaRPr kumimoji="1" lang="ja-JP" altLang="en-US"/>
          </a:p>
        </p:txBody>
      </p:sp>
    </p:spTree>
    <p:extLst>
      <p:ext uri="{BB962C8B-B14F-4D97-AF65-F5344CB8AC3E}">
        <p14:creationId xmlns:p14="http://schemas.microsoft.com/office/powerpoint/2010/main" val="382207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EE3A5-F05A-3298-846D-77454A4F97A3}"/>
              </a:ext>
            </a:extLst>
          </p:cNvPr>
          <p:cNvSpPr>
            <a:spLocks noGrp="1"/>
          </p:cNvSpPr>
          <p:nvPr>
            <p:ph type="title"/>
          </p:nvPr>
        </p:nvSpPr>
        <p:spPr/>
        <p:txBody>
          <a:bodyPr/>
          <a:lstStyle/>
          <a:p>
            <a:r>
              <a:rPr lang="ja-JP" altLang="en-US" dirty="0"/>
              <a:t>今後の施策</a:t>
            </a:r>
            <a:endParaRPr kumimoji="1" lang="ja-JP" altLang="en-US" dirty="0"/>
          </a:p>
        </p:txBody>
      </p:sp>
      <p:sp>
        <p:nvSpPr>
          <p:cNvPr id="3" name="コンテンツ プレースホルダー 2">
            <a:extLst>
              <a:ext uri="{FF2B5EF4-FFF2-40B4-BE49-F238E27FC236}">
                <a16:creationId xmlns:a16="http://schemas.microsoft.com/office/drawing/2014/main" id="{7FFC6698-9C7C-D8D4-F9DA-B8FF2F1313E6}"/>
              </a:ext>
            </a:extLst>
          </p:cNvPr>
          <p:cNvSpPr>
            <a:spLocks noGrp="1"/>
          </p:cNvSpPr>
          <p:nvPr>
            <p:ph idx="1"/>
          </p:nvPr>
        </p:nvSpPr>
        <p:spPr/>
        <p:txBody>
          <a:bodyPr/>
          <a:lstStyle/>
          <a:p>
            <a:r>
              <a:rPr kumimoji="1" lang="ja-JP" altLang="en-US" dirty="0"/>
              <a:t>このモデルを実際に現場で使用する際に</a:t>
            </a:r>
            <a:r>
              <a:rPr kumimoji="1" lang="en-US" altLang="ja-JP" dirty="0"/>
              <a:t>normal/mild</a:t>
            </a:r>
            <a:r>
              <a:rPr kumimoji="1" lang="ja-JP" altLang="en-US" dirty="0"/>
              <a:t>や</a:t>
            </a:r>
            <a:r>
              <a:rPr kumimoji="1" lang="en-US" altLang="ja-JP" dirty="0"/>
              <a:t>moderate</a:t>
            </a:r>
            <a:r>
              <a:rPr kumimoji="1" lang="ja-JP" altLang="en-US" dirty="0"/>
              <a:t>と判定されたものについては甘く見られがちになるのでこの部分の判別を厳しいものにできれば実際の現場でより役に立つ使い方をできるようにすることができます。</a:t>
            </a:r>
          </a:p>
        </p:txBody>
      </p:sp>
      <p:sp>
        <p:nvSpPr>
          <p:cNvPr id="4" name="スライド番号プレースホルダー 3">
            <a:extLst>
              <a:ext uri="{FF2B5EF4-FFF2-40B4-BE49-F238E27FC236}">
                <a16:creationId xmlns:a16="http://schemas.microsoft.com/office/drawing/2014/main" id="{75FDC654-2069-72F3-CBA3-98121A42614D}"/>
              </a:ext>
            </a:extLst>
          </p:cNvPr>
          <p:cNvSpPr>
            <a:spLocks noGrp="1"/>
          </p:cNvSpPr>
          <p:nvPr>
            <p:ph type="sldNum" sz="quarter" idx="12"/>
          </p:nvPr>
        </p:nvSpPr>
        <p:spPr/>
        <p:txBody>
          <a:bodyPr/>
          <a:lstStyle/>
          <a:p>
            <a:fld id="{91B2F8B4-CCB5-4477-9798-9DFC8F339643}" type="slidenum">
              <a:rPr kumimoji="1" lang="ja-JP" altLang="en-US" smtClean="0"/>
              <a:t>14</a:t>
            </a:fld>
            <a:endParaRPr kumimoji="1" lang="ja-JP" altLang="en-US"/>
          </a:p>
        </p:txBody>
      </p:sp>
    </p:spTree>
    <p:extLst>
      <p:ext uri="{BB962C8B-B14F-4D97-AF65-F5344CB8AC3E}">
        <p14:creationId xmlns:p14="http://schemas.microsoft.com/office/powerpoint/2010/main" val="8280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2E00E-50E9-9CC2-17B2-34BCAB91D233}"/>
              </a:ext>
            </a:extLst>
          </p:cNvPr>
          <p:cNvSpPr>
            <a:spLocks noGrp="1"/>
          </p:cNvSpPr>
          <p:nvPr>
            <p:ph type="title"/>
          </p:nvPr>
        </p:nvSpPr>
        <p:spPr/>
        <p:txBody>
          <a:bodyPr/>
          <a:lstStyle/>
          <a:p>
            <a:r>
              <a:rPr kumimoji="1" lang="en-US" altLang="ja-JP" dirty="0"/>
              <a:t>RSNA</a:t>
            </a:r>
            <a:r>
              <a:rPr kumimoji="1" lang="ja-JP" altLang="en-US" dirty="0"/>
              <a:t>とは？</a:t>
            </a:r>
          </a:p>
        </p:txBody>
      </p:sp>
      <p:sp>
        <p:nvSpPr>
          <p:cNvPr id="3" name="コンテンツ プレースホルダー 2">
            <a:extLst>
              <a:ext uri="{FF2B5EF4-FFF2-40B4-BE49-F238E27FC236}">
                <a16:creationId xmlns:a16="http://schemas.microsoft.com/office/drawing/2014/main" id="{C6FA0B73-36B9-5DD9-A08C-6B3C5C3B473F}"/>
              </a:ext>
            </a:extLst>
          </p:cNvPr>
          <p:cNvSpPr>
            <a:spLocks noGrp="1"/>
          </p:cNvSpPr>
          <p:nvPr>
            <p:ph idx="1"/>
          </p:nvPr>
        </p:nvSpPr>
        <p:spPr/>
        <p:txBody>
          <a:bodyPr/>
          <a:lstStyle/>
          <a:p>
            <a:r>
              <a:rPr kumimoji="1" lang="en-US" altLang="ja-JP" dirty="0"/>
              <a:t>RSNA</a:t>
            </a:r>
            <a:r>
              <a:rPr kumimoji="1" lang="ja-JP" altLang="en-US" dirty="0"/>
              <a:t>とは北米放射線学会のことで、</a:t>
            </a:r>
            <a:r>
              <a:rPr kumimoji="1" lang="en-US" altLang="ja-JP" dirty="0"/>
              <a:t>AI</a:t>
            </a:r>
            <a:r>
              <a:rPr kumimoji="1" lang="ja-JP" altLang="en-US" dirty="0"/>
              <a:t>を活用した医療画像解析コンペを開催していたのでそのコンペに挑戦</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680CE63-1038-BA4E-AE8C-22CD88D4BE4A}"/>
              </a:ext>
            </a:extLst>
          </p:cNvPr>
          <p:cNvSpPr>
            <a:spLocks noGrp="1"/>
          </p:cNvSpPr>
          <p:nvPr>
            <p:ph type="sldNum" sz="quarter" idx="12"/>
          </p:nvPr>
        </p:nvSpPr>
        <p:spPr/>
        <p:txBody>
          <a:bodyPr/>
          <a:lstStyle/>
          <a:p>
            <a:fld id="{91B2F8B4-CCB5-4477-9798-9DFC8F339643}" type="slidenum">
              <a:rPr kumimoji="1" lang="ja-JP" altLang="en-US" smtClean="0"/>
              <a:t>2</a:t>
            </a:fld>
            <a:endParaRPr kumimoji="1" lang="ja-JP" altLang="en-US"/>
          </a:p>
        </p:txBody>
      </p:sp>
    </p:spTree>
    <p:extLst>
      <p:ext uri="{BB962C8B-B14F-4D97-AF65-F5344CB8AC3E}">
        <p14:creationId xmlns:p14="http://schemas.microsoft.com/office/powerpoint/2010/main" val="94894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DE430-5F77-E9B0-ACEC-3B7EC926EDDE}"/>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8775C9D6-8CDB-CE6D-678B-DF43DAECE12D}"/>
              </a:ext>
            </a:extLst>
          </p:cNvPr>
          <p:cNvSpPr>
            <a:spLocks noGrp="1"/>
          </p:cNvSpPr>
          <p:nvPr>
            <p:ph idx="1"/>
          </p:nvPr>
        </p:nvSpPr>
        <p:spPr/>
        <p:txBody>
          <a:bodyPr/>
          <a:lstStyle/>
          <a:p>
            <a:pPr marL="0" indent="0">
              <a:buNone/>
            </a:pPr>
            <a:r>
              <a:rPr lang="ja-JP" altLang="en-US" dirty="0"/>
              <a:t>概要</a:t>
            </a:r>
            <a:r>
              <a:rPr kumimoji="1" lang="ja-JP" altLang="en-US" dirty="0"/>
              <a:t>：ディープラーニングモデルによって神経孔狭窄と椎間関節下部狭窄という病気（背骨が神経を圧迫する病気）の</a:t>
            </a:r>
            <a:r>
              <a:rPr lang="ja-JP" altLang="en-US" dirty="0"/>
              <a:t>度合い</a:t>
            </a:r>
            <a:r>
              <a:rPr kumimoji="1" lang="ja-JP" altLang="en-US" dirty="0"/>
              <a:t>を画像から判別する。（度合いは正常、中等症、重症の３種類）</a:t>
            </a:r>
            <a:endParaRPr kumimoji="1" lang="en-US" altLang="ja-JP" dirty="0"/>
          </a:p>
          <a:p>
            <a:r>
              <a:rPr lang="ja-JP" altLang="en-US" dirty="0"/>
              <a:t>簡単に言うと背骨付近の神経を圧迫する病気を画像による判別</a:t>
            </a:r>
            <a:endParaRPr lang="en-US" altLang="ja-JP" dirty="0"/>
          </a:p>
          <a:p>
            <a:pPr marL="0" indent="0">
              <a:buNone/>
            </a:pPr>
            <a:r>
              <a:rPr lang="ja-JP" altLang="en-US" dirty="0"/>
              <a:t>（左：正常、右：重症）</a:t>
            </a:r>
            <a:endParaRPr kumimoji="1" lang="ja-JP" altLang="en-US" dirty="0"/>
          </a:p>
          <a:p>
            <a:pPr marL="457200" lvl="1" indent="0">
              <a:buNone/>
            </a:pPr>
            <a:endParaRPr kumimoji="1" lang="en-US" altLang="ja-JP" dirty="0"/>
          </a:p>
        </p:txBody>
      </p:sp>
      <p:pic>
        <p:nvPicPr>
          <p:cNvPr id="5" name="図 4">
            <a:extLst>
              <a:ext uri="{FF2B5EF4-FFF2-40B4-BE49-F238E27FC236}">
                <a16:creationId xmlns:a16="http://schemas.microsoft.com/office/drawing/2014/main" id="{F6518612-0C92-7326-29B5-22F3B6C1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917" y="4164035"/>
            <a:ext cx="2906538" cy="2328840"/>
          </a:xfrm>
          <a:prstGeom prst="rect">
            <a:avLst/>
          </a:prstGeom>
        </p:spPr>
      </p:pic>
      <p:pic>
        <p:nvPicPr>
          <p:cNvPr id="7" name="図 6">
            <a:extLst>
              <a:ext uri="{FF2B5EF4-FFF2-40B4-BE49-F238E27FC236}">
                <a16:creationId xmlns:a16="http://schemas.microsoft.com/office/drawing/2014/main" id="{3CD61372-2FE9-3A4F-656E-1BCF8BC1C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48" y="4164035"/>
            <a:ext cx="3059455" cy="2328840"/>
          </a:xfrm>
          <a:prstGeom prst="rect">
            <a:avLst/>
          </a:prstGeom>
        </p:spPr>
      </p:pic>
      <p:sp>
        <p:nvSpPr>
          <p:cNvPr id="4" name="スライド番号プレースホルダー 3">
            <a:extLst>
              <a:ext uri="{FF2B5EF4-FFF2-40B4-BE49-F238E27FC236}">
                <a16:creationId xmlns:a16="http://schemas.microsoft.com/office/drawing/2014/main" id="{2CABC7F5-C86E-5D1D-C3E6-661BA308F0AE}"/>
              </a:ext>
            </a:extLst>
          </p:cNvPr>
          <p:cNvSpPr>
            <a:spLocks noGrp="1"/>
          </p:cNvSpPr>
          <p:nvPr>
            <p:ph type="sldNum" sz="quarter" idx="12"/>
          </p:nvPr>
        </p:nvSpPr>
        <p:spPr/>
        <p:txBody>
          <a:bodyPr/>
          <a:lstStyle/>
          <a:p>
            <a:fld id="{91B2F8B4-CCB5-4477-9798-9DFC8F339643}" type="slidenum">
              <a:rPr kumimoji="1" lang="ja-JP" altLang="en-US" smtClean="0"/>
              <a:t>3</a:t>
            </a:fld>
            <a:endParaRPr kumimoji="1" lang="ja-JP" altLang="en-US"/>
          </a:p>
        </p:txBody>
      </p:sp>
    </p:spTree>
    <p:extLst>
      <p:ext uri="{BB962C8B-B14F-4D97-AF65-F5344CB8AC3E}">
        <p14:creationId xmlns:p14="http://schemas.microsoft.com/office/powerpoint/2010/main" val="24492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CD90F-90E3-A906-3D15-2812F8FF884A}"/>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72ACFEBD-6AD1-5B01-7A75-8C6A547A0610}"/>
              </a:ext>
            </a:extLst>
          </p:cNvPr>
          <p:cNvSpPr>
            <a:spLocks noGrp="1"/>
          </p:cNvSpPr>
          <p:nvPr>
            <p:ph idx="1"/>
          </p:nvPr>
        </p:nvSpPr>
        <p:spPr/>
        <p:txBody>
          <a:bodyPr/>
          <a:lstStyle/>
          <a:p>
            <a:r>
              <a:rPr kumimoji="1" lang="ja-JP" altLang="en-US" dirty="0"/>
              <a:t>ディープラーニングによる画像認識は医療画像診断において、急速に拡大している。</a:t>
            </a:r>
            <a:endParaRPr kumimoji="1" lang="en-US" altLang="ja-JP" dirty="0"/>
          </a:p>
          <a:p>
            <a:endParaRPr lang="en-US" altLang="ja-JP" dirty="0"/>
          </a:p>
          <a:p>
            <a:r>
              <a:rPr kumimoji="1" lang="ja-JP" altLang="en-US" dirty="0"/>
              <a:t>また</a:t>
            </a:r>
            <a:r>
              <a:rPr kumimoji="1" lang="en-US" altLang="ja-JP" dirty="0"/>
              <a:t>AI</a:t>
            </a:r>
            <a:r>
              <a:rPr kumimoji="1" lang="ja-JP" altLang="en-US" dirty="0"/>
              <a:t>の進歩により画像を判別する精度は昔と比べると飛躍的に上がっている（</a:t>
            </a:r>
            <a:r>
              <a:rPr kumimoji="1" lang="en-US" altLang="ja-JP" dirty="0"/>
              <a:t>vision transformer</a:t>
            </a:r>
            <a:r>
              <a:rPr kumimoji="1" lang="ja-JP" altLang="en-US" dirty="0"/>
              <a:t>などの出現により）。</a:t>
            </a:r>
            <a:endParaRPr kumimoji="1" lang="en-US" altLang="ja-JP" dirty="0"/>
          </a:p>
          <a:p>
            <a:endParaRPr lang="en-US" altLang="ja-JP" dirty="0"/>
          </a:p>
          <a:p>
            <a:endParaRPr kumimoji="1" lang="en-US" altLang="ja-JP" dirty="0"/>
          </a:p>
          <a:p>
            <a:pPr marL="0" indent="0">
              <a:buNone/>
            </a:pPr>
            <a:endParaRPr kumimoji="1"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4D3B0B5A-341B-8852-1037-347455E3A9E1}"/>
              </a:ext>
            </a:extLst>
          </p:cNvPr>
          <p:cNvSpPr>
            <a:spLocks noGrp="1"/>
          </p:cNvSpPr>
          <p:nvPr>
            <p:ph type="sldNum" sz="quarter" idx="12"/>
          </p:nvPr>
        </p:nvSpPr>
        <p:spPr/>
        <p:txBody>
          <a:bodyPr/>
          <a:lstStyle/>
          <a:p>
            <a:fld id="{91B2F8B4-CCB5-4477-9798-9DFC8F339643}" type="slidenum">
              <a:rPr kumimoji="1" lang="ja-JP" altLang="en-US" smtClean="0"/>
              <a:t>4</a:t>
            </a:fld>
            <a:endParaRPr kumimoji="1" lang="ja-JP" altLang="en-US"/>
          </a:p>
        </p:txBody>
      </p:sp>
    </p:spTree>
    <p:extLst>
      <p:ext uri="{BB962C8B-B14F-4D97-AF65-F5344CB8AC3E}">
        <p14:creationId xmlns:p14="http://schemas.microsoft.com/office/powerpoint/2010/main" val="328364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61EC3-E574-9D14-C992-AC76BFF81E80}"/>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2A14C1C9-6374-C00F-CA9F-A6AAE8813643}"/>
              </a:ext>
            </a:extLst>
          </p:cNvPr>
          <p:cNvSpPr>
            <a:spLocks noGrp="1"/>
          </p:cNvSpPr>
          <p:nvPr>
            <p:ph idx="1"/>
          </p:nvPr>
        </p:nvSpPr>
        <p:spPr/>
        <p:txBody>
          <a:bodyPr/>
          <a:lstStyle/>
          <a:p>
            <a:r>
              <a:rPr kumimoji="1" lang="ja-JP" altLang="en-US" dirty="0"/>
              <a:t>画像認識モデルによって医療機器の機能を充実させることにより医療の質の向上や効率化を図る。</a:t>
            </a:r>
            <a:endParaRPr kumimoji="1" lang="en-US" altLang="ja-JP" dirty="0"/>
          </a:p>
        </p:txBody>
      </p:sp>
      <p:sp>
        <p:nvSpPr>
          <p:cNvPr id="4" name="スライド番号プレースホルダー 3">
            <a:extLst>
              <a:ext uri="{FF2B5EF4-FFF2-40B4-BE49-F238E27FC236}">
                <a16:creationId xmlns:a16="http://schemas.microsoft.com/office/drawing/2014/main" id="{39C20184-B665-571E-308A-D29832AAFF33}"/>
              </a:ext>
            </a:extLst>
          </p:cNvPr>
          <p:cNvSpPr>
            <a:spLocks noGrp="1"/>
          </p:cNvSpPr>
          <p:nvPr>
            <p:ph type="sldNum" sz="quarter" idx="12"/>
          </p:nvPr>
        </p:nvSpPr>
        <p:spPr/>
        <p:txBody>
          <a:bodyPr/>
          <a:lstStyle/>
          <a:p>
            <a:fld id="{91B2F8B4-CCB5-4477-9798-9DFC8F339643}" type="slidenum">
              <a:rPr kumimoji="1" lang="ja-JP" altLang="en-US" smtClean="0"/>
              <a:t>5</a:t>
            </a:fld>
            <a:endParaRPr kumimoji="1" lang="ja-JP" altLang="en-US"/>
          </a:p>
        </p:txBody>
      </p:sp>
    </p:spTree>
    <p:extLst>
      <p:ext uri="{BB962C8B-B14F-4D97-AF65-F5344CB8AC3E}">
        <p14:creationId xmlns:p14="http://schemas.microsoft.com/office/powerpoint/2010/main" val="157867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F7F03-B60A-FD4B-8FC1-4786A445CEDB}"/>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E21EFF9F-16B5-7E19-FAB1-AC1A04023BC1}"/>
              </a:ext>
            </a:extLst>
          </p:cNvPr>
          <p:cNvSpPr>
            <a:spLocks noGrp="1"/>
          </p:cNvSpPr>
          <p:nvPr>
            <p:ph idx="1"/>
          </p:nvPr>
        </p:nvSpPr>
        <p:spPr/>
        <p:txBody>
          <a:bodyPr/>
          <a:lstStyle/>
          <a:p>
            <a:r>
              <a:rPr kumimoji="1" lang="ja-JP" altLang="en-US" dirty="0"/>
              <a:t>医療機器の付加価値向上。</a:t>
            </a:r>
            <a:endParaRPr lang="en-US" altLang="ja-JP" dirty="0"/>
          </a:p>
          <a:p>
            <a:endParaRPr kumimoji="1" lang="en-US" altLang="ja-JP" dirty="0"/>
          </a:p>
          <a:p>
            <a:r>
              <a:rPr kumimoji="1" lang="ja-JP" altLang="en-US" dirty="0"/>
              <a:t>医師が使うことにより医療サービスの質向上。</a:t>
            </a:r>
            <a:endParaRPr kumimoji="1" lang="en-US" altLang="ja-JP" dirty="0"/>
          </a:p>
          <a:p>
            <a:endParaRPr kumimoji="1" lang="en-US" altLang="ja-JP" dirty="0"/>
          </a:p>
          <a:p>
            <a:r>
              <a:rPr kumimoji="1" lang="ja-JP" altLang="en-US" dirty="0"/>
              <a:t>自動診断により医療サービスの</a:t>
            </a:r>
            <a:r>
              <a:rPr lang="ja-JP" altLang="en-US" dirty="0"/>
              <a:t>生産性向上</a:t>
            </a:r>
            <a:r>
              <a:rPr kumimoji="1" lang="ja-JP" altLang="en-US" dirty="0"/>
              <a:t>。</a:t>
            </a:r>
            <a:endParaRPr kumimoji="1" lang="en-US" altLang="ja-JP" dirty="0"/>
          </a:p>
          <a:p>
            <a:endParaRPr lang="en-US" altLang="ja-JP" dirty="0"/>
          </a:p>
          <a:p>
            <a:r>
              <a:rPr kumimoji="1" lang="ja-JP" altLang="en-US" dirty="0"/>
              <a:t>またこの画像認識の技術によってゴミの分類を自動化するといったこともできます。</a:t>
            </a:r>
          </a:p>
        </p:txBody>
      </p:sp>
      <p:sp>
        <p:nvSpPr>
          <p:cNvPr id="4" name="スライド番号プレースホルダー 3">
            <a:extLst>
              <a:ext uri="{FF2B5EF4-FFF2-40B4-BE49-F238E27FC236}">
                <a16:creationId xmlns:a16="http://schemas.microsoft.com/office/drawing/2014/main" id="{9DBF83B7-57AD-7B7C-3B6A-A0127342D586}"/>
              </a:ext>
            </a:extLst>
          </p:cNvPr>
          <p:cNvSpPr>
            <a:spLocks noGrp="1"/>
          </p:cNvSpPr>
          <p:nvPr>
            <p:ph type="sldNum" sz="quarter" idx="12"/>
          </p:nvPr>
        </p:nvSpPr>
        <p:spPr/>
        <p:txBody>
          <a:bodyPr/>
          <a:lstStyle/>
          <a:p>
            <a:fld id="{91B2F8B4-CCB5-4477-9798-9DFC8F339643}" type="slidenum">
              <a:rPr kumimoji="1" lang="ja-JP" altLang="en-US" smtClean="0"/>
              <a:t>6</a:t>
            </a:fld>
            <a:endParaRPr kumimoji="1" lang="ja-JP" altLang="en-US"/>
          </a:p>
        </p:txBody>
      </p:sp>
    </p:spTree>
    <p:extLst>
      <p:ext uri="{BB962C8B-B14F-4D97-AF65-F5344CB8AC3E}">
        <p14:creationId xmlns:p14="http://schemas.microsoft.com/office/powerpoint/2010/main" val="411548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862B-7E5F-41BC-29FB-E5F7BABE6DAA}"/>
              </a:ext>
            </a:extLst>
          </p:cNvPr>
          <p:cNvSpPr>
            <a:spLocks noGrp="1"/>
          </p:cNvSpPr>
          <p:nvPr>
            <p:ph type="title"/>
          </p:nvPr>
        </p:nvSpPr>
        <p:spPr/>
        <p:txBody>
          <a:bodyPr/>
          <a:lstStyle/>
          <a:p>
            <a:r>
              <a:rPr kumimoji="1" lang="ja-JP" altLang="en-US" dirty="0"/>
              <a:t>成果物のモデルの詳細</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8FBD29D0-7F63-16B3-8A3A-83CBD6840E7B}"/>
              </a:ext>
            </a:extLst>
          </p:cNvPr>
          <p:cNvSpPr>
            <a:spLocks noGrp="1"/>
          </p:cNvSpPr>
          <p:nvPr>
            <p:ph idx="1"/>
          </p:nvPr>
        </p:nvSpPr>
        <p:spPr/>
        <p:txBody>
          <a:bodyPr/>
          <a:lstStyle/>
          <a:p>
            <a:r>
              <a:rPr kumimoji="1" lang="ja-JP" altLang="en-US" dirty="0"/>
              <a:t>神経孔狭窄を判別するモデル</a:t>
            </a:r>
          </a:p>
        </p:txBody>
      </p:sp>
      <p:pic>
        <p:nvPicPr>
          <p:cNvPr id="5" name="図 4">
            <a:extLst>
              <a:ext uri="{FF2B5EF4-FFF2-40B4-BE49-F238E27FC236}">
                <a16:creationId xmlns:a16="http://schemas.microsoft.com/office/drawing/2014/main" id="{838822DC-09CC-ADC7-5FEF-9847A12C6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405508"/>
            <a:ext cx="11113008" cy="4087367"/>
          </a:xfrm>
          <a:prstGeom prst="rect">
            <a:avLst/>
          </a:prstGeom>
        </p:spPr>
      </p:pic>
      <p:sp>
        <p:nvSpPr>
          <p:cNvPr id="4" name="スライド番号プレースホルダー 3">
            <a:extLst>
              <a:ext uri="{FF2B5EF4-FFF2-40B4-BE49-F238E27FC236}">
                <a16:creationId xmlns:a16="http://schemas.microsoft.com/office/drawing/2014/main" id="{7059EE9D-D77B-8AC6-D613-2731AAA480EB}"/>
              </a:ext>
            </a:extLst>
          </p:cNvPr>
          <p:cNvSpPr>
            <a:spLocks noGrp="1"/>
          </p:cNvSpPr>
          <p:nvPr>
            <p:ph type="sldNum" sz="quarter" idx="12"/>
          </p:nvPr>
        </p:nvSpPr>
        <p:spPr/>
        <p:txBody>
          <a:bodyPr/>
          <a:lstStyle/>
          <a:p>
            <a:fld id="{91B2F8B4-CCB5-4477-9798-9DFC8F339643}" type="slidenum">
              <a:rPr kumimoji="1" lang="ja-JP" altLang="en-US" smtClean="0"/>
              <a:t>7</a:t>
            </a:fld>
            <a:endParaRPr kumimoji="1" lang="ja-JP" altLang="en-US"/>
          </a:p>
        </p:txBody>
      </p:sp>
    </p:spTree>
    <p:extLst>
      <p:ext uri="{BB962C8B-B14F-4D97-AF65-F5344CB8AC3E}">
        <p14:creationId xmlns:p14="http://schemas.microsoft.com/office/powerpoint/2010/main" val="173450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83D36-18E3-5E09-6490-0EBB885514AD}"/>
              </a:ext>
            </a:extLst>
          </p:cNvPr>
          <p:cNvSpPr>
            <a:spLocks noGrp="1"/>
          </p:cNvSpPr>
          <p:nvPr>
            <p:ph type="title"/>
          </p:nvPr>
        </p:nvSpPr>
        <p:spPr/>
        <p:txBody>
          <a:bodyPr/>
          <a:lstStyle/>
          <a:p>
            <a:r>
              <a:rPr kumimoji="1" lang="ja-JP" altLang="en-US" dirty="0"/>
              <a:t>成果物のモデルの詳細</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86B8F49-2F4D-53C9-C1B0-B97B827A16A5}"/>
              </a:ext>
            </a:extLst>
          </p:cNvPr>
          <p:cNvSpPr>
            <a:spLocks noGrp="1"/>
          </p:cNvSpPr>
          <p:nvPr>
            <p:ph idx="1"/>
          </p:nvPr>
        </p:nvSpPr>
        <p:spPr/>
        <p:txBody>
          <a:bodyPr/>
          <a:lstStyle/>
          <a:p>
            <a:r>
              <a:rPr kumimoji="1" lang="ja-JP" altLang="en-US" dirty="0"/>
              <a:t>椎間関節下部狭窄</a:t>
            </a:r>
            <a:r>
              <a:rPr lang="ja-JP" altLang="en-US" dirty="0"/>
              <a:t>を判別するモデル</a:t>
            </a:r>
            <a:endParaRPr kumimoji="1" lang="en-US" altLang="ja-JP" dirty="0"/>
          </a:p>
        </p:txBody>
      </p:sp>
      <p:pic>
        <p:nvPicPr>
          <p:cNvPr id="5" name="図 4">
            <a:extLst>
              <a:ext uri="{FF2B5EF4-FFF2-40B4-BE49-F238E27FC236}">
                <a16:creationId xmlns:a16="http://schemas.microsoft.com/office/drawing/2014/main" id="{D5947E68-8E9B-01A8-3D15-128E8B95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6" y="2524745"/>
            <a:ext cx="11369965" cy="3877456"/>
          </a:xfrm>
          <a:prstGeom prst="rect">
            <a:avLst/>
          </a:prstGeom>
        </p:spPr>
      </p:pic>
      <p:sp>
        <p:nvSpPr>
          <p:cNvPr id="4" name="スライド番号プレースホルダー 3">
            <a:extLst>
              <a:ext uri="{FF2B5EF4-FFF2-40B4-BE49-F238E27FC236}">
                <a16:creationId xmlns:a16="http://schemas.microsoft.com/office/drawing/2014/main" id="{C2A0D5E4-04DB-4D27-7E01-EF5CC218569B}"/>
              </a:ext>
            </a:extLst>
          </p:cNvPr>
          <p:cNvSpPr>
            <a:spLocks noGrp="1"/>
          </p:cNvSpPr>
          <p:nvPr>
            <p:ph type="sldNum" sz="quarter" idx="12"/>
          </p:nvPr>
        </p:nvSpPr>
        <p:spPr/>
        <p:txBody>
          <a:bodyPr/>
          <a:lstStyle/>
          <a:p>
            <a:fld id="{91B2F8B4-CCB5-4477-9798-9DFC8F339643}" type="slidenum">
              <a:rPr kumimoji="1" lang="ja-JP" altLang="en-US" smtClean="0"/>
              <a:t>8</a:t>
            </a:fld>
            <a:endParaRPr kumimoji="1" lang="ja-JP" altLang="en-US"/>
          </a:p>
        </p:txBody>
      </p:sp>
    </p:spTree>
    <p:extLst>
      <p:ext uri="{BB962C8B-B14F-4D97-AF65-F5344CB8AC3E}">
        <p14:creationId xmlns:p14="http://schemas.microsoft.com/office/powerpoint/2010/main" val="419703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6A656-B53E-A044-E4EA-BF0E716034BE}"/>
              </a:ext>
            </a:extLst>
          </p:cNvPr>
          <p:cNvSpPr>
            <a:spLocks noGrp="1"/>
          </p:cNvSpPr>
          <p:nvPr>
            <p:ph type="title"/>
          </p:nvPr>
        </p:nvSpPr>
        <p:spPr/>
        <p:txBody>
          <a:bodyPr/>
          <a:lstStyle/>
          <a:p>
            <a:r>
              <a:rPr kumimoji="1" lang="ja-JP" altLang="en-US" dirty="0"/>
              <a:t>効果</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E7B244BA-E353-3D29-7F07-771953BB7758}"/>
              </a:ext>
            </a:extLst>
          </p:cNvPr>
          <p:cNvSpPr>
            <a:spLocks noGrp="1"/>
          </p:cNvSpPr>
          <p:nvPr>
            <p:ph idx="1"/>
          </p:nvPr>
        </p:nvSpPr>
        <p:spPr/>
        <p:txBody>
          <a:bodyPr>
            <a:normAutofit/>
          </a:bodyPr>
          <a:lstStyle/>
          <a:p>
            <a:r>
              <a:rPr kumimoji="1" lang="ja-JP" altLang="en-US" dirty="0"/>
              <a:t>神経孔狭窄</a:t>
            </a:r>
            <a:r>
              <a:rPr lang="ja-JP" altLang="en-US" dirty="0"/>
              <a:t>と</a:t>
            </a:r>
            <a:r>
              <a:rPr kumimoji="1" lang="ja-JP" altLang="en-US" dirty="0"/>
              <a:t>椎間関節下部</a:t>
            </a:r>
            <a:endParaRPr kumimoji="1" lang="en-US" altLang="ja-JP" dirty="0"/>
          </a:p>
          <a:p>
            <a:pPr marL="0" indent="0">
              <a:buNone/>
            </a:pPr>
            <a:r>
              <a:rPr kumimoji="1" lang="ja-JP" altLang="en-US" dirty="0"/>
              <a:t>狭窄</a:t>
            </a:r>
            <a:r>
              <a:rPr lang="ja-JP" altLang="en-US" dirty="0"/>
              <a:t>の度合いを</a:t>
            </a:r>
            <a:r>
              <a:rPr lang="en-US" altLang="ja-JP" dirty="0"/>
              <a:t>AI</a:t>
            </a:r>
            <a:r>
              <a:rPr lang="ja-JP" altLang="en-US" dirty="0"/>
              <a:t>のモデルが</a:t>
            </a:r>
            <a:endParaRPr lang="en-US" altLang="ja-JP" dirty="0"/>
          </a:p>
          <a:p>
            <a:pPr marL="0" indent="0">
              <a:buNone/>
            </a:pPr>
            <a:r>
              <a:rPr kumimoji="1" lang="ja-JP" altLang="en-US" dirty="0"/>
              <a:t>正しく予測できたかを整理した</a:t>
            </a:r>
            <a:endParaRPr kumimoji="1" lang="en-US" altLang="ja-JP" dirty="0"/>
          </a:p>
          <a:p>
            <a:pPr marL="0" indent="0">
              <a:buNone/>
            </a:pPr>
            <a:r>
              <a:rPr kumimoji="1" lang="ja-JP" altLang="en-US" dirty="0"/>
              <a:t>表（混同行列）を右に示す。</a:t>
            </a:r>
            <a:endParaRPr kumimoji="1" lang="en-US" altLang="ja-JP" dirty="0"/>
          </a:p>
          <a:p>
            <a:pPr marL="0" indent="0">
              <a:buNone/>
            </a:pPr>
            <a:endParaRPr lang="en-US" altLang="ja-JP" dirty="0"/>
          </a:p>
          <a:p>
            <a:pPr marL="0" indent="0">
              <a:buNone/>
            </a:pPr>
            <a:r>
              <a:rPr kumimoji="1" lang="ja-JP" altLang="en-US" dirty="0"/>
              <a:t>（</a:t>
            </a:r>
            <a:r>
              <a:rPr kumimoji="1" lang="en-US" altLang="ja-JP" dirty="0"/>
              <a:t>※</a:t>
            </a:r>
            <a:r>
              <a:rPr kumimoji="1" lang="ja-JP" altLang="en-US" dirty="0"/>
              <a:t>こちらの精度は</a:t>
            </a:r>
            <a:r>
              <a:rPr kumimoji="1" lang="en-US" altLang="ja-JP" dirty="0" err="1"/>
              <a:t>kaggle</a:t>
            </a:r>
            <a:r>
              <a:rPr kumimoji="1" lang="ja-JP" altLang="en-US" dirty="0"/>
              <a:t>の</a:t>
            </a:r>
            <a:endParaRPr kumimoji="1" lang="en-US" altLang="ja-JP" dirty="0"/>
          </a:p>
          <a:p>
            <a:pPr marL="0" indent="0">
              <a:buNone/>
            </a:pPr>
            <a:r>
              <a:rPr lang="ja-JP" altLang="en-US" dirty="0"/>
              <a:t>データセットを</a:t>
            </a:r>
            <a:r>
              <a:rPr lang="en-US" altLang="ja-JP" dirty="0"/>
              <a:t>train</a:t>
            </a:r>
            <a:r>
              <a:rPr lang="ja-JP" altLang="en-US" dirty="0"/>
              <a:t>と</a:t>
            </a:r>
            <a:r>
              <a:rPr lang="en-US" altLang="ja-JP" dirty="0" err="1"/>
              <a:t>val</a:t>
            </a:r>
            <a:r>
              <a:rPr lang="ja-JP" altLang="en-US" dirty="0"/>
              <a:t>に分け</a:t>
            </a:r>
            <a:endParaRPr lang="en-US" altLang="ja-JP" dirty="0"/>
          </a:p>
          <a:p>
            <a:pPr marL="0" indent="0">
              <a:buNone/>
            </a:pPr>
            <a:r>
              <a:rPr lang="ja-JP" altLang="en-US"/>
              <a:t>た場合の精度です</a:t>
            </a:r>
            <a:r>
              <a:rPr kumimoji="1" lang="ja-JP" altLang="en-US"/>
              <a:t>）</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5DAB1090-DAAC-218F-1CDA-2A71E9CC2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12580"/>
            <a:ext cx="5334744" cy="2524477"/>
          </a:xfrm>
          <a:prstGeom prst="rect">
            <a:avLst/>
          </a:prstGeom>
        </p:spPr>
      </p:pic>
      <p:pic>
        <p:nvPicPr>
          <p:cNvPr id="11" name="図 10">
            <a:extLst>
              <a:ext uri="{FF2B5EF4-FFF2-40B4-BE49-F238E27FC236}">
                <a16:creationId xmlns:a16="http://schemas.microsoft.com/office/drawing/2014/main" id="{637E1C1C-6F99-2D20-1176-15057AE6E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763" y="4271994"/>
            <a:ext cx="5325218" cy="2505425"/>
          </a:xfrm>
          <a:prstGeom prst="rect">
            <a:avLst/>
          </a:prstGeom>
        </p:spPr>
      </p:pic>
      <p:sp>
        <p:nvSpPr>
          <p:cNvPr id="4" name="スライド番号プレースホルダー 3">
            <a:extLst>
              <a:ext uri="{FF2B5EF4-FFF2-40B4-BE49-F238E27FC236}">
                <a16:creationId xmlns:a16="http://schemas.microsoft.com/office/drawing/2014/main" id="{5A58C839-6680-B368-F8A3-766DDD86C1FE}"/>
              </a:ext>
            </a:extLst>
          </p:cNvPr>
          <p:cNvSpPr>
            <a:spLocks noGrp="1"/>
          </p:cNvSpPr>
          <p:nvPr>
            <p:ph type="sldNum" sz="quarter" idx="12"/>
          </p:nvPr>
        </p:nvSpPr>
        <p:spPr>
          <a:xfrm>
            <a:off x="484187" y="759207"/>
            <a:ext cx="779767" cy="365125"/>
          </a:xfrm>
        </p:spPr>
        <p:txBody>
          <a:bodyPr/>
          <a:lstStyle/>
          <a:p>
            <a:fld id="{91B2F8B4-CCB5-4477-9798-9DFC8F339643}" type="slidenum">
              <a:rPr kumimoji="1" lang="ja-JP" altLang="en-US" smtClean="0"/>
              <a:t>9</a:t>
            </a:fld>
            <a:endParaRPr kumimoji="1" lang="ja-JP" altLang="en-US" dirty="0"/>
          </a:p>
        </p:txBody>
      </p:sp>
    </p:spTree>
    <p:extLst>
      <p:ext uri="{BB962C8B-B14F-4D97-AF65-F5344CB8AC3E}">
        <p14:creationId xmlns:p14="http://schemas.microsoft.com/office/powerpoint/2010/main" val="126031537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10621</TotalTime>
  <Words>619</Words>
  <Application>Microsoft Office PowerPoint</Application>
  <PresentationFormat>ワイド画面</PresentationFormat>
  <Paragraphs>81</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Century Gothic</vt:lpstr>
      <vt:lpstr>Wingdings 3</vt:lpstr>
      <vt:lpstr>ウィスプ</vt:lpstr>
      <vt:lpstr>RSNA成果物発表</vt:lpstr>
      <vt:lpstr>RSNAとは？</vt:lpstr>
      <vt:lpstr>コンペ（成果物）の概要</vt:lpstr>
      <vt:lpstr>背景</vt:lpstr>
      <vt:lpstr>目的</vt:lpstr>
      <vt:lpstr>成果物をどのようにビジネスで活かせるのか</vt:lpstr>
      <vt:lpstr>成果物のモデルの詳細1</vt:lpstr>
      <vt:lpstr>成果物のモデルの詳細2</vt:lpstr>
      <vt:lpstr>効果①</vt:lpstr>
      <vt:lpstr>効果②</vt:lpstr>
      <vt:lpstr>このコンペでの成績</vt:lpstr>
      <vt:lpstr>工夫点・苦労点</vt:lpstr>
      <vt:lpstr>苦労をどう乗り越えたのか？</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45</cp:revision>
  <dcterms:created xsi:type="dcterms:W3CDTF">2025-02-18T05:17:09Z</dcterms:created>
  <dcterms:modified xsi:type="dcterms:W3CDTF">2025-05-09T05:36:12Z</dcterms:modified>
</cp:coreProperties>
</file>