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A2D06-CA38-4231-9A91-D678CED8188D}" v="5" dt="2025-06-16T05:26:44.2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69153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6655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325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74943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749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39404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19410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06468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87951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9756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97089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76716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93443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98575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0332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16668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BF7101-3971-4098-B2A1-0CBD5D5942B2}" type="datetimeFigureOut">
              <a:rPr kumimoji="1" lang="ja-JP" altLang="en-US" smtClean="0"/>
              <a:t>2025/6/16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232254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g.nhk-book.co.jp/article/6554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78550-3FB4-A401-BB06-A02A0E2AFDB7}"/>
              </a:ext>
            </a:extLst>
          </p:cNvPr>
          <p:cNvSpPr>
            <a:spLocks noGrp="1"/>
          </p:cNvSpPr>
          <p:nvPr>
            <p:ph type="ctrTitle"/>
          </p:nvPr>
        </p:nvSpPr>
        <p:spPr/>
        <p:txBody>
          <a:bodyPr>
            <a:normAutofit fontScale="90000"/>
          </a:bodyPr>
          <a:lstStyle/>
          <a:p>
            <a:r>
              <a:rPr kumimoji="1" lang="en-US" altLang="ja-JP" dirty="0" err="1"/>
              <a:t>Syncable</a:t>
            </a:r>
            <a:r>
              <a:rPr kumimoji="1" lang="ja-JP" altLang="en-US" dirty="0"/>
              <a:t>という寄付サイトに集まった金額から需要予測</a:t>
            </a:r>
          </a:p>
        </p:txBody>
      </p:sp>
      <p:sp>
        <p:nvSpPr>
          <p:cNvPr id="3" name="字幕 2">
            <a:extLst>
              <a:ext uri="{FF2B5EF4-FFF2-40B4-BE49-F238E27FC236}">
                <a16:creationId xmlns:a16="http://schemas.microsoft.com/office/drawing/2014/main" id="{E3AA94E5-9848-DE58-7673-1CCD5FFA7C1A}"/>
              </a:ext>
            </a:extLst>
          </p:cNvPr>
          <p:cNvSpPr>
            <a:spLocks noGrp="1"/>
          </p:cNvSpPr>
          <p:nvPr>
            <p:ph type="subTitle" idx="1"/>
          </p:nvPr>
        </p:nvSpPr>
        <p:spPr/>
        <p:txBody>
          <a:bodyPr/>
          <a:lstStyle/>
          <a:p>
            <a:r>
              <a:rPr kumimoji="1" lang="ja-JP" altLang="en-US" dirty="0"/>
              <a:t>名前：藤吉　亨</a:t>
            </a:r>
          </a:p>
        </p:txBody>
      </p:sp>
    </p:spTree>
    <p:extLst>
      <p:ext uri="{BB962C8B-B14F-4D97-AF65-F5344CB8AC3E}">
        <p14:creationId xmlns:p14="http://schemas.microsoft.com/office/powerpoint/2010/main" val="132309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FCE84-48AE-0243-4842-E2CAE71BB713}"/>
              </a:ext>
            </a:extLst>
          </p:cNvPr>
          <p:cNvSpPr>
            <a:spLocks noGrp="1"/>
          </p:cNvSpPr>
          <p:nvPr>
            <p:ph type="title"/>
          </p:nvPr>
        </p:nvSpPr>
        <p:spPr/>
        <p:txBody>
          <a:bodyPr/>
          <a:lstStyle/>
          <a:p>
            <a:r>
              <a:rPr kumimoji="1" lang="ja-JP" altLang="en-US" dirty="0"/>
              <a:t>提案するビジネスモデル</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D422084A-8FF5-D73C-51E0-6B1D3CB795C3}"/>
              </a:ext>
            </a:extLst>
          </p:cNvPr>
          <p:cNvSpPr>
            <a:spLocks noGrp="1"/>
          </p:cNvSpPr>
          <p:nvPr>
            <p:ph idx="1"/>
          </p:nvPr>
        </p:nvSpPr>
        <p:spPr/>
        <p:txBody>
          <a:bodyPr>
            <a:normAutofit/>
          </a:bodyPr>
          <a:lstStyle/>
          <a:p>
            <a:r>
              <a:rPr kumimoji="1" lang="ja-JP" altLang="en-US" sz="2400"/>
              <a:t>芸術・スポーツ</a:t>
            </a:r>
            <a:r>
              <a:rPr kumimoji="1" lang="ja-JP" altLang="en-US" sz="2400" dirty="0"/>
              <a:t>に関連するようなビジネスをはじめる。</a:t>
            </a:r>
            <a:endParaRPr kumimoji="1" lang="en-US" altLang="ja-JP" sz="2400" dirty="0"/>
          </a:p>
        </p:txBody>
      </p:sp>
    </p:spTree>
    <p:extLst>
      <p:ext uri="{BB962C8B-B14F-4D97-AF65-F5344CB8AC3E}">
        <p14:creationId xmlns:p14="http://schemas.microsoft.com/office/powerpoint/2010/main" val="1352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37891-6196-C7B3-CF11-2D41F2556885}"/>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A7B50529-C09A-7EE9-62D2-1A435DCFF0D6}"/>
              </a:ext>
            </a:extLst>
          </p:cNvPr>
          <p:cNvSpPr>
            <a:spLocks noGrp="1"/>
          </p:cNvSpPr>
          <p:nvPr>
            <p:ph idx="1"/>
          </p:nvPr>
        </p:nvSpPr>
        <p:spPr/>
        <p:txBody>
          <a:bodyPr>
            <a:normAutofit/>
          </a:bodyPr>
          <a:lstStyle/>
          <a:p>
            <a:r>
              <a:rPr kumimoji="1" lang="ja-JP" altLang="en-US" sz="2400" dirty="0"/>
              <a:t>友人が</a:t>
            </a:r>
            <a:r>
              <a:rPr kumimoji="1" lang="en-US" altLang="ja-JP" sz="2400" dirty="0"/>
              <a:t>NPO</a:t>
            </a:r>
            <a:r>
              <a:rPr kumimoji="1" lang="ja-JP" altLang="en-US" sz="2400" dirty="0"/>
              <a:t>法人を立ち上げるということだったので寄付サイトから実際にどのような分野が需要があるのかを調査した。</a:t>
            </a:r>
          </a:p>
        </p:txBody>
      </p:sp>
    </p:spTree>
    <p:extLst>
      <p:ext uri="{BB962C8B-B14F-4D97-AF65-F5344CB8AC3E}">
        <p14:creationId xmlns:p14="http://schemas.microsoft.com/office/powerpoint/2010/main" val="397896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2E0D3-030D-C2AB-1ACD-9E1CCBBA3BA6}"/>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960CCDD0-7D2C-79CE-9C90-2A37B9040F11}"/>
              </a:ext>
            </a:extLst>
          </p:cNvPr>
          <p:cNvSpPr>
            <a:spLocks noGrp="1"/>
          </p:cNvSpPr>
          <p:nvPr>
            <p:ph idx="1"/>
          </p:nvPr>
        </p:nvSpPr>
        <p:spPr/>
        <p:txBody>
          <a:bodyPr>
            <a:normAutofit/>
          </a:bodyPr>
          <a:lstStyle/>
          <a:p>
            <a:r>
              <a:rPr kumimoji="1" lang="en-US" altLang="ja-JP" sz="2400" dirty="0" err="1"/>
              <a:t>Syncable</a:t>
            </a:r>
            <a:r>
              <a:rPr kumimoji="1" lang="ja-JP" altLang="en-US" sz="2400" dirty="0"/>
              <a:t>というサイトの寄付データから需要を予測し、その需要に基づいたビジネスを提案する</a:t>
            </a:r>
            <a:endParaRPr kumimoji="1" lang="en-US" altLang="ja-JP" sz="2400" dirty="0"/>
          </a:p>
        </p:txBody>
      </p:sp>
    </p:spTree>
    <p:extLst>
      <p:ext uri="{BB962C8B-B14F-4D97-AF65-F5344CB8AC3E}">
        <p14:creationId xmlns:p14="http://schemas.microsoft.com/office/powerpoint/2010/main" val="146712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8C23B-0E4C-18C0-C393-37E1D7E738DA}"/>
              </a:ext>
            </a:extLst>
          </p:cNvPr>
          <p:cNvSpPr>
            <a:spLocks noGrp="1"/>
          </p:cNvSpPr>
          <p:nvPr>
            <p:ph type="title"/>
          </p:nvPr>
        </p:nvSpPr>
        <p:spPr/>
        <p:txBody>
          <a:bodyPr>
            <a:normAutofit fontScale="90000"/>
          </a:bodyPr>
          <a:lstStyle/>
          <a:p>
            <a:r>
              <a:rPr kumimoji="1" lang="ja-JP" altLang="en-US" dirty="0"/>
              <a:t>分野別の</a:t>
            </a:r>
            <a:r>
              <a:rPr kumimoji="1" lang="en-US" altLang="ja-JP" dirty="0"/>
              <a:t>1</a:t>
            </a:r>
            <a:r>
              <a:rPr kumimoji="1" lang="ja-JP" altLang="en-US" dirty="0"/>
              <a:t>団体あたりの寄付金額の平均</a:t>
            </a:r>
            <a:br>
              <a:rPr kumimoji="1" lang="en-US" altLang="ja-JP" dirty="0"/>
            </a:br>
            <a:br>
              <a:rPr kumimoji="1" lang="en-US" altLang="ja-JP" dirty="0"/>
            </a:br>
            <a:br>
              <a:rPr kumimoji="1" lang="en-US" altLang="ja-JP" dirty="0"/>
            </a:br>
            <a:endParaRPr kumimoji="1" lang="ja-JP" altLang="en-US" dirty="0"/>
          </a:p>
        </p:txBody>
      </p:sp>
      <p:pic>
        <p:nvPicPr>
          <p:cNvPr id="9" name="コンテンツ プレースホルダー 8">
            <a:extLst>
              <a:ext uri="{FF2B5EF4-FFF2-40B4-BE49-F238E27FC236}">
                <a16:creationId xmlns:a16="http://schemas.microsoft.com/office/drawing/2014/main" id="{E38D0A91-818F-E850-4A32-F64EF573F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159" y="1264555"/>
            <a:ext cx="10120182" cy="2447544"/>
          </a:xfrm>
        </p:spPr>
      </p:pic>
      <p:sp>
        <p:nvSpPr>
          <p:cNvPr id="16" name="テキスト ボックス 15">
            <a:extLst>
              <a:ext uri="{FF2B5EF4-FFF2-40B4-BE49-F238E27FC236}">
                <a16:creationId xmlns:a16="http://schemas.microsoft.com/office/drawing/2014/main" id="{72856B89-3168-7948-6DA0-BFF9B8F4C450}"/>
              </a:ext>
            </a:extLst>
          </p:cNvPr>
          <p:cNvSpPr txBox="1"/>
          <p:nvPr/>
        </p:nvSpPr>
        <p:spPr>
          <a:xfrm>
            <a:off x="2008909" y="4512071"/>
            <a:ext cx="8174182" cy="1569660"/>
          </a:xfrm>
          <a:prstGeom prst="rect">
            <a:avLst/>
          </a:prstGeom>
          <a:noFill/>
        </p:spPr>
        <p:txBody>
          <a:bodyPr wrap="square">
            <a:spAutoFit/>
          </a:bodyPr>
          <a:lstStyle/>
          <a:p>
            <a:r>
              <a:rPr kumimoji="1" lang="ja-JP" altLang="en-US" dirty="0"/>
              <a:t>・</a:t>
            </a:r>
            <a:r>
              <a:rPr kumimoji="1" lang="ja-JP" altLang="en-US" sz="2400" dirty="0"/>
              <a:t>動物を守りたいという分野が特に多かった（</a:t>
            </a:r>
            <a:r>
              <a:rPr kumimoji="1" lang="en-US" altLang="ja-JP" sz="2400" dirty="0"/>
              <a:t>1</a:t>
            </a:r>
            <a:r>
              <a:rPr kumimoji="1" lang="ja-JP" altLang="en-US" sz="2400" dirty="0"/>
              <a:t>団体あたり</a:t>
            </a:r>
            <a:r>
              <a:rPr kumimoji="1" lang="en-US" altLang="ja-JP" sz="2400" dirty="0"/>
              <a:t>360</a:t>
            </a:r>
            <a:r>
              <a:rPr kumimoji="1" lang="ja-JP" altLang="en-US" sz="2400" dirty="0"/>
              <a:t>万）この原因を調べたいと思った</a:t>
            </a:r>
            <a:endParaRPr kumimoji="1" lang="en-US" altLang="ja-JP" sz="2400" dirty="0"/>
          </a:p>
          <a:p>
            <a:endParaRPr kumimoji="1" lang="en-US" altLang="ja-JP" sz="2400" dirty="0"/>
          </a:p>
          <a:p>
            <a:r>
              <a:rPr kumimoji="1" lang="ja-JP" altLang="en-US" sz="2400" dirty="0"/>
              <a:t>（</a:t>
            </a:r>
            <a:r>
              <a:rPr kumimoji="1" lang="en-US" altLang="ja-JP" sz="2400" dirty="0"/>
              <a:t>※</a:t>
            </a:r>
            <a:r>
              <a:rPr kumimoji="1" lang="ja-JP" altLang="en-US" sz="2400" dirty="0"/>
              <a:t>以下全てのデータは</a:t>
            </a:r>
            <a:r>
              <a:rPr kumimoji="1" lang="en-US" altLang="ja-JP" sz="2400" dirty="0"/>
              <a:t>2024/7/26</a:t>
            </a:r>
            <a:r>
              <a:rPr kumimoji="1" lang="ja-JP" altLang="en-US" sz="2400" dirty="0"/>
              <a:t>に取得したもの）</a:t>
            </a:r>
            <a:endParaRPr kumimoji="1" lang="en-US" altLang="ja-JP" sz="2400" dirty="0"/>
          </a:p>
        </p:txBody>
      </p:sp>
    </p:spTree>
    <p:extLst>
      <p:ext uri="{BB962C8B-B14F-4D97-AF65-F5344CB8AC3E}">
        <p14:creationId xmlns:p14="http://schemas.microsoft.com/office/powerpoint/2010/main" val="63945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79371-9D63-37B0-42CF-A3E737731FD6}"/>
              </a:ext>
            </a:extLst>
          </p:cNvPr>
          <p:cNvSpPr>
            <a:spLocks noGrp="1"/>
          </p:cNvSpPr>
          <p:nvPr>
            <p:ph type="title"/>
          </p:nvPr>
        </p:nvSpPr>
        <p:spPr/>
        <p:txBody>
          <a:bodyPr/>
          <a:lstStyle/>
          <a:p>
            <a:r>
              <a:rPr kumimoji="1" lang="ja-JP" altLang="en-US" dirty="0"/>
              <a:t>「動物を守りたい」という分野の寄付金額上位</a:t>
            </a:r>
            <a:r>
              <a:rPr kumimoji="1" lang="en-US" altLang="ja-JP" dirty="0"/>
              <a:t>5</a:t>
            </a:r>
            <a:r>
              <a:rPr kumimoji="1" lang="ja-JP" altLang="en-US" dirty="0"/>
              <a:t>つ</a:t>
            </a:r>
          </a:p>
        </p:txBody>
      </p:sp>
      <p:graphicFrame>
        <p:nvGraphicFramePr>
          <p:cNvPr id="4" name="コンテンツ プレースホルダー 3">
            <a:extLst>
              <a:ext uri="{FF2B5EF4-FFF2-40B4-BE49-F238E27FC236}">
                <a16:creationId xmlns:a16="http://schemas.microsoft.com/office/drawing/2014/main" id="{95779D81-900F-400D-8980-D9AF166BB2AD}"/>
              </a:ext>
            </a:extLst>
          </p:cNvPr>
          <p:cNvGraphicFramePr>
            <a:graphicFrameLocks noGrp="1"/>
          </p:cNvGraphicFramePr>
          <p:nvPr>
            <p:ph idx="1"/>
            <p:extLst>
              <p:ext uri="{D42A27DB-BD31-4B8C-83A1-F6EECF244321}">
                <p14:modId xmlns:p14="http://schemas.microsoft.com/office/powerpoint/2010/main" val="1355053607"/>
              </p:ext>
            </p:extLst>
          </p:nvPr>
        </p:nvGraphicFramePr>
        <p:xfrm>
          <a:off x="2589213" y="2133600"/>
          <a:ext cx="8915400" cy="22250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980199145"/>
                    </a:ext>
                  </a:extLst>
                </a:gridCol>
                <a:gridCol w="4457700">
                  <a:extLst>
                    <a:ext uri="{9D8B030D-6E8A-4147-A177-3AD203B41FA5}">
                      <a16:colId xmlns:a16="http://schemas.microsoft.com/office/drawing/2014/main" val="2157545708"/>
                    </a:ext>
                  </a:extLst>
                </a:gridCol>
              </a:tblGrid>
              <a:tr h="370840">
                <a:tc>
                  <a:txBody>
                    <a:bodyPr/>
                    <a:lstStyle/>
                    <a:p>
                      <a:r>
                        <a:rPr kumimoji="1" lang="ja-JP" altLang="en-US" dirty="0"/>
                        <a:t>団体名</a:t>
                      </a:r>
                    </a:p>
                  </a:txBody>
                  <a:tcPr/>
                </a:tc>
                <a:tc>
                  <a:txBody>
                    <a:bodyPr/>
                    <a:lstStyle/>
                    <a:p>
                      <a:r>
                        <a:rPr kumimoji="1" lang="ja-JP" altLang="en-US" dirty="0"/>
                        <a:t>集まった金額</a:t>
                      </a:r>
                    </a:p>
                  </a:txBody>
                  <a:tcPr/>
                </a:tc>
                <a:extLst>
                  <a:ext uri="{0D108BD9-81ED-4DB2-BD59-A6C34878D82A}">
                    <a16:rowId xmlns:a16="http://schemas.microsoft.com/office/drawing/2014/main" val="3533531743"/>
                  </a:ext>
                </a:extLst>
              </a:tr>
              <a:tr h="370840">
                <a:tc>
                  <a:txBody>
                    <a:bodyPr/>
                    <a:lstStyle/>
                    <a:p>
                      <a:r>
                        <a:rPr kumimoji="1" lang="ja-JP" altLang="en-US" dirty="0"/>
                        <a:t>引退馬協会</a:t>
                      </a:r>
                    </a:p>
                  </a:txBody>
                  <a:tcPr/>
                </a:tc>
                <a:tc>
                  <a:txBody>
                    <a:bodyPr/>
                    <a:lstStyle/>
                    <a:p>
                      <a:r>
                        <a:rPr kumimoji="1" lang="en-US" altLang="ja-JP" dirty="0"/>
                        <a:t>7489</a:t>
                      </a:r>
                      <a:r>
                        <a:rPr kumimoji="1" lang="ja-JP" altLang="en-US" dirty="0"/>
                        <a:t>万円</a:t>
                      </a:r>
                    </a:p>
                  </a:txBody>
                  <a:tcPr/>
                </a:tc>
                <a:extLst>
                  <a:ext uri="{0D108BD9-81ED-4DB2-BD59-A6C34878D82A}">
                    <a16:rowId xmlns:a16="http://schemas.microsoft.com/office/drawing/2014/main" val="9689698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7402</a:t>
                      </a:r>
                      <a:r>
                        <a:rPr kumimoji="1" lang="ja-JP" altLang="en-US" dirty="0"/>
                        <a:t>万円</a:t>
                      </a:r>
                    </a:p>
                  </a:txBody>
                  <a:tcPr/>
                </a:tc>
                <a:extLst>
                  <a:ext uri="{0D108BD9-81ED-4DB2-BD59-A6C34878D82A}">
                    <a16:rowId xmlns:a16="http://schemas.microsoft.com/office/drawing/2014/main" val="11649564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5413</a:t>
                      </a:r>
                      <a:r>
                        <a:rPr kumimoji="1" lang="ja-JP" altLang="en-US" dirty="0"/>
                        <a:t>万円</a:t>
                      </a:r>
                    </a:p>
                  </a:txBody>
                  <a:tcPr/>
                </a:tc>
                <a:extLst>
                  <a:ext uri="{0D108BD9-81ED-4DB2-BD59-A6C34878D82A}">
                    <a16:rowId xmlns:a16="http://schemas.microsoft.com/office/drawing/2014/main" val="29362497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3583</a:t>
                      </a:r>
                      <a:r>
                        <a:rPr kumimoji="1" lang="ja-JP" altLang="en-US" dirty="0"/>
                        <a:t>万円</a:t>
                      </a:r>
                    </a:p>
                  </a:txBody>
                  <a:tcPr/>
                </a:tc>
                <a:extLst>
                  <a:ext uri="{0D108BD9-81ED-4DB2-BD59-A6C34878D82A}">
                    <a16:rowId xmlns:a16="http://schemas.microsoft.com/office/drawing/2014/main" val="1711989879"/>
                  </a:ext>
                </a:extLst>
              </a:tr>
              <a:tr h="370840">
                <a:tc>
                  <a:txBody>
                    <a:bodyPr/>
                    <a:lstStyle/>
                    <a:p>
                      <a:r>
                        <a:rPr kumimoji="1" lang="ja-JP" altLang="en-US" dirty="0"/>
                        <a:t>こうほく・人と生きもの・支えあう会</a:t>
                      </a:r>
                    </a:p>
                  </a:txBody>
                  <a:tcPr/>
                </a:tc>
                <a:tc>
                  <a:txBody>
                    <a:bodyPr/>
                    <a:lstStyle/>
                    <a:p>
                      <a:r>
                        <a:rPr kumimoji="1" lang="en-US" altLang="ja-JP" dirty="0"/>
                        <a:t>281</a:t>
                      </a:r>
                      <a:r>
                        <a:rPr kumimoji="1" lang="ja-JP" altLang="en-US" dirty="0"/>
                        <a:t>万円</a:t>
                      </a:r>
                    </a:p>
                  </a:txBody>
                  <a:tcPr/>
                </a:tc>
                <a:extLst>
                  <a:ext uri="{0D108BD9-81ED-4DB2-BD59-A6C34878D82A}">
                    <a16:rowId xmlns:a16="http://schemas.microsoft.com/office/drawing/2014/main" val="4197105562"/>
                  </a:ext>
                </a:extLst>
              </a:tr>
            </a:tbl>
          </a:graphicData>
        </a:graphic>
      </p:graphicFrame>
      <p:sp>
        <p:nvSpPr>
          <p:cNvPr id="5" name="テキスト ボックス 4">
            <a:extLst>
              <a:ext uri="{FF2B5EF4-FFF2-40B4-BE49-F238E27FC236}">
                <a16:creationId xmlns:a16="http://schemas.microsoft.com/office/drawing/2014/main" id="{26AA3C3B-9F8C-258D-DA09-F52916E21EFF}"/>
              </a:ext>
            </a:extLst>
          </p:cNvPr>
          <p:cNvSpPr txBox="1"/>
          <p:nvPr/>
        </p:nvSpPr>
        <p:spPr>
          <a:xfrm>
            <a:off x="2807855" y="4747491"/>
            <a:ext cx="8488218" cy="1200329"/>
          </a:xfrm>
          <a:prstGeom prst="rect">
            <a:avLst/>
          </a:prstGeom>
          <a:noFill/>
        </p:spPr>
        <p:txBody>
          <a:bodyPr wrap="square" rtlCol="0">
            <a:spAutoFit/>
          </a:bodyPr>
          <a:lstStyle/>
          <a:p>
            <a:r>
              <a:rPr kumimoji="1" lang="ja-JP" altLang="en-US" sz="2400" dirty="0"/>
              <a:t>・「動物を守りたい」の分野では上位</a:t>
            </a:r>
            <a:r>
              <a:rPr kumimoji="1" lang="en-US" altLang="ja-JP" sz="2400" dirty="0"/>
              <a:t>4</a:t>
            </a:r>
            <a:r>
              <a:rPr kumimoji="1" lang="ja-JP" altLang="en-US" sz="2400" dirty="0"/>
              <a:t>つの寄付サイトが大幅に平均を引き上げていた。これらは全て馬であり原因を解明したい</a:t>
            </a:r>
            <a:endParaRPr kumimoji="1" lang="en-US" altLang="ja-JP" sz="2400" dirty="0"/>
          </a:p>
        </p:txBody>
      </p:sp>
    </p:spTree>
    <p:extLst>
      <p:ext uri="{BB962C8B-B14F-4D97-AF65-F5344CB8AC3E}">
        <p14:creationId xmlns:p14="http://schemas.microsoft.com/office/powerpoint/2010/main" val="227406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8755-57A0-61F0-700A-0D2DD39F5FA7}"/>
              </a:ext>
            </a:extLst>
          </p:cNvPr>
          <p:cNvSpPr>
            <a:spLocks noGrp="1"/>
          </p:cNvSpPr>
          <p:nvPr>
            <p:ph type="title"/>
          </p:nvPr>
        </p:nvSpPr>
        <p:spPr/>
        <p:txBody>
          <a:bodyPr/>
          <a:lstStyle/>
          <a:p>
            <a:r>
              <a:rPr kumimoji="1" lang="ja-JP" altLang="en-US" dirty="0"/>
              <a:t>なぜ馬の寄付がこんなに人気なのか？</a:t>
            </a:r>
          </a:p>
        </p:txBody>
      </p:sp>
      <p:sp>
        <p:nvSpPr>
          <p:cNvPr id="3" name="コンテンツ プレースホルダー 2">
            <a:extLst>
              <a:ext uri="{FF2B5EF4-FFF2-40B4-BE49-F238E27FC236}">
                <a16:creationId xmlns:a16="http://schemas.microsoft.com/office/drawing/2014/main" id="{CA020B8A-3823-BA1B-8BFD-35734E58B556}"/>
              </a:ext>
            </a:extLst>
          </p:cNvPr>
          <p:cNvSpPr>
            <a:spLocks noGrp="1"/>
          </p:cNvSpPr>
          <p:nvPr>
            <p:ph idx="1"/>
          </p:nvPr>
        </p:nvSpPr>
        <p:spPr/>
        <p:txBody>
          <a:bodyPr>
            <a:normAutofit/>
          </a:bodyPr>
          <a:lstStyle/>
          <a:p>
            <a:r>
              <a:rPr lang="ja-JP" altLang="en-US" sz="2400" dirty="0">
                <a:hlinkClick r:id="rId2"/>
              </a:rPr>
              <a:t>「ウマ娘」の影響で引退競走馬の寄付金が</a:t>
            </a:r>
            <a:r>
              <a:rPr lang="en-US" altLang="ja-JP" sz="2400" dirty="0">
                <a:hlinkClick r:id="rId2"/>
              </a:rPr>
              <a:t>370</a:t>
            </a:r>
            <a:r>
              <a:rPr lang="ja-JP" altLang="en-US" sz="2400" dirty="0">
                <a:hlinkClick r:id="rId2"/>
              </a:rPr>
              <a:t>倍に──その裏にある、一人の“支援のパイオニア”の存在と思い </a:t>
            </a:r>
            <a:r>
              <a:rPr lang="en-US" altLang="ja-JP" sz="2400" dirty="0">
                <a:hlinkClick r:id="rId2"/>
              </a:rPr>
              <a:t>| NHK</a:t>
            </a:r>
            <a:r>
              <a:rPr lang="ja-JP" altLang="en-US" sz="2400" dirty="0">
                <a:hlinkClick r:id="rId2"/>
              </a:rPr>
              <a:t>出版デジタルマガジン</a:t>
            </a:r>
            <a:endParaRPr lang="en-US" altLang="ja-JP" sz="2400" dirty="0"/>
          </a:p>
          <a:p>
            <a:endParaRPr kumimoji="1" lang="en-US" altLang="ja-JP" sz="2400" dirty="0"/>
          </a:p>
          <a:p>
            <a:r>
              <a:rPr kumimoji="1" lang="ja-JP" altLang="en-US" sz="2400" dirty="0"/>
              <a:t>以上の記事によるとウマ娘というゲームが原因で寄付金額が</a:t>
            </a:r>
            <a:r>
              <a:rPr kumimoji="1" lang="en-US" altLang="ja-JP" sz="2400" dirty="0"/>
              <a:t>370</a:t>
            </a:r>
            <a:r>
              <a:rPr kumimoji="1" lang="ja-JP" altLang="en-US" sz="2400" dirty="0"/>
              <a:t>倍になったと言われます。</a:t>
            </a:r>
          </a:p>
        </p:txBody>
      </p:sp>
    </p:spTree>
    <p:extLst>
      <p:ext uri="{BB962C8B-B14F-4D97-AF65-F5344CB8AC3E}">
        <p14:creationId xmlns:p14="http://schemas.microsoft.com/office/powerpoint/2010/main" val="54766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3D9154-A27D-40FD-0B5A-3005802BABE2}"/>
              </a:ext>
            </a:extLst>
          </p:cNvPr>
          <p:cNvSpPr>
            <a:spLocks noGrp="1"/>
          </p:cNvSpPr>
          <p:nvPr>
            <p:ph type="title"/>
          </p:nvPr>
        </p:nvSpPr>
        <p:spPr/>
        <p:txBody>
          <a:bodyPr/>
          <a:lstStyle/>
          <a:p>
            <a:r>
              <a:rPr kumimoji="1" lang="ja-JP" altLang="en-US" dirty="0"/>
              <a:t>提案するビジネスモデル①</a:t>
            </a:r>
          </a:p>
        </p:txBody>
      </p:sp>
      <p:sp>
        <p:nvSpPr>
          <p:cNvPr id="3" name="コンテンツ プレースホルダー 2">
            <a:extLst>
              <a:ext uri="{FF2B5EF4-FFF2-40B4-BE49-F238E27FC236}">
                <a16:creationId xmlns:a16="http://schemas.microsoft.com/office/drawing/2014/main" id="{986D5BE6-6CD1-EADD-5568-2417D0082EE3}"/>
              </a:ext>
            </a:extLst>
          </p:cNvPr>
          <p:cNvSpPr>
            <a:spLocks noGrp="1"/>
          </p:cNvSpPr>
          <p:nvPr>
            <p:ph idx="1"/>
          </p:nvPr>
        </p:nvSpPr>
        <p:spPr/>
        <p:txBody>
          <a:bodyPr>
            <a:normAutofit/>
          </a:bodyPr>
          <a:lstStyle/>
          <a:p>
            <a:r>
              <a:rPr lang="ja-JP" altLang="en-US" sz="2400" dirty="0"/>
              <a:t>馬に関連して競馬で勝てる馬券を機械学習モデルを使って予想してその情報を売るビジネスモデルを提案する</a:t>
            </a:r>
            <a:endParaRPr lang="en-US" altLang="ja-JP" sz="2400" dirty="0"/>
          </a:p>
          <a:p>
            <a:endParaRPr kumimoji="1" lang="en-US" altLang="ja-JP" sz="2400" dirty="0"/>
          </a:p>
          <a:p>
            <a:r>
              <a:rPr lang="ja-JP" altLang="en-US" sz="2400" dirty="0"/>
              <a:t>ウマ娘から入ってきた層に対して、実際に競馬などで馬を見に行く会を作る</a:t>
            </a:r>
            <a:endParaRPr kumimoji="1" lang="ja-JP" altLang="en-US" sz="2400" dirty="0"/>
          </a:p>
        </p:txBody>
      </p:sp>
    </p:spTree>
    <p:extLst>
      <p:ext uri="{BB962C8B-B14F-4D97-AF65-F5344CB8AC3E}">
        <p14:creationId xmlns:p14="http://schemas.microsoft.com/office/powerpoint/2010/main" val="201269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6AF4E-6567-6BCD-5A6C-17E3A1EEF66F}"/>
              </a:ext>
            </a:extLst>
          </p:cNvPr>
          <p:cNvSpPr>
            <a:spLocks noGrp="1"/>
          </p:cNvSpPr>
          <p:nvPr>
            <p:ph type="title"/>
          </p:nvPr>
        </p:nvSpPr>
        <p:spPr/>
        <p:txBody>
          <a:bodyPr/>
          <a:lstStyle/>
          <a:p>
            <a:r>
              <a:rPr kumimoji="1" lang="ja-JP" altLang="en-US" dirty="0"/>
              <a:t>平均値はあてにならず中央値を使うべき？</a:t>
            </a:r>
          </a:p>
        </p:txBody>
      </p:sp>
      <p:sp>
        <p:nvSpPr>
          <p:cNvPr id="3" name="コンテンツ プレースホルダー 2">
            <a:extLst>
              <a:ext uri="{FF2B5EF4-FFF2-40B4-BE49-F238E27FC236}">
                <a16:creationId xmlns:a16="http://schemas.microsoft.com/office/drawing/2014/main" id="{55E6264A-2346-E7F5-3580-F9CC9AD71F02}"/>
              </a:ext>
            </a:extLst>
          </p:cNvPr>
          <p:cNvSpPr>
            <a:spLocks noGrp="1"/>
          </p:cNvSpPr>
          <p:nvPr>
            <p:ph idx="1"/>
          </p:nvPr>
        </p:nvSpPr>
        <p:spPr/>
        <p:txBody>
          <a:bodyPr>
            <a:normAutofit/>
          </a:bodyPr>
          <a:lstStyle/>
          <a:p>
            <a:r>
              <a:rPr kumimoji="1" lang="ja-JP" altLang="en-US" sz="2400" dirty="0"/>
              <a:t>そもそも寄付金額の平均値だと一部の外れ値に引っ張られてしまうので中央値を使うべきという考えがあります。</a:t>
            </a:r>
          </a:p>
        </p:txBody>
      </p:sp>
    </p:spTree>
    <p:extLst>
      <p:ext uri="{BB962C8B-B14F-4D97-AF65-F5344CB8AC3E}">
        <p14:creationId xmlns:p14="http://schemas.microsoft.com/office/powerpoint/2010/main" val="219751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A1F85-EB55-5553-3D76-8EB4937BCA0D}"/>
              </a:ext>
            </a:extLst>
          </p:cNvPr>
          <p:cNvSpPr>
            <a:spLocks noGrp="1"/>
          </p:cNvSpPr>
          <p:nvPr>
            <p:ph type="title"/>
          </p:nvPr>
        </p:nvSpPr>
        <p:spPr/>
        <p:txBody>
          <a:bodyPr/>
          <a:lstStyle/>
          <a:p>
            <a:r>
              <a:rPr lang="ja-JP" altLang="en-US" dirty="0"/>
              <a:t>分野別の</a:t>
            </a:r>
            <a:r>
              <a:rPr lang="en-US" altLang="ja-JP" dirty="0"/>
              <a:t>1</a:t>
            </a:r>
            <a:r>
              <a:rPr lang="ja-JP" altLang="en-US" dirty="0"/>
              <a:t>団体あたりの寄付金額の中央値</a:t>
            </a:r>
            <a:endParaRPr kumimoji="1" lang="ja-JP" altLang="en-US" dirty="0"/>
          </a:p>
        </p:txBody>
      </p:sp>
      <p:pic>
        <p:nvPicPr>
          <p:cNvPr id="5" name="コンテンツ プレースホルダー 4">
            <a:extLst>
              <a:ext uri="{FF2B5EF4-FFF2-40B4-BE49-F238E27FC236}">
                <a16:creationId xmlns:a16="http://schemas.microsoft.com/office/drawing/2014/main" id="{59F2C468-317D-179D-4BA4-72D658DA1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59" y="1496291"/>
            <a:ext cx="11177081" cy="2758292"/>
          </a:xfrm>
        </p:spPr>
      </p:pic>
      <p:sp>
        <p:nvSpPr>
          <p:cNvPr id="6" name="テキスト ボックス 5">
            <a:extLst>
              <a:ext uri="{FF2B5EF4-FFF2-40B4-BE49-F238E27FC236}">
                <a16:creationId xmlns:a16="http://schemas.microsoft.com/office/drawing/2014/main" id="{34B608E2-222F-0CD0-06CF-102E3F72E340}"/>
              </a:ext>
            </a:extLst>
          </p:cNvPr>
          <p:cNvSpPr txBox="1"/>
          <p:nvPr/>
        </p:nvSpPr>
        <p:spPr>
          <a:xfrm>
            <a:off x="1745673" y="4793672"/>
            <a:ext cx="9758939" cy="830997"/>
          </a:xfrm>
          <a:prstGeom prst="rect">
            <a:avLst/>
          </a:prstGeom>
          <a:noFill/>
        </p:spPr>
        <p:txBody>
          <a:bodyPr wrap="square" rtlCol="0">
            <a:spAutoFit/>
          </a:bodyPr>
          <a:lstStyle/>
          <a:p>
            <a:r>
              <a:rPr kumimoji="1" lang="ja-JP" altLang="en-US" sz="2400" dirty="0"/>
              <a:t>・「芸術・スポーツを応援したい」という分野が特に多い（約</a:t>
            </a:r>
            <a:r>
              <a:rPr kumimoji="1" lang="en-US" altLang="ja-JP" sz="2400" dirty="0"/>
              <a:t>17</a:t>
            </a:r>
            <a:r>
              <a:rPr kumimoji="1" lang="ja-JP" altLang="en-US" sz="2400" dirty="0"/>
              <a:t>万）ということがわかりました</a:t>
            </a:r>
          </a:p>
        </p:txBody>
      </p:sp>
    </p:spTree>
    <p:extLst>
      <p:ext uri="{BB962C8B-B14F-4D97-AF65-F5344CB8AC3E}">
        <p14:creationId xmlns:p14="http://schemas.microsoft.com/office/powerpoint/2010/main" val="419632035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153</TotalTime>
  <Words>408</Words>
  <Application>Microsoft Office PowerPoint</Application>
  <PresentationFormat>ワイド画面</PresentationFormat>
  <Paragraphs>38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Century Gothic</vt:lpstr>
      <vt:lpstr>Wingdings 3</vt:lpstr>
      <vt:lpstr>ウィスプ</vt:lpstr>
      <vt:lpstr>Syncableという寄付サイトに集まった金額から需要予測</vt:lpstr>
      <vt:lpstr>背景</vt:lpstr>
      <vt:lpstr>目的</vt:lpstr>
      <vt:lpstr>分野別の1団体あたりの寄付金額の平均   </vt:lpstr>
      <vt:lpstr>「動物を守りたい」という分野の寄付金額上位5つ</vt:lpstr>
      <vt:lpstr>なぜ馬の寄付がこんなに人気なのか？</vt:lpstr>
      <vt:lpstr>提案するビジネスモデル①</vt:lpstr>
      <vt:lpstr>平均値はあてにならず中央値を使うべき？</vt:lpstr>
      <vt:lpstr>分野別の1団体あたりの寄付金額の中央値</vt:lpstr>
      <vt:lpstr>提案するビジネスモデル②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3</cp:revision>
  <dcterms:created xsi:type="dcterms:W3CDTF">2025-06-16T02:55:23Z</dcterms:created>
  <dcterms:modified xsi:type="dcterms:W3CDTF">2025-06-16T05:35:08Z</dcterms:modified>
</cp:coreProperties>
</file>