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EEA2D06-CA38-4231-9A91-D678CED8188D}" v="5" dt="2025-06-16T05:26:44.24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0" d="100"/>
          <a:sy n="70" d="100"/>
        </p:scale>
        <p:origin x="536"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ja-JP" altLang="en-US"/>
              <a:t>マスター タイトルの書式設定</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6915340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タイトルとキャプション">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66558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引用 (キャプション付き)">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232502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札">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ja-JP" altLang="en-US"/>
              <a:t>マスター タイトルの書式設定</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7494328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用付きの名札">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257491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または偽">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ja-JP" altLang="en-US"/>
              <a:t>マスター タイトルの書式設定</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ja-JP" altLang="en-US"/>
              <a:t>マスター テキストの書式設定</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394041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ncho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1941090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064681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ja-JP" altLang="en-US"/>
              <a:t>マスター タイトルの書式設定</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879515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5665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970893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276716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34433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985758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ja-JP" altLang="en-US"/>
              <a:t>マスター タイトルの書式設定</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033204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B6BF7101-3971-4098-B2A1-0CBD5D5942B2}" type="datetimeFigureOut">
              <a:rPr kumimoji="1" lang="ja-JP" altLang="en-US" smtClean="0"/>
              <a:t>2025/6/17</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3166682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BF7101-3971-4098-B2A1-0CBD5D5942B2}" type="datetimeFigureOut">
              <a:rPr kumimoji="1" lang="ja-JP" altLang="en-US" smtClean="0"/>
              <a:t>2025/6/17</a:t>
            </a:fld>
            <a:endParaRPr kumimoji="1" lang="ja-JP" alt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5776049-BDAD-4066-A9D6-4E399AB6D71D}" type="slidenum">
              <a:rPr kumimoji="1" lang="ja-JP" altLang="en-US" smtClean="0"/>
              <a:t>‹#›</a:t>
            </a:fld>
            <a:endParaRPr kumimoji="1" lang="ja-JP" altLang="en-US"/>
          </a:p>
        </p:txBody>
      </p:sp>
    </p:spTree>
    <p:extLst>
      <p:ext uri="{BB962C8B-B14F-4D97-AF65-F5344CB8AC3E}">
        <p14:creationId xmlns:p14="http://schemas.microsoft.com/office/powerpoint/2010/main" val="12322548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kumimoji="1" sz="3600" kern="1200">
          <a:solidFill>
            <a:schemeClr val="tx1">
              <a:lumMod val="85000"/>
              <a:lumOff val="15000"/>
            </a:schemeClr>
          </a:solidFill>
          <a:latin typeface="+mj-lt"/>
          <a:ea typeface="+mj-ea"/>
          <a:cs typeface="+mj-cs"/>
        </a:defRPr>
      </a:lvl1pPr>
      <a:lvl2pPr eaLnBrk="1" hangingPunct="1">
        <a:defRPr kumimoji="1">
          <a:solidFill>
            <a:schemeClr val="tx2"/>
          </a:solidFill>
        </a:defRPr>
      </a:lvl2pPr>
      <a:lvl3pPr eaLnBrk="1" hangingPunct="1">
        <a:defRPr kumimoji="1">
          <a:solidFill>
            <a:schemeClr val="tx2"/>
          </a:solidFill>
        </a:defRPr>
      </a:lvl3pPr>
      <a:lvl4pPr eaLnBrk="1" hangingPunct="1">
        <a:defRPr kumimoji="1">
          <a:solidFill>
            <a:schemeClr val="tx2"/>
          </a:solidFill>
        </a:defRPr>
      </a:lvl4pPr>
      <a:lvl5pPr eaLnBrk="1" hangingPunct="1">
        <a:defRPr kumimoji="1">
          <a:solidFill>
            <a:schemeClr val="tx2"/>
          </a:solidFill>
        </a:defRPr>
      </a:lvl5pPr>
      <a:lvl6pPr eaLnBrk="1" hangingPunct="1">
        <a:defRPr kumimoji="1">
          <a:solidFill>
            <a:schemeClr val="tx2"/>
          </a:solidFill>
        </a:defRPr>
      </a:lvl6pPr>
      <a:lvl7pPr eaLnBrk="1" hangingPunct="1">
        <a:defRPr kumimoji="1">
          <a:solidFill>
            <a:schemeClr val="tx2"/>
          </a:solidFill>
        </a:defRPr>
      </a:lvl7pPr>
      <a:lvl8pPr eaLnBrk="1" hangingPunct="1">
        <a:defRPr kumimoji="1">
          <a:solidFill>
            <a:schemeClr val="tx2"/>
          </a:solidFill>
        </a:defRPr>
      </a:lvl8pPr>
      <a:lvl9pPr eaLnBrk="1" hangingPunct="1">
        <a:defRPr kumimoji="1">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kumimoji="1"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kumimoji="1"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kumimoji="1"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kumimoji="1"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syncable.biz/"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mag.nhk-book.co.jp/article/65541"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E78550-3FB4-A401-BB06-A02A0E2AFDB7}"/>
              </a:ext>
            </a:extLst>
          </p:cNvPr>
          <p:cNvSpPr>
            <a:spLocks noGrp="1"/>
          </p:cNvSpPr>
          <p:nvPr>
            <p:ph type="ctrTitle"/>
          </p:nvPr>
        </p:nvSpPr>
        <p:spPr/>
        <p:txBody>
          <a:bodyPr>
            <a:normAutofit fontScale="90000"/>
          </a:bodyPr>
          <a:lstStyle/>
          <a:p>
            <a:r>
              <a:rPr kumimoji="1" lang="en-US" altLang="ja-JP" dirty="0" err="1"/>
              <a:t>Syncable</a:t>
            </a:r>
            <a:r>
              <a:rPr kumimoji="1" lang="ja-JP" altLang="en-US" dirty="0"/>
              <a:t>という寄付サイトに集まった金額から需要予測</a:t>
            </a:r>
          </a:p>
        </p:txBody>
      </p:sp>
      <p:sp>
        <p:nvSpPr>
          <p:cNvPr id="3" name="字幕 2">
            <a:extLst>
              <a:ext uri="{FF2B5EF4-FFF2-40B4-BE49-F238E27FC236}">
                <a16:creationId xmlns:a16="http://schemas.microsoft.com/office/drawing/2014/main" id="{E3AA94E5-9848-DE58-7673-1CCD5FFA7C1A}"/>
              </a:ext>
            </a:extLst>
          </p:cNvPr>
          <p:cNvSpPr>
            <a:spLocks noGrp="1"/>
          </p:cNvSpPr>
          <p:nvPr>
            <p:ph type="subTitle" idx="1"/>
          </p:nvPr>
        </p:nvSpPr>
        <p:spPr/>
        <p:txBody>
          <a:bodyPr/>
          <a:lstStyle/>
          <a:p>
            <a:r>
              <a:rPr kumimoji="1" lang="ja-JP" altLang="en-US" dirty="0"/>
              <a:t>名前：藤吉　亨</a:t>
            </a:r>
          </a:p>
        </p:txBody>
      </p:sp>
    </p:spTree>
    <p:extLst>
      <p:ext uri="{BB962C8B-B14F-4D97-AF65-F5344CB8AC3E}">
        <p14:creationId xmlns:p14="http://schemas.microsoft.com/office/powerpoint/2010/main" val="13230971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EFCE84-48AE-0243-4842-E2CAE71BB713}"/>
              </a:ext>
            </a:extLst>
          </p:cNvPr>
          <p:cNvSpPr>
            <a:spLocks noGrp="1"/>
          </p:cNvSpPr>
          <p:nvPr>
            <p:ph type="title"/>
          </p:nvPr>
        </p:nvSpPr>
        <p:spPr/>
        <p:txBody>
          <a:bodyPr/>
          <a:lstStyle/>
          <a:p>
            <a:r>
              <a:rPr kumimoji="1" lang="ja-JP" altLang="en-US" dirty="0"/>
              <a:t>提案するビジネスモデル</a:t>
            </a:r>
            <a:r>
              <a:rPr lang="ja-JP" altLang="en-US" dirty="0"/>
              <a:t>②</a:t>
            </a:r>
            <a:endParaRPr kumimoji="1" lang="ja-JP" altLang="en-US" dirty="0"/>
          </a:p>
        </p:txBody>
      </p:sp>
      <p:sp>
        <p:nvSpPr>
          <p:cNvPr id="3" name="コンテンツ プレースホルダー 2">
            <a:extLst>
              <a:ext uri="{FF2B5EF4-FFF2-40B4-BE49-F238E27FC236}">
                <a16:creationId xmlns:a16="http://schemas.microsoft.com/office/drawing/2014/main" id="{D422084A-8FF5-D73C-51E0-6B1D3CB795C3}"/>
              </a:ext>
            </a:extLst>
          </p:cNvPr>
          <p:cNvSpPr>
            <a:spLocks noGrp="1"/>
          </p:cNvSpPr>
          <p:nvPr>
            <p:ph idx="1"/>
          </p:nvPr>
        </p:nvSpPr>
        <p:spPr/>
        <p:txBody>
          <a:bodyPr>
            <a:normAutofit/>
          </a:bodyPr>
          <a:lstStyle/>
          <a:p>
            <a:r>
              <a:rPr kumimoji="1" lang="ja-JP" altLang="en-US" sz="2400"/>
              <a:t>芸術・スポーツ</a:t>
            </a:r>
            <a:r>
              <a:rPr kumimoji="1" lang="ja-JP" altLang="en-US" sz="2400" dirty="0"/>
              <a:t>に関連するようなビジネスをはじめる。</a:t>
            </a:r>
            <a:endParaRPr kumimoji="1" lang="en-US" altLang="ja-JP" sz="2400" dirty="0"/>
          </a:p>
        </p:txBody>
      </p:sp>
    </p:spTree>
    <p:extLst>
      <p:ext uri="{BB962C8B-B14F-4D97-AF65-F5344CB8AC3E}">
        <p14:creationId xmlns:p14="http://schemas.microsoft.com/office/powerpoint/2010/main" val="1352935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937891-6196-C7B3-CF11-2D41F2556885}"/>
              </a:ext>
            </a:extLst>
          </p:cNvPr>
          <p:cNvSpPr>
            <a:spLocks noGrp="1"/>
          </p:cNvSpPr>
          <p:nvPr>
            <p:ph type="title"/>
          </p:nvPr>
        </p:nvSpPr>
        <p:spPr/>
        <p:txBody>
          <a:bodyPr/>
          <a:lstStyle/>
          <a:p>
            <a:r>
              <a:rPr kumimoji="1" lang="ja-JP" altLang="en-US" dirty="0"/>
              <a:t>背景</a:t>
            </a:r>
          </a:p>
        </p:txBody>
      </p:sp>
      <p:sp>
        <p:nvSpPr>
          <p:cNvPr id="3" name="コンテンツ プレースホルダー 2">
            <a:extLst>
              <a:ext uri="{FF2B5EF4-FFF2-40B4-BE49-F238E27FC236}">
                <a16:creationId xmlns:a16="http://schemas.microsoft.com/office/drawing/2014/main" id="{A7B50529-C09A-7EE9-62D2-1A435DCFF0D6}"/>
              </a:ext>
            </a:extLst>
          </p:cNvPr>
          <p:cNvSpPr>
            <a:spLocks noGrp="1"/>
          </p:cNvSpPr>
          <p:nvPr>
            <p:ph idx="1"/>
          </p:nvPr>
        </p:nvSpPr>
        <p:spPr/>
        <p:txBody>
          <a:bodyPr>
            <a:normAutofit/>
          </a:bodyPr>
          <a:lstStyle/>
          <a:p>
            <a:r>
              <a:rPr kumimoji="1" lang="ja-JP" altLang="en-US" sz="2400" dirty="0"/>
              <a:t>友人が</a:t>
            </a:r>
            <a:r>
              <a:rPr kumimoji="1" lang="en-US" altLang="ja-JP" sz="2400" dirty="0"/>
              <a:t>NPO</a:t>
            </a:r>
            <a:r>
              <a:rPr kumimoji="1" lang="ja-JP" altLang="en-US" sz="2400" dirty="0"/>
              <a:t>法人を立ち上げるということだったので寄付サイトから実際にどのような分野が需要があるのかを調査した。</a:t>
            </a:r>
          </a:p>
        </p:txBody>
      </p:sp>
    </p:spTree>
    <p:extLst>
      <p:ext uri="{BB962C8B-B14F-4D97-AF65-F5344CB8AC3E}">
        <p14:creationId xmlns:p14="http://schemas.microsoft.com/office/powerpoint/2010/main" val="39789604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82E0D3-030D-C2AB-1ACD-9E1CCBBA3BA6}"/>
              </a:ext>
            </a:extLst>
          </p:cNvPr>
          <p:cNvSpPr>
            <a:spLocks noGrp="1"/>
          </p:cNvSpPr>
          <p:nvPr>
            <p:ph type="title"/>
          </p:nvPr>
        </p:nvSpPr>
        <p:spPr/>
        <p:txBody>
          <a:bodyPr/>
          <a:lstStyle/>
          <a:p>
            <a:r>
              <a:rPr kumimoji="1" lang="ja-JP" altLang="en-US" dirty="0"/>
              <a:t>目的</a:t>
            </a:r>
          </a:p>
        </p:txBody>
      </p:sp>
      <p:sp>
        <p:nvSpPr>
          <p:cNvPr id="3" name="コンテンツ プレースホルダー 2">
            <a:extLst>
              <a:ext uri="{FF2B5EF4-FFF2-40B4-BE49-F238E27FC236}">
                <a16:creationId xmlns:a16="http://schemas.microsoft.com/office/drawing/2014/main" id="{960CCDD0-7D2C-79CE-9C90-2A37B9040F11}"/>
              </a:ext>
            </a:extLst>
          </p:cNvPr>
          <p:cNvSpPr>
            <a:spLocks noGrp="1"/>
          </p:cNvSpPr>
          <p:nvPr>
            <p:ph idx="1"/>
          </p:nvPr>
        </p:nvSpPr>
        <p:spPr/>
        <p:txBody>
          <a:bodyPr>
            <a:normAutofit/>
          </a:bodyPr>
          <a:lstStyle/>
          <a:p>
            <a:r>
              <a:rPr kumimoji="1" lang="en-US" altLang="ja-JP" sz="2400" dirty="0" err="1"/>
              <a:t>Syncable</a:t>
            </a:r>
            <a:r>
              <a:rPr kumimoji="1" lang="ja-JP" altLang="en-US" sz="2400" dirty="0"/>
              <a:t>というサイトの寄付データから需要を予測し、その需要に基づいたビジネスを提案する</a:t>
            </a:r>
            <a:endParaRPr kumimoji="1" lang="en-US" altLang="ja-JP" sz="2400" dirty="0"/>
          </a:p>
        </p:txBody>
      </p:sp>
    </p:spTree>
    <p:extLst>
      <p:ext uri="{BB962C8B-B14F-4D97-AF65-F5344CB8AC3E}">
        <p14:creationId xmlns:p14="http://schemas.microsoft.com/office/powerpoint/2010/main" val="1467126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C8C23B-0E4C-18C0-C393-37E1D7E738DA}"/>
              </a:ext>
            </a:extLst>
          </p:cNvPr>
          <p:cNvSpPr>
            <a:spLocks noGrp="1"/>
          </p:cNvSpPr>
          <p:nvPr>
            <p:ph type="title"/>
          </p:nvPr>
        </p:nvSpPr>
        <p:spPr/>
        <p:txBody>
          <a:bodyPr>
            <a:normAutofit fontScale="90000"/>
          </a:bodyPr>
          <a:lstStyle/>
          <a:p>
            <a:r>
              <a:rPr kumimoji="1" lang="ja-JP" altLang="en-US" dirty="0"/>
              <a:t>分野別の</a:t>
            </a:r>
            <a:r>
              <a:rPr kumimoji="1" lang="en-US" altLang="ja-JP" dirty="0"/>
              <a:t>1</a:t>
            </a:r>
            <a:r>
              <a:rPr kumimoji="1" lang="ja-JP" altLang="en-US" dirty="0"/>
              <a:t>団体あたりの寄付金額の平均</a:t>
            </a:r>
            <a:br>
              <a:rPr kumimoji="1" lang="en-US" altLang="ja-JP" dirty="0"/>
            </a:br>
            <a:br>
              <a:rPr kumimoji="1" lang="en-US" altLang="ja-JP" dirty="0"/>
            </a:br>
            <a:br>
              <a:rPr kumimoji="1" lang="en-US" altLang="ja-JP" dirty="0"/>
            </a:br>
            <a:endParaRPr kumimoji="1" lang="ja-JP" altLang="en-US" dirty="0"/>
          </a:p>
        </p:txBody>
      </p:sp>
      <p:pic>
        <p:nvPicPr>
          <p:cNvPr id="9" name="コンテンツ プレースホルダー 8">
            <a:extLst>
              <a:ext uri="{FF2B5EF4-FFF2-40B4-BE49-F238E27FC236}">
                <a16:creationId xmlns:a16="http://schemas.microsoft.com/office/drawing/2014/main" id="{E38D0A91-818F-E850-4A32-F64EF573F9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4159" y="1264555"/>
            <a:ext cx="10120182" cy="2447544"/>
          </a:xfrm>
        </p:spPr>
      </p:pic>
      <p:sp>
        <p:nvSpPr>
          <p:cNvPr id="16" name="テキスト ボックス 15">
            <a:extLst>
              <a:ext uri="{FF2B5EF4-FFF2-40B4-BE49-F238E27FC236}">
                <a16:creationId xmlns:a16="http://schemas.microsoft.com/office/drawing/2014/main" id="{72856B89-3168-7948-6DA0-BFF9B8F4C450}"/>
              </a:ext>
            </a:extLst>
          </p:cNvPr>
          <p:cNvSpPr txBox="1"/>
          <p:nvPr/>
        </p:nvSpPr>
        <p:spPr>
          <a:xfrm>
            <a:off x="2008909" y="4512071"/>
            <a:ext cx="8174182" cy="2308324"/>
          </a:xfrm>
          <a:prstGeom prst="rect">
            <a:avLst/>
          </a:prstGeom>
          <a:noFill/>
        </p:spPr>
        <p:txBody>
          <a:bodyPr wrap="square">
            <a:spAutoFit/>
          </a:bodyPr>
          <a:lstStyle/>
          <a:p>
            <a:r>
              <a:rPr kumimoji="1" lang="ja-JP" altLang="en-US" dirty="0"/>
              <a:t>・</a:t>
            </a:r>
            <a:r>
              <a:rPr kumimoji="1" lang="ja-JP" altLang="en-US" sz="2400" dirty="0"/>
              <a:t>動物を守りたいという分野が特に多かった（</a:t>
            </a:r>
            <a:r>
              <a:rPr kumimoji="1" lang="en-US" altLang="ja-JP" sz="2400" dirty="0"/>
              <a:t>1</a:t>
            </a:r>
            <a:r>
              <a:rPr kumimoji="1" lang="ja-JP" altLang="en-US" sz="2400" dirty="0"/>
              <a:t>団体あたり</a:t>
            </a:r>
            <a:r>
              <a:rPr kumimoji="1" lang="en-US" altLang="ja-JP" sz="2400" dirty="0"/>
              <a:t>360</a:t>
            </a:r>
            <a:r>
              <a:rPr kumimoji="1" lang="ja-JP" altLang="en-US" sz="2400" dirty="0"/>
              <a:t>万）この原因を調べたいと思った</a:t>
            </a:r>
            <a:endParaRPr kumimoji="1" lang="en-US" altLang="ja-JP" sz="2400" dirty="0"/>
          </a:p>
          <a:p>
            <a:endParaRPr kumimoji="1" lang="en-US" altLang="ja-JP" sz="2400" dirty="0"/>
          </a:p>
          <a:p>
            <a:r>
              <a:rPr kumimoji="1" lang="ja-JP" altLang="en-US" sz="2400" dirty="0"/>
              <a:t>（</a:t>
            </a:r>
            <a:r>
              <a:rPr kumimoji="1" lang="en-US" altLang="ja-JP" sz="2400" dirty="0"/>
              <a:t>※</a:t>
            </a:r>
            <a:r>
              <a:rPr kumimoji="1" lang="ja-JP" altLang="en-US" sz="2400" dirty="0"/>
              <a:t>以下全てのデータは</a:t>
            </a:r>
            <a:r>
              <a:rPr kumimoji="1" lang="en-US" altLang="ja-JP" sz="2400" dirty="0"/>
              <a:t>2024/7/26</a:t>
            </a:r>
            <a:r>
              <a:rPr kumimoji="1" lang="ja-JP" altLang="en-US" sz="2400" dirty="0"/>
              <a:t>に取得したもので全て自作のスクレイピングツールで</a:t>
            </a:r>
            <a:r>
              <a:rPr kumimoji="1" lang="en-US" altLang="ja-JP" sz="2400" dirty="0">
                <a:hlinkClick r:id="rId3"/>
              </a:rPr>
              <a:t>https://syncable.biz/</a:t>
            </a:r>
            <a:r>
              <a:rPr kumimoji="1" lang="ja-JP" altLang="en-US" sz="2400"/>
              <a:t>から取ってきました）</a:t>
            </a:r>
            <a:endParaRPr kumimoji="1" lang="en-US" altLang="ja-JP" sz="2400" dirty="0"/>
          </a:p>
        </p:txBody>
      </p:sp>
    </p:spTree>
    <p:extLst>
      <p:ext uri="{BB962C8B-B14F-4D97-AF65-F5344CB8AC3E}">
        <p14:creationId xmlns:p14="http://schemas.microsoft.com/office/powerpoint/2010/main" val="639450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E79371-9D63-37B0-42CF-A3E737731FD6}"/>
              </a:ext>
            </a:extLst>
          </p:cNvPr>
          <p:cNvSpPr>
            <a:spLocks noGrp="1"/>
          </p:cNvSpPr>
          <p:nvPr>
            <p:ph type="title"/>
          </p:nvPr>
        </p:nvSpPr>
        <p:spPr/>
        <p:txBody>
          <a:bodyPr/>
          <a:lstStyle/>
          <a:p>
            <a:r>
              <a:rPr kumimoji="1" lang="ja-JP" altLang="en-US" dirty="0"/>
              <a:t>「動物を守りたい」という分野の寄付金額上位</a:t>
            </a:r>
            <a:r>
              <a:rPr kumimoji="1" lang="en-US" altLang="ja-JP" dirty="0"/>
              <a:t>5</a:t>
            </a:r>
            <a:r>
              <a:rPr kumimoji="1" lang="ja-JP" altLang="en-US" dirty="0"/>
              <a:t>つ</a:t>
            </a:r>
          </a:p>
        </p:txBody>
      </p:sp>
      <p:graphicFrame>
        <p:nvGraphicFramePr>
          <p:cNvPr id="4" name="コンテンツ プレースホルダー 3">
            <a:extLst>
              <a:ext uri="{FF2B5EF4-FFF2-40B4-BE49-F238E27FC236}">
                <a16:creationId xmlns:a16="http://schemas.microsoft.com/office/drawing/2014/main" id="{95779D81-900F-400D-8980-D9AF166BB2AD}"/>
              </a:ext>
            </a:extLst>
          </p:cNvPr>
          <p:cNvGraphicFramePr>
            <a:graphicFrameLocks noGrp="1"/>
          </p:cNvGraphicFramePr>
          <p:nvPr>
            <p:ph idx="1"/>
            <p:extLst>
              <p:ext uri="{D42A27DB-BD31-4B8C-83A1-F6EECF244321}">
                <p14:modId xmlns:p14="http://schemas.microsoft.com/office/powerpoint/2010/main" val="1355053607"/>
              </p:ext>
            </p:extLst>
          </p:nvPr>
        </p:nvGraphicFramePr>
        <p:xfrm>
          <a:off x="2589213" y="2133600"/>
          <a:ext cx="8915400" cy="2225040"/>
        </p:xfrm>
        <a:graphic>
          <a:graphicData uri="http://schemas.openxmlformats.org/drawingml/2006/table">
            <a:tbl>
              <a:tblPr firstRow="1" bandRow="1">
                <a:tableStyleId>{5C22544A-7EE6-4342-B048-85BDC9FD1C3A}</a:tableStyleId>
              </a:tblPr>
              <a:tblGrid>
                <a:gridCol w="4457700">
                  <a:extLst>
                    <a:ext uri="{9D8B030D-6E8A-4147-A177-3AD203B41FA5}">
                      <a16:colId xmlns:a16="http://schemas.microsoft.com/office/drawing/2014/main" val="3980199145"/>
                    </a:ext>
                  </a:extLst>
                </a:gridCol>
                <a:gridCol w="4457700">
                  <a:extLst>
                    <a:ext uri="{9D8B030D-6E8A-4147-A177-3AD203B41FA5}">
                      <a16:colId xmlns:a16="http://schemas.microsoft.com/office/drawing/2014/main" val="2157545708"/>
                    </a:ext>
                  </a:extLst>
                </a:gridCol>
              </a:tblGrid>
              <a:tr h="370840">
                <a:tc>
                  <a:txBody>
                    <a:bodyPr/>
                    <a:lstStyle/>
                    <a:p>
                      <a:r>
                        <a:rPr kumimoji="1" lang="ja-JP" altLang="en-US" dirty="0"/>
                        <a:t>団体名</a:t>
                      </a:r>
                    </a:p>
                  </a:txBody>
                  <a:tcPr/>
                </a:tc>
                <a:tc>
                  <a:txBody>
                    <a:bodyPr/>
                    <a:lstStyle/>
                    <a:p>
                      <a:r>
                        <a:rPr kumimoji="1" lang="ja-JP" altLang="en-US" dirty="0"/>
                        <a:t>集まった金額</a:t>
                      </a:r>
                    </a:p>
                  </a:txBody>
                  <a:tcPr/>
                </a:tc>
                <a:extLst>
                  <a:ext uri="{0D108BD9-81ED-4DB2-BD59-A6C34878D82A}">
                    <a16:rowId xmlns:a16="http://schemas.microsoft.com/office/drawing/2014/main" val="3533531743"/>
                  </a:ext>
                </a:extLst>
              </a:tr>
              <a:tr h="370840">
                <a:tc>
                  <a:txBody>
                    <a:bodyPr/>
                    <a:lstStyle/>
                    <a:p>
                      <a:r>
                        <a:rPr kumimoji="1" lang="ja-JP" altLang="en-US" dirty="0"/>
                        <a:t>引退馬協会</a:t>
                      </a:r>
                    </a:p>
                  </a:txBody>
                  <a:tcPr/>
                </a:tc>
                <a:tc>
                  <a:txBody>
                    <a:bodyPr/>
                    <a:lstStyle/>
                    <a:p>
                      <a:r>
                        <a:rPr kumimoji="1" lang="en-US" altLang="ja-JP" dirty="0"/>
                        <a:t>7489</a:t>
                      </a:r>
                      <a:r>
                        <a:rPr kumimoji="1" lang="ja-JP" altLang="en-US" dirty="0"/>
                        <a:t>万円</a:t>
                      </a:r>
                    </a:p>
                  </a:txBody>
                  <a:tcPr/>
                </a:tc>
                <a:extLst>
                  <a:ext uri="{0D108BD9-81ED-4DB2-BD59-A6C34878D82A}">
                    <a16:rowId xmlns:a16="http://schemas.microsoft.com/office/drawing/2014/main" val="96896982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7402</a:t>
                      </a:r>
                      <a:r>
                        <a:rPr kumimoji="1" lang="ja-JP" altLang="en-US" dirty="0"/>
                        <a:t>万円</a:t>
                      </a:r>
                    </a:p>
                  </a:txBody>
                  <a:tcPr/>
                </a:tc>
                <a:extLst>
                  <a:ext uri="{0D108BD9-81ED-4DB2-BD59-A6C34878D82A}">
                    <a16:rowId xmlns:a16="http://schemas.microsoft.com/office/drawing/2014/main" val="1164956493"/>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5413</a:t>
                      </a:r>
                      <a:r>
                        <a:rPr kumimoji="1" lang="ja-JP" altLang="en-US" dirty="0"/>
                        <a:t>万円</a:t>
                      </a:r>
                    </a:p>
                  </a:txBody>
                  <a:tcPr/>
                </a:tc>
                <a:extLst>
                  <a:ext uri="{0D108BD9-81ED-4DB2-BD59-A6C34878D82A}">
                    <a16:rowId xmlns:a16="http://schemas.microsoft.com/office/drawing/2014/main" val="2936249709"/>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dirty="0"/>
                        <a:t>引退馬協会</a:t>
                      </a:r>
                    </a:p>
                  </a:txBody>
                  <a:tcPr/>
                </a:tc>
                <a:tc>
                  <a:txBody>
                    <a:bodyPr/>
                    <a:lstStyle/>
                    <a:p>
                      <a:r>
                        <a:rPr kumimoji="1" lang="en-US" altLang="ja-JP" dirty="0"/>
                        <a:t>3583</a:t>
                      </a:r>
                      <a:r>
                        <a:rPr kumimoji="1" lang="ja-JP" altLang="en-US" dirty="0"/>
                        <a:t>万円</a:t>
                      </a:r>
                    </a:p>
                  </a:txBody>
                  <a:tcPr/>
                </a:tc>
                <a:extLst>
                  <a:ext uri="{0D108BD9-81ED-4DB2-BD59-A6C34878D82A}">
                    <a16:rowId xmlns:a16="http://schemas.microsoft.com/office/drawing/2014/main" val="1711989879"/>
                  </a:ext>
                </a:extLst>
              </a:tr>
              <a:tr h="370840">
                <a:tc>
                  <a:txBody>
                    <a:bodyPr/>
                    <a:lstStyle/>
                    <a:p>
                      <a:r>
                        <a:rPr kumimoji="1" lang="ja-JP" altLang="en-US" dirty="0"/>
                        <a:t>こうほく・人と生きもの・支えあう会</a:t>
                      </a:r>
                    </a:p>
                  </a:txBody>
                  <a:tcPr/>
                </a:tc>
                <a:tc>
                  <a:txBody>
                    <a:bodyPr/>
                    <a:lstStyle/>
                    <a:p>
                      <a:r>
                        <a:rPr kumimoji="1" lang="en-US" altLang="ja-JP" dirty="0"/>
                        <a:t>281</a:t>
                      </a:r>
                      <a:r>
                        <a:rPr kumimoji="1" lang="ja-JP" altLang="en-US" dirty="0"/>
                        <a:t>万円</a:t>
                      </a:r>
                    </a:p>
                  </a:txBody>
                  <a:tcPr/>
                </a:tc>
                <a:extLst>
                  <a:ext uri="{0D108BD9-81ED-4DB2-BD59-A6C34878D82A}">
                    <a16:rowId xmlns:a16="http://schemas.microsoft.com/office/drawing/2014/main" val="4197105562"/>
                  </a:ext>
                </a:extLst>
              </a:tr>
            </a:tbl>
          </a:graphicData>
        </a:graphic>
      </p:graphicFrame>
      <p:sp>
        <p:nvSpPr>
          <p:cNvPr id="5" name="テキスト ボックス 4">
            <a:extLst>
              <a:ext uri="{FF2B5EF4-FFF2-40B4-BE49-F238E27FC236}">
                <a16:creationId xmlns:a16="http://schemas.microsoft.com/office/drawing/2014/main" id="{26AA3C3B-9F8C-258D-DA09-F52916E21EFF}"/>
              </a:ext>
            </a:extLst>
          </p:cNvPr>
          <p:cNvSpPr txBox="1"/>
          <p:nvPr/>
        </p:nvSpPr>
        <p:spPr>
          <a:xfrm>
            <a:off x="2807855" y="4747491"/>
            <a:ext cx="8488218" cy="1200329"/>
          </a:xfrm>
          <a:prstGeom prst="rect">
            <a:avLst/>
          </a:prstGeom>
          <a:noFill/>
        </p:spPr>
        <p:txBody>
          <a:bodyPr wrap="square" rtlCol="0">
            <a:spAutoFit/>
          </a:bodyPr>
          <a:lstStyle/>
          <a:p>
            <a:r>
              <a:rPr kumimoji="1" lang="ja-JP" altLang="en-US" sz="2400" dirty="0"/>
              <a:t>・「動物を守りたい」の分野では上位</a:t>
            </a:r>
            <a:r>
              <a:rPr kumimoji="1" lang="en-US" altLang="ja-JP" sz="2400" dirty="0"/>
              <a:t>4</a:t>
            </a:r>
            <a:r>
              <a:rPr kumimoji="1" lang="ja-JP" altLang="en-US" sz="2400" dirty="0"/>
              <a:t>つの寄付サイトが大幅に平均を引き上げていた。これらは全て馬であり原因を解明したい</a:t>
            </a:r>
            <a:endParaRPr kumimoji="1" lang="en-US" altLang="ja-JP" sz="2400" dirty="0"/>
          </a:p>
        </p:txBody>
      </p:sp>
    </p:spTree>
    <p:extLst>
      <p:ext uri="{BB962C8B-B14F-4D97-AF65-F5344CB8AC3E}">
        <p14:creationId xmlns:p14="http://schemas.microsoft.com/office/powerpoint/2010/main" val="22740664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8B68755-57A0-61F0-700A-0D2DD39F5FA7}"/>
              </a:ext>
            </a:extLst>
          </p:cNvPr>
          <p:cNvSpPr>
            <a:spLocks noGrp="1"/>
          </p:cNvSpPr>
          <p:nvPr>
            <p:ph type="title"/>
          </p:nvPr>
        </p:nvSpPr>
        <p:spPr/>
        <p:txBody>
          <a:bodyPr/>
          <a:lstStyle/>
          <a:p>
            <a:r>
              <a:rPr kumimoji="1" lang="ja-JP" altLang="en-US" dirty="0"/>
              <a:t>なぜ馬の寄付がこんなに人気なのか？</a:t>
            </a:r>
          </a:p>
        </p:txBody>
      </p:sp>
      <p:sp>
        <p:nvSpPr>
          <p:cNvPr id="3" name="コンテンツ プレースホルダー 2">
            <a:extLst>
              <a:ext uri="{FF2B5EF4-FFF2-40B4-BE49-F238E27FC236}">
                <a16:creationId xmlns:a16="http://schemas.microsoft.com/office/drawing/2014/main" id="{CA020B8A-3823-BA1B-8BFD-35734E58B556}"/>
              </a:ext>
            </a:extLst>
          </p:cNvPr>
          <p:cNvSpPr>
            <a:spLocks noGrp="1"/>
          </p:cNvSpPr>
          <p:nvPr>
            <p:ph idx="1"/>
          </p:nvPr>
        </p:nvSpPr>
        <p:spPr/>
        <p:txBody>
          <a:bodyPr>
            <a:normAutofit/>
          </a:bodyPr>
          <a:lstStyle/>
          <a:p>
            <a:r>
              <a:rPr lang="ja-JP" altLang="en-US" sz="2400" dirty="0">
                <a:hlinkClick r:id="rId2"/>
              </a:rPr>
              <a:t>「ウマ娘」の影響で引退競走馬の寄付金が</a:t>
            </a:r>
            <a:r>
              <a:rPr lang="en-US" altLang="ja-JP" sz="2400" dirty="0">
                <a:hlinkClick r:id="rId2"/>
              </a:rPr>
              <a:t>370</a:t>
            </a:r>
            <a:r>
              <a:rPr lang="ja-JP" altLang="en-US" sz="2400" dirty="0">
                <a:hlinkClick r:id="rId2"/>
              </a:rPr>
              <a:t>倍に──その裏にある、一人の“支援のパイオニア”の存在と思い </a:t>
            </a:r>
            <a:r>
              <a:rPr lang="en-US" altLang="ja-JP" sz="2400" dirty="0">
                <a:hlinkClick r:id="rId2"/>
              </a:rPr>
              <a:t>| NHK</a:t>
            </a:r>
            <a:r>
              <a:rPr lang="ja-JP" altLang="en-US" sz="2400" dirty="0">
                <a:hlinkClick r:id="rId2"/>
              </a:rPr>
              <a:t>出版デジタルマガジン</a:t>
            </a:r>
            <a:endParaRPr lang="en-US" altLang="ja-JP" sz="2400" dirty="0"/>
          </a:p>
          <a:p>
            <a:endParaRPr kumimoji="1" lang="en-US" altLang="ja-JP" sz="2400" dirty="0"/>
          </a:p>
          <a:p>
            <a:r>
              <a:rPr kumimoji="1" lang="ja-JP" altLang="en-US" sz="2400" dirty="0"/>
              <a:t>以上の記事によるとウマ娘というゲームが原因で寄付金額が</a:t>
            </a:r>
            <a:r>
              <a:rPr kumimoji="1" lang="en-US" altLang="ja-JP" sz="2400" dirty="0"/>
              <a:t>370</a:t>
            </a:r>
            <a:r>
              <a:rPr kumimoji="1" lang="ja-JP" altLang="en-US" sz="2400" dirty="0"/>
              <a:t>倍になったと言われます。</a:t>
            </a:r>
          </a:p>
        </p:txBody>
      </p:sp>
    </p:spTree>
    <p:extLst>
      <p:ext uri="{BB962C8B-B14F-4D97-AF65-F5344CB8AC3E}">
        <p14:creationId xmlns:p14="http://schemas.microsoft.com/office/powerpoint/2010/main" val="547661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3D9154-A27D-40FD-0B5A-3005802BABE2}"/>
              </a:ext>
            </a:extLst>
          </p:cNvPr>
          <p:cNvSpPr>
            <a:spLocks noGrp="1"/>
          </p:cNvSpPr>
          <p:nvPr>
            <p:ph type="title"/>
          </p:nvPr>
        </p:nvSpPr>
        <p:spPr/>
        <p:txBody>
          <a:bodyPr/>
          <a:lstStyle/>
          <a:p>
            <a:r>
              <a:rPr kumimoji="1" lang="ja-JP" altLang="en-US" dirty="0"/>
              <a:t>提案するビジネスモデル①</a:t>
            </a:r>
          </a:p>
        </p:txBody>
      </p:sp>
      <p:sp>
        <p:nvSpPr>
          <p:cNvPr id="3" name="コンテンツ プレースホルダー 2">
            <a:extLst>
              <a:ext uri="{FF2B5EF4-FFF2-40B4-BE49-F238E27FC236}">
                <a16:creationId xmlns:a16="http://schemas.microsoft.com/office/drawing/2014/main" id="{986D5BE6-6CD1-EADD-5568-2417D0082EE3}"/>
              </a:ext>
            </a:extLst>
          </p:cNvPr>
          <p:cNvSpPr>
            <a:spLocks noGrp="1"/>
          </p:cNvSpPr>
          <p:nvPr>
            <p:ph idx="1"/>
          </p:nvPr>
        </p:nvSpPr>
        <p:spPr/>
        <p:txBody>
          <a:bodyPr>
            <a:normAutofit/>
          </a:bodyPr>
          <a:lstStyle/>
          <a:p>
            <a:r>
              <a:rPr lang="ja-JP" altLang="en-US" sz="2400" dirty="0"/>
              <a:t>馬に関連して競馬で勝てる馬券を機械学習モデルを使って予想してその情報を売るビジネスモデルを提案する</a:t>
            </a:r>
            <a:endParaRPr lang="en-US" altLang="ja-JP" sz="2400" dirty="0"/>
          </a:p>
          <a:p>
            <a:endParaRPr kumimoji="1" lang="en-US" altLang="ja-JP" sz="2400" dirty="0"/>
          </a:p>
          <a:p>
            <a:r>
              <a:rPr lang="ja-JP" altLang="en-US" sz="2400" dirty="0"/>
              <a:t>ウマ娘から入ってきた層に対して、実際に競馬などで馬を見に行く会を作る</a:t>
            </a:r>
            <a:endParaRPr kumimoji="1" lang="ja-JP" altLang="en-US" sz="2400" dirty="0"/>
          </a:p>
        </p:txBody>
      </p:sp>
    </p:spTree>
    <p:extLst>
      <p:ext uri="{BB962C8B-B14F-4D97-AF65-F5344CB8AC3E}">
        <p14:creationId xmlns:p14="http://schemas.microsoft.com/office/powerpoint/2010/main" val="20126912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36AF4E-6567-6BCD-5A6C-17E3A1EEF66F}"/>
              </a:ext>
            </a:extLst>
          </p:cNvPr>
          <p:cNvSpPr>
            <a:spLocks noGrp="1"/>
          </p:cNvSpPr>
          <p:nvPr>
            <p:ph type="title"/>
          </p:nvPr>
        </p:nvSpPr>
        <p:spPr/>
        <p:txBody>
          <a:bodyPr/>
          <a:lstStyle/>
          <a:p>
            <a:r>
              <a:rPr kumimoji="1" lang="ja-JP" altLang="en-US" dirty="0"/>
              <a:t>平均値はあてにならず中央値を使うべき？</a:t>
            </a:r>
          </a:p>
        </p:txBody>
      </p:sp>
      <p:sp>
        <p:nvSpPr>
          <p:cNvPr id="3" name="コンテンツ プレースホルダー 2">
            <a:extLst>
              <a:ext uri="{FF2B5EF4-FFF2-40B4-BE49-F238E27FC236}">
                <a16:creationId xmlns:a16="http://schemas.microsoft.com/office/drawing/2014/main" id="{55E6264A-2346-E7F5-3580-F9CC9AD71F02}"/>
              </a:ext>
            </a:extLst>
          </p:cNvPr>
          <p:cNvSpPr>
            <a:spLocks noGrp="1"/>
          </p:cNvSpPr>
          <p:nvPr>
            <p:ph idx="1"/>
          </p:nvPr>
        </p:nvSpPr>
        <p:spPr/>
        <p:txBody>
          <a:bodyPr>
            <a:normAutofit/>
          </a:bodyPr>
          <a:lstStyle/>
          <a:p>
            <a:r>
              <a:rPr kumimoji="1" lang="ja-JP" altLang="en-US" sz="2400" dirty="0"/>
              <a:t>そもそも寄付金額の平均値だと一部の外れ値に引っ張られてしまうので中央値を使うべきという考えがあります。</a:t>
            </a:r>
          </a:p>
        </p:txBody>
      </p:sp>
    </p:spTree>
    <p:extLst>
      <p:ext uri="{BB962C8B-B14F-4D97-AF65-F5344CB8AC3E}">
        <p14:creationId xmlns:p14="http://schemas.microsoft.com/office/powerpoint/2010/main" val="21975154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AA1F85-EB55-5553-3D76-8EB4937BCA0D}"/>
              </a:ext>
            </a:extLst>
          </p:cNvPr>
          <p:cNvSpPr>
            <a:spLocks noGrp="1"/>
          </p:cNvSpPr>
          <p:nvPr>
            <p:ph type="title"/>
          </p:nvPr>
        </p:nvSpPr>
        <p:spPr/>
        <p:txBody>
          <a:bodyPr/>
          <a:lstStyle/>
          <a:p>
            <a:r>
              <a:rPr lang="ja-JP" altLang="en-US" dirty="0"/>
              <a:t>分野別の</a:t>
            </a:r>
            <a:r>
              <a:rPr lang="en-US" altLang="ja-JP" dirty="0"/>
              <a:t>1</a:t>
            </a:r>
            <a:r>
              <a:rPr lang="ja-JP" altLang="en-US" dirty="0"/>
              <a:t>団体あたりの寄付金額の中央値</a:t>
            </a:r>
            <a:endParaRPr kumimoji="1" lang="ja-JP" altLang="en-US" dirty="0"/>
          </a:p>
        </p:txBody>
      </p:sp>
      <p:pic>
        <p:nvPicPr>
          <p:cNvPr id="5" name="コンテンツ プレースホルダー 4">
            <a:extLst>
              <a:ext uri="{FF2B5EF4-FFF2-40B4-BE49-F238E27FC236}">
                <a16:creationId xmlns:a16="http://schemas.microsoft.com/office/drawing/2014/main" id="{59F2C468-317D-179D-4BA4-72D658DA1B1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7459" y="1496291"/>
            <a:ext cx="11177081" cy="2758292"/>
          </a:xfrm>
        </p:spPr>
      </p:pic>
      <p:sp>
        <p:nvSpPr>
          <p:cNvPr id="6" name="テキスト ボックス 5">
            <a:extLst>
              <a:ext uri="{FF2B5EF4-FFF2-40B4-BE49-F238E27FC236}">
                <a16:creationId xmlns:a16="http://schemas.microsoft.com/office/drawing/2014/main" id="{34B608E2-222F-0CD0-06CF-102E3F72E340}"/>
              </a:ext>
            </a:extLst>
          </p:cNvPr>
          <p:cNvSpPr txBox="1"/>
          <p:nvPr/>
        </p:nvSpPr>
        <p:spPr>
          <a:xfrm>
            <a:off x="1745673" y="4793672"/>
            <a:ext cx="9758939" cy="830997"/>
          </a:xfrm>
          <a:prstGeom prst="rect">
            <a:avLst/>
          </a:prstGeom>
          <a:noFill/>
        </p:spPr>
        <p:txBody>
          <a:bodyPr wrap="square" rtlCol="0">
            <a:spAutoFit/>
          </a:bodyPr>
          <a:lstStyle/>
          <a:p>
            <a:r>
              <a:rPr kumimoji="1" lang="ja-JP" altLang="en-US" sz="2400" dirty="0"/>
              <a:t>・「芸術・スポーツを応援したい」という分野が特に多い（約</a:t>
            </a:r>
            <a:r>
              <a:rPr kumimoji="1" lang="en-US" altLang="ja-JP" sz="2400" dirty="0"/>
              <a:t>17</a:t>
            </a:r>
            <a:r>
              <a:rPr kumimoji="1" lang="ja-JP" altLang="en-US" sz="2400" dirty="0"/>
              <a:t>万）ということがわかりました</a:t>
            </a:r>
          </a:p>
        </p:txBody>
      </p:sp>
    </p:spTree>
    <p:extLst>
      <p:ext uri="{BB962C8B-B14F-4D97-AF65-F5344CB8AC3E}">
        <p14:creationId xmlns:p14="http://schemas.microsoft.com/office/powerpoint/2010/main" val="4196320357"/>
      </p:ext>
    </p:extLst>
  </p:cSld>
  <p:clrMapOvr>
    <a:masterClrMapping/>
  </p:clrMapOvr>
</p:sld>
</file>

<file path=ppt/theme/theme1.xml><?xml version="1.0" encoding="utf-8"?>
<a:theme xmlns:a="http://schemas.openxmlformats.org/drawingml/2006/main" name="ウィスプ">
  <a:themeElements>
    <a:clrScheme name="ウィスプ">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ウィスプ">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ウィスプ">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423</Words>
  <Application>Microsoft Office PowerPoint</Application>
  <PresentationFormat>ワイド画面</PresentationFormat>
  <Paragraphs>38</Paragraphs>
  <Slides>10</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10</vt:i4>
      </vt:variant>
    </vt:vector>
  </HeadingPairs>
  <TitlesOfParts>
    <vt:vector size="14" baseType="lpstr">
      <vt:lpstr>Arial</vt:lpstr>
      <vt:lpstr>Century Gothic</vt:lpstr>
      <vt:lpstr>Wingdings 3</vt:lpstr>
      <vt:lpstr>ウィスプ</vt:lpstr>
      <vt:lpstr>Syncableという寄付サイトに集まった金額から需要予測</vt:lpstr>
      <vt:lpstr>背景</vt:lpstr>
      <vt:lpstr>目的</vt:lpstr>
      <vt:lpstr>分野別の1団体あたりの寄付金額の平均   </vt:lpstr>
      <vt:lpstr>「動物を守りたい」という分野の寄付金額上位5つ</vt:lpstr>
      <vt:lpstr>なぜ馬の寄付がこんなに人気なのか？</vt:lpstr>
      <vt:lpstr>提案するビジネスモデル①</vt:lpstr>
      <vt:lpstr>平均値はあてにならず中央値を使うべき？</vt:lpstr>
      <vt:lpstr>分野別の1団体あたりの寄付金額の中央値</vt:lpstr>
      <vt:lpstr>提案するビジネスモデル②</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013 NDS</dc:creator>
  <cp:lastModifiedBy>013 NDS</cp:lastModifiedBy>
  <cp:revision>4</cp:revision>
  <dcterms:created xsi:type="dcterms:W3CDTF">2025-06-16T02:55:23Z</dcterms:created>
  <dcterms:modified xsi:type="dcterms:W3CDTF">2025-06-17T01:14:12Z</dcterms:modified>
</cp:coreProperties>
</file>