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Lst>
  <p:notesMasterIdLst>
    <p:notesMasterId r:id="rId25"/>
  </p:notesMasterIdLst>
  <p:handoutMasterIdLst>
    <p:handoutMasterId r:id="rId26"/>
  </p:handoutMasterIdLst>
  <p:sldIdLst>
    <p:sldId id="256" r:id="rId3"/>
    <p:sldId id="260" r:id="rId4"/>
    <p:sldId id="276" r:id="rId5"/>
    <p:sldId id="280" r:id="rId6"/>
    <p:sldId id="278" r:id="rId7"/>
    <p:sldId id="262" r:id="rId8"/>
    <p:sldId id="271" r:id="rId9"/>
    <p:sldId id="266" r:id="rId10"/>
    <p:sldId id="285" r:id="rId11"/>
    <p:sldId id="264" r:id="rId12"/>
    <p:sldId id="277" r:id="rId13"/>
    <p:sldId id="268" r:id="rId14"/>
    <p:sldId id="272" r:id="rId15"/>
    <p:sldId id="282" r:id="rId16"/>
    <p:sldId id="284" r:id="rId17"/>
    <p:sldId id="283" r:id="rId18"/>
    <p:sldId id="279" r:id="rId19"/>
    <p:sldId id="273" r:id="rId20"/>
    <p:sldId id="261" r:id="rId21"/>
    <p:sldId id="275" r:id="rId22"/>
    <p:sldId id="265" r:id="rId23"/>
    <p:sldId id="263" r:id="rId24"/>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85"/>
    <p:restoredTop sz="83260"/>
  </p:normalViewPr>
  <p:slideViewPr>
    <p:cSldViewPr>
      <p:cViewPr>
        <p:scale>
          <a:sx n="91" d="100"/>
          <a:sy n="91" d="100"/>
        </p:scale>
        <p:origin x="1152" y="31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C4FBC2-0898-9441-BACC-6C7E88742039}" type="datetimeFigureOut">
              <a:rPr kumimoji="1" lang="ja-JP" altLang="en-US" smtClean="0"/>
              <a:t>2020/2/18</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4A9D5C-4911-1444-80BA-91CB5C4386E6}" type="slidenum">
              <a:rPr kumimoji="1" lang="ja-JP" altLang="en-US" smtClean="0"/>
              <a:t>‹#›</a:t>
            </a:fld>
            <a:endParaRPr kumimoji="1" lang="ja-JP" altLang="en-US"/>
          </a:p>
        </p:txBody>
      </p:sp>
    </p:spTree>
    <p:extLst>
      <p:ext uri="{BB962C8B-B14F-4D97-AF65-F5344CB8AC3E}">
        <p14:creationId xmlns:p14="http://schemas.microsoft.com/office/powerpoint/2010/main" val="2136467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76B6A-D9CA-3148-BB75-30BDFF6BF989}" type="datetimeFigureOut">
              <a:rPr kumimoji="1" lang="ja-JP" altLang="en-US" smtClean="0"/>
              <a:t>2020/2/18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56364-CDEE-C540-A1BB-87831423EA21}" type="slidenum">
              <a:rPr kumimoji="1" lang="ja-JP" altLang="en-US" smtClean="0"/>
              <a:t>‹#›</a:t>
            </a:fld>
            <a:endParaRPr kumimoji="1" lang="ja-JP" altLang="en-US"/>
          </a:p>
        </p:txBody>
      </p:sp>
    </p:spTree>
    <p:extLst>
      <p:ext uri="{BB962C8B-B14F-4D97-AF65-F5344CB8AC3E}">
        <p14:creationId xmlns:p14="http://schemas.microsoft.com/office/powerpoint/2010/main" val="7425438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石浦研究室藤本が、</a:t>
            </a:r>
            <a:r>
              <a:rPr lang="ja-JP" altLang="en-US" sz="1200" b="1" dirty="0" smtClean="0"/>
              <a:t>機械学習を用いたファズデータのチェックサム及びハッシュ値の推定</a:t>
            </a:r>
            <a:r>
              <a:rPr kumimoji="1" lang="ja-JP" altLang="en-US" sz="1200" b="0" dirty="0" smtClean="0"/>
              <a:t>について発表します</a:t>
            </a:r>
            <a:r>
              <a:rPr kumimoji="1" lang="ja-JP" altLang="en-US" sz="1200" b="1" dirty="0" smtClean="0">
                <a:solidFill>
                  <a:schemeClr val="tx1">
                    <a:lumMod val="75000"/>
                    <a:lumOff val="25000"/>
                  </a:schemeClr>
                </a:solidFill>
                <a:latin typeface="Arial" pitchFamily="34" charset="0"/>
                <a:ea typeface="맑은 고딕" pitchFamily="50" charset="-127"/>
                <a:cs typeface="Arial" pitchFamily="34" charset="0"/>
              </a:rPr>
              <a:t>。</a:t>
            </a:r>
            <a:endParaRPr kumimoji="1" lang="en-US" altLang="ja-JP" sz="1200" b="0" dirty="0" smtClean="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a:t>
            </a:fld>
            <a:endParaRPr kumimoji="1" lang="ja-JP" altLang="en-US"/>
          </a:p>
        </p:txBody>
      </p:sp>
    </p:spTree>
    <p:extLst>
      <p:ext uri="{BB962C8B-B14F-4D97-AF65-F5344CB8AC3E}">
        <p14:creationId xmlns:p14="http://schemas.microsoft.com/office/powerpoint/2010/main" val="200023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本研究では、</a:t>
            </a:r>
            <a:r>
              <a:rPr lang="ja-JP" altLang="en-US"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ランダム文字列</a:t>
            </a:r>
            <a:r>
              <a:rPr lang="en-US" altLang="ja-JP"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英文に対してチェックサム</a:t>
            </a:r>
            <a:r>
              <a:rPr lang="en-US" altLang="ja-JP"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CRC16, CRC32, MD5, SHA1</a:t>
            </a:r>
            <a:r>
              <a:rPr lang="ja-JP" altLang="en-US"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を推定</a:t>
            </a:r>
            <a:endParaRPr lang="en-US" altLang="ja-JP"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10</a:t>
            </a:fld>
            <a:endParaRPr kumimoji="1" lang="ja-JP" altLang="en-US"/>
          </a:p>
        </p:txBody>
      </p:sp>
    </p:spTree>
    <p:extLst>
      <p:ext uri="{BB962C8B-B14F-4D97-AF65-F5344CB8AC3E}">
        <p14:creationId xmlns:p14="http://schemas.microsoft.com/office/powerpoint/2010/main" val="1647707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実験結果がこちらの表となっております。</a:t>
            </a:r>
            <a:endParaRPr kumimoji="1" lang="en-US" altLang="ja-JP" dirty="0" smtClean="0"/>
          </a:p>
          <a:p>
            <a:r>
              <a:rPr kumimoji="1" lang="en-US" altLang="ja-JP" dirty="0" smtClean="0"/>
              <a:t>Train random</a:t>
            </a:r>
            <a:r>
              <a:rPr kumimoji="1" lang="ja-JP" altLang="en-US" dirty="0" smtClean="0"/>
              <a:t>と</a:t>
            </a:r>
            <a:r>
              <a:rPr kumimoji="1" lang="en-US" altLang="ja-JP" dirty="0" smtClean="0"/>
              <a:t>train </a:t>
            </a:r>
            <a:r>
              <a:rPr kumimoji="1" lang="en-US" altLang="ja-JP" dirty="0" err="1" smtClean="0"/>
              <a:t>english</a:t>
            </a:r>
            <a:r>
              <a:rPr kumimoji="1" lang="ja-JP" altLang="en-US" dirty="0" smtClean="0"/>
              <a:t>は学習時に得られたテストデータの正答率で、</a:t>
            </a:r>
            <a:r>
              <a:rPr kumimoji="1" lang="en-US" altLang="ja-JP" dirty="0" smtClean="0"/>
              <a:t>random</a:t>
            </a:r>
            <a:r>
              <a:rPr kumimoji="1" lang="ja-JP" altLang="en-US" dirty="0" smtClean="0"/>
              <a:t>と</a:t>
            </a:r>
            <a:r>
              <a:rPr kumimoji="1" lang="en-US" altLang="ja-JP" dirty="0" err="1" smtClean="0"/>
              <a:t>english</a:t>
            </a:r>
            <a:r>
              <a:rPr kumimoji="1" lang="ja-JP" altLang="en-US" dirty="0" smtClean="0"/>
              <a:t>は学習済</a:t>
            </a:r>
            <a:r>
              <a:rPr kumimoji="1" lang="en-US" altLang="ja-JP" dirty="0" smtClean="0"/>
              <a:t>NN</a:t>
            </a:r>
            <a:r>
              <a:rPr kumimoji="1" lang="ja-JP" altLang="en-US" dirty="0" smtClean="0"/>
              <a:t>を使って得られた正答率となります。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学習時に得られた正答率と学習済ニューラルネット ワークを使用して得られた正答率を比較すると</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必すし も正答率か一致しないことかわかりました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特に</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チェック サムまたはハッシュ値によって</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ランタム文字列の方か正答率が高かったり</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英文の方が正答率が高かったりな ど</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ばらつきが見られた</a:t>
            </a:r>
            <a:r>
              <a:rPr kumimoji="1" lang="en-US" altLang="ja-JP" sz="1200" kern="1200" dirty="0" smtClean="0">
                <a:solidFill>
                  <a:schemeClr val="tx1"/>
                </a:solidFill>
                <a:effectLst/>
                <a:latin typeface="+mn-lt"/>
                <a:ea typeface="+mn-ea"/>
                <a:cs typeface="+mn-cs"/>
              </a:rPr>
              <a:t>. </a:t>
            </a:r>
            <a:endParaRPr kumimoji="1" lang="en-US" altLang="ja-JP" dirty="0" smtClean="0"/>
          </a:p>
          <a:p>
            <a:r>
              <a:rPr kumimoji="1" lang="ja-JP" altLang="en-US" dirty="0" smtClean="0"/>
              <a:t>しかし、実際にランダムで当てれる確率で考えると、非常に高い精度が得られたのがわかりました。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12</a:t>
            </a:fld>
            <a:endParaRPr kumimoji="1" lang="ja-JP" altLang="en-US"/>
          </a:p>
        </p:txBody>
      </p:sp>
    </p:spTree>
    <p:extLst>
      <p:ext uri="{BB962C8B-B14F-4D97-AF65-F5344CB8AC3E}">
        <p14:creationId xmlns:p14="http://schemas.microsoft.com/office/powerpoint/2010/main" val="1088023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チェックサムの実験結果は以下のようになっており、各パーセンテージは学習精度を表します。。</a:t>
            </a:r>
            <a:endParaRPr kumimoji="1" lang="en-US" altLang="ja-JP" dirty="0" smtClean="0"/>
          </a:p>
          <a:p>
            <a:r>
              <a:rPr kumimoji="1" lang="ja-JP" altLang="en-US" dirty="0" smtClean="0"/>
              <a:t>難波の</a:t>
            </a:r>
            <a:r>
              <a:rPr kumimoji="1" lang="en-US" altLang="ja-JP" dirty="0" smtClean="0"/>
              <a:t>NN</a:t>
            </a:r>
            <a:r>
              <a:rPr kumimoji="1" lang="ja-JP" altLang="en-US" dirty="0" smtClean="0"/>
              <a:t>と自分の</a:t>
            </a:r>
            <a:r>
              <a:rPr kumimoji="1" lang="en-US" altLang="ja-JP" dirty="0" smtClean="0"/>
              <a:t>NN</a:t>
            </a:r>
            <a:r>
              <a:rPr kumimoji="1" lang="ja-JP" altLang="en-US" dirty="0" smtClean="0"/>
              <a:t>を比較すると、１９％も精度が向上させることに成功しました。</a:t>
            </a:r>
            <a:endParaRPr kumimoji="1" lang="en-US" altLang="ja-JP" dirty="0" smtClean="0"/>
          </a:p>
          <a:p>
            <a:r>
              <a:rPr kumimoji="1" lang="ja-JP" altLang="en-US" dirty="0" smtClean="0"/>
              <a:t>また、</a:t>
            </a:r>
            <a:r>
              <a:rPr kumimoji="1" lang="en-US" altLang="ja-JP" dirty="0" smtClean="0"/>
              <a:t>16byte</a:t>
            </a:r>
            <a:r>
              <a:rPr kumimoji="1" lang="ja-JP" altLang="en-US" dirty="0" smtClean="0"/>
              <a:t>の</a:t>
            </a:r>
            <a:r>
              <a:rPr kumimoji="1" lang="en-US" altLang="ja-JP" dirty="0" smtClean="0"/>
              <a:t>NN</a:t>
            </a:r>
            <a:r>
              <a:rPr kumimoji="1" lang="ja-JP" altLang="en-US" dirty="0" smtClean="0"/>
              <a:t>で</a:t>
            </a:r>
            <a:r>
              <a:rPr kumimoji="1" lang="en-US" altLang="ja-JP" dirty="0" smtClean="0"/>
              <a:t>8byte</a:t>
            </a:r>
            <a:r>
              <a:rPr kumimoji="1" lang="ja-JP" altLang="en-US" dirty="0" smtClean="0"/>
              <a:t>学ばせたときほとんど精度変わりませんでした。</a:t>
            </a:r>
            <a:endParaRPr kumimoji="1" lang="en-US" altLang="ja-JP" dirty="0" smtClean="0"/>
          </a:p>
          <a:p>
            <a:r>
              <a:rPr kumimoji="1" lang="ja-JP" altLang="en-US" dirty="0" smtClean="0"/>
              <a:t>このことから、より大きい</a:t>
            </a:r>
            <a:r>
              <a:rPr kumimoji="1" lang="en-US" altLang="ja-JP" dirty="0" smtClean="0"/>
              <a:t>byte</a:t>
            </a:r>
            <a:r>
              <a:rPr kumimoji="1" lang="ja-JP" altLang="en-US" dirty="0" smtClean="0"/>
              <a:t>数で学ばせた</a:t>
            </a:r>
            <a:r>
              <a:rPr kumimoji="1" lang="en-US" altLang="ja-JP" dirty="0" smtClean="0"/>
              <a:t>NN</a:t>
            </a:r>
            <a:r>
              <a:rPr kumimoji="1" lang="ja-JP" altLang="en-US" dirty="0" smtClean="0"/>
              <a:t>を作れば、学ばせた</a:t>
            </a:r>
            <a:r>
              <a:rPr kumimoji="1" lang="en-US" altLang="ja-JP" dirty="0" smtClean="0"/>
              <a:t>byte</a:t>
            </a:r>
            <a:r>
              <a:rPr kumimoji="1" lang="ja-JP" altLang="en-US" dirty="0" smtClean="0"/>
              <a:t>数よりも小さい</a:t>
            </a:r>
            <a:r>
              <a:rPr kumimoji="1" lang="en-US" altLang="ja-JP" dirty="0" smtClean="0"/>
              <a:t>byte</a:t>
            </a:r>
            <a:r>
              <a:rPr kumimoji="1" lang="ja-JP" altLang="en-US" dirty="0" smtClean="0"/>
              <a:t>数でもほぼ同じ学習精度を得られる可能性があることがわかる</a:t>
            </a:r>
            <a:endParaRPr kumimoji="1" lang="en-US" altLang="ja-JP" dirty="0" smtClean="0"/>
          </a:p>
          <a:p>
            <a:r>
              <a:rPr kumimoji="1" lang="en-US" altLang="ja-JP" dirty="0" smtClean="0"/>
              <a:t>crc16</a:t>
            </a:r>
            <a:r>
              <a:rPr kumimoji="1" lang="ja-JP" altLang="en-US" dirty="0" smtClean="0"/>
              <a:t>ハッシュ値の学習結果はこのようになりました。</a:t>
            </a:r>
            <a:endParaRPr kumimoji="1" lang="en-US" altLang="ja-JP" dirty="0" smtClean="0"/>
          </a:p>
          <a:p>
            <a:r>
              <a:rPr kumimoji="1" lang="ja-JP" altLang="en-US" dirty="0" smtClean="0"/>
              <a:t>しかし、学習データで学ばせた時の精度は上がっているが、テストデータで学ばせた時の精度は一切上がっていないので、現状は何も推定できていないです。</a:t>
            </a:r>
            <a:endParaRPr kumimoji="1" lang="en-US" altLang="ja-JP" dirty="0" smtClean="0"/>
          </a:p>
          <a:p>
            <a:endParaRPr kumimoji="1" lang="en-US" altLang="ja-JP" dirty="0" smtClean="0"/>
          </a:p>
          <a:p>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NN</a:t>
            </a:r>
            <a:r>
              <a:rPr kumimoji="1" lang="ja-JP" altLang="en-US" dirty="0" smtClean="0"/>
              <a:t>の構成を変えればまだまだ精度が上がる可能性あり</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13</a:t>
            </a:fld>
            <a:endParaRPr kumimoji="1" lang="ja-JP" altLang="en-US"/>
          </a:p>
        </p:txBody>
      </p:sp>
    </p:spTree>
    <p:extLst>
      <p:ext uri="{BB962C8B-B14F-4D97-AF65-F5344CB8AC3E}">
        <p14:creationId xmlns:p14="http://schemas.microsoft.com/office/powerpoint/2010/main" val="1591839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変異する前のハッシュがそこに入ってるわけだから、</a:t>
            </a:r>
            <a:endParaRPr kumimoji="1" lang="en-US" altLang="ja-JP" dirty="0" smtClean="0"/>
          </a:p>
          <a:p>
            <a:r>
              <a:rPr kumimoji="1" lang="ja-JP" altLang="en-US" dirty="0" smtClean="0"/>
              <a:t>ハッシュはそのままで変わらない</a:t>
            </a:r>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14</a:t>
            </a:fld>
            <a:endParaRPr kumimoji="1" lang="ja-JP" altLang="en-US"/>
          </a:p>
        </p:txBody>
      </p:sp>
    </p:spTree>
    <p:extLst>
      <p:ext uri="{BB962C8B-B14F-4D97-AF65-F5344CB8AC3E}">
        <p14:creationId xmlns:p14="http://schemas.microsoft.com/office/powerpoint/2010/main" val="1727843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16</a:t>
            </a:fld>
            <a:endParaRPr kumimoji="1" lang="ja-JP" altLang="en-US"/>
          </a:p>
        </p:txBody>
      </p:sp>
    </p:spTree>
    <p:extLst>
      <p:ext uri="{BB962C8B-B14F-4D97-AF65-F5344CB8AC3E}">
        <p14:creationId xmlns:p14="http://schemas.microsoft.com/office/powerpoint/2010/main" val="1670321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チェックサムの実験結果は以下のようになっており、各パーセンテージは学習精度を表します。。</a:t>
            </a:r>
            <a:endParaRPr kumimoji="1" lang="en-US" altLang="ja-JP" dirty="0" smtClean="0"/>
          </a:p>
          <a:p>
            <a:r>
              <a:rPr kumimoji="1" lang="ja-JP" altLang="en-US" dirty="0" smtClean="0"/>
              <a:t>難波の</a:t>
            </a:r>
            <a:r>
              <a:rPr kumimoji="1" lang="en-US" altLang="ja-JP" dirty="0" smtClean="0"/>
              <a:t>NN</a:t>
            </a:r>
            <a:r>
              <a:rPr kumimoji="1" lang="ja-JP" altLang="en-US" dirty="0" smtClean="0"/>
              <a:t>と自分の</a:t>
            </a:r>
            <a:r>
              <a:rPr kumimoji="1" lang="en-US" altLang="ja-JP" dirty="0" smtClean="0"/>
              <a:t>NN</a:t>
            </a:r>
            <a:r>
              <a:rPr kumimoji="1" lang="ja-JP" altLang="en-US" dirty="0" smtClean="0"/>
              <a:t>を比較すると、１９％も精度が向上させることに成功しました。</a:t>
            </a:r>
            <a:endParaRPr kumimoji="1" lang="en-US" altLang="ja-JP" dirty="0" smtClean="0"/>
          </a:p>
          <a:p>
            <a:r>
              <a:rPr kumimoji="1" lang="ja-JP" altLang="en-US" dirty="0" smtClean="0"/>
              <a:t>また、</a:t>
            </a:r>
            <a:r>
              <a:rPr kumimoji="1" lang="en-US" altLang="ja-JP" dirty="0" smtClean="0"/>
              <a:t>16byte</a:t>
            </a:r>
            <a:r>
              <a:rPr kumimoji="1" lang="ja-JP" altLang="en-US" dirty="0" smtClean="0"/>
              <a:t>の</a:t>
            </a:r>
            <a:r>
              <a:rPr kumimoji="1" lang="en-US" altLang="ja-JP" dirty="0" smtClean="0"/>
              <a:t>NN</a:t>
            </a:r>
            <a:r>
              <a:rPr kumimoji="1" lang="ja-JP" altLang="en-US" dirty="0" smtClean="0"/>
              <a:t>で</a:t>
            </a:r>
            <a:r>
              <a:rPr kumimoji="1" lang="en-US" altLang="ja-JP" dirty="0" smtClean="0"/>
              <a:t>8byte</a:t>
            </a:r>
            <a:r>
              <a:rPr kumimoji="1" lang="ja-JP" altLang="en-US" dirty="0" smtClean="0"/>
              <a:t>学ばせたときほとんど精度変わりませんでした。</a:t>
            </a:r>
            <a:endParaRPr kumimoji="1" lang="en-US" altLang="ja-JP" dirty="0" smtClean="0"/>
          </a:p>
          <a:p>
            <a:r>
              <a:rPr kumimoji="1" lang="ja-JP" altLang="en-US" dirty="0" smtClean="0"/>
              <a:t>このことから、より大きい</a:t>
            </a:r>
            <a:r>
              <a:rPr kumimoji="1" lang="en-US" altLang="ja-JP" dirty="0" smtClean="0"/>
              <a:t>byte</a:t>
            </a:r>
            <a:r>
              <a:rPr kumimoji="1" lang="ja-JP" altLang="en-US" dirty="0" smtClean="0"/>
              <a:t>数で学ばせた</a:t>
            </a:r>
            <a:r>
              <a:rPr kumimoji="1" lang="en-US" altLang="ja-JP" dirty="0" smtClean="0"/>
              <a:t>NN</a:t>
            </a:r>
            <a:r>
              <a:rPr kumimoji="1" lang="ja-JP" altLang="en-US" dirty="0" smtClean="0"/>
              <a:t>を作れば、学ばせた</a:t>
            </a:r>
            <a:r>
              <a:rPr kumimoji="1" lang="en-US" altLang="ja-JP" dirty="0" smtClean="0"/>
              <a:t>byte</a:t>
            </a:r>
            <a:r>
              <a:rPr kumimoji="1" lang="ja-JP" altLang="en-US" dirty="0" smtClean="0"/>
              <a:t>数よりも小さい</a:t>
            </a:r>
            <a:r>
              <a:rPr kumimoji="1" lang="en-US" altLang="ja-JP" dirty="0" smtClean="0"/>
              <a:t>byte</a:t>
            </a:r>
            <a:r>
              <a:rPr kumimoji="1" lang="ja-JP" altLang="en-US" dirty="0" smtClean="0"/>
              <a:t>数でもほぼ同じ学習精度を得られる可能性があることがわかる</a:t>
            </a:r>
            <a:endParaRPr kumimoji="1" lang="en-US" altLang="ja-JP" dirty="0" smtClean="0"/>
          </a:p>
          <a:p>
            <a:r>
              <a:rPr kumimoji="1" lang="en-US" altLang="ja-JP" dirty="0" smtClean="0"/>
              <a:t>crc16</a:t>
            </a:r>
            <a:r>
              <a:rPr kumimoji="1" lang="ja-JP" altLang="en-US" dirty="0" smtClean="0"/>
              <a:t>ハッシュ値の学習結果はこのようになりました。</a:t>
            </a:r>
            <a:endParaRPr kumimoji="1" lang="en-US" altLang="ja-JP" dirty="0" smtClean="0"/>
          </a:p>
          <a:p>
            <a:r>
              <a:rPr kumimoji="1" lang="ja-JP" altLang="en-US" dirty="0" smtClean="0"/>
              <a:t>しかし、学習データで学ばせた時の精度は上がっているが、テストデータで学ばせた時の精度は一切上がっていないので、現状は何も推定できていないです。</a:t>
            </a:r>
            <a:endParaRPr kumimoji="1" lang="en-US" altLang="ja-JP" dirty="0" smtClean="0"/>
          </a:p>
          <a:p>
            <a:endParaRPr kumimoji="1" lang="en-US" altLang="ja-JP" dirty="0" smtClean="0"/>
          </a:p>
          <a:p>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NN</a:t>
            </a:r>
            <a:r>
              <a:rPr kumimoji="1" lang="ja-JP" altLang="en-US" dirty="0" smtClean="0"/>
              <a:t>の構成を変えればまだまだ精度が上がる可能性あり</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17</a:t>
            </a:fld>
            <a:endParaRPr kumimoji="1" lang="ja-JP" altLang="en-US"/>
          </a:p>
        </p:txBody>
      </p:sp>
    </p:spTree>
    <p:extLst>
      <p:ext uri="{BB962C8B-B14F-4D97-AF65-F5344CB8AC3E}">
        <p14:creationId xmlns:p14="http://schemas.microsoft.com/office/powerpoint/2010/main" val="1595092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チェックサムの実験結果は以下のようになっており、各パーセンテージは学習精度を表します。。</a:t>
            </a:r>
            <a:endParaRPr kumimoji="1" lang="en-US" altLang="ja-JP" dirty="0" smtClean="0"/>
          </a:p>
          <a:p>
            <a:r>
              <a:rPr kumimoji="1" lang="ja-JP" altLang="en-US" dirty="0" smtClean="0"/>
              <a:t>難波の</a:t>
            </a:r>
            <a:r>
              <a:rPr kumimoji="1" lang="en-US" altLang="ja-JP" dirty="0" smtClean="0"/>
              <a:t>NN</a:t>
            </a:r>
            <a:r>
              <a:rPr kumimoji="1" lang="ja-JP" altLang="en-US" dirty="0" smtClean="0"/>
              <a:t>と自分の</a:t>
            </a:r>
            <a:r>
              <a:rPr kumimoji="1" lang="en-US" altLang="ja-JP" dirty="0" smtClean="0"/>
              <a:t>NN</a:t>
            </a:r>
            <a:r>
              <a:rPr kumimoji="1" lang="ja-JP" altLang="en-US" dirty="0" smtClean="0"/>
              <a:t>を比較すると、１９％も精度が向上させることに成功しました。</a:t>
            </a:r>
            <a:endParaRPr kumimoji="1" lang="en-US" altLang="ja-JP" dirty="0" smtClean="0"/>
          </a:p>
          <a:p>
            <a:r>
              <a:rPr kumimoji="1" lang="ja-JP" altLang="en-US" dirty="0" smtClean="0"/>
              <a:t>また、</a:t>
            </a:r>
            <a:r>
              <a:rPr kumimoji="1" lang="en-US" altLang="ja-JP" dirty="0" smtClean="0"/>
              <a:t>16byte</a:t>
            </a:r>
            <a:r>
              <a:rPr kumimoji="1" lang="ja-JP" altLang="en-US" dirty="0" smtClean="0"/>
              <a:t>の</a:t>
            </a:r>
            <a:r>
              <a:rPr kumimoji="1" lang="en-US" altLang="ja-JP" dirty="0" smtClean="0"/>
              <a:t>NN</a:t>
            </a:r>
            <a:r>
              <a:rPr kumimoji="1" lang="ja-JP" altLang="en-US" dirty="0" smtClean="0"/>
              <a:t>で</a:t>
            </a:r>
            <a:r>
              <a:rPr kumimoji="1" lang="en-US" altLang="ja-JP" dirty="0" smtClean="0"/>
              <a:t>8byte</a:t>
            </a:r>
            <a:r>
              <a:rPr kumimoji="1" lang="ja-JP" altLang="en-US" dirty="0" smtClean="0"/>
              <a:t>学ばせたときほとんど精度変わりませんでした。</a:t>
            </a:r>
            <a:endParaRPr kumimoji="1" lang="en-US" altLang="ja-JP" dirty="0" smtClean="0"/>
          </a:p>
          <a:p>
            <a:r>
              <a:rPr kumimoji="1" lang="ja-JP" altLang="en-US" dirty="0" smtClean="0"/>
              <a:t>このことから、より大きい</a:t>
            </a:r>
            <a:r>
              <a:rPr kumimoji="1" lang="en-US" altLang="ja-JP" dirty="0" smtClean="0"/>
              <a:t>byte</a:t>
            </a:r>
            <a:r>
              <a:rPr kumimoji="1" lang="ja-JP" altLang="en-US" dirty="0" smtClean="0"/>
              <a:t>数で学ばせた</a:t>
            </a:r>
            <a:r>
              <a:rPr kumimoji="1" lang="en-US" altLang="ja-JP" dirty="0" smtClean="0"/>
              <a:t>NN</a:t>
            </a:r>
            <a:r>
              <a:rPr kumimoji="1" lang="ja-JP" altLang="en-US" dirty="0" smtClean="0"/>
              <a:t>を作れば、学ばせた</a:t>
            </a:r>
            <a:r>
              <a:rPr kumimoji="1" lang="en-US" altLang="ja-JP" dirty="0" smtClean="0"/>
              <a:t>byte</a:t>
            </a:r>
            <a:r>
              <a:rPr kumimoji="1" lang="ja-JP" altLang="en-US" dirty="0" smtClean="0"/>
              <a:t>数よりも小さい</a:t>
            </a:r>
            <a:r>
              <a:rPr kumimoji="1" lang="en-US" altLang="ja-JP" dirty="0" smtClean="0"/>
              <a:t>byte</a:t>
            </a:r>
            <a:r>
              <a:rPr kumimoji="1" lang="ja-JP" altLang="en-US" dirty="0" smtClean="0"/>
              <a:t>数でもほぼ同じ学習精度を得られる可能性があることがわかる</a:t>
            </a:r>
            <a:endParaRPr kumimoji="1" lang="en-US" altLang="ja-JP" dirty="0" smtClean="0"/>
          </a:p>
          <a:p>
            <a:r>
              <a:rPr kumimoji="1" lang="en-US" altLang="ja-JP" dirty="0" smtClean="0"/>
              <a:t>crc16</a:t>
            </a:r>
            <a:r>
              <a:rPr kumimoji="1" lang="ja-JP" altLang="en-US" dirty="0" smtClean="0"/>
              <a:t>ハッシュ値の学習結果はこのようになりました。</a:t>
            </a:r>
            <a:endParaRPr kumimoji="1" lang="en-US" altLang="ja-JP" dirty="0" smtClean="0"/>
          </a:p>
          <a:p>
            <a:r>
              <a:rPr kumimoji="1" lang="ja-JP" altLang="en-US" dirty="0" smtClean="0"/>
              <a:t>しかし、学習データで学ばせた時の精度は上がっているが、テストデータで学ばせた時の精度は一切上がっていないので、現状は何も推定できていないです。</a:t>
            </a:r>
            <a:endParaRPr kumimoji="1" lang="en-US" altLang="ja-JP" dirty="0" smtClean="0"/>
          </a:p>
          <a:p>
            <a:endParaRPr kumimoji="1" lang="en-US" altLang="ja-JP" dirty="0" smtClean="0"/>
          </a:p>
          <a:p>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NN</a:t>
            </a:r>
            <a:r>
              <a:rPr kumimoji="1" lang="ja-JP" altLang="en-US" dirty="0" smtClean="0"/>
              <a:t>の構成を変えればまだまだ精度が上がる可能性あり</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18</a:t>
            </a:fld>
            <a:endParaRPr kumimoji="1" lang="ja-JP" altLang="en-US"/>
          </a:p>
        </p:txBody>
      </p:sp>
    </p:spTree>
    <p:extLst>
      <p:ext uri="{BB962C8B-B14F-4D97-AF65-F5344CB8AC3E}">
        <p14:creationId xmlns:p14="http://schemas.microsoft.com/office/powerpoint/2010/main" val="690974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eaLnBrk="1" hangingPunct="1"/>
            <a:r>
              <a:rPr lang="ja-JP" altLang="en-US" dirty="0" smtClean="0">
                <a:latin typeface="Arial" panose="020B0604020202020204" pitchFamily="34" charset="0"/>
              </a:rPr>
              <a:t>その課題に対して、難波は入力データ通過率向上のために、</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機械学習によるランダム文字列に対するチェックサムの推定を行い、</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68%</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の正答率を得ました。しかし、</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8byte</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の固定長だけの学習しかさせていないため、汎用性に欠けます。そこで本研究では</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8byte</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以上のデータのチェックサムの推定、可変長データに対応、ハッシュ値の推定のこの３つを行い、汎用性を高めることを目的とする。</a:t>
            </a:r>
            <a:endParaRPr lang="en-US" altLang="ja-JP" dirty="0" smtClean="0">
              <a:latin typeface="Arial" panose="020B0604020202020204" pitchFamily="34" charset="0"/>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19</a:t>
            </a:fld>
            <a:endParaRPr kumimoji="1" lang="ja-JP" altLang="en-US"/>
          </a:p>
        </p:txBody>
      </p:sp>
    </p:spTree>
    <p:extLst>
      <p:ext uri="{BB962C8B-B14F-4D97-AF65-F5344CB8AC3E}">
        <p14:creationId xmlns:p14="http://schemas.microsoft.com/office/powerpoint/2010/main" val="655781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eaLnBrk="1" hangingPunct="1"/>
            <a:r>
              <a:rPr lang="ja-JP" altLang="en-US" dirty="0" smtClean="0">
                <a:latin typeface="Arial" panose="020B0604020202020204" pitchFamily="34" charset="0"/>
              </a:rPr>
              <a:t>その課題に対して、難波は入力データ通過率向上のために、</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機械学習によるランダム文字列に対するチェックサムの推定を行い、</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68%</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の正答率を得ました。しかし、</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8byte</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の固定長だけの学習しかさせていないため、汎用性に欠けます。そこで本研究では</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8byte</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以上のデータのチェックサムの推定、可変長データに対応、ハッシュ値の推定のこの３つを行い、汎用性を高めることを目的とする。</a:t>
            </a:r>
            <a:endParaRPr lang="en-US" altLang="ja-JP" dirty="0" smtClean="0">
              <a:latin typeface="Arial" panose="020B0604020202020204" pitchFamily="34" charset="0"/>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20</a:t>
            </a:fld>
            <a:endParaRPr kumimoji="1" lang="ja-JP" altLang="en-US"/>
          </a:p>
        </p:txBody>
      </p:sp>
    </p:spTree>
    <p:extLst>
      <p:ext uri="{BB962C8B-B14F-4D97-AF65-F5344CB8AC3E}">
        <p14:creationId xmlns:p14="http://schemas.microsoft.com/office/powerpoint/2010/main" val="14027069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21</a:t>
            </a:fld>
            <a:endParaRPr kumimoji="1" lang="ja-JP" altLang="en-US"/>
          </a:p>
        </p:txBody>
      </p:sp>
    </p:spTree>
    <p:extLst>
      <p:ext uri="{BB962C8B-B14F-4D97-AF65-F5344CB8AC3E}">
        <p14:creationId xmlns:p14="http://schemas.microsoft.com/office/powerpoint/2010/main" val="1228167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システムやソフトウェアには脆弱性</a:t>
            </a:r>
            <a:r>
              <a:rPr lang="ja-JP" altLang="en-US" dirty="0" smtClean="0">
                <a:latin typeface="Arial" panose="020B0604020202020204" pitchFamily="34" charset="0"/>
              </a:rPr>
              <a:t>があり、徹底的なテストが必要とされています。</a:t>
            </a:r>
            <a:endParaRPr lang="en-US" altLang="ja-JP" dirty="0" smtClean="0">
              <a:latin typeface="Arial" panose="020B0604020202020204" pitchFamily="34" charset="0"/>
            </a:endParaRPr>
          </a:p>
          <a:p>
            <a:pPr eaLnBrk="1" hangingPunct="1"/>
            <a:r>
              <a:rPr lang="ja-JP" altLang="en-US" dirty="0" smtClean="0">
                <a:latin typeface="Arial" panose="020B0604020202020204" pitchFamily="34" charset="0"/>
              </a:rPr>
              <a:t>そのテストの一手法として、ファジングという手法があります。</a:t>
            </a:r>
            <a:endParaRPr lang="en-US" altLang="ja-JP" dirty="0" smtClean="0">
              <a:latin typeface="Arial" panose="020B0604020202020204" pitchFamily="34" charset="0"/>
            </a:endParaRPr>
          </a:p>
          <a:p>
            <a:pPr eaLnBrk="1" hangingPunct="1"/>
            <a:r>
              <a:rPr lang="ja-JP" altLang="en-US" dirty="0" smtClean="0">
                <a:latin typeface="Arial" panose="020B0604020202020204" pitchFamily="34" charset="0"/>
              </a:rPr>
              <a:t>ファジングは、大量のデータ入力でシステムをテストします</a:t>
            </a:r>
            <a:endParaRPr lang="en-US" altLang="ja-JP" dirty="0" smtClean="0">
              <a:latin typeface="Arial" panose="020B0604020202020204" pitchFamily="34" charset="0"/>
            </a:endParaRPr>
          </a:p>
          <a:p>
            <a:pPr eaLnBrk="1" hangingPunct="1"/>
            <a:r>
              <a:rPr lang="ja-JP" altLang="en-US" dirty="0" smtClean="0">
                <a:latin typeface="Arial" panose="020B0604020202020204" pitchFamily="34" charset="0"/>
              </a:rPr>
              <a:t>そして、その入力データの生成方法に変異ベース手法があります。</a:t>
            </a:r>
            <a:endParaRPr lang="en-US" altLang="ja-JP" dirty="0" smtClean="0">
              <a:latin typeface="Arial" panose="020B0604020202020204" pitchFamily="34" charset="0"/>
            </a:endParaRPr>
          </a:p>
          <a:p>
            <a:pPr eaLnBrk="1" hangingPunct="1"/>
            <a:r>
              <a:rPr lang="ja-JP" altLang="en-US" dirty="0" smtClean="0">
                <a:latin typeface="Arial" panose="020B0604020202020204" pitchFamily="34" charset="0"/>
              </a:rPr>
              <a:t>変異ベースは実装が容易かつ汎用性が高いという利点が挙げられます。</a:t>
            </a:r>
            <a:endParaRPr kumimoji="1" lang="en-US" altLang="ja-JP" dirty="0" smtClean="0"/>
          </a:p>
          <a:p>
            <a:pPr eaLnBrk="1" hangingPunct="1"/>
            <a:r>
              <a:rPr lang="ja-JP" altLang="en-US" dirty="0" smtClean="0">
                <a:latin typeface="Arial" panose="020B0604020202020204" pitchFamily="34" charset="0"/>
              </a:rPr>
              <a:t>しかし、変異ベースは既存データの一部書き換えで入力データを生成するので、入力ソフトウェアやシステムが、チェックサムやハッシュ値の検査機能を備えている場合、データの整合性が取れず、入力データ棄却率が高いという課題があります。</a:t>
            </a:r>
            <a:endParaRPr lang="en-US" altLang="ja-JP" dirty="0" smtClean="0">
              <a:latin typeface="Arial" panose="020B0604020202020204" pitchFamily="34" charset="0"/>
            </a:endParaRPr>
          </a:p>
          <a:p>
            <a:endParaRPr kumimoji="1" lang="en-US" altLang="ja-JP" dirty="0" smtClean="0"/>
          </a:p>
          <a:p>
            <a:endParaRPr kumimoji="1" lang="en-US" altLang="ja-JP" dirty="0" smtClean="0"/>
          </a:p>
          <a:p>
            <a:endParaRPr kumimoji="1" lang="en-US" altLang="ja-JP" dirty="0" smtClean="0"/>
          </a:p>
          <a:p>
            <a:r>
              <a:rPr kumimoji="1" lang="ja-JP" altLang="en-US" dirty="0" smtClean="0"/>
              <a:t>できる限り変異ベースの話をコンパクトにまとめる</a:t>
            </a:r>
            <a:endParaRPr kumimoji="1" lang="en-US" altLang="ja-JP" dirty="0" smtClean="0"/>
          </a:p>
          <a:p>
            <a:r>
              <a:rPr kumimoji="1" lang="ja-JP" altLang="en-US" dirty="0" smtClean="0"/>
              <a:t>ここでチェックサムとかのファイル同一性の話をしないと意味わからんようになるというか次の関連研究に話が繋がらない</a:t>
            </a:r>
            <a:endParaRPr kumimoji="1" lang="en-US" altLang="ja-JP" dirty="0" smtClean="0"/>
          </a:p>
          <a:p>
            <a:r>
              <a:rPr kumimoji="1" lang="ja-JP" altLang="en-US" dirty="0" smtClean="0"/>
              <a:t>文字列変異させると、その変異させた箇所のチェックサムが合わない</a:t>
            </a:r>
            <a:endParaRPr kumimoji="1" lang="en-US" altLang="ja-JP" dirty="0" smtClean="0"/>
          </a:p>
          <a:p>
            <a:r>
              <a:rPr kumimoji="1" lang="ja-JP" altLang="en-US" dirty="0" smtClean="0"/>
              <a:t>変異ベースファジングの入力データ通過率は平均</a:t>
            </a:r>
            <a:r>
              <a:rPr kumimoji="1" lang="en-US" altLang="ja-JP" dirty="0" smtClean="0"/>
              <a:t>10%</a:t>
            </a:r>
            <a:r>
              <a:rPr kumimoji="1" lang="ja-JP" altLang="en-US" dirty="0" smtClean="0"/>
              <a:t>しかない</a:t>
            </a:r>
            <a:endParaRPr kumimoji="1" lang="en-US" altLang="ja-JP" dirty="0" smtClean="0"/>
          </a:p>
          <a:p>
            <a:r>
              <a:rPr kumimoji="1" lang="ja-JP" altLang="en-US" dirty="0" smtClean="0"/>
              <a:t>変異させる箇所によってはチェックサムとか気にしなくても良い？</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2</a:t>
            </a:fld>
            <a:endParaRPr kumimoji="1" lang="ja-JP" altLang="en-US"/>
          </a:p>
        </p:txBody>
      </p:sp>
    </p:spTree>
    <p:extLst>
      <p:ext uri="{BB962C8B-B14F-4D97-AF65-F5344CB8AC3E}">
        <p14:creationId xmlns:p14="http://schemas.microsoft.com/office/powerpoint/2010/main" val="19686593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実験といたしまして、チェックサム及びハッシュ値の推定を行いました。実験条件はこのようになってます。</a:t>
            </a:r>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22</a:t>
            </a:fld>
            <a:endParaRPr kumimoji="1" lang="ja-JP" altLang="en-US"/>
          </a:p>
        </p:txBody>
      </p:sp>
    </p:spTree>
    <p:extLst>
      <p:ext uri="{BB962C8B-B14F-4D97-AF65-F5344CB8AC3E}">
        <p14:creationId xmlns:p14="http://schemas.microsoft.com/office/powerpoint/2010/main" val="1258190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eaLnBrk="1" hangingPunct="1"/>
            <a:r>
              <a:rPr lang="ja-JP" altLang="en-US" dirty="0" smtClean="0">
                <a:latin typeface="Arial" panose="020B0604020202020204" pitchFamily="34" charset="0"/>
              </a:rPr>
              <a:t>その課題に対して、難波は</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機械学習を用いてランダム文字列に対するチェックサムの推定を行いました。</a:t>
            </a: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これを行うことで、変異ベースで変異させた文字列に対して、正しいチェックサムに置き換えることで、入力データ通過率の向上を目指しました</a:t>
            </a: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しかし、推定できる文字列</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 byte</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以下のため、汎用性に欠けます。</a:t>
            </a:r>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3</a:t>
            </a:fld>
            <a:endParaRPr kumimoji="1" lang="ja-JP" altLang="en-US"/>
          </a:p>
        </p:txBody>
      </p:sp>
    </p:spTree>
    <p:extLst>
      <p:ext uri="{BB962C8B-B14F-4D97-AF65-F5344CB8AC3E}">
        <p14:creationId xmlns:p14="http://schemas.microsoft.com/office/powerpoint/2010/main" val="629520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そこで本研究では</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8byte</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以上のデータのチェックサム及びハッシュ値の推定を行います。</a:t>
            </a: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latin typeface="Arial" panose="020B0604020202020204" pitchFamily="34" charset="0"/>
              </a:rPr>
              <a:t>特徴といたしまして</a:t>
            </a:r>
            <a:r>
              <a:rPr lang="en-US" altLang="ja-JP" dirty="0" smtClean="0">
                <a:latin typeface="Arial" panose="020B0604020202020204" pitchFamily="34" charset="0"/>
              </a:rPr>
              <a:t>, </a:t>
            </a:r>
            <a:r>
              <a:rPr lang="ja-JP" altLang="en-US" dirty="0" smtClean="0">
                <a:latin typeface="Arial" panose="020B0604020202020204" pitchFamily="34" charset="0"/>
              </a:rPr>
              <a:t>ニューラルネットワークに、</a:t>
            </a:r>
            <a:r>
              <a:rPr lang="en-US" altLang="ja-JP" dirty="0" smtClean="0">
                <a:latin typeface="Arial" panose="020B0604020202020204" pitchFamily="34" charset="0"/>
              </a:rPr>
              <a:t>encoder</a:t>
            </a:r>
            <a:r>
              <a:rPr lang="ja-JP" altLang="en-US" dirty="0" smtClean="0">
                <a:latin typeface="Arial" panose="020B0604020202020204" pitchFamily="34" charset="0"/>
              </a:rPr>
              <a:t>・</a:t>
            </a:r>
            <a:r>
              <a:rPr lang="en-US" altLang="ja-JP" dirty="0" smtClean="0">
                <a:latin typeface="Arial" panose="020B0604020202020204" pitchFamily="34" charset="0"/>
              </a:rPr>
              <a:t>decoder</a:t>
            </a:r>
            <a:r>
              <a:rPr lang="ja-JP" altLang="en-US" dirty="0" smtClean="0">
                <a:latin typeface="Arial" panose="020B0604020202020204" pitchFamily="34" charset="0"/>
              </a:rPr>
              <a:t>モデルを用いています。</a:t>
            </a:r>
            <a:endParaRPr lang="en-US" altLang="ja-JP" dirty="0" smtClean="0">
              <a:latin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latin typeface="Arial" panose="020B0604020202020204" pitchFamily="34" charset="0"/>
              </a:rPr>
              <a:t>また、実験のさい、ランダム及び規則性のある文字列、そして、可変長データで学習を行いました。</a:t>
            </a:r>
            <a:endParaRPr lang="en-US" altLang="ja-JP" dirty="0" smtClean="0">
              <a:latin typeface="Arial" panose="020B0604020202020204" pitchFamily="34" charset="0"/>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4</a:t>
            </a:fld>
            <a:endParaRPr kumimoji="1" lang="ja-JP" altLang="en-US"/>
          </a:p>
        </p:txBody>
      </p:sp>
    </p:spTree>
    <p:extLst>
      <p:ext uri="{BB962C8B-B14F-4D97-AF65-F5344CB8AC3E}">
        <p14:creationId xmlns:p14="http://schemas.microsoft.com/office/powerpoint/2010/main" val="2060453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チェックサムというのは、誤り検出符号の一種であり、計算は</a:t>
            </a:r>
            <a:r>
              <a:rPr kumimoji="1" lang="ja-JP" altLang="en-US" sz="1200" b="1" dirty="0" smtClean="0">
                <a:solidFill>
                  <a:srgbClr val="002060"/>
                </a:solidFill>
                <a:latin typeface="Meiryo" charset="-128"/>
                <a:ea typeface="Meiryo" charset="-128"/>
                <a:cs typeface="Meiryo" charset="-128"/>
              </a:rPr>
              <a:t>文字列の総和から特定の値で割った余りとなります。</a:t>
            </a:r>
            <a:endParaRPr kumimoji="1" lang="en-US" altLang="ja-JP" sz="1200" b="1" dirty="0" smtClean="0">
              <a:solidFill>
                <a:srgbClr val="002060"/>
              </a:solidFill>
              <a:latin typeface="Meiryo" charset="-128"/>
              <a:ea typeface="Meiryo" charset="-128"/>
              <a:cs typeface="Meiryo"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smtClean="0">
                <a:solidFill>
                  <a:srgbClr val="002060"/>
                </a:solidFill>
                <a:latin typeface="Meiryo" charset="-128"/>
                <a:ea typeface="Meiryo" charset="-128"/>
                <a:cs typeface="Meiryo" charset="-128"/>
              </a:rPr>
              <a:t>サンキューベリーマッチという文字列を例にとりますと、文字コードに置き換えて合算した値から</a:t>
            </a:r>
            <a:r>
              <a:rPr kumimoji="1" lang="en-US" altLang="ja-JP" sz="1200" b="1" dirty="0" smtClean="0">
                <a:solidFill>
                  <a:srgbClr val="002060"/>
                </a:solidFill>
                <a:latin typeface="Meiryo" charset="-128"/>
                <a:ea typeface="Meiryo" charset="-128"/>
                <a:cs typeface="Meiryo" charset="-128"/>
              </a:rPr>
              <a:t>256で割ったあまりのこの値がチェックサムになります</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smtClean="0">
                <a:solidFill>
                  <a:srgbClr val="002060"/>
                </a:solidFill>
                <a:latin typeface="Meiryo" charset="-128"/>
                <a:ea typeface="Meiryo" charset="-128"/>
                <a:cs typeface="Meiryo" charset="-128"/>
              </a:rPr>
              <a:t>ハッシュ値は、例いたしまして、</a:t>
            </a:r>
            <a:r>
              <a:rPr kumimoji="1" lang="en-US" altLang="ja-JP" sz="1200" b="1" dirty="0" smtClean="0">
                <a:solidFill>
                  <a:srgbClr val="002060"/>
                </a:solidFill>
                <a:latin typeface="Meiryo" charset="-128"/>
                <a:ea typeface="Meiryo" charset="-128"/>
                <a:cs typeface="Meiryo" charset="-128"/>
              </a:rPr>
              <a:t>CRC, MD5, SHA1</a:t>
            </a:r>
            <a:r>
              <a:rPr kumimoji="1" lang="ja-JP" altLang="en-US" sz="1200" b="1" dirty="0" smtClean="0">
                <a:solidFill>
                  <a:srgbClr val="002060"/>
                </a:solidFill>
                <a:latin typeface="Meiryo" charset="-128"/>
                <a:ea typeface="Meiryo" charset="-128"/>
                <a:cs typeface="Meiryo" charset="-128"/>
              </a:rPr>
              <a:t>などが挙げられます</a:t>
            </a:r>
            <a:endParaRPr kumimoji="1" lang="en-US" altLang="ja-JP" sz="1200" b="1" dirty="0" smtClean="0">
              <a:solidFill>
                <a:srgbClr val="002060"/>
              </a:solidFill>
              <a:latin typeface="Meiryo" charset="-128"/>
              <a:ea typeface="Meiryo" charset="-128"/>
              <a:cs typeface="Meiryo"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err="1" smtClean="0">
                <a:solidFill>
                  <a:srgbClr val="002060"/>
                </a:solidFill>
                <a:latin typeface="Meiryo" charset="-128"/>
                <a:ea typeface="Meiryo" charset="-128"/>
                <a:cs typeface="Meiryo" charset="-128"/>
              </a:rPr>
              <a:t>Crc</a:t>
            </a:r>
            <a:r>
              <a:rPr kumimoji="1" lang="ja-JP" altLang="en-US" sz="1200" b="1" dirty="0" smtClean="0">
                <a:solidFill>
                  <a:srgbClr val="002060"/>
                </a:solidFill>
                <a:latin typeface="Meiryo" charset="-128"/>
                <a:ea typeface="Meiryo" charset="-128"/>
                <a:cs typeface="Meiryo" charset="-128"/>
              </a:rPr>
              <a:t>はこんなんで、</a:t>
            </a:r>
            <a:r>
              <a:rPr kumimoji="1" lang="en-US" altLang="ja-JP" sz="1200" b="1" dirty="0" smtClean="0">
                <a:solidFill>
                  <a:srgbClr val="002060"/>
                </a:solidFill>
                <a:latin typeface="Meiryo" charset="-128"/>
                <a:ea typeface="Meiryo" charset="-128"/>
                <a:cs typeface="Meiryo" charset="-128"/>
              </a:rPr>
              <a:t>〜</a:t>
            </a:r>
            <a:r>
              <a:rPr kumimoji="1" lang="ja-JP" altLang="en-US" sz="1200" b="1" dirty="0" smtClean="0">
                <a:solidFill>
                  <a:srgbClr val="002060"/>
                </a:solidFill>
                <a:latin typeface="Meiryo" charset="-128"/>
                <a:ea typeface="Meiryo" charset="-128"/>
                <a:cs typeface="Meiryo" charset="-128"/>
              </a:rPr>
              <a:t>うんたらかんたら</a:t>
            </a:r>
            <a:endParaRPr kumimoji="1" lang="en-US" altLang="ja-JP" sz="1200" b="1" dirty="0" smtClean="0">
              <a:solidFill>
                <a:srgbClr val="002060"/>
              </a:solidFill>
              <a:latin typeface="Meiryo" charset="-128"/>
              <a:ea typeface="Meiryo" charset="-128"/>
              <a:cs typeface="Meiryo"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smtClean="0">
              <a:solidFill>
                <a:srgbClr val="002060"/>
              </a:solidFill>
              <a:latin typeface="Meiryo" charset="-128"/>
              <a:ea typeface="Meiryo" charset="-128"/>
              <a:cs typeface="Meiryo" charset="-128"/>
            </a:endParaRP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5</a:t>
            </a:fld>
            <a:endParaRPr kumimoji="1" lang="ja-JP" altLang="en-US"/>
          </a:p>
        </p:txBody>
      </p:sp>
    </p:spTree>
    <p:extLst>
      <p:ext uri="{BB962C8B-B14F-4D97-AF65-F5344CB8AC3E}">
        <p14:creationId xmlns:p14="http://schemas.microsoft.com/office/powerpoint/2010/main" val="443220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難波の研究についてですが、学習の流れがこの図となります。</a:t>
            </a:r>
            <a:endParaRPr kumimoji="1" lang="en-US" altLang="ja-JP" dirty="0" smtClean="0"/>
          </a:p>
          <a:p>
            <a:r>
              <a:rPr kumimoji="1" lang="ja-JP" altLang="en-US" dirty="0" smtClean="0"/>
              <a:t>まず文字列とチェックサムを</a:t>
            </a:r>
            <a:r>
              <a:rPr kumimoji="1" lang="en-US" altLang="ja-JP" dirty="0" smtClean="0"/>
              <a:t>NN</a:t>
            </a:r>
            <a:r>
              <a:rPr kumimoji="1" lang="ja-JP" altLang="en-US" dirty="0" smtClean="0"/>
              <a:t>に入力して学習を行います。</a:t>
            </a:r>
            <a:endParaRPr kumimoji="1" lang="en-US" altLang="ja-JP" dirty="0" smtClean="0"/>
          </a:p>
          <a:p>
            <a:r>
              <a:rPr kumimoji="1" lang="ja-JP" altLang="en-US" dirty="0" smtClean="0"/>
              <a:t>そして、その学習させた</a:t>
            </a:r>
            <a:r>
              <a:rPr kumimoji="1" lang="en-US" altLang="ja-JP" dirty="0" smtClean="0"/>
              <a:t>NN</a:t>
            </a:r>
            <a:r>
              <a:rPr kumimoji="1" lang="ja-JP" altLang="en-US" dirty="0" smtClean="0"/>
              <a:t>を使って、このように文字列だけを入力することで、チェックさむを推定し、文字列と、チェックさむを結合することで新しい入力データとして作成します。</a:t>
            </a:r>
            <a:endParaRPr kumimoji="1" lang="en-US" altLang="ja-JP" dirty="0" smtClean="0"/>
          </a:p>
          <a:p>
            <a:r>
              <a:rPr kumimoji="1" lang="ja-JP" altLang="en-US" dirty="0" smtClean="0"/>
              <a:t>先ほども言った通り、推定する文字列が</a:t>
            </a:r>
            <a:r>
              <a:rPr kumimoji="1" lang="en-US" altLang="ja-JP" dirty="0" smtClean="0"/>
              <a:t>8 byte</a:t>
            </a:r>
            <a:r>
              <a:rPr kumimoji="1" lang="ja-JP" altLang="en-US" dirty="0" smtClean="0"/>
              <a:t>以下のため、汎用性が低いという課題が挙げられます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6</a:t>
            </a:fld>
            <a:endParaRPr kumimoji="1" lang="ja-JP" altLang="en-US"/>
          </a:p>
        </p:txBody>
      </p:sp>
    </p:spTree>
    <p:extLst>
      <p:ext uri="{BB962C8B-B14F-4D97-AF65-F5344CB8AC3E}">
        <p14:creationId xmlns:p14="http://schemas.microsoft.com/office/powerpoint/2010/main" val="1817277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本研究で使用したニューラルネットワークはこちらの図となります。</a:t>
            </a:r>
            <a:endParaRPr kumimoji="1" lang="en-US" altLang="ja-JP" dirty="0" smtClean="0"/>
          </a:p>
          <a:p>
            <a:r>
              <a:rPr kumimoji="1" lang="ja-JP" altLang="en-US" dirty="0" smtClean="0"/>
              <a:t>入力層を</a:t>
            </a:r>
            <a:r>
              <a:rPr kumimoji="1" lang="en-US" altLang="ja-JP" dirty="0" smtClean="0"/>
              <a:t>2</a:t>
            </a:r>
            <a:r>
              <a:rPr kumimoji="1" lang="ja-JP" altLang="en-US" dirty="0" smtClean="0"/>
              <a:t>つ用意します。</a:t>
            </a:r>
            <a:endParaRPr kumimoji="1" lang="en-US" altLang="ja-JP" dirty="0" smtClean="0"/>
          </a:p>
          <a:p>
            <a:r>
              <a:rPr kumimoji="1" lang="ja-JP" altLang="en-US" dirty="0" smtClean="0"/>
              <a:t>左の入力そうには</a:t>
            </a:r>
            <a:r>
              <a:rPr kumimoji="1" lang="en-US" altLang="ja-JP" dirty="0" smtClean="0"/>
              <a:t>, </a:t>
            </a:r>
            <a:r>
              <a:rPr kumimoji="1" lang="ja-JP" altLang="en-US" dirty="0" smtClean="0"/>
              <a:t>入力する文字列、右の入力層には文字列に対するチェックサムまたはハッシュ値を入れます</a:t>
            </a:r>
            <a:endParaRPr kumimoji="1" lang="en-US" altLang="ja-JP" dirty="0" smtClean="0"/>
          </a:p>
          <a:p>
            <a:r>
              <a:rPr kumimoji="1" lang="ja-JP" altLang="en-US" dirty="0" smtClean="0"/>
              <a:t>それらを</a:t>
            </a:r>
            <a:r>
              <a:rPr kumimoji="1" lang="en-US" altLang="ja-JP" dirty="0" smtClean="0"/>
              <a:t>embedding</a:t>
            </a:r>
            <a:r>
              <a:rPr kumimoji="1" lang="ja-JP" altLang="en-US" dirty="0" smtClean="0"/>
              <a:t>層でベクトル化したのち、</a:t>
            </a:r>
            <a:r>
              <a:rPr kumimoji="1" lang="en-US" altLang="ja-JP" dirty="0" smtClean="0"/>
              <a:t>LSTM</a:t>
            </a:r>
            <a:r>
              <a:rPr kumimoji="1" lang="ja-JP" altLang="en-US" dirty="0" smtClean="0"/>
              <a:t>で計算を行います。</a:t>
            </a:r>
            <a:endParaRPr kumimoji="1" lang="en-US" altLang="ja-JP" dirty="0" smtClean="0"/>
          </a:p>
          <a:p>
            <a:r>
              <a:rPr kumimoji="1" lang="ja-JP" altLang="en-US" dirty="0" smtClean="0"/>
              <a:t>そして、出力層でチェックサムまたはハッシュ値を出力するのですが、この時、右の入力そうに入れた文字列と同様になるように学習を行なっていきます。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7</a:t>
            </a:fld>
            <a:endParaRPr kumimoji="1" lang="ja-JP" altLang="en-US"/>
          </a:p>
        </p:txBody>
      </p:sp>
    </p:spTree>
    <p:extLst>
      <p:ext uri="{BB962C8B-B14F-4D97-AF65-F5344CB8AC3E}">
        <p14:creationId xmlns:p14="http://schemas.microsoft.com/office/powerpoint/2010/main" val="1959204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実験といたしまして、</a:t>
            </a:r>
            <a:r>
              <a:rPr kumimoji="1" lang="ja-JP" altLang="en-US" sz="1200" b="1" dirty="0" smtClean="0">
                <a:solidFill>
                  <a:srgbClr val="002060"/>
                </a:solidFill>
                <a:latin typeface="Meiryo" charset="-128"/>
                <a:ea typeface="Meiryo" charset="-128"/>
                <a:cs typeface="Meiryo" charset="-128"/>
              </a:rPr>
              <a:t>ランダム文字列と規則性のある文字列からチェックサム及びハッシュ値を推定</a:t>
            </a:r>
            <a:r>
              <a:rPr kumimoji="1" lang="ja-JP" altLang="en-US" sz="1200" b="0" dirty="0" smtClean="0">
                <a:solidFill>
                  <a:schemeClr val="tx1"/>
                </a:solidFill>
                <a:latin typeface="+mn-lt"/>
                <a:ea typeface="+mn-ea"/>
                <a:cs typeface="+mn-cs"/>
              </a:rPr>
              <a:t>を行いました</a:t>
            </a:r>
            <a:endParaRPr kumimoji="1" lang="en-US" altLang="ja-JP" sz="1200" b="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smtClean="0">
                <a:solidFill>
                  <a:srgbClr val="002060"/>
                </a:solidFill>
                <a:latin typeface="Meiryo" charset="-128"/>
                <a:ea typeface="Meiryo" charset="-128"/>
                <a:cs typeface="Meiryo" charset="-128"/>
              </a:rPr>
              <a:t>チェックさむはこれで、ハッシュ値はこれを使います</a:t>
            </a:r>
            <a:endParaRPr kumimoji="1" lang="en-US" altLang="ja-JP" sz="1200" b="1" dirty="0" smtClean="0">
              <a:solidFill>
                <a:srgbClr val="002060"/>
              </a:solidFill>
              <a:latin typeface="Meiryo" charset="-128"/>
              <a:ea typeface="Meiryo" charset="-128"/>
              <a:cs typeface="Meiryo"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dirty="0" smtClean="0">
              <a:solidFill>
                <a:srgbClr val="002060"/>
              </a:solidFill>
              <a:latin typeface="Meiryo" charset="-128"/>
              <a:ea typeface="Meiryo" charset="-128"/>
              <a:cs typeface="Meiryo"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smtClean="0">
                <a:solidFill>
                  <a:srgbClr val="002060"/>
                </a:solidFill>
                <a:latin typeface="Meiryo" charset="-128"/>
                <a:ea typeface="Meiryo" charset="-128"/>
                <a:cs typeface="Meiryo" charset="-128"/>
              </a:rPr>
              <a:t>データセット は、チェックさむとハッシュ値によって学習させたデータ数や文字列の長さが変わってきます。</a:t>
            </a:r>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8</a:t>
            </a:fld>
            <a:endParaRPr kumimoji="1" lang="ja-JP" altLang="en-US"/>
          </a:p>
        </p:txBody>
      </p:sp>
    </p:spTree>
    <p:extLst>
      <p:ext uri="{BB962C8B-B14F-4D97-AF65-F5344CB8AC3E}">
        <p14:creationId xmlns:p14="http://schemas.microsoft.com/office/powerpoint/2010/main" val="1673817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実験結果がこちらの表となっております。</a:t>
            </a:r>
            <a:endParaRPr kumimoji="1" lang="en-US" altLang="ja-JP" dirty="0" smtClean="0"/>
          </a:p>
          <a:p>
            <a:r>
              <a:rPr kumimoji="1" lang="en-US" altLang="ja-JP" dirty="0" smtClean="0"/>
              <a:t>Train random</a:t>
            </a:r>
            <a:r>
              <a:rPr kumimoji="1" lang="ja-JP" altLang="en-US" dirty="0" smtClean="0"/>
              <a:t>と</a:t>
            </a:r>
            <a:r>
              <a:rPr kumimoji="1" lang="en-US" altLang="ja-JP" dirty="0" smtClean="0"/>
              <a:t>train </a:t>
            </a:r>
            <a:r>
              <a:rPr kumimoji="1" lang="en-US" altLang="ja-JP" dirty="0" err="1" smtClean="0"/>
              <a:t>english</a:t>
            </a:r>
            <a:r>
              <a:rPr kumimoji="1" lang="ja-JP" altLang="en-US" dirty="0" smtClean="0"/>
              <a:t>は学習時に得られたテストデータの正答率で、</a:t>
            </a:r>
            <a:r>
              <a:rPr kumimoji="1" lang="en-US" altLang="ja-JP" dirty="0" smtClean="0"/>
              <a:t>random</a:t>
            </a:r>
            <a:r>
              <a:rPr kumimoji="1" lang="ja-JP" altLang="en-US" dirty="0" smtClean="0"/>
              <a:t>と</a:t>
            </a:r>
            <a:r>
              <a:rPr kumimoji="1" lang="en-US" altLang="ja-JP" dirty="0" err="1" smtClean="0"/>
              <a:t>english</a:t>
            </a:r>
            <a:r>
              <a:rPr kumimoji="1" lang="ja-JP" altLang="en-US" dirty="0" smtClean="0"/>
              <a:t>は学習済</a:t>
            </a:r>
            <a:r>
              <a:rPr kumimoji="1" lang="en-US" altLang="ja-JP" dirty="0" smtClean="0"/>
              <a:t>NN</a:t>
            </a:r>
            <a:r>
              <a:rPr kumimoji="1" lang="ja-JP" altLang="en-US" dirty="0" smtClean="0"/>
              <a:t>を使って得られた正答率となります。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学習時に得られた正答率と学習済ニューラルネット ワークを使用して得られた正答率を比較すると</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学習済時で得られた正答率の方が低い傾向であるとわかりました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特に</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チェック サムまたはハッシュ値によって</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ランタム文字列の方か正答率が高かったり</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英文の方が正答率が高かったりな ど</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ばらつきが見られた</a:t>
            </a:r>
            <a:r>
              <a:rPr kumimoji="1" lang="en-US" altLang="ja-JP" sz="1200" kern="1200" dirty="0" smtClean="0">
                <a:solidFill>
                  <a:schemeClr val="tx1"/>
                </a:solidFill>
                <a:effectLst/>
                <a:latin typeface="+mn-lt"/>
                <a:ea typeface="+mn-ea"/>
                <a:cs typeface="+mn-cs"/>
              </a:rPr>
              <a:t>. </a:t>
            </a:r>
            <a:endParaRPr kumimoji="1" lang="en-US" altLang="ja-JP" dirty="0" smtClean="0"/>
          </a:p>
          <a:p>
            <a:r>
              <a:rPr kumimoji="1" lang="ja-JP" altLang="en-US" dirty="0" smtClean="0"/>
              <a:t>しかし、実際にランダムで当てれる確率で考えると、非常に高い精度が得られたのがわかりました。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9</a:t>
            </a:fld>
            <a:endParaRPr kumimoji="1" lang="ja-JP" altLang="en-US"/>
          </a:p>
        </p:txBody>
      </p:sp>
    </p:spTree>
    <p:extLst>
      <p:ext uri="{BB962C8B-B14F-4D97-AF65-F5344CB8AC3E}">
        <p14:creationId xmlns:p14="http://schemas.microsoft.com/office/powerpoint/2010/main" val="472954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144000"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Slide Number Placeholder 4"/>
          <p:cNvSpPr>
            <a:spLocks noGrp="1"/>
          </p:cNvSpPr>
          <p:nvPr>
            <p:ph type="sldNum" sz="quarter" idx="12"/>
          </p:nvPr>
        </p:nvSpPr>
        <p:spPr>
          <a:xfrm>
            <a:off x="8316416" y="6309320"/>
            <a:ext cx="2133600" cy="365125"/>
          </a:xfrm>
          <a:prstGeom prst="rect">
            <a:avLst/>
          </a:prstGeom>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6940157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2" Type="http://schemas.openxmlformats.org/officeDocument/2006/relationships/theme" Target="../theme/theme2.xml"/><Relationship Id="rId13" Type="http://schemas.openxmlformats.org/officeDocument/2006/relationships/image" Target="../media/image1.jpg"/><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slideLayout" Target="../slideLayouts/slideLayout12.xml"/><Relationship Id="rId10"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iming>
    <p:tnLst>
      <p:par>
        <p:cTn id="1" dur="indefinite" restart="never" nodeType="tmRoot"/>
      </p:par>
    </p:tnLst>
  </p:timing>
  <p:hf hdr="0" ftr="0" dt="0"/>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52020" y="5229200"/>
            <a:ext cx="3600400" cy="830997"/>
          </a:xfrm>
          <a:prstGeom prst="rect">
            <a:avLst/>
          </a:prstGeom>
          <a:noFill/>
        </p:spPr>
        <p:txBody>
          <a:bodyPr wrap="square">
            <a:spAutoFit/>
          </a:bodyPr>
          <a:lstStyle/>
          <a:p>
            <a:pPr algn="r"/>
            <a:r>
              <a:rPr lang="ja-JP" altLang="en-US" sz="2400" b="1" dirty="0">
                <a:latin typeface="+mj-ea"/>
              </a:rPr>
              <a:t>石浦研究室　</a:t>
            </a:r>
            <a:endParaRPr lang="en-US" altLang="ja-JP" sz="2400" b="1" dirty="0">
              <a:latin typeface="+mj-ea"/>
            </a:endParaRPr>
          </a:p>
          <a:p>
            <a:pPr algn="r"/>
            <a:r>
              <a:rPr lang="en-US" altLang="ja-JP" sz="2400" b="1" dirty="0" smtClean="0">
                <a:latin typeface="+mj-ea"/>
              </a:rPr>
              <a:t>27016627</a:t>
            </a:r>
            <a:r>
              <a:rPr lang="ja-JP" altLang="en-US" sz="2400" b="1" dirty="0" smtClean="0">
                <a:latin typeface="+mj-ea"/>
              </a:rPr>
              <a:t> </a:t>
            </a:r>
            <a:r>
              <a:rPr lang="ja-JP" altLang="en-US" sz="2400" b="1" dirty="0">
                <a:latin typeface="+mj-ea"/>
              </a:rPr>
              <a:t>藤本高史</a:t>
            </a:r>
          </a:p>
        </p:txBody>
      </p:sp>
      <p:sp>
        <p:nvSpPr>
          <p:cNvPr id="5" name="TextBox 1"/>
          <p:cNvSpPr txBox="1">
            <a:spLocks noChangeArrowheads="1"/>
          </p:cNvSpPr>
          <p:nvPr/>
        </p:nvSpPr>
        <p:spPr bwMode="auto">
          <a:xfrm>
            <a:off x="611560" y="2780928"/>
            <a:ext cx="8280920" cy="1323439"/>
          </a:xfrm>
          <a:prstGeom prst="rect">
            <a:avLst/>
          </a:prstGeom>
          <a:noFill/>
          <a:ln w="9525">
            <a:noFill/>
            <a:miter lim="800000"/>
            <a:headEnd/>
            <a:tailEnd/>
          </a:ln>
        </p:spPr>
        <p:txBody>
          <a:bodyPr wrap="square">
            <a:spAutoFit/>
          </a:bodyPr>
          <a:lstStyle/>
          <a:p>
            <a:r>
              <a:rPr lang="ja-JP" altLang="en-US" sz="4000" b="1" dirty="0"/>
              <a:t>機械学習を</a:t>
            </a:r>
            <a:r>
              <a:rPr lang="ja-JP" altLang="en-US" sz="4000" b="1" dirty="0" smtClean="0"/>
              <a:t>用いたファズデータのチェックサム及びハッシュ値</a:t>
            </a:r>
            <a:r>
              <a:rPr lang="ja-JP" altLang="en-US" sz="4000" b="1" dirty="0"/>
              <a:t>の推定</a:t>
            </a:r>
            <a:endParaRPr lang="en-US" altLang="ko-KR" sz="4000" b="1" dirty="0" smtClean="0">
              <a:solidFill>
                <a:schemeClr val="tx1">
                  <a:lumMod val="75000"/>
                  <a:lumOff val="25000"/>
                </a:schemeClr>
              </a:solidFill>
              <a:latin typeface="Arial" pitchFamily="34" charset="0"/>
              <a:ea typeface="맑은 고딕" pitchFamily="50" charset="-127"/>
              <a:cs typeface="Arial" pitchFamily="34" charset="0"/>
            </a:endParaRPr>
          </a:p>
        </p:txBody>
      </p:sp>
    </p:spTree>
    <p:extLst>
      <p:ext uri="{BB962C8B-B14F-4D97-AF65-F5344CB8AC3E}">
        <p14:creationId xmlns:p14="http://schemas.microsoft.com/office/powerpoint/2010/main" val="1941221791"/>
      </p:ext>
    </p:extLst>
  </p:cSld>
  <p:clrMapOvr>
    <a:masterClrMapping/>
  </p:clrMapOvr>
  <mc:AlternateContent xmlns:mc="http://schemas.openxmlformats.org/markup-compatibility/2006" xmlns:p14="http://schemas.microsoft.com/office/powerpoint/2010/main">
    <mc:Choice Requires="p14">
      <p:transition spd="slow" p14:dur="2000" advTm="8889"/>
    </mc:Choice>
    <mc:Fallback xmlns="">
      <p:transition spd="slow" advTm="888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5046" y="476672"/>
            <a:ext cx="9144000" cy="1069514"/>
          </a:xfrm>
        </p:spPr>
        <p:txBody>
          <a:bodyPr/>
          <a:lstStyle/>
          <a:p>
            <a:r>
              <a:rPr lang="ja-JP" altLang="en-US" sz="4400" dirty="0" smtClean="0">
                <a:solidFill>
                  <a:schemeClr val="tx1"/>
                </a:solidFill>
              </a:rPr>
              <a:t>むすび</a:t>
            </a:r>
            <a:endParaRPr kumimoji="1" lang="ja-JP" altLang="en-US" sz="4400" dirty="0">
              <a:solidFill>
                <a:schemeClr val="tx1"/>
              </a:solidFill>
            </a:endParaRPr>
          </a:p>
        </p:txBody>
      </p:sp>
      <p:sp>
        <p:nvSpPr>
          <p:cNvPr id="9" name="テキスト ボックス 8"/>
          <p:cNvSpPr txBox="1"/>
          <p:nvPr/>
        </p:nvSpPr>
        <p:spPr>
          <a:xfrm>
            <a:off x="-1908720" y="1340768"/>
            <a:ext cx="1569660" cy="646331"/>
          </a:xfrm>
          <a:prstGeom prst="rect">
            <a:avLst/>
          </a:prstGeom>
          <a:noFill/>
        </p:spPr>
        <p:txBody>
          <a:bodyPr wrap="none" rtlCol="0">
            <a:spAutoFit/>
          </a:bodyPr>
          <a:lstStyle/>
          <a:p>
            <a:pPr marL="457200" indent="-457200">
              <a:buFont typeface="Wingdings" charset="2"/>
              <a:buChar char="Ø"/>
            </a:pPr>
            <a:r>
              <a:rPr kumimoji="1" lang="ja-JP" altLang="en-US" sz="3600" b="1" dirty="0" smtClean="0">
                <a:solidFill>
                  <a:srgbClr val="002060"/>
                </a:solidFill>
              </a:rPr>
              <a:t>現状</a:t>
            </a:r>
            <a:endParaRPr kumimoji="1" lang="ja-JP" altLang="en-US" sz="3600" b="1" dirty="0">
              <a:solidFill>
                <a:srgbClr val="002060"/>
              </a:solidFill>
            </a:endParaRPr>
          </a:p>
        </p:txBody>
      </p:sp>
      <p:sp>
        <p:nvSpPr>
          <p:cNvPr id="10" name="テキスト ボックス 9"/>
          <p:cNvSpPr txBox="1"/>
          <p:nvPr/>
        </p:nvSpPr>
        <p:spPr>
          <a:xfrm>
            <a:off x="-2954655" y="4005064"/>
            <a:ext cx="2954655" cy="646331"/>
          </a:xfrm>
          <a:prstGeom prst="rect">
            <a:avLst/>
          </a:prstGeom>
          <a:noFill/>
        </p:spPr>
        <p:txBody>
          <a:bodyPr wrap="none" rtlCol="0">
            <a:spAutoFit/>
          </a:bodyPr>
          <a:lstStyle/>
          <a:p>
            <a:pPr marL="457200" indent="-457200">
              <a:buFont typeface="Wingdings" charset="2"/>
              <a:buChar char="Ø"/>
            </a:pPr>
            <a:r>
              <a:rPr kumimoji="1" lang="ja-JP" altLang="en-US" sz="3600" b="1" dirty="0" smtClean="0">
                <a:solidFill>
                  <a:srgbClr val="002060"/>
                </a:solidFill>
              </a:rPr>
              <a:t>今後の課題</a:t>
            </a:r>
            <a:endParaRPr kumimoji="1" lang="ja-JP" altLang="en-US" sz="3600" b="1" dirty="0">
              <a:solidFill>
                <a:srgbClr val="002060"/>
              </a:solidFill>
            </a:endParaRPr>
          </a:p>
        </p:txBody>
      </p:sp>
      <p:sp>
        <p:nvSpPr>
          <p:cNvPr id="7" name="テキスト ボックス 6"/>
          <p:cNvSpPr txBox="1"/>
          <p:nvPr/>
        </p:nvSpPr>
        <p:spPr>
          <a:xfrm>
            <a:off x="332633" y="3772446"/>
            <a:ext cx="3110904"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今後の課題</a:t>
            </a:r>
            <a:endParaRPr kumimoji="1" lang="ja-JP" altLang="en-US" sz="3200" b="1" dirty="0">
              <a:solidFill>
                <a:srgbClr val="002060"/>
              </a:solidFill>
              <a:latin typeface="Meiryo" charset="-128"/>
              <a:ea typeface="Meiryo" charset="-128"/>
              <a:cs typeface="Meiryo" charset="-128"/>
            </a:endParaRPr>
          </a:p>
        </p:txBody>
      </p:sp>
      <p:sp>
        <p:nvSpPr>
          <p:cNvPr id="11" name="テキスト ボックス 10"/>
          <p:cNvSpPr txBox="1"/>
          <p:nvPr/>
        </p:nvSpPr>
        <p:spPr>
          <a:xfrm>
            <a:off x="332633" y="4519033"/>
            <a:ext cx="7407719" cy="1661993"/>
          </a:xfrm>
          <a:prstGeom prst="rect">
            <a:avLst/>
          </a:prstGeom>
          <a:noFill/>
        </p:spPr>
        <p:txBody>
          <a:bodyPr wrap="square" rtlCol="0">
            <a:spAutoFit/>
          </a:bodyPr>
          <a:lstStyle/>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学習精度</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向上</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固定長による推定評価</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ファジングツール組み込み</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13" name="テキスト ボックス 12"/>
          <p:cNvSpPr txBox="1"/>
          <p:nvPr/>
        </p:nvSpPr>
        <p:spPr>
          <a:xfrm>
            <a:off x="-69794" y="2009961"/>
            <a:ext cx="9433048" cy="1231106"/>
          </a:xfrm>
          <a:prstGeom prst="rect">
            <a:avLst/>
          </a:prstGeom>
          <a:noFill/>
        </p:spPr>
        <p:txBody>
          <a:bodyPr wrap="square" rtlCol="0">
            <a:spAutoFit/>
          </a:bodyPr>
          <a:lstStyle/>
          <a:p>
            <a:pPr lvl="1"/>
            <a:r>
              <a:rPr lang="ja-JP" altLang="en-US"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ランダム文字列</a:t>
            </a:r>
            <a:r>
              <a:rPr lang="en-US" altLang="ja-JP"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英文に対して　　　　　　　　　チェックサム</a:t>
            </a:r>
            <a:r>
              <a:rPr lang="en-US" altLang="ja-JP"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CRC16, CRC32, MD5, SHA1</a:t>
            </a:r>
            <a:r>
              <a:rPr lang="ja-JP" altLang="en-US"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を推定</a:t>
            </a:r>
            <a:endParaRPr lang="en-US" altLang="ja-JP" sz="28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10</a:t>
            </a:fld>
            <a:r>
              <a:rPr lang="en-US" dirty="0" smtClean="0"/>
              <a:t>/10</a:t>
            </a:r>
            <a:endParaRPr lang="en-US" dirty="0"/>
          </a:p>
        </p:txBody>
      </p:sp>
    </p:spTree>
    <p:extLst>
      <p:ext uri="{BB962C8B-B14F-4D97-AF65-F5344CB8AC3E}">
        <p14:creationId xmlns:p14="http://schemas.microsoft.com/office/powerpoint/2010/main" val="2060699232"/>
      </p:ext>
    </p:extLst>
  </p:cSld>
  <p:clrMapOvr>
    <a:masterClrMapping/>
  </p:clrMapOvr>
  <mc:AlternateContent xmlns:mc="http://schemas.openxmlformats.org/markup-compatibility/2006" xmlns:p14="http://schemas.microsoft.com/office/powerpoint/2010/main">
    <mc:Choice Requires="p14">
      <p:transition spd="slow" p14:dur="2000" advTm="11938"/>
    </mc:Choice>
    <mc:Fallback xmlns="">
      <p:transition spd="slow" advTm="11938"/>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コンテンツ プレースホルダー 3"/>
          <p:cNvSpPr>
            <a:spLocks noGrp="1"/>
          </p:cNvSpPr>
          <p:nvPr>
            <p:ph idx="10"/>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A2F0832-F084-422D-97D1-AF848F4F2C34}" type="slidenum">
              <a:rPr lang="en-US" smtClean="0"/>
              <a:t>11</a:t>
            </a:fld>
            <a:endParaRPr lang="en-US"/>
          </a:p>
        </p:txBody>
      </p:sp>
    </p:spTree>
    <p:extLst>
      <p:ext uri="{BB962C8B-B14F-4D97-AF65-F5344CB8AC3E}">
        <p14:creationId xmlns:p14="http://schemas.microsoft.com/office/powerpoint/2010/main" val="1364408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2544" y="0"/>
            <a:ext cx="9144000" cy="1069514"/>
          </a:xfrm>
        </p:spPr>
        <p:txBody>
          <a:bodyPr/>
          <a:lstStyle/>
          <a:p>
            <a:r>
              <a:rPr kumimoji="1" lang="ja-JP" altLang="en-US" sz="4400" dirty="0" smtClean="0">
                <a:solidFill>
                  <a:schemeClr val="tx1"/>
                </a:solidFill>
              </a:rPr>
              <a:t>実験結果</a:t>
            </a:r>
            <a:endParaRPr kumimoji="1" lang="ja-JP" altLang="en-US" sz="4400" dirty="0">
              <a:solidFill>
                <a:schemeClr val="tx1"/>
              </a:solidFill>
            </a:endParaRPr>
          </a:p>
        </p:txBody>
      </p:sp>
      <p:sp>
        <p:nvSpPr>
          <p:cNvPr id="11" name="テキスト ボックス 10"/>
          <p:cNvSpPr txBox="1"/>
          <p:nvPr/>
        </p:nvSpPr>
        <p:spPr>
          <a:xfrm>
            <a:off x="323528" y="-661895"/>
            <a:ext cx="8461448"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学習時に得られた正答率</a:t>
            </a:r>
            <a:endParaRPr kumimoji="1" lang="ja-JP" altLang="en-US" sz="3200" b="1" dirty="0">
              <a:solidFill>
                <a:srgbClr val="002060"/>
              </a:solidFill>
              <a:latin typeface="Meiryo" charset="-128"/>
              <a:ea typeface="Meiryo" charset="-128"/>
              <a:cs typeface="Meiryo" charset="-128"/>
            </a:endParaRPr>
          </a:p>
        </p:txBody>
      </p:sp>
      <p:graphicFrame>
        <p:nvGraphicFramePr>
          <p:cNvPr id="5" name="表 4"/>
          <p:cNvGraphicFramePr>
            <a:graphicFrameLocks noGrp="1"/>
          </p:cNvGraphicFramePr>
          <p:nvPr>
            <p:extLst>
              <p:ext uri="{D42A27DB-BD31-4B8C-83A1-F6EECF244321}">
                <p14:modId xmlns:p14="http://schemas.microsoft.com/office/powerpoint/2010/main" val="1943199047"/>
              </p:ext>
            </p:extLst>
          </p:nvPr>
        </p:nvGraphicFramePr>
        <p:xfrm>
          <a:off x="9828584" y="2276872"/>
          <a:ext cx="3024336" cy="222504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xmlns="" val="20000"/>
                    </a:ext>
                  </a:extLst>
                </a:gridCol>
                <a:gridCol w="1152128">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tblGrid>
              <a:tr h="370840">
                <a:tc>
                  <a:txBody>
                    <a:bodyPr/>
                    <a:lstStyle/>
                    <a:p>
                      <a:endParaRPr kumimoji="1" lang="ja-JP" altLang="en-US" dirty="0"/>
                    </a:p>
                  </a:txBody>
                  <a:tcPr/>
                </a:tc>
                <a:tc>
                  <a:txBody>
                    <a:bodyPr/>
                    <a:lstStyle/>
                    <a:p>
                      <a:r>
                        <a:rPr kumimoji="1" lang="en-US" altLang="ja-JP" dirty="0" smtClean="0"/>
                        <a:t>Random</a:t>
                      </a:r>
                      <a:endParaRPr kumimoji="1" lang="ja-JP" altLang="en-US" dirty="0"/>
                    </a:p>
                  </a:txBody>
                  <a:tcPr/>
                </a:tc>
                <a:tc>
                  <a:txBody>
                    <a:bodyPr/>
                    <a:lstStyle/>
                    <a:p>
                      <a:r>
                        <a:rPr kumimoji="1" lang="en-US" altLang="ja-JP" dirty="0" smtClean="0"/>
                        <a:t>English</a:t>
                      </a:r>
                      <a:endParaRPr kumimoji="1" lang="ja-JP" altLang="en-US" dirty="0"/>
                    </a:p>
                  </a:txBody>
                  <a:tcPr/>
                </a:tc>
                <a:extLst>
                  <a:ext uri="{0D108BD9-81ED-4DB2-BD59-A6C34878D82A}">
                    <a16:rowId xmlns:a16="http://schemas.microsoft.com/office/drawing/2014/main" xmlns="" val="10000"/>
                  </a:ext>
                </a:extLst>
              </a:tr>
              <a:tr h="370840">
                <a:tc>
                  <a:txBody>
                    <a:bodyPr/>
                    <a:lstStyle/>
                    <a:p>
                      <a:r>
                        <a:rPr kumimoji="1" lang="en-US" altLang="ja-JP" smtClean="0"/>
                        <a:t>cksum</a:t>
                      </a:r>
                      <a:endParaRPr kumimoji="1" lang="ja-JP" altLang="en-US" dirty="0"/>
                    </a:p>
                  </a:txBody>
                  <a:tcPr/>
                </a:tc>
                <a:tc>
                  <a:txBody>
                    <a:bodyPr/>
                    <a:lstStyle/>
                    <a:p>
                      <a:pPr algn="r"/>
                      <a:r>
                        <a:rPr kumimoji="1" lang="en-US" altLang="ja-JP" dirty="0" smtClean="0"/>
                        <a:t>20%</a:t>
                      </a:r>
                      <a:endParaRPr kumimoji="1" lang="ja-JP" altLang="en-US" dirty="0"/>
                    </a:p>
                  </a:txBody>
                  <a:tcPr/>
                </a:tc>
                <a:tc>
                  <a:txBody>
                    <a:bodyPr/>
                    <a:lstStyle/>
                    <a:p>
                      <a:pPr algn="r"/>
                      <a:r>
                        <a:rPr kumimoji="1" lang="en-US" altLang="ja-JP" dirty="0" smtClean="0">
                          <a:solidFill>
                            <a:schemeClr val="tx1"/>
                          </a:solidFill>
                        </a:rPr>
                        <a:t>51%</a:t>
                      </a:r>
                      <a:endParaRPr kumimoji="1" lang="ja-JP" altLang="en-US" dirty="0">
                        <a:solidFill>
                          <a:schemeClr val="tx1"/>
                        </a:solidFill>
                      </a:endParaRPr>
                    </a:p>
                  </a:txBody>
                  <a:tcPr/>
                </a:tc>
                <a:extLst>
                  <a:ext uri="{0D108BD9-81ED-4DB2-BD59-A6C34878D82A}">
                    <a16:rowId xmlns:a16="http://schemas.microsoft.com/office/drawing/2014/main" xmlns="" val="10001"/>
                  </a:ext>
                </a:extLst>
              </a:tr>
              <a:tr h="370840">
                <a:tc>
                  <a:txBody>
                    <a:bodyPr/>
                    <a:lstStyle/>
                    <a:p>
                      <a:r>
                        <a:rPr kumimoji="1" lang="en-US" altLang="ja-JP" smtClean="0"/>
                        <a:t>CRC16</a:t>
                      </a:r>
                      <a:endParaRPr kumimoji="1" lang="ja-JP" altLang="en-US" dirty="0"/>
                    </a:p>
                  </a:txBody>
                  <a:tcPr/>
                </a:tc>
                <a:tc>
                  <a:txBody>
                    <a:bodyPr/>
                    <a:lstStyle/>
                    <a:p>
                      <a:pPr algn="r"/>
                      <a:r>
                        <a:rPr kumimoji="1" lang="en-US" altLang="ja-JP" dirty="0" smtClean="0"/>
                        <a:t>9%</a:t>
                      </a:r>
                      <a:endParaRPr kumimoji="1" lang="ja-JP" altLang="en-US" dirty="0"/>
                    </a:p>
                  </a:txBody>
                  <a:tcPr/>
                </a:tc>
                <a:tc>
                  <a:txBody>
                    <a:bodyPr/>
                    <a:lstStyle/>
                    <a:p>
                      <a:pPr algn="r"/>
                      <a:r>
                        <a:rPr kumimoji="1" lang="en-US" altLang="ja-JP" dirty="0" smtClean="0">
                          <a:solidFill>
                            <a:schemeClr val="tx1"/>
                          </a:solidFill>
                        </a:rPr>
                        <a:t>9%</a:t>
                      </a:r>
                      <a:endParaRPr kumimoji="1" lang="ja-JP" altLang="en-US" dirty="0">
                        <a:solidFill>
                          <a:schemeClr val="tx1"/>
                        </a:solidFill>
                      </a:endParaRPr>
                    </a:p>
                  </a:txBody>
                  <a:tcPr/>
                </a:tc>
                <a:extLst>
                  <a:ext uri="{0D108BD9-81ED-4DB2-BD59-A6C34878D82A}">
                    <a16:rowId xmlns:a16="http://schemas.microsoft.com/office/drawing/2014/main" xmlns="" val="10002"/>
                  </a:ext>
                </a:extLst>
              </a:tr>
              <a:tr h="370840">
                <a:tc>
                  <a:txBody>
                    <a:bodyPr/>
                    <a:lstStyle/>
                    <a:p>
                      <a:r>
                        <a:rPr kumimoji="1" lang="en-US" altLang="ja-JP" smtClean="0"/>
                        <a:t>CRC32</a:t>
                      </a:r>
                      <a:endParaRPr kumimoji="1" lang="ja-JP" altLang="en-US" dirty="0"/>
                    </a:p>
                  </a:txBody>
                  <a:tcPr/>
                </a:tc>
                <a:tc>
                  <a:txBody>
                    <a:bodyPr/>
                    <a:lstStyle/>
                    <a:p>
                      <a:pPr algn="r"/>
                      <a:r>
                        <a:rPr kumimoji="1" lang="en-US" altLang="ja-JP" dirty="0" smtClean="0"/>
                        <a:t>12%</a:t>
                      </a:r>
                      <a:endParaRPr kumimoji="1" lang="ja-JP" altLang="en-US" dirty="0"/>
                    </a:p>
                  </a:txBody>
                  <a:tcPr/>
                </a:tc>
                <a:tc>
                  <a:txBody>
                    <a:bodyPr/>
                    <a:lstStyle/>
                    <a:p>
                      <a:pPr algn="r"/>
                      <a:r>
                        <a:rPr kumimoji="1" lang="en-US" altLang="ja-JP" dirty="0" smtClean="0">
                          <a:solidFill>
                            <a:schemeClr val="tx1"/>
                          </a:solidFill>
                        </a:rPr>
                        <a:t>4%</a:t>
                      </a:r>
                      <a:endParaRPr kumimoji="1" lang="ja-JP" altLang="en-US" dirty="0">
                        <a:solidFill>
                          <a:schemeClr val="tx1"/>
                        </a:solidFill>
                      </a:endParaRPr>
                    </a:p>
                  </a:txBody>
                  <a:tcPr/>
                </a:tc>
                <a:extLst>
                  <a:ext uri="{0D108BD9-81ED-4DB2-BD59-A6C34878D82A}">
                    <a16:rowId xmlns:a16="http://schemas.microsoft.com/office/drawing/2014/main" xmlns="" val="10003"/>
                  </a:ext>
                </a:extLst>
              </a:tr>
              <a:tr h="370840">
                <a:tc>
                  <a:txBody>
                    <a:bodyPr/>
                    <a:lstStyle/>
                    <a:p>
                      <a:r>
                        <a:rPr kumimoji="1" lang="en-US" altLang="ja-JP" dirty="0" smtClean="0"/>
                        <a:t>MD5</a:t>
                      </a:r>
                      <a:endParaRPr kumimoji="1" lang="ja-JP" altLang="en-US" dirty="0"/>
                    </a:p>
                  </a:txBody>
                  <a:tcPr/>
                </a:tc>
                <a:tc>
                  <a:txBody>
                    <a:bodyPr/>
                    <a:lstStyle/>
                    <a:p>
                      <a:pPr algn="r"/>
                      <a:r>
                        <a:rPr kumimoji="1" lang="en-US" altLang="ja-JP" dirty="0" smtClean="0"/>
                        <a:t>12%</a:t>
                      </a:r>
                      <a:endParaRPr kumimoji="1" lang="ja-JP" altLang="en-US" dirty="0"/>
                    </a:p>
                  </a:txBody>
                  <a:tcPr/>
                </a:tc>
                <a:tc>
                  <a:txBody>
                    <a:bodyPr/>
                    <a:lstStyle/>
                    <a:p>
                      <a:pPr algn="r"/>
                      <a:r>
                        <a:rPr kumimoji="1" lang="en-US" altLang="ja-JP" dirty="0" smtClean="0">
                          <a:solidFill>
                            <a:schemeClr val="tx1"/>
                          </a:solidFill>
                        </a:rPr>
                        <a:t>2%</a:t>
                      </a:r>
                      <a:endParaRPr kumimoji="1" lang="ja-JP" altLang="en-US" dirty="0">
                        <a:solidFill>
                          <a:schemeClr val="tx1"/>
                        </a:solidFill>
                      </a:endParaRPr>
                    </a:p>
                  </a:txBody>
                  <a:tcPr/>
                </a:tc>
                <a:extLst>
                  <a:ext uri="{0D108BD9-81ED-4DB2-BD59-A6C34878D82A}">
                    <a16:rowId xmlns:a16="http://schemas.microsoft.com/office/drawing/2014/main" xmlns="" val="10004"/>
                  </a:ext>
                </a:extLst>
              </a:tr>
              <a:tr h="370840">
                <a:tc>
                  <a:txBody>
                    <a:bodyPr/>
                    <a:lstStyle/>
                    <a:p>
                      <a:r>
                        <a:rPr kumimoji="1" lang="en-US" altLang="ja-JP" smtClean="0"/>
                        <a:t>SHA1</a:t>
                      </a:r>
                      <a:endParaRPr kumimoji="1" lang="ja-JP" altLang="en-US" dirty="0"/>
                    </a:p>
                  </a:txBody>
                  <a:tcPr/>
                </a:tc>
                <a:tc>
                  <a:txBody>
                    <a:bodyPr/>
                    <a:lstStyle/>
                    <a:p>
                      <a:pPr algn="r"/>
                      <a:r>
                        <a:rPr kumimoji="1" lang="en-US" altLang="ja-JP" dirty="0" smtClean="0"/>
                        <a:t>5%</a:t>
                      </a:r>
                      <a:endParaRPr kumimoji="1" lang="ja-JP" altLang="en-US" dirty="0"/>
                    </a:p>
                  </a:txBody>
                  <a:tcPr/>
                </a:tc>
                <a:tc>
                  <a:txBody>
                    <a:bodyPr/>
                    <a:lstStyle/>
                    <a:p>
                      <a:pPr algn="r"/>
                      <a:r>
                        <a:rPr kumimoji="1" lang="en-US" altLang="ja-JP" dirty="0" smtClean="0">
                          <a:solidFill>
                            <a:schemeClr val="tx1"/>
                          </a:solidFill>
                        </a:rPr>
                        <a:t>11%</a:t>
                      </a:r>
                      <a:endParaRPr kumimoji="1" lang="ja-JP" altLang="en-US" dirty="0">
                        <a:solidFill>
                          <a:schemeClr val="tx1"/>
                        </a:solidFill>
                      </a:endParaRPr>
                    </a:p>
                  </a:txBody>
                  <a:tcPr/>
                </a:tc>
                <a:extLst>
                  <a:ext uri="{0D108BD9-81ED-4DB2-BD59-A6C34878D82A}">
                    <a16:rowId xmlns:a16="http://schemas.microsoft.com/office/drawing/2014/main" xmlns="" val="10005"/>
                  </a:ext>
                </a:extLst>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1976894312"/>
              </p:ext>
            </p:extLst>
          </p:nvPr>
        </p:nvGraphicFramePr>
        <p:xfrm>
          <a:off x="-4573016" y="1844824"/>
          <a:ext cx="3024336" cy="222504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xmlns="" val="20000"/>
                    </a:ext>
                  </a:extLst>
                </a:gridCol>
                <a:gridCol w="1152128">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tblGrid>
              <a:tr h="370840">
                <a:tc>
                  <a:txBody>
                    <a:bodyPr/>
                    <a:lstStyle/>
                    <a:p>
                      <a:endParaRPr kumimoji="1" lang="ja-JP" altLang="en-US" dirty="0"/>
                    </a:p>
                  </a:txBody>
                  <a:tcPr/>
                </a:tc>
                <a:tc>
                  <a:txBody>
                    <a:bodyPr/>
                    <a:lstStyle/>
                    <a:p>
                      <a:r>
                        <a:rPr kumimoji="1" lang="en-US" altLang="ja-JP" baseline="0" dirty="0" smtClean="0"/>
                        <a:t>Random</a:t>
                      </a:r>
                      <a:endParaRPr kumimoji="1" lang="ja-JP" altLang="en-US" dirty="0"/>
                    </a:p>
                  </a:txBody>
                  <a:tcPr/>
                </a:tc>
                <a:tc>
                  <a:txBody>
                    <a:bodyPr/>
                    <a:lstStyle/>
                    <a:p>
                      <a:r>
                        <a:rPr kumimoji="1" lang="en-US" altLang="ja-JP" baseline="0" dirty="0" smtClean="0"/>
                        <a:t>English</a:t>
                      </a:r>
                      <a:endParaRPr kumimoji="1" lang="ja-JP" altLang="en-US" dirty="0"/>
                    </a:p>
                  </a:txBody>
                  <a:tcPr/>
                </a:tc>
                <a:extLst>
                  <a:ext uri="{0D108BD9-81ED-4DB2-BD59-A6C34878D82A}">
                    <a16:rowId xmlns:a16="http://schemas.microsoft.com/office/drawing/2014/main" xmlns="" val="10000"/>
                  </a:ext>
                </a:extLst>
              </a:tr>
              <a:tr h="370840">
                <a:tc>
                  <a:txBody>
                    <a:bodyPr/>
                    <a:lstStyle/>
                    <a:p>
                      <a:r>
                        <a:rPr kumimoji="1" lang="en-US" altLang="ja-JP" dirty="0" err="1" smtClean="0"/>
                        <a:t>cksum</a:t>
                      </a:r>
                      <a:endParaRPr kumimoji="1" lang="ja-JP" altLang="en-US" dirty="0"/>
                    </a:p>
                  </a:txBody>
                  <a:tcPr/>
                </a:tc>
                <a:tc>
                  <a:txBody>
                    <a:bodyPr/>
                    <a:lstStyle/>
                    <a:p>
                      <a:pPr algn="r"/>
                      <a:r>
                        <a:rPr kumimoji="1" lang="en-US" altLang="ja-JP" dirty="0" smtClean="0"/>
                        <a:t>52%</a:t>
                      </a:r>
                      <a:endParaRPr kumimoji="1" lang="ja-JP" altLang="en-US" dirty="0"/>
                    </a:p>
                  </a:txBody>
                  <a:tcPr/>
                </a:tc>
                <a:tc>
                  <a:txBody>
                    <a:bodyPr/>
                    <a:lstStyle/>
                    <a:p>
                      <a:pPr algn="r"/>
                      <a:r>
                        <a:rPr kumimoji="1" lang="en-US" altLang="ja-JP" dirty="0" smtClean="0"/>
                        <a:t>50%</a:t>
                      </a:r>
                      <a:endParaRPr kumimoji="1" lang="ja-JP" altLang="en-US" dirty="0"/>
                    </a:p>
                  </a:txBody>
                  <a:tcPr/>
                </a:tc>
                <a:extLst>
                  <a:ext uri="{0D108BD9-81ED-4DB2-BD59-A6C34878D82A}">
                    <a16:rowId xmlns:a16="http://schemas.microsoft.com/office/drawing/2014/main" xmlns="" val="10001"/>
                  </a:ext>
                </a:extLst>
              </a:tr>
              <a:tr h="370840">
                <a:tc>
                  <a:txBody>
                    <a:bodyPr/>
                    <a:lstStyle/>
                    <a:p>
                      <a:r>
                        <a:rPr kumimoji="1" lang="en-US" altLang="ja-JP" smtClean="0"/>
                        <a:t>CRC16</a:t>
                      </a:r>
                      <a:endParaRPr kumimoji="1" lang="ja-JP" altLang="en-US" dirty="0"/>
                    </a:p>
                  </a:txBody>
                  <a:tcPr/>
                </a:tc>
                <a:tc>
                  <a:txBody>
                    <a:bodyPr/>
                    <a:lstStyle/>
                    <a:p>
                      <a:pPr algn="r"/>
                      <a:r>
                        <a:rPr kumimoji="1" lang="en-US" altLang="ja-JP" dirty="0" smtClean="0"/>
                        <a:t>53%</a:t>
                      </a:r>
                      <a:endParaRPr kumimoji="1" lang="ja-JP" altLang="en-US" dirty="0"/>
                    </a:p>
                  </a:txBody>
                  <a:tcPr/>
                </a:tc>
                <a:tc>
                  <a:txBody>
                    <a:bodyPr/>
                    <a:lstStyle/>
                    <a:p>
                      <a:pPr algn="r"/>
                      <a:r>
                        <a:rPr kumimoji="1" lang="en-US" altLang="ja-JP" dirty="0" smtClean="0"/>
                        <a:t>47%</a:t>
                      </a:r>
                      <a:endParaRPr kumimoji="1" lang="ja-JP" altLang="en-US" dirty="0"/>
                    </a:p>
                  </a:txBody>
                  <a:tcPr/>
                </a:tc>
                <a:extLst>
                  <a:ext uri="{0D108BD9-81ED-4DB2-BD59-A6C34878D82A}">
                    <a16:rowId xmlns:a16="http://schemas.microsoft.com/office/drawing/2014/main" xmlns="" val="10002"/>
                  </a:ext>
                </a:extLst>
              </a:tr>
              <a:tr h="370840">
                <a:tc>
                  <a:txBody>
                    <a:bodyPr/>
                    <a:lstStyle/>
                    <a:p>
                      <a:r>
                        <a:rPr kumimoji="1" lang="en-US" altLang="ja-JP" smtClean="0"/>
                        <a:t>CRC32</a:t>
                      </a:r>
                      <a:endParaRPr kumimoji="1" lang="ja-JP" altLang="en-US" dirty="0"/>
                    </a:p>
                  </a:txBody>
                  <a:tcPr/>
                </a:tc>
                <a:tc>
                  <a:txBody>
                    <a:bodyPr/>
                    <a:lstStyle/>
                    <a:p>
                      <a:pPr algn="r"/>
                      <a:r>
                        <a:rPr kumimoji="1" lang="en-US" altLang="ja-JP" dirty="0" smtClean="0"/>
                        <a:t>54%</a:t>
                      </a:r>
                      <a:endParaRPr kumimoji="1" lang="ja-JP" altLang="en-US" dirty="0"/>
                    </a:p>
                  </a:txBody>
                  <a:tcPr/>
                </a:tc>
                <a:tc>
                  <a:txBody>
                    <a:bodyPr/>
                    <a:lstStyle/>
                    <a:p>
                      <a:pPr algn="r"/>
                      <a:r>
                        <a:rPr kumimoji="1" lang="en-US" altLang="ja-JP" dirty="0" smtClean="0"/>
                        <a:t>50%</a:t>
                      </a:r>
                      <a:endParaRPr kumimoji="1" lang="ja-JP" altLang="en-US" dirty="0"/>
                    </a:p>
                  </a:txBody>
                  <a:tcPr/>
                </a:tc>
                <a:extLst>
                  <a:ext uri="{0D108BD9-81ED-4DB2-BD59-A6C34878D82A}">
                    <a16:rowId xmlns:a16="http://schemas.microsoft.com/office/drawing/2014/main" xmlns="" val="10003"/>
                  </a:ext>
                </a:extLst>
              </a:tr>
              <a:tr h="370840">
                <a:tc>
                  <a:txBody>
                    <a:bodyPr/>
                    <a:lstStyle/>
                    <a:p>
                      <a:r>
                        <a:rPr kumimoji="1" lang="en-US" altLang="ja-JP" dirty="0" smtClean="0"/>
                        <a:t>MD5</a:t>
                      </a:r>
                      <a:endParaRPr kumimoji="1" lang="ja-JP" altLang="en-US" dirty="0"/>
                    </a:p>
                  </a:txBody>
                  <a:tcPr/>
                </a:tc>
                <a:tc>
                  <a:txBody>
                    <a:bodyPr/>
                    <a:lstStyle/>
                    <a:p>
                      <a:pPr algn="r"/>
                      <a:r>
                        <a:rPr kumimoji="1" lang="en-US" altLang="ja-JP" dirty="0" smtClean="0"/>
                        <a:t>11%</a:t>
                      </a:r>
                      <a:endParaRPr kumimoji="1" lang="ja-JP" altLang="en-US" dirty="0"/>
                    </a:p>
                  </a:txBody>
                  <a:tcPr/>
                </a:tc>
                <a:tc>
                  <a:txBody>
                    <a:bodyPr/>
                    <a:lstStyle/>
                    <a:p>
                      <a:pPr algn="r"/>
                      <a:r>
                        <a:rPr kumimoji="1" lang="en-US" altLang="ja-JP" dirty="0" smtClean="0"/>
                        <a:t>11%</a:t>
                      </a:r>
                      <a:endParaRPr kumimoji="1" lang="ja-JP" altLang="en-US" dirty="0"/>
                    </a:p>
                  </a:txBody>
                  <a:tcPr/>
                </a:tc>
                <a:extLst>
                  <a:ext uri="{0D108BD9-81ED-4DB2-BD59-A6C34878D82A}">
                    <a16:rowId xmlns:a16="http://schemas.microsoft.com/office/drawing/2014/main" xmlns="" val="10004"/>
                  </a:ext>
                </a:extLst>
              </a:tr>
              <a:tr h="370840">
                <a:tc>
                  <a:txBody>
                    <a:bodyPr/>
                    <a:lstStyle/>
                    <a:p>
                      <a:r>
                        <a:rPr kumimoji="1" lang="en-US" altLang="ja-JP" dirty="0" smtClean="0"/>
                        <a:t>SHA1</a:t>
                      </a:r>
                      <a:endParaRPr kumimoji="1" lang="ja-JP" altLang="en-US" dirty="0"/>
                    </a:p>
                  </a:txBody>
                  <a:tcPr/>
                </a:tc>
                <a:tc>
                  <a:txBody>
                    <a:bodyPr/>
                    <a:lstStyle/>
                    <a:p>
                      <a:pPr algn="r"/>
                      <a:r>
                        <a:rPr kumimoji="1" lang="en-US" altLang="ja-JP" dirty="0" smtClean="0"/>
                        <a:t>14%</a:t>
                      </a:r>
                      <a:endParaRPr kumimoji="1" lang="ja-JP" altLang="en-US" dirty="0"/>
                    </a:p>
                  </a:txBody>
                  <a:tcPr/>
                </a:tc>
                <a:tc>
                  <a:txBody>
                    <a:bodyPr/>
                    <a:lstStyle/>
                    <a:p>
                      <a:pPr algn="r"/>
                      <a:r>
                        <a:rPr kumimoji="1" lang="en-US" altLang="ja-JP" dirty="0" smtClean="0"/>
                        <a:t>19%</a:t>
                      </a:r>
                      <a:endParaRPr kumimoji="1" lang="ja-JP" altLang="en-US" dirty="0"/>
                    </a:p>
                  </a:txBody>
                  <a:tcPr/>
                </a:tc>
                <a:extLst>
                  <a:ext uri="{0D108BD9-81ED-4DB2-BD59-A6C34878D82A}">
                    <a16:rowId xmlns:a16="http://schemas.microsoft.com/office/drawing/2014/main" xmlns="" val="10005"/>
                  </a:ext>
                </a:extLst>
              </a:tr>
            </a:tbl>
          </a:graphicData>
        </a:graphic>
      </p:graphicFrame>
      <p:sp>
        <p:nvSpPr>
          <p:cNvPr id="13" name="テキスト ボックス 12"/>
          <p:cNvSpPr txBox="1"/>
          <p:nvPr/>
        </p:nvSpPr>
        <p:spPr>
          <a:xfrm>
            <a:off x="332739" y="7677472"/>
            <a:ext cx="8461448"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学習済</a:t>
            </a:r>
            <a:r>
              <a:rPr kumimoji="1" lang="en-US" altLang="ja-JP" sz="3200" b="1" dirty="0" smtClean="0">
                <a:solidFill>
                  <a:srgbClr val="002060"/>
                </a:solidFill>
                <a:latin typeface="Meiryo" charset="-128"/>
                <a:ea typeface="Meiryo" charset="-128"/>
                <a:cs typeface="Meiryo" charset="-128"/>
              </a:rPr>
              <a:t>NN</a:t>
            </a:r>
            <a:r>
              <a:rPr kumimoji="1" lang="ja-JP" altLang="en-US" sz="3200" b="1" dirty="0" smtClean="0">
                <a:solidFill>
                  <a:srgbClr val="002060"/>
                </a:solidFill>
                <a:latin typeface="Meiryo" charset="-128"/>
                <a:ea typeface="Meiryo" charset="-128"/>
                <a:cs typeface="Meiryo" charset="-128"/>
              </a:rPr>
              <a:t>を用いて得られた正答率</a:t>
            </a:r>
            <a:endParaRPr kumimoji="1" lang="ja-JP" altLang="en-US" sz="3200" b="1" dirty="0">
              <a:solidFill>
                <a:srgbClr val="002060"/>
              </a:solidFill>
              <a:latin typeface="Meiryo" charset="-128"/>
              <a:ea typeface="Meiryo" charset="-128"/>
              <a:cs typeface="Meiryo" charset="-128"/>
            </a:endParaRPr>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12</a:t>
            </a:fld>
            <a:r>
              <a:rPr lang="en-US" dirty="0" smtClean="0"/>
              <a:t>/10</a:t>
            </a:r>
            <a:endParaRPr lang="en-US" dirty="0"/>
          </a:p>
        </p:txBody>
      </p:sp>
      <p:graphicFrame>
        <p:nvGraphicFramePr>
          <p:cNvPr id="4" name="表 3"/>
          <p:cNvGraphicFramePr>
            <a:graphicFrameLocks noGrp="1"/>
          </p:cNvGraphicFramePr>
          <p:nvPr>
            <p:extLst>
              <p:ext uri="{D42A27DB-BD31-4B8C-83A1-F6EECF244321}">
                <p14:modId xmlns:p14="http://schemas.microsoft.com/office/powerpoint/2010/main" val="1153569781"/>
              </p:ext>
            </p:extLst>
          </p:nvPr>
        </p:nvGraphicFramePr>
        <p:xfrm>
          <a:off x="323528" y="2053177"/>
          <a:ext cx="8379834" cy="3253116"/>
        </p:xfrm>
        <a:graphic>
          <a:graphicData uri="http://schemas.openxmlformats.org/drawingml/2006/table">
            <a:tbl>
              <a:tblPr firstRow="1" bandRow="1">
                <a:tableStyleId>{5C22544A-7EE6-4342-B048-85BDC9FD1C3A}</a:tableStyleId>
              </a:tblPr>
              <a:tblGrid>
                <a:gridCol w="1224020">
                  <a:extLst>
                    <a:ext uri="{9D8B030D-6E8A-4147-A177-3AD203B41FA5}">
                      <a16:colId xmlns:a16="http://schemas.microsoft.com/office/drawing/2014/main" xmlns="" val="20000"/>
                    </a:ext>
                  </a:extLst>
                </a:gridCol>
                <a:gridCol w="2259730">
                  <a:extLst>
                    <a:ext uri="{9D8B030D-6E8A-4147-A177-3AD203B41FA5}">
                      <a16:colId xmlns:a16="http://schemas.microsoft.com/office/drawing/2014/main" xmlns="" val="20001"/>
                    </a:ext>
                  </a:extLst>
                </a:gridCol>
                <a:gridCol w="2109081">
                  <a:extLst>
                    <a:ext uri="{9D8B030D-6E8A-4147-A177-3AD203B41FA5}">
                      <a16:colId xmlns:a16="http://schemas.microsoft.com/office/drawing/2014/main" xmlns="" val="20002"/>
                    </a:ext>
                  </a:extLst>
                </a:gridCol>
                <a:gridCol w="1468826">
                  <a:extLst>
                    <a:ext uri="{9D8B030D-6E8A-4147-A177-3AD203B41FA5}">
                      <a16:colId xmlns:a16="http://schemas.microsoft.com/office/drawing/2014/main" xmlns="" val="20003"/>
                    </a:ext>
                  </a:extLst>
                </a:gridCol>
                <a:gridCol w="1318177">
                  <a:extLst>
                    <a:ext uri="{9D8B030D-6E8A-4147-A177-3AD203B41FA5}">
                      <a16:colId xmlns:a16="http://schemas.microsoft.com/office/drawing/2014/main" xmlns="" val="20004"/>
                    </a:ext>
                  </a:extLst>
                </a:gridCol>
              </a:tblGrid>
              <a:tr h="492366">
                <a:tc>
                  <a:txBody>
                    <a:bodyPr/>
                    <a:lstStyle/>
                    <a:p>
                      <a:endParaRPr kumimoji="1" lang="ja-JP" altLang="en-US" sz="2400" dirty="0"/>
                    </a:p>
                  </a:txBody>
                  <a:tcPr/>
                </a:tc>
                <a:tc>
                  <a:txBody>
                    <a:bodyPr/>
                    <a:lstStyle/>
                    <a:p>
                      <a:r>
                        <a:rPr kumimoji="1" lang="en-US" altLang="ja-JP" sz="2400" dirty="0" smtClean="0"/>
                        <a:t>Train Random</a:t>
                      </a:r>
                      <a:endParaRPr kumimoji="1" lang="ja-JP" altLang="en-US" sz="2400" dirty="0"/>
                    </a:p>
                  </a:txBody>
                  <a:tcPr/>
                </a:tc>
                <a:tc>
                  <a:txBody>
                    <a:bodyPr/>
                    <a:lstStyle/>
                    <a:p>
                      <a:r>
                        <a:rPr kumimoji="1" lang="en-US" altLang="ja-JP" sz="2400" dirty="0" smtClean="0"/>
                        <a:t>Train English</a:t>
                      </a:r>
                      <a:endParaRPr kumimoji="1" lang="ja-JP" altLang="en-US" sz="2400" dirty="0"/>
                    </a:p>
                  </a:txBody>
                  <a:tcPr/>
                </a:tc>
                <a:tc>
                  <a:txBody>
                    <a:bodyPr/>
                    <a:lstStyle/>
                    <a:p>
                      <a:r>
                        <a:rPr kumimoji="1" lang="en-US" altLang="ja-JP" sz="2400" dirty="0" smtClean="0"/>
                        <a:t>Random</a:t>
                      </a:r>
                      <a:endParaRPr kumimoji="1" lang="ja-JP" altLang="en-US" sz="2400" dirty="0"/>
                    </a:p>
                  </a:txBody>
                  <a:tcPr/>
                </a:tc>
                <a:tc>
                  <a:txBody>
                    <a:bodyPr/>
                    <a:lstStyle/>
                    <a:p>
                      <a:r>
                        <a:rPr kumimoji="1" lang="en-US" altLang="ja-JP" sz="2400" dirty="0" smtClean="0"/>
                        <a:t>English</a:t>
                      </a:r>
                      <a:endParaRPr kumimoji="1" lang="ja-JP" altLang="en-US" sz="2400" dirty="0"/>
                    </a:p>
                  </a:txBody>
                  <a:tcPr/>
                </a:tc>
                <a:extLst>
                  <a:ext uri="{0D108BD9-81ED-4DB2-BD59-A6C34878D82A}">
                    <a16:rowId xmlns:a16="http://schemas.microsoft.com/office/drawing/2014/main" xmlns="" val="10000"/>
                  </a:ext>
                </a:extLst>
              </a:tr>
              <a:tr h="552150">
                <a:tc>
                  <a:txBody>
                    <a:bodyPr/>
                    <a:lstStyle/>
                    <a:p>
                      <a:r>
                        <a:rPr kumimoji="1" lang="en-US" altLang="ja-JP" sz="2400" dirty="0" err="1" smtClean="0"/>
                        <a:t>cksum</a:t>
                      </a:r>
                      <a:endParaRPr kumimoji="1" lang="ja-JP" altLang="en-US" sz="2400" dirty="0"/>
                    </a:p>
                  </a:txBody>
                  <a:tcPr/>
                </a:tc>
                <a:tc>
                  <a:txBody>
                    <a:bodyPr/>
                    <a:lstStyle/>
                    <a:p>
                      <a:pPr algn="r"/>
                      <a:r>
                        <a:rPr kumimoji="1" lang="en-US" altLang="ja-JP" sz="2400" dirty="0" smtClean="0"/>
                        <a:t>52%</a:t>
                      </a:r>
                      <a:endParaRPr kumimoji="1" lang="ja-JP" altLang="en-US" sz="2400" dirty="0"/>
                    </a:p>
                  </a:txBody>
                  <a:tcPr/>
                </a:tc>
                <a:tc>
                  <a:txBody>
                    <a:bodyPr/>
                    <a:lstStyle/>
                    <a:p>
                      <a:pPr algn="r"/>
                      <a:r>
                        <a:rPr kumimoji="1" lang="en-US" altLang="ja-JP" sz="2400" dirty="0" smtClean="0"/>
                        <a:t>50%</a:t>
                      </a:r>
                      <a:endParaRPr kumimoji="1" lang="ja-JP" altLang="en-US" sz="2400" dirty="0"/>
                    </a:p>
                  </a:txBody>
                  <a:tcPr/>
                </a:tc>
                <a:tc>
                  <a:txBody>
                    <a:bodyPr/>
                    <a:lstStyle/>
                    <a:p>
                      <a:pPr algn="r"/>
                      <a:r>
                        <a:rPr kumimoji="1" lang="en-US" altLang="ja-JP" sz="2400" dirty="0" smtClean="0"/>
                        <a:t>20%</a:t>
                      </a:r>
                      <a:endParaRPr kumimoji="1" lang="ja-JP" altLang="en-US" sz="2400" dirty="0"/>
                    </a:p>
                  </a:txBody>
                  <a:tcPr/>
                </a:tc>
                <a:tc>
                  <a:txBody>
                    <a:bodyPr/>
                    <a:lstStyle/>
                    <a:p>
                      <a:pPr algn="r"/>
                      <a:r>
                        <a:rPr kumimoji="1" lang="en-US" altLang="ja-JP" sz="2400" dirty="0" smtClean="0">
                          <a:solidFill>
                            <a:schemeClr val="tx1"/>
                          </a:solidFill>
                        </a:rPr>
                        <a:t>51%</a:t>
                      </a:r>
                      <a:endParaRPr kumimoji="1" lang="ja-JP" altLang="en-US" sz="2400" dirty="0">
                        <a:solidFill>
                          <a:schemeClr val="tx1"/>
                        </a:solidFill>
                      </a:endParaRPr>
                    </a:p>
                  </a:txBody>
                  <a:tcPr/>
                </a:tc>
                <a:extLst>
                  <a:ext uri="{0D108BD9-81ED-4DB2-BD59-A6C34878D82A}">
                    <a16:rowId xmlns:a16="http://schemas.microsoft.com/office/drawing/2014/main" xmlns="" val="10001"/>
                  </a:ext>
                </a:extLst>
              </a:tr>
              <a:tr h="552150">
                <a:tc>
                  <a:txBody>
                    <a:bodyPr/>
                    <a:lstStyle/>
                    <a:p>
                      <a:r>
                        <a:rPr kumimoji="1" lang="en-US" altLang="ja-JP" sz="2400" smtClean="0"/>
                        <a:t>CRC16</a:t>
                      </a:r>
                      <a:endParaRPr kumimoji="1" lang="ja-JP" altLang="en-US" sz="2400" dirty="0"/>
                    </a:p>
                  </a:txBody>
                  <a:tcPr/>
                </a:tc>
                <a:tc>
                  <a:txBody>
                    <a:bodyPr/>
                    <a:lstStyle/>
                    <a:p>
                      <a:pPr algn="r"/>
                      <a:r>
                        <a:rPr kumimoji="1" lang="en-US" altLang="ja-JP" sz="2400" dirty="0" smtClean="0"/>
                        <a:t>53%</a:t>
                      </a:r>
                      <a:endParaRPr kumimoji="1" lang="ja-JP" altLang="en-US" sz="2400" dirty="0"/>
                    </a:p>
                  </a:txBody>
                  <a:tcPr/>
                </a:tc>
                <a:tc>
                  <a:txBody>
                    <a:bodyPr/>
                    <a:lstStyle/>
                    <a:p>
                      <a:pPr algn="r"/>
                      <a:r>
                        <a:rPr kumimoji="1" lang="en-US" altLang="ja-JP" sz="2400" dirty="0" smtClean="0"/>
                        <a:t>47%</a:t>
                      </a:r>
                      <a:endParaRPr kumimoji="1" lang="ja-JP" altLang="en-US" sz="2400" dirty="0"/>
                    </a:p>
                  </a:txBody>
                  <a:tcPr/>
                </a:tc>
                <a:tc>
                  <a:txBody>
                    <a:bodyPr/>
                    <a:lstStyle/>
                    <a:p>
                      <a:pPr algn="r"/>
                      <a:r>
                        <a:rPr kumimoji="1" lang="en-US" altLang="ja-JP" sz="2400" dirty="0" smtClean="0"/>
                        <a:t>9%</a:t>
                      </a:r>
                      <a:endParaRPr kumimoji="1" lang="ja-JP" altLang="en-US" sz="2400" dirty="0"/>
                    </a:p>
                  </a:txBody>
                  <a:tcPr/>
                </a:tc>
                <a:tc>
                  <a:txBody>
                    <a:bodyPr/>
                    <a:lstStyle/>
                    <a:p>
                      <a:pPr algn="r"/>
                      <a:r>
                        <a:rPr kumimoji="1" lang="en-US" altLang="ja-JP" sz="2400" dirty="0" smtClean="0">
                          <a:solidFill>
                            <a:schemeClr val="tx1"/>
                          </a:solidFill>
                        </a:rPr>
                        <a:t>9%</a:t>
                      </a:r>
                      <a:endParaRPr kumimoji="1" lang="ja-JP" altLang="en-US" sz="2400" dirty="0">
                        <a:solidFill>
                          <a:schemeClr val="tx1"/>
                        </a:solidFill>
                      </a:endParaRPr>
                    </a:p>
                  </a:txBody>
                  <a:tcPr/>
                </a:tc>
                <a:extLst>
                  <a:ext uri="{0D108BD9-81ED-4DB2-BD59-A6C34878D82A}">
                    <a16:rowId xmlns:a16="http://schemas.microsoft.com/office/drawing/2014/main" xmlns="" val="10002"/>
                  </a:ext>
                </a:extLst>
              </a:tr>
              <a:tr h="552150">
                <a:tc>
                  <a:txBody>
                    <a:bodyPr/>
                    <a:lstStyle/>
                    <a:p>
                      <a:r>
                        <a:rPr kumimoji="1" lang="en-US" altLang="ja-JP" sz="2400" smtClean="0"/>
                        <a:t>CRC32</a:t>
                      </a:r>
                      <a:endParaRPr kumimoji="1" lang="ja-JP" altLang="en-US" sz="2400" dirty="0"/>
                    </a:p>
                  </a:txBody>
                  <a:tcPr/>
                </a:tc>
                <a:tc>
                  <a:txBody>
                    <a:bodyPr/>
                    <a:lstStyle/>
                    <a:p>
                      <a:pPr algn="r"/>
                      <a:r>
                        <a:rPr kumimoji="1" lang="en-US" altLang="ja-JP" sz="2400" dirty="0" smtClean="0"/>
                        <a:t>54%</a:t>
                      </a:r>
                      <a:endParaRPr kumimoji="1" lang="ja-JP" altLang="en-US" sz="2400" dirty="0"/>
                    </a:p>
                  </a:txBody>
                  <a:tcPr/>
                </a:tc>
                <a:tc>
                  <a:txBody>
                    <a:bodyPr/>
                    <a:lstStyle/>
                    <a:p>
                      <a:pPr algn="r"/>
                      <a:r>
                        <a:rPr kumimoji="1" lang="en-US" altLang="ja-JP" sz="2400" dirty="0" smtClean="0"/>
                        <a:t>50%</a:t>
                      </a:r>
                      <a:endParaRPr kumimoji="1" lang="ja-JP" altLang="en-US" sz="2400" dirty="0"/>
                    </a:p>
                  </a:txBody>
                  <a:tcPr/>
                </a:tc>
                <a:tc>
                  <a:txBody>
                    <a:bodyPr/>
                    <a:lstStyle/>
                    <a:p>
                      <a:pPr algn="r"/>
                      <a:r>
                        <a:rPr kumimoji="1" lang="en-US" altLang="ja-JP" sz="2400" dirty="0" smtClean="0"/>
                        <a:t>12%</a:t>
                      </a:r>
                      <a:endParaRPr kumimoji="1" lang="ja-JP" altLang="en-US" sz="2400" dirty="0"/>
                    </a:p>
                  </a:txBody>
                  <a:tcPr/>
                </a:tc>
                <a:tc>
                  <a:txBody>
                    <a:bodyPr/>
                    <a:lstStyle/>
                    <a:p>
                      <a:pPr algn="r"/>
                      <a:r>
                        <a:rPr kumimoji="1" lang="en-US" altLang="ja-JP" sz="2400" dirty="0" smtClean="0">
                          <a:solidFill>
                            <a:schemeClr val="tx1"/>
                          </a:solidFill>
                        </a:rPr>
                        <a:t>4%</a:t>
                      </a:r>
                      <a:endParaRPr kumimoji="1" lang="ja-JP" altLang="en-US" sz="2400" dirty="0">
                        <a:solidFill>
                          <a:schemeClr val="tx1"/>
                        </a:solidFill>
                      </a:endParaRPr>
                    </a:p>
                  </a:txBody>
                  <a:tcPr/>
                </a:tc>
                <a:extLst>
                  <a:ext uri="{0D108BD9-81ED-4DB2-BD59-A6C34878D82A}">
                    <a16:rowId xmlns:a16="http://schemas.microsoft.com/office/drawing/2014/main" xmlns="" val="10003"/>
                  </a:ext>
                </a:extLst>
              </a:tr>
              <a:tr h="552150">
                <a:tc>
                  <a:txBody>
                    <a:bodyPr/>
                    <a:lstStyle/>
                    <a:p>
                      <a:r>
                        <a:rPr kumimoji="1" lang="en-US" altLang="ja-JP" sz="2400" dirty="0" smtClean="0"/>
                        <a:t>MD5</a:t>
                      </a:r>
                      <a:endParaRPr kumimoji="1" lang="ja-JP" altLang="en-US" sz="2400" dirty="0"/>
                    </a:p>
                  </a:txBody>
                  <a:tcPr/>
                </a:tc>
                <a:tc>
                  <a:txBody>
                    <a:bodyPr/>
                    <a:lstStyle/>
                    <a:p>
                      <a:pPr algn="r"/>
                      <a:r>
                        <a:rPr kumimoji="1" lang="en-US" altLang="ja-JP" sz="2400" dirty="0" smtClean="0"/>
                        <a:t>11%</a:t>
                      </a:r>
                      <a:endParaRPr kumimoji="1" lang="ja-JP" altLang="en-US" sz="2400" dirty="0"/>
                    </a:p>
                  </a:txBody>
                  <a:tcPr/>
                </a:tc>
                <a:tc>
                  <a:txBody>
                    <a:bodyPr/>
                    <a:lstStyle/>
                    <a:p>
                      <a:pPr algn="r"/>
                      <a:r>
                        <a:rPr kumimoji="1" lang="en-US" altLang="ja-JP" sz="2400" dirty="0" smtClean="0"/>
                        <a:t>11%</a:t>
                      </a:r>
                      <a:endParaRPr kumimoji="1" lang="ja-JP" altLang="en-US" sz="2400" dirty="0"/>
                    </a:p>
                  </a:txBody>
                  <a:tcPr/>
                </a:tc>
                <a:tc>
                  <a:txBody>
                    <a:bodyPr/>
                    <a:lstStyle/>
                    <a:p>
                      <a:pPr algn="r"/>
                      <a:r>
                        <a:rPr kumimoji="1" lang="en-US" altLang="ja-JP" sz="2400" dirty="0" smtClean="0"/>
                        <a:t>12%</a:t>
                      </a:r>
                      <a:endParaRPr kumimoji="1" lang="ja-JP" altLang="en-US" sz="2400" dirty="0"/>
                    </a:p>
                  </a:txBody>
                  <a:tcPr/>
                </a:tc>
                <a:tc>
                  <a:txBody>
                    <a:bodyPr/>
                    <a:lstStyle/>
                    <a:p>
                      <a:pPr algn="r"/>
                      <a:r>
                        <a:rPr kumimoji="1" lang="en-US" altLang="ja-JP" sz="2400" dirty="0" smtClean="0">
                          <a:solidFill>
                            <a:schemeClr val="tx1"/>
                          </a:solidFill>
                        </a:rPr>
                        <a:t>2%</a:t>
                      </a:r>
                      <a:endParaRPr kumimoji="1" lang="ja-JP" altLang="en-US" sz="2400" dirty="0">
                        <a:solidFill>
                          <a:schemeClr val="tx1"/>
                        </a:solidFill>
                      </a:endParaRPr>
                    </a:p>
                  </a:txBody>
                  <a:tcPr/>
                </a:tc>
                <a:extLst>
                  <a:ext uri="{0D108BD9-81ED-4DB2-BD59-A6C34878D82A}">
                    <a16:rowId xmlns:a16="http://schemas.microsoft.com/office/drawing/2014/main" xmlns="" val="10004"/>
                  </a:ext>
                </a:extLst>
              </a:tr>
              <a:tr h="552150">
                <a:tc>
                  <a:txBody>
                    <a:bodyPr/>
                    <a:lstStyle/>
                    <a:p>
                      <a:r>
                        <a:rPr kumimoji="1" lang="en-US" altLang="ja-JP" sz="2400" dirty="0" smtClean="0"/>
                        <a:t>SHA1</a:t>
                      </a:r>
                      <a:endParaRPr kumimoji="1" lang="ja-JP" altLang="en-US" sz="2400" dirty="0"/>
                    </a:p>
                  </a:txBody>
                  <a:tcPr/>
                </a:tc>
                <a:tc>
                  <a:txBody>
                    <a:bodyPr/>
                    <a:lstStyle/>
                    <a:p>
                      <a:pPr algn="r"/>
                      <a:r>
                        <a:rPr kumimoji="1" lang="en-US" altLang="ja-JP" sz="2400" dirty="0" smtClean="0"/>
                        <a:t>14%</a:t>
                      </a:r>
                      <a:endParaRPr kumimoji="1" lang="ja-JP" altLang="en-US" sz="2400" dirty="0"/>
                    </a:p>
                  </a:txBody>
                  <a:tcPr/>
                </a:tc>
                <a:tc>
                  <a:txBody>
                    <a:bodyPr/>
                    <a:lstStyle/>
                    <a:p>
                      <a:pPr algn="r"/>
                      <a:r>
                        <a:rPr kumimoji="1" lang="en-US" altLang="ja-JP" sz="2400" dirty="0" smtClean="0"/>
                        <a:t>19%</a:t>
                      </a:r>
                      <a:endParaRPr kumimoji="1" lang="ja-JP" altLang="en-US" sz="2400" dirty="0"/>
                    </a:p>
                  </a:txBody>
                  <a:tcPr/>
                </a:tc>
                <a:tc>
                  <a:txBody>
                    <a:bodyPr/>
                    <a:lstStyle/>
                    <a:p>
                      <a:pPr algn="r"/>
                      <a:r>
                        <a:rPr kumimoji="1" lang="en-US" altLang="ja-JP" sz="2400" dirty="0" smtClean="0"/>
                        <a:t>5%</a:t>
                      </a:r>
                      <a:endParaRPr kumimoji="1" lang="ja-JP" altLang="en-US" sz="2400" dirty="0"/>
                    </a:p>
                  </a:txBody>
                  <a:tcPr/>
                </a:tc>
                <a:tc>
                  <a:txBody>
                    <a:bodyPr/>
                    <a:lstStyle/>
                    <a:p>
                      <a:pPr algn="r"/>
                      <a:r>
                        <a:rPr kumimoji="1" lang="en-US" altLang="ja-JP" sz="2400" dirty="0" smtClean="0">
                          <a:solidFill>
                            <a:schemeClr val="tx1"/>
                          </a:solidFill>
                        </a:rPr>
                        <a:t>11%</a:t>
                      </a:r>
                      <a:endParaRPr kumimoji="1" lang="ja-JP" altLang="en-US" sz="2400" dirty="0">
                        <a:solidFill>
                          <a:schemeClr val="tx1"/>
                        </a:solidFill>
                      </a:endParaRPr>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73964019"/>
      </p:ext>
    </p:extLst>
  </p:cSld>
  <p:clrMapOvr>
    <a:masterClrMapping/>
  </p:clrMapOvr>
  <mc:AlternateContent xmlns:mc="http://schemas.openxmlformats.org/markup-compatibility/2006">
    <mc:Choice xmlns:p14="http://schemas.microsoft.com/office/powerpoint/2010/main" Requires="p14">
      <p:transition spd="slow" p14:dur="2000" advTm="70101"/>
    </mc:Choice>
    <mc:Fallback>
      <p:transition spd="slow" advTm="7010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70438"/>
            <a:ext cx="9144000" cy="1069514"/>
          </a:xfrm>
        </p:spPr>
        <p:txBody>
          <a:bodyPr/>
          <a:lstStyle/>
          <a:p>
            <a:r>
              <a:rPr kumimoji="1" lang="en-US" altLang="ja-JP" sz="4400" dirty="0" smtClean="0">
                <a:solidFill>
                  <a:schemeClr val="tx1"/>
                </a:solidFill>
              </a:rPr>
              <a:t> Encoder</a:t>
            </a:r>
            <a:r>
              <a:rPr kumimoji="1" lang="ja-JP" altLang="en-US" sz="4400" dirty="0" smtClean="0">
                <a:solidFill>
                  <a:schemeClr val="tx1"/>
                </a:solidFill>
              </a:rPr>
              <a:t>・</a:t>
            </a:r>
            <a:r>
              <a:rPr kumimoji="1" lang="en-US" altLang="ja-JP" sz="4400" dirty="0" smtClean="0">
                <a:solidFill>
                  <a:schemeClr val="tx1"/>
                </a:solidFill>
              </a:rPr>
              <a:t> Decoder</a:t>
            </a:r>
            <a:r>
              <a:rPr kumimoji="1" lang="ja-JP" altLang="en-US" sz="4400" dirty="0" smtClean="0">
                <a:solidFill>
                  <a:schemeClr val="tx1"/>
                </a:solidFill>
              </a:rPr>
              <a:t>モデル</a:t>
            </a:r>
            <a:endParaRPr kumimoji="1" lang="ja-JP" altLang="en-US" sz="4400" dirty="0">
              <a:solidFill>
                <a:schemeClr val="tx1"/>
              </a:solidFill>
            </a:endParaRPr>
          </a:p>
        </p:txBody>
      </p:sp>
      <p:sp>
        <p:nvSpPr>
          <p:cNvPr id="13" name="テキスト ボックス 12"/>
          <p:cNvSpPr txBox="1"/>
          <p:nvPr/>
        </p:nvSpPr>
        <p:spPr>
          <a:xfrm>
            <a:off x="323528" y="1484784"/>
            <a:ext cx="8461448"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自然言語処理系ニューラルネットワーク</a:t>
            </a:r>
            <a:endParaRPr kumimoji="1" lang="ja-JP" altLang="en-US" sz="3200" b="1" dirty="0">
              <a:solidFill>
                <a:srgbClr val="002060"/>
              </a:solidFill>
              <a:latin typeface="Meiryo" charset="-128"/>
              <a:ea typeface="Meiryo" charset="-128"/>
              <a:cs typeface="Meiryo" charset="-128"/>
            </a:endParaRPr>
          </a:p>
        </p:txBody>
      </p:sp>
      <p:sp>
        <p:nvSpPr>
          <p:cNvPr id="4" name="テキスト ボックス 3"/>
          <p:cNvSpPr txBox="1"/>
          <p:nvPr/>
        </p:nvSpPr>
        <p:spPr>
          <a:xfrm>
            <a:off x="350676" y="2069559"/>
            <a:ext cx="10081119" cy="1661993"/>
          </a:xfrm>
          <a:prstGeom prst="rect">
            <a:avLst/>
          </a:prstGeom>
          <a:noFill/>
        </p:spPr>
        <p:txBody>
          <a:bodyPr wrap="square" rtlCol="0">
            <a:spAutoFit/>
          </a:bodyPr>
          <a:lstStyle/>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翻訳</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文章の要約</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対話作成</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pic>
        <p:nvPicPr>
          <p:cNvPr id="3" name="図 2"/>
          <p:cNvPicPr>
            <a:picLocks noChangeAspect="1"/>
          </p:cNvPicPr>
          <p:nvPr/>
        </p:nvPicPr>
        <p:blipFill rotWithShape="1">
          <a:blip r:embed="rId3">
            <a:extLst>
              <a:ext uri="{28A0092B-C50C-407E-A947-70E740481C1C}">
                <a14:useLocalDpi xmlns:a14="http://schemas.microsoft.com/office/drawing/2010/main" val="0"/>
              </a:ext>
            </a:extLst>
          </a:blip>
          <a:srcRect l="3538" t="15488" r="2751" b="9663"/>
          <a:stretch/>
        </p:blipFill>
        <p:spPr>
          <a:xfrm>
            <a:off x="0" y="3356992"/>
            <a:ext cx="9144000" cy="3141159"/>
          </a:xfrm>
          <a:prstGeom prst="rect">
            <a:avLst/>
          </a:prstGeom>
        </p:spPr>
      </p:pic>
      <p:sp>
        <p:nvSpPr>
          <p:cNvPr id="5" name="スライド番号プレースホルダー 4"/>
          <p:cNvSpPr>
            <a:spLocks noGrp="1"/>
          </p:cNvSpPr>
          <p:nvPr>
            <p:ph type="sldNum" sz="quarter" idx="12"/>
          </p:nvPr>
        </p:nvSpPr>
        <p:spPr/>
        <p:txBody>
          <a:bodyPr/>
          <a:lstStyle/>
          <a:p>
            <a:fld id="{3A2F0832-F084-422D-97D1-AF848F4F2C34}" type="slidenum">
              <a:rPr lang="en-US" smtClean="0"/>
              <a:t>13</a:t>
            </a:fld>
            <a:r>
              <a:rPr lang="en-US" dirty="0" smtClean="0"/>
              <a:t>/12</a:t>
            </a:r>
            <a:endParaRPr lang="en-US" dirty="0"/>
          </a:p>
        </p:txBody>
      </p:sp>
    </p:spTree>
    <p:extLst>
      <p:ext uri="{BB962C8B-B14F-4D97-AF65-F5344CB8AC3E}">
        <p14:creationId xmlns:p14="http://schemas.microsoft.com/office/powerpoint/2010/main" val="635510681"/>
      </p:ext>
    </p:extLst>
  </p:cSld>
  <p:clrMapOvr>
    <a:masterClrMapping/>
  </p:clrMapOvr>
  <mc:AlternateContent xmlns:mc="http://schemas.openxmlformats.org/markup-compatibility/2006">
    <mc:Choice xmlns:p14="http://schemas.microsoft.com/office/powerpoint/2010/main" Requires="p14">
      <p:transition spd="slow" p14:dur="2000" advTm="70101"/>
    </mc:Choice>
    <mc:Fallback>
      <p:transition spd="slow" advTm="70101"/>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正方形/長方形 27"/>
          <p:cNvSpPr/>
          <p:nvPr/>
        </p:nvSpPr>
        <p:spPr>
          <a:xfrm>
            <a:off x="7168483" y="2752098"/>
            <a:ext cx="649421" cy="5453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323528" y="332656"/>
            <a:ext cx="9144000" cy="1069514"/>
          </a:xfrm>
        </p:spPr>
        <p:txBody>
          <a:bodyPr/>
          <a:lstStyle/>
          <a:p>
            <a:r>
              <a:rPr kumimoji="1" lang="ja-JP" altLang="en-US" sz="4400" dirty="0" smtClean="0">
                <a:solidFill>
                  <a:schemeClr val="tx1"/>
                </a:solidFill>
              </a:rPr>
              <a:t>変異ベース</a:t>
            </a:r>
            <a:endParaRPr kumimoji="1" lang="ja-JP" altLang="en-US" sz="4400" dirty="0">
              <a:solidFill>
                <a:schemeClr val="tx1"/>
              </a:solidFill>
            </a:endParaRPr>
          </a:p>
        </p:txBody>
      </p:sp>
      <p:sp>
        <p:nvSpPr>
          <p:cNvPr id="5" name="正方形/長方形 4"/>
          <p:cNvSpPr/>
          <p:nvPr/>
        </p:nvSpPr>
        <p:spPr>
          <a:xfrm>
            <a:off x="-6589240" y="2636912"/>
            <a:ext cx="6213760" cy="1200329"/>
          </a:xfrm>
          <a:prstGeom prst="rect">
            <a:avLst/>
          </a:prstGeom>
        </p:spPr>
        <p:txBody>
          <a:bodyPr wrap="square">
            <a:spAutoFit/>
          </a:bodyPr>
          <a:lstStyle/>
          <a:p>
            <a:pPr marL="857250" indent="-857250">
              <a:buFont typeface="Monaco" charset="0"/>
              <a:buChar char="⎼"/>
            </a:pPr>
            <a:endParaRPr lang="en-US" altLang="ja-JP" sz="16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ランダム</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規則性のある文字列</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Encoder</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Decoder</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モデル</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920838" y="1518373"/>
            <a:ext cx="5160387" cy="584775"/>
          </a:xfrm>
          <a:prstGeom prst="rect">
            <a:avLst/>
          </a:prstGeom>
        </p:spPr>
        <p:txBody>
          <a:bodyPr wrap="none">
            <a:spAutoFit/>
          </a:bodyPr>
          <a:lstStyle/>
          <a:p>
            <a:pPr lvl="1" indent="-457200">
              <a:buFont typeface="Wingdings" charset="2"/>
              <a:buChar char="Ø"/>
            </a:pPr>
            <a:r>
              <a:rPr lang="ja-JP" altLang="en-US"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既存データの一部を</a:t>
            </a:r>
            <a:r>
              <a:rPr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変異</a:t>
            </a:r>
            <a:endParaRPr lang="en-US" altLang="ja-JP"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テキスト ボックス 6"/>
          <p:cNvSpPr txBox="1"/>
          <p:nvPr/>
        </p:nvSpPr>
        <p:spPr>
          <a:xfrm>
            <a:off x="905376" y="5782187"/>
            <a:ext cx="10585176" cy="1077218"/>
          </a:xfrm>
          <a:prstGeom prst="rect">
            <a:avLst/>
          </a:prstGeom>
          <a:noFill/>
        </p:spPr>
        <p:txBody>
          <a:bodyPr wrap="square" rtlCol="0">
            <a:spAutoFit/>
          </a:bodyPr>
          <a:lstStyle/>
          <a:p>
            <a:pPr marL="0" lvl="1"/>
            <a:r>
              <a:rPr lang="ja-JP" altLang="en-US"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壊れたデータと扱われ</a:t>
            </a:r>
            <a:r>
              <a:rPr lang="en-US" altLang="ja-JP"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殆ど通過しない</a:t>
            </a:r>
            <a:endParaRPr lang="en-US" altLang="ja-JP"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marL="0" lvl="1"/>
            <a:endParaRPr kumimoji="1" lang="ja-JP" altLang="en-US" sz="3200" b="1" dirty="0">
              <a:solidFill>
                <a:srgbClr val="00B050"/>
              </a:solidFill>
            </a:endParaRPr>
          </a:p>
        </p:txBody>
      </p:sp>
      <p:sp>
        <p:nvSpPr>
          <p:cNvPr id="10" name="テキスト ボックス 9"/>
          <p:cNvSpPr txBox="1"/>
          <p:nvPr/>
        </p:nvSpPr>
        <p:spPr>
          <a:xfrm>
            <a:off x="1223120" y="4018908"/>
            <a:ext cx="6192688" cy="1077218"/>
          </a:xfrm>
          <a:prstGeom prst="rect">
            <a:avLst/>
          </a:prstGeom>
          <a:noFill/>
        </p:spPr>
        <p:txBody>
          <a:bodyPr wrap="square" rtlCol="0">
            <a:spAutoFit/>
          </a:bodyPr>
          <a:lstStyle/>
          <a:p>
            <a:pPr lvl="1"/>
            <a:r>
              <a:rPr lang="ja-JP" altLang="en-US"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変異に伴って</a:t>
            </a:r>
            <a:r>
              <a:rPr lang="ja-JP" altLang="en-US" sz="320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チェックサムやハッシュ値は変化しない</a:t>
            </a:r>
            <a:endParaRPr kumimoji="1" lang="ja-JP" altLang="en-US" sz="2000" dirty="0">
              <a:solidFill>
                <a:srgbClr val="002060"/>
              </a:solidFill>
            </a:endParaRPr>
          </a:p>
        </p:txBody>
      </p:sp>
      <p:sp>
        <p:nvSpPr>
          <p:cNvPr id="12" name="下矢印 11"/>
          <p:cNvSpPr/>
          <p:nvPr/>
        </p:nvSpPr>
        <p:spPr>
          <a:xfrm>
            <a:off x="3743400" y="5243745"/>
            <a:ext cx="1152128" cy="3830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30" name="図形グループ 29"/>
          <p:cNvGrpSpPr/>
          <p:nvPr/>
        </p:nvGrpSpPr>
        <p:grpSpPr>
          <a:xfrm>
            <a:off x="1475656" y="2379868"/>
            <a:ext cx="6357180" cy="959178"/>
            <a:chOff x="525768" y="2529185"/>
            <a:chExt cx="6357180" cy="959178"/>
          </a:xfrm>
        </p:grpSpPr>
        <p:grpSp>
          <p:nvGrpSpPr>
            <p:cNvPr id="29" name="図形グループ 28"/>
            <p:cNvGrpSpPr/>
            <p:nvPr/>
          </p:nvGrpSpPr>
          <p:grpSpPr>
            <a:xfrm>
              <a:off x="525768" y="2529185"/>
              <a:ext cx="4158563" cy="959178"/>
              <a:chOff x="437717" y="2526870"/>
              <a:chExt cx="4158563" cy="959178"/>
            </a:xfrm>
          </p:grpSpPr>
          <p:grpSp>
            <p:nvGrpSpPr>
              <p:cNvPr id="16" name="図形グループ 15"/>
              <p:cNvGrpSpPr/>
              <p:nvPr/>
            </p:nvGrpSpPr>
            <p:grpSpPr>
              <a:xfrm>
                <a:off x="437717" y="2888012"/>
                <a:ext cx="2025375" cy="598036"/>
                <a:chOff x="-301937" y="2451634"/>
                <a:chExt cx="6155732" cy="598036"/>
              </a:xfrm>
            </p:grpSpPr>
            <p:sp>
              <p:nvSpPr>
                <p:cNvPr id="17" name="正方形/長方形 16"/>
                <p:cNvSpPr/>
                <p:nvPr/>
              </p:nvSpPr>
              <p:spPr>
                <a:xfrm>
                  <a:off x="-301937" y="2451634"/>
                  <a:ext cx="3691637" cy="5453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8" name="正方形/長方形 17"/>
                <p:cNvSpPr/>
                <p:nvPr/>
              </p:nvSpPr>
              <p:spPr>
                <a:xfrm>
                  <a:off x="3430269" y="2451634"/>
                  <a:ext cx="1973789" cy="5453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67406" y="2510428"/>
                  <a:ext cx="3457103" cy="523220"/>
                </a:xfrm>
                <a:prstGeom prst="rect">
                  <a:avLst/>
                </a:prstGeom>
                <a:noFill/>
              </p:spPr>
              <p:txBody>
                <a:bodyPr wrap="square" rtlCol="0">
                  <a:spAutoFit/>
                </a:bodyPr>
                <a:lstStyle/>
                <a:p>
                  <a:r>
                    <a:rPr kumimoji="1" lang="en-US" altLang="ja-JP" sz="2800" dirty="0" smtClean="0">
                      <a:latin typeface="Meiryo" charset="-128"/>
                      <a:ea typeface="Meiryo" charset="-128"/>
                      <a:cs typeface="Meiryo" charset="-128"/>
                    </a:rPr>
                    <a:t>Hello</a:t>
                  </a:r>
                  <a:endParaRPr kumimoji="1" lang="ja-JP" altLang="en-US" sz="2800" dirty="0">
                    <a:latin typeface="Meiryo" charset="-128"/>
                    <a:ea typeface="Meiryo" charset="-128"/>
                    <a:cs typeface="Meiryo" charset="-128"/>
                  </a:endParaRPr>
                </a:p>
              </p:txBody>
            </p:sp>
            <p:sp>
              <p:nvSpPr>
                <p:cNvPr id="20" name="テキスト ボックス 19"/>
                <p:cNvSpPr txBox="1"/>
                <p:nvPr/>
              </p:nvSpPr>
              <p:spPr>
                <a:xfrm>
                  <a:off x="3471217" y="2526450"/>
                  <a:ext cx="2382578" cy="523220"/>
                </a:xfrm>
                <a:prstGeom prst="rect">
                  <a:avLst/>
                </a:prstGeom>
                <a:noFill/>
              </p:spPr>
              <p:txBody>
                <a:bodyPr wrap="square" rtlCol="0">
                  <a:spAutoFit/>
                </a:bodyPr>
                <a:lstStyle/>
                <a:p>
                  <a:r>
                    <a:rPr kumimoji="1" lang="en-US" altLang="ja-JP" sz="2800" dirty="0" smtClean="0">
                      <a:latin typeface="Meiryo" charset="-128"/>
                      <a:ea typeface="Meiryo" charset="-128"/>
                      <a:cs typeface="Meiryo" charset="-128"/>
                    </a:rPr>
                    <a:t>12</a:t>
                  </a:r>
                  <a:endParaRPr kumimoji="1" lang="ja-JP" altLang="en-US" sz="2800" dirty="0">
                    <a:latin typeface="Meiryo" charset="-128"/>
                    <a:ea typeface="Meiryo" charset="-128"/>
                    <a:cs typeface="Meiryo" charset="-128"/>
                  </a:endParaRPr>
                </a:p>
              </p:txBody>
            </p:sp>
          </p:grpSp>
          <p:sp>
            <p:nvSpPr>
              <p:cNvPr id="6" name="右矢印 5"/>
              <p:cNvSpPr/>
              <p:nvPr/>
            </p:nvSpPr>
            <p:spPr>
              <a:xfrm>
                <a:off x="2940096" y="2966877"/>
                <a:ext cx="1656184" cy="482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3240387" y="2526870"/>
                <a:ext cx="1005403" cy="584775"/>
              </a:xfrm>
              <a:prstGeom prst="rect">
                <a:avLst/>
              </a:prstGeom>
            </p:spPr>
            <p:txBody>
              <a:bodyPr wrap="none">
                <a:spAutoFit/>
              </a:bodyPr>
              <a:lstStyle/>
              <a:p>
                <a:pPr marL="0" lvl="1"/>
                <a:r>
                  <a:rPr lang="ja-JP" altLang="en-US"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変異</a:t>
                </a:r>
                <a:endParaRPr lang="en-US" altLang="ja-JP"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6" name="テキスト ボックス 25"/>
            <p:cNvSpPr txBox="1"/>
            <p:nvPr/>
          </p:nvSpPr>
          <p:spPr>
            <a:xfrm>
              <a:off x="6224620" y="2965143"/>
              <a:ext cx="658328" cy="523220"/>
            </a:xfrm>
            <a:prstGeom prst="rect">
              <a:avLst/>
            </a:prstGeom>
            <a:noFill/>
          </p:spPr>
          <p:txBody>
            <a:bodyPr wrap="square" rtlCol="0">
              <a:spAutoFit/>
            </a:bodyPr>
            <a:lstStyle/>
            <a:p>
              <a:r>
                <a:rPr kumimoji="1" lang="en-US" altLang="ja-JP" sz="2800" dirty="0" smtClean="0">
                  <a:latin typeface="Meiryo" charset="-128"/>
                  <a:ea typeface="Meiryo" charset="-128"/>
                  <a:cs typeface="Meiryo" charset="-128"/>
                </a:rPr>
                <a:t>12</a:t>
              </a:r>
              <a:endParaRPr kumimoji="1" lang="ja-JP" altLang="en-US" sz="2800" dirty="0">
                <a:latin typeface="Meiryo" charset="-128"/>
                <a:ea typeface="Meiryo" charset="-128"/>
                <a:cs typeface="Meiryo" charset="-128"/>
              </a:endParaRPr>
            </a:p>
          </p:txBody>
        </p:sp>
      </p:grpSp>
      <p:sp>
        <p:nvSpPr>
          <p:cNvPr id="31" name="正方形/長方形 30"/>
          <p:cNvSpPr/>
          <p:nvPr/>
        </p:nvSpPr>
        <p:spPr>
          <a:xfrm>
            <a:off x="5952172" y="2760912"/>
            <a:ext cx="1214632" cy="5453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6038974" y="2799032"/>
            <a:ext cx="1117819" cy="523220"/>
          </a:xfrm>
          <a:prstGeom prst="rect">
            <a:avLst/>
          </a:prstGeom>
          <a:noFill/>
        </p:spPr>
        <p:txBody>
          <a:bodyPr wrap="square" rtlCol="0">
            <a:spAutoFit/>
          </a:bodyPr>
          <a:lstStyle/>
          <a:p>
            <a:r>
              <a:rPr kumimoji="1" lang="en-US" altLang="ja-JP" sz="2800" dirty="0" smtClean="0">
                <a:latin typeface="Meiryo" charset="-128"/>
                <a:ea typeface="Meiryo" charset="-128"/>
                <a:cs typeface="Meiryo" charset="-128"/>
              </a:rPr>
              <a:t>H</a:t>
            </a:r>
            <a:r>
              <a:rPr kumimoji="1" lang="en-US" altLang="ja-JP" sz="2800" dirty="0" smtClean="0">
                <a:solidFill>
                  <a:srgbClr val="FF0000"/>
                </a:solidFill>
                <a:latin typeface="Meiryo" charset="-128"/>
                <a:ea typeface="Meiryo" charset="-128"/>
                <a:cs typeface="Meiryo" charset="-128"/>
              </a:rPr>
              <a:t>a</a:t>
            </a:r>
            <a:r>
              <a:rPr kumimoji="1" lang="en-US" altLang="ja-JP" sz="2800" dirty="0" smtClean="0">
                <a:latin typeface="Meiryo" charset="-128"/>
                <a:ea typeface="Meiryo" charset="-128"/>
                <a:cs typeface="Meiryo" charset="-128"/>
              </a:rPr>
              <a:t>llo</a:t>
            </a:r>
            <a:endParaRPr kumimoji="1" lang="ja-JP" altLang="en-US" sz="2800" dirty="0">
              <a:latin typeface="Meiryo" charset="-128"/>
              <a:ea typeface="Meiryo" charset="-128"/>
              <a:cs typeface="Meiryo" charset="-128"/>
            </a:endParaRPr>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14</a:t>
            </a:fld>
            <a:r>
              <a:rPr lang="en-US" dirty="0" smtClean="0"/>
              <a:t>/12</a:t>
            </a:r>
            <a:endParaRPr lang="en-US" dirty="0"/>
          </a:p>
        </p:txBody>
      </p:sp>
    </p:spTree>
    <p:extLst>
      <p:ext uri="{BB962C8B-B14F-4D97-AF65-F5344CB8AC3E}">
        <p14:creationId xmlns:p14="http://schemas.microsoft.com/office/powerpoint/2010/main" val="12014301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p:txBody>
          <a:bodyPr/>
          <a:lstStyle/>
          <a:p>
            <a:fld id="{3A2F0832-F084-422D-97D1-AF848F4F2C34}" type="slidenum">
              <a:rPr lang="en-US" smtClean="0"/>
              <a:t>15</a:t>
            </a:fld>
            <a:endParaRPr lang="en-US"/>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0768"/>
            <a:ext cx="9144000" cy="4518106"/>
          </a:xfrm>
          <a:prstGeom prst="rect">
            <a:avLst/>
          </a:prstGeom>
        </p:spPr>
      </p:pic>
      <p:sp>
        <p:nvSpPr>
          <p:cNvPr id="8" name="タイトル 1"/>
          <p:cNvSpPr>
            <a:spLocks noGrp="1"/>
          </p:cNvSpPr>
          <p:nvPr>
            <p:ph type="title"/>
          </p:nvPr>
        </p:nvSpPr>
        <p:spPr>
          <a:xfrm>
            <a:off x="179512" y="170438"/>
            <a:ext cx="9144000" cy="1069514"/>
          </a:xfrm>
        </p:spPr>
        <p:txBody>
          <a:bodyPr/>
          <a:lstStyle/>
          <a:p>
            <a:r>
              <a:rPr kumimoji="1" lang="en-US" altLang="ja-JP" sz="4400" dirty="0" smtClean="0">
                <a:solidFill>
                  <a:schemeClr val="tx1"/>
                </a:solidFill>
              </a:rPr>
              <a:t> Encoder</a:t>
            </a:r>
            <a:r>
              <a:rPr kumimoji="1" lang="ja-JP" altLang="en-US" sz="4400" dirty="0" smtClean="0">
                <a:solidFill>
                  <a:schemeClr val="tx1"/>
                </a:solidFill>
              </a:rPr>
              <a:t>・</a:t>
            </a:r>
            <a:r>
              <a:rPr kumimoji="1" lang="en-US" altLang="ja-JP" sz="4400" dirty="0" smtClean="0">
                <a:solidFill>
                  <a:schemeClr val="tx1"/>
                </a:solidFill>
              </a:rPr>
              <a:t> Decoder</a:t>
            </a:r>
            <a:r>
              <a:rPr kumimoji="1" lang="ja-JP" altLang="en-US" sz="4400" dirty="0" smtClean="0">
                <a:solidFill>
                  <a:schemeClr val="tx1"/>
                </a:solidFill>
              </a:rPr>
              <a:t>モデル</a:t>
            </a:r>
            <a:endParaRPr kumimoji="1" lang="ja-JP" altLang="en-US" sz="4400" dirty="0">
              <a:solidFill>
                <a:schemeClr val="tx1"/>
              </a:solidFill>
            </a:endParaRPr>
          </a:p>
        </p:txBody>
      </p:sp>
    </p:spTree>
    <p:extLst>
      <p:ext uri="{BB962C8B-B14F-4D97-AF65-F5344CB8AC3E}">
        <p14:creationId xmlns:p14="http://schemas.microsoft.com/office/powerpoint/2010/main" val="11774282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70438"/>
            <a:ext cx="9144000" cy="1069514"/>
          </a:xfrm>
        </p:spPr>
        <p:txBody>
          <a:bodyPr/>
          <a:lstStyle/>
          <a:p>
            <a:r>
              <a:rPr kumimoji="1" lang="en-US" altLang="ja-JP" sz="4400" dirty="0" smtClean="0">
                <a:solidFill>
                  <a:schemeClr val="tx1"/>
                </a:solidFill>
              </a:rPr>
              <a:t>2. </a:t>
            </a:r>
            <a:r>
              <a:rPr kumimoji="1" lang="ja-JP" altLang="en-US" sz="4400" dirty="0" smtClean="0">
                <a:solidFill>
                  <a:schemeClr val="tx1"/>
                </a:solidFill>
              </a:rPr>
              <a:t>可変長データ</a:t>
            </a:r>
            <a:endParaRPr kumimoji="1" lang="ja-JP" altLang="en-US" sz="4400" dirty="0">
              <a:solidFill>
                <a:schemeClr val="tx1"/>
              </a:solidFill>
            </a:endParaRPr>
          </a:p>
        </p:txBody>
      </p:sp>
      <p:sp>
        <p:nvSpPr>
          <p:cNvPr id="13" name="テキスト ボックス 12"/>
          <p:cNvSpPr txBox="1"/>
          <p:nvPr/>
        </p:nvSpPr>
        <p:spPr>
          <a:xfrm>
            <a:off x="323528" y="1484784"/>
            <a:ext cx="8461448"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文字列の長さが一定ではない</a:t>
            </a:r>
            <a:endParaRPr kumimoji="1" lang="ja-JP" altLang="en-US" sz="3200" b="1" dirty="0">
              <a:solidFill>
                <a:srgbClr val="002060"/>
              </a:solidFill>
              <a:latin typeface="Meiryo" charset="-128"/>
              <a:ea typeface="Meiryo" charset="-128"/>
              <a:cs typeface="Meiryo" charset="-128"/>
            </a:endParaRPr>
          </a:p>
        </p:txBody>
      </p:sp>
      <p:grpSp>
        <p:nvGrpSpPr>
          <p:cNvPr id="5" name="図形グループ 4"/>
          <p:cNvGrpSpPr/>
          <p:nvPr/>
        </p:nvGrpSpPr>
        <p:grpSpPr>
          <a:xfrm>
            <a:off x="1672812" y="2682936"/>
            <a:ext cx="3722147" cy="443627"/>
            <a:chOff x="1403648" y="2636912"/>
            <a:chExt cx="3135217" cy="443627"/>
          </a:xfrm>
        </p:grpSpPr>
        <p:sp>
          <p:nvSpPr>
            <p:cNvPr id="6" name="正方形/長方形 5"/>
            <p:cNvSpPr/>
            <p:nvPr/>
          </p:nvSpPr>
          <p:spPr>
            <a:xfrm>
              <a:off x="1403648" y="2636912"/>
              <a:ext cx="2531025"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7" name="正方形/長方形 6"/>
            <p:cNvSpPr/>
            <p:nvPr/>
          </p:nvSpPr>
          <p:spPr>
            <a:xfrm>
              <a:off x="3945053" y="2636912"/>
              <a:ext cx="59381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403648" y="2654145"/>
              <a:ext cx="2971101" cy="400110"/>
            </a:xfrm>
            <a:prstGeom prst="rect">
              <a:avLst/>
            </a:prstGeom>
            <a:noFill/>
          </p:spPr>
          <p:txBody>
            <a:bodyPr wrap="square" rtlCol="0">
              <a:spAutoFit/>
            </a:bodyPr>
            <a:lstStyle/>
            <a:p>
              <a:r>
                <a:rPr kumimoji="1" lang="en-US" altLang="ja-JP" sz="2000" dirty="0" smtClean="0">
                  <a:latin typeface="Meiryo" charset="-128"/>
                  <a:ea typeface="Meiryo" charset="-128"/>
                  <a:cs typeface="Meiryo" charset="-128"/>
                </a:rPr>
                <a:t>Thank you very much.</a:t>
              </a:r>
              <a:endParaRPr kumimoji="1" lang="ja-JP" altLang="en-US" sz="2000" dirty="0">
                <a:latin typeface="Meiryo" charset="-128"/>
                <a:ea typeface="Meiryo" charset="-128"/>
                <a:cs typeface="Meiryo" charset="-128"/>
              </a:endParaRPr>
            </a:p>
          </p:txBody>
        </p:sp>
        <p:sp>
          <p:nvSpPr>
            <p:cNvPr id="9" name="テキスト ボックス 8"/>
            <p:cNvSpPr txBox="1"/>
            <p:nvPr/>
          </p:nvSpPr>
          <p:spPr>
            <a:xfrm>
              <a:off x="3926197" y="2680429"/>
              <a:ext cx="541935"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128</a:t>
              </a:r>
              <a:endParaRPr kumimoji="1" lang="ja-JP" altLang="en-US" sz="2000" dirty="0">
                <a:latin typeface="Meiryo" charset="-128"/>
                <a:ea typeface="Meiryo" charset="-128"/>
                <a:cs typeface="Meiryo" charset="-128"/>
              </a:endParaRPr>
            </a:p>
          </p:txBody>
        </p:sp>
      </p:grpSp>
      <p:grpSp>
        <p:nvGrpSpPr>
          <p:cNvPr id="10" name="図形グループ 9"/>
          <p:cNvGrpSpPr/>
          <p:nvPr/>
        </p:nvGrpSpPr>
        <p:grpSpPr>
          <a:xfrm>
            <a:off x="1650427" y="5062866"/>
            <a:ext cx="6658449" cy="443627"/>
            <a:chOff x="1403648" y="2636912"/>
            <a:chExt cx="2971101" cy="443627"/>
          </a:xfrm>
        </p:grpSpPr>
        <p:sp>
          <p:nvSpPr>
            <p:cNvPr id="11" name="正方形/長方形 10"/>
            <p:cNvSpPr/>
            <p:nvPr/>
          </p:nvSpPr>
          <p:spPr>
            <a:xfrm>
              <a:off x="1403648" y="2636912"/>
              <a:ext cx="2531025"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2" name="正方形/長方形 11"/>
            <p:cNvSpPr/>
            <p:nvPr/>
          </p:nvSpPr>
          <p:spPr>
            <a:xfrm>
              <a:off x="3945053" y="2636912"/>
              <a:ext cx="272405"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403648" y="2654145"/>
              <a:ext cx="2971101" cy="400110"/>
            </a:xfrm>
            <a:prstGeom prst="rect">
              <a:avLst/>
            </a:prstGeom>
            <a:noFill/>
          </p:spPr>
          <p:txBody>
            <a:bodyPr wrap="square" rtlCol="0">
              <a:spAutoFit/>
            </a:bodyPr>
            <a:lstStyle/>
            <a:p>
              <a:r>
                <a:rPr lang="en-US" altLang="ja-JP" sz="2000" dirty="0">
                  <a:latin typeface="Meiryo" charset="-128"/>
                  <a:ea typeface="Meiryo" charset="-128"/>
                  <a:cs typeface="Meiryo" charset="-128"/>
                </a:rPr>
                <a:t>You never know what you can do till you try</a:t>
              </a:r>
              <a:r>
                <a:rPr lang="en-US" altLang="ja-JP" sz="2000" b="1" dirty="0"/>
                <a:t>.</a:t>
              </a:r>
              <a:endParaRPr kumimoji="1" lang="ja-JP" altLang="en-US" sz="2000" dirty="0">
                <a:latin typeface="Meiryo" charset="-128"/>
                <a:ea typeface="Meiryo" charset="-128"/>
                <a:cs typeface="Meiryo" charset="-128"/>
              </a:endParaRPr>
            </a:p>
          </p:txBody>
        </p:sp>
        <p:sp>
          <p:nvSpPr>
            <p:cNvPr id="15" name="テキスト ボックス 14"/>
            <p:cNvSpPr txBox="1"/>
            <p:nvPr/>
          </p:nvSpPr>
          <p:spPr>
            <a:xfrm>
              <a:off x="3926197" y="2680429"/>
              <a:ext cx="387654" cy="400110"/>
            </a:xfrm>
            <a:prstGeom prst="rect">
              <a:avLst/>
            </a:prstGeom>
            <a:noFill/>
          </p:spPr>
          <p:txBody>
            <a:bodyPr wrap="square" rtlCol="0">
              <a:spAutoFit/>
            </a:bodyPr>
            <a:lstStyle/>
            <a:p>
              <a:r>
                <a:rPr kumimoji="1" lang="en-US" altLang="ja-JP" sz="2000" dirty="0" smtClean="0">
                  <a:latin typeface="Meiryo" charset="-128"/>
                  <a:ea typeface="Meiryo" charset="-128"/>
                  <a:cs typeface="Meiryo" charset="-128"/>
                </a:rPr>
                <a:t>234</a:t>
              </a:r>
              <a:endParaRPr kumimoji="1" lang="ja-JP" altLang="en-US" sz="2000" dirty="0">
                <a:latin typeface="Meiryo" charset="-128"/>
                <a:ea typeface="Meiryo" charset="-128"/>
                <a:cs typeface="Meiryo" charset="-128"/>
              </a:endParaRPr>
            </a:p>
          </p:txBody>
        </p:sp>
      </p:grpSp>
      <p:grpSp>
        <p:nvGrpSpPr>
          <p:cNvPr id="16" name="図形グループ 15"/>
          <p:cNvGrpSpPr/>
          <p:nvPr/>
        </p:nvGrpSpPr>
        <p:grpSpPr>
          <a:xfrm>
            <a:off x="1672812" y="3867635"/>
            <a:ext cx="2467140" cy="443627"/>
            <a:chOff x="1403648" y="2636912"/>
            <a:chExt cx="3135217" cy="443627"/>
          </a:xfrm>
        </p:grpSpPr>
        <p:sp>
          <p:nvSpPr>
            <p:cNvPr id="17" name="正方形/長方形 16"/>
            <p:cNvSpPr/>
            <p:nvPr/>
          </p:nvSpPr>
          <p:spPr>
            <a:xfrm>
              <a:off x="1403648" y="2636912"/>
              <a:ext cx="2531025"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8" name="正方形/長方形 17"/>
            <p:cNvSpPr/>
            <p:nvPr/>
          </p:nvSpPr>
          <p:spPr>
            <a:xfrm>
              <a:off x="3945053" y="2636912"/>
              <a:ext cx="59381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1403648" y="2654145"/>
              <a:ext cx="2971101" cy="400110"/>
            </a:xfrm>
            <a:prstGeom prst="rect">
              <a:avLst/>
            </a:prstGeom>
            <a:noFill/>
          </p:spPr>
          <p:txBody>
            <a:bodyPr wrap="square" rtlCol="0">
              <a:spAutoFit/>
            </a:bodyPr>
            <a:lstStyle/>
            <a:p>
              <a:r>
                <a:rPr kumimoji="1" lang="en-US" altLang="ja-JP" sz="2000" dirty="0" smtClean="0">
                  <a:latin typeface="Meiryo" charset="-128"/>
                  <a:ea typeface="Meiryo" charset="-128"/>
                  <a:cs typeface="Meiryo" charset="-128"/>
                </a:rPr>
                <a:t>Good morning.</a:t>
              </a:r>
              <a:endParaRPr kumimoji="1" lang="ja-JP" altLang="en-US" sz="2000" dirty="0">
                <a:latin typeface="Meiryo" charset="-128"/>
                <a:ea typeface="Meiryo" charset="-128"/>
                <a:cs typeface="Meiryo" charset="-128"/>
              </a:endParaRPr>
            </a:p>
          </p:txBody>
        </p:sp>
        <p:sp>
          <p:nvSpPr>
            <p:cNvPr id="20" name="テキスト ボックス 19"/>
            <p:cNvSpPr txBox="1"/>
            <p:nvPr/>
          </p:nvSpPr>
          <p:spPr>
            <a:xfrm>
              <a:off x="3926197" y="2680429"/>
              <a:ext cx="556764"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11</a:t>
              </a:r>
              <a:endParaRPr kumimoji="1" lang="ja-JP" altLang="en-US" sz="2000" dirty="0">
                <a:latin typeface="Meiryo" charset="-128"/>
                <a:ea typeface="Meiryo" charset="-128"/>
                <a:cs typeface="Meiryo" charset="-128"/>
              </a:endParaRPr>
            </a:p>
          </p:txBody>
        </p:sp>
      </p:grpSp>
      <p:sp>
        <p:nvSpPr>
          <p:cNvPr id="3" name="円弧 2"/>
          <p:cNvSpPr/>
          <p:nvPr/>
        </p:nvSpPr>
        <p:spPr>
          <a:xfrm>
            <a:off x="3436466" y="2348880"/>
            <a:ext cx="1253516" cy="694096"/>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1" name="円弧 20"/>
          <p:cNvSpPr/>
          <p:nvPr/>
        </p:nvSpPr>
        <p:spPr>
          <a:xfrm flipH="1">
            <a:off x="1672812" y="2314391"/>
            <a:ext cx="1368152" cy="694096"/>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2" name="テキスト ボックス 21"/>
          <p:cNvSpPr txBox="1"/>
          <p:nvPr/>
        </p:nvSpPr>
        <p:spPr>
          <a:xfrm>
            <a:off x="2699138" y="2145981"/>
            <a:ext cx="1134991"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17 byte</a:t>
            </a:r>
            <a:endParaRPr kumimoji="1" lang="ja-JP" altLang="en-US" sz="2000" dirty="0">
              <a:latin typeface="Meiryo" charset="-128"/>
              <a:ea typeface="Meiryo" charset="-128"/>
              <a:cs typeface="Meiryo" charset="-128"/>
            </a:endParaRPr>
          </a:p>
        </p:txBody>
      </p:sp>
      <p:sp>
        <p:nvSpPr>
          <p:cNvPr id="23" name="円弧 22"/>
          <p:cNvSpPr/>
          <p:nvPr/>
        </p:nvSpPr>
        <p:spPr>
          <a:xfrm>
            <a:off x="2699138" y="3532386"/>
            <a:ext cx="950530" cy="694096"/>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4" name="円弧 23"/>
          <p:cNvSpPr/>
          <p:nvPr/>
        </p:nvSpPr>
        <p:spPr>
          <a:xfrm>
            <a:off x="4010807" y="4746193"/>
            <a:ext cx="3311827" cy="694096"/>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5" name="円弧 24"/>
          <p:cNvSpPr/>
          <p:nvPr/>
        </p:nvSpPr>
        <p:spPr>
          <a:xfrm flipH="1">
            <a:off x="1664644" y="3535350"/>
            <a:ext cx="819124" cy="694096"/>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6" name="円弧 25"/>
          <p:cNvSpPr/>
          <p:nvPr/>
        </p:nvSpPr>
        <p:spPr>
          <a:xfrm flipH="1">
            <a:off x="1645676" y="4733051"/>
            <a:ext cx="3142348" cy="694096"/>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7" name="テキスト ボックス 26"/>
          <p:cNvSpPr txBox="1"/>
          <p:nvPr/>
        </p:nvSpPr>
        <p:spPr>
          <a:xfrm>
            <a:off x="2074206" y="3334736"/>
            <a:ext cx="1134991"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12 byte</a:t>
            </a:r>
            <a:endParaRPr kumimoji="1" lang="ja-JP" altLang="en-US" sz="2000" dirty="0">
              <a:latin typeface="Meiryo" charset="-128"/>
              <a:ea typeface="Meiryo" charset="-128"/>
              <a:cs typeface="Meiryo" charset="-128"/>
            </a:endParaRPr>
          </a:p>
        </p:txBody>
      </p:sp>
      <p:sp>
        <p:nvSpPr>
          <p:cNvPr id="28" name="テキスト ボックス 27"/>
          <p:cNvSpPr txBox="1"/>
          <p:nvPr/>
        </p:nvSpPr>
        <p:spPr>
          <a:xfrm>
            <a:off x="3906313" y="4561845"/>
            <a:ext cx="1134991" cy="400110"/>
          </a:xfrm>
          <a:prstGeom prst="rect">
            <a:avLst/>
          </a:prstGeom>
          <a:noFill/>
        </p:spPr>
        <p:txBody>
          <a:bodyPr wrap="none" rtlCol="0">
            <a:spAutoFit/>
          </a:bodyPr>
          <a:lstStyle/>
          <a:p>
            <a:r>
              <a:rPr kumimoji="1" lang="is-IS" altLang="ja-JP" sz="2000" dirty="0" smtClean="0">
                <a:latin typeface="Meiryo" charset="-128"/>
                <a:ea typeface="Meiryo" charset="-128"/>
                <a:cs typeface="Meiryo" charset="-128"/>
              </a:rPr>
              <a:t>35</a:t>
            </a:r>
            <a:r>
              <a:rPr kumimoji="1" lang="en-US" altLang="ja-JP" sz="2000" dirty="0" smtClean="0">
                <a:latin typeface="Meiryo" charset="-128"/>
                <a:ea typeface="Meiryo" charset="-128"/>
                <a:cs typeface="Meiryo" charset="-128"/>
              </a:rPr>
              <a:t> byte</a:t>
            </a:r>
            <a:endParaRPr kumimoji="1" lang="ja-JP" altLang="en-US" sz="2000" dirty="0">
              <a:latin typeface="Meiryo" charset="-128"/>
              <a:ea typeface="Meiryo" charset="-128"/>
              <a:cs typeface="Meiryo" charset="-128"/>
            </a:endParaRPr>
          </a:p>
        </p:txBody>
      </p:sp>
      <p:sp>
        <p:nvSpPr>
          <p:cNvPr id="4" name="スライド番号プレースホルダー 3"/>
          <p:cNvSpPr>
            <a:spLocks noGrp="1"/>
          </p:cNvSpPr>
          <p:nvPr>
            <p:ph type="sldNum" sz="quarter" idx="12"/>
          </p:nvPr>
        </p:nvSpPr>
        <p:spPr/>
        <p:txBody>
          <a:bodyPr/>
          <a:lstStyle/>
          <a:p>
            <a:fld id="{3A2F0832-F084-422D-97D1-AF848F4F2C34}" type="slidenum">
              <a:rPr lang="en-US" smtClean="0"/>
              <a:t>16</a:t>
            </a:fld>
            <a:endParaRPr lang="en-US"/>
          </a:p>
        </p:txBody>
      </p:sp>
    </p:spTree>
    <p:extLst>
      <p:ext uri="{BB962C8B-B14F-4D97-AF65-F5344CB8AC3E}">
        <p14:creationId xmlns:p14="http://schemas.microsoft.com/office/powerpoint/2010/main" val="1163601857"/>
      </p:ext>
    </p:extLst>
  </p:cSld>
  <p:clrMapOvr>
    <a:masterClrMapping/>
  </p:clrMapOvr>
  <mc:AlternateContent xmlns:mc="http://schemas.openxmlformats.org/markup-compatibility/2006">
    <mc:Choice xmlns:p14="http://schemas.microsoft.com/office/powerpoint/2010/main" Requires="p14">
      <p:transition spd="slow" p14:dur="2000" advTm="70101"/>
    </mc:Choice>
    <mc:Fallback>
      <p:transition spd="slow" advTm="70101"/>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70438"/>
            <a:ext cx="9144000" cy="1069514"/>
          </a:xfrm>
        </p:spPr>
        <p:txBody>
          <a:bodyPr/>
          <a:lstStyle/>
          <a:p>
            <a:r>
              <a:rPr kumimoji="1" lang="en-US" altLang="ja-JP" sz="4400" dirty="0" smtClean="0">
                <a:solidFill>
                  <a:schemeClr val="tx1"/>
                </a:solidFill>
              </a:rPr>
              <a:t>1. </a:t>
            </a:r>
            <a:r>
              <a:rPr kumimoji="1" lang="ja-JP" altLang="en-US" sz="4400" dirty="0" smtClean="0">
                <a:solidFill>
                  <a:schemeClr val="tx1"/>
                </a:solidFill>
              </a:rPr>
              <a:t>ランダム</a:t>
            </a:r>
            <a:r>
              <a:rPr kumimoji="1" lang="en-US" altLang="ja-JP" sz="4400" dirty="0" smtClean="0">
                <a:solidFill>
                  <a:schemeClr val="tx1"/>
                </a:solidFill>
              </a:rPr>
              <a:t>, </a:t>
            </a:r>
            <a:r>
              <a:rPr kumimoji="1" lang="ja-JP" altLang="en-US" sz="4400" dirty="0" smtClean="0">
                <a:solidFill>
                  <a:schemeClr val="tx1"/>
                </a:solidFill>
              </a:rPr>
              <a:t>規則性のある文字列</a:t>
            </a:r>
            <a:endParaRPr kumimoji="1" lang="ja-JP" altLang="en-US" sz="4400" dirty="0">
              <a:solidFill>
                <a:schemeClr val="tx1"/>
              </a:solidFill>
            </a:endParaRPr>
          </a:p>
        </p:txBody>
      </p:sp>
      <p:sp>
        <p:nvSpPr>
          <p:cNvPr id="4" name="テキスト ボックス 3"/>
          <p:cNvSpPr txBox="1"/>
          <p:nvPr/>
        </p:nvSpPr>
        <p:spPr>
          <a:xfrm>
            <a:off x="569029" y="1854820"/>
            <a:ext cx="10081119" cy="954107"/>
          </a:xfrm>
          <a:prstGeom prst="rect">
            <a:avLst/>
          </a:prstGeom>
          <a:noFill/>
        </p:spPr>
        <p:txBody>
          <a:bodyPr wrap="square" rtlCol="0">
            <a:spAutoFit/>
          </a:bodyPr>
          <a:lstStyle/>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アルファベット</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記号</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数字</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関係性を持たない文字列</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正方形/長方形 4"/>
          <p:cNvSpPr/>
          <p:nvPr/>
        </p:nvSpPr>
        <p:spPr>
          <a:xfrm>
            <a:off x="569029" y="1292343"/>
            <a:ext cx="3518912" cy="584775"/>
          </a:xfrm>
          <a:prstGeom prst="rect">
            <a:avLst/>
          </a:prstGeom>
        </p:spPr>
        <p:txBody>
          <a:bodyPr wrap="none">
            <a:spAutoFit/>
          </a:bodyPr>
          <a:lstStyle/>
          <a:p>
            <a:pPr lvl="1" indent="-457200">
              <a:buFont typeface="Wingdings" charset="2"/>
              <a:buChar char="Ø"/>
            </a:pPr>
            <a:r>
              <a:rPr lang="ja-JP" altLang="en-US" sz="3200" b="1"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ランダム文字列</a:t>
            </a:r>
            <a:endParaRPr lang="en-US" altLang="ja-JP"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612457" y="4147861"/>
            <a:ext cx="4339650" cy="584775"/>
          </a:xfrm>
          <a:prstGeom prst="rect">
            <a:avLst/>
          </a:prstGeom>
        </p:spPr>
        <p:txBody>
          <a:bodyPr wrap="none">
            <a:spAutoFit/>
          </a:bodyPr>
          <a:lstStyle/>
          <a:p>
            <a:pPr lvl="1" indent="-457200">
              <a:buFont typeface="Wingdings" charset="2"/>
              <a:buChar char="Ø"/>
            </a:pPr>
            <a:r>
              <a:rPr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規則性のある文字列</a:t>
            </a:r>
            <a:endParaRPr lang="en-US" altLang="ja-JP"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テキスト ボックス 6"/>
          <p:cNvSpPr txBox="1"/>
          <p:nvPr/>
        </p:nvSpPr>
        <p:spPr>
          <a:xfrm>
            <a:off x="641041" y="4807186"/>
            <a:ext cx="10081119" cy="523220"/>
          </a:xfrm>
          <a:prstGeom prst="rect">
            <a:avLst/>
          </a:prstGeom>
          <a:noFill/>
        </p:spPr>
        <p:txBody>
          <a:bodyPr wrap="square" rtlCol="0">
            <a:spAutoFit/>
          </a:bodyPr>
          <a:lstStyle/>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英語など</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 name="図形グループ 7"/>
          <p:cNvGrpSpPr/>
          <p:nvPr/>
        </p:nvGrpSpPr>
        <p:grpSpPr>
          <a:xfrm>
            <a:off x="1944978" y="3167069"/>
            <a:ext cx="3724758" cy="430413"/>
            <a:chOff x="1117449" y="2636912"/>
            <a:chExt cx="3436901" cy="430413"/>
          </a:xfrm>
        </p:grpSpPr>
        <p:sp>
          <p:nvSpPr>
            <p:cNvPr id="9" name="正方形/長方形 8"/>
            <p:cNvSpPr/>
            <p:nvPr/>
          </p:nvSpPr>
          <p:spPr>
            <a:xfrm>
              <a:off x="1403648" y="2636912"/>
              <a:ext cx="2531025"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0" name="正方形/長方形 9"/>
            <p:cNvSpPr/>
            <p:nvPr/>
          </p:nvSpPr>
          <p:spPr>
            <a:xfrm>
              <a:off x="3960538" y="2636912"/>
              <a:ext cx="59381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1117449" y="2654145"/>
              <a:ext cx="3257300" cy="400110"/>
            </a:xfrm>
            <a:prstGeom prst="rect">
              <a:avLst/>
            </a:prstGeom>
            <a:noFill/>
          </p:spPr>
          <p:txBody>
            <a:bodyPr wrap="square" rtlCol="0">
              <a:spAutoFit/>
            </a:bodyPr>
            <a:lstStyle/>
            <a:p>
              <a:pPr algn="ctr"/>
              <a:r>
                <a:rPr kumimoji="1" lang="en-US" altLang="ja-JP" sz="2000" dirty="0" smtClean="0">
                  <a:latin typeface="Meiryo" charset="-128"/>
                  <a:ea typeface="Meiryo" charset="-128"/>
                  <a:cs typeface="Meiryo" charset="-128"/>
                </a:rPr>
                <a:t>D21jhg(#”</a:t>
              </a:r>
              <a:r>
                <a:rPr kumimoji="1" lang="en-US" altLang="ja-JP" sz="2000" dirty="0" err="1" smtClean="0">
                  <a:latin typeface="Meiryo" charset="-128"/>
                  <a:ea typeface="Meiryo" charset="-128"/>
                  <a:cs typeface="Meiryo" charset="-128"/>
                </a:rPr>
                <a:t>mfnkjea</a:t>
              </a:r>
              <a:r>
                <a:rPr kumimoji="1" lang="en-US" altLang="ja-JP" sz="2000" dirty="0" smtClean="0">
                  <a:latin typeface="Meiryo" charset="-128"/>
                  <a:ea typeface="Meiryo" charset="-128"/>
                  <a:cs typeface="Meiryo" charset="-128"/>
                </a:rPr>
                <a:t>”</a:t>
              </a:r>
              <a:endParaRPr kumimoji="1" lang="ja-JP" altLang="en-US" sz="2000" dirty="0">
                <a:latin typeface="Meiryo" charset="-128"/>
                <a:ea typeface="Meiryo" charset="-128"/>
                <a:cs typeface="Meiryo" charset="-128"/>
              </a:endParaRPr>
            </a:p>
          </p:txBody>
        </p:sp>
        <p:sp>
          <p:nvSpPr>
            <p:cNvPr id="12" name="テキスト ボックス 11"/>
            <p:cNvSpPr txBox="1"/>
            <p:nvPr/>
          </p:nvSpPr>
          <p:spPr>
            <a:xfrm>
              <a:off x="3960538" y="2667215"/>
              <a:ext cx="463261"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55</a:t>
              </a:r>
              <a:endParaRPr kumimoji="1" lang="ja-JP" altLang="en-US" sz="2000" dirty="0">
                <a:latin typeface="Meiryo" charset="-128"/>
                <a:ea typeface="Meiryo" charset="-128"/>
                <a:cs typeface="Meiryo" charset="-128"/>
              </a:endParaRPr>
            </a:p>
          </p:txBody>
        </p:sp>
      </p:grpSp>
      <p:grpSp>
        <p:nvGrpSpPr>
          <p:cNvPr id="14" name="図形グループ 13"/>
          <p:cNvGrpSpPr/>
          <p:nvPr/>
        </p:nvGrpSpPr>
        <p:grpSpPr>
          <a:xfrm>
            <a:off x="2211782" y="5782517"/>
            <a:ext cx="3722147" cy="443627"/>
            <a:chOff x="1403648" y="2636912"/>
            <a:chExt cx="3135217" cy="443627"/>
          </a:xfrm>
        </p:grpSpPr>
        <p:sp>
          <p:nvSpPr>
            <p:cNvPr id="15" name="正方形/長方形 14"/>
            <p:cNvSpPr/>
            <p:nvPr/>
          </p:nvSpPr>
          <p:spPr>
            <a:xfrm>
              <a:off x="1403648" y="2636912"/>
              <a:ext cx="2531025"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6" name="正方形/長方形 15"/>
            <p:cNvSpPr/>
            <p:nvPr/>
          </p:nvSpPr>
          <p:spPr>
            <a:xfrm>
              <a:off x="3945053" y="2636912"/>
              <a:ext cx="59381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1403648" y="2654145"/>
              <a:ext cx="2971101" cy="400110"/>
            </a:xfrm>
            <a:prstGeom prst="rect">
              <a:avLst/>
            </a:prstGeom>
            <a:noFill/>
          </p:spPr>
          <p:txBody>
            <a:bodyPr wrap="square" rtlCol="0">
              <a:spAutoFit/>
            </a:bodyPr>
            <a:lstStyle/>
            <a:p>
              <a:r>
                <a:rPr kumimoji="1" lang="en-US" altLang="ja-JP" sz="2000" dirty="0" smtClean="0">
                  <a:latin typeface="Meiryo" charset="-128"/>
                  <a:ea typeface="Meiryo" charset="-128"/>
                  <a:cs typeface="Meiryo" charset="-128"/>
                </a:rPr>
                <a:t>Thank you very much.</a:t>
              </a:r>
              <a:endParaRPr kumimoji="1" lang="ja-JP" altLang="en-US" sz="2000" dirty="0">
                <a:latin typeface="Meiryo" charset="-128"/>
                <a:ea typeface="Meiryo" charset="-128"/>
                <a:cs typeface="Meiryo" charset="-128"/>
              </a:endParaRPr>
            </a:p>
          </p:txBody>
        </p:sp>
        <p:sp>
          <p:nvSpPr>
            <p:cNvPr id="18" name="テキスト ボックス 17"/>
            <p:cNvSpPr txBox="1"/>
            <p:nvPr/>
          </p:nvSpPr>
          <p:spPr>
            <a:xfrm>
              <a:off x="3926197" y="2680429"/>
              <a:ext cx="541935"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128</a:t>
              </a:r>
              <a:endParaRPr kumimoji="1" lang="ja-JP" altLang="en-US" sz="2000" dirty="0">
                <a:latin typeface="Meiryo" charset="-128"/>
                <a:ea typeface="Meiryo" charset="-128"/>
                <a:cs typeface="Meiryo" charset="-128"/>
              </a:endParaRPr>
            </a:p>
          </p:txBody>
        </p:sp>
      </p:grpSp>
      <p:sp>
        <p:nvSpPr>
          <p:cNvPr id="3" name="スライド番号プレースホルダー 2"/>
          <p:cNvSpPr>
            <a:spLocks noGrp="1"/>
          </p:cNvSpPr>
          <p:nvPr>
            <p:ph type="sldNum" sz="quarter" idx="12"/>
          </p:nvPr>
        </p:nvSpPr>
        <p:spPr/>
        <p:txBody>
          <a:bodyPr/>
          <a:lstStyle/>
          <a:p>
            <a:fld id="{3A2F0832-F084-422D-97D1-AF848F4F2C34}" type="slidenum">
              <a:rPr lang="en-US" smtClean="0"/>
              <a:t>17</a:t>
            </a:fld>
            <a:endParaRPr lang="en-US"/>
          </a:p>
        </p:txBody>
      </p:sp>
    </p:spTree>
    <p:extLst>
      <p:ext uri="{BB962C8B-B14F-4D97-AF65-F5344CB8AC3E}">
        <p14:creationId xmlns:p14="http://schemas.microsoft.com/office/powerpoint/2010/main" val="1546789114"/>
      </p:ext>
    </p:extLst>
  </p:cSld>
  <p:clrMapOvr>
    <a:masterClrMapping/>
  </p:clrMapOvr>
  <mc:AlternateContent xmlns:mc="http://schemas.openxmlformats.org/markup-compatibility/2006">
    <mc:Choice xmlns:p14="http://schemas.microsoft.com/office/powerpoint/2010/main" Requires="p14">
      <p:transition spd="slow" p14:dur="2000" advTm="70101"/>
    </mc:Choice>
    <mc:Fallback>
      <p:transition spd="slow" advTm="70101"/>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8" name="図形グループ 27"/>
          <p:cNvGrpSpPr/>
          <p:nvPr/>
        </p:nvGrpSpPr>
        <p:grpSpPr>
          <a:xfrm>
            <a:off x="683568" y="260648"/>
            <a:ext cx="7920880" cy="6303959"/>
            <a:chOff x="1182499" y="849325"/>
            <a:chExt cx="7920880" cy="6303959"/>
          </a:xfrm>
        </p:grpSpPr>
        <p:grpSp>
          <p:nvGrpSpPr>
            <p:cNvPr id="19" name="図形グループ 18"/>
            <p:cNvGrpSpPr/>
            <p:nvPr/>
          </p:nvGrpSpPr>
          <p:grpSpPr>
            <a:xfrm>
              <a:off x="2051720" y="1784256"/>
              <a:ext cx="5980265" cy="4371864"/>
              <a:chOff x="1991828" y="1531440"/>
              <a:chExt cx="5703619" cy="4371864"/>
            </a:xfrm>
          </p:grpSpPr>
          <p:sp>
            <p:nvSpPr>
              <p:cNvPr id="3" name="角丸四角形 2"/>
              <p:cNvSpPr/>
              <p:nvPr/>
            </p:nvSpPr>
            <p:spPr>
              <a:xfrm>
                <a:off x="1991828" y="1592008"/>
                <a:ext cx="1428044" cy="792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5852167" y="1531440"/>
                <a:ext cx="1368152" cy="792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角丸四角形 6"/>
              <p:cNvSpPr/>
              <p:nvPr/>
            </p:nvSpPr>
            <p:spPr>
              <a:xfrm>
                <a:off x="1991828" y="2815450"/>
                <a:ext cx="1428044" cy="792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角丸四角形 7"/>
              <p:cNvSpPr/>
              <p:nvPr/>
            </p:nvSpPr>
            <p:spPr>
              <a:xfrm>
                <a:off x="3474404" y="3897664"/>
                <a:ext cx="1296144" cy="792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角丸四角形 8"/>
              <p:cNvSpPr/>
              <p:nvPr/>
            </p:nvSpPr>
            <p:spPr>
              <a:xfrm>
                <a:off x="3474404" y="5161686"/>
                <a:ext cx="1529644" cy="7416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p:cNvSpPr txBox="1"/>
              <p:nvPr/>
            </p:nvSpPr>
            <p:spPr>
              <a:xfrm>
                <a:off x="1991828" y="1722611"/>
                <a:ext cx="1840128" cy="584775"/>
              </a:xfrm>
              <a:prstGeom prst="rect">
                <a:avLst/>
              </a:prstGeom>
              <a:noFill/>
            </p:spPr>
            <p:txBody>
              <a:bodyPr wrap="square" rtlCol="0">
                <a:spAutoFit/>
              </a:bodyPr>
              <a:lstStyle/>
              <a:p>
                <a:r>
                  <a:rPr kumimoji="1" lang="ja-JP" altLang="en-US" sz="3200" b="1" dirty="0" smtClean="0">
                    <a:latin typeface="Meiryo" charset="-128"/>
                    <a:ea typeface="Meiryo" charset="-128"/>
                    <a:cs typeface="Meiryo" charset="-128"/>
                  </a:rPr>
                  <a:t>入力層</a:t>
                </a:r>
                <a:endParaRPr kumimoji="1" lang="ja-JP" altLang="en-US" sz="3200" b="1" dirty="0">
                  <a:latin typeface="Meiryo" charset="-128"/>
                  <a:ea typeface="Meiryo" charset="-128"/>
                  <a:cs typeface="Meiryo" charset="-128"/>
                </a:endParaRPr>
              </a:p>
            </p:txBody>
          </p:sp>
          <p:sp>
            <p:nvSpPr>
              <p:cNvPr id="11" name="テキスト ボックス 10"/>
              <p:cNvSpPr txBox="1"/>
              <p:nvPr/>
            </p:nvSpPr>
            <p:spPr>
              <a:xfrm>
                <a:off x="5855319" y="1692899"/>
                <a:ext cx="1840128" cy="584775"/>
              </a:xfrm>
              <a:prstGeom prst="rect">
                <a:avLst/>
              </a:prstGeom>
              <a:noFill/>
            </p:spPr>
            <p:txBody>
              <a:bodyPr wrap="square" rtlCol="0">
                <a:spAutoFit/>
              </a:bodyPr>
              <a:lstStyle/>
              <a:p>
                <a:r>
                  <a:rPr kumimoji="1" lang="ja-JP" altLang="en-US" sz="3200" b="1" dirty="0" smtClean="0">
                    <a:latin typeface="Meiryo" charset="-128"/>
                    <a:ea typeface="Meiryo" charset="-128"/>
                    <a:cs typeface="Meiryo" charset="-128"/>
                  </a:rPr>
                  <a:t>入力層</a:t>
                </a:r>
                <a:endParaRPr kumimoji="1" lang="ja-JP" altLang="en-US" sz="3200" b="1" dirty="0">
                  <a:latin typeface="Meiryo" charset="-128"/>
                  <a:ea typeface="Meiryo" charset="-128"/>
                  <a:cs typeface="Meiryo" charset="-128"/>
                </a:endParaRPr>
              </a:p>
            </p:txBody>
          </p:sp>
          <p:sp>
            <p:nvSpPr>
              <p:cNvPr id="12" name="テキスト ボックス 11"/>
              <p:cNvSpPr txBox="1"/>
              <p:nvPr/>
            </p:nvSpPr>
            <p:spPr>
              <a:xfrm>
                <a:off x="2010132" y="2965237"/>
                <a:ext cx="1840128" cy="584775"/>
              </a:xfrm>
              <a:prstGeom prst="rect">
                <a:avLst/>
              </a:prstGeom>
              <a:noFill/>
            </p:spPr>
            <p:txBody>
              <a:bodyPr wrap="square" rtlCol="0">
                <a:spAutoFit/>
              </a:bodyPr>
              <a:lstStyle/>
              <a:p>
                <a:r>
                  <a:rPr kumimoji="1" lang="en-US" altLang="ja-JP" sz="3200" b="1" dirty="0" smtClean="0">
                    <a:latin typeface="Meiryo" charset="-128"/>
                    <a:ea typeface="Meiryo" charset="-128"/>
                    <a:cs typeface="Meiryo" charset="-128"/>
                  </a:rPr>
                  <a:t>LSTM</a:t>
                </a:r>
                <a:endParaRPr kumimoji="1" lang="ja-JP" altLang="en-US" sz="3200" b="1" dirty="0">
                  <a:latin typeface="Meiryo" charset="-128"/>
                  <a:ea typeface="Meiryo" charset="-128"/>
                  <a:cs typeface="Meiryo" charset="-128"/>
                </a:endParaRPr>
              </a:p>
            </p:txBody>
          </p:sp>
          <p:sp>
            <p:nvSpPr>
              <p:cNvPr id="14" name="テキスト ボックス 13"/>
              <p:cNvSpPr txBox="1"/>
              <p:nvPr/>
            </p:nvSpPr>
            <p:spPr>
              <a:xfrm>
                <a:off x="3524128" y="4060219"/>
                <a:ext cx="1840128" cy="584775"/>
              </a:xfrm>
              <a:prstGeom prst="rect">
                <a:avLst/>
              </a:prstGeom>
              <a:noFill/>
            </p:spPr>
            <p:txBody>
              <a:bodyPr wrap="square" rtlCol="0">
                <a:spAutoFit/>
              </a:bodyPr>
              <a:lstStyle/>
              <a:p>
                <a:r>
                  <a:rPr kumimoji="1" lang="en-US" altLang="ja-JP" sz="3200" b="1" dirty="0" smtClean="0">
                    <a:latin typeface="Meiryo" charset="-128"/>
                    <a:ea typeface="Meiryo" charset="-128"/>
                    <a:cs typeface="Meiryo" charset="-128"/>
                  </a:rPr>
                  <a:t>LSTM</a:t>
                </a:r>
                <a:endParaRPr kumimoji="1" lang="ja-JP" altLang="en-US" sz="3200" b="1" dirty="0">
                  <a:latin typeface="Meiryo" charset="-128"/>
                  <a:ea typeface="Meiryo" charset="-128"/>
                  <a:cs typeface="Meiryo" charset="-128"/>
                </a:endParaRPr>
              </a:p>
            </p:txBody>
          </p:sp>
          <p:sp>
            <p:nvSpPr>
              <p:cNvPr id="15" name="テキスト ボックス 14"/>
              <p:cNvSpPr txBox="1"/>
              <p:nvPr/>
            </p:nvSpPr>
            <p:spPr>
              <a:xfrm>
                <a:off x="3556948" y="5275297"/>
                <a:ext cx="1840128" cy="584775"/>
              </a:xfrm>
              <a:prstGeom prst="rect">
                <a:avLst/>
              </a:prstGeom>
              <a:noFill/>
            </p:spPr>
            <p:txBody>
              <a:bodyPr wrap="square" rtlCol="0">
                <a:spAutoFit/>
              </a:bodyPr>
              <a:lstStyle/>
              <a:p>
                <a:r>
                  <a:rPr kumimoji="1" lang="ja-JP" altLang="en-US" sz="3200" b="1" dirty="0" smtClean="0">
                    <a:latin typeface="Meiryo" charset="-128"/>
                    <a:ea typeface="Meiryo" charset="-128"/>
                    <a:cs typeface="Meiryo" charset="-128"/>
                  </a:rPr>
                  <a:t>出力層</a:t>
                </a:r>
                <a:endParaRPr kumimoji="1" lang="ja-JP" altLang="en-US" sz="3200" b="1" dirty="0">
                  <a:latin typeface="Meiryo" charset="-128"/>
                  <a:ea typeface="Meiryo" charset="-128"/>
                  <a:cs typeface="Meiryo" charset="-128"/>
                </a:endParaRPr>
              </a:p>
            </p:txBody>
          </p:sp>
          <p:sp>
            <p:nvSpPr>
              <p:cNvPr id="10" name="下矢印 9"/>
              <p:cNvSpPr/>
              <p:nvPr/>
            </p:nvSpPr>
            <p:spPr>
              <a:xfrm>
                <a:off x="2093782" y="2397755"/>
                <a:ext cx="1224136" cy="4313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下矢印 15"/>
              <p:cNvSpPr/>
              <p:nvPr/>
            </p:nvSpPr>
            <p:spPr>
              <a:xfrm rot="2507379">
                <a:off x="4866981" y="2211066"/>
                <a:ext cx="1053539" cy="196495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 name="下矢印 16"/>
              <p:cNvSpPr/>
              <p:nvPr/>
            </p:nvSpPr>
            <p:spPr>
              <a:xfrm>
                <a:off x="3527376" y="4689752"/>
                <a:ext cx="1224136" cy="4313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下矢印 17"/>
              <p:cNvSpPr/>
              <p:nvPr/>
            </p:nvSpPr>
            <p:spPr>
              <a:xfrm rot="19827376">
                <a:off x="2809836" y="3597179"/>
                <a:ext cx="1224136" cy="36214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1" name="テキスト ボックス 20"/>
            <p:cNvSpPr txBox="1"/>
            <p:nvPr/>
          </p:nvSpPr>
          <p:spPr>
            <a:xfrm>
              <a:off x="1182499" y="849325"/>
              <a:ext cx="3806442" cy="584775"/>
            </a:xfrm>
            <a:prstGeom prst="rect">
              <a:avLst/>
            </a:prstGeom>
            <a:noFill/>
          </p:spPr>
          <p:txBody>
            <a:bodyPr wrap="square" rtlCol="0">
              <a:spAutoFit/>
            </a:bodyPr>
            <a:lstStyle/>
            <a:p>
              <a:r>
                <a:rPr kumimoji="1" lang="en-US" altLang="ja-JP" sz="3200" dirty="0" smtClean="0">
                  <a:latin typeface="Meiryo" charset="-128"/>
                  <a:ea typeface="Meiryo" charset="-128"/>
                  <a:cs typeface="Meiryo" charset="-128"/>
                </a:rPr>
                <a:t>I am a student</a:t>
              </a:r>
              <a:endParaRPr kumimoji="1" lang="ja-JP" altLang="en-US" sz="3200" dirty="0">
                <a:latin typeface="Meiryo" charset="-128"/>
                <a:ea typeface="Meiryo" charset="-128"/>
                <a:cs typeface="Meiryo" charset="-128"/>
              </a:endParaRPr>
            </a:p>
          </p:txBody>
        </p:sp>
        <p:sp>
          <p:nvSpPr>
            <p:cNvPr id="22" name="テキスト ボックス 21"/>
            <p:cNvSpPr txBox="1"/>
            <p:nvPr/>
          </p:nvSpPr>
          <p:spPr>
            <a:xfrm>
              <a:off x="4988941" y="861565"/>
              <a:ext cx="4114438" cy="584775"/>
            </a:xfrm>
            <a:prstGeom prst="rect">
              <a:avLst/>
            </a:prstGeom>
            <a:noFill/>
          </p:spPr>
          <p:txBody>
            <a:bodyPr wrap="square" rtlCol="0">
              <a:spAutoFit/>
            </a:bodyPr>
            <a:lstStyle/>
            <a:p>
              <a:r>
                <a:rPr kumimoji="1" lang="en-US" altLang="ja-JP" sz="3200" dirty="0">
                  <a:latin typeface="Meiryo" charset="-128"/>
                  <a:ea typeface="Meiryo" charset="-128"/>
                  <a:cs typeface="Meiryo" charset="-128"/>
                </a:rPr>
                <a:t>ben </a:t>
              </a:r>
              <a:r>
                <a:rPr kumimoji="1" lang="en-US" altLang="ja-JP" sz="3200" dirty="0" err="1">
                  <a:latin typeface="Meiryo" charset="-128"/>
                  <a:ea typeface="Meiryo" charset="-128"/>
                  <a:cs typeface="Meiryo" charset="-128"/>
                </a:rPr>
                <a:t>bir</a:t>
              </a:r>
              <a:r>
                <a:rPr kumimoji="1" lang="en-US" altLang="ja-JP" sz="3200" dirty="0">
                  <a:latin typeface="Meiryo" charset="-128"/>
                  <a:ea typeface="Meiryo" charset="-128"/>
                  <a:cs typeface="Meiryo" charset="-128"/>
                </a:rPr>
                <a:t> </a:t>
              </a:r>
              <a:r>
                <a:rPr kumimoji="1" lang="en-US" altLang="ja-JP" sz="3200" dirty="0" err="1">
                  <a:latin typeface="Meiryo" charset="-128"/>
                  <a:ea typeface="Meiryo" charset="-128"/>
                  <a:cs typeface="Meiryo" charset="-128"/>
                </a:rPr>
                <a:t>öğrenciyim</a:t>
              </a:r>
              <a:endParaRPr kumimoji="1" lang="ja-JP" altLang="en-US" sz="3200" dirty="0">
                <a:latin typeface="Meiryo" charset="-128"/>
                <a:ea typeface="Meiryo" charset="-128"/>
                <a:cs typeface="Meiryo" charset="-128"/>
              </a:endParaRPr>
            </a:p>
          </p:txBody>
        </p:sp>
        <p:sp>
          <p:nvSpPr>
            <p:cNvPr id="23" name="下矢印 22"/>
            <p:cNvSpPr/>
            <p:nvPr/>
          </p:nvSpPr>
          <p:spPr>
            <a:xfrm>
              <a:off x="2145906" y="1412098"/>
              <a:ext cx="1283511" cy="4313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 name="下矢印 23"/>
            <p:cNvSpPr/>
            <p:nvPr/>
          </p:nvSpPr>
          <p:spPr>
            <a:xfrm>
              <a:off x="6174799" y="1340374"/>
              <a:ext cx="1283511" cy="4313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 name="下矢印 24"/>
            <p:cNvSpPr/>
            <p:nvPr/>
          </p:nvSpPr>
          <p:spPr>
            <a:xfrm>
              <a:off x="3744534" y="6156120"/>
              <a:ext cx="1283511" cy="4313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2903559" y="6568509"/>
              <a:ext cx="4399620" cy="584775"/>
            </a:xfrm>
            <a:prstGeom prst="rect">
              <a:avLst/>
            </a:prstGeom>
            <a:noFill/>
          </p:spPr>
          <p:txBody>
            <a:bodyPr wrap="square" rtlCol="0">
              <a:spAutoFit/>
            </a:bodyPr>
            <a:lstStyle/>
            <a:p>
              <a:r>
                <a:rPr kumimoji="1" lang="en-US" altLang="ja-JP" sz="3200" dirty="0">
                  <a:latin typeface="Meiryo" charset="-128"/>
                  <a:ea typeface="Meiryo" charset="-128"/>
                  <a:cs typeface="Meiryo" charset="-128"/>
                </a:rPr>
                <a:t>ben </a:t>
              </a:r>
              <a:r>
                <a:rPr kumimoji="1" lang="en-US" altLang="ja-JP" sz="3200" dirty="0" err="1">
                  <a:latin typeface="Meiryo" charset="-128"/>
                  <a:ea typeface="Meiryo" charset="-128"/>
                  <a:cs typeface="Meiryo" charset="-128"/>
                </a:rPr>
                <a:t>bir</a:t>
              </a:r>
              <a:r>
                <a:rPr kumimoji="1" lang="en-US" altLang="ja-JP" sz="3200" dirty="0">
                  <a:latin typeface="Meiryo" charset="-128"/>
                  <a:ea typeface="Meiryo" charset="-128"/>
                  <a:cs typeface="Meiryo" charset="-128"/>
                </a:rPr>
                <a:t> </a:t>
              </a:r>
              <a:r>
                <a:rPr kumimoji="1" lang="en-US" altLang="ja-JP" sz="3200" dirty="0" err="1">
                  <a:latin typeface="Meiryo" charset="-128"/>
                  <a:ea typeface="Meiryo" charset="-128"/>
                  <a:cs typeface="Meiryo" charset="-128"/>
                </a:rPr>
                <a:t>öğrenciyim</a:t>
              </a:r>
              <a:endParaRPr kumimoji="1" lang="ja-JP" altLang="en-US" sz="3200" dirty="0">
                <a:latin typeface="Meiryo" charset="-128"/>
                <a:ea typeface="Meiryo" charset="-128"/>
                <a:cs typeface="Meiryo" charset="-128"/>
              </a:endParaRPr>
            </a:p>
          </p:txBody>
        </p:sp>
      </p:grpSp>
      <p:sp>
        <p:nvSpPr>
          <p:cNvPr id="2" name="スライド番号プレースホルダー 1"/>
          <p:cNvSpPr>
            <a:spLocks noGrp="1"/>
          </p:cNvSpPr>
          <p:nvPr>
            <p:ph type="sldNum" sz="quarter" idx="12"/>
          </p:nvPr>
        </p:nvSpPr>
        <p:spPr/>
        <p:txBody>
          <a:bodyPr/>
          <a:lstStyle/>
          <a:p>
            <a:fld id="{3A2F0832-F084-422D-97D1-AF848F4F2C34}" type="slidenum">
              <a:rPr lang="en-US" smtClean="0"/>
              <a:t>18</a:t>
            </a:fld>
            <a:endParaRPr lang="en-US"/>
          </a:p>
        </p:txBody>
      </p:sp>
    </p:spTree>
    <p:extLst>
      <p:ext uri="{BB962C8B-B14F-4D97-AF65-F5344CB8AC3E}">
        <p14:creationId xmlns:p14="http://schemas.microsoft.com/office/powerpoint/2010/main" val="216361087"/>
      </p:ext>
    </p:extLst>
  </p:cSld>
  <p:clrMapOvr>
    <a:masterClrMapping/>
  </p:clrMapOvr>
  <mc:AlternateContent xmlns:mc="http://schemas.openxmlformats.org/markup-compatibility/2006">
    <mc:Choice xmlns:p14="http://schemas.microsoft.com/office/powerpoint/2010/main" Requires="p14">
      <p:transition spd="slow" p14:dur="2000" advTm="70101"/>
    </mc:Choice>
    <mc:Fallback>
      <p:transition spd="slow" advTm="70101"/>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8817" y="49897"/>
            <a:ext cx="9144000" cy="1069514"/>
          </a:xfrm>
        </p:spPr>
        <p:txBody>
          <a:bodyPr/>
          <a:lstStyle/>
          <a:p>
            <a:r>
              <a:rPr lang="ja-JP" altLang="en-US" sz="4400" dirty="0" smtClean="0">
                <a:solidFill>
                  <a:schemeClr val="tx1"/>
                </a:solidFill>
              </a:rPr>
              <a:t>関連研究</a:t>
            </a:r>
            <a:endParaRPr kumimoji="1" lang="ja-JP" altLang="en-US" sz="4400" dirty="0">
              <a:solidFill>
                <a:schemeClr val="tx1"/>
              </a:solidFill>
            </a:endParaRPr>
          </a:p>
        </p:txBody>
      </p:sp>
      <p:sp>
        <p:nvSpPr>
          <p:cNvPr id="8" name="Rectangle 3"/>
          <p:cNvSpPr txBox="1">
            <a:spLocks noChangeArrowheads="1"/>
          </p:cNvSpPr>
          <p:nvPr/>
        </p:nvSpPr>
        <p:spPr>
          <a:xfrm>
            <a:off x="288817" y="1340768"/>
            <a:ext cx="8686800" cy="3132956"/>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charset="2"/>
              <a:buChar char="Ø"/>
            </a:pPr>
            <a:r>
              <a:rPr kumimoji="1" lang="en-US" altLang="ja-JP"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難波</a:t>
            </a:r>
            <a:r>
              <a:rPr kumimoji="1" lang="en-US" altLang="ja-JP"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2018]</a:t>
            </a:r>
            <a:endParaRPr kumimoji="1" lang="en-US" altLang="ja-JP"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機械学習によるランダム文字列に対する</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チェックサムの推定</a:t>
            </a: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入力データ通過率向上</a:t>
            </a: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8 byte</a:t>
            </a:r>
            <a:r>
              <a:rPr lang="ja-JP" altLang="en-US"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の固定長だけの学習</a:t>
            </a:r>
            <a:endParaRPr lang="en-US" altLang="ja-JP"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1414791" y="6331047"/>
            <a:ext cx="6442789" cy="523220"/>
          </a:xfrm>
          <a:prstGeom prst="rect">
            <a:avLst/>
          </a:prstGeom>
          <a:noFill/>
        </p:spPr>
        <p:txBody>
          <a:bodyPr wrap="none" rtlCol="0">
            <a:spAutoFit/>
          </a:bodyPr>
          <a:lstStyle/>
          <a:p>
            <a:r>
              <a:rPr kumimoji="1" lang="en-US" altLang="ja-JP" sz="1400" dirty="0" smtClean="0"/>
              <a:t>[</a:t>
            </a:r>
            <a:r>
              <a:rPr kumimoji="1" lang="ja-JP" altLang="en-US" sz="1400" dirty="0" smtClean="0"/>
              <a:t>難波</a:t>
            </a:r>
            <a:r>
              <a:rPr kumimoji="1" lang="en-US" altLang="ja-JP" sz="1400" dirty="0" smtClean="0"/>
              <a:t>2018]</a:t>
            </a:r>
            <a:r>
              <a:rPr kumimoji="1" lang="ja-JP" altLang="en-US" sz="1400" dirty="0" smtClean="0"/>
              <a:t>難波 </a:t>
            </a:r>
            <a:r>
              <a:rPr kumimoji="1" lang="ja-JP" altLang="en-US" sz="1400" dirty="0"/>
              <a:t>学之</a:t>
            </a:r>
            <a:r>
              <a:rPr kumimoji="1" lang="en-US" altLang="ja-JP" sz="1400" dirty="0"/>
              <a:t>: ``</a:t>
            </a:r>
            <a:r>
              <a:rPr kumimoji="1" lang="ja-JP" altLang="en-US" sz="1400" dirty="0" smtClean="0"/>
              <a:t>変異べースファジングの</a:t>
            </a:r>
            <a:r>
              <a:rPr kumimoji="1" lang="ja-JP" altLang="en-US" sz="1400" dirty="0"/>
              <a:t>ためのチェックサムの機械学習</a:t>
            </a:r>
            <a:r>
              <a:rPr kumimoji="1" lang="en-US" altLang="ja-JP" sz="1400" dirty="0"/>
              <a:t>,''  </a:t>
            </a:r>
            <a:endParaRPr kumimoji="1" lang="en-US" altLang="ja-JP" sz="1400" dirty="0" smtClean="0"/>
          </a:p>
          <a:p>
            <a:r>
              <a:rPr kumimoji="1" lang="ja-JP" altLang="en-US" sz="1400" dirty="0" smtClean="0"/>
              <a:t>関西</a:t>
            </a:r>
            <a:r>
              <a:rPr kumimoji="1" lang="ja-JP" altLang="en-US" sz="1400" dirty="0"/>
              <a:t>学院大学理工学部情報科学科卒業論文</a:t>
            </a:r>
            <a:r>
              <a:rPr kumimoji="1" lang="en-US" altLang="ja-JP" sz="1400" dirty="0"/>
              <a:t>, (Mar. 2019)</a:t>
            </a:r>
            <a:endParaRPr kumimoji="1" lang="ja-JP" altLang="en-US" sz="1400" dirty="0"/>
          </a:p>
        </p:txBody>
      </p:sp>
      <p:sp>
        <p:nvSpPr>
          <p:cNvPr id="3" name="テキスト ボックス 2"/>
          <p:cNvSpPr txBox="1"/>
          <p:nvPr/>
        </p:nvSpPr>
        <p:spPr>
          <a:xfrm>
            <a:off x="971600" y="4293096"/>
            <a:ext cx="3057247" cy="584775"/>
          </a:xfrm>
          <a:prstGeom prst="rect">
            <a:avLst/>
          </a:prstGeom>
          <a:noFill/>
        </p:spPr>
        <p:txBody>
          <a:bodyPr wrap="none" rtlCol="0">
            <a:spAutoFit/>
          </a:bodyPr>
          <a:lstStyle/>
          <a:p>
            <a:r>
              <a:rPr kumimoji="1" lang="ja-JP" altLang="en-US" sz="3200" b="1" dirty="0" smtClean="0">
                <a:solidFill>
                  <a:srgbClr val="FF0000"/>
                </a:solidFill>
                <a:latin typeface="Meiryo" charset="-128"/>
                <a:ea typeface="Meiryo" charset="-128"/>
                <a:cs typeface="Meiryo" charset="-128"/>
              </a:rPr>
              <a:t>→汎用性が低い</a:t>
            </a:r>
            <a:endParaRPr kumimoji="1" lang="ja-JP" altLang="en-US" sz="3200" b="1" dirty="0">
              <a:solidFill>
                <a:srgbClr val="FF0000"/>
              </a:solidFill>
              <a:latin typeface="Meiryo" charset="-128"/>
              <a:ea typeface="Meiryo" charset="-128"/>
              <a:cs typeface="Meiryo" charset="-128"/>
            </a:endParaRPr>
          </a:p>
        </p:txBody>
      </p:sp>
      <p:sp>
        <p:nvSpPr>
          <p:cNvPr id="4" name="スライド番号プレースホルダー 3"/>
          <p:cNvSpPr>
            <a:spLocks noGrp="1"/>
          </p:cNvSpPr>
          <p:nvPr>
            <p:ph type="sldNum" sz="quarter" idx="12"/>
          </p:nvPr>
        </p:nvSpPr>
        <p:spPr/>
        <p:txBody>
          <a:bodyPr/>
          <a:lstStyle/>
          <a:p>
            <a:fld id="{3A2F0832-F084-422D-97D1-AF848F4F2C34}" type="slidenum">
              <a:rPr lang="en-US" smtClean="0"/>
              <a:t>19</a:t>
            </a:fld>
            <a:endParaRPr lang="en-US"/>
          </a:p>
        </p:txBody>
      </p:sp>
    </p:spTree>
    <p:extLst>
      <p:ext uri="{BB962C8B-B14F-4D97-AF65-F5344CB8AC3E}">
        <p14:creationId xmlns:p14="http://schemas.microsoft.com/office/powerpoint/2010/main" val="62533381"/>
      </p:ext>
    </p:extLst>
  </p:cSld>
  <p:clrMapOvr>
    <a:masterClrMapping/>
  </p:clrMapOvr>
  <mc:AlternateContent xmlns:mc="http://schemas.openxmlformats.org/markup-compatibility/2006">
    <mc:Choice xmlns:p14="http://schemas.microsoft.com/office/powerpoint/2010/main" Requires="p14">
      <p:transition spd="slow" p14:dur="2000" advTm="26585"/>
    </mc:Choice>
    <mc:Fallback>
      <p:transition spd="slow" advTm="2658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88640"/>
            <a:ext cx="9144000" cy="1069514"/>
          </a:xfrm>
        </p:spPr>
        <p:txBody>
          <a:bodyPr/>
          <a:lstStyle/>
          <a:p>
            <a:r>
              <a:rPr kumimoji="1" lang="ja-JP" altLang="en-US" sz="4400" dirty="0" smtClean="0">
                <a:solidFill>
                  <a:schemeClr val="tx1"/>
                </a:solidFill>
              </a:rPr>
              <a:t>背景</a:t>
            </a:r>
            <a:endParaRPr kumimoji="1" lang="ja-JP" altLang="en-US" sz="4400" dirty="0">
              <a:solidFill>
                <a:schemeClr val="tx1"/>
              </a:solidFill>
            </a:endParaRPr>
          </a:p>
        </p:txBody>
      </p:sp>
      <p:sp>
        <p:nvSpPr>
          <p:cNvPr id="5" name="Rectangle 3"/>
          <p:cNvSpPr txBox="1">
            <a:spLocks noChangeArrowheads="1"/>
          </p:cNvSpPr>
          <p:nvPr/>
        </p:nvSpPr>
        <p:spPr>
          <a:xfrm>
            <a:off x="395536" y="1658184"/>
            <a:ext cx="8229600" cy="4484146"/>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charset="2"/>
              <a:buChar char="Ø"/>
            </a:pPr>
            <a:r>
              <a:rPr kumimoji="1" lang="ja-JP" altLang="en-US"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の脆弱性</a:t>
            </a:r>
            <a:endParaRPr kumimoji="1" lang="en-US" altLang="ja-JP"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9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徹底的なテストが必要</a:t>
            </a:r>
            <a:endParaRPr lang="en-US" altLang="ja-JP" sz="2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457200">
              <a:buFont typeface="Wingdings" charset="2"/>
              <a:buChar char="Ø"/>
            </a:pPr>
            <a:r>
              <a:rPr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ファジング</a:t>
            </a: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大量のデータ入力でシステムをテスト</a:t>
            </a:r>
            <a:endPar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変異ベース：既存データの一部を変異</a:t>
            </a:r>
            <a:endPar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kumimoji="1" lang="en-US" altLang="ja-JP"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テキスト ボックス 10"/>
          <p:cNvSpPr txBox="1"/>
          <p:nvPr/>
        </p:nvSpPr>
        <p:spPr>
          <a:xfrm>
            <a:off x="1202743" y="5538129"/>
            <a:ext cx="5320687" cy="523220"/>
          </a:xfrm>
          <a:prstGeom prst="rect">
            <a:avLst/>
          </a:prstGeom>
          <a:noFill/>
        </p:spPr>
        <p:txBody>
          <a:bodyPr wrap="none" rtlCol="0">
            <a:spAutoFit/>
          </a:bodyPr>
          <a:lstStyle/>
          <a:p>
            <a:r>
              <a:rPr kumimoji="1" lang="ja-JP" altLang="en-US" sz="2800" dirty="0" smtClean="0">
                <a:solidFill>
                  <a:srgbClr val="00B050"/>
                </a:solidFill>
              </a:rPr>
              <a:t>→</a:t>
            </a:r>
            <a:r>
              <a:rPr kumimoji="1" lang="en-US" altLang="ja-JP" sz="2800" dirty="0" smtClean="0">
                <a:solidFill>
                  <a:srgbClr val="00B050"/>
                </a:solidFill>
              </a:rPr>
              <a:t> </a:t>
            </a:r>
            <a:r>
              <a:rPr kumimoji="1" lang="ja-JP" altLang="en-US" sz="28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実装</a:t>
            </a:r>
            <a:r>
              <a:rPr kumimoji="1" lang="ja-JP" altLang="en-US" sz="2800" b="1"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が容易かつ汎用性が</a:t>
            </a:r>
            <a:r>
              <a:rPr kumimoji="1" lang="ja-JP" altLang="en-US" sz="28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高い</a:t>
            </a:r>
            <a:endParaRPr kumimoji="1" lang="ja-JP" altLang="en-US" sz="2800" b="1"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テキスト ボックス 5"/>
          <p:cNvSpPr txBox="1"/>
          <p:nvPr/>
        </p:nvSpPr>
        <p:spPr>
          <a:xfrm>
            <a:off x="1203445" y="6047710"/>
            <a:ext cx="6038833" cy="523220"/>
          </a:xfrm>
          <a:prstGeom prst="rect">
            <a:avLst/>
          </a:prstGeom>
          <a:noFill/>
        </p:spPr>
        <p:txBody>
          <a:bodyPr wrap="none" rtlCol="0">
            <a:spAutoFit/>
          </a:bodyPr>
          <a:lstStyle/>
          <a:p>
            <a:r>
              <a:rPr kumimoji="1" lang="ja-JP" altLang="en-US" sz="2800" dirty="0" smtClean="0">
                <a:solidFill>
                  <a:srgbClr val="FF0000"/>
                </a:solidFill>
              </a:rPr>
              <a:t>→</a:t>
            </a:r>
            <a:r>
              <a:rPr kumimoji="1" lang="en-US" altLang="ja-JP" sz="2800" dirty="0" smtClean="0">
                <a:solidFill>
                  <a:srgbClr val="FF0000"/>
                </a:solidFill>
              </a:rPr>
              <a:t> </a:t>
            </a:r>
            <a:r>
              <a:rPr kumimoji="1" lang="ja-JP" altLang="en-US" sz="2800" b="1" dirty="0" smtClean="0">
                <a:solidFill>
                  <a:srgbClr val="FF0000"/>
                </a:solidFill>
                <a:latin typeface="メイリオ" panose="020B0604030504040204" pitchFamily="50" charset="-128"/>
                <a:ea typeface="メイリオ" panose="020B0604030504040204" pitchFamily="50" charset="-128"/>
              </a:rPr>
              <a:t>チェックサムによりデータが</a:t>
            </a:r>
            <a:r>
              <a:rPr kumimoji="1" lang="ja-JP" altLang="en-US" sz="2800" b="1" dirty="0">
                <a:solidFill>
                  <a:srgbClr val="FF0000"/>
                </a:solidFill>
                <a:latin typeface="メイリオ" panose="020B0604030504040204" pitchFamily="50" charset="-128"/>
                <a:ea typeface="メイリオ" panose="020B0604030504040204" pitchFamily="50" charset="-128"/>
              </a:rPr>
              <a:t>棄却</a:t>
            </a:r>
            <a:endParaRPr kumimoji="1" lang="en-US" altLang="ja-JP" sz="2800" b="1" dirty="0" smtClean="0">
              <a:solidFill>
                <a:srgbClr val="FF0000"/>
              </a:solidFill>
              <a:latin typeface="メイリオ" panose="020B0604030504040204" pitchFamily="50" charset="-128"/>
              <a:ea typeface="メイリオ" panose="020B0604030504040204" pitchFamily="50" charset="-128"/>
            </a:endParaRPr>
          </a:p>
        </p:txBody>
      </p:sp>
      <p:sp>
        <p:nvSpPr>
          <p:cNvPr id="8" name="スライド番号プレースホルダー 7"/>
          <p:cNvSpPr>
            <a:spLocks noGrp="1"/>
          </p:cNvSpPr>
          <p:nvPr>
            <p:ph type="sldNum" sz="quarter" idx="12"/>
          </p:nvPr>
        </p:nvSpPr>
        <p:spPr/>
        <p:txBody>
          <a:bodyPr/>
          <a:lstStyle/>
          <a:p>
            <a:fld id="{3A2F0832-F084-422D-97D1-AF848F4F2C34}" type="slidenum">
              <a:rPr lang="en-US" smtClean="0"/>
              <a:t>2</a:t>
            </a:fld>
            <a:r>
              <a:rPr lang="en-US" dirty="0" smtClean="0"/>
              <a:t>/10</a:t>
            </a:r>
            <a:endParaRPr lang="en-US" dirty="0"/>
          </a:p>
        </p:txBody>
      </p:sp>
      <p:sp>
        <p:nvSpPr>
          <p:cNvPr id="3" name="正方形/長方形 2"/>
          <p:cNvSpPr/>
          <p:nvPr/>
        </p:nvSpPr>
        <p:spPr>
          <a:xfrm>
            <a:off x="1985563" y="4732289"/>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869272" y="4851291"/>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769134" y="4962426"/>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右矢印 3"/>
          <p:cNvSpPr/>
          <p:nvPr/>
        </p:nvSpPr>
        <p:spPr>
          <a:xfrm>
            <a:off x="2878696" y="4903360"/>
            <a:ext cx="576064" cy="34376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円/楕円 6"/>
          <p:cNvSpPr/>
          <p:nvPr/>
        </p:nvSpPr>
        <p:spPr>
          <a:xfrm>
            <a:off x="3599181" y="4704755"/>
            <a:ext cx="792088" cy="77083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2" name="右矢印 11"/>
          <p:cNvSpPr/>
          <p:nvPr/>
        </p:nvSpPr>
        <p:spPr>
          <a:xfrm>
            <a:off x="4601274" y="4918286"/>
            <a:ext cx="576064" cy="34376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正方形/長方形 12"/>
          <p:cNvSpPr/>
          <p:nvPr/>
        </p:nvSpPr>
        <p:spPr>
          <a:xfrm>
            <a:off x="5500831" y="4714791"/>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5388069" y="4843605"/>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5291369" y="4962426"/>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3779918" y="4775830"/>
            <a:ext cx="415498" cy="646331"/>
          </a:xfrm>
          <a:prstGeom prst="rect">
            <a:avLst/>
          </a:prstGeom>
          <a:noFill/>
        </p:spPr>
        <p:txBody>
          <a:bodyPr wrap="none" rtlCol="0">
            <a:spAutoFit/>
          </a:bodyPr>
          <a:lstStyle/>
          <a:p>
            <a:r>
              <a:rPr kumimoji="1" lang="ja-JP" altLang="en-US" dirty="0" smtClean="0">
                <a:latin typeface="Meiryo" charset="-128"/>
                <a:ea typeface="Meiryo" charset="-128"/>
                <a:cs typeface="Meiryo" charset="-128"/>
              </a:rPr>
              <a:t>変</a:t>
            </a:r>
            <a:endParaRPr kumimoji="1" lang="en-US" altLang="ja-JP" dirty="0" smtClean="0">
              <a:latin typeface="Meiryo" charset="-128"/>
              <a:ea typeface="Meiryo" charset="-128"/>
              <a:cs typeface="Meiryo" charset="-128"/>
            </a:endParaRPr>
          </a:p>
          <a:p>
            <a:r>
              <a:rPr kumimoji="1" lang="ja-JP" altLang="en-US" dirty="0" smtClean="0">
                <a:latin typeface="Meiryo" charset="-128"/>
                <a:ea typeface="Meiryo" charset="-128"/>
                <a:cs typeface="Meiryo" charset="-128"/>
              </a:rPr>
              <a:t>異</a:t>
            </a:r>
            <a:endParaRPr kumimoji="1" lang="ja-JP" altLang="en-US" dirty="0">
              <a:latin typeface="Meiryo" charset="-128"/>
              <a:ea typeface="Meiryo" charset="-128"/>
              <a:cs typeface="Meiryo" charset="-128"/>
            </a:endParaRPr>
          </a:p>
        </p:txBody>
      </p:sp>
      <p:sp>
        <p:nvSpPr>
          <p:cNvPr id="17" name="正方形/長方形 16"/>
          <p:cNvSpPr/>
          <p:nvPr/>
        </p:nvSpPr>
        <p:spPr>
          <a:xfrm>
            <a:off x="5332819" y="5059629"/>
            <a:ext cx="288032" cy="720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5651409" y="4753712"/>
            <a:ext cx="240716" cy="45719"/>
          </a:xfrm>
          <a:prstGeom prst="rect">
            <a:avLst/>
          </a:prstGeom>
          <a:solidFill>
            <a:srgbClr val="FF0000"/>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9" name="正方形/長方形 18"/>
          <p:cNvSpPr/>
          <p:nvPr/>
        </p:nvSpPr>
        <p:spPr>
          <a:xfrm>
            <a:off x="5467400" y="4879842"/>
            <a:ext cx="288032" cy="720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99809224"/>
      </p:ext>
    </p:extLst>
  </p:cSld>
  <p:clrMapOvr>
    <a:masterClrMapping/>
  </p:clrMapOvr>
  <mc:AlternateContent xmlns:mc="http://schemas.openxmlformats.org/markup-compatibility/2006" xmlns:p14="http://schemas.microsoft.com/office/powerpoint/2010/main">
    <mc:Choice Requires="p14">
      <p:transition spd="slow" p14:dur="2000" advTm="49320"/>
    </mc:Choice>
    <mc:Fallback xmlns="">
      <p:transition spd="slow" advTm="4932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8036" y="241717"/>
            <a:ext cx="9144000" cy="1069514"/>
          </a:xfrm>
        </p:spPr>
        <p:txBody>
          <a:bodyPr/>
          <a:lstStyle/>
          <a:p>
            <a:r>
              <a:rPr lang="ja-JP" altLang="en-US" sz="4400" dirty="0" smtClean="0">
                <a:solidFill>
                  <a:schemeClr val="tx1"/>
                </a:solidFill>
              </a:rPr>
              <a:t>本研究</a:t>
            </a:r>
            <a:endParaRPr kumimoji="1" lang="ja-JP" altLang="en-US" sz="4400" dirty="0">
              <a:solidFill>
                <a:schemeClr val="tx1"/>
              </a:solidFill>
            </a:endParaRPr>
          </a:p>
        </p:txBody>
      </p:sp>
      <p:sp>
        <p:nvSpPr>
          <p:cNvPr id="8" name="Rectangle 3"/>
          <p:cNvSpPr txBox="1">
            <a:spLocks noChangeArrowheads="1"/>
          </p:cNvSpPr>
          <p:nvPr/>
        </p:nvSpPr>
        <p:spPr>
          <a:xfrm>
            <a:off x="179512" y="1619991"/>
            <a:ext cx="9272524" cy="1863979"/>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lvl="1"/>
            <a:r>
              <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 byte</a:t>
            </a:r>
            <a:r>
              <a:rPr kumimoji="1"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以上の文字列に対するチェックサムの推定</a:t>
            </a:r>
            <a:endPar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可変長の入力データに対応</a:t>
            </a:r>
            <a:endPar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ハッシュ値の推定</a:t>
            </a:r>
            <a:endPar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テキスト ボックス 8"/>
          <p:cNvSpPr txBox="1"/>
          <p:nvPr/>
        </p:nvSpPr>
        <p:spPr>
          <a:xfrm>
            <a:off x="1032313" y="3815010"/>
            <a:ext cx="3603872" cy="584775"/>
          </a:xfrm>
          <a:prstGeom prst="rect">
            <a:avLst/>
          </a:prstGeom>
          <a:noFill/>
        </p:spPr>
        <p:txBody>
          <a:bodyPr wrap="none" rtlCol="0">
            <a:spAutoFit/>
          </a:bodyPr>
          <a:lstStyle/>
          <a:p>
            <a:pPr marL="0" lvl="1"/>
            <a:r>
              <a:rPr lang="ja-JP" altLang="en-US" sz="32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32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32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汎用性を高める</a:t>
            </a:r>
            <a:endParaRPr kumimoji="1" lang="ja-JP" altLang="en-US" sz="3200" b="1" dirty="0">
              <a:solidFill>
                <a:srgbClr val="00B050"/>
              </a:solidFill>
            </a:endParaRPr>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20</a:t>
            </a:fld>
            <a:endParaRPr lang="en-US"/>
          </a:p>
        </p:txBody>
      </p:sp>
    </p:spTree>
    <p:extLst>
      <p:ext uri="{BB962C8B-B14F-4D97-AF65-F5344CB8AC3E}">
        <p14:creationId xmlns:p14="http://schemas.microsoft.com/office/powerpoint/2010/main" val="1046801258"/>
      </p:ext>
    </p:extLst>
  </p:cSld>
  <p:clrMapOvr>
    <a:masterClrMapping/>
  </p:clrMapOvr>
  <mc:AlternateContent xmlns:mc="http://schemas.openxmlformats.org/markup-compatibility/2006">
    <mc:Choice xmlns:p14="http://schemas.microsoft.com/office/powerpoint/2010/main" Requires="p14">
      <p:transition spd="slow" p14:dur="2000" advTm="26585"/>
    </mc:Choice>
    <mc:Fallback>
      <p:transition spd="slow" advTm="26585"/>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Q &amp; A</a:t>
            </a:r>
            <a:endParaRPr kumimoji="1" lang="ja-JP" altLang="en-US" dirty="0"/>
          </a:p>
        </p:txBody>
      </p:sp>
      <p:sp>
        <p:nvSpPr>
          <p:cNvPr id="4" name="コンテンツ プレースホルダー 3"/>
          <p:cNvSpPr>
            <a:spLocks noGrp="1"/>
          </p:cNvSpPr>
          <p:nvPr>
            <p:ph idx="10"/>
          </p:nvPr>
        </p:nvSpPr>
        <p:spPr>
          <a:xfrm>
            <a:off x="11440" y="1268760"/>
            <a:ext cx="8229600" cy="3600400"/>
          </a:xfrm>
        </p:spPr>
        <p:txBody>
          <a:bodyPr/>
          <a:lstStyle/>
          <a:p>
            <a:r>
              <a:rPr lang="ja-JP" altLang="en-US" sz="2000" dirty="0" smtClean="0"/>
              <a:t>先行</a:t>
            </a:r>
            <a:r>
              <a:rPr lang="ja-JP" altLang="en-US" sz="2000" dirty="0"/>
              <a:t>研究と</a:t>
            </a:r>
            <a:r>
              <a:rPr lang="ja-JP" altLang="en-US" sz="2000" dirty="0" smtClean="0"/>
              <a:t>比べて</a:t>
            </a:r>
            <a:r>
              <a:rPr lang="en-US" altLang="ja-JP" sz="2000" dirty="0" smtClean="0"/>
              <a:t>, </a:t>
            </a:r>
            <a:r>
              <a:rPr lang="ja-JP" altLang="en-US" sz="2000" dirty="0" smtClean="0"/>
              <a:t> </a:t>
            </a:r>
            <a:r>
              <a:rPr lang="en-US" altLang="ja-JP" sz="2000" dirty="0" smtClean="0"/>
              <a:t>NN</a:t>
            </a:r>
            <a:r>
              <a:rPr lang="ja-JP" altLang="en-US" sz="2000" dirty="0" smtClean="0"/>
              <a:t>規模はどんな感じなの</a:t>
            </a:r>
            <a:r>
              <a:rPr lang="ja-JP" altLang="en-US" sz="2000" dirty="0"/>
              <a:t>か</a:t>
            </a:r>
            <a:r>
              <a:rPr lang="en-US" altLang="ja-JP" sz="2000" dirty="0"/>
              <a:t>. </a:t>
            </a:r>
            <a:endParaRPr lang="ja-JP" altLang="en-US" sz="2000" dirty="0"/>
          </a:p>
          <a:p>
            <a:r>
              <a:rPr lang="en-US" altLang="ja-JP" sz="2000" dirty="0"/>
              <a:t>– </a:t>
            </a:r>
            <a:r>
              <a:rPr lang="en-US" altLang="ja-JP" sz="2000" dirty="0" smtClean="0"/>
              <a:t>NN</a:t>
            </a:r>
            <a:r>
              <a:rPr lang="ja-JP" altLang="en-US" sz="2000" dirty="0" smtClean="0"/>
              <a:t>は大方</a:t>
            </a:r>
            <a:r>
              <a:rPr lang="ja-JP" altLang="en-US" sz="2000" dirty="0"/>
              <a:t>は</a:t>
            </a:r>
            <a:r>
              <a:rPr lang="ja-JP" altLang="en-US" sz="2000" dirty="0" smtClean="0"/>
              <a:t>同じだが</a:t>
            </a:r>
            <a:r>
              <a:rPr lang="en-US" altLang="ja-JP" sz="2000" dirty="0" smtClean="0"/>
              <a:t>, </a:t>
            </a:r>
            <a:r>
              <a:rPr lang="ja-JP" altLang="en-US" sz="2000" dirty="0"/>
              <a:t>大きく異なるのは中間層を変えた</a:t>
            </a:r>
            <a:r>
              <a:rPr lang="ja-JP" altLang="en-US" sz="2000" dirty="0" smtClean="0"/>
              <a:t>ところである</a:t>
            </a:r>
            <a:r>
              <a:rPr lang="en-US" altLang="ja-JP" sz="2000" dirty="0" smtClean="0"/>
              <a:t>.</a:t>
            </a:r>
            <a:r>
              <a:rPr lang="ja-JP" altLang="en-US" sz="2000" dirty="0" smtClean="0"/>
              <a:t>また、</a:t>
            </a:r>
            <a:r>
              <a:rPr lang="en-US" altLang="ja-JP" sz="2000" dirty="0" err="1" smtClean="0"/>
              <a:t>BatchNormalization</a:t>
            </a:r>
            <a:r>
              <a:rPr lang="ja-JP" altLang="en-US" sz="2000" dirty="0" smtClean="0"/>
              <a:t>とか、</a:t>
            </a:r>
            <a:r>
              <a:rPr lang="en-US" altLang="ja-JP" sz="2000" dirty="0" err="1" smtClean="0"/>
              <a:t>keras</a:t>
            </a:r>
            <a:r>
              <a:rPr lang="ja-JP" altLang="en-US" sz="2000" dirty="0" smtClean="0"/>
              <a:t>を使ったところである</a:t>
            </a:r>
            <a:r>
              <a:rPr lang="en-US" altLang="ja-JP" sz="2000" dirty="0" smtClean="0"/>
              <a:t>.</a:t>
            </a:r>
            <a:r>
              <a:rPr lang="en-US" altLang="ja-JP" sz="2000" dirty="0"/>
              <a:t/>
            </a:r>
            <a:br>
              <a:rPr lang="en-US" altLang="ja-JP" sz="2000" dirty="0"/>
            </a:br>
            <a:r>
              <a:rPr lang="en-US" altLang="ja-JP" sz="2000" dirty="0"/>
              <a:t>• </a:t>
            </a:r>
            <a:r>
              <a:rPr lang="ja-JP" altLang="en-US" sz="2000" dirty="0" smtClean="0"/>
              <a:t>中間層だけ変えるだけ</a:t>
            </a:r>
            <a:r>
              <a:rPr lang="ja-JP" altLang="en-US" sz="2000" dirty="0"/>
              <a:t>なら</a:t>
            </a:r>
            <a:r>
              <a:rPr lang="ja-JP" altLang="en-US" sz="2000" dirty="0" smtClean="0"/>
              <a:t>アホでもできる</a:t>
            </a:r>
            <a:r>
              <a:rPr lang="en-US" altLang="ja-JP" sz="2000" dirty="0"/>
              <a:t>. </a:t>
            </a:r>
            <a:r>
              <a:rPr lang="ja-JP" altLang="en-US" sz="2000" dirty="0"/>
              <a:t>それ以外</a:t>
            </a:r>
            <a:r>
              <a:rPr lang="ja-JP" altLang="en-US" sz="2000" dirty="0" smtClean="0"/>
              <a:t>にどこに時間がかかった</a:t>
            </a:r>
            <a:r>
              <a:rPr lang="ja-JP" altLang="en-US" sz="2000" dirty="0"/>
              <a:t>のか</a:t>
            </a:r>
            <a:r>
              <a:rPr lang="en-US" altLang="ja-JP" sz="2000" dirty="0"/>
              <a:t>. </a:t>
            </a:r>
            <a:endParaRPr lang="ja-JP" altLang="en-US" sz="2000" dirty="0"/>
          </a:p>
          <a:p>
            <a:r>
              <a:rPr lang="en-US" altLang="ja-JP" sz="2000" dirty="0"/>
              <a:t>– </a:t>
            </a:r>
            <a:r>
              <a:rPr lang="ja-JP" altLang="en-US" sz="2000" dirty="0"/>
              <a:t>特に中間層</a:t>
            </a:r>
            <a:r>
              <a:rPr lang="ja-JP" altLang="en-US" sz="2000" dirty="0" smtClean="0"/>
              <a:t>のノード数</a:t>
            </a:r>
            <a:r>
              <a:rPr lang="ja-JP" altLang="en-US" sz="2000" dirty="0"/>
              <a:t>を何度も変えて</a:t>
            </a:r>
            <a:r>
              <a:rPr lang="en-US" altLang="ja-JP" sz="2000" dirty="0"/>
              <a:t>, </a:t>
            </a:r>
            <a:r>
              <a:rPr lang="ja-JP" altLang="en-US" sz="2000" dirty="0"/>
              <a:t>最適</a:t>
            </a:r>
            <a:r>
              <a:rPr lang="ja-JP" altLang="en-US" sz="2000" dirty="0" smtClean="0"/>
              <a:t>なノード数</a:t>
            </a:r>
            <a:r>
              <a:rPr lang="ja-JP" altLang="en-US" sz="2000" dirty="0"/>
              <a:t>にするために実験を行ったこと</a:t>
            </a:r>
            <a:r>
              <a:rPr lang="en-US" altLang="ja-JP" sz="2000" dirty="0" smtClean="0"/>
              <a:t>.</a:t>
            </a:r>
          </a:p>
          <a:p>
            <a:r>
              <a:rPr lang="en-US" altLang="ja-JP" sz="2000" dirty="0" smtClean="0"/>
              <a:t> </a:t>
            </a:r>
            <a:r>
              <a:rPr lang="en-US" altLang="ja-JP" sz="2000" dirty="0"/>
              <a:t>• </a:t>
            </a:r>
            <a:r>
              <a:rPr lang="ja-JP" altLang="en-US" sz="2000" dirty="0"/>
              <a:t>規則性のある文字列の学習はさせないのか</a:t>
            </a:r>
            <a:r>
              <a:rPr lang="en-US" altLang="ja-JP" sz="2000" dirty="0"/>
              <a:t>?. </a:t>
            </a:r>
            <a:endParaRPr lang="ja-JP" altLang="en-US" sz="2000" dirty="0"/>
          </a:p>
          <a:p>
            <a:r>
              <a:rPr lang="en-US" altLang="ja-JP" sz="2000" dirty="0"/>
              <a:t>– </a:t>
            </a:r>
            <a:r>
              <a:rPr lang="ja-JP" altLang="en-US" sz="2000" dirty="0"/>
              <a:t>規則性のない</a:t>
            </a:r>
            <a:r>
              <a:rPr lang="ja-JP" altLang="en-US" sz="2000" dirty="0" smtClean="0"/>
              <a:t>文字列である</a:t>
            </a:r>
            <a:r>
              <a:rPr lang="ja-JP" altLang="en-US" sz="2000" dirty="0"/>
              <a:t>程度の学習</a:t>
            </a:r>
            <a:r>
              <a:rPr lang="ja-JP" altLang="en-US" sz="2000" dirty="0" smtClean="0"/>
              <a:t>精度が得られる</a:t>
            </a:r>
            <a:r>
              <a:rPr lang="ja-JP" altLang="en-US" sz="2000" dirty="0"/>
              <a:t>なら</a:t>
            </a:r>
            <a:r>
              <a:rPr lang="en-US" altLang="ja-JP" sz="2000" dirty="0"/>
              <a:t>, </a:t>
            </a:r>
            <a:r>
              <a:rPr lang="ja-JP" altLang="en-US" sz="2000" dirty="0"/>
              <a:t>規則性のある</a:t>
            </a:r>
            <a:r>
              <a:rPr lang="ja-JP" altLang="en-US" sz="2000" dirty="0" smtClean="0"/>
              <a:t>文字列でもいけるであろ </a:t>
            </a:r>
            <a:r>
              <a:rPr lang="ja-JP" altLang="en-US" sz="2000" dirty="0"/>
              <a:t>うと自負している</a:t>
            </a:r>
            <a:r>
              <a:rPr lang="en-US" altLang="ja-JP" sz="2000" dirty="0"/>
              <a:t>. </a:t>
            </a:r>
            <a:r>
              <a:rPr lang="ja-JP" altLang="en-US" sz="2000" dirty="0" smtClean="0"/>
              <a:t>でも実際にやらないとわからないから、やる価値は大いにあり</a:t>
            </a:r>
            <a:endParaRPr lang="ja-JP" altLang="en-US" sz="2000" dirty="0"/>
          </a:p>
          <a:p>
            <a:endParaRPr kumimoji="1" lang="ja-JP" altLang="en-US" dirty="0"/>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21</a:t>
            </a:fld>
            <a:endParaRPr lang="en-US"/>
          </a:p>
        </p:txBody>
      </p:sp>
    </p:spTree>
    <p:extLst>
      <p:ext uri="{BB962C8B-B14F-4D97-AF65-F5344CB8AC3E}">
        <p14:creationId xmlns:p14="http://schemas.microsoft.com/office/powerpoint/2010/main" val="2141682887"/>
      </p:ext>
    </p:extLst>
  </p:cSld>
  <p:clrMapOvr>
    <a:masterClrMapping/>
  </p:clrMapOvr>
  <mc:AlternateContent xmlns:mc="http://schemas.openxmlformats.org/markup-compatibility/2006">
    <mc:Choice xmlns:p14="http://schemas.microsoft.com/office/powerpoint/2010/main" Requires="p14">
      <p:transition spd="slow" p14:dur="2000" advTm="835"/>
    </mc:Choice>
    <mc:Fallback>
      <p:transition spd="slow" advTm="835"/>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39406"/>
            <a:ext cx="9144000" cy="1069514"/>
          </a:xfrm>
        </p:spPr>
        <p:txBody>
          <a:bodyPr/>
          <a:lstStyle/>
          <a:p>
            <a:r>
              <a:rPr kumimoji="1" lang="ja-JP" altLang="en-US" sz="4400" dirty="0" smtClean="0">
                <a:solidFill>
                  <a:schemeClr val="tx1"/>
                </a:solidFill>
              </a:rPr>
              <a:t>実験</a:t>
            </a:r>
            <a:r>
              <a:rPr kumimoji="1" lang="en-US" altLang="ja-JP" sz="4400" dirty="0" smtClean="0">
                <a:solidFill>
                  <a:schemeClr val="tx1"/>
                </a:solidFill>
              </a:rPr>
              <a:t> </a:t>
            </a:r>
            <a:endParaRPr kumimoji="1" lang="ja-JP" altLang="en-US" sz="4400" dirty="0">
              <a:solidFill>
                <a:schemeClr val="tx1"/>
              </a:solidFill>
            </a:endParaRPr>
          </a:p>
        </p:txBody>
      </p:sp>
      <p:sp>
        <p:nvSpPr>
          <p:cNvPr id="5" name="Rectangle 3"/>
          <p:cNvSpPr txBox="1">
            <a:spLocks noChangeArrowheads="1"/>
          </p:cNvSpPr>
          <p:nvPr/>
        </p:nvSpPr>
        <p:spPr>
          <a:xfrm>
            <a:off x="0" y="3209967"/>
            <a:ext cx="9577064" cy="3528392"/>
          </a:xfrm>
          <a:prstGeom prst="rect">
            <a:avLst/>
          </a:prstGeom>
        </p:spPr>
        <p:txBody>
          <a:bodyPr anchor="ctr">
            <a:normAutofit fontScale="25000" lnSpcReduction="20000"/>
          </a:bodyP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入力データ</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8, 16</a:t>
            </a:r>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byte</a:t>
            </a:r>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のランダム文字列</a:t>
            </a:r>
            <a:endPar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文字列の総和 </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mod 25</a:t>
            </a:r>
            <a:r>
              <a:rPr lang="en-US" altLang="ja-JP" sz="11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6</a:t>
            </a:r>
            <a:endPar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ハッシュ値</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CRC16</a:t>
            </a:r>
          </a:p>
          <a:p>
            <a:pPr lvl="1"/>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ツール</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1200" dirty="0" err="1"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Keras</a:t>
            </a:r>
            <a:endPar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ニューラルネットワーク</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LSTM</a:t>
            </a:r>
          </a:p>
          <a:p>
            <a:pPr lvl="1"/>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データ数</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学習データ</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120000, </a:t>
            </a:r>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テストデータ</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30000</a:t>
            </a: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Font typeface="Arial" pitchFamily="34" charset="0"/>
              <a:buNone/>
            </a:pPr>
            <a:r>
              <a:rPr lang="en-US" altLang="ja-JP"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8" name="テキスト ボックス 7"/>
          <p:cNvSpPr txBox="1"/>
          <p:nvPr/>
        </p:nvSpPr>
        <p:spPr>
          <a:xfrm>
            <a:off x="323528" y="1313750"/>
            <a:ext cx="7704856" cy="1077218"/>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rPr>
              <a:t>文字列からチェックサム及びハッシュ値を</a:t>
            </a:r>
            <a:r>
              <a:rPr kumimoji="1" lang="en-US" altLang="ja-JP" sz="3200" b="1" dirty="0" smtClean="0">
                <a:solidFill>
                  <a:srgbClr val="002060"/>
                </a:solidFill>
              </a:rPr>
              <a:t>    </a:t>
            </a:r>
          </a:p>
          <a:p>
            <a:r>
              <a:rPr kumimoji="1" lang="ja-JP" altLang="en-US" sz="3200" b="1" dirty="0" smtClean="0">
                <a:solidFill>
                  <a:srgbClr val="002060"/>
                </a:solidFill>
              </a:rPr>
              <a:t>　機械学習により推定</a:t>
            </a:r>
            <a:endParaRPr kumimoji="1" lang="ja-JP" altLang="en-US" sz="3200" b="1" dirty="0">
              <a:solidFill>
                <a:srgbClr val="002060"/>
              </a:solidFill>
            </a:endParaRPr>
          </a:p>
        </p:txBody>
      </p:sp>
      <p:sp>
        <p:nvSpPr>
          <p:cNvPr id="9" name="テキスト ボックス 8"/>
          <p:cNvSpPr txBox="1"/>
          <p:nvPr/>
        </p:nvSpPr>
        <p:spPr>
          <a:xfrm>
            <a:off x="323528" y="2917579"/>
            <a:ext cx="7704856"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rPr>
              <a:t>実験条件</a:t>
            </a:r>
            <a:endParaRPr kumimoji="1" lang="ja-JP" altLang="en-US" sz="3200" b="1" dirty="0">
              <a:solidFill>
                <a:srgbClr val="002060"/>
              </a:solidFill>
            </a:endParaRPr>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22</a:t>
            </a:fld>
            <a:endParaRPr lang="en-US"/>
          </a:p>
        </p:txBody>
      </p:sp>
    </p:spTree>
    <p:extLst>
      <p:ext uri="{BB962C8B-B14F-4D97-AF65-F5344CB8AC3E}">
        <p14:creationId xmlns:p14="http://schemas.microsoft.com/office/powerpoint/2010/main" val="2104235747"/>
      </p:ext>
    </p:extLst>
  </p:cSld>
  <p:clrMapOvr>
    <a:masterClrMapping/>
  </p:clrMapOvr>
  <mc:AlternateContent xmlns:mc="http://schemas.openxmlformats.org/markup-compatibility/2006">
    <mc:Choice xmlns:p14="http://schemas.microsoft.com/office/powerpoint/2010/main" Requires="p14">
      <p:transition spd="slow" p14:dur="2000" advTm="30783"/>
    </mc:Choice>
    <mc:Fallback>
      <p:transition spd="slow" advTm="30783"/>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8817" y="49897"/>
            <a:ext cx="9144000" cy="1069514"/>
          </a:xfrm>
        </p:spPr>
        <p:txBody>
          <a:bodyPr/>
          <a:lstStyle/>
          <a:p>
            <a:r>
              <a:rPr lang="ja-JP" altLang="en-US" sz="4400" dirty="0" smtClean="0">
                <a:solidFill>
                  <a:schemeClr val="tx1"/>
                </a:solidFill>
              </a:rPr>
              <a:t>関連研究</a:t>
            </a:r>
            <a:endParaRPr kumimoji="1" lang="ja-JP" altLang="en-US" sz="4400" dirty="0">
              <a:solidFill>
                <a:schemeClr val="tx1"/>
              </a:solidFill>
            </a:endParaRPr>
          </a:p>
        </p:txBody>
      </p:sp>
      <p:sp>
        <p:nvSpPr>
          <p:cNvPr id="8" name="Rectangle 3"/>
          <p:cNvSpPr txBox="1">
            <a:spLocks noChangeArrowheads="1"/>
          </p:cNvSpPr>
          <p:nvPr/>
        </p:nvSpPr>
        <p:spPr>
          <a:xfrm>
            <a:off x="350311" y="1344940"/>
            <a:ext cx="8829675" cy="4207803"/>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charset="2"/>
              <a:buChar char="Ø"/>
            </a:pPr>
            <a:r>
              <a:rPr kumimoji="1" lang="en-US" altLang="ja-JP"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難波 </a:t>
            </a:r>
            <a:r>
              <a:rPr kumimoji="1" lang="en-US" altLang="ja-JP"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2018]</a:t>
            </a:r>
          </a:p>
          <a:p>
            <a:pPr marL="457200" indent="-457200">
              <a:buFont typeface="Wingdings" charset="2"/>
              <a:buChar char="Ø"/>
            </a:pPr>
            <a:endParaRPr kumimoji="1" lang="en-US" altLang="ja-JP"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Wingdings" charset="2"/>
              <a:buChar char="Ø"/>
            </a:pPr>
            <a:endParaRPr kumimoji="1" lang="en-US" altLang="ja-JP"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Wingdings" charset="2"/>
              <a:buChar char="Ø"/>
            </a:pP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変異させた文字列に対して正しい　　　　　　</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を推定</a:t>
            </a: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None/>
            </a:pPr>
            <a:endParaRPr kumimoji="1" lang="en-US" altLang="ja-JP"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1414791" y="6331047"/>
            <a:ext cx="6442789" cy="523220"/>
          </a:xfrm>
          <a:prstGeom prst="rect">
            <a:avLst/>
          </a:prstGeom>
          <a:noFill/>
        </p:spPr>
        <p:txBody>
          <a:bodyPr wrap="none" rtlCol="0">
            <a:spAutoFit/>
          </a:bodyPr>
          <a:lstStyle/>
          <a:p>
            <a:r>
              <a:rPr kumimoji="1" lang="en-US" altLang="ja-JP" sz="1400" dirty="0" smtClean="0"/>
              <a:t>[</a:t>
            </a:r>
            <a:r>
              <a:rPr kumimoji="1" lang="ja-JP" altLang="en-US" sz="1400" dirty="0" smtClean="0"/>
              <a:t>難波</a:t>
            </a:r>
            <a:r>
              <a:rPr kumimoji="1" lang="en-US" altLang="ja-JP" sz="1400" dirty="0" smtClean="0"/>
              <a:t>2018]</a:t>
            </a:r>
            <a:r>
              <a:rPr kumimoji="1" lang="ja-JP" altLang="en-US" sz="1400" dirty="0" smtClean="0"/>
              <a:t>難波 </a:t>
            </a:r>
            <a:r>
              <a:rPr kumimoji="1" lang="ja-JP" altLang="en-US" sz="1400" dirty="0"/>
              <a:t>学之</a:t>
            </a:r>
            <a:r>
              <a:rPr kumimoji="1" lang="en-US" altLang="ja-JP" sz="1400" dirty="0"/>
              <a:t>: ``</a:t>
            </a:r>
            <a:r>
              <a:rPr kumimoji="1" lang="ja-JP" altLang="en-US" sz="1400" dirty="0" smtClean="0"/>
              <a:t>変異べースファジングの</a:t>
            </a:r>
            <a:r>
              <a:rPr kumimoji="1" lang="ja-JP" altLang="en-US" sz="1400" dirty="0"/>
              <a:t>ためのチェックサムの機械学習</a:t>
            </a:r>
            <a:r>
              <a:rPr kumimoji="1" lang="en-US" altLang="ja-JP" sz="1400" dirty="0"/>
              <a:t>,''  </a:t>
            </a:r>
            <a:endParaRPr kumimoji="1" lang="en-US" altLang="ja-JP" sz="1400" dirty="0" smtClean="0"/>
          </a:p>
          <a:p>
            <a:r>
              <a:rPr kumimoji="1" lang="ja-JP" altLang="en-US" sz="1400" dirty="0" smtClean="0"/>
              <a:t>関西</a:t>
            </a:r>
            <a:r>
              <a:rPr kumimoji="1" lang="ja-JP" altLang="en-US" sz="1400" dirty="0"/>
              <a:t>学院大学理工学部情報科学科卒業</a:t>
            </a:r>
            <a:r>
              <a:rPr kumimoji="1" lang="ja-JP" altLang="en-US" sz="1400" dirty="0" smtClean="0"/>
              <a:t>論文</a:t>
            </a:r>
            <a:r>
              <a:rPr kumimoji="1" lang="en-US" altLang="ja-JP" sz="1400" dirty="0" smtClean="0"/>
              <a:t> </a:t>
            </a:r>
            <a:r>
              <a:rPr kumimoji="1" lang="en-US" altLang="ja-JP" sz="1400" dirty="0"/>
              <a:t>(Mar. 2019)</a:t>
            </a:r>
            <a:endParaRPr kumimoji="1" lang="ja-JP" altLang="en-US" sz="1400" dirty="0"/>
          </a:p>
        </p:txBody>
      </p:sp>
      <p:sp>
        <p:nvSpPr>
          <p:cNvPr id="11" name="テキスト ボックス 10"/>
          <p:cNvSpPr txBox="1"/>
          <p:nvPr/>
        </p:nvSpPr>
        <p:spPr>
          <a:xfrm>
            <a:off x="418290" y="1779856"/>
            <a:ext cx="8435789" cy="1077218"/>
          </a:xfrm>
          <a:prstGeom prst="rect">
            <a:avLst/>
          </a:prstGeom>
          <a:noFill/>
        </p:spPr>
        <p:txBody>
          <a:bodyPr wrap="square" rtlCol="0">
            <a:spAutoFit/>
          </a:bodyPr>
          <a:lstStyle/>
          <a:p>
            <a:pPr lvl="1"/>
            <a:r>
              <a:rPr lang="ja-JP" altLang="en-US"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機械学習を用いてランダム文字列に</a:t>
            </a:r>
            <a:r>
              <a:rPr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対するチェックサムの推定</a:t>
            </a:r>
            <a:endParaRPr lang="en-US" altLang="ja-JP"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3</a:t>
            </a:fld>
            <a:r>
              <a:rPr lang="en-US" dirty="0" smtClean="0"/>
              <a:t>/10</a:t>
            </a:r>
            <a:endParaRPr lang="en-US" dirty="0"/>
          </a:p>
        </p:txBody>
      </p:sp>
      <p:sp>
        <p:nvSpPr>
          <p:cNvPr id="9" name="正方形/長方形 8"/>
          <p:cNvSpPr/>
          <p:nvPr/>
        </p:nvSpPr>
        <p:spPr>
          <a:xfrm>
            <a:off x="1151526" y="4815578"/>
            <a:ext cx="5787931" cy="584775"/>
          </a:xfrm>
          <a:prstGeom prst="rect">
            <a:avLst/>
          </a:prstGeom>
        </p:spPr>
        <p:txBody>
          <a:bodyPr wrap="none">
            <a:spAutoFit/>
          </a:bodyPr>
          <a:lstStyle/>
          <a:p>
            <a:r>
              <a:rPr lang="ja-JP" altLang="en-US"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8 byte</a:t>
            </a:r>
            <a:r>
              <a:rPr lang="ja-JP" altLang="en-US"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の固定長データのみ</a:t>
            </a:r>
            <a:endParaRPr lang="en-US" altLang="ja-JP"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63517130"/>
      </p:ext>
    </p:extLst>
  </p:cSld>
  <p:clrMapOvr>
    <a:masterClrMapping/>
  </p:clrMapOvr>
  <mc:AlternateContent xmlns:mc="http://schemas.openxmlformats.org/markup-compatibility/2006" xmlns:p14="http://schemas.microsoft.com/office/powerpoint/2010/main">
    <mc:Choice Requires="p14">
      <p:transition spd="slow" p14:dur="2000" advTm="26585"/>
    </mc:Choice>
    <mc:Fallback xmlns="">
      <p:transition spd="slow" advTm="2658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332656"/>
            <a:ext cx="9144000" cy="1069514"/>
          </a:xfrm>
        </p:spPr>
        <p:txBody>
          <a:bodyPr/>
          <a:lstStyle/>
          <a:p>
            <a:r>
              <a:rPr kumimoji="1" lang="ja-JP" altLang="en-US" sz="4400" dirty="0" smtClean="0">
                <a:solidFill>
                  <a:schemeClr val="tx1"/>
                </a:solidFill>
              </a:rPr>
              <a:t>本研究</a:t>
            </a:r>
            <a:endParaRPr kumimoji="1" lang="ja-JP" altLang="en-US" sz="4400" dirty="0">
              <a:solidFill>
                <a:schemeClr val="tx1"/>
              </a:solidFill>
            </a:endParaRPr>
          </a:p>
        </p:txBody>
      </p:sp>
      <p:sp>
        <p:nvSpPr>
          <p:cNvPr id="5" name="正方形/長方形 4"/>
          <p:cNvSpPr/>
          <p:nvPr/>
        </p:nvSpPr>
        <p:spPr>
          <a:xfrm>
            <a:off x="-6589240" y="2636912"/>
            <a:ext cx="6213760" cy="1200329"/>
          </a:xfrm>
          <a:prstGeom prst="rect">
            <a:avLst/>
          </a:prstGeom>
        </p:spPr>
        <p:txBody>
          <a:bodyPr wrap="square">
            <a:spAutoFit/>
          </a:bodyPr>
          <a:lstStyle/>
          <a:p>
            <a:pPr marL="857250" indent="-857250">
              <a:buFont typeface="Monaco" charset="0"/>
              <a:buChar char="⎼"/>
            </a:pPr>
            <a:endParaRPr lang="en-US" altLang="ja-JP" sz="16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ランダム</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規則性のある文字列</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Encoder</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Decoder</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モデル</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正方形/長方形 7"/>
          <p:cNvSpPr/>
          <p:nvPr/>
        </p:nvSpPr>
        <p:spPr>
          <a:xfrm>
            <a:off x="539552" y="7104335"/>
            <a:ext cx="9122296" cy="1384995"/>
          </a:xfrm>
          <a:prstGeom prst="rect">
            <a:avLst/>
          </a:prstGeom>
        </p:spPr>
        <p:txBody>
          <a:bodyPr wrap="square">
            <a:spAutoFit/>
          </a:bodyPr>
          <a:lstStyle/>
          <a:p>
            <a:pPr marL="914400" lvl="1" indent="-457200">
              <a:buFont typeface="Monaco" charset="0"/>
              <a:buChar char="⎼"/>
            </a:pP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文字列の総和 </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mod 256</a:t>
            </a:r>
          </a:p>
          <a:p>
            <a:pPr marL="914400" lvl="1" indent="-457200">
              <a:buFont typeface="Monaco" charset="0"/>
              <a:buChar char="⎼"/>
            </a:pP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ハッシュ値</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CRC16, CRC32, MD5, SHA1</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Monaco" charset="0"/>
              <a:buChar char="⎼"/>
            </a:pP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チェックサム及びハッシュ値の位置は既知</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998070" y="4387672"/>
            <a:ext cx="1467068" cy="584775"/>
          </a:xfrm>
          <a:prstGeom prst="rect">
            <a:avLst/>
          </a:prstGeom>
        </p:spPr>
        <p:txBody>
          <a:bodyPr wrap="none">
            <a:spAutoFit/>
          </a:bodyPr>
          <a:lstStyle/>
          <a:p>
            <a:pPr lvl="1" indent="-457200">
              <a:buFont typeface="Wingdings" charset="2"/>
              <a:buChar char="Ø"/>
            </a:pPr>
            <a:r>
              <a:rPr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実験</a:t>
            </a:r>
            <a:endParaRPr lang="en-US" altLang="ja-JP"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テキスト ボックス 2"/>
          <p:cNvSpPr txBox="1"/>
          <p:nvPr/>
        </p:nvSpPr>
        <p:spPr>
          <a:xfrm>
            <a:off x="998070" y="1840459"/>
            <a:ext cx="7534370" cy="1200329"/>
          </a:xfrm>
          <a:prstGeom prst="rect">
            <a:avLst/>
          </a:prstGeom>
          <a:noFill/>
        </p:spPr>
        <p:txBody>
          <a:bodyPr wrap="square" rtlCol="0">
            <a:spAutoFit/>
          </a:bodyPr>
          <a:lstStyle/>
          <a:p>
            <a:r>
              <a:rPr kumimoji="1" lang="en-US" altLang="ja-JP" sz="3600" b="1" dirty="0" smtClean="0">
                <a:solidFill>
                  <a:srgbClr val="002060"/>
                </a:solidFill>
                <a:latin typeface="Meiryo" charset="-128"/>
                <a:ea typeface="Meiryo" charset="-128"/>
                <a:cs typeface="Meiryo" charset="-128"/>
              </a:rPr>
              <a:t>8 byte</a:t>
            </a:r>
            <a:r>
              <a:rPr kumimoji="1" lang="ja-JP" altLang="en-US" sz="3600" b="1" dirty="0" smtClean="0">
                <a:solidFill>
                  <a:srgbClr val="002060"/>
                </a:solidFill>
                <a:latin typeface="Meiryo" charset="-128"/>
                <a:ea typeface="Meiryo" charset="-128"/>
                <a:cs typeface="Meiryo" charset="-128"/>
              </a:rPr>
              <a:t>以上の文字列に対するチェックサム及びハッシュ値を推定</a:t>
            </a:r>
            <a:endParaRPr kumimoji="1" lang="ja-JP" altLang="en-US" sz="3600" b="1" dirty="0">
              <a:solidFill>
                <a:srgbClr val="002060"/>
              </a:solidFill>
              <a:latin typeface="Meiryo" charset="-128"/>
              <a:ea typeface="Meiryo" charset="-128"/>
              <a:cs typeface="Meiryo" charset="-128"/>
            </a:endParaRPr>
          </a:p>
        </p:txBody>
      </p:sp>
      <p:sp>
        <p:nvSpPr>
          <p:cNvPr id="7" name="テキスト ボックス 6"/>
          <p:cNvSpPr txBox="1"/>
          <p:nvPr/>
        </p:nvSpPr>
        <p:spPr>
          <a:xfrm>
            <a:off x="-3060848" y="5047769"/>
            <a:ext cx="2236510" cy="1077218"/>
          </a:xfrm>
          <a:prstGeom prst="rect">
            <a:avLst/>
          </a:prstGeom>
          <a:noFill/>
        </p:spPr>
        <p:txBody>
          <a:bodyPr wrap="none" rtlCol="0">
            <a:spAutoFit/>
          </a:bodyPr>
          <a:lstStyle/>
          <a:p>
            <a:pPr marL="0" lvl="1"/>
            <a:r>
              <a:rPr lang="ja-JP" altLang="en-US" sz="32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汎用性向上</a:t>
            </a:r>
            <a:endParaRPr lang="en-US" altLang="ja-JP" sz="32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a:p>
            <a:pPr marL="0" lvl="1"/>
            <a:endParaRPr kumimoji="1" lang="ja-JP" altLang="en-US" sz="3200" b="1" dirty="0">
              <a:solidFill>
                <a:srgbClr val="00B050"/>
              </a:solidFill>
            </a:endParaRPr>
          </a:p>
        </p:txBody>
      </p:sp>
      <p:sp>
        <p:nvSpPr>
          <p:cNvPr id="9" name="正方形/長方形 8"/>
          <p:cNvSpPr/>
          <p:nvPr/>
        </p:nvSpPr>
        <p:spPr>
          <a:xfrm>
            <a:off x="755068" y="3068124"/>
            <a:ext cx="8280920" cy="861774"/>
          </a:xfrm>
          <a:prstGeom prst="rect">
            <a:avLst/>
          </a:prstGeom>
        </p:spPr>
        <p:txBody>
          <a:bodyPr wrap="square">
            <a:spAutoFit/>
          </a:bodyPr>
          <a:lstStyle/>
          <a:p>
            <a:pPr marL="857250" indent="-857250">
              <a:buFont typeface="Monaco" charset="0"/>
              <a:buChar char="⎼"/>
            </a:pPr>
            <a:endParaRPr lang="en-US" altLang="ja-JP"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Arial" charset="0"/>
              <a:buChar char="•"/>
            </a:pPr>
            <a:r>
              <a:rPr lang="en-US" altLang="ja-JP"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Encoder</a:t>
            </a:r>
            <a:r>
              <a:rPr lang="ja-JP" altLang="en-US"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Decoder</a:t>
            </a:r>
            <a:r>
              <a:rPr lang="ja-JP" altLang="en-US"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モデル</a:t>
            </a:r>
            <a:r>
              <a:rPr lang="ja-JP" altLang="en-US"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を使用</a:t>
            </a:r>
            <a:endParaRPr lang="en-US" altLang="ja-JP"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755068" y="4934296"/>
            <a:ext cx="8351912" cy="1846659"/>
          </a:xfrm>
          <a:prstGeom prst="rect">
            <a:avLst/>
          </a:prstGeom>
          <a:noFill/>
        </p:spPr>
        <p:txBody>
          <a:bodyPr wrap="square" rtlCol="0">
            <a:spAutoFit/>
          </a:bodyPr>
          <a:lstStyle/>
          <a:p>
            <a:pPr marL="971550" lvl="1" indent="-514350">
              <a:buFont typeface="Arial" charset="0"/>
              <a:buChar char="•"/>
            </a:pPr>
            <a:r>
              <a:rPr lang="ja-JP" altLang="en-US"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可変長データ</a:t>
            </a:r>
            <a:endParaRPr lang="en-US" altLang="ja-JP"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Arial" charset="0"/>
              <a:buChar char="•"/>
            </a:pPr>
            <a:r>
              <a:rPr lang="ja-JP" altLang="en-US"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ランダム</a:t>
            </a:r>
            <a:r>
              <a:rPr lang="en-US" altLang="ja-JP"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規則性のある</a:t>
            </a:r>
            <a:r>
              <a:rPr lang="ja-JP" altLang="en-US"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文字列</a:t>
            </a:r>
            <a:endParaRPr lang="en-US" altLang="ja-JP"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Arial" charset="0"/>
              <a:buChar char="•"/>
            </a:pPr>
            <a:r>
              <a:rPr lang="en-US" altLang="ja-JP"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CRC16, CRC32, MD5, SHA1</a:t>
            </a:r>
            <a:endParaRPr lang="en-US" altLang="ja-JP"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3A2F0832-F084-422D-97D1-AF848F4F2C34}" type="slidenum">
              <a:rPr lang="en-US" smtClean="0"/>
              <a:t>4</a:t>
            </a:fld>
            <a:r>
              <a:rPr lang="en-US" dirty="0" smtClean="0"/>
              <a:t>/10</a:t>
            </a:r>
            <a:endParaRPr lang="en-US" dirty="0"/>
          </a:p>
        </p:txBody>
      </p:sp>
    </p:spTree>
    <p:extLst>
      <p:ext uri="{BB962C8B-B14F-4D97-AF65-F5344CB8AC3E}">
        <p14:creationId xmlns:p14="http://schemas.microsoft.com/office/powerpoint/2010/main" val="15727824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6089" y="3119407"/>
            <a:ext cx="9144000" cy="1069514"/>
          </a:xfrm>
        </p:spPr>
        <p:txBody>
          <a:bodyPr/>
          <a:lstStyle/>
          <a:p>
            <a:r>
              <a:rPr kumimoji="1" lang="ja-JP" altLang="en-US" sz="4400" dirty="0" smtClean="0">
                <a:solidFill>
                  <a:schemeClr val="tx1"/>
                </a:solidFill>
              </a:rPr>
              <a:t>ハッシュ値</a:t>
            </a:r>
            <a:endParaRPr kumimoji="1" lang="ja-JP" altLang="en-US" sz="4400" dirty="0">
              <a:solidFill>
                <a:schemeClr val="tx1"/>
              </a:solidFill>
            </a:endParaRPr>
          </a:p>
        </p:txBody>
      </p:sp>
      <p:sp>
        <p:nvSpPr>
          <p:cNvPr id="13" name="テキスト ボックス 12"/>
          <p:cNvSpPr txBox="1"/>
          <p:nvPr/>
        </p:nvSpPr>
        <p:spPr>
          <a:xfrm>
            <a:off x="682552" y="1142058"/>
            <a:ext cx="8461448" cy="1077218"/>
          </a:xfrm>
          <a:prstGeom prst="rect">
            <a:avLst/>
          </a:prstGeom>
          <a:noFill/>
        </p:spPr>
        <p:txBody>
          <a:bodyPr wrap="square" rtlCol="0">
            <a:spAutoFit/>
          </a:bodyPr>
          <a:lstStyle/>
          <a:p>
            <a:pPr marL="457200" indent="-457200">
              <a:buFont typeface="Monaco" charset="0"/>
              <a:buChar char="⎻"/>
            </a:pPr>
            <a:r>
              <a:rPr kumimoji="1" lang="ja-JP" altLang="en-US" sz="3200" b="1" dirty="0">
                <a:solidFill>
                  <a:srgbClr val="002060"/>
                </a:solidFill>
                <a:latin typeface="Meiryo" charset="-128"/>
                <a:ea typeface="Meiryo" charset="-128"/>
                <a:cs typeface="Meiryo" charset="-128"/>
              </a:rPr>
              <a:t>誤り検出符号</a:t>
            </a:r>
            <a:r>
              <a:rPr kumimoji="1" lang="ja-JP" altLang="en-US" sz="3200" b="1" dirty="0" smtClean="0">
                <a:solidFill>
                  <a:srgbClr val="002060"/>
                </a:solidFill>
                <a:latin typeface="Meiryo" charset="-128"/>
                <a:ea typeface="Meiryo" charset="-128"/>
                <a:cs typeface="Meiryo" charset="-128"/>
              </a:rPr>
              <a:t>の一種</a:t>
            </a:r>
            <a:endParaRPr kumimoji="1" lang="en-US" altLang="ja-JP" sz="3200" b="1" dirty="0" smtClean="0">
              <a:solidFill>
                <a:srgbClr val="002060"/>
              </a:solidFill>
              <a:latin typeface="Meiryo" charset="-128"/>
              <a:ea typeface="Meiryo" charset="-128"/>
              <a:cs typeface="Meiryo" charset="-128"/>
            </a:endParaRPr>
          </a:p>
          <a:p>
            <a:pPr marL="457200" indent="-457200">
              <a:buFont typeface="Monaco" charset="0"/>
              <a:buChar char="⎻"/>
            </a:pPr>
            <a:r>
              <a:rPr kumimoji="1" lang="ja-JP" altLang="en-US" sz="3200" b="1" dirty="0" smtClean="0">
                <a:solidFill>
                  <a:srgbClr val="002060"/>
                </a:solidFill>
                <a:latin typeface="Meiryo" charset="-128"/>
                <a:ea typeface="Meiryo" charset="-128"/>
                <a:cs typeface="Meiryo" charset="-128"/>
              </a:rPr>
              <a:t>バイトデータの総和のある整数</a:t>
            </a:r>
            <a:r>
              <a:rPr kumimoji="1" lang="en-US" altLang="ja-JP" sz="3200" b="1" dirty="0" err="1" smtClean="0">
                <a:solidFill>
                  <a:srgbClr val="002060"/>
                </a:solidFill>
                <a:latin typeface="Meiryo" charset="-128"/>
                <a:ea typeface="Meiryo" charset="-128"/>
                <a:cs typeface="Meiryo" charset="-128"/>
              </a:rPr>
              <a:t>mの剰余</a:t>
            </a:r>
            <a:endParaRPr kumimoji="1" lang="ja-JP" altLang="en-US" sz="3200" b="1" dirty="0">
              <a:solidFill>
                <a:srgbClr val="002060"/>
              </a:solidFill>
              <a:latin typeface="Meiryo" charset="-128"/>
              <a:ea typeface="Meiryo" charset="-128"/>
              <a:cs typeface="Meiryo" charset="-128"/>
            </a:endParaRPr>
          </a:p>
        </p:txBody>
      </p:sp>
      <p:sp>
        <p:nvSpPr>
          <p:cNvPr id="7" name="タイトル 1"/>
          <p:cNvSpPr txBox="1">
            <a:spLocks/>
          </p:cNvSpPr>
          <p:nvPr/>
        </p:nvSpPr>
        <p:spPr>
          <a:xfrm>
            <a:off x="341276" y="86397"/>
            <a:ext cx="9144000" cy="1069514"/>
          </a:xfrm>
          <a:prstGeom prst="rect">
            <a:avLst/>
          </a:prstGeom>
        </p:spPr>
        <p:txBody>
          <a:bodyPr anchor="ctr"/>
          <a:lstStyle>
            <a:lvl1pPr algn="l" defTabSz="914400" rtl="0" eaLnBrk="1" latinLnBrk="1" hangingPunct="1">
              <a:spcBef>
                <a:spcPct val="0"/>
              </a:spcBef>
              <a:buNone/>
              <a:defRPr sz="4000" b="1" kern="1200" baseline="0">
                <a:solidFill>
                  <a:schemeClr val="tx1">
                    <a:lumMod val="75000"/>
                    <a:lumOff val="25000"/>
                  </a:schemeClr>
                </a:solidFill>
                <a:latin typeface="Arial" pitchFamily="34" charset="0"/>
                <a:ea typeface="+mj-ea"/>
                <a:cs typeface="Arial" pitchFamily="34" charset="0"/>
              </a:defRPr>
            </a:lvl1pPr>
          </a:lstStyle>
          <a:p>
            <a:r>
              <a:rPr kumimoji="1" lang="ja-JP" altLang="en-US" sz="4400" smtClean="0">
                <a:solidFill>
                  <a:schemeClr val="tx1"/>
                </a:solidFill>
              </a:rPr>
              <a:t>チェックサム</a:t>
            </a:r>
            <a:endParaRPr kumimoji="1" lang="ja-JP" altLang="en-US" sz="4400" dirty="0">
              <a:solidFill>
                <a:schemeClr val="tx1"/>
              </a:solidFill>
            </a:endParaRPr>
          </a:p>
        </p:txBody>
      </p:sp>
      <p:sp>
        <p:nvSpPr>
          <p:cNvPr id="8" name="テキスト ボックス 7"/>
          <p:cNvSpPr txBox="1"/>
          <p:nvPr/>
        </p:nvSpPr>
        <p:spPr>
          <a:xfrm>
            <a:off x="508603" y="6140611"/>
            <a:ext cx="2066056" cy="523220"/>
          </a:xfrm>
          <a:prstGeom prst="rect">
            <a:avLst/>
          </a:prstGeom>
          <a:noFill/>
        </p:spPr>
        <p:txBody>
          <a:bodyPr wrap="square" rtlCol="0">
            <a:spAutoFit/>
          </a:bodyPr>
          <a:lstStyle/>
          <a:p>
            <a:pPr marL="457200" indent="-457200">
              <a:buFont typeface="Monaco" charset="0"/>
              <a:buChar char="⎻"/>
            </a:pPr>
            <a:r>
              <a:rPr kumimoji="1" lang="en-US" altLang="ja-JP" sz="2800" b="1" dirty="0" smtClean="0">
                <a:solidFill>
                  <a:srgbClr val="002060"/>
                </a:solidFill>
                <a:latin typeface="Meiryo" charset="-128"/>
                <a:ea typeface="Meiryo" charset="-128"/>
                <a:cs typeface="Meiryo" charset="-128"/>
              </a:rPr>
              <a:t>SHA1</a:t>
            </a:r>
            <a:r>
              <a:rPr kumimoji="1" lang="en-US" altLang="ja-JP" sz="2800" b="1" dirty="0" smtClean="0">
                <a:solidFill>
                  <a:srgbClr val="002060"/>
                </a:solidFill>
                <a:latin typeface="Meiryo" charset="-128"/>
                <a:ea typeface="Meiryo" charset="-128"/>
                <a:cs typeface="Meiryo" charset="-128"/>
              </a:rPr>
              <a:t> </a:t>
            </a:r>
            <a:endParaRPr kumimoji="1" lang="en-US" altLang="ja-JP" sz="2800" dirty="0" smtClean="0">
              <a:solidFill>
                <a:srgbClr val="002060"/>
              </a:solidFill>
              <a:latin typeface="Meiryo" charset="-128"/>
              <a:ea typeface="Meiryo" charset="-128"/>
              <a:cs typeface="Meiryo" charset="-128"/>
            </a:endParaRPr>
          </a:p>
        </p:txBody>
      </p:sp>
      <p:grpSp>
        <p:nvGrpSpPr>
          <p:cNvPr id="18" name="図形グループ 17"/>
          <p:cNvGrpSpPr/>
          <p:nvPr/>
        </p:nvGrpSpPr>
        <p:grpSpPr>
          <a:xfrm>
            <a:off x="356089" y="2307078"/>
            <a:ext cx="8749511" cy="1104921"/>
            <a:chOff x="254849" y="2451911"/>
            <a:chExt cx="8749511" cy="1104921"/>
          </a:xfrm>
        </p:grpSpPr>
        <p:sp>
          <p:nvSpPr>
            <p:cNvPr id="14" name="正方形/長方形 13"/>
            <p:cNvSpPr/>
            <p:nvPr/>
          </p:nvSpPr>
          <p:spPr>
            <a:xfrm>
              <a:off x="254849" y="2451911"/>
              <a:ext cx="8749511" cy="400110"/>
            </a:xfrm>
            <a:prstGeom prst="rect">
              <a:avLst/>
            </a:prstGeom>
          </p:spPr>
          <p:txBody>
            <a:bodyPr wrap="none">
              <a:spAutoFit/>
            </a:bodyPr>
            <a:lstStyle/>
            <a:p>
              <a:r>
                <a:rPr kumimoji="1" lang="en-US" altLang="ja-JP" sz="2000" dirty="0">
                  <a:latin typeface="Meiryo" charset="-128"/>
                  <a:ea typeface="Meiryo" charset="-128"/>
                  <a:cs typeface="Meiryo" charset="-128"/>
                </a:rPr>
                <a:t>Thank you very much</a:t>
              </a:r>
              <a:r>
                <a:rPr kumimoji="1" lang="en-US" altLang="ja-JP" sz="2000" dirty="0" smtClean="0">
                  <a:latin typeface="Meiryo" charset="-128"/>
                  <a:ea typeface="Meiryo" charset="-128"/>
                  <a:cs typeface="Meiryo" charset="-128"/>
                </a:rPr>
                <a:t>. </a:t>
              </a:r>
              <a:r>
                <a:rPr kumimoji="1" lang="en-US" altLang="ja-JP" sz="2000" dirty="0">
                  <a:latin typeface="Meiryo" charset="-128"/>
                  <a:ea typeface="Meiryo" charset="-128"/>
                  <a:cs typeface="Meiryo" charset="-128"/>
                </a:rPr>
                <a:t> </a:t>
              </a:r>
              <a:r>
                <a:rPr kumimoji="1" lang="en-US" altLang="ja-JP" sz="2000" dirty="0" smtClean="0">
                  <a:latin typeface="Meiryo" charset="-128"/>
                  <a:ea typeface="Meiryo" charset="-128"/>
                  <a:cs typeface="Meiryo" charset="-128"/>
                </a:rPr>
                <a:t>        </a:t>
              </a:r>
              <a:r>
                <a:rPr kumimoji="1" lang="ja-JP" altLang="en-US" sz="2000" dirty="0" smtClean="0">
                  <a:latin typeface="Meiryo" charset="-128"/>
                  <a:ea typeface="Meiryo" charset="-128"/>
                  <a:cs typeface="Meiryo" charset="-128"/>
                </a:rPr>
                <a:t> </a:t>
              </a:r>
              <a:r>
                <a:rPr kumimoji="1" lang="en-US" altLang="ja-JP" sz="2000" dirty="0" smtClean="0">
                  <a:latin typeface="Meiryo" charset="-128"/>
                  <a:ea typeface="Meiryo" charset="-128"/>
                  <a:cs typeface="Meiryo" charset="-128"/>
                </a:rPr>
                <a:t>28 + 88 + 129 + </a:t>
              </a:r>
              <a:r>
                <a:rPr kumimoji="1" lang="mr-IN" altLang="ja-JP" sz="2000" dirty="0" smtClean="0">
                  <a:latin typeface="Meiryo" charset="-128"/>
                  <a:ea typeface="Meiryo" charset="-128"/>
                  <a:cs typeface="Meiryo" charset="-128"/>
                </a:rPr>
                <a:t>…</a:t>
              </a:r>
              <a:r>
                <a:rPr kumimoji="1" lang="en-US" altLang="ja-JP" sz="2000" dirty="0" smtClean="0">
                  <a:latin typeface="Meiryo" charset="-128"/>
                  <a:ea typeface="Meiryo" charset="-128"/>
                  <a:cs typeface="Meiryo" charset="-128"/>
                </a:rPr>
                <a:t> + 223 = 12985</a:t>
              </a:r>
              <a:endParaRPr kumimoji="1" lang="ja-JP" altLang="en-US" sz="2000" dirty="0">
                <a:latin typeface="Meiryo" charset="-128"/>
                <a:ea typeface="Meiryo" charset="-128"/>
                <a:cs typeface="Meiryo" charset="-128"/>
              </a:endParaRPr>
            </a:p>
          </p:txBody>
        </p:sp>
        <p:sp>
          <p:nvSpPr>
            <p:cNvPr id="15" name="正方形/長方形 14"/>
            <p:cNvSpPr/>
            <p:nvPr/>
          </p:nvSpPr>
          <p:spPr>
            <a:xfrm>
              <a:off x="4053525" y="3156722"/>
              <a:ext cx="3038011" cy="400110"/>
            </a:xfrm>
            <a:prstGeom prst="rect">
              <a:avLst/>
            </a:prstGeom>
          </p:spPr>
          <p:txBody>
            <a:bodyPr wrap="none">
              <a:spAutoFit/>
            </a:bodyPr>
            <a:lstStyle/>
            <a:p>
              <a:r>
                <a:rPr kumimoji="1" lang="en-US" altLang="ja-JP" sz="2000" dirty="0" smtClean="0">
                  <a:latin typeface="Meiryo" charset="-128"/>
                  <a:ea typeface="Meiryo" charset="-128"/>
                  <a:cs typeface="Meiryo" charset="-128"/>
                </a:rPr>
                <a:t>12985 mod 256 = </a:t>
              </a:r>
              <a:r>
                <a:rPr kumimoji="1" lang="en-US" altLang="ja-JP" sz="2000" dirty="0" smtClean="0">
                  <a:latin typeface="Meiryo" charset="-128"/>
                  <a:ea typeface="Meiryo" charset="-128"/>
                  <a:cs typeface="Meiryo" charset="-128"/>
                </a:rPr>
                <a:t>185</a:t>
              </a:r>
              <a:endParaRPr kumimoji="1" lang="ja-JP" altLang="en-US" sz="2000" dirty="0">
                <a:latin typeface="Meiryo" charset="-128"/>
                <a:ea typeface="Meiryo" charset="-128"/>
                <a:cs typeface="Meiryo" charset="-128"/>
              </a:endParaRPr>
            </a:p>
          </p:txBody>
        </p:sp>
        <p:sp>
          <p:nvSpPr>
            <p:cNvPr id="17" name="右矢印 16"/>
            <p:cNvSpPr/>
            <p:nvPr/>
          </p:nvSpPr>
          <p:spPr>
            <a:xfrm>
              <a:off x="3322594" y="2455639"/>
              <a:ext cx="564788" cy="3659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4" name="スライド番号プレースホルダー 3"/>
          <p:cNvSpPr>
            <a:spLocks noGrp="1"/>
          </p:cNvSpPr>
          <p:nvPr>
            <p:ph type="sldNum" sz="quarter" idx="12"/>
          </p:nvPr>
        </p:nvSpPr>
        <p:spPr/>
        <p:txBody>
          <a:bodyPr/>
          <a:lstStyle/>
          <a:p>
            <a:fld id="{3A2F0832-F084-422D-97D1-AF848F4F2C34}" type="slidenum">
              <a:rPr lang="en-US" smtClean="0"/>
              <a:t>5</a:t>
            </a:fld>
            <a:r>
              <a:rPr lang="en-US" dirty="0" smtClean="0"/>
              <a:t>/10</a:t>
            </a:r>
            <a:endParaRPr lang="en-US" dirty="0"/>
          </a:p>
        </p:txBody>
      </p:sp>
      <p:grpSp>
        <p:nvGrpSpPr>
          <p:cNvPr id="19" name="図形グループ 18"/>
          <p:cNvGrpSpPr/>
          <p:nvPr/>
        </p:nvGrpSpPr>
        <p:grpSpPr>
          <a:xfrm>
            <a:off x="7603562" y="2057209"/>
            <a:ext cx="10321272" cy="5443591"/>
            <a:chOff x="-1316912" y="2451911"/>
            <a:chExt cx="10321272" cy="5443591"/>
          </a:xfrm>
        </p:grpSpPr>
        <p:grpSp>
          <p:nvGrpSpPr>
            <p:cNvPr id="20" name="図形グループ 19"/>
            <p:cNvGrpSpPr/>
            <p:nvPr/>
          </p:nvGrpSpPr>
          <p:grpSpPr>
            <a:xfrm>
              <a:off x="-1316912" y="4056571"/>
              <a:ext cx="7065367" cy="3838931"/>
              <a:chOff x="-1412393" y="2636912"/>
              <a:chExt cx="5951258" cy="3838931"/>
            </a:xfrm>
          </p:grpSpPr>
          <p:sp>
            <p:nvSpPr>
              <p:cNvPr id="24" name="正方形/長方形 23"/>
              <p:cNvSpPr/>
              <p:nvPr/>
            </p:nvSpPr>
            <p:spPr>
              <a:xfrm>
                <a:off x="1403648" y="2636912"/>
                <a:ext cx="2531025"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5" name="正方形/長方形 24"/>
              <p:cNvSpPr/>
              <p:nvPr/>
            </p:nvSpPr>
            <p:spPr>
              <a:xfrm>
                <a:off x="3945053" y="2636912"/>
                <a:ext cx="59381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1403648" y="2654145"/>
                <a:ext cx="2971101" cy="400110"/>
              </a:xfrm>
              <a:prstGeom prst="rect">
                <a:avLst/>
              </a:prstGeom>
              <a:noFill/>
            </p:spPr>
            <p:txBody>
              <a:bodyPr wrap="square" rtlCol="0">
                <a:spAutoFit/>
              </a:bodyPr>
              <a:lstStyle/>
              <a:p>
                <a:r>
                  <a:rPr kumimoji="1" lang="en-US" altLang="ja-JP" sz="2000" dirty="0" smtClean="0">
                    <a:latin typeface="Meiryo" charset="-128"/>
                    <a:ea typeface="Meiryo" charset="-128"/>
                    <a:cs typeface="Meiryo" charset="-128"/>
                  </a:rPr>
                  <a:t>Thank you very much.</a:t>
                </a:r>
                <a:endParaRPr kumimoji="1" lang="ja-JP" altLang="en-US" sz="2000" dirty="0">
                  <a:latin typeface="Meiryo" charset="-128"/>
                  <a:ea typeface="Meiryo" charset="-128"/>
                  <a:cs typeface="Meiryo" charset="-128"/>
                </a:endParaRPr>
              </a:p>
            </p:txBody>
          </p:sp>
          <p:sp>
            <p:nvSpPr>
              <p:cNvPr id="27" name="テキスト ボックス 26"/>
              <p:cNvSpPr txBox="1"/>
              <p:nvPr/>
            </p:nvSpPr>
            <p:spPr>
              <a:xfrm>
                <a:off x="-1412393" y="6075733"/>
                <a:ext cx="1499028" cy="400110"/>
              </a:xfrm>
              <a:prstGeom prst="rect">
                <a:avLst/>
              </a:prstGeom>
              <a:noFill/>
            </p:spPr>
            <p:txBody>
              <a:bodyPr wrap="none" rtlCol="0">
                <a:spAutoFit/>
              </a:bodyPr>
              <a:lstStyle/>
              <a:p>
                <a:r>
                  <a:rPr kumimoji="1" lang="en-US" altLang="ja-JP" sz="2000" dirty="0">
                    <a:latin typeface="Meiryo" charset="-128"/>
                    <a:ea typeface="Meiryo" charset="-128"/>
                    <a:cs typeface="Meiryo" charset="-128"/>
                  </a:rPr>
                  <a:t>b</a:t>
                </a:r>
                <a:r>
                  <a:rPr kumimoji="1" lang="en-US" altLang="ja-JP" sz="2000" dirty="0" smtClean="0">
                    <a:latin typeface="Meiryo" charset="-128"/>
                    <a:ea typeface="Meiryo" charset="-128"/>
                    <a:cs typeface="Meiryo" charset="-128"/>
                  </a:rPr>
                  <a:t>d243e</a:t>
                </a:r>
                <a:r>
                  <a:rPr kumimoji="1" lang="mr-IN" altLang="ja-JP" sz="2000" dirty="0" smtClean="0">
                    <a:latin typeface="Meiryo" charset="-128"/>
                    <a:ea typeface="Meiryo" charset="-128"/>
                    <a:cs typeface="Meiryo" charset="-128"/>
                  </a:rPr>
                  <a:t>…</a:t>
                </a:r>
                <a:r>
                  <a:rPr kumimoji="1" lang="en-US" altLang="ja-JP" sz="2000" dirty="0" smtClean="0">
                    <a:latin typeface="Meiryo" charset="-128"/>
                    <a:ea typeface="Meiryo" charset="-128"/>
                    <a:cs typeface="Meiryo" charset="-128"/>
                  </a:rPr>
                  <a:t>0f3</a:t>
                </a:r>
                <a:endParaRPr kumimoji="1" lang="ja-JP" altLang="en-US" sz="2000" dirty="0">
                  <a:latin typeface="Meiryo" charset="-128"/>
                  <a:ea typeface="Meiryo" charset="-128"/>
                  <a:cs typeface="Meiryo" charset="-128"/>
                </a:endParaRPr>
              </a:p>
            </p:txBody>
          </p:sp>
        </p:grpSp>
        <p:sp>
          <p:nvSpPr>
            <p:cNvPr id="21" name="正方形/長方形 20"/>
            <p:cNvSpPr/>
            <p:nvPr/>
          </p:nvSpPr>
          <p:spPr>
            <a:xfrm>
              <a:off x="254849" y="2451911"/>
              <a:ext cx="8749511" cy="400110"/>
            </a:xfrm>
            <a:prstGeom prst="rect">
              <a:avLst/>
            </a:prstGeom>
          </p:spPr>
          <p:txBody>
            <a:bodyPr wrap="none">
              <a:spAutoFit/>
            </a:bodyPr>
            <a:lstStyle/>
            <a:p>
              <a:r>
                <a:rPr kumimoji="1" lang="en-US" altLang="ja-JP" sz="2000" dirty="0">
                  <a:latin typeface="Meiryo" charset="-128"/>
                  <a:ea typeface="Meiryo" charset="-128"/>
                  <a:cs typeface="Meiryo" charset="-128"/>
                </a:rPr>
                <a:t>Thank you very much</a:t>
              </a:r>
              <a:r>
                <a:rPr kumimoji="1" lang="en-US" altLang="ja-JP" sz="2000" dirty="0" smtClean="0">
                  <a:latin typeface="Meiryo" charset="-128"/>
                  <a:ea typeface="Meiryo" charset="-128"/>
                  <a:cs typeface="Meiryo" charset="-128"/>
                </a:rPr>
                <a:t>. </a:t>
              </a:r>
              <a:r>
                <a:rPr kumimoji="1" lang="en-US" altLang="ja-JP" sz="2000" dirty="0">
                  <a:latin typeface="Meiryo" charset="-128"/>
                  <a:ea typeface="Meiryo" charset="-128"/>
                  <a:cs typeface="Meiryo" charset="-128"/>
                </a:rPr>
                <a:t> </a:t>
              </a:r>
              <a:r>
                <a:rPr kumimoji="1" lang="en-US" altLang="ja-JP" sz="2000" dirty="0" smtClean="0">
                  <a:latin typeface="Meiryo" charset="-128"/>
                  <a:ea typeface="Meiryo" charset="-128"/>
                  <a:cs typeface="Meiryo" charset="-128"/>
                </a:rPr>
                <a:t>        </a:t>
              </a:r>
              <a:r>
                <a:rPr kumimoji="1" lang="ja-JP" altLang="en-US" sz="2000" dirty="0" smtClean="0">
                  <a:latin typeface="Meiryo" charset="-128"/>
                  <a:ea typeface="Meiryo" charset="-128"/>
                  <a:cs typeface="Meiryo" charset="-128"/>
                </a:rPr>
                <a:t> </a:t>
              </a:r>
              <a:r>
                <a:rPr kumimoji="1" lang="en-US" altLang="ja-JP" sz="2000" dirty="0" smtClean="0">
                  <a:latin typeface="Meiryo" charset="-128"/>
                  <a:ea typeface="Meiryo" charset="-128"/>
                  <a:cs typeface="Meiryo" charset="-128"/>
                </a:rPr>
                <a:t>28 + 88 + 129 + </a:t>
              </a:r>
              <a:r>
                <a:rPr kumimoji="1" lang="mr-IN" altLang="ja-JP" sz="2000" dirty="0" smtClean="0">
                  <a:latin typeface="Meiryo" charset="-128"/>
                  <a:ea typeface="Meiryo" charset="-128"/>
                  <a:cs typeface="Meiryo" charset="-128"/>
                </a:rPr>
                <a:t>…</a:t>
              </a:r>
              <a:r>
                <a:rPr kumimoji="1" lang="en-US" altLang="ja-JP" sz="2000" dirty="0" smtClean="0">
                  <a:latin typeface="Meiryo" charset="-128"/>
                  <a:ea typeface="Meiryo" charset="-128"/>
                  <a:cs typeface="Meiryo" charset="-128"/>
                </a:rPr>
                <a:t> + 223 = 12985</a:t>
              </a:r>
              <a:endParaRPr kumimoji="1" lang="ja-JP" altLang="en-US" sz="2000" dirty="0">
                <a:latin typeface="Meiryo" charset="-128"/>
                <a:ea typeface="Meiryo" charset="-128"/>
                <a:cs typeface="Meiryo" charset="-128"/>
              </a:endParaRPr>
            </a:p>
          </p:txBody>
        </p:sp>
        <p:sp>
          <p:nvSpPr>
            <p:cNvPr id="22" name="正方形/長方形 21"/>
            <p:cNvSpPr/>
            <p:nvPr/>
          </p:nvSpPr>
          <p:spPr>
            <a:xfrm>
              <a:off x="2243678" y="3254241"/>
              <a:ext cx="3038011" cy="400110"/>
            </a:xfrm>
            <a:prstGeom prst="rect">
              <a:avLst/>
            </a:prstGeom>
          </p:spPr>
          <p:txBody>
            <a:bodyPr wrap="none">
              <a:spAutoFit/>
            </a:bodyPr>
            <a:lstStyle/>
            <a:p>
              <a:r>
                <a:rPr kumimoji="1" lang="en-US" altLang="ja-JP" sz="2000" dirty="0" smtClean="0">
                  <a:latin typeface="Meiryo" charset="-128"/>
                  <a:ea typeface="Meiryo" charset="-128"/>
                  <a:cs typeface="Meiryo" charset="-128"/>
                </a:rPr>
                <a:t>12985 mod 256 = 128</a:t>
              </a:r>
              <a:endParaRPr kumimoji="1" lang="ja-JP" altLang="en-US" sz="2000" dirty="0">
                <a:latin typeface="Meiryo" charset="-128"/>
                <a:ea typeface="Meiryo" charset="-128"/>
                <a:cs typeface="Meiryo" charset="-128"/>
              </a:endParaRPr>
            </a:p>
          </p:txBody>
        </p:sp>
        <p:sp>
          <p:nvSpPr>
            <p:cNvPr id="23" name="右矢印 22"/>
            <p:cNvSpPr/>
            <p:nvPr/>
          </p:nvSpPr>
          <p:spPr>
            <a:xfrm>
              <a:off x="3322594" y="2455639"/>
              <a:ext cx="564788" cy="3659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5" name="図形グループ 4"/>
          <p:cNvGrpSpPr/>
          <p:nvPr/>
        </p:nvGrpSpPr>
        <p:grpSpPr>
          <a:xfrm>
            <a:off x="2532108" y="4251481"/>
            <a:ext cx="4351831" cy="422654"/>
            <a:chOff x="1403648" y="4357618"/>
            <a:chExt cx="4351831" cy="422654"/>
          </a:xfrm>
        </p:grpSpPr>
        <p:grpSp>
          <p:nvGrpSpPr>
            <p:cNvPr id="3" name="図形グループ 2"/>
            <p:cNvGrpSpPr/>
            <p:nvPr/>
          </p:nvGrpSpPr>
          <p:grpSpPr>
            <a:xfrm>
              <a:off x="1403648" y="4363922"/>
              <a:ext cx="4351830" cy="360040"/>
              <a:chOff x="1403648" y="4363922"/>
              <a:chExt cx="3421278" cy="360040"/>
            </a:xfrm>
          </p:grpSpPr>
          <p:sp>
            <p:nvSpPr>
              <p:cNvPr id="28" name="正方形/長方形 27"/>
              <p:cNvSpPr/>
              <p:nvPr/>
            </p:nvSpPr>
            <p:spPr>
              <a:xfrm>
                <a:off x="1403648" y="4363922"/>
                <a:ext cx="2362320"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30" name="正方形/長方形 29"/>
              <p:cNvSpPr/>
              <p:nvPr/>
            </p:nvSpPr>
            <p:spPr>
              <a:xfrm>
                <a:off x="3765968" y="4363922"/>
                <a:ext cx="1058958"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sp>
          <p:nvSpPr>
            <p:cNvPr id="40" name="テキスト ボックス 39"/>
            <p:cNvSpPr txBox="1"/>
            <p:nvPr/>
          </p:nvSpPr>
          <p:spPr>
            <a:xfrm>
              <a:off x="1408468" y="4380162"/>
              <a:ext cx="3527308" cy="400110"/>
            </a:xfrm>
            <a:prstGeom prst="rect">
              <a:avLst/>
            </a:prstGeom>
            <a:noFill/>
          </p:spPr>
          <p:txBody>
            <a:bodyPr wrap="square" rtlCol="0">
              <a:spAutoFit/>
            </a:bodyPr>
            <a:lstStyle/>
            <a:p>
              <a:r>
                <a:rPr kumimoji="1" lang="en-US" altLang="ja-JP" sz="2000" dirty="0" smtClean="0">
                  <a:latin typeface="Meiryo" charset="-128"/>
                  <a:ea typeface="Meiryo" charset="-128"/>
                  <a:cs typeface="Meiryo" charset="-128"/>
                </a:rPr>
                <a:t>Thank you very much.</a:t>
              </a:r>
              <a:endParaRPr kumimoji="1" lang="ja-JP" altLang="en-US" sz="2000" dirty="0">
                <a:latin typeface="Meiryo" charset="-128"/>
                <a:ea typeface="Meiryo" charset="-128"/>
                <a:cs typeface="Meiryo" charset="-128"/>
              </a:endParaRPr>
            </a:p>
          </p:txBody>
        </p:sp>
        <p:sp>
          <p:nvSpPr>
            <p:cNvPr id="29" name="テキスト ボックス 28"/>
            <p:cNvSpPr txBox="1"/>
            <p:nvPr/>
          </p:nvSpPr>
          <p:spPr>
            <a:xfrm>
              <a:off x="4362149" y="4357618"/>
              <a:ext cx="1393330"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1011</a:t>
              </a:r>
              <a:r>
                <a:rPr kumimoji="1" lang="mr-IN" altLang="ja-JP" sz="2000" dirty="0" smtClean="0">
                  <a:latin typeface="Meiryo" charset="-128"/>
                  <a:ea typeface="Meiryo" charset="-128"/>
                  <a:cs typeface="Meiryo" charset="-128"/>
                </a:rPr>
                <a:t>…</a:t>
              </a:r>
              <a:r>
                <a:rPr kumimoji="1" lang="en-US" altLang="ja-JP" sz="2000" dirty="0" smtClean="0">
                  <a:latin typeface="Meiryo" charset="-128"/>
                  <a:ea typeface="Meiryo" charset="-128"/>
                  <a:cs typeface="Meiryo" charset="-128"/>
                </a:rPr>
                <a:t>01</a:t>
              </a:r>
              <a:endParaRPr kumimoji="1" lang="ja-JP" altLang="en-US" sz="2000" dirty="0">
                <a:latin typeface="Meiryo" charset="-128"/>
                <a:ea typeface="Meiryo" charset="-128"/>
                <a:cs typeface="Meiryo" charset="-128"/>
              </a:endParaRPr>
            </a:p>
          </p:txBody>
        </p:sp>
      </p:grpSp>
      <p:grpSp>
        <p:nvGrpSpPr>
          <p:cNvPr id="6" name="図形グループ 5"/>
          <p:cNvGrpSpPr/>
          <p:nvPr/>
        </p:nvGrpSpPr>
        <p:grpSpPr>
          <a:xfrm>
            <a:off x="2546391" y="4887356"/>
            <a:ext cx="3258716" cy="412136"/>
            <a:chOff x="1403649" y="4959422"/>
            <a:chExt cx="3258716" cy="412136"/>
          </a:xfrm>
        </p:grpSpPr>
        <p:grpSp>
          <p:nvGrpSpPr>
            <p:cNvPr id="31" name="図形グループ 30"/>
            <p:cNvGrpSpPr/>
            <p:nvPr/>
          </p:nvGrpSpPr>
          <p:grpSpPr>
            <a:xfrm>
              <a:off x="1403649" y="4980433"/>
              <a:ext cx="3258716" cy="360040"/>
              <a:chOff x="1403649" y="4363922"/>
              <a:chExt cx="3258716" cy="360040"/>
            </a:xfrm>
          </p:grpSpPr>
          <p:sp>
            <p:nvSpPr>
              <p:cNvPr id="32" name="正方形/長方形 31"/>
              <p:cNvSpPr/>
              <p:nvPr/>
            </p:nvSpPr>
            <p:spPr>
              <a:xfrm>
                <a:off x="1403649" y="4363922"/>
                <a:ext cx="1881594"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33" name="正方形/長方形 32"/>
              <p:cNvSpPr/>
              <p:nvPr/>
            </p:nvSpPr>
            <p:spPr>
              <a:xfrm>
                <a:off x="3285242" y="4363922"/>
                <a:ext cx="1377123"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sp>
          <p:nvSpPr>
            <p:cNvPr id="41" name="テキスト ボックス 40"/>
            <p:cNvSpPr txBox="1"/>
            <p:nvPr/>
          </p:nvSpPr>
          <p:spPr>
            <a:xfrm>
              <a:off x="3269035" y="4959422"/>
              <a:ext cx="1393330"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1100</a:t>
              </a:r>
              <a:r>
                <a:rPr kumimoji="1" lang="mr-IN" altLang="ja-JP" sz="2000" dirty="0" smtClean="0">
                  <a:latin typeface="Meiryo" charset="-128"/>
                  <a:ea typeface="Meiryo" charset="-128"/>
                  <a:cs typeface="Meiryo" charset="-128"/>
                </a:rPr>
                <a:t>…</a:t>
              </a:r>
              <a:r>
                <a:rPr kumimoji="1" lang="en-US" altLang="ja-JP" sz="2000" dirty="0" smtClean="0">
                  <a:latin typeface="Meiryo" charset="-128"/>
                  <a:ea typeface="Meiryo" charset="-128"/>
                  <a:cs typeface="Meiryo" charset="-128"/>
                </a:rPr>
                <a:t>10</a:t>
              </a:r>
              <a:endParaRPr kumimoji="1" lang="ja-JP" altLang="en-US" sz="2000" dirty="0">
                <a:latin typeface="Meiryo" charset="-128"/>
                <a:ea typeface="Meiryo" charset="-128"/>
                <a:cs typeface="Meiryo" charset="-128"/>
              </a:endParaRPr>
            </a:p>
          </p:txBody>
        </p:sp>
        <p:sp>
          <p:nvSpPr>
            <p:cNvPr id="42" name="テキスト ボックス 41"/>
            <p:cNvSpPr txBox="1"/>
            <p:nvPr/>
          </p:nvSpPr>
          <p:spPr>
            <a:xfrm>
              <a:off x="1408468" y="4971448"/>
              <a:ext cx="1876774" cy="400110"/>
            </a:xfrm>
            <a:prstGeom prst="rect">
              <a:avLst/>
            </a:prstGeom>
            <a:noFill/>
          </p:spPr>
          <p:txBody>
            <a:bodyPr wrap="square" rtlCol="0">
              <a:spAutoFit/>
            </a:bodyPr>
            <a:lstStyle/>
            <a:p>
              <a:r>
                <a:rPr kumimoji="1" lang="en-US" altLang="ja-JP" sz="2000" dirty="0">
                  <a:latin typeface="Meiryo" charset="-128"/>
                  <a:ea typeface="Meiryo" charset="-128"/>
                  <a:cs typeface="Meiryo" charset="-128"/>
                </a:rPr>
                <a:t>yeah, </a:t>
              </a:r>
              <a:r>
                <a:rPr kumimoji="1" lang="en-US" altLang="ja-JP" sz="2000" dirty="0" err="1">
                  <a:latin typeface="Meiryo" charset="-128"/>
                  <a:ea typeface="Meiryo" charset="-128"/>
                  <a:cs typeface="Meiryo" charset="-128"/>
                </a:rPr>
                <a:t>i'm</a:t>
              </a:r>
              <a:r>
                <a:rPr kumimoji="1" lang="en-US" altLang="ja-JP" sz="2000" dirty="0">
                  <a:latin typeface="Meiryo" charset="-128"/>
                  <a:ea typeface="Meiryo" charset="-128"/>
                  <a:cs typeface="Meiryo" charset="-128"/>
                </a:rPr>
                <a:t> fine</a:t>
              </a:r>
              <a:endParaRPr kumimoji="1" lang="ja-JP" altLang="en-US" sz="2000" dirty="0">
                <a:latin typeface="Meiryo" charset="-128"/>
                <a:ea typeface="Meiryo" charset="-128"/>
                <a:cs typeface="Meiryo" charset="-128"/>
              </a:endParaRPr>
            </a:p>
          </p:txBody>
        </p:sp>
      </p:grpSp>
      <p:grpSp>
        <p:nvGrpSpPr>
          <p:cNvPr id="9" name="図形グループ 8"/>
          <p:cNvGrpSpPr/>
          <p:nvPr/>
        </p:nvGrpSpPr>
        <p:grpSpPr>
          <a:xfrm>
            <a:off x="2527888" y="5512860"/>
            <a:ext cx="5083778" cy="406799"/>
            <a:chOff x="1387338" y="5618141"/>
            <a:chExt cx="5083778" cy="406799"/>
          </a:xfrm>
        </p:grpSpPr>
        <p:grpSp>
          <p:nvGrpSpPr>
            <p:cNvPr id="34" name="図形グループ 33"/>
            <p:cNvGrpSpPr/>
            <p:nvPr/>
          </p:nvGrpSpPr>
          <p:grpSpPr>
            <a:xfrm>
              <a:off x="1403648" y="5624660"/>
              <a:ext cx="5059364" cy="360040"/>
              <a:chOff x="1403648" y="4363922"/>
              <a:chExt cx="5059364" cy="360040"/>
            </a:xfrm>
          </p:grpSpPr>
          <p:sp>
            <p:nvSpPr>
              <p:cNvPr id="35" name="正方形/長方形 34"/>
              <p:cNvSpPr/>
              <p:nvPr/>
            </p:nvSpPr>
            <p:spPr>
              <a:xfrm>
                <a:off x="1403648" y="4363922"/>
                <a:ext cx="3260909"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36" name="正方形/長方形 35"/>
              <p:cNvSpPr/>
              <p:nvPr/>
            </p:nvSpPr>
            <p:spPr>
              <a:xfrm>
                <a:off x="4691462" y="4363922"/>
                <a:ext cx="1771550"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sp>
          <p:nvSpPr>
            <p:cNvPr id="43" name="テキスト ボックス 42"/>
            <p:cNvSpPr txBox="1"/>
            <p:nvPr/>
          </p:nvSpPr>
          <p:spPr>
            <a:xfrm>
              <a:off x="1387338" y="5618141"/>
              <a:ext cx="3527308" cy="400110"/>
            </a:xfrm>
            <a:prstGeom prst="rect">
              <a:avLst/>
            </a:prstGeom>
            <a:noFill/>
          </p:spPr>
          <p:txBody>
            <a:bodyPr wrap="square" rtlCol="0">
              <a:spAutoFit/>
            </a:bodyPr>
            <a:lstStyle/>
            <a:p>
              <a:r>
                <a:rPr kumimoji="1" lang="en-US" altLang="ja-JP" sz="2000" dirty="0" smtClean="0">
                  <a:latin typeface="Meiryo" charset="-128"/>
                  <a:ea typeface="Meiryo" charset="-128"/>
                  <a:cs typeface="Meiryo" charset="-128"/>
                </a:rPr>
                <a:t>I </a:t>
              </a:r>
              <a:r>
                <a:rPr kumimoji="1" lang="en-US" altLang="ja-JP" sz="2000" dirty="0">
                  <a:latin typeface="Meiryo" charset="-128"/>
                  <a:ea typeface="Meiryo" charset="-128"/>
                  <a:cs typeface="Meiryo" charset="-128"/>
                </a:rPr>
                <a:t>was given an education</a:t>
              </a:r>
              <a:endParaRPr kumimoji="1" lang="ja-JP" altLang="en-US" sz="2000" dirty="0">
                <a:latin typeface="Meiryo" charset="-128"/>
                <a:ea typeface="Meiryo" charset="-128"/>
                <a:cs typeface="Meiryo" charset="-128"/>
              </a:endParaRPr>
            </a:p>
          </p:txBody>
        </p:sp>
        <p:sp>
          <p:nvSpPr>
            <p:cNvPr id="46" name="テキスト ボックス 45"/>
            <p:cNvSpPr txBox="1"/>
            <p:nvPr/>
          </p:nvSpPr>
          <p:spPr>
            <a:xfrm>
              <a:off x="4691462" y="5624830"/>
              <a:ext cx="1779654" cy="400110"/>
            </a:xfrm>
            <a:prstGeom prst="rect">
              <a:avLst/>
            </a:prstGeom>
            <a:noFill/>
          </p:spPr>
          <p:txBody>
            <a:bodyPr wrap="none" rtlCol="0">
              <a:spAutoFit/>
            </a:bodyPr>
            <a:lstStyle/>
            <a:p>
              <a:r>
                <a:rPr kumimoji="1" lang="en-US" altLang="ja-JP" sz="2000" dirty="0">
                  <a:latin typeface="Meiryo" charset="-128"/>
                  <a:ea typeface="Meiryo" charset="-128"/>
                  <a:cs typeface="Meiryo" charset="-128"/>
                </a:rPr>
                <a:t>b</a:t>
              </a:r>
              <a:r>
                <a:rPr kumimoji="1" lang="en-US" altLang="ja-JP" sz="2000" dirty="0" smtClean="0">
                  <a:latin typeface="Meiryo" charset="-128"/>
                  <a:ea typeface="Meiryo" charset="-128"/>
                  <a:cs typeface="Meiryo" charset="-128"/>
                </a:rPr>
                <a:t>d243e</a:t>
              </a:r>
              <a:r>
                <a:rPr kumimoji="1" lang="mr-IN" altLang="ja-JP" sz="2000" dirty="0" smtClean="0">
                  <a:latin typeface="Meiryo" charset="-128"/>
                  <a:ea typeface="Meiryo" charset="-128"/>
                  <a:cs typeface="Meiryo" charset="-128"/>
                </a:rPr>
                <a:t>…</a:t>
              </a:r>
              <a:r>
                <a:rPr kumimoji="1" lang="en-US" altLang="ja-JP" sz="2000" dirty="0" smtClean="0">
                  <a:latin typeface="Meiryo" charset="-128"/>
                  <a:ea typeface="Meiryo" charset="-128"/>
                  <a:cs typeface="Meiryo" charset="-128"/>
                </a:rPr>
                <a:t>0f3</a:t>
              </a:r>
              <a:endParaRPr kumimoji="1" lang="ja-JP" altLang="en-US" sz="2000" dirty="0">
                <a:latin typeface="Meiryo" charset="-128"/>
                <a:ea typeface="Meiryo" charset="-128"/>
                <a:cs typeface="Meiryo" charset="-128"/>
              </a:endParaRPr>
            </a:p>
          </p:txBody>
        </p:sp>
      </p:grpSp>
      <p:grpSp>
        <p:nvGrpSpPr>
          <p:cNvPr id="10" name="図形グループ 9"/>
          <p:cNvGrpSpPr/>
          <p:nvPr/>
        </p:nvGrpSpPr>
        <p:grpSpPr>
          <a:xfrm>
            <a:off x="2479266" y="6171338"/>
            <a:ext cx="4443590" cy="424694"/>
            <a:chOff x="1330508" y="6331634"/>
            <a:chExt cx="4443590" cy="424694"/>
          </a:xfrm>
        </p:grpSpPr>
        <p:grpSp>
          <p:nvGrpSpPr>
            <p:cNvPr id="37" name="図形グループ 36"/>
            <p:cNvGrpSpPr/>
            <p:nvPr/>
          </p:nvGrpSpPr>
          <p:grpSpPr>
            <a:xfrm>
              <a:off x="1379130" y="6331634"/>
              <a:ext cx="4384725" cy="368127"/>
              <a:chOff x="1403648" y="4355835"/>
              <a:chExt cx="4384725" cy="368127"/>
            </a:xfrm>
          </p:grpSpPr>
          <p:sp>
            <p:nvSpPr>
              <p:cNvPr id="38" name="正方形/長方形 37"/>
              <p:cNvSpPr/>
              <p:nvPr/>
            </p:nvSpPr>
            <p:spPr>
              <a:xfrm>
                <a:off x="1403648" y="4363922"/>
                <a:ext cx="2574410"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39" name="正方形/長方形 38"/>
              <p:cNvSpPr/>
              <p:nvPr/>
            </p:nvSpPr>
            <p:spPr>
              <a:xfrm>
                <a:off x="3992305" y="4355835"/>
                <a:ext cx="1796068"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sp>
          <p:nvSpPr>
            <p:cNvPr id="44" name="テキスト ボックス 43"/>
            <p:cNvSpPr txBox="1"/>
            <p:nvPr/>
          </p:nvSpPr>
          <p:spPr>
            <a:xfrm>
              <a:off x="1330508" y="6356218"/>
              <a:ext cx="2596790" cy="400110"/>
            </a:xfrm>
            <a:prstGeom prst="rect">
              <a:avLst/>
            </a:prstGeom>
            <a:noFill/>
          </p:spPr>
          <p:txBody>
            <a:bodyPr wrap="square" rtlCol="0">
              <a:spAutoFit/>
            </a:bodyPr>
            <a:lstStyle/>
            <a:p>
              <a:r>
                <a:rPr kumimoji="1" lang="en-US" altLang="ja-JP" sz="2000">
                  <a:latin typeface="Meiryo" charset="-128"/>
                  <a:ea typeface="Meiryo" charset="-128"/>
                  <a:cs typeface="Meiryo" charset="-128"/>
                </a:rPr>
                <a:t>A</a:t>
              </a:r>
              <a:r>
                <a:rPr kumimoji="1" lang="en-US" altLang="ja-JP" sz="2000" smtClean="0">
                  <a:latin typeface="Meiryo" charset="-128"/>
                  <a:ea typeface="Meiryo" charset="-128"/>
                  <a:cs typeface="Meiryo" charset="-128"/>
                </a:rPr>
                <a:t> </a:t>
              </a:r>
              <a:r>
                <a:rPr kumimoji="1" lang="en-US" altLang="ja-JP" sz="2000" dirty="0">
                  <a:latin typeface="Meiryo" charset="-128"/>
                  <a:ea typeface="Meiryo" charset="-128"/>
                  <a:cs typeface="Meiryo" charset="-128"/>
                </a:rPr>
                <a:t>former employee.</a:t>
              </a:r>
              <a:endParaRPr kumimoji="1" lang="ja-JP" altLang="en-US" sz="2000" dirty="0">
                <a:latin typeface="Meiryo" charset="-128"/>
                <a:ea typeface="Meiryo" charset="-128"/>
                <a:cs typeface="Meiryo" charset="-128"/>
              </a:endParaRPr>
            </a:p>
          </p:txBody>
        </p:sp>
        <p:sp>
          <p:nvSpPr>
            <p:cNvPr id="47" name="テキスト ボックス 46"/>
            <p:cNvSpPr txBox="1"/>
            <p:nvPr/>
          </p:nvSpPr>
          <p:spPr>
            <a:xfrm>
              <a:off x="3941545" y="6340138"/>
              <a:ext cx="1832553" cy="400110"/>
            </a:xfrm>
            <a:prstGeom prst="rect">
              <a:avLst/>
            </a:prstGeom>
            <a:noFill/>
          </p:spPr>
          <p:txBody>
            <a:bodyPr wrap="none" rtlCol="0">
              <a:spAutoFit/>
            </a:bodyPr>
            <a:lstStyle/>
            <a:p>
              <a:r>
                <a:rPr kumimoji="1" lang="en-US" altLang="ja-JP" sz="2000" dirty="0">
                  <a:latin typeface="Meiryo" charset="-128"/>
                  <a:ea typeface="Meiryo" charset="-128"/>
                  <a:cs typeface="Meiryo" charset="-128"/>
                </a:rPr>
                <a:t>e</a:t>
              </a:r>
              <a:r>
                <a:rPr kumimoji="1" lang="is-IS" altLang="ja-JP" sz="2000" dirty="0" smtClean="0">
                  <a:latin typeface="Meiryo" charset="-128"/>
                  <a:ea typeface="Meiryo" charset="-128"/>
                  <a:cs typeface="Meiryo" charset="-128"/>
                </a:rPr>
                <a:t>1212...a38c</a:t>
              </a:r>
              <a:endParaRPr kumimoji="1" lang="ja-JP" altLang="en-US" sz="2000" dirty="0">
                <a:latin typeface="Meiryo" charset="-128"/>
                <a:ea typeface="Meiryo" charset="-128"/>
                <a:cs typeface="Meiryo" charset="-128"/>
              </a:endParaRPr>
            </a:p>
          </p:txBody>
        </p:sp>
      </p:grpSp>
      <p:sp>
        <p:nvSpPr>
          <p:cNvPr id="48" name="テキスト ボックス 47"/>
          <p:cNvSpPr txBox="1"/>
          <p:nvPr/>
        </p:nvSpPr>
        <p:spPr>
          <a:xfrm>
            <a:off x="508603" y="5513518"/>
            <a:ext cx="2066056" cy="523220"/>
          </a:xfrm>
          <a:prstGeom prst="rect">
            <a:avLst/>
          </a:prstGeom>
          <a:noFill/>
        </p:spPr>
        <p:txBody>
          <a:bodyPr wrap="square" rtlCol="0">
            <a:spAutoFit/>
          </a:bodyPr>
          <a:lstStyle/>
          <a:p>
            <a:pPr marL="457200" indent="-457200">
              <a:buFont typeface="Monaco" charset="0"/>
              <a:buChar char="⎻"/>
            </a:pPr>
            <a:r>
              <a:rPr kumimoji="1" lang="en-US" altLang="ja-JP" sz="2800" b="1" dirty="0" smtClean="0">
                <a:solidFill>
                  <a:srgbClr val="002060"/>
                </a:solidFill>
                <a:latin typeface="Meiryo" charset="-128"/>
                <a:ea typeface="Meiryo" charset="-128"/>
                <a:cs typeface="Meiryo" charset="-128"/>
              </a:rPr>
              <a:t>MD5</a:t>
            </a:r>
            <a:r>
              <a:rPr kumimoji="1" lang="en-US" altLang="ja-JP" sz="2800" b="1" dirty="0" smtClean="0">
                <a:solidFill>
                  <a:srgbClr val="002060"/>
                </a:solidFill>
                <a:latin typeface="Meiryo" charset="-128"/>
                <a:ea typeface="Meiryo" charset="-128"/>
                <a:cs typeface="Meiryo" charset="-128"/>
              </a:rPr>
              <a:t> </a:t>
            </a:r>
            <a:endParaRPr kumimoji="1" lang="en-US" altLang="ja-JP" sz="2800" dirty="0" smtClean="0">
              <a:solidFill>
                <a:srgbClr val="002060"/>
              </a:solidFill>
              <a:latin typeface="Meiryo" charset="-128"/>
              <a:ea typeface="Meiryo" charset="-128"/>
              <a:cs typeface="Meiryo" charset="-128"/>
            </a:endParaRPr>
          </a:p>
        </p:txBody>
      </p:sp>
      <p:sp>
        <p:nvSpPr>
          <p:cNvPr id="49" name="テキスト ボックス 48"/>
          <p:cNvSpPr txBox="1"/>
          <p:nvPr/>
        </p:nvSpPr>
        <p:spPr>
          <a:xfrm>
            <a:off x="467544" y="4225171"/>
            <a:ext cx="2066056" cy="523220"/>
          </a:xfrm>
          <a:prstGeom prst="rect">
            <a:avLst/>
          </a:prstGeom>
          <a:noFill/>
        </p:spPr>
        <p:txBody>
          <a:bodyPr wrap="square" rtlCol="0">
            <a:spAutoFit/>
          </a:bodyPr>
          <a:lstStyle/>
          <a:p>
            <a:pPr marL="457200" indent="-457200">
              <a:buFont typeface="Monaco" charset="0"/>
              <a:buChar char="⎻"/>
            </a:pPr>
            <a:r>
              <a:rPr kumimoji="1" lang="en-US" altLang="ja-JP" sz="2800" b="1" smtClean="0">
                <a:solidFill>
                  <a:srgbClr val="002060"/>
                </a:solidFill>
                <a:latin typeface="Meiryo" charset="-128"/>
                <a:ea typeface="Meiryo" charset="-128"/>
                <a:cs typeface="Meiryo" charset="-128"/>
              </a:rPr>
              <a:t>CRC16 </a:t>
            </a:r>
            <a:endParaRPr kumimoji="1" lang="en-US" altLang="ja-JP" sz="2800" dirty="0" smtClean="0">
              <a:solidFill>
                <a:srgbClr val="002060"/>
              </a:solidFill>
              <a:latin typeface="Meiryo" charset="-128"/>
              <a:ea typeface="Meiryo" charset="-128"/>
              <a:cs typeface="Meiryo" charset="-128"/>
            </a:endParaRPr>
          </a:p>
        </p:txBody>
      </p:sp>
      <p:sp>
        <p:nvSpPr>
          <p:cNvPr id="50" name="テキスト ボックス 49"/>
          <p:cNvSpPr txBox="1"/>
          <p:nvPr/>
        </p:nvSpPr>
        <p:spPr>
          <a:xfrm>
            <a:off x="525739" y="4898530"/>
            <a:ext cx="2066056" cy="523220"/>
          </a:xfrm>
          <a:prstGeom prst="rect">
            <a:avLst/>
          </a:prstGeom>
          <a:noFill/>
        </p:spPr>
        <p:txBody>
          <a:bodyPr wrap="square" rtlCol="0">
            <a:spAutoFit/>
          </a:bodyPr>
          <a:lstStyle/>
          <a:p>
            <a:pPr marL="457200" indent="-457200">
              <a:buFont typeface="Monaco" charset="0"/>
              <a:buChar char="⎻"/>
            </a:pPr>
            <a:r>
              <a:rPr kumimoji="1" lang="en-US" altLang="ja-JP" sz="2800" b="1" dirty="0" smtClean="0">
                <a:solidFill>
                  <a:srgbClr val="002060"/>
                </a:solidFill>
                <a:latin typeface="Meiryo" charset="-128"/>
                <a:ea typeface="Meiryo" charset="-128"/>
                <a:cs typeface="Meiryo" charset="-128"/>
              </a:rPr>
              <a:t>CRC32 </a:t>
            </a:r>
            <a:endParaRPr kumimoji="1" lang="en-US" altLang="ja-JP" sz="2800" dirty="0" smtClean="0">
              <a:solidFill>
                <a:srgbClr val="002060"/>
              </a:solidFill>
              <a:latin typeface="Meiryo" charset="-128"/>
              <a:ea typeface="Meiryo" charset="-128"/>
              <a:cs typeface="Meiryo" charset="-128"/>
            </a:endParaRPr>
          </a:p>
        </p:txBody>
      </p:sp>
      <p:grpSp>
        <p:nvGrpSpPr>
          <p:cNvPr id="12" name="図形グループ 11"/>
          <p:cNvGrpSpPr/>
          <p:nvPr/>
        </p:nvGrpSpPr>
        <p:grpSpPr>
          <a:xfrm>
            <a:off x="7229675" y="4163466"/>
            <a:ext cx="1445138" cy="488125"/>
            <a:chOff x="7426427" y="4190678"/>
            <a:chExt cx="1445138" cy="488125"/>
          </a:xfrm>
        </p:grpSpPr>
        <p:sp>
          <p:nvSpPr>
            <p:cNvPr id="11" name="円形吹き出し 10"/>
            <p:cNvSpPr/>
            <p:nvPr/>
          </p:nvSpPr>
          <p:spPr>
            <a:xfrm>
              <a:off x="7426427" y="4190678"/>
              <a:ext cx="1445137" cy="488125"/>
            </a:xfrm>
            <a:prstGeom prst="wedgeEllipseCallout">
              <a:avLst>
                <a:gd name="adj1" fmla="val -68495"/>
                <a:gd name="adj2" fmla="val 440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1" name="テキスト ボックス 50"/>
            <p:cNvSpPr txBox="1"/>
            <p:nvPr/>
          </p:nvSpPr>
          <p:spPr>
            <a:xfrm>
              <a:off x="7450983" y="4259125"/>
              <a:ext cx="1420582"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16 bit</a:t>
              </a:r>
              <a:r>
                <a:rPr kumimoji="1" lang="ja-JP" altLang="en-US" sz="2000" dirty="0" smtClean="0">
                  <a:latin typeface="Meiryo" charset="-128"/>
                  <a:ea typeface="Meiryo" charset="-128"/>
                  <a:cs typeface="Meiryo" charset="-128"/>
                </a:rPr>
                <a:t>以下</a:t>
              </a:r>
              <a:endParaRPr kumimoji="1" lang="ja-JP" altLang="en-US" sz="2000" dirty="0">
                <a:latin typeface="Meiryo" charset="-128"/>
                <a:ea typeface="Meiryo" charset="-128"/>
                <a:cs typeface="Meiryo" charset="-128"/>
              </a:endParaRPr>
            </a:p>
          </p:txBody>
        </p:sp>
      </p:grpSp>
      <p:grpSp>
        <p:nvGrpSpPr>
          <p:cNvPr id="52" name="図形グループ 51"/>
          <p:cNvGrpSpPr/>
          <p:nvPr/>
        </p:nvGrpSpPr>
        <p:grpSpPr>
          <a:xfrm>
            <a:off x="7126419" y="6098021"/>
            <a:ext cx="1090874" cy="533644"/>
            <a:chOff x="7426428" y="4171574"/>
            <a:chExt cx="1090874" cy="533644"/>
          </a:xfrm>
        </p:grpSpPr>
        <p:sp>
          <p:nvSpPr>
            <p:cNvPr id="53" name="円形吹き出し 52"/>
            <p:cNvSpPr/>
            <p:nvPr/>
          </p:nvSpPr>
          <p:spPr>
            <a:xfrm>
              <a:off x="7426428" y="4171574"/>
              <a:ext cx="1090874" cy="533644"/>
            </a:xfrm>
            <a:prstGeom prst="wedgeEllipseCallout">
              <a:avLst>
                <a:gd name="adj1" fmla="val -65991"/>
                <a:gd name="adj2" fmla="val 440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4" name="テキスト ボックス 53"/>
            <p:cNvSpPr txBox="1"/>
            <p:nvPr/>
          </p:nvSpPr>
          <p:spPr>
            <a:xfrm>
              <a:off x="7450983" y="4259125"/>
              <a:ext cx="1066318"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160 bit</a:t>
              </a:r>
              <a:endParaRPr kumimoji="1" lang="ja-JP" altLang="en-US" sz="2000" dirty="0">
                <a:latin typeface="Meiryo" charset="-128"/>
                <a:ea typeface="Meiryo" charset="-128"/>
                <a:cs typeface="Meiryo" charset="-128"/>
              </a:endParaRPr>
            </a:p>
          </p:txBody>
        </p:sp>
      </p:grpSp>
      <p:grpSp>
        <p:nvGrpSpPr>
          <p:cNvPr id="55" name="図形グループ 54"/>
          <p:cNvGrpSpPr/>
          <p:nvPr/>
        </p:nvGrpSpPr>
        <p:grpSpPr>
          <a:xfrm>
            <a:off x="8008853" y="5268837"/>
            <a:ext cx="1118796" cy="726482"/>
            <a:chOff x="7426427" y="4037646"/>
            <a:chExt cx="1118796" cy="726482"/>
          </a:xfrm>
        </p:grpSpPr>
        <p:sp>
          <p:nvSpPr>
            <p:cNvPr id="56" name="円形吹き出し 55"/>
            <p:cNvSpPr/>
            <p:nvPr/>
          </p:nvSpPr>
          <p:spPr>
            <a:xfrm>
              <a:off x="7426427" y="4037646"/>
              <a:ext cx="1053607" cy="726482"/>
            </a:xfrm>
            <a:prstGeom prst="wedgeEllipseCallout">
              <a:avLst>
                <a:gd name="adj1" fmla="val -80176"/>
                <a:gd name="adj2" fmla="val 440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7" name="テキスト ボックス 56"/>
            <p:cNvSpPr txBox="1"/>
            <p:nvPr/>
          </p:nvSpPr>
          <p:spPr>
            <a:xfrm>
              <a:off x="7478905" y="4216014"/>
              <a:ext cx="1066318" cy="400110"/>
            </a:xfrm>
            <a:prstGeom prst="rect">
              <a:avLst/>
            </a:prstGeom>
            <a:noFill/>
          </p:spPr>
          <p:txBody>
            <a:bodyPr wrap="none" rtlCol="0">
              <a:spAutoFit/>
            </a:bodyPr>
            <a:lstStyle/>
            <a:p>
              <a:r>
                <a:rPr kumimoji="1" lang="en-US" altLang="ja-JP" sz="2000" smtClean="0">
                  <a:latin typeface="Meiryo" charset="-128"/>
                  <a:ea typeface="Meiryo" charset="-128"/>
                  <a:cs typeface="Meiryo" charset="-128"/>
                </a:rPr>
                <a:t>128 bit</a:t>
              </a:r>
              <a:endParaRPr kumimoji="1" lang="ja-JP" altLang="en-US" sz="2000" dirty="0">
                <a:latin typeface="Meiryo" charset="-128"/>
                <a:ea typeface="Meiryo" charset="-128"/>
                <a:cs typeface="Meiryo" charset="-128"/>
              </a:endParaRPr>
            </a:p>
          </p:txBody>
        </p:sp>
      </p:grpSp>
      <p:grpSp>
        <p:nvGrpSpPr>
          <p:cNvPr id="58" name="図形グループ 57"/>
          <p:cNvGrpSpPr/>
          <p:nvPr/>
        </p:nvGrpSpPr>
        <p:grpSpPr>
          <a:xfrm>
            <a:off x="6129934" y="4778792"/>
            <a:ext cx="1445138" cy="555833"/>
            <a:chOff x="7426427" y="4135849"/>
            <a:chExt cx="1445138" cy="628277"/>
          </a:xfrm>
        </p:grpSpPr>
        <p:sp>
          <p:nvSpPr>
            <p:cNvPr id="59" name="円形吹き出し 58"/>
            <p:cNvSpPr/>
            <p:nvPr/>
          </p:nvSpPr>
          <p:spPr>
            <a:xfrm>
              <a:off x="7426427" y="4135849"/>
              <a:ext cx="1445137" cy="628277"/>
            </a:xfrm>
            <a:prstGeom prst="wedgeEllipseCallout">
              <a:avLst>
                <a:gd name="adj1" fmla="val -65574"/>
                <a:gd name="adj2" fmla="val 440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0" name="テキスト ボックス 59"/>
            <p:cNvSpPr txBox="1"/>
            <p:nvPr/>
          </p:nvSpPr>
          <p:spPr>
            <a:xfrm>
              <a:off x="7450983" y="4259125"/>
              <a:ext cx="1420582"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32 bit</a:t>
              </a:r>
              <a:r>
                <a:rPr kumimoji="1" lang="ja-JP" altLang="en-US" sz="2000" dirty="0" smtClean="0">
                  <a:latin typeface="Meiryo" charset="-128"/>
                  <a:ea typeface="Meiryo" charset="-128"/>
                  <a:cs typeface="Meiryo" charset="-128"/>
                </a:rPr>
                <a:t>以下</a:t>
              </a:r>
              <a:endParaRPr kumimoji="1" lang="ja-JP" altLang="en-US" sz="2000" dirty="0">
                <a:latin typeface="Meiryo" charset="-128"/>
                <a:ea typeface="Meiryo" charset="-128"/>
                <a:cs typeface="Meiryo" charset="-128"/>
              </a:endParaRPr>
            </a:p>
          </p:txBody>
        </p:sp>
      </p:grpSp>
    </p:spTree>
    <p:extLst>
      <p:ext uri="{BB962C8B-B14F-4D97-AF65-F5344CB8AC3E}">
        <p14:creationId xmlns:p14="http://schemas.microsoft.com/office/powerpoint/2010/main" val="161914976"/>
      </p:ext>
    </p:extLst>
  </p:cSld>
  <p:clrMapOvr>
    <a:masterClrMapping/>
  </p:clrMapOvr>
  <mc:AlternateContent xmlns:mc="http://schemas.openxmlformats.org/markup-compatibility/2006" xmlns:p14="http://schemas.microsoft.com/office/powerpoint/2010/main">
    <mc:Choice Requires="p14">
      <p:transition spd="slow" p14:dur="2000" advTm="70101"/>
    </mc:Choice>
    <mc:Fallback xmlns="">
      <p:transition spd="slow" advTm="7010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7525" y="-23926"/>
            <a:ext cx="9144000" cy="1069514"/>
          </a:xfrm>
        </p:spPr>
        <p:txBody>
          <a:bodyPr/>
          <a:lstStyle/>
          <a:p>
            <a:r>
              <a:rPr lang="en-US" altLang="ja-JP" sz="4400" dirty="0" smtClean="0">
                <a:solidFill>
                  <a:schemeClr val="tx1"/>
                </a:solidFill>
              </a:rPr>
              <a:t>NN</a:t>
            </a:r>
            <a:r>
              <a:rPr lang="ja-JP" altLang="en-US" sz="4400" dirty="0" smtClean="0">
                <a:solidFill>
                  <a:schemeClr val="tx1"/>
                </a:solidFill>
              </a:rPr>
              <a:t>によるチェックサム</a:t>
            </a:r>
            <a:r>
              <a:rPr lang="ja-JP" altLang="en-US" sz="4400" dirty="0">
                <a:solidFill>
                  <a:schemeClr val="tx1"/>
                </a:solidFill>
              </a:rPr>
              <a:t>の学習</a:t>
            </a:r>
            <a:endParaRPr kumimoji="1" lang="ja-JP" altLang="en-US" sz="4400" dirty="0">
              <a:solidFill>
                <a:schemeClr val="tx1"/>
              </a:solidFill>
            </a:endParaRPr>
          </a:p>
        </p:txBody>
      </p:sp>
      <p:sp>
        <p:nvSpPr>
          <p:cNvPr id="7" name="Rectangle 3"/>
          <p:cNvSpPr txBox="1">
            <a:spLocks noChangeArrowheads="1"/>
          </p:cNvSpPr>
          <p:nvPr/>
        </p:nvSpPr>
        <p:spPr>
          <a:xfrm>
            <a:off x="-6260257" y="2064297"/>
            <a:ext cx="7326560" cy="1584176"/>
          </a:xfrm>
          <a:prstGeom prst="rect">
            <a:avLst/>
          </a:prstGeom>
        </p:spPr>
        <p:txBody>
          <a:bodyPr anchor="ctr">
            <a:normAutofit fontScale="25000" lnSpcReduction="20000"/>
          </a:bodyP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857250" indent="-857250">
              <a:buFont typeface="Wingdings" charset="2"/>
              <a:buChar char="Ø"/>
            </a:pPr>
            <a:endParaRPr lang="en-US" altLang="ja-JP" sz="59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 byte</a:t>
            </a:r>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のランダム文字列に対するチェックサムの推定</a:t>
            </a:r>
            <a:endPar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Font typeface="Arial" pitchFamily="34" charset="0"/>
              <a:buNone/>
            </a:pPr>
            <a:r>
              <a:rPr lang="en-US" altLang="ja-JP"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8" name="テキスト ボックス 7"/>
          <p:cNvSpPr txBox="1"/>
          <p:nvPr/>
        </p:nvSpPr>
        <p:spPr>
          <a:xfrm>
            <a:off x="-5947446" y="3688568"/>
            <a:ext cx="5981125" cy="584775"/>
          </a:xfrm>
          <a:prstGeom prst="rect">
            <a:avLst/>
          </a:prstGeom>
          <a:noFill/>
        </p:spPr>
        <p:txBody>
          <a:bodyPr wrap="non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ニューラルネットワーク構造</a:t>
            </a:r>
            <a:endParaRPr kumimoji="1" lang="ja-JP" altLang="en-US" sz="3200" b="1" dirty="0">
              <a:solidFill>
                <a:srgbClr val="002060"/>
              </a:solidFill>
              <a:latin typeface="Meiryo" charset="-128"/>
              <a:ea typeface="Meiryo" charset="-128"/>
              <a:cs typeface="Meiryo" charset="-128"/>
            </a:endParaRPr>
          </a:p>
        </p:txBody>
      </p:sp>
      <p:sp>
        <p:nvSpPr>
          <p:cNvPr id="9" name="テキスト ボックス 8"/>
          <p:cNvSpPr txBox="1"/>
          <p:nvPr/>
        </p:nvSpPr>
        <p:spPr>
          <a:xfrm>
            <a:off x="262220" y="1005315"/>
            <a:ext cx="2988319" cy="584775"/>
          </a:xfrm>
          <a:prstGeom prst="rect">
            <a:avLst/>
          </a:prstGeom>
          <a:noFill/>
        </p:spPr>
        <p:txBody>
          <a:bodyPr wrap="none" rtlCol="0">
            <a:spAutoFit/>
          </a:bodyPr>
          <a:lstStyle/>
          <a:p>
            <a:pPr marL="285750" indent="-285750">
              <a:buFont typeface="Wingdings" charset="2"/>
              <a:buChar char="Ø"/>
            </a:pPr>
            <a:r>
              <a:rPr kumimoji="1" lang="en-US" altLang="ja-JP" sz="3200" b="1" dirty="0" smtClean="0">
                <a:solidFill>
                  <a:srgbClr val="002060"/>
                </a:solidFill>
              </a:rPr>
              <a:t> </a:t>
            </a:r>
            <a:r>
              <a:rPr kumimoji="1" lang="en-US" altLang="ja-JP" sz="3200" b="1" dirty="0" smtClean="0">
                <a:solidFill>
                  <a:srgbClr val="002060"/>
                </a:solidFill>
                <a:latin typeface="Meiryo" charset="-128"/>
                <a:ea typeface="Meiryo" charset="-128"/>
                <a:cs typeface="Meiryo" charset="-128"/>
              </a:rPr>
              <a:t>[</a:t>
            </a:r>
            <a:r>
              <a:rPr kumimoji="1" lang="ja-JP" altLang="en-US" sz="3200" b="1" dirty="0" smtClean="0">
                <a:solidFill>
                  <a:srgbClr val="002060"/>
                </a:solidFill>
                <a:latin typeface="Meiryo" charset="-128"/>
                <a:ea typeface="Meiryo" charset="-128"/>
                <a:cs typeface="Meiryo" charset="-128"/>
              </a:rPr>
              <a:t>難波</a:t>
            </a:r>
            <a:r>
              <a:rPr kumimoji="1" lang="en-US" altLang="ja-JP" sz="3200" b="1" dirty="0" smtClean="0">
                <a:solidFill>
                  <a:srgbClr val="002060"/>
                </a:solidFill>
                <a:latin typeface="Meiryo" charset="-128"/>
                <a:ea typeface="Meiryo" charset="-128"/>
                <a:cs typeface="Meiryo" charset="-128"/>
              </a:rPr>
              <a:t>2018]</a:t>
            </a:r>
            <a:endParaRPr kumimoji="1" lang="ja-JP" altLang="en-US" sz="3200" b="1" dirty="0">
              <a:solidFill>
                <a:srgbClr val="002060"/>
              </a:solidFill>
              <a:latin typeface="Meiryo" charset="-128"/>
              <a:ea typeface="Meiryo" charset="-128"/>
              <a:cs typeface="Meiryo" charset="-128"/>
            </a:endParaRPr>
          </a:p>
        </p:txBody>
      </p:sp>
      <p:grpSp>
        <p:nvGrpSpPr>
          <p:cNvPr id="11" name="図形グループ 10"/>
          <p:cNvGrpSpPr/>
          <p:nvPr/>
        </p:nvGrpSpPr>
        <p:grpSpPr>
          <a:xfrm>
            <a:off x="179512" y="7317432"/>
            <a:ext cx="8411612" cy="2840243"/>
            <a:chOff x="525724" y="3533828"/>
            <a:chExt cx="8411612" cy="2840243"/>
          </a:xfrm>
        </p:grpSpPr>
        <p:grpSp>
          <p:nvGrpSpPr>
            <p:cNvPr id="28" name="図形グループ 27"/>
            <p:cNvGrpSpPr/>
            <p:nvPr/>
          </p:nvGrpSpPr>
          <p:grpSpPr>
            <a:xfrm>
              <a:off x="827584" y="3980956"/>
              <a:ext cx="7336058" cy="2046406"/>
              <a:chOff x="1014680" y="1988615"/>
              <a:chExt cx="7336058" cy="2046406"/>
            </a:xfrm>
          </p:grpSpPr>
          <p:sp>
            <p:nvSpPr>
              <p:cNvPr id="29" name="角丸四角形 28"/>
              <p:cNvSpPr/>
              <p:nvPr/>
            </p:nvSpPr>
            <p:spPr>
              <a:xfrm>
                <a:off x="2842953" y="2360091"/>
                <a:ext cx="1680556" cy="41690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b="1" dirty="0"/>
              </a:p>
            </p:txBody>
          </p:sp>
          <p:sp>
            <p:nvSpPr>
              <p:cNvPr id="30" name="角丸四角形 29"/>
              <p:cNvSpPr/>
              <p:nvPr/>
            </p:nvSpPr>
            <p:spPr>
              <a:xfrm>
                <a:off x="4851859" y="2360090"/>
                <a:ext cx="1076502" cy="41690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b="1" dirty="0"/>
              </a:p>
            </p:txBody>
          </p:sp>
          <p:sp>
            <p:nvSpPr>
              <p:cNvPr id="31" name="角丸四角形 30"/>
              <p:cNvSpPr/>
              <p:nvPr/>
            </p:nvSpPr>
            <p:spPr>
              <a:xfrm>
                <a:off x="4836624" y="3194424"/>
                <a:ext cx="1139576" cy="4170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b="1" dirty="0"/>
              </a:p>
            </p:txBody>
          </p:sp>
          <p:sp>
            <p:nvSpPr>
              <p:cNvPr id="32" name="角丸四角形 31"/>
              <p:cNvSpPr/>
              <p:nvPr/>
            </p:nvSpPr>
            <p:spPr>
              <a:xfrm>
                <a:off x="6348046" y="3194423"/>
                <a:ext cx="1084396" cy="4170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b="1" dirty="0"/>
                  <a:t>出力層</a:t>
                </a:r>
                <a:endParaRPr kumimoji="1" lang="ja-JP" altLang="en-US" sz="2000" b="1" dirty="0"/>
              </a:p>
            </p:txBody>
          </p:sp>
          <p:sp>
            <p:nvSpPr>
              <p:cNvPr id="33" name="右矢印 32"/>
              <p:cNvSpPr/>
              <p:nvPr/>
            </p:nvSpPr>
            <p:spPr>
              <a:xfrm>
                <a:off x="4523509" y="2269373"/>
                <a:ext cx="313115" cy="61514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右矢印 33"/>
              <p:cNvSpPr/>
              <p:nvPr/>
            </p:nvSpPr>
            <p:spPr>
              <a:xfrm>
                <a:off x="6015311" y="3121879"/>
                <a:ext cx="313115" cy="61514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下矢印 34"/>
              <p:cNvSpPr/>
              <p:nvPr/>
            </p:nvSpPr>
            <p:spPr>
              <a:xfrm>
                <a:off x="5063139" y="2821586"/>
                <a:ext cx="653937" cy="35467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014680" y="2376888"/>
                <a:ext cx="1515158" cy="400110"/>
              </a:xfrm>
              <a:prstGeom prst="rect">
                <a:avLst/>
              </a:prstGeom>
              <a:noFill/>
            </p:spPr>
            <p:txBody>
              <a:bodyPr wrap="none" rtlCol="0">
                <a:spAutoFit/>
              </a:bodyPr>
              <a:lstStyle/>
              <a:p>
                <a:r>
                  <a:rPr kumimoji="1" lang="en-US" altLang="ja-JP" sz="2000" b="1" dirty="0" smtClean="0"/>
                  <a:t>FA&amp;#02K$</a:t>
                </a:r>
                <a:endParaRPr kumimoji="1" lang="ja-JP" altLang="en-US" sz="2000" b="1" dirty="0"/>
              </a:p>
            </p:txBody>
          </p:sp>
          <p:sp>
            <p:nvSpPr>
              <p:cNvPr id="37" name="右矢印 36"/>
              <p:cNvSpPr/>
              <p:nvPr/>
            </p:nvSpPr>
            <p:spPr>
              <a:xfrm>
                <a:off x="2512180" y="2269372"/>
                <a:ext cx="313115" cy="61514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8" name="右矢印 37"/>
              <p:cNvSpPr/>
              <p:nvPr/>
            </p:nvSpPr>
            <p:spPr>
              <a:xfrm>
                <a:off x="7502355" y="3087309"/>
                <a:ext cx="313115" cy="61514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7797381" y="3182158"/>
                <a:ext cx="553357" cy="400110"/>
              </a:xfrm>
              <a:prstGeom prst="rect">
                <a:avLst/>
              </a:prstGeom>
              <a:noFill/>
            </p:spPr>
            <p:txBody>
              <a:bodyPr wrap="none" rtlCol="0">
                <a:spAutoFit/>
              </a:bodyPr>
              <a:lstStyle/>
              <a:p>
                <a:r>
                  <a:rPr kumimoji="1" lang="en-US" altLang="ja-JP" sz="2000" b="1" smtClean="0"/>
                  <a:t> 46</a:t>
                </a:r>
                <a:endParaRPr kumimoji="1" lang="ja-JP" altLang="en-US" sz="2000" b="1" dirty="0"/>
              </a:p>
            </p:txBody>
          </p:sp>
          <p:sp>
            <p:nvSpPr>
              <p:cNvPr id="40" name="テキスト ボックス 39"/>
              <p:cNvSpPr txBox="1"/>
              <p:nvPr/>
            </p:nvSpPr>
            <p:spPr>
              <a:xfrm>
                <a:off x="6354418" y="3665689"/>
                <a:ext cx="1276311" cy="369332"/>
              </a:xfrm>
              <a:prstGeom prst="rect">
                <a:avLst/>
              </a:prstGeom>
              <a:noFill/>
            </p:spPr>
            <p:txBody>
              <a:bodyPr wrap="none" rtlCol="0">
                <a:spAutoFit/>
              </a:bodyPr>
              <a:lstStyle/>
              <a:p>
                <a:r>
                  <a:rPr kumimoji="1" lang="en-US" altLang="ja-JP" b="1" dirty="0" smtClean="0"/>
                  <a:t>256</a:t>
                </a:r>
                <a:r>
                  <a:rPr kumimoji="1" lang="ja-JP" altLang="en-US" b="1" dirty="0" smtClean="0"/>
                  <a:t>ノード</a:t>
                </a:r>
                <a:endParaRPr kumimoji="1" lang="ja-JP" altLang="en-US" b="1" dirty="0"/>
              </a:p>
            </p:txBody>
          </p:sp>
          <p:sp>
            <p:nvSpPr>
              <p:cNvPr id="41" name="テキスト ボックス 40"/>
              <p:cNvSpPr txBox="1"/>
              <p:nvPr/>
            </p:nvSpPr>
            <p:spPr>
              <a:xfrm>
                <a:off x="4911296" y="3665689"/>
                <a:ext cx="1143262" cy="369332"/>
              </a:xfrm>
              <a:prstGeom prst="rect">
                <a:avLst/>
              </a:prstGeom>
              <a:noFill/>
            </p:spPr>
            <p:txBody>
              <a:bodyPr wrap="none" rtlCol="0">
                <a:spAutoFit/>
              </a:bodyPr>
              <a:lstStyle/>
              <a:p>
                <a:r>
                  <a:rPr lang="en-US" altLang="ja-JP" b="1" dirty="0"/>
                  <a:t>6</a:t>
                </a:r>
                <a:r>
                  <a:rPr kumimoji="1" lang="en-US" altLang="ja-JP" b="1" dirty="0" smtClean="0"/>
                  <a:t>4</a:t>
                </a:r>
                <a:r>
                  <a:rPr kumimoji="1" lang="ja-JP" altLang="en-US" b="1" dirty="0" smtClean="0"/>
                  <a:t>ノード</a:t>
                </a:r>
                <a:endParaRPr kumimoji="1" lang="ja-JP" altLang="en-US" b="1" dirty="0"/>
              </a:p>
            </p:txBody>
          </p:sp>
          <p:sp>
            <p:nvSpPr>
              <p:cNvPr id="42" name="テキスト ボックス 41"/>
              <p:cNvSpPr txBox="1"/>
              <p:nvPr/>
            </p:nvSpPr>
            <p:spPr>
              <a:xfrm>
                <a:off x="4851859" y="1988615"/>
                <a:ext cx="1143262" cy="369332"/>
              </a:xfrm>
              <a:prstGeom prst="rect">
                <a:avLst/>
              </a:prstGeom>
              <a:noFill/>
            </p:spPr>
            <p:txBody>
              <a:bodyPr wrap="none" rtlCol="0">
                <a:spAutoFit/>
              </a:bodyPr>
              <a:lstStyle/>
              <a:p>
                <a:r>
                  <a:rPr lang="en-US" altLang="ja-JP" b="1" dirty="0"/>
                  <a:t>6</a:t>
                </a:r>
                <a:r>
                  <a:rPr kumimoji="1" lang="en-US" altLang="ja-JP" b="1" dirty="0" smtClean="0"/>
                  <a:t>4</a:t>
                </a:r>
                <a:r>
                  <a:rPr kumimoji="1" lang="ja-JP" altLang="en-US" b="1" dirty="0" smtClean="0"/>
                  <a:t>ノード</a:t>
                </a:r>
                <a:endParaRPr kumimoji="1" lang="ja-JP" altLang="en-US" b="1" dirty="0"/>
              </a:p>
            </p:txBody>
          </p:sp>
          <p:sp>
            <p:nvSpPr>
              <p:cNvPr id="43" name="テキスト ボックス 42"/>
              <p:cNvSpPr txBox="1"/>
              <p:nvPr/>
            </p:nvSpPr>
            <p:spPr>
              <a:xfrm>
                <a:off x="3136033" y="2817212"/>
                <a:ext cx="1133644" cy="369332"/>
              </a:xfrm>
              <a:prstGeom prst="rect">
                <a:avLst/>
              </a:prstGeom>
              <a:noFill/>
            </p:spPr>
            <p:txBody>
              <a:bodyPr wrap="none" rtlCol="0">
                <a:spAutoFit/>
              </a:bodyPr>
              <a:lstStyle/>
              <a:p>
                <a:r>
                  <a:rPr kumimoji="1" lang="en-US" altLang="ja-JP" b="1" dirty="0" smtClean="0"/>
                  <a:t>24</a:t>
                </a:r>
                <a:r>
                  <a:rPr kumimoji="1" lang="ja-JP" altLang="en-US" b="1" dirty="0" smtClean="0"/>
                  <a:t>ノード</a:t>
                </a:r>
                <a:endParaRPr kumimoji="1" lang="ja-JP" altLang="en-US" b="1" dirty="0"/>
              </a:p>
            </p:txBody>
          </p:sp>
        </p:grpSp>
        <p:sp>
          <p:nvSpPr>
            <p:cNvPr id="44" name="円形吹き出し 43"/>
            <p:cNvSpPr/>
            <p:nvPr/>
          </p:nvSpPr>
          <p:spPr>
            <a:xfrm>
              <a:off x="525724" y="5191571"/>
              <a:ext cx="1737965" cy="1182500"/>
            </a:xfrm>
            <a:prstGeom prst="wedgeEllipseCallout">
              <a:avLst>
                <a:gd name="adj1" fmla="val 54396"/>
                <a:gd name="adj2" fmla="val -79795"/>
              </a:avLst>
            </a:prstGeom>
            <a:solidFill>
              <a:schemeClr val="accent3">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2400" dirty="0">
                <a:solidFill>
                  <a:srgbClr val="002060"/>
                </a:solidFill>
                <a:latin typeface="Meiryo" charset="-128"/>
                <a:ea typeface="Meiryo" charset="-128"/>
                <a:cs typeface="Meiryo" charset="-128"/>
              </a:endParaRPr>
            </a:p>
          </p:txBody>
        </p:sp>
        <p:sp>
          <p:nvSpPr>
            <p:cNvPr id="45" name="円形吹き出し 44"/>
            <p:cNvSpPr/>
            <p:nvPr/>
          </p:nvSpPr>
          <p:spPr>
            <a:xfrm>
              <a:off x="6992545" y="3533828"/>
              <a:ext cx="1865146" cy="1271167"/>
            </a:xfrm>
            <a:prstGeom prst="wedgeEllipseCallout">
              <a:avLst>
                <a:gd name="adj1" fmla="val 970"/>
                <a:gd name="adj2" fmla="val 76333"/>
              </a:avLst>
            </a:prstGeom>
            <a:solidFill>
              <a:schemeClr val="accent3">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2200" dirty="0">
                <a:solidFill>
                  <a:srgbClr val="002060"/>
                </a:solidFill>
                <a:latin typeface="Meiryo" charset="-128"/>
                <a:ea typeface="Meiryo" charset="-128"/>
                <a:cs typeface="Meiryo" charset="-128"/>
              </a:endParaRPr>
            </a:p>
          </p:txBody>
        </p:sp>
        <p:sp>
          <p:nvSpPr>
            <p:cNvPr id="46" name="テキスト ボックス 45"/>
            <p:cNvSpPr txBox="1"/>
            <p:nvPr/>
          </p:nvSpPr>
          <p:spPr>
            <a:xfrm>
              <a:off x="7086937" y="3806046"/>
              <a:ext cx="1850399" cy="830997"/>
            </a:xfrm>
            <a:prstGeom prst="rect">
              <a:avLst/>
            </a:prstGeom>
            <a:noFill/>
          </p:spPr>
          <p:txBody>
            <a:bodyPr wrap="square" rtlCol="0">
              <a:spAutoFit/>
            </a:bodyPr>
            <a:lstStyle/>
            <a:p>
              <a:r>
                <a:rPr kumimoji="1" lang="ja-JP" altLang="en-US" sz="2400" dirty="0" smtClean="0">
                  <a:solidFill>
                    <a:srgbClr val="002060"/>
                  </a:solidFill>
                </a:rPr>
                <a:t>チェックサム</a:t>
              </a:r>
              <a:endParaRPr kumimoji="1" lang="en-US" altLang="ja-JP" sz="2400" dirty="0" smtClean="0">
                <a:solidFill>
                  <a:srgbClr val="002060"/>
                </a:solidFill>
              </a:endParaRPr>
            </a:p>
            <a:p>
              <a:r>
                <a:rPr kumimoji="1" lang="en-US" altLang="ja-JP" sz="2400" dirty="0">
                  <a:solidFill>
                    <a:srgbClr val="002060"/>
                  </a:solidFill>
                </a:rPr>
                <a:t> </a:t>
              </a:r>
              <a:r>
                <a:rPr kumimoji="1" lang="en-US" altLang="ja-JP" sz="2400" dirty="0" smtClean="0">
                  <a:solidFill>
                    <a:srgbClr val="002060"/>
                  </a:solidFill>
                </a:rPr>
                <a:t>   </a:t>
              </a:r>
              <a:r>
                <a:rPr kumimoji="1" lang="ja-JP" altLang="en-US" sz="2400" dirty="0" smtClean="0">
                  <a:solidFill>
                    <a:srgbClr val="002060"/>
                  </a:solidFill>
                </a:rPr>
                <a:t>推定</a:t>
              </a:r>
              <a:endParaRPr kumimoji="1" lang="ja-JP" altLang="en-US" sz="2400" dirty="0">
                <a:solidFill>
                  <a:srgbClr val="002060"/>
                </a:solidFill>
              </a:endParaRPr>
            </a:p>
          </p:txBody>
        </p:sp>
        <p:sp>
          <p:nvSpPr>
            <p:cNvPr id="47" name="正方形/長方形 46"/>
            <p:cNvSpPr/>
            <p:nvPr/>
          </p:nvSpPr>
          <p:spPr>
            <a:xfrm>
              <a:off x="686820" y="5387222"/>
              <a:ext cx="1415772" cy="830997"/>
            </a:xfrm>
            <a:prstGeom prst="rect">
              <a:avLst/>
            </a:prstGeom>
          </p:spPr>
          <p:txBody>
            <a:bodyPr wrap="none">
              <a:spAutoFit/>
            </a:bodyPr>
            <a:lstStyle/>
            <a:p>
              <a:pPr algn="ctr"/>
              <a:r>
                <a:rPr kumimoji="1" lang="ja-JP" altLang="en-US" sz="2400" dirty="0">
                  <a:solidFill>
                    <a:srgbClr val="002060"/>
                  </a:solidFill>
                  <a:latin typeface="Meiryo" charset="-128"/>
                  <a:ea typeface="Meiryo" charset="-128"/>
                  <a:cs typeface="Meiryo" charset="-128"/>
                </a:rPr>
                <a:t>文字列</a:t>
              </a:r>
              <a:r>
                <a:rPr kumimoji="1" lang="ja-JP" altLang="en-US" sz="2400" dirty="0" smtClean="0">
                  <a:solidFill>
                    <a:srgbClr val="002060"/>
                  </a:solidFill>
                  <a:latin typeface="Meiryo" charset="-128"/>
                  <a:ea typeface="Meiryo" charset="-128"/>
                  <a:cs typeface="Meiryo" charset="-128"/>
                </a:rPr>
                <a:t>を</a:t>
              </a:r>
              <a:endParaRPr kumimoji="1" lang="en-US" altLang="ja-JP" sz="2400" dirty="0" smtClean="0">
                <a:solidFill>
                  <a:srgbClr val="002060"/>
                </a:solidFill>
                <a:latin typeface="Meiryo" charset="-128"/>
                <a:ea typeface="Meiryo" charset="-128"/>
                <a:cs typeface="Meiryo" charset="-128"/>
              </a:endParaRPr>
            </a:p>
            <a:p>
              <a:pPr algn="ctr"/>
              <a:r>
                <a:rPr kumimoji="1" lang="ja-JP" altLang="en-US" sz="2400" dirty="0" smtClean="0">
                  <a:solidFill>
                    <a:srgbClr val="002060"/>
                  </a:solidFill>
                  <a:latin typeface="Meiryo" charset="-128"/>
                  <a:ea typeface="Meiryo" charset="-128"/>
                  <a:cs typeface="Meiryo" charset="-128"/>
                </a:rPr>
                <a:t>分割</a:t>
              </a:r>
              <a:r>
                <a:rPr kumimoji="1" lang="ja-JP" altLang="en-US" sz="2400" dirty="0">
                  <a:solidFill>
                    <a:srgbClr val="002060"/>
                  </a:solidFill>
                  <a:latin typeface="Meiryo" charset="-128"/>
                  <a:ea typeface="Meiryo" charset="-128"/>
                  <a:cs typeface="Meiryo" charset="-128"/>
                </a:rPr>
                <a:t>入力</a:t>
              </a:r>
            </a:p>
          </p:txBody>
        </p:sp>
        <p:sp>
          <p:nvSpPr>
            <p:cNvPr id="3" name="正方形/長方形 2"/>
            <p:cNvSpPr/>
            <p:nvPr/>
          </p:nvSpPr>
          <p:spPr>
            <a:xfrm>
              <a:off x="2784851" y="4352432"/>
              <a:ext cx="1431802" cy="369332"/>
            </a:xfrm>
            <a:prstGeom prst="rect">
              <a:avLst/>
            </a:prstGeom>
          </p:spPr>
          <p:txBody>
            <a:bodyPr wrap="none">
              <a:spAutoFit/>
            </a:bodyPr>
            <a:lstStyle/>
            <a:p>
              <a:pPr algn="ctr"/>
              <a:r>
                <a:rPr kumimoji="1" lang="en-US" altLang="ja-JP" b="1"/>
                <a:t>Embedding</a:t>
              </a:r>
              <a:endParaRPr kumimoji="1" lang="ja-JP" altLang="en-US" b="1" dirty="0"/>
            </a:p>
          </p:txBody>
        </p:sp>
        <p:sp>
          <p:nvSpPr>
            <p:cNvPr id="4" name="正方形/長方形 3"/>
            <p:cNvSpPr/>
            <p:nvPr/>
          </p:nvSpPr>
          <p:spPr>
            <a:xfrm>
              <a:off x="4807712" y="4380801"/>
              <a:ext cx="790601" cy="369332"/>
            </a:xfrm>
            <a:prstGeom prst="rect">
              <a:avLst/>
            </a:prstGeom>
          </p:spPr>
          <p:txBody>
            <a:bodyPr wrap="none">
              <a:spAutoFit/>
            </a:bodyPr>
            <a:lstStyle/>
            <a:p>
              <a:pPr algn="ctr"/>
              <a:r>
                <a:rPr lang="en-US" altLang="ja-JP" b="1" dirty="0"/>
                <a:t>LSTM</a:t>
              </a:r>
              <a:endParaRPr kumimoji="1" lang="ja-JP" altLang="en-US" b="1" dirty="0"/>
            </a:p>
          </p:txBody>
        </p:sp>
        <p:sp>
          <p:nvSpPr>
            <p:cNvPr id="5" name="正方形/長方形 4"/>
            <p:cNvSpPr/>
            <p:nvPr/>
          </p:nvSpPr>
          <p:spPr>
            <a:xfrm>
              <a:off x="4681108" y="5190360"/>
              <a:ext cx="1107996" cy="369332"/>
            </a:xfrm>
            <a:prstGeom prst="rect">
              <a:avLst/>
            </a:prstGeom>
          </p:spPr>
          <p:txBody>
            <a:bodyPr wrap="none">
              <a:spAutoFit/>
            </a:bodyPr>
            <a:lstStyle/>
            <a:p>
              <a:pPr algn="ctr"/>
              <a:r>
                <a:rPr lang="ja-JP" altLang="en-US" b="1" dirty="0"/>
                <a:t>全結合層</a:t>
              </a:r>
              <a:endParaRPr kumimoji="1" lang="ja-JP" altLang="en-US" b="1" dirty="0"/>
            </a:p>
          </p:txBody>
        </p:sp>
      </p:grpSp>
      <p:sp>
        <p:nvSpPr>
          <p:cNvPr id="6" name="スライド番号プレースホルダー 5"/>
          <p:cNvSpPr>
            <a:spLocks noGrp="1"/>
          </p:cNvSpPr>
          <p:nvPr>
            <p:ph type="sldNum" sz="quarter" idx="12"/>
          </p:nvPr>
        </p:nvSpPr>
        <p:spPr/>
        <p:txBody>
          <a:bodyPr/>
          <a:lstStyle/>
          <a:p>
            <a:fld id="{3A2F0832-F084-422D-97D1-AF848F4F2C34}" type="slidenum">
              <a:rPr lang="en-US" smtClean="0"/>
              <a:t>6</a:t>
            </a:fld>
            <a:r>
              <a:rPr lang="en-US" dirty="0" smtClean="0"/>
              <a:t>/10</a:t>
            </a:r>
            <a:endParaRPr lang="en-US" dirty="0"/>
          </a:p>
        </p:txBody>
      </p:sp>
      <p:sp>
        <p:nvSpPr>
          <p:cNvPr id="49" name="正方形/長方形 48"/>
          <p:cNvSpPr/>
          <p:nvPr/>
        </p:nvSpPr>
        <p:spPr>
          <a:xfrm>
            <a:off x="1281712" y="5793529"/>
            <a:ext cx="5788764" cy="584775"/>
          </a:xfrm>
          <a:prstGeom prst="rect">
            <a:avLst/>
          </a:prstGeom>
        </p:spPr>
        <p:txBody>
          <a:bodyPr wrap="none">
            <a:spAutoFit/>
          </a:bodyPr>
          <a:lstStyle/>
          <a:p>
            <a:r>
              <a:rPr lang="ja-JP" altLang="en-US"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8 byte</a:t>
            </a:r>
            <a:r>
              <a:rPr lang="ja-JP" altLang="en-US"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の固定長データ</a:t>
            </a:r>
            <a:r>
              <a:rPr lang="ja-JP" altLang="en-US"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のみ</a:t>
            </a:r>
            <a:endParaRPr lang="en-US" altLang="ja-JP"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0" name="図 49"/>
          <p:cNvPicPr>
            <a:picLocks noChangeAspect="1"/>
          </p:cNvPicPr>
          <p:nvPr/>
        </p:nvPicPr>
        <p:blipFill rotWithShape="1">
          <a:blip r:embed="rId3">
            <a:extLst>
              <a:ext uri="{28A0092B-C50C-407E-A947-70E740481C1C}">
                <a14:useLocalDpi xmlns:a14="http://schemas.microsoft.com/office/drawing/2010/main" val="0"/>
              </a:ext>
            </a:extLst>
          </a:blip>
          <a:srcRect l="19971" t="-1155"/>
          <a:stretch/>
        </p:blipFill>
        <p:spPr>
          <a:xfrm>
            <a:off x="1360848" y="1451088"/>
            <a:ext cx="6337965" cy="4222217"/>
          </a:xfrm>
          <a:prstGeom prst="rect">
            <a:avLst/>
          </a:prstGeom>
        </p:spPr>
      </p:pic>
      <p:pic>
        <p:nvPicPr>
          <p:cNvPr id="17" name="図 16"/>
          <p:cNvPicPr>
            <a:picLocks noChangeAspect="1"/>
          </p:cNvPicPr>
          <p:nvPr/>
        </p:nvPicPr>
        <p:blipFill rotWithShape="1">
          <a:blip r:embed="rId4">
            <a:extLst>
              <a:ext uri="{28A0092B-C50C-407E-A947-70E740481C1C}">
                <a14:useLocalDpi xmlns:a14="http://schemas.microsoft.com/office/drawing/2010/main" val="0"/>
              </a:ext>
            </a:extLst>
          </a:blip>
          <a:srcRect l="66605" t="34528" r="10040" b="44067"/>
          <a:stretch/>
        </p:blipFill>
        <p:spPr>
          <a:xfrm>
            <a:off x="623798" y="2967815"/>
            <a:ext cx="1729210" cy="547651"/>
          </a:xfrm>
          <a:prstGeom prst="rect">
            <a:avLst/>
          </a:prstGeom>
        </p:spPr>
      </p:pic>
      <p:pic>
        <p:nvPicPr>
          <p:cNvPr id="51" name="図 50"/>
          <p:cNvPicPr>
            <a:picLocks noChangeAspect="1"/>
          </p:cNvPicPr>
          <p:nvPr/>
        </p:nvPicPr>
        <p:blipFill rotWithShape="1">
          <a:blip r:embed="rId4">
            <a:extLst>
              <a:ext uri="{28A0092B-C50C-407E-A947-70E740481C1C}">
                <a14:useLocalDpi xmlns:a14="http://schemas.microsoft.com/office/drawing/2010/main" val="0"/>
              </a:ext>
            </a:extLst>
          </a:blip>
          <a:srcRect l="66605" t="34528" r="10040" b="44067"/>
          <a:stretch/>
        </p:blipFill>
        <p:spPr>
          <a:xfrm>
            <a:off x="856547" y="1491600"/>
            <a:ext cx="1729210" cy="547651"/>
          </a:xfrm>
          <a:prstGeom prst="rect">
            <a:avLst/>
          </a:prstGeom>
        </p:spPr>
      </p:pic>
      <p:pic>
        <p:nvPicPr>
          <p:cNvPr id="53" name="図 52"/>
          <p:cNvPicPr>
            <a:picLocks noChangeAspect="1"/>
          </p:cNvPicPr>
          <p:nvPr/>
        </p:nvPicPr>
        <p:blipFill rotWithShape="1">
          <a:blip r:embed="rId4">
            <a:extLst>
              <a:ext uri="{28A0092B-C50C-407E-A947-70E740481C1C}">
                <a14:useLocalDpi xmlns:a14="http://schemas.microsoft.com/office/drawing/2010/main" val="0"/>
              </a:ext>
            </a:extLst>
          </a:blip>
          <a:srcRect l="66605" t="34528" r="10040" b="44067"/>
          <a:stretch/>
        </p:blipFill>
        <p:spPr>
          <a:xfrm>
            <a:off x="4886937" y="1572524"/>
            <a:ext cx="4405636" cy="1395291"/>
          </a:xfrm>
          <a:prstGeom prst="rect">
            <a:avLst/>
          </a:prstGeom>
        </p:spPr>
      </p:pic>
      <p:pic>
        <p:nvPicPr>
          <p:cNvPr id="54" name="図 53"/>
          <p:cNvPicPr>
            <a:picLocks noChangeAspect="1"/>
          </p:cNvPicPr>
          <p:nvPr/>
        </p:nvPicPr>
        <p:blipFill rotWithShape="1">
          <a:blip r:embed="rId4">
            <a:extLst>
              <a:ext uri="{28A0092B-C50C-407E-A947-70E740481C1C}">
                <a14:useLocalDpi xmlns:a14="http://schemas.microsoft.com/office/drawing/2010/main" val="0"/>
              </a:ext>
            </a:extLst>
          </a:blip>
          <a:srcRect l="66605" t="34528" r="10040" b="44067"/>
          <a:stretch/>
        </p:blipFill>
        <p:spPr>
          <a:xfrm>
            <a:off x="1397415" y="2101257"/>
            <a:ext cx="1041224" cy="812339"/>
          </a:xfrm>
          <a:prstGeom prst="rect">
            <a:avLst/>
          </a:prstGeom>
        </p:spPr>
      </p:pic>
      <p:pic>
        <p:nvPicPr>
          <p:cNvPr id="55" name="図 54"/>
          <p:cNvPicPr>
            <a:picLocks noChangeAspect="1"/>
          </p:cNvPicPr>
          <p:nvPr/>
        </p:nvPicPr>
        <p:blipFill rotWithShape="1">
          <a:blip r:embed="rId3">
            <a:extLst>
              <a:ext uri="{28A0092B-C50C-407E-A947-70E740481C1C}">
                <a14:useLocalDpi xmlns:a14="http://schemas.microsoft.com/office/drawing/2010/main" val="0"/>
              </a:ext>
            </a:extLst>
          </a:blip>
          <a:srcRect l="19953" t="51943" r="66861" b="34443"/>
          <a:stretch/>
        </p:blipFill>
        <p:spPr>
          <a:xfrm>
            <a:off x="1338533" y="2095131"/>
            <a:ext cx="1014475" cy="553527"/>
          </a:xfrm>
          <a:prstGeom prst="rect">
            <a:avLst/>
          </a:prstGeom>
        </p:spPr>
      </p:pic>
      <p:pic>
        <p:nvPicPr>
          <p:cNvPr id="56" name="図 55"/>
          <p:cNvPicPr>
            <a:picLocks noChangeAspect="1"/>
          </p:cNvPicPr>
          <p:nvPr/>
        </p:nvPicPr>
        <p:blipFill rotWithShape="1">
          <a:blip r:embed="rId3">
            <a:extLst>
              <a:ext uri="{28A0092B-C50C-407E-A947-70E740481C1C}">
                <a14:useLocalDpi xmlns:a14="http://schemas.microsoft.com/office/drawing/2010/main" val="0"/>
              </a:ext>
            </a:extLst>
          </a:blip>
          <a:srcRect l="33710" t="14978" r="55554" b="76115"/>
          <a:stretch/>
        </p:blipFill>
        <p:spPr>
          <a:xfrm rot="10800000">
            <a:off x="4466523" y="2167399"/>
            <a:ext cx="850288" cy="371787"/>
          </a:xfrm>
          <a:prstGeom prst="rect">
            <a:avLst/>
          </a:prstGeom>
        </p:spPr>
      </p:pic>
      <p:sp>
        <p:nvSpPr>
          <p:cNvPr id="10" name="正方形/長方形 9"/>
          <p:cNvSpPr/>
          <p:nvPr/>
        </p:nvSpPr>
        <p:spPr>
          <a:xfrm>
            <a:off x="5433280" y="2034392"/>
            <a:ext cx="144016" cy="23577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5499425" y="2099606"/>
            <a:ext cx="144016" cy="23577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5562077" y="2176245"/>
            <a:ext cx="144016" cy="23577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5624729" y="2254046"/>
            <a:ext cx="144016" cy="23577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690874" y="2331847"/>
            <a:ext cx="144016" cy="23577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5742730" y="2409648"/>
            <a:ext cx="144016" cy="23577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2" name="図 51"/>
          <p:cNvPicPr>
            <a:picLocks noChangeAspect="1"/>
          </p:cNvPicPr>
          <p:nvPr/>
        </p:nvPicPr>
        <p:blipFill rotWithShape="1">
          <a:blip r:embed="rId3">
            <a:extLst>
              <a:ext uri="{28A0092B-C50C-407E-A947-70E740481C1C}">
                <a14:useLocalDpi xmlns:a14="http://schemas.microsoft.com/office/drawing/2010/main" val="0"/>
              </a:ext>
            </a:extLst>
          </a:blip>
          <a:srcRect l="64941" t="2963" r="6422" b="69517"/>
          <a:stretch/>
        </p:blipFill>
        <p:spPr>
          <a:xfrm>
            <a:off x="6356936" y="1757507"/>
            <a:ext cx="2268016" cy="1148679"/>
          </a:xfrm>
          <a:prstGeom prst="rect">
            <a:avLst/>
          </a:prstGeom>
        </p:spPr>
      </p:pic>
      <p:pic>
        <p:nvPicPr>
          <p:cNvPr id="62" name="図 61"/>
          <p:cNvPicPr>
            <a:picLocks noChangeAspect="1"/>
          </p:cNvPicPr>
          <p:nvPr/>
        </p:nvPicPr>
        <p:blipFill rotWithShape="1">
          <a:blip r:embed="rId4">
            <a:extLst>
              <a:ext uri="{28A0092B-C50C-407E-A947-70E740481C1C}">
                <a14:useLocalDpi xmlns:a14="http://schemas.microsoft.com/office/drawing/2010/main" val="0"/>
              </a:ext>
            </a:extLst>
          </a:blip>
          <a:srcRect l="66605" t="34528" r="10040" b="44067"/>
          <a:stretch/>
        </p:blipFill>
        <p:spPr>
          <a:xfrm>
            <a:off x="654853" y="3622982"/>
            <a:ext cx="1729210" cy="668339"/>
          </a:xfrm>
          <a:prstGeom prst="rect">
            <a:avLst/>
          </a:prstGeom>
        </p:spPr>
      </p:pic>
      <p:sp>
        <p:nvSpPr>
          <p:cNvPr id="12" name="正方形/長方形 11"/>
          <p:cNvSpPr/>
          <p:nvPr/>
        </p:nvSpPr>
        <p:spPr>
          <a:xfrm>
            <a:off x="1422568" y="3684417"/>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488403" y="3749515"/>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1554238" y="3811634"/>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1615958" y="3878657"/>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1685387" y="3956098"/>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1745217" y="4033539"/>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4" name="図 83"/>
          <p:cNvPicPr>
            <a:picLocks noChangeAspect="1"/>
          </p:cNvPicPr>
          <p:nvPr/>
        </p:nvPicPr>
        <p:blipFill rotWithShape="1">
          <a:blip r:embed="rId4">
            <a:extLst>
              <a:ext uri="{28A0092B-C50C-407E-A947-70E740481C1C}">
                <a14:useLocalDpi xmlns:a14="http://schemas.microsoft.com/office/drawing/2010/main" val="0"/>
              </a:ext>
            </a:extLst>
          </a:blip>
          <a:srcRect l="66605" t="34528" r="10040" b="44067"/>
          <a:stretch/>
        </p:blipFill>
        <p:spPr>
          <a:xfrm>
            <a:off x="6506597" y="4672363"/>
            <a:ext cx="1729210" cy="628644"/>
          </a:xfrm>
          <a:prstGeom prst="rect">
            <a:avLst/>
          </a:prstGeom>
        </p:spPr>
      </p:pic>
      <p:grpSp>
        <p:nvGrpSpPr>
          <p:cNvPr id="14" name="図形グループ 13"/>
          <p:cNvGrpSpPr/>
          <p:nvPr/>
        </p:nvGrpSpPr>
        <p:grpSpPr>
          <a:xfrm>
            <a:off x="6561297" y="4660867"/>
            <a:ext cx="766446" cy="166058"/>
            <a:chOff x="9278162" y="4895719"/>
            <a:chExt cx="766446" cy="166058"/>
          </a:xfrm>
        </p:grpSpPr>
        <p:sp>
          <p:nvSpPr>
            <p:cNvPr id="68" name="正方形/長方形 67"/>
            <p:cNvSpPr/>
            <p:nvPr/>
          </p:nvSpPr>
          <p:spPr>
            <a:xfrm>
              <a:off x="9278162" y="4895719"/>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9950659" y="4895719"/>
              <a:ext cx="93949" cy="16605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9" name="図形グループ 68"/>
          <p:cNvGrpSpPr/>
          <p:nvPr/>
        </p:nvGrpSpPr>
        <p:grpSpPr>
          <a:xfrm>
            <a:off x="6619210" y="4724582"/>
            <a:ext cx="766446" cy="166058"/>
            <a:chOff x="9278162" y="4895719"/>
            <a:chExt cx="766446" cy="166058"/>
          </a:xfrm>
        </p:grpSpPr>
        <p:sp>
          <p:nvSpPr>
            <p:cNvPr id="70" name="正方形/長方形 69"/>
            <p:cNvSpPr/>
            <p:nvPr/>
          </p:nvSpPr>
          <p:spPr>
            <a:xfrm>
              <a:off x="9278162" y="4895719"/>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9950659" y="4895719"/>
              <a:ext cx="93949" cy="16605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2" name="図形グループ 71"/>
          <p:cNvGrpSpPr/>
          <p:nvPr/>
        </p:nvGrpSpPr>
        <p:grpSpPr>
          <a:xfrm>
            <a:off x="6689999" y="4798568"/>
            <a:ext cx="766446" cy="166058"/>
            <a:chOff x="9278162" y="4895719"/>
            <a:chExt cx="766446" cy="166058"/>
          </a:xfrm>
        </p:grpSpPr>
        <p:sp>
          <p:nvSpPr>
            <p:cNvPr id="73" name="正方形/長方形 72"/>
            <p:cNvSpPr/>
            <p:nvPr/>
          </p:nvSpPr>
          <p:spPr>
            <a:xfrm>
              <a:off x="9278162" y="4895719"/>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9950659" y="4895719"/>
              <a:ext cx="93949" cy="16605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図形グループ 74"/>
          <p:cNvGrpSpPr/>
          <p:nvPr/>
        </p:nvGrpSpPr>
        <p:grpSpPr>
          <a:xfrm>
            <a:off x="6742381" y="4882521"/>
            <a:ext cx="766446" cy="166058"/>
            <a:chOff x="9278162" y="4895719"/>
            <a:chExt cx="766446" cy="166058"/>
          </a:xfrm>
        </p:grpSpPr>
        <p:sp>
          <p:nvSpPr>
            <p:cNvPr id="76" name="正方形/長方形 75"/>
            <p:cNvSpPr/>
            <p:nvPr/>
          </p:nvSpPr>
          <p:spPr>
            <a:xfrm>
              <a:off x="9278162" y="4895719"/>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9950659" y="4895719"/>
              <a:ext cx="93949" cy="16605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図形グループ 77"/>
          <p:cNvGrpSpPr/>
          <p:nvPr/>
        </p:nvGrpSpPr>
        <p:grpSpPr>
          <a:xfrm>
            <a:off x="6816344" y="4967198"/>
            <a:ext cx="766446" cy="166058"/>
            <a:chOff x="9278162" y="4895719"/>
            <a:chExt cx="766446" cy="166058"/>
          </a:xfrm>
        </p:grpSpPr>
        <p:sp>
          <p:nvSpPr>
            <p:cNvPr id="79" name="正方形/長方形 78"/>
            <p:cNvSpPr/>
            <p:nvPr/>
          </p:nvSpPr>
          <p:spPr>
            <a:xfrm>
              <a:off x="9278162" y="4895719"/>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9950659" y="4895719"/>
              <a:ext cx="93949" cy="16605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図形グループ 80"/>
          <p:cNvGrpSpPr/>
          <p:nvPr/>
        </p:nvGrpSpPr>
        <p:grpSpPr>
          <a:xfrm>
            <a:off x="6908484" y="5066349"/>
            <a:ext cx="766446" cy="166058"/>
            <a:chOff x="9278162" y="4895719"/>
            <a:chExt cx="766446" cy="166058"/>
          </a:xfrm>
        </p:grpSpPr>
        <p:sp>
          <p:nvSpPr>
            <p:cNvPr id="82" name="正方形/長方形 81"/>
            <p:cNvSpPr/>
            <p:nvPr/>
          </p:nvSpPr>
          <p:spPr>
            <a:xfrm>
              <a:off x="9278162" y="4895719"/>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p:cNvSpPr/>
            <p:nvPr/>
          </p:nvSpPr>
          <p:spPr>
            <a:xfrm>
              <a:off x="9950659" y="4895719"/>
              <a:ext cx="93949" cy="16605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53650138"/>
      </p:ext>
    </p:extLst>
  </p:cSld>
  <p:clrMapOvr>
    <a:masterClrMapping/>
  </p:clrMapOvr>
  <mc:AlternateContent xmlns:mc="http://schemas.openxmlformats.org/markup-compatibility/2006" xmlns:p14="http://schemas.microsoft.com/office/powerpoint/2010/main">
    <mc:Choice Requires="p14">
      <p:transition spd="slow" p14:dur="2000" advTm="43259"/>
    </mc:Choice>
    <mc:Fallback xmlns="">
      <p:transition spd="slow" advTm="4325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15095"/>
          <a:stretch/>
        </p:blipFill>
        <p:spPr>
          <a:xfrm>
            <a:off x="1267421" y="1262884"/>
            <a:ext cx="6087479" cy="4731732"/>
          </a:xfrm>
          <a:prstGeom prst="rect">
            <a:avLst/>
          </a:prstGeom>
        </p:spPr>
      </p:pic>
      <p:sp>
        <p:nvSpPr>
          <p:cNvPr id="11" name="円形吹き出し 10"/>
          <p:cNvSpPr/>
          <p:nvPr/>
        </p:nvSpPr>
        <p:spPr>
          <a:xfrm>
            <a:off x="31788" y="4530838"/>
            <a:ext cx="2937928" cy="1167587"/>
          </a:xfrm>
          <a:prstGeom prst="wedgeEllipseCallout">
            <a:avLst>
              <a:gd name="adj1" fmla="val 61882"/>
              <a:gd name="adj2" fmla="val -25296"/>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7</a:t>
            </a:fld>
            <a:r>
              <a:rPr lang="en-US" dirty="0" smtClean="0"/>
              <a:t>/10</a:t>
            </a:r>
            <a:endParaRPr lang="en-US" dirty="0"/>
          </a:p>
        </p:txBody>
      </p:sp>
      <p:sp>
        <p:nvSpPr>
          <p:cNvPr id="6" name="タイトル 1"/>
          <p:cNvSpPr txBox="1">
            <a:spLocks/>
          </p:cNvSpPr>
          <p:nvPr/>
        </p:nvSpPr>
        <p:spPr>
          <a:xfrm>
            <a:off x="179512" y="170438"/>
            <a:ext cx="9144000" cy="1069514"/>
          </a:xfrm>
          <a:prstGeom prst="rect">
            <a:avLst/>
          </a:prstGeom>
        </p:spPr>
        <p:txBody>
          <a:bodyPr anchor="ctr"/>
          <a:lstStyle>
            <a:lvl1pPr algn="l" defTabSz="914400" rtl="0" eaLnBrk="1" latinLnBrk="1" hangingPunct="1">
              <a:spcBef>
                <a:spcPct val="0"/>
              </a:spcBef>
              <a:buNone/>
              <a:defRPr sz="4000" b="1" kern="1200" baseline="0">
                <a:solidFill>
                  <a:schemeClr val="tx1">
                    <a:lumMod val="75000"/>
                    <a:lumOff val="25000"/>
                  </a:schemeClr>
                </a:solidFill>
                <a:latin typeface="Arial" pitchFamily="34" charset="0"/>
                <a:ea typeface="+mj-ea"/>
                <a:cs typeface="Arial" pitchFamily="34" charset="0"/>
              </a:defRPr>
            </a:lvl1pPr>
          </a:lstStyle>
          <a:p>
            <a:r>
              <a:rPr kumimoji="1" lang="en-US" altLang="ja-JP" sz="4400" smtClean="0">
                <a:solidFill>
                  <a:schemeClr val="tx1"/>
                </a:solidFill>
              </a:rPr>
              <a:t> Encoder</a:t>
            </a:r>
            <a:r>
              <a:rPr kumimoji="1" lang="ja-JP" altLang="en-US" sz="4400" smtClean="0">
                <a:solidFill>
                  <a:schemeClr val="tx1"/>
                </a:solidFill>
              </a:rPr>
              <a:t>・</a:t>
            </a:r>
            <a:r>
              <a:rPr kumimoji="1" lang="en-US" altLang="ja-JP" sz="4400" smtClean="0">
                <a:solidFill>
                  <a:schemeClr val="tx1"/>
                </a:solidFill>
              </a:rPr>
              <a:t> Decoder</a:t>
            </a:r>
            <a:r>
              <a:rPr kumimoji="1" lang="ja-JP" altLang="en-US" sz="4400" smtClean="0">
                <a:solidFill>
                  <a:schemeClr val="tx1"/>
                </a:solidFill>
              </a:rPr>
              <a:t>モデル</a:t>
            </a:r>
            <a:endParaRPr kumimoji="1" lang="ja-JP" altLang="en-US" sz="4400" dirty="0">
              <a:solidFill>
                <a:schemeClr val="tx1"/>
              </a:solidFill>
            </a:endParaRPr>
          </a:p>
        </p:txBody>
      </p:sp>
      <p:sp>
        <p:nvSpPr>
          <p:cNvPr id="7" name="下矢印 6"/>
          <p:cNvSpPr/>
          <p:nvPr/>
        </p:nvSpPr>
        <p:spPr>
          <a:xfrm>
            <a:off x="3591080" y="5958681"/>
            <a:ext cx="720080" cy="26562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2129758" y="6188374"/>
            <a:ext cx="3938899" cy="400110"/>
          </a:xfrm>
          <a:prstGeom prst="rect">
            <a:avLst/>
          </a:prstGeom>
          <a:noFill/>
        </p:spPr>
        <p:txBody>
          <a:bodyPr wrap="none" rtlCol="0">
            <a:spAutoFit/>
          </a:bodyPr>
          <a:lstStyle/>
          <a:p>
            <a:r>
              <a:rPr kumimoji="1" lang="en-US" altLang="ja-JP" sz="2000" b="1" smtClean="0">
                <a:latin typeface="Meiryo" charset="-128"/>
                <a:ea typeface="Meiryo" charset="-128"/>
                <a:cs typeface="Meiryo" charset="-128"/>
              </a:rPr>
              <a:t>&lt;0,1,0,1,1,0,0,0,1,1,1,0,1&gt;</a:t>
            </a:r>
            <a:endParaRPr kumimoji="1" lang="ja-JP" altLang="en-US" sz="2000" b="1" dirty="0">
              <a:latin typeface="Meiryo" charset="-128"/>
              <a:ea typeface="Meiryo" charset="-128"/>
              <a:cs typeface="Meiryo" charset="-128"/>
            </a:endParaRPr>
          </a:p>
        </p:txBody>
      </p:sp>
      <p:pic>
        <p:nvPicPr>
          <p:cNvPr id="9" name="図 8"/>
          <p:cNvPicPr>
            <a:picLocks noChangeAspect="1"/>
          </p:cNvPicPr>
          <p:nvPr/>
        </p:nvPicPr>
        <p:blipFill rotWithShape="1">
          <a:blip r:embed="rId4">
            <a:extLst>
              <a:ext uri="{28A0092B-C50C-407E-A947-70E740481C1C}">
                <a14:useLocalDpi xmlns:a14="http://schemas.microsoft.com/office/drawing/2010/main" val="0"/>
              </a:ext>
            </a:extLst>
          </a:blip>
          <a:srcRect l="66605" t="34528" r="10040" b="44067"/>
          <a:stretch/>
        </p:blipFill>
        <p:spPr>
          <a:xfrm>
            <a:off x="971599" y="1077309"/>
            <a:ext cx="2619481" cy="547651"/>
          </a:xfrm>
          <a:prstGeom prst="rect">
            <a:avLst/>
          </a:prstGeom>
        </p:spPr>
      </p:pic>
      <p:sp>
        <p:nvSpPr>
          <p:cNvPr id="2" name="テキスト ボックス 1"/>
          <p:cNvSpPr txBox="1"/>
          <p:nvPr/>
        </p:nvSpPr>
        <p:spPr>
          <a:xfrm>
            <a:off x="1277698" y="1262884"/>
            <a:ext cx="2124108" cy="400110"/>
          </a:xfrm>
          <a:prstGeom prst="rect">
            <a:avLst/>
          </a:prstGeom>
          <a:noFill/>
        </p:spPr>
        <p:txBody>
          <a:bodyPr wrap="none" rtlCol="0">
            <a:spAutoFit/>
          </a:bodyPr>
          <a:lstStyle/>
          <a:p>
            <a:r>
              <a:rPr kumimoji="1" lang="en-US" altLang="ja-JP" sz="2000" b="1" smtClean="0">
                <a:latin typeface="Meiryo" charset="-128"/>
                <a:ea typeface="Meiryo" charset="-128"/>
                <a:cs typeface="Meiryo" charset="-128"/>
              </a:rPr>
              <a:t>&lt;Thank, you&gt;</a:t>
            </a:r>
            <a:endParaRPr kumimoji="1" lang="ja-JP" altLang="en-US" sz="2000" b="1" dirty="0">
              <a:latin typeface="Meiryo" charset="-128"/>
              <a:ea typeface="Meiryo" charset="-128"/>
              <a:cs typeface="Meiryo" charset="-128"/>
            </a:endParaRPr>
          </a:p>
        </p:txBody>
      </p:sp>
      <p:sp>
        <p:nvSpPr>
          <p:cNvPr id="4" name="円形吹き出し 3"/>
          <p:cNvSpPr/>
          <p:nvPr/>
        </p:nvSpPr>
        <p:spPr>
          <a:xfrm>
            <a:off x="18401" y="4530838"/>
            <a:ext cx="2937928" cy="1167587"/>
          </a:xfrm>
          <a:prstGeom prst="wedgeEllipseCallout">
            <a:avLst>
              <a:gd name="adj1" fmla="val 17864"/>
              <a:gd name="adj2" fmla="val -65573"/>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0" name="テキスト ボックス 9"/>
          <p:cNvSpPr txBox="1"/>
          <p:nvPr/>
        </p:nvSpPr>
        <p:spPr>
          <a:xfrm>
            <a:off x="297776" y="4652966"/>
            <a:ext cx="2379177" cy="923330"/>
          </a:xfrm>
          <a:prstGeom prst="rect">
            <a:avLst/>
          </a:prstGeom>
          <a:noFill/>
        </p:spPr>
        <p:txBody>
          <a:bodyPr wrap="none" rtlCol="0">
            <a:spAutoFit/>
          </a:bodyPr>
          <a:lstStyle/>
          <a:p>
            <a:pPr algn="ctr"/>
            <a:r>
              <a:rPr lang="ja-JP" altLang="en-US" dirty="0"/>
              <a:t>人工</a:t>
            </a:r>
            <a:r>
              <a:rPr lang="ja-JP" altLang="en-US" dirty="0" smtClean="0"/>
              <a:t>回帰型</a:t>
            </a:r>
            <a:endParaRPr lang="en-US" altLang="ja-JP" dirty="0" smtClean="0"/>
          </a:p>
          <a:p>
            <a:pPr algn="ctr"/>
            <a:r>
              <a:rPr lang="ja-JP" altLang="en-US" dirty="0" smtClean="0"/>
              <a:t>ニューラルネットワーク</a:t>
            </a:r>
            <a:endParaRPr lang="en-US" altLang="ja-JP" dirty="0"/>
          </a:p>
          <a:p>
            <a:pPr algn="ctr"/>
            <a:r>
              <a:rPr lang="ja-JP" altLang="en-US" dirty="0" smtClean="0"/>
              <a:t>アーキテクチャ</a:t>
            </a:r>
            <a:endParaRPr kumimoji="1" lang="ja-JP" altLang="en-US" dirty="0">
              <a:latin typeface="Meiryo" charset="-128"/>
              <a:ea typeface="Meiryo" charset="-128"/>
              <a:cs typeface="Meiryo" charset="-128"/>
            </a:endParaRPr>
          </a:p>
        </p:txBody>
      </p:sp>
      <p:sp>
        <p:nvSpPr>
          <p:cNvPr id="12" name="テキスト ボックス 11"/>
          <p:cNvSpPr txBox="1"/>
          <p:nvPr/>
        </p:nvSpPr>
        <p:spPr>
          <a:xfrm>
            <a:off x="3900275" y="1262884"/>
            <a:ext cx="397866" cy="400110"/>
          </a:xfrm>
          <a:prstGeom prst="rect">
            <a:avLst/>
          </a:prstGeom>
          <a:noFill/>
        </p:spPr>
        <p:txBody>
          <a:bodyPr wrap="none" rtlCol="0">
            <a:spAutoFit/>
          </a:bodyPr>
          <a:lstStyle/>
          <a:p>
            <a:r>
              <a:rPr kumimoji="1" lang="en-US" altLang="ja-JP" sz="2000" b="1" dirty="0" smtClean="0">
                <a:latin typeface="Meiryo" charset="-128"/>
                <a:ea typeface="Meiryo" charset="-128"/>
                <a:cs typeface="Meiryo" charset="-128"/>
              </a:rPr>
              <a:t>&lt;</a:t>
            </a:r>
            <a:endParaRPr kumimoji="1" lang="ja-JP" altLang="en-US" sz="2000" b="1" dirty="0">
              <a:latin typeface="Meiryo" charset="-128"/>
              <a:ea typeface="Meiryo" charset="-128"/>
              <a:cs typeface="Meiryo" charset="-128"/>
            </a:endParaRPr>
          </a:p>
        </p:txBody>
      </p:sp>
      <p:sp>
        <p:nvSpPr>
          <p:cNvPr id="13" name="テキスト ボックス 12"/>
          <p:cNvSpPr txBox="1"/>
          <p:nvPr/>
        </p:nvSpPr>
        <p:spPr>
          <a:xfrm rot="10800000">
            <a:off x="7206268" y="1239952"/>
            <a:ext cx="397866" cy="400110"/>
          </a:xfrm>
          <a:prstGeom prst="rect">
            <a:avLst/>
          </a:prstGeom>
          <a:noFill/>
        </p:spPr>
        <p:txBody>
          <a:bodyPr wrap="none" rtlCol="0">
            <a:spAutoFit/>
          </a:bodyPr>
          <a:lstStyle/>
          <a:p>
            <a:r>
              <a:rPr kumimoji="1" lang="en-US" altLang="ja-JP" sz="2000" b="1" dirty="0" smtClean="0">
                <a:latin typeface="Meiryo" charset="-128"/>
                <a:ea typeface="Meiryo" charset="-128"/>
                <a:cs typeface="Meiryo" charset="-128"/>
              </a:rPr>
              <a:t>&lt;</a:t>
            </a:r>
            <a:endParaRPr kumimoji="1" lang="ja-JP" altLang="en-US" sz="2000" b="1" dirty="0">
              <a:latin typeface="Meiryo" charset="-128"/>
              <a:ea typeface="Meiryo" charset="-128"/>
              <a:cs typeface="Meiryo" charset="-128"/>
            </a:endParaRPr>
          </a:p>
        </p:txBody>
      </p:sp>
    </p:spTree>
    <p:extLst>
      <p:ext uri="{BB962C8B-B14F-4D97-AF65-F5344CB8AC3E}">
        <p14:creationId xmlns:p14="http://schemas.microsoft.com/office/powerpoint/2010/main" val="128273059"/>
      </p:ext>
    </p:extLst>
  </p:cSld>
  <p:clrMapOvr>
    <a:masterClrMapping/>
  </p:clrMapOvr>
  <mc:AlternateContent xmlns:mc="http://schemas.openxmlformats.org/markup-compatibility/2006" xmlns:p14="http://schemas.microsoft.com/office/powerpoint/2010/main">
    <mc:Choice Requires="p14">
      <p:transition spd="slow" p14:dur="2000" advTm="70101"/>
    </mc:Choice>
    <mc:Fallback xmlns="">
      <p:transition spd="slow" advTm="7010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70438"/>
            <a:ext cx="9144000" cy="1069514"/>
          </a:xfrm>
        </p:spPr>
        <p:txBody>
          <a:bodyPr/>
          <a:lstStyle/>
          <a:p>
            <a:r>
              <a:rPr kumimoji="1" lang="ja-JP" altLang="en-US" sz="4400" dirty="0" smtClean="0">
                <a:solidFill>
                  <a:schemeClr val="tx1"/>
                </a:solidFill>
              </a:rPr>
              <a:t>実験</a:t>
            </a:r>
            <a:endParaRPr kumimoji="1" lang="ja-JP" altLang="en-US" sz="4400" dirty="0">
              <a:solidFill>
                <a:schemeClr val="tx1"/>
              </a:solidFill>
            </a:endParaRPr>
          </a:p>
        </p:txBody>
      </p:sp>
      <p:sp>
        <p:nvSpPr>
          <p:cNvPr id="13" name="テキスト ボックス 12"/>
          <p:cNvSpPr txBox="1"/>
          <p:nvPr/>
        </p:nvSpPr>
        <p:spPr>
          <a:xfrm>
            <a:off x="323528" y="1484784"/>
            <a:ext cx="8461448" cy="1077218"/>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ランダム文字列と規則性のある文字列からチェックサム及びハッシュ値を推定</a:t>
            </a:r>
            <a:endParaRPr kumimoji="1" lang="ja-JP" altLang="en-US" sz="3200" b="1" dirty="0">
              <a:solidFill>
                <a:srgbClr val="002060"/>
              </a:solidFill>
              <a:latin typeface="Meiryo" charset="-128"/>
              <a:ea typeface="Meiryo" charset="-128"/>
              <a:cs typeface="Meiryo" charset="-128"/>
            </a:endParaRPr>
          </a:p>
        </p:txBody>
      </p:sp>
      <p:sp>
        <p:nvSpPr>
          <p:cNvPr id="4" name="テキスト ボックス 3"/>
          <p:cNvSpPr txBox="1"/>
          <p:nvPr/>
        </p:nvSpPr>
        <p:spPr>
          <a:xfrm>
            <a:off x="611560" y="2610683"/>
            <a:ext cx="10081119" cy="4247317"/>
          </a:xfrm>
          <a:prstGeom prst="rect">
            <a:avLst/>
          </a:prstGeom>
          <a:noFill/>
        </p:spPr>
        <p:txBody>
          <a:bodyPr wrap="square" rtlCol="0">
            <a:spAutoFit/>
          </a:bodyPr>
          <a:lstStyle/>
          <a:p>
            <a:pPr marL="914400" lvl="1" indent="-457200">
              <a:buFont typeface="Arial" charset="0"/>
              <a:buChar char="•"/>
            </a:pP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文字列の総和 </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mod </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256</a:t>
            </a: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ハッシュ値</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CRC16, CRC32, MD5, </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SHA1</a:t>
            </a:r>
          </a:p>
          <a:p>
            <a:pPr marL="914400" lvl="1" indent="-457200">
              <a:buFont typeface="Arial" charset="0"/>
              <a:buChar char="•"/>
            </a:pP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訓練データ：</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 ~ 16 </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万文書</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テストデータ：</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2 ~ 4 </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万文書</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ランダム</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文字列</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1 ~ </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4</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 byte</a:t>
            </a: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規則性の文字列</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英文</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32 byte</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15" name="テキスト ボックス 14"/>
          <p:cNvSpPr txBox="1"/>
          <p:nvPr/>
        </p:nvSpPr>
        <p:spPr>
          <a:xfrm>
            <a:off x="352730" y="4226509"/>
            <a:ext cx="8461448"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データセット </a:t>
            </a:r>
            <a:endParaRPr kumimoji="1" lang="ja-JP" altLang="en-US" sz="3200" b="1" dirty="0">
              <a:solidFill>
                <a:srgbClr val="002060"/>
              </a:solidFill>
              <a:latin typeface="Meiryo" charset="-128"/>
              <a:ea typeface="Meiryo" charset="-128"/>
              <a:cs typeface="Meiryo" charset="-128"/>
            </a:endParaRPr>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8</a:t>
            </a:fld>
            <a:r>
              <a:rPr lang="en-US" dirty="0" smtClean="0"/>
              <a:t>/10</a:t>
            </a:r>
            <a:endParaRPr lang="en-US" dirty="0"/>
          </a:p>
        </p:txBody>
      </p:sp>
    </p:spTree>
    <p:extLst>
      <p:ext uri="{BB962C8B-B14F-4D97-AF65-F5344CB8AC3E}">
        <p14:creationId xmlns:p14="http://schemas.microsoft.com/office/powerpoint/2010/main" val="1636745016"/>
      </p:ext>
    </p:extLst>
  </p:cSld>
  <p:clrMapOvr>
    <a:masterClrMapping/>
  </p:clrMapOvr>
  <mc:AlternateContent xmlns:mc="http://schemas.openxmlformats.org/markup-compatibility/2006" xmlns:p14="http://schemas.microsoft.com/office/powerpoint/2010/main">
    <mc:Choice Requires="p14">
      <p:transition spd="slow" p14:dur="2000" advTm="70101"/>
    </mc:Choice>
    <mc:Fallback xmlns="">
      <p:transition spd="slow" advTm="7010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2544" y="0"/>
            <a:ext cx="9144000" cy="1069514"/>
          </a:xfrm>
        </p:spPr>
        <p:txBody>
          <a:bodyPr/>
          <a:lstStyle/>
          <a:p>
            <a:r>
              <a:rPr kumimoji="1" lang="ja-JP" altLang="en-US" sz="4400" dirty="0" smtClean="0">
                <a:solidFill>
                  <a:schemeClr val="tx1"/>
                </a:solidFill>
              </a:rPr>
              <a:t>実験結果</a:t>
            </a:r>
            <a:endParaRPr kumimoji="1" lang="ja-JP" altLang="en-US" sz="4400" dirty="0">
              <a:solidFill>
                <a:schemeClr val="tx1"/>
              </a:solidFill>
            </a:endParaRPr>
          </a:p>
        </p:txBody>
      </p:sp>
      <p:sp>
        <p:nvSpPr>
          <p:cNvPr id="11" name="テキスト ボックス 10"/>
          <p:cNvSpPr txBox="1"/>
          <p:nvPr/>
        </p:nvSpPr>
        <p:spPr>
          <a:xfrm>
            <a:off x="323528" y="-661895"/>
            <a:ext cx="8461448"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学習時に得られた正答率</a:t>
            </a:r>
            <a:endParaRPr kumimoji="1" lang="ja-JP" altLang="en-US" sz="3200" b="1" dirty="0">
              <a:solidFill>
                <a:srgbClr val="002060"/>
              </a:solidFill>
              <a:latin typeface="Meiryo" charset="-128"/>
              <a:ea typeface="Meiryo" charset="-128"/>
              <a:cs typeface="Meiryo" charset="-128"/>
            </a:endParaRPr>
          </a:p>
        </p:txBody>
      </p:sp>
      <p:graphicFrame>
        <p:nvGraphicFramePr>
          <p:cNvPr id="5" name="表 4"/>
          <p:cNvGraphicFramePr>
            <a:graphicFrameLocks noGrp="1"/>
          </p:cNvGraphicFramePr>
          <p:nvPr>
            <p:extLst/>
          </p:nvPr>
        </p:nvGraphicFramePr>
        <p:xfrm>
          <a:off x="9828584" y="2276872"/>
          <a:ext cx="3024336" cy="222504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xmlns="" val="20000"/>
                    </a:ext>
                  </a:extLst>
                </a:gridCol>
                <a:gridCol w="1152128">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tblGrid>
              <a:tr h="370840">
                <a:tc>
                  <a:txBody>
                    <a:bodyPr/>
                    <a:lstStyle/>
                    <a:p>
                      <a:endParaRPr kumimoji="1" lang="ja-JP" altLang="en-US" dirty="0"/>
                    </a:p>
                  </a:txBody>
                  <a:tcPr/>
                </a:tc>
                <a:tc>
                  <a:txBody>
                    <a:bodyPr/>
                    <a:lstStyle/>
                    <a:p>
                      <a:r>
                        <a:rPr kumimoji="1" lang="en-US" altLang="ja-JP" dirty="0" smtClean="0"/>
                        <a:t>Random</a:t>
                      </a:r>
                      <a:endParaRPr kumimoji="1" lang="ja-JP" altLang="en-US" dirty="0"/>
                    </a:p>
                  </a:txBody>
                  <a:tcPr/>
                </a:tc>
                <a:tc>
                  <a:txBody>
                    <a:bodyPr/>
                    <a:lstStyle/>
                    <a:p>
                      <a:r>
                        <a:rPr kumimoji="1" lang="en-US" altLang="ja-JP" dirty="0" smtClean="0"/>
                        <a:t>English</a:t>
                      </a:r>
                      <a:endParaRPr kumimoji="1" lang="ja-JP" altLang="en-US" dirty="0"/>
                    </a:p>
                  </a:txBody>
                  <a:tcPr/>
                </a:tc>
                <a:extLst>
                  <a:ext uri="{0D108BD9-81ED-4DB2-BD59-A6C34878D82A}">
                    <a16:rowId xmlns:a16="http://schemas.microsoft.com/office/drawing/2014/main" xmlns="" val="10000"/>
                  </a:ext>
                </a:extLst>
              </a:tr>
              <a:tr h="370840">
                <a:tc>
                  <a:txBody>
                    <a:bodyPr/>
                    <a:lstStyle/>
                    <a:p>
                      <a:r>
                        <a:rPr kumimoji="1" lang="en-US" altLang="ja-JP" smtClean="0"/>
                        <a:t>cksum</a:t>
                      </a:r>
                      <a:endParaRPr kumimoji="1" lang="ja-JP" altLang="en-US" dirty="0"/>
                    </a:p>
                  </a:txBody>
                  <a:tcPr/>
                </a:tc>
                <a:tc>
                  <a:txBody>
                    <a:bodyPr/>
                    <a:lstStyle/>
                    <a:p>
                      <a:pPr algn="r"/>
                      <a:r>
                        <a:rPr kumimoji="1" lang="en-US" altLang="ja-JP" dirty="0" smtClean="0"/>
                        <a:t>20%</a:t>
                      </a:r>
                      <a:endParaRPr kumimoji="1" lang="ja-JP" altLang="en-US" dirty="0"/>
                    </a:p>
                  </a:txBody>
                  <a:tcPr/>
                </a:tc>
                <a:tc>
                  <a:txBody>
                    <a:bodyPr/>
                    <a:lstStyle/>
                    <a:p>
                      <a:pPr algn="r"/>
                      <a:r>
                        <a:rPr kumimoji="1" lang="en-US" altLang="ja-JP" dirty="0" smtClean="0">
                          <a:solidFill>
                            <a:schemeClr val="tx1"/>
                          </a:solidFill>
                        </a:rPr>
                        <a:t>51%</a:t>
                      </a:r>
                      <a:endParaRPr kumimoji="1" lang="ja-JP" altLang="en-US" dirty="0">
                        <a:solidFill>
                          <a:schemeClr val="tx1"/>
                        </a:solidFill>
                      </a:endParaRPr>
                    </a:p>
                  </a:txBody>
                  <a:tcPr/>
                </a:tc>
                <a:extLst>
                  <a:ext uri="{0D108BD9-81ED-4DB2-BD59-A6C34878D82A}">
                    <a16:rowId xmlns:a16="http://schemas.microsoft.com/office/drawing/2014/main" xmlns="" val="10001"/>
                  </a:ext>
                </a:extLst>
              </a:tr>
              <a:tr h="370840">
                <a:tc>
                  <a:txBody>
                    <a:bodyPr/>
                    <a:lstStyle/>
                    <a:p>
                      <a:r>
                        <a:rPr kumimoji="1" lang="en-US" altLang="ja-JP" smtClean="0"/>
                        <a:t>CRC16</a:t>
                      </a:r>
                      <a:endParaRPr kumimoji="1" lang="ja-JP" altLang="en-US" dirty="0"/>
                    </a:p>
                  </a:txBody>
                  <a:tcPr/>
                </a:tc>
                <a:tc>
                  <a:txBody>
                    <a:bodyPr/>
                    <a:lstStyle/>
                    <a:p>
                      <a:pPr algn="r"/>
                      <a:r>
                        <a:rPr kumimoji="1" lang="en-US" altLang="ja-JP" dirty="0" smtClean="0"/>
                        <a:t>9%</a:t>
                      </a:r>
                      <a:endParaRPr kumimoji="1" lang="ja-JP" altLang="en-US" dirty="0"/>
                    </a:p>
                  </a:txBody>
                  <a:tcPr/>
                </a:tc>
                <a:tc>
                  <a:txBody>
                    <a:bodyPr/>
                    <a:lstStyle/>
                    <a:p>
                      <a:pPr algn="r"/>
                      <a:r>
                        <a:rPr kumimoji="1" lang="en-US" altLang="ja-JP" dirty="0" smtClean="0">
                          <a:solidFill>
                            <a:schemeClr val="tx1"/>
                          </a:solidFill>
                        </a:rPr>
                        <a:t>9%</a:t>
                      </a:r>
                      <a:endParaRPr kumimoji="1" lang="ja-JP" altLang="en-US" dirty="0">
                        <a:solidFill>
                          <a:schemeClr val="tx1"/>
                        </a:solidFill>
                      </a:endParaRPr>
                    </a:p>
                  </a:txBody>
                  <a:tcPr/>
                </a:tc>
                <a:extLst>
                  <a:ext uri="{0D108BD9-81ED-4DB2-BD59-A6C34878D82A}">
                    <a16:rowId xmlns:a16="http://schemas.microsoft.com/office/drawing/2014/main" xmlns="" val="10002"/>
                  </a:ext>
                </a:extLst>
              </a:tr>
              <a:tr h="370840">
                <a:tc>
                  <a:txBody>
                    <a:bodyPr/>
                    <a:lstStyle/>
                    <a:p>
                      <a:r>
                        <a:rPr kumimoji="1" lang="en-US" altLang="ja-JP" smtClean="0"/>
                        <a:t>CRC32</a:t>
                      </a:r>
                      <a:endParaRPr kumimoji="1" lang="ja-JP" altLang="en-US" dirty="0"/>
                    </a:p>
                  </a:txBody>
                  <a:tcPr/>
                </a:tc>
                <a:tc>
                  <a:txBody>
                    <a:bodyPr/>
                    <a:lstStyle/>
                    <a:p>
                      <a:pPr algn="r"/>
                      <a:r>
                        <a:rPr kumimoji="1" lang="en-US" altLang="ja-JP" dirty="0" smtClean="0"/>
                        <a:t>12%</a:t>
                      </a:r>
                      <a:endParaRPr kumimoji="1" lang="ja-JP" altLang="en-US" dirty="0"/>
                    </a:p>
                  </a:txBody>
                  <a:tcPr/>
                </a:tc>
                <a:tc>
                  <a:txBody>
                    <a:bodyPr/>
                    <a:lstStyle/>
                    <a:p>
                      <a:pPr algn="r"/>
                      <a:r>
                        <a:rPr kumimoji="1" lang="en-US" altLang="ja-JP" dirty="0" smtClean="0">
                          <a:solidFill>
                            <a:schemeClr val="tx1"/>
                          </a:solidFill>
                        </a:rPr>
                        <a:t>4%</a:t>
                      </a:r>
                      <a:endParaRPr kumimoji="1" lang="ja-JP" altLang="en-US" dirty="0">
                        <a:solidFill>
                          <a:schemeClr val="tx1"/>
                        </a:solidFill>
                      </a:endParaRPr>
                    </a:p>
                  </a:txBody>
                  <a:tcPr/>
                </a:tc>
                <a:extLst>
                  <a:ext uri="{0D108BD9-81ED-4DB2-BD59-A6C34878D82A}">
                    <a16:rowId xmlns:a16="http://schemas.microsoft.com/office/drawing/2014/main" xmlns="" val="10003"/>
                  </a:ext>
                </a:extLst>
              </a:tr>
              <a:tr h="370840">
                <a:tc>
                  <a:txBody>
                    <a:bodyPr/>
                    <a:lstStyle/>
                    <a:p>
                      <a:r>
                        <a:rPr kumimoji="1" lang="en-US" altLang="ja-JP" dirty="0" smtClean="0"/>
                        <a:t>MD5</a:t>
                      </a:r>
                      <a:endParaRPr kumimoji="1" lang="ja-JP" altLang="en-US" dirty="0"/>
                    </a:p>
                  </a:txBody>
                  <a:tcPr/>
                </a:tc>
                <a:tc>
                  <a:txBody>
                    <a:bodyPr/>
                    <a:lstStyle/>
                    <a:p>
                      <a:pPr algn="r"/>
                      <a:r>
                        <a:rPr kumimoji="1" lang="en-US" altLang="ja-JP" dirty="0" smtClean="0"/>
                        <a:t>12%</a:t>
                      </a:r>
                      <a:endParaRPr kumimoji="1" lang="ja-JP" altLang="en-US" dirty="0"/>
                    </a:p>
                  </a:txBody>
                  <a:tcPr/>
                </a:tc>
                <a:tc>
                  <a:txBody>
                    <a:bodyPr/>
                    <a:lstStyle/>
                    <a:p>
                      <a:pPr algn="r"/>
                      <a:r>
                        <a:rPr kumimoji="1" lang="en-US" altLang="ja-JP" dirty="0" smtClean="0">
                          <a:solidFill>
                            <a:schemeClr val="tx1"/>
                          </a:solidFill>
                        </a:rPr>
                        <a:t>2%</a:t>
                      </a:r>
                      <a:endParaRPr kumimoji="1" lang="ja-JP" altLang="en-US" dirty="0">
                        <a:solidFill>
                          <a:schemeClr val="tx1"/>
                        </a:solidFill>
                      </a:endParaRPr>
                    </a:p>
                  </a:txBody>
                  <a:tcPr/>
                </a:tc>
                <a:extLst>
                  <a:ext uri="{0D108BD9-81ED-4DB2-BD59-A6C34878D82A}">
                    <a16:rowId xmlns:a16="http://schemas.microsoft.com/office/drawing/2014/main" xmlns="" val="10004"/>
                  </a:ext>
                </a:extLst>
              </a:tr>
              <a:tr h="370840">
                <a:tc>
                  <a:txBody>
                    <a:bodyPr/>
                    <a:lstStyle/>
                    <a:p>
                      <a:r>
                        <a:rPr kumimoji="1" lang="en-US" altLang="ja-JP" smtClean="0"/>
                        <a:t>SHA1</a:t>
                      </a:r>
                      <a:endParaRPr kumimoji="1" lang="ja-JP" altLang="en-US" dirty="0"/>
                    </a:p>
                  </a:txBody>
                  <a:tcPr/>
                </a:tc>
                <a:tc>
                  <a:txBody>
                    <a:bodyPr/>
                    <a:lstStyle/>
                    <a:p>
                      <a:pPr algn="r"/>
                      <a:r>
                        <a:rPr kumimoji="1" lang="en-US" altLang="ja-JP" dirty="0" smtClean="0"/>
                        <a:t>5%</a:t>
                      </a:r>
                      <a:endParaRPr kumimoji="1" lang="ja-JP" altLang="en-US" dirty="0"/>
                    </a:p>
                  </a:txBody>
                  <a:tcPr/>
                </a:tc>
                <a:tc>
                  <a:txBody>
                    <a:bodyPr/>
                    <a:lstStyle/>
                    <a:p>
                      <a:pPr algn="r"/>
                      <a:r>
                        <a:rPr kumimoji="1" lang="en-US" altLang="ja-JP" dirty="0" smtClean="0">
                          <a:solidFill>
                            <a:schemeClr val="tx1"/>
                          </a:solidFill>
                        </a:rPr>
                        <a:t>11%</a:t>
                      </a:r>
                      <a:endParaRPr kumimoji="1" lang="ja-JP" altLang="en-US" dirty="0">
                        <a:solidFill>
                          <a:schemeClr val="tx1"/>
                        </a:solidFill>
                      </a:endParaRPr>
                    </a:p>
                  </a:txBody>
                  <a:tcPr/>
                </a:tc>
                <a:extLst>
                  <a:ext uri="{0D108BD9-81ED-4DB2-BD59-A6C34878D82A}">
                    <a16:rowId xmlns:a16="http://schemas.microsoft.com/office/drawing/2014/main" xmlns="" val="10005"/>
                  </a:ext>
                </a:extLst>
              </a:tr>
            </a:tbl>
          </a:graphicData>
        </a:graphic>
      </p:graphicFrame>
      <p:graphicFrame>
        <p:nvGraphicFramePr>
          <p:cNvPr id="6" name="表 5"/>
          <p:cNvGraphicFramePr>
            <a:graphicFrameLocks noGrp="1"/>
          </p:cNvGraphicFramePr>
          <p:nvPr>
            <p:extLst/>
          </p:nvPr>
        </p:nvGraphicFramePr>
        <p:xfrm>
          <a:off x="-4573016" y="1844824"/>
          <a:ext cx="3024336" cy="222504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xmlns="" val="20000"/>
                    </a:ext>
                  </a:extLst>
                </a:gridCol>
                <a:gridCol w="1152128">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tblGrid>
              <a:tr h="370840">
                <a:tc>
                  <a:txBody>
                    <a:bodyPr/>
                    <a:lstStyle/>
                    <a:p>
                      <a:endParaRPr kumimoji="1" lang="ja-JP" altLang="en-US" dirty="0"/>
                    </a:p>
                  </a:txBody>
                  <a:tcPr/>
                </a:tc>
                <a:tc>
                  <a:txBody>
                    <a:bodyPr/>
                    <a:lstStyle/>
                    <a:p>
                      <a:r>
                        <a:rPr kumimoji="1" lang="en-US" altLang="ja-JP" baseline="0" dirty="0" smtClean="0"/>
                        <a:t>Random</a:t>
                      </a:r>
                      <a:endParaRPr kumimoji="1" lang="ja-JP" altLang="en-US" dirty="0"/>
                    </a:p>
                  </a:txBody>
                  <a:tcPr/>
                </a:tc>
                <a:tc>
                  <a:txBody>
                    <a:bodyPr/>
                    <a:lstStyle/>
                    <a:p>
                      <a:r>
                        <a:rPr kumimoji="1" lang="en-US" altLang="ja-JP" baseline="0" dirty="0" smtClean="0"/>
                        <a:t>English</a:t>
                      </a:r>
                      <a:endParaRPr kumimoji="1" lang="ja-JP" altLang="en-US" dirty="0"/>
                    </a:p>
                  </a:txBody>
                  <a:tcPr/>
                </a:tc>
                <a:extLst>
                  <a:ext uri="{0D108BD9-81ED-4DB2-BD59-A6C34878D82A}">
                    <a16:rowId xmlns:a16="http://schemas.microsoft.com/office/drawing/2014/main" xmlns="" val="10000"/>
                  </a:ext>
                </a:extLst>
              </a:tr>
              <a:tr h="370840">
                <a:tc>
                  <a:txBody>
                    <a:bodyPr/>
                    <a:lstStyle/>
                    <a:p>
                      <a:r>
                        <a:rPr kumimoji="1" lang="en-US" altLang="ja-JP" dirty="0" err="1" smtClean="0"/>
                        <a:t>cksum</a:t>
                      </a:r>
                      <a:endParaRPr kumimoji="1" lang="ja-JP" altLang="en-US" dirty="0"/>
                    </a:p>
                  </a:txBody>
                  <a:tcPr/>
                </a:tc>
                <a:tc>
                  <a:txBody>
                    <a:bodyPr/>
                    <a:lstStyle/>
                    <a:p>
                      <a:pPr algn="r"/>
                      <a:r>
                        <a:rPr kumimoji="1" lang="en-US" altLang="ja-JP" dirty="0" smtClean="0"/>
                        <a:t>52%</a:t>
                      </a:r>
                      <a:endParaRPr kumimoji="1" lang="ja-JP" altLang="en-US" dirty="0"/>
                    </a:p>
                  </a:txBody>
                  <a:tcPr/>
                </a:tc>
                <a:tc>
                  <a:txBody>
                    <a:bodyPr/>
                    <a:lstStyle/>
                    <a:p>
                      <a:pPr algn="r"/>
                      <a:r>
                        <a:rPr kumimoji="1" lang="en-US" altLang="ja-JP" dirty="0" smtClean="0"/>
                        <a:t>50%</a:t>
                      </a:r>
                      <a:endParaRPr kumimoji="1" lang="ja-JP" altLang="en-US" dirty="0"/>
                    </a:p>
                  </a:txBody>
                  <a:tcPr/>
                </a:tc>
                <a:extLst>
                  <a:ext uri="{0D108BD9-81ED-4DB2-BD59-A6C34878D82A}">
                    <a16:rowId xmlns:a16="http://schemas.microsoft.com/office/drawing/2014/main" xmlns="" val="10001"/>
                  </a:ext>
                </a:extLst>
              </a:tr>
              <a:tr h="370840">
                <a:tc>
                  <a:txBody>
                    <a:bodyPr/>
                    <a:lstStyle/>
                    <a:p>
                      <a:r>
                        <a:rPr kumimoji="1" lang="en-US" altLang="ja-JP" smtClean="0"/>
                        <a:t>CRC16</a:t>
                      </a:r>
                      <a:endParaRPr kumimoji="1" lang="ja-JP" altLang="en-US" dirty="0"/>
                    </a:p>
                  </a:txBody>
                  <a:tcPr/>
                </a:tc>
                <a:tc>
                  <a:txBody>
                    <a:bodyPr/>
                    <a:lstStyle/>
                    <a:p>
                      <a:pPr algn="r"/>
                      <a:r>
                        <a:rPr kumimoji="1" lang="en-US" altLang="ja-JP" dirty="0" smtClean="0"/>
                        <a:t>53%</a:t>
                      </a:r>
                      <a:endParaRPr kumimoji="1" lang="ja-JP" altLang="en-US" dirty="0"/>
                    </a:p>
                  </a:txBody>
                  <a:tcPr/>
                </a:tc>
                <a:tc>
                  <a:txBody>
                    <a:bodyPr/>
                    <a:lstStyle/>
                    <a:p>
                      <a:pPr algn="r"/>
                      <a:r>
                        <a:rPr kumimoji="1" lang="en-US" altLang="ja-JP" dirty="0" smtClean="0"/>
                        <a:t>47%</a:t>
                      </a:r>
                      <a:endParaRPr kumimoji="1" lang="ja-JP" altLang="en-US" dirty="0"/>
                    </a:p>
                  </a:txBody>
                  <a:tcPr/>
                </a:tc>
                <a:extLst>
                  <a:ext uri="{0D108BD9-81ED-4DB2-BD59-A6C34878D82A}">
                    <a16:rowId xmlns:a16="http://schemas.microsoft.com/office/drawing/2014/main" xmlns="" val="10002"/>
                  </a:ext>
                </a:extLst>
              </a:tr>
              <a:tr h="370840">
                <a:tc>
                  <a:txBody>
                    <a:bodyPr/>
                    <a:lstStyle/>
                    <a:p>
                      <a:r>
                        <a:rPr kumimoji="1" lang="en-US" altLang="ja-JP" smtClean="0"/>
                        <a:t>CRC32</a:t>
                      </a:r>
                      <a:endParaRPr kumimoji="1" lang="ja-JP" altLang="en-US" dirty="0"/>
                    </a:p>
                  </a:txBody>
                  <a:tcPr/>
                </a:tc>
                <a:tc>
                  <a:txBody>
                    <a:bodyPr/>
                    <a:lstStyle/>
                    <a:p>
                      <a:pPr algn="r"/>
                      <a:r>
                        <a:rPr kumimoji="1" lang="en-US" altLang="ja-JP" dirty="0" smtClean="0"/>
                        <a:t>54%</a:t>
                      </a:r>
                      <a:endParaRPr kumimoji="1" lang="ja-JP" altLang="en-US" dirty="0"/>
                    </a:p>
                  </a:txBody>
                  <a:tcPr/>
                </a:tc>
                <a:tc>
                  <a:txBody>
                    <a:bodyPr/>
                    <a:lstStyle/>
                    <a:p>
                      <a:pPr algn="r"/>
                      <a:r>
                        <a:rPr kumimoji="1" lang="en-US" altLang="ja-JP" dirty="0" smtClean="0"/>
                        <a:t>50%</a:t>
                      </a:r>
                      <a:endParaRPr kumimoji="1" lang="ja-JP" altLang="en-US" dirty="0"/>
                    </a:p>
                  </a:txBody>
                  <a:tcPr/>
                </a:tc>
                <a:extLst>
                  <a:ext uri="{0D108BD9-81ED-4DB2-BD59-A6C34878D82A}">
                    <a16:rowId xmlns:a16="http://schemas.microsoft.com/office/drawing/2014/main" xmlns="" val="10003"/>
                  </a:ext>
                </a:extLst>
              </a:tr>
              <a:tr h="370840">
                <a:tc>
                  <a:txBody>
                    <a:bodyPr/>
                    <a:lstStyle/>
                    <a:p>
                      <a:r>
                        <a:rPr kumimoji="1" lang="en-US" altLang="ja-JP" dirty="0" smtClean="0"/>
                        <a:t>MD5</a:t>
                      </a:r>
                      <a:endParaRPr kumimoji="1" lang="ja-JP" altLang="en-US" dirty="0"/>
                    </a:p>
                  </a:txBody>
                  <a:tcPr/>
                </a:tc>
                <a:tc>
                  <a:txBody>
                    <a:bodyPr/>
                    <a:lstStyle/>
                    <a:p>
                      <a:pPr algn="r"/>
                      <a:r>
                        <a:rPr kumimoji="1" lang="en-US" altLang="ja-JP" dirty="0" smtClean="0"/>
                        <a:t>11%</a:t>
                      </a:r>
                      <a:endParaRPr kumimoji="1" lang="ja-JP" altLang="en-US" dirty="0"/>
                    </a:p>
                  </a:txBody>
                  <a:tcPr/>
                </a:tc>
                <a:tc>
                  <a:txBody>
                    <a:bodyPr/>
                    <a:lstStyle/>
                    <a:p>
                      <a:pPr algn="r"/>
                      <a:r>
                        <a:rPr kumimoji="1" lang="en-US" altLang="ja-JP" dirty="0" smtClean="0"/>
                        <a:t>11%</a:t>
                      </a:r>
                      <a:endParaRPr kumimoji="1" lang="ja-JP" altLang="en-US" dirty="0"/>
                    </a:p>
                  </a:txBody>
                  <a:tcPr/>
                </a:tc>
                <a:extLst>
                  <a:ext uri="{0D108BD9-81ED-4DB2-BD59-A6C34878D82A}">
                    <a16:rowId xmlns:a16="http://schemas.microsoft.com/office/drawing/2014/main" xmlns="" val="10004"/>
                  </a:ext>
                </a:extLst>
              </a:tr>
              <a:tr h="370840">
                <a:tc>
                  <a:txBody>
                    <a:bodyPr/>
                    <a:lstStyle/>
                    <a:p>
                      <a:r>
                        <a:rPr kumimoji="1" lang="en-US" altLang="ja-JP" dirty="0" smtClean="0"/>
                        <a:t>SHA1</a:t>
                      </a:r>
                      <a:endParaRPr kumimoji="1" lang="ja-JP" altLang="en-US" dirty="0"/>
                    </a:p>
                  </a:txBody>
                  <a:tcPr/>
                </a:tc>
                <a:tc>
                  <a:txBody>
                    <a:bodyPr/>
                    <a:lstStyle/>
                    <a:p>
                      <a:pPr algn="r"/>
                      <a:r>
                        <a:rPr kumimoji="1" lang="en-US" altLang="ja-JP" dirty="0" smtClean="0"/>
                        <a:t>14%</a:t>
                      </a:r>
                      <a:endParaRPr kumimoji="1" lang="ja-JP" altLang="en-US" dirty="0"/>
                    </a:p>
                  </a:txBody>
                  <a:tcPr/>
                </a:tc>
                <a:tc>
                  <a:txBody>
                    <a:bodyPr/>
                    <a:lstStyle/>
                    <a:p>
                      <a:pPr algn="r"/>
                      <a:r>
                        <a:rPr kumimoji="1" lang="en-US" altLang="ja-JP" dirty="0" smtClean="0"/>
                        <a:t>19%</a:t>
                      </a:r>
                      <a:endParaRPr kumimoji="1" lang="ja-JP" altLang="en-US" dirty="0"/>
                    </a:p>
                  </a:txBody>
                  <a:tcPr/>
                </a:tc>
                <a:extLst>
                  <a:ext uri="{0D108BD9-81ED-4DB2-BD59-A6C34878D82A}">
                    <a16:rowId xmlns:a16="http://schemas.microsoft.com/office/drawing/2014/main" xmlns="" val="10005"/>
                  </a:ext>
                </a:extLst>
              </a:tr>
            </a:tbl>
          </a:graphicData>
        </a:graphic>
      </p:graphicFrame>
      <p:sp>
        <p:nvSpPr>
          <p:cNvPr id="13" name="テキスト ボックス 12"/>
          <p:cNvSpPr txBox="1"/>
          <p:nvPr/>
        </p:nvSpPr>
        <p:spPr>
          <a:xfrm>
            <a:off x="332739" y="7677472"/>
            <a:ext cx="8461448"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学習済</a:t>
            </a:r>
            <a:r>
              <a:rPr kumimoji="1" lang="en-US" altLang="ja-JP" sz="3200" b="1" dirty="0" smtClean="0">
                <a:solidFill>
                  <a:srgbClr val="002060"/>
                </a:solidFill>
                <a:latin typeface="Meiryo" charset="-128"/>
                <a:ea typeface="Meiryo" charset="-128"/>
                <a:cs typeface="Meiryo" charset="-128"/>
              </a:rPr>
              <a:t>NN</a:t>
            </a:r>
            <a:r>
              <a:rPr kumimoji="1" lang="ja-JP" altLang="en-US" sz="3200" b="1" dirty="0" smtClean="0">
                <a:solidFill>
                  <a:srgbClr val="002060"/>
                </a:solidFill>
                <a:latin typeface="Meiryo" charset="-128"/>
                <a:ea typeface="Meiryo" charset="-128"/>
                <a:cs typeface="Meiryo" charset="-128"/>
              </a:rPr>
              <a:t>を用いて得られた正答率</a:t>
            </a:r>
            <a:endParaRPr kumimoji="1" lang="ja-JP" altLang="en-US" sz="3200" b="1" dirty="0">
              <a:solidFill>
                <a:srgbClr val="002060"/>
              </a:solidFill>
              <a:latin typeface="Meiryo" charset="-128"/>
              <a:ea typeface="Meiryo" charset="-128"/>
              <a:cs typeface="Meiryo" charset="-128"/>
            </a:endParaRPr>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9</a:t>
            </a:fld>
            <a:r>
              <a:rPr lang="en-US" dirty="0" smtClean="0"/>
              <a:t>/10</a:t>
            </a:r>
            <a:endParaRPr lang="en-US" dirty="0"/>
          </a:p>
        </p:txBody>
      </p:sp>
      <p:graphicFrame>
        <p:nvGraphicFramePr>
          <p:cNvPr id="4" name="表 3"/>
          <p:cNvGraphicFramePr>
            <a:graphicFrameLocks noGrp="1"/>
          </p:cNvGraphicFramePr>
          <p:nvPr>
            <p:extLst>
              <p:ext uri="{D42A27DB-BD31-4B8C-83A1-F6EECF244321}">
                <p14:modId xmlns:p14="http://schemas.microsoft.com/office/powerpoint/2010/main" val="1606906275"/>
              </p:ext>
            </p:extLst>
          </p:nvPr>
        </p:nvGraphicFramePr>
        <p:xfrm>
          <a:off x="1043608" y="2276872"/>
          <a:ext cx="6851842" cy="3218656"/>
        </p:xfrm>
        <a:graphic>
          <a:graphicData uri="http://schemas.openxmlformats.org/drawingml/2006/table">
            <a:tbl>
              <a:tblPr firstRow="1" bandRow="1">
                <a:tableStyleId>{5C22544A-7EE6-4342-B048-85BDC9FD1C3A}</a:tableStyleId>
              </a:tblPr>
              <a:tblGrid>
                <a:gridCol w="1195896">
                  <a:extLst>
                    <a:ext uri="{9D8B030D-6E8A-4147-A177-3AD203B41FA5}">
                      <a16:colId xmlns:a16="http://schemas.microsoft.com/office/drawing/2014/main" xmlns="" val="20000"/>
                    </a:ext>
                  </a:extLst>
                </a:gridCol>
                <a:gridCol w="1502093">
                  <a:extLst>
                    <a:ext uri="{9D8B030D-6E8A-4147-A177-3AD203B41FA5}">
                      <a16:colId xmlns:a16="http://schemas.microsoft.com/office/drawing/2014/main" xmlns="" val="20001"/>
                    </a:ext>
                  </a:extLst>
                </a:gridCol>
                <a:gridCol w="1325880">
                  <a:extLst>
                    <a:ext uri="{9D8B030D-6E8A-4147-A177-3AD203B41FA5}">
                      <a16:colId xmlns:a16="http://schemas.microsoft.com/office/drawing/2014/main" xmlns="" val="20002"/>
                    </a:ext>
                  </a:extLst>
                </a:gridCol>
                <a:gridCol w="1502093">
                  <a:extLst>
                    <a:ext uri="{9D8B030D-6E8A-4147-A177-3AD203B41FA5}">
                      <a16:colId xmlns:a16="http://schemas.microsoft.com/office/drawing/2014/main" xmlns="" val="20003"/>
                    </a:ext>
                  </a:extLst>
                </a:gridCol>
                <a:gridCol w="1325880">
                  <a:extLst>
                    <a:ext uri="{9D8B030D-6E8A-4147-A177-3AD203B41FA5}">
                      <a16:colId xmlns:a16="http://schemas.microsoft.com/office/drawing/2014/main" xmlns="" val="20004"/>
                    </a:ext>
                  </a:extLst>
                </a:gridCol>
              </a:tblGrid>
              <a:tr h="792088">
                <a:tc>
                  <a:txBody>
                    <a:bodyPr/>
                    <a:lstStyle/>
                    <a:p>
                      <a:endParaRPr kumimoji="1" lang="ja-JP" altLang="en-US" sz="2400" dirty="0"/>
                    </a:p>
                  </a:txBody>
                  <a:tcPr/>
                </a:tc>
                <a:tc>
                  <a:txBody>
                    <a:bodyPr/>
                    <a:lstStyle/>
                    <a:p>
                      <a:pPr algn="ctr"/>
                      <a:r>
                        <a:rPr kumimoji="1" lang="en-US" altLang="ja-JP" sz="2400" dirty="0" smtClean="0"/>
                        <a:t>Train</a:t>
                      </a:r>
                    </a:p>
                    <a:p>
                      <a:pPr algn="ctr"/>
                      <a:r>
                        <a:rPr kumimoji="1" lang="en-US" altLang="ja-JP" sz="2400" dirty="0" smtClean="0"/>
                        <a:t>Random</a:t>
                      </a:r>
                      <a:endParaRPr kumimoji="1" lang="ja-JP" altLang="en-US" sz="2400" dirty="0"/>
                    </a:p>
                  </a:txBody>
                  <a:tcPr/>
                </a:tc>
                <a:tc>
                  <a:txBody>
                    <a:bodyPr/>
                    <a:lstStyle/>
                    <a:p>
                      <a:pPr algn="ctr"/>
                      <a:r>
                        <a:rPr kumimoji="1" lang="en-US" altLang="ja-JP" sz="2400" dirty="0" smtClean="0"/>
                        <a:t>Train </a:t>
                      </a:r>
                    </a:p>
                    <a:p>
                      <a:pPr algn="ctr"/>
                      <a:r>
                        <a:rPr kumimoji="1" lang="en-US" altLang="ja-JP" sz="2400" dirty="0" smtClean="0"/>
                        <a:t>English</a:t>
                      </a:r>
                      <a:endParaRPr kumimoji="1" lang="ja-JP" altLang="en-US" sz="2400" dirty="0"/>
                    </a:p>
                  </a:txBody>
                  <a:tcPr/>
                </a:tc>
                <a:tc>
                  <a:txBody>
                    <a:bodyPr/>
                    <a:lstStyle/>
                    <a:p>
                      <a:pPr algn="ctr"/>
                      <a:r>
                        <a:rPr kumimoji="1" lang="en-US" altLang="ja-JP" sz="2400" dirty="0" smtClean="0"/>
                        <a:t>Random</a:t>
                      </a:r>
                      <a:endParaRPr kumimoji="1" lang="ja-JP" altLang="en-US" sz="2400" dirty="0"/>
                    </a:p>
                  </a:txBody>
                  <a:tcPr anchor="ctr" anchorCtr="1"/>
                </a:tc>
                <a:tc>
                  <a:txBody>
                    <a:bodyPr/>
                    <a:lstStyle/>
                    <a:p>
                      <a:pPr algn="ctr"/>
                      <a:r>
                        <a:rPr kumimoji="1" lang="en-US" altLang="ja-JP" sz="2400" dirty="0" smtClean="0"/>
                        <a:t>English</a:t>
                      </a:r>
                      <a:endParaRPr kumimoji="1" lang="ja-JP" altLang="en-US" sz="2400" dirty="0"/>
                    </a:p>
                  </a:txBody>
                  <a:tcPr anchor="ctr" anchorCtr="1"/>
                </a:tc>
                <a:extLst>
                  <a:ext uri="{0D108BD9-81ED-4DB2-BD59-A6C34878D82A}">
                    <a16:rowId xmlns:a16="http://schemas.microsoft.com/office/drawing/2014/main" xmlns="" val="10000"/>
                  </a:ext>
                </a:extLst>
              </a:tr>
              <a:tr h="473184">
                <a:tc>
                  <a:txBody>
                    <a:bodyPr/>
                    <a:lstStyle/>
                    <a:p>
                      <a:r>
                        <a:rPr kumimoji="1" lang="en-US" altLang="ja-JP" sz="2400" dirty="0" err="1" smtClean="0"/>
                        <a:t>cksum</a:t>
                      </a:r>
                      <a:endParaRPr kumimoji="1" lang="ja-JP" altLang="en-US" sz="2400" dirty="0"/>
                    </a:p>
                  </a:txBody>
                  <a:tcPr/>
                </a:tc>
                <a:tc>
                  <a:txBody>
                    <a:bodyPr/>
                    <a:lstStyle/>
                    <a:p>
                      <a:pPr algn="r"/>
                      <a:r>
                        <a:rPr kumimoji="1" lang="en-US" altLang="ja-JP" sz="2400" dirty="0" smtClean="0"/>
                        <a:t>52%</a:t>
                      </a:r>
                      <a:endParaRPr kumimoji="1" lang="ja-JP" altLang="en-US" sz="2400" dirty="0"/>
                    </a:p>
                  </a:txBody>
                  <a:tcPr/>
                </a:tc>
                <a:tc>
                  <a:txBody>
                    <a:bodyPr/>
                    <a:lstStyle/>
                    <a:p>
                      <a:pPr algn="r"/>
                      <a:r>
                        <a:rPr kumimoji="1" lang="en-US" altLang="ja-JP" sz="2400" dirty="0" smtClean="0"/>
                        <a:t>50%</a:t>
                      </a:r>
                      <a:endParaRPr kumimoji="1" lang="ja-JP" altLang="en-US" sz="2400" dirty="0"/>
                    </a:p>
                  </a:txBody>
                  <a:tcPr/>
                </a:tc>
                <a:tc>
                  <a:txBody>
                    <a:bodyPr/>
                    <a:lstStyle/>
                    <a:p>
                      <a:pPr algn="r"/>
                      <a:r>
                        <a:rPr kumimoji="1" lang="en-US" altLang="ja-JP" sz="2400" dirty="0" smtClean="0"/>
                        <a:t>20%</a:t>
                      </a:r>
                      <a:endParaRPr kumimoji="1" lang="ja-JP" altLang="en-US" sz="2400" dirty="0"/>
                    </a:p>
                  </a:txBody>
                  <a:tcPr/>
                </a:tc>
                <a:tc>
                  <a:txBody>
                    <a:bodyPr/>
                    <a:lstStyle/>
                    <a:p>
                      <a:pPr algn="r"/>
                      <a:r>
                        <a:rPr kumimoji="1" lang="en-US" altLang="ja-JP" sz="2400" dirty="0" smtClean="0"/>
                        <a:t>51%</a:t>
                      </a:r>
                      <a:endParaRPr kumimoji="1" lang="ja-JP" altLang="en-US" sz="2400" dirty="0">
                        <a:solidFill>
                          <a:schemeClr val="tx1"/>
                        </a:solidFill>
                      </a:endParaRPr>
                    </a:p>
                  </a:txBody>
                  <a:tcPr/>
                </a:tc>
                <a:extLst>
                  <a:ext uri="{0D108BD9-81ED-4DB2-BD59-A6C34878D82A}">
                    <a16:rowId xmlns:a16="http://schemas.microsoft.com/office/drawing/2014/main" xmlns="" val="10001"/>
                  </a:ext>
                </a:extLst>
              </a:tr>
              <a:tr h="504056">
                <a:tc>
                  <a:txBody>
                    <a:bodyPr/>
                    <a:lstStyle/>
                    <a:p>
                      <a:r>
                        <a:rPr kumimoji="1" lang="en-US" altLang="ja-JP" sz="2400" smtClean="0"/>
                        <a:t>CRC16</a:t>
                      </a:r>
                      <a:endParaRPr kumimoji="1" lang="ja-JP" altLang="en-US" sz="2400" dirty="0"/>
                    </a:p>
                  </a:txBody>
                  <a:tcPr/>
                </a:tc>
                <a:tc>
                  <a:txBody>
                    <a:bodyPr/>
                    <a:lstStyle/>
                    <a:p>
                      <a:pPr algn="r"/>
                      <a:r>
                        <a:rPr kumimoji="1" lang="en-US" altLang="ja-JP" sz="2400" dirty="0" smtClean="0"/>
                        <a:t>53%</a:t>
                      </a:r>
                      <a:endParaRPr kumimoji="1" lang="ja-JP" altLang="en-US" sz="2400" dirty="0"/>
                    </a:p>
                  </a:txBody>
                  <a:tcPr/>
                </a:tc>
                <a:tc>
                  <a:txBody>
                    <a:bodyPr/>
                    <a:lstStyle/>
                    <a:p>
                      <a:pPr algn="r"/>
                      <a:r>
                        <a:rPr kumimoji="1" lang="en-US" altLang="ja-JP" sz="2400" dirty="0" smtClean="0"/>
                        <a:t>47%</a:t>
                      </a:r>
                      <a:endParaRPr kumimoji="1" lang="ja-JP" altLang="en-US" sz="2400" dirty="0"/>
                    </a:p>
                  </a:txBody>
                  <a:tcPr/>
                </a:tc>
                <a:tc>
                  <a:txBody>
                    <a:bodyPr/>
                    <a:lstStyle/>
                    <a:p>
                      <a:pPr algn="r"/>
                      <a:r>
                        <a:rPr kumimoji="1" lang="en-US" altLang="ja-JP" sz="2400" dirty="0" smtClean="0"/>
                        <a:t>9%</a:t>
                      </a:r>
                      <a:endParaRPr kumimoji="1" lang="ja-JP" altLang="en-US" sz="2400" dirty="0"/>
                    </a:p>
                  </a:txBody>
                  <a:tcPr/>
                </a:tc>
                <a:tc>
                  <a:txBody>
                    <a:bodyPr/>
                    <a:lstStyle/>
                    <a:p>
                      <a:pPr algn="r"/>
                      <a:r>
                        <a:rPr kumimoji="1" lang="en-US" altLang="ja-JP" sz="2400" dirty="0" smtClean="0"/>
                        <a:t>9%</a:t>
                      </a:r>
                      <a:endParaRPr kumimoji="1" lang="ja-JP" altLang="en-US" sz="2400" dirty="0">
                        <a:solidFill>
                          <a:schemeClr val="tx1"/>
                        </a:solidFill>
                      </a:endParaRPr>
                    </a:p>
                  </a:txBody>
                  <a:tcPr/>
                </a:tc>
                <a:extLst>
                  <a:ext uri="{0D108BD9-81ED-4DB2-BD59-A6C34878D82A}">
                    <a16:rowId xmlns:a16="http://schemas.microsoft.com/office/drawing/2014/main" xmlns="" val="10002"/>
                  </a:ext>
                </a:extLst>
              </a:tr>
              <a:tr h="504056">
                <a:tc>
                  <a:txBody>
                    <a:bodyPr/>
                    <a:lstStyle/>
                    <a:p>
                      <a:r>
                        <a:rPr kumimoji="1" lang="en-US" altLang="ja-JP" sz="2400" smtClean="0"/>
                        <a:t>CRC32</a:t>
                      </a:r>
                      <a:endParaRPr kumimoji="1" lang="ja-JP" altLang="en-US" sz="2400" dirty="0"/>
                    </a:p>
                  </a:txBody>
                  <a:tcPr/>
                </a:tc>
                <a:tc>
                  <a:txBody>
                    <a:bodyPr/>
                    <a:lstStyle/>
                    <a:p>
                      <a:pPr algn="r"/>
                      <a:r>
                        <a:rPr kumimoji="1" lang="en-US" altLang="ja-JP" sz="2400" dirty="0" smtClean="0"/>
                        <a:t>54%</a:t>
                      </a:r>
                      <a:endParaRPr kumimoji="1" lang="ja-JP" altLang="en-US" sz="2400" dirty="0"/>
                    </a:p>
                  </a:txBody>
                  <a:tcPr/>
                </a:tc>
                <a:tc>
                  <a:txBody>
                    <a:bodyPr/>
                    <a:lstStyle/>
                    <a:p>
                      <a:pPr algn="r"/>
                      <a:r>
                        <a:rPr kumimoji="1" lang="en-US" altLang="ja-JP" sz="2400" dirty="0" smtClean="0"/>
                        <a:t>50%</a:t>
                      </a:r>
                      <a:endParaRPr kumimoji="1" lang="ja-JP" altLang="en-US" sz="2400" dirty="0"/>
                    </a:p>
                  </a:txBody>
                  <a:tcPr/>
                </a:tc>
                <a:tc>
                  <a:txBody>
                    <a:bodyPr/>
                    <a:lstStyle/>
                    <a:p>
                      <a:pPr algn="r"/>
                      <a:r>
                        <a:rPr kumimoji="1" lang="en-US" altLang="ja-JP" sz="2400" dirty="0" smtClean="0"/>
                        <a:t>12%</a:t>
                      </a:r>
                      <a:endParaRPr kumimoji="1" lang="ja-JP" altLang="en-US" sz="2400" dirty="0"/>
                    </a:p>
                  </a:txBody>
                  <a:tcPr/>
                </a:tc>
                <a:tc>
                  <a:txBody>
                    <a:bodyPr/>
                    <a:lstStyle/>
                    <a:p>
                      <a:pPr algn="r"/>
                      <a:r>
                        <a:rPr kumimoji="1" lang="en-US" altLang="ja-JP" sz="2400" dirty="0" smtClean="0"/>
                        <a:t>4%</a:t>
                      </a:r>
                      <a:endParaRPr kumimoji="1" lang="ja-JP" altLang="en-US" sz="2400" dirty="0">
                        <a:solidFill>
                          <a:schemeClr val="tx1"/>
                        </a:solidFill>
                      </a:endParaRPr>
                    </a:p>
                  </a:txBody>
                  <a:tcPr/>
                </a:tc>
                <a:extLst>
                  <a:ext uri="{0D108BD9-81ED-4DB2-BD59-A6C34878D82A}">
                    <a16:rowId xmlns:a16="http://schemas.microsoft.com/office/drawing/2014/main" xmlns="" val="10003"/>
                  </a:ext>
                </a:extLst>
              </a:tr>
              <a:tr h="432048">
                <a:tc>
                  <a:txBody>
                    <a:bodyPr/>
                    <a:lstStyle/>
                    <a:p>
                      <a:r>
                        <a:rPr kumimoji="1" lang="en-US" altLang="ja-JP" sz="2400" dirty="0" smtClean="0"/>
                        <a:t>MD5</a:t>
                      </a:r>
                      <a:endParaRPr kumimoji="1" lang="ja-JP" altLang="en-US" sz="2400" dirty="0"/>
                    </a:p>
                  </a:txBody>
                  <a:tcPr/>
                </a:tc>
                <a:tc>
                  <a:txBody>
                    <a:bodyPr/>
                    <a:lstStyle/>
                    <a:p>
                      <a:pPr algn="r"/>
                      <a:r>
                        <a:rPr kumimoji="1" lang="en-US" altLang="ja-JP" sz="2400" dirty="0" smtClean="0"/>
                        <a:t>11%</a:t>
                      </a:r>
                      <a:endParaRPr kumimoji="1" lang="ja-JP" altLang="en-US" sz="2400" dirty="0"/>
                    </a:p>
                  </a:txBody>
                  <a:tcPr/>
                </a:tc>
                <a:tc>
                  <a:txBody>
                    <a:bodyPr/>
                    <a:lstStyle/>
                    <a:p>
                      <a:pPr algn="r"/>
                      <a:r>
                        <a:rPr kumimoji="1" lang="en-US" altLang="ja-JP" sz="2400" dirty="0" smtClean="0"/>
                        <a:t>11%</a:t>
                      </a:r>
                      <a:endParaRPr kumimoji="1" lang="ja-JP" altLang="en-US" sz="2400" dirty="0"/>
                    </a:p>
                  </a:txBody>
                  <a:tcPr/>
                </a:tc>
                <a:tc>
                  <a:txBody>
                    <a:bodyPr/>
                    <a:lstStyle/>
                    <a:p>
                      <a:pPr algn="r"/>
                      <a:r>
                        <a:rPr kumimoji="1" lang="en-US" altLang="ja-JP" sz="2400" dirty="0" smtClean="0"/>
                        <a:t>12%</a:t>
                      </a:r>
                      <a:endParaRPr kumimoji="1" lang="ja-JP" altLang="en-US" sz="2400" dirty="0"/>
                    </a:p>
                  </a:txBody>
                  <a:tcPr/>
                </a:tc>
                <a:tc>
                  <a:txBody>
                    <a:bodyPr/>
                    <a:lstStyle/>
                    <a:p>
                      <a:pPr algn="r"/>
                      <a:r>
                        <a:rPr kumimoji="1" lang="en-US" altLang="ja-JP" sz="2400" dirty="0" smtClean="0"/>
                        <a:t>2%</a:t>
                      </a:r>
                      <a:endParaRPr kumimoji="1" lang="ja-JP" altLang="en-US" sz="2400" dirty="0">
                        <a:solidFill>
                          <a:schemeClr val="tx1"/>
                        </a:solidFill>
                      </a:endParaRPr>
                    </a:p>
                  </a:txBody>
                  <a:tcPr/>
                </a:tc>
                <a:extLst>
                  <a:ext uri="{0D108BD9-81ED-4DB2-BD59-A6C34878D82A}">
                    <a16:rowId xmlns:a16="http://schemas.microsoft.com/office/drawing/2014/main" xmlns="" val="10004"/>
                  </a:ext>
                </a:extLst>
              </a:tr>
              <a:tr h="406896">
                <a:tc>
                  <a:txBody>
                    <a:bodyPr/>
                    <a:lstStyle/>
                    <a:p>
                      <a:r>
                        <a:rPr kumimoji="1" lang="en-US" altLang="ja-JP" sz="2400" dirty="0" smtClean="0"/>
                        <a:t>SHA1</a:t>
                      </a:r>
                      <a:endParaRPr kumimoji="1" lang="ja-JP" altLang="en-US" sz="2400" dirty="0"/>
                    </a:p>
                  </a:txBody>
                  <a:tcPr/>
                </a:tc>
                <a:tc>
                  <a:txBody>
                    <a:bodyPr/>
                    <a:lstStyle/>
                    <a:p>
                      <a:pPr algn="r"/>
                      <a:r>
                        <a:rPr kumimoji="1" lang="en-US" altLang="ja-JP" sz="2400" dirty="0" smtClean="0"/>
                        <a:t>14%</a:t>
                      </a:r>
                      <a:endParaRPr kumimoji="1" lang="ja-JP" altLang="en-US" sz="2400" dirty="0"/>
                    </a:p>
                  </a:txBody>
                  <a:tcPr/>
                </a:tc>
                <a:tc>
                  <a:txBody>
                    <a:bodyPr/>
                    <a:lstStyle/>
                    <a:p>
                      <a:pPr algn="r"/>
                      <a:r>
                        <a:rPr kumimoji="1" lang="en-US" altLang="ja-JP" sz="2400" dirty="0" smtClean="0"/>
                        <a:t>19%</a:t>
                      </a:r>
                      <a:endParaRPr kumimoji="1" lang="ja-JP" altLang="en-US" sz="2400" dirty="0"/>
                    </a:p>
                  </a:txBody>
                  <a:tcPr/>
                </a:tc>
                <a:tc>
                  <a:txBody>
                    <a:bodyPr/>
                    <a:lstStyle/>
                    <a:p>
                      <a:pPr algn="r"/>
                      <a:r>
                        <a:rPr kumimoji="1" lang="en-US" altLang="ja-JP" sz="2400" dirty="0" smtClean="0"/>
                        <a:t>5%</a:t>
                      </a:r>
                      <a:endParaRPr kumimoji="1" lang="ja-JP" altLang="en-US" sz="2400" dirty="0"/>
                    </a:p>
                  </a:txBody>
                  <a:tcPr/>
                </a:tc>
                <a:tc>
                  <a:txBody>
                    <a:bodyPr/>
                    <a:lstStyle/>
                    <a:p>
                      <a:pPr algn="r"/>
                      <a:r>
                        <a:rPr kumimoji="1" lang="en-US" altLang="ja-JP" sz="2400" dirty="0" smtClean="0"/>
                        <a:t>11%</a:t>
                      </a:r>
                      <a:endParaRPr kumimoji="1" lang="ja-JP" altLang="en-US" sz="2400" dirty="0">
                        <a:solidFill>
                          <a:schemeClr val="tx1"/>
                        </a:solidFill>
                      </a:endParaRPr>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429426579"/>
      </p:ext>
    </p:extLst>
  </p:cSld>
  <p:clrMapOvr>
    <a:masterClrMapping/>
  </p:clrMapOvr>
  <mc:AlternateContent xmlns:mc="http://schemas.openxmlformats.org/markup-compatibility/2006" xmlns:p14="http://schemas.microsoft.com/office/powerpoint/2010/main">
    <mc:Choice Requires="p14">
      <p:transition spd="slow" p14:dur="2000" advTm="70101"/>
    </mc:Choice>
    <mc:Fallback xmlns="">
      <p:transition spd="slow" advTm="70101"/>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35453</TotalTime>
  <Words>2666</Words>
  <Application>Microsoft Macintosh PowerPoint</Application>
  <PresentationFormat>画面に合わせる (4:3)</PresentationFormat>
  <Paragraphs>471</Paragraphs>
  <Slides>22</Slides>
  <Notes>20</Notes>
  <HiddenSlides>11</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22</vt:i4>
      </vt:variant>
    </vt:vector>
  </HeadingPairs>
  <TitlesOfParts>
    <vt:vector size="33" baseType="lpstr">
      <vt:lpstr>Calibri</vt:lpstr>
      <vt:lpstr>Meiryo</vt:lpstr>
      <vt:lpstr>Monaco</vt:lpstr>
      <vt:lpstr>ＭＳ Ｐゴシック</vt:lpstr>
      <vt:lpstr>Wingdings</vt:lpstr>
      <vt:lpstr>Yu Gothic</vt:lpstr>
      <vt:lpstr>メイリオ</vt:lpstr>
      <vt:lpstr>맑은 고딕</vt:lpstr>
      <vt:lpstr>Arial</vt:lpstr>
      <vt:lpstr>Office Theme</vt:lpstr>
      <vt:lpstr>Custom Design</vt:lpstr>
      <vt:lpstr>PowerPoint プレゼンテーション</vt:lpstr>
      <vt:lpstr>背景</vt:lpstr>
      <vt:lpstr>関連研究</vt:lpstr>
      <vt:lpstr>本研究</vt:lpstr>
      <vt:lpstr>ハッシュ値</vt:lpstr>
      <vt:lpstr>NNによるチェックサムの学習</vt:lpstr>
      <vt:lpstr>PowerPoint プレゼンテーション</vt:lpstr>
      <vt:lpstr>実験</vt:lpstr>
      <vt:lpstr>実験結果</vt:lpstr>
      <vt:lpstr>むすび</vt:lpstr>
      <vt:lpstr>PowerPoint プレゼンテーション</vt:lpstr>
      <vt:lpstr>実験結果</vt:lpstr>
      <vt:lpstr> Encoder・ Decoderモデル</vt:lpstr>
      <vt:lpstr>変異ベース</vt:lpstr>
      <vt:lpstr> Encoder・ Decoderモデル</vt:lpstr>
      <vt:lpstr>2. 可変長データ</vt:lpstr>
      <vt:lpstr>1. ランダム, 規則性のある文字列</vt:lpstr>
      <vt:lpstr>PowerPoint プレゼンテーション</vt:lpstr>
      <vt:lpstr>関連研究</vt:lpstr>
      <vt:lpstr>本研究</vt:lpstr>
      <vt:lpstr>Q &amp; A</vt:lpstr>
      <vt:lpstr>実験 </vt:lpstr>
    </vt:vector>
  </TitlesOfParts>
  <Company>Microsoft Corporation</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藤本 高史</cp:lastModifiedBy>
  <cp:revision>250</cp:revision>
  <cp:lastPrinted>2020-02-14T02:41:01Z</cp:lastPrinted>
  <dcterms:created xsi:type="dcterms:W3CDTF">2014-04-01T16:35:38Z</dcterms:created>
  <dcterms:modified xsi:type="dcterms:W3CDTF">2020-02-18T15:22:45Z</dcterms:modified>
</cp:coreProperties>
</file>