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handoutMasterIdLst>
    <p:handoutMasterId r:id="rId25"/>
  </p:handoutMasterIdLst>
  <p:sldIdLst>
    <p:sldId id="256" r:id="rId3"/>
    <p:sldId id="260" r:id="rId4"/>
    <p:sldId id="282" r:id="rId5"/>
    <p:sldId id="276" r:id="rId6"/>
    <p:sldId id="280" r:id="rId7"/>
    <p:sldId id="278" r:id="rId8"/>
    <p:sldId id="262" r:id="rId9"/>
    <p:sldId id="281" r:id="rId10"/>
    <p:sldId id="279" r:id="rId11"/>
    <p:sldId id="283" r:id="rId12"/>
    <p:sldId id="272" r:id="rId13"/>
    <p:sldId id="273" r:id="rId14"/>
    <p:sldId id="271" r:id="rId15"/>
    <p:sldId id="266" r:id="rId16"/>
    <p:sldId id="268" r:id="rId17"/>
    <p:sldId id="264" r:id="rId18"/>
    <p:sldId id="277" r:id="rId19"/>
    <p:sldId id="261" r:id="rId20"/>
    <p:sldId id="275" r:id="rId21"/>
    <p:sldId id="265" r:id="rId22"/>
    <p:sldId id="263"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5"/>
    <p:restoredTop sz="87701"/>
  </p:normalViewPr>
  <p:slideViewPr>
    <p:cSldViewPr>
      <p:cViewPr>
        <p:scale>
          <a:sx n="76" d="100"/>
          <a:sy n="76" d="100"/>
        </p:scale>
        <p:origin x="984" y="35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4FBC2-0898-9441-BACC-6C7E88742039}" type="datetimeFigureOut">
              <a:rPr kumimoji="1" lang="ja-JP" altLang="en-US" smtClean="0"/>
              <a:t>2019/12/17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4A9D5C-4911-1444-80BA-91CB5C4386E6}" type="slidenum">
              <a:rPr kumimoji="1" lang="ja-JP" altLang="en-US" smtClean="0"/>
              <a:t>‹#›</a:t>
            </a:fld>
            <a:endParaRPr kumimoji="1" lang="ja-JP" altLang="en-US"/>
          </a:p>
        </p:txBody>
      </p:sp>
    </p:spTree>
    <p:extLst>
      <p:ext uri="{BB962C8B-B14F-4D97-AF65-F5344CB8AC3E}">
        <p14:creationId xmlns:p14="http://schemas.microsoft.com/office/powerpoint/2010/main" val="213646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76B6A-D9CA-3148-BB75-30BDFF6BF989}" type="datetimeFigureOut">
              <a:rPr kumimoji="1" lang="ja-JP" altLang="en-US" smtClean="0"/>
              <a:t>2019/12/17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56364-CDEE-C540-A1BB-87831423EA21}" type="slidenum">
              <a:rPr kumimoji="1" lang="ja-JP" altLang="en-US" smtClean="0"/>
              <a:t>‹#›</a:t>
            </a:fld>
            <a:endParaRPr kumimoji="1" lang="ja-JP" altLang="en-US"/>
          </a:p>
        </p:txBody>
      </p:sp>
    </p:spTree>
    <p:extLst>
      <p:ext uri="{BB962C8B-B14F-4D97-AF65-F5344CB8AC3E}">
        <p14:creationId xmlns:p14="http://schemas.microsoft.com/office/powerpoint/2010/main" val="7425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システムやソフトウェアには脆弱性</a:t>
            </a:r>
            <a:r>
              <a:rPr lang="ja-JP" altLang="en-US" dirty="0" smtClean="0">
                <a:latin typeface="Arial" panose="020B0604020202020204" pitchFamily="34" charset="0"/>
              </a:rPr>
              <a:t>があり、徹底的なテストが必要とされています。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そのテストの一手法として、ファジングという大量の入力データを生成し、脆弱性を見つけるテスト手法があります。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入力データの生成方法は大きく変異ベースと生成ベースの二種類がありますが、</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変異ベースは実装が容易かつ汎用性が高いという利点が挙げられます。</a:t>
            </a:r>
            <a:endParaRPr kumimoji="1" lang="en-US" altLang="ja-JP" dirty="0" smtClean="0"/>
          </a:p>
          <a:p>
            <a:pPr eaLnBrk="1" hangingPunct="1"/>
            <a:r>
              <a:rPr lang="ja-JP" altLang="en-US" dirty="0" smtClean="0">
                <a:latin typeface="Arial" panose="020B0604020202020204" pitchFamily="34" charset="0"/>
              </a:rPr>
              <a:t>しかし、変異ベースは既存データの一部書き換えで入力データを生成するので、入力ソフトウェアやシステムが、チェックサムやハッシュ値の検査機能を備えている場合、データの整合性が取れず、入力データ棄却率が高いという課題があります。</a:t>
            </a:r>
            <a:endParaRPr lang="en-US" altLang="ja-JP" dirty="0" smtClean="0">
              <a:latin typeface="Arial" panose="020B0604020202020204" pitchFamily="34" charset="0"/>
            </a:endParaRPr>
          </a:p>
          <a:p>
            <a:endParaRPr kumimoji="1" lang="en-US" altLang="ja-JP" dirty="0" smtClean="0"/>
          </a:p>
          <a:p>
            <a:endParaRPr kumimoji="1" lang="en-US" altLang="ja-JP" dirty="0" smtClean="0"/>
          </a:p>
          <a:p>
            <a:endParaRPr kumimoji="1" lang="en-US" altLang="ja-JP" dirty="0" smtClean="0"/>
          </a:p>
          <a:p>
            <a:r>
              <a:rPr kumimoji="1" lang="ja-JP" altLang="en-US" dirty="0" smtClean="0"/>
              <a:t>できる限り変異ベースの話をコンパクトにまとめる</a:t>
            </a:r>
            <a:endParaRPr kumimoji="1" lang="en-US" altLang="ja-JP" dirty="0" smtClean="0"/>
          </a:p>
          <a:p>
            <a:r>
              <a:rPr kumimoji="1" lang="ja-JP" altLang="en-US" dirty="0" smtClean="0"/>
              <a:t>ここでチェックサムとかのファイル同一性の話をしないと意味わからんようになるというか次の関連研究に話が繋がらない</a:t>
            </a:r>
            <a:endParaRPr kumimoji="1" lang="en-US" altLang="ja-JP" dirty="0" smtClean="0"/>
          </a:p>
          <a:p>
            <a:r>
              <a:rPr kumimoji="1" lang="ja-JP" altLang="en-US" dirty="0" smtClean="0"/>
              <a:t>文字列変異させると、その変異させた箇所のチェックサムが合わない</a:t>
            </a:r>
            <a:endParaRPr kumimoji="1" lang="en-US" altLang="ja-JP" dirty="0" smtClean="0"/>
          </a:p>
          <a:p>
            <a:r>
              <a:rPr kumimoji="1" lang="ja-JP" altLang="en-US" dirty="0" smtClean="0"/>
              <a:t>変異ベースファジングの入力データ通過率は平均</a:t>
            </a:r>
            <a:r>
              <a:rPr kumimoji="1" lang="en-US" altLang="ja-JP" dirty="0" smtClean="0"/>
              <a:t>10%</a:t>
            </a:r>
            <a:r>
              <a:rPr kumimoji="1" lang="ja-JP" altLang="en-US" dirty="0" smtClean="0"/>
              <a:t>しかない</a:t>
            </a:r>
            <a:endParaRPr kumimoji="1" lang="en-US" altLang="ja-JP" dirty="0" smtClean="0"/>
          </a:p>
          <a:p>
            <a:r>
              <a:rPr kumimoji="1" lang="ja-JP" altLang="en-US" dirty="0" smtClean="0"/>
              <a:t>変異させる箇所によってはチェックサムとか気にしなくても良い？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a:t>
            </a:fld>
            <a:endParaRPr kumimoji="1" lang="ja-JP" altLang="en-US"/>
          </a:p>
        </p:txBody>
      </p:sp>
    </p:spTree>
    <p:extLst>
      <p:ext uri="{BB962C8B-B14F-4D97-AF65-F5344CB8AC3E}">
        <p14:creationId xmlns:p14="http://schemas.microsoft.com/office/powerpoint/2010/main" val="1968659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13</a:t>
            </a:fld>
            <a:endParaRPr kumimoji="1" lang="ja-JP" altLang="en-US"/>
          </a:p>
        </p:txBody>
      </p:sp>
    </p:spTree>
    <p:extLst>
      <p:ext uri="{BB962C8B-B14F-4D97-AF65-F5344CB8AC3E}">
        <p14:creationId xmlns:p14="http://schemas.microsoft.com/office/powerpoint/2010/main" val="1959204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14</a:t>
            </a:fld>
            <a:endParaRPr kumimoji="1" lang="ja-JP" altLang="en-US"/>
          </a:p>
        </p:txBody>
      </p:sp>
    </p:spTree>
    <p:extLst>
      <p:ext uri="{BB962C8B-B14F-4D97-AF65-F5344CB8AC3E}">
        <p14:creationId xmlns:p14="http://schemas.microsoft.com/office/powerpoint/2010/main" val="167381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15</a:t>
            </a:fld>
            <a:endParaRPr kumimoji="1" lang="ja-JP" altLang="en-US"/>
          </a:p>
        </p:txBody>
      </p:sp>
    </p:spTree>
    <p:extLst>
      <p:ext uri="{BB962C8B-B14F-4D97-AF65-F5344CB8AC3E}">
        <p14:creationId xmlns:p14="http://schemas.microsoft.com/office/powerpoint/2010/main" val="108802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18</a:t>
            </a:fld>
            <a:endParaRPr kumimoji="1" lang="ja-JP" altLang="en-US"/>
          </a:p>
        </p:txBody>
      </p:sp>
    </p:spTree>
    <p:extLst>
      <p:ext uri="{BB962C8B-B14F-4D97-AF65-F5344CB8AC3E}">
        <p14:creationId xmlns:p14="http://schemas.microsoft.com/office/powerpoint/2010/main" val="65578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19</a:t>
            </a:fld>
            <a:endParaRPr kumimoji="1" lang="ja-JP" altLang="en-US"/>
          </a:p>
        </p:txBody>
      </p:sp>
    </p:spTree>
    <p:extLst>
      <p:ext uri="{BB962C8B-B14F-4D97-AF65-F5344CB8AC3E}">
        <p14:creationId xmlns:p14="http://schemas.microsoft.com/office/powerpoint/2010/main" val="1402706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20</a:t>
            </a:fld>
            <a:endParaRPr kumimoji="1" lang="ja-JP" altLang="en-US"/>
          </a:p>
        </p:txBody>
      </p:sp>
    </p:spTree>
    <p:extLst>
      <p:ext uri="{BB962C8B-B14F-4D97-AF65-F5344CB8AC3E}">
        <p14:creationId xmlns:p14="http://schemas.microsoft.com/office/powerpoint/2010/main" val="1228167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実験といたしまして、チェックサム及びハッシュ値の推定を行いました。実験条件はこのようになってます。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21</a:t>
            </a:fld>
            <a:endParaRPr kumimoji="1" lang="ja-JP" altLang="en-US"/>
          </a:p>
        </p:txBody>
      </p:sp>
    </p:spTree>
    <p:extLst>
      <p:ext uri="{BB962C8B-B14F-4D97-AF65-F5344CB8AC3E}">
        <p14:creationId xmlns:p14="http://schemas.microsoft.com/office/powerpoint/2010/main" val="125819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変異する前のハッシュがそこに入ってるわけだから、</a:t>
            </a:r>
            <a:endParaRPr kumimoji="1" lang="en-US" altLang="ja-JP" dirty="0" smtClean="0"/>
          </a:p>
          <a:p>
            <a:r>
              <a:rPr kumimoji="1" lang="ja-JP" altLang="en-US" dirty="0" smtClean="0"/>
              <a:t>ハッシュはそのままで変わらない</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3</a:t>
            </a:fld>
            <a:endParaRPr kumimoji="1" lang="ja-JP" altLang="en-US"/>
          </a:p>
        </p:txBody>
      </p:sp>
    </p:spTree>
    <p:extLst>
      <p:ext uri="{BB962C8B-B14F-4D97-AF65-F5344CB8AC3E}">
        <p14:creationId xmlns:p14="http://schemas.microsoft.com/office/powerpoint/2010/main" val="172784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4</a:t>
            </a:fld>
            <a:endParaRPr kumimoji="1" lang="ja-JP" altLang="en-US"/>
          </a:p>
        </p:txBody>
      </p:sp>
    </p:spTree>
    <p:extLst>
      <p:ext uri="{BB962C8B-B14F-4D97-AF65-F5344CB8AC3E}">
        <p14:creationId xmlns:p14="http://schemas.microsoft.com/office/powerpoint/2010/main" val="62952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dirty="0" smtClean="0">
                <a:solidFill>
                  <a:schemeClr val="tx1"/>
                </a:solidFill>
                <a:effectLst/>
                <a:latin typeface="+mn-lt"/>
                <a:ea typeface="+mn-ea"/>
                <a:cs typeface="+mn-cs"/>
              </a:rPr>
              <a:t>MD5</a:t>
            </a:r>
            <a:r>
              <a:rPr kumimoji="1" lang="ja-JP" altLang="en-US" sz="1200" b="0" i="0" u="none" strike="noStrike" kern="1200" dirty="0" smtClean="0">
                <a:solidFill>
                  <a:schemeClr val="tx1"/>
                </a:solidFill>
                <a:effectLst/>
                <a:latin typeface="+mn-lt"/>
                <a:ea typeface="+mn-ea"/>
                <a:cs typeface="+mn-cs"/>
              </a:rPr>
              <a:t>は</a:t>
            </a:r>
            <a:r>
              <a:rPr kumimoji="1" lang="en-US" altLang="ja-JP" sz="1200" b="0" i="0" u="none" strike="noStrike" kern="1200" dirty="0" smtClean="0">
                <a:solidFill>
                  <a:schemeClr val="tx1"/>
                </a:solidFill>
                <a:effectLst/>
                <a:latin typeface="+mn-lt"/>
                <a:ea typeface="+mn-ea"/>
                <a:cs typeface="+mn-cs"/>
              </a:rPr>
              <a:t>128</a:t>
            </a:r>
            <a:r>
              <a:rPr kumimoji="1" lang="ja-JP" altLang="en-US" sz="1200" b="0" i="0" u="none" strike="noStrike" kern="1200" dirty="0" smtClean="0">
                <a:solidFill>
                  <a:schemeClr val="tx1"/>
                </a:solidFill>
                <a:effectLst/>
                <a:latin typeface="+mn-lt"/>
                <a:ea typeface="+mn-ea"/>
                <a:cs typeface="+mn-cs"/>
              </a:rPr>
              <a:t>ビット、</a:t>
            </a:r>
            <a:r>
              <a:rPr kumimoji="1" lang="en-US" altLang="ja-JP" sz="1200" b="0" i="0" u="none" strike="noStrike" kern="1200" dirty="0" smtClean="0">
                <a:solidFill>
                  <a:schemeClr val="tx1"/>
                </a:solidFill>
                <a:effectLst/>
                <a:latin typeface="+mn-lt"/>
                <a:ea typeface="+mn-ea"/>
                <a:cs typeface="+mn-cs"/>
              </a:rPr>
              <a:t>SHA-1</a:t>
            </a:r>
            <a:r>
              <a:rPr kumimoji="1" lang="ja-JP" altLang="en-US" sz="1200" b="0" i="0" u="none" strike="noStrike" kern="1200" dirty="0" smtClean="0">
                <a:solidFill>
                  <a:schemeClr val="tx1"/>
                </a:solidFill>
                <a:effectLst/>
                <a:latin typeface="+mn-lt"/>
                <a:ea typeface="+mn-ea"/>
                <a:cs typeface="+mn-cs"/>
              </a:rPr>
              <a:t>は</a:t>
            </a:r>
            <a:r>
              <a:rPr kumimoji="1" lang="en-US" altLang="ja-JP" sz="1200" b="0" i="0" u="none" strike="noStrike" kern="1200" dirty="0" smtClean="0">
                <a:solidFill>
                  <a:schemeClr val="tx1"/>
                </a:solidFill>
                <a:effectLst/>
                <a:latin typeface="+mn-lt"/>
                <a:ea typeface="+mn-ea"/>
                <a:cs typeface="+mn-cs"/>
              </a:rPr>
              <a:t>160</a:t>
            </a:r>
            <a:r>
              <a:rPr kumimoji="1" lang="ja-JP" altLang="en-US" sz="1200" b="0" i="0" u="none" strike="noStrike" kern="1200" dirty="0" smtClean="0">
                <a:solidFill>
                  <a:schemeClr val="tx1"/>
                </a:solidFill>
                <a:effectLst/>
                <a:latin typeface="+mn-lt"/>
                <a:ea typeface="+mn-ea"/>
                <a:cs typeface="+mn-cs"/>
              </a:rPr>
              <a:t>ビット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6</a:t>
            </a:fld>
            <a:endParaRPr kumimoji="1" lang="ja-JP" altLang="en-US"/>
          </a:p>
        </p:txBody>
      </p:sp>
    </p:spTree>
    <p:extLst>
      <p:ext uri="{BB962C8B-B14F-4D97-AF65-F5344CB8AC3E}">
        <p14:creationId xmlns:p14="http://schemas.microsoft.com/office/powerpoint/2010/main" val="44322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難波の研究についてですが、難波は</a:t>
            </a:r>
            <a:r>
              <a:rPr kumimoji="1" lang="en-US" altLang="ja-JP" dirty="0" smtClean="0"/>
              <a:t>8 byte</a:t>
            </a:r>
            <a:r>
              <a:rPr kumimoji="1" lang="ja-JP" altLang="en-US" dirty="0" smtClean="0"/>
              <a:t>のランダム文字列に対応するチェックサムを学習させました。</a:t>
            </a:r>
            <a:endParaRPr kumimoji="1" lang="en-US" altLang="ja-JP" dirty="0" smtClean="0"/>
          </a:p>
          <a:p>
            <a:r>
              <a:rPr kumimoji="1" lang="ja-JP" altLang="en-US" dirty="0" smtClean="0"/>
              <a:t>ニューラルネットワーク構造はこのようになっており、</a:t>
            </a:r>
            <a:r>
              <a:rPr kumimoji="1" lang="en-US" altLang="ja-JP" dirty="0" smtClean="0"/>
              <a:t>Embedding</a:t>
            </a:r>
            <a:r>
              <a:rPr kumimoji="1" lang="ja-JP" altLang="en-US" dirty="0" smtClean="0"/>
              <a:t>層でデータの整理を行い、計算は</a:t>
            </a:r>
            <a:r>
              <a:rPr kumimoji="1" lang="en-US" altLang="ja-JP" dirty="0" smtClean="0"/>
              <a:t>LSTM</a:t>
            </a:r>
            <a:r>
              <a:rPr kumimoji="1" lang="ja-JP" altLang="en-US" dirty="0" smtClean="0"/>
              <a:t>を使用し、その出力を全結合に通してから最終的に</a:t>
            </a:r>
            <a:r>
              <a:rPr kumimoji="1" lang="en-US" altLang="ja-JP" dirty="0" smtClean="0"/>
              <a:t>256</a:t>
            </a:r>
            <a:r>
              <a:rPr kumimoji="1" lang="ja-JP" altLang="en-US" dirty="0" smtClean="0"/>
              <a:t>段階の評価を行います。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7</a:t>
            </a:fld>
            <a:endParaRPr kumimoji="1" lang="ja-JP" altLang="en-US"/>
          </a:p>
        </p:txBody>
      </p:sp>
    </p:spTree>
    <p:extLst>
      <p:ext uri="{BB962C8B-B14F-4D97-AF65-F5344CB8AC3E}">
        <p14:creationId xmlns:p14="http://schemas.microsoft.com/office/powerpoint/2010/main" val="181727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9</a:t>
            </a:fld>
            <a:endParaRPr kumimoji="1" lang="ja-JP" altLang="en-US"/>
          </a:p>
        </p:txBody>
      </p:sp>
    </p:spTree>
    <p:extLst>
      <p:ext uri="{BB962C8B-B14F-4D97-AF65-F5344CB8AC3E}">
        <p14:creationId xmlns:p14="http://schemas.microsoft.com/office/powerpoint/2010/main" val="159509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10</a:t>
            </a:fld>
            <a:endParaRPr kumimoji="1" lang="ja-JP" altLang="en-US"/>
          </a:p>
        </p:txBody>
      </p:sp>
    </p:spTree>
    <p:extLst>
      <p:ext uri="{BB962C8B-B14F-4D97-AF65-F5344CB8AC3E}">
        <p14:creationId xmlns:p14="http://schemas.microsoft.com/office/powerpoint/2010/main" val="167032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11</a:t>
            </a:fld>
            <a:endParaRPr kumimoji="1" lang="ja-JP" altLang="en-US"/>
          </a:p>
        </p:txBody>
      </p:sp>
    </p:spTree>
    <p:extLst>
      <p:ext uri="{BB962C8B-B14F-4D97-AF65-F5344CB8AC3E}">
        <p14:creationId xmlns:p14="http://schemas.microsoft.com/office/powerpoint/2010/main" val="1591839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12</a:t>
            </a:fld>
            <a:endParaRPr kumimoji="1" lang="ja-JP" altLang="en-US"/>
          </a:p>
        </p:txBody>
      </p:sp>
    </p:spTree>
    <p:extLst>
      <p:ext uri="{BB962C8B-B14F-4D97-AF65-F5344CB8AC3E}">
        <p14:creationId xmlns:p14="http://schemas.microsoft.com/office/powerpoint/2010/main" val="69097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12/17/19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12/17/19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12/17/19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12/17/19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2020" y="5229200"/>
            <a:ext cx="3600400" cy="830997"/>
          </a:xfrm>
          <a:prstGeom prst="rect">
            <a:avLst/>
          </a:prstGeom>
          <a:noFill/>
        </p:spPr>
        <p:txBody>
          <a:bodyPr wrap="square">
            <a:spAutoFit/>
          </a:bodyPr>
          <a:lstStyle/>
          <a:p>
            <a:pPr algn="r"/>
            <a:r>
              <a:rPr lang="ja-JP" altLang="en-US" sz="2400" b="1" dirty="0">
                <a:latin typeface="+mj-ea"/>
              </a:rPr>
              <a:t>石浦研究室　</a:t>
            </a:r>
            <a:endParaRPr lang="en-US" altLang="ja-JP" sz="2400" b="1" dirty="0">
              <a:latin typeface="+mj-ea"/>
            </a:endParaRPr>
          </a:p>
          <a:p>
            <a:pPr algn="r"/>
            <a:r>
              <a:rPr lang="en-US" altLang="ja-JP" sz="2400" b="1" dirty="0" smtClean="0">
                <a:latin typeface="+mj-ea"/>
              </a:rPr>
              <a:t>27016627</a:t>
            </a:r>
            <a:r>
              <a:rPr lang="ja-JP" altLang="en-US" sz="2400" b="1" dirty="0" smtClean="0">
                <a:latin typeface="+mj-ea"/>
              </a:rPr>
              <a:t> </a:t>
            </a:r>
            <a:r>
              <a:rPr lang="ja-JP" altLang="en-US" sz="2400" b="1" dirty="0">
                <a:latin typeface="+mj-ea"/>
              </a:rPr>
              <a:t>藤本高史</a:t>
            </a:r>
          </a:p>
        </p:txBody>
      </p:sp>
      <p:sp>
        <p:nvSpPr>
          <p:cNvPr id="5" name="TextBox 1"/>
          <p:cNvSpPr txBox="1">
            <a:spLocks noChangeArrowheads="1"/>
          </p:cNvSpPr>
          <p:nvPr/>
        </p:nvSpPr>
        <p:spPr bwMode="auto">
          <a:xfrm>
            <a:off x="611560" y="2780928"/>
            <a:ext cx="8280920" cy="1323439"/>
          </a:xfrm>
          <a:prstGeom prst="rect">
            <a:avLst/>
          </a:prstGeom>
          <a:noFill/>
          <a:ln w="9525">
            <a:noFill/>
            <a:miter lim="800000"/>
            <a:headEnd/>
            <a:tailEnd/>
          </a:ln>
        </p:spPr>
        <p:txBody>
          <a:bodyPr wrap="square">
            <a:spAutoFit/>
          </a:bodyPr>
          <a:lstStyle/>
          <a:p>
            <a:r>
              <a:rPr lang="ja-JP" altLang="en-US" sz="4000" b="1" dirty="0"/>
              <a:t>機械学習を</a:t>
            </a:r>
            <a:r>
              <a:rPr lang="ja-JP" altLang="en-US" sz="4000" b="1" dirty="0" smtClean="0"/>
              <a:t>用いたファジング</a:t>
            </a:r>
            <a:r>
              <a:rPr lang="ja-JP" altLang="en-US" sz="4000" b="1" dirty="0"/>
              <a:t>のため</a:t>
            </a:r>
            <a:r>
              <a:rPr lang="ja-JP" altLang="en-US" sz="4000" b="1" dirty="0" smtClean="0"/>
              <a:t>のチェックサム及びハッシュ値</a:t>
            </a:r>
            <a:r>
              <a:rPr lang="ja-JP" altLang="en-US" sz="4000" b="1" dirty="0"/>
              <a:t>の推定</a:t>
            </a:r>
            <a:endParaRPr lang="en-US" altLang="ko-KR" sz="4000" b="1" dirty="0" smtClean="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mc:AlternateContent xmlns:mc="http://schemas.openxmlformats.org/markup-compatibility/2006" xmlns:p14="http://schemas.microsoft.com/office/powerpoint/2010/main">
    <mc:Choice Requires="p14">
      <p:transition spd="slow" p14:dur="2000" advTm="8889"/>
    </mc:Choice>
    <mc:Fallback xmlns="">
      <p:transition spd="slow" advTm="888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2. </a:t>
            </a:r>
            <a:r>
              <a:rPr kumimoji="1" lang="ja-JP" altLang="en-US" sz="4400" dirty="0" smtClean="0">
                <a:solidFill>
                  <a:schemeClr val="tx1"/>
                </a:solidFill>
              </a:rPr>
              <a:t>可変長データ</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文字列の長さが一定ではない</a:t>
            </a:r>
            <a:endParaRPr kumimoji="1" lang="ja-JP" altLang="en-US" sz="3200" b="1" dirty="0">
              <a:solidFill>
                <a:srgbClr val="002060"/>
              </a:solidFill>
              <a:latin typeface="Meiryo" charset="-128"/>
              <a:ea typeface="Meiryo" charset="-128"/>
              <a:cs typeface="Meiryo" charset="-128"/>
            </a:endParaRPr>
          </a:p>
        </p:txBody>
      </p:sp>
      <p:grpSp>
        <p:nvGrpSpPr>
          <p:cNvPr id="5" name="図形グループ 4"/>
          <p:cNvGrpSpPr/>
          <p:nvPr/>
        </p:nvGrpSpPr>
        <p:grpSpPr>
          <a:xfrm>
            <a:off x="1672812" y="2682936"/>
            <a:ext cx="3722147" cy="443627"/>
            <a:chOff x="1403648" y="2636912"/>
            <a:chExt cx="3135217" cy="443627"/>
          </a:xfrm>
        </p:grpSpPr>
        <p:sp>
          <p:nvSpPr>
            <p:cNvPr id="6" name="正方形/長方形 5"/>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9" name="テキスト ボックス 8"/>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1650427" y="5062866"/>
            <a:ext cx="6658449" cy="443627"/>
            <a:chOff x="1403648" y="2636912"/>
            <a:chExt cx="2971101" cy="443627"/>
          </a:xfrm>
        </p:grpSpPr>
        <p:sp>
          <p:nvSpPr>
            <p:cNvPr id="11" name="正方形/長方形 10"/>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p:cNvSpPr/>
            <p:nvPr/>
          </p:nvSpPr>
          <p:spPr>
            <a:xfrm>
              <a:off x="3945053" y="2636912"/>
              <a:ext cx="272405"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03648" y="2654145"/>
              <a:ext cx="2971101" cy="400110"/>
            </a:xfrm>
            <a:prstGeom prst="rect">
              <a:avLst/>
            </a:prstGeom>
            <a:noFill/>
          </p:spPr>
          <p:txBody>
            <a:bodyPr wrap="square" rtlCol="0">
              <a:spAutoFit/>
            </a:bodyPr>
            <a:lstStyle/>
            <a:p>
              <a:r>
                <a:rPr lang="en-US" altLang="ja-JP" sz="2000" dirty="0">
                  <a:latin typeface="Meiryo" charset="-128"/>
                  <a:ea typeface="Meiryo" charset="-128"/>
                  <a:cs typeface="Meiryo" charset="-128"/>
                </a:rPr>
                <a:t>You never know what you can do till you try</a:t>
              </a:r>
              <a:r>
                <a:rPr lang="en-US" altLang="ja-JP" sz="2000" b="1" dirty="0"/>
                <a:t>.</a:t>
              </a:r>
              <a:endParaRPr kumimoji="1" lang="ja-JP" altLang="en-US" sz="2000" dirty="0">
                <a:latin typeface="Meiryo" charset="-128"/>
                <a:ea typeface="Meiryo" charset="-128"/>
                <a:cs typeface="Meiryo" charset="-128"/>
              </a:endParaRPr>
            </a:p>
          </p:txBody>
        </p:sp>
        <p:sp>
          <p:nvSpPr>
            <p:cNvPr id="15" name="テキスト ボックス 14"/>
            <p:cNvSpPr txBox="1"/>
            <p:nvPr/>
          </p:nvSpPr>
          <p:spPr>
            <a:xfrm>
              <a:off x="3926197" y="2680429"/>
              <a:ext cx="387654"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234</a:t>
              </a:r>
              <a:endParaRPr kumimoji="1" lang="ja-JP" altLang="en-US" sz="2000" dirty="0">
                <a:latin typeface="Meiryo" charset="-128"/>
                <a:ea typeface="Meiryo" charset="-128"/>
                <a:cs typeface="Meiryo" charset="-128"/>
              </a:endParaRPr>
            </a:p>
          </p:txBody>
        </p:sp>
      </p:grpSp>
      <p:grpSp>
        <p:nvGrpSpPr>
          <p:cNvPr id="16" name="図形グループ 15"/>
          <p:cNvGrpSpPr/>
          <p:nvPr/>
        </p:nvGrpSpPr>
        <p:grpSpPr>
          <a:xfrm>
            <a:off x="1672812" y="3867635"/>
            <a:ext cx="2467140" cy="443627"/>
            <a:chOff x="1403648" y="2636912"/>
            <a:chExt cx="3135217" cy="443627"/>
          </a:xfrm>
        </p:grpSpPr>
        <p:sp>
          <p:nvSpPr>
            <p:cNvPr id="17" name="正方形/長方形 16"/>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Good morning.</a:t>
              </a:r>
              <a:endParaRPr kumimoji="1" lang="ja-JP" altLang="en-US" sz="2000" dirty="0">
                <a:latin typeface="Meiryo" charset="-128"/>
                <a:ea typeface="Meiryo" charset="-128"/>
                <a:cs typeface="Meiryo" charset="-128"/>
              </a:endParaRPr>
            </a:p>
          </p:txBody>
        </p:sp>
        <p:sp>
          <p:nvSpPr>
            <p:cNvPr id="20" name="テキスト ボックス 19"/>
            <p:cNvSpPr txBox="1"/>
            <p:nvPr/>
          </p:nvSpPr>
          <p:spPr>
            <a:xfrm>
              <a:off x="3926197" y="2680429"/>
              <a:ext cx="556764"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a:t>
              </a:r>
              <a:endParaRPr kumimoji="1" lang="ja-JP" altLang="en-US" sz="2000" dirty="0">
                <a:latin typeface="Meiryo" charset="-128"/>
                <a:ea typeface="Meiryo" charset="-128"/>
                <a:cs typeface="Meiryo" charset="-128"/>
              </a:endParaRPr>
            </a:p>
          </p:txBody>
        </p:sp>
      </p:grpSp>
      <p:sp>
        <p:nvSpPr>
          <p:cNvPr id="3" name="円弧 2"/>
          <p:cNvSpPr/>
          <p:nvPr/>
        </p:nvSpPr>
        <p:spPr>
          <a:xfrm>
            <a:off x="3436466" y="2348880"/>
            <a:ext cx="1253516"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円弧 20"/>
          <p:cNvSpPr/>
          <p:nvPr/>
        </p:nvSpPr>
        <p:spPr>
          <a:xfrm flipH="1">
            <a:off x="1672812" y="2314391"/>
            <a:ext cx="1368152"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699138" y="2145981"/>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17 byte</a:t>
            </a:r>
            <a:endParaRPr kumimoji="1" lang="ja-JP" altLang="en-US" sz="2000" dirty="0">
              <a:latin typeface="Meiryo" charset="-128"/>
              <a:ea typeface="Meiryo" charset="-128"/>
              <a:cs typeface="Meiryo" charset="-128"/>
            </a:endParaRPr>
          </a:p>
        </p:txBody>
      </p:sp>
      <p:sp>
        <p:nvSpPr>
          <p:cNvPr id="23" name="円弧 22"/>
          <p:cNvSpPr/>
          <p:nvPr/>
        </p:nvSpPr>
        <p:spPr>
          <a:xfrm>
            <a:off x="2699138" y="3532386"/>
            <a:ext cx="950530"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円弧 23"/>
          <p:cNvSpPr/>
          <p:nvPr/>
        </p:nvSpPr>
        <p:spPr>
          <a:xfrm>
            <a:off x="4010807" y="4746193"/>
            <a:ext cx="3311827"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flipH="1">
            <a:off x="1664644" y="3535350"/>
            <a:ext cx="819124"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円弧 25"/>
          <p:cNvSpPr/>
          <p:nvPr/>
        </p:nvSpPr>
        <p:spPr>
          <a:xfrm flipH="1">
            <a:off x="1645676" y="4733051"/>
            <a:ext cx="3142348"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2074206" y="3334736"/>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 byte</a:t>
            </a:r>
            <a:endParaRPr kumimoji="1" lang="ja-JP" altLang="en-US" sz="2000" dirty="0">
              <a:latin typeface="Meiryo" charset="-128"/>
              <a:ea typeface="Meiryo" charset="-128"/>
              <a:cs typeface="Meiryo" charset="-128"/>
            </a:endParaRPr>
          </a:p>
        </p:txBody>
      </p:sp>
      <p:sp>
        <p:nvSpPr>
          <p:cNvPr id="28" name="テキスト ボックス 27"/>
          <p:cNvSpPr txBox="1"/>
          <p:nvPr/>
        </p:nvSpPr>
        <p:spPr>
          <a:xfrm>
            <a:off x="3906313" y="4561845"/>
            <a:ext cx="1134991" cy="400110"/>
          </a:xfrm>
          <a:prstGeom prst="rect">
            <a:avLst/>
          </a:prstGeom>
          <a:noFill/>
        </p:spPr>
        <p:txBody>
          <a:bodyPr wrap="none" rtlCol="0">
            <a:spAutoFit/>
          </a:bodyPr>
          <a:lstStyle/>
          <a:p>
            <a:r>
              <a:rPr kumimoji="1" lang="is-IS" altLang="ja-JP" sz="2000" dirty="0" smtClean="0">
                <a:latin typeface="Meiryo" charset="-128"/>
                <a:ea typeface="Meiryo" charset="-128"/>
                <a:cs typeface="Meiryo" charset="-128"/>
              </a:rPr>
              <a:t>35</a:t>
            </a:r>
            <a:r>
              <a:rPr kumimoji="1" lang="en-US" altLang="ja-JP" sz="2000" dirty="0" smtClean="0">
                <a:latin typeface="Meiryo" charset="-128"/>
                <a:ea typeface="Meiryo" charset="-128"/>
                <a:cs typeface="Meiryo" charset="-128"/>
              </a:rPr>
              <a:t> byte</a:t>
            </a:r>
            <a:endParaRPr kumimoji="1" lang="ja-JP" altLang="en-US" sz="2000" dirty="0">
              <a:latin typeface="Meiryo" charset="-128"/>
              <a:ea typeface="Meiryo" charset="-128"/>
              <a:cs typeface="Meiryo" charset="-128"/>
            </a:endParaRPr>
          </a:p>
        </p:txBody>
      </p:sp>
    </p:spTree>
    <p:extLst>
      <p:ext uri="{BB962C8B-B14F-4D97-AF65-F5344CB8AC3E}">
        <p14:creationId xmlns:p14="http://schemas.microsoft.com/office/powerpoint/2010/main" val="1163601857"/>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a:solidFill>
                  <a:schemeClr val="tx1"/>
                </a:solidFill>
              </a:rPr>
              <a:t>3</a:t>
            </a:r>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自然言語処理系ニューラルネットワーク</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539552" y="2314383"/>
            <a:ext cx="100811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翻訳</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文章の要約</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対話作成</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635510681"/>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図形グループ 27"/>
          <p:cNvGrpSpPr/>
          <p:nvPr/>
        </p:nvGrpSpPr>
        <p:grpSpPr>
          <a:xfrm>
            <a:off x="683568" y="260648"/>
            <a:ext cx="7920880" cy="6303959"/>
            <a:chOff x="1182499" y="849325"/>
            <a:chExt cx="7920880" cy="6303959"/>
          </a:xfrm>
        </p:grpSpPr>
        <p:grpSp>
          <p:nvGrpSpPr>
            <p:cNvPr id="19" name="図形グループ 18"/>
            <p:cNvGrpSpPr/>
            <p:nvPr/>
          </p:nvGrpSpPr>
          <p:grpSpPr>
            <a:xfrm>
              <a:off x="2051720" y="1784256"/>
              <a:ext cx="5980265" cy="4371864"/>
              <a:chOff x="1991828" y="1531440"/>
              <a:chExt cx="5703619" cy="4371864"/>
            </a:xfrm>
          </p:grpSpPr>
          <p:sp>
            <p:nvSpPr>
              <p:cNvPr id="3" name="角丸四角形 2"/>
              <p:cNvSpPr/>
              <p:nvPr/>
            </p:nvSpPr>
            <p:spPr>
              <a:xfrm>
                <a:off x="1991828" y="1592008"/>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5852167" y="1531440"/>
                <a:ext cx="1368152"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角丸四角形 6"/>
              <p:cNvSpPr/>
              <p:nvPr/>
            </p:nvSpPr>
            <p:spPr>
              <a:xfrm>
                <a:off x="1991828" y="2815450"/>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角丸四角形 7"/>
              <p:cNvSpPr/>
              <p:nvPr/>
            </p:nvSpPr>
            <p:spPr>
              <a:xfrm>
                <a:off x="3474404" y="3897664"/>
                <a:ext cx="12961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角丸四角形 8"/>
              <p:cNvSpPr/>
              <p:nvPr/>
            </p:nvSpPr>
            <p:spPr>
              <a:xfrm>
                <a:off x="3474404" y="5161686"/>
                <a:ext cx="1529644" cy="741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991828" y="1722611"/>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1" name="テキスト ボックス 10"/>
              <p:cNvSpPr txBox="1"/>
              <p:nvPr/>
            </p:nvSpPr>
            <p:spPr>
              <a:xfrm>
                <a:off x="5855319" y="1692899"/>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2" name="テキスト ボックス 11"/>
              <p:cNvSpPr txBox="1"/>
              <p:nvPr/>
            </p:nvSpPr>
            <p:spPr>
              <a:xfrm>
                <a:off x="2010132" y="2965237"/>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4" name="テキスト ボックス 13"/>
              <p:cNvSpPr txBox="1"/>
              <p:nvPr/>
            </p:nvSpPr>
            <p:spPr>
              <a:xfrm>
                <a:off x="3524128" y="4060219"/>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5" name="テキスト ボックス 14"/>
              <p:cNvSpPr txBox="1"/>
              <p:nvPr/>
            </p:nvSpPr>
            <p:spPr>
              <a:xfrm>
                <a:off x="3556948" y="5275297"/>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出力層</a:t>
                </a:r>
                <a:endParaRPr kumimoji="1" lang="ja-JP" altLang="en-US" sz="3200" b="1" dirty="0">
                  <a:latin typeface="Meiryo" charset="-128"/>
                  <a:ea typeface="Meiryo" charset="-128"/>
                  <a:cs typeface="Meiryo" charset="-128"/>
                </a:endParaRPr>
              </a:p>
            </p:txBody>
          </p:sp>
          <p:sp>
            <p:nvSpPr>
              <p:cNvPr id="10" name="下矢印 9"/>
              <p:cNvSpPr/>
              <p:nvPr/>
            </p:nvSpPr>
            <p:spPr>
              <a:xfrm>
                <a:off x="2093782" y="2397755"/>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rot="2507379">
                <a:off x="4866981" y="2211066"/>
                <a:ext cx="1053539" cy="19649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下矢印 16"/>
              <p:cNvSpPr/>
              <p:nvPr/>
            </p:nvSpPr>
            <p:spPr>
              <a:xfrm>
                <a:off x="3527376" y="4689752"/>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下矢印 17"/>
              <p:cNvSpPr/>
              <p:nvPr/>
            </p:nvSpPr>
            <p:spPr>
              <a:xfrm rot="19827376">
                <a:off x="2809836" y="3597179"/>
                <a:ext cx="1224136" cy="3621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1182499" y="849325"/>
              <a:ext cx="3806442" cy="584775"/>
            </a:xfrm>
            <a:prstGeom prst="rect">
              <a:avLst/>
            </a:prstGeom>
            <a:noFill/>
          </p:spPr>
          <p:txBody>
            <a:bodyPr wrap="square" rtlCol="0">
              <a:spAutoFit/>
            </a:bodyPr>
            <a:lstStyle/>
            <a:p>
              <a:r>
                <a:rPr kumimoji="1" lang="en-US" altLang="ja-JP" sz="3200" dirty="0" smtClean="0">
                  <a:latin typeface="Meiryo" charset="-128"/>
                  <a:ea typeface="Meiryo" charset="-128"/>
                  <a:cs typeface="Meiryo" charset="-128"/>
                </a:rPr>
                <a:t>I am a student</a:t>
              </a:r>
              <a:endParaRPr kumimoji="1" lang="ja-JP" altLang="en-US" sz="3200" dirty="0">
                <a:latin typeface="Meiryo" charset="-128"/>
                <a:ea typeface="Meiryo" charset="-128"/>
                <a:cs typeface="Meiryo" charset="-128"/>
              </a:endParaRPr>
            </a:p>
          </p:txBody>
        </p:sp>
        <p:sp>
          <p:nvSpPr>
            <p:cNvPr id="22" name="テキスト ボックス 21"/>
            <p:cNvSpPr txBox="1"/>
            <p:nvPr/>
          </p:nvSpPr>
          <p:spPr>
            <a:xfrm>
              <a:off x="4988941" y="861565"/>
              <a:ext cx="4114438"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sp>
          <p:nvSpPr>
            <p:cNvPr id="23" name="下矢印 22"/>
            <p:cNvSpPr/>
            <p:nvPr/>
          </p:nvSpPr>
          <p:spPr>
            <a:xfrm>
              <a:off x="2145906" y="1412098"/>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下矢印 23"/>
            <p:cNvSpPr/>
            <p:nvPr/>
          </p:nvSpPr>
          <p:spPr>
            <a:xfrm>
              <a:off x="6174799" y="1340374"/>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下矢印 24"/>
            <p:cNvSpPr/>
            <p:nvPr/>
          </p:nvSpPr>
          <p:spPr>
            <a:xfrm>
              <a:off x="3744534" y="6156120"/>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903559" y="6568509"/>
              <a:ext cx="4399620"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grpSp>
    </p:spTree>
    <p:extLst>
      <p:ext uri="{BB962C8B-B14F-4D97-AF65-F5344CB8AC3E}">
        <p14:creationId xmlns:p14="http://schemas.microsoft.com/office/powerpoint/2010/main" val="216361087"/>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ja-JP" altLang="en-US" sz="4400" dirty="0" smtClean="0">
                <a:solidFill>
                  <a:schemeClr val="tx1"/>
                </a:solidFill>
              </a:rPr>
              <a:t>学習モデル</a:t>
            </a:r>
            <a:endParaRPr kumimoji="1" lang="ja-JP" altLang="en-US" sz="4400" dirty="0">
              <a:solidFill>
                <a:schemeClr val="tx1"/>
              </a:solidFill>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5095"/>
          <a:stretch/>
        </p:blipFill>
        <p:spPr>
          <a:xfrm>
            <a:off x="1292833" y="1210248"/>
            <a:ext cx="6917358" cy="5376788"/>
          </a:xfrm>
          <a:prstGeom prst="rect">
            <a:avLst/>
          </a:prstGeom>
        </p:spPr>
      </p:pic>
    </p:spTree>
    <p:extLst>
      <p:ext uri="{BB962C8B-B14F-4D97-AF65-F5344CB8AC3E}">
        <p14:creationId xmlns:p14="http://schemas.microsoft.com/office/powerpoint/2010/main" val="12827305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ja-JP" altLang="en-US" sz="4400" dirty="0" smtClean="0">
                <a:solidFill>
                  <a:schemeClr val="tx1"/>
                </a:solidFill>
              </a:rPr>
              <a:t>実験</a:t>
            </a:r>
            <a:endParaRPr kumimoji="1" lang="ja-JP" altLang="en-US" sz="4400" dirty="0">
              <a:solidFill>
                <a:schemeClr val="tx1"/>
              </a:solidFill>
            </a:endParaRPr>
          </a:p>
        </p:txBody>
      </p:sp>
      <p:sp>
        <p:nvSpPr>
          <p:cNvPr id="13" name="テキスト ボックス 12"/>
          <p:cNvSpPr txBox="1"/>
          <p:nvPr/>
        </p:nvSpPr>
        <p:spPr>
          <a:xfrm>
            <a:off x="323528" y="1484784"/>
            <a:ext cx="8461448"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ランダム文字列と規則性のある文字列からチェックサム及びハッシュ値を推定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611560" y="2701135"/>
            <a:ext cx="10081119" cy="4678204"/>
          </a:xfrm>
          <a:prstGeom prst="rect">
            <a:avLst/>
          </a:prstGeom>
          <a:noFill/>
        </p:spPr>
        <p:txBody>
          <a:bodyPr wrap="square" rtlCol="0">
            <a:spAutoFit/>
          </a:bodyPr>
          <a:lstStyle/>
          <a:p>
            <a:pPr marL="914400" lvl="1" indent="-457200">
              <a:buFont typeface="Arial"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256</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Keras</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80</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8 ~ 64 byte</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 158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byte</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5" name="テキスト ボックス 14"/>
          <p:cNvSpPr txBox="1"/>
          <p:nvPr/>
        </p:nvSpPr>
        <p:spPr>
          <a:xfrm>
            <a:off x="359520" y="4747849"/>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データセット </a:t>
            </a:r>
            <a:endParaRPr kumimoji="1" lang="ja-JP" altLang="en-US" sz="3200" b="1" dirty="0">
              <a:solidFill>
                <a:srgbClr val="002060"/>
              </a:solidFill>
              <a:latin typeface="Meiryo" charset="-128"/>
              <a:ea typeface="Meiryo" charset="-128"/>
              <a:cs typeface="Meiryo" charset="-128"/>
            </a:endParaRPr>
          </a:p>
        </p:txBody>
      </p:sp>
    </p:spTree>
    <p:extLst>
      <p:ext uri="{BB962C8B-B14F-4D97-AF65-F5344CB8AC3E}">
        <p14:creationId xmlns:p14="http://schemas.microsoft.com/office/powerpoint/2010/main" val="163674501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graphicFrame>
        <p:nvGraphicFramePr>
          <p:cNvPr id="4" name="表 3"/>
          <p:cNvGraphicFramePr>
            <a:graphicFrameLocks noGrp="1"/>
          </p:cNvGraphicFramePr>
          <p:nvPr>
            <p:extLst>
              <p:ext uri="{D42A27DB-BD31-4B8C-83A1-F6EECF244321}">
                <p14:modId xmlns:p14="http://schemas.microsoft.com/office/powerpoint/2010/main" val="118594529"/>
              </p:ext>
            </p:extLst>
          </p:nvPr>
        </p:nvGraphicFramePr>
        <p:xfrm>
          <a:off x="1331640" y="1528163"/>
          <a:ext cx="5976664" cy="2303898"/>
        </p:xfrm>
        <a:graphic>
          <a:graphicData uri="http://schemas.openxmlformats.org/drawingml/2006/table">
            <a:tbl>
              <a:tblPr firstRow="1" bandRow="1">
                <a:tableStyleId>{5C22544A-7EE6-4342-B048-85BDC9FD1C3A}</a:tableStyleId>
              </a:tblPr>
              <a:tblGrid>
                <a:gridCol w="936104"/>
                <a:gridCol w="1296144"/>
                <a:gridCol w="1368152"/>
                <a:gridCol w="1224136"/>
                <a:gridCol w="1152128"/>
              </a:tblGrid>
              <a:tr h="383983">
                <a:tc>
                  <a:txBody>
                    <a:bodyPr/>
                    <a:lstStyle/>
                    <a:p>
                      <a:endParaRPr kumimoji="1" lang="ja-JP" altLang="en-US" dirty="0"/>
                    </a:p>
                  </a:txBody>
                  <a:tcPr/>
                </a:tc>
                <a:tc>
                  <a:txBody>
                    <a:bodyPr/>
                    <a:lstStyle/>
                    <a:p>
                      <a:r>
                        <a:rPr kumimoji="1" lang="ja-JP" altLang="en-US" dirty="0" smtClean="0"/>
                        <a:t>学習データ</a:t>
                      </a:r>
                      <a:endParaRPr kumimoji="1" lang="ja-JP" altLang="en-US" dirty="0"/>
                    </a:p>
                  </a:txBody>
                  <a:tcPr/>
                </a:tc>
                <a:tc>
                  <a:txBody>
                    <a:bodyPr/>
                    <a:lstStyle/>
                    <a:p>
                      <a:r>
                        <a:rPr kumimoji="1" lang="ja-JP" altLang="en-US" dirty="0" smtClean="0"/>
                        <a:t>テストデータ</a:t>
                      </a:r>
                      <a:endParaRPr kumimoji="1" lang="ja-JP" altLang="en-US" dirty="0"/>
                    </a:p>
                  </a:txBody>
                  <a:tcPr/>
                </a:tc>
                <a:tc>
                  <a:txBody>
                    <a:bodyPr/>
                    <a:lstStyle/>
                    <a:p>
                      <a:r>
                        <a:rPr kumimoji="1" lang="ja-JP" altLang="en-US" dirty="0" smtClean="0"/>
                        <a:t>学習誤差</a:t>
                      </a:r>
                      <a:endParaRPr kumimoji="1" lang="ja-JP" altLang="en-US" dirty="0"/>
                    </a:p>
                  </a:txBody>
                  <a:tcPr/>
                </a:tc>
                <a:tc>
                  <a:txBody>
                    <a:bodyPr/>
                    <a:lstStyle/>
                    <a:p>
                      <a:r>
                        <a:rPr kumimoji="1" lang="ja-JP" altLang="en-US" dirty="0" smtClean="0"/>
                        <a:t>推定誤差</a:t>
                      </a:r>
                      <a:endParaRPr kumimoji="1" lang="ja-JP" altLang="en-US" dirty="0"/>
                    </a:p>
                  </a:txBody>
                  <a:tcPr/>
                </a:tc>
              </a:tr>
              <a:tr h="383983">
                <a:tc>
                  <a:txBody>
                    <a:bodyPr/>
                    <a:lstStyle/>
                    <a:p>
                      <a:r>
                        <a:rPr kumimoji="1" lang="en-US" altLang="ja-JP" dirty="0" err="1" smtClean="0"/>
                        <a:t>chsum</a:t>
                      </a:r>
                      <a:endParaRPr kumimoji="1" lang="ja-JP" altLang="en-US" dirty="0"/>
                    </a:p>
                  </a:txBody>
                  <a:tcPr/>
                </a:tc>
                <a:tc>
                  <a:txBody>
                    <a:bodyPr/>
                    <a:lstStyle/>
                    <a:p>
                      <a:pPr algn="r"/>
                      <a:r>
                        <a:rPr kumimoji="1" lang="en-US" altLang="ja-JP" dirty="0" smtClean="0"/>
                        <a:t>63%</a:t>
                      </a:r>
                      <a:endParaRPr kumimoji="1" lang="ja-JP" altLang="en-US" dirty="0"/>
                    </a:p>
                  </a:txBody>
                  <a:tcPr/>
                </a:tc>
                <a:tc>
                  <a:txBody>
                    <a:bodyPr/>
                    <a:lstStyle/>
                    <a:p>
                      <a:pPr algn="r"/>
                      <a:r>
                        <a:rPr kumimoji="1" lang="en-US" altLang="ja-JP" dirty="0" smtClean="0">
                          <a:solidFill>
                            <a:srgbClr val="FF0000"/>
                          </a:solidFill>
                        </a:rPr>
                        <a:t>63</a:t>
                      </a:r>
                      <a:r>
                        <a:rPr kumimoji="1" lang="en-US" altLang="ja-JP" dirty="0" smtClean="0"/>
                        <a:t>%</a:t>
                      </a:r>
                      <a:endParaRPr kumimoji="1" lang="ja-JP" altLang="en-US" dirty="0"/>
                    </a:p>
                  </a:txBody>
                  <a:tcPr/>
                </a:tc>
                <a:tc>
                  <a:txBody>
                    <a:bodyPr/>
                    <a:lstStyle/>
                    <a:p>
                      <a:pPr algn="r"/>
                      <a:r>
                        <a:rPr kumimoji="1" lang="en-US" altLang="ja-JP" dirty="0" smtClean="0"/>
                        <a:t>0.95</a:t>
                      </a:r>
                      <a:endParaRPr kumimoji="1" lang="ja-JP" altLang="en-US" dirty="0"/>
                    </a:p>
                  </a:txBody>
                  <a:tcPr/>
                </a:tc>
                <a:tc>
                  <a:txBody>
                    <a:bodyPr/>
                    <a:lstStyle/>
                    <a:p>
                      <a:pPr algn="r"/>
                      <a:r>
                        <a:rPr kumimoji="1" lang="en-US" altLang="ja-JP" dirty="0" smtClean="0"/>
                        <a:t>0.95</a:t>
                      </a:r>
                      <a:endParaRPr kumimoji="1" lang="ja-JP" altLang="en-US" dirty="0"/>
                    </a:p>
                  </a:txBody>
                  <a:tcPr/>
                </a:tc>
              </a:tr>
              <a:tr h="383983">
                <a:tc>
                  <a:txBody>
                    <a:bodyPr/>
                    <a:lstStyle/>
                    <a:p>
                      <a:r>
                        <a:rPr kumimoji="1" lang="en-US" altLang="ja-JP" dirty="0" smtClean="0"/>
                        <a:t>CRC16</a:t>
                      </a:r>
                      <a:endParaRPr kumimoji="1" lang="ja-JP" altLang="en-US" dirty="0"/>
                    </a:p>
                  </a:txBody>
                  <a:tcPr/>
                </a:tc>
                <a:tc>
                  <a:txBody>
                    <a:bodyPr/>
                    <a:lstStyle/>
                    <a:p>
                      <a:pPr algn="r"/>
                      <a:r>
                        <a:rPr kumimoji="1" lang="en-US" altLang="ja-JP" dirty="0" smtClean="0"/>
                        <a:t>55%</a:t>
                      </a:r>
                      <a:endParaRPr kumimoji="1" lang="ja-JP" altLang="en-US" dirty="0"/>
                    </a:p>
                  </a:txBody>
                  <a:tcPr/>
                </a:tc>
                <a:tc>
                  <a:txBody>
                    <a:bodyPr/>
                    <a:lstStyle/>
                    <a:p>
                      <a:pPr algn="r"/>
                      <a:r>
                        <a:rPr kumimoji="1" lang="en-US" altLang="ja-JP" dirty="0" smtClean="0">
                          <a:solidFill>
                            <a:srgbClr val="FF0000"/>
                          </a:solidFill>
                        </a:rPr>
                        <a:t>55</a:t>
                      </a:r>
                      <a:r>
                        <a:rPr kumimoji="1" lang="en-US" altLang="ja-JP" dirty="0" smtClean="0"/>
                        <a:t>%</a:t>
                      </a:r>
                      <a:endParaRPr kumimoji="1" lang="ja-JP" altLang="en-US" dirty="0"/>
                    </a:p>
                  </a:txBody>
                  <a:tcPr/>
                </a:tc>
                <a:tc>
                  <a:txBody>
                    <a:bodyPr/>
                    <a:lstStyle/>
                    <a:p>
                      <a:pPr algn="r"/>
                      <a:r>
                        <a:rPr kumimoji="1" lang="en-US" altLang="ja-JP" dirty="0" smtClean="0"/>
                        <a:t>0.63</a:t>
                      </a:r>
                      <a:endParaRPr kumimoji="1" lang="ja-JP" altLang="en-US" dirty="0"/>
                    </a:p>
                  </a:txBody>
                  <a:tcPr/>
                </a:tc>
                <a:tc>
                  <a:txBody>
                    <a:bodyPr/>
                    <a:lstStyle/>
                    <a:p>
                      <a:pPr algn="r"/>
                      <a:r>
                        <a:rPr kumimoji="1" lang="en-US" altLang="ja-JP" dirty="0" smtClean="0"/>
                        <a:t>0.63</a:t>
                      </a:r>
                      <a:endParaRPr kumimoji="1" lang="ja-JP" altLang="en-US" dirty="0"/>
                    </a:p>
                  </a:txBody>
                  <a:tcPr/>
                </a:tc>
              </a:tr>
              <a:tr h="383983">
                <a:tc>
                  <a:txBody>
                    <a:bodyPr/>
                    <a:lstStyle/>
                    <a:p>
                      <a:r>
                        <a:rPr kumimoji="1" lang="en-US" altLang="ja-JP" dirty="0" smtClean="0"/>
                        <a:t>CRC32</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solidFill>
                            <a:srgbClr val="FF0000"/>
                          </a:solidFill>
                        </a:rPr>
                        <a:t>52</a:t>
                      </a:r>
                      <a:r>
                        <a:rPr kumimoji="1" lang="en-US" altLang="ja-JP" dirty="0" smtClean="0"/>
                        <a:t>%</a:t>
                      </a:r>
                      <a:endParaRPr kumimoji="1" lang="ja-JP" altLang="en-US" dirty="0"/>
                    </a:p>
                  </a:txBody>
                  <a:tcPr/>
                </a:tc>
                <a:tc>
                  <a:txBody>
                    <a:bodyPr/>
                    <a:lstStyle/>
                    <a:p>
                      <a:pPr algn="r"/>
                      <a:r>
                        <a:rPr kumimoji="1" lang="en-US" altLang="ja-JP" dirty="0" smtClean="0"/>
                        <a:t>0.66</a:t>
                      </a:r>
                      <a:endParaRPr kumimoji="1" lang="ja-JP" altLang="en-US" dirty="0"/>
                    </a:p>
                  </a:txBody>
                  <a:tcPr/>
                </a:tc>
                <a:tc>
                  <a:txBody>
                    <a:bodyPr/>
                    <a:lstStyle/>
                    <a:p>
                      <a:pPr algn="r"/>
                      <a:r>
                        <a:rPr kumimoji="1" lang="en-US" altLang="ja-JP" dirty="0" smtClean="0"/>
                        <a:t>0.66</a:t>
                      </a:r>
                      <a:endParaRPr kumimoji="1" lang="ja-JP" altLang="en-US" dirty="0"/>
                    </a:p>
                  </a:txBody>
                  <a:tcPr/>
                </a:tc>
              </a:tr>
              <a:tr h="383983">
                <a:tc>
                  <a:txBody>
                    <a:bodyPr/>
                    <a:lstStyle/>
                    <a:p>
                      <a:r>
                        <a:rPr kumimoji="1" lang="en-US" altLang="ja-JP" dirty="0" smtClean="0"/>
                        <a:t>MD5</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rgbClr val="FF0000"/>
                          </a:solidFill>
                        </a:rPr>
                        <a:t>5</a:t>
                      </a:r>
                      <a:r>
                        <a:rPr kumimoji="1" lang="en-US" altLang="ja-JP" dirty="0" smtClean="0"/>
                        <a:t>%</a:t>
                      </a:r>
                      <a:endParaRPr kumimoji="1" lang="ja-JP" altLang="en-US" dirty="0"/>
                    </a:p>
                  </a:txBody>
                  <a:tcPr/>
                </a:tc>
                <a:tc>
                  <a:txBody>
                    <a:bodyPr/>
                    <a:lstStyle/>
                    <a:p>
                      <a:pPr algn="r"/>
                      <a:r>
                        <a:rPr kumimoji="1" lang="en-US" altLang="ja-JP" dirty="0" smtClean="0"/>
                        <a:t>3.09</a:t>
                      </a:r>
                      <a:endParaRPr kumimoji="1" lang="ja-JP" altLang="en-US" dirty="0"/>
                    </a:p>
                  </a:txBody>
                  <a:tcPr/>
                </a:tc>
                <a:tc>
                  <a:txBody>
                    <a:bodyPr/>
                    <a:lstStyle/>
                    <a:p>
                      <a:pPr algn="r"/>
                      <a:r>
                        <a:rPr kumimoji="1" lang="en-US" altLang="ja-JP" dirty="0" smtClean="0"/>
                        <a:t>3.09</a:t>
                      </a:r>
                      <a:endParaRPr kumimoji="1" lang="ja-JP" altLang="en-US" dirty="0"/>
                    </a:p>
                  </a:txBody>
                  <a:tcPr/>
                </a:tc>
              </a:tr>
              <a:tr h="383983">
                <a:tc>
                  <a:txBody>
                    <a:bodyPr/>
                    <a:lstStyle/>
                    <a:p>
                      <a:r>
                        <a:rPr kumimoji="1" lang="en-US" altLang="ja-JP" dirty="0"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rgbClr val="FF0000"/>
                          </a:solidFill>
                        </a:rPr>
                        <a:t>5</a:t>
                      </a:r>
                      <a:r>
                        <a:rPr kumimoji="1" lang="en-US" altLang="ja-JP" dirty="0" smtClean="0"/>
                        <a:t>%</a:t>
                      </a:r>
                      <a:endParaRPr kumimoji="1" lang="ja-JP" altLang="en-US" dirty="0"/>
                    </a:p>
                  </a:txBody>
                  <a:tcPr/>
                </a:tc>
                <a:tc>
                  <a:txBody>
                    <a:bodyPr/>
                    <a:lstStyle/>
                    <a:p>
                      <a:pPr algn="r"/>
                      <a:r>
                        <a:rPr kumimoji="1" lang="en-US" altLang="ja-JP" dirty="0" smtClean="0"/>
                        <a:t>3.07</a:t>
                      </a:r>
                      <a:endParaRPr kumimoji="1" lang="ja-JP" altLang="en-US" dirty="0"/>
                    </a:p>
                  </a:txBody>
                  <a:tcPr/>
                </a:tc>
                <a:tc>
                  <a:txBody>
                    <a:bodyPr/>
                    <a:lstStyle/>
                    <a:p>
                      <a:pPr algn="r"/>
                      <a:r>
                        <a:rPr kumimoji="1" lang="en-US" altLang="ja-JP" dirty="0" smtClean="0"/>
                        <a:t>3.07</a:t>
                      </a:r>
                      <a:endParaRPr kumimoji="1" lang="ja-JP" altLang="en-US" dirty="0"/>
                    </a:p>
                  </a:txBody>
                  <a:tcP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618662500"/>
              </p:ext>
            </p:extLst>
          </p:nvPr>
        </p:nvGraphicFramePr>
        <p:xfrm>
          <a:off x="1331640" y="4410907"/>
          <a:ext cx="5976664" cy="2369184"/>
        </p:xfrm>
        <a:graphic>
          <a:graphicData uri="http://schemas.openxmlformats.org/drawingml/2006/table">
            <a:tbl>
              <a:tblPr firstRow="1" bandRow="1">
                <a:tableStyleId>{5C22544A-7EE6-4342-B048-85BDC9FD1C3A}</a:tableStyleId>
              </a:tblPr>
              <a:tblGrid>
                <a:gridCol w="864096"/>
                <a:gridCol w="1273558"/>
                <a:gridCol w="1414372"/>
                <a:gridCol w="1200502"/>
                <a:gridCol w="1224136"/>
              </a:tblGrid>
              <a:tr h="394864">
                <a:tc>
                  <a:txBody>
                    <a:bodyPr/>
                    <a:lstStyle/>
                    <a:p>
                      <a:endParaRPr kumimoji="1" lang="ja-JP" altLang="en-US" dirty="0"/>
                    </a:p>
                  </a:txBody>
                  <a:tcPr/>
                </a:tc>
                <a:tc>
                  <a:txBody>
                    <a:bodyPr/>
                    <a:lstStyle/>
                    <a:p>
                      <a:r>
                        <a:rPr kumimoji="1" lang="ja-JP" altLang="en-US" dirty="0" smtClean="0"/>
                        <a:t>学習データ</a:t>
                      </a:r>
                      <a:endParaRPr kumimoji="1" lang="ja-JP" altLang="en-US" dirty="0"/>
                    </a:p>
                  </a:txBody>
                  <a:tcPr/>
                </a:tc>
                <a:tc>
                  <a:txBody>
                    <a:bodyPr/>
                    <a:lstStyle/>
                    <a:p>
                      <a:r>
                        <a:rPr kumimoji="1" lang="ja-JP" altLang="en-US" dirty="0" smtClean="0"/>
                        <a:t>テストデータ</a:t>
                      </a:r>
                      <a:endParaRPr kumimoji="1" lang="ja-JP" altLang="en-US" dirty="0"/>
                    </a:p>
                  </a:txBody>
                  <a:tcPr/>
                </a:tc>
                <a:tc>
                  <a:txBody>
                    <a:bodyPr/>
                    <a:lstStyle/>
                    <a:p>
                      <a:r>
                        <a:rPr kumimoji="1" lang="ja-JP" altLang="en-US" dirty="0" smtClean="0"/>
                        <a:t>学習誤差</a:t>
                      </a:r>
                      <a:endParaRPr kumimoji="1" lang="ja-JP" altLang="en-US" dirty="0"/>
                    </a:p>
                  </a:txBody>
                  <a:tcPr/>
                </a:tc>
                <a:tc>
                  <a:txBody>
                    <a:bodyPr/>
                    <a:lstStyle/>
                    <a:p>
                      <a:r>
                        <a:rPr kumimoji="1" lang="ja-JP" altLang="en-US" dirty="0" smtClean="0"/>
                        <a:t>推定誤差</a:t>
                      </a:r>
                      <a:endParaRPr kumimoji="1" lang="ja-JP" altLang="en-US" dirty="0"/>
                    </a:p>
                  </a:txBody>
                  <a:tcPr/>
                </a:tc>
              </a:tr>
              <a:tr h="394864">
                <a:tc>
                  <a:txBody>
                    <a:bodyPr/>
                    <a:lstStyle/>
                    <a:p>
                      <a:r>
                        <a:rPr kumimoji="1" lang="en-US" altLang="ja-JP" dirty="0" err="1" smtClean="0"/>
                        <a:t>chsum</a:t>
                      </a:r>
                      <a:endParaRPr kumimoji="1" lang="ja-JP" altLang="en-US" dirty="0"/>
                    </a:p>
                  </a:txBody>
                  <a:tcPr/>
                </a:tc>
                <a:tc>
                  <a:txBody>
                    <a:bodyPr/>
                    <a:lstStyle/>
                    <a:p>
                      <a:pPr algn="r"/>
                      <a:r>
                        <a:rPr kumimoji="1" lang="en-US" altLang="ja-JP" dirty="0" smtClean="0"/>
                        <a:t>72%</a:t>
                      </a:r>
                      <a:endParaRPr kumimoji="1" lang="ja-JP" altLang="en-US" dirty="0"/>
                    </a:p>
                  </a:txBody>
                  <a:tcPr/>
                </a:tc>
                <a:tc>
                  <a:txBody>
                    <a:bodyPr/>
                    <a:lstStyle/>
                    <a:p>
                      <a:pPr algn="r"/>
                      <a:r>
                        <a:rPr kumimoji="1" lang="en-US" altLang="ja-JP" dirty="0" smtClean="0">
                          <a:solidFill>
                            <a:srgbClr val="FF0000"/>
                          </a:solidFill>
                        </a:rPr>
                        <a:t>72</a:t>
                      </a:r>
                      <a:r>
                        <a:rPr kumimoji="1" lang="en-US" altLang="ja-JP" dirty="0" smtClean="0"/>
                        <a:t>%</a:t>
                      </a:r>
                      <a:endParaRPr kumimoji="1" lang="ja-JP" altLang="en-US" dirty="0"/>
                    </a:p>
                  </a:txBody>
                  <a:tcPr/>
                </a:tc>
                <a:tc>
                  <a:txBody>
                    <a:bodyPr/>
                    <a:lstStyle/>
                    <a:p>
                      <a:pPr algn="r"/>
                      <a:r>
                        <a:rPr kumimoji="1" lang="en-US" altLang="ja-JP" dirty="0" smtClean="0"/>
                        <a:t>0.66</a:t>
                      </a:r>
                      <a:endParaRPr kumimoji="1" lang="ja-JP" altLang="en-US" dirty="0"/>
                    </a:p>
                  </a:txBody>
                  <a:tcPr/>
                </a:tc>
                <a:tc>
                  <a:txBody>
                    <a:bodyPr/>
                    <a:lstStyle/>
                    <a:p>
                      <a:pPr algn="r"/>
                      <a:r>
                        <a:rPr kumimoji="1" lang="en-US" altLang="ja-JP" dirty="0" smtClean="0"/>
                        <a:t>0.66</a:t>
                      </a:r>
                      <a:endParaRPr kumimoji="1" lang="ja-JP" altLang="en-US" dirty="0"/>
                    </a:p>
                  </a:txBody>
                  <a:tcPr/>
                </a:tc>
              </a:tr>
              <a:tr h="394864">
                <a:tc>
                  <a:txBody>
                    <a:bodyPr/>
                    <a:lstStyle/>
                    <a:p>
                      <a:r>
                        <a:rPr kumimoji="1" lang="en-US" altLang="ja-JP" dirty="0" smtClean="0"/>
                        <a:t>CRC16</a:t>
                      </a:r>
                      <a:endParaRPr kumimoji="1" lang="ja-JP" altLang="en-US" dirty="0"/>
                    </a:p>
                  </a:txBody>
                  <a:tcPr/>
                </a:tc>
                <a:tc>
                  <a:txBody>
                    <a:bodyPr/>
                    <a:lstStyle/>
                    <a:p>
                      <a:pPr algn="r"/>
                      <a:r>
                        <a:rPr kumimoji="1" lang="en-US" altLang="ja-JP" dirty="0" smtClean="0"/>
                        <a:t>57%</a:t>
                      </a:r>
                      <a:endParaRPr kumimoji="1" lang="ja-JP" altLang="en-US" dirty="0"/>
                    </a:p>
                  </a:txBody>
                  <a:tcPr/>
                </a:tc>
                <a:tc>
                  <a:txBody>
                    <a:bodyPr/>
                    <a:lstStyle/>
                    <a:p>
                      <a:pPr algn="r"/>
                      <a:r>
                        <a:rPr kumimoji="1" lang="en-US" altLang="ja-JP" dirty="0" smtClean="0">
                          <a:solidFill>
                            <a:srgbClr val="FF0000"/>
                          </a:solidFill>
                        </a:rPr>
                        <a:t>57</a:t>
                      </a:r>
                      <a:r>
                        <a:rPr kumimoji="1" lang="en-US" altLang="ja-JP" dirty="0" smtClean="0"/>
                        <a:t>%</a:t>
                      </a:r>
                      <a:endParaRPr kumimoji="1" lang="ja-JP" altLang="en-US" dirty="0"/>
                    </a:p>
                  </a:txBody>
                  <a:tcPr/>
                </a:tc>
                <a:tc>
                  <a:txBody>
                    <a:bodyPr/>
                    <a:lstStyle/>
                    <a:p>
                      <a:pPr algn="r"/>
                      <a:r>
                        <a:rPr kumimoji="1" lang="en-US" altLang="ja-JP" dirty="0" smtClean="0"/>
                        <a:t>0.57</a:t>
                      </a:r>
                      <a:endParaRPr kumimoji="1" lang="ja-JP" altLang="en-US" dirty="0"/>
                    </a:p>
                  </a:txBody>
                  <a:tcPr/>
                </a:tc>
                <a:tc>
                  <a:txBody>
                    <a:bodyPr/>
                    <a:lstStyle/>
                    <a:p>
                      <a:pPr algn="r"/>
                      <a:r>
                        <a:rPr kumimoji="1" lang="en-US" altLang="ja-JP" dirty="0" smtClean="0"/>
                        <a:t>0.57</a:t>
                      </a:r>
                      <a:endParaRPr kumimoji="1" lang="ja-JP" altLang="en-US" dirty="0"/>
                    </a:p>
                  </a:txBody>
                  <a:tcPr/>
                </a:tc>
              </a:tr>
              <a:tr h="394864">
                <a:tc>
                  <a:txBody>
                    <a:bodyPr/>
                    <a:lstStyle/>
                    <a:p>
                      <a:r>
                        <a:rPr kumimoji="1" lang="en-US" altLang="ja-JP" dirty="0" smtClean="0"/>
                        <a:t>CRC32</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solidFill>
                            <a:srgbClr val="FF0000"/>
                          </a:solidFill>
                        </a:rPr>
                        <a:t>53</a:t>
                      </a:r>
                      <a:r>
                        <a:rPr kumimoji="1" lang="en-US" altLang="ja-JP" dirty="0" smtClean="0"/>
                        <a:t>%</a:t>
                      </a:r>
                      <a:endParaRPr kumimoji="1" lang="ja-JP" altLang="en-US" dirty="0"/>
                    </a:p>
                  </a:txBody>
                  <a:tcPr/>
                </a:tc>
                <a:tc>
                  <a:txBody>
                    <a:bodyPr/>
                    <a:lstStyle/>
                    <a:p>
                      <a:pPr algn="r"/>
                      <a:r>
                        <a:rPr kumimoji="1" lang="en-US" altLang="ja-JP" dirty="0" smtClean="0"/>
                        <a:t>0.65</a:t>
                      </a:r>
                      <a:endParaRPr kumimoji="1" lang="ja-JP" altLang="en-US" dirty="0"/>
                    </a:p>
                  </a:txBody>
                  <a:tcPr/>
                </a:tc>
                <a:tc>
                  <a:txBody>
                    <a:bodyPr/>
                    <a:lstStyle/>
                    <a:p>
                      <a:pPr algn="r"/>
                      <a:r>
                        <a:rPr kumimoji="1" lang="en-US" altLang="ja-JP" dirty="0" smtClean="0"/>
                        <a:t>0.65</a:t>
                      </a:r>
                      <a:endParaRPr kumimoji="1" lang="ja-JP" altLang="en-US" dirty="0"/>
                    </a:p>
                  </a:txBody>
                  <a:tcPr/>
                </a:tc>
              </a:tr>
              <a:tr h="394864">
                <a:tc>
                  <a:txBody>
                    <a:bodyPr/>
                    <a:lstStyle/>
                    <a:p>
                      <a:r>
                        <a:rPr kumimoji="1" lang="en-US" altLang="ja-JP" dirty="0" smtClean="0"/>
                        <a:t>MD5</a:t>
                      </a:r>
                      <a:endParaRPr kumimoji="1" lang="ja-JP" altLang="en-US" dirty="0"/>
                    </a:p>
                  </a:txBody>
                  <a:tcPr/>
                </a:tc>
                <a:tc>
                  <a:txBody>
                    <a:bodyPr/>
                    <a:lstStyle/>
                    <a:p>
                      <a:pPr algn="r"/>
                      <a:r>
                        <a:rPr kumimoji="1" lang="en-US" altLang="ja-JP" dirty="0" smtClean="0"/>
                        <a:t>15%</a:t>
                      </a:r>
                      <a:endParaRPr kumimoji="1" lang="ja-JP" altLang="en-US" dirty="0"/>
                    </a:p>
                  </a:txBody>
                  <a:tcPr/>
                </a:tc>
                <a:tc>
                  <a:txBody>
                    <a:bodyPr/>
                    <a:lstStyle/>
                    <a:p>
                      <a:pPr algn="r"/>
                      <a:r>
                        <a:rPr kumimoji="1" lang="en-US" altLang="ja-JP" dirty="0" smtClean="0">
                          <a:solidFill>
                            <a:srgbClr val="FF0000"/>
                          </a:solidFill>
                        </a:rPr>
                        <a:t>15</a:t>
                      </a:r>
                      <a:r>
                        <a:rPr kumimoji="1" lang="en-US" altLang="ja-JP" dirty="0" smtClean="0"/>
                        <a:t>%</a:t>
                      </a:r>
                      <a:endParaRPr kumimoji="1" lang="ja-JP" altLang="en-US" dirty="0"/>
                    </a:p>
                  </a:txBody>
                  <a:tcPr/>
                </a:tc>
                <a:tc>
                  <a:txBody>
                    <a:bodyPr/>
                    <a:lstStyle/>
                    <a:p>
                      <a:pPr algn="r"/>
                      <a:r>
                        <a:rPr kumimoji="1" lang="en-US" altLang="ja-JP" dirty="0" smtClean="0"/>
                        <a:t>2.51</a:t>
                      </a:r>
                      <a:endParaRPr kumimoji="1" lang="ja-JP" altLang="en-US" dirty="0"/>
                    </a:p>
                  </a:txBody>
                  <a:tcPr/>
                </a:tc>
                <a:tc>
                  <a:txBody>
                    <a:bodyPr/>
                    <a:lstStyle/>
                    <a:p>
                      <a:pPr algn="r"/>
                      <a:r>
                        <a:rPr kumimoji="1" lang="en-US" altLang="ja-JP" dirty="0" smtClean="0"/>
                        <a:t>2.51</a:t>
                      </a:r>
                      <a:endParaRPr kumimoji="1" lang="ja-JP" altLang="en-US" dirty="0"/>
                    </a:p>
                  </a:txBody>
                  <a:tcPr/>
                </a:tc>
              </a:tr>
              <a:tr h="394864">
                <a:tc>
                  <a:txBody>
                    <a:bodyPr/>
                    <a:lstStyle/>
                    <a:p>
                      <a:r>
                        <a:rPr kumimoji="1" lang="en-US" altLang="ja-JP" dirty="0"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rgbClr val="FF0000"/>
                          </a:solidFill>
                        </a:rPr>
                        <a:t>5</a:t>
                      </a:r>
                      <a:r>
                        <a:rPr kumimoji="1" lang="en-US" altLang="ja-JP" dirty="0" smtClean="0"/>
                        <a:t>%</a:t>
                      </a:r>
                      <a:endParaRPr kumimoji="1" lang="ja-JP" altLang="en-US" dirty="0"/>
                    </a:p>
                  </a:txBody>
                  <a:tcPr/>
                </a:tc>
                <a:tc>
                  <a:txBody>
                    <a:bodyPr/>
                    <a:lstStyle/>
                    <a:p>
                      <a:pPr algn="r"/>
                      <a:r>
                        <a:rPr kumimoji="1" lang="en-US" altLang="ja-JP" dirty="0" smtClean="0"/>
                        <a:t>2.93</a:t>
                      </a:r>
                      <a:endParaRPr kumimoji="1" lang="ja-JP" altLang="en-US" dirty="0"/>
                    </a:p>
                  </a:txBody>
                  <a:tcPr/>
                </a:tc>
                <a:tc>
                  <a:txBody>
                    <a:bodyPr/>
                    <a:lstStyle/>
                    <a:p>
                      <a:pPr algn="r"/>
                      <a:r>
                        <a:rPr kumimoji="1" lang="en-US" altLang="ja-JP" dirty="0" smtClean="0"/>
                        <a:t>2.93</a:t>
                      </a:r>
                      <a:endParaRPr kumimoji="1" lang="ja-JP" altLang="en-US" dirty="0"/>
                    </a:p>
                  </a:txBody>
                  <a:tcPr/>
                </a:tc>
              </a:tr>
            </a:tbl>
          </a:graphicData>
        </a:graphic>
      </p:graphicFrame>
      <p:sp>
        <p:nvSpPr>
          <p:cNvPr id="11" name="テキスト ボックス 10"/>
          <p:cNvSpPr txBox="1"/>
          <p:nvPr/>
        </p:nvSpPr>
        <p:spPr>
          <a:xfrm>
            <a:off x="682552" y="943387"/>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smtClean="0">
                <a:solidFill>
                  <a:srgbClr val="002060"/>
                </a:solidFill>
                <a:latin typeface="Meiryo" charset="-128"/>
                <a:ea typeface="Meiryo" charset="-128"/>
                <a:cs typeface="Meiryo" charset="-128"/>
              </a:rPr>
              <a:t>ランダム文字列</a:t>
            </a:r>
            <a:endParaRPr kumimoji="1" lang="ja-JP" altLang="en-US" sz="3200" b="1" dirty="0">
              <a:solidFill>
                <a:srgbClr val="002060"/>
              </a:solidFill>
              <a:latin typeface="Meiryo" charset="-128"/>
              <a:ea typeface="Meiryo" charset="-128"/>
              <a:cs typeface="Meiryo" charset="-128"/>
            </a:endParaRPr>
          </a:p>
        </p:txBody>
      </p:sp>
      <p:sp>
        <p:nvSpPr>
          <p:cNvPr id="12" name="テキスト ボックス 11"/>
          <p:cNvSpPr txBox="1"/>
          <p:nvPr/>
        </p:nvSpPr>
        <p:spPr>
          <a:xfrm>
            <a:off x="682552" y="385910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英文</a:t>
            </a:r>
            <a:endParaRPr kumimoji="1" lang="ja-JP" altLang="en-US" sz="3200" b="1" dirty="0">
              <a:solidFill>
                <a:srgbClr val="002060"/>
              </a:solidFill>
              <a:latin typeface="Meiryo" charset="-128"/>
              <a:ea typeface="Meiryo" charset="-128"/>
              <a:cs typeface="Meiryo" charset="-128"/>
            </a:endParaRPr>
          </a:p>
        </p:txBody>
      </p:sp>
    </p:spTree>
    <p:extLst>
      <p:ext uri="{BB962C8B-B14F-4D97-AF65-F5344CB8AC3E}">
        <p14:creationId xmlns:p14="http://schemas.microsoft.com/office/powerpoint/2010/main" val="17396401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62295"/>
            <a:ext cx="9144000" cy="1069514"/>
          </a:xfrm>
        </p:spPr>
        <p:txBody>
          <a:bodyPr/>
          <a:lstStyle/>
          <a:p>
            <a:r>
              <a:rPr lang="ja-JP" altLang="en-US" sz="4400" dirty="0" smtClean="0">
                <a:solidFill>
                  <a:schemeClr val="tx1"/>
                </a:solidFill>
              </a:rPr>
              <a:t>現状と今後の課題</a:t>
            </a:r>
            <a:endParaRPr kumimoji="1" lang="ja-JP" altLang="en-US" sz="4400" dirty="0">
              <a:solidFill>
                <a:schemeClr val="tx1"/>
              </a:solidFill>
            </a:endParaRPr>
          </a:p>
        </p:txBody>
      </p:sp>
      <p:sp>
        <p:nvSpPr>
          <p:cNvPr id="9" name="テキスト ボックス 8"/>
          <p:cNvSpPr txBox="1"/>
          <p:nvPr/>
        </p:nvSpPr>
        <p:spPr>
          <a:xfrm>
            <a:off x="-1908720" y="1340768"/>
            <a:ext cx="1569660"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現状</a:t>
            </a:r>
            <a:endParaRPr kumimoji="1" lang="ja-JP" altLang="en-US" sz="3600" b="1" dirty="0">
              <a:solidFill>
                <a:srgbClr val="002060"/>
              </a:solidFill>
            </a:endParaRPr>
          </a:p>
        </p:txBody>
      </p:sp>
      <p:sp>
        <p:nvSpPr>
          <p:cNvPr id="10" name="テキスト ボックス 9"/>
          <p:cNvSpPr txBox="1"/>
          <p:nvPr/>
        </p:nvSpPr>
        <p:spPr>
          <a:xfrm>
            <a:off x="-2954655" y="4005064"/>
            <a:ext cx="2954655"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今後の課題</a:t>
            </a:r>
            <a:endParaRPr kumimoji="1" lang="ja-JP" altLang="en-US" sz="3600" b="1" dirty="0">
              <a:solidFill>
                <a:srgbClr val="002060"/>
              </a:solidFill>
            </a:endParaRPr>
          </a:p>
        </p:txBody>
      </p:sp>
      <p:sp>
        <p:nvSpPr>
          <p:cNvPr id="6" name="テキスト ボックス 5"/>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現状</a:t>
            </a:r>
            <a:endParaRPr kumimoji="1" lang="ja-JP" altLang="en-US" sz="3200" b="1" dirty="0">
              <a:solidFill>
                <a:srgbClr val="002060"/>
              </a:solidFill>
              <a:latin typeface="Meiryo" charset="-128"/>
              <a:ea typeface="Meiryo" charset="-128"/>
              <a:cs typeface="Meiryo" charset="-128"/>
            </a:endParaRPr>
          </a:p>
        </p:txBody>
      </p:sp>
      <p:sp>
        <p:nvSpPr>
          <p:cNvPr id="7" name="テキスト ボックス 6"/>
          <p:cNvSpPr txBox="1"/>
          <p:nvPr/>
        </p:nvSpPr>
        <p:spPr>
          <a:xfrm>
            <a:off x="323528" y="401281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今後の課題</a:t>
            </a:r>
            <a:endParaRPr kumimoji="1" lang="ja-JP" altLang="en-US" sz="3200" b="1" dirty="0">
              <a:solidFill>
                <a:srgbClr val="002060"/>
              </a:solidFill>
              <a:latin typeface="Meiryo" charset="-128"/>
              <a:ea typeface="Meiryo" charset="-128"/>
              <a:cs typeface="Meiryo" charset="-128"/>
            </a:endParaRPr>
          </a:p>
        </p:txBody>
      </p:sp>
      <p:sp>
        <p:nvSpPr>
          <p:cNvPr id="11" name="テキスト ボックス 10"/>
          <p:cNvSpPr txBox="1"/>
          <p:nvPr/>
        </p:nvSpPr>
        <p:spPr>
          <a:xfrm>
            <a:off x="332633" y="4614439"/>
            <a:ext cx="100811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学習精度向上</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他のハッシュ値の推定</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実装評価</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3" name="テキスト ボックス 12"/>
          <p:cNvSpPr txBox="1"/>
          <p:nvPr/>
        </p:nvSpPr>
        <p:spPr>
          <a:xfrm>
            <a:off x="345201" y="2157727"/>
            <a:ext cx="6408712" cy="1231106"/>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MD5, SHA1</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を高精度で推定</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2060699232"/>
      </p:ext>
    </p:extLst>
  </p:cSld>
  <p:clrMapOvr>
    <a:masterClrMapping/>
  </p:clrMapOvr>
  <mc:AlternateContent xmlns:mc="http://schemas.openxmlformats.org/markup-compatibility/2006" xmlns:p14="http://schemas.microsoft.com/office/powerpoint/2010/main">
    <mc:Choice Requires="p14">
      <p:transition spd="slow" p14:dur="2000" advTm="11938"/>
    </mc:Choice>
    <mc:Fallback xmlns="">
      <p:transition spd="slow" advTm="1193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Tree>
    <p:extLst>
      <p:ext uri="{BB962C8B-B14F-4D97-AF65-F5344CB8AC3E}">
        <p14:creationId xmlns:p14="http://schemas.microsoft.com/office/powerpoint/2010/main" val="13644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288817" y="1340768"/>
            <a:ext cx="8686800" cy="313295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endParaRPr kumimoji="1"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チェックサムの推定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入力データ通過率向上</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学院大学理工学部情報科学科卒業論文</a:t>
            </a:r>
            <a:r>
              <a:rPr kumimoji="1" lang="en-US" altLang="ja-JP" sz="1400" dirty="0"/>
              <a:t>, (Mar. 2019)</a:t>
            </a:r>
            <a:endParaRPr kumimoji="1" lang="ja-JP" altLang="en-US" sz="1400" dirty="0"/>
          </a:p>
        </p:txBody>
      </p:sp>
      <p:sp>
        <p:nvSpPr>
          <p:cNvPr id="3" name="テキスト ボックス 2"/>
          <p:cNvSpPr txBox="1"/>
          <p:nvPr/>
        </p:nvSpPr>
        <p:spPr>
          <a:xfrm>
            <a:off x="971600" y="4293096"/>
            <a:ext cx="3057247" cy="584775"/>
          </a:xfrm>
          <a:prstGeom prst="rect">
            <a:avLst/>
          </a:prstGeom>
          <a:noFill/>
        </p:spPr>
        <p:txBody>
          <a:bodyPr wrap="none" rtlCol="0">
            <a:spAutoFit/>
          </a:bodyPr>
          <a:lstStyle/>
          <a:p>
            <a:r>
              <a:rPr kumimoji="1" lang="ja-JP" altLang="en-US" sz="3200" b="1" dirty="0" smtClean="0">
                <a:solidFill>
                  <a:srgbClr val="FF0000"/>
                </a:solidFill>
                <a:latin typeface="Meiryo" charset="-128"/>
                <a:ea typeface="Meiryo" charset="-128"/>
                <a:cs typeface="Meiryo" charset="-128"/>
              </a:rPr>
              <a:t>→汎用性が低い</a:t>
            </a:r>
            <a:endParaRPr kumimoji="1" lang="ja-JP" altLang="en-US" sz="3200" b="1" dirty="0">
              <a:solidFill>
                <a:srgbClr val="FF0000"/>
              </a:solidFill>
              <a:latin typeface="Meiryo" charset="-128"/>
              <a:ea typeface="Meiryo" charset="-128"/>
              <a:cs typeface="Meiryo" charset="-128"/>
            </a:endParaRPr>
          </a:p>
        </p:txBody>
      </p:sp>
    </p:spTree>
    <p:extLst>
      <p:ext uri="{BB962C8B-B14F-4D97-AF65-F5344CB8AC3E}">
        <p14:creationId xmlns:p14="http://schemas.microsoft.com/office/powerpoint/2010/main" val="62533381"/>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8036" y="241717"/>
            <a:ext cx="9144000" cy="1069514"/>
          </a:xfrm>
        </p:spPr>
        <p:txBody>
          <a:bodyPr/>
          <a:lstStyle/>
          <a:p>
            <a:r>
              <a:rPr lang="ja-JP" altLang="en-US" sz="4400" dirty="0" smtClean="0">
                <a:solidFill>
                  <a:schemeClr val="tx1"/>
                </a:solidFill>
              </a:rPr>
              <a:t>本研究</a:t>
            </a:r>
            <a:endParaRPr kumimoji="1" lang="ja-JP" altLang="en-US" sz="4400" dirty="0">
              <a:solidFill>
                <a:schemeClr val="tx1"/>
              </a:solidFill>
            </a:endParaRPr>
          </a:p>
        </p:txBody>
      </p:sp>
      <p:sp>
        <p:nvSpPr>
          <p:cNvPr id="8" name="Rectangle 3"/>
          <p:cNvSpPr txBox="1">
            <a:spLocks noChangeArrowheads="1"/>
          </p:cNvSpPr>
          <p:nvPr/>
        </p:nvSpPr>
        <p:spPr>
          <a:xfrm>
            <a:off x="179512" y="1619991"/>
            <a:ext cx="9272524" cy="1863979"/>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以上の文字列に対するチェックサムの推定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可変長の入力データに対応</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032313" y="3815010"/>
            <a:ext cx="3603872" cy="584775"/>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汎用性を高める</a:t>
            </a:r>
            <a:endParaRPr kumimoji="1" lang="ja-JP" altLang="en-US" sz="3200" b="1" dirty="0">
              <a:solidFill>
                <a:srgbClr val="00B050"/>
              </a:solidFill>
            </a:endParaRPr>
          </a:p>
        </p:txBody>
      </p:sp>
    </p:spTree>
    <p:extLst>
      <p:ext uri="{BB962C8B-B14F-4D97-AF65-F5344CB8AC3E}">
        <p14:creationId xmlns:p14="http://schemas.microsoft.com/office/powerpoint/2010/main" val="1046801258"/>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9144000" cy="1069514"/>
          </a:xfrm>
        </p:spPr>
        <p:txBody>
          <a:bodyPr/>
          <a:lstStyle/>
          <a:p>
            <a:r>
              <a:rPr kumimoji="1" lang="ja-JP" altLang="en-US" sz="4400" dirty="0" smtClean="0">
                <a:solidFill>
                  <a:schemeClr val="tx1"/>
                </a:solidFill>
              </a:rPr>
              <a:t>背景</a:t>
            </a:r>
            <a:endParaRPr kumimoji="1" lang="ja-JP" altLang="en-US" sz="4400" dirty="0">
              <a:solidFill>
                <a:schemeClr val="tx1"/>
              </a:solidFill>
            </a:endParaRPr>
          </a:p>
        </p:txBody>
      </p:sp>
      <p:sp>
        <p:nvSpPr>
          <p:cNvPr id="5" name="Rectangle 3"/>
          <p:cNvSpPr txBox="1">
            <a:spLocks noChangeArrowheads="1"/>
          </p:cNvSpPr>
          <p:nvPr/>
        </p:nvSpPr>
        <p:spPr>
          <a:xfrm>
            <a:off x="395536" y="1658184"/>
            <a:ext cx="8229600" cy="448414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システムの脆弱性</a:t>
            </a: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徹底的なテストが必要</a:t>
            </a:r>
            <a:endPar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大量のデータ入力でシステムをテスト</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変異ベース手法と生成ベース手法</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変異ベース：既存データの一部を変異</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1150351" y="5000188"/>
            <a:ext cx="5320687" cy="523220"/>
          </a:xfrm>
          <a:prstGeom prst="rect">
            <a:avLst/>
          </a:prstGeom>
          <a:noFill/>
        </p:spPr>
        <p:txBody>
          <a:bodyPr wrap="none" rtlCol="0">
            <a:spAutoFit/>
          </a:bodyPr>
          <a:lstStyle/>
          <a:p>
            <a:r>
              <a:rPr kumimoji="1" lang="ja-JP" altLang="en-US" sz="2800" dirty="0" smtClean="0">
                <a:solidFill>
                  <a:srgbClr val="00B050"/>
                </a:solidFill>
              </a:rPr>
              <a:t>→</a:t>
            </a:r>
            <a:r>
              <a:rPr kumimoji="1" lang="en-US" altLang="ja-JP" sz="2800" dirty="0" smtClean="0">
                <a:solidFill>
                  <a:srgbClr val="00B050"/>
                </a:solidFill>
              </a:rPr>
              <a:t> </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実装</a:t>
            </a:r>
            <a:r>
              <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が容易かつ汎用性が</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高い</a:t>
            </a:r>
            <a:endPar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9809224"/>
      </p:ext>
    </p:extLst>
  </p:cSld>
  <p:clrMapOvr>
    <a:masterClrMapping/>
  </p:clrMapOvr>
  <mc:AlternateContent xmlns:mc="http://schemas.openxmlformats.org/markup-compatibility/2006" xmlns:p14="http://schemas.microsoft.com/office/powerpoint/2010/main">
    <mc:Choice Requires="p14">
      <p:transition spd="slow" p14:dur="2000" advTm="49320"/>
    </mc:Choice>
    <mc:Fallback xmlns="">
      <p:transition spd="slow" advTm="4932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 &amp; A</a:t>
            </a:r>
            <a:endParaRPr kumimoji="1" lang="ja-JP" altLang="en-US" dirty="0"/>
          </a:p>
        </p:txBody>
      </p:sp>
      <p:sp>
        <p:nvSpPr>
          <p:cNvPr id="4" name="コンテンツ プレースホルダー 3"/>
          <p:cNvSpPr>
            <a:spLocks noGrp="1"/>
          </p:cNvSpPr>
          <p:nvPr>
            <p:ph idx="10"/>
          </p:nvPr>
        </p:nvSpPr>
        <p:spPr>
          <a:xfrm>
            <a:off x="11440" y="1268760"/>
            <a:ext cx="8229600" cy="3600400"/>
          </a:xfrm>
        </p:spPr>
        <p:txBody>
          <a:bodyPr/>
          <a:lstStyle/>
          <a:p>
            <a:r>
              <a:rPr lang="ja-JP" altLang="en-US" sz="2000" dirty="0" smtClean="0"/>
              <a:t>先行</a:t>
            </a:r>
            <a:r>
              <a:rPr lang="ja-JP" altLang="en-US" sz="2000" dirty="0"/>
              <a:t>研究と</a:t>
            </a:r>
            <a:r>
              <a:rPr lang="ja-JP" altLang="en-US" sz="2000" dirty="0" smtClean="0"/>
              <a:t>比べて</a:t>
            </a:r>
            <a:r>
              <a:rPr lang="en-US" altLang="ja-JP" sz="2000" dirty="0" smtClean="0"/>
              <a:t>, </a:t>
            </a:r>
            <a:r>
              <a:rPr lang="ja-JP" altLang="en-US" sz="2000" dirty="0" smtClean="0"/>
              <a:t> </a:t>
            </a:r>
            <a:r>
              <a:rPr lang="en-US" altLang="ja-JP" sz="2000" dirty="0" smtClean="0"/>
              <a:t>NN</a:t>
            </a:r>
            <a:r>
              <a:rPr lang="ja-JP" altLang="en-US" sz="2000" dirty="0" smtClean="0"/>
              <a:t>規模はどんな感じなの</a:t>
            </a:r>
            <a:r>
              <a:rPr lang="ja-JP" altLang="en-US" sz="2000" dirty="0"/>
              <a:t>か</a:t>
            </a:r>
            <a:r>
              <a:rPr lang="en-US" altLang="ja-JP" sz="2000" dirty="0"/>
              <a:t>. </a:t>
            </a:r>
            <a:endParaRPr lang="ja-JP" altLang="en-US" sz="2000" dirty="0"/>
          </a:p>
          <a:p>
            <a:r>
              <a:rPr lang="en-US" altLang="ja-JP" sz="2000" dirty="0"/>
              <a:t>– </a:t>
            </a:r>
            <a:r>
              <a:rPr lang="en-US" altLang="ja-JP" sz="2000" dirty="0" smtClean="0"/>
              <a:t>NN</a:t>
            </a:r>
            <a:r>
              <a:rPr lang="ja-JP" altLang="en-US" sz="2000" dirty="0" smtClean="0"/>
              <a:t>は大方</a:t>
            </a:r>
            <a:r>
              <a:rPr lang="ja-JP" altLang="en-US" sz="2000" dirty="0"/>
              <a:t>は</a:t>
            </a:r>
            <a:r>
              <a:rPr lang="ja-JP" altLang="en-US" sz="2000" dirty="0" smtClean="0"/>
              <a:t>同じだが</a:t>
            </a:r>
            <a:r>
              <a:rPr lang="en-US" altLang="ja-JP" sz="2000" dirty="0" smtClean="0"/>
              <a:t>, </a:t>
            </a:r>
            <a:r>
              <a:rPr lang="ja-JP" altLang="en-US" sz="2000" dirty="0"/>
              <a:t>大きく異なるのは中間層を変えた</a:t>
            </a:r>
            <a:r>
              <a:rPr lang="ja-JP" altLang="en-US" sz="2000" dirty="0" smtClean="0"/>
              <a:t>ところである</a:t>
            </a:r>
            <a:r>
              <a:rPr lang="en-US" altLang="ja-JP" sz="2000" dirty="0" smtClean="0"/>
              <a:t>.</a:t>
            </a:r>
            <a:r>
              <a:rPr lang="ja-JP" altLang="en-US" sz="2000" dirty="0" smtClean="0"/>
              <a:t>また、</a:t>
            </a:r>
            <a:r>
              <a:rPr lang="en-US" altLang="ja-JP" sz="2000" dirty="0" err="1" smtClean="0"/>
              <a:t>BatchNormalization</a:t>
            </a:r>
            <a:r>
              <a:rPr lang="ja-JP" altLang="en-US" sz="2000" dirty="0" smtClean="0"/>
              <a:t>とか、</a:t>
            </a:r>
            <a:r>
              <a:rPr lang="en-US" altLang="ja-JP" sz="2000" dirty="0" err="1" smtClean="0"/>
              <a:t>keras</a:t>
            </a:r>
            <a:r>
              <a:rPr lang="ja-JP" altLang="en-US" sz="2000" dirty="0" smtClean="0"/>
              <a:t>を使ったところである</a:t>
            </a:r>
            <a:r>
              <a:rPr lang="en-US" altLang="ja-JP" sz="2000" dirty="0" smtClean="0"/>
              <a:t>.</a:t>
            </a:r>
            <a:r>
              <a:rPr lang="en-US" altLang="ja-JP" sz="2000" dirty="0"/>
              <a:t/>
            </a:r>
            <a:br>
              <a:rPr lang="en-US" altLang="ja-JP" sz="2000" dirty="0"/>
            </a:br>
            <a:r>
              <a:rPr lang="en-US" altLang="ja-JP" sz="2000" dirty="0"/>
              <a:t>• </a:t>
            </a:r>
            <a:r>
              <a:rPr lang="ja-JP" altLang="en-US" sz="2000" dirty="0" smtClean="0"/>
              <a:t>中間層だけ変えるだけ</a:t>
            </a:r>
            <a:r>
              <a:rPr lang="ja-JP" altLang="en-US" sz="2000" dirty="0"/>
              <a:t>なら</a:t>
            </a:r>
            <a:r>
              <a:rPr lang="ja-JP" altLang="en-US" sz="2000" dirty="0" smtClean="0"/>
              <a:t>アホでもできる</a:t>
            </a:r>
            <a:r>
              <a:rPr lang="en-US" altLang="ja-JP" sz="2000" dirty="0"/>
              <a:t>. </a:t>
            </a:r>
            <a:r>
              <a:rPr lang="ja-JP" altLang="en-US" sz="2000" dirty="0"/>
              <a:t>それ以外</a:t>
            </a:r>
            <a:r>
              <a:rPr lang="ja-JP" altLang="en-US" sz="2000" dirty="0" smtClean="0"/>
              <a:t>にどこに時間がかかった</a:t>
            </a:r>
            <a:r>
              <a:rPr lang="ja-JP" altLang="en-US" sz="2000" dirty="0"/>
              <a:t>のか</a:t>
            </a:r>
            <a:r>
              <a:rPr lang="en-US" altLang="ja-JP" sz="2000" dirty="0"/>
              <a:t>. </a:t>
            </a:r>
            <a:endParaRPr lang="ja-JP" altLang="en-US" sz="2000" dirty="0"/>
          </a:p>
          <a:p>
            <a:r>
              <a:rPr lang="en-US" altLang="ja-JP" sz="2000" dirty="0"/>
              <a:t>– </a:t>
            </a:r>
            <a:r>
              <a:rPr lang="ja-JP" altLang="en-US" sz="2000" dirty="0"/>
              <a:t>特に中間層</a:t>
            </a:r>
            <a:r>
              <a:rPr lang="ja-JP" altLang="en-US" sz="2000" dirty="0" smtClean="0"/>
              <a:t>のノード数</a:t>
            </a:r>
            <a:r>
              <a:rPr lang="ja-JP" altLang="en-US" sz="2000" dirty="0"/>
              <a:t>を何度も変えて</a:t>
            </a:r>
            <a:r>
              <a:rPr lang="en-US" altLang="ja-JP" sz="2000" dirty="0"/>
              <a:t>, </a:t>
            </a:r>
            <a:r>
              <a:rPr lang="ja-JP" altLang="en-US" sz="2000" dirty="0"/>
              <a:t>最適</a:t>
            </a:r>
            <a:r>
              <a:rPr lang="ja-JP" altLang="en-US" sz="2000" dirty="0" smtClean="0"/>
              <a:t>なノード数</a:t>
            </a:r>
            <a:r>
              <a:rPr lang="ja-JP" altLang="en-US" sz="2000" dirty="0"/>
              <a:t>にするために実験を行ったこと</a:t>
            </a:r>
            <a:r>
              <a:rPr lang="en-US" altLang="ja-JP" sz="2000" dirty="0" smtClean="0"/>
              <a:t>.</a:t>
            </a:r>
          </a:p>
          <a:p>
            <a:r>
              <a:rPr lang="en-US" altLang="ja-JP" sz="2000" dirty="0" smtClean="0"/>
              <a:t> </a:t>
            </a:r>
            <a:r>
              <a:rPr lang="en-US" altLang="ja-JP" sz="2000" dirty="0"/>
              <a:t>• </a:t>
            </a:r>
            <a:r>
              <a:rPr lang="ja-JP" altLang="en-US" sz="2000" dirty="0"/>
              <a:t>規則性のある文字列の学習はさせないのか</a:t>
            </a:r>
            <a:r>
              <a:rPr lang="en-US" altLang="ja-JP" sz="2000" dirty="0"/>
              <a:t>?. </a:t>
            </a:r>
            <a:endParaRPr lang="ja-JP" altLang="en-US" sz="2000" dirty="0"/>
          </a:p>
          <a:p>
            <a:r>
              <a:rPr lang="en-US" altLang="ja-JP" sz="2000" dirty="0"/>
              <a:t>– </a:t>
            </a:r>
            <a:r>
              <a:rPr lang="ja-JP" altLang="en-US" sz="2000" dirty="0"/>
              <a:t>規則性のない</a:t>
            </a:r>
            <a:r>
              <a:rPr lang="ja-JP" altLang="en-US" sz="2000" dirty="0" smtClean="0"/>
              <a:t>文字列である</a:t>
            </a:r>
            <a:r>
              <a:rPr lang="ja-JP" altLang="en-US" sz="2000" dirty="0"/>
              <a:t>程度の学習</a:t>
            </a:r>
            <a:r>
              <a:rPr lang="ja-JP" altLang="en-US" sz="2000" dirty="0" smtClean="0"/>
              <a:t>精度が得られる</a:t>
            </a:r>
            <a:r>
              <a:rPr lang="ja-JP" altLang="en-US" sz="2000" dirty="0"/>
              <a:t>なら</a:t>
            </a:r>
            <a:r>
              <a:rPr lang="en-US" altLang="ja-JP" sz="2000" dirty="0"/>
              <a:t>, </a:t>
            </a:r>
            <a:r>
              <a:rPr lang="ja-JP" altLang="en-US" sz="2000" dirty="0"/>
              <a:t>規則性のある</a:t>
            </a:r>
            <a:r>
              <a:rPr lang="ja-JP" altLang="en-US" sz="2000" dirty="0" smtClean="0"/>
              <a:t>文字列でもいけるであろ </a:t>
            </a:r>
            <a:r>
              <a:rPr lang="ja-JP" altLang="en-US" sz="2000" dirty="0"/>
              <a:t>うと自負している</a:t>
            </a:r>
            <a:r>
              <a:rPr lang="en-US" altLang="ja-JP" sz="2000" dirty="0"/>
              <a:t>. </a:t>
            </a:r>
            <a:r>
              <a:rPr lang="ja-JP" altLang="en-US" sz="2000" dirty="0" smtClean="0"/>
              <a:t>でも実際にやらないとわからないから、やる価値は大いにあり</a:t>
            </a:r>
            <a:endParaRPr lang="ja-JP" altLang="en-US" sz="2000" dirty="0"/>
          </a:p>
          <a:p>
            <a:endParaRPr kumimoji="1" lang="ja-JP" altLang="en-US" dirty="0"/>
          </a:p>
        </p:txBody>
      </p:sp>
    </p:spTree>
    <p:extLst>
      <p:ext uri="{BB962C8B-B14F-4D97-AF65-F5344CB8AC3E}">
        <p14:creationId xmlns:p14="http://schemas.microsoft.com/office/powerpoint/2010/main" val="2141682887"/>
      </p:ext>
    </p:extLst>
  </p:cSld>
  <p:clrMapOvr>
    <a:masterClrMapping/>
  </p:clrMapOvr>
  <mc:AlternateContent xmlns:mc="http://schemas.openxmlformats.org/markup-compatibility/2006">
    <mc:Choice xmlns:p14="http://schemas.microsoft.com/office/powerpoint/2010/main" Requires="p14">
      <p:transition spd="slow" p14:dur="2000" advTm="835"/>
    </mc:Choice>
    <mc:Fallback>
      <p:transition spd="slow" advTm="83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39406"/>
            <a:ext cx="9144000" cy="1069514"/>
          </a:xfrm>
        </p:spPr>
        <p:txBody>
          <a:bodyPr/>
          <a:lstStyle/>
          <a:p>
            <a:r>
              <a:rPr kumimoji="1" lang="ja-JP" altLang="en-US" sz="4400" dirty="0" smtClean="0">
                <a:solidFill>
                  <a:schemeClr val="tx1"/>
                </a:solidFill>
              </a:rPr>
              <a:t>実験</a:t>
            </a:r>
            <a:r>
              <a:rPr kumimoji="1" lang="en-US" altLang="ja-JP" sz="4400" dirty="0" smtClean="0">
                <a:solidFill>
                  <a:schemeClr val="tx1"/>
                </a:solidFill>
              </a:rPr>
              <a:t> </a:t>
            </a:r>
            <a:endParaRPr kumimoji="1" lang="ja-JP" altLang="en-US" sz="4400" dirty="0">
              <a:solidFill>
                <a:schemeClr val="tx1"/>
              </a:solidFill>
            </a:endParaRPr>
          </a:p>
        </p:txBody>
      </p:sp>
      <p:sp>
        <p:nvSpPr>
          <p:cNvPr id="5" name="Rectangle 3"/>
          <p:cNvSpPr txBox="1">
            <a:spLocks noChangeArrowheads="1"/>
          </p:cNvSpPr>
          <p:nvPr/>
        </p:nvSpPr>
        <p:spPr>
          <a:xfrm>
            <a:off x="0" y="3209967"/>
            <a:ext cx="9577064" cy="3528392"/>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8, 16</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a:t>
            </a:r>
            <a:r>
              <a:rPr lang="en-US" altLang="ja-JP" sz="1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Keras</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LSTM</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データ数</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120000,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30000</a:t>
            </a: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323528" y="1313750"/>
            <a:ext cx="7704856"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文字列からチェックサム及びハッシュ値を</a:t>
            </a:r>
            <a:r>
              <a:rPr kumimoji="1" lang="en-US" altLang="ja-JP" sz="3200" b="1" dirty="0" smtClean="0">
                <a:solidFill>
                  <a:srgbClr val="002060"/>
                </a:solidFill>
              </a:rPr>
              <a:t>    </a:t>
            </a:r>
          </a:p>
          <a:p>
            <a:r>
              <a:rPr kumimoji="1" lang="ja-JP" altLang="en-US" sz="3200" b="1" dirty="0" smtClean="0">
                <a:solidFill>
                  <a:srgbClr val="002060"/>
                </a:solidFill>
              </a:rPr>
              <a:t>　機械学習により推定</a:t>
            </a:r>
            <a:endParaRPr kumimoji="1" lang="ja-JP" altLang="en-US" sz="3200" b="1" dirty="0">
              <a:solidFill>
                <a:srgbClr val="002060"/>
              </a:solidFill>
            </a:endParaRPr>
          </a:p>
        </p:txBody>
      </p:sp>
      <p:sp>
        <p:nvSpPr>
          <p:cNvPr id="9" name="テキスト ボックス 8"/>
          <p:cNvSpPr txBox="1"/>
          <p:nvPr/>
        </p:nvSpPr>
        <p:spPr>
          <a:xfrm>
            <a:off x="323528" y="2917579"/>
            <a:ext cx="7704856"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実験条件</a:t>
            </a:r>
            <a:endParaRPr kumimoji="1" lang="ja-JP" altLang="en-US" sz="3200" b="1" dirty="0">
              <a:solidFill>
                <a:srgbClr val="002060"/>
              </a:solidFill>
            </a:endParaRPr>
          </a:p>
        </p:txBody>
      </p:sp>
    </p:spTree>
    <p:extLst>
      <p:ext uri="{BB962C8B-B14F-4D97-AF65-F5344CB8AC3E}">
        <p14:creationId xmlns:p14="http://schemas.microsoft.com/office/powerpoint/2010/main" val="2104235747"/>
      </p:ext>
    </p:extLst>
  </p:cSld>
  <p:clrMapOvr>
    <a:masterClrMapping/>
  </p:clrMapOvr>
  <mc:AlternateContent xmlns:mc="http://schemas.openxmlformats.org/markup-compatibility/2006">
    <mc:Choice xmlns:p14="http://schemas.microsoft.com/office/powerpoint/2010/main" Requires="p14">
      <p:transition spd="slow" p14:dur="2000" advTm="30783"/>
    </mc:Choice>
    <mc:Fallback>
      <p:transition spd="slow" advTm="307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変異ベース</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20838" y="1518373"/>
            <a:ext cx="5160387" cy="584775"/>
          </a:xfrm>
          <a:prstGeom prst="rect">
            <a:avLst/>
          </a:prstGeom>
        </p:spPr>
        <p:txBody>
          <a:bodyPr wrap="none">
            <a:spAutoFit/>
          </a:bodyPr>
          <a:lstStyle/>
          <a:p>
            <a:pPr lvl="1" indent="-457200">
              <a:buFont typeface="Wingdings" charset="2"/>
              <a:buChar char="Ø"/>
            </a:pPr>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既存データの一部を</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05376" y="5782187"/>
            <a:ext cx="10585176" cy="1077218"/>
          </a:xfrm>
          <a:prstGeom prst="rect">
            <a:avLst/>
          </a:prstGeom>
          <a:noFill/>
        </p:spPr>
        <p:txBody>
          <a:bodyPr wrap="square" rtlCol="0">
            <a:spAutoFit/>
          </a:bodyPr>
          <a:lstStyle/>
          <a:p>
            <a:pPr marL="0" lvl="1"/>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壊れたデータと扱われ</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殆ど通過しない</a:t>
            </a:r>
            <a:endPar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10" name="テキスト ボックス 9"/>
          <p:cNvSpPr txBox="1"/>
          <p:nvPr/>
        </p:nvSpPr>
        <p:spPr>
          <a:xfrm>
            <a:off x="1223120" y="4018908"/>
            <a:ext cx="6192688" cy="1077218"/>
          </a:xfrm>
          <a:prstGeom prst="rect">
            <a:avLst/>
          </a:prstGeom>
          <a:noFill/>
        </p:spPr>
        <p:txBody>
          <a:bodyPr wrap="square" rtlCol="0">
            <a:spAutoFit/>
          </a:bodyPr>
          <a:lstStyle/>
          <a:p>
            <a:pPr lvl="1"/>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変異に伴って</a:t>
            </a:r>
            <a:r>
              <a:rPr lang="ja-JP" altLang="en-US" sz="320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チェックサムやハッシュ値は変化しない</a:t>
            </a:r>
            <a:endParaRPr kumimoji="1" lang="ja-JP" altLang="en-US" sz="2000" dirty="0">
              <a:solidFill>
                <a:srgbClr val="002060"/>
              </a:solidFill>
            </a:endParaRPr>
          </a:p>
        </p:txBody>
      </p:sp>
      <p:sp>
        <p:nvSpPr>
          <p:cNvPr id="12" name="下矢印 11"/>
          <p:cNvSpPr/>
          <p:nvPr/>
        </p:nvSpPr>
        <p:spPr>
          <a:xfrm>
            <a:off x="3743400" y="5243745"/>
            <a:ext cx="1152128" cy="3830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1475656" y="2379868"/>
            <a:ext cx="7211691" cy="955833"/>
            <a:chOff x="525768" y="2529185"/>
            <a:chExt cx="7211691" cy="955833"/>
          </a:xfrm>
        </p:grpSpPr>
        <p:grpSp>
          <p:nvGrpSpPr>
            <p:cNvPr id="22" name="図形グループ 21"/>
            <p:cNvGrpSpPr/>
            <p:nvPr/>
          </p:nvGrpSpPr>
          <p:grpSpPr>
            <a:xfrm>
              <a:off x="5124610" y="2908851"/>
              <a:ext cx="2612849" cy="576167"/>
              <a:chOff x="1285599" y="2466988"/>
              <a:chExt cx="3272265" cy="576167"/>
            </a:xfrm>
          </p:grpSpPr>
          <p:sp>
            <p:nvSpPr>
              <p:cNvPr id="23" name="正方形/長方形 22"/>
              <p:cNvSpPr/>
              <p:nvPr/>
            </p:nvSpPr>
            <p:spPr>
              <a:xfrm>
                <a:off x="1285599" y="2470158"/>
                <a:ext cx="1332869" cy="5267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4" name="正方形/長方形 23"/>
              <p:cNvSpPr/>
              <p:nvPr/>
            </p:nvSpPr>
            <p:spPr>
              <a:xfrm>
                <a:off x="2635186" y="2466988"/>
                <a:ext cx="849328" cy="5267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660041" y="2519935"/>
                <a:ext cx="1897823"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grpSp>
          <p:nvGrpSpPr>
            <p:cNvPr id="29" name="図形グループ 28"/>
            <p:cNvGrpSpPr/>
            <p:nvPr/>
          </p:nvGrpSpPr>
          <p:grpSpPr>
            <a:xfrm>
              <a:off x="525768" y="2529185"/>
              <a:ext cx="6836600" cy="943156"/>
              <a:chOff x="437717" y="2526870"/>
              <a:chExt cx="6836600" cy="943156"/>
            </a:xfrm>
          </p:grpSpPr>
          <p:grpSp>
            <p:nvGrpSpPr>
              <p:cNvPr id="16" name="図形グループ 15"/>
              <p:cNvGrpSpPr/>
              <p:nvPr/>
            </p:nvGrpSpPr>
            <p:grpSpPr>
              <a:xfrm>
                <a:off x="437717" y="2888012"/>
                <a:ext cx="2011902" cy="582014"/>
                <a:chOff x="-301937" y="2451634"/>
                <a:chExt cx="6114784" cy="582014"/>
              </a:xfrm>
            </p:grpSpPr>
            <p:sp>
              <p:nvSpPr>
                <p:cNvPr id="17" name="正方形/長方形 16"/>
                <p:cNvSpPr/>
                <p:nvPr/>
              </p:nvSpPr>
              <p:spPr>
                <a:xfrm>
                  <a:off x="-301937" y="2451634"/>
                  <a:ext cx="3691637"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430269" y="2451634"/>
                  <a:ext cx="1973789"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406" y="2510428"/>
                  <a:ext cx="5120244"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Hello</a:t>
                  </a:r>
                  <a:endParaRPr kumimoji="1" lang="ja-JP" altLang="en-US" sz="2800" dirty="0">
                    <a:latin typeface="Meiryo" charset="-128"/>
                    <a:ea typeface="Meiryo" charset="-128"/>
                    <a:cs typeface="Meiryo" charset="-128"/>
                  </a:endParaRPr>
                </a:p>
              </p:txBody>
            </p:sp>
            <p:sp>
              <p:nvSpPr>
                <p:cNvPr id="20" name="テキスト ボックス 19"/>
                <p:cNvSpPr txBox="1"/>
                <p:nvPr/>
              </p:nvSpPr>
              <p:spPr>
                <a:xfrm>
                  <a:off x="3430269" y="2499375"/>
                  <a:ext cx="238257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6" name="右矢印 5"/>
              <p:cNvSpPr/>
              <p:nvPr/>
            </p:nvSpPr>
            <p:spPr>
              <a:xfrm>
                <a:off x="2940096" y="2966877"/>
                <a:ext cx="1656184" cy="482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240387" y="2526870"/>
                <a:ext cx="1005403" cy="584775"/>
              </a:xfrm>
              <a:prstGeom prst="rect">
                <a:avLst/>
              </a:prstGeom>
            </p:spPr>
            <p:txBody>
              <a:bodyPr wrap="none">
                <a:spAutoFit/>
              </a:bodyPr>
              <a:lstStyle/>
              <a:p>
                <a:pPr marL="0" lvl="1"/>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5049908" y="2912493"/>
                <a:ext cx="2224409" cy="523220"/>
              </a:xfrm>
              <a:prstGeom prst="rect">
                <a:avLst/>
              </a:prstGeom>
              <a:noFill/>
            </p:spPr>
            <p:txBody>
              <a:bodyPr wrap="square" rtlCol="0">
                <a:spAutoFit/>
              </a:bodyPr>
              <a:lstStyle/>
              <a:p>
                <a:r>
                  <a:rPr kumimoji="1" lang="en-US" altLang="ja-JP" sz="2800" smtClean="0">
                    <a:latin typeface="Meiryo" charset="-128"/>
                    <a:ea typeface="Meiryo" charset="-128"/>
                    <a:cs typeface="Meiryo" charset="-128"/>
                  </a:rPr>
                  <a:t>Hallo</a:t>
                </a:r>
              </a:p>
            </p:txBody>
          </p:sp>
        </p:grpSp>
      </p:grpSp>
    </p:spTree>
    <p:extLst>
      <p:ext uri="{BB962C8B-B14F-4D97-AF65-F5344CB8AC3E}">
        <p14:creationId xmlns:p14="http://schemas.microsoft.com/office/powerpoint/2010/main" val="1201430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329950" y="1462799"/>
            <a:ext cx="8829675" cy="4207803"/>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p>
          <a:p>
            <a:pPr marL="457200" indent="-457200">
              <a:buFont typeface="Wingdings" charset="2"/>
              <a:buChar char="Ø"/>
            </a:pP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kumimoji="1"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変異させた文字列に対するチェックサムを推定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入力データ通過率向上</a:t>
            </a:r>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チェックサムのみ学習</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457200">
              <a:buFont typeface="Wingdings" charset="2"/>
              <a:buChar char="Ø"/>
            </a:pPr>
            <a:endParaRPr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学院大学理工学部情報科学科卒業論文</a:t>
            </a:r>
            <a:r>
              <a:rPr kumimoji="1" lang="en-US" altLang="ja-JP" sz="1400" dirty="0"/>
              <a:t>, (Mar. 2019)</a:t>
            </a:r>
            <a:endParaRPr kumimoji="1" lang="ja-JP" altLang="en-US" sz="1400" dirty="0"/>
          </a:p>
        </p:txBody>
      </p:sp>
      <p:sp>
        <p:nvSpPr>
          <p:cNvPr id="4" name="正方形/長方形 3"/>
          <p:cNvSpPr/>
          <p:nvPr/>
        </p:nvSpPr>
        <p:spPr>
          <a:xfrm>
            <a:off x="971600" y="5397283"/>
            <a:ext cx="3193503"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汎用性が低い</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418290" y="1779856"/>
            <a:ext cx="8435789" cy="1077218"/>
          </a:xfrm>
          <a:prstGeom prst="rect">
            <a:avLst/>
          </a:prstGeom>
          <a:noFill/>
        </p:spPr>
        <p:txBody>
          <a:bodyPr wrap="square" rtlCol="0">
            <a:spAutoFit/>
          </a:bodyPr>
          <a:lstStyle/>
          <a:p>
            <a:pPr lvl="1"/>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対するチェックサムを推定</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3517130"/>
      </p:ext>
    </p:extLst>
  </p:cSld>
  <p:clrMapOvr>
    <a:masterClrMapping/>
  </p:clrMapOvr>
  <mc:AlternateContent xmlns:mc="http://schemas.openxmlformats.org/markup-compatibility/2006" xmlns:p14="http://schemas.microsoft.com/office/powerpoint/2010/main">
    <mc:Choice Requires="p14">
      <p:transition spd="slow" p14:dur="2000" advTm="26585"/>
    </mc:Choice>
    <mc:Fallback xmlns="">
      <p:transition spd="slow" advTm="2658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本研究</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39552" y="6877937"/>
            <a:ext cx="9122296" cy="1384995"/>
          </a:xfrm>
          <a:prstGeom prst="rect">
            <a:avLst/>
          </a:prstGeom>
        </p:spPr>
        <p:txBody>
          <a:bodyPr wrap="square">
            <a:spAutoFit/>
          </a:bodyPr>
          <a:lstStyle/>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256</a:t>
            </a: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チェックサム及びハッシュ値の位置は既知</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1030154" y="4695768"/>
            <a:ext cx="1467068"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結果</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520518" y="1917846"/>
            <a:ext cx="8002355" cy="1077218"/>
          </a:xfrm>
          <a:prstGeom prst="rect">
            <a:avLst/>
          </a:prstGeom>
          <a:noFill/>
        </p:spPr>
        <p:txBody>
          <a:bodyPr wrap="square" rtlCol="0">
            <a:spAutoFit/>
          </a:bodyPr>
          <a:lstStyle/>
          <a:p>
            <a:r>
              <a:rPr kumimoji="1" lang="ja-JP" altLang="en-US" sz="3200" b="1" dirty="0" smtClean="0">
                <a:solidFill>
                  <a:srgbClr val="002060"/>
                </a:solidFill>
                <a:latin typeface="Meiryo" charset="-128"/>
                <a:ea typeface="Meiryo" charset="-128"/>
                <a:cs typeface="Meiryo" charset="-128"/>
              </a:rPr>
              <a:t>機械学習を用いて</a:t>
            </a:r>
            <a:r>
              <a:rPr kumimoji="1" lang="en-US" altLang="ja-JP" sz="3200" b="1" dirty="0" smtClean="0">
                <a:solidFill>
                  <a:srgbClr val="002060"/>
                </a:solidFill>
                <a:latin typeface="Meiryo" charset="-128"/>
                <a:ea typeface="Meiryo" charset="-128"/>
                <a:cs typeface="Meiryo" charset="-128"/>
              </a:rPr>
              <a:t>8 byte</a:t>
            </a:r>
            <a:r>
              <a:rPr kumimoji="1" lang="ja-JP" altLang="en-US" sz="3200" b="1" dirty="0" smtClean="0">
                <a:solidFill>
                  <a:srgbClr val="002060"/>
                </a:solidFill>
                <a:latin typeface="Meiryo" charset="-128"/>
                <a:ea typeface="Meiryo" charset="-128"/>
                <a:cs typeface="Meiryo" charset="-128"/>
              </a:rPr>
              <a:t>以上の文字列に対するチェックサム及びハッシュ値を推定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7" name="テキスト ボックス 6"/>
          <p:cNvSpPr txBox="1"/>
          <p:nvPr/>
        </p:nvSpPr>
        <p:spPr>
          <a:xfrm>
            <a:off x="-3060848" y="5047769"/>
            <a:ext cx="2236510" cy="1077218"/>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汎用性向上</a:t>
            </a:r>
            <a:endPar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9" name="正方形/長方形 8"/>
          <p:cNvSpPr/>
          <p:nvPr/>
        </p:nvSpPr>
        <p:spPr>
          <a:xfrm>
            <a:off x="826772" y="2856687"/>
            <a:ext cx="8280920" cy="1631216"/>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規則性のある文字列で実験</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可変長データに対応</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モデルを</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採用</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115616" y="5303742"/>
            <a:ext cx="6120680" cy="1231106"/>
          </a:xfrm>
          <a:prstGeom prst="rect">
            <a:avLst/>
          </a:prstGeom>
          <a:noFill/>
        </p:spPr>
        <p:txBody>
          <a:bodyPr wrap="square" rtlCol="0">
            <a:spAutoFit/>
          </a:bodyPr>
          <a:lstStyle/>
          <a:p>
            <a:pPr lvl="1"/>
            <a:r>
              <a:rPr lang="ja-JP" altLang="en-US" sz="28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CRC16, CRC32,</a:t>
            </a:r>
            <a:r>
              <a:rPr lang="ja-JP" altLang="en-US" sz="28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MD5, SHA1</a:t>
            </a:r>
            <a:r>
              <a:rPr lang="ja-JP" altLang="en-US" sz="28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を高精度で推定</a:t>
            </a:r>
            <a:endParaRPr lang="en-US" altLang="ja-JP" sz="28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1572782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9158" y="4311196"/>
            <a:ext cx="9144000" cy="1069514"/>
          </a:xfrm>
        </p:spPr>
        <p:txBody>
          <a:bodyPr/>
          <a:lstStyle/>
          <a:p>
            <a:r>
              <a:rPr kumimoji="1" lang="ja-JP" altLang="en-US" sz="4400" dirty="0" smtClean="0">
                <a:solidFill>
                  <a:schemeClr val="tx1"/>
                </a:solidFill>
              </a:rPr>
              <a:t>ハッシュ値</a:t>
            </a:r>
            <a:endParaRPr kumimoji="1" lang="ja-JP" altLang="en-US" sz="4400" dirty="0">
              <a:solidFill>
                <a:schemeClr val="tx1"/>
              </a:solidFill>
            </a:endParaRPr>
          </a:p>
        </p:txBody>
      </p:sp>
      <p:sp>
        <p:nvSpPr>
          <p:cNvPr id="13" name="テキスト ボックス 12"/>
          <p:cNvSpPr txBox="1"/>
          <p:nvPr/>
        </p:nvSpPr>
        <p:spPr>
          <a:xfrm>
            <a:off x="682552" y="1142058"/>
            <a:ext cx="8461448" cy="954107"/>
          </a:xfrm>
          <a:prstGeom prst="rect">
            <a:avLst/>
          </a:prstGeom>
          <a:noFill/>
        </p:spPr>
        <p:txBody>
          <a:bodyPr wrap="square" rtlCol="0">
            <a:spAutoFit/>
          </a:bodyPr>
          <a:lstStyle/>
          <a:p>
            <a:pPr marL="457200" indent="-457200">
              <a:buFont typeface="Monaco" charset="0"/>
              <a:buChar char="⎻"/>
            </a:pPr>
            <a:r>
              <a:rPr kumimoji="1" lang="ja-JP" altLang="en-US" sz="2800" b="1" dirty="0">
                <a:solidFill>
                  <a:srgbClr val="002060"/>
                </a:solidFill>
                <a:latin typeface="Meiryo" charset="-128"/>
                <a:ea typeface="Meiryo" charset="-128"/>
                <a:cs typeface="Meiryo" charset="-128"/>
              </a:rPr>
              <a:t>誤り検出符号の⼀つ</a:t>
            </a:r>
            <a:endParaRPr kumimoji="1" lang="en-US" altLang="ja-JP" sz="2800" b="1" dirty="0" smtClean="0">
              <a:solidFill>
                <a:srgbClr val="002060"/>
              </a:solidFill>
              <a:latin typeface="Meiryo" charset="-128"/>
              <a:ea typeface="Meiryo" charset="-128"/>
              <a:cs typeface="Meiryo" charset="-128"/>
            </a:endParaRPr>
          </a:p>
          <a:p>
            <a:pPr marL="457200" indent="-457200">
              <a:buFont typeface="Monaco" charset="0"/>
              <a:buChar char="⎻"/>
            </a:pPr>
            <a:r>
              <a:rPr kumimoji="1" lang="ja-JP" altLang="en-US" sz="2800" b="1" dirty="0" smtClean="0">
                <a:solidFill>
                  <a:srgbClr val="002060"/>
                </a:solidFill>
                <a:latin typeface="Meiryo" charset="-128"/>
                <a:ea typeface="Meiryo" charset="-128"/>
                <a:cs typeface="Meiryo" charset="-128"/>
              </a:rPr>
              <a:t>文字列の総和</a:t>
            </a:r>
            <a:r>
              <a:rPr kumimoji="1" lang="en-US" altLang="ja-JP" sz="2800" b="1" dirty="0" smtClean="0">
                <a:solidFill>
                  <a:srgbClr val="002060"/>
                </a:solidFill>
                <a:latin typeface="Meiryo" charset="-128"/>
                <a:ea typeface="Meiryo" charset="-128"/>
                <a:cs typeface="Meiryo" charset="-128"/>
              </a:rPr>
              <a:t> mod 256</a:t>
            </a:r>
            <a:r>
              <a:rPr kumimoji="1" lang="ja-JP" altLang="en-US" sz="2800" b="1" dirty="0" smtClean="0">
                <a:solidFill>
                  <a:srgbClr val="002060"/>
                </a:solidFill>
                <a:latin typeface="Meiryo" charset="-128"/>
                <a:ea typeface="Meiryo" charset="-128"/>
                <a:cs typeface="Meiryo" charset="-128"/>
              </a:rPr>
              <a:t>の値</a:t>
            </a:r>
            <a:endParaRPr kumimoji="1" lang="ja-JP" altLang="en-US" sz="2800" b="1" dirty="0">
              <a:solidFill>
                <a:srgbClr val="002060"/>
              </a:solidFill>
              <a:latin typeface="Meiryo" charset="-128"/>
              <a:ea typeface="Meiryo" charset="-128"/>
              <a:cs typeface="Meiryo" charset="-128"/>
            </a:endParaRPr>
          </a:p>
        </p:txBody>
      </p:sp>
      <p:sp>
        <p:nvSpPr>
          <p:cNvPr id="7" name="タイトル 1"/>
          <p:cNvSpPr txBox="1">
            <a:spLocks/>
          </p:cNvSpPr>
          <p:nvPr/>
        </p:nvSpPr>
        <p:spPr>
          <a:xfrm>
            <a:off x="341276" y="86397"/>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ja-JP" altLang="en-US" sz="4400" smtClean="0">
                <a:solidFill>
                  <a:schemeClr val="tx1"/>
                </a:solidFill>
              </a:rPr>
              <a:t>チェックサム</a:t>
            </a:r>
            <a:endParaRPr kumimoji="1" lang="ja-JP" altLang="en-US" sz="4400" dirty="0">
              <a:solidFill>
                <a:schemeClr val="tx1"/>
              </a:solidFill>
            </a:endParaRPr>
          </a:p>
        </p:txBody>
      </p:sp>
      <p:sp>
        <p:nvSpPr>
          <p:cNvPr id="8" name="テキスト ボックス 7"/>
          <p:cNvSpPr txBox="1"/>
          <p:nvPr/>
        </p:nvSpPr>
        <p:spPr>
          <a:xfrm>
            <a:off x="682552" y="5240591"/>
            <a:ext cx="8461448" cy="954107"/>
          </a:xfrm>
          <a:prstGeom prst="rect">
            <a:avLst/>
          </a:prstGeom>
          <a:noFill/>
        </p:spPr>
        <p:txBody>
          <a:bodyPr wrap="square" rtlCol="0">
            <a:spAutoFit/>
          </a:bodyPr>
          <a:lstStyle/>
          <a:p>
            <a:pPr marL="457200" indent="-457200">
              <a:buFont typeface="Monaco" charset="0"/>
              <a:buChar char="⎻"/>
            </a:pPr>
            <a:r>
              <a:rPr kumimoji="1" lang="ja-JP" altLang="en-US" sz="2800" b="1" dirty="0" smtClean="0">
                <a:solidFill>
                  <a:srgbClr val="002060"/>
                </a:solidFill>
                <a:latin typeface="Meiryo" charset="-128"/>
                <a:ea typeface="Meiryo" charset="-128"/>
                <a:cs typeface="Meiryo" charset="-128"/>
              </a:rPr>
              <a:t>文字列から値を求める</a:t>
            </a:r>
            <a:endParaRPr kumimoji="1" lang="en-US" altLang="ja-JP" sz="2800" b="1" dirty="0" smtClean="0">
              <a:solidFill>
                <a:srgbClr val="002060"/>
              </a:solidFill>
              <a:latin typeface="Meiryo" charset="-128"/>
              <a:ea typeface="Meiryo" charset="-128"/>
              <a:cs typeface="Meiryo" charset="-128"/>
            </a:endParaRPr>
          </a:p>
          <a:p>
            <a:pPr marL="457200" indent="-457200">
              <a:buFont typeface="Monaco" charset="0"/>
              <a:buChar char="⎻"/>
            </a:pPr>
            <a:r>
              <a:rPr kumimoji="1" lang="ja-JP" altLang="en-US" sz="2800" b="1" dirty="0" smtClean="0">
                <a:solidFill>
                  <a:srgbClr val="002060"/>
                </a:solidFill>
                <a:latin typeface="Meiryo" charset="-128"/>
                <a:ea typeface="Meiryo" charset="-128"/>
                <a:cs typeface="Meiryo" charset="-128"/>
              </a:rPr>
              <a:t>ハッシュ関数によって出力が異なる</a:t>
            </a:r>
            <a:endParaRPr kumimoji="1" lang="ja-JP" altLang="en-US" sz="2800" b="1" dirty="0">
              <a:solidFill>
                <a:srgbClr val="002060"/>
              </a:solidFill>
              <a:latin typeface="Meiryo" charset="-128"/>
              <a:ea typeface="Meiryo" charset="-128"/>
              <a:cs typeface="Meiryo" charset="-128"/>
            </a:endParaRPr>
          </a:p>
        </p:txBody>
      </p:sp>
      <p:grpSp>
        <p:nvGrpSpPr>
          <p:cNvPr id="18" name="図形グループ 17"/>
          <p:cNvGrpSpPr/>
          <p:nvPr/>
        </p:nvGrpSpPr>
        <p:grpSpPr>
          <a:xfrm>
            <a:off x="476402" y="2237332"/>
            <a:ext cx="8749511" cy="2022003"/>
            <a:chOff x="254849" y="2451911"/>
            <a:chExt cx="8749511" cy="2022003"/>
          </a:xfrm>
        </p:grpSpPr>
        <p:grpSp>
          <p:nvGrpSpPr>
            <p:cNvPr id="16" name="図形グループ 15"/>
            <p:cNvGrpSpPr/>
            <p:nvPr/>
          </p:nvGrpSpPr>
          <p:grpSpPr>
            <a:xfrm>
              <a:off x="2026308" y="4056571"/>
              <a:ext cx="3722147" cy="417343"/>
              <a:chOff x="1403648" y="2636912"/>
              <a:chExt cx="3135217" cy="417343"/>
            </a:xfrm>
          </p:grpSpPr>
          <p:sp>
            <p:nvSpPr>
              <p:cNvPr id="3" name="正方形/長方形 2"/>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12" name="テキスト ボックス 11"/>
              <p:cNvSpPr txBox="1"/>
              <p:nvPr/>
            </p:nvSpPr>
            <p:spPr>
              <a:xfrm>
                <a:off x="3941599" y="2654145"/>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sp>
          <p:nvSpPr>
            <p:cNvPr id="14" name="正方形/長方形 13"/>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15" name="正方形/長方形 14"/>
            <p:cNvSpPr/>
            <p:nvPr/>
          </p:nvSpPr>
          <p:spPr>
            <a:xfrm>
              <a:off x="2243678" y="3254241"/>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128</a:t>
              </a:r>
              <a:endParaRPr kumimoji="1" lang="ja-JP" altLang="en-US" sz="2000" dirty="0">
                <a:latin typeface="Meiryo" charset="-128"/>
                <a:ea typeface="Meiryo" charset="-128"/>
                <a:cs typeface="Meiryo" charset="-128"/>
              </a:endParaRPr>
            </a:p>
          </p:txBody>
        </p:sp>
        <p:sp>
          <p:nvSpPr>
            <p:cNvPr id="17" name="右矢印 16"/>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6191497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525" y="-23926"/>
            <a:ext cx="9144000" cy="1069514"/>
          </a:xfrm>
        </p:spPr>
        <p:txBody>
          <a:bodyPr/>
          <a:lstStyle/>
          <a:p>
            <a:r>
              <a:rPr lang="en-US" altLang="ja-JP" sz="4400" dirty="0" smtClean="0">
                <a:solidFill>
                  <a:schemeClr val="tx1"/>
                </a:solidFill>
              </a:rPr>
              <a:t>NN</a:t>
            </a:r>
            <a:r>
              <a:rPr lang="ja-JP" altLang="en-US" sz="4400" dirty="0" smtClean="0">
                <a:solidFill>
                  <a:schemeClr val="tx1"/>
                </a:solidFill>
              </a:rPr>
              <a:t>によるチェックサム</a:t>
            </a:r>
            <a:r>
              <a:rPr lang="ja-JP" altLang="en-US" sz="4400" dirty="0">
                <a:solidFill>
                  <a:schemeClr val="tx1"/>
                </a:solidFill>
              </a:rPr>
              <a:t>の学習</a:t>
            </a:r>
            <a:endParaRPr kumimoji="1" lang="ja-JP" altLang="en-US" sz="4400" dirty="0">
              <a:solidFill>
                <a:schemeClr val="tx1"/>
              </a:solidFill>
            </a:endParaRPr>
          </a:p>
        </p:txBody>
      </p:sp>
      <p:sp>
        <p:nvSpPr>
          <p:cNvPr id="7" name="Rectangle 3"/>
          <p:cNvSpPr txBox="1">
            <a:spLocks noChangeArrowheads="1"/>
          </p:cNvSpPr>
          <p:nvPr/>
        </p:nvSpPr>
        <p:spPr>
          <a:xfrm>
            <a:off x="456858" y="1497620"/>
            <a:ext cx="7326560" cy="1584176"/>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857250" indent="-857250">
              <a:buFont typeface="Wingdings" charset="2"/>
              <a:buChar char="Ø"/>
            </a:pPr>
            <a:endParaRPr lang="en-US" altLang="ja-JP" sz="5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のランダム文字列に対するチェックサムの推定</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290881" y="3109582"/>
            <a:ext cx="5981125" cy="584775"/>
          </a:xfrm>
          <a:prstGeom prst="rect">
            <a:avLst/>
          </a:prstGeom>
          <a:noFill/>
        </p:spPr>
        <p:txBody>
          <a:bodyPr wrap="non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ニューラルネットワーク構造</a:t>
            </a:r>
            <a:endParaRPr kumimoji="1" lang="ja-JP" altLang="en-US" sz="3200" b="1" dirty="0">
              <a:solidFill>
                <a:srgbClr val="002060"/>
              </a:solidFill>
              <a:latin typeface="Meiryo" charset="-128"/>
              <a:ea typeface="Meiryo" charset="-128"/>
              <a:cs typeface="Meiryo" charset="-128"/>
            </a:endParaRPr>
          </a:p>
        </p:txBody>
      </p:sp>
      <p:sp>
        <p:nvSpPr>
          <p:cNvPr id="9" name="テキスト ボックス 8"/>
          <p:cNvSpPr txBox="1"/>
          <p:nvPr/>
        </p:nvSpPr>
        <p:spPr>
          <a:xfrm>
            <a:off x="317811" y="1116679"/>
            <a:ext cx="2988319" cy="584775"/>
          </a:xfrm>
          <a:prstGeom prst="rect">
            <a:avLst/>
          </a:prstGeom>
          <a:noFill/>
        </p:spPr>
        <p:txBody>
          <a:bodyPr wrap="none" rtlCol="0">
            <a:spAutoFit/>
          </a:bodyPr>
          <a:lstStyle/>
          <a:p>
            <a:pPr marL="285750" indent="-285750">
              <a:buFont typeface="Wingdings" charset="2"/>
              <a:buChar char="Ø"/>
            </a:pPr>
            <a:r>
              <a:rPr kumimoji="1" lang="en-US" altLang="ja-JP" sz="3200" b="1" dirty="0" smtClean="0">
                <a:solidFill>
                  <a:srgbClr val="002060"/>
                </a:solidFill>
              </a:rPr>
              <a:t> </a:t>
            </a:r>
            <a:r>
              <a:rPr kumimoji="1" lang="en-US" altLang="ja-JP" sz="3200" b="1" dirty="0" smtClean="0">
                <a:solidFill>
                  <a:srgbClr val="002060"/>
                </a:solidFill>
                <a:latin typeface="Meiryo" charset="-128"/>
                <a:ea typeface="Meiryo" charset="-128"/>
                <a:cs typeface="Meiryo" charset="-128"/>
              </a:rPr>
              <a:t>[</a:t>
            </a:r>
            <a:r>
              <a:rPr kumimoji="1" lang="ja-JP" altLang="en-US" sz="3200" b="1" dirty="0" smtClean="0">
                <a:solidFill>
                  <a:srgbClr val="002060"/>
                </a:solidFill>
                <a:latin typeface="Meiryo" charset="-128"/>
                <a:ea typeface="Meiryo" charset="-128"/>
                <a:cs typeface="Meiryo" charset="-128"/>
              </a:rPr>
              <a:t>難波</a:t>
            </a:r>
            <a:r>
              <a:rPr kumimoji="1" lang="en-US" altLang="ja-JP" sz="3200" b="1" dirty="0" smtClean="0">
                <a:solidFill>
                  <a:srgbClr val="002060"/>
                </a:solidFill>
                <a:latin typeface="Meiryo" charset="-128"/>
                <a:ea typeface="Meiryo" charset="-128"/>
                <a:cs typeface="Meiryo" charset="-128"/>
              </a:rPr>
              <a:t>2018]</a:t>
            </a:r>
            <a:endParaRPr kumimoji="1" lang="ja-JP" altLang="en-US" sz="3200" b="1" dirty="0">
              <a:solidFill>
                <a:srgbClr val="002060"/>
              </a:solidFill>
              <a:latin typeface="Meiryo" charset="-128"/>
              <a:ea typeface="Meiryo" charset="-128"/>
              <a:cs typeface="Meiryo" charset="-128"/>
            </a:endParaRPr>
          </a:p>
        </p:txBody>
      </p:sp>
      <p:grpSp>
        <p:nvGrpSpPr>
          <p:cNvPr id="28" name="図形グループ 27"/>
          <p:cNvGrpSpPr/>
          <p:nvPr/>
        </p:nvGrpSpPr>
        <p:grpSpPr>
          <a:xfrm>
            <a:off x="827584" y="3980956"/>
            <a:ext cx="7336058" cy="2046406"/>
            <a:chOff x="1014680" y="1988615"/>
            <a:chExt cx="7336058" cy="2046406"/>
          </a:xfrm>
        </p:grpSpPr>
        <p:sp>
          <p:nvSpPr>
            <p:cNvPr id="29" name="角丸四角形 28"/>
            <p:cNvSpPr/>
            <p:nvPr/>
          </p:nvSpPr>
          <p:spPr>
            <a:xfrm>
              <a:off x="2842953" y="2360091"/>
              <a:ext cx="1680556"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0" name="角丸四角形 29"/>
            <p:cNvSpPr/>
            <p:nvPr/>
          </p:nvSpPr>
          <p:spPr>
            <a:xfrm>
              <a:off x="4851859" y="2360090"/>
              <a:ext cx="1076502"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1" name="角丸四角形 30"/>
            <p:cNvSpPr/>
            <p:nvPr/>
          </p:nvSpPr>
          <p:spPr>
            <a:xfrm>
              <a:off x="4836624" y="3194424"/>
              <a:ext cx="113957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2" name="角丸四角形 31"/>
            <p:cNvSpPr/>
            <p:nvPr/>
          </p:nvSpPr>
          <p:spPr>
            <a:xfrm>
              <a:off x="6348046" y="3194423"/>
              <a:ext cx="108439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t>出力層</a:t>
              </a:r>
              <a:endParaRPr kumimoji="1" lang="ja-JP" altLang="en-US" sz="2000" b="1" dirty="0"/>
            </a:p>
          </p:txBody>
        </p:sp>
        <p:sp>
          <p:nvSpPr>
            <p:cNvPr id="33" name="右矢印 32"/>
            <p:cNvSpPr/>
            <p:nvPr/>
          </p:nvSpPr>
          <p:spPr>
            <a:xfrm>
              <a:off x="4523509" y="2269373"/>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右矢印 33"/>
            <p:cNvSpPr/>
            <p:nvPr/>
          </p:nvSpPr>
          <p:spPr>
            <a:xfrm>
              <a:off x="6015311" y="312187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下矢印 34"/>
            <p:cNvSpPr/>
            <p:nvPr/>
          </p:nvSpPr>
          <p:spPr>
            <a:xfrm>
              <a:off x="5063139" y="2821586"/>
              <a:ext cx="653937" cy="3546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014680" y="2376888"/>
              <a:ext cx="1515158" cy="400110"/>
            </a:xfrm>
            <a:prstGeom prst="rect">
              <a:avLst/>
            </a:prstGeom>
            <a:noFill/>
          </p:spPr>
          <p:txBody>
            <a:bodyPr wrap="none" rtlCol="0">
              <a:spAutoFit/>
            </a:bodyPr>
            <a:lstStyle/>
            <a:p>
              <a:r>
                <a:rPr kumimoji="1" lang="en-US" altLang="ja-JP" sz="2000" b="1" dirty="0" smtClean="0"/>
                <a:t>FA&amp;#02K$</a:t>
              </a:r>
              <a:endParaRPr kumimoji="1" lang="ja-JP" altLang="en-US" sz="2000" b="1" dirty="0"/>
            </a:p>
          </p:txBody>
        </p:sp>
        <p:sp>
          <p:nvSpPr>
            <p:cNvPr id="37" name="右矢印 36"/>
            <p:cNvSpPr/>
            <p:nvPr/>
          </p:nvSpPr>
          <p:spPr>
            <a:xfrm>
              <a:off x="2512180" y="2269372"/>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右矢印 37"/>
            <p:cNvSpPr/>
            <p:nvPr/>
          </p:nvSpPr>
          <p:spPr>
            <a:xfrm>
              <a:off x="7502355" y="308730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797381" y="3182158"/>
              <a:ext cx="553357" cy="400110"/>
            </a:xfrm>
            <a:prstGeom prst="rect">
              <a:avLst/>
            </a:prstGeom>
            <a:noFill/>
          </p:spPr>
          <p:txBody>
            <a:bodyPr wrap="none" rtlCol="0">
              <a:spAutoFit/>
            </a:bodyPr>
            <a:lstStyle/>
            <a:p>
              <a:r>
                <a:rPr kumimoji="1" lang="en-US" altLang="ja-JP" sz="2000" b="1" smtClean="0"/>
                <a:t> 46</a:t>
              </a:r>
              <a:endParaRPr kumimoji="1" lang="ja-JP" altLang="en-US" sz="2000" b="1" dirty="0"/>
            </a:p>
          </p:txBody>
        </p:sp>
        <p:sp>
          <p:nvSpPr>
            <p:cNvPr id="40" name="テキスト ボックス 39"/>
            <p:cNvSpPr txBox="1"/>
            <p:nvPr/>
          </p:nvSpPr>
          <p:spPr>
            <a:xfrm>
              <a:off x="6354418" y="3665689"/>
              <a:ext cx="1276311" cy="369332"/>
            </a:xfrm>
            <a:prstGeom prst="rect">
              <a:avLst/>
            </a:prstGeom>
            <a:noFill/>
          </p:spPr>
          <p:txBody>
            <a:bodyPr wrap="none" rtlCol="0">
              <a:spAutoFit/>
            </a:bodyPr>
            <a:lstStyle/>
            <a:p>
              <a:r>
                <a:rPr kumimoji="1" lang="en-US" altLang="ja-JP" b="1" dirty="0" smtClean="0"/>
                <a:t>256</a:t>
              </a:r>
              <a:r>
                <a:rPr kumimoji="1" lang="ja-JP" altLang="en-US" b="1" dirty="0" smtClean="0"/>
                <a:t>ノード</a:t>
              </a:r>
              <a:endParaRPr kumimoji="1" lang="ja-JP" altLang="en-US" b="1" dirty="0"/>
            </a:p>
          </p:txBody>
        </p:sp>
        <p:sp>
          <p:nvSpPr>
            <p:cNvPr id="41" name="テキスト ボックス 40"/>
            <p:cNvSpPr txBox="1"/>
            <p:nvPr/>
          </p:nvSpPr>
          <p:spPr>
            <a:xfrm>
              <a:off x="4911296" y="3665689"/>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2" name="テキスト ボックス 41"/>
            <p:cNvSpPr txBox="1"/>
            <p:nvPr/>
          </p:nvSpPr>
          <p:spPr>
            <a:xfrm>
              <a:off x="4851859" y="1988615"/>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3" name="テキスト ボックス 42"/>
            <p:cNvSpPr txBox="1"/>
            <p:nvPr/>
          </p:nvSpPr>
          <p:spPr>
            <a:xfrm>
              <a:off x="3136033" y="2817212"/>
              <a:ext cx="1133644" cy="369332"/>
            </a:xfrm>
            <a:prstGeom prst="rect">
              <a:avLst/>
            </a:prstGeom>
            <a:noFill/>
          </p:spPr>
          <p:txBody>
            <a:bodyPr wrap="none" rtlCol="0">
              <a:spAutoFit/>
            </a:bodyPr>
            <a:lstStyle/>
            <a:p>
              <a:r>
                <a:rPr kumimoji="1" lang="en-US" altLang="ja-JP" b="1" dirty="0" smtClean="0"/>
                <a:t>24</a:t>
              </a:r>
              <a:r>
                <a:rPr kumimoji="1" lang="ja-JP" altLang="en-US" b="1" dirty="0" smtClean="0"/>
                <a:t>ノード</a:t>
              </a:r>
              <a:endParaRPr kumimoji="1" lang="ja-JP" altLang="en-US" b="1" dirty="0"/>
            </a:p>
          </p:txBody>
        </p:sp>
      </p:grpSp>
      <p:sp>
        <p:nvSpPr>
          <p:cNvPr id="44" name="円形吹き出し 43"/>
          <p:cNvSpPr/>
          <p:nvPr/>
        </p:nvSpPr>
        <p:spPr>
          <a:xfrm>
            <a:off x="525724" y="5191571"/>
            <a:ext cx="1737965" cy="1182500"/>
          </a:xfrm>
          <a:prstGeom prst="wedgeEllipseCallout">
            <a:avLst>
              <a:gd name="adj1" fmla="val 54396"/>
              <a:gd name="adj2" fmla="val -79795"/>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dirty="0">
              <a:solidFill>
                <a:srgbClr val="002060"/>
              </a:solidFill>
              <a:latin typeface="Meiryo" charset="-128"/>
              <a:ea typeface="Meiryo" charset="-128"/>
              <a:cs typeface="Meiryo" charset="-128"/>
            </a:endParaRPr>
          </a:p>
        </p:txBody>
      </p:sp>
      <p:sp>
        <p:nvSpPr>
          <p:cNvPr id="45" name="円形吹き出し 44"/>
          <p:cNvSpPr/>
          <p:nvPr/>
        </p:nvSpPr>
        <p:spPr>
          <a:xfrm>
            <a:off x="6992545" y="3533828"/>
            <a:ext cx="1865146" cy="1271167"/>
          </a:xfrm>
          <a:prstGeom prst="wedgeEllipseCallout">
            <a:avLst>
              <a:gd name="adj1" fmla="val 970"/>
              <a:gd name="adj2" fmla="val 76333"/>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200" dirty="0">
              <a:solidFill>
                <a:srgbClr val="002060"/>
              </a:solidFill>
              <a:latin typeface="Meiryo" charset="-128"/>
              <a:ea typeface="Meiryo" charset="-128"/>
              <a:cs typeface="Meiryo" charset="-128"/>
            </a:endParaRPr>
          </a:p>
        </p:txBody>
      </p:sp>
      <p:sp>
        <p:nvSpPr>
          <p:cNvPr id="46" name="テキスト ボックス 45"/>
          <p:cNvSpPr txBox="1"/>
          <p:nvPr/>
        </p:nvSpPr>
        <p:spPr>
          <a:xfrm>
            <a:off x="7086937" y="3806046"/>
            <a:ext cx="1850399" cy="830997"/>
          </a:xfrm>
          <a:prstGeom prst="rect">
            <a:avLst/>
          </a:prstGeom>
          <a:noFill/>
        </p:spPr>
        <p:txBody>
          <a:bodyPr wrap="square" rtlCol="0">
            <a:spAutoFit/>
          </a:bodyPr>
          <a:lstStyle/>
          <a:p>
            <a:r>
              <a:rPr kumimoji="1" lang="ja-JP" altLang="en-US" sz="2400" dirty="0" smtClean="0">
                <a:solidFill>
                  <a:srgbClr val="002060"/>
                </a:solidFill>
              </a:rPr>
              <a:t>チェックサム</a:t>
            </a:r>
            <a:endParaRPr kumimoji="1" lang="en-US" altLang="ja-JP" sz="2400" dirty="0" smtClean="0">
              <a:solidFill>
                <a:srgbClr val="002060"/>
              </a:solidFill>
            </a:endParaRPr>
          </a:p>
          <a:p>
            <a:r>
              <a:rPr kumimoji="1" lang="en-US" altLang="ja-JP" sz="2400" dirty="0">
                <a:solidFill>
                  <a:srgbClr val="002060"/>
                </a:solidFill>
              </a:rPr>
              <a:t> </a:t>
            </a:r>
            <a:r>
              <a:rPr kumimoji="1" lang="en-US" altLang="ja-JP" sz="2400" dirty="0" smtClean="0">
                <a:solidFill>
                  <a:srgbClr val="002060"/>
                </a:solidFill>
              </a:rPr>
              <a:t>   </a:t>
            </a:r>
            <a:r>
              <a:rPr kumimoji="1" lang="ja-JP" altLang="en-US" sz="2400" dirty="0" smtClean="0">
                <a:solidFill>
                  <a:srgbClr val="002060"/>
                </a:solidFill>
              </a:rPr>
              <a:t>推定</a:t>
            </a:r>
            <a:endParaRPr kumimoji="1" lang="ja-JP" altLang="en-US" sz="2400" dirty="0">
              <a:solidFill>
                <a:srgbClr val="002060"/>
              </a:solidFill>
            </a:endParaRPr>
          </a:p>
        </p:txBody>
      </p:sp>
      <p:sp>
        <p:nvSpPr>
          <p:cNvPr id="47" name="正方形/長方形 46"/>
          <p:cNvSpPr/>
          <p:nvPr/>
        </p:nvSpPr>
        <p:spPr>
          <a:xfrm>
            <a:off x="686820" y="5387222"/>
            <a:ext cx="1415772" cy="830997"/>
          </a:xfrm>
          <a:prstGeom prst="rect">
            <a:avLst/>
          </a:prstGeom>
        </p:spPr>
        <p:txBody>
          <a:bodyPr wrap="none">
            <a:spAutoFit/>
          </a:bodyPr>
          <a:lstStyle/>
          <a:p>
            <a:pPr algn="ctr"/>
            <a:r>
              <a:rPr kumimoji="1" lang="ja-JP" altLang="en-US" sz="2400" dirty="0">
                <a:solidFill>
                  <a:srgbClr val="002060"/>
                </a:solidFill>
                <a:latin typeface="Meiryo" charset="-128"/>
                <a:ea typeface="Meiryo" charset="-128"/>
                <a:cs typeface="Meiryo" charset="-128"/>
              </a:rPr>
              <a:t>文字列</a:t>
            </a:r>
            <a:r>
              <a:rPr kumimoji="1" lang="ja-JP" altLang="en-US" sz="2400" dirty="0" smtClean="0">
                <a:solidFill>
                  <a:srgbClr val="002060"/>
                </a:solidFill>
                <a:latin typeface="Meiryo" charset="-128"/>
                <a:ea typeface="Meiryo" charset="-128"/>
                <a:cs typeface="Meiryo" charset="-128"/>
              </a:rPr>
              <a:t>を</a:t>
            </a:r>
            <a:endParaRPr kumimoji="1" lang="en-US" altLang="ja-JP" sz="2400" dirty="0" smtClean="0">
              <a:solidFill>
                <a:srgbClr val="002060"/>
              </a:solidFill>
              <a:latin typeface="Meiryo" charset="-128"/>
              <a:ea typeface="Meiryo" charset="-128"/>
              <a:cs typeface="Meiryo" charset="-128"/>
            </a:endParaRPr>
          </a:p>
          <a:p>
            <a:pPr algn="ctr"/>
            <a:r>
              <a:rPr kumimoji="1" lang="ja-JP" altLang="en-US" sz="2400" dirty="0" smtClean="0">
                <a:solidFill>
                  <a:srgbClr val="002060"/>
                </a:solidFill>
                <a:latin typeface="Meiryo" charset="-128"/>
                <a:ea typeface="Meiryo" charset="-128"/>
                <a:cs typeface="Meiryo" charset="-128"/>
              </a:rPr>
              <a:t>分割</a:t>
            </a:r>
            <a:r>
              <a:rPr kumimoji="1" lang="ja-JP" altLang="en-US" sz="2400" dirty="0">
                <a:solidFill>
                  <a:srgbClr val="002060"/>
                </a:solidFill>
                <a:latin typeface="Meiryo" charset="-128"/>
                <a:ea typeface="Meiryo" charset="-128"/>
                <a:cs typeface="Meiryo" charset="-128"/>
              </a:rPr>
              <a:t>入力</a:t>
            </a:r>
          </a:p>
        </p:txBody>
      </p:sp>
      <p:sp>
        <p:nvSpPr>
          <p:cNvPr id="3" name="正方形/長方形 2"/>
          <p:cNvSpPr/>
          <p:nvPr/>
        </p:nvSpPr>
        <p:spPr>
          <a:xfrm>
            <a:off x="2784851" y="4352432"/>
            <a:ext cx="1431802" cy="369332"/>
          </a:xfrm>
          <a:prstGeom prst="rect">
            <a:avLst/>
          </a:prstGeom>
        </p:spPr>
        <p:txBody>
          <a:bodyPr wrap="none">
            <a:spAutoFit/>
          </a:bodyPr>
          <a:lstStyle/>
          <a:p>
            <a:pPr algn="ctr"/>
            <a:r>
              <a:rPr kumimoji="1" lang="en-US" altLang="ja-JP" b="1"/>
              <a:t>Embedding</a:t>
            </a:r>
            <a:endParaRPr kumimoji="1" lang="ja-JP" altLang="en-US" b="1" dirty="0"/>
          </a:p>
        </p:txBody>
      </p:sp>
      <p:sp>
        <p:nvSpPr>
          <p:cNvPr id="4" name="正方形/長方形 3"/>
          <p:cNvSpPr/>
          <p:nvPr/>
        </p:nvSpPr>
        <p:spPr>
          <a:xfrm>
            <a:off x="4807712" y="4380801"/>
            <a:ext cx="790601" cy="369332"/>
          </a:xfrm>
          <a:prstGeom prst="rect">
            <a:avLst/>
          </a:prstGeom>
        </p:spPr>
        <p:txBody>
          <a:bodyPr wrap="none">
            <a:spAutoFit/>
          </a:bodyPr>
          <a:lstStyle/>
          <a:p>
            <a:pPr algn="ctr"/>
            <a:r>
              <a:rPr lang="en-US" altLang="ja-JP" b="1" dirty="0"/>
              <a:t>LSTM</a:t>
            </a:r>
            <a:endParaRPr kumimoji="1" lang="ja-JP" altLang="en-US" b="1" dirty="0"/>
          </a:p>
        </p:txBody>
      </p:sp>
      <p:sp>
        <p:nvSpPr>
          <p:cNvPr id="5" name="正方形/長方形 4"/>
          <p:cNvSpPr/>
          <p:nvPr/>
        </p:nvSpPr>
        <p:spPr>
          <a:xfrm>
            <a:off x="4681108" y="5190360"/>
            <a:ext cx="1107996" cy="369332"/>
          </a:xfrm>
          <a:prstGeom prst="rect">
            <a:avLst/>
          </a:prstGeom>
        </p:spPr>
        <p:txBody>
          <a:bodyPr wrap="none">
            <a:spAutoFit/>
          </a:bodyPr>
          <a:lstStyle/>
          <a:p>
            <a:pPr algn="ctr"/>
            <a:r>
              <a:rPr lang="ja-JP" altLang="en-US" b="1" dirty="0"/>
              <a:t>全結合層</a:t>
            </a:r>
            <a:endParaRPr kumimoji="1" lang="ja-JP" altLang="en-US" b="1" dirty="0"/>
          </a:p>
        </p:txBody>
      </p:sp>
    </p:spTree>
    <p:extLst>
      <p:ext uri="{BB962C8B-B14F-4D97-AF65-F5344CB8AC3E}">
        <p14:creationId xmlns:p14="http://schemas.microsoft.com/office/powerpoint/2010/main" val="1953650138"/>
      </p:ext>
    </p:extLst>
  </p:cSld>
  <p:clrMapOvr>
    <a:masterClrMapping/>
  </p:clrMapOvr>
  <mc:AlternateContent xmlns:mc="http://schemas.openxmlformats.org/markup-compatibility/2006" xmlns:p14="http://schemas.microsoft.com/office/powerpoint/2010/main">
    <mc:Choice Requires="p14">
      <p:transition spd="slow" p14:dur="2000" advTm="43259"/>
    </mc:Choice>
    <mc:Fallback xmlns="">
      <p:transition spd="slow" advTm="4325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本研究</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39552" y="6877937"/>
            <a:ext cx="9122296" cy="1384995"/>
          </a:xfrm>
          <a:prstGeom prst="rect">
            <a:avLst/>
          </a:prstGeom>
        </p:spPr>
        <p:txBody>
          <a:bodyPr wrap="square">
            <a:spAutoFit/>
          </a:bodyPr>
          <a:lstStyle/>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256</a:t>
            </a: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チェックサム及びハッシュ値の位置は既知</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2196752" y="4869160"/>
            <a:ext cx="1467068"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条件</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854555" y="1890902"/>
            <a:ext cx="7965917" cy="1077218"/>
          </a:xfrm>
          <a:prstGeom prst="rect">
            <a:avLst/>
          </a:prstGeom>
          <a:noFill/>
        </p:spPr>
        <p:txBody>
          <a:bodyPr wrap="square" rtlCol="0">
            <a:spAutoFit/>
          </a:bodyPr>
          <a:lstStyle/>
          <a:p>
            <a:r>
              <a:rPr kumimoji="1" lang="ja-JP" altLang="en-US" sz="3200" b="1" dirty="0" smtClean="0">
                <a:solidFill>
                  <a:srgbClr val="002060"/>
                </a:solidFill>
                <a:latin typeface="Meiryo" charset="-128"/>
                <a:ea typeface="Meiryo" charset="-128"/>
                <a:cs typeface="Meiryo" charset="-128"/>
              </a:rPr>
              <a:t>機械学習を用いて</a:t>
            </a:r>
            <a:r>
              <a:rPr kumimoji="1" lang="en-US" altLang="ja-JP" sz="3200" b="1" dirty="0" smtClean="0">
                <a:solidFill>
                  <a:srgbClr val="002060"/>
                </a:solidFill>
                <a:latin typeface="Meiryo" charset="-128"/>
                <a:ea typeface="Meiryo" charset="-128"/>
                <a:cs typeface="Meiryo" charset="-128"/>
              </a:rPr>
              <a:t>8 byte</a:t>
            </a:r>
            <a:r>
              <a:rPr kumimoji="1" lang="ja-JP" altLang="en-US" sz="3200" b="1" dirty="0" smtClean="0">
                <a:solidFill>
                  <a:srgbClr val="002060"/>
                </a:solidFill>
                <a:latin typeface="Meiryo" charset="-128"/>
                <a:ea typeface="Meiryo" charset="-128"/>
                <a:cs typeface="Meiryo" charset="-128"/>
              </a:rPr>
              <a:t>以上の文字列に対するチェックサム及びハッシュ値を推定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9" name="正方形/長方形 8"/>
          <p:cNvSpPr/>
          <p:nvPr/>
        </p:nvSpPr>
        <p:spPr>
          <a:xfrm>
            <a:off x="826772" y="2856687"/>
            <a:ext cx="8280920" cy="2062103"/>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規則性のある文字列で実験</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可変長データに</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対応</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モデルを採用</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3594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1. </a:t>
            </a:r>
            <a:r>
              <a:rPr kumimoji="1" lang="ja-JP" altLang="en-US" sz="4400" dirty="0" smtClean="0">
                <a:solidFill>
                  <a:schemeClr val="tx1"/>
                </a:solidFill>
              </a:rPr>
              <a:t>ランダム</a:t>
            </a:r>
            <a:r>
              <a:rPr kumimoji="1" lang="en-US" altLang="ja-JP" sz="4400" dirty="0" smtClean="0">
                <a:solidFill>
                  <a:schemeClr val="tx1"/>
                </a:solidFill>
              </a:rPr>
              <a:t>, </a:t>
            </a:r>
            <a:r>
              <a:rPr kumimoji="1" lang="ja-JP" altLang="en-US" sz="4400" dirty="0" smtClean="0">
                <a:solidFill>
                  <a:schemeClr val="tx1"/>
                </a:solidFill>
              </a:rPr>
              <a:t>規則性のある文字列</a:t>
            </a:r>
            <a:endParaRPr kumimoji="1" lang="ja-JP" altLang="en-US" sz="4400" dirty="0">
              <a:solidFill>
                <a:schemeClr val="tx1"/>
              </a:solidFill>
            </a:endParaRPr>
          </a:p>
        </p:txBody>
      </p:sp>
      <p:sp>
        <p:nvSpPr>
          <p:cNvPr id="4" name="テキスト ボックス 3"/>
          <p:cNvSpPr txBox="1"/>
          <p:nvPr/>
        </p:nvSpPr>
        <p:spPr>
          <a:xfrm>
            <a:off x="569029" y="1854820"/>
            <a:ext cx="10081119" cy="954107"/>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アルファベット</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記号</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数字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関係性を持たない文字列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569029" y="1292343"/>
            <a:ext cx="3518912" cy="584775"/>
          </a:xfrm>
          <a:prstGeom prst="rect">
            <a:avLst/>
          </a:prstGeom>
        </p:spPr>
        <p:txBody>
          <a:bodyPr wrap="none">
            <a:spAutoFit/>
          </a:bodyPr>
          <a:lstStyle/>
          <a:p>
            <a:pPr lvl="1" indent="-457200">
              <a:buFont typeface="Wingdings" charset="2"/>
              <a:buChar char="Ø"/>
            </a:pPr>
            <a:r>
              <a:rPr lang="ja-JP" altLang="en-US" sz="3200" b="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612457" y="4147861"/>
            <a:ext cx="4339650"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41041" y="4807186"/>
            <a:ext cx="10081119" cy="523220"/>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英語など</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図形グループ 7"/>
          <p:cNvGrpSpPr/>
          <p:nvPr/>
        </p:nvGrpSpPr>
        <p:grpSpPr>
          <a:xfrm>
            <a:off x="1944978" y="3167069"/>
            <a:ext cx="3724758" cy="430413"/>
            <a:chOff x="1117449" y="2636912"/>
            <a:chExt cx="3436901" cy="430413"/>
          </a:xfrm>
        </p:grpSpPr>
        <p:sp>
          <p:nvSpPr>
            <p:cNvPr id="9" name="正方形/長方形 8"/>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p:cNvSpPr/>
            <p:nvPr/>
          </p:nvSpPr>
          <p:spPr>
            <a:xfrm>
              <a:off x="3960538"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17449" y="2654145"/>
              <a:ext cx="3257300" cy="400110"/>
            </a:xfrm>
            <a:prstGeom prst="rect">
              <a:avLst/>
            </a:prstGeom>
            <a:noFill/>
          </p:spPr>
          <p:txBody>
            <a:bodyPr wrap="square" rtlCol="0">
              <a:spAutoFit/>
            </a:bodyPr>
            <a:lstStyle/>
            <a:p>
              <a:pPr algn="ctr"/>
              <a:r>
                <a:rPr kumimoji="1" lang="en-US" altLang="ja-JP" sz="2000" dirty="0" smtClean="0">
                  <a:latin typeface="Meiryo" charset="-128"/>
                  <a:ea typeface="Meiryo" charset="-128"/>
                  <a:cs typeface="Meiryo" charset="-128"/>
                </a:rPr>
                <a:t>D21jhg(#”</a:t>
              </a:r>
              <a:r>
                <a:rPr kumimoji="1" lang="en-US" altLang="ja-JP" sz="2000" dirty="0" err="1" smtClean="0">
                  <a:latin typeface="Meiryo" charset="-128"/>
                  <a:ea typeface="Meiryo" charset="-128"/>
                  <a:cs typeface="Meiryo" charset="-128"/>
                </a:rPr>
                <a:t>mfnkjea</a:t>
              </a:r>
              <a:r>
                <a:rPr kumimoji="1" lang="en-US" altLang="ja-JP" sz="2000" dirty="0" smtClean="0">
                  <a:latin typeface="Meiryo" charset="-128"/>
                  <a:ea typeface="Meiryo" charset="-128"/>
                  <a:cs typeface="Meiryo" charset="-128"/>
                </a:rPr>
                <a:t>”</a:t>
              </a:r>
              <a:endParaRPr kumimoji="1" lang="ja-JP" altLang="en-US" sz="2000" dirty="0">
                <a:latin typeface="Meiryo" charset="-128"/>
                <a:ea typeface="Meiryo" charset="-128"/>
                <a:cs typeface="Meiryo" charset="-128"/>
              </a:endParaRPr>
            </a:p>
          </p:txBody>
        </p:sp>
        <p:sp>
          <p:nvSpPr>
            <p:cNvPr id="12" name="テキスト ボックス 11"/>
            <p:cNvSpPr txBox="1"/>
            <p:nvPr/>
          </p:nvSpPr>
          <p:spPr>
            <a:xfrm>
              <a:off x="3960538" y="2667215"/>
              <a:ext cx="46326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55</a:t>
              </a:r>
              <a:endParaRPr kumimoji="1" lang="ja-JP" altLang="en-US" sz="2000" dirty="0">
                <a:latin typeface="Meiryo" charset="-128"/>
                <a:ea typeface="Meiryo" charset="-128"/>
                <a:cs typeface="Meiryo" charset="-128"/>
              </a:endParaRPr>
            </a:p>
          </p:txBody>
        </p:sp>
      </p:grpSp>
      <p:grpSp>
        <p:nvGrpSpPr>
          <p:cNvPr id="14" name="図形グループ 13"/>
          <p:cNvGrpSpPr/>
          <p:nvPr/>
        </p:nvGrpSpPr>
        <p:grpSpPr>
          <a:xfrm>
            <a:off x="2211782" y="5782517"/>
            <a:ext cx="3722147" cy="443627"/>
            <a:chOff x="1403648" y="2636912"/>
            <a:chExt cx="3135217" cy="443627"/>
          </a:xfrm>
        </p:grpSpPr>
        <p:sp>
          <p:nvSpPr>
            <p:cNvPr id="15" name="正方形/長方形 14"/>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正方形/長方形 15"/>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18" name="テキスト ボックス 17"/>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spTree>
    <p:extLst>
      <p:ext uri="{BB962C8B-B14F-4D97-AF65-F5344CB8AC3E}">
        <p14:creationId xmlns:p14="http://schemas.microsoft.com/office/powerpoint/2010/main" val="1546789114"/>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26981</TotalTime>
  <Words>2376</Words>
  <Application>Microsoft Macintosh PowerPoint</Application>
  <PresentationFormat>画面に合わせる (4:3)</PresentationFormat>
  <Paragraphs>358</Paragraphs>
  <Slides>21</Slides>
  <Notes>16</Notes>
  <HiddenSlides>4</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21</vt:i4>
      </vt:variant>
    </vt:vector>
  </HeadingPairs>
  <TitlesOfParts>
    <vt:vector size="32" baseType="lpstr">
      <vt:lpstr>Calibri</vt:lpstr>
      <vt:lpstr>Meiryo</vt:lpstr>
      <vt:lpstr>Monaco</vt:lpstr>
      <vt:lpstr>ＭＳ Ｐゴシック</vt:lpstr>
      <vt:lpstr>Wingdings</vt:lpstr>
      <vt:lpstr>Yu Gothic</vt:lpstr>
      <vt:lpstr>メイリオ</vt:lpstr>
      <vt:lpstr>맑은 고딕</vt:lpstr>
      <vt:lpstr>Arial</vt:lpstr>
      <vt:lpstr>Office Theme</vt:lpstr>
      <vt:lpstr>Custom Design</vt:lpstr>
      <vt:lpstr>PowerPoint プレゼンテーション</vt:lpstr>
      <vt:lpstr>背景</vt:lpstr>
      <vt:lpstr>変異ベース</vt:lpstr>
      <vt:lpstr>関連研究</vt:lpstr>
      <vt:lpstr>本研究</vt:lpstr>
      <vt:lpstr>ハッシュ値</vt:lpstr>
      <vt:lpstr>NNによるチェックサムの学習</vt:lpstr>
      <vt:lpstr>本研究</vt:lpstr>
      <vt:lpstr>1. ランダム, 規則性のある文字列</vt:lpstr>
      <vt:lpstr>2. 可変長データ</vt:lpstr>
      <vt:lpstr>3. Encoder・ Decoderモデル</vt:lpstr>
      <vt:lpstr>PowerPoint プレゼンテーション</vt:lpstr>
      <vt:lpstr>学習モデル</vt:lpstr>
      <vt:lpstr>実験</vt:lpstr>
      <vt:lpstr>実験結果</vt:lpstr>
      <vt:lpstr>現状と今後の課題</vt:lpstr>
      <vt:lpstr>PowerPoint プレゼンテーション</vt:lpstr>
      <vt:lpstr>関連研究</vt:lpstr>
      <vt:lpstr>本研究</vt:lpstr>
      <vt:lpstr>Q &amp; A</vt:lpstr>
      <vt:lpstr>実験 </vt:lpstr>
    </vt:vector>
  </TitlesOfParts>
  <Company>Microsoft Corporation</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藤本 高史</cp:lastModifiedBy>
  <cp:revision>180</cp:revision>
  <cp:lastPrinted>2019-12-04T16:50:05Z</cp:lastPrinted>
  <dcterms:created xsi:type="dcterms:W3CDTF">2014-04-01T16:35:38Z</dcterms:created>
  <dcterms:modified xsi:type="dcterms:W3CDTF">2019-12-17T04:44:06Z</dcterms:modified>
</cp:coreProperties>
</file>