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5" r:id="rId3"/>
    <p:sldId id="260" r:id="rId4"/>
    <p:sldId id="267" r:id="rId5"/>
    <p:sldId id="268" r:id="rId6"/>
    <p:sldId id="269" r:id="rId7"/>
    <p:sldId id="270" r:id="rId8"/>
    <p:sldId id="271" r:id="rId9"/>
    <p:sldId id="274" r:id="rId10"/>
    <p:sldId id="275" r:id="rId11"/>
    <p:sldId id="273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5" autoAdjust="0"/>
    <p:restoredTop sz="94660"/>
  </p:normalViewPr>
  <p:slideViewPr>
    <p:cSldViewPr snapToGrid="0">
      <p:cViewPr>
        <p:scale>
          <a:sx n="121" d="100"/>
          <a:sy n="121" d="100"/>
        </p:scale>
        <p:origin x="560" y="3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05203-606F-48C1-A760-09381F55DB9E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065BD-38CA-4E51-B8E5-D4D7DC2B2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09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065BD-38CA-4E51-B8E5-D4D7DC2B26F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25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35A-EC1B-41FE-84B0-18B819733C5D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76A-E59B-4F92-B40D-20EC4F6E93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93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35A-EC1B-41FE-84B0-18B819733C5D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76A-E59B-4F92-B40D-20EC4F6E93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94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35A-EC1B-41FE-84B0-18B819733C5D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76A-E59B-4F92-B40D-20EC4F6E93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72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35A-EC1B-41FE-84B0-18B819733C5D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76A-E59B-4F92-B40D-20EC4F6E93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77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35A-EC1B-41FE-84B0-18B819733C5D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76A-E59B-4F92-B40D-20EC4F6E93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74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35A-EC1B-41FE-84B0-18B819733C5D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76A-E59B-4F92-B40D-20EC4F6E93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02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35A-EC1B-41FE-84B0-18B819733C5D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76A-E59B-4F92-B40D-20EC4F6E93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9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35A-EC1B-41FE-84B0-18B819733C5D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76A-E59B-4F92-B40D-20EC4F6E93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16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35A-EC1B-41FE-84B0-18B819733C5D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76A-E59B-4F92-B40D-20EC4F6E93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51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35A-EC1B-41FE-84B0-18B819733C5D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76A-E59B-4F92-B40D-20EC4F6E93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5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F35A-EC1B-41FE-84B0-18B819733C5D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76A-E59B-4F92-B40D-20EC4F6E93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04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F35A-EC1B-41FE-84B0-18B819733C5D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E976A-E59B-4F92-B40D-20EC4F6E93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53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is-IS" altLang="ja-JP" sz="4800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SD27</a:t>
            </a:r>
            <a:br>
              <a:rPr kumimoji="1" lang="en-US" altLang="ja-JP" sz="4800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</a:br>
            <a:r>
              <a:rPr lang="ja-JP" altLang="en-US" sz="4800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コンセプトシート</a:t>
            </a:r>
            <a:endParaRPr kumimoji="1" lang="ja-JP" altLang="en-US" sz="4800" dirty="0">
              <a:solidFill>
                <a:srgbClr val="C00000"/>
              </a:solidFill>
              <a:latin typeface="小塚ゴシック Pr6N R" panose="020B0400000000000000" pitchFamily="34" charset="-128"/>
              <a:ea typeface="小塚ゴシック Pr6N R" panose="020B04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244063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PW12A334-01</a:t>
            </a:r>
          </a:p>
          <a:p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pc="300">
                <a:solidFill>
                  <a:srgbClr val="FFC000"/>
                </a:solidFill>
              </a:rPr>
              <a:t>カ</a:t>
            </a:r>
            <a:r>
              <a:rPr lang="ja-JP" altLang="en-US" spc="300">
                <a:solidFill>
                  <a:srgbClr val="92D050"/>
                </a:solidFill>
              </a:rPr>
              <a:t>ラ</a:t>
            </a:r>
            <a:r>
              <a:rPr lang="ja-JP" altLang="en-US" spc="300">
                <a:solidFill>
                  <a:srgbClr val="00B0F0"/>
                </a:solidFill>
              </a:rPr>
              <a:t>ー</a:t>
            </a:r>
            <a:r>
              <a:rPr lang="ja-JP" altLang="en-US" spc="300">
                <a:solidFill>
                  <a:srgbClr val="FF0000"/>
                </a:solidFill>
              </a:rPr>
              <a:t>ズ</a:t>
            </a:r>
            <a:endParaRPr lang="en-US" altLang="ja-JP" spc="300" dirty="0">
              <a:solidFill>
                <a:srgbClr val="FF0000"/>
              </a:solidFill>
            </a:endParaRPr>
          </a:p>
          <a:p>
            <a:r>
              <a:rPr kumimoji="1" lang="en-US" altLang="ja-JP" kern="18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COLORS</a:t>
            </a:r>
          </a:p>
        </p:txBody>
      </p:sp>
    </p:spTree>
    <p:extLst>
      <p:ext uri="{BB962C8B-B14F-4D97-AF65-F5344CB8AC3E}">
        <p14:creationId xmlns:p14="http://schemas.microsoft.com/office/powerpoint/2010/main" val="306035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361957" y="1540481"/>
            <a:ext cx="195588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■ネーミング</a:t>
            </a:r>
            <a:endParaRPr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0" y="1040333"/>
            <a:ext cx="2679794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s-I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SD27</a:t>
            </a: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 コンセプトシート</a:t>
            </a:r>
            <a:endParaRPr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57849A-FD43-F045-A14E-7E917313AE6D}"/>
              </a:ext>
            </a:extLst>
          </p:cNvPr>
          <p:cNvSpPr txBox="1"/>
          <p:nvPr/>
        </p:nvSpPr>
        <p:spPr>
          <a:xfrm>
            <a:off x="7478938" y="1040333"/>
            <a:ext cx="13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pc="600" dirty="0"/>
              <a:t>COLORS</a:t>
            </a:r>
            <a:endParaRPr kumimoji="1" lang="ja-JP" altLang="en-US" spc="60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6FFB4F36-FC31-DE4C-A812-9D489B3BA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40629"/>
            <a:ext cx="9143999" cy="3004337"/>
          </a:xfrm>
          <a:solidFill>
            <a:schemeClr val="bg1">
              <a:alpha val="66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ja-JP" sz="2400" spc="300" dirty="0" err="1"/>
              <a:t>Worl</a:t>
            </a:r>
            <a:r>
              <a:rPr lang="en-US" altLang="ja-JP" sz="2400" dirty="0" err="1"/>
              <a:t>dColors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「</a:t>
            </a:r>
            <a:r>
              <a:rPr lang="en-US" altLang="ja-JP" sz="2400" dirty="0"/>
              <a:t>World</a:t>
            </a:r>
            <a:r>
              <a:rPr lang="ja-JP" altLang="en-US" sz="2400"/>
              <a:t>」　各国の民族の多様性を表している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「</a:t>
            </a:r>
            <a:r>
              <a:rPr lang="en-US" altLang="ja-JP" sz="2400" dirty="0"/>
              <a:t>Colors</a:t>
            </a:r>
            <a:r>
              <a:rPr lang="ja-JP" altLang="en-US" sz="2400"/>
              <a:t>」　という部分は各国の違う文化をミックスするという意味です</a:t>
            </a:r>
            <a:endParaRPr lang="en-US" altLang="ja-JP" sz="2400" dirty="0"/>
          </a:p>
          <a:p>
            <a:pPr marL="0" indent="0">
              <a:lnSpc>
                <a:spcPct val="110000"/>
              </a:lnSpc>
              <a:buNone/>
            </a:pPr>
            <a:endParaRPr lang="en-US" altLang="ja-JP" sz="2400" dirty="0"/>
          </a:p>
          <a:p>
            <a:pPr marL="0" indent="0">
              <a:lnSpc>
                <a:spcPct val="110000"/>
              </a:lnSpc>
              <a:buNone/>
            </a:pPr>
            <a:endParaRPr lang="en-US" altLang="ja-JP" sz="2400" dirty="0"/>
          </a:p>
          <a:p>
            <a:pPr>
              <a:lnSpc>
                <a:spcPct val="110000"/>
              </a:lnSpc>
            </a:pPr>
            <a:endParaRPr lang="en-US" altLang="ja-JP" sz="24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0BB55F0-AB49-BE43-94D0-691B7254B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1363"/>
            <a:ext cx="1002891" cy="79041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58BD591-11D7-7D45-BEDC-AF413A26E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40" y="5941363"/>
            <a:ext cx="1002891" cy="79041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4B8542F-AC70-0742-BD20-929E2B458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94331" y="5941363"/>
            <a:ext cx="1002891" cy="79041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6B521CF-5725-9D43-967F-F4FB22C49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85771" y="5941363"/>
            <a:ext cx="1002891" cy="79041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059707F-51E5-7241-A270-D257CA481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88662" y="5941363"/>
            <a:ext cx="1002891" cy="79041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188BB2E-4903-CD42-BC41-CE6054E33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75977" y="5941363"/>
            <a:ext cx="1002891" cy="79041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1CBA387-30B8-3A46-AA84-11FF0A70B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71542" y="5941363"/>
            <a:ext cx="1002891" cy="79041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8B8BA9C-E8CC-2D4A-BCB4-AD222EFD1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80102" y="5941363"/>
            <a:ext cx="1002891" cy="79041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43B7B4E-11DA-BD4E-B4F2-4EB381370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78868" y="5941363"/>
            <a:ext cx="1002891" cy="79041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B9317FE-4F01-5141-BA03-739E878D6F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23"/>
          <a:stretch/>
        </p:blipFill>
        <p:spPr>
          <a:xfrm flipH="1">
            <a:off x="8981759" y="5941363"/>
            <a:ext cx="162241" cy="79041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34C2B29F-F839-484E-9589-1205BFE3D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19"/>
            <a:ext cx="1002891" cy="79041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413FA436-E491-0841-B02C-E21A8DF39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40" y="134519"/>
            <a:ext cx="1002891" cy="790414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BB4A44CF-126B-7942-BD30-FA76DEA90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94331" y="134519"/>
            <a:ext cx="1002891" cy="79041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6DFB4A47-9639-444D-9ED3-AE8AE6B18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85771" y="134519"/>
            <a:ext cx="1002891" cy="790414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269C1E2-D17B-5243-9575-515698B12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88662" y="134519"/>
            <a:ext cx="1002891" cy="79041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FFE0DB98-6489-ED44-A985-5F33D6F61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75977" y="134519"/>
            <a:ext cx="1002891" cy="79041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86B58B39-8D99-AA49-AB7F-FF84E5A28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71542" y="134519"/>
            <a:ext cx="1002891" cy="79041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59BDBDC-05D6-9D4B-839B-3B8C5E53A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80102" y="134519"/>
            <a:ext cx="1002891" cy="79041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89BD0FE3-6D26-7D4B-A933-EE606F41F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78868" y="134519"/>
            <a:ext cx="1002891" cy="790414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31E3DE6A-CBB1-2D4B-8055-9182429AFA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23"/>
          <a:stretch/>
        </p:blipFill>
        <p:spPr>
          <a:xfrm flipH="1">
            <a:off x="8981759" y="134519"/>
            <a:ext cx="162241" cy="79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6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514946" y="834519"/>
            <a:ext cx="788670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■ターゲット・ペルソナ</a:t>
            </a:r>
            <a:endParaRPr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35414" y="170945"/>
            <a:ext cx="2850978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s-I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SD27</a:t>
            </a: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 コンセプトシート</a:t>
            </a:r>
            <a:endParaRPr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DCE063-667A-6B45-A0AF-9B1A777757FB}"/>
              </a:ext>
            </a:extLst>
          </p:cNvPr>
          <p:cNvSpPr txBox="1"/>
          <p:nvPr/>
        </p:nvSpPr>
        <p:spPr>
          <a:xfrm>
            <a:off x="7518484" y="180199"/>
            <a:ext cx="13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pc="600" dirty="0"/>
              <a:t>COLORS</a:t>
            </a:r>
            <a:endParaRPr kumimoji="1" lang="ja-JP" altLang="en-US" spc="60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927E8769-6EF0-3548-A476-B5DD9E9F4E8B}"/>
              </a:ext>
            </a:extLst>
          </p:cNvPr>
          <p:cNvSpPr txBox="1">
            <a:spLocks/>
          </p:cNvSpPr>
          <p:nvPr/>
        </p:nvSpPr>
        <p:spPr>
          <a:xfrm>
            <a:off x="514946" y="1498093"/>
            <a:ext cx="4105692" cy="5110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sz="1800" dirty="0"/>
              <a:t>20</a:t>
            </a:r>
            <a:r>
              <a:rPr lang="ja-JP" altLang="en-US" sz="1800"/>
              <a:t>歳</a:t>
            </a:r>
            <a:endParaRPr lang="en-US" altLang="ja-JP" sz="1800" dirty="0"/>
          </a:p>
          <a:p>
            <a:pPr>
              <a:lnSpc>
                <a:spcPct val="100000"/>
              </a:lnSpc>
            </a:pPr>
            <a:r>
              <a:rPr lang="ja-JP" altLang="en-US" sz="1800"/>
              <a:t>女子大学生（文系）</a:t>
            </a:r>
            <a:endParaRPr lang="en-US" altLang="ja-JP" sz="1800" dirty="0"/>
          </a:p>
          <a:p>
            <a:pPr>
              <a:lnSpc>
                <a:spcPct val="100000"/>
              </a:lnSpc>
            </a:pPr>
            <a:r>
              <a:rPr lang="ja-JP" altLang="en-US" sz="1800"/>
              <a:t>東京都板橋区に住んでいる</a:t>
            </a:r>
            <a:endParaRPr lang="en-US" altLang="ja-JP" sz="1800" dirty="0"/>
          </a:p>
          <a:p>
            <a:pPr>
              <a:lnSpc>
                <a:spcPct val="100000"/>
              </a:lnSpc>
            </a:pPr>
            <a:r>
              <a:rPr lang="ja-JP" altLang="en-US" sz="1800"/>
              <a:t>パーティに行くのが好き</a:t>
            </a:r>
            <a:endParaRPr lang="en-US" altLang="ja-JP" sz="1800" dirty="0"/>
          </a:p>
          <a:p>
            <a:pPr>
              <a:lnSpc>
                <a:spcPct val="100000"/>
              </a:lnSpc>
            </a:pPr>
            <a:r>
              <a:rPr lang="ja-JP" altLang="en-US" sz="1800"/>
              <a:t>人当たりがいい</a:t>
            </a:r>
            <a:endParaRPr lang="en-US" altLang="ja-JP" sz="1800" dirty="0"/>
          </a:p>
          <a:p>
            <a:pPr>
              <a:lnSpc>
                <a:spcPct val="100000"/>
              </a:lnSpc>
            </a:pPr>
            <a:r>
              <a:rPr lang="ja-JP" altLang="en-US" sz="1800"/>
              <a:t>よくスマホをいじる</a:t>
            </a:r>
            <a:endParaRPr lang="en-US" altLang="ja-JP" sz="1800" dirty="0"/>
          </a:p>
          <a:p>
            <a:pPr>
              <a:lnSpc>
                <a:spcPct val="100000"/>
              </a:lnSpc>
            </a:pPr>
            <a:r>
              <a:rPr lang="ja-JP" altLang="en-US" sz="1800"/>
              <a:t>週末友達と一緒にどこかへ行くことが多い</a:t>
            </a:r>
            <a:endParaRPr lang="en-US" altLang="ja-JP" sz="1800" dirty="0"/>
          </a:p>
          <a:p>
            <a:pPr>
              <a:lnSpc>
                <a:spcPct val="100000"/>
              </a:lnSpc>
            </a:pPr>
            <a:r>
              <a:rPr lang="ja-JP" altLang="en-US" sz="1800"/>
              <a:t>他国の文化に興味がある</a:t>
            </a:r>
            <a:endParaRPr lang="en-US" altLang="ja-JP" sz="1800" dirty="0"/>
          </a:p>
          <a:p>
            <a:pPr>
              <a:lnSpc>
                <a:spcPct val="100000"/>
              </a:lnSpc>
            </a:pPr>
            <a:r>
              <a:rPr lang="ja-JP" altLang="en-US" sz="1800"/>
              <a:t>彼氏がいない</a:t>
            </a:r>
            <a:endParaRPr lang="en-US" altLang="ja-JP" sz="1800" dirty="0"/>
          </a:p>
          <a:p>
            <a:pPr>
              <a:lnSpc>
                <a:spcPct val="100000"/>
              </a:lnSpc>
            </a:pPr>
            <a:r>
              <a:rPr lang="ja-JP" altLang="en-US" sz="1800"/>
              <a:t>海外旅行が大好き</a:t>
            </a:r>
            <a:endParaRPr lang="en-US" altLang="ja-JP" sz="1800" dirty="0"/>
          </a:p>
          <a:p>
            <a:pPr>
              <a:lnSpc>
                <a:spcPct val="100000"/>
              </a:lnSpc>
            </a:pPr>
            <a:endParaRPr lang="en-US" altLang="ja-JP" sz="1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4AE191-4729-354D-B7A8-47E8D6BBA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701" y="929065"/>
            <a:ext cx="4165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0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514946" y="834519"/>
            <a:ext cx="788670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■概要</a:t>
            </a:r>
            <a:endParaRPr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15958" y="135103"/>
            <a:ext cx="788670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s-I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SD27</a:t>
            </a: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 コンセプトシート</a:t>
            </a:r>
            <a:endParaRPr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B79559A1-A28B-1C49-BC7B-F4323B947BBC}"/>
              </a:ext>
            </a:extLst>
          </p:cNvPr>
          <p:cNvSpPr txBox="1">
            <a:spLocks/>
          </p:cNvSpPr>
          <p:nvPr/>
        </p:nvSpPr>
        <p:spPr>
          <a:xfrm>
            <a:off x="514946" y="1533935"/>
            <a:ext cx="3985589" cy="5114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ja-JP" altLang="en-US" sz="2400"/>
              <a:t>各国の衣装がなくならない。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世界に色々な国の文化の違いを知らせる。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違う文化に楽しめる。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endParaRPr lang="en-US" altLang="ja-JP" sz="2400" dirty="0"/>
          </a:p>
          <a:p>
            <a:pPr>
              <a:lnSpc>
                <a:spcPct val="110000"/>
              </a:lnSpc>
            </a:pPr>
            <a:endParaRPr lang="en-US" altLang="ja-JP" sz="2400" dirty="0"/>
          </a:p>
          <a:p>
            <a:pPr>
              <a:lnSpc>
                <a:spcPct val="110000"/>
              </a:lnSpc>
            </a:pPr>
            <a:endParaRPr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DC7135-D27F-324D-8D93-C33F69AB1074}"/>
              </a:ext>
            </a:extLst>
          </p:cNvPr>
          <p:cNvSpPr txBox="1"/>
          <p:nvPr/>
        </p:nvSpPr>
        <p:spPr>
          <a:xfrm>
            <a:off x="7451388" y="170672"/>
            <a:ext cx="13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pc="600" dirty="0"/>
              <a:t>COLORS</a:t>
            </a:r>
            <a:endParaRPr kumimoji="1" lang="ja-JP" altLang="en-US" spc="60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39982B0-0AAA-894F-98C0-F59982F58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102" y="575573"/>
            <a:ext cx="3990103" cy="597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7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5958" y="135103"/>
            <a:ext cx="7886700" cy="378586"/>
          </a:xfrm>
        </p:spPr>
        <p:txBody>
          <a:bodyPr>
            <a:normAutofit/>
          </a:bodyPr>
          <a:lstStyle/>
          <a:p>
            <a:r>
              <a:rPr lang="is-I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SD27</a:t>
            </a: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 コンセプトシート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514946" y="834519"/>
            <a:ext cx="788670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 dirty="0">
                <a:solidFill>
                  <a:srgbClr val="C00000"/>
                </a:solidFill>
                <a:latin typeface="小塚ゴシック Pr6N R"/>
                <a:ea typeface="小塚ゴシック Pr6N R"/>
                <a:cs typeface="小塚ゴシック Pr6N R"/>
              </a:rPr>
              <a:t>■コンセプト・</a:t>
            </a:r>
            <a:r>
              <a:rPr lang="mr-IN" altLang="ja-JP" sz="2000" b="1" dirty="0">
                <a:solidFill>
                  <a:srgbClr val="C00000"/>
                </a:solidFill>
                <a:latin typeface="小塚ゴシック Pr6N R"/>
                <a:ea typeface="小塚ゴシック Pr6N R"/>
                <a:cs typeface="小塚ゴシック Pr6N R"/>
              </a:rPr>
              <a:t>What(</a:t>
            </a:r>
            <a:r>
              <a:rPr lang="ja-JP" altLang="mr-IN" sz="2000" b="1" dirty="0">
                <a:solidFill>
                  <a:srgbClr val="C00000"/>
                </a:solidFill>
                <a:latin typeface="小塚ゴシック Pr6N R"/>
                <a:ea typeface="小塚ゴシック Pr6N R"/>
                <a:cs typeface="小塚ゴシック Pr6N R"/>
              </a:rPr>
              <a:t>何を</a:t>
            </a:r>
            <a:r>
              <a:rPr lang="mr-IN" altLang="ja-JP" sz="2000" b="1" dirty="0">
                <a:solidFill>
                  <a:srgbClr val="C00000"/>
                </a:solidFill>
                <a:latin typeface="小塚ゴシック Pr6N R"/>
                <a:ea typeface="小塚ゴシック Pr6N R"/>
                <a:cs typeface="小塚ゴシック Pr6N R"/>
              </a:rPr>
              <a:t>)=</a:t>
            </a:r>
            <a:r>
              <a:rPr lang="ja-JP" altLang="mr-IN" sz="2000" b="1" dirty="0">
                <a:solidFill>
                  <a:srgbClr val="C00000"/>
                </a:solidFill>
                <a:latin typeface="小塚ゴシック Pr6N R"/>
                <a:ea typeface="小塚ゴシック Pr6N R"/>
                <a:cs typeface="小塚ゴシック Pr6N R"/>
              </a:rPr>
              <a:t>目的</a:t>
            </a:r>
            <a:endParaRPr lang="ja-JP" altLang="en-US" sz="2000" b="1" dirty="0">
              <a:solidFill>
                <a:srgbClr val="C00000"/>
              </a:solidFill>
              <a:latin typeface="小塚ゴシック Pr6N R"/>
              <a:ea typeface="小塚ゴシック Pr6N R"/>
              <a:cs typeface="小塚ゴシック Pr6N R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3BBE127-17FD-2F43-9193-1B01F0175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38" y="575572"/>
            <a:ext cx="4223567" cy="596367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BFD92C2-4092-C346-8606-9D01B090F6D7}"/>
              </a:ext>
            </a:extLst>
          </p:cNvPr>
          <p:cNvSpPr txBox="1"/>
          <p:nvPr/>
        </p:nvSpPr>
        <p:spPr>
          <a:xfrm>
            <a:off x="7451388" y="170672"/>
            <a:ext cx="13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pc="600" dirty="0"/>
              <a:t>COLORS</a:t>
            </a:r>
            <a:endParaRPr kumimoji="1" lang="ja-JP" altLang="en-US" spc="60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4BD1490E-0747-0441-8C32-6C4FD7735887}"/>
              </a:ext>
            </a:extLst>
          </p:cNvPr>
          <p:cNvSpPr txBox="1">
            <a:spLocks/>
          </p:cNvSpPr>
          <p:nvPr/>
        </p:nvSpPr>
        <p:spPr>
          <a:xfrm>
            <a:off x="514946" y="1533935"/>
            <a:ext cx="3862501" cy="4697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ja-JP" altLang="en-US" sz="2400"/>
              <a:t>海外民族衣装販売ショップ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各国の民族衣装を</a:t>
            </a:r>
            <a:r>
              <a:rPr lang="en-US" altLang="ja-JP" sz="2400" dirty="0"/>
              <a:t>WEB</a:t>
            </a:r>
            <a:r>
              <a:rPr lang="ja-JP" altLang="en-US" sz="2400"/>
              <a:t>上で販売する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特に特徴のある民族衣装を扱う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各国民族のアクセサリーも販売する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7662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850" y="1491548"/>
            <a:ext cx="3752547" cy="478647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ja-JP" altLang="en-US" sz="2400"/>
              <a:t>ユーザーは、他の国の文化が好きで、その国の国民衣装にも興味がある。</a:t>
            </a:r>
            <a:endParaRPr lang="en-US" altLang="ja-JP" sz="2400" dirty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2400"/>
              <a:t>文化イベントとファンシーパティに行く予定あるから、目立ちたい。</a:t>
            </a:r>
            <a:endParaRPr lang="en-US" altLang="ja-JP" sz="2400" dirty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2400"/>
              <a:t>自分の国の衣装文化について、世界に紹介したい。</a:t>
            </a:r>
            <a:endParaRPr lang="en-US" altLang="ja-JP" sz="2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514946" y="834519"/>
            <a:ext cx="788670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■コンセプト・</a:t>
            </a:r>
            <a:r>
              <a:rPr lang="en-US" altLang="ja-JP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Why(</a:t>
            </a:r>
            <a:r>
              <a:rPr lang="ja-JP" altLang="en-US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なぜ</a:t>
            </a:r>
            <a:r>
              <a:rPr lang="en-US" altLang="ja-JP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)=</a:t>
            </a:r>
            <a:r>
              <a:rPr lang="ja-JP" altLang="en-US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意義</a:t>
            </a:r>
            <a:endParaRPr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115958" y="135103"/>
            <a:ext cx="7886700" cy="378586"/>
          </a:xfrm>
        </p:spPr>
        <p:txBody>
          <a:bodyPr>
            <a:normAutofit/>
          </a:bodyPr>
          <a:lstStyle/>
          <a:p>
            <a:r>
              <a:rPr lang="is-I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SD27</a:t>
            </a: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 コンセプトシート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6004F45-AD87-AF42-B528-7BFA1CAC3A35}"/>
              </a:ext>
            </a:extLst>
          </p:cNvPr>
          <p:cNvSpPr txBox="1"/>
          <p:nvPr/>
        </p:nvSpPr>
        <p:spPr>
          <a:xfrm>
            <a:off x="7451388" y="170672"/>
            <a:ext cx="13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pc="600" dirty="0"/>
              <a:t>COLORS</a:t>
            </a:r>
            <a:endParaRPr kumimoji="1" lang="ja-JP" altLang="en-US" spc="6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1772D82-5242-9C46-86A0-AA3153BBA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61" y="575573"/>
            <a:ext cx="4235744" cy="598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5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029" y="1413726"/>
            <a:ext cx="3849141" cy="47864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ja-JP" altLang="en-US" sz="2400"/>
              <a:t>他の国の文化に興味がある人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文化のイベントに行く人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パーティに行く人（目立ちたい人）</a:t>
            </a:r>
            <a:endParaRPr lang="en-US" altLang="ja-JP" sz="2400" dirty="0"/>
          </a:p>
          <a:p>
            <a:pPr marL="0" indent="0">
              <a:lnSpc>
                <a:spcPct val="110000"/>
              </a:lnSpc>
              <a:buNone/>
            </a:pPr>
            <a:endParaRPr lang="ja-JP" altLang="en-US" sz="2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514946" y="834519"/>
            <a:ext cx="788670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 dirty="0">
                <a:solidFill>
                  <a:srgbClr val="C00000"/>
                </a:solidFill>
                <a:latin typeface="小塚ゴシック Pr6N R"/>
                <a:ea typeface="小塚ゴシック Pr6N R"/>
                <a:cs typeface="小塚ゴシック Pr6N R"/>
              </a:rPr>
              <a:t>■コンセプト・</a:t>
            </a:r>
            <a:r>
              <a:rPr lang="mr-IN" altLang="ja-JP" sz="2000" b="1" dirty="0">
                <a:solidFill>
                  <a:srgbClr val="C00000"/>
                </a:solidFill>
                <a:latin typeface="小塚ゴシック Pr6N R"/>
                <a:ea typeface="小塚ゴシック Pr6N R"/>
                <a:cs typeface="小塚ゴシック Pr6N R"/>
              </a:rPr>
              <a:t>Who(</a:t>
            </a:r>
            <a:r>
              <a:rPr lang="ja-JP" altLang="mr-IN" sz="2000" b="1" dirty="0">
                <a:solidFill>
                  <a:srgbClr val="C00000"/>
                </a:solidFill>
                <a:latin typeface="小塚ゴシック Pr6N R"/>
                <a:ea typeface="小塚ゴシック Pr6N R"/>
                <a:cs typeface="小塚ゴシック Pr6N R"/>
              </a:rPr>
              <a:t>誰が</a:t>
            </a:r>
            <a:r>
              <a:rPr lang="mr-IN" altLang="ja-JP" sz="2000" b="1" dirty="0">
                <a:solidFill>
                  <a:srgbClr val="C00000"/>
                </a:solidFill>
                <a:latin typeface="小塚ゴシック Pr6N R"/>
                <a:ea typeface="小塚ゴシック Pr6N R"/>
                <a:cs typeface="小塚ゴシック Pr6N R"/>
              </a:rPr>
              <a:t>)</a:t>
            </a:r>
            <a:endParaRPr lang="ja-JP" altLang="en-US" sz="2000" b="1" dirty="0">
              <a:solidFill>
                <a:srgbClr val="C00000"/>
              </a:solidFill>
              <a:latin typeface="小塚ゴシック Pr6N R"/>
              <a:ea typeface="小塚ゴシック Pr6N R"/>
              <a:cs typeface="小塚ゴシック Pr6N R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115958" y="135103"/>
            <a:ext cx="7886700" cy="378586"/>
          </a:xfrm>
        </p:spPr>
        <p:txBody>
          <a:bodyPr>
            <a:normAutofit/>
          </a:bodyPr>
          <a:lstStyle/>
          <a:p>
            <a:r>
              <a:rPr lang="is-I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SD27</a:t>
            </a: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 コンセプトシート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D601673-975B-5745-8345-89B319F0A6D3}"/>
              </a:ext>
            </a:extLst>
          </p:cNvPr>
          <p:cNvSpPr txBox="1"/>
          <p:nvPr/>
        </p:nvSpPr>
        <p:spPr>
          <a:xfrm>
            <a:off x="7451388" y="170672"/>
            <a:ext cx="13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pc="600" dirty="0"/>
              <a:t>COLORS</a:t>
            </a:r>
            <a:endParaRPr kumimoji="1" lang="ja-JP" altLang="en-US" spc="6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C2372A6-29B3-AF46-ADFA-7A4EE6163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456" y="575573"/>
            <a:ext cx="4252750" cy="604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514946" y="834519"/>
            <a:ext cx="788670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■コンセプト・</a:t>
            </a:r>
            <a:r>
              <a:rPr lang="en-US" altLang="ja-JP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When(</a:t>
            </a:r>
            <a:r>
              <a:rPr lang="ja-JP" altLang="en-US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いつ</a:t>
            </a:r>
            <a:r>
              <a:rPr lang="en-US" altLang="ja-JP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)</a:t>
            </a:r>
            <a:endParaRPr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15958" y="135103"/>
            <a:ext cx="788670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s-I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SD27</a:t>
            </a: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 コンセプトシート</a:t>
            </a:r>
            <a:endParaRPr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AE0BFB-694D-2744-9A06-3EAD7005A421}"/>
              </a:ext>
            </a:extLst>
          </p:cNvPr>
          <p:cNvSpPr txBox="1"/>
          <p:nvPr/>
        </p:nvSpPr>
        <p:spPr>
          <a:xfrm>
            <a:off x="7451388" y="170672"/>
            <a:ext cx="13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pc="600" dirty="0"/>
              <a:t>COLORS</a:t>
            </a:r>
            <a:endParaRPr kumimoji="1" lang="ja-JP" altLang="en-US" spc="6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B0CA996-E809-8B47-B022-5781592D29B0}"/>
              </a:ext>
            </a:extLst>
          </p:cNvPr>
          <p:cNvSpPr/>
          <p:nvPr/>
        </p:nvSpPr>
        <p:spPr>
          <a:xfrm>
            <a:off x="514946" y="1533935"/>
            <a:ext cx="3727940" cy="4947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ja-JP" altLang="en-US" sz="2400"/>
              <a:t>他の国の文化について、情報を調べている時</a:t>
            </a:r>
            <a:endParaRPr lang="en-US" altLang="ja-JP" sz="2400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ja-JP" altLang="en-US" sz="2400"/>
              <a:t>パーティーに行く時</a:t>
            </a:r>
            <a:endParaRPr lang="en-US" altLang="ja-JP" sz="2400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ja-JP" altLang="en-US" sz="2400"/>
              <a:t>土日ゆっくりで時間を過ごす時</a:t>
            </a:r>
            <a:endParaRPr lang="en-US" altLang="ja-JP" sz="2400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ja-JP" altLang="en-US" sz="2400"/>
              <a:t>文化のイベントに行く時</a:t>
            </a:r>
            <a:endParaRPr lang="en-US" altLang="ja-JP" sz="2400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>
              <a:lnSpc>
                <a:spcPct val="110000"/>
              </a:lnSpc>
            </a:pPr>
            <a:endParaRPr lang="en-US" altLang="ja-JP" sz="24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7497BFA-E238-8A4B-98CD-5F3E3AA6E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86" y="575573"/>
            <a:ext cx="4490022" cy="594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2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514946" y="834519"/>
            <a:ext cx="788670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■コンセプト・</a:t>
            </a:r>
            <a:r>
              <a:rPr lang="en-US" altLang="ja-JP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Where(</a:t>
            </a:r>
            <a:r>
              <a:rPr lang="ja-JP" altLang="en-US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どこで</a:t>
            </a:r>
            <a:r>
              <a:rPr lang="en-US" altLang="ja-JP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)</a:t>
            </a:r>
            <a:endParaRPr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15958" y="135103"/>
            <a:ext cx="788670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s-I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SD27</a:t>
            </a: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 コンセプトシート</a:t>
            </a:r>
            <a:endParaRPr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16428FC-16B1-E04A-802B-228D1E96A6B8}"/>
              </a:ext>
            </a:extLst>
          </p:cNvPr>
          <p:cNvSpPr txBox="1"/>
          <p:nvPr/>
        </p:nvSpPr>
        <p:spPr>
          <a:xfrm>
            <a:off x="7451388" y="170672"/>
            <a:ext cx="13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pc="600" dirty="0"/>
              <a:t>COLORS</a:t>
            </a:r>
            <a:endParaRPr kumimoji="1" lang="ja-JP" altLang="en-US" spc="60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EFA97CB0-BB41-3D40-8134-C55D429ECBA8}"/>
              </a:ext>
            </a:extLst>
          </p:cNvPr>
          <p:cNvSpPr txBox="1">
            <a:spLocks/>
          </p:cNvSpPr>
          <p:nvPr/>
        </p:nvSpPr>
        <p:spPr>
          <a:xfrm>
            <a:off x="514946" y="1533935"/>
            <a:ext cx="3872228" cy="478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ja-JP" altLang="en-US" sz="2400"/>
              <a:t>自分のオフィスのデスク。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カフェでゆっくりコヒーを飲みながら。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電車で見る。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会社のデスクでパソコンで見る。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通勤中にスマートフォンで見る。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6C371DB-69DA-7241-A7B3-BCD89FC25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34" y="575573"/>
            <a:ext cx="4330571" cy="598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2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514946" y="834519"/>
            <a:ext cx="788670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■コンセプト・</a:t>
            </a:r>
            <a:r>
              <a:rPr lang="en-US" altLang="ja-JP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How(</a:t>
            </a:r>
            <a:r>
              <a:rPr lang="ja-JP" altLang="en-US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どうやって</a:t>
            </a:r>
            <a:r>
              <a:rPr lang="en-US" altLang="ja-JP" sz="2000" b="1" dirty="0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)</a:t>
            </a:r>
            <a:endParaRPr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15958" y="135103"/>
            <a:ext cx="788670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s-I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SD27</a:t>
            </a: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 コンセプトシート</a:t>
            </a:r>
            <a:endParaRPr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57849A-FD43-F045-A14E-7E917313AE6D}"/>
              </a:ext>
            </a:extLst>
          </p:cNvPr>
          <p:cNvSpPr txBox="1"/>
          <p:nvPr/>
        </p:nvSpPr>
        <p:spPr>
          <a:xfrm>
            <a:off x="7451388" y="170672"/>
            <a:ext cx="13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pc="600" dirty="0"/>
              <a:t>COLORS</a:t>
            </a:r>
            <a:endParaRPr kumimoji="1" lang="ja-JP" altLang="en-US" spc="60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6FFB4F36-FC31-DE4C-A812-9D489B3BA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46" y="1533935"/>
            <a:ext cx="4095965" cy="47864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ja-JP" altLang="en-US" sz="2400"/>
              <a:t>検索エンジンを使って出てくる。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en-US" altLang="ja-JP" sz="2400" dirty="0"/>
              <a:t>SNS</a:t>
            </a:r>
            <a:r>
              <a:rPr lang="ja-JP" altLang="en-US" sz="2400"/>
              <a:t>（</a:t>
            </a:r>
            <a:r>
              <a:rPr lang="en-US" altLang="ja-JP" sz="2400" dirty="0"/>
              <a:t>Facebook</a:t>
            </a:r>
            <a:r>
              <a:rPr lang="ja-JP" altLang="en-US" sz="2400"/>
              <a:t>やインスタなど）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ファッション雑誌に民族衣装の記事に載せて、</a:t>
            </a:r>
            <a:r>
              <a:rPr lang="en-US" altLang="ja-JP" sz="2400" dirty="0"/>
              <a:t>WEB</a:t>
            </a:r>
            <a:r>
              <a:rPr lang="ja-JP" altLang="en-US" sz="2400"/>
              <a:t>を広告する。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文化のイベントに濃く民族の衣装を展示する。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endParaRPr lang="en-US" altLang="ja-JP" sz="2400" dirty="0"/>
          </a:p>
          <a:p>
            <a:pPr>
              <a:lnSpc>
                <a:spcPct val="110000"/>
              </a:lnSpc>
            </a:pPr>
            <a:endParaRPr lang="en-US" altLang="ja-JP" sz="2400" dirty="0"/>
          </a:p>
          <a:p>
            <a:pPr>
              <a:lnSpc>
                <a:spcPct val="110000"/>
              </a:lnSpc>
            </a:pPr>
            <a:endParaRPr lang="en-US" altLang="ja-JP" sz="2400" dirty="0"/>
          </a:p>
          <a:p>
            <a:pPr>
              <a:lnSpc>
                <a:spcPct val="110000"/>
              </a:lnSpc>
            </a:pPr>
            <a:endParaRPr lang="en-US" altLang="ja-JP" sz="2400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8D5F6C29-CCDA-2B41-BFF9-5D3AE601B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524" y="575573"/>
            <a:ext cx="4106681" cy="589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2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514946" y="853975"/>
            <a:ext cx="195588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>
                <a:solidFill>
                  <a:srgbClr val="C00000"/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■アピール</a:t>
            </a:r>
            <a:endParaRPr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15958" y="135103"/>
            <a:ext cx="7886700" cy="37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s-I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SD27</a:t>
            </a:r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小塚ゴシック Pr6N R" panose="020B0400000000000000" pitchFamily="34" charset="-128"/>
                <a:ea typeface="小塚ゴシック Pr6N R" panose="020B0400000000000000" pitchFamily="34" charset="-128"/>
              </a:rPr>
              <a:t> コンセプトシート</a:t>
            </a:r>
            <a:endParaRPr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57849A-FD43-F045-A14E-7E917313AE6D}"/>
              </a:ext>
            </a:extLst>
          </p:cNvPr>
          <p:cNvSpPr txBox="1"/>
          <p:nvPr/>
        </p:nvSpPr>
        <p:spPr>
          <a:xfrm>
            <a:off x="7451388" y="170672"/>
            <a:ext cx="13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pc="600" dirty="0"/>
              <a:t>COLORS</a:t>
            </a:r>
            <a:endParaRPr kumimoji="1" lang="ja-JP" altLang="en-US" spc="60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6FFB4F36-FC31-DE4C-A812-9D489B3BA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46" y="1533935"/>
            <a:ext cx="8152399" cy="27267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ja-JP" altLang="en-US" sz="2400"/>
              <a:t>世界の民族衣装・少数民族・各国伝統衣装の特徴を紹介して、ウェブ上で購入できる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ショッピングしながら各国の衣装について勉強できるサイト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ja-JP" altLang="en-US" sz="2400"/>
              <a:t>お洒落に商品を紹介するサイトなので、特に民族衣装に興味のない人でも惹かれる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endParaRPr lang="en-US" altLang="ja-JP" sz="2400" dirty="0"/>
          </a:p>
          <a:p>
            <a:pPr>
              <a:lnSpc>
                <a:spcPct val="110000"/>
              </a:lnSpc>
            </a:pPr>
            <a:endParaRPr lang="en-US" altLang="ja-JP" sz="2400" dirty="0"/>
          </a:p>
          <a:p>
            <a:pPr>
              <a:lnSpc>
                <a:spcPct val="110000"/>
              </a:lnSpc>
            </a:pPr>
            <a:endParaRPr lang="en-US" altLang="ja-JP" sz="24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0BB55F0-AB49-BE43-94D0-691B7254B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8536"/>
            <a:ext cx="2743200" cy="216201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58BD591-11D7-7D45-BEDC-AF413A26E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338536"/>
            <a:ext cx="2743200" cy="216201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4B8542F-AC70-0742-BD20-929E2B458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338536"/>
            <a:ext cx="2743200" cy="216201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307BAE9-579E-6A40-A626-E0B350EF22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7"/>
          <a:stretch/>
        </p:blipFill>
        <p:spPr>
          <a:xfrm>
            <a:off x="8229600" y="4338536"/>
            <a:ext cx="914400" cy="216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5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</TotalTime>
  <Words>429</Words>
  <Application>Microsoft Macintosh PowerPoint</Application>
  <PresentationFormat>画面に合わせる (4:3)</PresentationFormat>
  <Paragraphs>87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ＭＳ Ｐゴシック</vt:lpstr>
      <vt:lpstr>小塚ゴシック Pr6N R</vt:lpstr>
      <vt:lpstr>Arial</vt:lpstr>
      <vt:lpstr>Calibri</vt:lpstr>
      <vt:lpstr>Calibri Light</vt:lpstr>
      <vt:lpstr>Office テーマ</vt:lpstr>
      <vt:lpstr>SD27 コンセプトシート</vt:lpstr>
      <vt:lpstr>PowerPoint プレゼンテーション</vt:lpstr>
      <vt:lpstr>SD27 コンセプトシート</vt:lpstr>
      <vt:lpstr>SD27 コンセプトシート</vt:lpstr>
      <vt:lpstr>SD27 コンセプトシート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IW31 就職作品コンセプトシート</dc:title>
  <dc:creator>akemi</dc:creator>
  <cp:lastModifiedBy>pobparat apananda</cp:lastModifiedBy>
  <cp:revision>65</cp:revision>
  <dcterms:created xsi:type="dcterms:W3CDTF">2017-05-07T05:40:00Z</dcterms:created>
  <dcterms:modified xsi:type="dcterms:W3CDTF">2018-05-21T07:49:26Z</dcterms:modified>
</cp:coreProperties>
</file>