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8" r:id="rId4"/>
    <p:sldId id="26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73" r:id="rId15"/>
    <p:sldId id="264" r:id="rId16"/>
    <p:sldId id="274" r:id="rId17"/>
    <p:sldId id="278" r:id="rId18"/>
    <p:sldId id="265" r:id="rId19"/>
    <p:sldId id="275" r:id="rId20"/>
    <p:sldId id="266" r:id="rId21"/>
    <p:sldId id="276" r:id="rId22"/>
    <p:sldId id="279" r:id="rId23"/>
    <p:sldId id="277" r:id="rId24"/>
    <p:sldId id="280" r:id="rId25"/>
    <p:sldId id="281" r:id="rId26"/>
    <p:sldId id="282" r:id="rId27"/>
    <p:sldId id="267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cat>
            <c:numRef>
              <c:f>test!$A$1:$A$101</c:f>
              <c:numCache>
                <c:formatCode>General</c:formatCode>
                <c:ptCount val="1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</c:numCache>
            </c:numRef>
          </c:cat>
          <c:val>
            <c:numRef>
              <c:f>test!$B$1:$B$101</c:f>
              <c:numCache>
                <c:formatCode>General</c:formatCode>
                <c:ptCount val="101"/>
                <c:pt idx="0">
                  <c:v>2988</c:v>
                </c:pt>
                <c:pt idx="1">
                  <c:v>2984</c:v>
                </c:pt>
                <c:pt idx="2">
                  <c:v>2979</c:v>
                </c:pt>
                <c:pt idx="3">
                  <c:v>2975</c:v>
                </c:pt>
                <c:pt idx="4">
                  <c:v>2970</c:v>
                </c:pt>
                <c:pt idx="5">
                  <c:v>2948</c:v>
                </c:pt>
                <c:pt idx="6">
                  <c:v>2945</c:v>
                </c:pt>
                <c:pt idx="7">
                  <c:v>2956</c:v>
                </c:pt>
                <c:pt idx="8">
                  <c:v>2931</c:v>
                </c:pt>
                <c:pt idx="9">
                  <c:v>2573</c:v>
                </c:pt>
                <c:pt idx="10">
                  <c:v>2190</c:v>
                </c:pt>
                <c:pt idx="11">
                  <c:v>1930</c:v>
                </c:pt>
                <c:pt idx="12">
                  <c:v>1502</c:v>
                </c:pt>
                <c:pt idx="13">
                  <c:v>1147</c:v>
                </c:pt>
                <c:pt idx="14">
                  <c:v>810</c:v>
                </c:pt>
                <c:pt idx="15">
                  <c:v>453</c:v>
                </c:pt>
                <c:pt idx="16">
                  <c:v>242</c:v>
                </c:pt>
                <c:pt idx="17">
                  <c:v>36</c:v>
                </c:pt>
                <c:pt idx="18">
                  <c:v>36</c:v>
                </c:pt>
                <c:pt idx="19">
                  <c:v>26</c:v>
                </c:pt>
                <c:pt idx="20">
                  <c:v>27</c:v>
                </c:pt>
                <c:pt idx="21">
                  <c:v>28</c:v>
                </c:pt>
                <c:pt idx="22">
                  <c:v>536</c:v>
                </c:pt>
                <c:pt idx="23">
                  <c:v>602</c:v>
                </c:pt>
                <c:pt idx="24">
                  <c:v>678</c:v>
                </c:pt>
                <c:pt idx="25">
                  <c:v>571</c:v>
                </c:pt>
                <c:pt idx="26">
                  <c:v>260</c:v>
                </c:pt>
                <c:pt idx="27">
                  <c:v>25</c:v>
                </c:pt>
                <c:pt idx="28">
                  <c:v>20</c:v>
                </c:pt>
                <c:pt idx="29">
                  <c:v>5</c:v>
                </c:pt>
                <c:pt idx="30">
                  <c:v>4</c:v>
                </c:pt>
                <c:pt idx="31">
                  <c:v>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</c:v>
                </c:pt>
                <c:pt idx="40">
                  <c:v>2</c:v>
                </c:pt>
                <c:pt idx="41">
                  <c:v>0</c:v>
                </c:pt>
                <c:pt idx="42">
                  <c:v>4</c:v>
                </c:pt>
                <c:pt idx="43">
                  <c:v>2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4674768"/>
        <c:axId val="1294678032"/>
      </c:lineChart>
      <c:catAx>
        <c:axId val="129467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IPI</a:t>
                </a:r>
                <a:r>
                  <a:rPr lang="ja-JP" altLang="en-US"/>
                  <a:t>送信間隔</a:t>
                </a:r>
                <a:r>
                  <a:rPr lang="en-US" altLang="ja-JP"/>
                  <a:t>(ns)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94678032"/>
        <c:crosses val="autoZero"/>
        <c:auto val="1"/>
        <c:lblAlgn val="ctr"/>
        <c:lblOffset val="100"/>
        <c:noMultiLvlLbl val="0"/>
      </c:catAx>
      <c:valAx>
        <c:axId val="129467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割り込みハンドラ非実行回数</a:t>
                </a:r>
                <a:r>
                  <a:rPr lang="en-US" altLang="ja-JP"/>
                  <a:t>(</a:t>
                </a:r>
                <a:r>
                  <a:rPr lang="ja-JP" altLang="en-US"/>
                  <a:t>回</a:t>
                </a:r>
                <a:r>
                  <a:rPr lang="en-US" altLang="ja-JP"/>
                  <a:t>)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9467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test2!$A$1:$A$51</c:f>
              <c:numCache>
                <c:formatCode>General</c:formatCode>
                <c:ptCount val="5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</c:numCache>
            </c:numRef>
          </c:cat>
          <c:val>
            <c:numRef>
              <c:f>test2!$B$1:$B$51</c:f>
              <c:numCache>
                <c:formatCode>General</c:formatCode>
                <c:ptCount val="51"/>
                <c:pt idx="0">
                  <c:v>2989</c:v>
                </c:pt>
                <c:pt idx="1">
                  <c:v>2984</c:v>
                </c:pt>
                <c:pt idx="2">
                  <c:v>2979</c:v>
                </c:pt>
                <c:pt idx="3">
                  <c:v>2975</c:v>
                </c:pt>
                <c:pt idx="4">
                  <c:v>2970</c:v>
                </c:pt>
                <c:pt idx="5">
                  <c:v>2954</c:v>
                </c:pt>
                <c:pt idx="6">
                  <c:v>2961</c:v>
                </c:pt>
                <c:pt idx="7">
                  <c:v>2956</c:v>
                </c:pt>
                <c:pt idx="8">
                  <c:v>2928</c:v>
                </c:pt>
                <c:pt idx="9">
                  <c:v>2560</c:v>
                </c:pt>
                <c:pt idx="10">
                  <c:v>2197</c:v>
                </c:pt>
                <c:pt idx="11">
                  <c:v>1877</c:v>
                </c:pt>
                <c:pt idx="12">
                  <c:v>1460</c:v>
                </c:pt>
                <c:pt idx="13">
                  <c:v>1139</c:v>
                </c:pt>
                <c:pt idx="14">
                  <c:v>744</c:v>
                </c:pt>
                <c:pt idx="15">
                  <c:v>387</c:v>
                </c:pt>
                <c:pt idx="16">
                  <c:v>140</c:v>
                </c:pt>
                <c:pt idx="17">
                  <c:v>39</c:v>
                </c:pt>
                <c:pt idx="18">
                  <c:v>57</c:v>
                </c:pt>
                <c:pt idx="19">
                  <c:v>25</c:v>
                </c:pt>
                <c:pt idx="20">
                  <c:v>24</c:v>
                </c:pt>
                <c:pt idx="21">
                  <c:v>26</c:v>
                </c:pt>
                <c:pt idx="22">
                  <c:v>14</c:v>
                </c:pt>
                <c:pt idx="23">
                  <c:v>37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8466848"/>
        <c:axId val="1148469024"/>
      </c:lineChart>
      <c:catAx>
        <c:axId val="114846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  <a:cs typeface="+mn-cs"/>
                  </a:defRPr>
                </a:pPr>
                <a:r>
                  <a:rPr lang="ja-JP" altLang="en-US" dirty="0" smtClean="0"/>
                  <a:t>デバッグ支援機構動作</a:t>
                </a:r>
                <a:r>
                  <a:rPr lang="ja-JP" dirty="0" smtClean="0"/>
                  <a:t>間隔</a:t>
                </a:r>
                <a:r>
                  <a:rPr lang="en-US" dirty="0"/>
                  <a:t>(</a:t>
                </a:r>
                <a:r>
                  <a:rPr lang="ja-JP" dirty="0"/>
                  <a:t>ナノ秒</a:t>
                </a:r>
                <a:r>
                  <a:rPr lang="en-US" dirty="0"/>
                  <a:t>)</a:t>
                </a:r>
                <a:endParaRPr lang="ja-JP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pPr>
            <a:endParaRPr lang="ja-JP"/>
          </a:p>
        </c:txPr>
        <c:crossAx val="1148469024"/>
        <c:crosses val="autoZero"/>
        <c:auto val="1"/>
        <c:lblAlgn val="ctr"/>
        <c:lblOffset val="100"/>
        <c:noMultiLvlLbl val="0"/>
      </c:catAx>
      <c:valAx>
        <c:axId val="114846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  <a:cs typeface="+mn-cs"/>
                  </a:defRPr>
                </a:pPr>
                <a:r>
                  <a:rPr lang="ja-JP"/>
                  <a:t>割り込みハンドラ非実行回数</a:t>
                </a:r>
                <a:r>
                  <a:rPr lang="en-US"/>
                  <a:t>(</a:t>
                </a:r>
                <a:r>
                  <a:rPr lang="ja-JP"/>
                  <a:t>回数</a:t>
                </a:r>
                <a:r>
                  <a:rPr lang="en-US"/>
                  <a:t>)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pPr>
            <a:endParaRPr lang="ja-JP"/>
          </a:p>
        </c:txPr>
        <c:crossAx val="114846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Calibri" panose="020F0502020204030204" pitchFamily="34" charset="0"/>
          <a:ea typeface="ＭＳ Ｐゴシック" panose="020B060007020508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1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9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6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96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45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29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38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4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8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8E5D-A602-448A-A5CE-66867478EE5B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0BCDE-6905-4107-86D9-C8D298AC2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63700" y="1485900"/>
            <a:ext cx="6740633" cy="4739154"/>
            <a:chOff x="1663700" y="1485900"/>
            <a:chExt cx="6740633" cy="4739154"/>
          </a:xfrm>
        </p:grpSpPr>
        <p:sp>
          <p:nvSpPr>
            <p:cNvPr id="4" name="正方形/長方形 3"/>
            <p:cNvSpPr/>
            <p:nvPr/>
          </p:nvSpPr>
          <p:spPr>
            <a:xfrm>
              <a:off x="1663700" y="5247154"/>
              <a:ext cx="6705600" cy="977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63700" y="3454400"/>
              <a:ext cx="6705600" cy="1549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663700" y="1485900"/>
              <a:ext cx="3175000" cy="1663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219700" y="1485900"/>
              <a:ext cx="3149600" cy="1663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63700" y="530860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H/W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663700" y="3454400"/>
              <a:ext cx="173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ハイパーバイザ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707188" y="148590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デバッグ支援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219700" y="148590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デバッグ対象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579382" y="2260600"/>
              <a:ext cx="194796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デバッグ支援機構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462502" y="4186704"/>
              <a:ext cx="1354098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デバッグ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支援</a:t>
              </a:r>
              <a:r>
                <a:rPr lang="ja-JP" altLang="en-US" dirty="0"/>
                <a:t>機構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531100" y="4325203"/>
              <a:ext cx="742511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VMCS</a:t>
              </a:r>
              <a:endParaRPr kumimoji="1" lang="ja-JP" altLang="en-US" dirty="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5816600" y="3149600"/>
              <a:ext cx="0" cy="103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4" idx="3"/>
              <a:endCxn id="15" idx="1"/>
            </p:cNvCxnSpPr>
            <p:nvPr/>
          </p:nvCxnSpPr>
          <p:spPr>
            <a:xfrm flipV="1">
              <a:off x="5816600" y="4509869"/>
              <a:ext cx="17145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7759700" y="31496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カギ線コネクタ 26"/>
            <p:cNvCxnSpPr/>
            <p:nvPr/>
          </p:nvCxnSpPr>
          <p:spPr>
            <a:xfrm rot="16200000" flipV="1">
              <a:off x="3275916" y="3138617"/>
              <a:ext cx="1695271" cy="677902"/>
            </a:xfrm>
            <a:prstGeom prst="bentConnector3">
              <a:avLst>
                <a:gd name="adj1" fmla="val 556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カギ線コネクタ 30"/>
            <p:cNvCxnSpPr>
              <a:stCxn id="13" idx="2"/>
              <a:endCxn id="14" idx="1"/>
            </p:cNvCxnSpPr>
            <p:nvPr/>
          </p:nvCxnSpPr>
          <p:spPr>
            <a:xfrm rot="16200000" flipH="1">
              <a:off x="3067965" y="3115333"/>
              <a:ext cx="1879938" cy="90913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5772502" y="3473271"/>
              <a:ext cx="18565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kumimoji="1" lang="ja-JP" altLang="en-US" dirty="0" smtClean="0"/>
                <a:t>割り込み発生</a:t>
              </a:r>
              <a:endParaRPr lang="en-US" altLang="ja-JP" dirty="0"/>
            </a:p>
            <a:p>
              <a:r>
                <a:rPr lang="ja-JP" altLang="en-US" dirty="0"/>
                <a:t> </a:t>
              </a:r>
              <a:r>
                <a:rPr lang="ja-JP" altLang="en-US" dirty="0" smtClean="0"/>
                <a:t>     要求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707530" y="3739634"/>
              <a:ext cx="2024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(2) </a:t>
              </a:r>
              <a:r>
                <a:rPr lang="ja-JP" altLang="en-US" dirty="0" smtClean="0"/>
                <a:t>データ生成要求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649913" y="1905000"/>
              <a:ext cx="1806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 </a:t>
              </a:r>
              <a:r>
                <a:rPr kumimoji="1" lang="ja-JP" altLang="en-US" dirty="0" smtClean="0"/>
                <a:t>データの生成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022549" y="4090600"/>
              <a:ext cx="1576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(4) </a:t>
              </a:r>
              <a:r>
                <a:rPr kumimoji="1" lang="ja-JP" altLang="en-US" dirty="0" smtClean="0"/>
                <a:t>データ生成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en-US" altLang="ja-JP" dirty="0" smtClean="0"/>
                <a:t>      </a:t>
              </a:r>
              <a:r>
                <a:rPr kumimoji="1" lang="ja-JP" altLang="en-US" dirty="0" smtClean="0"/>
                <a:t>完了通知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771718" y="4140874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(5) VMCS</a:t>
              </a:r>
              <a:r>
                <a:rPr kumimoji="1" lang="ja-JP" altLang="en-US" dirty="0" smtClean="0"/>
                <a:t>の変更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352168" y="2757017"/>
              <a:ext cx="205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(6) </a:t>
              </a:r>
              <a:r>
                <a:rPr kumimoji="1" lang="ja-JP" altLang="en-US" dirty="0" smtClean="0"/>
                <a:t>割り込みの発生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51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1422400" y="1104900"/>
            <a:ext cx="6667500" cy="5270500"/>
            <a:chOff x="1422400" y="1104900"/>
            <a:chExt cx="6667500" cy="5270500"/>
          </a:xfrm>
          <a:solidFill>
            <a:schemeClr val="bg1"/>
          </a:solidFill>
        </p:grpSpPr>
        <p:sp>
          <p:nvSpPr>
            <p:cNvPr id="2" name="正方形/長方形 1"/>
            <p:cNvSpPr/>
            <p:nvPr/>
          </p:nvSpPr>
          <p:spPr>
            <a:xfrm>
              <a:off x="1422400" y="4876800"/>
              <a:ext cx="6667500" cy="13335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422400" y="3327400"/>
              <a:ext cx="3124200" cy="13081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965700" y="3327400"/>
              <a:ext cx="3124200" cy="13081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/>
            <p:cNvGrpSpPr/>
            <p:nvPr/>
          </p:nvGrpSpPr>
          <p:grpSpPr>
            <a:xfrm>
              <a:off x="1422400" y="1549400"/>
              <a:ext cx="3124200" cy="1536700"/>
              <a:chOff x="1422400" y="1549400"/>
              <a:chExt cx="3124200" cy="1536700"/>
            </a:xfrm>
            <a:grpFill/>
          </p:grpSpPr>
          <p:sp>
            <p:nvSpPr>
              <p:cNvPr id="6" name="正方形/長方形 5"/>
              <p:cNvSpPr/>
              <p:nvPr/>
            </p:nvSpPr>
            <p:spPr>
              <a:xfrm>
                <a:off x="1676400" y="1816100"/>
                <a:ext cx="2870200" cy="12700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1422400" y="1549400"/>
                <a:ext cx="254000" cy="2667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" name="直線コネクタ 9"/>
            <p:cNvCxnSpPr/>
            <p:nvPr/>
          </p:nvCxnSpPr>
          <p:spPr>
            <a:xfrm>
              <a:off x="4756150" y="1104900"/>
              <a:ext cx="0" cy="5270500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1676400" y="1816100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割り込みジェネレータ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422400" y="332740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デバッグ支援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965700" y="332740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デバッグ対象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972121" y="5059918"/>
              <a:ext cx="156805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CPU(</a:t>
              </a:r>
              <a:r>
                <a:rPr lang="ja-JP" altLang="en-US" dirty="0" smtClean="0"/>
                <a:t>コア分割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951315" y="3732768"/>
              <a:ext cx="1947969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デバッグ支援</a:t>
              </a:r>
              <a:r>
                <a:rPr lang="ja-JP" altLang="en-US" dirty="0"/>
                <a:t>機構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73970" y="5543550"/>
              <a:ext cx="692818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363679" y="5582166"/>
              <a:ext cx="692818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31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422400" y="1104900"/>
            <a:ext cx="6667500" cy="5270500"/>
            <a:chOff x="1422400" y="1104900"/>
            <a:chExt cx="6667500" cy="52705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1422400" y="1104900"/>
              <a:ext cx="6667500" cy="5270500"/>
              <a:chOff x="1422400" y="1104900"/>
              <a:chExt cx="6667500" cy="52705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422400" y="4876800"/>
                <a:ext cx="6667500" cy="13335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/>
              <p:cNvSpPr/>
              <p:nvPr/>
            </p:nvSpPr>
            <p:spPr>
              <a:xfrm>
                <a:off x="1422400" y="3327400"/>
                <a:ext cx="3124200" cy="13081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4965700" y="3327400"/>
                <a:ext cx="3124200" cy="13081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" name="グループ化 7"/>
              <p:cNvGrpSpPr/>
              <p:nvPr/>
            </p:nvGrpSpPr>
            <p:grpSpPr>
              <a:xfrm>
                <a:off x="1422400" y="1549400"/>
                <a:ext cx="3124200" cy="1536700"/>
                <a:chOff x="1422400" y="1549400"/>
                <a:chExt cx="3124200" cy="1536700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1676400" y="1816100"/>
                  <a:ext cx="2870200" cy="127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>
                  <a:off x="1422400" y="1549400"/>
                  <a:ext cx="254000" cy="2667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0" name="直線コネクタ 9"/>
              <p:cNvCxnSpPr/>
              <p:nvPr/>
            </p:nvCxnSpPr>
            <p:spPr>
              <a:xfrm>
                <a:off x="4756150" y="1104900"/>
                <a:ext cx="0" cy="527050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>
                <a:off x="1676400" y="1816100"/>
                <a:ext cx="2294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割り込みジェネレータ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422400" y="3327400"/>
                <a:ext cx="17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デバッグ支援</a:t>
                </a:r>
                <a:r>
                  <a:rPr lang="en-US" altLang="ja-JP" dirty="0" smtClean="0"/>
                  <a:t>OS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4965700" y="3327400"/>
                <a:ext cx="17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デバッグ対象</a:t>
                </a:r>
                <a:r>
                  <a:rPr lang="en-US" altLang="ja-JP" dirty="0" smtClean="0"/>
                  <a:t>OS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3972121" y="5059918"/>
                <a:ext cx="1568058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CPU(</a:t>
                </a:r>
                <a:r>
                  <a:rPr lang="ja-JP" altLang="en-US" dirty="0" smtClean="0"/>
                  <a:t>コア分割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1951315" y="3732768"/>
                <a:ext cx="194796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デバッグ支援</a:t>
                </a:r>
                <a:r>
                  <a:rPr lang="ja-JP" altLang="en-US" dirty="0"/>
                  <a:t>機構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2164136" y="5543550"/>
                <a:ext cx="692818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コア</a:t>
                </a:r>
                <a:r>
                  <a:rPr kumimoji="1" lang="en-US" altLang="ja-JP" dirty="0" smtClean="0"/>
                  <a:t>0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6404626" y="5543550"/>
                <a:ext cx="692818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コア</a:t>
                </a:r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sp>
          <p:nvSpPr>
            <p:cNvPr id="4" name="テキスト ボックス 3"/>
            <p:cNvSpPr txBox="1"/>
            <p:nvPr/>
          </p:nvSpPr>
          <p:spPr>
            <a:xfrm>
              <a:off x="1959360" y="2149475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 </a:t>
              </a:r>
              <a:r>
                <a:rPr kumimoji="1" lang="ja-JP" altLang="en-US" dirty="0" smtClean="0"/>
                <a:t>割り込み情報の指定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959360" y="2546350"/>
              <a:ext cx="2553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 </a:t>
              </a:r>
              <a:r>
                <a:rPr lang="ja-JP" altLang="en-US" dirty="0" smtClean="0"/>
                <a:t>割り込み</a:t>
              </a:r>
              <a:r>
                <a:rPr lang="ja-JP" altLang="en-US" dirty="0"/>
                <a:t>情報</a:t>
              </a:r>
              <a:r>
                <a:rPr lang="ja-JP" altLang="en-US" dirty="0" smtClean="0"/>
                <a:t>の</a:t>
              </a:r>
              <a:r>
                <a:rPr lang="ja-JP" altLang="en-US" dirty="0"/>
                <a:t>通知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524403" y="4242316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 IPI</a:t>
              </a:r>
              <a:r>
                <a:rPr kumimoji="1" lang="ja-JP" altLang="en-US" dirty="0" smtClean="0"/>
                <a:t>送信要求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74083" y="4265652"/>
              <a:ext cx="2553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(5) </a:t>
              </a:r>
              <a:r>
                <a:rPr lang="ja-JP" altLang="en-US" dirty="0" smtClean="0"/>
                <a:t>割り込み</a:t>
              </a:r>
              <a:r>
                <a:rPr lang="ja-JP" altLang="en-US" dirty="0"/>
                <a:t>処理</a:t>
              </a:r>
              <a:r>
                <a:rPr lang="ja-JP" altLang="en-US" dirty="0" smtClean="0"/>
                <a:t>の</a:t>
              </a:r>
              <a:r>
                <a:rPr lang="ja-JP" altLang="en-US" dirty="0"/>
                <a:t>開始</a:t>
              </a:r>
              <a:endParaRPr kumimoji="1" lang="ja-JP" altLang="en-US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 flipH="1">
              <a:off x="3236312" y="3086100"/>
              <a:ext cx="1" cy="646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endCxn id="16" idx="0"/>
            </p:cNvCxnSpPr>
            <p:nvPr/>
          </p:nvCxnSpPr>
          <p:spPr>
            <a:xfrm>
              <a:off x="2510545" y="4102100"/>
              <a:ext cx="0" cy="14414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16" idx="3"/>
              <a:endCxn id="17" idx="1"/>
            </p:cNvCxnSpPr>
            <p:nvPr/>
          </p:nvCxnSpPr>
          <p:spPr>
            <a:xfrm>
              <a:off x="2856954" y="5728216"/>
              <a:ext cx="35476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17" idx="0"/>
              <a:endCxn id="22" idx="2"/>
            </p:cNvCxnSpPr>
            <p:nvPr/>
          </p:nvCxnSpPr>
          <p:spPr>
            <a:xfrm flipV="1">
              <a:off x="6751035" y="4634984"/>
              <a:ext cx="0" cy="9085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025020" y="5543550"/>
              <a:ext cx="146226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(4) </a:t>
              </a:r>
              <a:r>
                <a:rPr lang="en-US" altLang="ja-JP" dirty="0" smtClean="0"/>
                <a:t>IPI</a:t>
              </a:r>
              <a:r>
                <a:rPr lang="ja-JP" altLang="en-US" dirty="0" smtClean="0"/>
                <a:t>の送信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22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/>
          <p:cNvGrpSpPr/>
          <p:nvPr/>
        </p:nvGrpSpPr>
        <p:grpSpPr>
          <a:xfrm>
            <a:off x="1422400" y="1104900"/>
            <a:ext cx="6711281" cy="5270500"/>
            <a:chOff x="1422400" y="1104900"/>
            <a:chExt cx="6711281" cy="5270500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1422400" y="1104900"/>
              <a:ext cx="6711281" cy="5270500"/>
              <a:chOff x="1422400" y="1104900"/>
              <a:chExt cx="6711281" cy="5270500"/>
            </a:xfrm>
            <a:solidFill>
              <a:schemeClr val="bg1"/>
            </a:solidFill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1422400" y="1104900"/>
                <a:ext cx="6667500" cy="5270500"/>
                <a:chOff x="1422400" y="1104900"/>
                <a:chExt cx="6667500" cy="5270500"/>
              </a:xfrm>
              <a:grpFill/>
            </p:grpSpPr>
            <p:sp>
              <p:nvSpPr>
                <p:cNvPr id="2" name="正方形/長方形 1"/>
                <p:cNvSpPr/>
                <p:nvPr/>
              </p:nvSpPr>
              <p:spPr>
                <a:xfrm>
                  <a:off x="1422400" y="4876800"/>
                  <a:ext cx="6667500" cy="1333500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" name="正方形/長方形 2"/>
                <p:cNvSpPr/>
                <p:nvPr/>
              </p:nvSpPr>
              <p:spPr>
                <a:xfrm>
                  <a:off x="1422400" y="3327400"/>
                  <a:ext cx="3124200" cy="1308100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正方形/長方形 4"/>
                <p:cNvSpPr/>
                <p:nvPr/>
              </p:nvSpPr>
              <p:spPr>
                <a:xfrm>
                  <a:off x="4965700" y="3327400"/>
                  <a:ext cx="3124200" cy="1308100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8" name="グループ化 7"/>
                <p:cNvGrpSpPr/>
                <p:nvPr/>
              </p:nvGrpSpPr>
              <p:grpSpPr>
                <a:xfrm>
                  <a:off x="1422400" y="1549400"/>
                  <a:ext cx="3124200" cy="1536700"/>
                  <a:chOff x="1422400" y="1549400"/>
                  <a:chExt cx="3124200" cy="1536700"/>
                </a:xfrm>
                <a:grpFill/>
              </p:grpSpPr>
              <p:sp>
                <p:nvSpPr>
                  <p:cNvPr id="6" name="正方形/長方形 5"/>
                  <p:cNvSpPr/>
                  <p:nvPr/>
                </p:nvSpPr>
                <p:spPr>
                  <a:xfrm>
                    <a:off x="1676400" y="1816100"/>
                    <a:ext cx="2870200" cy="1270000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" name="正方形/長方形 6"/>
                  <p:cNvSpPr/>
                  <p:nvPr/>
                </p:nvSpPr>
                <p:spPr>
                  <a:xfrm>
                    <a:off x="1422400" y="1549400"/>
                    <a:ext cx="254000" cy="266700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10" name="直線コネクタ 9"/>
                <p:cNvCxnSpPr/>
                <p:nvPr/>
              </p:nvCxnSpPr>
              <p:spPr>
                <a:xfrm>
                  <a:off x="4756150" y="1104900"/>
                  <a:ext cx="0" cy="527050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676400" y="1816100"/>
                  <a:ext cx="2294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割り込みジェネレータ</a:t>
                  </a:r>
                  <a:endParaRPr kumimoji="1" lang="ja-JP" altLang="en-US" dirty="0"/>
                </a:p>
              </p:txBody>
            </p: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1422400" y="3327400"/>
                  <a:ext cx="1744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デバッグ支援</a:t>
                  </a:r>
                  <a:r>
                    <a:rPr lang="en-US" altLang="ja-JP" dirty="0" smtClean="0"/>
                    <a:t>OS</a:t>
                  </a:r>
                  <a:endParaRPr kumimoji="1" lang="ja-JP" altLang="en-US" dirty="0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4965700" y="3327400"/>
                  <a:ext cx="1744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デバッグ対象</a:t>
                  </a:r>
                  <a:r>
                    <a:rPr lang="en-US" altLang="ja-JP" dirty="0" smtClean="0"/>
                    <a:t>OS</a:t>
                  </a:r>
                  <a:endParaRPr kumimoji="1" lang="ja-JP" altLang="en-US" dirty="0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3972121" y="5059918"/>
                  <a:ext cx="156805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/>
                    <a:t>CPU(</a:t>
                  </a:r>
                  <a:r>
                    <a:rPr lang="ja-JP" altLang="en-US" dirty="0" smtClean="0"/>
                    <a:t>コア分割</a:t>
                  </a:r>
                  <a:r>
                    <a:rPr lang="en-US" altLang="ja-JP" dirty="0" smtClean="0"/>
                    <a:t>)</a:t>
                  </a:r>
                  <a:endParaRPr kumimoji="1" lang="ja-JP" altLang="en-US" dirty="0"/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951315" y="3732768"/>
                  <a:ext cx="1947969" cy="36933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デバッグ支援</a:t>
                  </a:r>
                  <a:r>
                    <a:rPr lang="ja-JP" altLang="en-US" dirty="0"/>
                    <a:t>機構</a:t>
                  </a:r>
                  <a:endParaRPr kumimoji="1" lang="ja-JP" altLang="en-US" dirty="0"/>
                </a:p>
              </p:txBody>
            </p:sp>
          </p:grpSp>
          <p:sp>
            <p:nvSpPr>
              <p:cNvPr id="4" name="テキスト ボックス 3"/>
              <p:cNvSpPr txBox="1"/>
              <p:nvPr/>
            </p:nvSpPr>
            <p:spPr>
              <a:xfrm>
                <a:off x="1959360" y="2149475"/>
                <a:ext cx="251383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(1) </a:t>
                </a:r>
                <a:r>
                  <a:rPr kumimoji="1" lang="ja-JP" altLang="en-US" dirty="0" smtClean="0"/>
                  <a:t>割り込み情報の指定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959360" y="2546350"/>
                <a:ext cx="25539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(2) </a:t>
                </a:r>
                <a:r>
                  <a:rPr lang="ja-JP" altLang="en-US" dirty="0" smtClean="0"/>
                  <a:t>割り込み</a:t>
                </a:r>
                <a:r>
                  <a:rPr lang="ja-JP" altLang="en-US" dirty="0"/>
                  <a:t>情報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通知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524403" y="4242316"/>
                <a:ext cx="165301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(3) IPI</a:t>
                </a:r>
                <a:r>
                  <a:rPr kumimoji="1" lang="ja-JP" altLang="en-US" dirty="0" smtClean="0"/>
                  <a:t>送信要求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579777" y="4266168"/>
                <a:ext cx="2553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(5) </a:t>
                </a:r>
                <a:r>
                  <a:rPr lang="ja-JP" altLang="en-US" dirty="0" smtClean="0"/>
                  <a:t>割り込み</a:t>
                </a:r>
                <a:r>
                  <a:rPr lang="ja-JP" altLang="en-US" dirty="0"/>
                  <a:t>処理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開始</a:t>
                </a:r>
                <a:endParaRPr kumimoji="1" lang="ja-JP" altLang="en-US" dirty="0"/>
              </a:p>
            </p:txBody>
          </p:sp>
          <p:cxnSp>
            <p:nvCxnSpPr>
              <p:cNvPr id="23" name="直線矢印コネクタ 22"/>
              <p:cNvCxnSpPr/>
              <p:nvPr/>
            </p:nvCxnSpPr>
            <p:spPr>
              <a:xfrm flipH="1">
                <a:off x="3236312" y="3086100"/>
                <a:ext cx="1" cy="646668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/>
              <p:cNvCxnSpPr/>
              <p:nvPr/>
            </p:nvCxnSpPr>
            <p:spPr>
              <a:xfrm>
                <a:off x="2510545" y="4102100"/>
                <a:ext cx="0" cy="144145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/>
              <p:nvPr/>
            </p:nvCxnSpPr>
            <p:spPr>
              <a:xfrm>
                <a:off x="2925299" y="5779532"/>
                <a:ext cx="354767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>
                <a:stCxn id="36" idx="0"/>
                <a:endCxn id="22" idx="2"/>
              </p:cNvCxnSpPr>
              <p:nvPr/>
            </p:nvCxnSpPr>
            <p:spPr>
              <a:xfrm flipH="1" flipV="1">
                <a:off x="6856729" y="4635500"/>
                <a:ext cx="1" cy="896382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テキスト ボックス 20"/>
              <p:cNvSpPr txBox="1"/>
              <p:nvPr/>
            </p:nvSpPr>
            <p:spPr>
              <a:xfrm>
                <a:off x="4025020" y="5543550"/>
                <a:ext cx="146226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(4) </a:t>
                </a:r>
                <a:r>
                  <a:rPr lang="en-US" altLang="ja-JP" dirty="0" smtClean="0"/>
                  <a:t>IPI</a:t>
                </a:r>
                <a:r>
                  <a:rPr lang="ja-JP" altLang="en-US" dirty="0" smtClean="0"/>
                  <a:t>の送信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2122441" y="5543550"/>
              <a:ext cx="776207" cy="495300"/>
              <a:chOff x="1757443" y="2984500"/>
              <a:chExt cx="776207" cy="495300"/>
            </a:xfrm>
          </p:grpSpPr>
          <p:sp>
            <p:nvSpPr>
              <p:cNvPr id="29" name="テキスト ボックス 28"/>
              <p:cNvSpPr txBox="1"/>
              <p:nvPr/>
            </p:nvSpPr>
            <p:spPr>
              <a:xfrm>
                <a:off x="1828939" y="3035816"/>
                <a:ext cx="692818" cy="369332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コア</a:t>
                </a:r>
                <a:r>
                  <a:rPr lang="en-US" altLang="ja-JP" dirty="0" smtClean="0"/>
                  <a:t>0</a:t>
                </a:r>
                <a:endParaRPr kumimoji="1" lang="ja-JP" altLang="en-US" dirty="0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1757443" y="2984500"/>
                <a:ext cx="776207" cy="4953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/>
          </p:nvGrpSpPr>
          <p:grpSpPr>
            <a:xfrm>
              <a:off x="6468626" y="5531882"/>
              <a:ext cx="776207" cy="495300"/>
              <a:chOff x="1757443" y="2984500"/>
              <a:chExt cx="776207" cy="495300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1828939" y="3035816"/>
                <a:ext cx="692818" cy="369332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コア</a:t>
                </a:r>
                <a:r>
                  <a:rPr lang="en-US" altLang="ja-JP" dirty="0" smtClean="0"/>
                  <a:t>1</a:t>
                </a:r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1757443" y="2984500"/>
                <a:ext cx="776207" cy="4953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46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748998" y="508000"/>
            <a:ext cx="7429802" cy="5959279"/>
            <a:chOff x="748998" y="508000"/>
            <a:chExt cx="7429802" cy="5959279"/>
          </a:xfrm>
        </p:grpSpPr>
        <p:sp>
          <p:nvSpPr>
            <p:cNvPr id="2" name="正方形/長方形 1"/>
            <p:cNvSpPr/>
            <p:nvPr/>
          </p:nvSpPr>
          <p:spPr>
            <a:xfrm>
              <a:off x="1472028" y="508000"/>
              <a:ext cx="2451100" cy="38989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5702299" y="556739"/>
              <a:ext cx="2171700" cy="3505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422900" y="5461000"/>
              <a:ext cx="2755900" cy="977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485900" y="914400"/>
              <a:ext cx="2451100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72028" y="3313816"/>
              <a:ext cx="2451100" cy="723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481570" y="1568450"/>
              <a:ext cx="2426731" cy="889000"/>
              <a:chOff x="1481570" y="1574800"/>
              <a:chExt cx="2426731" cy="889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" name="正方形/長方形 6"/>
              <p:cNvSpPr/>
              <p:nvPr/>
            </p:nvSpPr>
            <p:spPr>
              <a:xfrm>
                <a:off x="1481570" y="1574800"/>
                <a:ext cx="2426731" cy="4445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485900" y="2019300"/>
                <a:ext cx="2422401" cy="4445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正方形/長方形 9"/>
            <p:cNvSpPr/>
            <p:nvPr/>
          </p:nvSpPr>
          <p:spPr>
            <a:xfrm>
              <a:off x="5829300" y="2552700"/>
              <a:ext cx="1955800" cy="1384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カギ線コネクタ 13"/>
            <p:cNvCxnSpPr>
              <a:endCxn id="7" idx="1"/>
            </p:cNvCxnSpPr>
            <p:nvPr/>
          </p:nvCxnSpPr>
          <p:spPr>
            <a:xfrm rot="16200000" flipV="1">
              <a:off x="1278370" y="1993900"/>
              <a:ext cx="4343400" cy="3937000"/>
            </a:xfrm>
            <a:prstGeom prst="bentConnector4">
              <a:avLst>
                <a:gd name="adj1" fmla="val -219"/>
                <a:gd name="adj2" fmla="val 116774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カギ線コネクタ 18"/>
            <p:cNvCxnSpPr>
              <a:stCxn id="4" idx="1"/>
              <a:endCxn id="8" idx="1"/>
            </p:cNvCxnSpPr>
            <p:nvPr/>
          </p:nvCxnSpPr>
          <p:spPr>
            <a:xfrm rot="10800000">
              <a:off x="1485900" y="2235200"/>
              <a:ext cx="3937000" cy="3714750"/>
            </a:xfrm>
            <a:prstGeom prst="bentConnector3">
              <a:avLst>
                <a:gd name="adj1" fmla="val 105806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カギ線コネクタ 20"/>
            <p:cNvCxnSpPr/>
            <p:nvPr/>
          </p:nvCxnSpPr>
          <p:spPr>
            <a:xfrm rot="10800000">
              <a:off x="3937000" y="3740150"/>
              <a:ext cx="1485899" cy="1924050"/>
            </a:xfrm>
            <a:prstGeom prst="bentConnector3">
              <a:avLst>
                <a:gd name="adj1" fmla="val 84188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7" idx="3"/>
            </p:cNvCxnSpPr>
            <p:nvPr/>
          </p:nvCxnSpPr>
          <p:spPr>
            <a:xfrm>
              <a:off x="3908301" y="1790700"/>
              <a:ext cx="18023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3936999" y="3517900"/>
              <a:ext cx="1892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4" idx="0"/>
              <a:endCxn id="10" idx="2"/>
            </p:cNvCxnSpPr>
            <p:nvPr/>
          </p:nvCxnSpPr>
          <p:spPr>
            <a:xfrm flipV="1">
              <a:off x="6800850" y="3937000"/>
              <a:ext cx="6350" cy="1524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/>
            <p:cNvSpPr txBox="1"/>
            <p:nvPr/>
          </p:nvSpPr>
          <p:spPr>
            <a:xfrm>
              <a:off x="1485899" y="508002"/>
              <a:ext cx="875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実メモ</a:t>
              </a:r>
              <a:r>
                <a:rPr lang="ja-JP" altLang="en-US" sz="1600" dirty="0"/>
                <a:t>リ</a:t>
              </a:r>
              <a:endParaRPr kumimoji="1" lang="ja-JP" altLang="en-US" sz="16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485898" y="914402"/>
              <a:ext cx="1770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/>
                <a:t>受信ディスクリプタ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870515" y="1665586"/>
              <a:ext cx="1681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受信バッファ</a:t>
              </a:r>
              <a:r>
                <a:rPr lang="ja-JP" altLang="en-US" sz="1600" dirty="0"/>
                <a:t>状態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736354" y="2044673"/>
              <a:ext cx="1962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受信バッファ</a:t>
              </a:r>
              <a:r>
                <a:rPr lang="ja-JP" altLang="en-US" sz="1600" dirty="0"/>
                <a:t>アドレス</a:t>
              </a:r>
              <a:endParaRPr kumimoji="1" lang="ja-JP" altLang="en-US" sz="1600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81570" y="3340102"/>
              <a:ext cx="1271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受信</a:t>
              </a:r>
              <a:r>
                <a:rPr lang="ja-JP" altLang="en-US" sz="1600" dirty="0"/>
                <a:t>バッファ</a:t>
              </a:r>
              <a:endParaRPr kumimoji="1" lang="ja-JP" altLang="en-US" sz="16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5715000" y="533400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NIC</a:t>
              </a:r>
              <a:r>
                <a:rPr lang="ja-JP" altLang="en-US" dirty="0"/>
                <a:t>ドライバ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5829300" y="2551669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ソケット</a:t>
              </a:r>
              <a:r>
                <a:rPr lang="ja-JP" altLang="en-US" dirty="0"/>
                <a:t>バッファ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549757" y="577163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NI</a:t>
              </a:r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1193799" y="5196184"/>
              <a:ext cx="2263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kumimoji="1" lang="ja-JP" altLang="en-US" sz="1400" dirty="0" smtClean="0"/>
                <a:t>受信バッファアドレスの</a:t>
              </a:r>
              <a:endParaRPr kumimoji="1" lang="en-US" altLang="ja-JP" sz="1400" dirty="0" smtClean="0"/>
            </a:p>
            <a:p>
              <a:r>
                <a:rPr lang="en-US" altLang="ja-JP" sz="1400" dirty="0"/>
                <a:t> </a:t>
              </a:r>
              <a:r>
                <a:rPr lang="en-US" altLang="ja-JP" sz="1400" dirty="0" smtClean="0"/>
                <a:t>      </a:t>
              </a:r>
              <a:r>
                <a:rPr lang="ja-JP" altLang="en-US" sz="1400" dirty="0" smtClean="0"/>
                <a:t>取得</a:t>
              </a:r>
              <a:endParaRPr kumimoji="1" lang="ja-JP" altLang="en-US" sz="14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094530" y="4826655"/>
              <a:ext cx="1734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(2) </a:t>
              </a:r>
              <a:r>
                <a:rPr kumimoji="1" lang="ja-JP" altLang="en-US" sz="1400" dirty="0" smtClean="0"/>
                <a:t>受信バッファへの</a:t>
              </a:r>
              <a:endParaRPr kumimoji="1" lang="en-US" altLang="ja-JP" sz="1400" dirty="0" smtClean="0"/>
            </a:p>
            <a:p>
              <a:r>
                <a:rPr lang="ja-JP" altLang="en-US" sz="1400" dirty="0" smtClean="0"/>
                <a:t>      パケットの格納</a:t>
              </a:r>
              <a:endParaRPr kumimoji="1" lang="ja-JP" altLang="en-US" sz="14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48998" y="6159502"/>
              <a:ext cx="22733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(3) </a:t>
              </a:r>
              <a:r>
                <a:rPr kumimoji="1" lang="ja-JP" altLang="en-US" sz="1400" dirty="0" smtClean="0"/>
                <a:t>受信バッファ状態の更新</a:t>
              </a:r>
              <a:endParaRPr kumimoji="1" lang="ja-JP" altLang="en-US" sz="1400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463535" y="4261745"/>
              <a:ext cx="25907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(4)</a:t>
              </a:r>
              <a:r>
                <a:rPr lang="ja-JP" altLang="en-US" sz="1400" dirty="0"/>
                <a:t> </a:t>
              </a:r>
              <a:r>
                <a:rPr lang="ja-JP" altLang="en-US" sz="1400" dirty="0" smtClean="0"/>
                <a:t>パケット受信割り込みの発生</a:t>
              </a:r>
              <a:endParaRPr kumimoji="1" lang="ja-JP" altLang="en-US" sz="14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908301" y="1155611"/>
              <a:ext cx="1555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(5) </a:t>
              </a:r>
              <a:r>
                <a:rPr kumimoji="1" lang="ja-JP" altLang="en-US" sz="1400" dirty="0" smtClean="0"/>
                <a:t>受信バッファの</a:t>
              </a:r>
              <a:endParaRPr kumimoji="1" lang="en-US" altLang="ja-JP" sz="1400" dirty="0" smtClean="0"/>
            </a:p>
            <a:p>
              <a:r>
                <a:rPr lang="en-US" altLang="ja-JP" sz="1400" dirty="0"/>
                <a:t> </a:t>
              </a:r>
              <a:r>
                <a:rPr lang="en-US" altLang="ja-JP" sz="1400" dirty="0" smtClean="0"/>
                <a:t>     </a:t>
              </a:r>
              <a:r>
                <a:rPr kumimoji="1" lang="ja-JP" altLang="en-US" sz="1400" dirty="0" smtClean="0"/>
                <a:t>特定</a:t>
              </a:r>
              <a:endParaRPr kumimoji="1" lang="ja-JP" altLang="en-US" sz="1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873357" y="3017192"/>
              <a:ext cx="193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(6) </a:t>
              </a:r>
              <a:r>
                <a:rPr kumimoji="1" lang="ja-JP" altLang="en-US" sz="1400" dirty="0" smtClean="0"/>
                <a:t>ソケットバッファへの</a:t>
              </a:r>
              <a:endParaRPr kumimoji="1" lang="en-US" altLang="ja-JP" sz="1400" dirty="0" smtClean="0"/>
            </a:p>
            <a:p>
              <a:r>
                <a:rPr lang="ja-JP" altLang="en-US" sz="1400" dirty="0" smtClean="0"/>
                <a:t>     パケットの</a:t>
              </a:r>
              <a:r>
                <a:rPr lang="ja-JP" altLang="en-US" sz="1400" dirty="0"/>
                <a:t>格納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840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グループ化 66"/>
          <p:cNvGrpSpPr/>
          <p:nvPr/>
        </p:nvGrpSpPr>
        <p:grpSpPr>
          <a:xfrm>
            <a:off x="762000" y="354826"/>
            <a:ext cx="8070759" cy="5605561"/>
            <a:chOff x="762000" y="354826"/>
            <a:chExt cx="8070759" cy="5605561"/>
          </a:xfrm>
        </p:grpSpPr>
        <p:cxnSp>
          <p:nvCxnSpPr>
            <p:cNvPr id="14" name="カギ線コネクタ 13"/>
            <p:cNvCxnSpPr>
              <a:stCxn id="4" idx="1"/>
            </p:cNvCxnSpPr>
            <p:nvPr/>
          </p:nvCxnSpPr>
          <p:spPr>
            <a:xfrm rot="10800000">
              <a:off x="1426709" y="1363864"/>
              <a:ext cx="4455041" cy="4000074"/>
            </a:xfrm>
            <a:prstGeom prst="bentConnector3">
              <a:avLst>
                <a:gd name="adj1" fmla="val 10729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>
              <a:off x="3869986" y="1340022"/>
              <a:ext cx="2665563" cy="5599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グループ化 6"/>
            <p:cNvGrpSpPr/>
            <p:nvPr/>
          </p:nvGrpSpPr>
          <p:grpSpPr>
            <a:xfrm>
              <a:off x="1446628" y="2488316"/>
              <a:ext cx="2451100" cy="723900"/>
              <a:chOff x="1472028" y="3313816"/>
              <a:chExt cx="2451100" cy="723900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1472028" y="3313816"/>
                <a:ext cx="2451100" cy="7239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1481570" y="3340102"/>
                <a:ext cx="127150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/>
                  <a:t>受信</a:t>
                </a:r>
                <a:r>
                  <a:rPr lang="ja-JP" altLang="en-US" sz="1600" dirty="0"/>
                  <a:t>バッファ</a:t>
                </a:r>
                <a:endParaRPr kumimoji="1" lang="ja-JP" altLang="en-US" sz="1600" dirty="0"/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>
              <a:off x="6536891" y="437178"/>
              <a:ext cx="2224383" cy="3631067"/>
              <a:chOff x="5649616" y="533400"/>
              <a:chExt cx="2224383" cy="3631067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649616" y="556739"/>
                <a:ext cx="2224383" cy="36077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5829300" y="2552700"/>
                <a:ext cx="1955800" cy="13843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15000" y="533400"/>
                <a:ext cx="1285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NIC</a:t>
                </a:r>
                <a:r>
                  <a:rPr lang="ja-JP" altLang="en-US" dirty="0"/>
                  <a:t>ドライバ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5829300" y="2551669"/>
                <a:ext cx="1723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ソケット</a:t>
                </a:r>
                <a:r>
                  <a:rPr lang="ja-JP" altLang="en-US" dirty="0"/>
                  <a:t>バッファ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5881749" y="4874988"/>
              <a:ext cx="2755900" cy="977900"/>
              <a:chOff x="5874710" y="5485166"/>
              <a:chExt cx="2755900" cy="977900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5874710" y="5485166"/>
                <a:ext cx="2755900" cy="9779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7004644" y="5790170"/>
                <a:ext cx="5148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NI</a:t>
                </a:r>
                <a:r>
                  <a:rPr lang="en-US" altLang="ja-JP" dirty="0"/>
                  <a:t>C</a:t>
                </a:r>
                <a:endParaRPr kumimoji="1" lang="ja-JP" altLang="en-US" dirty="0"/>
              </a:p>
            </p:txBody>
          </p:sp>
        </p:grpSp>
        <p:sp>
          <p:nvSpPr>
            <p:cNvPr id="45" name="テキスト ボックス 44"/>
            <p:cNvSpPr txBox="1"/>
            <p:nvPr/>
          </p:nvSpPr>
          <p:spPr>
            <a:xfrm>
              <a:off x="1131869" y="4356930"/>
              <a:ext cx="25138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kumimoji="1" lang="ja-JP" altLang="en-US" sz="1600" dirty="0" smtClean="0"/>
                <a:t>受信バッファアドレスの</a:t>
              </a:r>
              <a:endParaRPr kumimoji="1" lang="en-US" altLang="ja-JP" sz="1600" dirty="0" smtClean="0"/>
            </a:p>
            <a:p>
              <a:r>
                <a:rPr lang="en-US" altLang="ja-JP" sz="1600" dirty="0"/>
                <a:t> </a:t>
              </a:r>
              <a:r>
                <a:rPr lang="en-US" altLang="ja-JP" sz="1600" dirty="0" smtClean="0"/>
                <a:t>      </a:t>
              </a:r>
              <a:r>
                <a:rPr lang="ja-JP" altLang="en-US" sz="1600" dirty="0" smtClean="0"/>
                <a:t>取得</a:t>
              </a:r>
              <a:endParaRPr kumimoji="1" lang="ja-JP" altLang="en-US" sz="16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1543234" y="5621833"/>
              <a:ext cx="2573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(3) </a:t>
              </a:r>
              <a:r>
                <a:rPr kumimoji="1" lang="ja-JP" altLang="en-US" sz="1600" dirty="0" smtClean="0"/>
                <a:t>受信バッファ状態の更新</a:t>
              </a:r>
              <a:endParaRPr kumimoji="1" lang="ja-JP" altLang="en-US" sz="16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382422" y="1316119"/>
              <a:ext cx="1752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(5) </a:t>
              </a:r>
              <a:r>
                <a:rPr kumimoji="1" lang="ja-JP" altLang="en-US" sz="1600" dirty="0" smtClean="0"/>
                <a:t>受信バッファの</a:t>
              </a:r>
              <a:endParaRPr kumimoji="1" lang="en-US" altLang="ja-JP" sz="1600" dirty="0" smtClean="0"/>
            </a:p>
            <a:p>
              <a:r>
                <a:rPr lang="en-US" altLang="ja-JP" sz="1600" dirty="0"/>
                <a:t> </a:t>
              </a:r>
              <a:r>
                <a:rPr lang="en-US" altLang="ja-JP" sz="1600" dirty="0" smtClean="0"/>
                <a:t>     </a:t>
              </a:r>
              <a:r>
                <a:rPr kumimoji="1" lang="ja-JP" altLang="en-US" sz="1600" dirty="0" smtClean="0"/>
                <a:t>特定</a:t>
              </a:r>
              <a:endParaRPr kumimoji="1" lang="ja-JP" altLang="en-US" sz="16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4391782" y="2355171"/>
              <a:ext cx="21868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(6) </a:t>
              </a:r>
              <a:r>
                <a:rPr kumimoji="1" lang="ja-JP" altLang="en-US" sz="1600" dirty="0" smtClean="0"/>
                <a:t>ソケットバッファへの</a:t>
              </a:r>
              <a:endParaRPr kumimoji="1" lang="en-US" altLang="ja-JP" sz="1600" dirty="0" smtClean="0"/>
            </a:p>
            <a:p>
              <a:r>
                <a:rPr lang="ja-JP" altLang="en-US" sz="1600" dirty="0" smtClean="0"/>
                <a:t>     パケットの</a:t>
              </a:r>
              <a:r>
                <a:rPr lang="ja-JP" altLang="en-US" sz="1600" dirty="0"/>
                <a:t>格納</a:t>
              </a:r>
              <a:endParaRPr kumimoji="1" lang="ja-JP" altLang="en-US" sz="1600" dirty="0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446628" y="508000"/>
              <a:ext cx="2451100" cy="32223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31175" y="354826"/>
              <a:ext cx="8755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実メモ</a:t>
              </a:r>
              <a:r>
                <a:rPr lang="ja-JP" altLang="en-US" sz="1600" dirty="0"/>
                <a:t>リ</a:t>
              </a:r>
              <a:endParaRPr kumimoji="1" lang="ja-JP" altLang="en-US" sz="16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310847" y="848966"/>
              <a:ext cx="1770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/>
                <a:t>受信ディスクリプタ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453279" y="987235"/>
              <a:ext cx="16818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受信バッファ</a:t>
              </a:r>
              <a:r>
                <a:rPr lang="ja-JP" altLang="en-US" sz="1600" dirty="0"/>
                <a:t>状態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426708" y="1424724"/>
              <a:ext cx="1962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受信バッファ</a:t>
              </a:r>
              <a:r>
                <a:rPr lang="ja-JP" altLang="en-US" sz="1600" dirty="0"/>
                <a:t>アドレス</a:t>
              </a:r>
              <a:endParaRPr kumimoji="1" lang="ja-JP" altLang="en-US" sz="160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450687" y="914282"/>
              <a:ext cx="2445699" cy="4420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442299" y="1359188"/>
              <a:ext cx="2455428" cy="4420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446459" y="912049"/>
              <a:ext cx="2449927" cy="8856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右中かっこ 24"/>
            <p:cNvSpPr/>
            <p:nvPr/>
          </p:nvSpPr>
          <p:spPr>
            <a:xfrm>
              <a:off x="3921902" y="910751"/>
              <a:ext cx="388945" cy="875700"/>
            </a:xfrm>
            <a:prstGeom prst="rightBrace">
              <a:avLst>
                <a:gd name="adj1" fmla="val 8333"/>
                <a:gd name="adj2" fmla="val 7723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矢印コネクタ 33"/>
            <p:cNvCxnSpPr>
              <a:stCxn id="56" idx="3"/>
            </p:cNvCxnSpPr>
            <p:nvPr/>
          </p:nvCxnSpPr>
          <p:spPr>
            <a:xfrm flipV="1">
              <a:off x="3705571" y="2884746"/>
              <a:ext cx="3011004" cy="6164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4238498" y="5179992"/>
              <a:ext cx="16559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H="1" flipV="1">
              <a:off x="4212098" y="2513899"/>
              <a:ext cx="26400" cy="2653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H="1">
              <a:off x="3869986" y="2513899"/>
              <a:ext cx="342112" cy="7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3585579" y="3848552"/>
              <a:ext cx="195758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(2) </a:t>
              </a:r>
              <a:r>
                <a:rPr kumimoji="1" lang="ja-JP" altLang="en-US" sz="1600" dirty="0" smtClean="0"/>
                <a:t>受信バッファへの</a:t>
              </a:r>
              <a:endParaRPr kumimoji="1" lang="en-US" altLang="ja-JP" sz="1600" dirty="0" smtClean="0"/>
            </a:p>
            <a:p>
              <a:r>
                <a:rPr lang="ja-JP" altLang="en-US" sz="1600" dirty="0" smtClean="0"/>
                <a:t>      パケットの格納</a:t>
              </a:r>
              <a:endParaRPr kumimoji="1" lang="ja-JP" altLang="en-US" sz="1600" dirty="0"/>
            </a:p>
          </p:txBody>
        </p:sp>
        <p:cxnSp>
          <p:nvCxnSpPr>
            <p:cNvPr id="36" name="直線矢印コネクタ 35"/>
            <p:cNvCxnSpPr>
              <a:stCxn id="4" idx="0"/>
            </p:cNvCxnSpPr>
            <p:nvPr/>
          </p:nvCxnSpPr>
          <p:spPr>
            <a:xfrm flipH="1" flipV="1">
              <a:off x="7245239" y="3853113"/>
              <a:ext cx="14460" cy="1021875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5897340" y="4276068"/>
              <a:ext cx="29354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(4)</a:t>
              </a:r>
              <a:r>
                <a:rPr lang="ja-JP" altLang="en-US" sz="1600" dirty="0"/>
                <a:t> </a:t>
              </a:r>
              <a:r>
                <a:rPr lang="ja-JP" altLang="en-US" sz="1600" dirty="0" smtClean="0"/>
                <a:t>パケット受信割り込みの発生</a:t>
              </a:r>
              <a:endParaRPr kumimoji="1" lang="ja-JP" altLang="en-US" sz="1600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 flipH="1">
              <a:off x="762000" y="5549324"/>
              <a:ext cx="51197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762000" y="910751"/>
              <a:ext cx="0" cy="463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>
              <a:off x="762000" y="910751"/>
              <a:ext cx="6647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2756272" y="2706244"/>
              <a:ext cx="949299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パケット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6935284" y="2900479"/>
              <a:ext cx="949299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パケット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179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383918" y="680482"/>
            <a:ext cx="6515482" cy="5961618"/>
            <a:chOff x="1383918" y="680482"/>
            <a:chExt cx="6515482" cy="5961618"/>
          </a:xfrm>
        </p:grpSpPr>
        <p:sp>
          <p:nvSpPr>
            <p:cNvPr id="2" name="正方形/長方形 1"/>
            <p:cNvSpPr/>
            <p:nvPr/>
          </p:nvSpPr>
          <p:spPr>
            <a:xfrm>
              <a:off x="1409700" y="5207000"/>
              <a:ext cx="6489700" cy="1193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346450" y="3619500"/>
              <a:ext cx="2616200" cy="1346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383918" y="2247900"/>
              <a:ext cx="2781300" cy="1130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4654550" y="914400"/>
              <a:ext cx="0" cy="572770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1383918" y="224790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デバッグ支援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118100" y="2247900"/>
              <a:ext cx="2781300" cy="1130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350622" y="1010682"/>
              <a:ext cx="1555368" cy="95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988481" y="680482"/>
              <a:ext cx="362141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118100" y="2255282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デバッグ対象</a:t>
              </a:r>
              <a:r>
                <a:rPr kumimoji="1"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46450" y="3619500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870521" y="5249902"/>
              <a:ext cx="1568058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CPU(</a:t>
              </a:r>
              <a:r>
                <a:rPr kumimoji="1" lang="ja-JP" altLang="en-US" dirty="0" smtClean="0"/>
                <a:t>コア分割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848079" y="1302266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AP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608395" y="5619234"/>
              <a:ext cx="69281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201040" y="5619234"/>
              <a:ext cx="69281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800583" y="2654816"/>
              <a:ext cx="194796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デバッグ支援機構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951073" y="2654816"/>
              <a:ext cx="128592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NIC</a:t>
              </a:r>
              <a:r>
                <a:rPr kumimoji="1" lang="ja-JP" altLang="en-US" dirty="0" smtClean="0"/>
                <a:t>ドライバ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93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383918" y="680482"/>
            <a:ext cx="6515482" cy="5961618"/>
            <a:chOff x="1383918" y="680482"/>
            <a:chExt cx="6515482" cy="5961618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1383918" y="680482"/>
              <a:ext cx="6515482" cy="5961618"/>
              <a:chOff x="1383918" y="680482"/>
              <a:chExt cx="6515482" cy="5961618"/>
            </a:xfrm>
            <a:solidFill>
              <a:schemeClr val="bg1"/>
            </a:solidFill>
          </p:grpSpPr>
          <p:sp>
            <p:nvSpPr>
              <p:cNvPr id="2" name="正方形/長方形 1"/>
              <p:cNvSpPr/>
              <p:nvPr/>
            </p:nvSpPr>
            <p:spPr>
              <a:xfrm>
                <a:off x="1409700" y="5207000"/>
                <a:ext cx="6489700" cy="11938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/>
              <p:cNvSpPr/>
              <p:nvPr/>
            </p:nvSpPr>
            <p:spPr>
              <a:xfrm>
                <a:off x="3346450" y="3619500"/>
                <a:ext cx="2616200" cy="13462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1383918" y="2247900"/>
                <a:ext cx="2781300" cy="11303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>
                <a:off x="4654550" y="914400"/>
                <a:ext cx="0" cy="572770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1383918" y="2247900"/>
                <a:ext cx="17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デバッグ支援</a:t>
                </a:r>
                <a:r>
                  <a:rPr lang="en-US" altLang="ja-JP" dirty="0" smtClean="0"/>
                  <a:t>OS</a:t>
                </a:r>
                <a:endParaRPr kumimoji="1" lang="ja-JP" altLang="en-US" dirty="0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5118100" y="2247900"/>
                <a:ext cx="2781300" cy="11303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1800583" y="1010682"/>
                <a:ext cx="2390417" cy="9525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438442" y="680482"/>
                <a:ext cx="362141" cy="3302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5118100" y="2255282"/>
                <a:ext cx="17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デバッグ対象</a:t>
                </a:r>
                <a:r>
                  <a:rPr kumimoji="1" lang="en-US" altLang="ja-JP" dirty="0" smtClean="0"/>
                  <a:t>OS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346450" y="3619500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共有メモリ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3870521" y="5249902"/>
                <a:ext cx="15680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CPU(</a:t>
                </a:r>
                <a:r>
                  <a:rPr kumimoji="1" lang="ja-JP" altLang="en-US" dirty="0" smtClean="0"/>
                  <a:t>コア分割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1896782" y="1302266"/>
                <a:ext cx="2294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割り込み</a:t>
                </a:r>
                <a:r>
                  <a:rPr lang="ja-JP" altLang="en-US" dirty="0"/>
                  <a:t>ジェネレータ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198254" y="5606534"/>
                <a:ext cx="692818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コア</a:t>
                </a:r>
                <a:r>
                  <a:rPr kumimoji="1" lang="en-US" altLang="ja-JP" dirty="0" smtClean="0"/>
                  <a:t>0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201040" y="5619234"/>
                <a:ext cx="692818" cy="369332"/>
              </a:xfrm>
              <a:prstGeom prst="rect">
                <a:avLst/>
              </a:prstGeom>
              <a:grp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コア</a:t>
                </a:r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800583" y="2654816"/>
                <a:ext cx="1947969" cy="36933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デバッグ支援機構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951073" y="2654816"/>
                <a:ext cx="1285929" cy="36933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NIC</a:t>
                </a:r>
                <a:r>
                  <a:rPr kumimoji="1" lang="ja-JP" altLang="en-US" dirty="0" smtClean="0"/>
                  <a:t>ドライバ</a:t>
                </a:r>
                <a:endParaRPr kumimoji="1" lang="ja-JP" altLang="en-US" dirty="0"/>
              </a:p>
            </p:txBody>
          </p:sp>
        </p:grpSp>
        <p:sp>
          <p:nvSpPr>
            <p:cNvPr id="22" name="円/楕円 21"/>
            <p:cNvSpPr/>
            <p:nvPr/>
          </p:nvSpPr>
          <p:spPr>
            <a:xfrm>
              <a:off x="2122441" y="5543550"/>
              <a:ext cx="776207" cy="4953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6180795" y="5562600"/>
              <a:ext cx="776207" cy="4953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31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1438442" y="1082159"/>
            <a:ext cx="6245059" cy="4556641"/>
            <a:chOff x="1438442" y="1082159"/>
            <a:chExt cx="6245059" cy="4556641"/>
          </a:xfrm>
        </p:grpSpPr>
        <p:sp>
          <p:nvSpPr>
            <p:cNvPr id="2" name="正方形/長方形 1"/>
            <p:cNvSpPr/>
            <p:nvPr/>
          </p:nvSpPr>
          <p:spPr>
            <a:xfrm>
              <a:off x="1721819" y="4511837"/>
              <a:ext cx="5961682" cy="8616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2180658" y="4712574"/>
              <a:ext cx="776207" cy="495300"/>
              <a:chOff x="2122441" y="5543550"/>
              <a:chExt cx="776207" cy="495300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2198254" y="5606534"/>
                <a:ext cx="692818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コア</a:t>
                </a:r>
                <a:r>
                  <a:rPr kumimoji="1" lang="en-US" altLang="ja-JP" dirty="0" smtClean="0"/>
                  <a:t>0</a:t>
                </a:r>
                <a:endParaRPr kumimoji="1" lang="ja-JP" altLang="en-US" dirty="0"/>
              </a:p>
            </p:txBody>
          </p:sp>
          <p:sp>
            <p:nvSpPr>
              <p:cNvPr id="22" name="円/楕円 21"/>
              <p:cNvSpPr/>
              <p:nvPr/>
            </p:nvSpPr>
            <p:spPr>
              <a:xfrm>
                <a:off x="2122441" y="5543550"/>
                <a:ext cx="776207" cy="4953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>
              <a:off x="6388807" y="4711542"/>
              <a:ext cx="776207" cy="495300"/>
              <a:chOff x="6180795" y="5562600"/>
              <a:chExt cx="776207" cy="495300"/>
            </a:xfrm>
          </p:grpSpPr>
          <p:sp>
            <p:nvSpPr>
              <p:cNvPr id="18" name="テキスト ボックス 17"/>
              <p:cNvSpPr txBox="1"/>
              <p:nvPr/>
            </p:nvSpPr>
            <p:spPr>
              <a:xfrm>
                <a:off x="6201040" y="5619234"/>
                <a:ext cx="692818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コア</a:t>
                </a:r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180795" y="5562600"/>
                <a:ext cx="776207" cy="4953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" name="直線コネクタ 6"/>
            <p:cNvCxnSpPr/>
            <p:nvPr/>
          </p:nvCxnSpPr>
          <p:spPr>
            <a:xfrm>
              <a:off x="4658465" y="1247259"/>
              <a:ext cx="24827" cy="4391541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13"/>
            <p:cNvGrpSpPr/>
            <p:nvPr/>
          </p:nvGrpSpPr>
          <p:grpSpPr>
            <a:xfrm>
              <a:off x="3334873" y="3380741"/>
              <a:ext cx="2616200" cy="871061"/>
              <a:chOff x="3268174" y="3619500"/>
              <a:chExt cx="2616200" cy="871061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3268174" y="3623191"/>
                <a:ext cx="2616200" cy="86737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346450" y="3619500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共有メモリ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1438442" y="1082159"/>
              <a:ext cx="2752558" cy="997466"/>
              <a:chOff x="1438442" y="680482"/>
              <a:chExt cx="2752558" cy="997466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1800583" y="1010682"/>
                <a:ext cx="2390417" cy="6672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438442" y="680482"/>
                <a:ext cx="362141" cy="330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1896782" y="1133475"/>
                <a:ext cx="2294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割り込み</a:t>
                </a:r>
                <a:r>
                  <a:rPr lang="ja-JP" altLang="en-US" dirty="0"/>
                  <a:t>ジェネレータ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721819" y="2268976"/>
              <a:ext cx="2644143" cy="949008"/>
              <a:chOff x="1383918" y="2247900"/>
              <a:chExt cx="2644143" cy="949008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419827" y="2263458"/>
                <a:ext cx="2608234" cy="9334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1383918" y="2247900"/>
                <a:ext cx="17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デバッグ支援</a:t>
                </a:r>
                <a:r>
                  <a:rPr lang="en-US" altLang="ja-JP" dirty="0" smtClean="0"/>
                  <a:t>OS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800583" y="2654816"/>
                <a:ext cx="1947969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デバッグ支援機構</a:t>
                </a:r>
                <a:endParaRPr kumimoji="1" lang="ja-JP" altLang="en-US" dirty="0"/>
              </a:p>
            </p:txBody>
          </p:sp>
        </p:grpSp>
        <p:sp>
          <p:nvSpPr>
            <p:cNvPr id="9" name="正方形/長方形 8"/>
            <p:cNvSpPr/>
            <p:nvPr/>
          </p:nvSpPr>
          <p:spPr>
            <a:xfrm>
              <a:off x="4991108" y="2284534"/>
              <a:ext cx="2658132" cy="9334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025368" y="2276358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デバッグ対象</a:t>
              </a:r>
              <a:r>
                <a:rPr kumimoji="1"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857838" y="2675892"/>
              <a:ext cx="128592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NIC</a:t>
              </a:r>
              <a:r>
                <a:rPr kumimoji="1" lang="ja-JP" altLang="en-US" dirty="0" smtClean="0"/>
                <a:t>ドライバ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899263" y="4566170"/>
              <a:ext cx="15680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CPU(</a:t>
              </a:r>
              <a:r>
                <a:rPr kumimoji="1" lang="ja-JP" altLang="en-US" dirty="0" smtClean="0"/>
                <a:t>コア分割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07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/>
          <p:cNvGrpSpPr/>
          <p:nvPr/>
        </p:nvGrpSpPr>
        <p:grpSpPr>
          <a:xfrm>
            <a:off x="511916" y="241300"/>
            <a:ext cx="7793884" cy="6616700"/>
            <a:chOff x="511916" y="241300"/>
            <a:chExt cx="7793884" cy="6616700"/>
          </a:xfrm>
        </p:grpSpPr>
        <p:grpSp>
          <p:nvGrpSpPr>
            <p:cNvPr id="86" name="グループ化 85"/>
            <p:cNvGrpSpPr/>
            <p:nvPr/>
          </p:nvGrpSpPr>
          <p:grpSpPr>
            <a:xfrm>
              <a:off x="511916" y="241300"/>
              <a:ext cx="7793884" cy="6616700"/>
              <a:chOff x="702416" y="190500"/>
              <a:chExt cx="7793884" cy="66167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711200" y="5359400"/>
                <a:ext cx="77851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711200" y="1384300"/>
                <a:ext cx="3505200" cy="14351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4991100" y="1384300"/>
                <a:ext cx="3505200" cy="14351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1011132" y="469900"/>
                <a:ext cx="3187700" cy="8064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702416" y="190500"/>
                <a:ext cx="317500" cy="279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068282" y="1770906"/>
                <a:ext cx="3073400" cy="934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5969000" y="1790700"/>
                <a:ext cx="17907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1028700" y="469900"/>
                <a:ext cx="189667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500" dirty="0" smtClean="0"/>
                  <a:t>割り込み</a:t>
                </a:r>
                <a:r>
                  <a:rPr lang="ja-JP" altLang="en-US" sz="1500" dirty="0"/>
                  <a:t>ジェネレータ</a:t>
                </a:r>
                <a:endParaRPr kumimoji="1" lang="ja-JP" altLang="en-US" sz="1500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711200" y="1352034"/>
                <a:ext cx="14830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500" dirty="0" smtClean="0"/>
                  <a:t>デバッグ支援</a:t>
                </a:r>
                <a:r>
                  <a:rPr kumimoji="1" lang="en-US" altLang="ja-JP" sz="1500" dirty="0" smtClean="0"/>
                  <a:t>OS</a:t>
                </a:r>
                <a:endParaRPr kumimoji="1" lang="ja-JP" altLang="en-US" sz="1500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991100" y="1382554"/>
                <a:ext cx="14830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500" dirty="0" smtClean="0"/>
                  <a:t>デバッグ対象</a:t>
                </a:r>
                <a:r>
                  <a:rPr kumimoji="1" lang="en-US" altLang="ja-JP" sz="1500" dirty="0" smtClean="0"/>
                  <a:t>OS</a:t>
                </a:r>
                <a:endParaRPr kumimoji="1" lang="ja-JP" altLang="en-US" sz="1500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028700" y="1777629"/>
                <a:ext cx="165301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500" dirty="0" smtClean="0"/>
                  <a:t>デバッグ支援</a:t>
                </a:r>
                <a:r>
                  <a:rPr lang="ja-JP" altLang="en-US" sz="1500" dirty="0"/>
                  <a:t>機構</a:t>
                </a:r>
                <a:endParaRPr kumimoji="1" lang="ja-JP" altLang="en-US" sz="1500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969000" y="1790700"/>
                <a:ext cx="11015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NIC</a:t>
                </a:r>
                <a:r>
                  <a:rPr kumimoji="1" lang="ja-JP" altLang="en-US" sz="1500" dirty="0" smtClean="0"/>
                  <a:t>ドライバ</a:t>
                </a:r>
                <a:endParaRPr kumimoji="1" lang="ja-JP" altLang="en-US" sz="1500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6119777" y="2145182"/>
                <a:ext cx="1420582" cy="3231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500" dirty="0" smtClean="0"/>
                  <a:t>ソケット</a:t>
                </a:r>
                <a:r>
                  <a:rPr lang="ja-JP" altLang="en-US" sz="1500" dirty="0"/>
                  <a:t>バッファ</a:t>
                </a:r>
                <a:endParaRPr kumimoji="1" lang="ja-JP" altLang="en-US" sz="1500" dirty="0"/>
              </a:p>
            </p:txBody>
          </p:sp>
          <p:cxnSp>
            <p:nvCxnSpPr>
              <p:cNvPr id="26" name="直線コネクタ 25"/>
              <p:cNvCxnSpPr/>
              <p:nvPr/>
            </p:nvCxnSpPr>
            <p:spPr>
              <a:xfrm>
                <a:off x="4603749" y="330200"/>
                <a:ext cx="21854" cy="647700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正方形/長方形 2"/>
              <p:cNvSpPr/>
              <p:nvPr/>
            </p:nvSpPr>
            <p:spPr>
              <a:xfrm>
                <a:off x="3587750" y="3035300"/>
                <a:ext cx="2032000" cy="210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3587750" y="3416300"/>
                <a:ext cx="2032000" cy="965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3587750" y="4578350"/>
                <a:ext cx="2032000" cy="4000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3587750" y="3733800"/>
                <a:ext cx="2032000" cy="35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3587750" y="3015734"/>
                <a:ext cx="102463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500" dirty="0" smtClean="0"/>
                  <a:t>共有メモリ</a:t>
                </a:r>
                <a:endParaRPr kumimoji="1" lang="ja-JP" altLang="en-US" sz="15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618757" y="3427452"/>
                <a:ext cx="166904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500" dirty="0" smtClean="0"/>
                  <a:t>受信</a:t>
                </a:r>
                <a:r>
                  <a:rPr lang="ja-JP" altLang="en-US" sz="1500" dirty="0"/>
                  <a:t>ディスクリプタ</a:t>
                </a:r>
                <a:endParaRPr kumimoji="1" lang="ja-JP" altLang="en-US" sz="1500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3669038" y="3758426"/>
                <a:ext cx="158889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500" dirty="0" smtClean="0"/>
                  <a:t>受信バッファ</a:t>
                </a:r>
                <a:r>
                  <a:rPr lang="ja-JP" altLang="en-US" sz="1500" dirty="0"/>
                  <a:t>状態</a:t>
                </a:r>
                <a:endParaRPr kumimoji="1" lang="ja-JP" altLang="en-US" sz="1500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3899870" y="4597400"/>
                <a:ext cx="12041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500" dirty="0" smtClean="0"/>
                  <a:t>受信</a:t>
                </a:r>
                <a:r>
                  <a:rPr lang="ja-JP" altLang="en-US" sz="1500" dirty="0"/>
                  <a:t>バッファ</a:t>
                </a:r>
                <a:endParaRPr kumimoji="1" lang="ja-JP" altLang="en-US" sz="1500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1177061" y="687745"/>
                <a:ext cx="21242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(1) </a:t>
                </a:r>
                <a:r>
                  <a:rPr kumimoji="1" lang="ja-JP" altLang="en-US" sz="1500" dirty="0" smtClean="0"/>
                  <a:t>割り込み情報の指定</a:t>
                </a:r>
                <a:endParaRPr kumimoji="1" lang="ja-JP" altLang="en-US" sz="1500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1177061" y="944860"/>
                <a:ext cx="21242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smtClean="0"/>
                  <a:t>(2) </a:t>
                </a:r>
                <a:r>
                  <a:rPr kumimoji="1" lang="ja-JP" altLang="en-US" sz="1500" dirty="0" smtClean="0"/>
                  <a:t>割り込み情報の通知</a:t>
                </a:r>
                <a:endParaRPr kumimoji="1" lang="ja-JP" altLang="en-US" sz="1500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1386051" y="2034977"/>
                <a:ext cx="165622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(3) </a:t>
                </a:r>
                <a:r>
                  <a:rPr kumimoji="1" lang="ja-JP" altLang="en-US" sz="1500" dirty="0" smtClean="0"/>
                  <a:t>パケットの生成</a:t>
                </a:r>
                <a:endParaRPr kumimoji="1" lang="ja-JP" altLang="en-US" sz="1500" dirty="0"/>
              </a:p>
            </p:txBody>
          </p:sp>
          <p:cxnSp>
            <p:nvCxnSpPr>
              <p:cNvPr id="49" name="カギ線コネクタ 48"/>
              <p:cNvCxnSpPr>
                <a:stCxn id="12" idx="3"/>
                <a:endCxn id="21" idx="3"/>
              </p:cNvCxnSpPr>
              <p:nvPr/>
            </p:nvCxnSpPr>
            <p:spPr>
              <a:xfrm flipV="1">
                <a:off x="5619750" y="2306765"/>
                <a:ext cx="1920609" cy="2471610"/>
              </a:xfrm>
              <a:prstGeom prst="bentConnector3">
                <a:avLst>
                  <a:gd name="adj1" fmla="val 135707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カギ線コネクタ 51"/>
              <p:cNvCxnSpPr>
                <a:endCxn id="13" idx="3"/>
              </p:cNvCxnSpPr>
              <p:nvPr/>
            </p:nvCxnSpPr>
            <p:spPr>
              <a:xfrm rot="10800000" flipV="1">
                <a:off x="5619750" y="2470150"/>
                <a:ext cx="2139950" cy="1441450"/>
              </a:xfrm>
              <a:prstGeom prst="bentConnector3">
                <a:avLst>
                  <a:gd name="adj1" fmla="val -14688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カギ線コネクタ 54"/>
              <p:cNvCxnSpPr>
                <a:endCxn id="13" idx="1"/>
              </p:cNvCxnSpPr>
              <p:nvPr/>
            </p:nvCxnSpPr>
            <p:spPr>
              <a:xfrm>
                <a:off x="1386051" y="2705100"/>
                <a:ext cx="2201699" cy="1206500"/>
              </a:xfrm>
              <a:prstGeom prst="bentConnector3">
                <a:avLst>
                  <a:gd name="adj1" fmla="val 393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カギ線コネクタ 59"/>
              <p:cNvCxnSpPr>
                <a:endCxn id="12" idx="1"/>
              </p:cNvCxnSpPr>
              <p:nvPr/>
            </p:nvCxnSpPr>
            <p:spPr>
              <a:xfrm>
                <a:off x="1177061" y="2705100"/>
                <a:ext cx="2410689" cy="2073275"/>
              </a:xfrm>
              <a:prstGeom prst="bentConnector3">
                <a:avLst>
                  <a:gd name="adj1" fmla="val 479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1301654" y="5892800"/>
                <a:ext cx="69281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コア</a:t>
                </a:r>
                <a:r>
                  <a:rPr kumimoji="1" lang="en-US" altLang="ja-JP" dirty="0" smtClean="0"/>
                  <a:t>0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7234880" y="5892800"/>
                <a:ext cx="69281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コア</a:t>
                </a:r>
                <a:r>
                  <a:rPr lang="en-US" altLang="ja-JP" dirty="0"/>
                  <a:t>1</a:t>
                </a:r>
                <a:endParaRPr kumimoji="1" lang="ja-JP" altLang="en-US" dirty="0"/>
              </a:p>
            </p:txBody>
          </p:sp>
          <p:cxnSp>
            <p:nvCxnSpPr>
              <p:cNvPr id="66" name="カギ線コネクタ 65"/>
              <p:cNvCxnSpPr/>
              <p:nvPr/>
            </p:nvCxnSpPr>
            <p:spPr>
              <a:xfrm rot="16200000" flipH="1">
                <a:off x="-204961" y="3989268"/>
                <a:ext cx="3187700" cy="619363"/>
              </a:xfrm>
              <a:prstGeom prst="bentConnector3">
                <a:avLst>
                  <a:gd name="adj1" fmla="val 74303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カギ線コネクタ 68"/>
              <p:cNvCxnSpPr>
                <a:endCxn id="64" idx="0"/>
              </p:cNvCxnSpPr>
              <p:nvPr/>
            </p:nvCxnSpPr>
            <p:spPr>
              <a:xfrm rot="5400000">
                <a:off x="6454259" y="3946431"/>
                <a:ext cx="3073400" cy="819339"/>
              </a:xfrm>
              <a:prstGeom prst="bentConnector3">
                <a:avLst>
                  <a:gd name="adj1" fmla="val 73554"/>
                </a:avLst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/>
              <p:cNvSpPr txBox="1"/>
              <p:nvPr/>
            </p:nvSpPr>
            <p:spPr>
              <a:xfrm>
                <a:off x="1383856" y="2324357"/>
                <a:ext cx="193193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(6) </a:t>
                </a:r>
                <a:r>
                  <a:rPr kumimoji="1" lang="ja-JP" altLang="en-US" sz="1500" dirty="0" smtClean="0"/>
                  <a:t>割り込み発生要求</a:t>
                </a:r>
                <a:endParaRPr kumimoji="1" lang="ja-JP" altLang="en-US" sz="1500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1356766" y="3293815"/>
                <a:ext cx="203773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(5) </a:t>
                </a:r>
                <a:r>
                  <a:rPr kumimoji="1" lang="ja-JP" altLang="en-US" sz="1500" dirty="0" smtClean="0"/>
                  <a:t>受信バッファ状態の</a:t>
                </a:r>
                <a:endParaRPr kumimoji="1" lang="en-US" altLang="ja-JP" sz="1500" dirty="0" smtClean="0"/>
              </a:p>
              <a:p>
                <a:r>
                  <a:rPr lang="en-US" altLang="ja-JP" sz="1500" dirty="0"/>
                  <a:t> </a:t>
                </a:r>
                <a:r>
                  <a:rPr lang="en-US" altLang="ja-JP" sz="1500" dirty="0" smtClean="0"/>
                  <a:t>     </a:t>
                </a:r>
                <a:r>
                  <a:rPr kumimoji="1" lang="ja-JP" altLang="en-US" sz="1500" dirty="0" smtClean="0"/>
                  <a:t>更新</a:t>
                </a:r>
                <a:endParaRPr kumimoji="1" lang="ja-JP" altLang="en-US" sz="1500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1211465" y="4089400"/>
                <a:ext cx="18453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(4) </a:t>
                </a:r>
                <a:r>
                  <a:rPr kumimoji="1" lang="ja-JP" altLang="en-US" sz="1500" dirty="0" smtClean="0"/>
                  <a:t>受信バッファへの</a:t>
                </a:r>
                <a:endParaRPr kumimoji="1" lang="en-US" altLang="ja-JP" sz="1500" dirty="0" smtClean="0"/>
              </a:p>
              <a:p>
                <a:r>
                  <a:rPr lang="en-US" altLang="ja-JP" sz="1500" dirty="0"/>
                  <a:t> </a:t>
                </a:r>
                <a:r>
                  <a:rPr lang="en-US" altLang="ja-JP" sz="1500" dirty="0" smtClean="0"/>
                  <a:t>     </a:t>
                </a:r>
                <a:r>
                  <a:rPr kumimoji="1" lang="ja-JP" altLang="en-US" sz="1500" dirty="0" smtClean="0"/>
                  <a:t>パケットの格納</a:t>
                </a:r>
                <a:endParaRPr kumimoji="1" lang="ja-JP" altLang="en-US" sz="1500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613494" y="3252569"/>
                <a:ext cx="203773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(9) </a:t>
                </a:r>
                <a:r>
                  <a:rPr kumimoji="1" lang="ja-JP" altLang="en-US" sz="1500" dirty="0" smtClean="0"/>
                  <a:t>受信バッファ状態の</a:t>
                </a:r>
                <a:endParaRPr kumimoji="1" lang="en-US" altLang="ja-JP" sz="1500" dirty="0" smtClean="0"/>
              </a:p>
              <a:p>
                <a:r>
                  <a:rPr lang="ja-JP" altLang="en-US" sz="1500" dirty="0" smtClean="0"/>
                  <a:t>      確認</a:t>
                </a:r>
                <a:endParaRPr kumimoji="1" lang="ja-JP" altLang="en-US" sz="1500" dirty="0"/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5585380" y="4102814"/>
                <a:ext cx="21595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(10) </a:t>
                </a:r>
                <a:r>
                  <a:rPr lang="ja-JP" altLang="en-US" sz="1500" dirty="0" smtClean="0"/>
                  <a:t>ソケット</a:t>
                </a:r>
                <a:r>
                  <a:rPr lang="ja-JP" altLang="en-US" sz="1500" dirty="0"/>
                  <a:t>バッファ</a:t>
                </a:r>
                <a:r>
                  <a:rPr lang="ja-JP" altLang="en-US" sz="1500" dirty="0" smtClean="0"/>
                  <a:t>への</a:t>
                </a:r>
                <a:endParaRPr lang="en-US" altLang="ja-JP" sz="1500" dirty="0" smtClean="0"/>
              </a:p>
              <a:p>
                <a:r>
                  <a:rPr lang="en-US" altLang="ja-JP" sz="1500" dirty="0"/>
                  <a:t> </a:t>
                </a:r>
                <a:r>
                  <a:rPr lang="en-US" altLang="ja-JP" sz="1500" dirty="0" smtClean="0"/>
                  <a:t>     </a:t>
                </a:r>
                <a:r>
                  <a:rPr lang="ja-JP" altLang="en-US" sz="1500" dirty="0" smtClean="0"/>
                  <a:t>パケットの</a:t>
                </a:r>
                <a:r>
                  <a:rPr lang="ja-JP" altLang="en-US" sz="1500" dirty="0"/>
                  <a:t>格納</a:t>
                </a:r>
                <a:endParaRPr kumimoji="1" lang="ja-JP" altLang="en-US" sz="1500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5952574" y="5457824"/>
                <a:ext cx="2124299" cy="3231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(8) </a:t>
                </a:r>
                <a:r>
                  <a:rPr kumimoji="1" lang="ja-JP" altLang="en-US" sz="1500" dirty="0" smtClean="0"/>
                  <a:t>割り込み処理の開始</a:t>
                </a:r>
                <a:endParaRPr kumimoji="1" lang="en-US" altLang="ja-JP" sz="1500" dirty="0" smtClean="0"/>
              </a:p>
            </p:txBody>
          </p:sp>
          <p:cxnSp>
            <p:nvCxnSpPr>
              <p:cNvPr id="79" name="直線矢印コネクタ 78"/>
              <p:cNvCxnSpPr>
                <a:stCxn id="63" idx="3"/>
                <a:endCxn id="64" idx="1"/>
              </p:cNvCxnSpPr>
              <p:nvPr/>
            </p:nvCxnSpPr>
            <p:spPr>
              <a:xfrm>
                <a:off x="1994472" y="6077466"/>
                <a:ext cx="524040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3914511" y="5885934"/>
                <a:ext cx="1213794" cy="3231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500" dirty="0" smtClean="0"/>
                  <a:t>(7) IPI</a:t>
                </a:r>
                <a:r>
                  <a:rPr kumimoji="1" lang="ja-JP" altLang="en-US" sz="1500" dirty="0" smtClean="0"/>
                  <a:t>の送信</a:t>
                </a:r>
                <a:endParaRPr kumimoji="1" lang="ja-JP" altLang="en-US" sz="1500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3819720" y="5392321"/>
                <a:ext cx="1337226" cy="3231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500" dirty="0" smtClean="0"/>
                  <a:t>CPU(</a:t>
                </a:r>
                <a:r>
                  <a:rPr lang="ja-JP" altLang="en-US" sz="1500" dirty="0" smtClean="0"/>
                  <a:t>コア分割</a:t>
                </a:r>
                <a:r>
                  <a:rPr lang="en-US" altLang="ja-JP" sz="1500" dirty="0" smtClean="0"/>
                  <a:t>)</a:t>
                </a:r>
                <a:endParaRPr kumimoji="1" lang="ja-JP" altLang="en-US" sz="1500" dirty="0"/>
              </a:p>
            </p:txBody>
          </p:sp>
        </p:grpSp>
        <p:cxnSp>
          <p:nvCxnSpPr>
            <p:cNvPr id="25" name="直線矢印コネクタ 24"/>
            <p:cNvCxnSpPr>
              <a:stCxn id="6" idx="2"/>
              <a:endCxn id="8" idx="0"/>
            </p:cNvCxnSpPr>
            <p:nvPr/>
          </p:nvCxnSpPr>
          <p:spPr>
            <a:xfrm>
              <a:off x="2414482" y="1327150"/>
              <a:ext cx="0" cy="4945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22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/>
          <p:cNvGrpSpPr/>
          <p:nvPr/>
        </p:nvGrpSpPr>
        <p:grpSpPr>
          <a:xfrm>
            <a:off x="511916" y="241300"/>
            <a:ext cx="7793884" cy="6616700"/>
            <a:chOff x="511916" y="241300"/>
            <a:chExt cx="7793884" cy="6616700"/>
          </a:xfrm>
        </p:grpSpPr>
        <p:sp>
          <p:nvSpPr>
            <p:cNvPr id="2" name="正方形/長方形 1"/>
            <p:cNvSpPr/>
            <p:nvPr/>
          </p:nvSpPr>
          <p:spPr>
            <a:xfrm>
              <a:off x="520700" y="5410200"/>
              <a:ext cx="7785100" cy="1066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20700" y="1435100"/>
              <a:ext cx="3505200" cy="14351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800600" y="1435100"/>
              <a:ext cx="3505200" cy="14351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20632" y="520700"/>
              <a:ext cx="3187700" cy="8064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11916" y="241300"/>
              <a:ext cx="3175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77782" y="1821706"/>
              <a:ext cx="3073400" cy="934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778500" y="1841500"/>
              <a:ext cx="17907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38200" y="520700"/>
              <a:ext cx="189667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500" dirty="0" smtClean="0"/>
                <a:t>割り込み</a:t>
              </a:r>
              <a:r>
                <a:rPr lang="ja-JP" altLang="en-US" sz="1500" dirty="0"/>
                <a:t>ジェネレータ</a:t>
              </a:r>
              <a:endParaRPr kumimoji="1" lang="ja-JP" altLang="en-US" sz="15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20700" y="1402834"/>
              <a:ext cx="14830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500" dirty="0" smtClean="0"/>
                <a:t>デバッグ支援</a:t>
              </a:r>
              <a:r>
                <a:rPr kumimoji="1" lang="en-US" altLang="ja-JP" sz="1500" dirty="0" smtClean="0"/>
                <a:t>OS</a:t>
              </a:r>
              <a:endParaRPr kumimoji="1" lang="ja-JP" altLang="en-US" sz="15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800600" y="1433354"/>
              <a:ext cx="14830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500" dirty="0" smtClean="0"/>
                <a:t>デバッグ対象</a:t>
              </a:r>
              <a:r>
                <a:rPr kumimoji="1" lang="en-US" altLang="ja-JP" sz="1500" dirty="0" smtClean="0"/>
                <a:t>OS</a:t>
              </a:r>
              <a:endParaRPr kumimoji="1" lang="ja-JP" altLang="en-US" sz="15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838200" y="1828429"/>
              <a:ext cx="16530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500" dirty="0" smtClean="0"/>
                <a:t>デバッグ支援</a:t>
              </a:r>
              <a:r>
                <a:rPr lang="ja-JP" altLang="en-US" sz="1500" dirty="0"/>
                <a:t>機構</a:t>
              </a:r>
              <a:endParaRPr kumimoji="1" lang="ja-JP" altLang="en-US" sz="15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778500" y="1841500"/>
              <a:ext cx="11015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NIC</a:t>
              </a:r>
              <a:r>
                <a:rPr kumimoji="1" lang="ja-JP" altLang="en-US" sz="1500" dirty="0" smtClean="0"/>
                <a:t>ドライバ</a:t>
              </a:r>
              <a:endParaRPr kumimoji="1" lang="ja-JP" altLang="en-US" sz="15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929277" y="2195982"/>
              <a:ext cx="1420582" cy="3231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500" dirty="0" smtClean="0"/>
                <a:t>ソケット</a:t>
              </a:r>
              <a:r>
                <a:rPr lang="ja-JP" altLang="en-US" sz="1500" dirty="0"/>
                <a:t>バッファ</a:t>
              </a:r>
              <a:endParaRPr kumimoji="1" lang="ja-JP" altLang="en-US" sz="1500" dirty="0"/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4413249" y="381000"/>
              <a:ext cx="21854" cy="647700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/>
            <p:cNvSpPr/>
            <p:nvPr/>
          </p:nvSpPr>
          <p:spPr>
            <a:xfrm>
              <a:off x="3397250" y="3086100"/>
              <a:ext cx="2032000" cy="2108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397250" y="3467100"/>
              <a:ext cx="2032000" cy="711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397250" y="4629150"/>
              <a:ext cx="2032000" cy="4000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397250" y="3467100"/>
              <a:ext cx="2032000" cy="355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97250" y="3066534"/>
              <a:ext cx="10246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500" dirty="0" smtClean="0"/>
                <a:t>共有メモリ</a:t>
              </a:r>
              <a:endParaRPr kumimoji="1" lang="ja-JP" altLang="en-US" sz="15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970596" y="3789743"/>
              <a:ext cx="1669047" cy="3231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500" dirty="0" smtClean="0"/>
                <a:t>受信</a:t>
              </a:r>
              <a:r>
                <a:rPr lang="ja-JP" altLang="en-US" sz="1500" dirty="0"/>
                <a:t>ディスクリプタ</a:t>
              </a:r>
              <a:endParaRPr kumimoji="1" lang="ja-JP" altLang="en-US" sz="15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569455" y="3498662"/>
              <a:ext cx="15888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500" dirty="0" smtClean="0"/>
                <a:t>受信バッファ</a:t>
              </a:r>
              <a:r>
                <a:rPr lang="ja-JP" altLang="en-US" sz="1500" dirty="0"/>
                <a:t>状態</a:t>
              </a:r>
              <a:endParaRPr kumimoji="1" lang="ja-JP" altLang="en-US" sz="15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709370" y="4648200"/>
              <a:ext cx="12041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500" dirty="0" smtClean="0"/>
                <a:t>受信</a:t>
              </a:r>
              <a:r>
                <a:rPr lang="ja-JP" altLang="en-US" sz="1500" dirty="0"/>
                <a:t>バッファ</a:t>
              </a:r>
              <a:endParaRPr kumimoji="1" lang="ja-JP" altLang="en-US" sz="15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986561" y="738545"/>
              <a:ext cx="212429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(1) </a:t>
              </a:r>
              <a:r>
                <a:rPr kumimoji="1" lang="ja-JP" altLang="en-US" sz="1500" dirty="0" smtClean="0"/>
                <a:t>割り込み情報の指定</a:t>
              </a:r>
              <a:endParaRPr kumimoji="1" lang="ja-JP" altLang="en-US" sz="15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986561" y="995660"/>
              <a:ext cx="212429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smtClean="0"/>
                <a:t>(2) </a:t>
              </a:r>
              <a:r>
                <a:rPr kumimoji="1" lang="ja-JP" altLang="en-US" sz="1500" dirty="0" smtClean="0"/>
                <a:t>割り込み情報の通知</a:t>
              </a:r>
              <a:endParaRPr kumimoji="1" lang="ja-JP" altLang="en-US" sz="15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195551" y="2085777"/>
              <a:ext cx="165622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(3) </a:t>
              </a:r>
              <a:r>
                <a:rPr kumimoji="1" lang="ja-JP" altLang="en-US" sz="1500" dirty="0" smtClean="0"/>
                <a:t>パケットの生成</a:t>
              </a:r>
              <a:endParaRPr kumimoji="1" lang="ja-JP" altLang="en-US" sz="1500" dirty="0"/>
            </a:p>
          </p:txBody>
        </p:sp>
        <p:cxnSp>
          <p:nvCxnSpPr>
            <p:cNvPr id="49" name="カギ線コネクタ 48"/>
            <p:cNvCxnSpPr>
              <a:endCxn id="21" idx="3"/>
            </p:cNvCxnSpPr>
            <p:nvPr/>
          </p:nvCxnSpPr>
          <p:spPr>
            <a:xfrm rot="5400000" flipH="1" flipV="1">
              <a:off x="5252146" y="2531438"/>
              <a:ext cx="2271585" cy="1923841"/>
            </a:xfrm>
            <a:prstGeom prst="bentConnector4">
              <a:avLst>
                <a:gd name="adj1" fmla="val 39"/>
                <a:gd name="adj2" fmla="val 13498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カギ線コネクタ 54"/>
            <p:cNvCxnSpPr/>
            <p:nvPr/>
          </p:nvCxnSpPr>
          <p:spPr>
            <a:xfrm>
              <a:off x="1256434" y="2770922"/>
              <a:ext cx="2140816" cy="727740"/>
            </a:xfrm>
            <a:prstGeom prst="bentConnector3">
              <a:avLst>
                <a:gd name="adj1" fmla="val 169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カギ線コネクタ 59"/>
            <p:cNvCxnSpPr/>
            <p:nvPr/>
          </p:nvCxnSpPr>
          <p:spPr>
            <a:xfrm>
              <a:off x="986561" y="2755900"/>
              <a:ext cx="2393457" cy="1892300"/>
            </a:xfrm>
            <a:prstGeom prst="bentConnector3">
              <a:avLst>
                <a:gd name="adj1" fmla="val 1184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1111154" y="5943600"/>
              <a:ext cx="69281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7044380" y="5943600"/>
              <a:ext cx="692818" cy="3693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cxnSp>
          <p:nvCxnSpPr>
            <p:cNvPr id="66" name="カギ線コネクタ 65"/>
            <p:cNvCxnSpPr>
              <a:endCxn id="52" idx="0"/>
            </p:cNvCxnSpPr>
            <p:nvPr/>
          </p:nvCxnSpPr>
          <p:spPr>
            <a:xfrm rot="16200000" flipH="1">
              <a:off x="-388171" y="4032778"/>
              <a:ext cx="3122613" cy="568856"/>
            </a:xfrm>
            <a:prstGeom prst="bentConnector3">
              <a:avLst>
                <a:gd name="adj1" fmla="val 7562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カギ線コネクタ 68"/>
            <p:cNvCxnSpPr>
              <a:endCxn id="56" idx="0"/>
            </p:cNvCxnSpPr>
            <p:nvPr/>
          </p:nvCxnSpPr>
          <p:spPr>
            <a:xfrm rot="5400000">
              <a:off x="6282102" y="3958424"/>
              <a:ext cx="3016250" cy="839804"/>
            </a:xfrm>
            <a:prstGeom prst="bentConnector3">
              <a:avLst>
                <a:gd name="adj1" fmla="val 75684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/>
            <p:cNvSpPr txBox="1"/>
            <p:nvPr/>
          </p:nvSpPr>
          <p:spPr>
            <a:xfrm>
              <a:off x="1193356" y="2375157"/>
              <a:ext cx="193193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(6) </a:t>
              </a:r>
              <a:r>
                <a:rPr kumimoji="1" lang="ja-JP" altLang="en-US" sz="1500" dirty="0" smtClean="0"/>
                <a:t>割り込み発生要求</a:t>
              </a:r>
              <a:endParaRPr kumimoji="1" lang="ja-JP" altLang="en-US" sz="150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1256434" y="2951117"/>
              <a:ext cx="20377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(5) </a:t>
              </a:r>
              <a:r>
                <a:rPr kumimoji="1" lang="ja-JP" altLang="en-US" sz="1500" dirty="0" smtClean="0"/>
                <a:t>受信バッファ状態の</a:t>
              </a:r>
              <a:endParaRPr kumimoji="1" lang="en-US" altLang="ja-JP" sz="1500" dirty="0" smtClean="0"/>
            </a:p>
            <a:p>
              <a:r>
                <a:rPr lang="en-US" altLang="ja-JP" sz="1500" dirty="0"/>
                <a:t> </a:t>
              </a:r>
              <a:r>
                <a:rPr lang="en-US" altLang="ja-JP" sz="1500" dirty="0" smtClean="0"/>
                <a:t>     </a:t>
              </a:r>
              <a:r>
                <a:rPr kumimoji="1" lang="ja-JP" altLang="en-US" sz="1500" dirty="0" smtClean="0"/>
                <a:t>更新</a:t>
              </a:r>
              <a:endParaRPr kumimoji="1" lang="ja-JP" altLang="en-US" sz="1500" dirty="0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1020965" y="4140200"/>
              <a:ext cx="18453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(4) </a:t>
              </a:r>
              <a:r>
                <a:rPr kumimoji="1" lang="ja-JP" altLang="en-US" sz="1500" dirty="0" smtClean="0"/>
                <a:t>受信バッファへの</a:t>
              </a:r>
              <a:endParaRPr kumimoji="1" lang="en-US" altLang="ja-JP" sz="1500" dirty="0" smtClean="0"/>
            </a:p>
            <a:p>
              <a:r>
                <a:rPr lang="en-US" altLang="ja-JP" sz="1500" dirty="0"/>
                <a:t> </a:t>
              </a:r>
              <a:r>
                <a:rPr lang="en-US" altLang="ja-JP" sz="1500" dirty="0" smtClean="0"/>
                <a:t>     </a:t>
              </a:r>
              <a:r>
                <a:rPr kumimoji="1" lang="ja-JP" altLang="en-US" sz="1500" dirty="0" smtClean="0"/>
                <a:t>パケットの格納</a:t>
              </a:r>
              <a:endParaRPr kumimoji="1" lang="ja-JP" altLang="en-US" sz="1500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5631965" y="2934126"/>
              <a:ext cx="20377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(9) </a:t>
              </a:r>
              <a:r>
                <a:rPr kumimoji="1" lang="ja-JP" altLang="en-US" sz="1500" dirty="0" smtClean="0"/>
                <a:t>受信バッファ状態の</a:t>
              </a:r>
              <a:endParaRPr kumimoji="1" lang="en-US" altLang="ja-JP" sz="1500" dirty="0" smtClean="0"/>
            </a:p>
            <a:p>
              <a:r>
                <a:rPr lang="ja-JP" altLang="en-US" sz="1500" dirty="0" smtClean="0"/>
                <a:t>      確認</a:t>
              </a:r>
              <a:endParaRPr kumimoji="1" lang="ja-JP" altLang="en-US" sz="1500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5456855" y="4665015"/>
              <a:ext cx="21595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(10) </a:t>
              </a:r>
              <a:r>
                <a:rPr lang="ja-JP" altLang="en-US" sz="1500" dirty="0" smtClean="0"/>
                <a:t>ソケット</a:t>
              </a:r>
              <a:r>
                <a:rPr lang="ja-JP" altLang="en-US" sz="1500" dirty="0"/>
                <a:t>バッファ</a:t>
              </a:r>
              <a:r>
                <a:rPr lang="ja-JP" altLang="en-US" sz="1500" dirty="0" smtClean="0"/>
                <a:t>への</a:t>
              </a:r>
              <a:endParaRPr lang="en-US" altLang="ja-JP" sz="1500" dirty="0" smtClean="0"/>
            </a:p>
            <a:p>
              <a:r>
                <a:rPr lang="en-US" altLang="ja-JP" sz="1500" dirty="0"/>
                <a:t> </a:t>
              </a:r>
              <a:r>
                <a:rPr lang="en-US" altLang="ja-JP" sz="1500" dirty="0" smtClean="0"/>
                <a:t>     </a:t>
              </a:r>
              <a:r>
                <a:rPr lang="ja-JP" altLang="en-US" sz="1500" dirty="0" smtClean="0"/>
                <a:t>パケットの</a:t>
              </a:r>
              <a:r>
                <a:rPr lang="ja-JP" altLang="en-US" sz="1500" dirty="0"/>
                <a:t>格納</a:t>
              </a:r>
              <a:endParaRPr kumimoji="1" lang="ja-JP" altLang="en-US" sz="1500" dirty="0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115967" y="5483912"/>
              <a:ext cx="2124299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(8) </a:t>
              </a:r>
              <a:r>
                <a:rPr kumimoji="1" lang="ja-JP" altLang="en-US" sz="1500" dirty="0" smtClean="0"/>
                <a:t>割り込み処理の開始</a:t>
              </a:r>
              <a:endParaRPr kumimoji="1" lang="en-US" altLang="ja-JP" sz="1500" dirty="0" smtClean="0"/>
            </a:p>
          </p:txBody>
        </p:sp>
        <p:cxnSp>
          <p:nvCxnSpPr>
            <p:cNvPr id="79" name="直線矢印コネクタ 78"/>
            <p:cNvCxnSpPr>
              <a:stCxn id="52" idx="6"/>
              <a:endCxn id="56" idx="2"/>
            </p:cNvCxnSpPr>
            <p:nvPr/>
          </p:nvCxnSpPr>
          <p:spPr>
            <a:xfrm>
              <a:off x="1845666" y="6126163"/>
              <a:ext cx="5136555" cy="7938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3724011" y="5936734"/>
              <a:ext cx="121379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500" dirty="0" smtClean="0"/>
                <a:t>(7) IPI</a:t>
              </a:r>
              <a:r>
                <a:rPr kumimoji="1" lang="ja-JP" altLang="en-US" sz="1500" dirty="0" smtClean="0"/>
                <a:t>の送信</a:t>
              </a:r>
              <a:endParaRPr kumimoji="1" lang="ja-JP" altLang="en-US" sz="15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629220" y="5443121"/>
              <a:ext cx="133722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500" dirty="0" smtClean="0"/>
                <a:t>CPU(</a:t>
              </a:r>
              <a:r>
                <a:rPr lang="ja-JP" altLang="en-US" sz="1500" dirty="0" smtClean="0"/>
                <a:t>コア分割</a:t>
              </a:r>
              <a:r>
                <a:rPr lang="en-US" altLang="ja-JP" sz="1500" dirty="0" smtClean="0"/>
                <a:t>)</a:t>
              </a:r>
              <a:endParaRPr kumimoji="1" lang="ja-JP" altLang="en-US" sz="1500" dirty="0"/>
            </a:p>
          </p:txBody>
        </p:sp>
        <p:cxnSp>
          <p:nvCxnSpPr>
            <p:cNvPr id="25" name="直線矢印コネクタ 24"/>
            <p:cNvCxnSpPr>
              <a:stCxn id="6" idx="2"/>
              <a:endCxn id="8" idx="0"/>
            </p:cNvCxnSpPr>
            <p:nvPr/>
          </p:nvCxnSpPr>
          <p:spPr>
            <a:xfrm>
              <a:off x="2414482" y="1327150"/>
              <a:ext cx="0" cy="494556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正方形/長方形 47"/>
            <p:cNvSpPr/>
            <p:nvPr/>
          </p:nvSpPr>
          <p:spPr>
            <a:xfrm>
              <a:off x="3397250" y="3822700"/>
              <a:ext cx="2032000" cy="355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494992" y="3880535"/>
              <a:ext cx="18501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500" dirty="0" smtClean="0"/>
                <a:t>受信バッファアドレス</a:t>
              </a:r>
              <a:endParaRPr kumimoji="1" lang="ja-JP" altLang="en-US" sz="1500" dirty="0"/>
            </a:p>
          </p:txBody>
        </p:sp>
        <p:cxnSp>
          <p:nvCxnSpPr>
            <p:cNvPr id="32" name="カギ線コネクタ 31"/>
            <p:cNvCxnSpPr/>
            <p:nvPr/>
          </p:nvCxnSpPr>
          <p:spPr>
            <a:xfrm rot="10800000" flipV="1">
              <a:off x="5429250" y="2539999"/>
              <a:ext cx="2139950" cy="917575"/>
            </a:xfrm>
            <a:prstGeom prst="bentConnector3">
              <a:avLst>
                <a:gd name="adj1" fmla="val -1112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右中かっこ 33"/>
            <p:cNvSpPr/>
            <p:nvPr/>
          </p:nvSpPr>
          <p:spPr>
            <a:xfrm>
              <a:off x="5429250" y="3467100"/>
              <a:ext cx="500027" cy="693865"/>
            </a:xfrm>
            <a:prstGeom prst="rightBrace">
              <a:avLst>
                <a:gd name="adj1" fmla="val 8333"/>
                <a:gd name="adj2" fmla="val 6582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1069459" y="5878513"/>
              <a:ext cx="776207" cy="4953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6982221" y="5886451"/>
              <a:ext cx="776207" cy="4953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69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508000" y="1138124"/>
            <a:ext cx="8266840" cy="4620785"/>
            <a:chOff x="508000" y="1138124"/>
            <a:chExt cx="8266840" cy="4620785"/>
          </a:xfrm>
        </p:grpSpPr>
        <p:sp>
          <p:nvSpPr>
            <p:cNvPr id="4" name="正方形/長方形 3"/>
            <p:cNvSpPr/>
            <p:nvPr/>
          </p:nvSpPr>
          <p:spPr>
            <a:xfrm>
              <a:off x="508000" y="5141589"/>
              <a:ext cx="8255000" cy="617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08000" y="3389529"/>
              <a:ext cx="8255000" cy="154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08000" y="5051081"/>
              <a:ext cx="76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H/W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08000" y="3389529"/>
              <a:ext cx="2139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ハイパーバイザ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953495" y="4121833"/>
              <a:ext cx="1666977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デバッグ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支援</a:t>
              </a:r>
              <a:r>
                <a:rPr lang="ja-JP" altLang="en-US" dirty="0"/>
                <a:t>機構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731125" y="4260332"/>
              <a:ext cx="91407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VMCS</a:t>
              </a:r>
              <a:endParaRPr kumimoji="1" lang="ja-JP" altLang="en-US" dirty="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5620471" y="3084549"/>
              <a:ext cx="0" cy="10372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4" idx="3"/>
              <a:endCxn id="15" idx="1"/>
            </p:cNvCxnSpPr>
            <p:nvPr/>
          </p:nvCxnSpPr>
          <p:spPr>
            <a:xfrm flipV="1">
              <a:off x="5620471" y="4444998"/>
              <a:ext cx="21106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8012545" y="3084729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カギ線コネクタ 26"/>
            <p:cNvCxnSpPr/>
            <p:nvPr/>
          </p:nvCxnSpPr>
          <p:spPr>
            <a:xfrm rot="16200000" flipV="1">
              <a:off x="2902193" y="3241301"/>
              <a:ext cx="1175783" cy="862280"/>
            </a:xfrm>
            <a:prstGeom prst="bentConnector3">
              <a:avLst>
                <a:gd name="adj1" fmla="val 314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カギ線コネクタ 30"/>
            <p:cNvCxnSpPr>
              <a:stCxn id="13" idx="2"/>
              <a:endCxn id="14" idx="1"/>
            </p:cNvCxnSpPr>
            <p:nvPr/>
          </p:nvCxnSpPr>
          <p:spPr>
            <a:xfrm rot="16200000" flipH="1">
              <a:off x="2644390" y="3135894"/>
              <a:ext cx="1499008" cy="111920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5566184" y="3408400"/>
              <a:ext cx="1821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(2) </a:t>
              </a:r>
              <a:r>
                <a:rPr lang="ja-JP" altLang="en-US" dirty="0" smtClean="0"/>
                <a:t>割り込み発生</a:t>
              </a:r>
              <a:endParaRPr lang="en-US" altLang="ja-JP" dirty="0" smtClean="0"/>
            </a:p>
            <a:p>
              <a:r>
                <a:rPr lang="ja-JP" altLang="en-US" dirty="0" smtClean="0"/>
                <a:t>　　要求</a:t>
              </a:r>
              <a:r>
                <a:rPr lang="en-US" altLang="ja-JP" dirty="0" smtClean="0"/>
                <a:t> </a:t>
              </a:r>
              <a:endParaRPr lang="en-US" altLang="ja-JP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024078" y="3674763"/>
              <a:ext cx="20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(3) </a:t>
              </a:r>
              <a:r>
                <a:rPr lang="ja-JP" altLang="en-US" dirty="0" smtClean="0"/>
                <a:t>データ生成要求</a:t>
              </a:r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16085" y="1798894"/>
              <a:ext cx="3908617" cy="12711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61536" y="1840129"/>
              <a:ext cx="214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デバッグ支援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635259" y="2576659"/>
              <a:ext cx="239806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デバッグ支援機構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722830" y="2173006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(4) </a:t>
              </a:r>
              <a:r>
                <a:rPr kumimoji="1" lang="ja-JP" altLang="en-US" dirty="0" smtClean="0"/>
                <a:t>データの生成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49765" y="4025729"/>
              <a:ext cx="16161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(5) </a:t>
              </a:r>
              <a:r>
                <a:rPr kumimoji="1" lang="ja-JP" altLang="en-US" dirty="0" smtClean="0"/>
                <a:t>データ生成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en-US" altLang="ja-JP" dirty="0" smtClean="0"/>
                <a:t>      </a:t>
              </a:r>
              <a:r>
                <a:rPr kumimoji="1" lang="ja-JP" altLang="en-US" dirty="0" smtClean="0"/>
                <a:t>完了通知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565219" y="4076003"/>
              <a:ext cx="1786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(6) </a:t>
              </a:r>
              <a:r>
                <a:rPr kumimoji="1" lang="en-US" altLang="ja-JP" dirty="0" smtClean="0"/>
                <a:t>VMCS</a:t>
              </a:r>
              <a:r>
                <a:rPr kumimoji="1" lang="ja-JP" altLang="en-US" dirty="0" smtClean="0"/>
                <a:t>の変更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816077" y="1820262"/>
              <a:ext cx="3958763" cy="12711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786983" y="1830281"/>
              <a:ext cx="214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デバッグ対象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675798" y="2732731"/>
              <a:ext cx="2092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(7) </a:t>
              </a:r>
              <a:r>
                <a:rPr kumimoji="1" lang="ja-JP" altLang="en-US" dirty="0" smtClean="0"/>
                <a:t>割り込みの発生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5448538" y="1138124"/>
              <a:ext cx="24545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 </a:t>
              </a:r>
              <a:r>
                <a:rPr kumimoji="1" lang="ja-JP" altLang="en-US" dirty="0" smtClean="0"/>
                <a:t>ハイパーコール</a:t>
              </a:r>
              <a:r>
                <a:rPr lang="ja-JP" altLang="en-US" dirty="0"/>
                <a:t>挿入</a:t>
              </a:r>
              <a:endParaRPr kumimoji="1" lang="ja-JP" altLang="en-US" dirty="0"/>
            </a:p>
          </p:txBody>
        </p:sp>
        <p:cxnSp>
          <p:nvCxnSpPr>
            <p:cNvPr id="24" name="直線矢印コネクタ 23"/>
            <p:cNvCxnSpPr>
              <a:stCxn id="42" idx="2"/>
            </p:cNvCxnSpPr>
            <p:nvPr/>
          </p:nvCxnSpPr>
          <p:spPr>
            <a:xfrm>
              <a:off x="6675797" y="1507456"/>
              <a:ext cx="0" cy="2914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620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17600" y="965200"/>
            <a:ext cx="6965565" cy="5270500"/>
            <a:chOff x="1117600" y="1498600"/>
            <a:chExt cx="6965565" cy="5270500"/>
          </a:xfrm>
        </p:grpSpPr>
        <p:sp>
          <p:nvSpPr>
            <p:cNvPr id="2" name="正方形/長方形 1"/>
            <p:cNvSpPr/>
            <p:nvPr/>
          </p:nvSpPr>
          <p:spPr>
            <a:xfrm>
              <a:off x="1117600" y="3708400"/>
              <a:ext cx="6908800" cy="2755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155700" y="1714500"/>
              <a:ext cx="2984500" cy="15367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041900" y="1714500"/>
              <a:ext cx="2984500" cy="15367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282700" y="3937000"/>
              <a:ext cx="2044700" cy="19431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803900" y="3937000"/>
              <a:ext cx="2044700" cy="19431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485900" y="5086350"/>
              <a:ext cx="1711447" cy="67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019800" y="5086350"/>
              <a:ext cx="1638300" cy="679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56979" y="171450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041900" y="171450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282700" y="393700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コア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803900" y="3937000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コア</a:t>
              </a:r>
              <a:r>
                <a:rPr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531671" y="5086350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LAPI</a:t>
              </a:r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000751" y="5080000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LAPI</a:t>
              </a:r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986739" y="2604869"/>
              <a:ext cx="1443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lang="en-US" altLang="ja-JP" dirty="0" smtClean="0"/>
                <a:t>ICR</a:t>
              </a:r>
              <a:r>
                <a:rPr lang="ja-JP" altLang="en-US" dirty="0" smtClean="0"/>
                <a:t>への</a:t>
              </a:r>
              <a:endParaRPr lang="en-US" altLang="ja-JP" dirty="0" smtClean="0"/>
            </a:p>
            <a:p>
              <a:r>
                <a:rPr kumimoji="1" lang="en-US" altLang="ja-JP" dirty="0"/>
                <a:t> </a:t>
              </a:r>
              <a:r>
                <a:rPr kumimoji="1" lang="en-US" altLang="ja-JP" dirty="0" smtClean="0"/>
                <a:t>      </a:t>
              </a:r>
              <a:r>
                <a:rPr kumimoji="1" lang="ja-JP" altLang="en-US" dirty="0" smtClean="0"/>
                <a:t>書き込み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569335" y="2881868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(3) </a:t>
              </a:r>
              <a:r>
                <a:rPr lang="ja-JP" altLang="en-US" dirty="0" smtClean="0"/>
                <a:t>割り込み処理の開始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462831" y="5290066"/>
              <a:ext cx="49084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IC</a:t>
              </a:r>
              <a:r>
                <a:rPr lang="en-US" altLang="ja-JP" dirty="0"/>
                <a:t>R</a:t>
              </a:r>
              <a:endParaRPr kumimoji="1" lang="ja-JP" altLang="en-US" dirty="0"/>
            </a:p>
          </p:txBody>
        </p:sp>
        <p:cxnSp>
          <p:nvCxnSpPr>
            <p:cNvPr id="20" name="直線矢印コネクタ 19"/>
            <p:cNvCxnSpPr>
              <a:stCxn id="16" idx="2"/>
              <a:endCxn id="18" idx="0"/>
            </p:cNvCxnSpPr>
            <p:nvPr/>
          </p:nvCxnSpPr>
          <p:spPr>
            <a:xfrm>
              <a:off x="2708251" y="3251200"/>
              <a:ext cx="0" cy="20388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>
              <a:stCxn id="8" idx="2"/>
              <a:endCxn id="9" idx="2"/>
            </p:cNvCxnSpPr>
            <p:nvPr/>
          </p:nvCxnSpPr>
          <p:spPr>
            <a:xfrm rot="16200000" flipH="1">
              <a:off x="4590287" y="3517137"/>
              <a:ext cx="12700" cy="4497326"/>
            </a:xfrm>
            <a:prstGeom prst="bentConnector3">
              <a:avLst>
                <a:gd name="adj1" fmla="val 350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9" idx="0"/>
              <a:endCxn id="17" idx="2"/>
            </p:cNvCxnSpPr>
            <p:nvPr/>
          </p:nvCxnSpPr>
          <p:spPr>
            <a:xfrm flipH="1" flipV="1">
              <a:off x="6826250" y="3251200"/>
              <a:ext cx="12700" cy="18351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572000" y="1498600"/>
              <a:ext cx="0" cy="527050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3860908" y="6019284"/>
              <a:ext cx="1422184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 IPI</a:t>
              </a:r>
              <a:r>
                <a:rPr kumimoji="1" lang="ja-JP" altLang="en-US" dirty="0" smtClean="0"/>
                <a:t>の送信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1649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17600" y="965200"/>
            <a:ext cx="6965565" cy="5270500"/>
            <a:chOff x="1117600" y="1498600"/>
            <a:chExt cx="6965565" cy="5270500"/>
          </a:xfrm>
          <a:solidFill>
            <a:schemeClr val="bg1"/>
          </a:solidFill>
        </p:grpSpPr>
        <p:sp>
          <p:nvSpPr>
            <p:cNvPr id="2" name="正方形/長方形 1"/>
            <p:cNvSpPr/>
            <p:nvPr/>
          </p:nvSpPr>
          <p:spPr>
            <a:xfrm>
              <a:off x="1117600" y="3708400"/>
              <a:ext cx="6908800" cy="27559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155700" y="1714500"/>
              <a:ext cx="2984500" cy="15367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041900" y="1714500"/>
              <a:ext cx="2984500" cy="15367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282700" y="3937000"/>
              <a:ext cx="2044700" cy="19431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803900" y="3937000"/>
              <a:ext cx="2044700" cy="19431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485900" y="5086350"/>
              <a:ext cx="1711447" cy="67945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019800" y="5086350"/>
              <a:ext cx="1638300" cy="67945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56979" y="171450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041900" y="171450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282700" y="3937000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コア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803900" y="3937000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コア</a:t>
              </a:r>
              <a:r>
                <a:rPr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531671" y="5086350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LAPI</a:t>
              </a:r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000751" y="5080000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LAPI</a:t>
              </a:r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986739" y="2604869"/>
              <a:ext cx="1443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lang="en-US" altLang="ja-JP" dirty="0" smtClean="0"/>
                <a:t>ICR</a:t>
              </a:r>
              <a:r>
                <a:rPr lang="ja-JP" altLang="en-US" dirty="0" smtClean="0"/>
                <a:t>への</a:t>
              </a:r>
              <a:endParaRPr lang="en-US" altLang="ja-JP" dirty="0" smtClean="0"/>
            </a:p>
            <a:p>
              <a:r>
                <a:rPr kumimoji="1" lang="en-US" altLang="ja-JP" dirty="0"/>
                <a:t> </a:t>
              </a:r>
              <a:r>
                <a:rPr kumimoji="1" lang="en-US" altLang="ja-JP" dirty="0" smtClean="0"/>
                <a:t>      </a:t>
              </a:r>
              <a:r>
                <a:rPr kumimoji="1" lang="ja-JP" altLang="en-US" dirty="0" smtClean="0"/>
                <a:t>書き込み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569335" y="2881868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(3) </a:t>
              </a:r>
              <a:r>
                <a:rPr lang="ja-JP" altLang="en-US" dirty="0" smtClean="0"/>
                <a:t>割り込み処理の開始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462831" y="5290066"/>
              <a:ext cx="490840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IC</a:t>
              </a:r>
              <a:r>
                <a:rPr lang="en-US" altLang="ja-JP" dirty="0"/>
                <a:t>R</a:t>
              </a:r>
              <a:endParaRPr kumimoji="1" lang="ja-JP" altLang="en-US" dirty="0"/>
            </a:p>
          </p:txBody>
        </p:sp>
        <p:cxnSp>
          <p:nvCxnSpPr>
            <p:cNvPr id="20" name="直線矢印コネクタ 19"/>
            <p:cNvCxnSpPr>
              <a:stCxn id="16" idx="2"/>
              <a:endCxn id="18" idx="0"/>
            </p:cNvCxnSpPr>
            <p:nvPr/>
          </p:nvCxnSpPr>
          <p:spPr>
            <a:xfrm>
              <a:off x="2708251" y="3251200"/>
              <a:ext cx="0" cy="203886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>
              <a:stCxn id="8" idx="2"/>
              <a:endCxn id="9" idx="2"/>
            </p:cNvCxnSpPr>
            <p:nvPr/>
          </p:nvCxnSpPr>
          <p:spPr>
            <a:xfrm rot="16200000" flipH="1">
              <a:off x="4590287" y="3517137"/>
              <a:ext cx="12700" cy="4497326"/>
            </a:xfrm>
            <a:prstGeom prst="bentConnector3">
              <a:avLst>
                <a:gd name="adj1" fmla="val 3500000"/>
              </a:avLst>
            </a:prstGeom>
            <a:grpFill/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9" idx="0"/>
              <a:endCxn id="17" idx="2"/>
            </p:cNvCxnSpPr>
            <p:nvPr/>
          </p:nvCxnSpPr>
          <p:spPr>
            <a:xfrm flipH="1" flipV="1">
              <a:off x="6826250" y="3251200"/>
              <a:ext cx="12700" cy="183515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572000" y="1498600"/>
              <a:ext cx="0" cy="52705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3860908" y="6019284"/>
              <a:ext cx="142218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 IPI</a:t>
              </a:r>
              <a:r>
                <a:rPr kumimoji="1" lang="ja-JP" altLang="en-US" dirty="0" smtClean="0"/>
                <a:t>の送信</a:t>
              </a:r>
              <a:endParaRPr kumimoji="1" lang="ja-JP" altLang="en-US" dirty="0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3800286" y="3635375"/>
            <a:ext cx="15680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CPU(</a:t>
            </a:r>
            <a:r>
              <a:rPr kumimoji="1" lang="ja-JP" altLang="en-US" dirty="0" smtClean="0"/>
              <a:t>コア分割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32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グループ化 58"/>
          <p:cNvGrpSpPr/>
          <p:nvPr/>
        </p:nvGrpSpPr>
        <p:grpSpPr>
          <a:xfrm>
            <a:off x="1517650" y="1651000"/>
            <a:ext cx="6108700" cy="3467100"/>
            <a:chOff x="1517650" y="1651000"/>
            <a:chExt cx="6108700" cy="3467100"/>
          </a:xfrm>
        </p:grpSpPr>
        <p:sp>
          <p:nvSpPr>
            <p:cNvPr id="34" name="正方形/長方形 33"/>
            <p:cNvSpPr/>
            <p:nvPr/>
          </p:nvSpPr>
          <p:spPr>
            <a:xfrm>
              <a:off x="4793588" y="1748829"/>
              <a:ext cx="2832761" cy="11673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517650" y="3116629"/>
              <a:ext cx="6108700" cy="17982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517650" y="1752045"/>
              <a:ext cx="2807470" cy="11673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583775" y="1792058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773843" y="1764745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157811" y="2273082"/>
              <a:ext cx="1443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lang="en-US" altLang="ja-JP" dirty="0" smtClean="0"/>
                <a:t>ICR</a:t>
              </a:r>
              <a:r>
                <a:rPr lang="ja-JP" altLang="en-US" dirty="0" smtClean="0"/>
                <a:t>への</a:t>
              </a:r>
              <a:endParaRPr lang="en-US" altLang="ja-JP" dirty="0" smtClean="0"/>
            </a:p>
            <a:p>
              <a:r>
                <a:rPr kumimoji="1" lang="en-US" altLang="ja-JP" dirty="0"/>
                <a:t> </a:t>
              </a:r>
              <a:r>
                <a:rPr kumimoji="1" lang="en-US" altLang="ja-JP" dirty="0" smtClean="0"/>
                <a:t>      </a:t>
              </a:r>
              <a:r>
                <a:rPr kumimoji="1" lang="ja-JP" altLang="en-US" dirty="0" smtClean="0"/>
                <a:t>書き込み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334620" y="2242386"/>
              <a:ext cx="2052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(3) </a:t>
              </a:r>
              <a:r>
                <a:rPr lang="ja-JP" altLang="en-US" dirty="0" smtClean="0"/>
                <a:t>割り込み処理の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   </a:t>
              </a:r>
              <a:r>
                <a:rPr lang="ja-JP" altLang="en-US" dirty="0" smtClean="0"/>
                <a:t>開始</a:t>
              </a:r>
              <a:endParaRPr kumimoji="1" lang="ja-JP" altLang="en-US" dirty="0"/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1735786" y="3210206"/>
              <a:ext cx="2077381" cy="1182210"/>
              <a:chOff x="1726677" y="3485118"/>
              <a:chExt cx="2077381" cy="1182210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1759358" y="3514248"/>
                <a:ext cx="2044700" cy="11530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958274" y="3817937"/>
                <a:ext cx="1711447" cy="6794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726677" y="3485118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コア</a:t>
                </a:r>
                <a:r>
                  <a:rPr kumimoji="1" lang="en-US" altLang="ja-JP" dirty="0" smtClean="0"/>
                  <a:t>0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624794" y="4028360"/>
                <a:ext cx="490840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IC</a:t>
                </a:r>
                <a:r>
                  <a:rPr lang="en-US" altLang="ja-JP" dirty="0"/>
                  <a:t>R</a:t>
                </a:r>
                <a:endParaRPr kumimoji="1" lang="ja-JP" altLang="en-US" dirty="0"/>
              </a:p>
            </p:txBody>
          </p:sp>
        </p:grpSp>
        <p:cxnSp>
          <p:nvCxnSpPr>
            <p:cNvPr id="20" name="直線矢印コネクタ 19"/>
            <p:cNvCxnSpPr>
              <a:stCxn id="16" idx="2"/>
              <a:endCxn id="18" idx="0"/>
            </p:cNvCxnSpPr>
            <p:nvPr/>
          </p:nvCxnSpPr>
          <p:spPr>
            <a:xfrm>
              <a:off x="2879323" y="2919413"/>
              <a:ext cx="0" cy="834035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559649" y="1651000"/>
              <a:ext cx="53630" cy="3467100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3829250" y="3277632"/>
              <a:ext cx="15680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CPU(</a:t>
              </a:r>
              <a:r>
                <a:rPr kumimoji="1" lang="ja-JP" altLang="en-US" dirty="0" smtClean="0"/>
                <a:t>コア分割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5365959" y="3195641"/>
              <a:ext cx="2077381" cy="1182210"/>
              <a:chOff x="1726677" y="3485118"/>
              <a:chExt cx="2077381" cy="1182210"/>
            </a:xfrm>
          </p:grpSpPr>
          <p:sp>
            <p:nvSpPr>
              <p:cNvPr id="41" name="正方形/長方形 40"/>
              <p:cNvSpPr/>
              <p:nvPr/>
            </p:nvSpPr>
            <p:spPr>
              <a:xfrm>
                <a:off x="1759358" y="3514248"/>
                <a:ext cx="2044700" cy="11530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1950881" y="3803728"/>
                <a:ext cx="1711447" cy="6794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1726677" y="3485118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コア</a:t>
                </a:r>
                <a:r>
                  <a:rPr lang="en-US" altLang="ja-JP" dirty="0"/>
                  <a:t>1</a:t>
                </a:r>
                <a:endParaRPr kumimoji="1" lang="ja-JP" altLang="en-US" dirty="0"/>
              </a:p>
            </p:txBody>
          </p:sp>
        </p:grpSp>
        <p:cxnSp>
          <p:nvCxnSpPr>
            <p:cNvPr id="22" name="カギ線コネクタ 21"/>
            <p:cNvCxnSpPr>
              <a:stCxn id="8" idx="2"/>
              <a:endCxn id="42" idx="2"/>
            </p:cNvCxnSpPr>
            <p:nvPr/>
          </p:nvCxnSpPr>
          <p:spPr>
            <a:xfrm rot="5400000" flipH="1" flipV="1">
              <a:off x="4620110" y="2396698"/>
              <a:ext cx="28774" cy="3622780"/>
            </a:xfrm>
            <a:prstGeom prst="bentConnector3">
              <a:avLst>
                <a:gd name="adj1" fmla="val -123583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3860908" y="4419122"/>
              <a:ext cx="14221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 IPI</a:t>
              </a:r>
              <a:r>
                <a:rPr kumimoji="1" lang="ja-JP" altLang="en-US" dirty="0" smtClean="0"/>
                <a:t>の送信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564284" y="3494369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LAPI</a:t>
              </a:r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951300" y="3520880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LAPI</a:t>
              </a:r>
              <a:r>
                <a:rPr lang="en-US" altLang="ja-JP" dirty="0"/>
                <a:t>C</a:t>
              </a:r>
              <a:endParaRPr kumimoji="1" lang="ja-JP" altLang="en-US" dirty="0"/>
            </a:p>
          </p:txBody>
        </p:sp>
        <p:cxnSp>
          <p:nvCxnSpPr>
            <p:cNvPr id="25" name="直線矢印コネクタ 24"/>
            <p:cNvCxnSpPr>
              <a:stCxn id="42" idx="0"/>
            </p:cNvCxnSpPr>
            <p:nvPr/>
          </p:nvCxnSpPr>
          <p:spPr>
            <a:xfrm flipV="1">
              <a:off x="6445887" y="2916197"/>
              <a:ext cx="0" cy="598054"/>
            </a:xfrm>
            <a:prstGeom prst="straightConnector1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85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83918" y="680482"/>
            <a:ext cx="6515482" cy="5961618"/>
            <a:chOff x="1383918" y="680482"/>
            <a:chExt cx="6515482" cy="5961618"/>
          </a:xfrm>
          <a:solidFill>
            <a:schemeClr val="bg1"/>
          </a:solidFill>
        </p:grpSpPr>
        <p:sp>
          <p:nvSpPr>
            <p:cNvPr id="3" name="正方形/長方形 2"/>
            <p:cNvSpPr/>
            <p:nvPr/>
          </p:nvSpPr>
          <p:spPr>
            <a:xfrm>
              <a:off x="1409700" y="5207000"/>
              <a:ext cx="6489700" cy="11938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3346450" y="3619500"/>
              <a:ext cx="2616200" cy="13462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383918" y="2247900"/>
              <a:ext cx="2781300" cy="11303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/>
            <p:nvPr/>
          </p:nvCxnSpPr>
          <p:spPr>
            <a:xfrm>
              <a:off x="4654550" y="914400"/>
              <a:ext cx="0" cy="5727700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1383918" y="224790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デバッグ支援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18100" y="2247900"/>
              <a:ext cx="2781300" cy="11303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350622" y="1010682"/>
              <a:ext cx="1555368" cy="9525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988481" y="680482"/>
              <a:ext cx="362141" cy="3302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118100" y="2255282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デバッグ対象</a:t>
              </a:r>
              <a:r>
                <a:rPr kumimoji="1"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346450" y="3619500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870521" y="5249902"/>
              <a:ext cx="156805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CPU(</a:t>
              </a:r>
              <a:r>
                <a:rPr kumimoji="1" lang="ja-JP" altLang="en-US" dirty="0" smtClean="0"/>
                <a:t>コア分割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848079" y="1302266"/>
              <a:ext cx="4363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AP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08395" y="5619234"/>
              <a:ext cx="692818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201040" y="5619234"/>
              <a:ext cx="692818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800583" y="2654816"/>
              <a:ext cx="1947969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デバッグ支援機構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951073" y="2654816"/>
              <a:ext cx="1285929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NIC</a:t>
              </a:r>
              <a:r>
                <a:rPr kumimoji="1" lang="ja-JP" altLang="en-US" dirty="0" smtClean="0"/>
                <a:t>ドライバ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915816" y="1862930"/>
            <a:ext cx="3312368" cy="3222253"/>
            <a:chOff x="2915816" y="1862930"/>
            <a:chExt cx="3312368" cy="3222253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059832" y="2439194"/>
              <a:ext cx="864000" cy="252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OS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ノード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0</a:t>
              </a:r>
              <a:endParaRPr lang="ja-JP" altLang="en-US" sz="1200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74" name="正方形/長方形 73"/>
            <p:cNvSpPr/>
            <p:nvPr/>
          </p:nvSpPr>
          <p:spPr bwMode="auto">
            <a:xfrm>
              <a:off x="4155722" y="2439194"/>
              <a:ext cx="864000" cy="252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OS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ノード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1</a:t>
              </a:r>
              <a:endParaRPr lang="ja-JP" altLang="en-US" sz="1200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 bwMode="auto">
            <a:xfrm>
              <a:off x="5220072" y="2439194"/>
              <a:ext cx="864000" cy="252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OS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ノード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2</a:t>
              </a:r>
              <a:endParaRPr lang="ja-JP" altLang="en-US" sz="1200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97" name="正方形/長方形 96"/>
            <p:cNvSpPr/>
            <p:nvPr/>
          </p:nvSpPr>
          <p:spPr bwMode="auto">
            <a:xfrm>
              <a:off x="2987936" y="2769394"/>
              <a:ext cx="3168128" cy="7496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200">
                <a:latin typeface="+mn-ea"/>
              </a:endParaRPr>
            </a:p>
          </p:txBody>
        </p:sp>
        <p:sp>
          <p:nvSpPr>
            <p:cNvPr id="2059" name="テキスト ボックス 63"/>
            <p:cNvSpPr txBox="1">
              <a:spLocks noChangeArrowheads="1"/>
            </p:cNvSpPr>
            <p:nvPr/>
          </p:nvSpPr>
          <p:spPr bwMode="auto">
            <a:xfrm>
              <a:off x="4110209" y="3159132"/>
              <a:ext cx="893839" cy="27699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1200" dirty="0" smtClean="0">
                  <a:latin typeface="+mn-ea"/>
                  <a:ea typeface="+mn-ea"/>
                  <a:cs typeface="Times New Roman" pitchFamily="18" charset="0"/>
                </a:rPr>
                <a:t>プロセッサ</a:t>
              </a:r>
              <a:endParaRPr lang="ja-JP" altLang="en-US" sz="12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9" name="正方形/長方形 98"/>
            <p:cNvSpPr/>
            <p:nvPr/>
          </p:nvSpPr>
          <p:spPr bwMode="auto">
            <a:xfrm>
              <a:off x="2987936" y="3626643"/>
              <a:ext cx="3168128" cy="252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メモリ</a:t>
              </a:r>
            </a:p>
          </p:txBody>
        </p:sp>
        <p:cxnSp>
          <p:nvCxnSpPr>
            <p:cNvPr id="100" name="直線コネクタ 99"/>
            <p:cNvCxnSpPr/>
            <p:nvPr/>
          </p:nvCxnSpPr>
          <p:spPr bwMode="auto">
            <a:xfrm>
              <a:off x="4569570" y="4430712"/>
              <a:ext cx="0" cy="202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 bwMode="auto">
            <a:xfrm>
              <a:off x="3453436" y="4023072"/>
              <a:ext cx="2236788" cy="252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dirty="0">
                  <a:solidFill>
                    <a:schemeClr val="tx1"/>
                  </a:solidFill>
                  <a:latin typeface="+mn-ea"/>
                  <a:cs typeface="Times New Roman" pitchFamily="18" charset="0"/>
                </a:rPr>
                <a:t>Chipset</a:t>
              </a:r>
              <a:endParaRPr lang="ja-JP" altLang="en-US" sz="1200" dirty="0">
                <a:solidFill>
                  <a:schemeClr val="tx1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106" name="カギ線コネクタ 105"/>
            <p:cNvCxnSpPr>
              <a:stCxn id="101" idx="2"/>
            </p:cNvCxnSpPr>
            <p:nvPr/>
          </p:nvCxnSpPr>
          <p:spPr bwMode="auto">
            <a:xfrm rot="5400000">
              <a:off x="3853094" y="3914223"/>
              <a:ext cx="357475" cy="10799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カギ線コネクタ 106"/>
            <p:cNvCxnSpPr>
              <a:stCxn id="101" idx="2"/>
            </p:cNvCxnSpPr>
            <p:nvPr/>
          </p:nvCxnSpPr>
          <p:spPr bwMode="auto">
            <a:xfrm rot="16200000" flipH="1">
              <a:off x="4933214" y="3914101"/>
              <a:ext cx="357475" cy="10802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 bwMode="auto">
            <a:xfrm>
              <a:off x="2915816" y="1862930"/>
              <a:ext cx="1080120" cy="32222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2000">
                <a:latin typeface="+mn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68056" y="1862930"/>
              <a:ext cx="1008000" cy="32222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2000">
                <a:latin typeface="+mn-ea"/>
              </a:endParaRPr>
            </a:p>
          </p:txBody>
        </p:sp>
        <p:sp>
          <p:nvSpPr>
            <p:cNvPr id="122" name="正方形/長方形 121"/>
            <p:cNvSpPr/>
            <p:nvPr/>
          </p:nvSpPr>
          <p:spPr bwMode="auto">
            <a:xfrm>
              <a:off x="5148064" y="1862930"/>
              <a:ext cx="1080120" cy="32222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2000">
                <a:latin typeface="+mn-ea"/>
              </a:endParaRPr>
            </a:p>
          </p:txBody>
        </p:sp>
        <p:grpSp>
          <p:nvGrpSpPr>
            <p:cNvPr id="2076" name="グループ化 39"/>
            <p:cNvGrpSpPr>
              <a:grpSpLocks/>
            </p:cNvGrpSpPr>
            <p:nvPr/>
          </p:nvGrpSpPr>
          <p:grpSpPr bwMode="auto">
            <a:xfrm>
              <a:off x="5443779" y="1936451"/>
              <a:ext cx="496373" cy="322992"/>
              <a:chOff x="2483768" y="1124744"/>
              <a:chExt cx="720080" cy="504056"/>
            </a:xfrm>
          </p:grpSpPr>
          <p:sp>
            <p:nvSpPr>
              <p:cNvPr id="130" name="正方形/長方形 129"/>
              <p:cNvSpPr/>
              <p:nvPr/>
            </p:nvSpPr>
            <p:spPr>
              <a:xfrm>
                <a:off x="2483060" y="1125432"/>
                <a:ext cx="142783" cy="1461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>
                <a:off x="2625844" y="1271600"/>
                <a:ext cx="578042" cy="35674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200" dirty="0">
                  <a:solidFill>
                    <a:schemeClr val="tx1"/>
                  </a:solidFill>
                  <a:latin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2077" name="グループ化 52"/>
            <p:cNvGrpSpPr>
              <a:grpSpLocks/>
            </p:cNvGrpSpPr>
            <p:nvPr/>
          </p:nvGrpSpPr>
          <p:grpSpPr bwMode="auto">
            <a:xfrm>
              <a:off x="5320416" y="2043896"/>
              <a:ext cx="496373" cy="322992"/>
              <a:chOff x="2483768" y="1124744"/>
              <a:chExt cx="720080" cy="504056"/>
            </a:xfrm>
            <a:solidFill>
              <a:schemeClr val="bg1"/>
            </a:solidFill>
          </p:grpSpPr>
          <p:sp>
            <p:nvSpPr>
              <p:cNvPr id="133" name="正方形/長方形 132"/>
              <p:cNvSpPr/>
              <p:nvPr/>
            </p:nvSpPr>
            <p:spPr>
              <a:xfrm>
                <a:off x="2483758" y="1125432"/>
                <a:ext cx="145087" cy="14616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2628845" y="1271600"/>
                <a:ext cx="575740" cy="35674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>
                    <a:solidFill>
                      <a:schemeClr val="tx1"/>
                    </a:solidFill>
                    <a:latin typeface="+mn-ea"/>
                    <a:cs typeface="Times New Roman" pitchFamily="18" charset="0"/>
                  </a:rPr>
                  <a:t>AP</a:t>
                </a:r>
                <a:endParaRPr lang="ja-JP" altLang="en-US" sz="1200" dirty="0">
                  <a:solidFill>
                    <a:schemeClr val="tx1"/>
                  </a:solidFill>
                  <a:latin typeface="+mn-ea"/>
                  <a:cs typeface="Times New Roman" pitchFamily="18" charset="0"/>
                </a:endParaRPr>
              </a:p>
            </p:txBody>
          </p:sp>
        </p:grpSp>
        <p:cxnSp>
          <p:nvCxnSpPr>
            <p:cNvPr id="32" name="直線コネクタ 31"/>
            <p:cNvCxnSpPr>
              <a:stCxn id="99" idx="2"/>
              <a:endCxn id="101" idx="0"/>
            </p:cNvCxnSpPr>
            <p:nvPr/>
          </p:nvCxnSpPr>
          <p:spPr bwMode="auto">
            <a:xfrm flipH="1">
              <a:off x="4571830" y="3879056"/>
              <a:ext cx="17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97" idx="2"/>
              <a:endCxn id="99" idx="0"/>
            </p:cNvCxnSpPr>
            <p:nvPr/>
          </p:nvCxnSpPr>
          <p:spPr bwMode="auto">
            <a:xfrm>
              <a:off x="4572000" y="3519016"/>
              <a:ext cx="0" cy="10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グループ化 39"/>
            <p:cNvGrpSpPr>
              <a:grpSpLocks/>
            </p:cNvGrpSpPr>
            <p:nvPr/>
          </p:nvGrpSpPr>
          <p:grpSpPr bwMode="auto">
            <a:xfrm>
              <a:off x="4363659" y="1936162"/>
              <a:ext cx="496373" cy="322992"/>
              <a:chOff x="2483768" y="1124744"/>
              <a:chExt cx="720080" cy="504056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2483060" y="1125432"/>
                <a:ext cx="142783" cy="1461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2625844" y="1271600"/>
                <a:ext cx="578042" cy="35674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200" dirty="0">
                  <a:solidFill>
                    <a:schemeClr val="tx1"/>
                  </a:solidFill>
                  <a:latin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1" name="グループ化 52"/>
            <p:cNvGrpSpPr>
              <a:grpSpLocks/>
            </p:cNvGrpSpPr>
            <p:nvPr/>
          </p:nvGrpSpPr>
          <p:grpSpPr bwMode="auto">
            <a:xfrm>
              <a:off x="4240296" y="2043607"/>
              <a:ext cx="496373" cy="322992"/>
              <a:chOff x="2483768" y="1124744"/>
              <a:chExt cx="720080" cy="504056"/>
            </a:xfrm>
            <a:solidFill>
              <a:schemeClr val="bg1"/>
            </a:solidFill>
          </p:grpSpPr>
          <p:sp>
            <p:nvSpPr>
              <p:cNvPr id="42" name="正方形/長方形 41"/>
              <p:cNvSpPr/>
              <p:nvPr/>
            </p:nvSpPr>
            <p:spPr>
              <a:xfrm>
                <a:off x="2483758" y="1125432"/>
                <a:ext cx="145087" cy="14616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2628845" y="1271600"/>
                <a:ext cx="575740" cy="35674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>
                    <a:solidFill>
                      <a:schemeClr val="tx1"/>
                    </a:solidFill>
                    <a:latin typeface="+mn-ea"/>
                    <a:cs typeface="Times New Roman" pitchFamily="18" charset="0"/>
                  </a:rPr>
                  <a:t>AP</a:t>
                </a:r>
                <a:endParaRPr lang="ja-JP" altLang="en-US" sz="1200" dirty="0">
                  <a:solidFill>
                    <a:schemeClr val="tx1"/>
                  </a:solidFill>
                  <a:latin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4" name="グループ化 39"/>
            <p:cNvGrpSpPr>
              <a:grpSpLocks/>
            </p:cNvGrpSpPr>
            <p:nvPr/>
          </p:nvGrpSpPr>
          <p:grpSpPr bwMode="auto">
            <a:xfrm>
              <a:off x="3255203" y="1936892"/>
              <a:ext cx="496373" cy="322992"/>
              <a:chOff x="2483768" y="1124744"/>
              <a:chExt cx="720080" cy="504056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2483060" y="1125432"/>
                <a:ext cx="142783" cy="1461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2625844" y="1271600"/>
                <a:ext cx="578042" cy="35674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200" dirty="0">
                  <a:solidFill>
                    <a:schemeClr val="tx1"/>
                  </a:solidFill>
                  <a:latin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47" name="グループ化 52"/>
            <p:cNvGrpSpPr>
              <a:grpSpLocks/>
            </p:cNvGrpSpPr>
            <p:nvPr/>
          </p:nvGrpSpPr>
          <p:grpSpPr bwMode="auto">
            <a:xfrm>
              <a:off x="3131840" y="2044337"/>
              <a:ext cx="496373" cy="322992"/>
              <a:chOff x="2483768" y="1124744"/>
              <a:chExt cx="720080" cy="504056"/>
            </a:xfrm>
            <a:solidFill>
              <a:schemeClr val="bg1"/>
            </a:solidFill>
          </p:grpSpPr>
          <p:sp>
            <p:nvSpPr>
              <p:cNvPr id="48" name="正方形/長方形 47"/>
              <p:cNvSpPr/>
              <p:nvPr/>
            </p:nvSpPr>
            <p:spPr>
              <a:xfrm>
                <a:off x="2483758" y="1125432"/>
                <a:ext cx="145087" cy="14616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2628845" y="1271600"/>
                <a:ext cx="575740" cy="35674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>
                    <a:solidFill>
                      <a:schemeClr val="tx1"/>
                    </a:solidFill>
                    <a:latin typeface="+mn-ea"/>
                    <a:cs typeface="Times New Roman" pitchFamily="18" charset="0"/>
                  </a:rPr>
                  <a:t>AP</a:t>
                </a:r>
                <a:endParaRPr lang="ja-JP" altLang="en-US" sz="1200" dirty="0">
                  <a:solidFill>
                    <a:schemeClr val="tx1"/>
                  </a:solidFill>
                  <a:latin typeface="+mn-ea"/>
                  <a:cs typeface="Times New Roman" pitchFamily="18" charset="0"/>
                </a:endParaRPr>
              </a:p>
            </p:txBody>
          </p:sp>
        </p:grpSp>
        <p:sp>
          <p:nvSpPr>
            <p:cNvPr id="3" name="円/楕円 2"/>
            <p:cNvSpPr/>
            <p:nvPr/>
          </p:nvSpPr>
          <p:spPr>
            <a:xfrm>
              <a:off x="3121462" y="2839033"/>
              <a:ext cx="740741" cy="2803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コア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121462" y="3188529"/>
              <a:ext cx="740741" cy="2803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コア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186757" y="2839033"/>
              <a:ext cx="740741" cy="2803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コア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5248488" y="2839033"/>
              <a:ext cx="740741" cy="2803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コア</a:t>
              </a:r>
              <a:r>
                <a:rPr lang="en-US" altLang="ja-JP" sz="1200" dirty="0">
                  <a:solidFill>
                    <a:schemeClr val="tx1"/>
                  </a:solidFill>
                </a:rPr>
                <a:t>3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円柱 3"/>
            <p:cNvSpPr/>
            <p:nvPr/>
          </p:nvSpPr>
          <p:spPr>
            <a:xfrm>
              <a:off x="3191830" y="4614687"/>
              <a:ext cx="603524" cy="318799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HDD1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円柱 52"/>
            <p:cNvSpPr/>
            <p:nvPr/>
          </p:nvSpPr>
          <p:spPr>
            <a:xfrm>
              <a:off x="4277846" y="4635503"/>
              <a:ext cx="603524" cy="318799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HDD2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円柱 53"/>
            <p:cNvSpPr/>
            <p:nvPr/>
          </p:nvSpPr>
          <p:spPr>
            <a:xfrm>
              <a:off x="5345266" y="4640002"/>
              <a:ext cx="603524" cy="318799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HDD3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5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363982"/>
              </p:ext>
            </p:extLst>
          </p:nvPr>
        </p:nvGraphicFramePr>
        <p:xfrm>
          <a:off x="1117600" y="990600"/>
          <a:ext cx="6667500" cy="46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51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585318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192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/>
          <p:cNvGrpSpPr/>
          <p:nvPr/>
        </p:nvGrpSpPr>
        <p:grpSpPr>
          <a:xfrm>
            <a:off x="508000" y="862964"/>
            <a:ext cx="8260037" cy="4808269"/>
            <a:chOff x="508000" y="1231264"/>
            <a:chExt cx="8260037" cy="4808269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508000" y="2360868"/>
              <a:ext cx="8260037" cy="3678665"/>
              <a:chOff x="990600" y="1651039"/>
              <a:chExt cx="6709692" cy="3678665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990600" y="4712384"/>
                <a:ext cx="6705600" cy="617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990600" y="3048000"/>
                <a:ext cx="6705600" cy="1549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990600" y="4709552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H/W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990600" y="3048000"/>
                <a:ext cx="173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ハイパーバイザ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3789402" y="3780304"/>
                <a:ext cx="1354098" cy="6463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デバッグ</a:t>
                </a:r>
                <a:endParaRPr kumimoji="1" lang="en-US" altLang="ja-JP" dirty="0" smtClean="0"/>
              </a:p>
              <a:p>
                <a:pPr algn="ctr"/>
                <a:r>
                  <a:rPr lang="ja-JP" altLang="en-US" dirty="0" smtClean="0"/>
                  <a:t>支援</a:t>
                </a:r>
                <a:r>
                  <a:rPr lang="ja-JP" altLang="en-US" dirty="0"/>
                  <a:t>機構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6858000" y="3918803"/>
                <a:ext cx="742511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VMCS</a:t>
                </a:r>
                <a:endParaRPr kumimoji="1" lang="ja-JP" altLang="en-US" dirty="0"/>
              </a:p>
            </p:txBody>
          </p:sp>
          <p:cxnSp>
            <p:nvCxnSpPr>
              <p:cNvPr id="19" name="直線矢印コネクタ 18"/>
              <p:cNvCxnSpPr/>
              <p:nvPr/>
            </p:nvCxnSpPr>
            <p:spPr>
              <a:xfrm>
                <a:off x="5143500" y="2935847"/>
                <a:ext cx="0" cy="844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/>
              <p:cNvCxnSpPr>
                <a:stCxn id="14" idx="3"/>
                <a:endCxn id="15" idx="1"/>
              </p:cNvCxnSpPr>
              <p:nvPr/>
            </p:nvCxnSpPr>
            <p:spPr>
              <a:xfrm flipV="1">
                <a:off x="5143500" y="4103469"/>
                <a:ext cx="171450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/>
              <p:nvPr/>
            </p:nvCxnSpPr>
            <p:spPr>
              <a:xfrm flipV="1">
                <a:off x="7086600" y="2743200"/>
                <a:ext cx="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カギ線コネクタ 26"/>
              <p:cNvCxnSpPr/>
              <p:nvPr/>
            </p:nvCxnSpPr>
            <p:spPr>
              <a:xfrm rot="16200000" flipV="1">
                <a:off x="2825079" y="2980694"/>
                <a:ext cx="1175783" cy="700437"/>
              </a:xfrm>
              <a:prstGeom prst="bentConnector3">
                <a:avLst>
                  <a:gd name="adj1" fmla="val 314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カギ線コネクタ 30"/>
              <p:cNvCxnSpPr>
                <a:stCxn id="13" idx="2"/>
                <a:endCxn id="14" idx="1"/>
              </p:cNvCxnSpPr>
              <p:nvPr/>
            </p:nvCxnSpPr>
            <p:spPr>
              <a:xfrm rot="16200000" flipH="1">
                <a:off x="2648049" y="2962117"/>
                <a:ext cx="1373570" cy="909135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5099402" y="3066871"/>
                <a:ext cx="14794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(2) </a:t>
                </a:r>
                <a:r>
                  <a:rPr lang="ja-JP" altLang="en-US" dirty="0" smtClean="0"/>
                  <a:t>割り込み発生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　　要求</a:t>
                </a:r>
                <a:r>
                  <a:rPr lang="en-US" altLang="ja-JP" dirty="0" smtClean="0"/>
                  <a:t> </a:t>
                </a:r>
                <a:endParaRPr lang="en-US" altLang="ja-JP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3034430" y="3333234"/>
                <a:ext cx="1687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(3) </a:t>
                </a:r>
                <a:r>
                  <a:rPr lang="ja-JP" altLang="en-US" dirty="0" smtClean="0"/>
                  <a:t>データ生成要求</a:t>
                </a:r>
                <a:endParaRPr kumimoji="1" lang="ja-JP" altLang="en-US" dirty="0"/>
              </a:p>
            </p:txBody>
          </p:sp>
          <p:grpSp>
            <p:nvGrpSpPr>
              <p:cNvPr id="2" name="グループ化 1"/>
              <p:cNvGrpSpPr/>
              <p:nvPr/>
            </p:nvGrpSpPr>
            <p:grpSpPr>
              <a:xfrm>
                <a:off x="990600" y="1651039"/>
                <a:ext cx="3175000" cy="1284809"/>
                <a:chOff x="990600" y="1117681"/>
                <a:chExt cx="3175000" cy="1284809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990600" y="1131373"/>
                  <a:ext cx="3175000" cy="127111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1034088" y="1117681"/>
                  <a:ext cx="1744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デバッグ支援</a:t>
                  </a:r>
                  <a:r>
                    <a:rPr lang="en-US" altLang="ja-JP" dirty="0" smtClean="0"/>
                    <a:t>OS</a:t>
                  </a:r>
                  <a:endParaRPr kumimoji="1" lang="ja-JP" altLang="en-US" dirty="0"/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1906282" y="1827210"/>
                  <a:ext cx="1947969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デバッグ支援機構</a:t>
                  </a:r>
                  <a:endParaRPr kumimoji="1" lang="ja-JP" altLang="en-US" dirty="0"/>
                </a:p>
              </p:txBody>
            </p:sp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1976813" y="1461953"/>
                  <a:ext cx="1500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(4) </a:t>
                  </a:r>
                  <a:r>
                    <a:rPr kumimoji="1" lang="ja-JP" altLang="en-US" dirty="0" smtClean="0"/>
                    <a:t>データの生成</a:t>
                  </a:r>
                  <a:endParaRPr kumimoji="1" lang="ja-JP" altLang="en-US" dirty="0"/>
                </a:p>
              </p:txBody>
            </p:sp>
          </p:grpSp>
          <p:sp>
            <p:nvSpPr>
              <p:cNvPr id="37" name="テキスト ボックス 36"/>
              <p:cNvSpPr txBox="1"/>
              <p:nvPr/>
            </p:nvSpPr>
            <p:spPr>
              <a:xfrm>
                <a:off x="1349449" y="3684200"/>
                <a:ext cx="1312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(5) </a:t>
                </a:r>
                <a:r>
                  <a:rPr kumimoji="1" lang="ja-JP" altLang="en-US" dirty="0" smtClean="0"/>
                  <a:t>データ生成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>      </a:t>
                </a:r>
                <a:r>
                  <a:rPr kumimoji="1" lang="ja-JP" altLang="en-US" dirty="0" smtClean="0"/>
                  <a:t>完了通知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5098618" y="3734474"/>
                <a:ext cx="1450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(6) </a:t>
                </a:r>
                <a:r>
                  <a:rPr kumimoji="1" lang="en-US" altLang="ja-JP" dirty="0" smtClean="0"/>
                  <a:t>VMCS</a:t>
                </a:r>
                <a:r>
                  <a:rPr kumimoji="1" lang="ja-JP" altLang="en-US" dirty="0" smtClean="0"/>
                  <a:t>の変更</a:t>
                </a:r>
                <a:endParaRPr kumimoji="1" lang="ja-JP" altLang="en-US" dirty="0"/>
              </a:p>
            </p:txBody>
          </p:sp>
          <p:grpSp>
            <p:nvGrpSpPr>
              <p:cNvPr id="22" name="グループ化 21"/>
              <p:cNvGrpSpPr/>
              <p:nvPr/>
            </p:nvGrpSpPr>
            <p:grpSpPr>
              <a:xfrm>
                <a:off x="4480466" y="1664730"/>
                <a:ext cx="3219826" cy="1271117"/>
                <a:chOff x="4546600" y="1079500"/>
                <a:chExt cx="3219826" cy="1271117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4546600" y="1079500"/>
                  <a:ext cx="3215734" cy="127111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546600" y="1079500"/>
                  <a:ext cx="1744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/>
                    <a:t>デバッグ対象</a:t>
                  </a:r>
                  <a:r>
                    <a:rPr lang="en-US" altLang="ja-JP" dirty="0" smtClean="0"/>
                    <a:t>OS</a:t>
                  </a:r>
                  <a:endParaRPr kumimoji="1" lang="ja-JP" altLang="en-US" dirty="0"/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6066884" y="1805972"/>
                  <a:ext cx="1699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(7) </a:t>
                  </a:r>
                  <a:r>
                    <a:rPr kumimoji="1" lang="ja-JP" altLang="en-US" dirty="0" smtClean="0"/>
                    <a:t>割り込みの発生</a:t>
                  </a:r>
                  <a:endParaRPr kumimoji="1" lang="ja-JP" altLang="en-US" dirty="0"/>
                </a:p>
              </p:txBody>
            </p:sp>
          </p:grpSp>
        </p:grpSp>
        <p:grpSp>
          <p:nvGrpSpPr>
            <p:cNvPr id="41" name="グループ化 40"/>
            <p:cNvGrpSpPr/>
            <p:nvPr/>
          </p:nvGrpSpPr>
          <p:grpSpPr>
            <a:xfrm>
              <a:off x="6358986" y="1231264"/>
              <a:ext cx="546100" cy="800058"/>
              <a:chOff x="6108700" y="1193842"/>
              <a:chExt cx="546100" cy="800058"/>
            </a:xfrm>
            <a:solidFill>
              <a:schemeClr val="bg1"/>
            </a:solidFill>
          </p:grpSpPr>
          <p:sp>
            <p:nvSpPr>
              <p:cNvPr id="34" name="二等辺三角形 33"/>
              <p:cNvSpPr/>
              <p:nvPr/>
            </p:nvSpPr>
            <p:spPr>
              <a:xfrm>
                <a:off x="6108700" y="1397000"/>
                <a:ext cx="546100" cy="5969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/>
            </p:nvSpPr>
            <p:spPr>
              <a:xfrm>
                <a:off x="6172200" y="1193842"/>
                <a:ext cx="424121" cy="45900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テキスト ボックス 41"/>
            <p:cNvSpPr txBox="1"/>
            <p:nvPr/>
          </p:nvSpPr>
          <p:spPr>
            <a:xfrm>
              <a:off x="4865420" y="2722348"/>
              <a:ext cx="24545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 </a:t>
              </a:r>
              <a:r>
                <a:rPr kumimoji="1" lang="ja-JP" altLang="en-US" dirty="0" smtClean="0"/>
                <a:t>ハイパーコール</a:t>
              </a:r>
              <a:r>
                <a:rPr lang="ja-JP" altLang="en-US" dirty="0"/>
                <a:t>挿入</a:t>
              </a:r>
              <a:endParaRPr kumimoji="1" lang="ja-JP" altLang="en-US" dirty="0"/>
            </a:p>
          </p:txBody>
        </p:sp>
        <p:cxnSp>
          <p:nvCxnSpPr>
            <p:cNvPr id="44" name="直線矢印コネクタ 43"/>
            <p:cNvCxnSpPr>
              <a:stCxn id="34" idx="3"/>
            </p:cNvCxnSpPr>
            <p:nvPr/>
          </p:nvCxnSpPr>
          <p:spPr>
            <a:xfrm>
              <a:off x="6632036" y="2031322"/>
              <a:ext cx="0" cy="690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26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63700" y="1485900"/>
            <a:ext cx="6705600" cy="4739154"/>
            <a:chOff x="1663700" y="1485900"/>
            <a:chExt cx="6705600" cy="4739154"/>
          </a:xfrm>
        </p:grpSpPr>
        <p:sp>
          <p:nvSpPr>
            <p:cNvPr id="4" name="正方形/長方形 3"/>
            <p:cNvSpPr/>
            <p:nvPr/>
          </p:nvSpPr>
          <p:spPr>
            <a:xfrm>
              <a:off x="1663700" y="5247154"/>
              <a:ext cx="6705600" cy="977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63700" y="2882900"/>
              <a:ext cx="6705600" cy="2120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663700" y="1485900"/>
              <a:ext cx="6705600" cy="1054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63700" y="530860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H/W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670112" y="2971800"/>
              <a:ext cx="173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ハイパーバイザ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663700" y="1512332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デバッグ対象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001687" y="3975100"/>
              <a:ext cx="223039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デバッグ支援</a:t>
              </a:r>
              <a:r>
                <a:rPr lang="ja-JP" altLang="en-US" dirty="0"/>
                <a:t>機構</a:t>
              </a:r>
              <a:endParaRPr kumimoji="1" lang="ja-JP" altLang="en-US" dirty="0"/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3001687" y="5637768"/>
              <a:ext cx="22303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メモリ</a:t>
              </a:r>
              <a:endParaRPr kumimoji="1" lang="ja-JP" altLang="en-US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090804" y="2132558"/>
              <a:ext cx="205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 </a:t>
              </a:r>
              <a:r>
                <a:rPr kumimoji="1" lang="ja-JP" altLang="en-US" dirty="0" smtClean="0"/>
                <a:t>割り込みの発生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855470" y="2157452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 </a:t>
              </a:r>
              <a:r>
                <a:rPr kumimoji="1" lang="ja-JP" altLang="en-US" dirty="0" smtClean="0"/>
                <a:t>割り込み処理の開始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884304" y="4609068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 </a:t>
              </a:r>
              <a:r>
                <a:rPr lang="ja-JP" altLang="en-US" dirty="0" smtClean="0"/>
                <a:t>再現情報</a:t>
              </a:r>
              <a:r>
                <a:rPr lang="ja-JP" altLang="en-US" dirty="0"/>
                <a:t>格納</a:t>
              </a:r>
              <a:endParaRPr kumimoji="1" lang="ja-JP" altLang="en-US" dirty="0"/>
            </a:p>
          </p:txBody>
        </p:sp>
        <p:cxnSp>
          <p:nvCxnSpPr>
            <p:cNvPr id="16" name="直線矢印コネクタ 15"/>
            <p:cNvCxnSpPr>
              <a:endCxn id="24" idx="0"/>
            </p:cNvCxnSpPr>
            <p:nvPr/>
          </p:nvCxnSpPr>
          <p:spPr>
            <a:xfrm>
              <a:off x="4116886" y="2540000"/>
              <a:ext cx="0" cy="1435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24" idx="2"/>
              <a:endCxn id="2" idx="0"/>
            </p:cNvCxnSpPr>
            <p:nvPr/>
          </p:nvCxnSpPr>
          <p:spPr>
            <a:xfrm>
              <a:off x="4116886" y="4344432"/>
              <a:ext cx="0" cy="12933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>
              <a:stCxn id="24" idx="3"/>
              <a:endCxn id="28" idx="2"/>
            </p:cNvCxnSpPr>
            <p:nvPr/>
          </p:nvCxnSpPr>
          <p:spPr>
            <a:xfrm flipV="1">
              <a:off x="5232085" y="2526784"/>
              <a:ext cx="1880300" cy="16329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0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83579" y="1406387"/>
            <a:ext cx="6705600" cy="4739154"/>
            <a:chOff x="1663700" y="1485900"/>
            <a:chExt cx="6705600" cy="4739154"/>
          </a:xfrm>
          <a:solidFill>
            <a:schemeClr val="bg1"/>
          </a:solidFill>
        </p:grpSpPr>
        <p:sp>
          <p:nvSpPr>
            <p:cNvPr id="4" name="正方形/長方形 3"/>
            <p:cNvSpPr/>
            <p:nvPr/>
          </p:nvSpPr>
          <p:spPr>
            <a:xfrm>
              <a:off x="1663700" y="5247154"/>
              <a:ext cx="6705600" cy="9779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63700" y="2882900"/>
              <a:ext cx="6705600" cy="21209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663700" y="1485900"/>
              <a:ext cx="6705600" cy="10541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63700" y="530860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H/W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670112" y="2971800"/>
              <a:ext cx="173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ハイパーバイザ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663700" y="1512332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デバッグ対象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001687" y="3975100"/>
              <a:ext cx="2230398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デバッグ支援</a:t>
              </a:r>
              <a:r>
                <a:rPr lang="ja-JP" altLang="en-US" dirty="0"/>
                <a:t>機構</a:t>
              </a:r>
              <a:endParaRPr kumimoji="1" lang="ja-JP" altLang="en-US" dirty="0"/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3001687" y="5637768"/>
              <a:ext cx="2230398" cy="36933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メモリ</a:t>
              </a:r>
              <a:endParaRPr kumimoji="1" lang="ja-JP" altLang="en-US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090804" y="2132558"/>
              <a:ext cx="205216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 </a:t>
              </a:r>
              <a:r>
                <a:rPr kumimoji="1" lang="ja-JP" altLang="en-US" dirty="0" smtClean="0"/>
                <a:t>割り込みの発生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855470" y="2157452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 </a:t>
              </a:r>
              <a:r>
                <a:rPr kumimoji="1" lang="ja-JP" altLang="en-US" dirty="0" smtClean="0"/>
                <a:t>割り込み処理の開始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884304" y="4609068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 </a:t>
              </a:r>
              <a:r>
                <a:rPr lang="ja-JP" altLang="en-US" dirty="0" smtClean="0"/>
                <a:t>再現情報</a:t>
              </a:r>
              <a:r>
                <a:rPr lang="ja-JP" altLang="en-US" dirty="0"/>
                <a:t>格納</a:t>
              </a:r>
              <a:endParaRPr kumimoji="1" lang="ja-JP" altLang="en-US" dirty="0"/>
            </a:p>
          </p:txBody>
        </p:sp>
        <p:cxnSp>
          <p:nvCxnSpPr>
            <p:cNvPr id="16" name="直線矢印コネクタ 15"/>
            <p:cNvCxnSpPr>
              <a:endCxn id="24" idx="0"/>
            </p:cNvCxnSpPr>
            <p:nvPr/>
          </p:nvCxnSpPr>
          <p:spPr>
            <a:xfrm>
              <a:off x="4116886" y="2540000"/>
              <a:ext cx="0" cy="14351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24" idx="2"/>
              <a:endCxn id="2" idx="0"/>
            </p:cNvCxnSpPr>
            <p:nvPr/>
          </p:nvCxnSpPr>
          <p:spPr>
            <a:xfrm>
              <a:off x="4116886" y="4344432"/>
              <a:ext cx="0" cy="129333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>
              <a:stCxn id="24" idx="3"/>
              <a:endCxn id="28" idx="2"/>
            </p:cNvCxnSpPr>
            <p:nvPr/>
          </p:nvCxnSpPr>
          <p:spPr>
            <a:xfrm flipV="1">
              <a:off x="5232085" y="2526784"/>
              <a:ext cx="1880300" cy="1632982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089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663700" y="1485900"/>
            <a:ext cx="6705600" cy="4739154"/>
            <a:chOff x="1663700" y="1485900"/>
            <a:chExt cx="6705600" cy="4739154"/>
          </a:xfrm>
        </p:grpSpPr>
        <p:sp>
          <p:nvSpPr>
            <p:cNvPr id="4" name="正方形/長方形 3"/>
            <p:cNvSpPr/>
            <p:nvPr/>
          </p:nvSpPr>
          <p:spPr>
            <a:xfrm>
              <a:off x="1663700" y="5247154"/>
              <a:ext cx="6705600" cy="977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63700" y="2882900"/>
              <a:ext cx="6705600" cy="2120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663700" y="1485900"/>
              <a:ext cx="6705600" cy="1054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663700" y="530860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H/W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670112" y="2895779"/>
              <a:ext cx="173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ハイパーバイザ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663700" y="1512332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デバッグ対象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001687" y="3975100"/>
              <a:ext cx="223039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デバッグ支援</a:t>
              </a:r>
              <a:r>
                <a:rPr lang="ja-JP" altLang="en-US" dirty="0"/>
                <a:t>機構</a:t>
              </a:r>
              <a:endParaRPr kumimoji="1" lang="ja-JP" altLang="en-US" dirty="0"/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3001687" y="5637768"/>
              <a:ext cx="22303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メモリ</a:t>
              </a:r>
              <a:endParaRPr kumimoji="1" lang="ja-JP" altLang="en-US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2421976" y="1906548"/>
              <a:ext cx="32415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(2) </a:t>
              </a:r>
              <a:r>
                <a:rPr kumimoji="1" lang="ja-JP" altLang="en-US" dirty="0" smtClean="0"/>
                <a:t>割り込み発生アドレスまでの</a:t>
              </a:r>
              <a:endParaRPr kumimoji="1"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   </a:t>
              </a:r>
              <a:r>
                <a:rPr kumimoji="1" lang="ja-JP" altLang="en-US" dirty="0" smtClean="0"/>
                <a:t>処理の実行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855470" y="2157452"/>
              <a:ext cx="205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(4) </a:t>
              </a:r>
              <a:r>
                <a:rPr kumimoji="1" lang="ja-JP" altLang="en-US" dirty="0" smtClean="0"/>
                <a:t>割り込みの発生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884304" y="4609068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(1) </a:t>
              </a:r>
              <a:r>
                <a:rPr kumimoji="1" lang="ja-JP" altLang="en-US" dirty="0" smtClean="0"/>
                <a:t>再現情報の取得</a:t>
              </a:r>
              <a:endParaRPr kumimoji="1" lang="ja-JP" altLang="en-US" dirty="0"/>
            </a:p>
          </p:txBody>
        </p:sp>
        <p:cxnSp>
          <p:nvCxnSpPr>
            <p:cNvPr id="16" name="直線矢印コネクタ 15"/>
            <p:cNvCxnSpPr>
              <a:endCxn id="24" idx="0"/>
            </p:cNvCxnSpPr>
            <p:nvPr/>
          </p:nvCxnSpPr>
          <p:spPr>
            <a:xfrm>
              <a:off x="4116886" y="2540000"/>
              <a:ext cx="0" cy="14351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24" idx="2"/>
              <a:endCxn id="2" idx="0"/>
            </p:cNvCxnSpPr>
            <p:nvPr/>
          </p:nvCxnSpPr>
          <p:spPr>
            <a:xfrm>
              <a:off x="4116886" y="4344432"/>
              <a:ext cx="0" cy="12933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>
              <a:stCxn id="24" idx="3"/>
              <a:endCxn id="28" idx="2"/>
            </p:cNvCxnSpPr>
            <p:nvPr/>
          </p:nvCxnSpPr>
          <p:spPr>
            <a:xfrm flipV="1">
              <a:off x="5232085" y="2526784"/>
              <a:ext cx="1649468" cy="16329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4356100" y="2540000"/>
              <a:ext cx="0" cy="1435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4284072" y="2909332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(3) </a:t>
              </a:r>
              <a:r>
                <a:rPr lang="ja-JP" altLang="en-US" dirty="0" smtClean="0"/>
                <a:t>分岐</a:t>
              </a:r>
              <a:r>
                <a:rPr lang="ja-JP" altLang="en-US" dirty="0"/>
                <a:t>回数</a:t>
              </a:r>
              <a:r>
                <a:rPr lang="ja-JP" altLang="en-US" dirty="0" smtClean="0"/>
                <a:t>の</a:t>
              </a:r>
              <a:r>
                <a:rPr lang="ja-JP" altLang="en-US" dirty="0"/>
                <a:t>比較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25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1295400" y="977900"/>
            <a:ext cx="6810310" cy="4739154"/>
            <a:chOff x="1295400" y="977900"/>
            <a:chExt cx="6810310" cy="4739154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1295400" y="977900"/>
              <a:ext cx="6810310" cy="4739154"/>
              <a:chOff x="1663700" y="1485900"/>
              <a:chExt cx="6810310" cy="4739154"/>
            </a:xfrm>
            <a:solidFill>
              <a:schemeClr val="bg1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1663700" y="5247154"/>
                <a:ext cx="6705600" cy="9779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1663700" y="2882900"/>
                <a:ext cx="6705600" cy="21209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663700" y="1485900"/>
                <a:ext cx="6705600" cy="105410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1663700" y="5308600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H/W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670112" y="2895779"/>
                <a:ext cx="173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ハイパーバイザ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663700" y="1512332"/>
                <a:ext cx="17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デバッグ対象</a:t>
                </a:r>
                <a:r>
                  <a:rPr lang="en-US" altLang="ja-JP" dirty="0" smtClean="0"/>
                  <a:t>OS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3001687" y="3975100"/>
                <a:ext cx="2230398" cy="36933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デバッグ支援</a:t>
                </a:r>
                <a:r>
                  <a:rPr lang="ja-JP" altLang="en-US" dirty="0"/>
                  <a:t>機構</a:t>
                </a:r>
                <a:endParaRPr kumimoji="1" lang="ja-JP" altLang="en-US" dirty="0"/>
              </a:p>
            </p:txBody>
          </p:sp>
          <p:sp>
            <p:nvSpPr>
              <p:cNvPr id="2" name="テキスト ボックス 1"/>
              <p:cNvSpPr txBox="1"/>
              <p:nvPr/>
            </p:nvSpPr>
            <p:spPr>
              <a:xfrm>
                <a:off x="3001687" y="5637768"/>
                <a:ext cx="2230398" cy="36933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メモリ</a:t>
                </a:r>
                <a:endParaRPr kumimoji="1" lang="ja-JP" altLang="en-US" dirty="0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2421976" y="1906548"/>
                <a:ext cx="32415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(2) </a:t>
                </a:r>
                <a:r>
                  <a:rPr kumimoji="1" lang="ja-JP" altLang="en-US" dirty="0" smtClean="0"/>
                  <a:t>割り込み発生アドレスまでの</a:t>
                </a:r>
                <a:endParaRPr kumimoji="1" lang="en-US" altLang="ja-JP" dirty="0" smtClean="0"/>
              </a:p>
              <a:p>
                <a:r>
                  <a:rPr lang="en-US" altLang="ja-JP" dirty="0"/>
                  <a:t> </a:t>
                </a:r>
                <a:r>
                  <a:rPr lang="en-US" altLang="ja-JP" dirty="0" smtClean="0"/>
                  <a:t>     </a:t>
                </a:r>
                <a:r>
                  <a:rPr kumimoji="1" lang="ja-JP" altLang="en-US" dirty="0" smtClean="0"/>
                  <a:t>処理の実行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421845" y="2157452"/>
                <a:ext cx="205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(4) </a:t>
                </a:r>
                <a:r>
                  <a:rPr kumimoji="1" lang="ja-JP" altLang="en-US" dirty="0" smtClean="0"/>
                  <a:t>割り込みの発生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4176347" y="4562127"/>
                <a:ext cx="211147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(1) </a:t>
                </a:r>
                <a:r>
                  <a:rPr kumimoji="1" lang="ja-JP" altLang="en-US" dirty="0" smtClean="0"/>
                  <a:t>再現情報の取得</a:t>
                </a:r>
                <a:endParaRPr kumimoji="1" lang="ja-JP" altLang="en-US" dirty="0"/>
              </a:p>
            </p:txBody>
          </p:sp>
          <p:cxnSp>
            <p:nvCxnSpPr>
              <p:cNvPr id="16" name="直線矢印コネクタ 15"/>
              <p:cNvCxnSpPr>
                <a:endCxn id="24" idx="0"/>
              </p:cNvCxnSpPr>
              <p:nvPr/>
            </p:nvCxnSpPr>
            <p:spPr>
              <a:xfrm>
                <a:off x="4116886" y="2540000"/>
                <a:ext cx="0" cy="143510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>
                <a:stCxn id="24" idx="2"/>
                <a:endCxn id="2" idx="0"/>
              </p:cNvCxnSpPr>
              <p:nvPr/>
            </p:nvCxnSpPr>
            <p:spPr>
              <a:xfrm>
                <a:off x="4116886" y="4344432"/>
                <a:ext cx="0" cy="129333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カギ線コネクタ 21"/>
              <p:cNvCxnSpPr>
                <a:stCxn id="24" idx="3"/>
                <a:endCxn id="28" idx="2"/>
              </p:cNvCxnSpPr>
              <p:nvPr/>
            </p:nvCxnSpPr>
            <p:spPr>
              <a:xfrm flipV="1">
                <a:off x="5232085" y="2526784"/>
                <a:ext cx="2215843" cy="1632982"/>
              </a:xfrm>
              <a:prstGeom prst="bentConnector2">
                <a:avLst/>
              </a:prstGeom>
              <a:grpFill/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/>
              <p:nvPr/>
            </p:nvCxnSpPr>
            <p:spPr>
              <a:xfrm>
                <a:off x="4356100" y="2540000"/>
                <a:ext cx="0" cy="143510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4284072" y="2909332"/>
                <a:ext cx="2111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(3) </a:t>
                </a:r>
                <a:r>
                  <a:rPr lang="ja-JP" altLang="en-US" dirty="0" smtClean="0"/>
                  <a:t>分岐</a:t>
                </a:r>
                <a:r>
                  <a:rPr lang="ja-JP" altLang="en-US" dirty="0"/>
                  <a:t>回数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比較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024156" y="2676873"/>
              <a:ext cx="3169575" cy="644872"/>
              <a:chOff x="4024156" y="2676873"/>
              <a:chExt cx="3169575" cy="644872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4024156" y="2676873"/>
                <a:ext cx="2924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(A) </a:t>
                </a:r>
                <a:r>
                  <a:rPr kumimoji="1" lang="ja-JP" altLang="en-US" dirty="0" smtClean="0"/>
                  <a:t>一致した場合，</a:t>
                </a:r>
                <a:r>
                  <a:rPr kumimoji="1" lang="en-US" altLang="ja-JP" dirty="0" smtClean="0"/>
                  <a:t>(4)</a:t>
                </a:r>
                <a:r>
                  <a:rPr kumimoji="1" lang="ja-JP" altLang="en-US" dirty="0" smtClean="0"/>
                  <a:t>へ進む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4024274" y="2952413"/>
                <a:ext cx="316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(B) </a:t>
                </a:r>
                <a:r>
                  <a:rPr kumimoji="1" lang="ja-JP" altLang="en-US" dirty="0" smtClean="0"/>
                  <a:t>一致しない場合，</a:t>
                </a:r>
                <a:r>
                  <a:rPr kumimoji="1" lang="en-US" altLang="ja-JP" dirty="0" smtClean="0"/>
                  <a:t>(2)</a:t>
                </a:r>
                <a:r>
                  <a:rPr kumimoji="1" lang="ja-JP" altLang="en-US" dirty="0" smtClean="0"/>
                  <a:t>へ進む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75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1384300" y="952500"/>
            <a:ext cx="6477000" cy="5054600"/>
            <a:chOff x="1384300" y="952500"/>
            <a:chExt cx="6477000" cy="5054600"/>
          </a:xfrm>
        </p:grpSpPr>
        <p:sp>
          <p:nvSpPr>
            <p:cNvPr id="4" name="正方形/長方形 3"/>
            <p:cNvSpPr/>
            <p:nvPr/>
          </p:nvSpPr>
          <p:spPr>
            <a:xfrm>
              <a:off x="1384300" y="2197100"/>
              <a:ext cx="6477000" cy="360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651000" y="2400300"/>
              <a:ext cx="5943600" cy="1168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651000" y="3771900"/>
              <a:ext cx="5943600" cy="825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651000" y="4711700"/>
              <a:ext cx="1765300" cy="825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740150" y="4711700"/>
              <a:ext cx="1765300" cy="825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800725" y="4711700"/>
              <a:ext cx="1765300" cy="825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651000" y="1193800"/>
              <a:ext cx="1765300" cy="825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744913" y="1193800"/>
              <a:ext cx="1765300" cy="825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800725" y="1193800"/>
              <a:ext cx="1765300" cy="825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/>
            <p:nvPr/>
          </p:nvCxnSpPr>
          <p:spPr>
            <a:xfrm flipH="1">
              <a:off x="3530600" y="952500"/>
              <a:ext cx="25400" cy="505460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H="1">
              <a:off x="5613400" y="952500"/>
              <a:ext cx="25400" cy="505460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4310855" y="5637768"/>
              <a:ext cx="6238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H/W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5976" y="1421884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048763" y="1421884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106163" y="1421884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838769" y="2455902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CPU(</a:t>
              </a:r>
              <a:r>
                <a:rPr kumimoji="1" lang="ja-JP" altLang="en-US" dirty="0" smtClean="0"/>
                <a:t>コア分割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725757" y="4000500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メモリ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空間分割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880597" y="481330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kumimoji="1" lang="en-US" altLang="ja-JP" dirty="0" smtClean="0"/>
                <a:t>0</a:t>
              </a:r>
              <a:r>
                <a:rPr kumimoji="1" lang="ja-JP" altLang="en-US" dirty="0" smtClean="0"/>
                <a:t>用</a:t>
              </a:r>
              <a:endParaRPr kumimoji="1" lang="en-US" altLang="ja-JP" dirty="0" smtClean="0"/>
            </a:p>
            <a:p>
              <a:r>
                <a:rPr lang="ja-JP" altLang="en-US" dirty="0" smtClean="0"/>
                <a:t>入出力</a:t>
              </a:r>
              <a:r>
                <a:rPr lang="ja-JP" altLang="en-US" dirty="0"/>
                <a:t>機器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969619" y="4813300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lang="en-US" altLang="ja-JP" dirty="0"/>
                <a:t>1</a:t>
              </a:r>
              <a:r>
                <a:rPr kumimoji="1" lang="ja-JP" altLang="en-US" dirty="0" smtClean="0"/>
                <a:t>用</a:t>
              </a:r>
              <a:endParaRPr kumimoji="1" lang="en-US" altLang="ja-JP" dirty="0" smtClean="0"/>
            </a:p>
            <a:p>
              <a:r>
                <a:rPr lang="ja-JP" altLang="en-US" dirty="0" smtClean="0"/>
                <a:t>入出力</a:t>
              </a:r>
              <a:r>
                <a:rPr lang="ja-JP" altLang="en-US" dirty="0"/>
                <a:t>機器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6037650" y="4801284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</a:t>
              </a:r>
              <a:r>
                <a:rPr kumimoji="1" lang="ja-JP" altLang="en-US" dirty="0" smtClean="0"/>
                <a:t>ノード</a:t>
              </a:r>
              <a:r>
                <a:rPr lang="en-US" altLang="ja-JP" dirty="0"/>
                <a:t>2</a:t>
              </a:r>
              <a:r>
                <a:rPr kumimoji="1" lang="ja-JP" altLang="en-US" dirty="0" smtClean="0"/>
                <a:t>用</a:t>
              </a:r>
              <a:endParaRPr kumimoji="1" lang="en-US" altLang="ja-JP" dirty="0" smtClean="0"/>
            </a:p>
            <a:p>
              <a:r>
                <a:rPr lang="ja-JP" altLang="en-US" dirty="0" smtClean="0"/>
                <a:t>入出力</a:t>
              </a:r>
              <a:r>
                <a:rPr lang="ja-JP" altLang="en-US" dirty="0"/>
                <a:t>機器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763852" y="3084205"/>
              <a:ext cx="704039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コア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656804" y="3084205"/>
              <a:ext cx="692818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コア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910152" y="3084205"/>
              <a:ext cx="692818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コア</a:t>
              </a:r>
              <a:r>
                <a:rPr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12867" y="3084205"/>
              <a:ext cx="692818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コア</a:t>
              </a:r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74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84300" y="2197100"/>
            <a:ext cx="6477000" cy="3606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51000" y="2469634"/>
            <a:ext cx="5943600" cy="1168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651000" y="3771900"/>
            <a:ext cx="5943600" cy="825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651000" y="4711700"/>
            <a:ext cx="1765300" cy="825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740150" y="4711700"/>
            <a:ext cx="1765300" cy="825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00725" y="4711700"/>
            <a:ext cx="1765300" cy="825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51000" y="1193800"/>
            <a:ext cx="1765300" cy="825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744913" y="1193800"/>
            <a:ext cx="1765300" cy="825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00725" y="1193800"/>
            <a:ext cx="1765300" cy="825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3530600" y="952500"/>
            <a:ext cx="25400" cy="5054600"/>
          </a:xfrm>
          <a:prstGeom prst="lin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5613400" y="952500"/>
            <a:ext cx="25400" cy="5054600"/>
          </a:xfrm>
          <a:prstGeom prst="lin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10855" y="5637768"/>
            <a:ext cx="6238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H/W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75976" y="1421884"/>
            <a:ext cx="11480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8763" y="1421884"/>
            <a:ext cx="11480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ノード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06163" y="1421884"/>
            <a:ext cx="11480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38769" y="2455902"/>
            <a:ext cx="15680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CPU(</a:t>
            </a:r>
            <a:r>
              <a:rPr kumimoji="1" lang="ja-JP" altLang="en-US" dirty="0" smtClean="0"/>
              <a:t>コア分割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25757" y="4000500"/>
            <a:ext cx="17940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空間分割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80597" y="4813300"/>
            <a:ext cx="13388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  <a:p>
            <a:r>
              <a:rPr lang="ja-JP" altLang="en-US" dirty="0" smtClean="0"/>
              <a:t>入出力</a:t>
            </a:r>
            <a:r>
              <a:rPr lang="ja-JP" altLang="en-US" dirty="0"/>
              <a:t>機器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69619" y="4813300"/>
            <a:ext cx="13789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ノード</a:t>
            </a:r>
            <a:r>
              <a:rPr lang="en-US" altLang="ja-JP" dirty="0"/>
              <a:t>1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  <a:p>
            <a:r>
              <a:rPr lang="ja-JP" altLang="en-US" dirty="0" smtClean="0"/>
              <a:t>入出力</a:t>
            </a:r>
            <a:r>
              <a:rPr lang="ja-JP" altLang="en-US" dirty="0"/>
              <a:t>機器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37650" y="4801284"/>
            <a:ext cx="13789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ノード</a:t>
            </a:r>
            <a:r>
              <a:rPr lang="en-US" altLang="ja-JP" dirty="0"/>
              <a:t>2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  <a:p>
            <a:r>
              <a:rPr lang="ja-JP" altLang="en-US" dirty="0" smtClean="0"/>
              <a:t>入出力</a:t>
            </a:r>
            <a:r>
              <a:rPr lang="ja-JP" altLang="en-US" dirty="0"/>
              <a:t>機器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10152" y="3084205"/>
            <a:ext cx="69281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コア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12867" y="3084205"/>
            <a:ext cx="69281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コア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1757443" y="2984500"/>
            <a:ext cx="776207" cy="495300"/>
            <a:chOff x="1757443" y="2984500"/>
            <a:chExt cx="776207" cy="495300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1828939" y="3035816"/>
              <a:ext cx="69281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コア</a:t>
              </a:r>
              <a:r>
                <a:rPr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1757443" y="2984500"/>
              <a:ext cx="776207" cy="4953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621043" y="2984500"/>
            <a:ext cx="776207" cy="495300"/>
            <a:chOff x="1757443" y="2984500"/>
            <a:chExt cx="776207" cy="495300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1828939" y="3035816"/>
              <a:ext cx="69281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コア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1757443" y="2984500"/>
              <a:ext cx="776207" cy="4953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1422400" y="1104900"/>
            <a:ext cx="6667500" cy="5270500"/>
            <a:chOff x="1422400" y="1104900"/>
            <a:chExt cx="6667500" cy="5270500"/>
          </a:xfrm>
        </p:grpSpPr>
        <p:sp>
          <p:nvSpPr>
            <p:cNvPr id="2" name="正方形/長方形 1"/>
            <p:cNvSpPr/>
            <p:nvPr/>
          </p:nvSpPr>
          <p:spPr>
            <a:xfrm>
              <a:off x="1422400" y="4876800"/>
              <a:ext cx="6667500" cy="1333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422400" y="3327400"/>
              <a:ext cx="3124200" cy="13081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965700" y="3327400"/>
              <a:ext cx="3124200" cy="13081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/>
            <p:cNvGrpSpPr/>
            <p:nvPr/>
          </p:nvGrpSpPr>
          <p:grpSpPr>
            <a:xfrm>
              <a:off x="1422400" y="1549400"/>
              <a:ext cx="3124200" cy="1536700"/>
              <a:chOff x="1422400" y="1549400"/>
              <a:chExt cx="3124200" cy="1536700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1676400" y="1816100"/>
                <a:ext cx="2870200" cy="127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1422400" y="1549400"/>
                <a:ext cx="254000" cy="2667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0" name="直線コネクタ 9"/>
            <p:cNvCxnSpPr/>
            <p:nvPr/>
          </p:nvCxnSpPr>
          <p:spPr>
            <a:xfrm>
              <a:off x="4756150" y="1104900"/>
              <a:ext cx="0" cy="527050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1676400" y="1816100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割り込みジェネレータ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422400" y="332740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デバッグ支援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965700" y="332740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デバッグ対象</a:t>
              </a:r>
              <a:r>
                <a:rPr lang="en-US" altLang="ja-JP" dirty="0" smtClean="0"/>
                <a:t>OS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972121" y="5059918"/>
              <a:ext cx="1568058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CPU(</a:t>
              </a:r>
              <a:r>
                <a:rPr lang="ja-JP" altLang="en-US" dirty="0" smtClean="0"/>
                <a:t>コア分割</a:t>
              </a:r>
              <a:r>
                <a:rPr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951315" y="3732768"/>
              <a:ext cx="1947969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デバッグ支援</a:t>
              </a:r>
              <a:r>
                <a:rPr lang="ja-JP" altLang="en-US" dirty="0"/>
                <a:t>機構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73970" y="5543550"/>
              <a:ext cx="69281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363679" y="5582166"/>
              <a:ext cx="69281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コア</a:t>
              </a:r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16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3649</TotalTime>
  <Words>1163</Words>
  <Application>Microsoft Office PowerPoint</Application>
  <PresentationFormat>画面に合わせる (4:3)</PresentationFormat>
  <Paragraphs>340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fujita</dc:creator>
  <cp:lastModifiedBy>fujita</cp:lastModifiedBy>
  <cp:revision>76</cp:revision>
  <dcterms:created xsi:type="dcterms:W3CDTF">2015-01-07T01:46:02Z</dcterms:created>
  <dcterms:modified xsi:type="dcterms:W3CDTF">2015-02-02T13:08:48Z</dcterms:modified>
</cp:coreProperties>
</file>