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91" r:id="rId2"/>
    <p:sldId id="320" r:id="rId3"/>
    <p:sldId id="339" r:id="rId4"/>
    <p:sldId id="303" r:id="rId5"/>
    <p:sldId id="340" r:id="rId6"/>
    <p:sldId id="327" r:id="rId7"/>
    <p:sldId id="326" r:id="rId8"/>
    <p:sldId id="341" r:id="rId9"/>
    <p:sldId id="293" r:id="rId10"/>
    <p:sldId id="294" r:id="rId11"/>
    <p:sldId id="342" r:id="rId12"/>
    <p:sldId id="307" r:id="rId13"/>
    <p:sldId id="313" r:id="rId14"/>
    <p:sldId id="328" r:id="rId15"/>
    <p:sldId id="331" r:id="rId16"/>
    <p:sldId id="332" r:id="rId17"/>
    <p:sldId id="333" r:id="rId18"/>
    <p:sldId id="334" r:id="rId19"/>
    <p:sldId id="343" r:id="rId20"/>
    <p:sldId id="283" r:id="rId21"/>
    <p:sldId id="284" r:id="rId22"/>
    <p:sldId id="286" r:id="rId23"/>
    <p:sldId id="287" r:id="rId24"/>
    <p:sldId id="288" r:id="rId25"/>
    <p:sldId id="289" r:id="rId26"/>
    <p:sldId id="290" r:id="rId27"/>
    <p:sldId id="344" r:id="rId28"/>
    <p:sldId id="314" r:id="rId29"/>
    <p:sldId id="335" r:id="rId30"/>
    <p:sldId id="336" r:id="rId31"/>
    <p:sldId id="337" r:id="rId32"/>
    <p:sldId id="338" r:id="rId33"/>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5" autoAdjust="0"/>
    <p:restoredTop sz="96429" autoAdjust="0"/>
  </p:normalViewPr>
  <p:slideViewPr>
    <p:cSldViewPr snapToGrid="0">
      <p:cViewPr varScale="1">
        <p:scale>
          <a:sx n="116" d="100"/>
          <a:sy n="116" d="100"/>
        </p:scale>
        <p:origin x="1698" y="108"/>
      </p:cViewPr>
      <p:guideLst/>
    </p:cSldViewPr>
  </p:slideViewPr>
  <p:notesTextViewPr>
    <p:cViewPr>
      <p:scale>
        <a:sx n="1" d="1"/>
        <a:sy n="1" d="1"/>
      </p:scale>
      <p:origin x="0" y="0"/>
    </p:cViewPr>
  </p:notesTextViewPr>
  <p:notesViewPr>
    <p:cSldViewPr snapToGrid="0">
      <p:cViewPr varScale="1">
        <p:scale>
          <a:sx n="81" d="100"/>
          <a:sy n="81" d="100"/>
        </p:scale>
        <p:origin x="3996"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ujita\Desktop\nic-interval\mint-interc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ujita\Desktop\nic_result\Book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3"/>
            <c:spPr>
              <a:solidFill>
                <a:schemeClr val="tx1"/>
              </a:solidFill>
              <a:ln w="0">
                <a:solidFill>
                  <a:schemeClr val="tx1"/>
                </a:solidFill>
              </a:ln>
              <a:effectLst/>
            </c:spPr>
          </c:marker>
          <c:xVal>
            <c:numRef>
              <c:f>Sheet1!$A$1:$A$1000</c:f>
              <c:numCache>
                <c:formatCode>General</c:formatCode>
                <c:ptCount val="100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numCache>
            </c:numRef>
          </c:xVal>
          <c:yVal>
            <c:numRef>
              <c:f>Sheet1!$B$1:$B$1000</c:f>
              <c:numCache>
                <c:formatCode>General</c:formatCode>
                <c:ptCount val="10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2</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-1</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-1</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1</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yVal>
          <c:smooth val="0"/>
        </c:ser>
        <c:dLbls>
          <c:showLegendKey val="0"/>
          <c:showVal val="0"/>
          <c:showCatName val="0"/>
          <c:showSerName val="0"/>
          <c:showPercent val="0"/>
          <c:showBubbleSize val="0"/>
        </c:dLbls>
        <c:axId val="1541149056"/>
        <c:axId val="1541149600"/>
      </c:scatterChart>
      <c:valAx>
        <c:axId val="1541149056"/>
        <c:scaling>
          <c:orientation val="minMax"/>
          <c:max val="1000"/>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ltLang="en-US" sz="1400" smtClean="0">
                    <a:solidFill>
                      <a:schemeClr val="tx1"/>
                    </a:solidFill>
                  </a:rPr>
                  <a:t>送信処理動作回数 </a:t>
                </a:r>
                <a:r>
                  <a:rPr lang="en-US" altLang="ja-JP" sz="1400">
                    <a:solidFill>
                      <a:schemeClr val="tx1"/>
                    </a:solidFill>
                  </a:rPr>
                  <a:t>(</a:t>
                </a:r>
                <a:r>
                  <a:rPr lang="ja-JP" altLang="en-US" sz="1400">
                    <a:solidFill>
                      <a:schemeClr val="tx1"/>
                    </a:solidFill>
                  </a:rPr>
                  <a:t>回</a:t>
                </a:r>
                <a:r>
                  <a:rPr lang="en-US" altLang="ja-JP" sz="1400">
                    <a:solidFill>
                      <a:schemeClr val="tx1"/>
                    </a:solidFill>
                  </a:rPr>
                  <a:t>)</a:t>
                </a:r>
                <a:endParaRPr lang="ja-JP" altLang="en-US" sz="140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541149600"/>
        <c:crosses val="autoZero"/>
        <c:crossBetween val="midCat"/>
      </c:valAx>
      <c:valAx>
        <c:axId val="154114960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ltLang="en-US" sz="1400">
                    <a:solidFill>
                      <a:schemeClr val="tx1"/>
                    </a:solidFill>
                  </a:rPr>
                  <a:t>指定</a:t>
                </a:r>
                <a:r>
                  <a:rPr lang="ja-JP" altLang="en-US" sz="1400" smtClean="0">
                    <a:solidFill>
                      <a:schemeClr val="tx1"/>
                    </a:solidFill>
                  </a:rPr>
                  <a:t>した割込間隔</a:t>
                </a:r>
                <a:r>
                  <a:rPr lang="ja-JP" altLang="en-US" sz="1400">
                    <a:solidFill>
                      <a:schemeClr val="tx1"/>
                    </a:solidFill>
                  </a:rPr>
                  <a:t>とのずれ </a:t>
                </a:r>
                <a:r>
                  <a:rPr lang="en-US" altLang="ja-JP" sz="1400">
                    <a:solidFill>
                      <a:schemeClr val="tx1"/>
                    </a:solidFill>
                  </a:rPr>
                  <a:t>(μs)</a:t>
                </a:r>
                <a:endParaRPr lang="ja-JP" altLang="en-US" sz="1400">
                  <a:solidFill>
                    <a:schemeClr val="tx1"/>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541149056"/>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57774596357271"/>
          <c:y val="5.3749843769528807E-2"/>
          <c:w val="0.64391456118490242"/>
          <c:h val="0.70943819522559681"/>
        </c:manualLayout>
      </c:layout>
      <c:scatterChart>
        <c:scatterStyle val="smoothMarker"/>
        <c:varyColors val="0"/>
        <c:ser>
          <c:idx val="1"/>
          <c:order val="0"/>
          <c:tx>
            <c:v>1.5KB</c:v>
          </c:tx>
          <c:spPr>
            <a:ln w="19050" cap="rnd">
              <a:solidFill>
                <a:schemeClr val="tx1"/>
              </a:solidFill>
              <a:round/>
            </a:ln>
            <a:effectLst/>
          </c:spPr>
          <c:marker>
            <c:symbol val="none"/>
          </c:marker>
          <c:dPt>
            <c:idx val="0"/>
            <c:marker>
              <c:symbol val="none"/>
            </c:marker>
            <c:bubble3D val="0"/>
          </c:dPt>
          <c:xVal>
            <c:numRef>
              <c:f>Sheet2!$A$1:$A$48</c:f>
              <c:numCache>
                <c:formatCode>General</c:formatCode>
                <c:ptCount val="48"/>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pt idx="19">
                  <c:v>2.2000000000000002</c:v>
                </c:pt>
                <c:pt idx="20">
                  <c:v>2.2999999999999998</c:v>
                </c:pt>
                <c:pt idx="21">
                  <c:v>2.4</c:v>
                </c:pt>
                <c:pt idx="22">
                  <c:v>2.5</c:v>
                </c:pt>
                <c:pt idx="23">
                  <c:v>2.6</c:v>
                </c:pt>
                <c:pt idx="24">
                  <c:v>2.7</c:v>
                </c:pt>
                <c:pt idx="25">
                  <c:v>2.8</c:v>
                </c:pt>
                <c:pt idx="26">
                  <c:v>2.9</c:v>
                </c:pt>
                <c:pt idx="27">
                  <c:v>3</c:v>
                </c:pt>
                <c:pt idx="28">
                  <c:v>3.1</c:v>
                </c:pt>
                <c:pt idx="29">
                  <c:v>3.2</c:v>
                </c:pt>
                <c:pt idx="30">
                  <c:v>3.3</c:v>
                </c:pt>
                <c:pt idx="31">
                  <c:v>3.4</c:v>
                </c:pt>
                <c:pt idx="32">
                  <c:v>3.5</c:v>
                </c:pt>
                <c:pt idx="33">
                  <c:v>3.6</c:v>
                </c:pt>
                <c:pt idx="34">
                  <c:v>3.7</c:v>
                </c:pt>
                <c:pt idx="35">
                  <c:v>3.8</c:v>
                </c:pt>
                <c:pt idx="36">
                  <c:v>3.9</c:v>
                </c:pt>
                <c:pt idx="37">
                  <c:v>4</c:v>
                </c:pt>
                <c:pt idx="38">
                  <c:v>4.0999999999999996</c:v>
                </c:pt>
                <c:pt idx="39">
                  <c:v>4.2</c:v>
                </c:pt>
                <c:pt idx="40">
                  <c:v>4.3</c:v>
                </c:pt>
                <c:pt idx="41">
                  <c:v>4.4000000000000004</c:v>
                </c:pt>
                <c:pt idx="42">
                  <c:v>4.5</c:v>
                </c:pt>
                <c:pt idx="43">
                  <c:v>4.5999999999999996</c:v>
                </c:pt>
                <c:pt idx="44">
                  <c:v>4.7</c:v>
                </c:pt>
                <c:pt idx="45">
                  <c:v>4.8</c:v>
                </c:pt>
                <c:pt idx="46">
                  <c:v>4.9000000000000004</c:v>
                </c:pt>
                <c:pt idx="47">
                  <c:v>5</c:v>
                </c:pt>
              </c:numCache>
            </c:numRef>
          </c:xVal>
          <c:yVal>
            <c:numRef>
              <c:f>Sheet2!$B$1:$B$48</c:f>
              <c:numCache>
                <c:formatCode>General</c:formatCode>
                <c:ptCount val="48"/>
                <c:pt idx="0">
                  <c:v>26.38</c:v>
                </c:pt>
                <c:pt idx="1">
                  <c:v>35.200000000000003</c:v>
                </c:pt>
                <c:pt idx="2">
                  <c:v>39.86</c:v>
                </c:pt>
                <c:pt idx="3">
                  <c:v>45.64</c:v>
                </c:pt>
                <c:pt idx="4">
                  <c:v>54.58</c:v>
                </c:pt>
                <c:pt idx="5">
                  <c:v>60.42</c:v>
                </c:pt>
                <c:pt idx="6">
                  <c:v>69.28</c:v>
                </c:pt>
                <c:pt idx="7">
                  <c:v>76</c:v>
                </c:pt>
                <c:pt idx="8">
                  <c:v>83.04</c:v>
                </c:pt>
                <c:pt idx="9">
                  <c:v>84.64</c:v>
                </c:pt>
                <c:pt idx="10">
                  <c:v>90.2</c:v>
                </c:pt>
                <c:pt idx="11">
                  <c:v>99.56</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pt idx="43">
                  <c:v>100</c:v>
                </c:pt>
                <c:pt idx="44">
                  <c:v>100</c:v>
                </c:pt>
                <c:pt idx="45">
                  <c:v>100</c:v>
                </c:pt>
                <c:pt idx="46">
                  <c:v>100</c:v>
                </c:pt>
                <c:pt idx="47">
                  <c:v>100</c:v>
                </c:pt>
              </c:numCache>
            </c:numRef>
          </c:yVal>
          <c:smooth val="1"/>
        </c:ser>
        <c:ser>
          <c:idx val="2"/>
          <c:order val="1"/>
          <c:tx>
            <c:v>8KB</c:v>
          </c:tx>
          <c:spPr>
            <a:ln w="19050" cap="rnd">
              <a:solidFill>
                <a:schemeClr val="tx1"/>
              </a:solidFill>
              <a:prstDash val="sysDot"/>
              <a:round/>
            </a:ln>
            <a:effectLst/>
          </c:spPr>
          <c:marker>
            <c:symbol val="none"/>
          </c:marker>
          <c:dPt>
            <c:idx val="0"/>
            <c:marker>
              <c:symbol val="none"/>
            </c:marker>
            <c:bubble3D val="0"/>
          </c:dPt>
          <c:xVal>
            <c:numRef>
              <c:f>Sheet4!$A$1:$A$36</c:f>
              <c:numCache>
                <c:formatCode>General</c:formatCode>
                <c:ptCount val="36"/>
                <c:pt idx="0">
                  <c:v>1.5</c:v>
                </c:pt>
                <c:pt idx="1">
                  <c:v>1.6</c:v>
                </c:pt>
                <c:pt idx="2">
                  <c:v>1.7</c:v>
                </c:pt>
                <c:pt idx="3">
                  <c:v>1.8</c:v>
                </c:pt>
                <c:pt idx="4">
                  <c:v>1.9</c:v>
                </c:pt>
                <c:pt idx="5">
                  <c:v>2</c:v>
                </c:pt>
                <c:pt idx="6">
                  <c:v>2.1</c:v>
                </c:pt>
                <c:pt idx="7">
                  <c:v>2.2000000000000002</c:v>
                </c:pt>
                <c:pt idx="8">
                  <c:v>2.2999999999999998</c:v>
                </c:pt>
                <c:pt idx="9">
                  <c:v>2.4</c:v>
                </c:pt>
                <c:pt idx="10">
                  <c:v>2.5</c:v>
                </c:pt>
                <c:pt idx="11">
                  <c:v>2.6</c:v>
                </c:pt>
                <c:pt idx="12">
                  <c:v>2.7</c:v>
                </c:pt>
                <c:pt idx="13">
                  <c:v>2.8</c:v>
                </c:pt>
                <c:pt idx="14">
                  <c:v>2.9</c:v>
                </c:pt>
                <c:pt idx="15">
                  <c:v>3</c:v>
                </c:pt>
                <c:pt idx="16">
                  <c:v>3.1</c:v>
                </c:pt>
                <c:pt idx="17">
                  <c:v>3.2</c:v>
                </c:pt>
                <c:pt idx="18">
                  <c:v>3.3</c:v>
                </c:pt>
                <c:pt idx="19">
                  <c:v>3.4</c:v>
                </c:pt>
                <c:pt idx="20">
                  <c:v>3.5</c:v>
                </c:pt>
                <c:pt idx="21">
                  <c:v>3.6</c:v>
                </c:pt>
                <c:pt idx="22">
                  <c:v>3.7</c:v>
                </c:pt>
                <c:pt idx="23">
                  <c:v>3.8</c:v>
                </c:pt>
                <c:pt idx="24">
                  <c:v>3.9</c:v>
                </c:pt>
                <c:pt idx="25">
                  <c:v>4</c:v>
                </c:pt>
                <c:pt idx="26">
                  <c:v>4.0999999999999996</c:v>
                </c:pt>
                <c:pt idx="27">
                  <c:v>4.2</c:v>
                </c:pt>
                <c:pt idx="28">
                  <c:v>4.3</c:v>
                </c:pt>
                <c:pt idx="29">
                  <c:v>4.4000000000000004</c:v>
                </c:pt>
                <c:pt idx="30">
                  <c:v>4.5</c:v>
                </c:pt>
                <c:pt idx="31">
                  <c:v>4.5999999999999996</c:v>
                </c:pt>
                <c:pt idx="32">
                  <c:v>4.7</c:v>
                </c:pt>
                <c:pt idx="33">
                  <c:v>4.8</c:v>
                </c:pt>
                <c:pt idx="34">
                  <c:v>4.9000000000000004</c:v>
                </c:pt>
                <c:pt idx="35">
                  <c:v>5</c:v>
                </c:pt>
              </c:numCache>
            </c:numRef>
          </c:xVal>
          <c:yVal>
            <c:numRef>
              <c:f>Sheet4!$B$1:$B$36</c:f>
              <c:numCache>
                <c:formatCode>General</c:formatCode>
                <c:ptCount val="36"/>
                <c:pt idx="0">
                  <c:v>64.16</c:v>
                </c:pt>
                <c:pt idx="1">
                  <c:v>64.16</c:v>
                </c:pt>
                <c:pt idx="2">
                  <c:v>69.28</c:v>
                </c:pt>
                <c:pt idx="3">
                  <c:v>74.06</c:v>
                </c:pt>
                <c:pt idx="4">
                  <c:v>69.62</c:v>
                </c:pt>
                <c:pt idx="5">
                  <c:v>79.52</c:v>
                </c:pt>
                <c:pt idx="6">
                  <c:v>84.64</c:v>
                </c:pt>
                <c:pt idx="7">
                  <c:v>86.46</c:v>
                </c:pt>
                <c:pt idx="8">
                  <c:v>87.94</c:v>
                </c:pt>
                <c:pt idx="9">
                  <c:v>94.88</c:v>
                </c:pt>
                <c:pt idx="10">
                  <c:v>94.88</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numCache>
            </c:numRef>
          </c:yVal>
          <c:smooth val="1"/>
        </c:ser>
        <c:ser>
          <c:idx val="0"/>
          <c:order val="2"/>
          <c:tx>
            <c:v>16KB</c:v>
          </c:tx>
          <c:spPr>
            <a:ln w="19050" cap="sq">
              <a:solidFill>
                <a:schemeClr val="tx1"/>
              </a:solidFill>
              <a:prstDash val="dash"/>
              <a:round/>
              <a:headEnd w="lg" len="lg"/>
            </a:ln>
            <a:effectLst/>
          </c:spPr>
          <c:marker>
            <c:symbol val="none"/>
          </c:marker>
          <c:dPt>
            <c:idx val="0"/>
            <c:marker>
              <c:symbol val="none"/>
            </c:marker>
            <c:bubble3D val="0"/>
            <c:spPr>
              <a:ln w="19050" cap="rnd">
                <a:solidFill>
                  <a:schemeClr val="tx1"/>
                </a:solidFill>
                <a:prstDash val="dash"/>
                <a:round/>
                <a:headEnd w="lg" len="lg"/>
              </a:ln>
              <a:effectLst/>
            </c:spPr>
          </c:dPt>
          <c:dPt>
            <c:idx val="1"/>
            <c:marker>
              <c:symbol val="none"/>
            </c:marker>
            <c:bubble3D val="0"/>
            <c:spPr>
              <a:ln w="19050" cap="sq">
                <a:solidFill>
                  <a:schemeClr val="tx1"/>
                </a:solidFill>
                <a:prstDash val="dash"/>
                <a:round/>
                <a:headEnd w="lg" len="lg"/>
              </a:ln>
              <a:effectLst/>
            </c:spPr>
          </c:dPt>
          <c:xVal>
            <c:numRef>
              <c:f>Sheet6!$A$1:$A$14</c:f>
              <c:numCache>
                <c:formatCode>General</c:formatCode>
                <c:ptCount val="14"/>
                <c:pt idx="0">
                  <c:v>3.7</c:v>
                </c:pt>
                <c:pt idx="1">
                  <c:v>3.8</c:v>
                </c:pt>
                <c:pt idx="2">
                  <c:v>3.9</c:v>
                </c:pt>
                <c:pt idx="3">
                  <c:v>4</c:v>
                </c:pt>
                <c:pt idx="4">
                  <c:v>4.0999999999999996</c:v>
                </c:pt>
                <c:pt idx="5">
                  <c:v>4.2</c:v>
                </c:pt>
                <c:pt idx="6">
                  <c:v>4.3</c:v>
                </c:pt>
                <c:pt idx="7">
                  <c:v>4.4000000000000004</c:v>
                </c:pt>
                <c:pt idx="8">
                  <c:v>4.5</c:v>
                </c:pt>
                <c:pt idx="9">
                  <c:v>4.5999999999999996</c:v>
                </c:pt>
                <c:pt idx="10">
                  <c:v>4.7</c:v>
                </c:pt>
                <c:pt idx="11">
                  <c:v>4.8</c:v>
                </c:pt>
                <c:pt idx="12">
                  <c:v>4.9000000000000004</c:v>
                </c:pt>
                <c:pt idx="13">
                  <c:v>5</c:v>
                </c:pt>
              </c:numCache>
            </c:numRef>
          </c:xVal>
          <c:yVal>
            <c:numRef>
              <c:f>Sheet6!$B$1:$B$14</c:f>
              <c:numCache>
                <c:formatCode>General</c:formatCode>
                <c:ptCount val="14"/>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numCache>
            </c:numRef>
          </c:yVal>
          <c:smooth val="1"/>
        </c:ser>
        <c:dLbls>
          <c:showLegendKey val="0"/>
          <c:showVal val="0"/>
          <c:showCatName val="0"/>
          <c:showSerName val="0"/>
          <c:showPercent val="0"/>
          <c:showBubbleSize val="0"/>
        </c:dLbls>
        <c:axId val="1541145248"/>
        <c:axId val="1541159392"/>
      </c:scatterChart>
      <c:valAx>
        <c:axId val="1541145248"/>
        <c:scaling>
          <c:orientation val="minMax"/>
          <c:max val="5"/>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ltLang="en-US" sz="1400" smtClean="0">
                    <a:solidFill>
                      <a:schemeClr val="tx1"/>
                    </a:solidFill>
                  </a:rPr>
                  <a:t>送信処理動作間隔 </a:t>
                </a:r>
                <a:r>
                  <a:rPr lang="en-US" altLang="ja-JP" sz="1400">
                    <a:solidFill>
                      <a:schemeClr val="tx1"/>
                    </a:solidFill>
                  </a:rPr>
                  <a:t>(μs)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541159392"/>
        <c:crosses val="autoZero"/>
        <c:crossBetween val="midCat"/>
      </c:valAx>
      <c:valAx>
        <c:axId val="1541159392"/>
        <c:scaling>
          <c:orientation val="minMax"/>
          <c:max val="100"/>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ltLang="en-US" sz="1400">
                    <a:solidFill>
                      <a:schemeClr val="tx1"/>
                    </a:solidFill>
                  </a:rPr>
                  <a:t>受信成功確率 </a:t>
                </a:r>
                <a:r>
                  <a:rPr lang="en-US" altLang="ja-JP" sz="1400">
                    <a:solidFill>
                      <a:schemeClr val="tx1"/>
                    </a:solidFill>
                  </a:rPr>
                  <a:t>(%)</a:t>
                </a:r>
                <a:endParaRPr lang="ja-JP" altLang="en-US" sz="1400">
                  <a:solidFill>
                    <a:schemeClr val="tx1"/>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5411452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ECAA8D5-7348-4245-96CA-2534DAAEB2BA}" type="datetimeFigureOut">
              <a:rPr kumimoji="1" lang="ja-JP" altLang="en-US" smtClean="0"/>
              <a:t>2016/2/28</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8AD7D8A-002B-44B5-8A7F-C53C931ECA51}" type="slidenum">
              <a:rPr kumimoji="1" lang="ja-JP" altLang="en-US" smtClean="0"/>
              <a:t>‹#›</a:t>
            </a:fld>
            <a:endParaRPr kumimoji="1" lang="ja-JP" altLang="en-US"/>
          </a:p>
        </p:txBody>
      </p:sp>
    </p:spTree>
    <p:extLst>
      <p:ext uri="{BB962C8B-B14F-4D97-AF65-F5344CB8AC3E}">
        <p14:creationId xmlns:p14="http://schemas.microsoft.com/office/powerpoint/2010/main" val="2372323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5EB6CCE-431B-4803-A97E-0A0CD9EAD10C}" type="datetimeFigureOut">
              <a:rPr kumimoji="1" lang="ja-JP" altLang="en-US" smtClean="0"/>
              <a:t>2016/2/28</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F559972-0EC5-4DEA-8920-0156AA5A3413}" type="slidenum">
              <a:rPr kumimoji="1" lang="ja-JP" altLang="en-US" smtClean="0"/>
              <a:t>‹#›</a:t>
            </a:fld>
            <a:endParaRPr kumimoji="1" lang="ja-JP" altLang="en-US"/>
          </a:p>
        </p:txBody>
      </p:sp>
    </p:spTree>
    <p:extLst>
      <p:ext uri="{BB962C8B-B14F-4D97-AF65-F5344CB8AC3E}">
        <p14:creationId xmlns:p14="http://schemas.microsoft.com/office/powerpoint/2010/main" val="9469765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Mint</a:t>
            </a:r>
            <a:r>
              <a:rPr kumimoji="1" lang="ja-JP" altLang="en-US" dirty="0" smtClean="0"/>
              <a:t>オペレーティングシステムを用いた</a:t>
            </a:r>
            <a:r>
              <a:rPr kumimoji="1" lang="en-US" altLang="ja-JP" dirty="0" smtClean="0"/>
              <a:t>NIC</a:t>
            </a:r>
            <a:r>
              <a:rPr kumimoji="1" lang="ja-JP" altLang="en-US" dirty="0" smtClean="0"/>
              <a:t>ドライバの割り込みデバッグ手法の実現と題しまして，</a:t>
            </a:r>
            <a:endParaRPr kumimoji="1" lang="en-US" altLang="ja-JP" dirty="0" smtClean="0"/>
          </a:p>
          <a:p>
            <a:r>
              <a:rPr kumimoji="1" lang="ja-JP" altLang="en-US" dirty="0" smtClean="0"/>
              <a:t>情報系学科の藤田将輝が発表いたします．</a:t>
            </a:r>
            <a:endParaRPr kumimoji="1" lang="en-US" altLang="ja-JP" dirty="0" smtClean="0"/>
          </a:p>
          <a:p>
            <a:r>
              <a:rPr kumimoji="1" lang="ja-JP" altLang="en-US" dirty="0" smtClean="0"/>
              <a:t>よろしくお願いします．</a:t>
            </a:r>
            <a:r>
              <a:rPr kumimoji="1" lang="en-US" altLang="ja-JP" dirty="0" smtClean="0"/>
              <a:t>(13)</a:t>
            </a:r>
            <a:endParaRPr kumimoji="1" lang="ja-JP" altLang="en-US" dirty="0"/>
          </a:p>
        </p:txBody>
      </p:sp>
      <p:sp>
        <p:nvSpPr>
          <p:cNvPr id="4" name="スライド番号プレースホルダー 3"/>
          <p:cNvSpPr>
            <a:spLocks noGrp="1"/>
          </p:cNvSpPr>
          <p:nvPr>
            <p:ph type="sldNum" sz="quarter" idx="10"/>
          </p:nvPr>
        </p:nvSpPr>
        <p:spPr/>
        <p:txBody>
          <a:bodyPr/>
          <a:lstStyle/>
          <a:p>
            <a:fld id="{F3A982E0-BE6A-422F-A9AA-09330E737253}" type="slidenum">
              <a:rPr kumimoji="1" lang="ja-JP" altLang="en-US" smtClean="0"/>
              <a:t>1</a:t>
            </a:fld>
            <a:endParaRPr kumimoji="1" lang="ja-JP" altLang="en-US"/>
          </a:p>
        </p:txBody>
      </p:sp>
      <p:sp>
        <p:nvSpPr>
          <p:cNvPr id="5" name="日付プレースホルダー 4"/>
          <p:cNvSpPr>
            <a:spLocks noGrp="1"/>
          </p:cNvSpPr>
          <p:nvPr>
            <p:ph type="dt" idx="11"/>
          </p:nvPr>
        </p:nvSpPr>
        <p:spPr/>
        <p:txBody>
          <a:bodyPr/>
          <a:lstStyle/>
          <a:p>
            <a:fld id="{608F7C0E-DD47-4BF4-9BFB-95E759604383}" type="datetime1">
              <a:rPr kumimoji="1" lang="ja-JP" altLang="en-US" smtClean="0"/>
              <a:t>2016/2/28</a:t>
            </a:fld>
            <a:endParaRPr kumimoji="1" lang="ja-JP" altLang="en-US"/>
          </a:p>
        </p:txBody>
      </p:sp>
      <p:sp>
        <p:nvSpPr>
          <p:cNvPr id="6" name="ヘッダー プレースホルダー 5"/>
          <p:cNvSpPr>
            <a:spLocks noGrp="1"/>
          </p:cNvSpPr>
          <p:nvPr>
            <p:ph type="hdr" sz="quarter" idx="12"/>
          </p:nvPr>
        </p:nvSpPr>
        <p:spPr/>
        <p:txBody>
          <a:bodyPr/>
          <a:lstStyle/>
          <a:p>
            <a:r>
              <a:rPr kumimoji="1" lang="ja-JP" altLang="en-US" smtClean="0"/>
              <a:t>藤田 将輝</a:t>
            </a:r>
            <a:endParaRPr kumimoji="1" lang="ja-JP" altLang="en-US"/>
          </a:p>
        </p:txBody>
      </p:sp>
    </p:spTree>
    <p:extLst>
      <p:ext uri="{BB962C8B-B14F-4D97-AF65-F5344CB8AC3E}">
        <p14:creationId xmlns:p14="http://schemas.microsoft.com/office/powerpoint/2010/main" val="220250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11</a:t>
            </a:fld>
            <a:endParaRPr kumimoji="1" lang="ja-JP" altLang="en-US"/>
          </a:p>
        </p:txBody>
      </p:sp>
    </p:spTree>
    <p:extLst>
      <p:ext uri="{BB962C8B-B14F-4D97-AF65-F5344CB8AC3E}">
        <p14:creationId xmlns:p14="http://schemas.microsoft.com/office/powerpoint/2010/main" val="337201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12</a:t>
            </a:fld>
            <a:endParaRPr kumimoji="1" lang="ja-JP" altLang="en-US"/>
          </a:p>
        </p:txBody>
      </p:sp>
    </p:spTree>
    <p:extLst>
      <p:ext uri="{BB962C8B-B14F-4D97-AF65-F5344CB8AC3E}">
        <p14:creationId xmlns:p14="http://schemas.microsoft.com/office/powerpoint/2010/main" val="123429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13</a:t>
            </a:fld>
            <a:endParaRPr kumimoji="1" lang="ja-JP" altLang="en-US"/>
          </a:p>
        </p:txBody>
      </p:sp>
    </p:spTree>
    <p:extLst>
      <p:ext uri="{BB962C8B-B14F-4D97-AF65-F5344CB8AC3E}">
        <p14:creationId xmlns:p14="http://schemas.microsoft.com/office/powerpoint/2010/main" val="51753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14</a:t>
            </a:fld>
            <a:endParaRPr kumimoji="1" lang="ja-JP" altLang="en-US"/>
          </a:p>
        </p:txBody>
      </p:sp>
    </p:spTree>
    <p:extLst>
      <p:ext uri="{BB962C8B-B14F-4D97-AF65-F5344CB8AC3E}">
        <p14:creationId xmlns:p14="http://schemas.microsoft.com/office/powerpoint/2010/main" val="399806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15</a:t>
            </a:fld>
            <a:endParaRPr kumimoji="1" lang="ja-JP" altLang="en-US"/>
          </a:p>
        </p:txBody>
      </p:sp>
    </p:spTree>
    <p:extLst>
      <p:ext uri="{BB962C8B-B14F-4D97-AF65-F5344CB8AC3E}">
        <p14:creationId xmlns:p14="http://schemas.microsoft.com/office/powerpoint/2010/main" val="603303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16</a:t>
            </a:fld>
            <a:endParaRPr kumimoji="1" lang="ja-JP" altLang="en-US"/>
          </a:p>
        </p:txBody>
      </p:sp>
    </p:spTree>
    <p:extLst>
      <p:ext uri="{BB962C8B-B14F-4D97-AF65-F5344CB8AC3E}">
        <p14:creationId xmlns:p14="http://schemas.microsoft.com/office/powerpoint/2010/main" val="318680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17</a:t>
            </a:fld>
            <a:endParaRPr kumimoji="1" lang="ja-JP" altLang="en-US"/>
          </a:p>
        </p:txBody>
      </p:sp>
    </p:spTree>
    <p:extLst>
      <p:ext uri="{BB962C8B-B14F-4D97-AF65-F5344CB8AC3E}">
        <p14:creationId xmlns:p14="http://schemas.microsoft.com/office/powerpoint/2010/main" val="561092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18</a:t>
            </a:fld>
            <a:endParaRPr kumimoji="1" lang="ja-JP" altLang="en-US"/>
          </a:p>
        </p:txBody>
      </p:sp>
    </p:spTree>
    <p:extLst>
      <p:ext uri="{BB962C8B-B14F-4D97-AF65-F5344CB8AC3E}">
        <p14:creationId xmlns:p14="http://schemas.microsoft.com/office/powerpoint/2010/main" val="1126590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19</a:t>
            </a:fld>
            <a:endParaRPr kumimoji="1" lang="ja-JP" altLang="en-US"/>
          </a:p>
        </p:txBody>
      </p:sp>
    </p:spTree>
    <p:extLst>
      <p:ext uri="{BB962C8B-B14F-4D97-AF65-F5344CB8AC3E}">
        <p14:creationId xmlns:p14="http://schemas.microsoft.com/office/powerpoint/2010/main" val="3477115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27</a:t>
            </a:fld>
            <a:endParaRPr kumimoji="1" lang="ja-JP" altLang="en-US"/>
          </a:p>
        </p:txBody>
      </p:sp>
    </p:spTree>
    <p:extLst>
      <p:ext uri="{BB962C8B-B14F-4D97-AF65-F5344CB8AC3E}">
        <p14:creationId xmlns:p14="http://schemas.microsoft.com/office/powerpoint/2010/main" val="306288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2</a:t>
            </a:fld>
            <a:endParaRPr kumimoji="1" lang="ja-JP" altLang="en-US"/>
          </a:p>
        </p:txBody>
      </p:sp>
    </p:spTree>
    <p:extLst>
      <p:ext uri="{BB962C8B-B14F-4D97-AF65-F5344CB8AC3E}">
        <p14:creationId xmlns:p14="http://schemas.microsoft.com/office/powerpoint/2010/main" val="118267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3</a:t>
            </a:fld>
            <a:endParaRPr kumimoji="1" lang="ja-JP" altLang="en-US"/>
          </a:p>
        </p:txBody>
      </p:sp>
    </p:spTree>
    <p:extLst>
      <p:ext uri="{BB962C8B-B14F-4D97-AF65-F5344CB8AC3E}">
        <p14:creationId xmlns:p14="http://schemas.microsoft.com/office/powerpoint/2010/main" val="424751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はじめにです．</a:t>
            </a:r>
            <a:endParaRPr kumimoji="1" lang="en-US" altLang="ja-JP" smtClean="0"/>
          </a:p>
          <a:p>
            <a:r>
              <a:rPr kumimoji="1" lang="en-US" altLang="ja-JP" smtClean="0"/>
              <a:t>OS</a:t>
            </a:r>
            <a:r>
              <a:rPr kumimoji="1" lang="ja-JP" altLang="en-US" smtClean="0"/>
              <a:t>機能の複雑化により，</a:t>
            </a:r>
            <a:r>
              <a:rPr kumimoji="1" lang="en-US" altLang="ja-JP" smtClean="0"/>
              <a:t>OS</a:t>
            </a:r>
            <a:r>
              <a:rPr kumimoji="1" lang="ja-JP" altLang="en-US" smtClean="0"/>
              <a:t>の開発工数が増加しています．</a:t>
            </a:r>
            <a:endParaRPr kumimoji="1" lang="en-US" altLang="ja-JP" smtClean="0"/>
          </a:p>
          <a:p>
            <a:r>
              <a:rPr kumimoji="1" lang="en-US" altLang="ja-JP" smtClean="0"/>
              <a:t>OS</a:t>
            </a:r>
            <a:r>
              <a:rPr kumimoji="1" lang="ja-JP" altLang="en-US" smtClean="0"/>
              <a:t>機能を実現する処理の中でも，割り込み処理は再現性がなく，開発が困難になっています．</a:t>
            </a:r>
            <a:endParaRPr kumimoji="1" lang="en-US" altLang="ja-JP" smtClean="0"/>
          </a:p>
          <a:p>
            <a:r>
              <a:rPr kumimoji="1" lang="ja-JP" altLang="en-US" smtClean="0"/>
              <a:t>なぜならば，割り込み処理は非同期に発生するためです．</a:t>
            </a:r>
            <a:endParaRPr kumimoji="1" lang="en-US" altLang="ja-JP" smtClean="0"/>
          </a:p>
          <a:p>
            <a:r>
              <a:rPr kumimoji="1" lang="ja-JP" altLang="en-US" smtClean="0"/>
              <a:t>これを支援する既存研究としまして，仮想計算機を用いた開発支援環境があります．</a:t>
            </a:r>
            <a:endParaRPr kumimoji="1" lang="en-US" altLang="ja-JP" smtClean="0"/>
          </a:p>
          <a:p>
            <a:r>
              <a:rPr kumimoji="1" lang="ja-JP" altLang="en-US" smtClean="0"/>
              <a:t>例えば，割り込み挿入手法やロギングリプレイ手法があります．</a:t>
            </a:r>
            <a:endParaRPr kumimoji="1" lang="en-US" altLang="ja-JP" smtClean="0"/>
          </a:p>
          <a:p>
            <a:r>
              <a:rPr kumimoji="1" lang="ja-JP" altLang="en-US" smtClean="0"/>
              <a:t>これらについては，後程詳しく説明いたします．</a:t>
            </a:r>
            <a:endParaRPr kumimoji="1" lang="en-US" altLang="ja-JP" smtClean="0"/>
          </a:p>
          <a:p>
            <a:r>
              <a:rPr kumimoji="1" lang="ja-JP" altLang="en-US" smtClean="0"/>
              <a:t>これらの既存手法には問題点がありまして，短い間隔や一定間隔での割り込みの発生が困難であるということがあります．</a:t>
            </a:r>
            <a:endParaRPr kumimoji="1" lang="en-US" altLang="ja-JP" smtClean="0"/>
          </a:p>
          <a:p>
            <a:r>
              <a:rPr kumimoji="1" lang="ja-JP" altLang="en-US" smtClean="0"/>
              <a:t>なぜなら，仮想化によるハイパーバイザのオーバヘッドが存在するためです．</a:t>
            </a:r>
            <a:endParaRPr kumimoji="1" lang="en-US" altLang="ja-JP" smtClean="0"/>
          </a:p>
          <a:p>
            <a:r>
              <a:rPr kumimoji="1" lang="ja-JP" altLang="en-US" smtClean="0"/>
              <a:t>ここで，我々は</a:t>
            </a:r>
            <a:r>
              <a:rPr kumimoji="1" lang="en-US" altLang="ja-JP" smtClean="0"/>
              <a:t>Mint</a:t>
            </a:r>
            <a:r>
              <a:rPr kumimoji="1" lang="ja-JP" altLang="en-US" smtClean="0"/>
              <a:t>という方式を研究していまして，</a:t>
            </a:r>
            <a:r>
              <a:rPr kumimoji="1" lang="en-US" altLang="ja-JP" smtClean="0"/>
              <a:t>Mint</a:t>
            </a:r>
            <a:r>
              <a:rPr kumimoji="1" lang="ja-JP" altLang="en-US" smtClean="0"/>
              <a:t>は</a:t>
            </a:r>
            <a:r>
              <a:rPr kumimoji="1" lang="en-US" altLang="ja-JP" smtClean="0"/>
              <a:t>1</a:t>
            </a:r>
            <a:r>
              <a:rPr kumimoji="1" lang="ja-JP" altLang="en-US" smtClean="0"/>
              <a:t>台の計算機上</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4</a:t>
            </a:fld>
            <a:endParaRPr kumimoji="1" lang="ja-JP" altLang="en-US"/>
          </a:p>
        </p:txBody>
      </p:sp>
    </p:spTree>
    <p:extLst>
      <p:ext uri="{BB962C8B-B14F-4D97-AF65-F5344CB8AC3E}">
        <p14:creationId xmlns:p14="http://schemas.microsoft.com/office/powerpoint/2010/main" val="9820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5</a:t>
            </a:fld>
            <a:endParaRPr kumimoji="1" lang="ja-JP" altLang="en-US"/>
          </a:p>
        </p:txBody>
      </p:sp>
    </p:spTree>
    <p:extLst>
      <p:ext uri="{BB962C8B-B14F-4D97-AF65-F5344CB8AC3E}">
        <p14:creationId xmlns:p14="http://schemas.microsoft.com/office/powerpoint/2010/main" val="240780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処理流れ</a:t>
            </a:r>
            <a:endParaRPr kumimoji="1" lang="en-US" altLang="ja-JP" smtClean="0"/>
          </a:p>
          <a:p>
            <a:r>
              <a:rPr kumimoji="1" lang="ja-JP" altLang="en-US" smtClean="0"/>
              <a:t>処理流れについて説明します．</a:t>
            </a:r>
            <a:endParaRPr kumimoji="1" lang="en-US" altLang="ja-JP" smtClean="0"/>
          </a:p>
          <a:p>
            <a:r>
              <a:rPr kumimoji="1" lang="ja-JP" altLang="en-US" smtClean="0"/>
              <a:t>まず，開発者が開発対象</a:t>
            </a:r>
            <a:r>
              <a:rPr kumimoji="1" lang="en-US" altLang="ja-JP" smtClean="0"/>
              <a:t>OS</a:t>
            </a:r>
            <a:r>
              <a:rPr kumimoji="1" lang="ja-JP" altLang="en-US" smtClean="0"/>
              <a:t>のソースコード中の割り込みを発生させたい箇所にハイパーコールを挿入します．</a:t>
            </a:r>
            <a:endParaRPr kumimoji="1" lang="en-US" altLang="ja-JP" smtClean="0"/>
          </a:p>
          <a:p>
            <a:r>
              <a:rPr kumimoji="1" lang="ja-JP" altLang="en-US" smtClean="0"/>
              <a:t>次にこの</a:t>
            </a:r>
            <a:r>
              <a:rPr kumimoji="1" lang="en-US" altLang="ja-JP" smtClean="0"/>
              <a:t>OS</a:t>
            </a:r>
            <a:r>
              <a:rPr kumimoji="1" lang="ja-JP" altLang="en-US" smtClean="0"/>
              <a:t>をビルドし，動作させます．</a:t>
            </a:r>
            <a:endParaRPr kumimoji="1" lang="en-US" altLang="ja-JP" smtClean="0"/>
          </a:p>
          <a:p>
            <a:r>
              <a:rPr kumimoji="1" lang="ja-JP" altLang="en-US" smtClean="0"/>
              <a:t>ハイパーコールを挿入した位置まで処理が進むと，ハイパーバイザに処理が遷移します．</a:t>
            </a:r>
            <a:endParaRPr kumimoji="1" lang="en-US" altLang="ja-JP" smtClean="0"/>
          </a:p>
          <a:p>
            <a:r>
              <a:rPr kumimoji="1" lang="ja-JP" altLang="en-US" smtClean="0"/>
              <a:t>この際，ハイパーバイザの</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6</a:t>
            </a:fld>
            <a:endParaRPr kumimoji="1" lang="ja-JP" altLang="en-US"/>
          </a:p>
        </p:txBody>
      </p:sp>
    </p:spTree>
    <p:extLst>
      <p:ext uri="{BB962C8B-B14F-4D97-AF65-F5344CB8AC3E}">
        <p14:creationId xmlns:p14="http://schemas.microsoft.com/office/powerpoint/2010/main" val="295886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7</a:t>
            </a:fld>
            <a:endParaRPr kumimoji="1" lang="ja-JP" altLang="en-US"/>
          </a:p>
        </p:txBody>
      </p:sp>
    </p:spTree>
    <p:extLst>
      <p:ext uri="{BB962C8B-B14F-4D97-AF65-F5344CB8AC3E}">
        <p14:creationId xmlns:p14="http://schemas.microsoft.com/office/powerpoint/2010/main" val="116868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近年，オペレーティングシステムの機能の複雑化により，</a:t>
            </a:r>
            <a:r>
              <a:rPr kumimoji="1" lang="en-US" altLang="ja-JP" dirty="0" smtClean="0"/>
              <a:t>OS</a:t>
            </a:r>
            <a:r>
              <a:rPr kumimoji="1" lang="ja-JP" altLang="en-US" dirty="0" smtClean="0"/>
              <a:t>のデバッグが重要視されています．</a:t>
            </a:r>
            <a:endParaRPr kumimoji="1" lang="en-US" altLang="ja-JP" dirty="0" smtClean="0"/>
          </a:p>
          <a:p>
            <a:r>
              <a:rPr kumimoji="1" lang="ja-JP" altLang="en-US" dirty="0" smtClean="0"/>
              <a:t>中でも，非同期な処理である割り込み処理のデバッグが困難になっています．</a:t>
            </a:r>
            <a:endParaRPr kumimoji="1" lang="en-US" altLang="ja-JP" dirty="0" smtClean="0"/>
          </a:p>
          <a:p>
            <a:r>
              <a:rPr kumimoji="1" lang="ja-JP" altLang="en-US" dirty="0" smtClean="0"/>
              <a:t>既存研究として，仮想計算機を用いたデバッグ支援環境があります．</a:t>
            </a:r>
            <a:endParaRPr kumimoji="1" lang="en-US" altLang="ja-JP" dirty="0" smtClean="0"/>
          </a:p>
          <a:p>
            <a:r>
              <a:rPr kumimoji="1" lang="ja-JP" altLang="en-US" dirty="0" smtClean="0"/>
              <a:t>仮想計算機を用いた割り込みデバッグ支援環境の問題点として，</a:t>
            </a:r>
            <a:endParaRPr kumimoji="1" lang="en-US" altLang="ja-JP" dirty="0" smtClean="0"/>
          </a:p>
          <a:p>
            <a:r>
              <a:rPr kumimoji="1" lang="ja-JP" altLang="en-US" dirty="0" smtClean="0"/>
              <a:t>仮想化によるオーバヘッドにより，一定間隔や，短い間隔での割り込みが困難，</a:t>
            </a:r>
            <a:endParaRPr kumimoji="1" lang="en-US" altLang="ja-JP" dirty="0" smtClean="0"/>
          </a:p>
          <a:p>
            <a:r>
              <a:rPr kumimoji="1" lang="ja-JP" altLang="en-US" dirty="0" smtClean="0"/>
              <a:t>任意のタイミングでの割り込みの発生が困難，ということがあります．</a:t>
            </a:r>
            <a:endParaRPr kumimoji="1" lang="en-US" altLang="ja-JP" dirty="0" smtClean="0"/>
          </a:p>
          <a:p>
            <a:r>
              <a:rPr kumimoji="1" lang="ja-JP" altLang="en-US" dirty="0" smtClean="0"/>
              <a:t>これを解決する手段として，</a:t>
            </a:r>
            <a:r>
              <a:rPr kumimoji="1" lang="en-US" altLang="ja-JP" dirty="0" smtClean="0"/>
              <a:t>Mint</a:t>
            </a:r>
            <a:r>
              <a:rPr kumimoji="1" lang="ja-JP" altLang="en-US" dirty="0" smtClean="0"/>
              <a:t>を用いたデバッグ支援機構が提案されています．</a:t>
            </a:r>
            <a:endParaRPr kumimoji="1" lang="en-US" altLang="ja-JP" dirty="0" smtClean="0"/>
          </a:p>
          <a:p>
            <a:r>
              <a:rPr kumimoji="1" lang="ja-JP" altLang="en-US" dirty="0" smtClean="0"/>
              <a:t>この特徴として，デバッグ対象の</a:t>
            </a:r>
            <a:r>
              <a:rPr kumimoji="1" lang="en-US" altLang="ja-JP" dirty="0" smtClean="0"/>
              <a:t>OS</a:t>
            </a:r>
            <a:r>
              <a:rPr kumimoji="1" lang="ja-JP" altLang="en-US" dirty="0" smtClean="0"/>
              <a:t>がデバッグ支援機構の影響を受けない，任意のタイミングで割り込みを発生させられる</a:t>
            </a:r>
            <a:endParaRPr kumimoji="1" lang="en-US" altLang="ja-JP" dirty="0" smtClean="0"/>
          </a:p>
          <a:p>
            <a:r>
              <a:rPr kumimoji="1" lang="ja-JP" altLang="en-US" dirty="0" smtClean="0"/>
              <a:t>というものがあります．</a:t>
            </a:r>
            <a:endParaRPr kumimoji="1" lang="en-US" altLang="ja-JP" dirty="0" smtClean="0"/>
          </a:p>
          <a:p>
            <a:r>
              <a:rPr kumimoji="1" lang="ja-JP" altLang="en-US" dirty="0" smtClean="0"/>
              <a:t>本研究ではこの提案手法を</a:t>
            </a:r>
            <a:r>
              <a:rPr kumimoji="1" lang="en-US" altLang="ja-JP" dirty="0" smtClean="0"/>
              <a:t>NIC</a:t>
            </a:r>
            <a:r>
              <a:rPr kumimoji="1" lang="ja-JP" altLang="en-US" dirty="0" smtClean="0"/>
              <a:t>に適用した環境を実装します．</a:t>
            </a:r>
            <a:endParaRPr kumimoji="1" lang="en-US" altLang="ja-JP" dirty="0" smtClean="0"/>
          </a:p>
          <a:p>
            <a:r>
              <a:rPr kumimoji="1" lang="ja-JP" altLang="en-US" dirty="0" smtClean="0"/>
              <a:t>これにより，</a:t>
            </a:r>
            <a:r>
              <a:rPr kumimoji="1" lang="en-US" altLang="ja-JP" dirty="0" smtClean="0"/>
              <a:t>NIC</a:t>
            </a:r>
            <a:r>
              <a:rPr kumimoji="1" lang="ja-JP" altLang="en-US" dirty="0" smtClean="0"/>
              <a:t>の非同期割り込みを再現可能にすることを示します．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8</a:t>
            </a:fld>
            <a:endParaRPr kumimoji="1" lang="ja-JP" altLang="en-US"/>
          </a:p>
        </p:txBody>
      </p:sp>
    </p:spTree>
    <p:extLst>
      <p:ext uri="{BB962C8B-B14F-4D97-AF65-F5344CB8AC3E}">
        <p14:creationId xmlns:p14="http://schemas.microsoft.com/office/powerpoint/2010/main" val="21484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Mint</a:t>
            </a:r>
            <a:r>
              <a:rPr kumimoji="1" lang="ja-JP" altLang="en-US" dirty="0" smtClean="0"/>
              <a:t>を用いたデバッグ支援環境について説明します．</a:t>
            </a:r>
            <a:endParaRPr kumimoji="1" lang="en-US" altLang="ja-JP" dirty="0" smtClean="0"/>
          </a:p>
          <a:p>
            <a:r>
              <a:rPr kumimoji="1" lang="ja-JP" altLang="en-US" dirty="0" smtClean="0"/>
              <a:t>この図のように，</a:t>
            </a:r>
            <a:r>
              <a:rPr kumimoji="1" lang="en-US" altLang="ja-JP" dirty="0" smtClean="0"/>
              <a:t>Mint</a:t>
            </a:r>
            <a:r>
              <a:rPr kumimoji="1" lang="ja-JP" altLang="en-US" dirty="0" smtClean="0"/>
              <a:t>を用いて資源を分割し，</a:t>
            </a:r>
            <a:endParaRPr kumimoji="1" lang="en-US" altLang="ja-JP" dirty="0" smtClean="0"/>
          </a:p>
          <a:p>
            <a:r>
              <a:rPr kumimoji="1" lang="en-US" altLang="ja-JP" dirty="0" smtClean="0"/>
              <a:t>2</a:t>
            </a:r>
            <a:r>
              <a:rPr kumimoji="1" lang="ja-JP" altLang="en-US" dirty="0" err="1" smtClean="0"/>
              <a:t>つの</a:t>
            </a:r>
            <a:r>
              <a:rPr kumimoji="1" lang="en-US" altLang="ja-JP" dirty="0" smtClean="0"/>
              <a:t>OS</a:t>
            </a:r>
            <a:r>
              <a:rPr kumimoji="1" lang="ja-JP" altLang="en-US" dirty="0" smtClean="0"/>
              <a:t>が動作します．</a:t>
            </a:r>
            <a:endParaRPr kumimoji="1" lang="en-US" altLang="ja-JP" dirty="0" smtClean="0"/>
          </a:p>
          <a:p>
            <a:r>
              <a:rPr kumimoji="1" lang="en-US" altLang="ja-JP" dirty="0" smtClean="0"/>
              <a:t>1</a:t>
            </a:r>
            <a:r>
              <a:rPr kumimoji="1" lang="ja-JP" altLang="en-US" dirty="0" err="1" smtClean="0"/>
              <a:t>つは</a:t>
            </a:r>
            <a:r>
              <a:rPr kumimoji="1" lang="ja-JP" altLang="en-US" dirty="0" smtClean="0"/>
              <a:t>デバッグ支援</a:t>
            </a:r>
            <a:r>
              <a:rPr kumimoji="1" lang="en-US" altLang="ja-JP" dirty="0" smtClean="0"/>
              <a:t>OS</a:t>
            </a:r>
            <a:r>
              <a:rPr kumimoji="1" lang="ja-JP" altLang="en-US" dirty="0" smtClean="0"/>
              <a:t>で，もう</a:t>
            </a:r>
            <a:r>
              <a:rPr kumimoji="1" lang="en-US" altLang="ja-JP" dirty="0" smtClean="0"/>
              <a:t>1</a:t>
            </a:r>
            <a:r>
              <a:rPr kumimoji="1" lang="ja-JP" altLang="en-US" dirty="0" err="1" smtClean="0"/>
              <a:t>つは</a:t>
            </a:r>
            <a:r>
              <a:rPr kumimoji="1" lang="ja-JP" altLang="en-US" dirty="0" smtClean="0"/>
              <a:t>デバッグ対象</a:t>
            </a:r>
            <a:r>
              <a:rPr kumimoji="1" lang="en-US" altLang="ja-JP" dirty="0" smtClean="0"/>
              <a:t>OS</a:t>
            </a:r>
            <a:r>
              <a:rPr kumimoji="1" lang="ja-JP" altLang="en-US" dirty="0" smtClean="0"/>
              <a:t>です．</a:t>
            </a:r>
            <a:endParaRPr kumimoji="1" lang="en-US" altLang="ja-JP" dirty="0" smtClean="0"/>
          </a:p>
          <a:p>
            <a:r>
              <a:rPr kumimoji="1" lang="ja-JP" altLang="en-US" dirty="0" smtClean="0"/>
              <a:t>まずユーザが割り込みジェネレータを用いて割り込み情報を指定し，</a:t>
            </a:r>
            <a:endParaRPr kumimoji="1" lang="en-US" altLang="ja-JP" dirty="0" smtClean="0"/>
          </a:p>
          <a:p>
            <a:r>
              <a:rPr kumimoji="1" lang="ja-JP" altLang="en-US" dirty="0" smtClean="0"/>
              <a:t>デバッグ支援機構に通知します．</a:t>
            </a:r>
            <a:endParaRPr kumimoji="1" lang="en-US" altLang="ja-JP" dirty="0" smtClean="0"/>
          </a:p>
          <a:p>
            <a:r>
              <a:rPr kumimoji="1" lang="ja-JP" altLang="en-US" dirty="0" smtClean="0"/>
              <a:t>次にデバッグ支援機構がコア</a:t>
            </a:r>
            <a:r>
              <a:rPr kumimoji="1" lang="en-US" altLang="ja-JP" dirty="0" smtClean="0"/>
              <a:t>0</a:t>
            </a:r>
            <a:r>
              <a:rPr kumimoji="1" lang="ja-JP" altLang="en-US" dirty="0" smtClean="0"/>
              <a:t>に</a:t>
            </a:r>
            <a:r>
              <a:rPr kumimoji="1" lang="en-US" altLang="ja-JP" dirty="0" smtClean="0"/>
              <a:t>IPI</a:t>
            </a:r>
            <a:r>
              <a:rPr kumimoji="1" lang="ja-JP" altLang="en-US" dirty="0" smtClean="0"/>
              <a:t>の送信要求を発行します．</a:t>
            </a:r>
            <a:endParaRPr kumimoji="1" lang="en-US" altLang="ja-JP" dirty="0" smtClean="0"/>
          </a:p>
          <a:p>
            <a:r>
              <a:rPr kumimoji="1" lang="ja-JP" altLang="en-US" dirty="0" smtClean="0"/>
              <a:t>コア</a:t>
            </a:r>
            <a:r>
              <a:rPr kumimoji="1" lang="en-US" altLang="ja-JP" dirty="0" smtClean="0"/>
              <a:t>0</a:t>
            </a:r>
            <a:r>
              <a:rPr kumimoji="1" lang="ja-JP" altLang="en-US" dirty="0" smtClean="0"/>
              <a:t>がコア</a:t>
            </a:r>
            <a:r>
              <a:rPr kumimoji="1" lang="en-US" altLang="ja-JP" dirty="0" smtClean="0"/>
              <a:t>1</a:t>
            </a:r>
            <a:r>
              <a:rPr kumimoji="1" lang="ja-JP" altLang="en-US" dirty="0" smtClean="0"/>
              <a:t>に</a:t>
            </a:r>
            <a:r>
              <a:rPr kumimoji="1" lang="en-US" altLang="ja-JP" dirty="0" smtClean="0"/>
              <a:t>IPI</a:t>
            </a:r>
            <a:r>
              <a:rPr kumimoji="1" lang="ja-JP" altLang="en-US" dirty="0" smtClean="0"/>
              <a:t>を送信し，コア</a:t>
            </a:r>
            <a:r>
              <a:rPr kumimoji="1" lang="en-US" altLang="ja-JP" dirty="0" smtClean="0"/>
              <a:t>1</a:t>
            </a:r>
            <a:r>
              <a:rPr kumimoji="1" lang="ja-JP" altLang="en-US" dirty="0" smtClean="0"/>
              <a:t>が</a:t>
            </a:r>
            <a:r>
              <a:rPr kumimoji="1" lang="en-US" altLang="ja-JP" dirty="0" smtClean="0"/>
              <a:t>IPI</a:t>
            </a:r>
            <a:r>
              <a:rPr kumimoji="1" lang="ja-JP" altLang="en-US" dirty="0" smtClean="0"/>
              <a:t>を受け取ると</a:t>
            </a:r>
            <a:endParaRPr kumimoji="1" lang="en-US" altLang="ja-JP" dirty="0" smtClean="0"/>
          </a:p>
          <a:p>
            <a:r>
              <a:rPr kumimoji="1" lang="ja-JP" altLang="en-US" dirty="0" smtClean="0"/>
              <a:t>デバッグ対象</a:t>
            </a:r>
            <a:r>
              <a:rPr kumimoji="1" lang="en-US" altLang="ja-JP" dirty="0" smtClean="0"/>
              <a:t>OS</a:t>
            </a:r>
            <a:r>
              <a:rPr kumimoji="1" lang="ja-JP" altLang="en-US" dirty="0" smtClean="0"/>
              <a:t>に割り込み処理が発生します．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4FF0D5-6630-4794-9BD6-333E4ABDF09D}" type="slidenum">
              <a:rPr kumimoji="1" lang="ja-JP" altLang="en-US" smtClean="0"/>
              <a:t>10</a:t>
            </a:fld>
            <a:endParaRPr kumimoji="1" lang="ja-JP" altLang="en-US"/>
          </a:p>
        </p:txBody>
      </p:sp>
    </p:spTree>
    <p:extLst>
      <p:ext uri="{BB962C8B-B14F-4D97-AF65-F5344CB8AC3E}">
        <p14:creationId xmlns:p14="http://schemas.microsoft.com/office/powerpoint/2010/main" val="276430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AC21340-48E1-4756-A92E-7A7631A7E304}" type="datetime1">
              <a:rPr kumimoji="1" lang="ja-JP" altLang="en-US" smtClean="0"/>
              <a:t>2016/2/28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en-US" altLang="ja-JP" smtClean="0"/>
              <a:t>No. </a:t>
            </a:r>
            <a:fld id="{445D9FAA-400A-4205-A7DE-1B10429D147F}" type="slidenum">
              <a:rPr lang="ja-JP" altLang="en-US" smtClean="0"/>
              <a:pPr/>
              <a:t>‹#›</a:t>
            </a:fld>
            <a:endParaRPr lang="ja-JP" altLang="en-US"/>
          </a:p>
        </p:txBody>
      </p:sp>
    </p:spTree>
    <p:extLst>
      <p:ext uri="{BB962C8B-B14F-4D97-AF65-F5344CB8AC3E}">
        <p14:creationId xmlns:p14="http://schemas.microsoft.com/office/powerpoint/2010/main" val="8327816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35F98-A419-4092-8BC8-CB4C122C3E1A}" type="datetime1">
              <a:rPr kumimoji="1" lang="ja-JP" altLang="en-US" smtClean="0"/>
              <a:t>2016/2/28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419618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2C368F-AEA9-473D-9723-520E33A423B0}" type="datetime1">
              <a:rPr kumimoji="1" lang="ja-JP" altLang="en-US" smtClean="0"/>
              <a:t>2016/2/28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425564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日付プレースホルダー 6"/>
          <p:cNvSpPr>
            <a:spLocks noGrp="1"/>
          </p:cNvSpPr>
          <p:nvPr>
            <p:ph type="dt" sz="half" idx="10"/>
          </p:nvPr>
        </p:nvSpPr>
        <p:spPr/>
        <p:txBody>
          <a:bodyPr/>
          <a:lstStyle/>
          <a:p>
            <a:fld id="{3F1CCCE7-9873-487E-9F7C-35A55F2F10D2}" type="datetime1">
              <a:rPr kumimoji="1" lang="ja-JP" altLang="en-US" smtClean="0"/>
              <a:t>2016/2/28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a:t>
            </a:fld>
            <a:endParaRPr lang="ja-JP" altLang="en-US"/>
          </a:p>
        </p:txBody>
      </p:sp>
    </p:spTree>
    <p:extLst>
      <p:ext uri="{BB962C8B-B14F-4D97-AF65-F5344CB8AC3E}">
        <p14:creationId xmlns:p14="http://schemas.microsoft.com/office/powerpoint/2010/main" val="3596435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4967341-2704-4AFF-8AD2-EA53AB3C5B82}" type="datetime1">
              <a:rPr kumimoji="1" lang="ja-JP" altLang="en-US" smtClean="0"/>
              <a:t>2016/2/28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3175899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2254CAE-51A9-4FCC-BCE5-D087C5592411}" type="datetime1">
              <a:rPr kumimoji="1" lang="ja-JP" altLang="en-US" smtClean="0"/>
              <a:t>2016/2/28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452454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9AA72C7-92A2-4F5B-811E-721AAE8C23FA}" type="datetime1">
              <a:rPr kumimoji="1" lang="ja-JP" altLang="en-US" smtClean="0"/>
              <a:t>2016/2/28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279310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CAC4636-0F8A-42F4-9ECA-AA24715B2A91}" type="datetime1">
              <a:rPr kumimoji="1" lang="ja-JP" altLang="en-US" smtClean="0"/>
              <a:t>2016/2/28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299443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52AA1-42FB-4EFA-B085-C9A0D8451ECA}" type="datetime1">
              <a:rPr kumimoji="1" lang="ja-JP" altLang="en-US" smtClean="0"/>
              <a:t>2016/2/28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r>
              <a:rPr lang="en-US" altLang="ja-JP" smtClean="0"/>
              <a:t>No.</a:t>
            </a:r>
            <a:fld id="{445D9FAA-400A-4205-A7DE-1B10429D147F}" type="slidenum">
              <a:rPr lang="ja-JP" altLang="en-US" smtClean="0"/>
              <a:pPr/>
              <a:t>‹#›</a:t>
            </a:fld>
            <a:endParaRPr lang="ja-JP" altLang="en-US"/>
          </a:p>
        </p:txBody>
      </p:sp>
    </p:spTree>
    <p:extLst>
      <p:ext uri="{BB962C8B-B14F-4D97-AF65-F5344CB8AC3E}">
        <p14:creationId xmlns:p14="http://schemas.microsoft.com/office/powerpoint/2010/main" val="26746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70DD4C6-2DC2-4EBF-A553-7202F6222BAF}" type="datetime1">
              <a:rPr kumimoji="1" lang="ja-JP" altLang="en-US" smtClean="0"/>
              <a:t>2016/2/28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64503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D1D2EF-6F5D-419A-9979-9C7A8C07D799}" type="datetime1">
              <a:rPr kumimoji="1" lang="ja-JP" altLang="en-US" smtClean="0"/>
              <a:t>2016/2/28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5D9FAA-400A-4205-A7DE-1B10429D147F}" type="slidenum">
              <a:rPr kumimoji="1" lang="ja-JP" altLang="en-US" smtClean="0"/>
              <a:t>‹#›</a:t>
            </a:fld>
            <a:endParaRPr kumimoji="1" lang="ja-JP" altLang="en-US"/>
          </a:p>
        </p:txBody>
      </p:sp>
    </p:spTree>
    <p:extLst>
      <p:ext uri="{BB962C8B-B14F-4D97-AF65-F5344CB8AC3E}">
        <p14:creationId xmlns:p14="http://schemas.microsoft.com/office/powerpoint/2010/main" val="222860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815CA-5BAE-4C8A-B3B3-150E3ECBB884}" type="datetime1">
              <a:rPr kumimoji="1" lang="ja-JP" altLang="en-US" smtClean="0"/>
              <a:t>2016/2/28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400">
                <a:solidFill>
                  <a:schemeClr val="tx1"/>
                </a:solidFill>
              </a:defRPr>
            </a:lvl1pPr>
          </a:lstStyle>
          <a:p>
            <a:r>
              <a:rPr lang="en-US" altLang="ja-JP" smtClean="0"/>
              <a:t>No. </a:t>
            </a:r>
            <a:fld id="{445D9FAA-400A-4205-A7DE-1B10429D147F}" type="slidenum">
              <a:rPr lang="ja-JP" altLang="en-US" smtClean="0"/>
              <a:pPr/>
              <a:t>‹#›</a:t>
            </a:fld>
            <a:endParaRPr lang="ja-JP" altLang="en-US"/>
          </a:p>
        </p:txBody>
      </p:sp>
    </p:spTree>
    <p:extLst>
      <p:ext uri="{BB962C8B-B14F-4D97-AF65-F5344CB8AC3E}">
        <p14:creationId xmlns:p14="http://schemas.microsoft.com/office/powerpoint/2010/main" val="131645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182625"/>
            <a:ext cx="9144000" cy="1766506"/>
          </a:xfrm>
        </p:spPr>
        <p:txBody>
          <a:bodyPr>
            <a:noAutofit/>
          </a:bodyPr>
          <a:lstStyle/>
          <a:p>
            <a:r>
              <a:rPr lang="en-US" altLang="ja-JP" sz="4000" dirty="0">
                <a:latin typeface="+mj-ea"/>
              </a:rPr>
              <a:t>Mint</a:t>
            </a:r>
            <a:r>
              <a:rPr lang="ja-JP" altLang="en-US" sz="4000" dirty="0" smtClean="0"/>
              <a:t>オペレーティングシステム</a:t>
            </a:r>
            <a:r>
              <a:rPr lang="ja-JP" altLang="en-US" sz="4000" smtClean="0"/>
              <a:t>を用いた</a:t>
            </a:r>
            <a:r>
              <a:rPr lang="en-US" altLang="ja-JP" sz="4000" smtClean="0"/>
              <a:t/>
            </a:r>
            <a:br>
              <a:rPr lang="en-US" altLang="ja-JP" sz="4000" smtClean="0"/>
            </a:br>
            <a:r>
              <a:rPr lang="en-US" altLang="ja-JP" sz="4000" smtClean="0">
                <a:latin typeface="+mj-ea"/>
              </a:rPr>
              <a:t>NIC</a:t>
            </a:r>
            <a:r>
              <a:rPr lang="ja-JP" altLang="en-US" sz="4000" smtClean="0"/>
              <a:t>ドライバの開発</a:t>
            </a:r>
            <a:r>
              <a:rPr lang="ja-JP" altLang="en-US" sz="4000"/>
              <a:t>支援</a:t>
            </a:r>
            <a:r>
              <a:rPr lang="ja-JP" altLang="en-US" sz="4000" smtClean="0"/>
              <a:t>手法の実現</a:t>
            </a:r>
            <a:endParaRPr lang="ja-JP" altLang="en-US" sz="4000" dirty="0"/>
          </a:p>
        </p:txBody>
      </p:sp>
      <p:sp>
        <p:nvSpPr>
          <p:cNvPr id="3" name="サブタイトル 2"/>
          <p:cNvSpPr>
            <a:spLocks noGrp="1"/>
          </p:cNvSpPr>
          <p:nvPr>
            <p:ph type="subTitle" idx="1"/>
          </p:nvPr>
        </p:nvSpPr>
        <p:spPr>
          <a:xfrm>
            <a:off x="0" y="3602038"/>
            <a:ext cx="9144000" cy="1655762"/>
          </a:xfrm>
        </p:spPr>
        <p:txBody>
          <a:bodyPr>
            <a:noAutofit/>
          </a:bodyPr>
          <a:lstStyle/>
          <a:p>
            <a:r>
              <a:rPr lang="ja-JP" altLang="en-US" sz="2800" u="sng" smtClean="0"/>
              <a:t>藤田 将輝</a:t>
            </a:r>
            <a:r>
              <a:rPr lang="ja-JP" altLang="en-US" sz="2800" smtClean="0"/>
              <a:t>　乃村能成　谷口秀夫</a:t>
            </a:r>
            <a:endParaRPr lang="en-US" altLang="ja-JP" sz="2800"/>
          </a:p>
          <a:p>
            <a:r>
              <a:rPr lang="ja-JP" altLang="en-US" smtClean="0"/>
              <a:t>岡山大学　大学院自然</a:t>
            </a:r>
            <a:r>
              <a:rPr lang="ja-JP" altLang="en-US"/>
              <a:t>科学</a:t>
            </a:r>
            <a:r>
              <a:rPr lang="ja-JP" altLang="en-US" smtClean="0"/>
              <a:t>研究科</a:t>
            </a:r>
            <a:endParaRPr lang="en-US" altLang="ja-JP" smtClean="0"/>
          </a:p>
          <a:p>
            <a:r>
              <a:rPr lang="ja-JP" altLang="en-US" smtClean="0"/>
              <a:t>平成</a:t>
            </a:r>
            <a:r>
              <a:rPr lang="en-US" altLang="ja-JP"/>
              <a:t>28</a:t>
            </a:r>
            <a:r>
              <a:rPr lang="ja-JP" altLang="en-US" smtClean="0"/>
              <a:t>年</a:t>
            </a:r>
            <a:r>
              <a:rPr lang="en-US" altLang="ja-JP" smtClean="0"/>
              <a:t>2</a:t>
            </a:r>
            <a:r>
              <a:rPr lang="ja-JP" altLang="en-US" smtClean="0"/>
              <a:t>月</a:t>
            </a:r>
            <a:r>
              <a:rPr lang="en-US" altLang="ja-JP" smtClean="0"/>
              <a:t>29</a:t>
            </a:r>
            <a:r>
              <a:rPr lang="ja-JP" altLang="en-US" smtClean="0"/>
              <a:t>日</a:t>
            </a:r>
            <a:endParaRPr lang="en-US" altLang="ja-JP" smtClean="0"/>
          </a:p>
          <a:p>
            <a:r>
              <a:rPr lang="ja-JP" altLang="en-US" smtClean="0"/>
              <a:t>第</a:t>
            </a:r>
            <a:r>
              <a:rPr lang="en-US" altLang="ja-JP" smtClean="0"/>
              <a:t>136</a:t>
            </a:r>
            <a:r>
              <a:rPr lang="ja-JP" altLang="en-US" smtClean="0"/>
              <a:t>回</a:t>
            </a:r>
            <a:r>
              <a:rPr lang="en-US" altLang="ja-JP" smtClean="0"/>
              <a:t>OS</a:t>
            </a:r>
            <a:r>
              <a:rPr lang="ja-JP" altLang="en-US" smtClean="0"/>
              <a:t>研究会</a:t>
            </a:r>
          </a:p>
        </p:txBody>
      </p:sp>
    </p:spTree>
    <p:extLst>
      <p:ext uri="{BB962C8B-B14F-4D97-AF65-F5344CB8AC3E}">
        <p14:creationId xmlns:p14="http://schemas.microsoft.com/office/powerpoint/2010/main" val="3769424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開発</a:t>
            </a:r>
            <a:r>
              <a:rPr lang="ja-JP" altLang="en-US" sz="4000" smtClean="0"/>
              <a:t>支援環境の構成と処理流れ</a:t>
            </a:r>
            <a:endParaRPr kumimoji="1" lang="ja-JP" altLang="en-US" sz="4000" dirty="0"/>
          </a:p>
        </p:txBody>
      </p:sp>
      <p:sp>
        <p:nvSpPr>
          <p:cNvPr id="39" name="テキスト ボックス 38"/>
          <p:cNvSpPr txBox="1"/>
          <p:nvPr/>
        </p:nvSpPr>
        <p:spPr>
          <a:xfrm>
            <a:off x="399079" y="1646883"/>
            <a:ext cx="8667757" cy="461665"/>
          </a:xfrm>
          <a:prstGeom prst="rect">
            <a:avLst/>
          </a:prstGeom>
          <a:noFill/>
        </p:spPr>
        <p:txBody>
          <a:bodyPr wrap="none" rtlCol="0">
            <a:spAutoFit/>
          </a:bodyPr>
          <a:lstStyle/>
          <a:p>
            <a:r>
              <a:rPr kumimoji="1" lang="ja-JP" altLang="en-US" sz="2400" smtClean="0">
                <a:solidFill>
                  <a:srgbClr val="0000FF"/>
                </a:solidFill>
              </a:rPr>
              <a:t>割込管理</a:t>
            </a:r>
            <a:r>
              <a:rPr kumimoji="1" lang="en-US" altLang="ja-JP" sz="2400" smtClean="0">
                <a:solidFill>
                  <a:srgbClr val="0000FF"/>
                </a:solidFill>
              </a:rPr>
              <a:t>AP</a:t>
            </a:r>
            <a:r>
              <a:rPr kumimoji="1" lang="ja-JP" altLang="en-US" sz="2400" smtClean="0"/>
              <a:t>：     割込に必要な情報を指定し，開発支援機構に通知</a:t>
            </a:r>
            <a:endParaRPr kumimoji="1" lang="ja-JP" altLang="en-US" sz="2400" dirty="0"/>
          </a:p>
        </p:txBody>
      </p:sp>
      <p:grpSp>
        <p:nvGrpSpPr>
          <p:cNvPr id="42" name="グループ化 41"/>
          <p:cNvGrpSpPr/>
          <p:nvPr/>
        </p:nvGrpSpPr>
        <p:grpSpPr>
          <a:xfrm>
            <a:off x="1238250" y="2550235"/>
            <a:ext cx="6667500" cy="3567422"/>
            <a:chOff x="1422400" y="1401482"/>
            <a:chExt cx="6667500" cy="4973919"/>
          </a:xfrm>
        </p:grpSpPr>
        <p:grpSp>
          <p:nvGrpSpPr>
            <p:cNvPr id="43" name="グループ化 42"/>
            <p:cNvGrpSpPr/>
            <p:nvPr/>
          </p:nvGrpSpPr>
          <p:grpSpPr>
            <a:xfrm>
              <a:off x="1422400" y="1401482"/>
              <a:ext cx="6667500" cy="4973919"/>
              <a:chOff x="1422400" y="1401483"/>
              <a:chExt cx="6667499" cy="4973918"/>
            </a:xfrm>
            <a:solidFill>
              <a:schemeClr val="bg1"/>
            </a:solidFill>
          </p:grpSpPr>
          <p:grpSp>
            <p:nvGrpSpPr>
              <p:cNvPr id="50" name="グループ化 49"/>
              <p:cNvGrpSpPr/>
              <p:nvPr/>
            </p:nvGrpSpPr>
            <p:grpSpPr>
              <a:xfrm>
                <a:off x="1422400" y="1401483"/>
                <a:ext cx="6667499" cy="4973918"/>
                <a:chOff x="1422401" y="1401481"/>
                <a:chExt cx="6667501" cy="4973918"/>
              </a:xfrm>
              <a:grpFill/>
            </p:grpSpPr>
            <p:sp>
              <p:nvSpPr>
                <p:cNvPr id="60" name="正方形/長方形 59"/>
                <p:cNvSpPr/>
                <p:nvPr/>
              </p:nvSpPr>
              <p:spPr>
                <a:xfrm>
                  <a:off x="1422401" y="4876798"/>
                  <a:ext cx="6667501" cy="13335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1422401" y="3327399"/>
                  <a:ext cx="3124200" cy="13081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4965702" y="3327399"/>
                  <a:ext cx="3124200" cy="13081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p:nvGrpSpPr>
              <p:grpSpPr>
                <a:xfrm>
                  <a:off x="1422401" y="1549399"/>
                  <a:ext cx="3124200" cy="1536700"/>
                  <a:chOff x="1422400" y="1549400"/>
                  <a:chExt cx="3124203" cy="1536694"/>
                </a:xfrm>
                <a:grpFill/>
              </p:grpSpPr>
              <p:sp>
                <p:nvSpPr>
                  <p:cNvPr id="70" name="正方形/長方形 69"/>
                  <p:cNvSpPr/>
                  <p:nvPr/>
                </p:nvSpPr>
                <p:spPr>
                  <a:xfrm>
                    <a:off x="1676401" y="1816097"/>
                    <a:ext cx="2870202" cy="1269997"/>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422400" y="1549400"/>
                    <a:ext cx="254000" cy="2667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4" name="直線コネクタ 63"/>
                <p:cNvCxnSpPr/>
                <p:nvPr/>
              </p:nvCxnSpPr>
              <p:spPr>
                <a:xfrm>
                  <a:off x="4756152" y="1401481"/>
                  <a:ext cx="0" cy="4973918"/>
                </a:xfrm>
                <a:prstGeom prst="line">
                  <a:avLst/>
                </a:prstGeom>
                <a:grp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1676401" y="1816098"/>
                  <a:ext cx="1359668" cy="514945"/>
                </a:xfrm>
                <a:prstGeom prst="rect">
                  <a:avLst/>
                </a:prstGeom>
                <a:noFill/>
              </p:spPr>
              <p:txBody>
                <a:bodyPr wrap="none" rtlCol="0">
                  <a:spAutoFit/>
                </a:bodyPr>
                <a:lstStyle/>
                <a:p>
                  <a:r>
                    <a:rPr kumimoji="1" lang="ja-JP" altLang="en-US" smtClean="0">
                      <a:solidFill>
                        <a:srgbClr val="0000FF"/>
                      </a:solidFill>
                    </a:rPr>
                    <a:t>割込管理</a:t>
                  </a:r>
                  <a:r>
                    <a:rPr kumimoji="1" lang="en-US" altLang="ja-JP" smtClean="0">
                      <a:solidFill>
                        <a:srgbClr val="0000FF"/>
                      </a:solidFill>
                    </a:rPr>
                    <a:t>AP</a:t>
                  </a:r>
                  <a:endParaRPr kumimoji="1" lang="ja-JP" altLang="en-US" dirty="0">
                    <a:solidFill>
                      <a:srgbClr val="0000FF"/>
                    </a:solidFill>
                  </a:endParaRPr>
                </a:p>
              </p:txBody>
            </p:sp>
            <p:sp>
              <p:nvSpPr>
                <p:cNvPr id="66" name="テキスト ボックス 65"/>
                <p:cNvSpPr txBox="1"/>
                <p:nvPr/>
              </p:nvSpPr>
              <p:spPr>
                <a:xfrm>
                  <a:off x="1422401" y="3291328"/>
                  <a:ext cx="1366080" cy="514945"/>
                </a:xfrm>
                <a:prstGeom prst="rect">
                  <a:avLst/>
                </a:prstGeom>
                <a:noFill/>
              </p:spPr>
              <p:txBody>
                <a:bodyPr wrap="none" rtlCol="0">
                  <a:spAutoFit/>
                </a:bodyPr>
                <a:lstStyle/>
                <a:p>
                  <a:r>
                    <a:rPr lang="ja-JP" altLang="en-US" smtClean="0">
                      <a:solidFill>
                        <a:srgbClr val="0000FF"/>
                      </a:solidFill>
                    </a:rPr>
                    <a:t>開発支援</a:t>
                  </a:r>
                  <a:r>
                    <a:rPr lang="en-US" altLang="ja-JP" dirty="0" smtClean="0">
                      <a:solidFill>
                        <a:srgbClr val="0000FF"/>
                      </a:solidFill>
                    </a:rPr>
                    <a:t>OS</a:t>
                  </a:r>
                  <a:endParaRPr kumimoji="1" lang="ja-JP" altLang="en-US" dirty="0">
                    <a:solidFill>
                      <a:srgbClr val="0000FF"/>
                    </a:solidFill>
                  </a:endParaRPr>
                </a:p>
              </p:txBody>
            </p:sp>
            <p:sp>
              <p:nvSpPr>
                <p:cNvPr id="67" name="テキスト ボックス 66"/>
                <p:cNvSpPr txBox="1"/>
                <p:nvPr/>
              </p:nvSpPr>
              <p:spPr>
                <a:xfrm>
                  <a:off x="4965702" y="3327399"/>
                  <a:ext cx="1366080" cy="514945"/>
                </a:xfrm>
                <a:prstGeom prst="rect">
                  <a:avLst/>
                </a:prstGeom>
                <a:noFill/>
              </p:spPr>
              <p:txBody>
                <a:bodyPr wrap="none" rtlCol="0">
                  <a:spAutoFit/>
                </a:bodyPr>
                <a:lstStyle/>
                <a:p>
                  <a:r>
                    <a:rPr lang="ja-JP" altLang="en-US" smtClean="0">
                      <a:solidFill>
                        <a:srgbClr val="0000FF"/>
                      </a:solidFill>
                    </a:rPr>
                    <a:t>開発対象</a:t>
                  </a:r>
                  <a:r>
                    <a:rPr lang="en-US" altLang="ja-JP" dirty="0" smtClean="0">
                      <a:solidFill>
                        <a:srgbClr val="0000FF"/>
                      </a:solidFill>
                    </a:rPr>
                    <a:t>OS</a:t>
                  </a:r>
                  <a:endParaRPr kumimoji="1" lang="ja-JP" altLang="en-US" dirty="0">
                    <a:solidFill>
                      <a:srgbClr val="0000FF"/>
                    </a:solidFill>
                  </a:endParaRPr>
                </a:p>
              </p:txBody>
            </p:sp>
            <p:sp>
              <p:nvSpPr>
                <p:cNvPr id="68" name="テキスト ボックス 67"/>
                <p:cNvSpPr txBox="1"/>
                <p:nvPr/>
              </p:nvSpPr>
              <p:spPr>
                <a:xfrm>
                  <a:off x="3972122" y="5059916"/>
                  <a:ext cx="1568058" cy="369332"/>
                </a:xfrm>
                <a:prstGeom prst="rect">
                  <a:avLst/>
                </a:prstGeom>
                <a:grpFill/>
              </p:spPr>
              <p:txBody>
                <a:bodyPr wrap="none" rtlCol="0">
                  <a:spAutoFit/>
                </a:bodyPr>
                <a:lstStyle/>
                <a:p>
                  <a:r>
                    <a:rPr lang="en-US" altLang="ja-JP" dirty="0" smtClean="0"/>
                    <a:t>CPU(</a:t>
                  </a:r>
                  <a:r>
                    <a:rPr lang="ja-JP" altLang="en-US" dirty="0" smtClean="0"/>
                    <a:t>コア分割</a:t>
                  </a:r>
                  <a:r>
                    <a:rPr lang="en-US" altLang="ja-JP" dirty="0" smtClean="0"/>
                    <a:t>)</a:t>
                  </a:r>
                  <a:endParaRPr kumimoji="1" lang="ja-JP" altLang="en-US" dirty="0"/>
                </a:p>
              </p:txBody>
            </p:sp>
            <p:sp>
              <p:nvSpPr>
                <p:cNvPr id="69" name="テキスト ボックス 68"/>
                <p:cNvSpPr txBox="1"/>
                <p:nvPr/>
              </p:nvSpPr>
              <p:spPr>
                <a:xfrm>
                  <a:off x="1951315" y="3732768"/>
                  <a:ext cx="1569660" cy="451741"/>
                </a:xfrm>
                <a:prstGeom prst="rect">
                  <a:avLst/>
                </a:prstGeom>
                <a:grpFill/>
                <a:ln w="25400">
                  <a:solidFill>
                    <a:schemeClr val="tx1"/>
                  </a:solidFill>
                </a:ln>
              </p:spPr>
              <p:txBody>
                <a:bodyPr wrap="none" rtlCol="0">
                  <a:spAutoFit/>
                </a:bodyPr>
                <a:lstStyle/>
                <a:p>
                  <a:r>
                    <a:rPr lang="ja-JP" altLang="en-US" smtClean="0">
                      <a:solidFill>
                        <a:srgbClr val="0000FF"/>
                      </a:solidFill>
                    </a:rPr>
                    <a:t>開発支援</a:t>
                  </a:r>
                  <a:r>
                    <a:rPr lang="ja-JP" altLang="en-US" dirty="0">
                      <a:solidFill>
                        <a:srgbClr val="0000FF"/>
                      </a:solidFill>
                    </a:rPr>
                    <a:t>機構</a:t>
                  </a:r>
                  <a:endParaRPr kumimoji="1" lang="ja-JP" altLang="en-US" dirty="0">
                    <a:solidFill>
                      <a:srgbClr val="0000FF"/>
                    </a:solidFill>
                  </a:endParaRPr>
                </a:p>
              </p:txBody>
            </p:sp>
          </p:grpSp>
          <p:sp>
            <p:nvSpPr>
              <p:cNvPr id="51" name="テキスト ボックス 50"/>
              <p:cNvSpPr txBox="1"/>
              <p:nvPr/>
            </p:nvSpPr>
            <p:spPr>
              <a:xfrm>
                <a:off x="1959360" y="2149475"/>
                <a:ext cx="2111475" cy="369332"/>
              </a:xfrm>
              <a:prstGeom prst="rect">
                <a:avLst/>
              </a:prstGeom>
              <a:noFill/>
            </p:spPr>
            <p:txBody>
              <a:bodyPr wrap="none" rtlCol="0">
                <a:spAutoFit/>
              </a:bodyPr>
              <a:lstStyle/>
              <a:p>
                <a:r>
                  <a:rPr kumimoji="1" lang="en-US" altLang="ja-JP" dirty="0" smtClean="0"/>
                  <a:t>(1</a:t>
                </a:r>
                <a:r>
                  <a:rPr kumimoji="1" lang="en-US" altLang="ja-JP" smtClean="0"/>
                  <a:t>) </a:t>
                </a:r>
                <a:r>
                  <a:rPr kumimoji="1" lang="ja-JP" altLang="en-US" smtClean="0"/>
                  <a:t>割込情報</a:t>
                </a:r>
                <a:r>
                  <a:rPr kumimoji="1" lang="ja-JP" altLang="en-US" dirty="0" smtClean="0"/>
                  <a:t>の指定</a:t>
                </a:r>
                <a:endParaRPr kumimoji="1" lang="ja-JP" altLang="en-US" dirty="0"/>
              </a:p>
            </p:txBody>
          </p:sp>
          <p:sp>
            <p:nvSpPr>
              <p:cNvPr id="52" name="テキスト ボックス 51"/>
              <p:cNvSpPr txBox="1"/>
              <p:nvPr/>
            </p:nvSpPr>
            <p:spPr>
              <a:xfrm>
                <a:off x="1959360" y="2546350"/>
                <a:ext cx="2111475" cy="369332"/>
              </a:xfrm>
              <a:prstGeom prst="rect">
                <a:avLst/>
              </a:prstGeom>
              <a:noFill/>
            </p:spPr>
            <p:txBody>
              <a:bodyPr wrap="none" rtlCol="0">
                <a:spAutoFit/>
              </a:bodyPr>
              <a:lstStyle/>
              <a:p>
                <a:r>
                  <a:rPr kumimoji="1" lang="en-US" altLang="ja-JP" dirty="0" smtClean="0"/>
                  <a:t>(2</a:t>
                </a:r>
                <a:r>
                  <a:rPr kumimoji="1" lang="en-US" altLang="ja-JP" smtClean="0"/>
                  <a:t>) </a:t>
                </a:r>
                <a:r>
                  <a:rPr lang="ja-JP" altLang="en-US" smtClean="0"/>
                  <a:t>割込情報</a:t>
                </a:r>
                <a:r>
                  <a:rPr lang="ja-JP" altLang="en-US" dirty="0" smtClean="0"/>
                  <a:t>の</a:t>
                </a:r>
                <a:r>
                  <a:rPr lang="ja-JP" altLang="en-US" dirty="0"/>
                  <a:t>通知</a:t>
                </a:r>
                <a:endParaRPr kumimoji="1" lang="ja-JP" altLang="en-US" dirty="0"/>
              </a:p>
            </p:txBody>
          </p:sp>
          <p:sp>
            <p:nvSpPr>
              <p:cNvPr id="53" name="テキスト ボックス 52"/>
              <p:cNvSpPr txBox="1"/>
              <p:nvPr/>
            </p:nvSpPr>
            <p:spPr>
              <a:xfrm>
                <a:off x="2524403" y="4161363"/>
                <a:ext cx="1653016" cy="369331"/>
              </a:xfrm>
              <a:prstGeom prst="rect">
                <a:avLst/>
              </a:prstGeom>
              <a:noFill/>
            </p:spPr>
            <p:txBody>
              <a:bodyPr wrap="none" rtlCol="0">
                <a:spAutoFit/>
              </a:bodyPr>
              <a:lstStyle/>
              <a:p>
                <a:r>
                  <a:rPr kumimoji="1" lang="en-US" altLang="ja-JP" dirty="0" smtClean="0"/>
                  <a:t>(3) IPI</a:t>
                </a:r>
                <a:r>
                  <a:rPr kumimoji="1" lang="ja-JP" altLang="en-US" dirty="0" smtClean="0"/>
                  <a:t>送信要求</a:t>
                </a:r>
                <a:endParaRPr kumimoji="1" lang="ja-JP" altLang="en-US" dirty="0"/>
              </a:p>
            </p:txBody>
          </p:sp>
          <p:sp>
            <p:nvSpPr>
              <p:cNvPr id="54" name="テキスト ボックス 53"/>
              <p:cNvSpPr txBox="1"/>
              <p:nvPr/>
            </p:nvSpPr>
            <p:spPr>
              <a:xfrm>
                <a:off x="5800992" y="4159849"/>
                <a:ext cx="2111474" cy="369331"/>
              </a:xfrm>
              <a:prstGeom prst="rect">
                <a:avLst/>
              </a:prstGeom>
              <a:noFill/>
            </p:spPr>
            <p:txBody>
              <a:bodyPr wrap="none" rtlCol="0">
                <a:spAutoFit/>
              </a:bodyPr>
              <a:lstStyle/>
              <a:p>
                <a:r>
                  <a:rPr kumimoji="1" lang="en-US" altLang="ja-JP" dirty="0" smtClean="0"/>
                  <a:t>(5</a:t>
                </a:r>
                <a:r>
                  <a:rPr kumimoji="1" lang="en-US" altLang="ja-JP" smtClean="0"/>
                  <a:t>) </a:t>
                </a:r>
                <a:r>
                  <a:rPr lang="ja-JP" altLang="en-US" smtClean="0"/>
                  <a:t>割込処理</a:t>
                </a:r>
                <a:r>
                  <a:rPr lang="ja-JP" altLang="en-US" dirty="0" smtClean="0"/>
                  <a:t>の</a:t>
                </a:r>
                <a:r>
                  <a:rPr lang="ja-JP" altLang="en-US" dirty="0"/>
                  <a:t>開始</a:t>
                </a:r>
                <a:endParaRPr kumimoji="1" lang="ja-JP" altLang="en-US" dirty="0"/>
              </a:p>
            </p:txBody>
          </p:sp>
          <p:cxnSp>
            <p:nvCxnSpPr>
              <p:cNvPr id="55" name="直線矢印コネクタ 54"/>
              <p:cNvCxnSpPr/>
              <p:nvPr/>
            </p:nvCxnSpPr>
            <p:spPr>
              <a:xfrm flipH="1">
                <a:off x="3236312" y="3086100"/>
                <a:ext cx="1" cy="646667"/>
              </a:xfrm>
              <a:prstGeom prst="straightConnector1">
                <a:avLst/>
              </a:prstGeom>
              <a:grp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2510546" y="4184510"/>
                <a:ext cx="0" cy="1359037"/>
              </a:xfrm>
              <a:prstGeom prst="straightConnector1">
                <a:avLst/>
              </a:prstGeom>
              <a:grp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2925300" y="5779530"/>
                <a:ext cx="3547672" cy="0"/>
              </a:xfrm>
              <a:prstGeom prst="straightConnector1">
                <a:avLst/>
              </a:prstGeom>
              <a:grp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47" idx="0"/>
              </p:cNvCxnSpPr>
              <p:nvPr/>
            </p:nvCxnSpPr>
            <p:spPr>
              <a:xfrm flipV="1">
                <a:off x="6856729" y="4635501"/>
                <a:ext cx="0" cy="896382"/>
              </a:xfrm>
              <a:prstGeom prst="straightConnector1">
                <a:avLst/>
              </a:prstGeom>
              <a:grp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4025020" y="5543551"/>
                <a:ext cx="1462260" cy="369332"/>
              </a:xfrm>
              <a:prstGeom prst="rect">
                <a:avLst/>
              </a:prstGeom>
              <a:grpFill/>
            </p:spPr>
            <p:txBody>
              <a:bodyPr wrap="none" rtlCol="0">
                <a:spAutoFit/>
              </a:bodyPr>
              <a:lstStyle/>
              <a:p>
                <a:r>
                  <a:rPr kumimoji="1" lang="en-US" altLang="ja-JP" dirty="0" smtClean="0"/>
                  <a:t>(4) </a:t>
                </a:r>
                <a:r>
                  <a:rPr lang="en-US" altLang="ja-JP" dirty="0" smtClean="0"/>
                  <a:t>IPI</a:t>
                </a:r>
                <a:r>
                  <a:rPr lang="ja-JP" altLang="en-US" dirty="0" smtClean="0"/>
                  <a:t>の送信</a:t>
                </a:r>
                <a:endParaRPr kumimoji="1" lang="ja-JP" altLang="en-US" dirty="0"/>
              </a:p>
            </p:txBody>
          </p:sp>
        </p:grpSp>
        <p:grpSp>
          <p:nvGrpSpPr>
            <p:cNvPr id="44" name="グループ化 43"/>
            <p:cNvGrpSpPr/>
            <p:nvPr/>
          </p:nvGrpSpPr>
          <p:grpSpPr>
            <a:xfrm>
              <a:off x="2122441" y="5543549"/>
              <a:ext cx="776207" cy="495300"/>
              <a:chOff x="1757443" y="2984500"/>
              <a:chExt cx="776207" cy="495300"/>
            </a:xfrm>
          </p:grpSpPr>
          <p:sp>
            <p:nvSpPr>
              <p:cNvPr id="48" name="テキスト ボックス 47"/>
              <p:cNvSpPr txBox="1"/>
              <p:nvPr/>
            </p:nvSpPr>
            <p:spPr>
              <a:xfrm>
                <a:off x="1828939" y="2989199"/>
                <a:ext cx="692818" cy="369331"/>
              </a:xfrm>
              <a:prstGeom prst="rect">
                <a:avLst/>
              </a:prstGeom>
              <a:noFill/>
              <a:ln w="25400">
                <a:solidFill>
                  <a:schemeClr val="bg1"/>
                </a:solidFill>
              </a:ln>
            </p:spPr>
            <p:txBody>
              <a:bodyPr wrap="none" rtlCol="0">
                <a:spAutoFit/>
              </a:bodyPr>
              <a:lstStyle/>
              <a:p>
                <a:r>
                  <a:rPr lang="ja-JP" altLang="en-US" dirty="0" smtClean="0"/>
                  <a:t>コア</a:t>
                </a:r>
                <a:r>
                  <a:rPr lang="en-US" altLang="ja-JP" dirty="0" smtClean="0"/>
                  <a:t>0</a:t>
                </a:r>
                <a:endParaRPr kumimoji="1" lang="ja-JP" altLang="en-US" dirty="0"/>
              </a:p>
            </p:txBody>
          </p:sp>
          <p:sp>
            <p:nvSpPr>
              <p:cNvPr id="49" name="円/楕円 48"/>
              <p:cNvSpPr/>
              <p:nvPr/>
            </p:nvSpPr>
            <p:spPr>
              <a:xfrm>
                <a:off x="1757443" y="2984500"/>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p:cNvGrpSpPr/>
            <p:nvPr/>
          </p:nvGrpSpPr>
          <p:grpSpPr>
            <a:xfrm>
              <a:off x="6468626" y="5531882"/>
              <a:ext cx="776207" cy="495300"/>
              <a:chOff x="1757443" y="2984500"/>
              <a:chExt cx="776207" cy="495300"/>
            </a:xfrm>
          </p:grpSpPr>
          <p:sp>
            <p:nvSpPr>
              <p:cNvPr id="46" name="テキスト ボックス 45"/>
              <p:cNvSpPr txBox="1"/>
              <p:nvPr/>
            </p:nvSpPr>
            <p:spPr>
              <a:xfrm>
                <a:off x="1828939" y="2995038"/>
                <a:ext cx="692818" cy="369331"/>
              </a:xfrm>
              <a:prstGeom prst="rect">
                <a:avLst/>
              </a:prstGeom>
              <a:noFill/>
              <a:ln w="25400">
                <a:solidFill>
                  <a:schemeClr val="bg1"/>
                </a:solidFill>
              </a:ln>
            </p:spPr>
            <p:txBody>
              <a:bodyPr wrap="none" rtlCol="0">
                <a:spAutoFit/>
              </a:bodyPr>
              <a:lstStyle/>
              <a:p>
                <a:r>
                  <a:rPr lang="ja-JP" altLang="en-US" dirty="0" smtClean="0"/>
                  <a:t>コア</a:t>
                </a:r>
                <a:r>
                  <a:rPr lang="en-US" altLang="ja-JP" dirty="0" smtClean="0"/>
                  <a:t>1</a:t>
                </a:r>
              </a:p>
            </p:txBody>
          </p:sp>
          <p:sp>
            <p:nvSpPr>
              <p:cNvPr id="47" name="円/楕円 46"/>
              <p:cNvSpPr/>
              <p:nvPr/>
            </p:nvSpPr>
            <p:spPr>
              <a:xfrm>
                <a:off x="1757443" y="2984500"/>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75" name="テキスト ボックス 74"/>
          <p:cNvSpPr txBox="1"/>
          <p:nvPr/>
        </p:nvSpPr>
        <p:spPr>
          <a:xfrm>
            <a:off x="399079" y="808576"/>
            <a:ext cx="6787436" cy="461665"/>
          </a:xfrm>
          <a:prstGeom prst="rect">
            <a:avLst/>
          </a:prstGeom>
          <a:noFill/>
        </p:spPr>
        <p:txBody>
          <a:bodyPr wrap="none" rtlCol="0">
            <a:spAutoFit/>
          </a:bodyPr>
          <a:lstStyle/>
          <a:p>
            <a:r>
              <a:rPr kumimoji="1" lang="ja-JP" altLang="en-US" sz="2400" smtClean="0">
                <a:solidFill>
                  <a:srgbClr val="0000FF"/>
                </a:solidFill>
              </a:rPr>
              <a:t>開発支援</a:t>
            </a:r>
            <a:r>
              <a:rPr kumimoji="1" lang="en-US" altLang="ja-JP" sz="2400" smtClean="0">
                <a:solidFill>
                  <a:srgbClr val="0000FF"/>
                </a:solidFill>
              </a:rPr>
              <a:t>OS</a:t>
            </a:r>
            <a:r>
              <a:rPr kumimoji="1" lang="ja-JP" altLang="en-US" sz="2400" smtClean="0"/>
              <a:t>：     割込管理</a:t>
            </a:r>
            <a:r>
              <a:rPr kumimoji="1" lang="en-US" altLang="ja-JP" sz="2400" smtClean="0"/>
              <a:t>AP</a:t>
            </a:r>
            <a:r>
              <a:rPr kumimoji="1" lang="ja-JP" altLang="en-US" sz="2400" smtClean="0"/>
              <a:t>と開発支援機構を保持</a:t>
            </a:r>
            <a:endParaRPr kumimoji="1" lang="ja-JP" altLang="en-US" sz="2400" dirty="0"/>
          </a:p>
        </p:txBody>
      </p:sp>
      <p:sp>
        <p:nvSpPr>
          <p:cNvPr id="76" name="テキスト ボックス 75"/>
          <p:cNvSpPr txBox="1"/>
          <p:nvPr/>
        </p:nvSpPr>
        <p:spPr>
          <a:xfrm>
            <a:off x="397101" y="2058958"/>
            <a:ext cx="6362639" cy="461665"/>
          </a:xfrm>
          <a:prstGeom prst="rect">
            <a:avLst/>
          </a:prstGeom>
          <a:noFill/>
        </p:spPr>
        <p:txBody>
          <a:bodyPr wrap="none" rtlCol="0">
            <a:spAutoFit/>
          </a:bodyPr>
          <a:lstStyle/>
          <a:p>
            <a:r>
              <a:rPr kumimoji="1" lang="ja-JP" altLang="en-US" sz="2400" smtClean="0">
                <a:solidFill>
                  <a:srgbClr val="0000FF"/>
                </a:solidFill>
              </a:rPr>
              <a:t>開発支援機構</a:t>
            </a:r>
            <a:r>
              <a:rPr kumimoji="1" lang="ja-JP" altLang="en-US" sz="2400" smtClean="0"/>
              <a:t>： 通知された情報から割込を生成</a:t>
            </a:r>
            <a:endParaRPr kumimoji="1" lang="ja-JP" altLang="en-US" sz="2400" dirty="0"/>
          </a:p>
        </p:txBody>
      </p:sp>
      <p:sp>
        <p:nvSpPr>
          <p:cNvPr id="77" name="テキスト ボックス 76"/>
          <p:cNvSpPr txBox="1"/>
          <p:nvPr/>
        </p:nvSpPr>
        <p:spPr>
          <a:xfrm>
            <a:off x="397101" y="1225982"/>
            <a:ext cx="6683240" cy="461665"/>
          </a:xfrm>
          <a:prstGeom prst="rect">
            <a:avLst/>
          </a:prstGeom>
          <a:noFill/>
        </p:spPr>
        <p:txBody>
          <a:bodyPr wrap="none" rtlCol="0">
            <a:spAutoFit/>
          </a:bodyPr>
          <a:lstStyle/>
          <a:p>
            <a:r>
              <a:rPr kumimoji="1" lang="ja-JP" altLang="en-US" sz="2400" smtClean="0">
                <a:solidFill>
                  <a:srgbClr val="0000FF"/>
                </a:solidFill>
              </a:rPr>
              <a:t>開発対象</a:t>
            </a:r>
            <a:r>
              <a:rPr kumimoji="1" lang="en-US" altLang="ja-JP" sz="2400" smtClean="0">
                <a:solidFill>
                  <a:srgbClr val="0000FF"/>
                </a:solidFill>
              </a:rPr>
              <a:t>OS</a:t>
            </a:r>
            <a:r>
              <a:rPr kumimoji="1" lang="ja-JP" altLang="en-US" sz="2400" smtClean="0"/>
              <a:t>：     開発対象の</a:t>
            </a:r>
            <a:r>
              <a:rPr kumimoji="1" lang="en-US" altLang="ja-JP" sz="2400" smtClean="0"/>
              <a:t>OS</a:t>
            </a:r>
            <a:r>
              <a:rPr kumimoji="1" lang="ja-JP" altLang="en-US" sz="2400" smtClean="0"/>
              <a:t>であり，割込が発生</a:t>
            </a:r>
            <a:endParaRPr kumimoji="1" lang="ja-JP" altLang="en-US" sz="2400" dirty="0"/>
          </a:p>
        </p:txBody>
      </p:sp>
      <p:sp>
        <p:nvSpPr>
          <p:cNvPr id="78" name="右矢印 77"/>
          <p:cNvSpPr/>
          <p:nvPr/>
        </p:nvSpPr>
        <p:spPr>
          <a:xfrm>
            <a:off x="574918" y="6152849"/>
            <a:ext cx="675631" cy="56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1340087" y="6207495"/>
            <a:ext cx="5283819" cy="461665"/>
          </a:xfrm>
          <a:prstGeom prst="rect">
            <a:avLst/>
          </a:prstGeom>
          <a:noFill/>
        </p:spPr>
        <p:txBody>
          <a:bodyPr wrap="none" rtlCol="0">
            <a:spAutoFit/>
          </a:bodyPr>
          <a:lstStyle/>
          <a:p>
            <a:r>
              <a:rPr kumimoji="1" lang="ja-JP" altLang="en-US" sz="2400" smtClean="0">
                <a:solidFill>
                  <a:srgbClr val="FF0000"/>
                </a:solidFill>
              </a:rPr>
              <a:t>短い割込間隔</a:t>
            </a:r>
            <a:r>
              <a:rPr lang="ja-JP" altLang="en-US" sz="2400">
                <a:solidFill>
                  <a:srgbClr val="FF0000"/>
                </a:solidFill>
              </a:rPr>
              <a:t>と</a:t>
            </a:r>
            <a:r>
              <a:rPr kumimoji="1" lang="ja-JP" altLang="en-US" sz="2400" smtClean="0">
                <a:solidFill>
                  <a:srgbClr val="FF0000"/>
                </a:solidFill>
              </a:rPr>
              <a:t>一定間隔の割込を実現</a:t>
            </a:r>
            <a:endParaRPr kumimoji="1" lang="ja-JP" altLang="en-US" sz="2400" dirty="0">
              <a:solidFill>
                <a:srgbClr val="FF0000"/>
              </a:solidFill>
            </a:endParaRPr>
          </a:p>
        </p:txBody>
      </p:sp>
      <p:sp>
        <p:nvSpPr>
          <p:cNvPr id="3" name="スライド番号プレースホルダー 2"/>
          <p:cNvSpPr>
            <a:spLocks noGrp="1"/>
          </p:cNvSpPr>
          <p:nvPr>
            <p:ph type="sldNum" sz="quarter" idx="12"/>
          </p:nvPr>
        </p:nvSpPr>
        <p:spPr/>
        <p:txBody>
          <a:bodyPr/>
          <a:lstStyle/>
          <a:p>
            <a:r>
              <a:rPr lang="en-US" altLang="ja-JP" smtClean="0"/>
              <a:t>No. </a:t>
            </a:r>
            <a:fld id="{445D9FAA-400A-4205-A7DE-1B10429D147F}" type="slidenum">
              <a:rPr lang="ja-JP" altLang="en-US" smtClean="0"/>
              <a:pPr/>
              <a:t>10</a:t>
            </a:fld>
            <a:endParaRPr lang="ja-JP" altLang="en-US"/>
          </a:p>
        </p:txBody>
      </p:sp>
    </p:spTree>
    <p:extLst>
      <p:ext uri="{BB962C8B-B14F-4D97-AF65-F5344CB8AC3E}">
        <p14:creationId xmlns:p14="http://schemas.microsoft.com/office/powerpoint/2010/main" val="194031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11</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solidFill>
                  <a:srgbClr val="FF0000"/>
                </a:solidFill>
                <a:latin typeface="Calibri" panose="020F0502020204030204" pitchFamily="34" charset="0"/>
                <a:ea typeface="ＭＳ Ｐゴシック" panose="020B0600070205080204" pitchFamily="50" charset="-128"/>
              </a:rPr>
              <a:t>4</a:t>
            </a:r>
            <a:r>
              <a:rPr lang="en-US" altLang="ja-JP" sz="2400" smtClean="0">
                <a:solidFill>
                  <a:srgbClr val="FF0000"/>
                </a:solidFill>
                <a:latin typeface="Calibri" panose="020F0502020204030204" pitchFamily="34" charset="0"/>
                <a:ea typeface="ＭＳ Ｐゴシック" panose="020B0600070205080204" pitchFamily="50" charset="-128"/>
              </a:rPr>
              <a:t>. NIC</a:t>
            </a:r>
            <a:r>
              <a:rPr lang="ja-JP" altLang="en-US" sz="2400" smtClean="0">
                <a:solidFill>
                  <a:srgbClr val="FF0000"/>
                </a:solidFill>
                <a:latin typeface="Calibri" panose="020F0502020204030204" pitchFamily="34" charset="0"/>
                <a:ea typeface="ＭＳ Ｐゴシック" panose="020B0600070205080204" pitchFamily="50" charset="-128"/>
              </a:rPr>
              <a:t>ドライバの開発支援環境の設計</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387973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kumimoji="1" lang="en-US" altLang="ja-JP" sz="4000" smtClean="0">
                <a:latin typeface="+mj-ea"/>
              </a:rPr>
              <a:t>NIC</a:t>
            </a:r>
            <a:r>
              <a:rPr kumimoji="1" lang="ja-JP" altLang="en-US" sz="4000" smtClean="0"/>
              <a:t>ドライバの開発支援環境の設計</a:t>
            </a:r>
            <a:endParaRPr kumimoji="1" lang="ja-JP" altLang="en-US" sz="4000" dirty="0"/>
          </a:p>
        </p:txBody>
      </p:sp>
      <p:sp>
        <p:nvSpPr>
          <p:cNvPr id="5" name="テキスト ボックス 4"/>
          <p:cNvSpPr txBox="1"/>
          <p:nvPr/>
        </p:nvSpPr>
        <p:spPr>
          <a:xfrm>
            <a:off x="384899" y="1370043"/>
            <a:ext cx="1415772" cy="461665"/>
          </a:xfrm>
          <a:prstGeom prst="rect">
            <a:avLst/>
          </a:prstGeom>
          <a:noFill/>
        </p:spPr>
        <p:txBody>
          <a:bodyPr wrap="none" rtlCol="0">
            <a:spAutoFit/>
          </a:bodyPr>
          <a:lstStyle/>
          <a:p>
            <a:r>
              <a:rPr lang="ja-JP" altLang="en-US" sz="2400" smtClean="0">
                <a:solidFill>
                  <a:srgbClr val="0000FF"/>
                </a:solidFill>
                <a:latin typeface="Calibri" panose="020F0502020204030204" pitchFamily="34" charset="0"/>
                <a:ea typeface="ＭＳ Ｐゴシック" panose="020B0600070205080204" pitchFamily="50" charset="-128"/>
              </a:rPr>
              <a:t>＜目的＞</a:t>
            </a:r>
            <a:endParaRPr lang="en-US" altLang="ja-JP" sz="2400" dirty="0" smtClean="0">
              <a:solidFill>
                <a:srgbClr val="0000FF"/>
              </a:solidFill>
              <a:latin typeface="Calibri" panose="020F0502020204030204" pitchFamily="34" charset="0"/>
              <a:ea typeface="ＭＳ Ｐゴシック" panose="020B0600070205080204" pitchFamily="50" charset="-128"/>
            </a:endParaRPr>
          </a:p>
        </p:txBody>
      </p:sp>
      <p:sp>
        <p:nvSpPr>
          <p:cNvPr id="8" name="テキスト ボックス 7"/>
          <p:cNvSpPr txBox="1"/>
          <p:nvPr/>
        </p:nvSpPr>
        <p:spPr>
          <a:xfrm>
            <a:off x="591562" y="1772397"/>
            <a:ext cx="6758581" cy="461665"/>
          </a:xfrm>
          <a:prstGeom prst="rect">
            <a:avLst/>
          </a:prstGeom>
          <a:noFill/>
        </p:spPr>
        <p:txBody>
          <a:bodyPr wrap="none" rtlCol="0">
            <a:spAutoFit/>
          </a:bodyPr>
          <a:lstStyle/>
          <a:p>
            <a:r>
              <a:rPr lang="ja-JP" altLang="en-US" sz="2400"/>
              <a:t>高速化</a:t>
            </a:r>
            <a:r>
              <a:rPr lang="ja-JP" altLang="en-US" sz="2400" smtClean="0"/>
              <a:t>する</a:t>
            </a:r>
            <a:r>
              <a:rPr lang="en-US" altLang="ja-JP" sz="2400" smtClean="0"/>
              <a:t>NIC</a:t>
            </a:r>
            <a:r>
              <a:rPr lang="ja-JP" altLang="en-US" sz="2400" smtClean="0"/>
              <a:t>にドライバを適応させるためのテスト</a:t>
            </a:r>
            <a:endParaRPr kumimoji="1" lang="ja-JP" altLang="en-US" sz="2400" dirty="0"/>
          </a:p>
        </p:txBody>
      </p:sp>
      <p:sp>
        <p:nvSpPr>
          <p:cNvPr id="9" name="テキスト ボックス 8"/>
          <p:cNvSpPr txBox="1"/>
          <p:nvPr/>
        </p:nvSpPr>
        <p:spPr>
          <a:xfrm>
            <a:off x="591562" y="2191681"/>
            <a:ext cx="6308137" cy="461665"/>
          </a:xfrm>
          <a:prstGeom prst="rect">
            <a:avLst/>
          </a:prstGeom>
          <a:noFill/>
        </p:spPr>
        <p:txBody>
          <a:bodyPr wrap="none" rtlCol="0">
            <a:spAutoFit/>
          </a:bodyPr>
          <a:lstStyle/>
          <a:p>
            <a:r>
              <a:rPr lang="ja-JP" altLang="en-US" sz="2400" smtClean="0"/>
              <a:t>例：ストレステストやパフォーマンスチューニング</a:t>
            </a:r>
            <a:endParaRPr lang="en-US" altLang="ja-JP" sz="2400" smtClean="0"/>
          </a:p>
        </p:txBody>
      </p:sp>
      <p:sp>
        <p:nvSpPr>
          <p:cNvPr id="12" name="テキスト ボックス 11"/>
          <p:cNvSpPr txBox="1"/>
          <p:nvPr/>
        </p:nvSpPr>
        <p:spPr>
          <a:xfrm>
            <a:off x="384899" y="3166987"/>
            <a:ext cx="2031325" cy="461665"/>
          </a:xfrm>
          <a:prstGeom prst="rect">
            <a:avLst/>
          </a:prstGeom>
          <a:noFill/>
        </p:spPr>
        <p:txBody>
          <a:bodyPr wrap="none" rtlCol="0">
            <a:spAutoFit/>
          </a:bodyPr>
          <a:lstStyle/>
          <a:p>
            <a:r>
              <a:rPr lang="ja-JP" altLang="en-US" sz="2400" smtClean="0">
                <a:solidFill>
                  <a:srgbClr val="0000FF"/>
                </a:solidFill>
                <a:latin typeface="Calibri" panose="020F0502020204030204" pitchFamily="34" charset="0"/>
                <a:ea typeface="ＭＳ Ｐゴシック" panose="020B0600070205080204" pitchFamily="50" charset="-128"/>
              </a:rPr>
              <a:t>＜設計方針＞</a:t>
            </a:r>
            <a:endParaRPr lang="en-US" altLang="ja-JP" sz="2400" dirty="0" smtClean="0">
              <a:solidFill>
                <a:srgbClr val="0000FF"/>
              </a:solidFill>
              <a:latin typeface="Calibri" panose="020F0502020204030204" pitchFamily="34" charset="0"/>
              <a:ea typeface="ＭＳ Ｐゴシック" panose="020B0600070205080204" pitchFamily="50" charset="-128"/>
            </a:endParaRPr>
          </a:p>
        </p:txBody>
      </p:sp>
      <p:sp>
        <p:nvSpPr>
          <p:cNvPr id="13" name="テキスト ボックス 12"/>
          <p:cNvSpPr txBox="1"/>
          <p:nvPr/>
        </p:nvSpPr>
        <p:spPr>
          <a:xfrm>
            <a:off x="591562" y="3556929"/>
            <a:ext cx="473559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指定した間隔と回数の割込発生</a:t>
            </a:r>
            <a:endParaRPr lang="en-US" altLang="ja-JP" sz="2400" dirty="0" smtClean="0">
              <a:latin typeface="Calibri" panose="020F0502020204030204" pitchFamily="34" charset="0"/>
              <a:ea typeface="ＭＳ Ｐゴシック" panose="020B0600070205080204" pitchFamily="50" charset="-128"/>
            </a:endParaRPr>
          </a:p>
        </p:txBody>
      </p:sp>
      <p:sp>
        <p:nvSpPr>
          <p:cNvPr id="15" name="テキスト ボックス 14"/>
          <p:cNvSpPr txBox="1"/>
          <p:nvPr/>
        </p:nvSpPr>
        <p:spPr>
          <a:xfrm>
            <a:off x="591562" y="4336813"/>
            <a:ext cx="471956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(2) NIC</a:t>
            </a:r>
            <a:r>
              <a:rPr lang="ja-JP" altLang="en-US" sz="2400" smtClean="0">
                <a:latin typeface="Calibri" panose="020F0502020204030204" pitchFamily="34" charset="0"/>
                <a:ea typeface="ＭＳ Ｐゴシック" panose="020B0600070205080204" pitchFamily="50" charset="-128"/>
              </a:rPr>
              <a:t>の動作を開発支援</a:t>
            </a:r>
            <a:r>
              <a:rPr lang="en-US" altLang="ja-JP" sz="2400" smtClean="0">
                <a:latin typeface="Calibri" panose="020F0502020204030204" pitchFamily="34" charset="0"/>
                <a:ea typeface="ＭＳ Ｐゴシック" panose="020B0600070205080204" pitchFamily="50" charset="-128"/>
              </a:rPr>
              <a:t>OS</a:t>
            </a:r>
            <a:r>
              <a:rPr lang="ja-JP" altLang="en-US" sz="2400" smtClean="0">
                <a:latin typeface="Calibri" panose="020F0502020204030204" pitchFamily="34" charset="0"/>
                <a:ea typeface="ＭＳ Ｐゴシック" panose="020B0600070205080204" pitchFamily="50" charset="-128"/>
              </a:rPr>
              <a:t>が再現</a:t>
            </a:r>
            <a:endParaRPr lang="en-US" altLang="ja-JP" sz="2400" dirty="0" smtClean="0">
              <a:latin typeface="Calibri" panose="020F0502020204030204" pitchFamily="34" charset="0"/>
              <a:ea typeface="ＭＳ Ｐゴシック" panose="020B0600070205080204" pitchFamily="50" charset="-128"/>
            </a:endParaRPr>
          </a:p>
        </p:txBody>
      </p:sp>
      <p:sp>
        <p:nvSpPr>
          <p:cNvPr id="16" name="テキスト ボックス 15"/>
          <p:cNvSpPr txBox="1"/>
          <p:nvPr/>
        </p:nvSpPr>
        <p:spPr>
          <a:xfrm>
            <a:off x="591561" y="5116697"/>
            <a:ext cx="5556329"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a:t>
            </a:r>
            <a:r>
              <a:rPr lang="ja-JP" altLang="en-US" sz="2400" smtClean="0">
                <a:latin typeface="Calibri" panose="020F0502020204030204" pitchFamily="34" charset="0"/>
                <a:ea typeface="ＭＳ Ｐゴシック" panose="020B0600070205080204" pitchFamily="50" charset="-128"/>
              </a:rPr>
              <a:t>共有メモリを用いたパケットの受け渡し</a:t>
            </a:r>
            <a:endParaRPr lang="en-US" altLang="ja-JP" sz="2400" dirty="0" smtClean="0">
              <a:latin typeface="Calibri" panose="020F0502020204030204" pitchFamily="34" charset="0"/>
              <a:ea typeface="ＭＳ Ｐゴシック" panose="020B0600070205080204" pitchFamily="50" charset="-128"/>
            </a:endParaRPr>
          </a:p>
        </p:txBody>
      </p:sp>
      <p:sp>
        <p:nvSpPr>
          <p:cNvPr id="11" name="テキスト ボックス 10"/>
          <p:cNvSpPr txBox="1"/>
          <p:nvPr/>
        </p:nvSpPr>
        <p:spPr>
          <a:xfrm>
            <a:off x="1171611" y="2622111"/>
            <a:ext cx="6625532" cy="461665"/>
          </a:xfrm>
          <a:prstGeom prst="rect">
            <a:avLst/>
          </a:prstGeom>
          <a:noFill/>
        </p:spPr>
        <p:txBody>
          <a:bodyPr wrap="none" rtlCol="0">
            <a:spAutoFit/>
          </a:bodyPr>
          <a:lstStyle/>
          <a:p>
            <a:r>
              <a:rPr lang="en-US" altLang="ja-JP" sz="2400" smtClean="0">
                <a:solidFill>
                  <a:srgbClr val="FF0000"/>
                </a:solidFill>
              </a:rPr>
              <a:t>NIC</a:t>
            </a:r>
            <a:r>
              <a:rPr lang="ja-JP" altLang="en-US" sz="2400" smtClean="0">
                <a:solidFill>
                  <a:srgbClr val="FF0000"/>
                </a:solidFill>
              </a:rPr>
              <a:t>ドライバを対象とした割込開発支援環境を構築</a:t>
            </a:r>
            <a:endParaRPr lang="en-US" altLang="ja-JP" sz="2400" smtClean="0">
              <a:solidFill>
                <a:srgbClr val="FF0000"/>
              </a:solidFill>
            </a:endParaRPr>
          </a:p>
        </p:txBody>
      </p:sp>
      <p:sp>
        <p:nvSpPr>
          <p:cNvPr id="6" name="スライド番号プレースホルダー 5"/>
          <p:cNvSpPr>
            <a:spLocks noGrp="1"/>
          </p:cNvSpPr>
          <p:nvPr>
            <p:ph type="sldNum" sz="quarter" idx="12"/>
          </p:nvPr>
        </p:nvSpPr>
        <p:spPr/>
        <p:txBody>
          <a:bodyPr/>
          <a:lstStyle/>
          <a:p>
            <a:r>
              <a:rPr lang="en-US" altLang="ja-JP" smtClean="0"/>
              <a:t>No. </a:t>
            </a:r>
            <a:fld id="{445D9FAA-400A-4205-A7DE-1B10429D147F}" type="slidenum">
              <a:rPr lang="ja-JP" altLang="en-US" smtClean="0"/>
              <a:pPr/>
              <a:t>12</a:t>
            </a:fld>
            <a:endParaRPr lang="ja-JP" altLang="en-US"/>
          </a:p>
        </p:txBody>
      </p:sp>
      <p:sp>
        <p:nvSpPr>
          <p:cNvPr id="18" name="右矢印 17"/>
          <p:cNvSpPr/>
          <p:nvPr/>
        </p:nvSpPr>
        <p:spPr>
          <a:xfrm>
            <a:off x="687859" y="2668896"/>
            <a:ext cx="441000" cy="365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898200" y="3946871"/>
            <a:ext cx="7595349" cy="461665"/>
          </a:xfrm>
          <a:prstGeom prst="rect">
            <a:avLst/>
          </a:prstGeom>
          <a:noFill/>
        </p:spPr>
        <p:txBody>
          <a:bodyPr wrap="none" rtlCol="0">
            <a:spAutoFit/>
          </a:bodyPr>
          <a:lstStyle/>
          <a:p>
            <a:r>
              <a:rPr lang="ja-JP" altLang="en-US" sz="2400">
                <a:latin typeface="Calibri" panose="020F0502020204030204" pitchFamily="34" charset="0"/>
                <a:ea typeface="ＭＳ Ｐゴシック" panose="020B0600070205080204" pitchFamily="50" charset="-128"/>
              </a:rPr>
              <a:t>発生</a:t>
            </a:r>
            <a:r>
              <a:rPr lang="ja-JP" altLang="en-US" sz="2400" smtClean="0">
                <a:latin typeface="Calibri" panose="020F0502020204030204" pitchFamily="34" charset="0"/>
                <a:ea typeface="ＭＳ Ｐゴシック" panose="020B0600070205080204" pitchFamily="50" charset="-128"/>
              </a:rPr>
              <a:t>させる割込の間隔と回数をユーザが指定可能な環境</a:t>
            </a:r>
            <a:endParaRPr lang="en-US" altLang="ja-JP" sz="2400" dirty="0" smtClean="0">
              <a:latin typeface="Calibri" panose="020F0502020204030204" pitchFamily="34" charset="0"/>
              <a:ea typeface="ＭＳ Ｐゴシック" panose="020B0600070205080204" pitchFamily="50" charset="-128"/>
            </a:endParaRPr>
          </a:p>
        </p:txBody>
      </p:sp>
      <p:sp>
        <p:nvSpPr>
          <p:cNvPr id="21" name="テキスト ボックス 20"/>
          <p:cNvSpPr txBox="1"/>
          <p:nvPr/>
        </p:nvSpPr>
        <p:spPr>
          <a:xfrm>
            <a:off x="898200" y="4726755"/>
            <a:ext cx="6279283" cy="461665"/>
          </a:xfrm>
          <a:prstGeom prst="rect">
            <a:avLst/>
          </a:prstGeom>
          <a:noFill/>
        </p:spPr>
        <p:txBody>
          <a:bodyPr wrap="none" rtlCol="0">
            <a:spAutoFit/>
          </a:bodyPr>
          <a:lstStyle/>
          <a:p>
            <a:r>
              <a:rPr lang="ja-JP" altLang="en-US" sz="2400" smtClean="0">
                <a:latin typeface="Calibri" panose="020F0502020204030204" pitchFamily="34" charset="0"/>
                <a:ea typeface="ＭＳ Ｐゴシック" panose="020B0600070205080204" pitchFamily="50" charset="-128"/>
              </a:rPr>
              <a:t>ハードウェア</a:t>
            </a:r>
            <a:r>
              <a:rPr lang="en-US" altLang="ja-JP" sz="2400" smtClean="0">
                <a:latin typeface="Calibri" panose="020F0502020204030204" pitchFamily="34" charset="0"/>
                <a:ea typeface="ＭＳ Ｐゴシック" panose="020B0600070205080204" pitchFamily="50" charset="-128"/>
              </a:rPr>
              <a:t>(NIC)</a:t>
            </a:r>
            <a:r>
              <a:rPr lang="ja-JP" altLang="en-US" sz="2400" smtClean="0">
                <a:latin typeface="Calibri" panose="020F0502020204030204" pitchFamily="34" charset="0"/>
                <a:ea typeface="ＭＳ Ｐゴシック" panose="020B0600070205080204" pitchFamily="50" charset="-128"/>
              </a:rPr>
              <a:t>を用いずに</a:t>
            </a:r>
            <a:r>
              <a:rPr lang="en-US" altLang="ja-JP" sz="2400" smtClean="0">
                <a:latin typeface="Calibri" panose="020F0502020204030204" pitchFamily="34" charset="0"/>
                <a:ea typeface="ＭＳ Ｐゴシック" panose="020B0600070205080204" pitchFamily="50" charset="-128"/>
              </a:rPr>
              <a:t>NIC</a:t>
            </a:r>
            <a:r>
              <a:rPr lang="ja-JP" altLang="en-US" sz="2400" smtClean="0">
                <a:latin typeface="Calibri" panose="020F0502020204030204" pitchFamily="34" charset="0"/>
                <a:ea typeface="ＭＳ Ｐゴシック" panose="020B0600070205080204" pitchFamily="50" charset="-128"/>
              </a:rPr>
              <a:t>ドライバを動作</a:t>
            </a:r>
            <a:endParaRPr lang="en-US" altLang="ja-JP" sz="2400" dirty="0" smtClean="0">
              <a:latin typeface="Calibri" panose="020F0502020204030204" pitchFamily="34" charset="0"/>
              <a:ea typeface="ＭＳ Ｐゴシック" panose="020B0600070205080204" pitchFamily="50" charset="-128"/>
            </a:endParaRPr>
          </a:p>
        </p:txBody>
      </p:sp>
      <p:sp>
        <p:nvSpPr>
          <p:cNvPr id="23" name="テキスト ボックス 22"/>
          <p:cNvSpPr txBox="1"/>
          <p:nvPr/>
        </p:nvSpPr>
        <p:spPr>
          <a:xfrm>
            <a:off x="898200" y="5506637"/>
            <a:ext cx="6099747" cy="461665"/>
          </a:xfrm>
          <a:prstGeom prst="rect">
            <a:avLst/>
          </a:prstGeom>
          <a:noFill/>
        </p:spPr>
        <p:txBody>
          <a:bodyPr wrap="none" rtlCol="0">
            <a:spAutoFit/>
          </a:bodyPr>
          <a:lstStyle/>
          <a:p>
            <a:r>
              <a:rPr lang="ja-JP" altLang="en-US" sz="2400" smtClean="0">
                <a:latin typeface="Calibri" panose="020F0502020204030204" pitchFamily="34" charset="0"/>
                <a:ea typeface="ＭＳ Ｐゴシック" panose="020B0600070205080204" pitchFamily="50" charset="-128"/>
              </a:rPr>
              <a:t>開発支援</a:t>
            </a:r>
            <a:r>
              <a:rPr lang="en-US" altLang="ja-JP" sz="2400" smtClean="0">
                <a:latin typeface="Calibri" panose="020F0502020204030204" pitchFamily="34" charset="0"/>
                <a:ea typeface="ＭＳ Ｐゴシック" panose="020B0600070205080204" pitchFamily="50" charset="-128"/>
              </a:rPr>
              <a:t>OS</a:t>
            </a:r>
            <a:r>
              <a:rPr lang="ja-JP" altLang="en-US" sz="2400" smtClean="0">
                <a:latin typeface="Calibri" panose="020F0502020204030204" pitchFamily="34" charset="0"/>
                <a:ea typeface="ＭＳ Ｐゴシック" panose="020B0600070205080204" pitchFamily="50" charset="-128"/>
              </a:rPr>
              <a:t>から開発対象</a:t>
            </a:r>
            <a:r>
              <a:rPr lang="en-US" altLang="ja-JP" sz="2400" smtClean="0">
                <a:latin typeface="Calibri" panose="020F0502020204030204" pitchFamily="34" charset="0"/>
                <a:ea typeface="ＭＳ Ｐゴシック" panose="020B0600070205080204" pitchFamily="50" charset="-128"/>
              </a:rPr>
              <a:t>OS</a:t>
            </a:r>
            <a:r>
              <a:rPr lang="ja-JP" altLang="en-US" sz="2400" smtClean="0">
                <a:latin typeface="Calibri" panose="020F0502020204030204" pitchFamily="34" charset="0"/>
                <a:ea typeface="ＭＳ Ｐゴシック" panose="020B0600070205080204" pitchFamily="50" charset="-128"/>
              </a:rPr>
              <a:t>へパケットを送信</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430481" y="929999"/>
            <a:ext cx="8283037" cy="461665"/>
          </a:xfrm>
          <a:prstGeom prst="rect">
            <a:avLst/>
          </a:prstGeom>
          <a:noFill/>
        </p:spPr>
        <p:txBody>
          <a:bodyPr wrap="none" rtlCol="0">
            <a:spAutoFit/>
          </a:bodyPr>
          <a:lstStyle/>
          <a:p>
            <a:r>
              <a:rPr lang="ja-JP" altLang="en-US" sz="2400" smtClean="0">
                <a:solidFill>
                  <a:srgbClr val="FF0000"/>
                </a:solidFill>
              </a:rPr>
              <a:t>提案手法を用いて</a:t>
            </a:r>
            <a:r>
              <a:rPr lang="en-US" altLang="ja-JP" sz="2400" smtClean="0">
                <a:solidFill>
                  <a:srgbClr val="FF0000"/>
                </a:solidFill>
              </a:rPr>
              <a:t>NIC</a:t>
            </a:r>
            <a:r>
              <a:rPr lang="ja-JP" altLang="en-US" sz="2400" smtClean="0">
                <a:solidFill>
                  <a:srgbClr val="FF0000"/>
                </a:solidFill>
              </a:rPr>
              <a:t>ドライバのパケット受信割込処理を再現</a:t>
            </a:r>
            <a:endParaRPr lang="en-US" altLang="ja-JP" sz="2400" smtClean="0">
              <a:solidFill>
                <a:srgbClr val="FF0000"/>
              </a:solidFill>
            </a:endParaRPr>
          </a:p>
        </p:txBody>
      </p:sp>
    </p:spTree>
    <p:extLst>
      <p:ext uri="{BB962C8B-B14F-4D97-AF65-F5344CB8AC3E}">
        <p14:creationId xmlns:p14="http://schemas.microsoft.com/office/powerpoint/2010/main" val="3040124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kumimoji="1" lang="ja-JP" altLang="en-US" sz="4000" smtClean="0"/>
              <a:t>課題と対処</a:t>
            </a:r>
            <a:endParaRPr kumimoji="1" lang="ja-JP" altLang="en-US" sz="4000" dirty="0"/>
          </a:p>
        </p:txBody>
      </p:sp>
      <p:sp>
        <p:nvSpPr>
          <p:cNvPr id="8" name="テキスト ボックス 7"/>
          <p:cNvSpPr txBox="1"/>
          <p:nvPr/>
        </p:nvSpPr>
        <p:spPr>
          <a:xfrm>
            <a:off x="457200" y="1082922"/>
            <a:ext cx="4285147" cy="461665"/>
          </a:xfrm>
          <a:prstGeom prst="rect">
            <a:avLst/>
          </a:prstGeom>
          <a:noFill/>
        </p:spPr>
        <p:txBody>
          <a:bodyPr wrap="none" rtlCol="0">
            <a:spAutoFit/>
          </a:bodyPr>
          <a:lstStyle/>
          <a:p>
            <a:r>
              <a:rPr kumimoji="1" lang="en-US" altLang="ja-JP" sz="2400" smtClean="0"/>
              <a:t>(</a:t>
            </a:r>
            <a:r>
              <a:rPr kumimoji="1" lang="ja-JP" altLang="en-US" sz="2400" smtClean="0"/>
              <a:t>課題</a:t>
            </a:r>
            <a:r>
              <a:rPr kumimoji="1" lang="en-US" altLang="ja-JP" sz="2400" smtClean="0"/>
              <a:t>1) </a:t>
            </a:r>
            <a:r>
              <a:rPr kumimoji="1" lang="ja-JP" altLang="en-US" sz="2400" smtClean="0"/>
              <a:t>割込間隔と回数の調整</a:t>
            </a:r>
            <a:endParaRPr kumimoji="1" lang="ja-JP" altLang="en-US" sz="2400" dirty="0"/>
          </a:p>
        </p:txBody>
      </p:sp>
      <p:sp>
        <p:nvSpPr>
          <p:cNvPr id="10" name="テキスト ボックス 9"/>
          <p:cNvSpPr txBox="1"/>
          <p:nvPr/>
        </p:nvSpPr>
        <p:spPr>
          <a:xfrm>
            <a:off x="457200" y="1493436"/>
            <a:ext cx="4044697" cy="461665"/>
          </a:xfrm>
          <a:prstGeom prst="rect">
            <a:avLst/>
          </a:prstGeom>
          <a:noFill/>
        </p:spPr>
        <p:txBody>
          <a:bodyPr wrap="none" rtlCol="0">
            <a:spAutoFit/>
          </a:bodyPr>
          <a:lstStyle/>
          <a:p>
            <a:r>
              <a:rPr lang="en-US" altLang="ja-JP" sz="2400" smtClean="0"/>
              <a:t>(</a:t>
            </a:r>
            <a:r>
              <a:rPr lang="ja-JP" altLang="en-US" sz="2400" smtClean="0"/>
              <a:t>課題</a:t>
            </a:r>
            <a:r>
              <a:rPr lang="en-US" altLang="ja-JP" sz="2400" smtClean="0"/>
              <a:t>2)</a:t>
            </a:r>
            <a:r>
              <a:rPr lang="ja-JP" altLang="en-US" sz="2400"/>
              <a:t> </a:t>
            </a:r>
            <a:r>
              <a:rPr lang="ja-JP" altLang="en-US" sz="2400" smtClean="0"/>
              <a:t>パケットの作成，格納</a:t>
            </a:r>
            <a:endParaRPr kumimoji="1" lang="ja-JP" altLang="en-US" sz="2400" dirty="0"/>
          </a:p>
        </p:txBody>
      </p:sp>
      <p:sp>
        <p:nvSpPr>
          <p:cNvPr id="14" name="テキスト ボックス 13"/>
          <p:cNvSpPr txBox="1"/>
          <p:nvPr/>
        </p:nvSpPr>
        <p:spPr>
          <a:xfrm>
            <a:off x="457200" y="1903950"/>
            <a:ext cx="4743606" cy="461665"/>
          </a:xfrm>
          <a:prstGeom prst="rect">
            <a:avLst/>
          </a:prstGeom>
          <a:noFill/>
        </p:spPr>
        <p:txBody>
          <a:bodyPr wrap="none" rtlCol="0">
            <a:spAutoFit/>
          </a:bodyPr>
          <a:lstStyle/>
          <a:p>
            <a:r>
              <a:rPr lang="en-US" altLang="ja-JP" sz="2400" smtClean="0"/>
              <a:t>(</a:t>
            </a:r>
            <a:r>
              <a:rPr lang="ja-JP" altLang="en-US" sz="2400" smtClean="0"/>
              <a:t>課題</a:t>
            </a:r>
            <a:r>
              <a:rPr lang="en-US" altLang="ja-JP" sz="2400" smtClean="0"/>
              <a:t>3) NIC</a:t>
            </a:r>
            <a:r>
              <a:rPr lang="ja-JP" altLang="en-US" sz="2400" smtClean="0"/>
              <a:t>が保持する状態の更新</a:t>
            </a:r>
            <a:endParaRPr kumimoji="1" lang="ja-JP" altLang="en-US" sz="2400" dirty="0"/>
          </a:p>
        </p:txBody>
      </p:sp>
      <p:sp>
        <p:nvSpPr>
          <p:cNvPr id="17" name="テキスト ボックス 16"/>
          <p:cNvSpPr txBox="1"/>
          <p:nvPr/>
        </p:nvSpPr>
        <p:spPr>
          <a:xfrm>
            <a:off x="457200" y="2314464"/>
            <a:ext cx="3419526" cy="461665"/>
          </a:xfrm>
          <a:prstGeom prst="rect">
            <a:avLst/>
          </a:prstGeom>
          <a:noFill/>
        </p:spPr>
        <p:txBody>
          <a:bodyPr wrap="none" rtlCol="0">
            <a:spAutoFit/>
          </a:bodyPr>
          <a:lstStyle/>
          <a:p>
            <a:r>
              <a:rPr lang="en-US" altLang="ja-JP" sz="2400" smtClean="0"/>
              <a:t>(</a:t>
            </a:r>
            <a:r>
              <a:rPr lang="ja-JP" altLang="en-US" sz="2400" smtClean="0"/>
              <a:t>課題</a:t>
            </a:r>
            <a:r>
              <a:rPr lang="en-US" altLang="ja-JP" sz="2400" smtClean="0"/>
              <a:t>4) </a:t>
            </a:r>
            <a:r>
              <a:rPr lang="ja-JP" altLang="en-US" sz="2400" smtClean="0"/>
              <a:t>割込処理の発生</a:t>
            </a:r>
            <a:endParaRPr kumimoji="1" lang="ja-JP" altLang="en-US" sz="2400" dirty="0"/>
          </a:p>
        </p:txBody>
      </p:sp>
      <p:sp>
        <p:nvSpPr>
          <p:cNvPr id="18" name="テキスト ボックス 17"/>
          <p:cNvSpPr txBox="1"/>
          <p:nvPr/>
        </p:nvSpPr>
        <p:spPr>
          <a:xfrm>
            <a:off x="457200" y="2724976"/>
            <a:ext cx="3834704" cy="461665"/>
          </a:xfrm>
          <a:prstGeom prst="rect">
            <a:avLst/>
          </a:prstGeom>
          <a:noFill/>
        </p:spPr>
        <p:txBody>
          <a:bodyPr wrap="none" rtlCol="0">
            <a:spAutoFit/>
          </a:bodyPr>
          <a:lstStyle/>
          <a:p>
            <a:r>
              <a:rPr lang="en-US" altLang="ja-JP" sz="2400" smtClean="0"/>
              <a:t>(</a:t>
            </a:r>
            <a:r>
              <a:rPr lang="ja-JP" altLang="en-US" sz="2400" smtClean="0"/>
              <a:t>課題</a:t>
            </a:r>
            <a:r>
              <a:rPr lang="en-US" altLang="ja-JP" sz="2400" smtClean="0"/>
              <a:t>5) </a:t>
            </a:r>
            <a:r>
              <a:rPr lang="ja-JP" altLang="en-US" sz="2400" smtClean="0"/>
              <a:t>受信バッファの作成</a:t>
            </a:r>
            <a:endParaRPr kumimoji="1" lang="ja-JP" altLang="en-US" sz="2400" dirty="0"/>
          </a:p>
        </p:txBody>
      </p:sp>
      <p:sp>
        <p:nvSpPr>
          <p:cNvPr id="19" name="テキスト ボックス 18"/>
          <p:cNvSpPr txBox="1"/>
          <p:nvPr/>
        </p:nvSpPr>
        <p:spPr>
          <a:xfrm>
            <a:off x="457199" y="3635008"/>
            <a:ext cx="8656537" cy="461665"/>
          </a:xfrm>
          <a:prstGeom prst="rect">
            <a:avLst/>
          </a:prstGeom>
          <a:noFill/>
        </p:spPr>
        <p:txBody>
          <a:bodyPr wrap="square" rtlCol="0">
            <a:spAutoFit/>
          </a:bodyPr>
          <a:lstStyle/>
          <a:p>
            <a:r>
              <a:rPr kumimoji="1" lang="en-US" altLang="ja-JP" sz="2400" smtClean="0"/>
              <a:t>(</a:t>
            </a:r>
            <a:r>
              <a:rPr kumimoji="1" lang="ja-JP" altLang="en-US" sz="2400" smtClean="0"/>
              <a:t>対処</a:t>
            </a:r>
            <a:r>
              <a:rPr kumimoji="1" lang="en-US" altLang="ja-JP" sz="2400" smtClean="0"/>
              <a:t>1)</a:t>
            </a:r>
            <a:r>
              <a:rPr lang="ja-JP" altLang="en-US" sz="2400"/>
              <a:t> </a:t>
            </a:r>
            <a:r>
              <a:rPr kumimoji="1" lang="ja-JP" altLang="en-US" sz="2400" smtClean="0"/>
              <a:t>割込管理</a:t>
            </a:r>
            <a:r>
              <a:rPr kumimoji="1" lang="en-US" altLang="ja-JP" sz="2400" smtClean="0"/>
              <a:t>AP</a:t>
            </a:r>
            <a:r>
              <a:rPr lang="ja-JP" altLang="en-US" sz="2400" smtClean="0"/>
              <a:t>を実装し，</a:t>
            </a:r>
            <a:r>
              <a:rPr kumimoji="1" lang="ja-JP" altLang="en-US" sz="2400" smtClean="0"/>
              <a:t>ユーザが割込の間隔と回数を</a:t>
            </a:r>
            <a:r>
              <a:rPr lang="ja-JP" altLang="en-US" sz="2400"/>
              <a:t>指定</a:t>
            </a:r>
            <a:endParaRPr kumimoji="1" lang="ja-JP" altLang="en-US" sz="2400" dirty="0"/>
          </a:p>
        </p:txBody>
      </p:sp>
      <p:sp>
        <p:nvSpPr>
          <p:cNvPr id="20" name="テキスト ボックス 19"/>
          <p:cNvSpPr txBox="1"/>
          <p:nvPr/>
        </p:nvSpPr>
        <p:spPr>
          <a:xfrm>
            <a:off x="457200" y="4095304"/>
            <a:ext cx="8196475" cy="461665"/>
          </a:xfrm>
          <a:prstGeom prst="rect">
            <a:avLst/>
          </a:prstGeom>
          <a:noFill/>
        </p:spPr>
        <p:txBody>
          <a:bodyPr wrap="none" rtlCol="0">
            <a:spAutoFit/>
          </a:bodyPr>
          <a:lstStyle/>
          <a:p>
            <a:r>
              <a:rPr lang="en-US" altLang="ja-JP" sz="2400" smtClean="0"/>
              <a:t>(</a:t>
            </a:r>
            <a:r>
              <a:rPr lang="ja-JP" altLang="en-US" sz="2400" smtClean="0"/>
              <a:t>対処</a:t>
            </a:r>
            <a:r>
              <a:rPr lang="en-US" altLang="ja-JP" sz="2400" smtClean="0"/>
              <a:t>2)</a:t>
            </a:r>
            <a:r>
              <a:rPr lang="ja-JP" altLang="en-US" sz="2400"/>
              <a:t> </a:t>
            </a:r>
            <a:r>
              <a:rPr lang="ja-JP" altLang="en-US" sz="2400" smtClean="0"/>
              <a:t>割込管理</a:t>
            </a:r>
            <a:r>
              <a:rPr lang="en-US" altLang="ja-JP" sz="2400" smtClean="0"/>
              <a:t>AP</a:t>
            </a:r>
            <a:r>
              <a:rPr lang="ja-JP" altLang="en-US" sz="2400" smtClean="0"/>
              <a:t>がパケットを作成し，開発支援機構が格納</a:t>
            </a:r>
            <a:endParaRPr kumimoji="1" lang="ja-JP" altLang="en-US" sz="2400" dirty="0"/>
          </a:p>
        </p:txBody>
      </p:sp>
      <p:sp>
        <p:nvSpPr>
          <p:cNvPr id="21" name="テキスト ボックス 20"/>
          <p:cNvSpPr txBox="1"/>
          <p:nvPr/>
        </p:nvSpPr>
        <p:spPr>
          <a:xfrm>
            <a:off x="457200" y="4555600"/>
            <a:ext cx="8656537" cy="461665"/>
          </a:xfrm>
          <a:prstGeom prst="rect">
            <a:avLst/>
          </a:prstGeom>
          <a:noFill/>
        </p:spPr>
        <p:txBody>
          <a:bodyPr wrap="none" rtlCol="0">
            <a:spAutoFit/>
          </a:bodyPr>
          <a:lstStyle/>
          <a:p>
            <a:r>
              <a:rPr kumimoji="1" lang="en-US" altLang="ja-JP" sz="2400" smtClean="0"/>
              <a:t>(</a:t>
            </a:r>
            <a:r>
              <a:rPr kumimoji="1" lang="ja-JP" altLang="en-US" sz="2400" smtClean="0"/>
              <a:t>対処</a:t>
            </a:r>
            <a:r>
              <a:rPr kumimoji="1" lang="en-US" altLang="ja-JP" sz="2400" smtClean="0"/>
              <a:t>3) </a:t>
            </a:r>
            <a:r>
              <a:rPr kumimoji="1" lang="ja-JP" altLang="en-US" sz="2400" smtClean="0"/>
              <a:t>受信ディスクリプタを共有メモリに配置し，両</a:t>
            </a:r>
            <a:r>
              <a:rPr kumimoji="1" lang="en-US" altLang="ja-JP" sz="2400" smtClean="0"/>
              <a:t>OS</a:t>
            </a:r>
            <a:r>
              <a:rPr kumimoji="1" lang="ja-JP" altLang="en-US" sz="2400" smtClean="0"/>
              <a:t>から参照</a:t>
            </a:r>
            <a:endParaRPr kumimoji="1" lang="ja-JP" altLang="en-US" sz="2400" dirty="0"/>
          </a:p>
        </p:txBody>
      </p:sp>
      <p:sp>
        <p:nvSpPr>
          <p:cNvPr id="23" name="テキスト ボックス 22"/>
          <p:cNvSpPr txBox="1"/>
          <p:nvPr/>
        </p:nvSpPr>
        <p:spPr>
          <a:xfrm>
            <a:off x="457200" y="5476192"/>
            <a:ext cx="8284640" cy="461665"/>
          </a:xfrm>
          <a:prstGeom prst="rect">
            <a:avLst/>
          </a:prstGeom>
          <a:noFill/>
        </p:spPr>
        <p:txBody>
          <a:bodyPr wrap="none" rtlCol="0">
            <a:spAutoFit/>
          </a:bodyPr>
          <a:lstStyle/>
          <a:p>
            <a:r>
              <a:rPr kumimoji="1" lang="en-US" altLang="ja-JP" sz="2400" smtClean="0"/>
              <a:t>(</a:t>
            </a:r>
            <a:r>
              <a:rPr kumimoji="1" lang="ja-JP" altLang="en-US" sz="2400" smtClean="0"/>
              <a:t>対処</a:t>
            </a:r>
            <a:r>
              <a:rPr kumimoji="1" lang="en-US" altLang="ja-JP" sz="2400" smtClean="0"/>
              <a:t>4) IPI</a:t>
            </a:r>
            <a:r>
              <a:rPr lang="ja-JP" altLang="en-US" sz="2400"/>
              <a:t>で</a:t>
            </a:r>
            <a:r>
              <a:rPr lang="ja-JP" altLang="en-US" sz="2400" smtClean="0"/>
              <a:t>割込を発生させ，割込ハンドラが</a:t>
            </a:r>
            <a:r>
              <a:rPr kumimoji="1" lang="ja-JP" altLang="en-US" sz="2400" smtClean="0"/>
              <a:t>動作するよう改変</a:t>
            </a:r>
            <a:endParaRPr kumimoji="1" lang="ja-JP" altLang="en-US" sz="2400" dirty="0"/>
          </a:p>
        </p:txBody>
      </p:sp>
      <p:sp>
        <p:nvSpPr>
          <p:cNvPr id="24" name="テキスト ボックス 23"/>
          <p:cNvSpPr txBox="1"/>
          <p:nvPr/>
        </p:nvSpPr>
        <p:spPr>
          <a:xfrm>
            <a:off x="457200" y="5936486"/>
            <a:ext cx="7005444" cy="461665"/>
          </a:xfrm>
          <a:prstGeom prst="rect">
            <a:avLst/>
          </a:prstGeom>
          <a:noFill/>
        </p:spPr>
        <p:txBody>
          <a:bodyPr wrap="none" rtlCol="0">
            <a:spAutoFit/>
          </a:bodyPr>
          <a:lstStyle/>
          <a:p>
            <a:r>
              <a:rPr kumimoji="1" lang="en-US" altLang="ja-JP" sz="2400" smtClean="0"/>
              <a:t>(</a:t>
            </a:r>
            <a:r>
              <a:rPr kumimoji="1" lang="ja-JP" altLang="en-US" sz="2400" smtClean="0"/>
              <a:t>対処</a:t>
            </a:r>
            <a:r>
              <a:rPr kumimoji="1" lang="en-US" altLang="ja-JP" sz="2400" smtClean="0"/>
              <a:t>5) </a:t>
            </a:r>
            <a:r>
              <a:rPr kumimoji="1" lang="ja-JP" altLang="en-US" sz="2400" smtClean="0"/>
              <a:t>受信バッファのアドレスを共有メモリ内に</a:t>
            </a:r>
            <a:r>
              <a:rPr lang="ja-JP" altLang="en-US" sz="2400"/>
              <a:t>改変</a:t>
            </a:r>
            <a:endParaRPr kumimoji="1" lang="en-US" altLang="ja-JP" sz="2400" smtClean="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13</a:t>
            </a:fld>
            <a:endParaRPr lang="ja-JP" altLang="en-US"/>
          </a:p>
        </p:txBody>
      </p:sp>
      <p:sp>
        <p:nvSpPr>
          <p:cNvPr id="25" name="テキスト ボックス 24"/>
          <p:cNvSpPr txBox="1"/>
          <p:nvPr/>
        </p:nvSpPr>
        <p:spPr>
          <a:xfrm>
            <a:off x="294283" y="672408"/>
            <a:ext cx="1415772" cy="461665"/>
          </a:xfrm>
          <a:prstGeom prst="rect">
            <a:avLst/>
          </a:prstGeom>
          <a:noFill/>
        </p:spPr>
        <p:txBody>
          <a:bodyPr wrap="none" rtlCol="0">
            <a:spAutoFit/>
          </a:bodyPr>
          <a:lstStyle/>
          <a:p>
            <a:r>
              <a:rPr kumimoji="1" lang="ja-JP" altLang="en-US" sz="2400" smtClean="0">
                <a:solidFill>
                  <a:srgbClr val="0000FF"/>
                </a:solidFill>
              </a:rPr>
              <a:t>＜課題＞</a:t>
            </a:r>
            <a:endParaRPr kumimoji="1" lang="ja-JP" altLang="en-US" sz="2400" dirty="0">
              <a:solidFill>
                <a:srgbClr val="0000FF"/>
              </a:solidFill>
            </a:endParaRPr>
          </a:p>
        </p:txBody>
      </p:sp>
      <p:sp>
        <p:nvSpPr>
          <p:cNvPr id="26" name="テキスト ボックス 25"/>
          <p:cNvSpPr txBox="1"/>
          <p:nvPr/>
        </p:nvSpPr>
        <p:spPr>
          <a:xfrm>
            <a:off x="294283" y="3190726"/>
            <a:ext cx="1415772" cy="461665"/>
          </a:xfrm>
          <a:prstGeom prst="rect">
            <a:avLst/>
          </a:prstGeom>
          <a:noFill/>
        </p:spPr>
        <p:txBody>
          <a:bodyPr wrap="none" rtlCol="0">
            <a:spAutoFit/>
          </a:bodyPr>
          <a:lstStyle/>
          <a:p>
            <a:r>
              <a:rPr kumimoji="1" lang="ja-JP" altLang="en-US" sz="2400" smtClean="0">
                <a:solidFill>
                  <a:srgbClr val="0000FF"/>
                </a:solidFill>
              </a:rPr>
              <a:t>＜対処＞</a:t>
            </a:r>
            <a:endParaRPr kumimoji="1" lang="ja-JP" altLang="en-US" sz="2400" dirty="0">
              <a:solidFill>
                <a:srgbClr val="0000FF"/>
              </a:solidFill>
            </a:endParaRPr>
          </a:p>
        </p:txBody>
      </p:sp>
      <p:sp>
        <p:nvSpPr>
          <p:cNvPr id="16" name="テキスト ボックス 15"/>
          <p:cNvSpPr txBox="1"/>
          <p:nvPr/>
        </p:nvSpPr>
        <p:spPr>
          <a:xfrm>
            <a:off x="838439" y="5015896"/>
            <a:ext cx="5884944" cy="461665"/>
          </a:xfrm>
          <a:prstGeom prst="rect">
            <a:avLst/>
          </a:prstGeom>
          <a:noFill/>
        </p:spPr>
        <p:txBody>
          <a:bodyPr wrap="none" rtlCol="0">
            <a:spAutoFit/>
          </a:bodyPr>
          <a:lstStyle/>
          <a:p>
            <a:r>
              <a:rPr lang="ja-JP" altLang="en-US" sz="2400" smtClean="0">
                <a:solidFill>
                  <a:srgbClr val="0000FF"/>
                </a:solidFill>
              </a:rPr>
              <a:t>受信ディスクリプタ</a:t>
            </a:r>
            <a:r>
              <a:rPr lang="ja-JP" altLang="en-US" sz="2400" smtClean="0"/>
              <a:t>：受信バッファの受信状態</a:t>
            </a:r>
            <a:endParaRPr kumimoji="1" lang="ja-JP" altLang="en-US" sz="2400" dirty="0"/>
          </a:p>
        </p:txBody>
      </p:sp>
    </p:spTree>
    <p:extLst>
      <p:ext uri="{BB962C8B-B14F-4D97-AF65-F5344CB8AC3E}">
        <p14:creationId xmlns:p14="http://schemas.microsoft.com/office/powerpoint/2010/main" val="1474117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処理の構成</a:t>
            </a:r>
            <a:endParaRPr kumimoji="1" lang="ja-JP" altLang="en-US" sz="4000" dirty="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14</a:t>
            </a:fld>
            <a:endParaRPr lang="ja-JP" altLang="en-US"/>
          </a:p>
        </p:txBody>
      </p:sp>
      <p:grpSp>
        <p:nvGrpSpPr>
          <p:cNvPr id="3" name="グループ化 2"/>
          <p:cNvGrpSpPr/>
          <p:nvPr/>
        </p:nvGrpSpPr>
        <p:grpSpPr>
          <a:xfrm>
            <a:off x="945128" y="744486"/>
            <a:ext cx="7704413" cy="5976990"/>
            <a:chOff x="945128" y="744486"/>
            <a:chExt cx="7704413" cy="5976990"/>
          </a:xfrm>
        </p:grpSpPr>
        <p:grpSp>
          <p:nvGrpSpPr>
            <p:cNvPr id="15" name="グループ化 14"/>
            <p:cNvGrpSpPr/>
            <p:nvPr/>
          </p:nvGrpSpPr>
          <p:grpSpPr>
            <a:xfrm>
              <a:off x="945128" y="744486"/>
              <a:ext cx="7093973" cy="5976990"/>
              <a:chOff x="499495" y="210821"/>
              <a:chExt cx="7806305" cy="6647179"/>
            </a:xfrm>
          </p:grpSpPr>
          <p:sp>
            <p:nvSpPr>
              <p:cNvPr id="16" name="正方形/長方形 15"/>
              <p:cNvSpPr/>
              <p:nvPr/>
            </p:nvSpPr>
            <p:spPr>
              <a:xfrm>
                <a:off x="520700" y="5410200"/>
                <a:ext cx="7785100" cy="10668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07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8006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20632" y="499938"/>
                <a:ext cx="3187700" cy="9581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99495" y="210821"/>
                <a:ext cx="317500" cy="2794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7782" y="2001646"/>
                <a:ext cx="3073400" cy="754252"/>
              </a:xfrm>
              <a:prstGeom prst="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778500" y="1945948"/>
                <a:ext cx="1790700" cy="809952"/>
              </a:xfrm>
              <a:prstGeom prst="rect">
                <a:avLst/>
              </a:prstGeom>
              <a:solidFill>
                <a:schemeClr val="bg1"/>
              </a:solid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38200" y="513546"/>
                <a:ext cx="1280993" cy="323165"/>
              </a:xfrm>
              <a:prstGeom prst="rect">
                <a:avLst/>
              </a:prstGeom>
              <a:noFill/>
            </p:spPr>
            <p:txBody>
              <a:bodyPr wrap="none" rtlCol="0">
                <a:spAutoFit/>
              </a:bodyPr>
              <a:lstStyle/>
              <a:p>
                <a:r>
                  <a:rPr lang="ja-JP" altLang="en-US" sz="1500" smtClean="0"/>
                  <a:t>割込管理</a:t>
                </a:r>
                <a:r>
                  <a:rPr lang="en-US" altLang="ja-JP" sz="1500" smtClean="0"/>
                  <a:t>AP</a:t>
                </a:r>
                <a:endParaRPr kumimoji="1" lang="ja-JP" altLang="en-US" sz="1500" dirty="0"/>
              </a:p>
            </p:txBody>
          </p:sp>
          <p:sp>
            <p:nvSpPr>
              <p:cNvPr id="31" name="テキスト ボックス 30"/>
              <p:cNvSpPr txBox="1"/>
              <p:nvPr/>
            </p:nvSpPr>
            <p:spPr>
              <a:xfrm>
                <a:off x="520700" y="1641345"/>
                <a:ext cx="1286285" cy="323165"/>
              </a:xfrm>
              <a:prstGeom prst="rect">
                <a:avLst/>
              </a:prstGeom>
              <a:noFill/>
            </p:spPr>
            <p:txBody>
              <a:bodyPr wrap="none" rtlCol="0">
                <a:spAutoFit/>
              </a:bodyPr>
              <a:lstStyle/>
              <a:p>
                <a:r>
                  <a:rPr kumimoji="1" lang="ja-JP" altLang="en-US" sz="1500" smtClean="0"/>
                  <a:t>開発支援</a:t>
                </a:r>
                <a:r>
                  <a:rPr kumimoji="1" lang="en-US" altLang="ja-JP" sz="1500" dirty="0" smtClean="0"/>
                  <a:t>OS</a:t>
                </a:r>
                <a:endParaRPr kumimoji="1" lang="ja-JP" altLang="en-US" sz="1500" dirty="0"/>
              </a:p>
            </p:txBody>
          </p:sp>
          <p:sp>
            <p:nvSpPr>
              <p:cNvPr id="32" name="テキスト ボックス 31"/>
              <p:cNvSpPr txBox="1"/>
              <p:nvPr/>
            </p:nvSpPr>
            <p:spPr>
              <a:xfrm>
                <a:off x="4800600" y="1624823"/>
                <a:ext cx="1286285" cy="323165"/>
              </a:xfrm>
              <a:prstGeom prst="rect">
                <a:avLst/>
              </a:prstGeom>
              <a:noFill/>
            </p:spPr>
            <p:txBody>
              <a:bodyPr wrap="none" rtlCol="0">
                <a:spAutoFit/>
              </a:bodyPr>
              <a:lstStyle/>
              <a:p>
                <a:r>
                  <a:rPr kumimoji="1" lang="ja-JP" altLang="en-US" sz="1500" smtClean="0"/>
                  <a:t>開発対象</a:t>
                </a:r>
                <a:r>
                  <a:rPr kumimoji="1" lang="en-US" altLang="ja-JP" sz="1500" dirty="0" smtClean="0"/>
                  <a:t>OS</a:t>
                </a:r>
                <a:endParaRPr kumimoji="1" lang="ja-JP" altLang="en-US" sz="1500" dirty="0"/>
              </a:p>
            </p:txBody>
          </p:sp>
          <p:sp>
            <p:nvSpPr>
              <p:cNvPr id="33" name="テキスト ボックス 32"/>
              <p:cNvSpPr txBox="1"/>
              <p:nvPr/>
            </p:nvSpPr>
            <p:spPr>
              <a:xfrm>
                <a:off x="838200" y="1992867"/>
                <a:ext cx="1473265" cy="359401"/>
              </a:xfrm>
              <a:prstGeom prst="rect">
                <a:avLst/>
              </a:prstGeom>
              <a:noFill/>
            </p:spPr>
            <p:txBody>
              <a:bodyPr wrap="none" rtlCol="0">
                <a:spAutoFit/>
              </a:bodyPr>
              <a:lstStyle/>
              <a:p>
                <a:r>
                  <a:rPr kumimoji="1" lang="ja-JP" altLang="en-US" sz="1500" smtClean="0">
                    <a:solidFill>
                      <a:srgbClr val="FF0000"/>
                    </a:solidFill>
                  </a:rPr>
                  <a:t>開発支援</a:t>
                </a:r>
                <a:r>
                  <a:rPr lang="ja-JP" altLang="en-US" sz="1500" dirty="0">
                    <a:solidFill>
                      <a:srgbClr val="FF0000"/>
                    </a:solidFill>
                  </a:rPr>
                  <a:t>機構</a:t>
                </a:r>
                <a:endParaRPr kumimoji="1" lang="ja-JP" altLang="en-US" sz="1500" dirty="0">
                  <a:solidFill>
                    <a:srgbClr val="FF0000"/>
                  </a:solidFill>
                </a:endParaRPr>
              </a:p>
            </p:txBody>
          </p:sp>
          <p:sp>
            <p:nvSpPr>
              <p:cNvPr id="34" name="テキスト ボックス 33"/>
              <p:cNvSpPr txBox="1"/>
              <p:nvPr/>
            </p:nvSpPr>
            <p:spPr>
              <a:xfrm>
                <a:off x="5778500" y="1926883"/>
                <a:ext cx="1212198" cy="359401"/>
              </a:xfrm>
              <a:prstGeom prst="rect">
                <a:avLst/>
              </a:prstGeom>
              <a:noFill/>
            </p:spPr>
            <p:txBody>
              <a:bodyPr wrap="none" rtlCol="0">
                <a:spAutoFit/>
              </a:bodyPr>
              <a:lstStyle/>
              <a:p>
                <a:r>
                  <a:rPr kumimoji="1" lang="en-US" altLang="ja-JP" sz="1500" dirty="0" smtClean="0">
                    <a:solidFill>
                      <a:srgbClr val="0000FF"/>
                    </a:solidFill>
                  </a:rPr>
                  <a:t>NIC</a:t>
                </a:r>
                <a:r>
                  <a:rPr kumimoji="1" lang="ja-JP" altLang="en-US" sz="1500" dirty="0" smtClean="0">
                    <a:solidFill>
                      <a:srgbClr val="0000FF"/>
                    </a:solidFill>
                  </a:rPr>
                  <a:t>ドライバ</a:t>
                </a:r>
                <a:endParaRPr kumimoji="1" lang="ja-JP" altLang="en-US" sz="1500" dirty="0">
                  <a:solidFill>
                    <a:srgbClr val="0000FF"/>
                  </a:solidFill>
                </a:endParaRPr>
              </a:p>
            </p:txBody>
          </p:sp>
          <p:sp>
            <p:nvSpPr>
              <p:cNvPr id="35" name="テキスト ボックス 34"/>
              <p:cNvSpPr txBox="1"/>
              <p:nvPr/>
            </p:nvSpPr>
            <p:spPr>
              <a:xfrm>
                <a:off x="5845582" y="2278965"/>
                <a:ext cx="1558217" cy="323165"/>
              </a:xfrm>
              <a:prstGeom prst="rect">
                <a:avLst/>
              </a:prstGeom>
              <a:solidFill>
                <a:schemeClr val="bg1"/>
              </a:solidFill>
              <a:ln w="25400">
                <a:solidFill>
                  <a:schemeClr val="tx1"/>
                </a:solidFill>
              </a:ln>
            </p:spPr>
            <p:txBody>
              <a:bodyPr wrap="square" rtlCol="0">
                <a:spAutoFit/>
              </a:bodyPr>
              <a:lstStyle/>
              <a:p>
                <a:r>
                  <a:rPr lang="ja-JP" altLang="en-US" sz="1500" dirty="0" smtClean="0"/>
                  <a:t>ソケット</a:t>
                </a:r>
                <a:r>
                  <a:rPr lang="ja-JP" altLang="en-US" sz="1500" dirty="0"/>
                  <a:t>バッファ</a:t>
                </a:r>
                <a:endParaRPr kumimoji="1" lang="ja-JP" altLang="en-US" sz="1500" dirty="0"/>
              </a:p>
            </p:txBody>
          </p:sp>
          <p:cxnSp>
            <p:nvCxnSpPr>
              <p:cNvPr id="36" name="直線コネクタ 35"/>
              <p:cNvCxnSpPr/>
              <p:nvPr/>
            </p:nvCxnSpPr>
            <p:spPr>
              <a:xfrm>
                <a:off x="4413249" y="381000"/>
                <a:ext cx="21854" cy="6477000"/>
              </a:xfrm>
              <a:prstGeom prst="line">
                <a:avLst/>
              </a:prstGeom>
              <a:solidFill>
                <a:schemeClr val="bg1"/>
              </a:solid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397250" y="3235012"/>
                <a:ext cx="2032000" cy="179418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397250" y="4425949"/>
                <a:ext cx="2032000" cy="4000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397250" y="348478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849487" y="3049334"/>
                <a:ext cx="1127527" cy="359401"/>
              </a:xfrm>
              <a:prstGeom prst="rect">
                <a:avLst/>
              </a:prstGeom>
              <a:solidFill>
                <a:schemeClr val="bg1"/>
              </a:solidFill>
            </p:spPr>
            <p:txBody>
              <a:bodyPr wrap="none" rtlCol="0">
                <a:spAutoFit/>
              </a:bodyPr>
              <a:lstStyle/>
              <a:p>
                <a:pPr algn="ctr"/>
                <a:r>
                  <a:rPr kumimoji="1" lang="ja-JP" altLang="en-US" sz="1500" dirty="0" smtClean="0"/>
                  <a:t>共有メモリ</a:t>
                </a:r>
                <a:endParaRPr kumimoji="1" lang="ja-JP" altLang="en-US" sz="1500" dirty="0"/>
              </a:p>
            </p:txBody>
          </p:sp>
          <p:sp>
            <p:nvSpPr>
              <p:cNvPr id="42" name="テキスト ボックス 41"/>
              <p:cNvSpPr txBox="1"/>
              <p:nvPr/>
            </p:nvSpPr>
            <p:spPr>
              <a:xfrm>
                <a:off x="5970596" y="3789743"/>
                <a:ext cx="1669047" cy="323165"/>
              </a:xfrm>
              <a:prstGeom prst="rect">
                <a:avLst/>
              </a:prstGeom>
              <a:noFill/>
              <a:ln w="25400">
                <a:noFill/>
              </a:ln>
            </p:spPr>
            <p:txBody>
              <a:bodyPr wrap="none" rtlCol="0">
                <a:spAutoFit/>
              </a:bodyPr>
              <a:lstStyle/>
              <a:p>
                <a:r>
                  <a:rPr lang="ja-JP" altLang="en-US" sz="1500" dirty="0" smtClean="0"/>
                  <a:t>受信</a:t>
                </a:r>
                <a:r>
                  <a:rPr lang="ja-JP" altLang="en-US" sz="1500" dirty="0"/>
                  <a:t>ディスクリプタ</a:t>
                </a:r>
                <a:endParaRPr kumimoji="1" lang="ja-JP" altLang="en-US" sz="1500" dirty="0"/>
              </a:p>
            </p:txBody>
          </p:sp>
          <p:sp>
            <p:nvSpPr>
              <p:cNvPr id="43" name="テキスト ボックス 42"/>
              <p:cNvSpPr txBox="1"/>
              <p:nvPr/>
            </p:nvSpPr>
            <p:spPr>
              <a:xfrm>
                <a:off x="3539027" y="3482881"/>
                <a:ext cx="1748445" cy="359401"/>
              </a:xfrm>
              <a:prstGeom prst="rect">
                <a:avLst/>
              </a:prstGeom>
              <a:noFill/>
            </p:spPr>
            <p:txBody>
              <a:bodyPr wrap="none" rtlCol="0">
                <a:spAutoFit/>
              </a:bodyPr>
              <a:lstStyle/>
              <a:p>
                <a:pPr algn="ctr"/>
                <a:r>
                  <a:rPr lang="ja-JP" altLang="en-US" sz="1500" dirty="0" smtClean="0"/>
                  <a:t>受信バッファ</a:t>
                </a:r>
                <a:r>
                  <a:rPr lang="ja-JP" altLang="en-US" sz="1500" dirty="0"/>
                  <a:t>状態</a:t>
                </a:r>
                <a:endParaRPr kumimoji="1" lang="ja-JP" altLang="en-US" sz="1500" dirty="0"/>
              </a:p>
            </p:txBody>
          </p:sp>
          <p:sp>
            <p:nvSpPr>
              <p:cNvPr id="44" name="テキスト ボックス 43"/>
              <p:cNvSpPr txBox="1"/>
              <p:nvPr/>
            </p:nvSpPr>
            <p:spPr>
              <a:xfrm>
                <a:off x="3709370" y="4471084"/>
                <a:ext cx="1204176" cy="323166"/>
              </a:xfrm>
              <a:prstGeom prst="rect">
                <a:avLst/>
              </a:prstGeom>
              <a:noFill/>
            </p:spPr>
            <p:txBody>
              <a:bodyPr wrap="none" rtlCol="0">
                <a:spAutoFit/>
              </a:bodyPr>
              <a:lstStyle/>
              <a:p>
                <a:r>
                  <a:rPr lang="ja-JP" altLang="en-US" sz="1500" dirty="0" smtClean="0"/>
                  <a:t>受信</a:t>
                </a:r>
                <a:r>
                  <a:rPr lang="ja-JP" altLang="en-US" sz="1500" dirty="0"/>
                  <a:t>バッファ</a:t>
                </a:r>
                <a:endParaRPr kumimoji="1" lang="ja-JP" altLang="en-US" sz="1500" dirty="0"/>
              </a:p>
            </p:txBody>
          </p:sp>
          <p:sp>
            <p:nvSpPr>
              <p:cNvPr id="51" name="テキスト ボックス 50"/>
              <p:cNvSpPr txBox="1"/>
              <p:nvPr/>
            </p:nvSpPr>
            <p:spPr>
              <a:xfrm>
                <a:off x="1111154" y="5943600"/>
                <a:ext cx="692818" cy="369332"/>
              </a:xfrm>
              <a:prstGeom prst="rect">
                <a:avLst/>
              </a:prstGeom>
              <a:solidFill>
                <a:schemeClr val="bg1"/>
              </a:solidFill>
              <a:ln w="25400">
                <a:solidFill>
                  <a:schemeClr val="bg1"/>
                </a:solidFill>
              </a:ln>
            </p:spPr>
            <p:txBody>
              <a:bodyPr wrap="none" rtlCol="0">
                <a:spAutoFit/>
              </a:bodyPr>
              <a:lstStyle/>
              <a:p>
                <a:r>
                  <a:rPr kumimoji="1" lang="ja-JP" altLang="en-US" dirty="0" smtClean="0"/>
                  <a:t>コア</a:t>
                </a:r>
                <a:r>
                  <a:rPr kumimoji="1" lang="en-US" altLang="ja-JP" dirty="0" smtClean="0"/>
                  <a:t>0</a:t>
                </a:r>
                <a:endParaRPr kumimoji="1" lang="ja-JP" altLang="en-US" dirty="0"/>
              </a:p>
            </p:txBody>
          </p:sp>
          <p:sp>
            <p:nvSpPr>
              <p:cNvPr id="52" name="テキスト ボックス 51"/>
              <p:cNvSpPr txBox="1"/>
              <p:nvPr/>
            </p:nvSpPr>
            <p:spPr>
              <a:xfrm>
                <a:off x="7044380" y="5943600"/>
                <a:ext cx="692818" cy="369332"/>
              </a:xfrm>
              <a:prstGeom prst="rect">
                <a:avLst/>
              </a:prstGeom>
              <a:solidFill>
                <a:schemeClr val="bg1"/>
              </a:solidFill>
              <a:ln w="25400">
                <a:noFill/>
              </a:ln>
            </p:spPr>
            <p:txBody>
              <a:bodyPr wrap="none" rtlCol="0">
                <a:spAutoFit/>
              </a:bodyPr>
              <a:lstStyle/>
              <a:p>
                <a:r>
                  <a:rPr kumimoji="1" lang="ja-JP" altLang="en-US" dirty="0" smtClean="0"/>
                  <a:t>コア</a:t>
                </a:r>
                <a:r>
                  <a:rPr lang="en-US" altLang="ja-JP" dirty="0"/>
                  <a:t>1</a:t>
                </a:r>
                <a:endParaRPr kumimoji="1" lang="ja-JP" altLang="en-US" dirty="0"/>
              </a:p>
            </p:txBody>
          </p:sp>
          <p:sp>
            <p:nvSpPr>
              <p:cNvPr id="63" name="テキスト ボックス 62"/>
              <p:cNvSpPr txBox="1"/>
              <p:nvPr/>
            </p:nvSpPr>
            <p:spPr>
              <a:xfrm>
                <a:off x="3629221" y="5505619"/>
                <a:ext cx="1337226" cy="323165"/>
              </a:xfrm>
              <a:prstGeom prst="rect">
                <a:avLst/>
              </a:prstGeom>
              <a:solidFill>
                <a:schemeClr val="bg1"/>
              </a:solidFill>
            </p:spPr>
            <p:txBody>
              <a:bodyPr wrap="none" rtlCol="0">
                <a:spAutoFit/>
              </a:bodyPr>
              <a:lstStyle/>
              <a:p>
                <a:r>
                  <a:rPr lang="en-US" altLang="ja-JP" sz="1500" dirty="0" smtClean="0"/>
                  <a:t>CPU(</a:t>
                </a:r>
                <a:r>
                  <a:rPr lang="ja-JP" altLang="en-US" sz="1500" dirty="0" smtClean="0"/>
                  <a:t>コア分割</a:t>
                </a:r>
                <a:r>
                  <a:rPr lang="en-US" altLang="ja-JP" sz="1500" dirty="0" smtClean="0"/>
                  <a:t>)</a:t>
                </a:r>
                <a:endParaRPr kumimoji="1" lang="ja-JP" altLang="en-US" sz="1500" dirty="0"/>
              </a:p>
            </p:txBody>
          </p:sp>
          <p:sp>
            <p:nvSpPr>
              <p:cNvPr id="71" name="正方形/長方形 70"/>
              <p:cNvSpPr/>
              <p:nvPr/>
            </p:nvSpPr>
            <p:spPr>
              <a:xfrm>
                <a:off x="3397249" y="383901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a:off x="5429250" y="3467100"/>
                <a:ext cx="500027" cy="693865"/>
              </a:xfrm>
              <a:prstGeom prst="rightBrace">
                <a:avLst>
                  <a:gd name="adj1" fmla="val 8333"/>
                  <a:gd name="adj2" fmla="val 6582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1069459" y="5878513"/>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6982221" y="5886451"/>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3395264" y="3852705"/>
                <a:ext cx="2035970" cy="359401"/>
              </a:xfrm>
              <a:prstGeom prst="rect">
                <a:avLst/>
              </a:prstGeom>
              <a:noFill/>
            </p:spPr>
            <p:txBody>
              <a:bodyPr wrap="none" rtlCol="0">
                <a:spAutoFit/>
              </a:bodyPr>
              <a:lstStyle/>
              <a:p>
                <a:pPr algn="ctr"/>
                <a:r>
                  <a:rPr lang="ja-JP" altLang="en-US" sz="1500" dirty="0" smtClean="0"/>
                  <a:t>受信バッファアドレス</a:t>
                </a:r>
                <a:endParaRPr kumimoji="1" lang="ja-JP" altLang="en-US" sz="1500" dirty="0"/>
              </a:p>
            </p:txBody>
          </p:sp>
          <p:sp>
            <p:nvSpPr>
              <p:cNvPr id="73" name="テキスト ボックス 72"/>
              <p:cNvSpPr txBox="1"/>
              <p:nvPr/>
            </p:nvSpPr>
            <p:spPr>
              <a:xfrm>
                <a:off x="1576630" y="3493304"/>
                <a:ext cx="1510309" cy="359401"/>
              </a:xfrm>
              <a:prstGeom prst="rect">
                <a:avLst/>
              </a:prstGeom>
              <a:noFill/>
            </p:spPr>
            <p:txBody>
              <a:bodyPr wrap="none" rtlCol="0">
                <a:spAutoFit/>
              </a:bodyPr>
              <a:lstStyle/>
              <a:p>
                <a:r>
                  <a:rPr lang="ja-JP" altLang="en-US" sz="1500" smtClean="0">
                    <a:solidFill>
                      <a:srgbClr val="FF0000"/>
                    </a:solidFill>
                  </a:rPr>
                  <a:t>パケットを格納</a:t>
                </a:r>
                <a:endParaRPr kumimoji="1" lang="ja-JP" altLang="en-US" sz="1500" dirty="0">
                  <a:solidFill>
                    <a:srgbClr val="FF0000"/>
                  </a:solidFill>
                </a:endParaRPr>
              </a:p>
            </p:txBody>
          </p:sp>
          <p:sp>
            <p:nvSpPr>
              <p:cNvPr id="74" name="テキスト ボックス 73"/>
              <p:cNvSpPr txBox="1"/>
              <p:nvPr/>
            </p:nvSpPr>
            <p:spPr>
              <a:xfrm>
                <a:off x="1449830" y="4975070"/>
                <a:ext cx="1473265" cy="359401"/>
              </a:xfrm>
              <a:prstGeom prst="rect">
                <a:avLst/>
              </a:prstGeom>
              <a:noFill/>
            </p:spPr>
            <p:txBody>
              <a:bodyPr wrap="none" rtlCol="0">
                <a:spAutoFit/>
              </a:bodyPr>
              <a:lstStyle/>
              <a:p>
                <a:r>
                  <a:rPr kumimoji="1" lang="ja-JP" altLang="en-US" sz="1500" smtClean="0">
                    <a:solidFill>
                      <a:srgbClr val="FF0000"/>
                    </a:solidFill>
                  </a:rPr>
                  <a:t>割込発生要求</a:t>
                </a:r>
                <a:endParaRPr kumimoji="1" lang="ja-JP" altLang="en-US" sz="1500" dirty="0">
                  <a:solidFill>
                    <a:srgbClr val="FF0000"/>
                  </a:solidFill>
                </a:endParaRPr>
              </a:p>
            </p:txBody>
          </p:sp>
          <p:sp>
            <p:nvSpPr>
              <p:cNvPr id="78" name="テキスト ボックス 77"/>
              <p:cNvSpPr txBox="1"/>
              <p:nvPr/>
            </p:nvSpPr>
            <p:spPr>
              <a:xfrm>
                <a:off x="5778500" y="2868261"/>
                <a:ext cx="2048318" cy="616117"/>
              </a:xfrm>
              <a:prstGeom prst="rect">
                <a:avLst/>
              </a:prstGeom>
              <a:noFill/>
            </p:spPr>
            <p:txBody>
              <a:bodyPr wrap="none" rtlCol="0">
                <a:spAutoFit/>
              </a:bodyPr>
              <a:lstStyle/>
              <a:p>
                <a:r>
                  <a:rPr kumimoji="1" lang="ja-JP" altLang="en-US" sz="1500" smtClean="0">
                    <a:solidFill>
                      <a:srgbClr val="0000FF"/>
                    </a:solidFill>
                  </a:rPr>
                  <a:t>受信ディスクリプタの</a:t>
                </a:r>
                <a:endParaRPr kumimoji="1" lang="en-US" altLang="ja-JP" sz="1500" smtClean="0">
                  <a:solidFill>
                    <a:srgbClr val="0000FF"/>
                  </a:solidFill>
                </a:endParaRPr>
              </a:p>
              <a:p>
                <a:r>
                  <a:rPr lang="ja-JP" altLang="en-US" sz="1500">
                    <a:solidFill>
                      <a:srgbClr val="0000FF"/>
                    </a:solidFill>
                  </a:rPr>
                  <a:t>アドレス</a:t>
                </a:r>
                <a:r>
                  <a:rPr kumimoji="1" lang="ja-JP" altLang="en-US" sz="1500" smtClean="0">
                    <a:solidFill>
                      <a:srgbClr val="0000FF"/>
                    </a:solidFill>
                  </a:rPr>
                  <a:t>を変更</a:t>
                </a:r>
                <a:endParaRPr kumimoji="1" lang="ja-JP" altLang="en-US" sz="1500" dirty="0">
                  <a:solidFill>
                    <a:srgbClr val="0000FF"/>
                  </a:solidFill>
                </a:endParaRPr>
              </a:p>
            </p:txBody>
          </p:sp>
          <p:sp>
            <p:nvSpPr>
              <p:cNvPr id="79" name="テキスト ボックス 78"/>
              <p:cNvSpPr txBox="1"/>
              <p:nvPr/>
            </p:nvSpPr>
            <p:spPr>
              <a:xfrm>
                <a:off x="5944363" y="4456333"/>
                <a:ext cx="1536767" cy="616117"/>
              </a:xfrm>
              <a:prstGeom prst="rect">
                <a:avLst/>
              </a:prstGeom>
              <a:noFill/>
            </p:spPr>
            <p:txBody>
              <a:bodyPr wrap="none" rtlCol="0">
                <a:spAutoFit/>
              </a:bodyPr>
              <a:lstStyle/>
              <a:p>
                <a:r>
                  <a:rPr kumimoji="1" lang="ja-JP" altLang="en-US" sz="1500" smtClean="0">
                    <a:solidFill>
                      <a:srgbClr val="0000FF"/>
                    </a:solidFill>
                  </a:rPr>
                  <a:t>受信バッファの</a:t>
                </a:r>
                <a:endParaRPr kumimoji="1" lang="en-US" altLang="ja-JP" sz="1500" smtClean="0">
                  <a:solidFill>
                    <a:srgbClr val="0000FF"/>
                  </a:solidFill>
                </a:endParaRPr>
              </a:p>
              <a:p>
                <a:r>
                  <a:rPr lang="ja-JP" altLang="en-US" sz="1500">
                    <a:solidFill>
                      <a:srgbClr val="0000FF"/>
                    </a:solidFill>
                  </a:rPr>
                  <a:t>アドレス</a:t>
                </a:r>
                <a:r>
                  <a:rPr lang="ja-JP" altLang="en-US" sz="1500" smtClean="0">
                    <a:solidFill>
                      <a:srgbClr val="0000FF"/>
                    </a:solidFill>
                  </a:rPr>
                  <a:t>を変更</a:t>
                </a:r>
                <a:endParaRPr kumimoji="1" lang="ja-JP" altLang="en-US" sz="1500" dirty="0">
                  <a:solidFill>
                    <a:srgbClr val="0000FF"/>
                  </a:solidFill>
                </a:endParaRPr>
              </a:p>
            </p:txBody>
          </p:sp>
        </p:grpSp>
        <p:sp>
          <p:nvSpPr>
            <p:cNvPr id="2" name="角丸四角形吹き出し 1"/>
            <p:cNvSpPr/>
            <p:nvPr/>
          </p:nvSpPr>
          <p:spPr>
            <a:xfrm>
              <a:off x="2419751" y="1734120"/>
              <a:ext cx="1924893" cy="485392"/>
            </a:xfrm>
            <a:prstGeom prst="wedgeRoundRectCallout">
              <a:avLst>
                <a:gd name="adj1" fmla="val -42714"/>
                <a:gd name="adj2" fmla="val 9059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rgbClr val="FF0000"/>
                  </a:solidFill>
                </a:rPr>
                <a:t>NIC</a:t>
              </a:r>
              <a:r>
                <a:rPr kumimoji="1" lang="ja-JP" altLang="en-US" smtClean="0">
                  <a:solidFill>
                    <a:srgbClr val="FF0000"/>
                  </a:solidFill>
                </a:rPr>
                <a:t>の動作を再現</a:t>
              </a:r>
              <a:endParaRPr kumimoji="1" lang="ja-JP" altLang="en-US">
                <a:solidFill>
                  <a:srgbClr val="FF0000"/>
                </a:solidFill>
              </a:endParaRPr>
            </a:p>
          </p:txBody>
        </p:sp>
        <p:sp>
          <p:nvSpPr>
            <p:cNvPr id="75" name="角丸四角形吹き出し 74"/>
            <p:cNvSpPr/>
            <p:nvPr/>
          </p:nvSpPr>
          <p:spPr>
            <a:xfrm>
              <a:off x="6724648" y="1734120"/>
              <a:ext cx="1924893" cy="485392"/>
            </a:xfrm>
            <a:prstGeom prst="wedgeRoundRectCallout">
              <a:avLst>
                <a:gd name="adj1" fmla="val -42714"/>
                <a:gd name="adj2" fmla="val 9059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rgbClr val="0000FF"/>
                  </a:solidFill>
                </a:rPr>
                <a:t>割</a:t>
              </a:r>
              <a:r>
                <a:rPr lang="ja-JP" altLang="en-US" smtClean="0">
                  <a:solidFill>
                    <a:srgbClr val="0000FF"/>
                  </a:solidFill>
                </a:rPr>
                <a:t>込</a:t>
              </a:r>
              <a:r>
                <a:rPr lang="ja-JP" altLang="en-US">
                  <a:solidFill>
                    <a:srgbClr val="0000FF"/>
                  </a:solidFill>
                </a:rPr>
                <a:t>処理</a:t>
              </a:r>
              <a:r>
                <a:rPr lang="ja-JP" altLang="en-US" smtClean="0">
                  <a:solidFill>
                    <a:srgbClr val="0000FF"/>
                  </a:solidFill>
                </a:rPr>
                <a:t>を実行</a:t>
              </a:r>
              <a:endParaRPr kumimoji="1" lang="ja-JP" altLang="en-US">
                <a:solidFill>
                  <a:srgbClr val="0000FF"/>
                </a:solidFill>
              </a:endParaRPr>
            </a:p>
          </p:txBody>
        </p:sp>
      </p:grpSp>
      <p:cxnSp>
        <p:nvCxnSpPr>
          <p:cNvPr id="6" name="カギ線コネクタ 5"/>
          <p:cNvCxnSpPr/>
          <p:nvPr/>
        </p:nvCxnSpPr>
        <p:spPr>
          <a:xfrm>
            <a:off x="1972875" y="3040855"/>
            <a:ext cx="1603780" cy="1493776"/>
          </a:xfrm>
          <a:prstGeom prst="bentConnector3">
            <a:avLst>
              <a:gd name="adj1" fmla="val -5"/>
            </a:avLst>
          </a:prstGeom>
          <a:ln w="158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9" idx="0"/>
          </p:cNvCxnSpPr>
          <p:nvPr/>
        </p:nvCxnSpPr>
        <p:spPr>
          <a:xfrm flipH="1" flipV="1">
            <a:off x="1815770" y="3032959"/>
            <a:ext cx="1" cy="2807785"/>
          </a:xfrm>
          <a:prstGeom prst="straightConnector1">
            <a:avLst/>
          </a:prstGeom>
          <a:ln w="15875">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endCxn id="68" idx="0"/>
          </p:cNvCxnSpPr>
          <p:nvPr/>
        </p:nvCxnSpPr>
        <p:spPr>
          <a:xfrm rot="10800000" flipV="1">
            <a:off x="5425038" y="2894695"/>
            <a:ext cx="1944678" cy="777761"/>
          </a:xfrm>
          <a:prstGeom prst="bentConnector4">
            <a:avLst>
              <a:gd name="adj1" fmla="val -15071"/>
              <a:gd name="adj2" fmla="val 99390"/>
            </a:avLst>
          </a:prstGeom>
          <a:ln w="15875">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カギ線コネクタ 75"/>
          <p:cNvCxnSpPr/>
          <p:nvPr/>
        </p:nvCxnSpPr>
        <p:spPr>
          <a:xfrm rot="10800000" flipV="1">
            <a:off x="5436022" y="2675143"/>
            <a:ext cx="1953553" cy="1859487"/>
          </a:xfrm>
          <a:prstGeom prst="bentConnector3">
            <a:avLst>
              <a:gd name="adj1" fmla="val -24599"/>
            </a:avLst>
          </a:prstGeom>
          <a:ln w="15875">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9" idx="6"/>
            <a:endCxn id="70" idx="2"/>
          </p:cNvCxnSpPr>
          <p:nvPr/>
        </p:nvCxnSpPr>
        <p:spPr>
          <a:xfrm>
            <a:off x="2168459" y="6063425"/>
            <a:ext cx="4667841" cy="7138"/>
          </a:xfrm>
          <a:prstGeom prst="straightConnector1">
            <a:avLst/>
          </a:prstGeom>
          <a:ln w="15875">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3448134" y="5788317"/>
            <a:ext cx="2247731" cy="553998"/>
          </a:xfrm>
          <a:prstGeom prst="rect">
            <a:avLst/>
          </a:prstGeom>
          <a:solidFill>
            <a:schemeClr val="bg1"/>
          </a:solidFill>
        </p:spPr>
        <p:txBody>
          <a:bodyPr wrap="none" rtlCol="0">
            <a:spAutoFit/>
          </a:bodyPr>
          <a:lstStyle/>
          <a:p>
            <a:r>
              <a:rPr lang="ja-JP" altLang="en-US" sz="1500" smtClean="0">
                <a:solidFill>
                  <a:srgbClr val="0000FF"/>
                </a:solidFill>
              </a:rPr>
              <a:t>ドライバの割込ハンドラが</a:t>
            </a:r>
            <a:endParaRPr lang="en-US" altLang="ja-JP" sz="1500" smtClean="0">
              <a:solidFill>
                <a:srgbClr val="0000FF"/>
              </a:solidFill>
            </a:endParaRPr>
          </a:p>
          <a:p>
            <a:r>
              <a:rPr kumimoji="1" lang="ja-JP" altLang="en-US" sz="1500" smtClean="0">
                <a:solidFill>
                  <a:srgbClr val="0000FF"/>
                </a:solidFill>
              </a:rPr>
              <a:t>動作するように改変</a:t>
            </a:r>
            <a:endParaRPr kumimoji="1" lang="ja-JP" altLang="en-US" sz="1500" dirty="0">
              <a:solidFill>
                <a:srgbClr val="0000FF"/>
              </a:solidFill>
            </a:endParaRPr>
          </a:p>
        </p:txBody>
      </p:sp>
    </p:spTree>
    <p:extLst>
      <p:ext uri="{BB962C8B-B14F-4D97-AF65-F5344CB8AC3E}">
        <p14:creationId xmlns:p14="http://schemas.microsoft.com/office/powerpoint/2010/main" val="171871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処理流れ</a:t>
            </a:r>
            <a:r>
              <a:rPr lang="en-US" altLang="ja-JP" sz="4000" smtClean="0"/>
              <a:t>(1/4)</a:t>
            </a:r>
            <a:endParaRPr kumimoji="1" lang="ja-JP" altLang="en-US" sz="4000" dirty="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15</a:t>
            </a:fld>
            <a:endParaRPr lang="ja-JP" altLang="en-US"/>
          </a:p>
        </p:txBody>
      </p:sp>
      <p:grpSp>
        <p:nvGrpSpPr>
          <p:cNvPr id="15" name="グループ化 14"/>
          <p:cNvGrpSpPr/>
          <p:nvPr/>
        </p:nvGrpSpPr>
        <p:grpSpPr>
          <a:xfrm>
            <a:off x="945128" y="744486"/>
            <a:ext cx="7093972" cy="5976990"/>
            <a:chOff x="499495" y="210821"/>
            <a:chExt cx="7806305" cy="6647179"/>
          </a:xfrm>
        </p:grpSpPr>
        <p:sp>
          <p:nvSpPr>
            <p:cNvPr id="16" name="正方形/長方形 15"/>
            <p:cNvSpPr/>
            <p:nvPr/>
          </p:nvSpPr>
          <p:spPr>
            <a:xfrm>
              <a:off x="520700" y="5410200"/>
              <a:ext cx="7785100" cy="10668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07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8006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20632" y="499938"/>
              <a:ext cx="3187700" cy="9581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99495" y="210821"/>
              <a:ext cx="317500" cy="2794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7782" y="2001646"/>
              <a:ext cx="3073400" cy="7542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778500" y="1945948"/>
              <a:ext cx="1790700" cy="8099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38200" y="513546"/>
              <a:ext cx="1280993" cy="323165"/>
            </a:xfrm>
            <a:prstGeom prst="rect">
              <a:avLst/>
            </a:prstGeom>
            <a:noFill/>
          </p:spPr>
          <p:txBody>
            <a:bodyPr wrap="none" rtlCol="0">
              <a:spAutoFit/>
            </a:bodyPr>
            <a:lstStyle/>
            <a:p>
              <a:r>
                <a:rPr lang="ja-JP" altLang="en-US" sz="1500" smtClean="0"/>
                <a:t>割込管理</a:t>
              </a:r>
              <a:r>
                <a:rPr lang="en-US" altLang="ja-JP" sz="1500" smtClean="0"/>
                <a:t>AP</a:t>
              </a:r>
              <a:endParaRPr kumimoji="1" lang="ja-JP" altLang="en-US" sz="1500" dirty="0"/>
            </a:p>
          </p:txBody>
        </p:sp>
        <p:sp>
          <p:nvSpPr>
            <p:cNvPr id="31" name="テキスト ボックス 30"/>
            <p:cNvSpPr txBox="1"/>
            <p:nvPr/>
          </p:nvSpPr>
          <p:spPr>
            <a:xfrm>
              <a:off x="520700" y="1641345"/>
              <a:ext cx="1286285" cy="323165"/>
            </a:xfrm>
            <a:prstGeom prst="rect">
              <a:avLst/>
            </a:prstGeom>
            <a:noFill/>
          </p:spPr>
          <p:txBody>
            <a:bodyPr wrap="none" rtlCol="0">
              <a:spAutoFit/>
            </a:bodyPr>
            <a:lstStyle/>
            <a:p>
              <a:r>
                <a:rPr kumimoji="1" lang="ja-JP" altLang="en-US" sz="1500" smtClean="0"/>
                <a:t>開発支援</a:t>
              </a:r>
              <a:r>
                <a:rPr kumimoji="1" lang="en-US" altLang="ja-JP" sz="1500" dirty="0" smtClean="0"/>
                <a:t>OS</a:t>
              </a:r>
              <a:endParaRPr kumimoji="1" lang="ja-JP" altLang="en-US" sz="1500" dirty="0"/>
            </a:p>
          </p:txBody>
        </p:sp>
        <p:sp>
          <p:nvSpPr>
            <p:cNvPr id="32" name="テキスト ボックス 31"/>
            <p:cNvSpPr txBox="1"/>
            <p:nvPr/>
          </p:nvSpPr>
          <p:spPr>
            <a:xfrm>
              <a:off x="4800600" y="1624823"/>
              <a:ext cx="1286285" cy="323165"/>
            </a:xfrm>
            <a:prstGeom prst="rect">
              <a:avLst/>
            </a:prstGeom>
            <a:noFill/>
          </p:spPr>
          <p:txBody>
            <a:bodyPr wrap="none" rtlCol="0">
              <a:spAutoFit/>
            </a:bodyPr>
            <a:lstStyle/>
            <a:p>
              <a:r>
                <a:rPr kumimoji="1" lang="ja-JP" altLang="en-US" sz="1500" smtClean="0"/>
                <a:t>開発対象</a:t>
              </a:r>
              <a:r>
                <a:rPr kumimoji="1" lang="en-US" altLang="ja-JP" sz="1500" dirty="0" smtClean="0"/>
                <a:t>OS</a:t>
              </a:r>
              <a:endParaRPr kumimoji="1" lang="ja-JP" altLang="en-US" sz="1500" dirty="0"/>
            </a:p>
          </p:txBody>
        </p:sp>
        <p:sp>
          <p:nvSpPr>
            <p:cNvPr id="33" name="テキスト ボックス 32"/>
            <p:cNvSpPr txBox="1"/>
            <p:nvPr/>
          </p:nvSpPr>
          <p:spPr>
            <a:xfrm>
              <a:off x="838200" y="1992867"/>
              <a:ext cx="1473265" cy="323165"/>
            </a:xfrm>
            <a:prstGeom prst="rect">
              <a:avLst/>
            </a:prstGeom>
            <a:noFill/>
          </p:spPr>
          <p:txBody>
            <a:bodyPr wrap="none" rtlCol="0">
              <a:spAutoFit/>
            </a:bodyPr>
            <a:lstStyle/>
            <a:p>
              <a:r>
                <a:rPr kumimoji="1" lang="ja-JP" altLang="en-US" sz="1500" smtClean="0"/>
                <a:t>開発支援</a:t>
              </a:r>
              <a:r>
                <a:rPr lang="ja-JP" altLang="en-US" sz="1500" dirty="0"/>
                <a:t>機構</a:t>
              </a:r>
              <a:endParaRPr kumimoji="1" lang="ja-JP" altLang="en-US" sz="1500" dirty="0"/>
            </a:p>
          </p:txBody>
        </p:sp>
        <p:sp>
          <p:nvSpPr>
            <p:cNvPr id="34" name="テキスト ボックス 33"/>
            <p:cNvSpPr txBox="1"/>
            <p:nvPr/>
          </p:nvSpPr>
          <p:spPr>
            <a:xfrm>
              <a:off x="5778500" y="1926883"/>
              <a:ext cx="1101584" cy="323165"/>
            </a:xfrm>
            <a:prstGeom prst="rect">
              <a:avLst/>
            </a:prstGeom>
            <a:noFill/>
          </p:spPr>
          <p:txBody>
            <a:bodyPr wrap="none" rtlCol="0">
              <a:spAutoFit/>
            </a:bodyPr>
            <a:lstStyle/>
            <a:p>
              <a:r>
                <a:rPr kumimoji="1" lang="en-US" altLang="ja-JP" sz="1500" dirty="0" smtClean="0"/>
                <a:t>NIC</a:t>
              </a:r>
              <a:r>
                <a:rPr kumimoji="1" lang="ja-JP" altLang="en-US" sz="1500" dirty="0" smtClean="0"/>
                <a:t>ドライバ</a:t>
              </a:r>
              <a:endParaRPr kumimoji="1" lang="ja-JP" altLang="en-US" sz="1500" dirty="0"/>
            </a:p>
          </p:txBody>
        </p:sp>
        <p:sp>
          <p:nvSpPr>
            <p:cNvPr id="35" name="テキスト ボックス 34"/>
            <p:cNvSpPr txBox="1"/>
            <p:nvPr/>
          </p:nvSpPr>
          <p:spPr>
            <a:xfrm>
              <a:off x="5845582" y="2278965"/>
              <a:ext cx="1558217" cy="323165"/>
            </a:xfrm>
            <a:prstGeom prst="rect">
              <a:avLst/>
            </a:prstGeom>
            <a:solidFill>
              <a:schemeClr val="bg1"/>
            </a:solidFill>
            <a:ln w="25400">
              <a:solidFill>
                <a:schemeClr val="tx1"/>
              </a:solidFill>
            </a:ln>
          </p:spPr>
          <p:txBody>
            <a:bodyPr wrap="square" rtlCol="0">
              <a:spAutoFit/>
            </a:bodyPr>
            <a:lstStyle/>
            <a:p>
              <a:r>
                <a:rPr lang="ja-JP" altLang="en-US" sz="1500" dirty="0" smtClean="0"/>
                <a:t>ソケット</a:t>
              </a:r>
              <a:r>
                <a:rPr lang="ja-JP" altLang="en-US" sz="1500" dirty="0"/>
                <a:t>バッファ</a:t>
              </a:r>
              <a:endParaRPr kumimoji="1" lang="ja-JP" altLang="en-US" sz="1500" dirty="0"/>
            </a:p>
          </p:txBody>
        </p:sp>
        <p:cxnSp>
          <p:nvCxnSpPr>
            <p:cNvPr id="36" name="直線コネクタ 35"/>
            <p:cNvCxnSpPr/>
            <p:nvPr/>
          </p:nvCxnSpPr>
          <p:spPr>
            <a:xfrm>
              <a:off x="4413249" y="381000"/>
              <a:ext cx="21854" cy="6477000"/>
            </a:xfrm>
            <a:prstGeom prst="line">
              <a:avLst/>
            </a:prstGeom>
            <a:solidFill>
              <a:schemeClr val="bg1"/>
            </a:solid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397250" y="3235012"/>
              <a:ext cx="2032000" cy="179418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397250" y="4425949"/>
              <a:ext cx="2032000" cy="4000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397250" y="348478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849487" y="3049334"/>
              <a:ext cx="1127527" cy="359401"/>
            </a:xfrm>
            <a:prstGeom prst="rect">
              <a:avLst/>
            </a:prstGeom>
            <a:solidFill>
              <a:schemeClr val="bg1"/>
            </a:solidFill>
          </p:spPr>
          <p:txBody>
            <a:bodyPr wrap="none" rtlCol="0">
              <a:spAutoFit/>
            </a:bodyPr>
            <a:lstStyle/>
            <a:p>
              <a:pPr algn="ctr"/>
              <a:r>
                <a:rPr kumimoji="1" lang="ja-JP" altLang="en-US" sz="1500" dirty="0" smtClean="0"/>
                <a:t>共有メモリ</a:t>
              </a:r>
              <a:endParaRPr kumimoji="1" lang="ja-JP" altLang="en-US" sz="1500" dirty="0"/>
            </a:p>
          </p:txBody>
        </p:sp>
        <p:sp>
          <p:nvSpPr>
            <p:cNvPr id="42" name="テキスト ボックス 41"/>
            <p:cNvSpPr txBox="1"/>
            <p:nvPr/>
          </p:nvSpPr>
          <p:spPr>
            <a:xfrm>
              <a:off x="5970596" y="3789743"/>
              <a:ext cx="1669047" cy="323165"/>
            </a:xfrm>
            <a:prstGeom prst="rect">
              <a:avLst/>
            </a:prstGeom>
            <a:noFill/>
            <a:ln w="25400">
              <a:noFill/>
            </a:ln>
          </p:spPr>
          <p:txBody>
            <a:bodyPr wrap="none" rtlCol="0">
              <a:spAutoFit/>
            </a:bodyPr>
            <a:lstStyle/>
            <a:p>
              <a:r>
                <a:rPr lang="ja-JP" altLang="en-US" sz="1500" dirty="0" smtClean="0"/>
                <a:t>受信</a:t>
              </a:r>
              <a:r>
                <a:rPr lang="ja-JP" altLang="en-US" sz="1500" dirty="0"/>
                <a:t>ディスクリプタ</a:t>
              </a:r>
              <a:endParaRPr kumimoji="1" lang="ja-JP" altLang="en-US" sz="1500" dirty="0"/>
            </a:p>
          </p:txBody>
        </p:sp>
        <p:sp>
          <p:nvSpPr>
            <p:cNvPr id="43" name="テキスト ボックス 42"/>
            <p:cNvSpPr txBox="1"/>
            <p:nvPr/>
          </p:nvSpPr>
          <p:spPr>
            <a:xfrm>
              <a:off x="3539027" y="3482881"/>
              <a:ext cx="1748445" cy="359401"/>
            </a:xfrm>
            <a:prstGeom prst="rect">
              <a:avLst/>
            </a:prstGeom>
            <a:noFill/>
          </p:spPr>
          <p:txBody>
            <a:bodyPr wrap="none" rtlCol="0">
              <a:spAutoFit/>
            </a:bodyPr>
            <a:lstStyle/>
            <a:p>
              <a:pPr algn="ctr"/>
              <a:r>
                <a:rPr lang="ja-JP" altLang="en-US" sz="1500" dirty="0" smtClean="0"/>
                <a:t>受信バッファ</a:t>
              </a:r>
              <a:r>
                <a:rPr lang="ja-JP" altLang="en-US" sz="1500" dirty="0"/>
                <a:t>状態</a:t>
              </a:r>
              <a:endParaRPr kumimoji="1" lang="ja-JP" altLang="en-US" sz="1500" dirty="0"/>
            </a:p>
          </p:txBody>
        </p:sp>
        <p:sp>
          <p:nvSpPr>
            <p:cNvPr id="44" name="テキスト ボックス 43"/>
            <p:cNvSpPr txBox="1"/>
            <p:nvPr/>
          </p:nvSpPr>
          <p:spPr>
            <a:xfrm>
              <a:off x="3709370" y="4471084"/>
              <a:ext cx="1204176" cy="323166"/>
            </a:xfrm>
            <a:prstGeom prst="rect">
              <a:avLst/>
            </a:prstGeom>
            <a:noFill/>
          </p:spPr>
          <p:txBody>
            <a:bodyPr wrap="none" rtlCol="0">
              <a:spAutoFit/>
            </a:bodyPr>
            <a:lstStyle/>
            <a:p>
              <a:r>
                <a:rPr lang="ja-JP" altLang="en-US" sz="1500" dirty="0" smtClean="0"/>
                <a:t>受信</a:t>
              </a:r>
              <a:r>
                <a:rPr lang="ja-JP" altLang="en-US" sz="1500" dirty="0"/>
                <a:t>バッファ</a:t>
              </a:r>
              <a:endParaRPr kumimoji="1" lang="ja-JP" altLang="en-US" sz="1500" dirty="0"/>
            </a:p>
          </p:txBody>
        </p:sp>
        <p:sp>
          <p:nvSpPr>
            <p:cNvPr id="45" name="テキスト ボックス 44"/>
            <p:cNvSpPr txBox="1"/>
            <p:nvPr/>
          </p:nvSpPr>
          <p:spPr>
            <a:xfrm>
              <a:off x="986561" y="727172"/>
              <a:ext cx="2531645" cy="359401"/>
            </a:xfrm>
            <a:prstGeom prst="rect">
              <a:avLst/>
            </a:prstGeom>
            <a:noFill/>
          </p:spPr>
          <p:txBody>
            <a:bodyPr wrap="none" rtlCol="0">
              <a:spAutoFit/>
            </a:bodyPr>
            <a:lstStyle/>
            <a:p>
              <a:r>
                <a:rPr kumimoji="1" lang="en-US" altLang="ja-JP" sz="1500" dirty="0" smtClean="0">
                  <a:solidFill>
                    <a:srgbClr val="FF0000"/>
                  </a:solidFill>
                </a:rPr>
                <a:t>(1</a:t>
              </a:r>
              <a:r>
                <a:rPr kumimoji="1" lang="en-US" altLang="ja-JP" sz="1500" smtClean="0">
                  <a:solidFill>
                    <a:srgbClr val="FF0000"/>
                  </a:solidFill>
                </a:rPr>
                <a:t>) </a:t>
              </a:r>
              <a:r>
                <a:rPr kumimoji="1" lang="ja-JP" altLang="en-US" sz="1500" smtClean="0">
                  <a:solidFill>
                    <a:srgbClr val="FF0000"/>
                  </a:solidFill>
                </a:rPr>
                <a:t>割込</a:t>
              </a:r>
              <a:r>
                <a:rPr lang="ja-JP" altLang="en-US" sz="1500" smtClean="0">
                  <a:solidFill>
                    <a:srgbClr val="FF0000"/>
                  </a:solidFill>
                </a:rPr>
                <a:t>間隔，回数</a:t>
              </a:r>
              <a:r>
                <a:rPr kumimoji="1" lang="ja-JP" altLang="en-US" sz="1500" smtClean="0">
                  <a:solidFill>
                    <a:srgbClr val="FF0000"/>
                  </a:solidFill>
                </a:rPr>
                <a:t>の</a:t>
              </a:r>
              <a:r>
                <a:rPr kumimoji="1" lang="ja-JP" altLang="en-US" sz="1500" dirty="0" smtClean="0">
                  <a:solidFill>
                    <a:srgbClr val="FF0000"/>
                  </a:solidFill>
                </a:rPr>
                <a:t>指定</a:t>
              </a:r>
              <a:endParaRPr kumimoji="1" lang="ja-JP" altLang="en-US" sz="1500" dirty="0">
                <a:solidFill>
                  <a:srgbClr val="FF0000"/>
                </a:solidFill>
              </a:endParaRPr>
            </a:p>
          </p:txBody>
        </p:sp>
        <p:sp>
          <p:nvSpPr>
            <p:cNvPr id="46" name="テキスト ボックス 45"/>
            <p:cNvSpPr txBox="1"/>
            <p:nvPr/>
          </p:nvSpPr>
          <p:spPr>
            <a:xfrm>
              <a:off x="981681" y="1145514"/>
              <a:ext cx="1967176" cy="359401"/>
            </a:xfrm>
            <a:prstGeom prst="rect">
              <a:avLst/>
            </a:prstGeom>
            <a:noFill/>
          </p:spPr>
          <p:txBody>
            <a:bodyPr wrap="none" rtlCol="0">
              <a:spAutoFit/>
            </a:bodyPr>
            <a:lstStyle/>
            <a:p>
              <a:r>
                <a:rPr kumimoji="1" lang="en-US" altLang="ja-JP" sz="1500" smtClean="0">
                  <a:solidFill>
                    <a:srgbClr val="FF0000"/>
                  </a:solidFill>
                </a:rPr>
                <a:t>(3) </a:t>
              </a:r>
              <a:r>
                <a:rPr kumimoji="1" lang="ja-JP" altLang="en-US" sz="1500" smtClean="0">
                  <a:solidFill>
                    <a:srgbClr val="FF0000"/>
                  </a:solidFill>
                </a:rPr>
                <a:t>割込情報</a:t>
              </a:r>
              <a:r>
                <a:rPr kumimoji="1" lang="ja-JP" altLang="en-US" sz="1500" dirty="0" smtClean="0">
                  <a:solidFill>
                    <a:srgbClr val="FF0000"/>
                  </a:solidFill>
                </a:rPr>
                <a:t>の通知</a:t>
              </a:r>
              <a:endParaRPr kumimoji="1" lang="ja-JP" altLang="en-US" sz="1500" dirty="0">
                <a:solidFill>
                  <a:srgbClr val="FF0000"/>
                </a:solidFill>
              </a:endParaRPr>
            </a:p>
          </p:txBody>
        </p:sp>
        <p:sp>
          <p:nvSpPr>
            <p:cNvPr id="47" name="テキスト ボックス 46"/>
            <p:cNvSpPr txBox="1"/>
            <p:nvPr/>
          </p:nvSpPr>
          <p:spPr>
            <a:xfrm>
              <a:off x="986561" y="933818"/>
              <a:ext cx="1822531" cy="359401"/>
            </a:xfrm>
            <a:prstGeom prst="rect">
              <a:avLst/>
            </a:prstGeom>
            <a:noFill/>
          </p:spPr>
          <p:txBody>
            <a:bodyPr wrap="none" rtlCol="0">
              <a:spAutoFit/>
            </a:bodyPr>
            <a:lstStyle/>
            <a:p>
              <a:r>
                <a:rPr kumimoji="1" lang="en-US" altLang="ja-JP" sz="1500" smtClean="0">
                  <a:solidFill>
                    <a:srgbClr val="FF0000"/>
                  </a:solidFill>
                </a:rPr>
                <a:t>(2) </a:t>
              </a:r>
              <a:r>
                <a:rPr kumimoji="1" lang="ja-JP" altLang="en-US" sz="1500" dirty="0" smtClean="0">
                  <a:solidFill>
                    <a:srgbClr val="FF0000"/>
                  </a:solidFill>
                </a:rPr>
                <a:t>パケットの生成</a:t>
              </a:r>
              <a:endParaRPr kumimoji="1" lang="ja-JP" altLang="en-US" sz="1500" dirty="0">
                <a:solidFill>
                  <a:srgbClr val="FF0000"/>
                </a:solidFill>
              </a:endParaRPr>
            </a:p>
          </p:txBody>
        </p:sp>
        <p:cxnSp>
          <p:nvCxnSpPr>
            <p:cNvPr id="48" name="カギ線コネクタ 47"/>
            <p:cNvCxnSpPr>
              <a:endCxn id="35" idx="3"/>
            </p:cNvCxnSpPr>
            <p:nvPr/>
          </p:nvCxnSpPr>
          <p:spPr>
            <a:xfrm rot="5400000" flipH="1" flipV="1">
              <a:off x="5319332" y="2563734"/>
              <a:ext cx="2207652" cy="1961281"/>
            </a:xfrm>
            <a:prstGeom prst="bentConnector4">
              <a:avLst>
                <a:gd name="adj1" fmla="val 443"/>
                <a:gd name="adj2" fmla="val 131314"/>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p:nvPr/>
          </p:nvCxnSpPr>
          <p:spPr>
            <a:xfrm>
              <a:off x="1256434" y="2770922"/>
              <a:ext cx="2140816" cy="727740"/>
            </a:xfrm>
            <a:prstGeom prst="bentConnector3">
              <a:avLst>
                <a:gd name="adj1" fmla="val 16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p:nvPr/>
          </p:nvCxnSpPr>
          <p:spPr>
            <a:xfrm>
              <a:off x="1123274" y="2764677"/>
              <a:ext cx="2256744" cy="1883523"/>
            </a:xfrm>
            <a:prstGeom prst="bentConnector3">
              <a:avLst>
                <a:gd name="adj1" fmla="val -221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111154" y="5943600"/>
              <a:ext cx="692818" cy="369332"/>
            </a:xfrm>
            <a:prstGeom prst="rect">
              <a:avLst/>
            </a:prstGeom>
            <a:solidFill>
              <a:schemeClr val="bg1"/>
            </a:solidFill>
            <a:ln w="25400">
              <a:solidFill>
                <a:schemeClr val="bg1"/>
              </a:solidFill>
            </a:ln>
          </p:spPr>
          <p:txBody>
            <a:bodyPr wrap="none" rtlCol="0">
              <a:spAutoFit/>
            </a:bodyPr>
            <a:lstStyle/>
            <a:p>
              <a:r>
                <a:rPr kumimoji="1" lang="ja-JP" altLang="en-US" dirty="0" smtClean="0"/>
                <a:t>コア</a:t>
              </a:r>
              <a:r>
                <a:rPr kumimoji="1" lang="en-US" altLang="ja-JP" dirty="0" smtClean="0"/>
                <a:t>0</a:t>
              </a:r>
              <a:endParaRPr kumimoji="1" lang="ja-JP" altLang="en-US" dirty="0"/>
            </a:p>
          </p:txBody>
        </p:sp>
        <p:sp>
          <p:nvSpPr>
            <p:cNvPr id="52" name="テキスト ボックス 51"/>
            <p:cNvSpPr txBox="1"/>
            <p:nvPr/>
          </p:nvSpPr>
          <p:spPr>
            <a:xfrm>
              <a:off x="7044380" y="5943600"/>
              <a:ext cx="692818" cy="369332"/>
            </a:xfrm>
            <a:prstGeom prst="rect">
              <a:avLst/>
            </a:prstGeom>
            <a:solidFill>
              <a:schemeClr val="bg1"/>
            </a:solidFill>
            <a:ln w="25400">
              <a:noFill/>
            </a:ln>
          </p:spPr>
          <p:txBody>
            <a:bodyPr wrap="none" rtlCol="0">
              <a:spAutoFit/>
            </a:bodyPr>
            <a:lstStyle/>
            <a:p>
              <a:r>
                <a:rPr kumimoji="1" lang="ja-JP" altLang="en-US" dirty="0" smtClean="0"/>
                <a:t>コア</a:t>
              </a:r>
              <a:r>
                <a:rPr lang="en-US" altLang="ja-JP" dirty="0"/>
                <a:t>1</a:t>
              </a:r>
              <a:endParaRPr kumimoji="1" lang="ja-JP" altLang="en-US" dirty="0"/>
            </a:p>
          </p:txBody>
        </p:sp>
        <p:cxnSp>
          <p:nvCxnSpPr>
            <p:cNvPr id="53" name="カギ線コネクタ 52"/>
            <p:cNvCxnSpPr>
              <a:endCxn id="69" idx="0"/>
            </p:cNvCxnSpPr>
            <p:nvPr/>
          </p:nvCxnSpPr>
          <p:spPr>
            <a:xfrm rot="16200000" flipH="1">
              <a:off x="-388171" y="4032778"/>
              <a:ext cx="3122613" cy="568856"/>
            </a:xfrm>
            <a:prstGeom prst="bentConnector3">
              <a:avLst>
                <a:gd name="adj1" fmla="val 75623"/>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endCxn id="70" idx="0"/>
            </p:cNvCxnSpPr>
            <p:nvPr/>
          </p:nvCxnSpPr>
          <p:spPr>
            <a:xfrm rot="5400000">
              <a:off x="6282102" y="3958424"/>
              <a:ext cx="3016250" cy="839804"/>
            </a:xfrm>
            <a:prstGeom prst="bentConnector3">
              <a:avLst>
                <a:gd name="adj1" fmla="val 75684"/>
              </a:avLst>
            </a:prstGeom>
            <a:solidFill>
              <a:schemeClr val="bg1"/>
            </a:solidFill>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1433714" y="5064152"/>
              <a:ext cx="1755500" cy="323165"/>
            </a:xfrm>
            <a:prstGeom prst="rect">
              <a:avLst/>
            </a:prstGeom>
            <a:noFill/>
          </p:spPr>
          <p:txBody>
            <a:bodyPr wrap="none" rtlCol="0">
              <a:spAutoFit/>
            </a:bodyPr>
            <a:lstStyle/>
            <a:p>
              <a:r>
                <a:rPr kumimoji="1" lang="en-US" altLang="ja-JP" sz="1500" dirty="0" smtClean="0"/>
                <a:t>(6</a:t>
              </a:r>
              <a:r>
                <a:rPr kumimoji="1" lang="en-US" altLang="ja-JP" sz="1500" smtClean="0"/>
                <a:t>) </a:t>
              </a:r>
              <a:r>
                <a:rPr kumimoji="1" lang="ja-JP" altLang="en-US" sz="1500" smtClean="0"/>
                <a:t>割込発生</a:t>
              </a:r>
              <a:r>
                <a:rPr kumimoji="1" lang="ja-JP" altLang="en-US" sz="1500" dirty="0" smtClean="0"/>
                <a:t>要求</a:t>
              </a:r>
              <a:endParaRPr kumimoji="1" lang="ja-JP" altLang="en-US" sz="1500" dirty="0"/>
            </a:p>
          </p:txBody>
        </p:sp>
        <p:sp>
          <p:nvSpPr>
            <p:cNvPr id="56" name="テキスト ボックス 55"/>
            <p:cNvSpPr txBox="1"/>
            <p:nvPr/>
          </p:nvSpPr>
          <p:spPr>
            <a:xfrm>
              <a:off x="1256434" y="2924348"/>
              <a:ext cx="2279398" cy="553998"/>
            </a:xfrm>
            <a:prstGeom prst="rect">
              <a:avLst/>
            </a:prstGeom>
            <a:noFill/>
          </p:spPr>
          <p:txBody>
            <a:bodyPr wrap="none" rtlCol="0">
              <a:spAutoFit/>
            </a:bodyPr>
            <a:lstStyle/>
            <a:p>
              <a:r>
                <a:rPr kumimoji="1" lang="en-US" altLang="ja-JP" sz="1500" smtClean="0"/>
                <a:t>(4) </a:t>
              </a:r>
              <a:r>
                <a:rPr kumimoji="1" lang="ja-JP" altLang="en-US" sz="1500" dirty="0" smtClean="0"/>
                <a:t>受信バッファ状態の</a:t>
              </a:r>
              <a:endParaRPr kumimoji="1" lang="en-US" altLang="ja-JP" sz="1500" dirty="0" smtClean="0"/>
            </a:p>
            <a:p>
              <a:r>
                <a:rPr lang="en-US" altLang="ja-JP" sz="1500" dirty="0"/>
                <a:t> </a:t>
              </a:r>
              <a:r>
                <a:rPr lang="en-US" altLang="ja-JP" sz="1500" dirty="0" smtClean="0"/>
                <a:t>     </a:t>
              </a:r>
              <a:r>
                <a:rPr kumimoji="1" lang="ja-JP" altLang="en-US" sz="1500" dirty="0" smtClean="0"/>
                <a:t>更新</a:t>
              </a:r>
              <a:endParaRPr kumimoji="1" lang="ja-JP" altLang="en-US" sz="1500" dirty="0"/>
            </a:p>
          </p:txBody>
        </p:sp>
        <p:sp>
          <p:nvSpPr>
            <p:cNvPr id="57" name="テキスト ボックス 56"/>
            <p:cNvSpPr txBox="1"/>
            <p:nvPr/>
          </p:nvSpPr>
          <p:spPr>
            <a:xfrm>
              <a:off x="1020965" y="3996762"/>
              <a:ext cx="2067723" cy="553998"/>
            </a:xfrm>
            <a:prstGeom prst="rect">
              <a:avLst/>
            </a:prstGeom>
            <a:noFill/>
          </p:spPr>
          <p:txBody>
            <a:bodyPr wrap="none" rtlCol="0">
              <a:spAutoFit/>
            </a:bodyPr>
            <a:lstStyle/>
            <a:p>
              <a:r>
                <a:rPr kumimoji="1" lang="en-US" altLang="ja-JP" sz="1500" smtClean="0"/>
                <a:t>(5) </a:t>
              </a:r>
              <a:r>
                <a:rPr kumimoji="1" lang="ja-JP" altLang="en-US" sz="1500" dirty="0" smtClean="0"/>
                <a:t>受信バッファへの</a:t>
              </a:r>
              <a:endParaRPr kumimoji="1" lang="en-US" altLang="ja-JP" sz="1500" dirty="0" smtClean="0"/>
            </a:p>
            <a:p>
              <a:r>
                <a:rPr lang="en-US" altLang="ja-JP" sz="1500" dirty="0"/>
                <a:t> </a:t>
              </a:r>
              <a:r>
                <a:rPr lang="en-US" altLang="ja-JP" sz="1500" dirty="0" smtClean="0"/>
                <a:t>     </a:t>
              </a:r>
              <a:r>
                <a:rPr kumimoji="1" lang="ja-JP" altLang="en-US" sz="1500" dirty="0" smtClean="0"/>
                <a:t>パケットの格納</a:t>
              </a:r>
              <a:endParaRPr kumimoji="1" lang="ja-JP" altLang="en-US" sz="1500" dirty="0"/>
            </a:p>
          </p:txBody>
        </p:sp>
        <p:sp>
          <p:nvSpPr>
            <p:cNvPr id="58" name="テキスト ボックス 57"/>
            <p:cNvSpPr txBox="1"/>
            <p:nvPr/>
          </p:nvSpPr>
          <p:spPr>
            <a:xfrm>
              <a:off x="5631965" y="2896794"/>
              <a:ext cx="2037736" cy="553998"/>
            </a:xfrm>
            <a:prstGeom prst="rect">
              <a:avLst/>
            </a:prstGeom>
            <a:noFill/>
          </p:spPr>
          <p:txBody>
            <a:bodyPr wrap="none" rtlCol="0">
              <a:spAutoFit/>
            </a:bodyPr>
            <a:lstStyle/>
            <a:p>
              <a:r>
                <a:rPr kumimoji="1" lang="en-US" altLang="ja-JP" sz="1500" dirty="0" smtClean="0"/>
                <a:t>(9) </a:t>
              </a:r>
              <a:r>
                <a:rPr kumimoji="1" lang="ja-JP" altLang="en-US" sz="1500" dirty="0" smtClean="0"/>
                <a:t>受信バッファ状態の</a:t>
              </a:r>
              <a:endParaRPr kumimoji="1" lang="en-US" altLang="ja-JP" sz="1500" dirty="0" smtClean="0"/>
            </a:p>
            <a:p>
              <a:r>
                <a:rPr lang="ja-JP" altLang="en-US" sz="1500" dirty="0" smtClean="0"/>
                <a:t>      確認</a:t>
              </a:r>
              <a:endParaRPr kumimoji="1" lang="ja-JP" altLang="en-US" sz="1500" dirty="0"/>
            </a:p>
          </p:txBody>
        </p:sp>
        <p:sp>
          <p:nvSpPr>
            <p:cNvPr id="59" name="テキスト ボックス 58"/>
            <p:cNvSpPr txBox="1"/>
            <p:nvPr/>
          </p:nvSpPr>
          <p:spPr>
            <a:xfrm>
              <a:off x="5456855" y="4665015"/>
              <a:ext cx="2159566" cy="553998"/>
            </a:xfrm>
            <a:prstGeom prst="rect">
              <a:avLst/>
            </a:prstGeom>
            <a:noFill/>
          </p:spPr>
          <p:txBody>
            <a:bodyPr wrap="none" rtlCol="0">
              <a:spAutoFit/>
            </a:bodyPr>
            <a:lstStyle/>
            <a:p>
              <a:r>
                <a:rPr kumimoji="1" lang="en-US" altLang="ja-JP" sz="1500" dirty="0" smtClean="0"/>
                <a:t>(10) </a:t>
              </a:r>
              <a:r>
                <a:rPr lang="ja-JP" altLang="en-US" sz="1500" dirty="0" smtClean="0"/>
                <a:t>ソケット</a:t>
              </a:r>
              <a:r>
                <a:rPr lang="ja-JP" altLang="en-US" sz="1500" dirty="0"/>
                <a:t>バッファ</a:t>
              </a:r>
              <a:r>
                <a:rPr lang="ja-JP" altLang="en-US" sz="1500" dirty="0" smtClean="0"/>
                <a:t>への</a:t>
              </a:r>
              <a:endParaRPr lang="en-US" altLang="ja-JP" sz="1500" dirty="0" smtClean="0"/>
            </a:p>
            <a:p>
              <a:r>
                <a:rPr lang="en-US" altLang="ja-JP" sz="1500" dirty="0"/>
                <a:t> </a:t>
              </a:r>
              <a:r>
                <a:rPr lang="en-US" altLang="ja-JP" sz="1500" dirty="0" smtClean="0"/>
                <a:t>     </a:t>
              </a:r>
              <a:r>
                <a:rPr lang="ja-JP" altLang="en-US" sz="1500" dirty="0" smtClean="0"/>
                <a:t>パケットの</a:t>
              </a:r>
              <a:r>
                <a:rPr lang="ja-JP" altLang="en-US" sz="1500" dirty="0"/>
                <a:t>格納</a:t>
              </a:r>
              <a:endParaRPr kumimoji="1" lang="ja-JP" altLang="en-US" sz="1500" dirty="0"/>
            </a:p>
          </p:txBody>
        </p:sp>
        <p:sp>
          <p:nvSpPr>
            <p:cNvPr id="60" name="テキスト ボックス 59"/>
            <p:cNvSpPr txBox="1"/>
            <p:nvPr/>
          </p:nvSpPr>
          <p:spPr>
            <a:xfrm>
              <a:off x="5982446" y="5483912"/>
              <a:ext cx="1967176" cy="323165"/>
            </a:xfrm>
            <a:prstGeom prst="rect">
              <a:avLst/>
            </a:prstGeom>
            <a:solidFill>
              <a:schemeClr val="bg1"/>
            </a:solidFill>
          </p:spPr>
          <p:txBody>
            <a:bodyPr wrap="none" rtlCol="0">
              <a:spAutoFit/>
            </a:bodyPr>
            <a:lstStyle/>
            <a:p>
              <a:r>
                <a:rPr kumimoji="1" lang="en-US" altLang="ja-JP" sz="1500" dirty="0" smtClean="0"/>
                <a:t>(8</a:t>
              </a:r>
              <a:r>
                <a:rPr kumimoji="1" lang="en-US" altLang="ja-JP" sz="1500" smtClean="0"/>
                <a:t>) </a:t>
              </a:r>
              <a:r>
                <a:rPr kumimoji="1" lang="ja-JP" altLang="en-US" sz="1500" smtClean="0"/>
                <a:t>割込処理</a:t>
              </a:r>
              <a:r>
                <a:rPr kumimoji="1" lang="ja-JP" altLang="en-US" sz="1500" dirty="0" smtClean="0"/>
                <a:t>の開始</a:t>
              </a:r>
              <a:endParaRPr kumimoji="1" lang="en-US" altLang="ja-JP" sz="1500" dirty="0" smtClean="0"/>
            </a:p>
          </p:txBody>
        </p:sp>
        <p:cxnSp>
          <p:nvCxnSpPr>
            <p:cNvPr id="61" name="直線矢印コネクタ 60"/>
            <p:cNvCxnSpPr>
              <a:stCxn id="69" idx="6"/>
              <a:endCxn id="70" idx="2"/>
            </p:cNvCxnSpPr>
            <p:nvPr/>
          </p:nvCxnSpPr>
          <p:spPr>
            <a:xfrm>
              <a:off x="1845666" y="6126163"/>
              <a:ext cx="5136555" cy="793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724011" y="5936734"/>
              <a:ext cx="1213794" cy="323165"/>
            </a:xfrm>
            <a:prstGeom prst="rect">
              <a:avLst/>
            </a:prstGeom>
            <a:solidFill>
              <a:schemeClr val="bg1"/>
            </a:solidFill>
          </p:spPr>
          <p:txBody>
            <a:bodyPr wrap="none" rtlCol="0">
              <a:spAutoFit/>
            </a:bodyPr>
            <a:lstStyle/>
            <a:p>
              <a:r>
                <a:rPr kumimoji="1" lang="en-US" altLang="ja-JP" sz="1500" dirty="0" smtClean="0"/>
                <a:t>(7) IPI</a:t>
              </a:r>
              <a:r>
                <a:rPr kumimoji="1" lang="ja-JP" altLang="en-US" sz="1500" dirty="0" smtClean="0"/>
                <a:t>の送信</a:t>
              </a:r>
              <a:endParaRPr kumimoji="1" lang="ja-JP" altLang="en-US" sz="1500" dirty="0"/>
            </a:p>
          </p:txBody>
        </p:sp>
        <p:sp>
          <p:nvSpPr>
            <p:cNvPr id="63" name="テキスト ボックス 62"/>
            <p:cNvSpPr txBox="1"/>
            <p:nvPr/>
          </p:nvSpPr>
          <p:spPr>
            <a:xfrm>
              <a:off x="3629221" y="5505619"/>
              <a:ext cx="1337226" cy="323165"/>
            </a:xfrm>
            <a:prstGeom prst="rect">
              <a:avLst/>
            </a:prstGeom>
            <a:solidFill>
              <a:schemeClr val="bg1"/>
            </a:solidFill>
          </p:spPr>
          <p:txBody>
            <a:bodyPr wrap="none" rtlCol="0">
              <a:spAutoFit/>
            </a:bodyPr>
            <a:lstStyle/>
            <a:p>
              <a:r>
                <a:rPr lang="en-US" altLang="ja-JP" sz="1500" dirty="0" smtClean="0"/>
                <a:t>CPU(</a:t>
              </a:r>
              <a:r>
                <a:rPr lang="ja-JP" altLang="en-US" sz="1500" dirty="0" smtClean="0"/>
                <a:t>コア分割</a:t>
              </a:r>
              <a:r>
                <a:rPr lang="en-US" altLang="ja-JP" sz="1500" dirty="0" smtClean="0"/>
                <a:t>)</a:t>
              </a:r>
              <a:endParaRPr kumimoji="1" lang="ja-JP" altLang="en-US" sz="1500" dirty="0"/>
            </a:p>
          </p:txBody>
        </p:sp>
        <p:cxnSp>
          <p:nvCxnSpPr>
            <p:cNvPr id="64" name="直線矢印コネクタ 63"/>
            <p:cNvCxnSpPr>
              <a:stCxn id="26" idx="2"/>
              <a:endCxn id="28" idx="0"/>
            </p:cNvCxnSpPr>
            <p:nvPr/>
          </p:nvCxnSpPr>
          <p:spPr>
            <a:xfrm>
              <a:off x="2414482" y="1458038"/>
              <a:ext cx="0" cy="54360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p:nvPr/>
          </p:nvCxnSpPr>
          <p:spPr>
            <a:xfrm rot="10800000" flipV="1">
              <a:off x="5429250" y="2539999"/>
              <a:ext cx="2139950" cy="917575"/>
            </a:xfrm>
            <a:prstGeom prst="bentConnector3">
              <a:avLst>
                <a:gd name="adj1" fmla="val -11128"/>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397249" y="383901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a:off x="5429250" y="3467100"/>
              <a:ext cx="500027" cy="693865"/>
            </a:xfrm>
            <a:prstGeom prst="rightBrace">
              <a:avLst>
                <a:gd name="adj1" fmla="val 8333"/>
                <a:gd name="adj2" fmla="val 6582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1069459" y="5878513"/>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6982221" y="5886451"/>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3395264" y="3852705"/>
              <a:ext cx="2035970" cy="359401"/>
            </a:xfrm>
            <a:prstGeom prst="rect">
              <a:avLst/>
            </a:prstGeom>
            <a:noFill/>
          </p:spPr>
          <p:txBody>
            <a:bodyPr wrap="none" rtlCol="0">
              <a:spAutoFit/>
            </a:bodyPr>
            <a:lstStyle/>
            <a:p>
              <a:pPr algn="ctr"/>
              <a:r>
                <a:rPr lang="ja-JP" altLang="en-US" sz="1500" dirty="0" smtClean="0"/>
                <a:t>受信バッファアドレス</a:t>
              </a:r>
              <a:endParaRPr kumimoji="1" lang="ja-JP" altLang="en-US" sz="1500" dirty="0"/>
            </a:p>
          </p:txBody>
        </p:sp>
      </p:grpSp>
    </p:spTree>
    <p:extLst>
      <p:ext uri="{BB962C8B-B14F-4D97-AF65-F5344CB8AC3E}">
        <p14:creationId xmlns:p14="http://schemas.microsoft.com/office/powerpoint/2010/main" val="2080810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処理流れ</a:t>
            </a:r>
            <a:r>
              <a:rPr lang="en-US" altLang="ja-JP" sz="4000" smtClean="0"/>
              <a:t>(2/4)</a:t>
            </a:r>
            <a:endParaRPr kumimoji="1" lang="ja-JP" altLang="en-US" sz="4000" dirty="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16</a:t>
            </a:fld>
            <a:endParaRPr lang="ja-JP" altLang="en-US"/>
          </a:p>
        </p:txBody>
      </p:sp>
      <p:grpSp>
        <p:nvGrpSpPr>
          <p:cNvPr id="15" name="グループ化 14"/>
          <p:cNvGrpSpPr/>
          <p:nvPr/>
        </p:nvGrpSpPr>
        <p:grpSpPr>
          <a:xfrm>
            <a:off x="945128" y="744486"/>
            <a:ext cx="7093972" cy="5976990"/>
            <a:chOff x="499495" y="210821"/>
            <a:chExt cx="7806305" cy="6647179"/>
          </a:xfrm>
        </p:grpSpPr>
        <p:sp>
          <p:nvSpPr>
            <p:cNvPr id="16" name="正方形/長方形 15"/>
            <p:cNvSpPr/>
            <p:nvPr/>
          </p:nvSpPr>
          <p:spPr>
            <a:xfrm>
              <a:off x="520700" y="5410200"/>
              <a:ext cx="7785100" cy="10668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07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8006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20632" y="499938"/>
              <a:ext cx="3187700" cy="9581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99495" y="210821"/>
              <a:ext cx="317500" cy="2794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7782" y="2001646"/>
              <a:ext cx="3073400" cy="7542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778500" y="1945948"/>
              <a:ext cx="1790700" cy="8099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38200" y="513546"/>
              <a:ext cx="1280993" cy="323165"/>
            </a:xfrm>
            <a:prstGeom prst="rect">
              <a:avLst/>
            </a:prstGeom>
            <a:noFill/>
          </p:spPr>
          <p:txBody>
            <a:bodyPr wrap="none" rtlCol="0">
              <a:spAutoFit/>
            </a:bodyPr>
            <a:lstStyle/>
            <a:p>
              <a:r>
                <a:rPr lang="ja-JP" altLang="en-US" sz="1500" smtClean="0"/>
                <a:t>割込管理</a:t>
              </a:r>
              <a:r>
                <a:rPr lang="en-US" altLang="ja-JP" sz="1500" smtClean="0"/>
                <a:t>AP</a:t>
              </a:r>
              <a:endParaRPr kumimoji="1" lang="ja-JP" altLang="en-US" sz="1500" dirty="0"/>
            </a:p>
          </p:txBody>
        </p:sp>
        <p:sp>
          <p:nvSpPr>
            <p:cNvPr id="31" name="テキスト ボックス 30"/>
            <p:cNvSpPr txBox="1"/>
            <p:nvPr/>
          </p:nvSpPr>
          <p:spPr>
            <a:xfrm>
              <a:off x="520700" y="1641345"/>
              <a:ext cx="1286285" cy="323165"/>
            </a:xfrm>
            <a:prstGeom prst="rect">
              <a:avLst/>
            </a:prstGeom>
            <a:noFill/>
          </p:spPr>
          <p:txBody>
            <a:bodyPr wrap="none" rtlCol="0">
              <a:spAutoFit/>
            </a:bodyPr>
            <a:lstStyle/>
            <a:p>
              <a:r>
                <a:rPr kumimoji="1" lang="ja-JP" altLang="en-US" sz="1500" smtClean="0"/>
                <a:t>開発支援</a:t>
              </a:r>
              <a:r>
                <a:rPr kumimoji="1" lang="en-US" altLang="ja-JP" sz="1500" dirty="0" smtClean="0"/>
                <a:t>OS</a:t>
              </a:r>
              <a:endParaRPr kumimoji="1" lang="ja-JP" altLang="en-US" sz="1500" dirty="0"/>
            </a:p>
          </p:txBody>
        </p:sp>
        <p:sp>
          <p:nvSpPr>
            <p:cNvPr id="32" name="テキスト ボックス 31"/>
            <p:cNvSpPr txBox="1"/>
            <p:nvPr/>
          </p:nvSpPr>
          <p:spPr>
            <a:xfrm>
              <a:off x="4800600" y="1624823"/>
              <a:ext cx="1286285" cy="323165"/>
            </a:xfrm>
            <a:prstGeom prst="rect">
              <a:avLst/>
            </a:prstGeom>
            <a:noFill/>
          </p:spPr>
          <p:txBody>
            <a:bodyPr wrap="none" rtlCol="0">
              <a:spAutoFit/>
            </a:bodyPr>
            <a:lstStyle/>
            <a:p>
              <a:r>
                <a:rPr kumimoji="1" lang="ja-JP" altLang="en-US" sz="1500" smtClean="0"/>
                <a:t>開発対象</a:t>
              </a:r>
              <a:r>
                <a:rPr kumimoji="1" lang="en-US" altLang="ja-JP" sz="1500" dirty="0" smtClean="0"/>
                <a:t>OS</a:t>
              </a:r>
              <a:endParaRPr kumimoji="1" lang="ja-JP" altLang="en-US" sz="1500" dirty="0"/>
            </a:p>
          </p:txBody>
        </p:sp>
        <p:sp>
          <p:nvSpPr>
            <p:cNvPr id="33" name="テキスト ボックス 32"/>
            <p:cNvSpPr txBox="1"/>
            <p:nvPr/>
          </p:nvSpPr>
          <p:spPr>
            <a:xfrm>
              <a:off x="838200" y="1992867"/>
              <a:ext cx="1473265" cy="323165"/>
            </a:xfrm>
            <a:prstGeom prst="rect">
              <a:avLst/>
            </a:prstGeom>
            <a:noFill/>
          </p:spPr>
          <p:txBody>
            <a:bodyPr wrap="none" rtlCol="0">
              <a:spAutoFit/>
            </a:bodyPr>
            <a:lstStyle/>
            <a:p>
              <a:r>
                <a:rPr kumimoji="1" lang="ja-JP" altLang="en-US" sz="1500" smtClean="0"/>
                <a:t>開発支援</a:t>
              </a:r>
              <a:r>
                <a:rPr lang="ja-JP" altLang="en-US" sz="1500" dirty="0"/>
                <a:t>機構</a:t>
              </a:r>
              <a:endParaRPr kumimoji="1" lang="ja-JP" altLang="en-US" sz="1500" dirty="0"/>
            </a:p>
          </p:txBody>
        </p:sp>
        <p:sp>
          <p:nvSpPr>
            <p:cNvPr id="34" name="テキスト ボックス 33"/>
            <p:cNvSpPr txBox="1"/>
            <p:nvPr/>
          </p:nvSpPr>
          <p:spPr>
            <a:xfrm>
              <a:off x="5778500" y="1926883"/>
              <a:ext cx="1101584" cy="323165"/>
            </a:xfrm>
            <a:prstGeom prst="rect">
              <a:avLst/>
            </a:prstGeom>
            <a:noFill/>
          </p:spPr>
          <p:txBody>
            <a:bodyPr wrap="none" rtlCol="0">
              <a:spAutoFit/>
            </a:bodyPr>
            <a:lstStyle/>
            <a:p>
              <a:r>
                <a:rPr kumimoji="1" lang="en-US" altLang="ja-JP" sz="1500" dirty="0" smtClean="0"/>
                <a:t>NIC</a:t>
              </a:r>
              <a:r>
                <a:rPr kumimoji="1" lang="ja-JP" altLang="en-US" sz="1500" dirty="0" smtClean="0"/>
                <a:t>ドライバ</a:t>
              </a:r>
              <a:endParaRPr kumimoji="1" lang="ja-JP" altLang="en-US" sz="1500" dirty="0"/>
            </a:p>
          </p:txBody>
        </p:sp>
        <p:sp>
          <p:nvSpPr>
            <p:cNvPr id="35" name="テキスト ボックス 34"/>
            <p:cNvSpPr txBox="1"/>
            <p:nvPr/>
          </p:nvSpPr>
          <p:spPr>
            <a:xfrm>
              <a:off x="5845582" y="2278965"/>
              <a:ext cx="1558217" cy="323165"/>
            </a:xfrm>
            <a:prstGeom prst="rect">
              <a:avLst/>
            </a:prstGeom>
            <a:solidFill>
              <a:schemeClr val="bg1"/>
            </a:solidFill>
            <a:ln w="25400">
              <a:solidFill>
                <a:schemeClr val="tx1"/>
              </a:solidFill>
            </a:ln>
          </p:spPr>
          <p:txBody>
            <a:bodyPr wrap="square" rtlCol="0">
              <a:spAutoFit/>
            </a:bodyPr>
            <a:lstStyle/>
            <a:p>
              <a:r>
                <a:rPr lang="ja-JP" altLang="en-US" sz="1500" dirty="0" smtClean="0"/>
                <a:t>ソケット</a:t>
              </a:r>
              <a:r>
                <a:rPr lang="ja-JP" altLang="en-US" sz="1500" dirty="0"/>
                <a:t>バッファ</a:t>
              </a:r>
              <a:endParaRPr kumimoji="1" lang="ja-JP" altLang="en-US" sz="1500" dirty="0"/>
            </a:p>
          </p:txBody>
        </p:sp>
        <p:cxnSp>
          <p:nvCxnSpPr>
            <p:cNvPr id="36" name="直線コネクタ 35"/>
            <p:cNvCxnSpPr/>
            <p:nvPr/>
          </p:nvCxnSpPr>
          <p:spPr>
            <a:xfrm>
              <a:off x="4413249" y="381000"/>
              <a:ext cx="21854" cy="6477000"/>
            </a:xfrm>
            <a:prstGeom prst="line">
              <a:avLst/>
            </a:prstGeom>
            <a:solidFill>
              <a:schemeClr val="bg1"/>
            </a:solid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397250" y="3235012"/>
              <a:ext cx="2032000" cy="179418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397250" y="4425949"/>
              <a:ext cx="2032000" cy="4000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397250" y="348478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849487" y="3049334"/>
              <a:ext cx="1127527" cy="359401"/>
            </a:xfrm>
            <a:prstGeom prst="rect">
              <a:avLst/>
            </a:prstGeom>
            <a:solidFill>
              <a:schemeClr val="bg1"/>
            </a:solidFill>
          </p:spPr>
          <p:txBody>
            <a:bodyPr wrap="none" rtlCol="0">
              <a:spAutoFit/>
            </a:bodyPr>
            <a:lstStyle/>
            <a:p>
              <a:pPr algn="ctr"/>
              <a:r>
                <a:rPr kumimoji="1" lang="ja-JP" altLang="en-US" sz="1500" dirty="0" smtClean="0"/>
                <a:t>共有メモリ</a:t>
              </a:r>
              <a:endParaRPr kumimoji="1" lang="ja-JP" altLang="en-US" sz="1500" dirty="0"/>
            </a:p>
          </p:txBody>
        </p:sp>
        <p:sp>
          <p:nvSpPr>
            <p:cNvPr id="42" name="テキスト ボックス 41"/>
            <p:cNvSpPr txBox="1"/>
            <p:nvPr/>
          </p:nvSpPr>
          <p:spPr>
            <a:xfrm>
              <a:off x="5970596" y="3789743"/>
              <a:ext cx="1669047" cy="323165"/>
            </a:xfrm>
            <a:prstGeom prst="rect">
              <a:avLst/>
            </a:prstGeom>
            <a:noFill/>
            <a:ln w="25400">
              <a:noFill/>
            </a:ln>
          </p:spPr>
          <p:txBody>
            <a:bodyPr wrap="none" rtlCol="0">
              <a:spAutoFit/>
            </a:bodyPr>
            <a:lstStyle/>
            <a:p>
              <a:r>
                <a:rPr lang="ja-JP" altLang="en-US" sz="1500" dirty="0" smtClean="0"/>
                <a:t>受信</a:t>
              </a:r>
              <a:r>
                <a:rPr lang="ja-JP" altLang="en-US" sz="1500" dirty="0"/>
                <a:t>ディスクリプタ</a:t>
              </a:r>
              <a:endParaRPr kumimoji="1" lang="ja-JP" altLang="en-US" sz="1500" dirty="0"/>
            </a:p>
          </p:txBody>
        </p:sp>
        <p:sp>
          <p:nvSpPr>
            <p:cNvPr id="43" name="テキスト ボックス 42"/>
            <p:cNvSpPr txBox="1"/>
            <p:nvPr/>
          </p:nvSpPr>
          <p:spPr>
            <a:xfrm>
              <a:off x="3539027" y="3482881"/>
              <a:ext cx="1748445" cy="359401"/>
            </a:xfrm>
            <a:prstGeom prst="rect">
              <a:avLst/>
            </a:prstGeom>
            <a:noFill/>
          </p:spPr>
          <p:txBody>
            <a:bodyPr wrap="none" rtlCol="0">
              <a:spAutoFit/>
            </a:bodyPr>
            <a:lstStyle/>
            <a:p>
              <a:pPr algn="ctr"/>
              <a:r>
                <a:rPr lang="ja-JP" altLang="en-US" sz="1500" dirty="0" smtClean="0"/>
                <a:t>受信バッファ</a:t>
              </a:r>
              <a:r>
                <a:rPr lang="ja-JP" altLang="en-US" sz="1500" dirty="0"/>
                <a:t>状態</a:t>
              </a:r>
              <a:endParaRPr kumimoji="1" lang="ja-JP" altLang="en-US" sz="1500" dirty="0"/>
            </a:p>
          </p:txBody>
        </p:sp>
        <p:sp>
          <p:nvSpPr>
            <p:cNvPr id="44" name="テキスト ボックス 43"/>
            <p:cNvSpPr txBox="1"/>
            <p:nvPr/>
          </p:nvSpPr>
          <p:spPr>
            <a:xfrm>
              <a:off x="3709370" y="4471084"/>
              <a:ext cx="1204176" cy="323166"/>
            </a:xfrm>
            <a:prstGeom prst="rect">
              <a:avLst/>
            </a:prstGeom>
            <a:noFill/>
          </p:spPr>
          <p:txBody>
            <a:bodyPr wrap="none" rtlCol="0">
              <a:spAutoFit/>
            </a:bodyPr>
            <a:lstStyle/>
            <a:p>
              <a:r>
                <a:rPr lang="ja-JP" altLang="en-US" sz="1500" dirty="0" smtClean="0"/>
                <a:t>受信</a:t>
              </a:r>
              <a:r>
                <a:rPr lang="ja-JP" altLang="en-US" sz="1500" dirty="0"/>
                <a:t>バッファ</a:t>
              </a:r>
              <a:endParaRPr kumimoji="1" lang="ja-JP" altLang="en-US" sz="1500" dirty="0"/>
            </a:p>
          </p:txBody>
        </p:sp>
        <p:sp>
          <p:nvSpPr>
            <p:cNvPr id="45" name="テキスト ボックス 44"/>
            <p:cNvSpPr txBox="1"/>
            <p:nvPr/>
          </p:nvSpPr>
          <p:spPr>
            <a:xfrm>
              <a:off x="986561" y="727172"/>
              <a:ext cx="2531645" cy="359401"/>
            </a:xfrm>
            <a:prstGeom prst="rect">
              <a:avLst/>
            </a:prstGeom>
            <a:noFill/>
          </p:spPr>
          <p:txBody>
            <a:bodyPr wrap="none" rtlCol="0">
              <a:spAutoFit/>
            </a:bodyPr>
            <a:lstStyle/>
            <a:p>
              <a:r>
                <a:rPr kumimoji="1" lang="en-US" altLang="ja-JP" sz="1500" dirty="0" smtClean="0"/>
                <a:t>(1</a:t>
              </a:r>
              <a:r>
                <a:rPr kumimoji="1" lang="en-US" altLang="ja-JP" sz="1500" smtClean="0"/>
                <a:t>) </a:t>
              </a:r>
              <a:r>
                <a:rPr kumimoji="1" lang="ja-JP" altLang="en-US" sz="1500" smtClean="0"/>
                <a:t>割込</a:t>
              </a:r>
              <a:r>
                <a:rPr lang="ja-JP" altLang="en-US" sz="1500" smtClean="0"/>
                <a:t>間隔，回数</a:t>
              </a:r>
              <a:r>
                <a:rPr kumimoji="1" lang="ja-JP" altLang="en-US" sz="1500" smtClean="0"/>
                <a:t>の</a:t>
              </a:r>
              <a:r>
                <a:rPr kumimoji="1" lang="ja-JP" altLang="en-US" sz="1500" dirty="0" smtClean="0"/>
                <a:t>指定</a:t>
              </a:r>
              <a:endParaRPr kumimoji="1" lang="ja-JP" altLang="en-US" sz="1500" dirty="0"/>
            </a:p>
          </p:txBody>
        </p:sp>
        <p:sp>
          <p:nvSpPr>
            <p:cNvPr id="46" name="テキスト ボックス 45"/>
            <p:cNvSpPr txBox="1"/>
            <p:nvPr/>
          </p:nvSpPr>
          <p:spPr>
            <a:xfrm>
              <a:off x="981681" y="1145514"/>
              <a:ext cx="1967176" cy="359401"/>
            </a:xfrm>
            <a:prstGeom prst="rect">
              <a:avLst/>
            </a:prstGeom>
            <a:noFill/>
          </p:spPr>
          <p:txBody>
            <a:bodyPr wrap="none" rtlCol="0">
              <a:spAutoFit/>
            </a:bodyPr>
            <a:lstStyle/>
            <a:p>
              <a:r>
                <a:rPr kumimoji="1" lang="en-US" altLang="ja-JP" sz="1500" smtClean="0"/>
                <a:t>(3) </a:t>
              </a:r>
              <a:r>
                <a:rPr kumimoji="1" lang="ja-JP" altLang="en-US" sz="1500" smtClean="0"/>
                <a:t>割込情報</a:t>
              </a:r>
              <a:r>
                <a:rPr kumimoji="1" lang="ja-JP" altLang="en-US" sz="1500" dirty="0" smtClean="0"/>
                <a:t>の通知</a:t>
              </a:r>
              <a:endParaRPr kumimoji="1" lang="ja-JP" altLang="en-US" sz="1500" dirty="0"/>
            </a:p>
          </p:txBody>
        </p:sp>
        <p:sp>
          <p:nvSpPr>
            <p:cNvPr id="47" name="テキスト ボックス 46"/>
            <p:cNvSpPr txBox="1"/>
            <p:nvPr/>
          </p:nvSpPr>
          <p:spPr>
            <a:xfrm>
              <a:off x="986561" y="933818"/>
              <a:ext cx="1822531" cy="359401"/>
            </a:xfrm>
            <a:prstGeom prst="rect">
              <a:avLst/>
            </a:prstGeom>
            <a:noFill/>
          </p:spPr>
          <p:txBody>
            <a:bodyPr wrap="none" rtlCol="0">
              <a:spAutoFit/>
            </a:bodyPr>
            <a:lstStyle/>
            <a:p>
              <a:r>
                <a:rPr kumimoji="1" lang="en-US" altLang="ja-JP" sz="1500" smtClean="0"/>
                <a:t>(2) </a:t>
              </a:r>
              <a:r>
                <a:rPr kumimoji="1" lang="ja-JP" altLang="en-US" sz="1500" dirty="0" smtClean="0"/>
                <a:t>パケットの生成</a:t>
              </a:r>
              <a:endParaRPr kumimoji="1" lang="ja-JP" altLang="en-US" sz="1500" dirty="0"/>
            </a:p>
          </p:txBody>
        </p:sp>
        <p:cxnSp>
          <p:nvCxnSpPr>
            <p:cNvPr id="48" name="カギ線コネクタ 47"/>
            <p:cNvCxnSpPr>
              <a:endCxn id="35" idx="3"/>
            </p:cNvCxnSpPr>
            <p:nvPr/>
          </p:nvCxnSpPr>
          <p:spPr>
            <a:xfrm rot="5400000" flipH="1" flipV="1">
              <a:off x="5319332" y="2563734"/>
              <a:ext cx="2207652" cy="1961281"/>
            </a:xfrm>
            <a:prstGeom prst="bentConnector4">
              <a:avLst>
                <a:gd name="adj1" fmla="val 443"/>
                <a:gd name="adj2" fmla="val 131314"/>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p:nvPr/>
          </p:nvCxnSpPr>
          <p:spPr>
            <a:xfrm>
              <a:off x="1256434" y="2770922"/>
              <a:ext cx="2140816" cy="727740"/>
            </a:xfrm>
            <a:prstGeom prst="bentConnector3">
              <a:avLst>
                <a:gd name="adj1" fmla="val 16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p:nvPr/>
          </p:nvCxnSpPr>
          <p:spPr>
            <a:xfrm>
              <a:off x="1123274" y="2764677"/>
              <a:ext cx="2256744" cy="1883523"/>
            </a:xfrm>
            <a:prstGeom prst="bentConnector3">
              <a:avLst>
                <a:gd name="adj1" fmla="val -221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111154" y="5943600"/>
              <a:ext cx="692818" cy="369332"/>
            </a:xfrm>
            <a:prstGeom prst="rect">
              <a:avLst/>
            </a:prstGeom>
            <a:solidFill>
              <a:schemeClr val="bg1"/>
            </a:solidFill>
            <a:ln w="25400">
              <a:solidFill>
                <a:schemeClr val="bg1"/>
              </a:solidFill>
            </a:ln>
          </p:spPr>
          <p:txBody>
            <a:bodyPr wrap="none" rtlCol="0">
              <a:spAutoFit/>
            </a:bodyPr>
            <a:lstStyle/>
            <a:p>
              <a:r>
                <a:rPr kumimoji="1" lang="ja-JP" altLang="en-US" dirty="0" smtClean="0"/>
                <a:t>コア</a:t>
              </a:r>
              <a:r>
                <a:rPr kumimoji="1" lang="en-US" altLang="ja-JP" dirty="0" smtClean="0"/>
                <a:t>0</a:t>
              </a:r>
              <a:endParaRPr kumimoji="1" lang="ja-JP" altLang="en-US" dirty="0"/>
            </a:p>
          </p:txBody>
        </p:sp>
        <p:sp>
          <p:nvSpPr>
            <p:cNvPr id="52" name="テキスト ボックス 51"/>
            <p:cNvSpPr txBox="1"/>
            <p:nvPr/>
          </p:nvSpPr>
          <p:spPr>
            <a:xfrm>
              <a:off x="7044380" y="5943600"/>
              <a:ext cx="692818" cy="369332"/>
            </a:xfrm>
            <a:prstGeom prst="rect">
              <a:avLst/>
            </a:prstGeom>
            <a:solidFill>
              <a:schemeClr val="bg1"/>
            </a:solidFill>
            <a:ln w="25400">
              <a:noFill/>
            </a:ln>
          </p:spPr>
          <p:txBody>
            <a:bodyPr wrap="none" rtlCol="0">
              <a:spAutoFit/>
            </a:bodyPr>
            <a:lstStyle/>
            <a:p>
              <a:r>
                <a:rPr kumimoji="1" lang="ja-JP" altLang="en-US" dirty="0" smtClean="0"/>
                <a:t>コア</a:t>
              </a:r>
              <a:r>
                <a:rPr lang="en-US" altLang="ja-JP" dirty="0"/>
                <a:t>1</a:t>
              </a:r>
              <a:endParaRPr kumimoji="1" lang="ja-JP" altLang="en-US" dirty="0"/>
            </a:p>
          </p:txBody>
        </p:sp>
        <p:cxnSp>
          <p:nvCxnSpPr>
            <p:cNvPr id="53" name="カギ線コネクタ 52"/>
            <p:cNvCxnSpPr>
              <a:endCxn id="69" idx="0"/>
            </p:cNvCxnSpPr>
            <p:nvPr/>
          </p:nvCxnSpPr>
          <p:spPr>
            <a:xfrm rot="16200000" flipH="1">
              <a:off x="-388171" y="4032778"/>
              <a:ext cx="3122613" cy="568856"/>
            </a:xfrm>
            <a:prstGeom prst="bentConnector3">
              <a:avLst>
                <a:gd name="adj1" fmla="val 75623"/>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endCxn id="70" idx="0"/>
            </p:cNvCxnSpPr>
            <p:nvPr/>
          </p:nvCxnSpPr>
          <p:spPr>
            <a:xfrm rot="5400000">
              <a:off x="6282102" y="3958424"/>
              <a:ext cx="3016250" cy="839804"/>
            </a:xfrm>
            <a:prstGeom prst="bentConnector3">
              <a:avLst>
                <a:gd name="adj1" fmla="val 75684"/>
              </a:avLst>
            </a:prstGeom>
            <a:solidFill>
              <a:schemeClr val="bg1"/>
            </a:solidFill>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1433714" y="5064152"/>
              <a:ext cx="1755500" cy="359401"/>
            </a:xfrm>
            <a:prstGeom prst="rect">
              <a:avLst/>
            </a:prstGeom>
            <a:noFill/>
          </p:spPr>
          <p:txBody>
            <a:bodyPr wrap="none" rtlCol="0">
              <a:spAutoFit/>
            </a:bodyPr>
            <a:lstStyle/>
            <a:p>
              <a:r>
                <a:rPr kumimoji="1" lang="en-US" altLang="ja-JP" sz="1500" dirty="0" smtClean="0">
                  <a:solidFill>
                    <a:srgbClr val="FF0000"/>
                  </a:solidFill>
                </a:rPr>
                <a:t>(6</a:t>
              </a:r>
              <a:r>
                <a:rPr kumimoji="1" lang="en-US" altLang="ja-JP" sz="1500" smtClean="0">
                  <a:solidFill>
                    <a:srgbClr val="FF0000"/>
                  </a:solidFill>
                </a:rPr>
                <a:t>) </a:t>
              </a:r>
              <a:r>
                <a:rPr kumimoji="1" lang="ja-JP" altLang="en-US" sz="1500" smtClean="0">
                  <a:solidFill>
                    <a:srgbClr val="FF0000"/>
                  </a:solidFill>
                </a:rPr>
                <a:t>割込発生</a:t>
              </a:r>
              <a:r>
                <a:rPr kumimoji="1" lang="ja-JP" altLang="en-US" sz="1500" dirty="0" smtClean="0">
                  <a:solidFill>
                    <a:srgbClr val="FF0000"/>
                  </a:solidFill>
                </a:rPr>
                <a:t>要求</a:t>
              </a:r>
              <a:endParaRPr kumimoji="1" lang="ja-JP" altLang="en-US" sz="1500" dirty="0">
                <a:solidFill>
                  <a:srgbClr val="FF0000"/>
                </a:solidFill>
              </a:endParaRPr>
            </a:p>
          </p:txBody>
        </p:sp>
        <p:sp>
          <p:nvSpPr>
            <p:cNvPr id="56" name="テキスト ボックス 55"/>
            <p:cNvSpPr txBox="1"/>
            <p:nvPr/>
          </p:nvSpPr>
          <p:spPr>
            <a:xfrm>
              <a:off x="1256434" y="2924348"/>
              <a:ext cx="2242354" cy="616117"/>
            </a:xfrm>
            <a:prstGeom prst="rect">
              <a:avLst/>
            </a:prstGeom>
            <a:noFill/>
          </p:spPr>
          <p:txBody>
            <a:bodyPr wrap="none" rtlCol="0">
              <a:spAutoFit/>
            </a:bodyPr>
            <a:lstStyle/>
            <a:p>
              <a:r>
                <a:rPr kumimoji="1" lang="en-US" altLang="ja-JP" sz="1500" smtClean="0">
                  <a:solidFill>
                    <a:srgbClr val="FF0000"/>
                  </a:solidFill>
                </a:rPr>
                <a:t>(4) </a:t>
              </a:r>
              <a:r>
                <a:rPr kumimoji="1" lang="ja-JP" altLang="en-US" sz="1500" dirty="0" smtClean="0">
                  <a:solidFill>
                    <a:srgbClr val="FF0000"/>
                  </a:solidFill>
                </a:rPr>
                <a:t>受信バッファ状態の</a:t>
              </a:r>
              <a:endParaRPr kumimoji="1" lang="en-US" altLang="ja-JP" sz="1500" dirty="0" smtClean="0">
                <a:solidFill>
                  <a:srgbClr val="FF0000"/>
                </a:solidFill>
              </a:endParaRPr>
            </a:p>
            <a:p>
              <a:r>
                <a:rPr lang="en-US" altLang="ja-JP" sz="1500" dirty="0">
                  <a:solidFill>
                    <a:srgbClr val="FF0000"/>
                  </a:solidFill>
                </a:rPr>
                <a:t> </a:t>
              </a:r>
              <a:r>
                <a:rPr lang="en-US" altLang="ja-JP" sz="1500" dirty="0" smtClean="0">
                  <a:solidFill>
                    <a:srgbClr val="FF0000"/>
                  </a:solidFill>
                </a:rPr>
                <a:t>     </a:t>
              </a:r>
              <a:r>
                <a:rPr kumimoji="1" lang="ja-JP" altLang="en-US" sz="1500" dirty="0" smtClean="0">
                  <a:solidFill>
                    <a:srgbClr val="FF0000"/>
                  </a:solidFill>
                </a:rPr>
                <a:t>更新</a:t>
              </a:r>
              <a:endParaRPr kumimoji="1" lang="ja-JP" altLang="en-US" sz="1500" dirty="0">
                <a:solidFill>
                  <a:srgbClr val="FF0000"/>
                </a:solidFill>
              </a:endParaRPr>
            </a:p>
          </p:txBody>
        </p:sp>
        <p:sp>
          <p:nvSpPr>
            <p:cNvPr id="57" name="テキスト ボックス 56"/>
            <p:cNvSpPr txBox="1"/>
            <p:nvPr/>
          </p:nvSpPr>
          <p:spPr>
            <a:xfrm>
              <a:off x="1020965" y="3996762"/>
              <a:ext cx="2030678" cy="616117"/>
            </a:xfrm>
            <a:prstGeom prst="rect">
              <a:avLst/>
            </a:prstGeom>
            <a:noFill/>
          </p:spPr>
          <p:txBody>
            <a:bodyPr wrap="none" rtlCol="0">
              <a:spAutoFit/>
            </a:bodyPr>
            <a:lstStyle/>
            <a:p>
              <a:r>
                <a:rPr kumimoji="1" lang="en-US" altLang="ja-JP" sz="1500" smtClean="0">
                  <a:solidFill>
                    <a:srgbClr val="FF0000"/>
                  </a:solidFill>
                </a:rPr>
                <a:t>(5) </a:t>
              </a:r>
              <a:r>
                <a:rPr kumimoji="1" lang="ja-JP" altLang="en-US" sz="1500" dirty="0" smtClean="0">
                  <a:solidFill>
                    <a:srgbClr val="FF0000"/>
                  </a:solidFill>
                </a:rPr>
                <a:t>受信バッファへの</a:t>
              </a:r>
              <a:endParaRPr kumimoji="1" lang="en-US" altLang="ja-JP" sz="1500" dirty="0" smtClean="0">
                <a:solidFill>
                  <a:srgbClr val="FF0000"/>
                </a:solidFill>
              </a:endParaRPr>
            </a:p>
            <a:p>
              <a:r>
                <a:rPr lang="en-US" altLang="ja-JP" sz="1500" dirty="0">
                  <a:solidFill>
                    <a:srgbClr val="FF0000"/>
                  </a:solidFill>
                </a:rPr>
                <a:t> </a:t>
              </a:r>
              <a:r>
                <a:rPr lang="en-US" altLang="ja-JP" sz="1500" dirty="0" smtClean="0">
                  <a:solidFill>
                    <a:srgbClr val="FF0000"/>
                  </a:solidFill>
                </a:rPr>
                <a:t>     </a:t>
              </a:r>
              <a:r>
                <a:rPr kumimoji="1" lang="ja-JP" altLang="en-US" sz="1500" dirty="0" smtClean="0">
                  <a:solidFill>
                    <a:srgbClr val="FF0000"/>
                  </a:solidFill>
                </a:rPr>
                <a:t>パケットの格納</a:t>
              </a:r>
              <a:endParaRPr kumimoji="1" lang="ja-JP" altLang="en-US" sz="1500" dirty="0">
                <a:solidFill>
                  <a:srgbClr val="FF0000"/>
                </a:solidFill>
              </a:endParaRPr>
            </a:p>
          </p:txBody>
        </p:sp>
        <p:sp>
          <p:nvSpPr>
            <p:cNvPr id="58" name="テキスト ボックス 57"/>
            <p:cNvSpPr txBox="1"/>
            <p:nvPr/>
          </p:nvSpPr>
          <p:spPr>
            <a:xfrm>
              <a:off x="5631965" y="2896794"/>
              <a:ext cx="2037736" cy="553998"/>
            </a:xfrm>
            <a:prstGeom prst="rect">
              <a:avLst/>
            </a:prstGeom>
            <a:noFill/>
          </p:spPr>
          <p:txBody>
            <a:bodyPr wrap="none" rtlCol="0">
              <a:spAutoFit/>
            </a:bodyPr>
            <a:lstStyle/>
            <a:p>
              <a:r>
                <a:rPr kumimoji="1" lang="en-US" altLang="ja-JP" sz="1500" dirty="0" smtClean="0"/>
                <a:t>(9) </a:t>
              </a:r>
              <a:r>
                <a:rPr kumimoji="1" lang="ja-JP" altLang="en-US" sz="1500" dirty="0" smtClean="0"/>
                <a:t>受信バッファ状態の</a:t>
              </a:r>
              <a:endParaRPr kumimoji="1" lang="en-US" altLang="ja-JP" sz="1500" dirty="0" smtClean="0"/>
            </a:p>
            <a:p>
              <a:r>
                <a:rPr lang="ja-JP" altLang="en-US" sz="1500" dirty="0" smtClean="0"/>
                <a:t>      確認</a:t>
              </a:r>
              <a:endParaRPr kumimoji="1" lang="ja-JP" altLang="en-US" sz="1500" dirty="0"/>
            </a:p>
          </p:txBody>
        </p:sp>
        <p:sp>
          <p:nvSpPr>
            <p:cNvPr id="59" name="テキスト ボックス 58"/>
            <p:cNvSpPr txBox="1"/>
            <p:nvPr/>
          </p:nvSpPr>
          <p:spPr>
            <a:xfrm>
              <a:off x="5456855" y="4665015"/>
              <a:ext cx="2159566" cy="553998"/>
            </a:xfrm>
            <a:prstGeom prst="rect">
              <a:avLst/>
            </a:prstGeom>
            <a:noFill/>
          </p:spPr>
          <p:txBody>
            <a:bodyPr wrap="none" rtlCol="0">
              <a:spAutoFit/>
            </a:bodyPr>
            <a:lstStyle/>
            <a:p>
              <a:r>
                <a:rPr kumimoji="1" lang="en-US" altLang="ja-JP" sz="1500" dirty="0" smtClean="0"/>
                <a:t>(10) </a:t>
              </a:r>
              <a:r>
                <a:rPr lang="ja-JP" altLang="en-US" sz="1500" dirty="0" smtClean="0"/>
                <a:t>ソケット</a:t>
              </a:r>
              <a:r>
                <a:rPr lang="ja-JP" altLang="en-US" sz="1500" dirty="0"/>
                <a:t>バッファ</a:t>
              </a:r>
              <a:r>
                <a:rPr lang="ja-JP" altLang="en-US" sz="1500" dirty="0" smtClean="0"/>
                <a:t>への</a:t>
              </a:r>
              <a:endParaRPr lang="en-US" altLang="ja-JP" sz="1500" dirty="0" smtClean="0"/>
            </a:p>
            <a:p>
              <a:r>
                <a:rPr lang="en-US" altLang="ja-JP" sz="1500" dirty="0"/>
                <a:t> </a:t>
              </a:r>
              <a:r>
                <a:rPr lang="en-US" altLang="ja-JP" sz="1500" dirty="0" smtClean="0"/>
                <a:t>     </a:t>
              </a:r>
              <a:r>
                <a:rPr lang="ja-JP" altLang="en-US" sz="1500" dirty="0" smtClean="0"/>
                <a:t>パケットの</a:t>
              </a:r>
              <a:r>
                <a:rPr lang="ja-JP" altLang="en-US" sz="1500" dirty="0"/>
                <a:t>格納</a:t>
              </a:r>
              <a:endParaRPr kumimoji="1" lang="ja-JP" altLang="en-US" sz="1500" dirty="0"/>
            </a:p>
          </p:txBody>
        </p:sp>
        <p:sp>
          <p:nvSpPr>
            <p:cNvPr id="60" name="テキスト ボックス 59"/>
            <p:cNvSpPr txBox="1"/>
            <p:nvPr/>
          </p:nvSpPr>
          <p:spPr>
            <a:xfrm>
              <a:off x="5982446" y="5483912"/>
              <a:ext cx="1967176" cy="323165"/>
            </a:xfrm>
            <a:prstGeom prst="rect">
              <a:avLst/>
            </a:prstGeom>
            <a:solidFill>
              <a:schemeClr val="bg1"/>
            </a:solidFill>
          </p:spPr>
          <p:txBody>
            <a:bodyPr wrap="none" rtlCol="0">
              <a:spAutoFit/>
            </a:bodyPr>
            <a:lstStyle/>
            <a:p>
              <a:r>
                <a:rPr kumimoji="1" lang="en-US" altLang="ja-JP" sz="1500" dirty="0" smtClean="0"/>
                <a:t>(8</a:t>
              </a:r>
              <a:r>
                <a:rPr kumimoji="1" lang="en-US" altLang="ja-JP" sz="1500" smtClean="0"/>
                <a:t>) </a:t>
              </a:r>
              <a:r>
                <a:rPr kumimoji="1" lang="ja-JP" altLang="en-US" sz="1500" smtClean="0"/>
                <a:t>割込処理</a:t>
              </a:r>
              <a:r>
                <a:rPr kumimoji="1" lang="ja-JP" altLang="en-US" sz="1500" dirty="0" smtClean="0"/>
                <a:t>の開始</a:t>
              </a:r>
              <a:endParaRPr kumimoji="1" lang="en-US" altLang="ja-JP" sz="1500" dirty="0" smtClean="0"/>
            </a:p>
          </p:txBody>
        </p:sp>
        <p:cxnSp>
          <p:nvCxnSpPr>
            <p:cNvPr id="61" name="直線矢印コネクタ 60"/>
            <p:cNvCxnSpPr>
              <a:stCxn id="69" idx="6"/>
              <a:endCxn id="70" idx="2"/>
            </p:cNvCxnSpPr>
            <p:nvPr/>
          </p:nvCxnSpPr>
          <p:spPr>
            <a:xfrm>
              <a:off x="1845666" y="6126163"/>
              <a:ext cx="5136555" cy="793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724011" y="5936734"/>
              <a:ext cx="1213794" cy="323165"/>
            </a:xfrm>
            <a:prstGeom prst="rect">
              <a:avLst/>
            </a:prstGeom>
            <a:solidFill>
              <a:schemeClr val="bg1"/>
            </a:solidFill>
          </p:spPr>
          <p:txBody>
            <a:bodyPr wrap="none" rtlCol="0">
              <a:spAutoFit/>
            </a:bodyPr>
            <a:lstStyle/>
            <a:p>
              <a:r>
                <a:rPr kumimoji="1" lang="en-US" altLang="ja-JP" sz="1500" dirty="0" smtClean="0"/>
                <a:t>(7) IPI</a:t>
              </a:r>
              <a:r>
                <a:rPr kumimoji="1" lang="ja-JP" altLang="en-US" sz="1500" dirty="0" smtClean="0"/>
                <a:t>の送信</a:t>
              </a:r>
              <a:endParaRPr kumimoji="1" lang="ja-JP" altLang="en-US" sz="1500" dirty="0"/>
            </a:p>
          </p:txBody>
        </p:sp>
        <p:sp>
          <p:nvSpPr>
            <p:cNvPr id="63" name="テキスト ボックス 62"/>
            <p:cNvSpPr txBox="1"/>
            <p:nvPr/>
          </p:nvSpPr>
          <p:spPr>
            <a:xfrm>
              <a:off x="3629221" y="5505619"/>
              <a:ext cx="1337226" cy="323165"/>
            </a:xfrm>
            <a:prstGeom prst="rect">
              <a:avLst/>
            </a:prstGeom>
            <a:solidFill>
              <a:schemeClr val="bg1"/>
            </a:solidFill>
          </p:spPr>
          <p:txBody>
            <a:bodyPr wrap="none" rtlCol="0">
              <a:spAutoFit/>
            </a:bodyPr>
            <a:lstStyle/>
            <a:p>
              <a:r>
                <a:rPr lang="en-US" altLang="ja-JP" sz="1500" dirty="0" smtClean="0"/>
                <a:t>CPU(</a:t>
              </a:r>
              <a:r>
                <a:rPr lang="ja-JP" altLang="en-US" sz="1500" dirty="0" smtClean="0"/>
                <a:t>コア分割</a:t>
              </a:r>
              <a:r>
                <a:rPr lang="en-US" altLang="ja-JP" sz="1500" dirty="0" smtClean="0"/>
                <a:t>)</a:t>
              </a:r>
              <a:endParaRPr kumimoji="1" lang="ja-JP" altLang="en-US" sz="1500" dirty="0"/>
            </a:p>
          </p:txBody>
        </p:sp>
        <p:cxnSp>
          <p:nvCxnSpPr>
            <p:cNvPr id="64" name="直線矢印コネクタ 63"/>
            <p:cNvCxnSpPr>
              <a:stCxn id="26" idx="2"/>
              <a:endCxn id="28" idx="0"/>
            </p:cNvCxnSpPr>
            <p:nvPr/>
          </p:nvCxnSpPr>
          <p:spPr>
            <a:xfrm>
              <a:off x="2414482" y="1458038"/>
              <a:ext cx="0" cy="54360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p:nvPr/>
          </p:nvCxnSpPr>
          <p:spPr>
            <a:xfrm rot="10800000" flipV="1">
              <a:off x="5429250" y="2539999"/>
              <a:ext cx="2139950" cy="917575"/>
            </a:xfrm>
            <a:prstGeom prst="bentConnector3">
              <a:avLst>
                <a:gd name="adj1" fmla="val -11128"/>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397249" y="383901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a:off x="5429250" y="3467100"/>
              <a:ext cx="500027" cy="693865"/>
            </a:xfrm>
            <a:prstGeom prst="rightBrace">
              <a:avLst>
                <a:gd name="adj1" fmla="val 8333"/>
                <a:gd name="adj2" fmla="val 6582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1069459" y="5878513"/>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6982221" y="5886451"/>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3395264" y="3852705"/>
              <a:ext cx="2035970" cy="359401"/>
            </a:xfrm>
            <a:prstGeom prst="rect">
              <a:avLst/>
            </a:prstGeom>
            <a:noFill/>
          </p:spPr>
          <p:txBody>
            <a:bodyPr wrap="none" rtlCol="0">
              <a:spAutoFit/>
            </a:bodyPr>
            <a:lstStyle/>
            <a:p>
              <a:pPr algn="ctr"/>
              <a:r>
                <a:rPr lang="ja-JP" altLang="en-US" sz="1500" dirty="0" smtClean="0"/>
                <a:t>受信バッファアドレス</a:t>
              </a:r>
              <a:endParaRPr kumimoji="1" lang="ja-JP" altLang="en-US" sz="1500" dirty="0"/>
            </a:p>
          </p:txBody>
        </p:sp>
      </p:grpSp>
    </p:spTree>
    <p:extLst>
      <p:ext uri="{BB962C8B-B14F-4D97-AF65-F5344CB8AC3E}">
        <p14:creationId xmlns:p14="http://schemas.microsoft.com/office/powerpoint/2010/main" val="2837939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処理流れ</a:t>
            </a:r>
            <a:r>
              <a:rPr lang="en-US" altLang="ja-JP" sz="4000" smtClean="0"/>
              <a:t>(3/4)</a:t>
            </a:r>
            <a:endParaRPr kumimoji="1" lang="ja-JP" altLang="en-US" sz="4000" dirty="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17</a:t>
            </a:fld>
            <a:endParaRPr lang="ja-JP" altLang="en-US"/>
          </a:p>
        </p:txBody>
      </p:sp>
      <p:grpSp>
        <p:nvGrpSpPr>
          <p:cNvPr id="15" name="グループ化 14"/>
          <p:cNvGrpSpPr/>
          <p:nvPr/>
        </p:nvGrpSpPr>
        <p:grpSpPr>
          <a:xfrm>
            <a:off x="945128" y="744486"/>
            <a:ext cx="7093972" cy="5976990"/>
            <a:chOff x="499495" y="210821"/>
            <a:chExt cx="7806305" cy="6647179"/>
          </a:xfrm>
        </p:grpSpPr>
        <p:sp>
          <p:nvSpPr>
            <p:cNvPr id="16" name="正方形/長方形 15"/>
            <p:cNvSpPr/>
            <p:nvPr/>
          </p:nvSpPr>
          <p:spPr>
            <a:xfrm>
              <a:off x="520700" y="5410200"/>
              <a:ext cx="7785100" cy="10668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07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8006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20632" y="499938"/>
              <a:ext cx="3187700" cy="9581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99495" y="210821"/>
              <a:ext cx="317500" cy="2794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7782" y="2001646"/>
              <a:ext cx="3073400" cy="7542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778500" y="1945948"/>
              <a:ext cx="1790700" cy="8099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38200" y="513546"/>
              <a:ext cx="1280993" cy="323165"/>
            </a:xfrm>
            <a:prstGeom prst="rect">
              <a:avLst/>
            </a:prstGeom>
            <a:noFill/>
          </p:spPr>
          <p:txBody>
            <a:bodyPr wrap="none" rtlCol="0">
              <a:spAutoFit/>
            </a:bodyPr>
            <a:lstStyle/>
            <a:p>
              <a:r>
                <a:rPr lang="ja-JP" altLang="en-US" sz="1500" smtClean="0"/>
                <a:t>割込管理</a:t>
              </a:r>
              <a:r>
                <a:rPr lang="en-US" altLang="ja-JP" sz="1500" smtClean="0"/>
                <a:t>AP</a:t>
              </a:r>
              <a:endParaRPr kumimoji="1" lang="ja-JP" altLang="en-US" sz="1500" dirty="0"/>
            </a:p>
          </p:txBody>
        </p:sp>
        <p:sp>
          <p:nvSpPr>
            <p:cNvPr id="31" name="テキスト ボックス 30"/>
            <p:cNvSpPr txBox="1"/>
            <p:nvPr/>
          </p:nvSpPr>
          <p:spPr>
            <a:xfrm>
              <a:off x="520700" y="1641345"/>
              <a:ext cx="1286285" cy="323165"/>
            </a:xfrm>
            <a:prstGeom prst="rect">
              <a:avLst/>
            </a:prstGeom>
            <a:noFill/>
          </p:spPr>
          <p:txBody>
            <a:bodyPr wrap="none" rtlCol="0">
              <a:spAutoFit/>
            </a:bodyPr>
            <a:lstStyle/>
            <a:p>
              <a:r>
                <a:rPr kumimoji="1" lang="ja-JP" altLang="en-US" sz="1500" smtClean="0"/>
                <a:t>開発支援</a:t>
              </a:r>
              <a:r>
                <a:rPr kumimoji="1" lang="en-US" altLang="ja-JP" sz="1500" dirty="0" smtClean="0"/>
                <a:t>OS</a:t>
              </a:r>
              <a:endParaRPr kumimoji="1" lang="ja-JP" altLang="en-US" sz="1500" dirty="0"/>
            </a:p>
          </p:txBody>
        </p:sp>
        <p:sp>
          <p:nvSpPr>
            <p:cNvPr id="32" name="テキスト ボックス 31"/>
            <p:cNvSpPr txBox="1"/>
            <p:nvPr/>
          </p:nvSpPr>
          <p:spPr>
            <a:xfrm>
              <a:off x="4800600" y="1624823"/>
              <a:ext cx="1286285" cy="323165"/>
            </a:xfrm>
            <a:prstGeom prst="rect">
              <a:avLst/>
            </a:prstGeom>
            <a:noFill/>
          </p:spPr>
          <p:txBody>
            <a:bodyPr wrap="none" rtlCol="0">
              <a:spAutoFit/>
            </a:bodyPr>
            <a:lstStyle/>
            <a:p>
              <a:r>
                <a:rPr kumimoji="1" lang="ja-JP" altLang="en-US" sz="1500" smtClean="0"/>
                <a:t>開発対象</a:t>
              </a:r>
              <a:r>
                <a:rPr kumimoji="1" lang="en-US" altLang="ja-JP" sz="1500" dirty="0" smtClean="0"/>
                <a:t>OS</a:t>
              </a:r>
              <a:endParaRPr kumimoji="1" lang="ja-JP" altLang="en-US" sz="1500" dirty="0"/>
            </a:p>
          </p:txBody>
        </p:sp>
        <p:sp>
          <p:nvSpPr>
            <p:cNvPr id="33" name="テキスト ボックス 32"/>
            <p:cNvSpPr txBox="1"/>
            <p:nvPr/>
          </p:nvSpPr>
          <p:spPr>
            <a:xfrm>
              <a:off x="838200" y="1992867"/>
              <a:ext cx="1473265" cy="323165"/>
            </a:xfrm>
            <a:prstGeom prst="rect">
              <a:avLst/>
            </a:prstGeom>
            <a:noFill/>
          </p:spPr>
          <p:txBody>
            <a:bodyPr wrap="none" rtlCol="0">
              <a:spAutoFit/>
            </a:bodyPr>
            <a:lstStyle/>
            <a:p>
              <a:r>
                <a:rPr kumimoji="1" lang="ja-JP" altLang="en-US" sz="1500" smtClean="0"/>
                <a:t>開発支援</a:t>
              </a:r>
              <a:r>
                <a:rPr lang="ja-JP" altLang="en-US" sz="1500" dirty="0"/>
                <a:t>機構</a:t>
              </a:r>
              <a:endParaRPr kumimoji="1" lang="ja-JP" altLang="en-US" sz="1500" dirty="0"/>
            </a:p>
          </p:txBody>
        </p:sp>
        <p:sp>
          <p:nvSpPr>
            <p:cNvPr id="34" name="テキスト ボックス 33"/>
            <p:cNvSpPr txBox="1"/>
            <p:nvPr/>
          </p:nvSpPr>
          <p:spPr>
            <a:xfrm>
              <a:off x="5778500" y="1926883"/>
              <a:ext cx="1101584" cy="323165"/>
            </a:xfrm>
            <a:prstGeom prst="rect">
              <a:avLst/>
            </a:prstGeom>
            <a:noFill/>
          </p:spPr>
          <p:txBody>
            <a:bodyPr wrap="none" rtlCol="0">
              <a:spAutoFit/>
            </a:bodyPr>
            <a:lstStyle/>
            <a:p>
              <a:r>
                <a:rPr kumimoji="1" lang="en-US" altLang="ja-JP" sz="1500" dirty="0" smtClean="0"/>
                <a:t>NIC</a:t>
              </a:r>
              <a:r>
                <a:rPr kumimoji="1" lang="ja-JP" altLang="en-US" sz="1500" dirty="0" smtClean="0"/>
                <a:t>ドライバ</a:t>
              </a:r>
              <a:endParaRPr kumimoji="1" lang="ja-JP" altLang="en-US" sz="1500" dirty="0"/>
            </a:p>
          </p:txBody>
        </p:sp>
        <p:sp>
          <p:nvSpPr>
            <p:cNvPr id="35" name="テキスト ボックス 34"/>
            <p:cNvSpPr txBox="1"/>
            <p:nvPr/>
          </p:nvSpPr>
          <p:spPr>
            <a:xfrm>
              <a:off x="5845582" y="2278965"/>
              <a:ext cx="1558217" cy="323165"/>
            </a:xfrm>
            <a:prstGeom prst="rect">
              <a:avLst/>
            </a:prstGeom>
            <a:solidFill>
              <a:schemeClr val="bg1"/>
            </a:solidFill>
            <a:ln w="25400">
              <a:solidFill>
                <a:schemeClr val="tx1"/>
              </a:solidFill>
            </a:ln>
          </p:spPr>
          <p:txBody>
            <a:bodyPr wrap="square" rtlCol="0">
              <a:spAutoFit/>
            </a:bodyPr>
            <a:lstStyle/>
            <a:p>
              <a:r>
                <a:rPr lang="ja-JP" altLang="en-US" sz="1500" dirty="0" smtClean="0"/>
                <a:t>ソケット</a:t>
              </a:r>
              <a:r>
                <a:rPr lang="ja-JP" altLang="en-US" sz="1500" dirty="0"/>
                <a:t>バッファ</a:t>
              </a:r>
              <a:endParaRPr kumimoji="1" lang="ja-JP" altLang="en-US" sz="1500" dirty="0"/>
            </a:p>
          </p:txBody>
        </p:sp>
        <p:cxnSp>
          <p:nvCxnSpPr>
            <p:cNvPr id="36" name="直線コネクタ 35"/>
            <p:cNvCxnSpPr/>
            <p:nvPr/>
          </p:nvCxnSpPr>
          <p:spPr>
            <a:xfrm>
              <a:off x="4413249" y="381000"/>
              <a:ext cx="21854" cy="6477000"/>
            </a:xfrm>
            <a:prstGeom prst="line">
              <a:avLst/>
            </a:prstGeom>
            <a:solidFill>
              <a:schemeClr val="bg1"/>
            </a:solid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397250" y="3235012"/>
              <a:ext cx="2032000" cy="179418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397250" y="4425949"/>
              <a:ext cx="2032000" cy="4000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397250" y="348478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849487" y="3049334"/>
              <a:ext cx="1127527" cy="359401"/>
            </a:xfrm>
            <a:prstGeom prst="rect">
              <a:avLst/>
            </a:prstGeom>
            <a:solidFill>
              <a:schemeClr val="bg1"/>
            </a:solidFill>
          </p:spPr>
          <p:txBody>
            <a:bodyPr wrap="none" rtlCol="0">
              <a:spAutoFit/>
            </a:bodyPr>
            <a:lstStyle/>
            <a:p>
              <a:pPr algn="ctr"/>
              <a:r>
                <a:rPr kumimoji="1" lang="ja-JP" altLang="en-US" sz="1500" dirty="0" smtClean="0"/>
                <a:t>共有メモリ</a:t>
              </a:r>
              <a:endParaRPr kumimoji="1" lang="ja-JP" altLang="en-US" sz="1500" dirty="0"/>
            </a:p>
          </p:txBody>
        </p:sp>
        <p:sp>
          <p:nvSpPr>
            <p:cNvPr id="42" name="テキスト ボックス 41"/>
            <p:cNvSpPr txBox="1"/>
            <p:nvPr/>
          </p:nvSpPr>
          <p:spPr>
            <a:xfrm>
              <a:off x="5970596" y="3789743"/>
              <a:ext cx="1669047" cy="323165"/>
            </a:xfrm>
            <a:prstGeom prst="rect">
              <a:avLst/>
            </a:prstGeom>
            <a:noFill/>
            <a:ln w="25400">
              <a:noFill/>
            </a:ln>
          </p:spPr>
          <p:txBody>
            <a:bodyPr wrap="none" rtlCol="0">
              <a:spAutoFit/>
            </a:bodyPr>
            <a:lstStyle/>
            <a:p>
              <a:r>
                <a:rPr lang="ja-JP" altLang="en-US" sz="1500" dirty="0" smtClean="0"/>
                <a:t>受信</a:t>
              </a:r>
              <a:r>
                <a:rPr lang="ja-JP" altLang="en-US" sz="1500" dirty="0"/>
                <a:t>ディスクリプタ</a:t>
              </a:r>
              <a:endParaRPr kumimoji="1" lang="ja-JP" altLang="en-US" sz="1500" dirty="0"/>
            </a:p>
          </p:txBody>
        </p:sp>
        <p:sp>
          <p:nvSpPr>
            <p:cNvPr id="43" name="テキスト ボックス 42"/>
            <p:cNvSpPr txBox="1"/>
            <p:nvPr/>
          </p:nvSpPr>
          <p:spPr>
            <a:xfrm>
              <a:off x="3539027" y="3482881"/>
              <a:ext cx="1748445" cy="359401"/>
            </a:xfrm>
            <a:prstGeom prst="rect">
              <a:avLst/>
            </a:prstGeom>
            <a:noFill/>
          </p:spPr>
          <p:txBody>
            <a:bodyPr wrap="none" rtlCol="0">
              <a:spAutoFit/>
            </a:bodyPr>
            <a:lstStyle/>
            <a:p>
              <a:pPr algn="ctr"/>
              <a:r>
                <a:rPr lang="ja-JP" altLang="en-US" sz="1500" dirty="0" smtClean="0"/>
                <a:t>受信バッファ</a:t>
              </a:r>
              <a:r>
                <a:rPr lang="ja-JP" altLang="en-US" sz="1500" dirty="0"/>
                <a:t>状態</a:t>
              </a:r>
              <a:endParaRPr kumimoji="1" lang="ja-JP" altLang="en-US" sz="1500" dirty="0"/>
            </a:p>
          </p:txBody>
        </p:sp>
        <p:sp>
          <p:nvSpPr>
            <p:cNvPr id="44" name="テキスト ボックス 43"/>
            <p:cNvSpPr txBox="1"/>
            <p:nvPr/>
          </p:nvSpPr>
          <p:spPr>
            <a:xfrm>
              <a:off x="3709370" y="4471084"/>
              <a:ext cx="1204176" cy="323166"/>
            </a:xfrm>
            <a:prstGeom prst="rect">
              <a:avLst/>
            </a:prstGeom>
            <a:noFill/>
          </p:spPr>
          <p:txBody>
            <a:bodyPr wrap="none" rtlCol="0">
              <a:spAutoFit/>
            </a:bodyPr>
            <a:lstStyle/>
            <a:p>
              <a:r>
                <a:rPr lang="ja-JP" altLang="en-US" sz="1500" dirty="0" smtClean="0"/>
                <a:t>受信</a:t>
              </a:r>
              <a:r>
                <a:rPr lang="ja-JP" altLang="en-US" sz="1500" dirty="0"/>
                <a:t>バッファ</a:t>
              </a:r>
              <a:endParaRPr kumimoji="1" lang="ja-JP" altLang="en-US" sz="1500" dirty="0"/>
            </a:p>
          </p:txBody>
        </p:sp>
        <p:sp>
          <p:nvSpPr>
            <p:cNvPr id="45" name="テキスト ボックス 44"/>
            <p:cNvSpPr txBox="1"/>
            <p:nvPr/>
          </p:nvSpPr>
          <p:spPr>
            <a:xfrm>
              <a:off x="986561" y="727172"/>
              <a:ext cx="2531645" cy="359401"/>
            </a:xfrm>
            <a:prstGeom prst="rect">
              <a:avLst/>
            </a:prstGeom>
            <a:noFill/>
          </p:spPr>
          <p:txBody>
            <a:bodyPr wrap="none" rtlCol="0">
              <a:spAutoFit/>
            </a:bodyPr>
            <a:lstStyle/>
            <a:p>
              <a:r>
                <a:rPr kumimoji="1" lang="en-US" altLang="ja-JP" sz="1500" dirty="0" smtClean="0"/>
                <a:t>(1</a:t>
              </a:r>
              <a:r>
                <a:rPr kumimoji="1" lang="en-US" altLang="ja-JP" sz="1500" smtClean="0"/>
                <a:t>) </a:t>
              </a:r>
              <a:r>
                <a:rPr kumimoji="1" lang="ja-JP" altLang="en-US" sz="1500" smtClean="0"/>
                <a:t>割込</a:t>
              </a:r>
              <a:r>
                <a:rPr lang="ja-JP" altLang="en-US" sz="1500" smtClean="0"/>
                <a:t>間隔，回数</a:t>
              </a:r>
              <a:r>
                <a:rPr kumimoji="1" lang="ja-JP" altLang="en-US" sz="1500" smtClean="0"/>
                <a:t>の</a:t>
              </a:r>
              <a:r>
                <a:rPr kumimoji="1" lang="ja-JP" altLang="en-US" sz="1500" dirty="0" smtClean="0"/>
                <a:t>指定</a:t>
              </a:r>
              <a:endParaRPr kumimoji="1" lang="ja-JP" altLang="en-US" sz="1500" dirty="0"/>
            </a:p>
          </p:txBody>
        </p:sp>
        <p:sp>
          <p:nvSpPr>
            <p:cNvPr id="46" name="テキスト ボックス 45"/>
            <p:cNvSpPr txBox="1"/>
            <p:nvPr/>
          </p:nvSpPr>
          <p:spPr>
            <a:xfrm>
              <a:off x="981681" y="1145514"/>
              <a:ext cx="1967176" cy="359401"/>
            </a:xfrm>
            <a:prstGeom prst="rect">
              <a:avLst/>
            </a:prstGeom>
            <a:noFill/>
          </p:spPr>
          <p:txBody>
            <a:bodyPr wrap="none" rtlCol="0">
              <a:spAutoFit/>
            </a:bodyPr>
            <a:lstStyle/>
            <a:p>
              <a:r>
                <a:rPr kumimoji="1" lang="en-US" altLang="ja-JP" sz="1500" smtClean="0"/>
                <a:t>(3) </a:t>
              </a:r>
              <a:r>
                <a:rPr kumimoji="1" lang="ja-JP" altLang="en-US" sz="1500" smtClean="0"/>
                <a:t>割込情報</a:t>
              </a:r>
              <a:r>
                <a:rPr kumimoji="1" lang="ja-JP" altLang="en-US" sz="1500" dirty="0" smtClean="0"/>
                <a:t>の通知</a:t>
              </a:r>
              <a:endParaRPr kumimoji="1" lang="ja-JP" altLang="en-US" sz="1500" dirty="0"/>
            </a:p>
          </p:txBody>
        </p:sp>
        <p:sp>
          <p:nvSpPr>
            <p:cNvPr id="47" name="テキスト ボックス 46"/>
            <p:cNvSpPr txBox="1"/>
            <p:nvPr/>
          </p:nvSpPr>
          <p:spPr>
            <a:xfrm>
              <a:off x="986561" y="933818"/>
              <a:ext cx="1822531" cy="359401"/>
            </a:xfrm>
            <a:prstGeom prst="rect">
              <a:avLst/>
            </a:prstGeom>
            <a:noFill/>
          </p:spPr>
          <p:txBody>
            <a:bodyPr wrap="none" rtlCol="0">
              <a:spAutoFit/>
            </a:bodyPr>
            <a:lstStyle/>
            <a:p>
              <a:r>
                <a:rPr kumimoji="1" lang="en-US" altLang="ja-JP" sz="1500" smtClean="0"/>
                <a:t>(2) </a:t>
              </a:r>
              <a:r>
                <a:rPr kumimoji="1" lang="ja-JP" altLang="en-US" sz="1500" dirty="0" smtClean="0"/>
                <a:t>パケットの生成</a:t>
              </a:r>
              <a:endParaRPr kumimoji="1" lang="ja-JP" altLang="en-US" sz="1500" dirty="0"/>
            </a:p>
          </p:txBody>
        </p:sp>
        <p:cxnSp>
          <p:nvCxnSpPr>
            <p:cNvPr id="48" name="カギ線コネクタ 47"/>
            <p:cNvCxnSpPr>
              <a:endCxn id="35" idx="3"/>
            </p:cNvCxnSpPr>
            <p:nvPr/>
          </p:nvCxnSpPr>
          <p:spPr>
            <a:xfrm rot="5400000" flipH="1" flipV="1">
              <a:off x="5319332" y="2563734"/>
              <a:ext cx="2207652" cy="1961281"/>
            </a:xfrm>
            <a:prstGeom prst="bentConnector4">
              <a:avLst>
                <a:gd name="adj1" fmla="val 443"/>
                <a:gd name="adj2" fmla="val 131314"/>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p:nvPr/>
          </p:nvCxnSpPr>
          <p:spPr>
            <a:xfrm>
              <a:off x="1256434" y="2770922"/>
              <a:ext cx="2140816" cy="727740"/>
            </a:xfrm>
            <a:prstGeom prst="bentConnector3">
              <a:avLst>
                <a:gd name="adj1" fmla="val 16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p:nvPr/>
          </p:nvCxnSpPr>
          <p:spPr>
            <a:xfrm>
              <a:off x="1123274" y="2764677"/>
              <a:ext cx="2256744" cy="1883523"/>
            </a:xfrm>
            <a:prstGeom prst="bentConnector3">
              <a:avLst>
                <a:gd name="adj1" fmla="val -221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111154" y="5943600"/>
              <a:ext cx="692818" cy="369332"/>
            </a:xfrm>
            <a:prstGeom prst="rect">
              <a:avLst/>
            </a:prstGeom>
            <a:solidFill>
              <a:schemeClr val="bg1"/>
            </a:solidFill>
            <a:ln w="25400">
              <a:solidFill>
                <a:schemeClr val="bg1"/>
              </a:solidFill>
            </a:ln>
          </p:spPr>
          <p:txBody>
            <a:bodyPr wrap="none" rtlCol="0">
              <a:spAutoFit/>
            </a:bodyPr>
            <a:lstStyle/>
            <a:p>
              <a:r>
                <a:rPr kumimoji="1" lang="ja-JP" altLang="en-US" dirty="0" smtClean="0"/>
                <a:t>コア</a:t>
              </a:r>
              <a:r>
                <a:rPr kumimoji="1" lang="en-US" altLang="ja-JP" dirty="0" smtClean="0"/>
                <a:t>0</a:t>
              </a:r>
              <a:endParaRPr kumimoji="1" lang="ja-JP" altLang="en-US" dirty="0"/>
            </a:p>
          </p:txBody>
        </p:sp>
        <p:sp>
          <p:nvSpPr>
            <p:cNvPr id="52" name="テキスト ボックス 51"/>
            <p:cNvSpPr txBox="1"/>
            <p:nvPr/>
          </p:nvSpPr>
          <p:spPr>
            <a:xfrm>
              <a:off x="7044380" y="5943600"/>
              <a:ext cx="692818" cy="369332"/>
            </a:xfrm>
            <a:prstGeom prst="rect">
              <a:avLst/>
            </a:prstGeom>
            <a:solidFill>
              <a:schemeClr val="bg1"/>
            </a:solidFill>
            <a:ln w="25400">
              <a:noFill/>
            </a:ln>
          </p:spPr>
          <p:txBody>
            <a:bodyPr wrap="none" rtlCol="0">
              <a:spAutoFit/>
            </a:bodyPr>
            <a:lstStyle/>
            <a:p>
              <a:r>
                <a:rPr kumimoji="1" lang="ja-JP" altLang="en-US" dirty="0" smtClean="0"/>
                <a:t>コア</a:t>
              </a:r>
              <a:r>
                <a:rPr lang="en-US" altLang="ja-JP" dirty="0"/>
                <a:t>1</a:t>
              </a:r>
              <a:endParaRPr kumimoji="1" lang="ja-JP" altLang="en-US" dirty="0"/>
            </a:p>
          </p:txBody>
        </p:sp>
        <p:cxnSp>
          <p:nvCxnSpPr>
            <p:cNvPr id="53" name="カギ線コネクタ 52"/>
            <p:cNvCxnSpPr>
              <a:endCxn id="69" idx="0"/>
            </p:cNvCxnSpPr>
            <p:nvPr/>
          </p:nvCxnSpPr>
          <p:spPr>
            <a:xfrm rot="16200000" flipH="1">
              <a:off x="-388171" y="4032778"/>
              <a:ext cx="3122613" cy="568856"/>
            </a:xfrm>
            <a:prstGeom prst="bentConnector3">
              <a:avLst>
                <a:gd name="adj1" fmla="val 75623"/>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endCxn id="70" idx="0"/>
            </p:cNvCxnSpPr>
            <p:nvPr/>
          </p:nvCxnSpPr>
          <p:spPr>
            <a:xfrm rot="5400000">
              <a:off x="6282102" y="3958424"/>
              <a:ext cx="3016250" cy="839804"/>
            </a:xfrm>
            <a:prstGeom prst="bentConnector3">
              <a:avLst>
                <a:gd name="adj1" fmla="val 75684"/>
              </a:avLst>
            </a:prstGeom>
            <a:solidFill>
              <a:schemeClr val="bg1"/>
            </a:solidFill>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1433714" y="5064152"/>
              <a:ext cx="1755500" cy="323165"/>
            </a:xfrm>
            <a:prstGeom prst="rect">
              <a:avLst/>
            </a:prstGeom>
            <a:noFill/>
          </p:spPr>
          <p:txBody>
            <a:bodyPr wrap="none" rtlCol="0">
              <a:spAutoFit/>
            </a:bodyPr>
            <a:lstStyle/>
            <a:p>
              <a:r>
                <a:rPr kumimoji="1" lang="en-US" altLang="ja-JP" sz="1500" dirty="0" smtClean="0"/>
                <a:t>(6</a:t>
              </a:r>
              <a:r>
                <a:rPr kumimoji="1" lang="en-US" altLang="ja-JP" sz="1500" smtClean="0"/>
                <a:t>) </a:t>
              </a:r>
              <a:r>
                <a:rPr kumimoji="1" lang="ja-JP" altLang="en-US" sz="1500" smtClean="0"/>
                <a:t>割込発生</a:t>
              </a:r>
              <a:r>
                <a:rPr kumimoji="1" lang="ja-JP" altLang="en-US" sz="1500" dirty="0" smtClean="0"/>
                <a:t>要求</a:t>
              </a:r>
              <a:endParaRPr kumimoji="1" lang="ja-JP" altLang="en-US" sz="1500" dirty="0"/>
            </a:p>
          </p:txBody>
        </p:sp>
        <p:sp>
          <p:nvSpPr>
            <p:cNvPr id="56" name="テキスト ボックス 55"/>
            <p:cNvSpPr txBox="1"/>
            <p:nvPr/>
          </p:nvSpPr>
          <p:spPr>
            <a:xfrm>
              <a:off x="1256434" y="2924348"/>
              <a:ext cx="2279398" cy="553998"/>
            </a:xfrm>
            <a:prstGeom prst="rect">
              <a:avLst/>
            </a:prstGeom>
            <a:noFill/>
          </p:spPr>
          <p:txBody>
            <a:bodyPr wrap="none" rtlCol="0">
              <a:spAutoFit/>
            </a:bodyPr>
            <a:lstStyle/>
            <a:p>
              <a:r>
                <a:rPr kumimoji="1" lang="en-US" altLang="ja-JP" sz="1500" smtClean="0"/>
                <a:t>(4) </a:t>
              </a:r>
              <a:r>
                <a:rPr kumimoji="1" lang="ja-JP" altLang="en-US" sz="1500" dirty="0" smtClean="0"/>
                <a:t>受信バッファ状態の</a:t>
              </a:r>
              <a:endParaRPr kumimoji="1" lang="en-US" altLang="ja-JP" sz="1500" dirty="0" smtClean="0"/>
            </a:p>
            <a:p>
              <a:r>
                <a:rPr lang="en-US" altLang="ja-JP" sz="1500" dirty="0"/>
                <a:t> </a:t>
              </a:r>
              <a:r>
                <a:rPr lang="en-US" altLang="ja-JP" sz="1500" dirty="0" smtClean="0"/>
                <a:t>     </a:t>
              </a:r>
              <a:r>
                <a:rPr kumimoji="1" lang="ja-JP" altLang="en-US" sz="1500" dirty="0" smtClean="0"/>
                <a:t>更新</a:t>
              </a:r>
              <a:endParaRPr kumimoji="1" lang="ja-JP" altLang="en-US" sz="1500" dirty="0"/>
            </a:p>
          </p:txBody>
        </p:sp>
        <p:sp>
          <p:nvSpPr>
            <p:cNvPr id="57" name="テキスト ボックス 56"/>
            <p:cNvSpPr txBox="1"/>
            <p:nvPr/>
          </p:nvSpPr>
          <p:spPr>
            <a:xfrm>
              <a:off x="1020965" y="3996762"/>
              <a:ext cx="2067723" cy="553998"/>
            </a:xfrm>
            <a:prstGeom prst="rect">
              <a:avLst/>
            </a:prstGeom>
            <a:noFill/>
          </p:spPr>
          <p:txBody>
            <a:bodyPr wrap="none" rtlCol="0">
              <a:spAutoFit/>
            </a:bodyPr>
            <a:lstStyle/>
            <a:p>
              <a:r>
                <a:rPr kumimoji="1" lang="en-US" altLang="ja-JP" sz="1500" smtClean="0"/>
                <a:t>(5) </a:t>
              </a:r>
              <a:r>
                <a:rPr kumimoji="1" lang="ja-JP" altLang="en-US" sz="1500" dirty="0" smtClean="0"/>
                <a:t>受信バッファへの</a:t>
              </a:r>
              <a:endParaRPr kumimoji="1" lang="en-US" altLang="ja-JP" sz="1500" dirty="0" smtClean="0"/>
            </a:p>
            <a:p>
              <a:r>
                <a:rPr lang="en-US" altLang="ja-JP" sz="1500" dirty="0"/>
                <a:t> </a:t>
              </a:r>
              <a:r>
                <a:rPr lang="en-US" altLang="ja-JP" sz="1500" dirty="0" smtClean="0"/>
                <a:t>     </a:t>
              </a:r>
              <a:r>
                <a:rPr kumimoji="1" lang="ja-JP" altLang="en-US" sz="1500" dirty="0" smtClean="0"/>
                <a:t>パケットの格納</a:t>
              </a:r>
              <a:endParaRPr kumimoji="1" lang="ja-JP" altLang="en-US" sz="1500" dirty="0"/>
            </a:p>
          </p:txBody>
        </p:sp>
        <p:sp>
          <p:nvSpPr>
            <p:cNvPr id="58" name="テキスト ボックス 57"/>
            <p:cNvSpPr txBox="1"/>
            <p:nvPr/>
          </p:nvSpPr>
          <p:spPr>
            <a:xfrm>
              <a:off x="5631965" y="2896794"/>
              <a:ext cx="2037736" cy="553998"/>
            </a:xfrm>
            <a:prstGeom prst="rect">
              <a:avLst/>
            </a:prstGeom>
            <a:noFill/>
          </p:spPr>
          <p:txBody>
            <a:bodyPr wrap="none" rtlCol="0">
              <a:spAutoFit/>
            </a:bodyPr>
            <a:lstStyle/>
            <a:p>
              <a:r>
                <a:rPr kumimoji="1" lang="en-US" altLang="ja-JP" sz="1500" dirty="0" smtClean="0"/>
                <a:t>(9) </a:t>
              </a:r>
              <a:r>
                <a:rPr kumimoji="1" lang="ja-JP" altLang="en-US" sz="1500" dirty="0" smtClean="0"/>
                <a:t>受信バッファ状態の</a:t>
              </a:r>
              <a:endParaRPr kumimoji="1" lang="en-US" altLang="ja-JP" sz="1500" dirty="0" smtClean="0"/>
            </a:p>
            <a:p>
              <a:r>
                <a:rPr lang="ja-JP" altLang="en-US" sz="1500" dirty="0" smtClean="0"/>
                <a:t>      確認</a:t>
              </a:r>
              <a:endParaRPr kumimoji="1" lang="ja-JP" altLang="en-US" sz="1500" dirty="0"/>
            </a:p>
          </p:txBody>
        </p:sp>
        <p:sp>
          <p:nvSpPr>
            <p:cNvPr id="59" name="テキスト ボックス 58"/>
            <p:cNvSpPr txBox="1"/>
            <p:nvPr/>
          </p:nvSpPr>
          <p:spPr>
            <a:xfrm>
              <a:off x="5456855" y="4665015"/>
              <a:ext cx="2159566" cy="553998"/>
            </a:xfrm>
            <a:prstGeom prst="rect">
              <a:avLst/>
            </a:prstGeom>
            <a:noFill/>
          </p:spPr>
          <p:txBody>
            <a:bodyPr wrap="none" rtlCol="0">
              <a:spAutoFit/>
            </a:bodyPr>
            <a:lstStyle/>
            <a:p>
              <a:r>
                <a:rPr kumimoji="1" lang="en-US" altLang="ja-JP" sz="1500" dirty="0" smtClean="0"/>
                <a:t>(10) </a:t>
              </a:r>
              <a:r>
                <a:rPr lang="ja-JP" altLang="en-US" sz="1500" dirty="0" smtClean="0"/>
                <a:t>ソケット</a:t>
              </a:r>
              <a:r>
                <a:rPr lang="ja-JP" altLang="en-US" sz="1500" dirty="0"/>
                <a:t>バッファ</a:t>
              </a:r>
              <a:r>
                <a:rPr lang="ja-JP" altLang="en-US" sz="1500" dirty="0" smtClean="0"/>
                <a:t>への</a:t>
              </a:r>
              <a:endParaRPr lang="en-US" altLang="ja-JP" sz="1500" dirty="0" smtClean="0"/>
            </a:p>
            <a:p>
              <a:r>
                <a:rPr lang="en-US" altLang="ja-JP" sz="1500" dirty="0"/>
                <a:t> </a:t>
              </a:r>
              <a:r>
                <a:rPr lang="en-US" altLang="ja-JP" sz="1500" dirty="0" smtClean="0"/>
                <a:t>     </a:t>
              </a:r>
              <a:r>
                <a:rPr lang="ja-JP" altLang="en-US" sz="1500" dirty="0" smtClean="0"/>
                <a:t>パケットの</a:t>
              </a:r>
              <a:r>
                <a:rPr lang="ja-JP" altLang="en-US" sz="1500" dirty="0"/>
                <a:t>格納</a:t>
              </a:r>
              <a:endParaRPr kumimoji="1" lang="ja-JP" altLang="en-US" sz="1500" dirty="0"/>
            </a:p>
          </p:txBody>
        </p:sp>
        <p:sp>
          <p:nvSpPr>
            <p:cNvPr id="60" name="テキスト ボックス 59"/>
            <p:cNvSpPr txBox="1"/>
            <p:nvPr/>
          </p:nvSpPr>
          <p:spPr>
            <a:xfrm>
              <a:off x="5982446" y="5483912"/>
              <a:ext cx="1967176" cy="323165"/>
            </a:xfrm>
            <a:prstGeom prst="rect">
              <a:avLst/>
            </a:prstGeom>
            <a:solidFill>
              <a:schemeClr val="bg1"/>
            </a:solidFill>
          </p:spPr>
          <p:txBody>
            <a:bodyPr wrap="none" rtlCol="0">
              <a:spAutoFit/>
            </a:bodyPr>
            <a:lstStyle/>
            <a:p>
              <a:r>
                <a:rPr kumimoji="1" lang="en-US" altLang="ja-JP" sz="1500" dirty="0" smtClean="0"/>
                <a:t>(8</a:t>
              </a:r>
              <a:r>
                <a:rPr kumimoji="1" lang="en-US" altLang="ja-JP" sz="1500" smtClean="0"/>
                <a:t>) </a:t>
              </a:r>
              <a:r>
                <a:rPr kumimoji="1" lang="ja-JP" altLang="en-US" sz="1500" smtClean="0"/>
                <a:t>割込処理</a:t>
              </a:r>
              <a:r>
                <a:rPr kumimoji="1" lang="ja-JP" altLang="en-US" sz="1500" dirty="0" smtClean="0"/>
                <a:t>の開始</a:t>
              </a:r>
              <a:endParaRPr kumimoji="1" lang="en-US" altLang="ja-JP" sz="1500" dirty="0" smtClean="0"/>
            </a:p>
          </p:txBody>
        </p:sp>
        <p:cxnSp>
          <p:nvCxnSpPr>
            <p:cNvPr id="61" name="直線矢印コネクタ 60"/>
            <p:cNvCxnSpPr>
              <a:stCxn id="69" idx="6"/>
              <a:endCxn id="70" idx="2"/>
            </p:cNvCxnSpPr>
            <p:nvPr/>
          </p:nvCxnSpPr>
          <p:spPr>
            <a:xfrm>
              <a:off x="1845666" y="6126163"/>
              <a:ext cx="5136555" cy="793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724011" y="5936734"/>
              <a:ext cx="1335676" cy="359401"/>
            </a:xfrm>
            <a:prstGeom prst="rect">
              <a:avLst/>
            </a:prstGeom>
            <a:solidFill>
              <a:schemeClr val="bg1"/>
            </a:solidFill>
          </p:spPr>
          <p:txBody>
            <a:bodyPr wrap="none" rtlCol="0">
              <a:spAutoFit/>
            </a:bodyPr>
            <a:lstStyle/>
            <a:p>
              <a:r>
                <a:rPr kumimoji="1" lang="en-US" altLang="ja-JP" sz="1500" dirty="0" smtClean="0">
                  <a:solidFill>
                    <a:srgbClr val="FF0000"/>
                  </a:solidFill>
                </a:rPr>
                <a:t>(7) IPI</a:t>
              </a:r>
              <a:r>
                <a:rPr kumimoji="1" lang="ja-JP" altLang="en-US" sz="1500" dirty="0" smtClean="0">
                  <a:solidFill>
                    <a:srgbClr val="FF0000"/>
                  </a:solidFill>
                </a:rPr>
                <a:t>の送信</a:t>
              </a:r>
              <a:endParaRPr kumimoji="1" lang="ja-JP" altLang="en-US" sz="1500" dirty="0">
                <a:solidFill>
                  <a:srgbClr val="FF0000"/>
                </a:solidFill>
              </a:endParaRPr>
            </a:p>
          </p:txBody>
        </p:sp>
        <p:sp>
          <p:nvSpPr>
            <p:cNvPr id="63" name="テキスト ボックス 62"/>
            <p:cNvSpPr txBox="1"/>
            <p:nvPr/>
          </p:nvSpPr>
          <p:spPr>
            <a:xfrm>
              <a:off x="3629221" y="5505619"/>
              <a:ext cx="1337226" cy="323165"/>
            </a:xfrm>
            <a:prstGeom prst="rect">
              <a:avLst/>
            </a:prstGeom>
            <a:solidFill>
              <a:schemeClr val="bg1"/>
            </a:solidFill>
          </p:spPr>
          <p:txBody>
            <a:bodyPr wrap="none" rtlCol="0">
              <a:spAutoFit/>
            </a:bodyPr>
            <a:lstStyle/>
            <a:p>
              <a:r>
                <a:rPr lang="en-US" altLang="ja-JP" sz="1500" dirty="0" smtClean="0"/>
                <a:t>CPU(</a:t>
              </a:r>
              <a:r>
                <a:rPr lang="ja-JP" altLang="en-US" sz="1500" dirty="0" smtClean="0"/>
                <a:t>コア分割</a:t>
              </a:r>
              <a:r>
                <a:rPr lang="en-US" altLang="ja-JP" sz="1500" dirty="0" smtClean="0"/>
                <a:t>)</a:t>
              </a:r>
              <a:endParaRPr kumimoji="1" lang="ja-JP" altLang="en-US" sz="1500" dirty="0"/>
            </a:p>
          </p:txBody>
        </p:sp>
        <p:cxnSp>
          <p:nvCxnSpPr>
            <p:cNvPr id="64" name="直線矢印コネクタ 63"/>
            <p:cNvCxnSpPr>
              <a:stCxn id="26" idx="2"/>
              <a:endCxn id="28" idx="0"/>
            </p:cNvCxnSpPr>
            <p:nvPr/>
          </p:nvCxnSpPr>
          <p:spPr>
            <a:xfrm>
              <a:off x="2414482" y="1458038"/>
              <a:ext cx="0" cy="54360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p:nvPr/>
          </p:nvCxnSpPr>
          <p:spPr>
            <a:xfrm rot="10800000" flipV="1">
              <a:off x="5429250" y="2539999"/>
              <a:ext cx="2139950" cy="917575"/>
            </a:xfrm>
            <a:prstGeom prst="bentConnector3">
              <a:avLst>
                <a:gd name="adj1" fmla="val -11128"/>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397249" y="383901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a:off x="5429250" y="3467100"/>
              <a:ext cx="500027" cy="693865"/>
            </a:xfrm>
            <a:prstGeom prst="rightBrace">
              <a:avLst>
                <a:gd name="adj1" fmla="val 8333"/>
                <a:gd name="adj2" fmla="val 6582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1069459" y="5878513"/>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6982221" y="5886451"/>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3395264" y="3852705"/>
              <a:ext cx="2035970" cy="359401"/>
            </a:xfrm>
            <a:prstGeom prst="rect">
              <a:avLst/>
            </a:prstGeom>
            <a:noFill/>
          </p:spPr>
          <p:txBody>
            <a:bodyPr wrap="none" rtlCol="0">
              <a:spAutoFit/>
            </a:bodyPr>
            <a:lstStyle/>
            <a:p>
              <a:pPr algn="ctr"/>
              <a:r>
                <a:rPr lang="ja-JP" altLang="en-US" sz="1500" dirty="0" smtClean="0"/>
                <a:t>受信バッファアドレス</a:t>
              </a:r>
              <a:endParaRPr kumimoji="1" lang="ja-JP" altLang="en-US" sz="1500" dirty="0"/>
            </a:p>
          </p:txBody>
        </p:sp>
      </p:grpSp>
    </p:spTree>
    <p:extLst>
      <p:ext uri="{BB962C8B-B14F-4D97-AF65-F5344CB8AC3E}">
        <p14:creationId xmlns:p14="http://schemas.microsoft.com/office/powerpoint/2010/main" val="314060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処理流れ</a:t>
            </a:r>
            <a:r>
              <a:rPr lang="en-US" altLang="ja-JP" sz="4000" smtClean="0"/>
              <a:t>(4/4)</a:t>
            </a:r>
            <a:endParaRPr kumimoji="1" lang="ja-JP" altLang="en-US" sz="4000" dirty="0"/>
          </a:p>
        </p:txBody>
      </p:sp>
      <p:sp>
        <p:nvSpPr>
          <p:cNvPr id="9" name="スライド番号プレースホルダー 8"/>
          <p:cNvSpPr>
            <a:spLocks noGrp="1"/>
          </p:cNvSpPr>
          <p:nvPr>
            <p:ph type="sldNum" sz="quarter" idx="12"/>
          </p:nvPr>
        </p:nvSpPr>
        <p:spPr/>
        <p:txBody>
          <a:bodyPr/>
          <a:lstStyle/>
          <a:p>
            <a:r>
              <a:rPr lang="en-US" altLang="ja-JP" smtClean="0"/>
              <a:t>No. </a:t>
            </a:r>
            <a:fld id="{445D9FAA-400A-4205-A7DE-1B10429D147F}" type="slidenum">
              <a:rPr lang="ja-JP" altLang="en-US" smtClean="0"/>
              <a:pPr/>
              <a:t>18</a:t>
            </a:fld>
            <a:endParaRPr lang="ja-JP" altLang="en-US"/>
          </a:p>
        </p:txBody>
      </p:sp>
      <p:grpSp>
        <p:nvGrpSpPr>
          <p:cNvPr id="15" name="グループ化 14"/>
          <p:cNvGrpSpPr/>
          <p:nvPr/>
        </p:nvGrpSpPr>
        <p:grpSpPr>
          <a:xfrm>
            <a:off x="945128" y="744486"/>
            <a:ext cx="7093972" cy="5976990"/>
            <a:chOff x="499495" y="210821"/>
            <a:chExt cx="7806305" cy="6647179"/>
          </a:xfrm>
        </p:grpSpPr>
        <p:sp>
          <p:nvSpPr>
            <p:cNvPr id="16" name="正方形/長方形 15"/>
            <p:cNvSpPr/>
            <p:nvPr/>
          </p:nvSpPr>
          <p:spPr>
            <a:xfrm>
              <a:off x="520700" y="5410200"/>
              <a:ext cx="7785100" cy="10668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07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800600" y="1636834"/>
              <a:ext cx="3505200" cy="123336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20632" y="499938"/>
              <a:ext cx="3187700" cy="9581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99495" y="210821"/>
              <a:ext cx="317500" cy="2794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7782" y="2001646"/>
              <a:ext cx="3073400" cy="7542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778500" y="1945948"/>
              <a:ext cx="1790700" cy="80995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38200" y="513546"/>
              <a:ext cx="1280993" cy="323165"/>
            </a:xfrm>
            <a:prstGeom prst="rect">
              <a:avLst/>
            </a:prstGeom>
            <a:noFill/>
          </p:spPr>
          <p:txBody>
            <a:bodyPr wrap="none" rtlCol="0">
              <a:spAutoFit/>
            </a:bodyPr>
            <a:lstStyle/>
            <a:p>
              <a:r>
                <a:rPr lang="ja-JP" altLang="en-US" sz="1500" smtClean="0"/>
                <a:t>割込管理</a:t>
              </a:r>
              <a:r>
                <a:rPr lang="en-US" altLang="ja-JP" sz="1500" smtClean="0"/>
                <a:t>AP</a:t>
              </a:r>
              <a:endParaRPr kumimoji="1" lang="ja-JP" altLang="en-US" sz="1500" dirty="0"/>
            </a:p>
          </p:txBody>
        </p:sp>
        <p:sp>
          <p:nvSpPr>
            <p:cNvPr id="31" name="テキスト ボックス 30"/>
            <p:cNvSpPr txBox="1"/>
            <p:nvPr/>
          </p:nvSpPr>
          <p:spPr>
            <a:xfrm>
              <a:off x="520700" y="1641345"/>
              <a:ext cx="1286285" cy="323165"/>
            </a:xfrm>
            <a:prstGeom prst="rect">
              <a:avLst/>
            </a:prstGeom>
            <a:noFill/>
          </p:spPr>
          <p:txBody>
            <a:bodyPr wrap="none" rtlCol="0">
              <a:spAutoFit/>
            </a:bodyPr>
            <a:lstStyle/>
            <a:p>
              <a:r>
                <a:rPr kumimoji="1" lang="ja-JP" altLang="en-US" sz="1500" smtClean="0"/>
                <a:t>開発支援</a:t>
              </a:r>
              <a:r>
                <a:rPr kumimoji="1" lang="en-US" altLang="ja-JP" sz="1500" dirty="0" smtClean="0"/>
                <a:t>OS</a:t>
              </a:r>
              <a:endParaRPr kumimoji="1" lang="ja-JP" altLang="en-US" sz="1500" dirty="0"/>
            </a:p>
          </p:txBody>
        </p:sp>
        <p:sp>
          <p:nvSpPr>
            <p:cNvPr id="32" name="テキスト ボックス 31"/>
            <p:cNvSpPr txBox="1"/>
            <p:nvPr/>
          </p:nvSpPr>
          <p:spPr>
            <a:xfrm>
              <a:off x="4800600" y="1624823"/>
              <a:ext cx="1286285" cy="323165"/>
            </a:xfrm>
            <a:prstGeom prst="rect">
              <a:avLst/>
            </a:prstGeom>
            <a:noFill/>
          </p:spPr>
          <p:txBody>
            <a:bodyPr wrap="none" rtlCol="0">
              <a:spAutoFit/>
            </a:bodyPr>
            <a:lstStyle/>
            <a:p>
              <a:r>
                <a:rPr kumimoji="1" lang="ja-JP" altLang="en-US" sz="1500" smtClean="0"/>
                <a:t>開発対象</a:t>
              </a:r>
              <a:r>
                <a:rPr kumimoji="1" lang="en-US" altLang="ja-JP" sz="1500" dirty="0" smtClean="0"/>
                <a:t>OS</a:t>
              </a:r>
              <a:endParaRPr kumimoji="1" lang="ja-JP" altLang="en-US" sz="1500" dirty="0"/>
            </a:p>
          </p:txBody>
        </p:sp>
        <p:sp>
          <p:nvSpPr>
            <p:cNvPr id="33" name="テキスト ボックス 32"/>
            <p:cNvSpPr txBox="1"/>
            <p:nvPr/>
          </p:nvSpPr>
          <p:spPr>
            <a:xfrm>
              <a:off x="838200" y="1992867"/>
              <a:ext cx="1473265" cy="323165"/>
            </a:xfrm>
            <a:prstGeom prst="rect">
              <a:avLst/>
            </a:prstGeom>
            <a:noFill/>
          </p:spPr>
          <p:txBody>
            <a:bodyPr wrap="none" rtlCol="0">
              <a:spAutoFit/>
            </a:bodyPr>
            <a:lstStyle/>
            <a:p>
              <a:r>
                <a:rPr kumimoji="1" lang="ja-JP" altLang="en-US" sz="1500" smtClean="0"/>
                <a:t>開発支援</a:t>
              </a:r>
              <a:r>
                <a:rPr lang="ja-JP" altLang="en-US" sz="1500" dirty="0"/>
                <a:t>機構</a:t>
              </a:r>
              <a:endParaRPr kumimoji="1" lang="ja-JP" altLang="en-US" sz="1500" dirty="0"/>
            </a:p>
          </p:txBody>
        </p:sp>
        <p:sp>
          <p:nvSpPr>
            <p:cNvPr id="34" name="テキスト ボックス 33"/>
            <p:cNvSpPr txBox="1"/>
            <p:nvPr/>
          </p:nvSpPr>
          <p:spPr>
            <a:xfrm>
              <a:off x="5778500" y="1926883"/>
              <a:ext cx="1101584" cy="323165"/>
            </a:xfrm>
            <a:prstGeom prst="rect">
              <a:avLst/>
            </a:prstGeom>
            <a:noFill/>
          </p:spPr>
          <p:txBody>
            <a:bodyPr wrap="none" rtlCol="0">
              <a:spAutoFit/>
            </a:bodyPr>
            <a:lstStyle/>
            <a:p>
              <a:r>
                <a:rPr kumimoji="1" lang="en-US" altLang="ja-JP" sz="1500" dirty="0" smtClean="0"/>
                <a:t>NIC</a:t>
              </a:r>
              <a:r>
                <a:rPr kumimoji="1" lang="ja-JP" altLang="en-US" sz="1500" dirty="0" smtClean="0"/>
                <a:t>ドライバ</a:t>
              </a:r>
              <a:endParaRPr kumimoji="1" lang="ja-JP" altLang="en-US" sz="1500" dirty="0"/>
            </a:p>
          </p:txBody>
        </p:sp>
        <p:sp>
          <p:nvSpPr>
            <p:cNvPr id="35" name="テキスト ボックス 34"/>
            <p:cNvSpPr txBox="1"/>
            <p:nvPr/>
          </p:nvSpPr>
          <p:spPr>
            <a:xfrm>
              <a:off x="5845582" y="2278965"/>
              <a:ext cx="1558217" cy="323165"/>
            </a:xfrm>
            <a:prstGeom prst="rect">
              <a:avLst/>
            </a:prstGeom>
            <a:solidFill>
              <a:schemeClr val="bg1"/>
            </a:solidFill>
            <a:ln w="25400">
              <a:solidFill>
                <a:schemeClr val="tx1"/>
              </a:solidFill>
            </a:ln>
          </p:spPr>
          <p:txBody>
            <a:bodyPr wrap="square" rtlCol="0">
              <a:spAutoFit/>
            </a:bodyPr>
            <a:lstStyle/>
            <a:p>
              <a:r>
                <a:rPr lang="ja-JP" altLang="en-US" sz="1500" dirty="0" smtClean="0"/>
                <a:t>ソケット</a:t>
              </a:r>
              <a:r>
                <a:rPr lang="ja-JP" altLang="en-US" sz="1500" dirty="0"/>
                <a:t>バッファ</a:t>
              </a:r>
              <a:endParaRPr kumimoji="1" lang="ja-JP" altLang="en-US" sz="1500" dirty="0"/>
            </a:p>
          </p:txBody>
        </p:sp>
        <p:cxnSp>
          <p:nvCxnSpPr>
            <p:cNvPr id="36" name="直線コネクタ 35"/>
            <p:cNvCxnSpPr/>
            <p:nvPr/>
          </p:nvCxnSpPr>
          <p:spPr>
            <a:xfrm>
              <a:off x="4413249" y="381000"/>
              <a:ext cx="21854" cy="6477000"/>
            </a:xfrm>
            <a:prstGeom prst="line">
              <a:avLst/>
            </a:prstGeom>
            <a:solidFill>
              <a:schemeClr val="bg1"/>
            </a:solidFill>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397250" y="3235012"/>
              <a:ext cx="2032000" cy="179418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397250" y="4425949"/>
              <a:ext cx="2032000" cy="4000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397250" y="348478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849487" y="3049334"/>
              <a:ext cx="1127527" cy="359401"/>
            </a:xfrm>
            <a:prstGeom prst="rect">
              <a:avLst/>
            </a:prstGeom>
            <a:solidFill>
              <a:schemeClr val="bg1"/>
            </a:solidFill>
          </p:spPr>
          <p:txBody>
            <a:bodyPr wrap="none" rtlCol="0">
              <a:spAutoFit/>
            </a:bodyPr>
            <a:lstStyle/>
            <a:p>
              <a:pPr algn="ctr"/>
              <a:r>
                <a:rPr kumimoji="1" lang="ja-JP" altLang="en-US" sz="1500" dirty="0" smtClean="0"/>
                <a:t>共有メモリ</a:t>
              </a:r>
              <a:endParaRPr kumimoji="1" lang="ja-JP" altLang="en-US" sz="1500" dirty="0"/>
            </a:p>
          </p:txBody>
        </p:sp>
        <p:sp>
          <p:nvSpPr>
            <p:cNvPr id="42" name="テキスト ボックス 41"/>
            <p:cNvSpPr txBox="1"/>
            <p:nvPr/>
          </p:nvSpPr>
          <p:spPr>
            <a:xfrm>
              <a:off x="5970596" y="3789743"/>
              <a:ext cx="1669047" cy="323165"/>
            </a:xfrm>
            <a:prstGeom prst="rect">
              <a:avLst/>
            </a:prstGeom>
            <a:noFill/>
            <a:ln w="25400">
              <a:noFill/>
            </a:ln>
          </p:spPr>
          <p:txBody>
            <a:bodyPr wrap="none" rtlCol="0">
              <a:spAutoFit/>
            </a:bodyPr>
            <a:lstStyle/>
            <a:p>
              <a:r>
                <a:rPr lang="ja-JP" altLang="en-US" sz="1500" dirty="0" smtClean="0"/>
                <a:t>受信</a:t>
              </a:r>
              <a:r>
                <a:rPr lang="ja-JP" altLang="en-US" sz="1500" dirty="0"/>
                <a:t>ディスクリプタ</a:t>
              </a:r>
              <a:endParaRPr kumimoji="1" lang="ja-JP" altLang="en-US" sz="1500" dirty="0"/>
            </a:p>
          </p:txBody>
        </p:sp>
        <p:sp>
          <p:nvSpPr>
            <p:cNvPr id="43" name="テキスト ボックス 42"/>
            <p:cNvSpPr txBox="1"/>
            <p:nvPr/>
          </p:nvSpPr>
          <p:spPr>
            <a:xfrm>
              <a:off x="3539027" y="3482881"/>
              <a:ext cx="1748445" cy="359401"/>
            </a:xfrm>
            <a:prstGeom prst="rect">
              <a:avLst/>
            </a:prstGeom>
            <a:noFill/>
          </p:spPr>
          <p:txBody>
            <a:bodyPr wrap="none" rtlCol="0">
              <a:spAutoFit/>
            </a:bodyPr>
            <a:lstStyle/>
            <a:p>
              <a:pPr algn="ctr"/>
              <a:r>
                <a:rPr lang="ja-JP" altLang="en-US" sz="1500" dirty="0" smtClean="0"/>
                <a:t>受信バッファ</a:t>
              </a:r>
              <a:r>
                <a:rPr lang="ja-JP" altLang="en-US" sz="1500" dirty="0"/>
                <a:t>状態</a:t>
              </a:r>
              <a:endParaRPr kumimoji="1" lang="ja-JP" altLang="en-US" sz="1500" dirty="0"/>
            </a:p>
          </p:txBody>
        </p:sp>
        <p:sp>
          <p:nvSpPr>
            <p:cNvPr id="44" name="テキスト ボックス 43"/>
            <p:cNvSpPr txBox="1"/>
            <p:nvPr/>
          </p:nvSpPr>
          <p:spPr>
            <a:xfrm>
              <a:off x="3709370" y="4471084"/>
              <a:ext cx="1204176" cy="323166"/>
            </a:xfrm>
            <a:prstGeom prst="rect">
              <a:avLst/>
            </a:prstGeom>
            <a:noFill/>
          </p:spPr>
          <p:txBody>
            <a:bodyPr wrap="none" rtlCol="0">
              <a:spAutoFit/>
            </a:bodyPr>
            <a:lstStyle/>
            <a:p>
              <a:r>
                <a:rPr lang="ja-JP" altLang="en-US" sz="1500" dirty="0" smtClean="0"/>
                <a:t>受信</a:t>
              </a:r>
              <a:r>
                <a:rPr lang="ja-JP" altLang="en-US" sz="1500" dirty="0"/>
                <a:t>バッファ</a:t>
              </a:r>
              <a:endParaRPr kumimoji="1" lang="ja-JP" altLang="en-US" sz="1500" dirty="0"/>
            </a:p>
          </p:txBody>
        </p:sp>
        <p:sp>
          <p:nvSpPr>
            <p:cNvPr id="45" name="テキスト ボックス 44"/>
            <p:cNvSpPr txBox="1"/>
            <p:nvPr/>
          </p:nvSpPr>
          <p:spPr>
            <a:xfrm>
              <a:off x="986561" y="727172"/>
              <a:ext cx="2531645" cy="359401"/>
            </a:xfrm>
            <a:prstGeom prst="rect">
              <a:avLst/>
            </a:prstGeom>
            <a:noFill/>
          </p:spPr>
          <p:txBody>
            <a:bodyPr wrap="none" rtlCol="0">
              <a:spAutoFit/>
            </a:bodyPr>
            <a:lstStyle/>
            <a:p>
              <a:r>
                <a:rPr kumimoji="1" lang="en-US" altLang="ja-JP" sz="1500" dirty="0" smtClean="0"/>
                <a:t>(1</a:t>
              </a:r>
              <a:r>
                <a:rPr kumimoji="1" lang="en-US" altLang="ja-JP" sz="1500" smtClean="0"/>
                <a:t>) </a:t>
              </a:r>
              <a:r>
                <a:rPr kumimoji="1" lang="ja-JP" altLang="en-US" sz="1500" smtClean="0"/>
                <a:t>割込</a:t>
              </a:r>
              <a:r>
                <a:rPr lang="ja-JP" altLang="en-US" sz="1500" smtClean="0"/>
                <a:t>間隔，回数</a:t>
              </a:r>
              <a:r>
                <a:rPr kumimoji="1" lang="ja-JP" altLang="en-US" sz="1500" smtClean="0"/>
                <a:t>の</a:t>
              </a:r>
              <a:r>
                <a:rPr kumimoji="1" lang="ja-JP" altLang="en-US" sz="1500" dirty="0" smtClean="0"/>
                <a:t>指定</a:t>
              </a:r>
              <a:endParaRPr kumimoji="1" lang="ja-JP" altLang="en-US" sz="1500" dirty="0"/>
            </a:p>
          </p:txBody>
        </p:sp>
        <p:sp>
          <p:nvSpPr>
            <p:cNvPr id="46" name="テキスト ボックス 45"/>
            <p:cNvSpPr txBox="1"/>
            <p:nvPr/>
          </p:nvSpPr>
          <p:spPr>
            <a:xfrm>
              <a:off x="981681" y="1145514"/>
              <a:ext cx="1967176" cy="359401"/>
            </a:xfrm>
            <a:prstGeom prst="rect">
              <a:avLst/>
            </a:prstGeom>
            <a:noFill/>
          </p:spPr>
          <p:txBody>
            <a:bodyPr wrap="none" rtlCol="0">
              <a:spAutoFit/>
            </a:bodyPr>
            <a:lstStyle/>
            <a:p>
              <a:r>
                <a:rPr kumimoji="1" lang="en-US" altLang="ja-JP" sz="1500" smtClean="0"/>
                <a:t>(3) </a:t>
              </a:r>
              <a:r>
                <a:rPr kumimoji="1" lang="ja-JP" altLang="en-US" sz="1500" smtClean="0"/>
                <a:t>割込情報</a:t>
              </a:r>
              <a:r>
                <a:rPr kumimoji="1" lang="ja-JP" altLang="en-US" sz="1500" dirty="0" smtClean="0"/>
                <a:t>の通知</a:t>
              </a:r>
              <a:endParaRPr kumimoji="1" lang="ja-JP" altLang="en-US" sz="1500" dirty="0"/>
            </a:p>
          </p:txBody>
        </p:sp>
        <p:sp>
          <p:nvSpPr>
            <p:cNvPr id="47" name="テキスト ボックス 46"/>
            <p:cNvSpPr txBox="1"/>
            <p:nvPr/>
          </p:nvSpPr>
          <p:spPr>
            <a:xfrm>
              <a:off x="986561" y="933818"/>
              <a:ext cx="1822531" cy="359401"/>
            </a:xfrm>
            <a:prstGeom prst="rect">
              <a:avLst/>
            </a:prstGeom>
            <a:noFill/>
          </p:spPr>
          <p:txBody>
            <a:bodyPr wrap="none" rtlCol="0">
              <a:spAutoFit/>
            </a:bodyPr>
            <a:lstStyle/>
            <a:p>
              <a:r>
                <a:rPr kumimoji="1" lang="en-US" altLang="ja-JP" sz="1500" smtClean="0"/>
                <a:t>(2) </a:t>
              </a:r>
              <a:r>
                <a:rPr kumimoji="1" lang="ja-JP" altLang="en-US" sz="1500" dirty="0" smtClean="0"/>
                <a:t>パケットの生成</a:t>
              </a:r>
              <a:endParaRPr kumimoji="1" lang="ja-JP" altLang="en-US" sz="1500" dirty="0"/>
            </a:p>
          </p:txBody>
        </p:sp>
        <p:cxnSp>
          <p:nvCxnSpPr>
            <p:cNvPr id="48" name="カギ線コネクタ 47"/>
            <p:cNvCxnSpPr>
              <a:endCxn id="35" idx="3"/>
            </p:cNvCxnSpPr>
            <p:nvPr/>
          </p:nvCxnSpPr>
          <p:spPr>
            <a:xfrm rot="5400000" flipH="1" flipV="1">
              <a:off x="5319332" y="2563734"/>
              <a:ext cx="2207652" cy="1961281"/>
            </a:xfrm>
            <a:prstGeom prst="bentConnector4">
              <a:avLst>
                <a:gd name="adj1" fmla="val 443"/>
                <a:gd name="adj2" fmla="val 131314"/>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p:nvPr/>
          </p:nvCxnSpPr>
          <p:spPr>
            <a:xfrm>
              <a:off x="1256434" y="2770922"/>
              <a:ext cx="2140816" cy="727740"/>
            </a:xfrm>
            <a:prstGeom prst="bentConnector3">
              <a:avLst>
                <a:gd name="adj1" fmla="val 16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p:nvPr/>
          </p:nvCxnSpPr>
          <p:spPr>
            <a:xfrm>
              <a:off x="1123274" y="2764677"/>
              <a:ext cx="2256744" cy="1883523"/>
            </a:xfrm>
            <a:prstGeom prst="bentConnector3">
              <a:avLst>
                <a:gd name="adj1" fmla="val -2219"/>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111154" y="5943600"/>
              <a:ext cx="692818" cy="369332"/>
            </a:xfrm>
            <a:prstGeom prst="rect">
              <a:avLst/>
            </a:prstGeom>
            <a:solidFill>
              <a:schemeClr val="bg1"/>
            </a:solidFill>
            <a:ln w="25400">
              <a:solidFill>
                <a:schemeClr val="bg1"/>
              </a:solidFill>
            </a:ln>
          </p:spPr>
          <p:txBody>
            <a:bodyPr wrap="none" rtlCol="0">
              <a:spAutoFit/>
            </a:bodyPr>
            <a:lstStyle/>
            <a:p>
              <a:r>
                <a:rPr kumimoji="1" lang="ja-JP" altLang="en-US" dirty="0" smtClean="0"/>
                <a:t>コア</a:t>
              </a:r>
              <a:r>
                <a:rPr kumimoji="1" lang="en-US" altLang="ja-JP" dirty="0" smtClean="0"/>
                <a:t>0</a:t>
              </a:r>
              <a:endParaRPr kumimoji="1" lang="ja-JP" altLang="en-US" dirty="0"/>
            </a:p>
          </p:txBody>
        </p:sp>
        <p:sp>
          <p:nvSpPr>
            <p:cNvPr id="52" name="テキスト ボックス 51"/>
            <p:cNvSpPr txBox="1"/>
            <p:nvPr/>
          </p:nvSpPr>
          <p:spPr>
            <a:xfrm>
              <a:off x="7044380" y="5943600"/>
              <a:ext cx="692818" cy="369332"/>
            </a:xfrm>
            <a:prstGeom prst="rect">
              <a:avLst/>
            </a:prstGeom>
            <a:solidFill>
              <a:schemeClr val="bg1"/>
            </a:solidFill>
            <a:ln w="25400">
              <a:noFill/>
            </a:ln>
          </p:spPr>
          <p:txBody>
            <a:bodyPr wrap="none" rtlCol="0">
              <a:spAutoFit/>
            </a:bodyPr>
            <a:lstStyle/>
            <a:p>
              <a:r>
                <a:rPr kumimoji="1" lang="ja-JP" altLang="en-US" dirty="0" smtClean="0"/>
                <a:t>コア</a:t>
              </a:r>
              <a:r>
                <a:rPr lang="en-US" altLang="ja-JP" dirty="0"/>
                <a:t>1</a:t>
              </a:r>
              <a:endParaRPr kumimoji="1" lang="ja-JP" altLang="en-US" dirty="0"/>
            </a:p>
          </p:txBody>
        </p:sp>
        <p:cxnSp>
          <p:nvCxnSpPr>
            <p:cNvPr id="53" name="カギ線コネクタ 52"/>
            <p:cNvCxnSpPr>
              <a:endCxn id="69" idx="0"/>
            </p:cNvCxnSpPr>
            <p:nvPr/>
          </p:nvCxnSpPr>
          <p:spPr>
            <a:xfrm rot="16200000" flipH="1">
              <a:off x="-388171" y="4032778"/>
              <a:ext cx="3122613" cy="568856"/>
            </a:xfrm>
            <a:prstGeom prst="bentConnector3">
              <a:avLst>
                <a:gd name="adj1" fmla="val 75623"/>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endCxn id="70" idx="0"/>
            </p:cNvCxnSpPr>
            <p:nvPr/>
          </p:nvCxnSpPr>
          <p:spPr>
            <a:xfrm rot="5400000">
              <a:off x="6282102" y="3958424"/>
              <a:ext cx="3016250" cy="839804"/>
            </a:xfrm>
            <a:prstGeom prst="bentConnector3">
              <a:avLst>
                <a:gd name="adj1" fmla="val 75684"/>
              </a:avLst>
            </a:prstGeom>
            <a:solidFill>
              <a:schemeClr val="bg1"/>
            </a:solidFill>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1433714" y="5064152"/>
              <a:ext cx="1755500" cy="323165"/>
            </a:xfrm>
            <a:prstGeom prst="rect">
              <a:avLst/>
            </a:prstGeom>
            <a:noFill/>
          </p:spPr>
          <p:txBody>
            <a:bodyPr wrap="none" rtlCol="0">
              <a:spAutoFit/>
            </a:bodyPr>
            <a:lstStyle/>
            <a:p>
              <a:r>
                <a:rPr kumimoji="1" lang="en-US" altLang="ja-JP" sz="1500" dirty="0" smtClean="0"/>
                <a:t>(6</a:t>
              </a:r>
              <a:r>
                <a:rPr kumimoji="1" lang="en-US" altLang="ja-JP" sz="1500" smtClean="0"/>
                <a:t>) </a:t>
              </a:r>
              <a:r>
                <a:rPr kumimoji="1" lang="ja-JP" altLang="en-US" sz="1500" smtClean="0"/>
                <a:t>割込発生</a:t>
              </a:r>
              <a:r>
                <a:rPr kumimoji="1" lang="ja-JP" altLang="en-US" sz="1500" dirty="0" smtClean="0"/>
                <a:t>要求</a:t>
              </a:r>
              <a:endParaRPr kumimoji="1" lang="ja-JP" altLang="en-US" sz="1500" dirty="0"/>
            </a:p>
          </p:txBody>
        </p:sp>
        <p:sp>
          <p:nvSpPr>
            <p:cNvPr id="56" name="テキスト ボックス 55"/>
            <p:cNvSpPr txBox="1"/>
            <p:nvPr/>
          </p:nvSpPr>
          <p:spPr>
            <a:xfrm>
              <a:off x="1256434" y="2924348"/>
              <a:ext cx="2279398" cy="553998"/>
            </a:xfrm>
            <a:prstGeom prst="rect">
              <a:avLst/>
            </a:prstGeom>
            <a:noFill/>
          </p:spPr>
          <p:txBody>
            <a:bodyPr wrap="none" rtlCol="0">
              <a:spAutoFit/>
            </a:bodyPr>
            <a:lstStyle/>
            <a:p>
              <a:r>
                <a:rPr kumimoji="1" lang="en-US" altLang="ja-JP" sz="1500" smtClean="0"/>
                <a:t>(4) </a:t>
              </a:r>
              <a:r>
                <a:rPr kumimoji="1" lang="ja-JP" altLang="en-US" sz="1500" dirty="0" smtClean="0"/>
                <a:t>受信バッファ状態の</a:t>
              </a:r>
              <a:endParaRPr kumimoji="1" lang="en-US" altLang="ja-JP" sz="1500" dirty="0" smtClean="0"/>
            </a:p>
            <a:p>
              <a:r>
                <a:rPr lang="en-US" altLang="ja-JP" sz="1500" dirty="0"/>
                <a:t> </a:t>
              </a:r>
              <a:r>
                <a:rPr lang="en-US" altLang="ja-JP" sz="1500" dirty="0" smtClean="0"/>
                <a:t>     </a:t>
              </a:r>
              <a:r>
                <a:rPr kumimoji="1" lang="ja-JP" altLang="en-US" sz="1500" dirty="0" smtClean="0"/>
                <a:t>更新</a:t>
              </a:r>
              <a:endParaRPr kumimoji="1" lang="ja-JP" altLang="en-US" sz="1500" dirty="0"/>
            </a:p>
          </p:txBody>
        </p:sp>
        <p:sp>
          <p:nvSpPr>
            <p:cNvPr id="57" name="テキスト ボックス 56"/>
            <p:cNvSpPr txBox="1"/>
            <p:nvPr/>
          </p:nvSpPr>
          <p:spPr>
            <a:xfrm>
              <a:off x="1020965" y="3996762"/>
              <a:ext cx="2067723" cy="553998"/>
            </a:xfrm>
            <a:prstGeom prst="rect">
              <a:avLst/>
            </a:prstGeom>
            <a:noFill/>
          </p:spPr>
          <p:txBody>
            <a:bodyPr wrap="none" rtlCol="0">
              <a:spAutoFit/>
            </a:bodyPr>
            <a:lstStyle/>
            <a:p>
              <a:r>
                <a:rPr kumimoji="1" lang="en-US" altLang="ja-JP" sz="1500" smtClean="0"/>
                <a:t>(5) </a:t>
              </a:r>
              <a:r>
                <a:rPr kumimoji="1" lang="ja-JP" altLang="en-US" sz="1500" dirty="0" smtClean="0"/>
                <a:t>受信バッファへの</a:t>
              </a:r>
              <a:endParaRPr kumimoji="1" lang="en-US" altLang="ja-JP" sz="1500" dirty="0" smtClean="0"/>
            </a:p>
            <a:p>
              <a:r>
                <a:rPr lang="en-US" altLang="ja-JP" sz="1500" dirty="0"/>
                <a:t> </a:t>
              </a:r>
              <a:r>
                <a:rPr lang="en-US" altLang="ja-JP" sz="1500" dirty="0" smtClean="0"/>
                <a:t>     </a:t>
              </a:r>
              <a:r>
                <a:rPr kumimoji="1" lang="ja-JP" altLang="en-US" sz="1500" dirty="0" smtClean="0"/>
                <a:t>パケットの格納</a:t>
              </a:r>
              <a:endParaRPr kumimoji="1" lang="ja-JP" altLang="en-US" sz="1500" dirty="0"/>
            </a:p>
          </p:txBody>
        </p:sp>
        <p:sp>
          <p:nvSpPr>
            <p:cNvPr id="58" name="テキスト ボックス 57"/>
            <p:cNvSpPr txBox="1"/>
            <p:nvPr/>
          </p:nvSpPr>
          <p:spPr>
            <a:xfrm>
              <a:off x="5631965" y="2896794"/>
              <a:ext cx="2242354" cy="616117"/>
            </a:xfrm>
            <a:prstGeom prst="rect">
              <a:avLst/>
            </a:prstGeom>
            <a:noFill/>
          </p:spPr>
          <p:txBody>
            <a:bodyPr wrap="none" rtlCol="0">
              <a:spAutoFit/>
            </a:bodyPr>
            <a:lstStyle/>
            <a:p>
              <a:r>
                <a:rPr kumimoji="1" lang="en-US" altLang="ja-JP" sz="1500" dirty="0" smtClean="0">
                  <a:solidFill>
                    <a:srgbClr val="FF0000"/>
                  </a:solidFill>
                </a:rPr>
                <a:t>(9) </a:t>
              </a:r>
              <a:r>
                <a:rPr kumimoji="1" lang="ja-JP" altLang="en-US" sz="1500" dirty="0" smtClean="0">
                  <a:solidFill>
                    <a:srgbClr val="FF0000"/>
                  </a:solidFill>
                </a:rPr>
                <a:t>受信バッファ状態の</a:t>
              </a:r>
              <a:endParaRPr kumimoji="1" lang="en-US" altLang="ja-JP" sz="1500" dirty="0" smtClean="0">
                <a:solidFill>
                  <a:srgbClr val="FF0000"/>
                </a:solidFill>
              </a:endParaRPr>
            </a:p>
            <a:p>
              <a:r>
                <a:rPr lang="ja-JP" altLang="en-US" sz="1500" dirty="0" smtClean="0">
                  <a:solidFill>
                    <a:srgbClr val="FF0000"/>
                  </a:solidFill>
                </a:rPr>
                <a:t>      確認</a:t>
              </a:r>
              <a:endParaRPr kumimoji="1" lang="ja-JP" altLang="en-US" sz="1500" dirty="0">
                <a:solidFill>
                  <a:srgbClr val="FF0000"/>
                </a:solidFill>
              </a:endParaRPr>
            </a:p>
          </p:txBody>
        </p:sp>
        <p:sp>
          <p:nvSpPr>
            <p:cNvPr id="59" name="テキスト ボックス 58"/>
            <p:cNvSpPr txBox="1"/>
            <p:nvPr/>
          </p:nvSpPr>
          <p:spPr>
            <a:xfrm>
              <a:off x="5456855" y="4665014"/>
              <a:ext cx="2376416" cy="616117"/>
            </a:xfrm>
            <a:prstGeom prst="rect">
              <a:avLst/>
            </a:prstGeom>
            <a:noFill/>
          </p:spPr>
          <p:txBody>
            <a:bodyPr wrap="none" rtlCol="0">
              <a:spAutoFit/>
            </a:bodyPr>
            <a:lstStyle/>
            <a:p>
              <a:r>
                <a:rPr kumimoji="1" lang="en-US" altLang="ja-JP" sz="1500" dirty="0" smtClean="0">
                  <a:solidFill>
                    <a:srgbClr val="FF0000"/>
                  </a:solidFill>
                </a:rPr>
                <a:t>(10) </a:t>
              </a:r>
              <a:r>
                <a:rPr lang="ja-JP" altLang="en-US" sz="1500" dirty="0" smtClean="0">
                  <a:solidFill>
                    <a:srgbClr val="FF0000"/>
                  </a:solidFill>
                </a:rPr>
                <a:t>ソケット</a:t>
              </a:r>
              <a:r>
                <a:rPr lang="ja-JP" altLang="en-US" sz="1500" dirty="0">
                  <a:solidFill>
                    <a:srgbClr val="FF0000"/>
                  </a:solidFill>
                </a:rPr>
                <a:t>バッファ</a:t>
              </a:r>
              <a:r>
                <a:rPr lang="ja-JP" altLang="en-US" sz="1500" dirty="0" smtClean="0">
                  <a:solidFill>
                    <a:srgbClr val="FF0000"/>
                  </a:solidFill>
                </a:rPr>
                <a:t>への</a:t>
              </a:r>
              <a:endParaRPr lang="en-US" altLang="ja-JP" sz="1500" dirty="0" smtClean="0">
                <a:solidFill>
                  <a:srgbClr val="FF0000"/>
                </a:solidFill>
              </a:endParaRPr>
            </a:p>
            <a:p>
              <a:r>
                <a:rPr lang="en-US" altLang="ja-JP" sz="1500" dirty="0">
                  <a:solidFill>
                    <a:srgbClr val="FF0000"/>
                  </a:solidFill>
                </a:rPr>
                <a:t> </a:t>
              </a:r>
              <a:r>
                <a:rPr lang="en-US" altLang="ja-JP" sz="1500" dirty="0" smtClean="0">
                  <a:solidFill>
                    <a:srgbClr val="FF0000"/>
                  </a:solidFill>
                </a:rPr>
                <a:t>     </a:t>
              </a:r>
              <a:r>
                <a:rPr lang="ja-JP" altLang="en-US" sz="1500" dirty="0" smtClean="0">
                  <a:solidFill>
                    <a:srgbClr val="FF0000"/>
                  </a:solidFill>
                </a:rPr>
                <a:t>パケットの</a:t>
              </a:r>
              <a:r>
                <a:rPr lang="ja-JP" altLang="en-US" sz="1500" dirty="0">
                  <a:solidFill>
                    <a:srgbClr val="FF0000"/>
                  </a:solidFill>
                </a:rPr>
                <a:t>格納</a:t>
              </a:r>
              <a:endParaRPr kumimoji="1" lang="ja-JP" altLang="en-US" sz="1500" dirty="0">
                <a:solidFill>
                  <a:srgbClr val="FF0000"/>
                </a:solidFill>
              </a:endParaRPr>
            </a:p>
          </p:txBody>
        </p:sp>
        <p:sp>
          <p:nvSpPr>
            <p:cNvPr id="60" name="テキスト ボックス 59"/>
            <p:cNvSpPr txBox="1"/>
            <p:nvPr/>
          </p:nvSpPr>
          <p:spPr>
            <a:xfrm>
              <a:off x="5982446" y="5483912"/>
              <a:ext cx="1967176" cy="359401"/>
            </a:xfrm>
            <a:prstGeom prst="rect">
              <a:avLst/>
            </a:prstGeom>
            <a:solidFill>
              <a:schemeClr val="bg1"/>
            </a:solidFill>
          </p:spPr>
          <p:txBody>
            <a:bodyPr wrap="none" rtlCol="0">
              <a:spAutoFit/>
            </a:bodyPr>
            <a:lstStyle/>
            <a:p>
              <a:r>
                <a:rPr kumimoji="1" lang="en-US" altLang="ja-JP" sz="1500" dirty="0" smtClean="0">
                  <a:solidFill>
                    <a:srgbClr val="FF0000"/>
                  </a:solidFill>
                </a:rPr>
                <a:t>(8</a:t>
              </a:r>
              <a:r>
                <a:rPr kumimoji="1" lang="en-US" altLang="ja-JP" sz="1500" smtClean="0">
                  <a:solidFill>
                    <a:srgbClr val="FF0000"/>
                  </a:solidFill>
                </a:rPr>
                <a:t>) </a:t>
              </a:r>
              <a:r>
                <a:rPr kumimoji="1" lang="ja-JP" altLang="en-US" sz="1500" smtClean="0">
                  <a:solidFill>
                    <a:srgbClr val="FF0000"/>
                  </a:solidFill>
                </a:rPr>
                <a:t>割込処理</a:t>
              </a:r>
              <a:r>
                <a:rPr kumimoji="1" lang="ja-JP" altLang="en-US" sz="1500" dirty="0" smtClean="0">
                  <a:solidFill>
                    <a:srgbClr val="FF0000"/>
                  </a:solidFill>
                </a:rPr>
                <a:t>の開始</a:t>
              </a:r>
              <a:endParaRPr kumimoji="1" lang="en-US" altLang="ja-JP" sz="1500" dirty="0" smtClean="0">
                <a:solidFill>
                  <a:srgbClr val="FF0000"/>
                </a:solidFill>
              </a:endParaRPr>
            </a:p>
          </p:txBody>
        </p:sp>
        <p:cxnSp>
          <p:nvCxnSpPr>
            <p:cNvPr id="61" name="直線矢印コネクタ 60"/>
            <p:cNvCxnSpPr>
              <a:stCxn id="69" idx="6"/>
              <a:endCxn id="70" idx="2"/>
            </p:cNvCxnSpPr>
            <p:nvPr/>
          </p:nvCxnSpPr>
          <p:spPr>
            <a:xfrm>
              <a:off x="1845666" y="6126163"/>
              <a:ext cx="5136555" cy="793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724011" y="5936734"/>
              <a:ext cx="1213794" cy="323165"/>
            </a:xfrm>
            <a:prstGeom prst="rect">
              <a:avLst/>
            </a:prstGeom>
            <a:solidFill>
              <a:schemeClr val="bg1"/>
            </a:solidFill>
          </p:spPr>
          <p:txBody>
            <a:bodyPr wrap="none" rtlCol="0">
              <a:spAutoFit/>
            </a:bodyPr>
            <a:lstStyle/>
            <a:p>
              <a:r>
                <a:rPr kumimoji="1" lang="en-US" altLang="ja-JP" sz="1500" dirty="0" smtClean="0"/>
                <a:t>(7) IPI</a:t>
              </a:r>
              <a:r>
                <a:rPr kumimoji="1" lang="ja-JP" altLang="en-US" sz="1500" dirty="0" smtClean="0"/>
                <a:t>の送信</a:t>
              </a:r>
              <a:endParaRPr kumimoji="1" lang="ja-JP" altLang="en-US" sz="1500" dirty="0"/>
            </a:p>
          </p:txBody>
        </p:sp>
        <p:sp>
          <p:nvSpPr>
            <p:cNvPr id="63" name="テキスト ボックス 62"/>
            <p:cNvSpPr txBox="1"/>
            <p:nvPr/>
          </p:nvSpPr>
          <p:spPr>
            <a:xfrm>
              <a:off x="3629221" y="5505619"/>
              <a:ext cx="1337226" cy="323165"/>
            </a:xfrm>
            <a:prstGeom prst="rect">
              <a:avLst/>
            </a:prstGeom>
            <a:solidFill>
              <a:schemeClr val="bg1"/>
            </a:solidFill>
          </p:spPr>
          <p:txBody>
            <a:bodyPr wrap="none" rtlCol="0">
              <a:spAutoFit/>
            </a:bodyPr>
            <a:lstStyle/>
            <a:p>
              <a:r>
                <a:rPr lang="en-US" altLang="ja-JP" sz="1500" dirty="0" smtClean="0"/>
                <a:t>CPU(</a:t>
              </a:r>
              <a:r>
                <a:rPr lang="ja-JP" altLang="en-US" sz="1500" dirty="0" smtClean="0"/>
                <a:t>コア分割</a:t>
              </a:r>
              <a:r>
                <a:rPr lang="en-US" altLang="ja-JP" sz="1500" dirty="0" smtClean="0"/>
                <a:t>)</a:t>
              </a:r>
              <a:endParaRPr kumimoji="1" lang="ja-JP" altLang="en-US" sz="1500" dirty="0"/>
            </a:p>
          </p:txBody>
        </p:sp>
        <p:cxnSp>
          <p:nvCxnSpPr>
            <p:cNvPr id="64" name="直線矢印コネクタ 63"/>
            <p:cNvCxnSpPr>
              <a:stCxn id="26" idx="2"/>
              <a:endCxn id="28" idx="0"/>
            </p:cNvCxnSpPr>
            <p:nvPr/>
          </p:nvCxnSpPr>
          <p:spPr>
            <a:xfrm>
              <a:off x="2414482" y="1458038"/>
              <a:ext cx="0" cy="543608"/>
            </a:xfrm>
            <a:prstGeom prst="straightConnector1">
              <a:avLst/>
            </a:prstGeom>
            <a:solidFill>
              <a:schemeClr val="bg1"/>
            </a:solidFill>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p:nvPr/>
          </p:nvCxnSpPr>
          <p:spPr>
            <a:xfrm rot="10800000" flipV="1">
              <a:off x="5429250" y="2539999"/>
              <a:ext cx="2139950" cy="917575"/>
            </a:xfrm>
            <a:prstGeom prst="bentConnector3">
              <a:avLst>
                <a:gd name="adj1" fmla="val -11128"/>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397249" y="3839012"/>
              <a:ext cx="2032000" cy="3556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a:off x="5429250" y="3467100"/>
              <a:ext cx="500027" cy="693865"/>
            </a:xfrm>
            <a:prstGeom prst="rightBrace">
              <a:avLst>
                <a:gd name="adj1" fmla="val 8333"/>
                <a:gd name="adj2" fmla="val 6582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1069459" y="5878513"/>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6982221" y="5886451"/>
              <a:ext cx="776207" cy="4953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3395264" y="3852705"/>
              <a:ext cx="2035970" cy="359401"/>
            </a:xfrm>
            <a:prstGeom prst="rect">
              <a:avLst/>
            </a:prstGeom>
            <a:noFill/>
          </p:spPr>
          <p:txBody>
            <a:bodyPr wrap="none" rtlCol="0">
              <a:spAutoFit/>
            </a:bodyPr>
            <a:lstStyle/>
            <a:p>
              <a:pPr algn="ctr"/>
              <a:r>
                <a:rPr lang="ja-JP" altLang="en-US" sz="1500" dirty="0" smtClean="0"/>
                <a:t>受信バッファアドレス</a:t>
              </a:r>
              <a:endParaRPr kumimoji="1" lang="ja-JP" altLang="en-US" sz="1500" dirty="0"/>
            </a:p>
          </p:txBody>
        </p:sp>
      </p:grpSp>
    </p:spTree>
    <p:extLst>
      <p:ext uri="{BB962C8B-B14F-4D97-AF65-F5344CB8AC3E}">
        <p14:creationId xmlns:p14="http://schemas.microsoft.com/office/powerpoint/2010/main" val="2322497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19</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solidFill>
                  <a:srgbClr val="FF0000"/>
                </a:solidFill>
                <a:latin typeface="Calibri" panose="020F0502020204030204" pitchFamily="34" charset="0"/>
                <a:ea typeface="ＭＳ Ｐゴシック" panose="020B0600070205080204" pitchFamily="50" charset="-128"/>
              </a:rPr>
              <a:t>5. </a:t>
            </a:r>
            <a:r>
              <a:rPr lang="ja-JP" altLang="en-US" sz="2400" smtClean="0">
                <a:solidFill>
                  <a:srgbClr val="FF0000"/>
                </a:solidFill>
                <a:latin typeface="Calibri" panose="020F0502020204030204" pitchFamily="34" charset="0"/>
                <a:ea typeface="ＭＳ Ｐゴシック" panose="020B0600070205080204" pitchFamily="50" charset="-128"/>
              </a:rPr>
              <a:t>評価</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310004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2</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4188346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20</a:t>
            </a:fld>
            <a:endParaRPr lang="ja-JP" altLang="en-US" dirty="0"/>
          </a:p>
        </p:txBody>
      </p:sp>
      <p:sp>
        <p:nvSpPr>
          <p:cNvPr id="6" name="タイトル 1"/>
          <p:cNvSpPr txBox="1">
            <a:spLocks/>
          </p:cNvSpPr>
          <p:nvPr/>
        </p:nvSpPr>
        <p:spPr bwMode="auto">
          <a:xfrm>
            <a:off x="0" y="-6590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評価</a:t>
            </a:r>
            <a:endParaRPr lang="ja-JP" altLang="en-US" sz="4400" dirty="0">
              <a:ea typeface="+mj-ea"/>
              <a:cs typeface="+mj-cs"/>
            </a:endParaRPr>
          </a:p>
        </p:txBody>
      </p:sp>
      <p:sp>
        <p:nvSpPr>
          <p:cNvPr id="7" name="テキスト ボックス 6"/>
          <p:cNvSpPr txBox="1"/>
          <p:nvPr/>
        </p:nvSpPr>
        <p:spPr>
          <a:xfrm>
            <a:off x="253189" y="730496"/>
            <a:ext cx="3570208" cy="461665"/>
          </a:xfrm>
          <a:prstGeom prst="rect">
            <a:avLst/>
          </a:prstGeom>
          <a:noFill/>
        </p:spPr>
        <p:txBody>
          <a:bodyPr wrap="none" rtlCol="0">
            <a:spAutoFit/>
          </a:bodyPr>
          <a:lstStyle/>
          <a:p>
            <a:r>
              <a:rPr kumimoji="1" lang="ja-JP" altLang="en-US" sz="2400" smtClean="0">
                <a:solidFill>
                  <a:srgbClr val="0000FF"/>
                </a:solidFill>
              </a:rPr>
              <a:t>＜開発支援機構の評価＞</a:t>
            </a:r>
            <a:endParaRPr kumimoji="1" lang="ja-JP" altLang="en-US" sz="2400" dirty="0" smtClean="0">
              <a:solidFill>
                <a:srgbClr val="0000FF"/>
              </a:solidFill>
            </a:endParaRPr>
          </a:p>
        </p:txBody>
      </p:sp>
      <p:sp>
        <p:nvSpPr>
          <p:cNvPr id="5" name="テキスト ボックス 4"/>
          <p:cNvSpPr txBox="1"/>
          <p:nvPr/>
        </p:nvSpPr>
        <p:spPr>
          <a:xfrm>
            <a:off x="253189" y="1162931"/>
            <a:ext cx="2818400" cy="461665"/>
          </a:xfrm>
          <a:prstGeom prst="rect">
            <a:avLst/>
          </a:prstGeom>
          <a:noFill/>
        </p:spPr>
        <p:txBody>
          <a:bodyPr wrap="none" rtlCol="0">
            <a:spAutoFit/>
          </a:bodyPr>
          <a:lstStyle/>
          <a:p>
            <a:r>
              <a:rPr lang="en-US" altLang="ja-JP" sz="2400" smtClean="0"/>
              <a:t>(</a:t>
            </a:r>
            <a:r>
              <a:rPr lang="ja-JP" altLang="en-US" sz="2400" smtClean="0"/>
              <a:t>評価 </a:t>
            </a:r>
            <a:r>
              <a:rPr lang="en-US" altLang="ja-JP" sz="2400" smtClean="0"/>
              <a:t>1) </a:t>
            </a:r>
            <a:r>
              <a:rPr lang="ja-JP" altLang="en-US" sz="2400" smtClean="0">
                <a:solidFill>
                  <a:srgbClr val="FF0000"/>
                </a:solidFill>
              </a:rPr>
              <a:t>割込</a:t>
            </a:r>
            <a:r>
              <a:rPr lang="ja-JP" altLang="en-US" sz="2400">
                <a:solidFill>
                  <a:srgbClr val="FF0000"/>
                </a:solidFill>
              </a:rPr>
              <a:t>の</a:t>
            </a:r>
            <a:r>
              <a:rPr lang="ja-JP" altLang="en-US" sz="2400" smtClean="0">
                <a:solidFill>
                  <a:srgbClr val="FF0000"/>
                </a:solidFill>
              </a:rPr>
              <a:t>間隔</a:t>
            </a:r>
            <a:endParaRPr lang="en-US" altLang="ja-JP" sz="2400" smtClean="0">
              <a:solidFill>
                <a:srgbClr val="FF0000"/>
              </a:solidFill>
            </a:endParaRPr>
          </a:p>
        </p:txBody>
      </p:sp>
      <p:sp>
        <p:nvSpPr>
          <p:cNvPr id="11" name="テキスト ボックス 10"/>
          <p:cNvSpPr txBox="1"/>
          <p:nvPr/>
        </p:nvSpPr>
        <p:spPr>
          <a:xfrm>
            <a:off x="253189" y="2024813"/>
            <a:ext cx="3433953" cy="461665"/>
          </a:xfrm>
          <a:prstGeom prst="rect">
            <a:avLst/>
          </a:prstGeom>
          <a:noFill/>
        </p:spPr>
        <p:txBody>
          <a:bodyPr wrap="none" rtlCol="0">
            <a:spAutoFit/>
          </a:bodyPr>
          <a:lstStyle/>
          <a:p>
            <a:r>
              <a:rPr lang="en-US" altLang="ja-JP" sz="2400" smtClean="0"/>
              <a:t>(</a:t>
            </a:r>
            <a:r>
              <a:rPr lang="ja-JP" altLang="en-US" sz="2400" smtClean="0"/>
              <a:t>評価 </a:t>
            </a:r>
            <a:r>
              <a:rPr lang="en-US" altLang="ja-JP" sz="2400" smtClean="0"/>
              <a:t>2) </a:t>
            </a:r>
            <a:r>
              <a:rPr lang="ja-JP" altLang="en-US" sz="2400" smtClean="0">
                <a:solidFill>
                  <a:srgbClr val="FF0000"/>
                </a:solidFill>
              </a:rPr>
              <a:t>割込間隔の精度</a:t>
            </a:r>
            <a:endParaRPr lang="en-US" altLang="ja-JP" sz="2400" smtClean="0">
              <a:solidFill>
                <a:srgbClr val="FF0000"/>
              </a:solidFill>
            </a:endParaRPr>
          </a:p>
        </p:txBody>
      </p:sp>
      <p:sp>
        <p:nvSpPr>
          <p:cNvPr id="12" name="テキスト ボックス 11"/>
          <p:cNvSpPr txBox="1"/>
          <p:nvPr/>
        </p:nvSpPr>
        <p:spPr>
          <a:xfrm>
            <a:off x="253188" y="3249567"/>
            <a:ext cx="3977371" cy="461665"/>
          </a:xfrm>
          <a:prstGeom prst="rect">
            <a:avLst/>
          </a:prstGeom>
          <a:noFill/>
        </p:spPr>
        <p:txBody>
          <a:bodyPr wrap="none" rtlCol="0">
            <a:spAutoFit/>
          </a:bodyPr>
          <a:lstStyle/>
          <a:p>
            <a:r>
              <a:rPr lang="en-US" altLang="ja-JP" sz="2400" smtClean="0"/>
              <a:t>(</a:t>
            </a:r>
            <a:r>
              <a:rPr lang="ja-JP" altLang="en-US" sz="2400" smtClean="0"/>
              <a:t>評価 </a:t>
            </a:r>
            <a:r>
              <a:rPr lang="en-US" altLang="ja-JP" sz="2400" smtClean="0"/>
              <a:t>3) </a:t>
            </a:r>
            <a:r>
              <a:rPr lang="en-US" altLang="ja-JP" sz="2400" smtClean="0">
                <a:solidFill>
                  <a:srgbClr val="FF0000"/>
                </a:solidFill>
              </a:rPr>
              <a:t>NIC</a:t>
            </a:r>
            <a:r>
              <a:rPr lang="ja-JP" altLang="en-US" sz="2400" smtClean="0">
                <a:solidFill>
                  <a:srgbClr val="FF0000"/>
                </a:solidFill>
              </a:rPr>
              <a:t>ドライバへの適用</a:t>
            </a:r>
            <a:endParaRPr lang="en-US" altLang="ja-JP" sz="2400" smtClean="0">
              <a:solidFill>
                <a:srgbClr val="FF0000"/>
              </a:solidFill>
            </a:endParaRPr>
          </a:p>
        </p:txBody>
      </p:sp>
      <p:sp>
        <p:nvSpPr>
          <p:cNvPr id="20" name="テキスト ボックス 19"/>
          <p:cNvSpPr txBox="1"/>
          <p:nvPr/>
        </p:nvSpPr>
        <p:spPr>
          <a:xfrm>
            <a:off x="562108" y="1563148"/>
            <a:ext cx="6175088" cy="461665"/>
          </a:xfrm>
          <a:prstGeom prst="rect">
            <a:avLst/>
          </a:prstGeom>
          <a:noFill/>
        </p:spPr>
        <p:txBody>
          <a:bodyPr wrap="none" rtlCol="0">
            <a:spAutoFit/>
          </a:bodyPr>
          <a:lstStyle/>
          <a:p>
            <a:r>
              <a:rPr lang="ja-JP" altLang="en-US" sz="2400" smtClean="0"/>
              <a:t>開発支援機構が実現</a:t>
            </a:r>
            <a:r>
              <a:rPr lang="ja-JP" altLang="en-US" sz="2400"/>
              <a:t>可能</a:t>
            </a:r>
            <a:r>
              <a:rPr lang="ja-JP" altLang="en-US" sz="2400" smtClean="0"/>
              <a:t>な割込間隔を評価</a:t>
            </a:r>
            <a:endParaRPr lang="en-US" altLang="ja-JP" sz="2400" smtClean="0"/>
          </a:p>
        </p:txBody>
      </p:sp>
      <p:sp>
        <p:nvSpPr>
          <p:cNvPr id="24" name="テキスト ボックス 23"/>
          <p:cNvSpPr txBox="1"/>
          <p:nvPr/>
        </p:nvSpPr>
        <p:spPr>
          <a:xfrm>
            <a:off x="562107" y="2417126"/>
            <a:ext cx="7965642" cy="461665"/>
          </a:xfrm>
          <a:prstGeom prst="rect">
            <a:avLst/>
          </a:prstGeom>
          <a:noFill/>
        </p:spPr>
        <p:txBody>
          <a:bodyPr wrap="none" rtlCol="0">
            <a:spAutoFit/>
          </a:bodyPr>
          <a:lstStyle/>
          <a:p>
            <a:r>
              <a:rPr lang="ja-JP" altLang="en-US" sz="2400"/>
              <a:t>開発</a:t>
            </a:r>
            <a:r>
              <a:rPr lang="ja-JP" altLang="en-US" sz="2400" smtClean="0"/>
              <a:t>対象</a:t>
            </a:r>
            <a:r>
              <a:rPr lang="en-US" altLang="ja-JP" sz="2400" smtClean="0"/>
              <a:t>OS</a:t>
            </a:r>
            <a:r>
              <a:rPr lang="ja-JP" altLang="en-US" sz="2400" smtClean="0"/>
              <a:t>において，発生可能な割込み間隔の精度を評価</a:t>
            </a:r>
            <a:endParaRPr lang="en-US" altLang="ja-JP" sz="2400" smtClean="0"/>
          </a:p>
        </p:txBody>
      </p:sp>
      <p:sp>
        <p:nvSpPr>
          <p:cNvPr id="27" name="テキスト ボックス 26"/>
          <p:cNvSpPr txBox="1"/>
          <p:nvPr/>
        </p:nvSpPr>
        <p:spPr>
          <a:xfrm>
            <a:off x="586613" y="3657218"/>
            <a:ext cx="7055136" cy="461665"/>
          </a:xfrm>
          <a:prstGeom prst="rect">
            <a:avLst/>
          </a:prstGeom>
          <a:noFill/>
        </p:spPr>
        <p:txBody>
          <a:bodyPr wrap="none" rtlCol="0">
            <a:spAutoFit/>
          </a:bodyPr>
          <a:lstStyle/>
          <a:p>
            <a:r>
              <a:rPr lang="ja-JP" altLang="en-US" sz="2400" smtClean="0"/>
              <a:t>本</a:t>
            </a:r>
            <a:r>
              <a:rPr lang="ja-JP" altLang="en-US" sz="2400"/>
              <a:t>環境</a:t>
            </a:r>
            <a:r>
              <a:rPr lang="ja-JP" altLang="en-US" sz="2400" smtClean="0"/>
              <a:t>を用いて</a:t>
            </a:r>
            <a:r>
              <a:rPr lang="en-US" altLang="ja-JP" sz="2400" smtClean="0"/>
              <a:t>NIC</a:t>
            </a:r>
            <a:r>
              <a:rPr lang="ja-JP" altLang="en-US" sz="2400" smtClean="0"/>
              <a:t>ドライバの通信処理の性能を</a:t>
            </a:r>
            <a:r>
              <a:rPr lang="ja-JP" altLang="en-US" sz="2400"/>
              <a:t>評価</a:t>
            </a:r>
            <a:endParaRPr lang="en-US" altLang="ja-JP" sz="2400" smtClean="0"/>
          </a:p>
        </p:txBody>
      </p:sp>
      <p:sp>
        <p:nvSpPr>
          <p:cNvPr id="13" name="テキスト ボックス 12"/>
          <p:cNvSpPr txBox="1"/>
          <p:nvPr/>
        </p:nvSpPr>
        <p:spPr>
          <a:xfrm>
            <a:off x="253189" y="2837742"/>
            <a:ext cx="3730508" cy="461665"/>
          </a:xfrm>
          <a:prstGeom prst="rect">
            <a:avLst/>
          </a:prstGeom>
          <a:noFill/>
        </p:spPr>
        <p:txBody>
          <a:bodyPr wrap="none" rtlCol="0">
            <a:spAutoFit/>
          </a:bodyPr>
          <a:lstStyle/>
          <a:p>
            <a:r>
              <a:rPr kumimoji="1" lang="ja-JP" altLang="en-US" sz="2400" smtClean="0">
                <a:solidFill>
                  <a:srgbClr val="0000FF"/>
                </a:solidFill>
              </a:rPr>
              <a:t>＜本環境を通しての評価＞</a:t>
            </a:r>
            <a:endParaRPr kumimoji="1" lang="ja-JP" altLang="en-US" sz="2400" dirty="0" smtClean="0">
              <a:solidFill>
                <a:srgbClr val="0000FF"/>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3869170358"/>
              </p:ext>
            </p:extLst>
          </p:nvPr>
        </p:nvGraphicFramePr>
        <p:xfrm>
          <a:off x="746447" y="4669721"/>
          <a:ext cx="6152064" cy="1493520"/>
        </p:xfrm>
        <a:graphic>
          <a:graphicData uri="http://schemas.openxmlformats.org/drawingml/2006/table">
            <a:tbl>
              <a:tblPr firstRow="1" bandRow="1">
                <a:tableStyleId>{5C22544A-7EE6-4342-B048-85BDC9FD1C3A}</a:tableStyleId>
              </a:tblPr>
              <a:tblGrid>
                <a:gridCol w="1472263"/>
                <a:gridCol w="4679801"/>
              </a:tblGrid>
              <a:tr h="370840">
                <a:tc>
                  <a:txBody>
                    <a:bodyPr/>
                    <a:lstStyle/>
                    <a:p>
                      <a:pPr algn="l"/>
                      <a:r>
                        <a:rPr kumimoji="1" lang="ja-JP" altLang="en-US" sz="2000" b="0" dirty="0" smtClean="0">
                          <a:solidFill>
                            <a:schemeClr val="tx1"/>
                          </a:solidFill>
                        </a:rPr>
                        <a:t>プロセッサ</a:t>
                      </a:r>
                      <a:endParaRPr kumimoji="1" lang="ja-JP" altLang="en-US" sz="20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dirty="0" smtClean="0">
                          <a:solidFill>
                            <a:schemeClr val="tx1"/>
                          </a:solidFill>
                        </a:rPr>
                        <a:t>Intel</a:t>
                      </a:r>
                      <a:r>
                        <a:rPr kumimoji="1" lang="en-US" altLang="ja-JP" sz="2000" b="0" baseline="0" dirty="0" smtClean="0">
                          <a:solidFill>
                            <a:schemeClr val="tx1"/>
                          </a:solidFill>
                        </a:rPr>
                        <a:t>® Core</a:t>
                      </a:r>
                      <a:r>
                        <a:rPr kumimoji="1" lang="en-US" altLang="ja-JP" sz="2000" b="0" baseline="0" smtClean="0">
                          <a:solidFill>
                            <a:schemeClr val="tx1"/>
                          </a:solidFill>
                        </a:rPr>
                        <a:t>™ i7-860, 2.93 </a:t>
                      </a:r>
                      <a:r>
                        <a:rPr kumimoji="1" lang="en-US" altLang="ja-JP" sz="2000" b="0" baseline="0" dirty="0" smtClean="0">
                          <a:solidFill>
                            <a:schemeClr val="tx1"/>
                          </a:solidFill>
                        </a:rPr>
                        <a:t>GHz</a:t>
                      </a:r>
                    </a:p>
                    <a:p>
                      <a:pPr algn="l"/>
                      <a:r>
                        <a:rPr kumimoji="1" lang="ja-JP" altLang="en-US" sz="2000" b="0" baseline="0" smtClean="0">
                          <a:solidFill>
                            <a:schemeClr val="tx1"/>
                          </a:solidFill>
                        </a:rPr>
                        <a:t>（開発支援</a:t>
                      </a:r>
                      <a:r>
                        <a:rPr kumimoji="1" lang="en-US" altLang="ja-JP" sz="2000" b="0" baseline="0" smtClean="0">
                          <a:solidFill>
                            <a:schemeClr val="tx1"/>
                          </a:solidFill>
                        </a:rPr>
                        <a:t>OS</a:t>
                      </a:r>
                      <a:r>
                        <a:rPr kumimoji="1" lang="ja-JP" altLang="en-US" sz="2000" b="0" baseline="0" smtClean="0">
                          <a:solidFill>
                            <a:schemeClr val="tx1"/>
                          </a:solidFill>
                        </a:rPr>
                        <a:t>：</a:t>
                      </a:r>
                      <a:r>
                        <a:rPr kumimoji="1" lang="en-US" altLang="ja-JP" sz="2000" b="0" baseline="0" dirty="0" smtClean="0">
                          <a:solidFill>
                            <a:schemeClr val="tx1"/>
                          </a:solidFill>
                        </a:rPr>
                        <a:t>1</a:t>
                      </a:r>
                      <a:r>
                        <a:rPr kumimoji="1" lang="ja-JP" altLang="en-US" sz="2000" b="0" baseline="0" smtClean="0">
                          <a:solidFill>
                            <a:schemeClr val="tx1"/>
                          </a:solidFill>
                        </a:rPr>
                        <a:t>コア，</a:t>
                      </a:r>
                      <a:r>
                        <a:rPr kumimoji="1" lang="ja-JP" altLang="en-US" sz="2000" b="0" kern="1200" baseline="0" smtClean="0">
                          <a:solidFill>
                            <a:schemeClr val="tx1"/>
                          </a:solidFill>
                          <a:latin typeface="+mn-lt"/>
                          <a:ea typeface="+mn-ea"/>
                          <a:cs typeface="+mn-cs"/>
                        </a:rPr>
                        <a:t>開発対象</a:t>
                      </a:r>
                      <a:r>
                        <a:rPr kumimoji="1" lang="en-US" altLang="ja-JP" sz="2000" b="0" kern="1200" baseline="0" smtClean="0">
                          <a:solidFill>
                            <a:schemeClr val="tx1"/>
                          </a:solidFill>
                          <a:latin typeface="+mn-lt"/>
                          <a:ea typeface="+mn-ea"/>
                          <a:cs typeface="+mn-cs"/>
                        </a:rPr>
                        <a:t>OS </a:t>
                      </a:r>
                      <a:r>
                        <a:rPr kumimoji="1" lang="ja-JP" altLang="en-US" sz="2000" b="0" baseline="0" smtClean="0">
                          <a:solidFill>
                            <a:schemeClr val="tx1"/>
                          </a:solidFill>
                        </a:rPr>
                        <a:t>：</a:t>
                      </a:r>
                      <a:r>
                        <a:rPr kumimoji="1" lang="en-US" altLang="ja-JP" sz="2000" b="0" baseline="0" dirty="0" smtClean="0">
                          <a:solidFill>
                            <a:schemeClr val="tx1"/>
                          </a:solidFill>
                        </a:rPr>
                        <a:t>1</a:t>
                      </a:r>
                      <a:r>
                        <a:rPr kumimoji="1" lang="ja-JP" altLang="en-US" sz="2000" b="0" baseline="0" smtClean="0">
                          <a:solidFill>
                            <a:schemeClr val="tx1"/>
                          </a:solidFill>
                        </a:rPr>
                        <a:t>コア</a:t>
                      </a:r>
                      <a:r>
                        <a:rPr kumimoji="1" lang="ja-JP" altLang="en-US" sz="2000" b="0"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kumimoji="1" lang="en-US" altLang="ja-JP" sz="2000" dirty="0" smtClean="0">
                          <a:solidFill>
                            <a:schemeClr val="tx1"/>
                          </a:solidFill>
                        </a:rPr>
                        <a:t>OS</a:t>
                      </a:r>
                      <a:endParaRPr kumimoji="1" lang="ja-JP" alt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dirty="0" smtClean="0">
                          <a:solidFill>
                            <a:schemeClr val="tx1"/>
                          </a:solidFill>
                        </a:rPr>
                        <a:t>Linux 3.0.8</a:t>
                      </a:r>
                      <a:r>
                        <a:rPr kumimoji="1" lang="ja-JP" altLang="en-US" sz="2000" dirty="0" smtClean="0">
                          <a:solidFill>
                            <a:schemeClr val="tx1"/>
                          </a:solidFill>
                        </a:rPr>
                        <a:t>（</a:t>
                      </a:r>
                      <a:r>
                        <a:rPr kumimoji="1" lang="en-US" altLang="ja-JP" sz="2000" dirty="0" smtClean="0">
                          <a:solidFill>
                            <a:schemeClr val="tx1"/>
                          </a:solidFill>
                        </a:rPr>
                        <a:t>64 </a:t>
                      </a:r>
                      <a:r>
                        <a:rPr kumimoji="1" lang="en-US" altLang="ja-JP" sz="2000" smtClean="0">
                          <a:solidFill>
                            <a:schemeClr val="tx1"/>
                          </a:solidFill>
                        </a:rPr>
                        <a:t>bit</a:t>
                      </a:r>
                      <a:r>
                        <a:rPr kumimoji="1" lang="ja-JP" altLang="en-US" sz="2000" smtClean="0">
                          <a:solidFill>
                            <a:schemeClr val="tx1"/>
                          </a:solidFill>
                        </a:rPr>
                        <a:t>）</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kumimoji="1" lang="en-US" altLang="ja-JP" sz="2000" smtClean="0">
                          <a:solidFill>
                            <a:schemeClr val="tx1"/>
                          </a:solidFill>
                        </a:rPr>
                        <a:t>NIC</a:t>
                      </a:r>
                      <a:r>
                        <a:rPr kumimoji="1" lang="ja-JP" altLang="en-US" sz="2000" smtClean="0">
                          <a:solidFill>
                            <a:schemeClr val="tx1"/>
                          </a:solidFill>
                        </a:rPr>
                        <a:t>ドライバ</a:t>
                      </a:r>
                      <a:endParaRPr kumimoji="1" lang="ja-JP" alt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smtClean="0">
                          <a:solidFill>
                            <a:schemeClr val="tx1"/>
                          </a:solidFill>
                        </a:rPr>
                        <a:t>RTL8169</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テキスト ボックス 14"/>
          <p:cNvSpPr txBox="1"/>
          <p:nvPr/>
        </p:nvSpPr>
        <p:spPr>
          <a:xfrm>
            <a:off x="253189" y="4082219"/>
            <a:ext cx="2031325" cy="461665"/>
          </a:xfrm>
          <a:prstGeom prst="rect">
            <a:avLst/>
          </a:prstGeom>
          <a:noFill/>
        </p:spPr>
        <p:txBody>
          <a:bodyPr wrap="none" rtlCol="0">
            <a:spAutoFit/>
          </a:bodyPr>
          <a:lstStyle/>
          <a:p>
            <a:r>
              <a:rPr kumimoji="1" lang="ja-JP" altLang="en-US" sz="2400" smtClean="0">
                <a:solidFill>
                  <a:srgbClr val="0000FF"/>
                </a:solidFill>
              </a:rPr>
              <a:t>＜</a:t>
            </a:r>
            <a:r>
              <a:rPr lang="ja-JP" altLang="en-US" sz="2400" smtClean="0">
                <a:solidFill>
                  <a:srgbClr val="0000FF"/>
                </a:solidFill>
              </a:rPr>
              <a:t>評価環境</a:t>
            </a:r>
            <a:r>
              <a:rPr kumimoji="1" lang="ja-JP" altLang="en-US" sz="2400" smtClean="0">
                <a:solidFill>
                  <a:srgbClr val="0000FF"/>
                </a:solidFill>
              </a:rPr>
              <a:t>＞</a:t>
            </a:r>
            <a:endParaRPr kumimoji="1" lang="ja-JP" altLang="en-US" sz="2400" dirty="0" smtClean="0">
              <a:solidFill>
                <a:srgbClr val="0000FF"/>
              </a:solidFill>
            </a:endParaRPr>
          </a:p>
        </p:txBody>
      </p:sp>
    </p:spTree>
    <p:extLst>
      <p:ext uri="{BB962C8B-B14F-4D97-AF65-F5344CB8AC3E}">
        <p14:creationId xmlns:p14="http://schemas.microsoft.com/office/powerpoint/2010/main" val="1005599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21</a:t>
            </a:fld>
            <a:endParaRPr lang="ja-JP" altLang="en-US" dirty="0"/>
          </a:p>
        </p:txBody>
      </p:sp>
      <p:sp>
        <p:nvSpPr>
          <p:cNvPr id="6" name="タイトル 1"/>
          <p:cNvSpPr txBox="1">
            <a:spLocks/>
          </p:cNvSpPr>
          <p:nvPr/>
        </p:nvSpPr>
        <p:spPr bwMode="auto">
          <a:xfrm>
            <a:off x="0" y="-65900"/>
            <a:ext cx="9144000" cy="935038"/>
          </a:xfrm>
          <a:prstGeom prst="rect">
            <a:avLst/>
          </a:prstGeom>
          <a:noFill/>
          <a:ln w="9525">
            <a:noFill/>
            <a:miter lim="800000"/>
            <a:headEnd/>
            <a:tailEnd/>
          </a:ln>
        </p:spPr>
        <p:txBody>
          <a:bodyPr anchor="ctr"/>
          <a:lstStyle/>
          <a:p>
            <a:pPr algn="ctr">
              <a:defRPr/>
            </a:pPr>
            <a:r>
              <a:rPr lang="ja-JP" altLang="en-US" sz="4400">
                <a:ea typeface="+mj-ea"/>
                <a:cs typeface="+mj-cs"/>
              </a:rPr>
              <a:t>割</a:t>
            </a:r>
            <a:r>
              <a:rPr lang="ja-JP" altLang="en-US" sz="4400" smtClean="0">
                <a:ea typeface="+mj-ea"/>
                <a:cs typeface="+mj-cs"/>
              </a:rPr>
              <a:t>込の間隔</a:t>
            </a:r>
            <a:endParaRPr lang="ja-JP" altLang="en-US" sz="4400" dirty="0">
              <a:ea typeface="+mj-ea"/>
              <a:cs typeface="+mj-cs"/>
            </a:endParaRPr>
          </a:p>
        </p:txBody>
      </p:sp>
      <p:sp>
        <p:nvSpPr>
          <p:cNvPr id="19" name="テキスト ボックス 18"/>
          <p:cNvSpPr txBox="1"/>
          <p:nvPr/>
        </p:nvSpPr>
        <p:spPr>
          <a:xfrm>
            <a:off x="253188" y="1727518"/>
            <a:ext cx="8512267" cy="461665"/>
          </a:xfrm>
          <a:prstGeom prst="rect">
            <a:avLst/>
          </a:prstGeom>
          <a:noFill/>
        </p:spPr>
        <p:txBody>
          <a:bodyPr wrap="none" rtlCol="0">
            <a:spAutoFit/>
          </a:bodyPr>
          <a:lstStyle/>
          <a:p>
            <a:r>
              <a:rPr lang="ja-JP" altLang="en-US" sz="2400" smtClean="0">
                <a:solidFill>
                  <a:srgbClr val="0000FF"/>
                </a:solidFill>
              </a:rPr>
              <a:t>パケット送信処理</a:t>
            </a:r>
            <a:r>
              <a:rPr lang="en-US" altLang="ja-JP" sz="2400" smtClean="0"/>
              <a:t>: </a:t>
            </a:r>
            <a:r>
              <a:rPr lang="ja-JP" altLang="en-US" sz="2400" smtClean="0"/>
              <a:t>パケット受信時に行う</a:t>
            </a:r>
            <a:r>
              <a:rPr lang="en-US" altLang="ja-JP" sz="2400" smtClean="0"/>
              <a:t>NIC(</a:t>
            </a:r>
            <a:r>
              <a:rPr lang="ja-JP" altLang="en-US" sz="2400" smtClean="0"/>
              <a:t>ハードウェア</a:t>
            </a:r>
            <a:r>
              <a:rPr lang="en-US" altLang="ja-JP" sz="2400" smtClean="0"/>
              <a:t>)</a:t>
            </a:r>
            <a:r>
              <a:rPr lang="ja-JP" altLang="en-US" sz="2400" smtClean="0"/>
              <a:t>の処理</a:t>
            </a:r>
            <a:endParaRPr lang="en-US" altLang="ja-JP" sz="2400" smtClean="0"/>
          </a:p>
        </p:txBody>
      </p:sp>
      <p:sp>
        <p:nvSpPr>
          <p:cNvPr id="30" name="テキスト ボックス 29"/>
          <p:cNvSpPr txBox="1"/>
          <p:nvPr/>
        </p:nvSpPr>
        <p:spPr>
          <a:xfrm>
            <a:off x="253188" y="2167323"/>
            <a:ext cx="3126177" cy="461665"/>
          </a:xfrm>
          <a:prstGeom prst="rect">
            <a:avLst/>
          </a:prstGeom>
          <a:noFill/>
        </p:spPr>
        <p:txBody>
          <a:bodyPr wrap="none" rtlCol="0">
            <a:spAutoFit/>
          </a:bodyPr>
          <a:lstStyle/>
          <a:p>
            <a:r>
              <a:rPr kumimoji="1" lang="ja-JP" altLang="en-US" sz="2400" smtClean="0">
                <a:solidFill>
                  <a:srgbClr val="0000FF"/>
                </a:solidFill>
              </a:rPr>
              <a:t>＜パケット送信処理＞</a:t>
            </a:r>
            <a:endParaRPr kumimoji="1" lang="ja-JP" altLang="en-US" sz="2400" dirty="0" smtClean="0">
              <a:solidFill>
                <a:srgbClr val="0000FF"/>
              </a:solidFill>
            </a:endParaRPr>
          </a:p>
        </p:txBody>
      </p:sp>
      <p:sp>
        <p:nvSpPr>
          <p:cNvPr id="31" name="テキスト ボックス 30"/>
          <p:cNvSpPr txBox="1"/>
          <p:nvPr/>
        </p:nvSpPr>
        <p:spPr>
          <a:xfrm>
            <a:off x="253188" y="2949528"/>
            <a:ext cx="2593980" cy="461665"/>
          </a:xfrm>
          <a:prstGeom prst="rect">
            <a:avLst/>
          </a:prstGeom>
          <a:noFill/>
        </p:spPr>
        <p:txBody>
          <a:bodyPr wrap="none" rtlCol="0">
            <a:spAutoFit/>
          </a:bodyPr>
          <a:lstStyle/>
          <a:p>
            <a:r>
              <a:rPr lang="en-US" altLang="ja-JP" sz="2400" smtClean="0"/>
              <a:t>(2) </a:t>
            </a:r>
            <a:r>
              <a:rPr lang="ja-JP" altLang="en-US" sz="2400" smtClean="0"/>
              <a:t>パケットの配置</a:t>
            </a:r>
            <a:endParaRPr lang="en-US" altLang="ja-JP" sz="2400" smtClean="0"/>
          </a:p>
        </p:txBody>
      </p:sp>
      <p:sp>
        <p:nvSpPr>
          <p:cNvPr id="32" name="テキスト ボックス 31"/>
          <p:cNvSpPr txBox="1"/>
          <p:nvPr/>
        </p:nvSpPr>
        <p:spPr>
          <a:xfrm>
            <a:off x="253188" y="2537464"/>
            <a:ext cx="3948517" cy="461665"/>
          </a:xfrm>
          <a:prstGeom prst="rect">
            <a:avLst/>
          </a:prstGeom>
          <a:noFill/>
        </p:spPr>
        <p:txBody>
          <a:bodyPr wrap="none" rtlCol="0">
            <a:spAutoFit/>
          </a:bodyPr>
          <a:lstStyle/>
          <a:p>
            <a:r>
              <a:rPr lang="en-US" altLang="ja-JP" sz="2400" smtClean="0"/>
              <a:t>(1) </a:t>
            </a:r>
            <a:r>
              <a:rPr lang="ja-JP" altLang="en-US" sz="2400" smtClean="0"/>
              <a:t>受信ディスクリプタの更新</a:t>
            </a:r>
            <a:endParaRPr lang="en-US" altLang="ja-JP" sz="2400" smtClean="0"/>
          </a:p>
        </p:txBody>
      </p:sp>
      <p:sp>
        <p:nvSpPr>
          <p:cNvPr id="33" name="テキスト ボックス 32"/>
          <p:cNvSpPr txBox="1"/>
          <p:nvPr/>
        </p:nvSpPr>
        <p:spPr>
          <a:xfrm>
            <a:off x="253188" y="3369270"/>
            <a:ext cx="2501006" cy="461665"/>
          </a:xfrm>
          <a:prstGeom prst="rect">
            <a:avLst/>
          </a:prstGeom>
          <a:noFill/>
        </p:spPr>
        <p:txBody>
          <a:bodyPr wrap="none" rtlCol="0">
            <a:spAutoFit/>
          </a:bodyPr>
          <a:lstStyle/>
          <a:p>
            <a:r>
              <a:rPr lang="en-US" altLang="ja-JP" sz="2400" smtClean="0"/>
              <a:t>(3) IPI</a:t>
            </a:r>
            <a:r>
              <a:rPr lang="ja-JP" altLang="en-US" sz="2400" smtClean="0"/>
              <a:t>の送信</a:t>
            </a:r>
            <a:r>
              <a:rPr lang="ja-JP" altLang="en-US" sz="2400"/>
              <a:t>要求</a:t>
            </a:r>
            <a:endParaRPr lang="en-US" altLang="ja-JP" sz="2400" smtClean="0"/>
          </a:p>
        </p:txBody>
      </p:sp>
      <p:graphicFrame>
        <p:nvGraphicFramePr>
          <p:cNvPr id="16" name="表 15"/>
          <p:cNvGraphicFramePr>
            <a:graphicFrameLocks noGrp="1"/>
          </p:cNvGraphicFramePr>
          <p:nvPr>
            <p:extLst>
              <p:ext uri="{D42A27DB-BD31-4B8C-83A1-F6EECF244321}">
                <p14:modId xmlns:p14="http://schemas.microsoft.com/office/powerpoint/2010/main" val="941348011"/>
              </p:ext>
            </p:extLst>
          </p:nvPr>
        </p:nvGraphicFramePr>
        <p:xfrm>
          <a:off x="2477515" y="3947000"/>
          <a:ext cx="3599935" cy="1466412"/>
        </p:xfrm>
        <a:graphic>
          <a:graphicData uri="http://schemas.openxmlformats.org/drawingml/2006/table">
            <a:tbl>
              <a:tblPr firstRow="1" bandRow="1">
                <a:tableStyleId>{5940675A-B579-460E-94D1-54222C63F5DA}</a:tableStyleId>
              </a:tblPr>
              <a:tblGrid>
                <a:gridCol w="2026508"/>
                <a:gridCol w="1573427"/>
              </a:tblGrid>
              <a:tr h="366603">
                <a:tc>
                  <a:txBody>
                    <a:bodyPr/>
                    <a:lstStyle/>
                    <a:p>
                      <a:r>
                        <a:rPr kumimoji="1" lang="ja-JP" altLang="en-US" smtClean="0"/>
                        <a:t>パケットサイズ </a:t>
                      </a:r>
                      <a:r>
                        <a:rPr kumimoji="1" lang="en-US" altLang="ja-JP" smtClean="0"/>
                        <a:t>(KB)</a:t>
                      </a:r>
                      <a:endParaRPr kumimoji="1" lang="ja-JP" alt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mtClean="0"/>
                        <a:t>処理時間 </a:t>
                      </a:r>
                      <a:r>
                        <a:rPr kumimoji="1" lang="en-US" altLang="ja-JP" smtClean="0"/>
                        <a:t>(μs)</a:t>
                      </a:r>
                      <a:endParaRPr kumimoji="1" lang="ja-JP"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603">
                <a:tc>
                  <a:txBody>
                    <a:bodyPr/>
                    <a:lstStyle/>
                    <a:p>
                      <a:pPr algn="ctr"/>
                      <a:r>
                        <a:rPr kumimoji="1" lang="en-US" altLang="ja-JP" smtClean="0"/>
                        <a:t>   1.5</a:t>
                      </a:r>
                      <a:endParaRPr kumimoji="1" lang="ja-JP" alt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mtClean="0"/>
                        <a:t>0.205</a:t>
                      </a:r>
                      <a:endParaRPr kumimoji="1" lang="ja-JP"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66603">
                <a:tc>
                  <a:txBody>
                    <a:bodyPr/>
                    <a:lstStyle/>
                    <a:p>
                      <a:pPr algn="ctr"/>
                      <a:r>
                        <a:rPr kumimoji="1" lang="en-US" altLang="ja-JP" smtClean="0"/>
                        <a:t>8</a:t>
                      </a:r>
                      <a:endParaRPr kumimoji="1" lang="ja-JP" altLang="en-US"/>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mtClean="0"/>
                        <a:t>1.462</a:t>
                      </a:r>
                      <a:endParaRPr kumimoji="1" lang="ja-JP"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6603">
                <a:tc>
                  <a:txBody>
                    <a:bodyPr/>
                    <a:lstStyle/>
                    <a:p>
                      <a:pPr algn="l"/>
                      <a:r>
                        <a:rPr kumimoji="1" lang="en-US" altLang="ja-JP" smtClean="0"/>
                        <a:t>              16</a:t>
                      </a:r>
                      <a:endParaRPr kumimoji="1" lang="ja-JP" altLang="en-US"/>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mtClean="0"/>
                        <a:t>3.664</a:t>
                      </a:r>
                      <a:endParaRPr kumimoji="1" lang="ja-JP"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テキスト ボックス 16"/>
          <p:cNvSpPr txBox="1"/>
          <p:nvPr/>
        </p:nvSpPr>
        <p:spPr>
          <a:xfrm>
            <a:off x="486951" y="6001937"/>
            <a:ext cx="8214108" cy="461665"/>
          </a:xfrm>
          <a:prstGeom prst="rect">
            <a:avLst/>
          </a:prstGeom>
          <a:noFill/>
        </p:spPr>
        <p:txBody>
          <a:bodyPr wrap="none" rtlCol="0">
            <a:spAutoFit/>
          </a:bodyPr>
          <a:lstStyle/>
          <a:p>
            <a:r>
              <a:rPr lang="ja-JP" altLang="en-US" sz="2400">
                <a:solidFill>
                  <a:srgbClr val="FF0000"/>
                </a:solidFill>
              </a:rPr>
              <a:t>間隔</a:t>
            </a:r>
            <a:r>
              <a:rPr lang="ja-JP" altLang="en-US" sz="2400" smtClean="0">
                <a:solidFill>
                  <a:srgbClr val="FF0000"/>
                </a:solidFill>
              </a:rPr>
              <a:t>を調整することにより，実際に発生する割込間隔を再現可</a:t>
            </a:r>
            <a:endParaRPr lang="en-US" altLang="ja-JP" sz="2400" smtClean="0">
              <a:solidFill>
                <a:srgbClr val="FF0000"/>
              </a:solidFill>
            </a:endParaRPr>
          </a:p>
        </p:txBody>
      </p:sp>
      <p:sp>
        <p:nvSpPr>
          <p:cNvPr id="12" name="テキスト ボックス 11"/>
          <p:cNvSpPr txBox="1"/>
          <p:nvPr/>
        </p:nvSpPr>
        <p:spPr>
          <a:xfrm>
            <a:off x="267846" y="983864"/>
            <a:ext cx="5809604" cy="461665"/>
          </a:xfrm>
          <a:prstGeom prst="rect">
            <a:avLst/>
          </a:prstGeom>
          <a:noFill/>
        </p:spPr>
        <p:txBody>
          <a:bodyPr wrap="none" rtlCol="0">
            <a:spAutoFit/>
          </a:bodyPr>
          <a:lstStyle/>
          <a:p>
            <a:r>
              <a:rPr lang="en-US" altLang="ja-JP" sz="2400" smtClean="0"/>
              <a:t>IPI</a:t>
            </a:r>
            <a:r>
              <a:rPr lang="ja-JP" altLang="en-US" sz="2400" smtClean="0"/>
              <a:t>の送信はパケット送信処理の最後に送信</a:t>
            </a:r>
            <a:endParaRPr lang="en-US" altLang="ja-JP" sz="2400" smtClean="0"/>
          </a:p>
        </p:txBody>
      </p:sp>
      <p:sp>
        <p:nvSpPr>
          <p:cNvPr id="13" name="テキスト ボックス 12"/>
          <p:cNvSpPr txBox="1"/>
          <p:nvPr/>
        </p:nvSpPr>
        <p:spPr>
          <a:xfrm>
            <a:off x="267846" y="1338278"/>
            <a:ext cx="6910866" cy="461665"/>
          </a:xfrm>
          <a:prstGeom prst="rect">
            <a:avLst/>
          </a:prstGeom>
          <a:noFill/>
        </p:spPr>
        <p:txBody>
          <a:bodyPr wrap="none" rtlCol="0">
            <a:spAutoFit/>
          </a:bodyPr>
          <a:lstStyle/>
          <a:p>
            <a:r>
              <a:rPr lang="ja-JP" altLang="en-US" sz="2400" smtClean="0"/>
              <a:t>∴ 送信処理時間は実現可能な割込間隔の最小値</a:t>
            </a:r>
            <a:endParaRPr lang="en-US" altLang="ja-JP" sz="2400" smtClean="0"/>
          </a:p>
        </p:txBody>
      </p:sp>
      <p:sp>
        <p:nvSpPr>
          <p:cNvPr id="14" name="下矢印 13"/>
          <p:cNvSpPr/>
          <p:nvPr/>
        </p:nvSpPr>
        <p:spPr>
          <a:xfrm>
            <a:off x="3876264" y="5612697"/>
            <a:ext cx="1669266" cy="337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590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22</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割込間隔の精度</a:t>
            </a:r>
            <a:r>
              <a:rPr lang="en-US" altLang="ja-JP" sz="4400" smtClean="0">
                <a:ea typeface="+mj-ea"/>
                <a:cs typeface="+mj-cs"/>
              </a:rPr>
              <a:t>(1/2)</a:t>
            </a:r>
            <a:endParaRPr lang="ja-JP" altLang="en-US" sz="4400" dirty="0">
              <a:ea typeface="+mj-ea"/>
              <a:cs typeface="+mj-cs"/>
            </a:endParaRPr>
          </a:p>
        </p:txBody>
      </p:sp>
      <p:sp>
        <p:nvSpPr>
          <p:cNvPr id="5" name="テキスト ボックス 4"/>
          <p:cNvSpPr txBox="1"/>
          <p:nvPr/>
        </p:nvSpPr>
        <p:spPr>
          <a:xfrm>
            <a:off x="109154" y="1027372"/>
            <a:ext cx="8533105" cy="461665"/>
          </a:xfrm>
          <a:prstGeom prst="rect">
            <a:avLst/>
          </a:prstGeom>
          <a:noFill/>
        </p:spPr>
        <p:txBody>
          <a:bodyPr wrap="none" rtlCol="0">
            <a:spAutoFit/>
          </a:bodyPr>
          <a:lstStyle/>
          <a:p>
            <a:r>
              <a:rPr lang="ja-JP" altLang="en-US" sz="2400" smtClean="0">
                <a:solidFill>
                  <a:srgbClr val="FF0000"/>
                </a:solidFill>
              </a:rPr>
              <a:t>開発対象</a:t>
            </a:r>
            <a:r>
              <a:rPr lang="en-US" altLang="ja-JP" sz="2400" smtClean="0">
                <a:solidFill>
                  <a:srgbClr val="FF0000"/>
                </a:solidFill>
              </a:rPr>
              <a:t>OS</a:t>
            </a:r>
            <a:r>
              <a:rPr lang="ja-JP" altLang="en-US" sz="2400">
                <a:solidFill>
                  <a:srgbClr val="FF0000"/>
                </a:solidFill>
              </a:rPr>
              <a:t>で</a:t>
            </a:r>
            <a:r>
              <a:rPr lang="ja-JP" altLang="en-US" sz="2400" smtClean="0">
                <a:solidFill>
                  <a:srgbClr val="FF0000"/>
                </a:solidFill>
              </a:rPr>
              <a:t>どの程度の精度で割込間隔を実現できるかを評価</a:t>
            </a:r>
            <a:endParaRPr lang="en-US" altLang="ja-JP" sz="2400" smtClean="0">
              <a:solidFill>
                <a:srgbClr val="FF0000"/>
              </a:solidFill>
            </a:endParaRPr>
          </a:p>
        </p:txBody>
      </p:sp>
      <p:sp>
        <p:nvSpPr>
          <p:cNvPr id="12" name="テキスト ボックス 11"/>
          <p:cNvSpPr txBox="1"/>
          <p:nvPr/>
        </p:nvSpPr>
        <p:spPr>
          <a:xfrm>
            <a:off x="180264" y="4534235"/>
            <a:ext cx="7757252" cy="461665"/>
          </a:xfrm>
          <a:prstGeom prst="rect">
            <a:avLst/>
          </a:prstGeom>
          <a:noFill/>
        </p:spPr>
        <p:txBody>
          <a:bodyPr wrap="none" rtlCol="0">
            <a:spAutoFit/>
          </a:bodyPr>
          <a:lstStyle/>
          <a:p>
            <a:r>
              <a:rPr lang="en-US" altLang="ja-JP" sz="2400" smtClean="0"/>
              <a:t>(1) </a:t>
            </a:r>
            <a:r>
              <a:rPr lang="ja-JP" altLang="en-US" sz="2400" smtClean="0"/>
              <a:t>開発支援</a:t>
            </a:r>
            <a:r>
              <a:rPr lang="en-US" altLang="ja-JP" sz="2400" smtClean="0"/>
              <a:t>OS</a:t>
            </a:r>
            <a:r>
              <a:rPr lang="ja-JP" altLang="en-US" sz="2400" smtClean="0"/>
              <a:t>で</a:t>
            </a:r>
            <a:r>
              <a:rPr lang="en-US" altLang="ja-JP" sz="2400" smtClean="0"/>
              <a:t>38μs</a:t>
            </a:r>
            <a:r>
              <a:rPr lang="ja-JP" altLang="en-US" sz="2400" smtClean="0"/>
              <a:t>を指定して</a:t>
            </a:r>
            <a:r>
              <a:rPr lang="en-US" altLang="ja-JP" sz="2400" smtClean="0"/>
              <a:t>1000</a:t>
            </a:r>
            <a:r>
              <a:rPr lang="ja-JP" altLang="en-US" sz="2400" smtClean="0"/>
              <a:t>回連続で割込を発生</a:t>
            </a:r>
            <a:endParaRPr lang="en-US" altLang="ja-JP" sz="2400" smtClean="0"/>
          </a:p>
        </p:txBody>
      </p:sp>
      <p:sp>
        <p:nvSpPr>
          <p:cNvPr id="13" name="テキスト ボックス 12"/>
          <p:cNvSpPr txBox="1"/>
          <p:nvPr/>
        </p:nvSpPr>
        <p:spPr>
          <a:xfrm>
            <a:off x="109154" y="2296241"/>
            <a:ext cx="3498073" cy="461665"/>
          </a:xfrm>
          <a:prstGeom prst="rect">
            <a:avLst/>
          </a:prstGeom>
          <a:noFill/>
        </p:spPr>
        <p:txBody>
          <a:bodyPr wrap="none" rtlCol="0">
            <a:spAutoFit/>
          </a:bodyPr>
          <a:lstStyle/>
          <a:p>
            <a:r>
              <a:rPr lang="en-US" altLang="ja-JP" sz="2400" smtClean="0"/>
              <a:t>(2) </a:t>
            </a:r>
            <a:r>
              <a:rPr lang="ja-JP" altLang="en-US" sz="2400" smtClean="0"/>
              <a:t>常に</a:t>
            </a:r>
            <a:r>
              <a:rPr lang="en-US" altLang="ja-JP" sz="2400" smtClean="0"/>
              <a:t>±2μs</a:t>
            </a:r>
            <a:r>
              <a:rPr lang="ja-JP" altLang="en-US" sz="2400" smtClean="0"/>
              <a:t>ほどのずれ</a:t>
            </a:r>
            <a:endParaRPr lang="en-US" altLang="ja-JP" sz="2400" smtClean="0"/>
          </a:p>
        </p:txBody>
      </p:sp>
      <p:sp>
        <p:nvSpPr>
          <p:cNvPr id="14" name="テキスト ボックス 13"/>
          <p:cNvSpPr txBox="1"/>
          <p:nvPr/>
        </p:nvSpPr>
        <p:spPr>
          <a:xfrm>
            <a:off x="109153" y="2680632"/>
            <a:ext cx="4004622" cy="461665"/>
          </a:xfrm>
          <a:prstGeom prst="rect">
            <a:avLst/>
          </a:prstGeom>
          <a:noFill/>
        </p:spPr>
        <p:txBody>
          <a:bodyPr wrap="none" rtlCol="0">
            <a:spAutoFit/>
          </a:bodyPr>
          <a:lstStyle/>
          <a:p>
            <a:r>
              <a:rPr lang="en-US" altLang="ja-JP" sz="2400" smtClean="0"/>
              <a:t>(3) </a:t>
            </a:r>
            <a:r>
              <a:rPr lang="ja-JP" altLang="en-US" sz="2400" smtClean="0"/>
              <a:t>まれに大きな外れ値</a:t>
            </a:r>
            <a:r>
              <a:rPr lang="en-US" altLang="ja-JP" sz="2400" smtClean="0"/>
              <a:t>(</a:t>
            </a:r>
            <a:r>
              <a:rPr lang="ja-JP" altLang="en-US" sz="2400" smtClean="0"/>
              <a:t>約</a:t>
            </a:r>
            <a:r>
              <a:rPr lang="en-US" altLang="ja-JP" sz="2400" smtClean="0"/>
              <a:t>4s)</a:t>
            </a:r>
          </a:p>
        </p:txBody>
      </p:sp>
      <p:sp>
        <p:nvSpPr>
          <p:cNvPr id="15" name="テキスト ボックス 14"/>
          <p:cNvSpPr txBox="1"/>
          <p:nvPr/>
        </p:nvSpPr>
        <p:spPr>
          <a:xfrm>
            <a:off x="109154" y="1610712"/>
            <a:ext cx="3924472" cy="461665"/>
          </a:xfrm>
          <a:prstGeom prst="rect">
            <a:avLst/>
          </a:prstGeom>
          <a:noFill/>
        </p:spPr>
        <p:txBody>
          <a:bodyPr wrap="none" rtlCol="0">
            <a:spAutoFit/>
          </a:bodyPr>
          <a:lstStyle/>
          <a:p>
            <a:r>
              <a:rPr kumimoji="1" lang="ja-JP" altLang="en-US" sz="2400" smtClean="0">
                <a:solidFill>
                  <a:srgbClr val="0000FF"/>
                </a:solidFill>
              </a:rPr>
              <a:t>＜実</a:t>
            </a:r>
            <a:r>
              <a:rPr kumimoji="1" lang="en-US" altLang="ja-JP" sz="2400" smtClean="0">
                <a:solidFill>
                  <a:srgbClr val="0000FF"/>
                </a:solidFill>
              </a:rPr>
              <a:t>NIC</a:t>
            </a:r>
            <a:r>
              <a:rPr kumimoji="1" lang="ja-JP" altLang="en-US" sz="2400" smtClean="0">
                <a:solidFill>
                  <a:srgbClr val="0000FF"/>
                </a:solidFill>
              </a:rPr>
              <a:t>を用いた際の間隔＞</a:t>
            </a:r>
            <a:endParaRPr kumimoji="1" lang="ja-JP" altLang="en-US" sz="2400" dirty="0" smtClean="0">
              <a:solidFill>
                <a:srgbClr val="0000FF"/>
              </a:solidFill>
            </a:endParaRPr>
          </a:p>
        </p:txBody>
      </p:sp>
      <p:sp>
        <p:nvSpPr>
          <p:cNvPr id="18" name="テキスト ボックス 17"/>
          <p:cNvSpPr txBox="1"/>
          <p:nvPr/>
        </p:nvSpPr>
        <p:spPr>
          <a:xfrm>
            <a:off x="829630" y="3152600"/>
            <a:ext cx="3552576" cy="461665"/>
          </a:xfrm>
          <a:prstGeom prst="rect">
            <a:avLst/>
          </a:prstGeom>
          <a:noFill/>
        </p:spPr>
        <p:txBody>
          <a:bodyPr wrap="none" rtlCol="0">
            <a:spAutoFit/>
          </a:bodyPr>
          <a:lstStyle/>
          <a:p>
            <a:r>
              <a:rPr lang="ja-JP" altLang="en-US" sz="2400"/>
              <a:t>実際</a:t>
            </a:r>
            <a:r>
              <a:rPr lang="ja-JP" altLang="en-US" sz="2400" smtClean="0"/>
              <a:t>の</a:t>
            </a:r>
            <a:r>
              <a:rPr lang="en-US" altLang="ja-JP" sz="2400" smtClean="0"/>
              <a:t>NIC</a:t>
            </a:r>
            <a:r>
              <a:rPr lang="ja-JP" altLang="en-US" sz="2400" smtClean="0"/>
              <a:t>で</a:t>
            </a:r>
            <a:r>
              <a:rPr lang="ja-JP" altLang="en-US" sz="2400"/>
              <a:t>は</a:t>
            </a:r>
            <a:r>
              <a:rPr lang="ja-JP" altLang="en-US" sz="2400" smtClean="0"/>
              <a:t>安定しない</a:t>
            </a:r>
            <a:endParaRPr lang="en-US" altLang="ja-JP" sz="2400" smtClean="0"/>
          </a:p>
        </p:txBody>
      </p:sp>
      <p:sp>
        <p:nvSpPr>
          <p:cNvPr id="16" name="右矢印 15"/>
          <p:cNvSpPr/>
          <p:nvPr/>
        </p:nvSpPr>
        <p:spPr>
          <a:xfrm>
            <a:off x="239864" y="3215185"/>
            <a:ext cx="508811" cy="32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09154" y="1951087"/>
            <a:ext cx="2396810" cy="461665"/>
          </a:xfrm>
          <a:prstGeom prst="rect">
            <a:avLst/>
          </a:prstGeom>
          <a:noFill/>
        </p:spPr>
        <p:txBody>
          <a:bodyPr wrap="none" rtlCol="0">
            <a:spAutoFit/>
          </a:bodyPr>
          <a:lstStyle/>
          <a:p>
            <a:r>
              <a:rPr lang="en-US" altLang="ja-JP" sz="2400" smtClean="0"/>
              <a:t>(1) </a:t>
            </a:r>
            <a:r>
              <a:rPr lang="ja-JP" altLang="en-US" sz="2400" smtClean="0"/>
              <a:t>約</a:t>
            </a:r>
            <a:r>
              <a:rPr lang="en-US" altLang="ja-JP" sz="2400" smtClean="0"/>
              <a:t>38μs</a:t>
            </a:r>
            <a:r>
              <a:rPr lang="ja-JP" altLang="en-US" sz="2400" smtClean="0"/>
              <a:t>で発生</a:t>
            </a:r>
            <a:endParaRPr lang="en-US" altLang="ja-JP" sz="2400" smtClean="0"/>
          </a:p>
        </p:txBody>
      </p:sp>
      <p:sp>
        <p:nvSpPr>
          <p:cNvPr id="23" name="テキスト ボックス 22"/>
          <p:cNvSpPr txBox="1"/>
          <p:nvPr/>
        </p:nvSpPr>
        <p:spPr>
          <a:xfrm>
            <a:off x="180264" y="4907333"/>
            <a:ext cx="7702750" cy="461665"/>
          </a:xfrm>
          <a:prstGeom prst="rect">
            <a:avLst/>
          </a:prstGeom>
          <a:noFill/>
        </p:spPr>
        <p:txBody>
          <a:bodyPr wrap="none" rtlCol="0">
            <a:spAutoFit/>
          </a:bodyPr>
          <a:lstStyle/>
          <a:p>
            <a:r>
              <a:rPr lang="en-US" altLang="ja-JP" sz="2400" smtClean="0"/>
              <a:t>(2) </a:t>
            </a:r>
            <a:r>
              <a:rPr lang="ja-JP" altLang="en-US" sz="2400" smtClean="0"/>
              <a:t>開発対象</a:t>
            </a:r>
            <a:r>
              <a:rPr lang="en-US" altLang="ja-JP" sz="2400" smtClean="0"/>
              <a:t>OS</a:t>
            </a:r>
            <a:r>
              <a:rPr lang="ja-JP" altLang="en-US" sz="2400" smtClean="0"/>
              <a:t>においての割込ハンドラの動作間隔を測定</a:t>
            </a:r>
            <a:endParaRPr lang="en-US" altLang="ja-JP" sz="2400" smtClean="0"/>
          </a:p>
        </p:txBody>
      </p:sp>
      <p:sp>
        <p:nvSpPr>
          <p:cNvPr id="24" name="テキスト ボックス 23"/>
          <p:cNvSpPr txBox="1"/>
          <p:nvPr/>
        </p:nvSpPr>
        <p:spPr>
          <a:xfrm>
            <a:off x="180264" y="5304059"/>
            <a:ext cx="3313728" cy="461665"/>
          </a:xfrm>
          <a:prstGeom prst="rect">
            <a:avLst/>
          </a:prstGeom>
          <a:noFill/>
        </p:spPr>
        <p:txBody>
          <a:bodyPr wrap="none" rtlCol="0">
            <a:spAutoFit/>
          </a:bodyPr>
          <a:lstStyle/>
          <a:p>
            <a:r>
              <a:rPr lang="en-US" altLang="ja-JP" sz="2400" smtClean="0"/>
              <a:t>(3) </a:t>
            </a:r>
            <a:r>
              <a:rPr lang="ja-JP" altLang="en-US" sz="2400" smtClean="0"/>
              <a:t>両者間のずれを計測</a:t>
            </a:r>
            <a:endParaRPr lang="en-US" altLang="ja-JP" sz="2400" smtClean="0"/>
          </a:p>
        </p:txBody>
      </p:sp>
      <p:sp>
        <p:nvSpPr>
          <p:cNvPr id="25" name="テキスト ボックス 24"/>
          <p:cNvSpPr txBox="1"/>
          <p:nvPr/>
        </p:nvSpPr>
        <p:spPr>
          <a:xfrm>
            <a:off x="109153" y="3677124"/>
            <a:ext cx="5633273" cy="461665"/>
          </a:xfrm>
          <a:prstGeom prst="rect">
            <a:avLst/>
          </a:prstGeom>
          <a:noFill/>
        </p:spPr>
        <p:txBody>
          <a:bodyPr wrap="none" rtlCol="0">
            <a:spAutoFit/>
          </a:bodyPr>
          <a:lstStyle/>
          <a:p>
            <a:r>
              <a:rPr lang="ja-JP" altLang="en-US" sz="2400" smtClean="0"/>
              <a:t>提案手法では高い精度の割込間隔を実現</a:t>
            </a:r>
            <a:endParaRPr lang="en-US" altLang="ja-JP" sz="2400" smtClean="0"/>
          </a:p>
        </p:txBody>
      </p:sp>
      <p:sp>
        <p:nvSpPr>
          <p:cNvPr id="26" name="テキスト ボックス 25"/>
          <p:cNvSpPr txBox="1"/>
          <p:nvPr/>
        </p:nvSpPr>
        <p:spPr>
          <a:xfrm>
            <a:off x="180264" y="4137509"/>
            <a:ext cx="2031325" cy="461665"/>
          </a:xfrm>
          <a:prstGeom prst="rect">
            <a:avLst/>
          </a:prstGeom>
          <a:noFill/>
        </p:spPr>
        <p:txBody>
          <a:bodyPr wrap="none" rtlCol="0">
            <a:spAutoFit/>
          </a:bodyPr>
          <a:lstStyle/>
          <a:p>
            <a:r>
              <a:rPr lang="ja-JP" altLang="en-US" sz="2400" smtClean="0">
                <a:solidFill>
                  <a:srgbClr val="0000FF"/>
                </a:solidFill>
              </a:rPr>
              <a:t>＜測定方法＞</a:t>
            </a:r>
            <a:endParaRPr lang="en-US" altLang="ja-JP" sz="2400" smtClean="0">
              <a:solidFill>
                <a:srgbClr val="0000FF"/>
              </a:solidFill>
            </a:endParaRPr>
          </a:p>
        </p:txBody>
      </p:sp>
    </p:spTree>
    <p:extLst>
      <p:ext uri="{BB962C8B-B14F-4D97-AF65-F5344CB8AC3E}">
        <p14:creationId xmlns:p14="http://schemas.microsoft.com/office/powerpoint/2010/main" val="1313495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23</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a:t>割込間隔の精度</a:t>
            </a:r>
            <a:r>
              <a:rPr lang="en-US" altLang="ja-JP" sz="4400" smtClean="0"/>
              <a:t>(2/2</a:t>
            </a:r>
            <a:r>
              <a:rPr lang="en-US" altLang="ja-JP" sz="4400"/>
              <a:t>)</a:t>
            </a:r>
            <a:endParaRPr lang="ja-JP" altLang="en-US" sz="4400" dirty="0"/>
          </a:p>
        </p:txBody>
      </p:sp>
      <p:sp>
        <p:nvSpPr>
          <p:cNvPr id="5" name="テキスト ボックス 4"/>
          <p:cNvSpPr txBox="1"/>
          <p:nvPr/>
        </p:nvSpPr>
        <p:spPr>
          <a:xfrm>
            <a:off x="109154" y="4134146"/>
            <a:ext cx="6471643" cy="461665"/>
          </a:xfrm>
          <a:prstGeom prst="rect">
            <a:avLst/>
          </a:prstGeom>
          <a:noFill/>
        </p:spPr>
        <p:txBody>
          <a:bodyPr wrap="none" rtlCol="0">
            <a:spAutoFit/>
          </a:bodyPr>
          <a:lstStyle/>
          <a:p>
            <a:r>
              <a:rPr lang="en-US" altLang="ja-JP" sz="2400" smtClean="0"/>
              <a:t>(1) </a:t>
            </a:r>
            <a:r>
              <a:rPr lang="ja-JP" altLang="en-US" sz="2400" smtClean="0"/>
              <a:t>ほとんどの施行</a:t>
            </a:r>
            <a:r>
              <a:rPr lang="en-US" altLang="ja-JP" sz="2400" smtClean="0"/>
              <a:t>(99.6%)</a:t>
            </a:r>
            <a:r>
              <a:rPr lang="ja-JP" altLang="en-US" sz="2400" smtClean="0"/>
              <a:t>で指定した</a:t>
            </a:r>
            <a:r>
              <a:rPr lang="en-US" altLang="ja-JP" sz="2400" smtClean="0"/>
              <a:t>38μs</a:t>
            </a:r>
            <a:r>
              <a:rPr lang="ja-JP" altLang="en-US" sz="2400" smtClean="0"/>
              <a:t>を実現</a:t>
            </a:r>
            <a:endParaRPr lang="en-US" altLang="ja-JP" sz="2400" smtClean="0"/>
          </a:p>
        </p:txBody>
      </p:sp>
      <p:sp>
        <p:nvSpPr>
          <p:cNvPr id="14" name="テキスト ボックス 13"/>
          <p:cNvSpPr txBox="1"/>
          <p:nvPr/>
        </p:nvSpPr>
        <p:spPr>
          <a:xfrm>
            <a:off x="2549651" y="5954384"/>
            <a:ext cx="4044697" cy="461665"/>
          </a:xfrm>
          <a:prstGeom prst="rect">
            <a:avLst/>
          </a:prstGeom>
          <a:noFill/>
        </p:spPr>
        <p:txBody>
          <a:bodyPr wrap="none" rtlCol="0">
            <a:spAutoFit/>
          </a:bodyPr>
          <a:lstStyle/>
          <a:p>
            <a:r>
              <a:rPr lang="ja-JP" altLang="en-US" sz="2400" smtClean="0">
                <a:solidFill>
                  <a:srgbClr val="FF0000"/>
                </a:solidFill>
              </a:rPr>
              <a:t>安定した割込間隔を実現可能</a:t>
            </a:r>
            <a:endParaRPr lang="en-US" altLang="ja-JP" sz="2400" smtClean="0">
              <a:solidFill>
                <a:srgbClr val="FF0000"/>
              </a:solidFill>
            </a:endParaRPr>
          </a:p>
        </p:txBody>
      </p:sp>
      <p:sp>
        <p:nvSpPr>
          <p:cNvPr id="16" name="テキスト ボックス 15"/>
          <p:cNvSpPr txBox="1"/>
          <p:nvPr/>
        </p:nvSpPr>
        <p:spPr>
          <a:xfrm>
            <a:off x="109154" y="4595811"/>
            <a:ext cx="4737194" cy="461665"/>
          </a:xfrm>
          <a:prstGeom prst="rect">
            <a:avLst/>
          </a:prstGeom>
          <a:noFill/>
        </p:spPr>
        <p:txBody>
          <a:bodyPr wrap="none" rtlCol="0">
            <a:spAutoFit/>
          </a:bodyPr>
          <a:lstStyle/>
          <a:p>
            <a:r>
              <a:rPr lang="en-US" altLang="ja-JP" sz="2400" smtClean="0"/>
              <a:t>(2) 4</a:t>
            </a:r>
            <a:r>
              <a:rPr lang="ja-JP" altLang="en-US" sz="2400" smtClean="0"/>
              <a:t>回外れ値があるが，</a:t>
            </a:r>
            <a:r>
              <a:rPr lang="en-US" altLang="ja-JP" sz="2400" smtClean="0"/>
              <a:t>6.25%</a:t>
            </a:r>
            <a:r>
              <a:rPr lang="ja-JP" altLang="en-US" sz="2400" smtClean="0"/>
              <a:t>以内</a:t>
            </a:r>
            <a:endParaRPr lang="en-US" altLang="ja-JP" sz="2400" smtClean="0"/>
          </a:p>
        </p:txBody>
      </p:sp>
      <p:sp>
        <p:nvSpPr>
          <p:cNvPr id="17" name="下矢印 16"/>
          <p:cNvSpPr/>
          <p:nvPr/>
        </p:nvSpPr>
        <p:spPr>
          <a:xfrm>
            <a:off x="3737367" y="5616633"/>
            <a:ext cx="1669266" cy="337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9154" y="3637492"/>
            <a:ext cx="7406195" cy="461665"/>
          </a:xfrm>
          <a:prstGeom prst="rect">
            <a:avLst/>
          </a:prstGeom>
          <a:noFill/>
        </p:spPr>
        <p:txBody>
          <a:bodyPr wrap="none" rtlCol="0">
            <a:spAutoFit/>
          </a:bodyPr>
          <a:lstStyle/>
          <a:p>
            <a:r>
              <a:rPr lang="en-US" altLang="ja-JP" sz="2400" smtClean="0"/>
              <a:t>38μs(</a:t>
            </a:r>
            <a:r>
              <a:rPr lang="ja-JP" altLang="en-US" sz="2400" smtClean="0"/>
              <a:t>指定した割込間隔</a:t>
            </a:r>
            <a:r>
              <a:rPr lang="en-US" altLang="ja-JP" sz="2400" smtClean="0"/>
              <a:t>)</a:t>
            </a:r>
            <a:r>
              <a:rPr lang="ja-JP" altLang="en-US" sz="2400" smtClean="0"/>
              <a:t>と実際発生した割込間隔との差</a:t>
            </a:r>
            <a:endParaRPr lang="en-US" altLang="ja-JP" sz="2400" smtClean="0"/>
          </a:p>
        </p:txBody>
      </p:sp>
      <p:grpSp>
        <p:nvGrpSpPr>
          <p:cNvPr id="13" name="グループ化 12"/>
          <p:cNvGrpSpPr/>
          <p:nvPr/>
        </p:nvGrpSpPr>
        <p:grpSpPr>
          <a:xfrm>
            <a:off x="2286000" y="914665"/>
            <a:ext cx="4572000" cy="2743200"/>
            <a:chOff x="2286000" y="2057400"/>
            <a:chExt cx="4572000" cy="2743200"/>
          </a:xfrm>
        </p:grpSpPr>
        <p:graphicFrame>
          <p:nvGraphicFramePr>
            <p:cNvPr id="15" name="グラフ 14"/>
            <p:cNvGraphicFramePr>
              <a:graphicFrameLocks/>
            </p:cNvGraphicFramePr>
            <p:nvPr>
              <p:extLst>
                <p:ext uri="{D42A27DB-BD31-4B8C-83A1-F6EECF244321}">
                  <p14:modId xmlns:p14="http://schemas.microsoft.com/office/powerpoint/2010/main" val="3913095023"/>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18" name="直線コネクタ 17"/>
            <p:cNvCxnSpPr/>
            <p:nvPr/>
          </p:nvCxnSpPr>
          <p:spPr>
            <a:xfrm>
              <a:off x="3252531" y="2232454"/>
              <a:ext cx="0" cy="1804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45708" y="4036541"/>
              <a:ext cx="3328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109154" y="5009049"/>
            <a:ext cx="7582525" cy="461665"/>
          </a:xfrm>
          <a:prstGeom prst="rect">
            <a:avLst/>
          </a:prstGeom>
          <a:noFill/>
        </p:spPr>
        <p:txBody>
          <a:bodyPr wrap="none" rtlCol="0">
            <a:spAutoFit/>
          </a:bodyPr>
          <a:lstStyle/>
          <a:p>
            <a:r>
              <a:rPr lang="en-US" altLang="ja-JP" sz="2400" smtClean="0"/>
              <a:t>(3) NIC</a:t>
            </a:r>
            <a:r>
              <a:rPr lang="ja-JP" altLang="en-US" sz="2400" smtClean="0"/>
              <a:t>では常に</a:t>
            </a:r>
            <a:r>
              <a:rPr lang="en-US" altLang="ja-JP" sz="2400" smtClean="0"/>
              <a:t>±2μs</a:t>
            </a:r>
            <a:r>
              <a:rPr lang="ja-JP" altLang="en-US" sz="2400" smtClean="0"/>
              <a:t>程ぶれていて，稀に約</a:t>
            </a:r>
            <a:r>
              <a:rPr lang="en-US" altLang="ja-JP" sz="2400" smtClean="0"/>
              <a:t>4s</a:t>
            </a:r>
            <a:r>
              <a:rPr lang="ja-JP" altLang="en-US" sz="2400" smtClean="0"/>
              <a:t>の外れ値</a:t>
            </a:r>
            <a:endParaRPr lang="en-US" altLang="ja-JP" sz="2400" smtClean="0"/>
          </a:p>
        </p:txBody>
      </p:sp>
    </p:spTree>
    <p:extLst>
      <p:ext uri="{BB962C8B-B14F-4D97-AF65-F5344CB8AC3E}">
        <p14:creationId xmlns:p14="http://schemas.microsoft.com/office/powerpoint/2010/main" val="4081897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24</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en-US" altLang="ja-JP" sz="4400" smtClean="0">
                <a:ea typeface="+mj-ea"/>
                <a:cs typeface="+mj-cs"/>
              </a:rPr>
              <a:t>NIC</a:t>
            </a:r>
            <a:r>
              <a:rPr lang="ja-JP" altLang="en-US" sz="4400" smtClean="0">
                <a:ea typeface="+mj-ea"/>
                <a:cs typeface="+mj-cs"/>
              </a:rPr>
              <a:t>ドライバへの適用</a:t>
            </a:r>
            <a:endParaRPr lang="ja-JP" altLang="en-US" sz="4400" dirty="0">
              <a:ea typeface="+mj-ea"/>
              <a:cs typeface="+mj-cs"/>
            </a:endParaRPr>
          </a:p>
        </p:txBody>
      </p:sp>
      <p:sp>
        <p:nvSpPr>
          <p:cNvPr id="5" name="テキスト ボックス 4"/>
          <p:cNvSpPr txBox="1"/>
          <p:nvPr/>
        </p:nvSpPr>
        <p:spPr>
          <a:xfrm>
            <a:off x="109153" y="959417"/>
            <a:ext cx="6790642" cy="461665"/>
          </a:xfrm>
          <a:prstGeom prst="rect">
            <a:avLst/>
          </a:prstGeom>
          <a:noFill/>
        </p:spPr>
        <p:txBody>
          <a:bodyPr wrap="none" rtlCol="0">
            <a:spAutoFit/>
          </a:bodyPr>
          <a:lstStyle/>
          <a:p>
            <a:r>
              <a:rPr lang="ja-JP" altLang="en-US" sz="2400" smtClean="0">
                <a:solidFill>
                  <a:srgbClr val="FF0000"/>
                </a:solidFill>
              </a:rPr>
              <a:t>以下の項目で実際に</a:t>
            </a:r>
            <a:r>
              <a:rPr lang="en-US" altLang="ja-JP" sz="2400" smtClean="0">
                <a:solidFill>
                  <a:srgbClr val="FF0000"/>
                </a:solidFill>
              </a:rPr>
              <a:t>NIC</a:t>
            </a:r>
            <a:r>
              <a:rPr lang="ja-JP" altLang="en-US" sz="2400" smtClean="0">
                <a:solidFill>
                  <a:srgbClr val="FF0000"/>
                </a:solidFill>
              </a:rPr>
              <a:t>ドライバの処理性能を評価</a:t>
            </a:r>
            <a:endParaRPr lang="en-US" altLang="ja-JP" sz="2400" smtClean="0">
              <a:solidFill>
                <a:srgbClr val="FF0000"/>
              </a:solidFill>
            </a:endParaRPr>
          </a:p>
        </p:txBody>
      </p:sp>
      <p:sp>
        <p:nvSpPr>
          <p:cNvPr id="16" name="テキスト ボックス 15"/>
          <p:cNvSpPr txBox="1"/>
          <p:nvPr/>
        </p:nvSpPr>
        <p:spPr>
          <a:xfrm>
            <a:off x="286267" y="1381131"/>
            <a:ext cx="3389069" cy="461665"/>
          </a:xfrm>
          <a:prstGeom prst="rect">
            <a:avLst/>
          </a:prstGeom>
          <a:noFill/>
        </p:spPr>
        <p:txBody>
          <a:bodyPr wrap="none" rtlCol="0">
            <a:spAutoFit/>
          </a:bodyPr>
          <a:lstStyle/>
          <a:p>
            <a:r>
              <a:rPr lang="en-US" altLang="ja-JP" sz="2400" smtClean="0"/>
              <a:t>(1) </a:t>
            </a:r>
            <a:r>
              <a:rPr lang="ja-JP" altLang="en-US" sz="2400"/>
              <a:t>処理</a:t>
            </a:r>
            <a:r>
              <a:rPr lang="ja-JP" altLang="en-US" sz="2400" smtClean="0"/>
              <a:t>可能な</a:t>
            </a:r>
            <a:r>
              <a:rPr lang="ja-JP" altLang="en-US" sz="2400"/>
              <a:t>送信</a:t>
            </a:r>
            <a:r>
              <a:rPr lang="ja-JP" altLang="en-US" sz="2400" smtClean="0"/>
              <a:t>間隔</a:t>
            </a:r>
            <a:endParaRPr lang="en-US" altLang="ja-JP" sz="2400" smtClean="0"/>
          </a:p>
        </p:txBody>
      </p:sp>
      <p:sp>
        <p:nvSpPr>
          <p:cNvPr id="17" name="テキスト ボックス 16"/>
          <p:cNvSpPr txBox="1"/>
          <p:nvPr/>
        </p:nvSpPr>
        <p:spPr>
          <a:xfrm>
            <a:off x="286267" y="1747539"/>
            <a:ext cx="1826141" cy="461665"/>
          </a:xfrm>
          <a:prstGeom prst="rect">
            <a:avLst/>
          </a:prstGeom>
          <a:noFill/>
        </p:spPr>
        <p:txBody>
          <a:bodyPr wrap="none" rtlCol="0">
            <a:spAutoFit/>
          </a:bodyPr>
          <a:lstStyle/>
          <a:p>
            <a:r>
              <a:rPr lang="en-US" altLang="ja-JP" sz="2400" smtClean="0"/>
              <a:t>(2) </a:t>
            </a:r>
            <a:r>
              <a:rPr lang="ja-JP" altLang="en-US" sz="2400" smtClean="0"/>
              <a:t>通信速度</a:t>
            </a:r>
            <a:endParaRPr lang="en-US" altLang="ja-JP" sz="2400" smtClean="0"/>
          </a:p>
        </p:txBody>
      </p:sp>
      <p:sp>
        <p:nvSpPr>
          <p:cNvPr id="19" name="テキスト ボックス 18"/>
          <p:cNvSpPr txBox="1"/>
          <p:nvPr/>
        </p:nvSpPr>
        <p:spPr>
          <a:xfrm>
            <a:off x="109153" y="2889423"/>
            <a:ext cx="2031325" cy="461665"/>
          </a:xfrm>
          <a:prstGeom prst="rect">
            <a:avLst/>
          </a:prstGeom>
          <a:noFill/>
        </p:spPr>
        <p:txBody>
          <a:bodyPr wrap="none" rtlCol="0">
            <a:spAutoFit/>
          </a:bodyPr>
          <a:lstStyle/>
          <a:p>
            <a:r>
              <a:rPr kumimoji="1" lang="ja-JP" altLang="en-US" sz="2400" smtClean="0">
                <a:solidFill>
                  <a:srgbClr val="0000FF"/>
                </a:solidFill>
              </a:rPr>
              <a:t>＜測定方法＞</a:t>
            </a:r>
            <a:endParaRPr kumimoji="1" lang="ja-JP" altLang="en-US" sz="2400" dirty="0" smtClean="0">
              <a:solidFill>
                <a:srgbClr val="0000FF"/>
              </a:solidFill>
            </a:endParaRPr>
          </a:p>
        </p:txBody>
      </p:sp>
      <p:sp>
        <p:nvSpPr>
          <p:cNvPr id="20" name="テキスト ボックス 19"/>
          <p:cNvSpPr txBox="1"/>
          <p:nvPr/>
        </p:nvSpPr>
        <p:spPr>
          <a:xfrm>
            <a:off x="286267" y="3313206"/>
            <a:ext cx="7007046" cy="461665"/>
          </a:xfrm>
          <a:prstGeom prst="rect">
            <a:avLst/>
          </a:prstGeom>
          <a:noFill/>
        </p:spPr>
        <p:txBody>
          <a:bodyPr wrap="none" rtlCol="0">
            <a:spAutoFit/>
          </a:bodyPr>
          <a:lstStyle/>
          <a:p>
            <a:r>
              <a:rPr lang="en-US" altLang="ja-JP" sz="2400" smtClean="0"/>
              <a:t>(1) </a:t>
            </a:r>
            <a:r>
              <a:rPr lang="ja-JP" altLang="en-US" sz="2400" smtClean="0"/>
              <a:t>連続で</a:t>
            </a:r>
            <a:r>
              <a:rPr lang="en-US" altLang="ja-JP" sz="2400" smtClean="0"/>
              <a:t>5000</a:t>
            </a:r>
            <a:r>
              <a:rPr lang="ja-JP" altLang="en-US" sz="2400" smtClean="0"/>
              <a:t>回パケット送信処理を動作</a:t>
            </a:r>
            <a:r>
              <a:rPr lang="en-US" altLang="ja-JP" sz="2400" smtClean="0"/>
              <a:t>(1</a:t>
            </a:r>
            <a:r>
              <a:rPr lang="ja-JP" altLang="en-US" sz="2400" smtClean="0"/>
              <a:t>サイクル</a:t>
            </a:r>
            <a:r>
              <a:rPr lang="en-US" altLang="ja-JP" sz="2400" smtClean="0"/>
              <a:t>)</a:t>
            </a:r>
          </a:p>
        </p:txBody>
      </p:sp>
      <p:sp>
        <p:nvSpPr>
          <p:cNvPr id="24" name="テキスト ボックス 23"/>
          <p:cNvSpPr txBox="1"/>
          <p:nvPr/>
        </p:nvSpPr>
        <p:spPr>
          <a:xfrm>
            <a:off x="286267" y="3679614"/>
            <a:ext cx="7814960" cy="830997"/>
          </a:xfrm>
          <a:prstGeom prst="rect">
            <a:avLst/>
          </a:prstGeom>
          <a:noFill/>
        </p:spPr>
        <p:txBody>
          <a:bodyPr wrap="none" rtlCol="0">
            <a:spAutoFit/>
          </a:bodyPr>
          <a:lstStyle/>
          <a:p>
            <a:r>
              <a:rPr lang="en-US" altLang="ja-JP" sz="2400" smtClean="0"/>
              <a:t>(2) 1</a:t>
            </a:r>
            <a:r>
              <a:rPr lang="ja-JP" altLang="en-US" sz="2400" smtClean="0"/>
              <a:t>サイクル毎に</a:t>
            </a:r>
            <a:r>
              <a:rPr lang="en-US" altLang="ja-JP" sz="2400" smtClean="0"/>
              <a:t>NIC</a:t>
            </a:r>
            <a:r>
              <a:rPr lang="ja-JP" altLang="en-US" sz="2400" smtClean="0"/>
              <a:t>ドライバで</a:t>
            </a:r>
            <a:r>
              <a:rPr lang="ja-JP" altLang="en-US" sz="2400"/>
              <a:t>受信</a:t>
            </a:r>
            <a:r>
              <a:rPr lang="ja-JP" altLang="en-US" sz="2400" smtClean="0"/>
              <a:t>に成功したパケット数と</a:t>
            </a:r>
            <a:endParaRPr lang="en-US" altLang="ja-JP" sz="2400" smtClean="0"/>
          </a:p>
          <a:p>
            <a:r>
              <a:rPr lang="en-US" altLang="ja-JP" sz="2400"/>
              <a:t> </a:t>
            </a:r>
            <a:r>
              <a:rPr lang="en-US" altLang="ja-JP" sz="2400" smtClean="0"/>
              <a:t>     </a:t>
            </a:r>
            <a:r>
              <a:rPr lang="ja-JP" altLang="en-US" sz="2400" smtClean="0"/>
              <a:t>かかった時間を</a:t>
            </a:r>
            <a:r>
              <a:rPr lang="ja-JP" altLang="en-US" sz="2400"/>
              <a:t>測定</a:t>
            </a:r>
            <a:endParaRPr lang="en-US" altLang="ja-JP" sz="2400" smtClean="0"/>
          </a:p>
        </p:txBody>
      </p:sp>
      <p:sp>
        <p:nvSpPr>
          <p:cNvPr id="18" name="テキスト ボックス 17"/>
          <p:cNvSpPr txBox="1"/>
          <p:nvPr/>
        </p:nvSpPr>
        <p:spPr>
          <a:xfrm>
            <a:off x="286267" y="4426345"/>
            <a:ext cx="8760732" cy="461665"/>
          </a:xfrm>
          <a:prstGeom prst="rect">
            <a:avLst/>
          </a:prstGeom>
          <a:noFill/>
        </p:spPr>
        <p:txBody>
          <a:bodyPr wrap="none" rtlCol="0">
            <a:spAutoFit/>
          </a:bodyPr>
          <a:lstStyle/>
          <a:p>
            <a:r>
              <a:rPr lang="en-US" altLang="ja-JP" sz="2400" smtClean="0"/>
              <a:t>(3) </a:t>
            </a:r>
            <a:r>
              <a:rPr lang="ja-JP" altLang="en-US" sz="2400" smtClean="0"/>
              <a:t>次サイクルに移る毎に割込間隔を</a:t>
            </a:r>
            <a:r>
              <a:rPr lang="ja-JP" altLang="en-US" sz="2400"/>
              <a:t>長大</a:t>
            </a:r>
            <a:r>
              <a:rPr lang="ja-JP" altLang="en-US" sz="2400" smtClean="0"/>
              <a:t>させて複数サイクル試行</a:t>
            </a:r>
            <a:endParaRPr lang="en-US" altLang="ja-JP" sz="2400" smtClean="0"/>
          </a:p>
        </p:txBody>
      </p:sp>
      <p:sp>
        <p:nvSpPr>
          <p:cNvPr id="12" name="右矢印 11"/>
          <p:cNvSpPr/>
          <p:nvPr/>
        </p:nvSpPr>
        <p:spPr>
          <a:xfrm>
            <a:off x="239864" y="2303721"/>
            <a:ext cx="508811" cy="32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30277" y="2234807"/>
            <a:ext cx="7986482" cy="461665"/>
          </a:xfrm>
          <a:prstGeom prst="rect">
            <a:avLst/>
          </a:prstGeom>
          <a:noFill/>
        </p:spPr>
        <p:txBody>
          <a:bodyPr wrap="none" rtlCol="0">
            <a:spAutoFit/>
          </a:bodyPr>
          <a:lstStyle/>
          <a:p>
            <a:r>
              <a:rPr lang="ja-JP" altLang="en-US" sz="2400" smtClean="0"/>
              <a:t>開発対象ドライバがどの程度高速な</a:t>
            </a:r>
            <a:r>
              <a:rPr lang="en-US" altLang="ja-JP" sz="2400" smtClean="0"/>
              <a:t>NIC</a:t>
            </a:r>
            <a:r>
              <a:rPr lang="ja-JP" altLang="en-US" sz="2400" smtClean="0"/>
              <a:t>に対応可能か明確</a:t>
            </a:r>
            <a:endParaRPr lang="en-US" altLang="ja-JP" sz="2400" smtClean="0"/>
          </a:p>
        </p:txBody>
      </p:sp>
    </p:spTree>
    <p:extLst>
      <p:ext uri="{BB962C8B-B14F-4D97-AF65-F5344CB8AC3E}">
        <p14:creationId xmlns:p14="http://schemas.microsoft.com/office/powerpoint/2010/main" val="2160677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25</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処理可能な</a:t>
            </a:r>
            <a:r>
              <a:rPr lang="ja-JP" altLang="en-US" sz="4400">
                <a:ea typeface="+mj-ea"/>
                <a:cs typeface="+mj-cs"/>
              </a:rPr>
              <a:t>送信</a:t>
            </a:r>
            <a:r>
              <a:rPr lang="ja-JP" altLang="en-US" sz="4400" smtClean="0">
                <a:ea typeface="+mj-ea"/>
                <a:cs typeface="+mj-cs"/>
              </a:rPr>
              <a:t>間隔</a:t>
            </a:r>
            <a:endParaRPr lang="ja-JP" altLang="en-US" sz="4400" dirty="0">
              <a:ea typeface="+mj-ea"/>
              <a:cs typeface="+mj-cs"/>
            </a:endParaRPr>
          </a:p>
        </p:txBody>
      </p:sp>
      <p:sp>
        <p:nvSpPr>
          <p:cNvPr id="5" name="テキスト ボックス 4"/>
          <p:cNvSpPr txBox="1"/>
          <p:nvPr/>
        </p:nvSpPr>
        <p:spPr>
          <a:xfrm>
            <a:off x="67965" y="5480651"/>
            <a:ext cx="8877751" cy="461665"/>
          </a:xfrm>
          <a:prstGeom prst="rect">
            <a:avLst/>
          </a:prstGeom>
          <a:noFill/>
        </p:spPr>
        <p:txBody>
          <a:bodyPr wrap="none" rtlCol="0">
            <a:spAutoFit/>
          </a:bodyPr>
          <a:lstStyle/>
          <a:p>
            <a:r>
              <a:rPr lang="en-US" altLang="ja-JP" sz="2400" smtClean="0"/>
              <a:t>(1) </a:t>
            </a:r>
            <a:r>
              <a:rPr lang="ja-JP" altLang="en-US" sz="2400" smtClean="0"/>
              <a:t>送信間隔の長大にともなって，受信成功率が</a:t>
            </a:r>
            <a:r>
              <a:rPr lang="en-US" altLang="ja-JP" sz="2400" smtClean="0"/>
              <a:t>1</a:t>
            </a:r>
            <a:r>
              <a:rPr lang="ja-JP" altLang="en-US" sz="2400" smtClean="0"/>
              <a:t>次関数的に増加</a:t>
            </a:r>
            <a:endParaRPr lang="en-US" altLang="ja-JP" sz="2400" smtClean="0"/>
          </a:p>
        </p:txBody>
      </p:sp>
      <p:grpSp>
        <p:nvGrpSpPr>
          <p:cNvPr id="9" name="グループ化 8"/>
          <p:cNvGrpSpPr/>
          <p:nvPr/>
        </p:nvGrpSpPr>
        <p:grpSpPr>
          <a:xfrm>
            <a:off x="1743075" y="1962632"/>
            <a:ext cx="5657850" cy="3200400"/>
            <a:chOff x="1743075" y="1828800"/>
            <a:chExt cx="5657850" cy="3200400"/>
          </a:xfrm>
        </p:grpSpPr>
        <p:graphicFrame>
          <p:nvGraphicFramePr>
            <p:cNvPr id="10" name="グラフ 9"/>
            <p:cNvGraphicFramePr>
              <a:graphicFrameLocks/>
            </p:cNvGraphicFramePr>
            <p:nvPr>
              <p:extLst>
                <p:ext uri="{D42A27DB-BD31-4B8C-83A1-F6EECF244321}">
                  <p14:modId xmlns:p14="http://schemas.microsoft.com/office/powerpoint/2010/main" val="1967066818"/>
                </p:ext>
              </p:extLst>
            </p:nvPr>
          </p:nvGraphicFramePr>
          <p:xfrm>
            <a:off x="1743075" y="1828800"/>
            <a:ext cx="565785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11" name="円/楕円 10"/>
            <p:cNvSpPr/>
            <p:nvPr/>
          </p:nvSpPr>
          <p:spPr>
            <a:xfrm>
              <a:off x="2767913" y="3599935"/>
              <a:ext cx="140044" cy="1400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3628767" y="2739081"/>
              <a:ext cx="140044" cy="1400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226909" y="1927655"/>
              <a:ext cx="140044" cy="1400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a:off x="2603157" y="1977081"/>
              <a:ext cx="0" cy="2290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603157" y="4267200"/>
              <a:ext cx="365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p:cNvSpPr txBox="1"/>
          <p:nvPr/>
        </p:nvSpPr>
        <p:spPr>
          <a:xfrm>
            <a:off x="224484" y="904976"/>
            <a:ext cx="6678431" cy="461665"/>
          </a:xfrm>
          <a:prstGeom prst="rect">
            <a:avLst/>
          </a:prstGeom>
          <a:noFill/>
        </p:spPr>
        <p:txBody>
          <a:bodyPr wrap="none" rtlCol="0">
            <a:spAutoFit/>
          </a:bodyPr>
          <a:lstStyle/>
          <a:p>
            <a:r>
              <a:rPr lang="en-US" altLang="ja-JP" sz="2400" smtClean="0"/>
              <a:t>1</a:t>
            </a:r>
            <a:r>
              <a:rPr lang="ja-JP" altLang="en-US" sz="2400" smtClean="0"/>
              <a:t>サイクル毎の受信成功数から受信成功率を算出</a:t>
            </a:r>
            <a:endParaRPr lang="en-US" altLang="ja-JP" sz="2400" smtClean="0"/>
          </a:p>
        </p:txBody>
      </p:sp>
      <p:sp>
        <p:nvSpPr>
          <p:cNvPr id="16" name="テキスト ボックス 15"/>
          <p:cNvSpPr txBox="1"/>
          <p:nvPr/>
        </p:nvSpPr>
        <p:spPr>
          <a:xfrm>
            <a:off x="224484" y="1359980"/>
            <a:ext cx="5734262" cy="461665"/>
          </a:xfrm>
          <a:prstGeom prst="rect">
            <a:avLst/>
          </a:prstGeom>
          <a:noFill/>
        </p:spPr>
        <p:txBody>
          <a:bodyPr wrap="none" rtlCol="0">
            <a:spAutoFit/>
          </a:bodyPr>
          <a:lstStyle/>
          <a:p>
            <a:r>
              <a:rPr lang="ja-JP" altLang="en-US" sz="2400" smtClean="0"/>
              <a:t>受信成功</a:t>
            </a:r>
            <a:r>
              <a:rPr lang="en-US" altLang="ja-JP" sz="2400" smtClean="0"/>
              <a:t>: </a:t>
            </a:r>
            <a:r>
              <a:rPr lang="ja-JP" altLang="en-US" sz="2400" smtClean="0"/>
              <a:t>パケットをソケットバッファに格納</a:t>
            </a:r>
            <a:endParaRPr lang="en-US" altLang="ja-JP" sz="2400" smtClean="0"/>
          </a:p>
        </p:txBody>
      </p:sp>
      <p:sp>
        <p:nvSpPr>
          <p:cNvPr id="18" name="テキスト ボックス 17"/>
          <p:cNvSpPr txBox="1"/>
          <p:nvPr/>
        </p:nvSpPr>
        <p:spPr>
          <a:xfrm>
            <a:off x="67965" y="5072243"/>
            <a:ext cx="8420895" cy="461665"/>
          </a:xfrm>
          <a:prstGeom prst="rect">
            <a:avLst/>
          </a:prstGeom>
          <a:noFill/>
        </p:spPr>
        <p:txBody>
          <a:bodyPr wrap="none" rtlCol="0">
            <a:spAutoFit/>
          </a:bodyPr>
          <a:lstStyle/>
          <a:p>
            <a:r>
              <a:rPr lang="en-US" altLang="ja-JP" sz="2400" smtClean="0"/>
              <a:t>※ </a:t>
            </a:r>
            <a:r>
              <a:rPr lang="ja-JP" altLang="en-US" sz="2400" smtClean="0"/>
              <a:t>丸印は，各サイズにおける送信処理時間</a:t>
            </a:r>
            <a:r>
              <a:rPr lang="en-US" altLang="ja-JP" sz="2400" smtClean="0"/>
              <a:t>(</a:t>
            </a:r>
            <a:r>
              <a:rPr lang="ja-JP" altLang="en-US" sz="2400" smtClean="0"/>
              <a:t>割込間隔の最小値</a:t>
            </a:r>
            <a:r>
              <a:rPr lang="en-US" altLang="ja-JP" sz="2400" smtClean="0"/>
              <a:t>)</a:t>
            </a:r>
          </a:p>
        </p:txBody>
      </p:sp>
      <p:sp>
        <p:nvSpPr>
          <p:cNvPr id="19" name="テキスト ボックス 18"/>
          <p:cNvSpPr txBox="1"/>
          <p:nvPr/>
        </p:nvSpPr>
        <p:spPr>
          <a:xfrm>
            <a:off x="67965" y="5907133"/>
            <a:ext cx="8376011" cy="461665"/>
          </a:xfrm>
          <a:prstGeom prst="rect">
            <a:avLst/>
          </a:prstGeom>
          <a:noFill/>
        </p:spPr>
        <p:txBody>
          <a:bodyPr wrap="none" rtlCol="0">
            <a:spAutoFit/>
          </a:bodyPr>
          <a:lstStyle/>
          <a:p>
            <a:r>
              <a:rPr lang="en-US" altLang="ja-JP" sz="2400" smtClean="0"/>
              <a:t>(2) </a:t>
            </a:r>
            <a:r>
              <a:rPr lang="ja-JP" altLang="en-US" sz="2400" smtClean="0"/>
              <a:t>サイズ</a:t>
            </a:r>
            <a:r>
              <a:rPr lang="ja-JP" altLang="en-US" sz="2400"/>
              <a:t>の</a:t>
            </a:r>
            <a:r>
              <a:rPr lang="ja-JP" altLang="en-US" sz="2400" smtClean="0"/>
              <a:t>増大に伴い，受信成功率が</a:t>
            </a:r>
            <a:r>
              <a:rPr lang="en-US" altLang="ja-JP" sz="2400" smtClean="0"/>
              <a:t>100%</a:t>
            </a:r>
            <a:r>
              <a:rPr lang="ja-JP" altLang="en-US" sz="2400" smtClean="0"/>
              <a:t>になる間隔が長大</a:t>
            </a:r>
            <a:endParaRPr lang="en-US" altLang="ja-JP" sz="2400" smtClean="0"/>
          </a:p>
        </p:txBody>
      </p:sp>
    </p:spTree>
    <p:extLst>
      <p:ext uri="{BB962C8B-B14F-4D97-AF65-F5344CB8AC3E}">
        <p14:creationId xmlns:p14="http://schemas.microsoft.com/office/powerpoint/2010/main" val="3856725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26</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通信速度</a:t>
            </a:r>
            <a:endParaRPr lang="ja-JP" altLang="en-US" sz="4400" dirty="0">
              <a:ea typeface="+mj-ea"/>
              <a:cs typeface="+mj-cs"/>
            </a:endParaRPr>
          </a:p>
        </p:txBody>
      </p:sp>
      <p:sp>
        <p:nvSpPr>
          <p:cNvPr id="5" name="テキスト ボックス 4"/>
          <p:cNvSpPr txBox="1"/>
          <p:nvPr/>
        </p:nvSpPr>
        <p:spPr>
          <a:xfrm>
            <a:off x="109154" y="3601253"/>
            <a:ext cx="7832593" cy="461665"/>
          </a:xfrm>
          <a:prstGeom prst="rect">
            <a:avLst/>
          </a:prstGeom>
          <a:noFill/>
        </p:spPr>
        <p:txBody>
          <a:bodyPr wrap="none" rtlCol="0">
            <a:spAutoFit/>
          </a:bodyPr>
          <a:lstStyle/>
          <a:p>
            <a:r>
              <a:rPr lang="en-US" altLang="ja-JP" sz="2400" smtClean="0"/>
              <a:t>(1) </a:t>
            </a:r>
            <a:r>
              <a:rPr lang="ja-JP" altLang="en-US" sz="2400" smtClean="0"/>
              <a:t>パケットサイズが同じ</a:t>
            </a:r>
            <a:r>
              <a:rPr lang="en-US" altLang="ja-JP" sz="2400" smtClean="0"/>
              <a:t>1.5KB</a:t>
            </a:r>
            <a:r>
              <a:rPr lang="ja-JP" altLang="en-US" sz="2400" smtClean="0"/>
              <a:t>であっても，高速な</a:t>
            </a:r>
            <a:r>
              <a:rPr lang="ja-JP" altLang="en-US" sz="2400" smtClean="0"/>
              <a:t>通信速度</a:t>
            </a:r>
            <a:endParaRPr lang="en-US" altLang="ja-JP" sz="2400" smtClean="0"/>
          </a:p>
        </p:txBody>
      </p:sp>
      <p:sp>
        <p:nvSpPr>
          <p:cNvPr id="21" name="テキスト ボックス 20"/>
          <p:cNvSpPr txBox="1"/>
          <p:nvPr/>
        </p:nvSpPr>
        <p:spPr>
          <a:xfrm>
            <a:off x="109154" y="3974101"/>
            <a:ext cx="5085175" cy="461665"/>
          </a:xfrm>
          <a:prstGeom prst="rect">
            <a:avLst/>
          </a:prstGeom>
          <a:noFill/>
        </p:spPr>
        <p:txBody>
          <a:bodyPr wrap="none" rtlCol="0">
            <a:spAutoFit/>
          </a:bodyPr>
          <a:lstStyle/>
          <a:p>
            <a:r>
              <a:rPr lang="en-US" altLang="ja-JP" sz="2400" smtClean="0"/>
              <a:t>(2) </a:t>
            </a:r>
            <a:r>
              <a:rPr lang="ja-JP" altLang="en-US" sz="2400" smtClean="0"/>
              <a:t>最高で</a:t>
            </a:r>
            <a:r>
              <a:rPr lang="en-US" altLang="ja-JP" sz="2400" smtClean="0"/>
              <a:t>30.6Gbps</a:t>
            </a:r>
            <a:r>
              <a:rPr lang="ja-JP" altLang="en-US" sz="2400" smtClean="0"/>
              <a:t>の通信速度を実現</a:t>
            </a:r>
            <a:endParaRPr lang="en-US" altLang="ja-JP" sz="2400" smtClean="0"/>
          </a:p>
        </p:txBody>
      </p:sp>
      <p:graphicFrame>
        <p:nvGraphicFramePr>
          <p:cNvPr id="8" name="表 7"/>
          <p:cNvGraphicFramePr>
            <a:graphicFrameLocks noGrp="1"/>
          </p:cNvGraphicFramePr>
          <p:nvPr>
            <p:extLst>
              <p:ext uri="{D42A27DB-BD31-4B8C-83A1-F6EECF244321}">
                <p14:modId xmlns:p14="http://schemas.microsoft.com/office/powerpoint/2010/main" val="3406667898"/>
              </p:ext>
            </p:extLst>
          </p:nvPr>
        </p:nvGraphicFramePr>
        <p:xfrm>
          <a:off x="2471351" y="1600155"/>
          <a:ext cx="4184822" cy="1833015"/>
        </p:xfrm>
        <a:graphic>
          <a:graphicData uri="http://schemas.openxmlformats.org/drawingml/2006/table">
            <a:tbl>
              <a:tblPr firstRow="1" bandRow="1">
                <a:tableStyleId>{5940675A-B579-460E-94D1-54222C63F5DA}</a:tableStyleId>
              </a:tblPr>
              <a:tblGrid>
                <a:gridCol w="2355758"/>
                <a:gridCol w="1829064"/>
              </a:tblGrid>
              <a:tr h="366603">
                <a:tc>
                  <a:txBody>
                    <a:bodyPr/>
                    <a:lstStyle/>
                    <a:p>
                      <a:r>
                        <a:rPr kumimoji="1" lang="ja-JP" altLang="en-US" smtClean="0"/>
                        <a:t>パケットサイズ </a:t>
                      </a:r>
                      <a:r>
                        <a:rPr kumimoji="1" lang="en-US" altLang="ja-JP" smtClean="0"/>
                        <a:t>(KB)</a:t>
                      </a: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mtClean="0"/>
                        <a:t>通信速度 </a:t>
                      </a:r>
                      <a:r>
                        <a:rPr kumimoji="1" lang="en-US" altLang="ja-JP" smtClean="0"/>
                        <a:t>(Gbps)</a:t>
                      </a:r>
                      <a:endParaRPr kumimoji="1" lang="ja-JP" altLang="en-US"/>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6603">
                <a:tc>
                  <a:txBody>
                    <a:bodyPr/>
                    <a:lstStyle/>
                    <a:p>
                      <a:r>
                        <a:rPr kumimoji="1" lang="en-US" altLang="ja-JP" smtClean="0"/>
                        <a:t>               1.5(</a:t>
                      </a:r>
                      <a:r>
                        <a:rPr kumimoji="1" lang="ja-JP" altLang="en-US" smtClean="0"/>
                        <a:t>実</a:t>
                      </a:r>
                      <a:r>
                        <a:rPr kumimoji="1" lang="en-US" altLang="ja-JP" smtClean="0"/>
                        <a:t>NIC)</a:t>
                      </a: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mtClean="0"/>
                        <a:t>0.92</a:t>
                      </a:r>
                      <a:endParaRPr kumimoji="1" lang="ja-JP" altLang="en-US"/>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6603">
                <a:tc>
                  <a:txBody>
                    <a:bodyPr/>
                    <a:lstStyle/>
                    <a:p>
                      <a:pPr algn="l"/>
                      <a:r>
                        <a:rPr kumimoji="1" lang="en-US" altLang="ja-JP" smtClean="0"/>
                        <a:t>               1.5</a:t>
                      </a: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mtClean="0"/>
                        <a:t>            6.3</a:t>
                      </a:r>
                      <a:endParaRPr kumimoji="1" lang="ja-JP" altLang="en-US"/>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6603">
                <a:tc>
                  <a:txBody>
                    <a:bodyPr/>
                    <a:lstStyle/>
                    <a:p>
                      <a:r>
                        <a:rPr kumimoji="1" lang="en-US" altLang="ja-JP" smtClean="0"/>
                        <a:t>               8</a:t>
                      </a: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mtClean="0"/>
                        <a:t>          22.7</a:t>
                      </a:r>
                      <a:endParaRPr kumimoji="1" lang="ja-JP" altLang="en-US"/>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6603">
                <a:tc>
                  <a:txBody>
                    <a:bodyPr/>
                    <a:lstStyle/>
                    <a:p>
                      <a:r>
                        <a:rPr kumimoji="1" lang="en-US" altLang="ja-JP" smtClean="0"/>
                        <a:t>             16</a:t>
                      </a: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mtClean="0"/>
                        <a:t>          30.6</a:t>
                      </a:r>
                      <a:endParaRPr kumimoji="1" lang="ja-JP" altLang="en-US"/>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下矢印 8"/>
          <p:cNvSpPr/>
          <p:nvPr/>
        </p:nvSpPr>
        <p:spPr>
          <a:xfrm>
            <a:off x="3737367" y="5414477"/>
            <a:ext cx="1669266" cy="337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9612" y="5842140"/>
            <a:ext cx="8784777" cy="461665"/>
          </a:xfrm>
          <a:prstGeom prst="rect">
            <a:avLst/>
          </a:prstGeom>
          <a:noFill/>
        </p:spPr>
        <p:txBody>
          <a:bodyPr wrap="none" rtlCol="0">
            <a:spAutoFit/>
          </a:bodyPr>
          <a:lstStyle/>
          <a:p>
            <a:r>
              <a:rPr lang="ja-JP" altLang="en-US" sz="2400" smtClean="0">
                <a:solidFill>
                  <a:srgbClr val="FF0000"/>
                </a:solidFill>
              </a:rPr>
              <a:t>新規</a:t>
            </a:r>
            <a:r>
              <a:rPr lang="en-US" altLang="ja-JP" sz="2400" smtClean="0">
                <a:solidFill>
                  <a:srgbClr val="FF0000"/>
                </a:solidFill>
              </a:rPr>
              <a:t>NIC</a:t>
            </a:r>
            <a:r>
              <a:rPr lang="ja-JP" altLang="en-US" sz="2400" smtClean="0">
                <a:solidFill>
                  <a:srgbClr val="FF0000"/>
                </a:solidFill>
              </a:rPr>
              <a:t>ドライバ開発において，</a:t>
            </a:r>
            <a:r>
              <a:rPr lang="en-US" altLang="ja-JP" sz="2400" smtClean="0">
                <a:solidFill>
                  <a:srgbClr val="FF0000"/>
                </a:solidFill>
              </a:rPr>
              <a:t>NIC</a:t>
            </a:r>
            <a:r>
              <a:rPr lang="ja-JP" altLang="en-US" sz="2400" smtClean="0">
                <a:solidFill>
                  <a:srgbClr val="FF0000"/>
                </a:solidFill>
              </a:rPr>
              <a:t>を用いず通信性能を測定可能</a:t>
            </a:r>
            <a:endParaRPr lang="en-US" altLang="ja-JP" sz="2400" smtClean="0">
              <a:solidFill>
                <a:srgbClr val="FF0000"/>
              </a:solidFill>
            </a:endParaRPr>
          </a:p>
        </p:txBody>
      </p:sp>
      <p:sp>
        <p:nvSpPr>
          <p:cNvPr id="12" name="テキスト ボックス 11"/>
          <p:cNvSpPr txBox="1"/>
          <p:nvPr/>
        </p:nvSpPr>
        <p:spPr>
          <a:xfrm>
            <a:off x="109154" y="1012316"/>
            <a:ext cx="7858241" cy="461665"/>
          </a:xfrm>
          <a:prstGeom prst="rect">
            <a:avLst/>
          </a:prstGeom>
          <a:noFill/>
        </p:spPr>
        <p:txBody>
          <a:bodyPr wrap="none" rtlCol="0">
            <a:spAutoFit/>
          </a:bodyPr>
          <a:lstStyle/>
          <a:p>
            <a:r>
              <a:rPr lang="ja-JP" altLang="en-US" sz="2400" smtClean="0"/>
              <a:t>初めて受信成功確率が</a:t>
            </a:r>
            <a:r>
              <a:rPr lang="en-US" altLang="ja-JP" sz="2400" smtClean="0"/>
              <a:t>100%</a:t>
            </a:r>
            <a:r>
              <a:rPr lang="ja-JP" altLang="en-US" sz="2400" smtClean="0"/>
              <a:t>になった際の通信速度を算出</a:t>
            </a:r>
            <a:endParaRPr lang="en-US" altLang="ja-JP" sz="2400" smtClean="0"/>
          </a:p>
        </p:txBody>
      </p:sp>
      <p:sp>
        <p:nvSpPr>
          <p:cNvPr id="13" name="テキスト ボックス 12"/>
          <p:cNvSpPr txBox="1"/>
          <p:nvPr/>
        </p:nvSpPr>
        <p:spPr>
          <a:xfrm>
            <a:off x="109154" y="4389500"/>
            <a:ext cx="5686300" cy="461665"/>
          </a:xfrm>
          <a:prstGeom prst="rect">
            <a:avLst/>
          </a:prstGeom>
          <a:noFill/>
        </p:spPr>
        <p:txBody>
          <a:bodyPr wrap="none" rtlCol="0">
            <a:spAutoFit/>
          </a:bodyPr>
          <a:lstStyle/>
          <a:p>
            <a:r>
              <a:rPr lang="en-US" altLang="ja-JP" sz="2400" smtClean="0"/>
              <a:t>(3) </a:t>
            </a:r>
            <a:r>
              <a:rPr lang="ja-JP" altLang="en-US" sz="2400" smtClean="0"/>
              <a:t>測定環境のメモリ帯域幅は約</a:t>
            </a:r>
            <a:r>
              <a:rPr lang="en-US" altLang="ja-JP" sz="2400" smtClean="0"/>
              <a:t>130Gbps</a:t>
            </a:r>
          </a:p>
        </p:txBody>
      </p:sp>
      <p:sp>
        <p:nvSpPr>
          <p:cNvPr id="11" name="テキスト ボックス 10"/>
          <p:cNvSpPr txBox="1"/>
          <p:nvPr/>
        </p:nvSpPr>
        <p:spPr>
          <a:xfrm>
            <a:off x="455143" y="4864743"/>
            <a:ext cx="8060220" cy="461665"/>
          </a:xfrm>
          <a:prstGeom prst="rect">
            <a:avLst/>
          </a:prstGeom>
          <a:noFill/>
        </p:spPr>
        <p:txBody>
          <a:bodyPr wrap="none" rtlCol="0">
            <a:spAutoFit/>
          </a:bodyPr>
          <a:lstStyle/>
          <a:p>
            <a:r>
              <a:rPr lang="ja-JP" altLang="en-US" sz="2400" smtClean="0"/>
              <a:t>パケット受信割込処理にはソケットバッファを上位に送る処理</a:t>
            </a:r>
            <a:endParaRPr lang="en-US" altLang="ja-JP" sz="2400" smtClean="0"/>
          </a:p>
        </p:txBody>
      </p:sp>
    </p:spTree>
    <p:extLst>
      <p:ext uri="{BB962C8B-B14F-4D97-AF65-F5344CB8AC3E}">
        <p14:creationId xmlns:p14="http://schemas.microsoft.com/office/powerpoint/2010/main" val="257819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27</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solidFill>
                  <a:srgbClr val="FF0000"/>
                </a:solidFill>
                <a:latin typeface="Calibri" panose="020F0502020204030204" pitchFamily="34" charset="0"/>
                <a:ea typeface="ＭＳ Ｐゴシック" panose="020B0600070205080204" pitchFamily="50" charset="-128"/>
              </a:rPr>
              <a:t>6</a:t>
            </a:r>
            <a:r>
              <a:rPr lang="en-US" altLang="ja-JP" sz="2400" smtClean="0">
                <a:solidFill>
                  <a:srgbClr val="FF0000"/>
                </a:solidFill>
                <a:latin typeface="Calibri" panose="020F0502020204030204" pitchFamily="34" charset="0"/>
                <a:ea typeface="ＭＳ Ｐゴシック" panose="020B0600070205080204" pitchFamily="50" charset="-128"/>
              </a:rPr>
              <a:t>. </a:t>
            </a:r>
            <a:r>
              <a:rPr lang="ja-JP" altLang="en-US" sz="2400" smtClean="0">
                <a:solidFill>
                  <a:srgbClr val="FF0000"/>
                </a:solidFill>
                <a:latin typeface="Calibri" panose="020F0502020204030204" pitchFamily="34" charset="0"/>
                <a:ea typeface="ＭＳ Ｐゴシック" panose="020B0600070205080204" pitchFamily="50" charset="-128"/>
              </a:rPr>
              <a:t>おわりに</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2206274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28</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おわりに</a:t>
            </a:r>
            <a:endParaRPr lang="ja-JP" altLang="en-US" sz="4400" dirty="0">
              <a:ea typeface="+mj-ea"/>
              <a:cs typeface="+mj-cs"/>
            </a:endParaRPr>
          </a:p>
        </p:txBody>
      </p:sp>
      <p:sp>
        <p:nvSpPr>
          <p:cNvPr id="11" name="テキスト ボックス 10"/>
          <p:cNvSpPr txBox="1"/>
          <p:nvPr/>
        </p:nvSpPr>
        <p:spPr>
          <a:xfrm>
            <a:off x="109154" y="930510"/>
            <a:ext cx="4230645" cy="461665"/>
          </a:xfrm>
          <a:prstGeom prst="rect">
            <a:avLst/>
          </a:prstGeom>
          <a:noFill/>
        </p:spPr>
        <p:txBody>
          <a:bodyPr wrap="none" rtlCol="0">
            <a:spAutoFit/>
          </a:bodyPr>
          <a:lstStyle/>
          <a:p>
            <a:r>
              <a:rPr lang="ja-JP" altLang="en-US" sz="2400" smtClean="0">
                <a:solidFill>
                  <a:srgbClr val="0000FF"/>
                </a:solidFill>
              </a:rPr>
              <a:t>＜</a:t>
            </a:r>
            <a:r>
              <a:rPr lang="en-US" altLang="ja-JP" sz="2400" smtClean="0">
                <a:solidFill>
                  <a:srgbClr val="0000FF"/>
                </a:solidFill>
              </a:rPr>
              <a:t>V</a:t>
            </a:r>
            <a:r>
              <a:rPr lang="en-US" altLang="ja-JP" sz="2400">
                <a:solidFill>
                  <a:srgbClr val="0000FF"/>
                </a:solidFill>
              </a:rPr>
              <a:t>M</a:t>
            </a:r>
            <a:r>
              <a:rPr lang="ja-JP" altLang="en-US" sz="2400" smtClean="0">
                <a:solidFill>
                  <a:srgbClr val="0000FF"/>
                </a:solidFill>
              </a:rPr>
              <a:t>を用いた開発支援環境＞</a:t>
            </a:r>
            <a:endParaRPr lang="en-US" altLang="ja-JP" sz="2400" smtClean="0">
              <a:solidFill>
                <a:srgbClr val="0000FF"/>
              </a:solidFill>
            </a:endParaRPr>
          </a:p>
        </p:txBody>
      </p:sp>
      <p:sp>
        <p:nvSpPr>
          <p:cNvPr id="12" name="テキスト ボックス 11"/>
          <p:cNvSpPr txBox="1"/>
          <p:nvPr/>
        </p:nvSpPr>
        <p:spPr>
          <a:xfrm>
            <a:off x="302743" y="1347394"/>
            <a:ext cx="6702476" cy="461665"/>
          </a:xfrm>
          <a:prstGeom prst="rect">
            <a:avLst/>
          </a:prstGeom>
          <a:noFill/>
        </p:spPr>
        <p:txBody>
          <a:bodyPr wrap="none" rtlCol="0">
            <a:spAutoFit/>
          </a:bodyPr>
          <a:lstStyle/>
          <a:p>
            <a:r>
              <a:rPr lang="en-US" altLang="ja-JP" sz="2400" smtClean="0"/>
              <a:t>(1) </a:t>
            </a:r>
            <a:r>
              <a:rPr lang="ja-JP" altLang="en-US" sz="2400" smtClean="0"/>
              <a:t>仮想</a:t>
            </a:r>
            <a:r>
              <a:rPr lang="ja-JP" altLang="en-US" sz="2400"/>
              <a:t>計算機</a:t>
            </a:r>
            <a:r>
              <a:rPr lang="ja-JP" altLang="en-US" sz="2400" smtClean="0"/>
              <a:t>を用いて割込を再現</a:t>
            </a:r>
            <a:r>
              <a:rPr lang="ja-JP" altLang="en-US" sz="2400"/>
              <a:t>し</a:t>
            </a:r>
            <a:r>
              <a:rPr lang="ja-JP" altLang="en-US" sz="2400" smtClean="0"/>
              <a:t>，開発を支援</a:t>
            </a:r>
            <a:endParaRPr lang="en-US" altLang="ja-JP" sz="2400" smtClean="0"/>
          </a:p>
        </p:txBody>
      </p:sp>
      <p:sp>
        <p:nvSpPr>
          <p:cNvPr id="13" name="テキスト ボックス 12"/>
          <p:cNvSpPr txBox="1"/>
          <p:nvPr/>
        </p:nvSpPr>
        <p:spPr>
          <a:xfrm>
            <a:off x="302743" y="1765888"/>
            <a:ext cx="6088526" cy="461665"/>
          </a:xfrm>
          <a:prstGeom prst="rect">
            <a:avLst/>
          </a:prstGeom>
          <a:noFill/>
        </p:spPr>
        <p:txBody>
          <a:bodyPr wrap="none" rtlCol="0">
            <a:spAutoFit/>
          </a:bodyPr>
          <a:lstStyle/>
          <a:p>
            <a:r>
              <a:rPr lang="en-US" altLang="ja-JP" sz="2400" smtClean="0"/>
              <a:t>(2) </a:t>
            </a:r>
            <a:r>
              <a:rPr lang="ja-JP" altLang="en-US" sz="2400" smtClean="0"/>
              <a:t>短い間隔や一定間隔での割込再現が困難</a:t>
            </a:r>
            <a:endParaRPr lang="en-US" altLang="ja-JP" sz="2400" smtClean="0"/>
          </a:p>
        </p:txBody>
      </p:sp>
      <p:sp>
        <p:nvSpPr>
          <p:cNvPr id="14" name="テキスト ボックス 13"/>
          <p:cNvSpPr txBox="1"/>
          <p:nvPr/>
        </p:nvSpPr>
        <p:spPr>
          <a:xfrm>
            <a:off x="109154" y="2705642"/>
            <a:ext cx="4388061" cy="461665"/>
          </a:xfrm>
          <a:prstGeom prst="rect">
            <a:avLst/>
          </a:prstGeom>
          <a:noFill/>
        </p:spPr>
        <p:txBody>
          <a:bodyPr wrap="none" rtlCol="0">
            <a:spAutoFit/>
          </a:bodyPr>
          <a:lstStyle/>
          <a:p>
            <a:r>
              <a:rPr lang="ja-JP" altLang="en-US" sz="2400" smtClean="0">
                <a:solidFill>
                  <a:srgbClr val="0000FF"/>
                </a:solidFill>
              </a:rPr>
              <a:t>＜</a:t>
            </a:r>
            <a:r>
              <a:rPr lang="en-US" altLang="ja-JP" sz="2400" smtClean="0">
                <a:solidFill>
                  <a:srgbClr val="0000FF"/>
                </a:solidFill>
              </a:rPr>
              <a:t>Mint</a:t>
            </a:r>
            <a:r>
              <a:rPr lang="ja-JP" altLang="en-US" sz="2400" smtClean="0">
                <a:solidFill>
                  <a:srgbClr val="0000FF"/>
                </a:solidFill>
              </a:rPr>
              <a:t>を用いた開発支援環境＞</a:t>
            </a:r>
            <a:endParaRPr lang="en-US" altLang="ja-JP" sz="2400" smtClean="0">
              <a:solidFill>
                <a:srgbClr val="0000FF"/>
              </a:solidFill>
            </a:endParaRPr>
          </a:p>
        </p:txBody>
      </p:sp>
      <p:sp>
        <p:nvSpPr>
          <p:cNvPr id="15" name="テキスト ボックス 14"/>
          <p:cNvSpPr txBox="1"/>
          <p:nvPr/>
        </p:nvSpPr>
        <p:spPr>
          <a:xfrm>
            <a:off x="302743" y="3122526"/>
            <a:ext cx="6039154" cy="461665"/>
          </a:xfrm>
          <a:prstGeom prst="rect">
            <a:avLst/>
          </a:prstGeom>
          <a:noFill/>
        </p:spPr>
        <p:txBody>
          <a:bodyPr wrap="none" rtlCol="0">
            <a:spAutoFit/>
          </a:bodyPr>
          <a:lstStyle/>
          <a:p>
            <a:r>
              <a:rPr lang="en-US" altLang="ja-JP" sz="2400" smtClean="0"/>
              <a:t>(1) Mint</a:t>
            </a:r>
            <a:r>
              <a:rPr lang="ja-JP" altLang="en-US" sz="2400" smtClean="0"/>
              <a:t>は仮想化を用いず複数の</a:t>
            </a:r>
            <a:r>
              <a:rPr lang="en-US" altLang="ja-JP" sz="2400" smtClean="0"/>
              <a:t>OS</a:t>
            </a:r>
            <a:r>
              <a:rPr lang="ja-JP" altLang="en-US" sz="2400" smtClean="0"/>
              <a:t>を動作可</a:t>
            </a:r>
            <a:endParaRPr lang="en-US" altLang="ja-JP" sz="2400" smtClean="0"/>
          </a:p>
        </p:txBody>
      </p:sp>
      <p:sp>
        <p:nvSpPr>
          <p:cNvPr id="16" name="テキスト ボックス 15"/>
          <p:cNvSpPr txBox="1"/>
          <p:nvPr/>
        </p:nvSpPr>
        <p:spPr>
          <a:xfrm>
            <a:off x="302743" y="3908742"/>
            <a:ext cx="7992894" cy="461665"/>
          </a:xfrm>
          <a:prstGeom prst="rect">
            <a:avLst/>
          </a:prstGeom>
          <a:noFill/>
        </p:spPr>
        <p:txBody>
          <a:bodyPr wrap="none" rtlCol="0">
            <a:spAutoFit/>
          </a:bodyPr>
          <a:lstStyle/>
          <a:p>
            <a:r>
              <a:rPr lang="en-US" altLang="ja-JP" sz="2400" smtClean="0"/>
              <a:t>(2) </a:t>
            </a:r>
            <a:r>
              <a:rPr lang="ja-JP" altLang="en-US" sz="2400" smtClean="0"/>
              <a:t>ハードウェア</a:t>
            </a:r>
            <a:r>
              <a:rPr lang="en-US" altLang="ja-JP" sz="2400" smtClean="0"/>
              <a:t>(NIC)</a:t>
            </a:r>
            <a:r>
              <a:rPr lang="ja-JP" altLang="en-US" sz="2400" smtClean="0"/>
              <a:t>の割込間隔と比較し，高速な割込を発生</a:t>
            </a:r>
            <a:endParaRPr lang="en-US" altLang="ja-JP" sz="2400" smtClean="0"/>
          </a:p>
        </p:txBody>
      </p:sp>
      <p:sp>
        <p:nvSpPr>
          <p:cNvPr id="17" name="テキスト ボックス 16"/>
          <p:cNvSpPr txBox="1"/>
          <p:nvPr/>
        </p:nvSpPr>
        <p:spPr>
          <a:xfrm>
            <a:off x="302743" y="4325626"/>
            <a:ext cx="5540299" cy="461665"/>
          </a:xfrm>
          <a:prstGeom prst="rect">
            <a:avLst/>
          </a:prstGeom>
          <a:noFill/>
        </p:spPr>
        <p:txBody>
          <a:bodyPr wrap="none" rtlCol="0">
            <a:spAutoFit/>
          </a:bodyPr>
          <a:lstStyle/>
          <a:p>
            <a:r>
              <a:rPr lang="en-US" altLang="ja-JP" sz="2400" smtClean="0"/>
              <a:t>(3) </a:t>
            </a:r>
            <a:r>
              <a:rPr lang="ja-JP" altLang="en-US" sz="2400" smtClean="0"/>
              <a:t>指定した割込間隔は</a:t>
            </a:r>
            <a:r>
              <a:rPr lang="en-US" altLang="ja-JP" sz="2400" smtClean="0"/>
              <a:t>6.25%</a:t>
            </a:r>
            <a:r>
              <a:rPr lang="ja-JP" altLang="en-US" sz="2400" smtClean="0"/>
              <a:t>以内で実現</a:t>
            </a:r>
            <a:endParaRPr lang="en-US" altLang="ja-JP" sz="2400" smtClean="0"/>
          </a:p>
        </p:txBody>
      </p:sp>
      <p:sp>
        <p:nvSpPr>
          <p:cNvPr id="18" name="テキスト ボックス 17"/>
          <p:cNvSpPr txBox="1"/>
          <p:nvPr/>
        </p:nvSpPr>
        <p:spPr>
          <a:xfrm>
            <a:off x="302743" y="4742511"/>
            <a:ext cx="7220246" cy="830997"/>
          </a:xfrm>
          <a:prstGeom prst="rect">
            <a:avLst/>
          </a:prstGeom>
          <a:noFill/>
        </p:spPr>
        <p:txBody>
          <a:bodyPr wrap="none" rtlCol="0">
            <a:spAutoFit/>
          </a:bodyPr>
          <a:lstStyle/>
          <a:p>
            <a:r>
              <a:rPr lang="en-US" altLang="ja-JP" sz="2400" smtClean="0"/>
              <a:t>(4) </a:t>
            </a:r>
            <a:r>
              <a:rPr lang="ja-JP" altLang="en-US" sz="2400" smtClean="0"/>
              <a:t>本環境は新規</a:t>
            </a:r>
            <a:r>
              <a:rPr lang="en-US" altLang="ja-JP" sz="2400" smtClean="0"/>
              <a:t>NIC</a:t>
            </a:r>
            <a:r>
              <a:rPr lang="ja-JP" altLang="en-US" sz="2400" smtClean="0"/>
              <a:t>ドライバ開発時に，</a:t>
            </a:r>
            <a:r>
              <a:rPr lang="en-US" altLang="ja-JP" sz="2400" smtClean="0"/>
              <a:t>NIC</a:t>
            </a:r>
            <a:r>
              <a:rPr lang="ja-JP" altLang="en-US" sz="2400" smtClean="0"/>
              <a:t>を用いずに</a:t>
            </a:r>
            <a:endParaRPr lang="en-US" altLang="ja-JP" sz="2400"/>
          </a:p>
          <a:p>
            <a:r>
              <a:rPr lang="en-US" altLang="ja-JP" sz="2400" smtClean="0"/>
              <a:t>      </a:t>
            </a:r>
            <a:r>
              <a:rPr lang="ja-JP" altLang="en-US" sz="2400" smtClean="0"/>
              <a:t>高速な</a:t>
            </a:r>
            <a:r>
              <a:rPr lang="en-US" altLang="ja-JP" sz="2400" smtClean="0"/>
              <a:t>NIC</a:t>
            </a:r>
            <a:r>
              <a:rPr lang="ja-JP" altLang="en-US" sz="2400" smtClean="0"/>
              <a:t>を擬似可</a:t>
            </a:r>
            <a:endParaRPr lang="en-US" altLang="ja-JP" sz="2400" smtClean="0"/>
          </a:p>
        </p:txBody>
      </p:sp>
      <p:sp>
        <p:nvSpPr>
          <p:cNvPr id="19" name="テキスト ボックス 18"/>
          <p:cNvSpPr txBox="1"/>
          <p:nvPr/>
        </p:nvSpPr>
        <p:spPr>
          <a:xfrm>
            <a:off x="516927" y="2158995"/>
            <a:ext cx="5243743" cy="461665"/>
          </a:xfrm>
          <a:prstGeom prst="rect">
            <a:avLst/>
          </a:prstGeom>
          <a:noFill/>
        </p:spPr>
        <p:txBody>
          <a:bodyPr wrap="none" rtlCol="0">
            <a:spAutoFit/>
          </a:bodyPr>
          <a:lstStyle/>
          <a:p>
            <a:r>
              <a:rPr lang="ja-JP" altLang="en-US" sz="2400" smtClean="0"/>
              <a:t>∵ ハイパーバイザの処理オーバヘッド</a:t>
            </a:r>
            <a:endParaRPr lang="en-US" altLang="ja-JP" sz="2400" smtClean="0"/>
          </a:p>
        </p:txBody>
      </p:sp>
      <p:sp>
        <p:nvSpPr>
          <p:cNvPr id="20" name="テキスト ボックス 19"/>
          <p:cNvSpPr txBox="1"/>
          <p:nvPr/>
        </p:nvSpPr>
        <p:spPr>
          <a:xfrm>
            <a:off x="516927" y="3493243"/>
            <a:ext cx="5424883" cy="461665"/>
          </a:xfrm>
          <a:prstGeom prst="rect">
            <a:avLst/>
          </a:prstGeom>
          <a:noFill/>
        </p:spPr>
        <p:txBody>
          <a:bodyPr wrap="none" rtlCol="0">
            <a:spAutoFit/>
          </a:bodyPr>
          <a:lstStyle/>
          <a:p>
            <a:r>
              <a:rPr lang="ja-JP" altLang="en-US" sz="2400" smtClean="0"/>
              <a:t>∴ 短い間隔や一定間隔の割込を再現可</a:t>
            </a:r>
            <a:endParaRPr lang="en-US" altLang="ja-JP" sz="2400" smtClean="0"/>
          </a:p>
        </p:txBody>
      </p:sp>
    </p:spTree>
    <p:extLst>
      <p:ext uri="{BB962C8B-B14F-4D97-AF65-F5344CB8AC3E}">
        <p14:creationId xmlns:p14="http://schemas.microsoft.com/office/powerpoint/2010/main" val="3878390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29</a:t>
            </a:fld>
            <a:endParaRPr lang="ja-JP" altLang="en-US" dirty="0"/>
          </a:p>
        </p:txBody>
      </p:sp>
      <p:sp>
        <p:nvSpPr>
          <p:cNvPr id="6" name="タイトル 1"/>
          <p:cNvSpPr txBox="1">
            <a:spLocks/>
          </p:cNvSpPr>
          <p:nvPr/>
        </p:nvSpPr>
        <p:spPr bwMode="auto">
          <a:xfrm>
            <a:off x="0" y="2982097"/>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予備スライド</a:t>
            </a:r>
            <a:endParaRPr lang="ja-JP" altLang="en-US" sz="4400" dirty="0">
              <a:ea typeface="+mj-ea"/>
              <a:cs typeface="+mj-cs"/>
            </a:endParaRPr>
          </a:p>
        </p:txBody>
      </p:sp>
    </p:spTree>
    <p:extLst>
      <p:ext uri="{BB962C8B-B14F-4D97-AF65-F5344CB8AC3E}">
        <p14:creationId xmlns:p14="http://schemas.microsoft.com/office/powerpoint/2010/main" val="419881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3</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solidFill>
                  <a:srgbClr val="FF0000"/>
                </a:solidFill>
                <a:latin typeface="Calibri" panose="020F0502020204030204" pitchFamily="34" charset="0"/>
                <a:ea typeface="ＭＳ Ｐゴシック" panose="020B0600070205080204" pitchFamily="50" charset="-128"/>
              </a:rPr>
              <a:t>1. </a:t>
            </a:r>
            <a:r>
              <a:rPr lang="ja-JP" altLang="en-US" sz="2400" smtClean="0">
                <a:solidFill>
                  <a:srgbClr val="FF0000"/>
                </a:solidFill>
                <a:latin typeface="Calibri" panose="020F0502020204030204" pitchFamily="34" charset="0"/>
                <a:ea typeface="ＭＳ Ｐゴシック" panose="020B0600070205080204" pitchFamily="50" charset="-128"/>
              </a:rPr>
              <a:t>はじめに</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4018001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30</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en-US" altLang="ja-JP" sz="4400" smtClean="0">
                <a:ea typeface="+mj-ea"/>
                <a:cs typeface="+mj-cs"/>
              </a:rPr>
              <a:t>NIC</a:t>
            </a:r>
            <a:r>
              <a:rPr lang="ja-JP" altLang="en-US" sz="4400" smtClean="0">
                <a:ea typeface="+mj-ea"/>
                <a:cs typeface="+mj-cs"/>
              </a:rPr>
              <a:t>の動作</a:t>
            </a:r>
            <a:endParaRPr lang="ja-JP" altLang="en-US" sz="4400" dirty="0">
              <a:ea typeface="+mj-ea"/>
              <a:cs typeface="+mj-cs"/>
            </a:endParaRPr>
          </a:p>
        </p:txBody>
      </p:sp>
      <p:grpSp>
        <p:nvGrpSpPr>
          <p:cNvPr id="65" name="グループ化 64"/>
          <p:cNvGrpSpPr/>
          <p:nvPr/>
        </p:nvGrpSpPr>
        <p:grpSpPr>
          <a:xfrm>
            <a:off x="838199" y="935038"/>
            <a:ext cx="7105135" cy="4978985"/>
            <a:chOff x="838199" y="935038"/>
            <a:chExt cx="7105135" cy="4978985"/>
          </a:xfrm>
        </p:grpSpPr>
        <p:grpSp>
          <p:nvGrpSpPr>
            <p:cNvPr id="21" name="グループ化 20"/>
            <p:cNvGrpSpPr/>
            <p:nvPr/>
          </p:nvGrpSpPr>
          <p:grpSpPr>
            <a:xfrm>
              <a:off x="838199" y="935038"/>
              <a:ext cx="7105135" cy="4978985"/>
              <a:chOff x="762000" y="354826"/>
              <a:chExt cx="7999274" cy="5605561"/>
            </a:xfrm>
          </p:grpSpPr>
          <p:cxnSp>
            <p:nvCxnSpPr>
              <p:cNvPr id="22" name="カギ線コネクタ 21"/>
              <p:cNvCxnSpPr>
                <a:stCxn id="52" idx="1"/>
              </p:cNvCxnSpPr>
              <p:nvPr/>
            </p:nvCxnSpPr>
            <p:spPr>
              <a:xfrm rot="10800000">
                <a:off x="1426709" y="1363864"/>
                <a:ext cx="4455041" cy="4000074"/>
              </a:xfrm>
              <a:prstGeom prst="bentConnector3">
                <a:avLst>
                  <a:gd name="adj1" fmla="val 107299"/>
                </a:avLst>
              </a:prstGeom>
              <a:solidFill>
                <a:schemeClr val="bg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4" name="グループ化 23"/>
              <p:cNvGrpSpPr/>
              <p:nvPr/>
            </p:nvGrpSpPr>
            <p:grpSpPr>
              <a:xfrm>
                <a:off x="1361892" y="2449293"/>
                <a:ext cx="2535836" cy="762923"/>
                <a:chOff x="1387292" y="3274793"/>
                <a:chExt cx="2535836" cy="762923"/>
              </a:xfrm>
            </p:grpSpPr>
            <p:sp>
              <p:nvSpPr>
                <p:cNvPr id="58" name="正方形/長方形 57"/>
                <p:cNvSpPr/>
                <p:nvPr/>
              </p:nvSpPr>
              <p:spPr>
                <a:xfrm>
                  <a:off x="1472028" y="3313816"/>
                  <a:ext cx="2451100" cy="7239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1387292" y="3274793"/>
                  <a:ext cx="1271502" cy="338554"/>
                </a:xfrm>
                <a:prstGeom prst="rect">
                  <a:avLst/>
                </a:prstGeom>
                <a:noFill/>
              </p:spPr>
              <p:txBody>
                <a:bodyPr wrap="none" rtlCol="0">
                  <a:spAutoFit/>
                </a:bodyPr>
                <a:lstStyle/>
                <a:p>
                  <a:r>
                    <a:rPr lang="ja-JP" altLang="en-US" sz="1600" dirty="0" smtClean="0"/>
                    <a:t>受信</a:t>
                  </a:r>
                  <a:r>
                    <a:rPr lang="ja-JP" altLang="en-US" sz="1600" dirty="0"/>
                    <a:t>バッファ</a:t>
                  </a:r>
                  <a:endParaRPr kumimoji="1" lang="ja-JP" altLang="en-US" sz="1600" dirty="0"/>
                </a:p>
              </p:txBody>
            </p:sp>
          </p:grpSp>
          <p:grpSp>
            <p:nvGrpSpPr>
              <p:cNvPr id="25" name="グループ化 24"/>
              <p:cNvGrpSpPr/>
              <p:nvPr/>
            </p:nvGrpSpPr>
            <p:grpSpPr>
              <a:xfrm>
                <a:off x="6536891" y="437178"/>
                <a:ext cx="2224383" cy="3631067"/>
                <a:chOff x="5649616" y="533400"/>
                <a:chExt cx="2224383" cy="3631067"/>
              </a:xfrm>
            </p:grpSpPr>
            <p:sp>
              <p:nvSpPr>
                <p:cNvPr id="54" name="正方形/長方形 53"/>
                <p:cNvSpPr/>
                <p:nvPr/>
              </p:nvSpPr>
              <p:spPr>
                <a:xfrm>
                  <a:off x="5649616" y="556739"/>
                  <a:ext cx="2224383" cy="360772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829300" y="2552700"/>
                  <a:ext cx="1955800" cy="13843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5715000" y="533400"/>
                  <a:ext cx="1285929" cy="369332"/>
                </a:xfrm>
                <a:prstGeom prst="rect">
                  <a:avLst/>
                </a:prstGeom>
                <a:noFill/>
              </p:spPr>
              <p:txBody>
                <a:bodyPr wrap="none" rtlCol="0">
                  <a:spAutoFit/>
                </a:bodyPr>
                <a:lstStyle/>
                <a:p>
                  <a:r>
                    <a:rPr lang="en-US" altLang="ja-JP" dirty="0" smtClean="0"/>
                    <a:t>NIC</a:t>
                  </a:r>
                  <a:r>
                    <a:rPr lang="ja-JP" altLang="en-US" dirty="0"/>
                    <a:t>ドライバ</a:t>
                  </a:r>
                  <a:endParaRPr kumimoji="1" lang="ja-JP" altLang="en-US" dirty="0"/>
                </a:p>
              </p:txBody>
            </p:sp>
            <p:sp>
              <p:nvSpPr>
                <p:cNvPr id="57" name="テキスト ボックス 56"/>
                <p:cNvSpPr txBox="1"/>
                <p:nvPr/>
              </p:nvSpPr>
              <p:spPr>
                <a:xfrm>
                  <a:off x="5829300" y="2551669"/>
                  <a:ext cx="1723549" cy="369332"/>
                </a:xfrm>
                <a:prstGeom prst="rect">
                  <a:avLst/>
                </a:prstGeom>
                <a:noFill/>
              </p:spPr>
              <p:txBody>
                <a:bodyPr wrap="none" rtlCol="0">
                  <a:spAutoFit/>
                </a:bodyPr>
                <a:lstStyle/>
                <a:p>
                  <a:r>
                    <a:rPr lang="ja-JP" altLang="en-US" dirty="0" smtClean="0"/>
                    <a:t>ソケット</a:t>
                  </a:r>
                  <a:r>
                    <a:rPr lang="ja-JP" altLang="en-US" dirty="0"/>
                    <a:t>バッファ</a:t>
                  </a:r>
                  <a:endParaRPr kumimoji="1" lang="ja-JP" altLang="en-US" dirty="0"/>
                </a:p>
              </p:txBody>
            </p:sp>
          </p:grpSp>
          <p:grpSp>
            <p:nvGrpSpPr>
              <p:cNvPr id="26" name="グループ化 25"/>
              <p:cNvGrpSpPr/>
              <p:nvPr/>
            </p:nvGrpSpPr>
            <p:grpSpPr>
              <a:xfrm>
                <a:off x="5881749" y="4874988"/>
                <a:ext cx="2755900" cy="977900"/>
                <a:chOff x="5874710" y="5485166"/>
                <a:chExt cx="2755900" cy="977900"/>
              </a:xfrm>
            </p:grpSpPr>
            <p:sp>
              <p:nvSpPr>
                <p:cNvPr id="52" name="正方形/長方形 51"/>
                <p:cNvSpPr/>
                <p:nvPr/>
              </p:nvSpPr>
              <p:spPr>
                <a:xfrm>
                  <a:off x="5874710" y="5485166"/>
                  <a:ext cx="2755900" cy="9779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004644" y="5790170"/>
                  <a:ext cx="514885" cy="369332"/>
                </a:xfrm>
                <a:prstGeom prst="rect">
                  <a:avLst/>
                </a:prstGeom>
                <a:solidFill>
                  <a:schemeClr val="bg1"/>
                </a:solidFill>
              </p:spPr>
              <p:txBody>
                <a:bodyPr wrap="none" rtlCol="0">
                  <a:spAutoFit/>
                </a:bodyPr>
                <a:lstStyle/>
                <a:p>
                  <a:r>
                    <a:rPr lang="en-US" altLang="ja-JP" dirty="0" smtClean="0"/>
                    <a:t>NI</a:t>
                  </a:r>
                  <a:r>
                    <a:rPr lang="en-US" altLang="ja-JP" dirty="0"/>
                    <a:t>C</a:t>
                  </a:r>
                  <a:endParaRPr kumimoji="1" lang="ja-JP" altLang="en-US" dirty="0"/>
                </a:p>
              </p:txBody>
            </p:sp>
          </p:grpSp>
          <p:sp>
            <p:nvSpPr>
              <p:cNvPr id="27" name="テキスト ボックス 26"/>
              <p:cNvSpPr txBox="1"/>
              <p:nvPr/>
            </p:nvSpPr>
            <p:spPr>
              <a:xfrm>
                <a:off x="1131869" y="4356930"/>
                <a:ext cx="2513830" cy="584775"/>
              </a:xfrm>
              <a:prstGeom prst="rect">
                <a:avLst/>
              </a:prstGeom>
              <a:noFill/>
            </p:spPr>
            <p:txBody>
              <a:bodyPr wrap="none" rtlCol="0">
                <a:spAutoFit/>
              </a:bodyPr>
              <a:lstStyle/>
              <a:p>
                <a:pPr marL="342900" indent="-342900">
                  <a:buAutoNum type="arabicParenBoth"/>
                </a:pPr>
                <a:r>
                  <a:rPr kumimoji="1" lang="ja-JP" altLang="en-US" sz="1600" dirty="0" smtClean="0"/>
                  <a:t>受信バッファアドレスの</a:t>
                </a:r>
                <a:endParaRPr kumimoji="1" lang="en-US" altLang="ja-JP" sz="1600" dirty="0" smtClean="0"/>
              </a:p>
              <a:p>
                <a:r>
                  <a:rPr lang="en-US" altLang="ja-JP" sz="1600" dirty="0"/>
                  <a:t> </a:t>
                </a:r>
                <a:r>
                  <a:rPr lang="en-US" altLang="ja-JP" sz="1600" dirty="0" smtClean="0"/>
                  <a:t>      </a:t>
                </a:r>
                <a:r>
                  <a:rPr lang="ja-JP" altLang="en-US" sz="1600" dirty="0" smtClean="0"/>
                  <a:t>取得</a:t>
                </a:r>
                <a:endParaRPr kumimoji="1" lang="ja-JP" altLang="en-US" sz="1600" dirty="0"/>
              </a:p>
            </p:txBody>
          </p:sp>
          <p:sp>
            <p:nvSpPr>
              <p:cNvPr id="28" name="テキスト ボックス 27"/>
              <p:cNvSpPr txBox="1"/>
              <p:nvPr/>
            </p:nvSpPr>
            <p:spPr>
              <a:xfrm>
                <a:off x="1543234" y="5621833"/>
                <a:ext cx="2573140" cy="338554"/>
              </a:xfrm>
              <a:prstGeom prst="rect">
                <a:avLst/>
              </a:prstGeom>
              <a:noFill/>
            </p:spPr>
            <p:txBody>
              <a:bodyPr wrap="none" rtlCol="0">
                <a:spAutoFit/>
              </a:bodyPr>
              <a:lstStyle/>
              <a:p>
                <a:r>
                  <a:rPr kumimoji="1" lang="en-US" altLang="ja-JP" sz="1600" dirty="0" smtClean="0"/>
                  <a:t>(3) </a:t>
                </a:r>
                <a:r>
                  <a:rPr kumimoji="1" lang="ja-JP" altLang="en-US" sz="1600" dirty="0" smtClean="0"/>
                  <a:t>受信バッファ状態の更新</a:t>
                </a:r>
                <a:endParaRPr kumimoji="1" lang="ja-JP" altLang="en-US" sz="1600" dirty="0"/>
              </a:p>
            </p:txBody>
          </p:sp>
          <p:sp>
            <p:nvSpPr>
              <p:cNvPr id="29" name="テキスト ボックス 28"/>
              <p:cNvSpPr txBox="1"/>
              <p:nvPr/>
            </p:nvSpPr>
            <p:spPr>
              <a:xfrm>
                <a:off x="4382422" y="1316119"/>
                <a:ext cx="1752403" cy="584775"/>
              </a:xfrm>
              <a:prstGeom prst="rect">
                <a:avLst/>
              </a:prstGeom>
              <a:noFill/>
            </p:spPr>
            <p:txBody>
              <a:bodyPr wrap="none" rtlCol="0">
                <a:spAutoFit/>
              </a:bodyPr>
              <a:lstStyle/>
              <a:p>
                <a:r>
                  <a:rPr kumimoji="1" lang="en-US" altLang="ja-JP" sz="1600" dirty="0" smtClean="0"/>
                  <a:t>(5) </a:t>
                </a:r>
                <a:r>
                  <a:rPr kumimoji="1" lang="ja-JP" altLang="en-US" sz="1600" dirty="0" smtClean="0"/>
                  <a:t>受信バッファの</a:t>
                </a:r>
                <a:endParaRPr kumimoji="1" lang="en-US" altLang="ja-JP" sz="1600" dirty="0" smtClean="0"/>
              </a:p>
              <a:p>
                <a:r>
                  <a:rPr lang="en-US" altLang="ja-JP" sz="1600" dirty="0"/>
                  <a:t> </a:t>
                </a:r>
                <a:r>
                  <a:rPr lang="en-US" altLang="ja-JP" sz="1600" dirty="0" smtClean="0"/>
                  <a:t>     </a:t>
                </a:r>
                <a:r>
                  <a:rPr kumimoji="1" lang="ja-JP" altLang="en-US" sz="1600" dirty="0" smtClean="0"/>
                  <a:t>特定</a:t>
                </a:r>
                <a:endParaRPr kumimoji="1" lang="ja-JP" altLang="en-US" sz="1600" dirty="0"/>
              </a:p>
            </p:txBody>
          </p:sp>
          <p:sp>
            <p:nvSpPr>
              <p:cNvPr id="30" name="テキスト ボックス 29"/>
              <p:cNvSpPr txBox="1"/>
              <p:nvPr/>
            </p:nvSpPr>
            <p:spPr>
              <a:xfrm>
                <a:off x="4180803" y="2265492"/>
                <a:ext cx="2186817" cy="584775"/>
              </a:xfrm>
              <a:prstGeom prst="rect">
                <a:avLst/>
              </a:prstGeom>
              <a:noFill/>
            </p:spPr>
            <p:txBody>
              <a:bodyPr wrap="none" rtlCol="0">
                <a:spAutoFit/>
              </a:bodyPr>
              <a:lstStyle/>
              <a:p>
                <a:r>
                  <a:rPr kumimoji="1" lang="en-US" altLang="ja-JP" sz="1600" dirty="0" smtClean="0"/>
                  <a:t>(6) </a:t>
                </a:r>
                <a:r>
                  <a:rPr kumimoji="1" lang="ja-JP" altLang="en-US" sz="1600" dirty="0" smtClean="0"/>
                  <a:t>ソケットバッファへの</a:t>
                </a:r>
                <a:endParaRPr kumimoji="1" lang="en-US" altLang="ja-JP" sz="1600" dirty="0" smtClean="0"/>
              </a:p>
              <a:p>
                <a:r>
                  <a:rPr lang="ja-JP" altLang="en-US" sz="1600" dirty="0" smtClean="0"/>
                  <a:t>     パケットの</a:t>
                </a:r>
                <a:r>
                  <a:rPr lang="ja-JP" altLang="en-US" sz="1600" dirty="0"/>
                  <a:t>格納</a:t>
                </a:r>
                <a:endParaRPr kumimoji="1" lang="ja-JP" altLang="en-US" sz="1600" dirty="0"/>
              </a:p>
            </p:txBody>
          </p:sp>
          <p:sp>
            <p:nvSpPr>
              <p:cNvPr id="31" name="正方形/長方形 30"/>
              <p:cNvSpPr/>
              <p:nvPr/>
            </p:nvSpPr>
            <p:spPr>
              <a:xfrm>
                <a:off x="1446628" y="508000"/>
                <a:ext cx="2451100" cy="322235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631175" y="354826"/>
                <a:ext cx="875561" cy="338554"/>
              </a:xfrm>
              <a:prstGeom prst="rect">
                <a:avLst/>
              </a:prstGeom>
              <a:solidFill>
                <a:schemeClr val="bg1"/>
              </a:solidFill>
            </p:spPr>
            <p:txBody>
              <a:bodyPr wrap="none" rtlCol="0">
                <a:spAutoFit/>
              </a:bodyPr>
              <a:lstStyle/>
              <a:p>
                <a:r>
                  <a:rPr kumimoji="1" lang="ja-JP" altLang="en-US" sz="1600" dirty="0" smtClean="0"/>
                  <a:t>実メモ</a:t>
                </a:r>
                <a:r>
                  <a:rPr lang="ja-JP" altLang="en-US" sz="1600" dirty="0"/>
                  <a:t>リ</a:t>
                </a:r>
                <a:endParaRPr kumimoji="1" lang="ja-JP" altLang="en-US" sz="1600" dirty="0"/>
              </a:p>
            </p:txBody>
          </p:sp>
          <p:sp>
            <p:nvSpPr>
              <p:cNvPr id="33" name="テキスト ボックス 32"/>
              <p:cNvSpPr txBox="1"/>
              <p:nvPr/>
            </p:nvSpPr>
            <p:spPr>
              <a:xfrm>
                <a:off x="4310847" y="848966"/>
                <a:ext cx="1770036" cy="338554"/>
              </a:xfrm>
              <a:prstGeom prst="rect">
                <a:avLst/>
              </a:prstGeom>
              <a:noFill/>
            </p:spPr>
            <p:txBody>
              <a:bodyPr wrap="none" rtlCol="0">
                <a:spAutoFit/>
              </a:bodyPr>
              <a:lstStyle/>
              <a:p>
                <a:r>
                  <a:rPr lang="ja-JP" altLang="en-US" sz="1600" dirty="0"/>
                  <a:t>受信ディスクリプタ</a:t>
                </a:r>
                <a:endParaRPr kumimoji="1" lang="ja-JP" altLang="en-US" sz="1600" dirty="0"/>
              </a:p>
            </p:txBody>
          </p:sp>
          <p:sp>
            <p:nvSpPr>
              <p:cNvPr id="34" name="テキスト ボックス 33"/>
              <p:cNvSpPr txBox="1"/>
              <p:nvPr/>
            </p:nvSpPr>
            <p:spPr>
              <a:xfrm>
                <a:off x="1453279" y="987235"/>
                <a:ext cx="1681871" cy="338554"/>
              </a:xfrm>
              <a:prstGeom prst="rect">
                <a:avLst/>
              </a:prstGeom>
              <a:noFill/>
              <a:ln>
                <a:noFill/>
              </a:ln>
            </p:spPr>
            <p:txBody>
              <a:bodyPr wrap="none" rtlCol="0">
                <a:spAutoFit/>
              </a:bodyPr>
              <a:lstStyle/>
              <a:p>
                <a:r>
                  <a:rPr lang="ja-JP" altLang="en-US" sz="1600" dirty="0" smtClean="0"/>
                  <a:t>受信バッファ</a:t>
                </a:r>
                <a:r>
                  <a:rPr lang="ja-JP" altLang="en-US" sz="1600" dirty="0"/>
                  <a:t>状態</a:t>
                </a:r>
                <a:endParaRPr kumimoji="1" lang="ja-JP" altLang="en-US" sz="1600" dirty="0"/>
              </a:p>
            </p:txBody>
          </p:sp>
          <p:sp>
            <p:nvSpPr>
              <p:cNvPr id="35" name="テキスト ボックス 34"/>
              <p:cNvSpPr txBox="1"/>
              <p:nvPr/>
            </p:nvSpPr>
            <p:spPr>
              <a:xfrm>
                <a:off x="1426708" y="1424724"/>
                <a:ext cx="1962397" cy="338554"/>
              </a:xfrm>
              <a:prstGeom prst="rect">
                <a:avLst/>
              </a:prstGeom>
              <a:noFill/>
            </p:spPr>
            <p:txBody>
              <a:bodyPr wrap="none" rtlCol="0">
                <a:spAutoFit/>
              </a:bodyPr>
              <a:lstStyle/>
              <a:p>
                <a:r>
                  <a:rPr lang="ja-JP" altLang="en-US" sz="1600" dirty="0" smtClean="0"/>
                  <a:t>受信バッファ</a:t>
                </a:r>
                <a:r>
                  <a:rPr lang="ja-JP" altLang="en-US" sz="1600" dirty="0"/>
                  <a:t>アドレス</a:t>
                </a:r>
                <a:endParaRPr kumimoji="1" lang="ja-JP" altLang="en-US" sz="1600" dirty="0"/>
              </a:p>
            </p:txBody>
          </p:sp>
          <p:sp>
            <p:nvSpPr>
              <p:cNvPr id="36" name="正方形/長方形 35"/>
              <p:cNvSpPr/>
              <p:nvPr/>
            </p:nvSpPr>
            <p:spPr>
              <a:xfrm>
                <a:off x="1450687" y="914282"/>
                <a:ext cx="2445699" cy="442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446459" y="912049"/>
                <a:ext cx="2449927" cy="885676"/>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中かっこ 38"/>
              <p:cNvSpPr/>
              <p:nvPr/>
            </p:nvSpPr>
            <p:spPr>
              <a:xfrm>
                <a:off x="3921902" y="910751"/>
                <a:ext cx="388945" cy="875700"/>
              </a:xfrm>
              <a:prstGeom prst="rightBrace">
                <a:avLst>
                  <a:gd name="adj1" fmla="val 8333"/>
                  <a:gd name="adj2" fmla="val 7723"/>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1" name="直線コネクタ 40"/>
              <p:cNvCxnSpPr/>
              <p:nvPr/>
            </p:nvCxnSpPr>
            <p:spPr>
              <a:xfrm flipH="1">
                <a:off x="4238498" y="5179992"/>
                <a:ext cx="16559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3869986" y="2514601"/>
                <a:ext cx="36317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4182472" y="3641151"/>
                <a:ext cx="1957587" cy="584775"/>
              </a:xfrm>
              <a:prstGeom prst="rect">
                <a:avLst/>
              </a:prstGeom>
              <a:solidFill>
                <a:schemeClr val="bg1"/>
              </a:solidFill>
            </p:spPr>
            <p:txBody>
              <a:bodyPr wrap="none" rtlCol="0">
                <a:spAutoFit/>
              </a:bodyPr>
              <a:lstStyle/>
              <a:p>
                <a:r>
                  <a:rPr kumimoji="1" lang="en-US" altLang="ja-JP" sz="1600" dirty="0" smtClean="0"/>
                  <a:t>(2) </a:t>
                </a:r>
                <a:r>
                  <a:rPr kumimoji="1" lang="ja-JP" altLang="en-US" sz="1600" dirty="0" smtClean="0"/>
                  <a:t>受信バッファへの</a:t>
                </a:r>
                <a:endParaRPr kumimoji="1" lang="en-US" altLang="ja-JP" sz="1600" dirty="0" smtClean="0"/>
              </a:p>
              <a:p>
                <a:r>
                  <a:rPr lang="ja-JP" altLang="en-US" sz="1600" dirty="0" smtClean="0"/>
                  <a:t>      パケットの格納</a:t>
                </a:r>
                <a:endParaRPr kumimoji="1" lang="ja-JP" altLang="en-US" sz="1600" dirty="0"/>
              </a:p>
            </p:txBody>
          </p:sp>
          <p:cxnSp>
            <p:nvCxnSpPr>
              <p:cNvPr id="45" name="直線矢印コネクタ 44"/>
              <p:cNvCxnSpPr>
                <a:stCxn id="52" idx="0"/>
              </p:cNvCxnSpPr>
              <p:nvPr/>
            </p:nvCxnSpPr>
            <p:spPr>
              <a:xfrm flipH="1" flipV="1">
                <a:off x="7245239" y="3853113"/>
                <a:ext cx="14460" cy="1021875"/>
              </a:xfrm>
              <a:prstGeom prst="straightConnector1">
                <a:avLst/>
              </a:prstGeom>
              <a:solidFill>
                <a:schemeClr val="bg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897340" y="4328238"/>
                <a:ext cx="2576346" cy="338554"/>
              </a:xfrm>
              <a:prstGeom prst="rect">
                <a:avLst/>
              </a:prstGeom>
              <a:solidFill>
                <a:schemeClr val="bg1"/>
              </a:solidFill>
            </p:spPr>
            <p:txBody>
              <a:bodyPr wrap="none" rtlCol="0">
                <a:spAutoFit/>
              </a:bodyPr>
              <a:lstStyle/>
              <a:p>
                <a:r>
                  <a:rPr kumimoji="1" lang="en-US" altLang="ja-JP" sz="1600" dirty="0" smtClean="0"/>
                  <a:t>(4)</a:t>
                </a:r>
                <a:r>
                  <a:rPr lang="ja-JP" altLang="en-US" sz="1600" dirty="0"/>
                  <a:t> </a:t>
                </a:r>
                <a:r>
                  <a:rPr lang="ja-JP" altLang="en-US" sz="1600" smtClean="0"/>
                  <a:t>パケット受信割込の</a:t>
                </a:r>
                <a:r>
                  <a:rPr lang="ja-JP" altLang="en-US" sz="1600" dirty="0" smtClean="0"/>
                  <a:t>発生</a:t>
                </a:r>
                <a:endParaRPr kumimoji="1" lang="ja-JP" altLang="en-US" sz="1600" dirty="0"/>
              </a:p>
            </p:txBody>
          </p:sp>
          <p:cxnSp>
            <p:nvCxnSpPr>
              <p:cNvPr id="47" name="直線コネクタ 46"/>
              <p:cNvCxnSpPr/>
              <p:nvPr/>
            </p:nvCxnSpPr>
            <p:spPr>
              <a:xfrm flipH="1">
                <a:off x="762000" y="5549324"/>
                <a:ext cx="51197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762000" y="910751"/>
                <a:ext cx="0" cy="4638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762000" y="910751"/>
                <a:ext cx="66470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696540" y="2706244"/>
                <a:ext cx="1068763" cy="415810"/>
              </a:xfrm>
              <a:prstGeom prst="rect">
                <a:avLst/>
              </a:prstGeom>
              <a:noFill/>
              <a:ln w="25400">
                <a:solidFill>
                  <a:schemeClr val="tx1"/>
                </a:solidFill>
                <a:prstDash val="dash"/>
              </a:ln>
            </p:spPr>
            <p:txBody>
              <a:bodyPr wrap="none" rtlCol="0">
                <a:spAutoFit/>
              </a:bodyPr>
              <a:lstStyle/>
              <a:p>
                <a:pPr algn="ctr"/>
                <a:r>
                  <a:rPr kumimoji="1" lang="ja-JP" altLang="en-US" dirty="0" smtClean="0"/>
                  <a:t>パケット</a:t>
                </a:r>
                <a:endParaRPr kumimoji="1" lang="ja-JP" altLang="en-US" dirty="0"/>
              </a:p>
            </p:txBody>
          </p:sp>
          <p:sp>
            <p:nvSpPr>
              <p:cNvPr id="51" name="テキスト ボックス 50"/>
              <p:cNvSpPr txBox="1"/>
              <p:nvPr/>
            </p:nvSpPr>
            <p:spPr>
              <a:xfrm>
                <a:off x="6875553" y="2900479"/>
                <a:ext cx="1068763" cy="415810"/>
              </a:xfrm>
              <a:prstGeom prst="rect">
                <a:avLst/>
              </a:prstGeom>
              <a:noFill/>
              <a:ln w="25400">
                <a:solidFill>
                  <a:schemeClr val="tx1"/>
                </a:solidFill>
                <a:prstDash val="solid"/>
              </a:ln>
            </p:spPr>
            <p:txBody>
              <a:bodyPr wrap="none" rtlCol="0">
                <a:spAutoFit/>
              </a:bodyPr>
              <a:lstStyle/>
              <a:p>
                <a:pPr algn="ctr"/>
                <a:r>
                  <a:rPr kumimoji="1" lang="ja-JP" altLang="en-US" dirty="0" smtClean="0"/>
                  <a:t>パケット</a:t>
                </a:r>
                <a:endParaRPr kumimoji="1" lang="ja-JP" altLang="en-US" dirty="0"/>
              </a:p>
            </p:txBody>
          </p:sp>
        </p:grpSp>
        <p:cxnSp>
          <p:nvCxnSpPr>
            <p:cNvPr id="63" name="直線コネクタ 62"/>
            <p:cNvCxnSpPr/>
            <p:nvPr/>
          </p:nvCxnSpPr>
          <p:spPr>
            <a:xfrm flipV="1">
              <a:off x="3923731" y="2845558"/>
              <a:ext cx="0" cy="23747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p:cNvCxnSpPr>
            <a:stCxn id="50" idx="3"/>
          </p:cNvCxnSpPr>
          <p:nvPr/>
        </p:nvCxnSpPr>
        <p:spPr>
          <a:xfrm flipV="1">
            <a:off x="3505800" y="3207224"/>
            <a:ext cx="2615221" cy="106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38" idx="3"/>
          </p:cNvCxnSpPr>
          <p:nvPr/>
        </p:nvCxnSpPr>
        <p:spPr>
          <a:xfrm flipV="1">
            <a:off x="3622231" y="1821976"/>
            <a:ext cx="2335017" cy="1339"/>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55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31</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en-US" altLang="ja-JP" sz="4400" smtClean="0">
                <a:ea typeface="+mj-ea"/>
                <a:cs typeface="+mj-cs"/>
              </a:rPr>
              <a:t>IPI</a:t>
            </a:r>
            <a:r>
              <a:rPr lang="ja-JP" altLang="en-US" sz="4400" smtClean="0">
                <a:ea typeface="+mj-ea"/>
                <a:cs typeface="+mj-cs"/>
              </a:rPr>
              <a:t>の送信</a:t>
            </a:r>
            <a:endParaRPr lang="ja-JP" altLang="en-US" sz="4400" dirty="0">
              <a:ea typeface="+mj-ea"/>
              <a:cs typeface="+mj-cs"/>
            </a:endParaRPr>
          </a:p>
        </p:txBody>
      </p:sp>
      <p:grpSp>
        <p:nvGrpSpPr>
          <p:cNvPr id="60" name="グループ化 59"/>
          <p:cNvGrpSpPr/>
          <p:nvPr/>
        </p:nvGrpSpPr>
        <p:grpSpPr>
          <a:xfrm>
            <a:off x="1517650" y="1140254"/>
            <a:ext cx="6108700" cy="3467100"/>
            <a:chOff x="1517650" y="1651000"/>
            <a:chExt cx="6108700" cy="3467100"/>
          </a:xfrm>
        </p:grpSpPr>
        <p:sp>
          <p:nvSpPr>
            <p:cNvPr id="61" name="正方形/長方形 60"/>
            <p:cNvSpPr/>
            <p:nvPr/>
          </p:nvSpPr>
          <p:spPr>
            <a:xfrm>
              <a:off x="4793588" y="1748829"/>
              <a:ext cx="2832761" cy="116736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517650" y="3116629"/>
              <a:ext cx="6108700" cy="17982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517650" y="1752045"/>
              <a:ext cx="2807470" cy="116736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83775" y="1792058"/>
              <a:ext cx="1148071" cy="369332"/>
            </a:xfrm>
            <a:prstGeom prst="rect">
              <a:avLst/>
            </a:prstGeom>
            <a:noFill/>
          </p:spPr>
          <p:txBody>
            <a:bodyPr wrap="none" rtlCol="0">
              <a:spAutoFit/>
            </a:bodyPr>
            <a:lstStyle/>
            <a:p>
              <a:r>
                <a:rPr kumimoji="1" lang="en-US" altLang="ja-JP" dirty="0" smtClean="0"/>
                <a:t>OS</a:t>
              </a:r>
              <a:r>
                <a:rPr kumimoji="1" lang="ja-JP" altLang="en-US" dirty="0" smtClean="0"/>
                <a:t>ノード</a:t>
              </a:r>
              <a:r>
                <a:rPr kumimoji="1" lang="en-US" altLang="ja-JP" dirty="0" smtClean="0"/>
                <a:t>0</a:t>
              </a:r>
              <a:endParaRPr kumimoji="1" lang="ja-JP" altLang="en-US" dirty="0"/>
            </a:p>
          </p:txBody>
        </p:sp>
        <p:sp>
          <p:nvSpPr>
            <p:cNvPr id="65" name="テキスト ボックス 64"/>
            <p:cNvSpPr txBox="1"/>
            <p:nvPr/>
          </p:nvSpPr>
          <p:spPr>
            <a:xfrm>
              <a:off x="4773843" y="1764745"/>
              <a:ext cx="1148071" cy="369332"/>
            </a:xfrm>
            <a:prstGeom prst="rect">
              <a:avLst/>
            </a:prstGeom>
            <a:noFill/>
          </p:spPr>
          <p:txBody>
            <a:bodyPr wrap="none" rtlCol="0">
              <a:spAutoFit/>
            </a:bodyPr>
            <a:lstStyle/>
            <a:p>
              <a:r>
                <a:rPr kumimoji="1" lang="en-US" altLang="ja-JP" dirty="0" smtClean="0"/>
                <a:t>OS</a:t>
              </a:r>
              <a:r>
                <a:rPr kumimoji="1" lang="ja-JP" altLang="en-US" dirty="0" smtClean="0"/>
                <a:t>ノード</a:t>
              </a:r>
              <a:r>
                <a:rPr lang="en-US" altLang="ja-JP" dirty="0"/>
                <a:t>1</a:t>
              </a:r>
              <a:endParaRPr kumimoji="1" lang="ja-JP" altLang="en-US" dirty="0"/>
            </a:p>
          </p:txBody>
        </p:sp>
        <p:sp>
          <p:nvSpPr>
            <p:cNvPr id="66" name="テキスト ボックス 65"/>
            <p:cNvSpPr txBox="1"/>
            <p:nvPr/>
          </p:nvSpPr>
          <p:spPr>
            <a:xfrm>
              <a:off x="2157811" y="2273082"/>
              <a:ext cx="1443024" cy="646331"/>
            </a:xfrm>
            <a:prstGeom prst="rect">
              <a:avLst/>
            </a:prstGeom>
            <a:noFill/>
          </p:spPr>
          <p:txBody>
            <a:bodyPr wrap="none" rtlCol="0">
              <a:spAutoFit/>
            </a:bodyPr>
            <a:lstStyle/>
            <a:p>
              <a:pPr marL="342900" indent="-342900">
                <a:buAutoNum type="arabicParenBoth"/>
              </a:pPr>
              <a:r>
                <a:rPr lang="en-US" altLang="ja-JP" dirty="0" smtClean="0"/>
                <a:t>ICR</a:t>
              </a:r>
              <a:r>
                <a:rPr lang="ja-JP" altLang="en-US" dirty="0" smtClean="0"/>
                <a:t>への</a:t>
              </a:r>
              <a:endParaRPr lang="en-US" altLang="ja-JP" dirty="0" smtClean="0"/>
            </a:p>
            <a:p>
              <a:r>
                <a:rPr kumimoji="1" lang="en-US" altLang="ja-JP" dirty="0"/>
                <a:t> </a:t>
              </a:r>
              <a:r>
                <a:rPr kumimoji="1" lang="en-US" altLang="ja-JP" dirty="0" smtClean="0"/>
                <a:t>      </a:t>
              </a:r>
              <a:r>
                <a:rPr kumimoji="1" lang="ja-JP" altLang="en-US" dirty="0" smtClean="0"/>
                <a:t>書き込み</a:t>
              </a:r>
              <a:endParaRPr kumimoji="1" lang="ja-JP" altLang="en-US" dirty="0"/>
            </a:p>
          </p:txBody>
        </p:sp>
        <p:sp>
          <p:nvSpPr>
            <p:cNvPr id="67" name="テキスト ボックス 66"/>
            <p:cNvSpPr txBox="1"/>
            <p:nvPr/>
          </p:nvSpPr>
          <p:spPr>
            <a:xfrm>
              <a:off x="5334620" y="2242386"/>
              <a:ext cx="1649811" cy="646331"/>
            </a:xfrm>
            <a:prstGeom prst="rect">
              <a:avLst/>
            </a:prstGeom>
            <a:noFill/>
          </p:spPr>
          <p:txBody>
            <a:bodyPr wrap="none" rtlCol="0">
              <a:spAutoFit/>
            </a:bodyPr>
            <a:lstStyle/>
            <a:p>
              <a:r>
                <a:rPr lang="en-US" altLang="ja-JP" dirty="0" smtClean="0"/>
                <a:t>(3</a:t>
              </a:r>
              <a:r>
                <a:rPr lang="en-US" altLang="ja-JP" smtClean="0"/>
                <a:t>) </a:t>
              </a:r>
              <a:r>
                <a:rPr lang="ja-JP" altLang="en-US" smtClean="0"/>
                <a:t>割込処理</a:t>
              </a:r>
              <a:r>
                <a:rPr lang="ja-JP" altLang="en-US" dirty="0" smtClean="0"/>
                <a:t>の</a:t>
              </a:r>
              <a:endParaRPr lang="en-US" altLang="ja-JP" dirty="0" smtClean="0"/>
            </a:p>
            <a:p>
              <a:r>
                <a:rPr lang="en-US" altLang="ja-JP" dirty="0"/>
                <a:t> </a:t>
              </a:r>
              <a:r>
                <a:rPr lang="en-US" altLang="ja-JP" dirty="0" smtClean="0"/>
                <a:t>     </a:t>
              </a:r>
              <a:r>
                <a:rPr lang="ja-JP" altLang="en-US" dirty="0" smtClean="0"/>
                <a:t>開始</a:t>
              </a:r>
              <a:endParaRPr kumimoji="1" lang="ja-JP" altLang="en-US" dirty="0"/>
            </a:p>
          </p:txBody>
        </p:sp>
        <p:grpSp>
          <p:nvGrpSpPr>
            <p:cNvPr id="68" name="グループ化 67"/>
            <p:cNvGrpSpPr/>
            <p:nvPr/>
          </p:nvGrpSpPr>
          <p:grpSpPr>
            <a:xfrm>
              <a:off x="1735786" y="3210206"/>
              <a:ext cx="2077381" cy="1182210"/>
              <a:chOff x="1726677" y="3485118"/>
              <a:chExt cx="2077381" cy="1182210"/>
            </a:xfrm>
          </p:grpSpPr>
          <p:sp>
            <p:nvSpPr>
              <p:cNvPr id="81" name="正方形/長方形 80"/>
              <p:cNvSpPr/>
              <p:nvPr/>
            </p:nvSpPr>
            <p:spPr>
              <a:xfrm>
                <a:off x="1759358" y="3514248"/>
                <a:ext cx="2044700" cy="115308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958274" y="3817937"/>
                <a:ext cx="1711447" cy="6794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1726677" y="3485118"/>
                <a:ext cx="692818" cy="369332"/>
              </a:xfrm>
              <a:prstGeom prst="rect">
                <a:avLst/>
              </a:prstGeom>
              <a:noFill/>
            </p:spPr>
            <p:txBody>
              <a:bodyPr wrap="none" rtlCol="0">
                <a:spAutoFit/>
              </a:bodyPr>
              <a:lstStyle/>
              <a:p>
                <a:r>
                  <a:rPr lang="ja-JP" altLang="en-US" dirty="0" smtClean="0"/>
                  <a:t>コア</a:t>
                </a:r>
                <a:r>
                  <a:rPr kumimoji="1" lang="en-US" altLang="ja-JP" dirty="0" smtClean="0"/>
                  <a:t>0</a:t>
                </a:r>
                <a:endParaRPr kumimoji="1" lang="ja-JP" altLang="en-US" dirty="0"/>
              </a:p>
            </p:txBody>
          </p:sp>
          <p:sp>
            <p:nvSpPr>
              <p:cNvPr id="84" name="テキスト ボックス 83"/>
              <p:cNvSpPr txBox="1"/>
              <p:nvPr/>
            </p:nvSpPr>
            <p:spPr>
              <a:xfrm>
                <a:off x="2624794" y="4028360"/>
                <a:ext cx="490840" cy="369332"/>
              </a:xfrm>
              <a:prstGeom prst="rect">
                <a:avLst/>
              </a:prstGeom>
              <a:solidFill>
                <a:schemeClr val="bg1"/>
              </a:solidFill>
              <a:ln w="25400">
                <a:solidFill>
                  <a:schemeClr val="tx1"/>
                </a:solidFill>
              </a:ln>
            </p:spPr>
            <p:txBody>
              <a:bodyPr wrap="none" rtlCol="0">
                <a:spAutoFit/>
              </a:bodyPr>
              <a:lstStyle/>
              <a:p>
                <a:r>
                  <a:rPr lang="en-US" altLang="ja-JP" dirty="0" smtClean="0"/>
                  <a:t>IC</a:t>
                </a:r>
                <a:r>
                  <a:rPr lang="en-US" altLang="ja-JP" dirty="0"/>
                  <a:t>R</a:t>
                </a:r>
                <a:endParaRPr kumimoji="1" lang="ja-JP" altLang="en-US" dirty="0"/>
              </a:p>
            </p:txBody>
          </p:sp>
        </p:grpSp>
        <p:cxnSp>
          <p:nvCxnSpPr>
            <p:cNvPr id="69" name="直線矢印コネクタ 68"/>
            <p:cNvCxnSpPr>
              <a:stCxn id="66" idx="2"/>
              <a:endCxn id="84" idx="0"/>
            </p:cNvCxnSpPr>
            <p:nvPr/>
          </p:nvCxnSpPr>
          <p:spPr>
            <a:xfrm>
              <a:off x="2879323" y="2919413"/>
              <a:ext cx="0" cy="834035"/>
            </a:xfrm>
            <a:prstGeom prst="straightConnector1">
              <a:avLst/>
            </a:prstGeom>
            <a:solidFill>
              <a:schemeClr val="bg1"/>
            </a:solidFill>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4559649" y="1651000"/>
              <a:ext cx="53630" cy="3467100"/>
            </a:xfrm>
            <a:prstGeom prst="line">
              <a:avLst/>
            </a:prstGeom>
            <a:solidFill>
              <a:schemeClr val="bg1"/>
            </a:solidFill>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3829250" y="3277632"/>
              <a:ext cx="1568058" cy="369332"/>
            </a:xfrm>
            <a:prstGeom prst="rect">
              <a:avLst/>
            </a:prstGeom>
            <a:solidFill>
              <a:schemeClr val="bg1"/>
            </a:solidFill>
          </p:spPr>
          <p:txBody>
            <a:bodyPr wrap="none" rtlCol="0">
              <a:spAutoFit/>
            </a:bodyPr>
            <a:lstStyle/>
            <a:p>
              <a:r>
                <a:rPr kumimoji="1" lang="en-US" altLang="ja-JP" dirty="0" smtClean="0"/>
                <a:t>CPU(</a:t>
              </a:r>
              <a:r>
                <a:rPr kumimoji="1" lang="ja-JP" altLang="en-US" dirty="0" smtClean="0"/>
                <a:t>コア分割</a:t>
              </a:r>
              <a:r>
                <a:rPr kumimoji="1" lang="en-US" altLang="ja-JP" dirty="0" smtClean="0"/>
                <a:t>)</a:t>
              </a:r>
              <a:endParaRPr kumimoji="1" lang="ja-JP" altLang="en-US" dirty="0"/>
            </a:p>
          </p:txBody>
        </p:sp>
        <p:grpSp>
          <p:nvGrpSpPr>
            <p:cNvPr id="72" name="グループ化 71"/>
            <p:cNvGrpSpPr/>
            <p:nvPr/>
          </p:nvGrpSpPr>
          <p:grpSpPr>
            <a:xfrm>
              <a:off x="5365959" y="3195641"/>
              <a:ext cx="2077381" cy="1182210"/>
              <a:chOff x="1726677" y="3485118"/>
              <a:chExt cx="2077381" cy="1182210"/>
            </a:xfrm>
          </p:grpSpPr>
          <p:sp>
            <p:nvSpPr>
              <p:cNvPr id="78" name="正方形/長方形 77"/>
              <p:cNvSpPr/>
              <p:nvPr/>
            </p:nvSpPr>
            <p:spPr>
              <a:xfrm>
                <a:off x="1759358" y="3514248"/>
                <a:ext cx="2044700" cy="115308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950881" y="3803728"/>
                <a:ext cx="1711447" cy="6794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1726677" y="3485118"/>
                <a:ext cx="692818" cy="369332"/>
              </a:xfrm>
              <a:prstGeom prst="rect">
                <a:avLst/>
              </a:prstGeom>
              <a:noFill/>
            </p:spPr>
            <p:txBody>
              <a:bodyPr wrap="none" rtlCol="0">
                <a:spAutoFit/>
              </a:bodyPr>
              <a:lstStyle/>
              <a:p>
                <a:r>
                  <a:rPr lang="ja-JP" altLang="en-US" dirty="0" smtClean="0"/>
                  <a:t>コア</a:t>
                </a:r>
                <a:r>
                  <a:rPr lang="en-US" altLang="ja-JP" dirty="0"/>
                  <a:t>1</a:t>
                </a:r>
                <a:endParaRPr kumimoji="1" lang="ja-JP" altLang="en-US" dirty="0"/>
              </a:p>
            </p:txBody>
          </p:sp>
        </p:grpSp>
        <p:cxnSp>
          <p:nvCxnSpPr>
            <p:cNvPr id="73" name="カギ線コネクタ 72"/>
            <p:cNvCxnSpPr>
              <a:stCxn id="82" idx="2"/>
              <a:endCxn id="79" idx="2"/>
            </p:cNvCxnSpPr>
            <p:nvPr/>
          </p:nvCxnSpPr>
          <p:spPr>
            <a:xfrm rot="5400000" flipH="1" flipV="1">
              <a:off x="4620110" y="2396698"/>
              <a:ext cx="28774" cy="3622780"/>
            </a:xfrm>
            <a:prstGeom prst="bentConnector3">
              <a:avLst>
                <a:gd name="adj1" fmla="val -1235838"/>
              </a:avLst>
            </a:prstGeom>
            <a:solidFill>
              <a:schemeClr val="bg1"/>
            </a:solidFill>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860908" y="4419122"/>
              <a:ext cx="1422184" cy="369332"/>
            </a:xfrm>
            <a:prstGeom prst="rect">
              <a:avLst/>
            </a:prstGeom>
            <a:solidFill>
              <a:schemeClr val="bg1"/>
            </a:solidFill>
          </p:spPr>
          <p:txBody>
            <a:bodyPr wrap="none" rtlCol="0">
              <a:spAutoFit/>
            </a:bodyPr>
            <a:lstStyle/>
            <a:p>
              <a:r>
                <a:rPr kumimoji="1" lang="en-US" altLang="ja-JP" dirty="0" smtClean="0"/>
                <a:t>(2) IPI</a:t>
              </a:r>
              <a:r>
                <a:rPr kumimoji="1" lang="ja-JP" altLang="en-US" dirty="0" smtClean="0"/>
                <a:t>の送信</a:t>
              </a:r>
              <a:endParaRPr kumimoji="1" lang="ja-JP" altLang="en-US" dirty="0"/>
            </a:p>
          </p:txBody>
        </p:sp>
        <p:sp>
          <p:nvSpPr>
            <p:cNvPr id="75" name="テキスト ボックス 74"/>
            <p:cNvSpPr txBox="1"/>
            <p:nvPr/>
          </p:nvSpPr>
          <p:spPr>
            <a:xfrm>
              <a:off x="5564284" y="3494369"/>
              <a:ext cx="715260" cy="369332"/>
            </a:xfrm>
            <a:prstGeom prst="rect">
              <a:avLst/>
            </a:prstGeom>
            <a:noFill/>
          </p:spPr>
          <p:txBody>
            <a:bodyPr wrap="none" rtlCol="0">
              <a:spAutoFit/>
            </a:bodyPr>
            <a:lstStyle/>
            <a:p>
              <a:r>
                <a:rPr lang="en-US" altLang="ja-JP" dirty="0" smtClean="0"/>
                <a:t>LAPI</a:t>
              </a:r>
              <a:r>
                <a:rPr lang="en-US" altLang="ja-JP" dirty="0"/>
                <a:t>C</a:t>
              </a:r>
              <a:endParaRPr kumimoji="1" lang="ja-JP" altLang="en-US" dirty="0"/>
            </a:p>
          </p:txBody>
        </p:sp>
        <p:sp>
          <p:nvSpPr>
            <p:cNvPr id="76" name="テキスト ボックス 75"/>
            <p:cNvSpPr txBox="1"/>
            <p:nvPr/>
          </p:nvSpPr>
          <p:spPr>
            <a:xfrm>
              <a:off x="1951300" y="3520880"/>
              <a:ext cx="715260" cy="369332"/>
            </a:xfrm>
            <a:prstGeom prst="rect">
              <a:avLst/>
            </a:prstGeom>
            <a:noFill/>
          </p:spPr>
          <p:txBody>
            <a:bodyPr wrap="none" rtlCol="0">
              <a:spAutoFit/>
            </a:bodyPr>
            <a:lstStyle/>
            <a:p>
              <a:r>
                <a:rPr lang="en-US" altLang="ja-JP" dirty="0" smtClean="0"/>
                <a:t>LAPI</a:t>
              </a:r>
              <a:r>
                <a:rPr lang="en-US" altLang="ja-JP" dirty="0"/>
                <a:t>C</a:t>
              </a:r>
              <a:endParaRPr kumimoji="1" lang="ja-JP" altLang="en-US" dirty="0"/>
            </a:p>
          </p:txBody>
        </p:sp>
        <p:cxnSp>
          <p:nvCxnSpPr>
            <p:cNvPr id="77" name="直線矢印コネクタ 76"/>
            <p:cNvCxnSpPr>
              <a:stCxn id="79" idx="0"/>
            </p:cNvCxnSpPr>
            <p:nvPr/>
          </p:nvCxnSpPr>
          <p:spPr>
            <a:xfrm flipV="1">
              <a:off x="6445887" y="2916197"/>
              <a:ext cx="0" cy="598054"/>
            </a:xfrm>
            <a:prstGeom prst="straightConnector1">
              <a:avLst/>
            </a:prstGeom>
            <a:solidFill>
              <a:schemeClr val="bg1"/>
            </a:solidFill>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5" name="テキスト ボックス 84"/>
          <p:cNvSpPr txBox="1"/>
          <p:nvPr/>
        </p:nvSpPr>
        <p:spPr>
          <a:xfrm>
            <a:off x="302743" y="4861951"/>
            <a:ext cx="7128875" cy="461665"/>
          </a:xfrm>
          <a:prstGeom prst="rect">
            <a:avLst/>
          </a:prstGeom>
          <a:noFill/>
        </p:spPr>
        <p:txBody>
          <a:bodyPr wrap="none" rtlCol="0">
            <a:spAutoFit/>
          </a:bodyPr>
          <a:lstStyle/>
          <a:p>
            <a:r>
              <a:rPr lang="en-US" altLang="ja-JP" sz="2400" smtClean="0"/>
              <a:t>LAPIC</a:t>
            </a:r>
            <a:r>
              <a:rPr lang="ja-JP" altLang="en-US" sz="2400" smtClean="0"/>
              <a:t>が保持する</a:t>
            </a:r>
            <a:r>
              <a:rPr lang="en-US" altLang="ja-JP" sz="2400" smtClean="0"/>
              <a:t>ICR</a:t>
            </a:r>
            <a:r>
              <a:rPr lang="ja-JP" altLang="en-US" sz="2400" smtClean="0"/>
              <a:t>を書き換えることにより，</a:t>
            </a:r>
            <a:r>
              <a:rPr lang="en-US" altLang="ja-JP" sz="2400" smtClean="0"/>
              <a:t>IPI</a:t>
            </a:r>
            <a:r>
              <a:rPr lang="ja-JP" altLang="en-US" sz="2400" smtClean="0"/>
              <a:t>を送信</a:t>
            </a:r>
            <a:endParaRPr lang="en-US" altLang="ja-JP" sz="2400" smtClean="0"/>
          </a:p>
        </p:txBody>
      </p:sp>
    </p:spTree>
    <p:extLst>
      <p:ext uri="{BB962C8B-B14F-4D97-AF65-F5344CB8AC3E}">
        <p14:creationId xmlns:p14="http://schemas.microsoft.com/office/powerpoint/2010/main" val="1881445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457950" y="6356351"/>
            <a:ext cx="2057400" cy="365125"/>
          </a:xfrm>
        </p:spPr>
        <p:txBody>
          <a:bodyPr/>
          <a:lstStyle/>
          <a:p>
            <a:r>
              <a:rPr lang="en-US" altLang="ja-JP" smtClean="0"/>
              <a:t>No. </a:t>
            </a:r>
            <a:fld id="{D2D8002D-B5B0-4BAC-B1F6-782DDCCE6D9C}" type="slidenum">
              <a:rPr lang="ja-JP" altLang="en-US" smtClean="0"/>
              <a:pPr/>
              <a:t>32</a:t>
            </a:fld>
            <a:endParaRPr lang="ja-JP" altLang="en-US" dirty="0"/>
          </a:p>
        </p:txBody>
      </p:sp>
      <p:sp>
        <p:nvSpPr>
          <p:cNvPr id="6" name="タイトル 1"/>
          <p:cNvSpPr txBox="1">
            <a:spLocks/>
          </p:cNvSpPr>
          <p:nvPr/>
        </p:nvSpPr>
        <p:spPr bwMode="auto">
          <a:xfrm>
            <a:off x="0" y="0"/>
            <a:ext cx="9144000" cy="935038"/>
          </a:xfrm>
          <a:prstGeom prst="rect">
            <a:avLst/>
          </a:prstGeom>
          <a:noFill/>
          <a:ln w="9525">
            <a:noFill/>
            <a:miter lim="800000"/>
            <a:headEnd/>
            <a:tailEnd/>
          </a:ln>
        </p:spPr>
        <p:txBody>
          <a:bodyPr anchor="ctr"/>
          <a:lstStyle/>
          <a:p>
            <a:pPr algn="ctr">
              <a:defRPr/>
            </a:pPr>
            <a:r>
              <a:rPr lang="ja-JP" altLang="en-US" sz="4400" smtClean="0">
                <a:ea typeface="+mj-ea"/>
                <a:cs typeface="+mj-cs"/>
              </a:rPr>
              <a:t>受信処理時間内訳</a:t>
            </a:r>
            <a:endParaRPr lang="ja-JP" altLang="en-US" sz="4400" dirty="0">
              <a:ea typeface="+mj-ea"/>
              <a:cs typeface="+mj-cs"/>
            </a:endParaRPr>
          </a:p>
        </p:txBody>
      </p:sp>
      <p:sp>
        <p:nvSpPr>
          <p:cNvPr id="85" name="テキスト ボックス 84"/>
          <p:cNvSpPr txBox="1"/>
          <p:nvPr/>
        </p:nvSpPr>
        <p:spPr>
          <a:xfrm>
            <a:off x="302743" y="1161820"/>
            <a:ext cx="2105063" cy="461665"/>
          </a:xfrm>
          <a:prstGeom prst="rect">
            <a:avLst/>
          </a:prstGeom>
          <a:noFill/>
        </p:spPr>
        <p:txBody>
          <a:bodyPr wrap="none" rtlCol="0">
            <a:spAutoFit/>
          </a:bodyPr>
          <a:lstStyle/>
          <a:p>
            <a:r>
              <a:rPr lang="ja-JP" altLang="en-US" sz="2400" smtClean="0"/>
              <a:t>＜受信処理＞</a:t>
            </a:r>
            <a:endParaRPr lang="en-US" altLang="ja-JP" sz="2400" smtClean="0"/>
          </a:p>
        </p:txBody>
      </p:sp>
      <p:sp>
        <p:nvSpPr>
          <p:cNvPr id="30" name="テキスト ボックス 29"/>
          <p:cNvSpPr txBox="1"/>
          <p:nvPr/>
        </p:nvSpPr>
        <p:spPr>
          <a:xfrm>
            <a:off x="611087" y="1619434"/>
            <a:ext cx="2627642" cy="461665"/>
          </a:xfrm>
          <a:prstGeom prst="rect">
            <a:avLst/>
          </a:prstGeom>
          <a:noFill/>
        </p:spPr>
        <p:txBody>
          <a:bodyPr wrap="none" rtlCol="0">
            <a:spAutoFit/>
          </a:bodyPr>
          <a:lstStyle/>
          <a:p>
            <a:r>
              <a:rPr lang="en-US" altLang="ja-JP" sz="2400" smtClean="0"/>
              <a:t>(1) </a:t>
            </a:r>
            <a:r>
              <a:rPr lang="ja-JP" altLang="en-US" sz="2400" smtClean="0"/>
              <a:t>メモリ複写処理</a:t>
            </a:r>
            <a:endParaRPr lang="en-US" altLang="ja-JP" sz="2400" smtClean="0"/>
          </a:p>
        </p:txBody>
      </p:sp>
      <p:sp>
        <p:nvSpPr>
          <p:cNvPr id="31" name="テキスト ボックス 30"/>
          <p:cNvSpPr txBox="1"/>
          <p:nvPr/>
        </p:nvSpPr>
        <p:spPr>
          <a:xfrm>
            <a:off x="611087" y="2077048"/>
            <a:ext cx="2598788" cy="461665"/>
          </a:xfrm>
          <a:prstGeom prst="rect">
            <a:avLst/>
          </a:prstGeom>
          <a:noFill/>
        </p:spPr>
        <p:txBody>
          <a:bodyPr wrap="none" rtlCol="0">
            <a:spAutoFit/>
          </a:bodyPr>
          <a:lstStyle/>
          <a:p>
            <a:r>
              <a:rPr lang="en-US" altLang="ja-JP" sz="2400" smtClean="0"/>
              <a:t>(2) </a:t>
            </a:r>
            <a:r>
              <a:rPr lang="ja-JP" altLang="en-US" sz="2400" smtClean="0"/>
              <a:t>プロトコル処理</a:t>
            </a:r>
            <a:endParaRPr lang="en-US" altLang="ja-JP" sz="2400" smtClean="0"/>
          </a:p>
        </p:txBody>
      </p:sp>
      <p:graphicFrame>
        <p:nvGraphicFramePr>
          <p:cNvPr id="2" name="表 1"/>
          <p:cNvGraphicFramePr>
            <a:graphicFrameLocks noGrp="1"/>
          </p:cNvGraphicFramePr>
          <p:nvPr>
            <p:extLst>
              <p:ext uri="{D42A27DB-BD31-4B8C-83A1-F6EECF244321}">
                <p14:modId xmlns:p14="http://schemas.microsoft.com/office/powerpoint/2010/main" val="3921624108"/>
              </p:ext>
            </p:extLst>
          </p:nvPr>
        </p:nvGraphicFramePr>
        <p:xfrm>
          <a:off x="1524000" y="2765495"/>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kumimoji="1" lang="ja-JP" altLang="en-US" b="0" smtClean="0">
                          <a:solidFill>
                            <a:schemeClr val="tx1"/>
                          </a:solidFill>
                        </a:rPr>
                        <a:t>パケットサイズ</a:t>
                      </a:r>
                      <a:r>
                        <a:rPr kumimoji="1" lang="en-US" altLang="ja-JP" b="0" smtClean="0">
                          <a:solidFill>
                            <a:schemeClr val="tx1"/>
                          </a:solidFill>
                        </a:rPr>
                        <a:t>(KB)</a:t>
                      </a:r>
                      <a:endParaRPr kumimoji="1" lang="ja-JP" altLang="en-US" b="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smtClean="0">
                          <a:solidFill>
                            <a:schemeClr val="tx1"/>
                          </a:solidFill>
                        </a:rPr>
                        <a:t>メモリ複写処理</a:t>
                      </a:r>
                      <a:r>
                        <a:rPr kumimoji="1" lang="en-US" altLang="ja-JP" b="0" smtClean="0">
                          <a:solidFill>
                            <a:schemeClr val="tx1"/>
                          </a:solidFill>
                        </a:rPr>
                        <a:t>(μs)</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smtClean="0">
                          <a:solidFill>
                            <a:schemeClr val="tx1"/>
                          </a:solidFill>
                        </a:rPr>
                        <a:t>プロトコル処理</a:t>
                      </a:r>
                      <a:r>
                        <a:rPr kumimoji="1" lang="en-US" altLang="ja-JP" b="0" smtClean="0">
                          <a:solidFill>
                            <a:schemeClr val="tx1"/>
                          </a:solidFill>
                        </a:rPr>
                        <a:t>(μs)</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kumimoji="1" lang="en-US" altLang="ja-JP" b="0" smtClean="0">
                          <a:solidFill>
                            <a:schemeClr val="tx1"/>
                          </a:solidFill>
                        </a:rPr>
                        <a:t>1.5</a:t>
                      </a:r>
                      <a:endParaRPr kumimoji="1" lang="ja-JP" altLang="en-US" b="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kumimoji="1" lang="en-US" altLang="ja-JP" b="0" smtClean="0">
                          <a:solidFill>
                            <a:schemeClr val="tx1"/>
                          </a:solidFill>
                        </a:rPr>
                        <a:t>0.272</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kumimoji="1" lang="en-US" altLang="ja-JP" b="0" smtClean="0">
                          <a:solidFill>
                            <a:schemeClr val="tx1"/>
                          </a:solidFill>
                        </a:rPr>
                        <a:t>1.23</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kumimoji="1" lang="en-US" altLang="ja-JP" b="0" smtClean="0">
                          <a:solidFill>
                            <a:schemeClr val="tx1"/>
                          </a:solidFill>
                        </a:rPr>
                        <a:t>               8</a:t>
                      </a:r>
                      <a:endParaRPr kumimoji="1" lang="ja-JP" altLang="en-US" b="0">
                        <a:solidFill>
                          <a:schemeClr val="tx1"/>
                        </a:solidFill>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b="0" smtClean="0">
                          <a:solidFill>
                            <a:schemeClr val="tx1"/>
                          </a:solidFill>
                        </a:rPr>
                        <a:t>             1.32</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kumimoji="1" lang="en-US" altLang="ja-JP" b="0" smtClean="0">
                          <a:solidFill>
                            <a:schemeClr val="tx1"/>
                          </a:solidFill>
                        </a:rPr>
                        <a:t>1.63</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kumimoji="1" lang="en-US" altLang="ja-JP" b="0" smtClean="0">
                          <a:solidFill>
                            <a:schemeClr val="tx1"/>
                          </a:solidFill>
                        </a:rPr>
                        <a:t>             16</a:t>
                      </a:r>
                      <a:endParaRPr kumimoji="1" lang="ja-JP" altLang="en-US" b="0">
                        <a:solidFill>
                          <a:schemeClr val="tx1"/>
                        </a:solidFill>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smtClean="0">
                          <a:solidFill>
                            <a:schemeClr val="tx1"/>
                          </a:solidFill>
                        </a:rPr>
                        <a:t>             2.18</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tx1"/>
                          </a:solidFill>
                        </a:rPr>
                        <a:t>1.75</a:t>
                      </a:r>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16292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kumimoji="1" lang="ja-JP" altLang="en-US" sz="4000" smtClean="0"/>
              <a:t>はじめに</a:t>
            </a:r>
            <a:endParaRPr kumimoji="1" lang="ja-JP" altLang="en-US" sz="4000" dirty="0"/>
          </a:p>
        </p:txBody>
      </p:sp>
      <p:sp>
        <p:nvSpPr>
          <p:cNvPr id="5" name="テキスト ボックス 4"/>
          <p:cNvSpPr txBox="1"/>
          <p:nvPr/>
        </p:nvSpPr>
        <p:spPr>
          <a:xfrm>
            <a:off x="384899" y="803332"/>
            <a:ext cx="6421951"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OS</a:t>
            </a:r>
            <a:r>
              <a:rPr lang="ja-JP" altLang="en-US" sz="2400" smtClean="0">
                <a:latin typeface="Calibri" panose="020F0502020204030204" pitchFamily="34" charset="0"/>
                <a:ea typeface="ＭＳ Ｐゴシック" panose="020B0600070205080204" pitchFamily="50" charset="-128"/>
              </a:rPr>
              <a:t>機能の</a:t>
            </a:r>
            <a:r>
              <a:rPr lang="ja-JP" altLang="en-US" sz="2400">
                <a:latin typeface="Calibri" panose="020F0502020204030204" pitchFamily="34" charset="0"/>
                <a:ea typeface="ＭＳ Ｐゴシック" panose="020B0600070205080204" pitchFamily="50" charset="-128"/>
              </a:rPr>
              <a:t>多機能化</a:t>
            </a:r>
            <a:r>
              <a:rPr lang="ja-JP" altLang="en-US" sz="2400" smtClean="0">
                <a:latin typeface="Calibri" panose="020F0502020204030204" pitchFamily="34" charset="0"/>
                <a:ea typeface="ＭＳ Ｐゴシック" panose="020B0600070205080204" pitchFamily="50" charset="-128"/>
              </a:rPr>
              <a:t>により</a:t>
            </a:r>
            <a:r>
              <a:rPr lang="en-US" altLang="ja-JP" sz="2400" smtClean="0">
                <a:latin typeface="Calibri" panose="020F0502020204030204" pitchFamily="34" charset="0"/>
                <a:ea typeface="ＭＳ Ｐゴシック" panose="020B0600070205080204" pitchFamily="50" charset="-128"/>
              </a:rPr>
              <a:t>OS</a:t>
            </a:r>
            <a:r>
              <a:rPr lang="ja-JP" altLang="en-US" sz="2400" smtClean="0">
                <a:latin typeface="Calibri" panose="020F0502020204030204" pitchFamily="34" charset="0"/>
                <a:ea typeface="ＭＳ Ｐゴシック" panose="020B0600070205080204" pitchFamily="50" charset="-128"/>
              </a:rPr>
              <a:t>の開発工数が増加</a:t>
            </a:r>
            <a:endParaRPr lang="en-US" altLang="ja-JP" sz="2400" dirty="0" smtClean="0">
              <a:latin typeface="Calibri" panose="020F0502020204030204" pitchFamily="34" charset="0"/>
              <a:ea typeface="ＭＳ Ｐゴシック" panose="020B0600070205080204" pitchFamily="50" charset="-128"/>
            </a:endParaRPr>
          </a:p>
        </p:txBody>
      </p:sp>
      <p:sp>
        <p:nvSpPr>
          <p:cNvPr id="8" name="テキスト ボックス 7"/>
          <p:cNvSpPr txBox="1"/>
          <p:nvPr/>
        </p:nvSpPr>
        <p:spPr>
          <a:xfrm>
            <a:off x="367282" y="1571049"/>
            <a:ext cx="3929281" cy="461665"/>
          </a:xfrm>
          <a:prstGeom prst="rect">
            <a:avLst/>
          </a:prstGeom>
          <a:noFill/>
        </p:spPr>
        <p:txBody>
          <a:bodyPr wrap="none" rtlCol="0">
            <a:spAutoFit/>
          </a:bodyPr>
          <a:lstStyle/>
          <a:p>
            <a:r>
              <a:rPr lang="ja-JP" altLang="en-US" sz="2400" smtClean="0"/>
              <a:t>∵ 割込処理は非同期に発生</a:t>
            </a:r>
            <a:endParaRPr kumimoji="1" lang="ja-JP" altLang="en-US" sz="2400" dirty="0"/>
          </a:p>
        </p:txBody>
      </p:sp>
      <p:sp>
        <p:nvSpPr>
          <p:cNvPr id="10" name="テキスト ボックス 9"/>
          <p:cNvSpPr txBox="1"/>
          <p:nvPr/>
        </p:nvSpPr>
        <p:spPr>
          <a:xfrm>
            <a:off x="397599" y="1998936"/>
            <a:ext cx="2031325" cy="461665"/>
          </a:xfrm>
          <a:prstGeom prst="rect">
            <a:avLst/>
          </a:prstGeom>
          <a:noFill/>
        </p:spPr>
        <p:txBody>
          <a:bodyPr wrap="none" rtlCol="0">
            <a:spAutoFit/>
          </a:bodyPr>
          <a:lstStyle/>
          <a:p>
            <a:r>
              <a:rPr lang="ja-JP" altLang="en-US" sz="2400" dirty="0">
                <a:solidFill>
                  <a:srgbClr val="0000FF"/>
                </a:solidFill>
              </a:rPr>
              <a:t>＜</a:t>
            </a:r>
            <a:r>
              <a:rPr lang="ja-JP" altLang="en-US" sz="2400" smtClean="0">
                <a:solidFill>
                  <a:srgbClr val="0000FF"/>
                </a:solidFill>
              </a:rPr>
              <a:t>既存研究</a:t>
            </a:r>
            <a:r>
              <a:rPr lang="ja-JP" altLang="en-US" sz="2400" dirty="0">
                <a:solidFill>
                  <a:srgbClr val="0000FF"/>
                </a:solidFill>
              </a:rPr>
              <a:t>＞</a:t>
            </a:r>
            <a:endParaRPr kumimoji="1" lang="ja-JP" altLang="en-US" sz="2400" dirty="0">
              <a:solidFill>
                <a:srgbClr val="0000FF"/>
              </a:solidFill>
            </a:endParaRPr>
          </a:p>
        </p:txBody>
      </p:sp>
      <p:sp>
        <p:nvSpPr>
          <p:cNvPr id="12" name="テキスト ボックス 11"/>
          <p:cNvSpPr txBox="1"/>
          <p:nvPr/>
        </p:nvSpPr>
        <p:spPr>
          <a:xfrm>
            <a:off x="989355" y="3084402"/>
            <a:ext cx="6856364" cy="461665"/>
          </a:xfrm>
          <a:prstGeom prst="rect">
            <a:avLst/>
          </a:prstGeom>
          <a:noFill/>
        </p:spPr>
        <p:txBody>
          <a:bodyPr wrap="none" rtlCol="0">
            <a:spAutoFit/>
          </a:bodyPr>
          <a:lstStyle/>
          <a:p>
            <a:r>
              <a:rPr kumimoji="1" lang="en-US" altLang="ja-JP" sz="2400" smtClean="0"/>
              <a:t>(</a:t>
            </a:r>
            <a:r>
              <a:rPr kumimoji="1" lang="ja-JP" altLang="en-US" sz="2400" smtClean="0"/>
              <a:t>問題点</a:t>
            </a:r>
            <a:r>
              <a:rPr kumimoji="1" lang="en-US" altLang="ja-JP" sz="2400" smtClean="0"/>
              <a:t>) </a:t>
            </a:r>
            <a:r>
              <a:rPr kumimoji="1" lang="ja-JP" altLang="en-US" sz="2400" smtClean="0"/>
              <a:t>短い間隔</a:t>
            </a:r>
            <a:r>
              <a:rPr lang="ja-JP" altLang="en-US" sz="2400" smtClean="0"/>
              <a:t>や一定間隔</a:t>
            </a:r>
            <a:r>
              <a:rPr kumimoji="1" lang="ja-JP" altLang="en-US" sz="2400" smtClean="0"/>
              <a:t>での割込発生が困難</a:t>
            </a:r>
            <a:endParaRPr kumimoji="1" lang="ja-JP" altLang="en-US" sz="2400" dirty="0"/>
          </a:p>
        </p:txBody>
      </p:sp>
      <p:sp>
        <p:nvSpPr>
          <p:cNvPr id="17" name="テキスト ボックス 16"/>
          <p:cNvSpPr txBox="1"/>
          <p:nvPr/>
        </p:nvSpPr>
        <p:spPr>
          <a:xfrm>
            <a:off x="1002055" y="3512986"/>
            <a:ext cx="5145961" cy="461665"/>
          </a:xfrm>
          <a:prstGeom prst="rect">
            <a:avLst/>
          </a:prstGeom>
          <a:noFill/>
        </p:spPr>
        <p:txBody>
          <a:bodyPr wrap="none" rtlCol="0">
            <a:spAutoFit/>
          </a:bodyPr>
          <a:lstStyle/>
          <a:p>
            <a:r>
              <a:rPr lang="ja-JP" altLang="en-US" sz="2400" smtClean="0"/>
              <a:t>∵ ハイパーバイザの処理オーバヘッド</a:t>
            </a:r>
            <a:endParaRPr kumimoji="1" lang="ja-JP" altLang="en-US" sz="2400" dirty="0"/>
          </a:p>
        </p:txBody>
      </p:sp>
      <p:sp>
        <p:nvSpPr>
          <p:cNvPr id="14" name="テキスト ボックス 13"/>
          <p:cNvSpPr txBox="1"/>
          <p:nvPr/>
        </p:nvSpPr>
        <p:spPr>
          <a:xfrm>
            <a:off x="689699" y="2359403"/>
            <a:ext cx="4716356" cy="461665"/>
          </a:xfrm>
          <a:prstGeom prst="rect">
            <a:avLst/>
          </a:prstGeom>
          <a:noFill/>
        </p:spPr>
        <p:txBody>
          <a:bodyPr wrap="none" rtlCol="0">
            <a:spAutoFit/>
          </a:bodyPr>
          <a:lstStyle/>
          <a:p>
            <a:r>
              <a:rPr lang="ja-JP" altLang="en-US" sz="2400" dirty="0" smtClean="0"/>
              <a:t>仮想計算機</a:t>
            </a:r>
            <a:r>
              <a:rPr lang="ja-JP" altLang="en-US" sz="2400" smtClean="0"/>
              <a:t>を用いた</a:t>
            </a:r>
            <a:r>
              <a:rPr lang="ja-JP" altLang="en-US" sz="2400"/>
              <a:t>開発</a:t>
            </a:r>
            <a:r>
              <a:rPr lang="ja-JP" altLang="en-US" sz="2400" smtClean="0"/>
              <a:t>支援</a:t>
            </a:r>
            <a:r>
              <a:rPr lang="ja-JP" altLang="en-US" sz="2400" dirty="0" smtClean="0"/>
              <a:t>環境</a:t>
            </a:r>
            <a:endParaRPr kumimoji="1" lang="ja-JP" altLang="en-US" sz="2400" dirty="0"/>
          </a:p>
        </p:txBody>
      </p:sp>
      <p:sp>
        <p:nvSpPr>
          <p:cNvPr id="19" name="テキスト ボックス 18"/>
          <p:cNvSpPr txBox="1"/>
          <p:nvPr/>
        </p:nvSpPr>
        <p:spPr>
          <a:xfrm>
            <a:off x="2246524" y="5465602"/>
            <a:ext cx="4650953" cy="461665"/>
          </a:xfrm>
          <a:prstGeom prst="rect">
            <a:avLst/>
          </a:prstGeom>
          <a:noFill/>
        </p:spPr>
        <p:txBody>
          <a:bodyPr wrap="none" rtlCol="0">
            <a:spAutoFit/>
          </a:bodyPr>
          <a:lstStyle/>
          <a:p>
            <a:r>
              <a:rPr lang="en-US" altLang="ja-JP" sz="2400" dirty="0" smtClean="0">
                <a:solidFill>
                  <a:srgbClr val="FF0000"/>
                </a:solidFill>
              </a:rPr>
              <a:t>Mint</a:t>
            </a:r>
            <a:r>
              <a:rPr lang="ja-JP" altLang="en-US" sz="2400" smtClean="0">
                <a:solidFill>
                  <a:srgbClr val="FF0000"/>
                </a:solidFill>
              </a:rPr>
              <a:t>を用いた開発支援環境を提案</a:t>
            </a:r>
            <a:endParaRPr kumimoji="1" lang="ja-JP" altLang="en-US" sz="2400" dirty="0">
              <a:solidFill>
                <a:srgbClr val="FF0000"/>
              </a:solidFill>
            </a:endParaRPr>
          </a:p>
        </p:txBody>
      </p:sp>
      <p:sp>
        <p:nvSpPr>
          <p:cNvPr id="21" name="テキスト ボックス 20"/>
          <p:cNvSpPr txBox="1"/>
          <p:nvPr/>
        </p:nvSpPr>
        <p:spPr>
          <a:xfrm>
            <a:off x="384899" y="4110453"/>
            <a:ext cx="8227252" cy="461665"/>
          </a:xfrm>
          <a:prstGeom prst="rect">
            <a:avLst/>
          </a:prstGeom>
          <a:noFill/>
        </p:spPr>
        <p:txBody>
          <a:bodyPr wrap="none" rtlCol="0">
            <a:spAutoFit/>
          </a:bodyPr>
          <a:lstStyle/>
          <a:p>
            <a:r>
              <a:rPr lang="en-US" altLang="ja-JP" sz="2400" dirty="0" smtClean="0">
                <a:solidFill>
                  <a:srgbClr val="0000FF"/>
                </a:solidFill>
              </a:rPr>
              <a:t>Mint</a:t>
            </a:r>
            <a:r>
              <a:rPr lang="en-US" altLang="ja-JP" sz="2400" dirty="0" smtClean="0"/>
              <a:t>: 1</a:t>
            </a:r>
            <a:r>
              <a:rPr lang="ja-JP" altLang="en-US" sz="2400" dirty="0" smtClean="0"/>
              <a:t>台の計算</a:t>
            </a:r>
            <a:r>
              <a:rPr lang="ja-JP" altLang="en-US" sz="2400" smtClean="0"/>
              <a:t>機上で</a:t>
            </a:r>
            <a:r>
              <a:rPr lang="ja-JP" altLang="en-US" sz="2400"/>
              <a:t>仮想化</a:t>
            </a:r>
            <a:r>
              <a:rPr lang="ja-JP" altLang="en-US" sz="2400" smtClean="0"/>
              <a:t>を用いずに，</a:t>
            </a:r>
            <a:r>
              <a:rPr lang="ja-JP" altLang="en-US" sz="2400" dirty="0" smtClean="0"/>
              <a:t>複数</a:t>
            </a:r>
            <a:r>
              <a:rPr lang="ja-JP" altLang="en-US" sz="2400" smtClean="0"/>
              <a:t>の</a:t>
            </a:r>
            <a:r>
              <a:rPr lang="en-US" altLang="ja-JP" sz="2400" smtClean="0"/>
              <a:t>Linux</a:t>
            </a:r>
            <a:r>
              <a:rPr lang="ja-JP" altLang="en-US" sz="2400" dirty="0"/>
              <a:t>を</a:t>
            </a:r>
            <a:r>
              <a:rPr lang="ja-JP" altLang="en-US" sz="2400" smtClean="0"/>
              <a:t>動作</a:t>
            </a:r>
            <a:endParaRPr kumimoji="1" lang="ja-JP" altLang="en-US" sz="2400" dirty="0"/>
          </a:p>
        </p:txBody>
      </p:sp>
      <p:sp>
        <p:nvSpPr>
          <p:cNvPr id="23" name="下矢印 22"/>
          <p:cNvSpPr/>
          <p:nvPr/>
        </p:nvSpPr>
        <p:spPr>
          <a:xfrm>
            <a:off x="3737367" y="5109642"/>
            <a:ext cx="1669266" cy="337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4</a:t>
            </a:fld>
            <a:endParaRPr lang="ja-JP" altLang="en-US"/>
          </a:p>
        </p:txBody>
      </p:sp>
      <p:sp>
        <p:nvSpPr>
          <p:cNvPr id="30" name="テキスト ボックス 29"/>
          <p:cNvSpPr txBox="1"/>
          <p:nvPr/>
        </p:nvSpPr>
        <p:spPr>
          <a:xfrm>
            <a:off x="380912" y="1188795"/>
            <a:ext cx="3262432" cy="461665"/>
          </a:xfrm>
          <a:prstGeom prst="rect">
            <a:avLst/>
          </a:prstGeom>
          <a:noFill/>
        </p:spPr>
        <p:txBody>
          <a:bodyPr wrap="none" rtlCol="0">
            <a:spAutoFit/>
          </a:bodyPr>
          <a:lstStyle/>
          <a:p>
            <a:r>
              <a:rPr lang="ja-JP" altLang="en-US" sz="2400" smtClean="0"/>
              <a:t>割込処理は再現が困難</a:t>
            </a:r>
            <a:endParaRPr kumimoji="1" lang="ja-JP" altLang="en-US" sz="2400" dirty="0"/>
          </a:p>
        </p:txBody>
      </p:sp>
      <p:sp>
        <p:nvSpPr>
          <p:cNvPr id="31" name="テキスト ボックス 30"/>
          <p:cNvSpPr txBox="1"/>
          <p:nvPr/>
        </p:nvSpPr>
        <p:spPr>
          <a:xfrm>
            <a:off x="689699" y="2712597"/>
            <a:ext cx="5638082" cy="461665"/>
          </a:xfrm>
          <a:prstGeom prst="rect">
            <a:avLst/>
          </a:prstGeom>
          <a:noFill/>
        </p:spPr>
        <p:txBody>
          <a:bodyPr wrap="none" rtlCol="0">
            <a:spAutoFit/>
          </a:bodyPr>
          <a:lstStyle/>
          <a:p>
            <a:r>
              <a:rPr lang="ja-JP" altLang="en-US" sz="2400" smtClean="0"/>
              <a:t>例： 割込挿入手法，ロギング</a:t>
            </a:r>
            <a:r>
              <a:rPr lang="en-US" altLang="ja-JP" sz="2400" smtClean="0"/>
              <a:t>/</a:t>
            </a:r>
            <a:r>
              <a:rPr lang="ja-JP" altLang="en-US" sz="2400" smtClean="0"/>
              <a:t>リプレイ手法</a:t>
            </a:r>
            <a:endParaRPr kumimoji="1" lang="ja-JP" altLang="en-US" sz="2400" dirty="0"/>
          </a:p>
        </p:txBody>
      </p:sp>
      <p:sp>
        <p:nvSpPr>
          <p:cNvPr id="32" name="テキスト ボックス 31"/>
          <p:cNvSpPr txBox="1"/>
          <p:nvPr/>
        </p:nvSpPr>
        <p:spPr>
          <a:xfrm>
            <a:off x="384899" y="4543424"/>
            <a:ext cx="7255512" cy="461665"/>
          </a:xfrm>
          <a:prstGeom prst="rect">
            <a:avLst/>
          </a:prstGeom>
          <a:noFill/>
        </p:spPr>
        <p:txBody>
          <a:bodyPr wrap="none" rtlCol="0">
            <a:spAutoFit/>
          </a:bodyPr>
          <a:lstStyle/>
          <a:p>
            <a:r>
              <a:rPr kumimoji="1" lang="ja-JP" altLang="en-US" sz="2400" smtClean="0"/>
              <a:t>∴ 仮想計算機方式に</a:t>
            </a:r>
            <a:r>
              <a:rPr lang="ja-JP" altLang="en-US" sz="2400"/>
              <a:t>対</a:t>
            </a:r>
            <a:r>
              <a:rPr lang="ja-JP" altLang="en-US" sz="2400" smtClean="0"/>
              <a:t>し</a:t>
            </a:r>
            <a:r>
              <a:rPr kumimoji="1" lang="ja-JP" altLang="en-US" sz="2400" smtClean="0"/>
              <a:t>，ハイパーバイザ</a:t>
            </a:r>
            <a:r>
              <a:rPr lang="ja-JP" altLang="en-US" sz="2400" smtClean="0"/>
              <a:t>の影響無</a:t>
            </a:r>
            <a:endParaRPr kumimoji="1" lang="ja-JP" altLang="en-US" sz="2400" dirty="0"/>
          </a:p>
        </p:txBody>
      </p:sp>
    </p:spTree>
    <p:extLst>
      <p:ext uri="{BB962C8B-B14F-4D97-AF65-F5344CB8AC3E}">
        <p14:creationId xmlns:p14="http://schemas.microsoft.com/office/powerpoint/2010/main" val="11701155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5</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solidFill>
                  <a:srgbClr val="FF0000"/>
                </a:solidFill>
                <a:latin typeface="Calibri" panose="020F0502020204030204" pitchFamily="34" charset="0"/>
                <a:ea typeface="ＭＳ Ｐゴシック" panose="020B0600070205080204" pitchFamily="50" charset="-128"/>
              </a:rPr>
              <a:t>2</a:t>
            </a:r>
            <a:r>
              <a:rPr lang="en-US" altLang="ja-JP" sz="2400" smtClean="0">
                <a:solidFill>
                  <a:srgbClr val="FF0000"/>
                </a:solidFill>
                <a:latin typeface="Calibri" panose="020F0502020204030204" pitchFamily="34" charset="0"/>
                <a:ea typeface="ＭＳ Ｐゴシック" panose="020B0600070205080204" pitchFamily="50" charset="-128"/>
              </a:rPr>
              <a:t>. </a:t>
            </a:r>
            <a:r>
              <a:rPr lang="ja-JP" altLang="en-US" sz="2400" smtClean="0">
                <a:solidFill>
                  <a:srgbClr val="FF0000"/>
                </a:solidFill>
                <a:latin typeface="Calibri" panose="020F0502020204030204" pitchFamily="34" charset="0"/>
                <a:ea typeface="ＭＳ Ｐゴシック" panose="020B0600070205080204" pitchFamily="50" charset="-128"/>
              </a:rPr>
              <a:t>関連研究</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3. Mint</a:t>
            </a:r>
            <a:r>
              <a:rPr lang="ja-JP" altLang="en-US" sz="2400" smtClean="0">
                <a:latin typeface="Calibri" panose="020F0502020204030204" pitchFamily="34" charset="0"/>
                <a:ea typeface="ＭＳ Ｐゴシック" panose="020B0600070205080204" pitchFamily="50" charset="-128"/>
              </a:rPr>
              <a:t>を用いた開発支援環境</a:t>
            </a:r>
            <a:endParaRPr lang="en-US" altLang="ja-JP" sz="2400" dirty="0" smtClean="0">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3952632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割込挿入手法</a:t>
            </a:r>
            <a:r>
              <a:rPr lang="en-US" altLang="ja-JP" sz="4000" smtClean="0"/>
              <a:t>(</a:t>
            </a:r>
            <a:r>
              <a:rPr lang="ja-JP" altLang="en-US" sz="4000" smtClean="0"/>
              <a:t>既手法</a:t>
            </a:r>
            <a:r>
              <a:rPr lang="en-US" altLang="ja-JP" sz="4000" smtClean="0">
                <a:latin typeface="+mj-ea"/>
              </a:rPr>
              <a:t>1</a:t>
            </a:r>
            <a:r>
              <a:rPr lang="en-US" altLang="ja-JP" sz="4000" smtClean="0"/>
              <a:t>)</a:t>
            </a:r>
            <a:endParaRPr kumimoji="1" lang="ja-JP" altLang="en-US" sz="4000" dirty="0"/>
          </a:p>
        </p:txBody>
      </p:sp>
      <p:sp>
        <p:nvSpPr>
          <p:cNvPr id="5" name="テキスト ボックス 4"/>
          <p:cNvSpPr txBox="1"/>
          <p:nvPr/>
        </p:nvSpPr>
        <p:spPr>
          <a:xfrm>
            <a:off x="384899" y="4613132"/>
            <a:ext cx="8302273" cy="461665"/>
          </a:xfrm>
          <a:prstGeom prst="rect">
            <a:avLst/>
          </a:prstGeom>
          <a:noFill/>
        </p:spPr>
        <p:txBody>
          <a:bodyPr wrap="none" rtlCol="0">
            <a:spAutoFit/>
          </a:bodyPr>
          <a:lstStyle/>
          <a:p>
            <a:r>
              <a:rPr lang="ja-JP" altLang="en-US" sz="2400" smtClean="0">
                <a:latin typeface="Calibri" panose="020F0502020204030204" pitchFamily="34" charset="0"/>
                <a:ea typeface="ＭＳ Ｐゴシック" panose="020B0600070205080204" pitchFamily="50" charset="-128"/>
              </a:rPr>
              <a:t>ユーザが割込を発生させたいコード位置にハイパーコール挿入</a:t>
            </a:r>
            <a:endParaRPr lang="en-US" altLang="ja-JP" sz="2400" dirty="0" smtClean="0">
              <a:latin typeface="Calibri" panose="020F0502020204030204" pitchFamily="34" charset="0"/>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6</a:t>
            </a:fld>
            <a:endParaRPr lang="ja-JP" altLang="en-US"/>
          </a:p>
        </p:txBody>
      </p:sp>
      <p:sp>
        <p:nvSpPr>
          <p:cNvPr id="30" name="テキスト ボックス 29"/>
          <p:cNvSpPr txBox="1"/>
          <p:nvPr/>
        </p:nvSpPr>
        <p:spPr>
          <a:xfrm>
            <a:off x="1250549" y="5046129"/>
            <a:ext cx="3921266" cy="461665"/>
          </a:xfrm>
          <a:prstGeom prst="rect">
            <a:avLst/>
          </a:prstGeom>
          <a:noFill/>
        </p:spPr>
        <p:txBody>
          <a:bodyPr wrap="none" rtlCol="0">
            <a:spAutoFit/>
          </a:bodyPr>
          <a:lstStyle/>
          <a:p>
            <a:r>
              <a:rPr kumimoji="1" lang="ja-JP" altLang="en-US" sz="2400" smtClean="0"/>
              <a:t>割込を発生させ，開発を支援</a:t>
            </a:r>
            <a:endParaRPr kumimoji="1" lang="ja-JP" altLang="en-US" sz="2400" dirty="0"/>
          </a:p>
        </p:txBody>
      </p:sp>
      <p:grpSp>
        <p:nvGrpSpPr>
          <p:cNvPr id="16" name="グループ化 15"/>
          <p:cNvGrpSpPr/>
          <p:nvPr/>
        </p:nvGrpSpPr>
        <p:grpSpPr>
          <a:xfrm>
            <a:off x="1188995" y="1106846"/>
            <a:ext cx="6766011" cy="3200452"/>
            <a:chOff x="508000" y="908056"/>
            <a:chExt cx="8266840" cy="4850853"/>
          </a:xfrm>
        </p:grpSpPr>
        <p:sp>
          <p:nvSpPr>
            <p:cNvPr id="18" name="正方形/長方形 17"/>
            <p:cNvSpPr/>
            <p:nvPr/>
          </p:nvSpPr>
          <p:spPr>
            <a:xfrm>
              <a:off x="508000" y="5141589"/>
              <a:ext cx="8255000" cy="61732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正方形/長方形 19"/>
            <p:cNvSpPr/>
            <p:nvPr/>
          </p:nvSpPr>
          <p:spPr>
            <a:xfrm>
              <a:off x="508000" y="3389529"/>
              <a:ext cx="8255000" cy="1549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2" name="テキスト ボックス 21"/>
            <p:cNvSpPr txBox="1"/>
            <p:nvPr/>
          </p:nvSpPr>
          <p:spPr>
            <a:xfrm>
              <a:off x="508000" y="5082817"/>
              <a:ext cx="642806" cy="466491"/>
            </a:xfrm>
            <a:prstGeom prst="rect">
              <a:avLst/>
            </a:prstGeom>
            <a:noFill/>
          </p:spPr>
          <p:txBody>
            <a:bodyPr wrap="none" rtlCol="0">
              <a:spAutoFit/>
            </a:bodyPr>
            <a:lstStyle/>
            <a:p>
              <a:r>
                <a:rPr kumimoji="1" lang="en-US" altLang="ja-JP" sz="1400" dirty="0" smtClean="0"/>
                <a:t>H/W</a:t>
              </a:r>
              <a:endParaRPr kumimoji="1" lang="ja-JP" altLang="en-US" sz="1400" dirty="0"/>
            </a:p>
          </p:txBody>
        </p:sp>
        <p:sp>
          <p:nvSpPr>
            <p:cNvPr id="24" name="テキスト ボックス 23"/>
            <p:cNvSpPr txBox="1"/>
            <p:nvPr/>
          </p:nvSpPr>
          <p:spPr>
            <a:xfrm>
              <a:off x="508000" y="3389529"/>
              <a:ext cx="1674977" cy="466491"/>
            </a:xfrm>
            <a:prstGeom prst="rect">
              <a:avLst/>
            </a:prstGeom>
            <a:noFill/>
          </p:spPr>
          <p:txBody>
            <a:bodyPr wrap="none" rtlCol="0">
              <a:spAutoFit/>
            </a:bodyPr>
            <a:lstStyle/>
            <a:p>
              <a:r>
                <a:rPr kumimoji="1" lang="ja-JP" altLang="en-US" sz="1400" dirty="0" smtClean="0"/>
                <a:t>ハイパーバイザ</a:t>
              </a:r>
              <a:endParaRPr kumimoji="1" lang="ja-JP" altLang="en-US" sz="1400" dirty="0"/>
            </a:p>
          </p:txBody>
        </p:sp>
        <p:sp>
          <p:nvSpPr>
            <p:cNvPr id="25" name="テキスト ボックス 24"/>
            <p:cNvSpPr txBox="1"/>
            <p:nvPr/>
          </p:nvSpPr>
          <p:spPr>
            <a:xfrm>
              <a:off x="3953495" y="4025729"/>
              <a:ext cx="1666978" cy="793033"/>
            </a:xfrm>
            <a:prstGeom prst="rect">
              <a:avLst/>
            </a:prstGeom>
            <a:noFill/>
            <a:ln w="25400">
              <a:solidFill>
                <a:schemeClr val="tx1"/>
              </a:solidFill>
            </a:ln>
          </p:spPr>
          <p:txBody>
            <a:bodyPr wrap="square" rtlCol="0">
              <a:spAutoFit/>
            </a:bodyPr>
            <a:lstStyle/>
            <a:p>
              <a:pPr algn="ctr"/>
              <a:r>
                <a:rPr kumimoji="1" lang="ja-JP" altLang="en-US" sz="1400" smtClean="0"/>
                <a:t>開発</a:t>
              </a:r>
              <a:endParaRPr kumimoji="1" lang="en-US" altLang="ja-JP" sz="1400" dirty="0" smtClean="0"/>
            </a:p>
            <a:p>
              <a:pPr algn="ctr"/>
              <a:r>
                <a:rPr lang="ja-JP" altLang="en-US" sz="1400" dirty="0" smtClean="0"/>
                <a:t>支援</a:t>
              </a:r>
              <a:r>
                <a:rPr lang="ja-JP" altLang="en-US" sz="1400" dirty="0"/>
                <a:t>機構</a:t>
              </a:r>
              <a:endParaRPr kumimoji="1" lang="ja-JP" altLang="en-US" sz="1400" dirty="0"/>
            </a:p>
          </p:txBody>
        </p:sp>
        <p:sp>
          <p:nvSpPr>
            <p:cNvPr id="26" name="テキスト ボックス 25"/>
            <p:cNvSpPr txBox="1"/>
            <p:nvPr/>
          </p:nvSpPr>
          <p:spPr>
            <a:xfrm>
              <a:off x="7731124" y="4185830"/>
              <a:ext cx="756404" cy="466491"/>
            </a:xfrm>
            <a:prstGeom prst="rect">
              <a:avLst/>
            </a:prstGeom>
            <a:noFill/>
            <a:ln w="25400">
              <a:solidFill>
                <a:schemeClr val="tx1"/>
              </a:solidFill>
            </a:ln>
          </p:spPr>
          <p:txBody>
            <a:bodyPr wrap="none" rtlCol="0">
              <a:spAutoFit/>
            </a:bodyPr>
            <a:lstStyle/>
            <a:p>
              <a:r>
                <a:rPr kumimoji="1" lang="en-US" altLang="ja-JP" sz="1400" dirty="0" smtClean="0"/>
                <a:t>VMCS</a:t>
              </a:r>
              <a:endParaRPr kumimoji="1" lang="ja-JP" altLang="en-US" sz="1400" dirty="0"/>
            </a:p>
          </p:txBody>
        </p:sp>
        <p:cxnSp>
          <p:nvCxnSpPr>
            <p:cNvPr id="27" name="直線矢印コネクタ 26"/>
            <p:cNvCxnSpPr/>
            <p:nvPr/>
          </p:nvCxnSpPr>
          <p:spPr>
            <a:xfrm>
              <a:off x="5620471" y="3114002"/>
              <a:ext cx="0" cy="885829"/>
            </a:xfrm>
            <a:prstGeom prst="straightConnector1">
              <a:avLst/>
            </a:prstGeom>
            <a:ln w="19050">
              <a:solidFill>
                <a:schemeClr val="tx1"/>
              </a:solidFill>
              <a:headEnd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5" idx="3"/>
              <a:endCxn id="26" idx="1"/>
            </p:cNvCxnSpPr>
            <p:nvPr/>
          </p:nvCxnSpPr>
          <p:spPr>
            <a:xfrm flipV="1">
              <a:off x="5620473" y="4419076"/>
              <a:ext cx="2110652" cy="3169"/>
            </a:xfrm>
            <a:prstGeom prst="straightConnector1">
              <a:avLst/>
            </a:prstGeom>
            <a:ln w="19050">
              <a:solidFill>
                <a:schemeClr val="tx1"/>
              </a:solidFill>
              <a:headEnd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8012545" y="3114002"/>
              <a:ext cx="0" cy="275529"/>
            </a:xfrm>
            <a:prstGeom prst="straightConnector1">
              <a:avLst/>
            </a:prstGeom>
            <a:ln w="19050">
              <a:solidFill>
                <a:schemeClr val="tx1"/>
              </a:solidFill>
              <a:headEnd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p:nvPr/>
          </p:nvCxnSpPr>
          <p:spPr>
            <a:xfrm rot="16200000" flipV="1">
              <a:off x="2637326" y="2981947"/>
              <a:ext cx="1499025" cy="1132534"/>
            </a:xfrm>
            <a:prstGeom prst="bentConnector3">
              <a:avLst>
                <a:gd name="adj1" fmla="val 3772"/>
              </a:avLst>
            </a:prstGeom>
            <a:ln w="19050">
              <a:solidFill>
                <a:schemeClr val="tx1"/>
              </a:solidFill>
              <a:headEnd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0" idx="2"/>
              <a:endCxn id="25" idx="1"/>
            </p:cNvCxnSpPr>
            <p:nvPr/>
          </p:nvCxnSpPr>
          <p:spPr>
            <a:xfrm rot="16200000" flipH="1">
              <a:off x="2362320" y="2831068"/>
              <a:ext cx="1635011" cy="1547340"/>
            </a:xfrm>
            <a:prstGeom prst="bentConnector2">
              <a:avLst/>
            </a:prstGeom>
            <a:ln w="19050">
              <a:solidFill>
                <a:schemeClr val="tx1"/>
              </a:solidFill>
              <a:headEnd w="med" len="sm"/>
              <a:tailEnd type="triangle" w="lg" len="lg"/>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835338" y="3344691"/>
              <a:ext cx="1590758" cy="466491"/>
            </a:xfrm>
            <a:prstGeom prst="rect">
              <a:avLst/>
            </a:prstGeom>
            <a:noFill/>
          </p:spPr>
          <p:txBody>
            <a:bodyPr wrap="none" rtlCol="0">
              <a:spAutoFit/>
            </a:bodyPr>
            <a:lstStyle/>
            <a:p>
              <a:r>
                <a:rPr lang="ja-JP" altLang="en-US" sz="1400" smtClean="0"/>
                <a:t>割込発生</a:t>
              </a:r>
              <a:r>
                <a:rPr lang="ja-JP" altLang="en-US" sz="1400"/>
                <a:t>要</a:t>
              </a:r>
              <a:r>
                <a:rPr lang="ja-JP" altLang="en-US" sz="1400" smtClean="0"/>
                <a:t>求</a:t>
              </a:r>
              <a:r>
                <a:rPr lang="en-US" altLang="ja-JP" sz="1400" smtClean="0"/>
                <a:t> </a:t>
              </a:r>
              <a:endParaRPr lang="en-US" altLang="ja-JP" sz="1400" dirty="0"/>
            </a:p>
          </p:txBody>
        </p:sp>
        <p:sp>
          <p:nvSpPr>
            <p:cNvPr id="37" name="テキスト ボックス 36"/>
            <p:cNvSpPr txBox="1"/>
            <p:nvPr/>
          </p:nvSpPr>
          <p:spPr>
            <a:xfrm>
              <a:off x="2816056" y="3518441"/>
              <a:ext cx="1761154" cy="466491"/>
            </a:xfrm>
            <a:prstGeom prst="rect">
              <a:avLst/>
            </a:prstGeom>
            <a:noFill/>
          </p:spPr>
          <p:txBody>
            <a:bodyPr wrap="none" rtlCol="0">
              <a:spAutoFit/>
            </a:bodyPr>
            <a:lstStyle/>
            <a:p>
              <a:r>
                <a:rPr lang="ja-JP" altLang="en-US" sz="1400" smtClean="0"/>
                <a:t>データ</a:t>
              </a:r>
              <a:r>
                <a:rPr lang="ja-JP" altLang="en-US" sz="1400" dirty="0" smtClean="0"/>
                <a:t>生成要求</a:t>
              </a:r>
              <a:endParaRPr kumimoji="1" lang="ja-JP" altLang="en-US" sz="1400" dirty="0"/>
            </a:p>
          </p:txBody>
        </p:sp>
        <p:sp>
          <p:nvSpPr>
            <p:cNvPr id="38" name="正方形/長方形 37"/>
            <p:cNvSpPr/>
            <p:nvPr/>
          </p:nvSpPr>
          <p:spPr>
            <a:xfrm>
              <a:off x="516085" y="1685105"/>
              <a:ext cx="3908617" cy="145529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テキスト ボックス 38"/>
            <p:cNvSpPr txBox="1"/>
            <p:nvPr/>
          </p:nvSpPr>
          <p:spPr>
            <a:xfrm>
              <a:off x="561536" y="1676030"/>
              <a:ext cx="1347895" cy="466491"/>
            </a:xfrm>
            <a:prstGeom prst="rect">
              <a:avLst/>
            </a:prstGeom>
            <a:noFill/>
          </p:spPr>
          <p:txBody>
            <a:bodyPr wrap="none" rtlCol="0">
              <a:spAutoFit/>
            </a:bodyPr>
            <a:lstStyle/>
            <a:p>
              <a:r>
                <a:rPr lang="ja-JP" altLang="en-US" sz="1400" smtClean="0"/>
                <a:t>開発支援</a:t>
              </a:r>
              <a:r>
                <a:rPr lang="en-US" altLang="ja-JP" sz="1400" dirty="0" smtClean="0"/>
                <a:t>OS</a:t>
              </a:r>
              <a:endParaRPr kumimoji="1" lang="ja-JP" altLang="en-US" sz="1400" dirty="0"/>
            </a:p>
          </p:txBody>
        </p:sp>
        <p:sp>
          <p:nvSpPr>
            <p:cNvPr id="40" name="テキスト ボックス 39"/>
            <p:cNvSpPr txBox="1"/>
            <p:nvPr/>
          </p:nvSpPr>
          <p:spPr>
            <a:xfrm>
              <a:off x="1635259" y="2320743"/>
              <a:ext cx="1541794" cy="466491"/>
            </a:xfrm>
            <a:prstGeom prst="rect">
              <a:avLst/>
            </a:prstGeom>
            <a:noFill/>
            <a:ln w="25400">
              <a:solidFill>
                <a:schemeClr val="tx1"/>
              </a:solidFill>
            </a:ln>
          </p:spPr>
          <p:txBody>
            <a:bodyPr wrap="none" rtlCol="0">
              <a:spAutoFit/>
            </a:bodyPr>
            <a:lstStyle/>
            <a:p>
              <a:r>
                <a:rPr kumimoji="1" lang="ja-JP" altLang="en-US" sz="1400" smtClean="0"/>
                <a:t>開発支援</a:t>
              </a:r>
              <a:r>
                <a:rPr kumimoji="1" lang="ja-JP" altLang="en-US" sz="1400" dirty="0" smtClean="0"/>
                <a:t>機構</a:t>
              </a:r>
              <a:endParaRPr kumimoji="1" lang="ja-JP" altLang="en-US" sz="1400" dirty="0"/>
            </a:p>
          </p:txBody>
        </p:sp>
        <p:sp>
          <p:nvSpPr>
            <p:cNvPr id="41" name="テキスト ボックス 40"/>
            <p:cNvSpPr txBox="1"/>
            <p:nvPr/>
          </p:nvSpPr>
          <p:spPr>
            <a:xfrm>
              <a:off x="2182977" y="1813017"/>
              <a:ext cx="1475202" cy="466491"/>
            </a:xfrm>
            <a:prstGeom prst="rect">
              <a:avLst/>
            </a:prstGeom>
            <a:noFill/>
          </p:spPr>
          <p:txBody>
            <a:bodyPr wrap="none" rtlCol="0">
              <a:spAutoFit/>
            </a:bodyPr>
            <a:lstStyle/>
            <a:p>
              <a:r>
                <a:rPr kumimoji="1" lang="ja-JP" altLang="en-US" sz="1400" smtClean="0"/>
                <a:t>データ</a:t>
              </a:r>
              <a:r>
                <a:rPr kumimoji="1" lang="ja-JP" altLang="en-US" sz="1400" dirty="0" smtClean="0"/>
                <a:t>の生成</a:t>
              </a:r>
              <a:endParaRPr kumimoji="1" lang="ja-JP" altLang="en-US" sz="1400" dirty="0"/>
            </a:p>
          </p:txBody>
        </p:sp>
        <p:sp>
          <p:nvSpPr>
            <p:cNvPr id="42" name="テキスト ボックス 41"/>
            <p:cNvSpPr txBox="1"/>
            <p:nvPr/>
          </p:nvSpPr>
          <p:spPr>
            <a:xfrm>
              <a:off x="861796" y="4025729"/>
              <a:ext cx="1255840" cy="793033"/>
            </a:xfrm>
            <a:prstGeom prst="rect">
              <a:avLst/>
            </a:prstGeom>
            <a:noFill/>
          </p:spPr>
          <p:txBody>
            <a:bodyPr wrap="none" rtlCol="0">
              <a:spAutoFit/>
            </a:bodyPr>
            <a:lstStyle/>
            <a:p>
              <a:r>
                <a:rPr kumimoji="1" lang="ja-JP" altLang="en-US" sz="1400" smtClean="0"/>
                <a:t>データ</a:t>
              </a:r>
              <a:r>
                <a:rPr kumimoji="1" lang="ja-JP" altLang="en-US" sz="1400" dirty="0" smtClean="0"/>
                <a:t>生成</a:t>
              </a:r>
              <a:r>
                <a:rPr kumimoji="1" lang="en-US" altLang="ja-JP" sz="1400" smtClean="0"/>
                <a:t/>
              </a:r>
              <a:br>
                <a:rPr kumimoji="1" lang="en-US" altLang="ja-JP" sz="1400" smtClean="0"/>
              </a:br>
              <a:r>
                <a:rPr kumimoji="1" lang="ja-JP" altLang="en-US" sz="1400" smtClean="0"/>
                <a:t>完了</a:t>
              </a:r>
              <a:r>
                <a:rPr kumimoji="1" lang="ja-JP" altLang="en-US" sz="1400" dirty="0" smtClean="0"/>
                <a:t>通知</a:t>
              </a:r>
              <a:endParaRPr kumimoji="1" lang="ja-JP" altLang="en-US" sz="1400" dirty="0"/>
            </a:p>
          </p:txBody>
        </p:sp>
        <p:sp>
          <p:nvSpPr>
            <p:cNvPr id="43" name="テキスト ボックス 42"/>
            <p:cNvSpPr txBox="1"/>
            <p:nvPr/>
          </p:nvSpPr>
          <p:spPr>
            <a:xfrm>
              <a:off x="5565220" y="3976894"/>
              <a:ext cx="1414486" cy="466491"/>
            </a:xfrm>
            <a:prstGeom prst="rect">
              <a:avLst/>
            </a:prstGeom>
            <a:noFill/>
          </p:spPr>
          <p:txBody>
            <a:bodyPr wrap="none" rtlCol="0">
              <a:spAutoFit/>
            </a:bodyPr>
            <a:lstStyle/>
            <a:p>
              <a:r>
                <a:rPr kumimoji="1" lang="en-US" altLang="ja-JP" sz="1400" smtClean="0"/>
                <a:t>VMCS</a:t>
              </a:r>
              <a:r>
                <a:rPr kumimoji="1" lang="ja-JP" altLang="en-US" sz="1400" dirty="0" smtClean="0"/>
                <a:t>の変更</a:t>
              </a:r>
              <a:endParaRPr kumimoji="1" lang="ja-JP" altLang="en-US" sz="1400" dirty="0"/>
            </a:p>
          </p:txBody>
        </p:sp>
        <p:sp>
          <p:nvSpPr>
            <p:cNvPr id="44" name="正方形/長方形 43"/>
            <p:cNvSpPr/>
            <p:nvPr/>
          </p:nvSpPr>
          <p:spPr>
            <a:xfrm>
              <a:off x="4816077" y="1680080"/>
              <a:ext cx="3958763" cy="1433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テキスト ボックス 44"/>
            <p:cNvSpPr txBox="1"/>
            <p:nvPr/>
          </p:nvSpPr>
          <p:spPr>
            <a:xfrm>
              <a:off x="4786983" y="1690099"/>
              <a:ext cx="1347895" cy="466491"/>
            </a:xfrm>
            <a:prstGeom prst="rect">
              <a:avLst/>
            </a:prstGeom>
            <a:noFill/>
          </p:spPr>
          <p:txBody>
            <a:bodyPr wrap="none" rtlCol="0">
              <a:spAutoFit/>
            </a:bodyPr>
            <a:lstStyle/>
            <a:p>
              <a:r>
                <a:rPr lang="ja-JP" altLang="en-US" sz="1400" smtClean="0"/>
                <a:t>開発対象</a:t>
              </a:r>
              <a:r>
                <a:rPr lang="en-US" altLang="ja-JP" sz="1400" dirty="0" smtClean="0"/>
                <a:t>OS</a:t>
              </a:r>
              <a:endParaRPr kumimoji="1" lang="ja-JP" altLang="en-US" sz="1400" dirty="0"/>
            </a:p>
          </p:txBody>
        </p:sp>
        <p:sp>
          <p:nvSpPr>
            <p:cNvPr id="46" name="テキスト ボックス 45"/>
            <p:cNvSpPr txBox="1"/>
            <p:nvPr/>
          </p:nvSpPr>
          <p:spPr>
            <a:xfrm>
              <a:off x="7316492" y="2656610"/>
              <a:ext cx="1322433" cy="466491"/>
            </a:xfrm>
            <a:prstGeom prst="rect">
              <a:avLst/>
            </a:prstGeom>
            <a:noFill/>
          </p:spPr>
          <p:txBody>
            <a:bodyPr wrap="none" rtlCol="0">
              <a:spAutoFit/>
            </a:bodyPr>
            <a:lstStyle/>
            <a:p>
              <a:r>
                <a:rPr kumimoji="1" lang="ja-JP" altLang="en-US" sz="1400" smtClean="0"/>
                <a:t>割込の</a:t>
              </a:r>
              <a:r>
                <a:rPr kumimoji="1" lang="ja-JP" altLang="en-US" sz="1400" dirty="0" smtClean="0"/>
                <a:t>発生</a:t>
              </a:r>
              <a:endParaRPr kumimoji="1" lang="ja-JP" altLang="en-US" sz="1400" dirty="0"/>
            </a:p>
          </p:txBody>
        </p:sp>
        <p:sp>
          <p:nvSpPr>
            <p:cNvPr id="47" name="テキスト ボックス 46"/>
            <p:cNvSpPr txBox="1"/>
            <p:nvPr/>
          </p:nvSpPr>
          <p:spPr>
            <a:xfrm>
              <a:off x="5703291" y="908056"/>
              <a:ext cx="2166581" cy="466491"/>
            </a:xfrm>
            <a:prstGeom prst="rect">
              <a:avLst/>
            </a:prstGeom>
            <a:noFill/>
            <a:ln w="25400">
              <a:solidFill>
                <a:schemeClr val="tx1"/>
              </a:solidFill>
              <a:prstDash val="dash"/>
            </a:ln>
          </p:spPr>
          <p:txBody>
            <a:bodyPr wrap="none" rtlCol="0">
              <a:spAutoFit/>
            </a:bodyPr>
            <a:lstStyle/>
            <a:p>
              <a:r>
                <a:rPr kumimoji="1" lang="ja-JP" altLang="en-US" sz="1400" smtClean="0"/>
                <a:t>ハイパーコール</a:t>
              </a:r>
              <a:r>
                <a:rPr lang="ja-JP" altLang="en-US" sz="1400" dirty="0"/>
                <a:t>挿入</a:t>
              </a:r>
              <a:endParaRPr kumimoji="1" lang="ja-JP" altLang="en-US" sz="1400" dirty="0"/>
            </a:p>
          </p:txBody>
        </p:sp>
        <p:cxnSp>
          <p:nvCxnSpPr>
            <p:cNvPr id="48" name="直線矢印コネクタ 47"/>
            <p:cNvCxnSpPr>
              <a:stCxn id="47" idx="2"/>
              <a:endCxn id="44" idx="0"/>
            </p:cNvCxnSpPr>
            <p:nvPr/>
          </p:nvCxnSpPr>
          <p:spPr>
            <a:xfrm>
              <a:off x="6786581" y="1374547"/>
              <a:ext cx="8878" cy="3055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2" name="右矢印 51"/>
          <p:cNvSpPr/>
          <p:nvPr/>
        </p:nvSpPr>
        <p:spPr>
          <a:xfrm>
            <a:off x="574918" y="4982522"/>
            <a:ext cx="675631" cy="56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384899" y="5552255"/>
            <a:ext cx="5025735" cy="461665"/>
          </a:xfrm>
          <a:prstGeom prst="rect">
            <a:avLst/>
          </a:prstGeom>
          <a:noFill/>
        </p:spPr>
        <p:txBody>
          <a:bodyPr wrap="none" rtlCol="0">
            <a:spAutoFit/>
          </a:bodyPr>
          <a:lstStyle/>
          <a:p>
            <a:r>
              <a:rPr kumimoji="1" lang="en-US" altLang="ja-JP" sz="2400" smtClean="0"/>
              <a:t>(</a:t>
            </a:r>
            <a:r>
              <a:rPr kumimoji="1" lang="ja-JP" altLang="en-US" sz="2400" smtClean="0"/>
              <a:t>問題点</a:t>
            </a:r>
            <a:r>
              <a:rPr kumimoji="1" lang="en-US" altLang="ja-JP" sz="2400" smtClean="0"/>
              <a:t>) </a:t>
            </a:r>
            <a:r>
              <a:rPr kumimoji="1" lang="ja-JP" altLang="en-US" sz="2400" smtClean="0"/>
              <a:t>一定間隔で割込挿入が困難</a:t>
            </a:r>
            <a:endParaRPr kumimoji="1" lang="ja-JP" altLang="en-US" sz="2400" dirty="0"/>
          </a:p>
        </p:txBody>
      </p:sp>
      <p:sp>
        <p:nvSpPr>
          <p:cNvPr id="64" name="テキスト ボックス 63"/>
          <p:cNvSpPr txBox="1"/>
          <p:nvPr/>
        </p:nvSpPr>
        <p:spPr>
          <a:xfrm>
            <a:off x="384899" y="5969051"/>
            <a:ext cx="7685117" cy="461665"/>
          </a:xfrm>
          <a:prstGeom prst="rect">
            <a:avLst/>
          </a:prstGeom>
          <a:noFill/>
        </p:spPr>
        <p:txBody>
          <a:bodyPr wrap="none" rtlCol="0">
            <a:spAutoFit/>
          </a:bodyPr>
          <a:lstStyle/>
          <a:p>
            <a:r>
              <a:rPr kumimoji="1" lang="ja-JP" altLang="en-US" sz="2400" smtClean="0"/>
              <a:t>∵ 間隔の調整はユーザによるハイパーコールの間隔調整</a:t>
            </a:r>
            <a:endParaRPr kumimoji="1" lang="ja-JP" altLang="en-US" sz="2400" dirty="0"/>
          </a:p>
        </p:txBody>
      </p:sp>
    </p:spTree>
    <p:extLst>
      <p:ext uri="{BB962C8B-B14F-4D97-AF65-F5344CB8AC3E}">
        <p14:creationId xmlns:p14="http://schemas.microsoft.com/office/powerpoint/2010/main" val="906260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smtClean="0"/>
              <a:t>ロギング</a:t>
            </a:r>
            <a:r>
              <a:rPr lang="en-US" altLang="ja-JP" sz="4000" smtClean="0"/>
              <a:t>/</a:t>
            </a:r>
            <a:r>
              <a:rPr lang="ja-JP" altLang="en-US" sz="4000" smtClean="0"/>
              <a:t>リプレイ</a:t>
            </a:r>
            <a:r>
              <a:rPr kumimoji="1" lang="ja-JP" altLang="en-US" sz="4000" smtClean="0"/>
              <a:t>手法</a:t>
            </a:r>
            <a:r>
              <a:rPr kumimoji="1" lang="en-US" altLang="ja-JP" sz="4000" smtClean="0"/>
              <a:t>(</a:t>
            </a:r>
            <a:r>
              <a:rPr kumimoji="1" lang="ja-JP" altLang="en-US" sz="4000" smtClean="0"/>
              <a:t>既手法</a:t>
            </a:r>
            <a:r>
              <a:rPr kumimoji="1" lang="en-US" altLang="ja-JP" sz="4000" smtClean="0">
                <a:latin typeface="+mj-ea"/>
              </a:rPr>
              <a:t>2</a:t>
            </a:r>
            <a:r>
              <a:rPr kumimoji="1" lang="en-US" altLang="ja-JP" sz="4000" smtClean="0"/>
              <a:t>)</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7</a:t>
            </a:fld>
            <a:endParaRPr lang="ja-JP" altLang="en-US"/>
          </a:p>
        </p:txBody>
      </p:sp>
      <p:sp>
        <p:nvSpPr>
          <p:cNvPr id="30" name="テキスト ボックス 29"/>
          <p:cNvSpPr txBox="1"/>
          <p:nvPr/>
        </p:nvSpPr>
        <p:spPr>
          <a:xfrm>
            <a:off x="380912" y="4331195"/>
            <a:ext cx="7295587" cy="461665"/>
          </a:xfrm>
          <a:prstGeom prst="rect">
            <a:avLst/>
          </a:prstGeom>
          <a:noFill/>
        </p:spPr>
        <p:txBody>
          <a:bodyPr wrap="none" rtlCol="0">
            <a:spAutoFit/>
          </a:bodyPr>
          <a:lstStyle/>
          <a:p>
            <a:r>
              <a:rPr lang="ja-JP" altLang="en-US" sz="2400" smtClean="0"/>
              <a:t>開発対象</a:t>
            </a:r>
            <a:r>
              <a:rPr lang="en-US" altLang="ja-JP" sz="2400" smtClean="0"/>
              <a:t>OS</a:t>
            </a:r>
            <a:r>
              <a:rPr lang="ja-JP" altLang="en-US" sz="2400"/>
              <a:t>が</a:t>
            </a:r>
            <a:r>
              <a:rPr lang="ja-JP" altLang="en-US" sz="2400" smtClean="0"/>
              <a:t>動作をロギングし，リプレイで動作を再現</a:t>
            </a:r>
            <a:endParaRPr kumimoji="1" lang="ja-JP" altLang="en-US" sz="2400" dirty="0"/>
          </a:p>
        </p:txBody>
      </p:sp>
      <p:grpSp>
        <p:nvGrpSpPr>
          <p:cNvPr id="16" name="グループ化 15"/>
          <p:cNvGrpSpPr/>
          <p:nvPr/>
        </p:nvGrpSpPr>
        <p:grpSpPr>
          <a:xfrm>
            <a:off x="322235" y="988539"/>
            <a:ext cx="4155989" cy="3394318"/>
            <a:chOff x="1663700" y="1485900"/>
            <a:chExt cx="6705600" cy="5515944"/>
          </a:xfrm>
          <a:solidFill>
            <a:schemeClr val="bg1"/>
          </a:solidFill>
        </p:grpSpPr>
        <p:sp>
          <p:nvSpPr>
            <p:cNvPr id="18" name="正方形/長方形 17"/>
            <p:cNvSpPr/>
            <p:nvPr/>
          </p:nvSpPr>
          <p:spPr>
            <a:xfrm>
              <a:off x="1663700" y="5247154"/>
              <a:ext cx="6705600" cy="9779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20" name="正方形/長方形 19"/>
            <p:cNvSpPr/>
            <p:nvPr/>
          </p:nvSpPr>
          <p:spPr>
            <a:xfrm>
              <a:off x="1663700" y="2882900"/>
              <a:ext cx="6705600" cy="21209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2" name="正方形/長方形 21"/>
            <p:cNvSpPr/>
            <p:nvPr/>
          </p:nvSpPr>
          <p:spPr>
            <a:xfrm>
              <a:off x="1663700" y="1485900"/>
              <a:ext cx="6705600" cy="10541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4" name="テキスト ボックス 23"/>
            <p:cNvSpPr txBox="1"/>
            <p:nvPr/>
          </p:nvSpPr>
          <p:spPr>
            <a:xfrm>
              <a:off x="1663700" y="5308600"/>
              <a:ext cx="526106" cy="307777"/>
            </a:xfrm>
            <a:prstGeom prst="rect">
              <a:avLst/>
            </a:prstGeom>
            <a:noFill/>
          </p:spPr>
          <p:txBody>
            <a:bodyPr wrap="none" rtlCol="0">
              <a:spAutoFit/>
            </a:bodyPr>
            <a:lstStyle/>
            <a:p>
              <a:r>
                <a:rPr kumimoji="1" lang="en-US" altLang="ja-JP" sz="1400" dirty="0" smtClean="0"/>
                <a:t>H/W</a:t>
              </a:r>
              <a:endParaRPr kumimoji="1" lang="ja-JP" altLang="en-US" sz="1400" dirty="0"/>
            </a:p>
          </p:txBody>
        </p:sp>
        <p:sp>
          <p:nvSpPr>
            <p:cNvPr id="25" name="テキスト ボックス 24"/>
            <p:cNvSpPr txBox="1"/>
            <p:nvPr/>
          </p:nvSpPr>
          <p:spPr>
            <a:xfrm>
              <a:off x="1670112" y="2971800"/>
              <a:ext cx="1370888" cy="307777"/>
            </a:xfrm>
            <a:prstGeom prst="rect">
              <a:avLst/>
            </a:prstGeom>
            <a:noFill/>
          </p:spPr>
          <p:txBody>
            <a:bodyPr wrap="none" rtlCol="0">
              <a:spAutoFit/>
            </a:bodyPr>
            <a:lstStyle/>
            <a:p>
              <a:r>
                <a:rPr kumimoji="1" lang="ja-JP" altLang="en-US" sz="1400" dirty="0" smtClean="0"/>
                <a:t>ハイパーバイザ</a:t>
              </a:r>
              <a:endParaRPr kumimoji="1" lang="ja-JP" altLang="en-US" sz="1400" dirty="0"/>
            </a:p>
          </p:txBody>
        </p:sp>
        <p:sp>
          <p:nvSpPr>
            <p:cNvPr id="26" name="テキスト ボックス 25"/>
            <p:cNvSpPr txBox="1"/>
            <p:nvPr/>
          </p:nvSpPr>
          <p:spPr>
            <a:xfrm>
              <a:off x="1663700" y="1512332"/>
              <a:ext cx="1103187" cy="307777"/>
            </a:xfrm>
            <a:prstGeom prst="rect">
              <a:avLst/>
            </a:prstGeom>
            <a:noFill/>
          </p:spPr>
          <p:txBody>
            <a:bodyPr wrap="none" rtlCol="0">
              <a:spAutoFit/>
            </a:bodyPr>
            <a:lstStyle/>
            <a:p>
              <a:r>
                <a:rPr lang="ja-JP" altLang="en-US" sz="1400" smtClean="0"/>
                <a:t>開発対象</a:t>
              </a:r>
              <a:r>
                <a:rPr lang="en-US" altLang="ja-JP" sz="1400" dirty="0" smtClean="0"/>
                <a:t>OS</a:t>
              </a:r>
              <a:endParaRPr kumimoji="1" lang="ja-JP" altLang="en-US" sz="1400" dirty="0"/>
            </a:p>
          </p:txBody>
        </p:sp>
        <p:sp>
          <p:nvSpPr>
            <p:cNvPr id="27" name="テキスト ボックス 26"/>
            <p:cNvSpPr txBox="1"/>
            <p:nvPr/>
          </p:nvSpPr>
          <p:spPr>
            <a:xfrm>
              <a:off x="3001687" y="3992351"/>
              <a:ext cx="2230398" cy="409513"/>
            </a:xfrm>
            <a:prstGeom prst="rect">
              <a:avLst/>
            </a:prstGeom>
            <a:grpFill/>
            <a:ln w="25400">
              <a:solidFill>
                <a:schemeClr val="tx1"/>
              </a:solidFill>
            </a:ln>
          </p:spPr>
          <p:txBody>
            <a:bodyPr wrap="square" rtlCol="0">
              <a:spAutoFit/>
            </a:bodyPr>
            <a:lstStyle/>
            <a:p>
              <a:pPr algn="ctr"/>
              <a:r>
                <a:rPr lang="ja-JP" altLang="en-US" sz="1400" smtClean="0"/>
                <a:t>開発支援</a:t>
              </a:r>
              <a:r>
                <a:rPr lang="ja-JP" altLang="en-US" sz="1400" dirty="0"/>
                <a:t>機構</a:t>
              </a:r>
              <a:endParaRPr kumimoji="1" lang="ja-JP" altLang="en-US" sz="1400" dirty="0"/>
            </a:p>
          </p:txBody>
        </p:sp>
        <p:sp>
          <p:nvSpPr>
            <p:cNvPr id="29" name="テキスト ボックス 28"/>
            <p:cNvSpPr txBox="1"/>
            <p:nvPr/>
          </p:nvSpPr>
          <p:spPr>
            <a:xfrm>
              <a:off x="3001685" y="5637767"/>
              <a:ext cx="2213174" cy="409513"/>
            </a:xfrm>
            <a:prstGeom prst="rect">
              <a:avLst/>
            </a:prstGeom>
            <a:grpFill/>
            <a:ln w="25400">
              <a:solidFill>
                <a:schemeClr val="tx1"/>
              </a:solidFill>
            </a:ln>
          </p:spPr>
          <p:txBody>
            <a:bodyPr wrap="square" rtlCol="0">
              <a:spAutoFit/>
            </a:bodyPr>
            <a:lstStyle/>
            <a:p>
              <a:pPr algn="ctr"/>
              <a:r>
                <a:rPr kumimoji="1" lang="ja-JP" altLang="en-US" sz="1400" dirty="0" smtClean="0"/>
                <a:t>メモリ</a:t>
              </a:r>
              <a:endParaRPr kumimoji="1" lang="ja-JP" altLang="en-US" sz="1400" dirty="0"/>
            </a:p>
          </p:txBody>
        </p:sp>
        <p:sp>
          <p:nvSpPr>
            <p:cNvPr id="33" name="テキスト ボックス 32"/>
            <p:cNvSpPr txBox="1"/>
            <p:nvPr/>
          </p:nvSpPr>
          <p:spPr>
            <a:xfrm>
              <a:off x="3090804" y="1982079"/>
              <a:ext cx="1746346" cy="500154"/>
            </a:xfrm>
            <a:prstGeom prst="rect">
              <a:avLst/>
            </a:prstGeom>
            <a:grpFill/>
          </p:spPr>
          <p:txBody>
            <a:bodyPr wrap="none" rtlCol="0">
              <a:spAutoFit/>
            </a:bodyPr>
            <a:lstStyle/>
            <a:p>
              <a:r>
                <a:rPr kumimoji="1" lang="ja-JP" altLang="en-US" sz="1400" smtClean="0"/>
                <a:t>割込の</a:t>
              </a:r>
              <a:r>
                <a:rPr kumimoji="1" lang="ja-JP" altLang="en-US" sz="1400" dirty="0" smtClean="0"/>
                <a:t>発生</a:t>
              </a:r>
              <a:endParaRPr kumimoji="1" lang="ja-JP" altLang="en-US" sz="1400" dirty="0"/>
            </a:p>
          </p:txBody>
        </p:sp>
        <p:sp>
          <p:nvSpPr>
            <p:cNvPr id="34" name="テキスト ボックス 33"/>
            <p:cNvSpPr txBox="1"/>
            <p:nvPr/>
          </p:nvSpPr>
          <p:spPr>
            <a:xfrm>
              <a:off x="5550515" y="2093488"/>
              <a:ext cx="2413638" cy="500154"/>
            </a:xfrm>
            <a:prstGeom prst="rect">
              <a:avLst/>
            </a:prstGeom>
            <a:noFill/>
          </p:spPr>
          <p:txBody>
            <a:bodyPr wrap="none" rtlCol="0">
              <a:spAutoFit/>
            </a:bodyPr>
            <a:lstStyle/>
            <a:p>
              <a:r>
                <a:rPr kumimoji="1" lang="ja-JP" altLang="en-US" sz="1400" smtClean="0"/>
                <a:t>割込処理</a:t>
              </a:r>
              <a:r>
                <a:rPr kumimoji="1" lang="ja-JP" altLang="en-US" sz="1400" dirty="0" smtClean="0"/>
                <a:t>の開始</a:t>
              </a:r>
              <a:endParaRPr kumimoji="1" lang="ja-JP" altLang="en-US" sz="1400" dirty="0"/>
            </a:p>
          </p:txBody>
        </p:sp>
        <p:sp>
          <p:nvSpPr>
            <p:cNvPr id="35" name="テキスト ボックス 34"/>
            <p:cNvSpPr txBox="1"/>
            <p:nvPr/>
          </p:nvSpPr>
          <p:spPr>
            <a:xfrm>
              <a:off x="1999868" y="4543485"/>
              <a:ext cx="2036023" cy="500154"/>
            </a:xfrm>
            <a:prstGeom prst="rect">
              <a:avLst/>
            </a:prstGeom>
            <a:noFill/>
          </p:spPr>
          <p:txBody>
            <a:bodyPr wrap="none" rtlCol="0">
              <a:spAutoFit/>
            </a:bodyPr>
            <a:lstStyle/>
            <a:p>
              <a:r>
                <a:rPr lang="ja-JP" altLang="en-US" sz="1400" smtClean="0"/>
                <a:t>再現</a:t>
              </a:r>
              <a:r>
                <a:rPr lang="ja-JP" altLang="en-US" sz="1400" dirty="0" smtClean="0"/>
                <a:t>情報</a:t>
              </a:r>
              <a:r>
                <a:rPr lang="ja-JP" altLang="en-US" sz="1400" dirty="0"/>
                <a:t>格納</a:t>
              </a:r>
              <a:endParaRPr kumimoji="1" lang="ja-JP" altLang="en-US" sz="1400" dirty="0"/>
            </a:p>
          </p:txBody>
        </p:sp>
        <p:cxnSp>
          <p:nvCxnSpPr>
            <p:cNvPr id="36" name="直線矢印コネクタ 35"/>
            <p:cNvCxnSpPr>
              <a:endCxn id="27" idx="0"/>
            </p:cNvCxnSpPr>
            <p:nvPr/>
          </p:nvCxnSpPr>
          <p:spPr>
            <a:xfrm>
              <a:off x="4116886" y="2557253"/>
              <a:ext cx="0" cy="1435098"/>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27" idx="2"/>
              <a:endCxn id="29" idx="0"/>
            </p:cNvCxnSpPr>
            <p:nvPr/>
          </p:nvCxnSpPr>
          <p:spPr>
            <a:xfrm flipH="1">
              <a:off x="4108272" y="4401864"/>
              <a:ext cx="8614" cy="1235902"/>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27" idx="3"/>
            </p:cNvCxnSpPr>
            <p:nvPr/>
          </p:nvCxnSpPr>
          <p:spPr>
            <a:xfrm flipV="1">
              <a:off x="5232085" y="2557258"/>
              <a:ext cx="1361560" cy="1639850"/>
            </a:xfrm>
            <a:prstGeom prst="bentConnector2">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3799544" y="6401660"/>
              <a:ext cx="2152413" cy="600184"/>
            </a:xfrm>
            <a:prstGeom prst="rect">
              <a:avLst/>
            </a:prstGeom>
            <a:noFill/>
          </p:spPr>
          <p:txBody>
            <a:bodyPr wrap="none" rtlCol="0">
              <a:spAutoFit/>
            </a:bodyPr>
            <a:lstStyle/>
            <a:p>
              <a:r>
                <a:rPr kumimoji="1" lang="en-US" altLang="ja-JP" smtClean="0"/>
                <a:t>(1) </a:t>
              </a:r>
              <a:r>
                <a:rPr kumimoji="1" lang="ja-JP" altLang="en-US" smtClean="0"/>
                <a:t>ロギング</a:t>
              </a:r>
              <a:endParaRPr kumimoji="1" lang="ja-JP" altLang="en-US" dirty="0"/>
            </a:p>
          </p:txBody>
        </p:sp>
      </p:grpSp>
      <p:grpSp>
        <p:nvGrpSpPr>
          <p:cNvPr id="43" name="グループ化 42"/>
          <p:cNvGrpSpPr/>
          <p:nvPr/>
        </p:nvGrpSpPr>
        <p:grpSpPr>
          <a:xfrm>
            <a:off x="4716162" y="988539"/>
            <a:ext cx="4195269" cy="3404211"/>
            <a:chOff x="1663700" y="1485900"/>
            <a:chExt cx="6705600" cy="5532021"/>
          </a:xfrm>
          <a:solidFill>
            <a:schemeClr val="bg1"/>
          </a:solidFill>
        </p:grpSpPr>
        <p:sp>
          <p:nvSpPr>
            <p:cNvPr id="47" name="正方形/長方形 46"/>
            <p:cNvSpPr/>
            <p:nvPr/>
          </p:nvSpPr>
          <p:spPr>
            <a:xfrm>
              <a:off x="1663700" y="5247154"/>
              <a:ext cx="6705600" cy="9779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48" name="正方形/長方形 47"/>
            <p:cNvSpPr/>
            <p:nvPr/>
          </p:nvSpPr>
          <p:spPr>
            <a:xfrm>
              <a:off x="1663700" y="2882900"/>
              <a:ext cx="6705600" cy="21209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9" name="正方形/長方形 48"/>
            <p:cNvSpPr/>
            <p:nvPr/>
          </p:nvSpPr>
          <p:spPr>
            <a:xfrm>
              <a:off x="1663700" y="1485900"/>
              <a:ext cx="6705600" cy="1054100"/>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p:cNvSpPr txBox="1"/>
            <p:nvPr/>
          </p:nvSpPr>
          <p:spPr>
            <a:xfrm>
              <a:off x="1663700" y="5308600"/>
              <a:ext cx="526106" cy="307777"/>
            </a:xfrm>
            <a:prstGeom prst="rect">
              <a:avLst/>
            </a:prstGeom>
            <a:noFill/>
          </p:spPr>
          <p:txBody>
            <a:bodyPr wrap="none" rtlCol="0">
              <a:spAutoFit/>
            </a:bodyPr>
            <a:lstStyle/>
            <a:p>
              <a:r>
                <a:rPr kumimoji="1" lang="en-US" altLang="ja-JP" sz="1400" dirty="0" smtClean="0"/>
                <a:t>H/W</a:t>
              </a:r>
              <a:endParaRPr kumimoji="1" lang="ja-JP" altLang="en-US" sz="1400" dirty="0"/>
            </a:p>
          </p:txBody>
        </p:sp>
        <p:sp>
          <p:nvSpPr>
            <p:cNvPr id="51" name="テキスト ボックス 50"/>
            <p:cNvSpPr txBox="1"/>
            <p:nvPr/>
          </p:nvSpPr>
          <p:spPr>
            <a:xfrm>
              <a:off x="1670112" y="2895779"/>
              <a:ext cx="1370888" cy="307777"/>
            </a:xfrm>
            <a:prstGeom prst="rect">
              <a:avLst/>
            </a:prstGeom>
            <a:noFill/>
          </p:spPr>
          <p:txBody>
            <a:bodyPr wrap="none" rtlCol="0">
              <a:spAutoFit/>
            </a:bodyPr>
            <a:lstStyle/>
            <a:p>
              <a:r>
                <a:rPr kumimoji="1" lang="ja-JP" altLang="en-US" sz="1400" dirty="0" smtClean="0"/>
                <a:t>ハイパーバイザ</a:t>
              </a:r>
              <a:endParaRPr kumimoji="1" lang="ja-JP" altLang="en-US" sz="1400" dirty="0"/>
            </a:p>
          </p:txBody>
        </p:sp>
        <p:sp>
          <p:nvSpPr>
            <p:cNvPr id="52" name="テキスト ボックス 51"/>
            <p:cNvSpPr txBox="1"/>
            <p:nvPr/>
          </p:nvSpPr>
          <p:spPr>
            <a:xfrm>
              <a:off x="1663700" y="1512332"/>
              <a:ext cx="1103187" cy="307777"/>
            </a:xfrm>
            <a:prstGeom prst="rect">
              <a:avLst/>
            </a:prstGeom>
            <a:noFill/>
          </p:spPr>
          <p:txBody>
            <a:bodyPr wrap="none" rtlCol="0">
              <a:spAutoFit/>
            </a:bodyPr>
            <a:lstStyle/>
            <a:p>
              <a:r>
                <a:rPr lang="ja-JP" altLang="en-US" sz="1400" smtClean="0"/>
                <a:t>開発対象</a:t>
              </a:r>
              <a:r>
                <a:rPr lang="en-US" altLang="ja-JP" sz="1400" dirty="0" smtClean="0"/>
                <a:t>OS</a:t>
              </a:r>
              <a:endParaRPr kumimoji="1" lang="ja-JP" altLang="en-US" sz="1400" dirty="0"/>
            </a:p>
          </p:txBody>
        </p:sp>
        <p:sp>
          <p:nvSpPr>
            <p:cNvPr id="53" name="テキスト ボックス 52"/>
            <p:cNvSpPr txBox="1"/>
            <p:nvPr/>
          </p:nvSpPr>
          <p:spPr>
            <a:xfrm>
              <a:off x="3001688" y="3975098"/>
              <a:ext cx="2230398" cy="409513"/>
            </a:xfrm>
            <a:prstGeom prst="rect">
              <a:avLst/>
            </a:prstGeom>
            <a:grpFill/>
            <a:ln w="25400">
              <a:solidFill>
                <a:schemeClr val="tx1"/>
              </a:solidFill>
            </a:ln>
          </p:spPr>
          <p:txBody>
            <a:bodyPr wrap="square" rtlCol="0">
              <a:spAutoFit/>
            </a:bodyPr>
            <a:lstStyle/>
            <a:p>
              <a:pPr algn="ctr"/>
              <a:r>
                <a:rPr lang="ja-JP" altLang="en-US" sz="1400" smtClean="0"/>
                <a:t>開発支援</a:t>
              </a:r>
              <a:r>
                <a:rPr lang="ja-JP" altLang="en-US" sz="1400" dirty="0"/>
                <a:t>機構</a:t>
              </a:r>
              <a:endParaRPr kumimoji="1" lang="ja-JP" altLang="en-US" sz="1400" dirty="0"/>
            </a:p>
          </p:txBody>
        </p:sp>
        <p:sp>
          <p:nvSpPr>
            <p:cNvPr id="54" name="テキスト ボックス 53"/>
            <p:cNvSpPr txBox="1"/>
            <p:nvPr/>
          </p:nvSpPr>
          <p:spPr>
            <a:xfrm>
              <a:off x="3001688" y="5637767"/>
              <a:ext cx="2230398" cy="409513"/>
            </a:xfrm>
            <a:prstGeom prst="rect">
              <a:avLst/>
            </a:prstGeom>
            <a:grpFill/>
            <a:ln w="25400">
              <a:solidFill>
                <a:schemeClr val="tx1"/>
              </a:solidFill>
            </a:ln>
          </p:spPr>
          <p:txBody>
            <a:bodyPr wrap="square" rtlCol="0">
              <a:spAutoFit/>
            </a:bodyPr>
            <a:lstStyle/>
            <a:p>
              <a:pPr algn="ctr"/>
              <a:r>
                <a:rPr kumimoji="1" lang="ja-JP" altLang="en-US" sz="1400" dirty="0" smtClean="0"/>
                <a:t>メモリ</a:t>
              </a:r>
              <a:endParaRPr kumimoji="1" lang="ja-JP" altLang="en-US" sz="1400" dirty="0"/>
            </a:p>
          </p:txBody>
        </p:sp>
        <p:sp>
          <p:nvSpPr>
            <p:cNvPr id="55" name="テキスト ボックス 54"/>
            <p:cNvSpPr txBox="1"/>
            <p:nvPr/>
          </p:nvSpPr>
          <p:spPr>
            <a:xfrm>
              <a:off x="2421976" y="1787776"/>
              <a:ext cx="3208382" cy="850260"/>
            </a:xfrm>
            <a:prstGeom prst="rect">
              <a:avLst/>
            </a:prstGeom>
            <a:noFill/>
          </p:spPr>
          <p:txBody>
            <a:bodyPr wrap="none" rtlCol="0">
              <a:spAutoFit/>
            </a:bodyPr>
            <a:lstStyle/>
            <a:p>
              <a:r>
                <a:rPr kumimoji="1" lang="ja-JP" altLang="en-US" sz="1400" smtClean="0"/>
                <a:t>割込発生</a:t>
              </a:r>
              <a:r>
                <a:rPr kumimoji="1" lang="ja-JP" altLang="en-US" sz="1400" dirty="0" smtClean="0"/>
                <a:t>アドレス</a:t>
              </a:r>
              <a:r>
                <a:rPr kumimoji="1" lang="ja-JP" altLang="en-US" sz="1400" smtClean="0"/>
                <a:t>までの</a:t>
              </a:r>
              <a:endParaRPr lang="en-US" altLang="ja-JP" sz="1400" dirty="0"/>
            </a:p>
            <a:p>
              <a:r>
                <a:rPr kumimoji="1" lang="ja-JP" altLang="en-US" sz="1400" smtClean="0"/>
                <a:t>処理</a:t>
              </a:r>
              <a:r>
                <a:rPr kumimoji="1" lang="ja-JP" altLang="en-US" sz="1400" dirty="0" smtClean="0"/>
                <a:t>の実行</a:t>
              </a:r>
              <a:endParaRPr kumimoji="1" lang="ja-JP" altLang="en-US" sz="1400" dirty="0"/>
            </a:p>
          </p:txBody>
        </p:sp>
        <p:sp>
          <p:nvSpPr>
            <p:cNvPr id="56" name="テキスト ボックス 55"/>
            <p:cNvSpPr txBox="1"/>
            <p:nvPr/>
          </p:nvSpPr>
          <p:spPr>
            <a:xfrm>
              <a:off x="6520490" y="2057239"/>
              <a:ext cx="1729995" cy="500154"/>
            </a:xfrm>
            <a:prstGeom prst="rect">
              <a:avLst/>
            </a:prstGeom>
            <a:noFill/>
          </p:spPr>
          <p:txBody>
            <a:bodyPr wrap="none" rtlCol="0">
              <a:spAutoFit/>
            </a:bodyPr>
            <a:lstStyle/>
            <a:p>
              <a:r>
                <a:rPr kumimoji="1" lang="ja-JP" altLang="en-US" sz="1400" smtClean="0"/>
                <a:t>割込の</a:t>
              </a:r>
              <a:r>
                <a:rPr kumimoji="1" lang="ja-JP" altLang="en-US" sz="1400" dirty="0" smtClean="0"/>
                <a:t>発生</a:t>
              </a:r>
              <a:endParaRPr kumimoji="1" lang="ja-JP" altLang="en-US" sz="1400" dirty="0"/>
            </a:p>
          </p:txBody>
        </p:sp>
        <p:sp>
          <p:nvSpPr>
            <p:cNvPr id="57" name="テキスト ボックス 56"/>
            <p:cNvSpPr txBox="1"/>
            <p:nvPr/>
          </p:nvSpPr>
          <p:spPr>
            <a:xfrm>
              <a:off x="4116886" y="4494351"/>
              <a:ext cx="2391040" cy="500154"/>
            </a:xfrm>
            <a:prstGeom prst="rect">
              <a:avLst/>
            </a:prstGeom>
            <a:noFill/>
          </p:spPr>
          <p:txBody>
            <a:bodyPr wrap="none" rtlCol="0">
              <a:spAutoFit/>
            </a:bodyPr>
            <a:lstStyle/>
            <a:p>
              <a:r>
                <a:rPr kumimoji="1" lang="ja-JP" altLang="en-US" sz="1400" smtClean="0"/>
                <a:t>再現</a:t>
              </a:r>
              <a:r>
                <a:rPr kumimoji="1" lang="ja-JP" altLang="en-US" sz="1400" dirty="0" smtClean="0"/>
                <a:t>情報の取得</a:t>
              </a:r>
              <a:endParaRPr kumimoji="1" lang="ja-JP" altLang="en-US" sz="1400" dirty="0"/>
            </a:p>
          </p:txBody>
        </p:sp>
        <p:cxnSp>
          <p:nvCxnSpPr>
            <p:cNvPr id="58" name="直線矢印コネクタ 57"/>
            <p:cNvCxnSpPr>
              <a:endCxn id="53" idx="0"/>
            </p:cNvCxnSpPr>
            <p:nvPr/>
          </p:nvCxnSpPr>
          <p:spPr>
            <a:xfrm>
              <a:off x="4116886" y="2540000"/>
              <a:ext cx="2" cy="1435098"/>
            </a:xfrm>
            <a:prstGeom prst="straightConnector1">
              <a:avLst/>
            </a:prstGeom>
            <a:grpFill/>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53" idx="2"/>
              <a:endCxn id="54" idx="0"/>
            </p:cNvCxnSpPr>
            <p:nvPr/>
          </p:nvCxnSpPr>
          <p:spPr>
            <a:xfrm>
              <a:off x="4116888" y="4384611"/>
              <a:ext cx="0" cy="1253156"/>
            </a:xfrm>
            <a:prstGeom prst="straightConnector1">
              <a:avLst/>
            </a:prstGeom>
            <a:grpFill/>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カギ線コネクタ 59"/>
            <p:cNvCxnSpPr>
              <a:stCxn id="53" idx="3"/>
            </p:cNvCxnSpPr>
            <p:nvPr/>
          </p:nvCxnSpPr>
          <p:spPr>
            <a:xfrm flipV="1">
              <a:off x="5232086" y="2554531"/>
              <a:ext cx="2833499" cy="1625323"/>
            </a:xfrm>
            <a:prstGeom prst="bentConnector3">
              <a:avLst>
                <a:gd name="adj1" fmla="val 100187"/>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4356100" y="2540000"/>
              <a:ext cx="0" cy="1435100"/>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4302129" y="3098007"/>
              <a:ext cx="2391040" cy="500154"/>
            </a:xfrm>
            <a:prstGeom prst="rect">
              <a:avLst/>
            </a:prstGeom>
            <a:noFill/>
          </p:spPr>
          <p:txBody>
            <a:bodyPr wrap="none" rtlCol="0">
              <a:spAutoFit/>
            </a:bodyPr>
            <a:lstStyle/>
            <a:p>
              <a:r>
                <a:rPr lang="ja-JP" altLang="en-US" sz="1400" smtClean="0"/>
                <a:t>分岐</a:t>
              </a:r>
              <a:r>
                <a:rPr lang="ja-JP" altLang="en-US" sz="1400" dirty="0"/>
                <a:t>回数</a:t>
              </a:r>
              <a:r>
                <a:rPr lang="ja-JP" altLang="en-US" sz="1400" dirty="0" smtClean="0"/>
                <a:t>の</a:t>
              </a:r>
              <a:r>
                <a:rPr lang="ja-JP" altLang="en-US" sz="1400" dirty="0"/>
                <a:t>比較</a:t>
              </a:r>
              <a:endParaRPr kumimoji="1" lang="ja-JP" altLang="en-US" sz="1400" dirty="0"/>
            </a:p>
          </p:txBody>
        </p:sp>
        <p:sp>
          <p:nvSpPr>
            <p:cNvPr id="64" name="テキスト ボックス 63"/>
            <p:cNvSpPr txBox="1"/>
            <p:nvPr/>
          </p:nvSpPr>
          <p:spPr>
            <a:xfrm>
              <a:off x="4356495" y="6417737"/>
              <a:ext cx="2011836" cy="600184"/>
            </a:xfrm>
            <a:prstGeom prst="rect">
              <a:avLst/>
            </a:prstGeom>
            <a:grpFill/>
          </p:spPr>
          <p:txBody>
            <a:bodyPr wrap="none" rtlCol="0">
              <a:spAutoFit/>
            </a:bodyPr>
            <a:lstStyle/>
            <a:p>
              <a:r>
                <a:rPr kumimoji="1" lang="en-US" altLang="ja-JP" smtClean="0"/>
                <a:t>(2) </a:t>
              </a:r>
              <a:r>
                <a:rPr kumimoji="1" lang="ja-JP" altLang="en-US" smtClean="0"/>
                <a:t>リプレイ</a:t>
              </a:r>
              <a:endParaRPr kumimoji="1" lang="ja-JP" altLang="en-US" dirty="0"/>
            </a:p>
          </p:txBody>
        </p:sp>
      </p:grpSp>
      <p:sp>
        <p:nvSpPr>
          <p:cNvPr id="71" name="右矢印 70"/>
          <p:cNvSpPr/>
          <p:nvPr/>
        </p:nvSpPr>
        <p:spPr>
          <a:xfrm>
            <a:off x="574918" y="4750658"/>
            <a:ext cx="675631" cy="445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1250549" y="4750712"/>
            <a:ext cx="4229043" cy="461665"/>
          </a:xfrm>
          <a:prstGeom prst="rect">
            <a:avLst/>
          </a:prstGeom>
          <a:noFill/>
        </p:spPr>
        <p:txBody>
          <a:bodyPr wrap="none" rtlCol="0">
            <a:spAutoFit/>
          </a:bodyPr>
          <a:lstStyle/>
          <a:p>
            <a:r>
              <a:rPr kumimoji="1" lang="ja-JP" altLang="en-US" sz="2400" smtClean="0"/>
              <a:t>割込処理を再現し，開発を支援</a:t>
            </a:r>
            <a:endParaRPr kumimoji="1" lang="ja-JP" altLang="en-US" sz="2400" dirty="0"/>
          </a:p>
        </p:txBody>
      </p:sp>
      <p:sp>
        <p:nvSpPr>
          <p:cNvPr id="73" name="テキスト ボックス 72"/>
          <p:cNvSpPr txBox="1"/>
          <p:nvPr/>
        </p:nvSpPr>
        <p:spPr>
          <a:xfrm>
            <a:off x="384899" y="5256638"/>
            <a:ext cx="5040162" cy="461665"/>
          </a:xfrm>
          <a:prstGeom prst="rect">
            <a:avLst/>
          </a:prstGeom>
          <a:noFill/>
        </p:spPr>
        <p:txBody>
          <a:bodyPr wrap="none" rtlCol="0">
            <a:spAutoFit/>
          </a:bodyPr>
          <a:lstStyle/>
          <a:p>
            <a:r>
              <a:rPr kumimoji="1" lang="en-US" altLang="ja-JP" sz="2400" smtClean="0"/>
              <a:t>(</a:t>
            </a:r>
            <a:r>
              <a:rPr kumimoji="1" lang="ja-JP" altLang="en-US" sz="2400" smtClean="0"/>
              <a:t>問題点</a:t>
            </a:r>
            <a:r>
              <a:rPr kumimoji="1" lang="en-US" altLang="ja-JP" sz="2400" smtClean="0"/>
              <a:t>) </a:t>
            </a:r>
            <a:r>
              <a:rPr lang="ja-JP" altLang="en-US" sz="2400" smtClean="0"/>
              <a:t>短い割込間隔の再現が困難</a:t>
            </a:r>
            <a:endParaRPr kumimoji="1" lang="ja-JP" altLang="en-US" sz="2400" dirty="0"/>
          </a:p>
        </p:txBody>
      </p:sp>
      <p:sp>
        <p:nvSpPr>
          <p:cNvPr id="74" name="テキスト ボックス 73"/>
          <p:cNvSpPr txBox="1"/>
          <p:nvPr/>
        </p:nvSpPr>
        <p:spPr>
          <a:xfrm>
            <a:off x="384899" y="5698941"/>
            <a:ext cx="7338869" cy="461665"/>
          </a:xfrm>
          <a:prstGeom prst="rect">
            <a:avLst/>
          </a:prstGeom>
          <a:noFill/>
        </p:spPr>
        <p:txBody>
          <a:bodyPr wrap="none" rtlCol="0">
            <a:spAutoFit/>
          </a:bodyPr>
          <a:lstStyle/>
          <a:p>
            <a:r>
              <a:rPr kumimoji="1" lang="ja-JP" altLang="en-US" sz="2400" smtClean="0"/>
              <a:t>∵ ハイパーバイザへの処理遷移にかかるオーバヘッド</a:t>
            </a:r>
            <a:endParaRPr kumimoji="1" lang="ja-JP" altLang="en-US" sz="2400" dirty="0"/>
          </a:p>
        </p:txBody>
      </p:sp>
    </p:spTree>
    <p:extLst>
      <p:ext uri="{BB962C8B-B14F-4D97-AF65-F5344CB8AC3E}">
        <p14:creationId xmlns:p14="http://schemas.microsoft.com/office/powerpoint/2010/main" val="263895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nvSpPr>
        <p:spPr>
          <a:xfrm>
            <a:off x="457200" y="2515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4000"/>
              <a:t>目次</a:t>
            </a:r>
            <a:endParaRPr kumimoji="1" lang="ja-JP" altLang="en-US" sz="4000" dirty="0"/>
          </a:p>
        </p:txBody>
      </p:sp>
      <p:sp>
        <p:nvSpPr>
          <p:cNvPr id="28" name="スライド番号プレースホルダー 27"/>
          <p:cNvSpPr>
            <a:spLocks noGrp="1"/>
          </p:cNvSpPr>
          <p:nvPr>
            <p:ph type="sldNum" sz="quarter" idx="12"/>
          </p:nvPr>
        </p:nvSpPr>
        <p:spPr/>
        <p:txBody>
          <a:bodyPr/>
          <a:lstStyle/>
          <a:p>
            <a:r>
              <a:rPr lang="en-US" altLang="ja-JP" smtClean="0"/>
              <a:t>No. </a:t>
            </a:r>
            <a:fld id="{445D9FAA-400A-4205-A7DE-1B10429D147F}" type="slidenum">
              <a:rPr lang="ja-JP" altLang="en-US" smtClean="0"/>
              <a:pPr/>
              <a:t>8</a:t>
            </a:fld>
            <a:endParaRPr lang="ja-JP" altLang="en-US"/>
          </a:p>
        </p:txBody>
      </p:sp>
      <p:sp>
        <p:nvSpPr>
          <p:cNvPr id="20" name="テキスト ボックス 19"/>
          <p:cNvSpPr txBox="1"/>
          <p:nvPr/>
        </p:nvSpPr>
        <p:spPr>
          <a:xfrm>
            <a:off x="1681264" y="1266320"/>
            <a:ext cx="1620957"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1. </a:t>
            </a:r>
            <a:r>
              <a:rPr lang="ja-JP" altLang="en-US" sz="2400" smtClean="0">
                <a:latin typeface="Calibri" panose="020F0502020204030204" pitchFamily="34" charset="0"/>
                <a:ea typeface="ＭＳ Ｐゴシック" panose="020B0600070205080204" pitchFamily="50" charset="-128"/>
              </a:rPr>
              <a:t>はじめに</a:t>
            </a:r>
            <a:endParaRPr lang="en-US" altLang="ja-JP" sz="2400" dirty="0" smtClean="0">
              <a:latin typeface="Calibri" panose="020F0502020204030204" pitchFamily="34" charset="0"/>
              <a:ea typeface="ＭＳ Ｐゴシック" panose="020B0600070205080204" pitchFamily="50" charset="-128"/>
            </a:endParaRPr>
          </a:p>
        </p:txBody>
      </p:sp>
      <p:sp>
        <p:nvSpPr>
          <p:cNvPr id="22" name="テキスト ボックス 21"/>
          <p:cNvSpPr txBox="1"/>
          <p:nvPr/>
        </p:nvSpPr>
        <p:spPr>
          <a:xfrm>
            <a:off x="1681264" y="2068293"/>
            <a:ext cx="171713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2</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関連研究</a:t>
            </a:r>
            <a:endParaRPr lang="en-US" altLang="ja-JP" sz="2400" dirty="0" smtClean="0">
              <a:latin typeface="Calibri" panose="020F0502020204030204" pitchFamily="34" charset="0"/>
              <a:ea typeface="ＭＳ Ｐゴシック" panose="020B0600070205080204" pitchFamily="50" charset="-128"/>
            </a:endParaRPr>
          </a:p>
        </p:txBody>
      </p:sp>
      <p:sp>
        <p:nvSpPr>
          <p:cNvPr id="24" name="テキスト ボックス 23"/>
          <p:cNvSpPr txBox="1"/>
          <p:nvPr/>
        </p:nvSpPr>
        <p:spPr>
          <a:xfrm>
            <a:off x="1681264" y="2870266"/>
            <a:ext cx="4073872" cy="461665"/>
          </a:xfrm>
          <a:prstGeom prst="rect">
            <a:avLst/>
          </a:prstGeom>
          <a:noFill/>
        </p:spPr>
        <p:txBody>
          <a:bodyPr wrap="none" rtlCol="0">
            <a:spAutoFit/>
          </a:bodyPr>
          <a:lstStyle/>
          <a:p>
            <a:r>
              <a:rPr lang="en-US" altLang="ja-JP" sz="2400" smtClean="0">
                <a:solidFill>
                  <a:srgbClr val="FF0000"/>
                </a:solidFill>
                <a:latin typeface="Calibri" panose="020F0502020204030204" pitchFamily="34" charset="0"/>
                <a:ea typeface="ＭＳ Ｐゴシック" panose="020B0600070205080204" pitchFamily="50" charset="-128"/>
              </a:rPr>
              <a:t>3. Mint</a:t>
            </a:r>
            <a:r>
              <a:rPr lang="ja-JP" altLang="en-US" sz="2400" smtClean="0">
                <a:solidFill>
                  <a:srgbClr val="FF0000"/>
                </a:solidFill>
                <a:latin typeface="Calibri" panose="020F0502020204030204" pitchFamily="34" charset="0"/>
                <a:ea typeface="ＭＳ Ｐゴシック" panose="020B0600070205080204" pitchFamily="50" charset="-128"/>
              </a:rPr>
              <a:t>を用いた開発支援環境</a:t>
            </a:r>
            <a:endParaRPr lang="en-US" altLang="ja-JP" sz="2400" dirty="0" smtClean="0">
              <a:solidFill>
                <a:srgbClr val="FF0000"/>
              </a:solidFill>
              <a:latin typeface="Calibri" panose="020F0502020204030204" pitchFamily="34" charset="0"/>
              <a:ea typeface="ＭＳ Ｐゴシック" panose="020B0600070205080204" pitchFamily="50" charset="-128"/>
            </a:endParaRPr>
          </a:p>
        </p:txBody>
      </p:sp>
      <p:sp>
        <p:nvSpPr>
          <p:cNvPr id="25" name="テキスト ボックス 24"/>
          <p:cNvSpPr txBox="1"/>
          <p:nvPr/>
        </p:nvSpPr>
        <p:spPr>
          <a:xfrm>
            <a:off x="1681264" y="3672239"/>
            <a:ext cx="5030544"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4</a:t>
            </a:r>
            <a:r>
              <a:rPr lang="en-US" altLang="ja-JP" sz="2400" smtClean="0">
                <a:latin typeface="Calibri" panose="020F0502020204030204" pitchFamily="34" charset="0"/>
                <a:ea typeface="ＭＳ Ｐゴシック" panose="020B0600070205080204" pitchFamily="50" charset="-128"/>
              </a:rPr>
              <a:t>. NIC</a:t>
            </a:r>
            <a:r>
              <a:rPr lang="ja-JP" altLang="en-US" sz="2400" smtClean="0">
                <a:latin typeface="Calibri" panose="020F0502020204030204" pitchFamily="34" charset="0"/>
                <a:ea typeface="ＭＳ Ｐゴシック" panose="020B0600070205080204" pitchFamily="50" charset="-128"/>
              </a:rPr>
              <a:t>ドライバの開発支援環境の設計</a:t>
            </a:r>
            <a:endParaRPr lang="en-US" altLang="ja-JP" sz="2400" dirty="0" smtClean="0">
              <a:latin typeface="Calibri" panose="020F0502020204030204" pitchFamily="34" charset="0"/>
              <a:ea typeface="ＭＳ Ｐゴシック" panose="020B0600070205080204" pitchFamily="50" charset="-128"/>
            </a:endParaRPr>
          </a:p>
        </p:txBody>
      </p:sp>
      <p:sp>
        <p:nvSpPr>
          <p:cNvPr id="26" name="テキスト ボックス 25"/>
          <p:cNvSpPr txBox="1"/>
          <p:nvPr/>
        </p:nvSpPr>
        <p:spPr>
          <a:xfrm>
            <a:off x="1681264" y="4474212"/>
            <a:ext cx="1101584" cy="461665"/>
          </a:xfrm>
          <a:prstGeom prst="rect">
            <a:avLst/>
          </a:prstGeom>
          <a:noFill/>
        </p:spPr>
        <p:txBody>
          <a:bodyPr wrap="none" rtlCol="0">
            <a:spAutoFit/>
          </a:bodyPr>
          <a:lstStyle/>
          <a:p>
            <a:r>
              <a:rPr lang="en-US" altLang="ja-JP" sz="2400" smtClean="0">
                <a:latin typeface="Calibri" panose="020F0502020204030204" pitchFamily="34" charset="0"/>
                <a:ea typeface="ＭＳ Ｐゴシック" panose="020B0600070205080204" pitchFamily="50" charset="-128"/>
              </a:rPr>
              <a:t>5. </a:t>
            </a:r>
            <a:r>
              <a:rPr lang="ja-JP" altLang="en-US" sz="2400" smtClean="0">
                <a:latin typeface="Calibri" panose="020F0502020204030204" pitchFamily="34" charset="0"/>
                <a:ea typeface="ＭＳ Ｐゴシック" panose="020B0600070205080204" pitchFamily="50" charset="-128"/>
              </a:rPr>
              <a:t>評価</a:t>
            </a:r>
            <a:endParaRPr lang="en-US" altLang="ja-JP" sz="2400" dirty="0" smtClean="0">
              <a:latin typeface="Calibri" panose="020F0502020204030204" pitchFamily="34" charset="0"/>
              <a:ea typeface="ＭＳ Ｐゴシック" panose="020B0600070205080204" pitchFamily="50" charset="-128"/>
            </a:endParaRPr>
          </a:p>
        </p:txBody>
      </p:sp>
      <p:sp>
        <p:nvSpPr>
          <p:cNvPr id="27" name="テキスト ボックス 26"/>
          <p:cNvSpPr txBox="1"/>
          <p:nvPr/>
        </p:nvSpPr>
        <p:spPr>
          <a:xfrm>
            <a:off x="1681264" y="5276187"/>
            <a:ext cx="1604927" cy="461665"/>
          </a:xfrm>
          <a:prstGeom prst="rect">
            <a:avLst/>
          </a:prstGeom>
          <a:noFill/>
        </p:spPr>
        <p:txBody>
          <a:bodyPr wrap="none" rtlCol="0">
            <a:spAutoFit/>
          </a:bodyPr>
          <a:lstStyle/>
          <a:p>
            <a:r>
              <a:rPr lang="en-US" altLang="ja-JP" sz="2400">
                <a:latin typeface="Calibri" panose="020F0502020204030204" pitchFamily="34" charset="0"/>
                <a:ea typeface="ＭＳ Ｐゴシック" panose="020B0600070205080204" pitchFamily="50" charset="-128"/>
              </a:rPr>
              <a:t>6</a:t>
            </a:r>
            <a:r>
              <a:rPr lang="en-US" altLang="ja-JP" sz="2400" smtClean="0">
                <a:latin typeface="Calibri" panose="020F0502020204030204" pitchFamily="34" charset="0"/>
                <a:ea typeface="ＭＳ Ｐゴシック" panose="020B0600070205080204" pitchFamily="50" charset="-128"/>
              </a:rPr>
              <a:t>. </a:t>
            </a:r>
            <a:r>
              <a:rPr lang="ja-JP" altLang="en-US" sz="2400" smtClean="0">
                <a:latin typeface="Calibri" panose="020F0502020204030204" pitchFamily="34" charset="0"/>
                <a:ea typeface="ＭＳ Ｐゴシック" panose="020B0600070205080204" pitchFamily="50" charset="-128"/>
              </a:rPr>
              <a:t>おわりに</a:t>
            </a:r>
            <a:endParaRPr lang="en-US" altLang="ja-JP" sz="2400" dirty="0" smtClean="0">
              <a:latin typeface="Calibri" panose="020F0502020204030204" pitchFamily="34" charset="0"/>
              <a:ea typeface="ＭＳ Ｐゴシック" panose="020B0600070205080204" pitchFamily="50" charset="-128"/>
            </a:endParaRPr>
          </a:p>
        </p:txBody>
      </p:sp>
    </p:spTree>
    <p:extLst>
      <p:ext uri="{BB962C8B-B14F-4D97-AF65-F5344CB8AC3E}">
        <p14:creationId xmlns:p14="http://schemas.microsoft.com/office/powerpoint/2010/main" val="3236293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p:cNvSpPr>
            <a:spLocks noGrp="1"/>
          </p:cNvSpPr>
          <p:nvPr/>
        </p:nvSpPr>
        <p:spPr>
          <a:xfrm>
            <a:off x="457200" y="15217"/>
            <a:ext cx="8229600" cy="864096"/>
          </a:xfrm>
          <a:prstGeom prst="rect">
            <a:avLst/>
          </a:prstGeom>
        </p:spPr>
        <p:txBody>
          <a:bodyPr vert="horz" lIns="91440" tIns="45720" rIns="91440" bIns="45720" rtlCol="0" anchor="ctr">
            <a:normAutofit/>
          </a:bodyPr>
          <a:lstStyle/>
          <a:p>
            <a:pPr algn="ctr">
              <a:spcBef>
                <a:spcPct val="0"/>
              </a:spcBef>
            </a:pPr>
            <a:r>
              <a:rPr lang="en-US" altLang="ja-JP" sz="4000" smtClean="0">
                <a:latin typeface="+mj-ea"/>
                <a:ea typeface="+mj-ea"/>
                <a:cs typeface="+mj-cs"/>
              </a:rPr>
              <a:t>Mint</a:t>
            </a:r>
            <a:r>
              <a:rPr lang="ja-JP" altLang="en-US" sz="4000" smtClean="0">
                <a:latin typeface="+mj-lt"/>
                <a:ea typeface="+mj-ea"/>
                <a:cs typeface="+mj-cs"/>
              </a:rPr>
              <a:t>とは</a:t>
            </a:r>
            <a:endParaRPr lang="ja-JP" altLang="en-US" sz="4000" dirty="0">
              <a:latin typeface="+mj-lt"/>
              <a:ea typeface="+mj-ea"/>
              <a:cs typeface="+mj-cs"/>
            </a:endParaRPr>
          </a:p>
        </p:txBody>
      </p:sp>
      <p:sp>
        <p:nvSpPr>
          <p:cNvPr id="89" name="テキスト ボックス 88"/>
          <p:cNvSpPr txBox="1"/>
          <p:nvPr/>
        </p:nvSpPr>
        <p:spPr>
          <a:xfrm>
            <a:off x="225455" y="846952"/>
            <a:ext cx="5423280" cy="461665"/>
          </a:xfrm>
          <a:prstGeom prst="rect">
            <a:avLst/>
          </a:prstGeom>
          <a:noFill/>
        </p:spPr>
        <p:txBody>
          <a:bodyPr wrap="none" rtlCol="0">
            <a:spAutoFit/>
          </a:bodyPr>
          <a:lstStyle/>
          <a:p>
            <a:r>
              <a:rPr lang="ja-JP" altLang="en-US" sz="2400" dirty="0" smtClean="0"/>
              <a:t>各</a:t>
            </a:r>
            <a:r>
              <a:rPr lang="en-US" altLang="ja-JP" sz="2400" dirty="0" smtClean="0"/>
              <a:t>OS</a:t>
            </a:r>
            <a:r>
              <a:rPr lang="ja-JP" altLang="en-US" sz="2400" dirty="0" smtClean="0"/>
              <a:t>ノードが計算機資源を分割して占有</a:t>
            </a:r>
            <a:endParaRPr kumimoji="1" lang="ja-JP" altLang="en-US" sz="2400" dirty="0"/>
          </a:p>
        </p:txBody>
      </p:sp>
      <p:sp>
        <p:nvSpPr>
          <p:cNvPr id="42" name="テキスト ボックス 41"/>
          <p:cNvSpPr txBox="1"/>
          <p:nvPr/>
        </p:nvSpPr>
        <p:spPr>
          <a:xfrm>
            <a:off x="225455" y="1206057"/>
            <a:ext cx="5545108" cy="461665"/>
          </a:xfrm>
          <a:prstGeom prst="rect">
            <a:avLst/>
          </a:prstGeom>
          <a:noFill/>
        </p:spPr>
        <p:txBody>
          <a:bodyPr wrap="none" rtlCol="0">
            <a:spAutoFit/>
          </a:bodyPr>
          <a:lstStyle/>
          <a:p>
            <a:r>
              <a:rPr lang="ja-JP" altLang="en-US" sz="2400" dirty="0" smtClean="0"/>
              <a:t>各</a:t>
            </a:r>
            <a:r>
              <a:rPr lang="en-US" altLang="ja-JP" sz="2400" dirty="0" smtClean="0"/>
              <a:t>OS</a:t>
            </a:r>
            <a:r>
              <a:rPr lang="ja-JP" altLang="en-US" sz="2400" smtClean="0"/>
              <a:t>ノードが独立しており，互いに影響無</a:t>
            </a:r>
            <a:endParaRPr kumimoji="1" lang="ja-JP" altLang="en-US" sz="2400" dirty="0"/>
          </a:p>
        </p:txBody>
      </p:sp>
      <p:grpSp>
        <p:nvGrpSpPr>
          <p:cNvPr id="37" name="グループ化 36"/>
          <p:cNvGrpSpPr/>
          <p:nvPr/>
        </p:nvGrpSpPr>
        <p:grpSpPr>
          <a:xfrm>
            <a:off x="1187624" y="3012927"/>
            <a:ext cx="6768752" cy="3050123"/>
            <a:chOff x="1187624" y="3087067"/>
            <a:chExt cx="6768752" cy="3050123"/>
          </a:xfrm>
        </p:grpSpPr>
        <p:sp>
          <p:nvSpPr>
            <p:cNvPr id="38" name="正方形/長方形 37"/>
            <p:cNvSpPr/>
            <p:nvPr/>
          </p:nvSpPr>
          <p:spPr bwMode="auto">
            <a:xfrm>
              <a:off x="1481918" y="3714842"/>
              <a:ext cx="1765565" cy="2749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smtClean="0">
                  <a:solidFill>
                    <a:schemeClr val="tx1"/>
                  </a:solidFill>
                  <a:latin typeface="+mn-ea"/>
                  <a:cs typeface="Times New Roman" pitchFamily="18" charset="0"/>
                </a:rPr>
                <a:t>OS</a:t>
              </a:r>
              <a:r>
                <a:rPr lang="ja-JP" altLang="en-US" sz="2400" dirty="0" smtClean="0">
                  <a:solidFill>
                    <a:schemeClr val="tx1"/>
                  </a:solidFill>
                  <a:latin typeface="+mn-ea"/>
                  <a:cs typeface="Times New Roman" pitchFamily="18" charset="0"/>
                </a:rPr>
                <a:t>ノード</a:t>
              </a:r>
              <a:r>
                <a:rPr lang="en-US" altLang="ja-JP" sz="2400" dirty="0" smtClean="0">
                  <a:solidFill>
                    <a:schemeClr val="tx1"/>
                  </a:solidFill>
                  <a:latin typeface="+mn-ea"/>
                  <a:cs typeface="Times New Roman" pitchFamily="18" charset="0"/>
                </a:rPr>
                <a:t>0</a:t>
              </a:r>
              <a:endParaRPr lang="ja-JP" altLang="en-US" sz="2400" dirty="0">
                <a:solidFill>
                  <a:schemeClr val="tx1"/>
                </a:solidFill>
                <a:latin typeface="+mn-ea"/>
                <a:cs typeface="Times New Roman" pitchFamily="18" charset="0"/>
              </a:endParaRPr>
            </a:p>
          </p:txBody>
        </p:sp>
        <p:sp>
          <p:nvSpPr>
            <p:cNvPr id="39" name="正方形/長方形 38"/>
            <p:cNvSpPr/>
            <p:nvPr/>
          </p:nvSpPr>
          <p:spPr bwMode="auto">
            <a:xfrm>
              <a:off x="3721345" y="3714842"/>
              <a:ext cx="1765565" cy="2749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smtClean="0">
                  <a:solidFill>
                    <a:schemeClr val="tx1"/>
                  </a:solidFill>
                  <a:latin typeface="+mn-ea"/>
                  <a:cs typeface="Times New Roman" pitchFamily="18" charset="0"/>
                </a:rPr>
                <a:t>OS</a:t>
              </a:r>
              <a:r>
                <a:rPr lang="ja-JP" altLang="en-US" sz="2400" dirty="0" smtClean="0">
                  <a:solidFill>
                    <a:schemeClr val="tx1"/>
                  </a:solidFill>
                  <a:latin typeface="+mn-ea"/>
                  <a:cs typeface="Times New Roman" pitchFamily="18" charset="0"/>
                </a:rPr>
                <a:t>ノード</a:t>
              </a:r>
              <a:r>
                <a:rPr lang="en-US" altLang="ja-JP" sz="2400" dirty="0" smtClean="0">
                  <a:solidFill>
                    <a:schemeClr val="tx1"/>
                  </a:solidFill>
                  <a:latin typeface="+mn-ea"/>
                  <a:cs typeface="Times New Roman" pitchFamily="18" charset="0"/>
                </a:rPr>
                <a:t>1</a:t>
              </a:r>
              <a:endParaRPr lang="ja-JP" altLang="en-US" sz="2400" dirty="0">
                <a:solidFill>
                  <a:schemeClr val="tx1"/>
                </a:solidFill>
                <a:latin typeface="+mn-ea"/>
                <a:cs typeface="Times New Roman" pitchFamily="18" charset="0"/>
              </a:endParaRPr>
            </a:p>
          </p:txBody>
        </p:sp>
        <p:sp>
          <p:nvSpPr>
            <p:cNvPr id="40" name="正方形/長方形 39"/>
            <p:cNvSpPr/>
            <p:nvPr/>
          </p:nvSpPr>
          <p:spPr bwMode="auto">
            <a:xfrm>
              <a:off x="5896321" y="3714842"/>
              <a:ext cx="1765565" cy="2749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smtClean="0">
                  <a:solidFill>
                    <a:schemeClr val="tx1"/>
                  </a:solidFill>
                  <a:latin typeface="+mn-ea"/>
                  <a:cs typeface="Times New Roman" pitchFamily="18" charset="0"/>
                </a:rPr>
                <a:t>OS</a:t>
              </a:r>
              <a:r>
                <a:rPr lang="ja-JP" altLang="en-US" sz="2400" dirty="0" smtClean="0">
                  <a:solidFill>
                    <a:schemeClr val="tx1"/>
                  </a:solidFill>
                  <a:latin typeface="+mn-ea"/>
                  <a:cs typeface="Times New Roman" pitchFamily="18" charset="0"/>
                </a:rPr>
                <a:t>ノード</a:t>
              </a:r>
              <a:r>
                <a:rPr lang="en-US" altLang="ja-JP" sz="2400" dirty="0" smtClean="0">
                  <a:solidFill>
                    <a:schemeClr val="tx1"/>
                  </a:solidFill>
                  <a:latin typeface="+mn-ea"/>
                  <a:cs typeface="Times New Roman" pitchFamily="18" charset="0"/>
                </a:rPr>
                <a:t>2</a:t>
              </a:r>
              <a:endParaRPr lang="ja-JP" altLang="en-US" sz="2400" dirty="0">
                <a:solidFill>
                  <a:schemeClr val="tx1"/>
                </a:solidFill>
                <a:latin typeface="+mn-ea"/>
                <a:cs typeface="Times New Roman" pitchFamily="18" charset="0"/>
              </a:endParaRPr>
            </a:p>
          </p:txBody>
        </p:sp>
        <p:sp>
          <p:nvSpPr>
            <p:cNvPr id="41" name="正方形/長方形 40"/>
            <p:cNvSpPr/>
            <p:nvPr/>
          </p:nvSpPr>
          <p:spPr bwMode="auto">
            <a:xfrm>
              <a:off x="1335000" y="4074558"/>
              <a:ext cx="6474001" cy="8166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43" name="テキスト ボックス 63"/>
            <p:cNvSpPr txBox="1">
              <a:spLocks noChangeArrowheads="1"/>
            </p:cNvSpPr>
            <p:nvPr/>
          </p:nvSpPr>
          <p:spPr bwMode="auto">
            <a:xfrm>
              <a:off x="3628340" y="4445158"/>
              <a:ext cx="1826541" cy="830997"/>
            </a:xfrm>
            <a:prstGeom prst="rect">
              <a:avLst/>
            </a:prstGeom>
            <a:noFill/>
            <a:ln w="158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dirty="0" smtClean="0">
                  <a:latin typeface="+mn-ea"/>
                  <a:ea typeface="+mn-ea"/>
                  <a:cs typeface="Times New Roman" pitchFamily="18" charset="0"/>
                </a:rPr>
                <a:t>プロセッサ</a:t>
              </a:r>
              <a:endParaRPr lang="ja-JP" altLang="en-US" sz="2400" dirty="0">
                <a:latin typeface="+mn-ea"/>
                <a:ea typeface="+mn-ea"/>
                <a:cs typeface="Times New Roman" pitchFamily="18" charset="0"/>
              </a:endParaRPr>
            </a:p>
          </p:txBody>
        </p:sp>
        <p:sp>
          <p:nvSpPr>
            <p:cNvPr id="44" name="正方形/長方形 43"/>
            <p:cNvSpPr/>
            <p:nvPr/>
          </p:nvSpPr>
          <p:spPr bwMode="auto">
            <a:xfrm>
              <a:off x="1335000" y="5008435"/>
              <a:ext cx="6474001" cy="2749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2400" dirty="0">
                  <a:solidFill>
                    <a:schemeClr val="tx1"/>
                  </a:solidFill>
                  <a:latin typeface="+mn-ea"/>
                </a:rPr>
                <a:t>メモリ</a:t>
              </a:r>
            </a:p>
          </p:txBody>
        </p:sp>
        <p:cxnSp>
          <p:nvCxnSpPr>
            <p:cNvPr id="46" name="直線コネクタ 45"/>
            <p:cNvCxnSpPr/>
            <p:nvPr/>
          </p:nvCxnSpPr>
          <p:spPr bwMode="auto">
            <a:xfrm>
              <a:off x="4570210" y="5485848"/>
              <a:ext cx="0" cy="2203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bwMode="auto">
            <a:xfrm rot="5400000">
              <a:off x="3273463" y="4377421"/>
              <a:ext cx="389429" cy="220695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bwMode="auto">
            <a:xfrm>
              <a:off x="4565302" y="5489737"/>
              <a:ext cx="2207451" cy="194715"/>
            </a:xfrm>
            <a:prstGeom prst="bentConnector3">
              <a:avLst>
                <a:gd name="adj1" fmla="val 10005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bwMode="auto">
            <a:xfrm>
              <a:off x="1187624" y="3087068"/>
              <a:ext cx="2207202" cy="30501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4000">
                <a:latin typeface="+mn-ea"/>
              </a:endParaRPr>
            </a:p>
          </p:txBody>
        </p:sp>
        <p:sp>
          <p:nvSpPr>
            <p:cNvPr id="51" name="正方形/長方形 50"/>
            <p:cNvSpPr/>
            <p:nvPr/>
          </p:nvSpPr>
          <p:spPr bwMode="auto">
            <a:xfrm>
              <a:off x="3542201" y="3087067"/>
              <a:ext cx="2059826" cy="305012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4000">
                <a:latin typeface="+mn-ea"/>
              </a:endParaRPr>
            </a:p>
          </p:txBody>
        </p:sp>
        <p:sp>
          <p:nvSpPr>
            <p:cNvPr id="59" name="正方形/長方形 58"/>
            <p:cNvSpPr/>
            <p:nvPr/>
          </p:nvSpPr>
          <p:spPr bwMode="auto">
            <a:xfrm>
              <a:off x="5749174" y="3087067"/>
              <a:ext cx="2207202" cy="305012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4000">
                <a:latin typeface="+mn-ea"/>
              </a:endParaRPr>
            </a:p>
          </p:txBody>
        </p:sp>
        <p:grpSp>
          <p:nvGrpSpPr>
            <p:cNvPr id="60" name="グループ化 39"/>
            <p:cNvGrpSpPr>
              <a:grpSpLocks/>
            </p:cNvGrpSpPr>
            <p:nvPr/>
          </p:nvGrpSpPr>
          <p:grpSpPr bwMode="auto">
            <a:xfrm>
              <a:off x="6353461" y="3167160"/>
              <a:ext cx="1014327" cy="351864"/>
              <a:chOff x="2483768" y="1124744"/>
              <a:chExt cx="720080" cy="504056"/>
            </a:xfrm>
          </p:grpSpPr>
          <p:sp>
            <p:nvSpPr>
              <p:cNvPr id="110" name="正方形/長方形 109"/>
              <p:cNvSpPr/>
              <p:nvPr/>
            </p:nvSpPr>
            <p:spPr>
              <a:xfrm>
                <a:off x="2483060" y="1125432"/>
                <a:ext cx="142783" cy="1461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11" name="正方形/長方形 110"/>
              <p:cNvSpPr/>
              <p:nvPr/>
            </p:nvSpPr>
            <p:spPr>
              <a:xfrm>
                <a:off x="2625844" y="1271600"/>
                <a:ext cx="578042" cy="356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dirty="0">
                  <a:solidFill>
                    <a:schemeClr val="tx1"/>
                  </a:solidFill>
                  <a:latin typeface="+mn-ea"/>
                  <a:cs typeface="Times New Roman" pitchFamily="18" charset="0"/>
                </a:endParaRPr>
              </a:p>
            </p:txBody>
          </p:sp>
        </p:grpSp>
        <p:grpSp>
          <p:nvGrpSpPr>
            <p:cNvPr id="61" name="グループ化 52"/>
            <p:cNvGrpSpPr>
              <a:grpSpLocks/>
            </p:cNvGrpSpPr>
            <p:nvPr/>
          </p:nvGrpSpPr>
          <p:grpSpPr bwMode="auto">
            <a:xfrm>
              <a:off x="6101372" y="3284209"/>
              <a:ext cx="1014327" cy="351864"/>
              <a:chOff x="2483768" y="1124744"/>
              <a:chExt cx="720080" cy="504056"/>
            </a:xfrm>
            <a:solidFill>
              <a:schemeClr val="bg1"/>
            </a:solidFill>
          </p:grpSpPr>
          <p:sp>
            <p:nvSpPr>
              <p:cNvPr id="108" name="正方形/長方形 107"/>
              <p:cNvSpPr/>
              <p:nvPr/>
            </p:nvSpPr>
            <p:spPr>
              <a:xfrm>
                <a:off x="2483758" y="1125432"/>
                <a:ext cx="145087" cy="146167"/>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09" name="正方形/長方形 108"/>
              <p:cNvSpPr/>
              <p:nvPr/>
            </p:nvSpPr>
            <p:spPr>
              <a:xfrm>
                <a:off x="2628845" y="1271600"/>
                <a:ext cx="575740" cy="35674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a:solidFill>
                      <a:schemeClr val="tx1"/>
                    </a:solidFill>
                    <a:latin typeface="+mn-ea"/>
                    <a:cs typeface="Times New Roman" pitchFamily="18" charset="0"/>
                  </a:rPr>
                  <a:t>AP</a:t>
                </a:r>
                <a:endParaRPr lang="ja-JP" altLang="en-US" sz="2400" dirty="0">
                  <a:solidFill>
                    <a:schemeClr val="tx1"/>
                  </a:solidFill>
                  <a:latin typeface="+mn-ea"/>
                  <a:cs typeface="Times New Roman" pitchFamily="18" charset="0"/>
                </a:endParaRPr>
              </a:p>
            </p:txBody>
          </p:sp>
        </p:grpSp>
        <p:cxnSp>
          <p:nvCxnSpPr>
            <p:cNvPr id="75" name="直線コネクタ 74"/>
            <p:cNvCxnSpPr>
              <a:stCxn id="44" idx="2"/>
            </p:cNvCxnSpPr>
            <p:nvPr/>
          </p:nvCxnSpPr>
          <p:spPr bwMode="auto">
            <a:xfrm flipH="1">
              <a:off x="4571653" y="5283411"/>
              <a:ext cx="347" cy="1568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41" idx="2"/>
              <a:endCxn id="44" idx="0"/>
            </p:cNvCxnSpPr>
            <p:nvPr/>
          </p:nvCxnSpPr>
          <p:spPr bwMode="auto">
            <a:xfrm>
              <a:off x="4572000" y="4891188"/>
              <a:ext cx="0" cy="117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グループ化 39"/>
            <p:cNvGrpSpPr>
              <a:grpSpLocks/>
            </p:cNvGrpSpPr>
            <p:nvPr/>
          </p:nvGrpSpPr>
          <p:grpSpPr bwMode="auto">
            <a:xfrm>
              <a:off x="4146260" y="3166845"/>
              <a:ext cx="1014327" cy="351864"/>
              <a:chOff x="2483768" y="1124744"/>
              <a:chExt cx="720080" cy="504056"/>
            </a:xfrm>
          </p:grpSpPr>
          <p:sp>
            <p:nvSpPr>
              <p:cNvPr id="106" name="正方形/長方形 105"/>
              <p:cNvSpPr/>
              <p:nvPr/>
            </p:nvSpPr>
            <p:spPr>
              <a:xfrm>
                <a:off x="2483060" y="1125432"/>
                <a:ext cx="142783" cy="1461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07" name="正方形/長方形 106"/>
              <p:cNvSpPr/>
              <p:nvPr/>
            </p:nvSpPr>
            <p:spPr>
              <a:xfrm>
                <a:off x="2625844" y="1271600"/>
                <a:ext cx="578042" cy="356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dirty="0">
                  <a:solidFill>
                    <a:schemeClr val="tx1"/>
                  </a:solidFill>
                  <a:latin typeface="+mn-ea"/>
                  <a:cs typeface="Times New Roman" pitchFamily="18" charset="0"/>
                </a:endParaRPr>
              </a:p>
            </p:txBody>
          </p:sp>
        </p:grpSp>
        <p:grpSp>
          <p:nvGrpSpPr>
            <p:cNvPr id="83" name="グループ化 52"/>
            <p:cNvGrpSpPr>
              <a:grpSpLocks/>
            </p:cNvGrpSpPr>
            <p:nvPr/>
          </p:nvGrpSpPr>
          <p:grpSpPr bwMode="auto">
            <a:xfrm>
              <a:off x="3894170" y="3283894"/>
              <a:ext cx="1014327" cy="351864"/>
              <a:chOff x="2483768" y="1124744"/>
              <a:chExt cx="720080" cy="504056"/>
            </a:xfrm>
            <a:solidFill>
              <a:schemeClr val="bg1"/>
            </a:solidFill>
          </p:grpSpPr>
          <p:sp>
            <p:nvSpPr>
              <p:cNvPr id="104" name="正方形/長方形 103"/>
              <p:cNvSpPr/>
              <p:nvPr/>
            </p:nvSpPr>
            <p:spPr>
              <a:xfrm>
                <a:off x="2483758" y="1125432"/>
                <a:ext cx="145087" cy="146167"/>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05" name="正方形/長方形 104"/>
              <p:cNvSpPr/>
              <p:nvPr/>
            </p:nvSpPr>
            <p:spPr>
              <a:xfrm>
                <a:off x="2628845" y="1271600"/>
                <a:ext cx="575740" cy="35674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a:solidFill>
                      <a:schemeClr val="tx1"/>
                    </a:solidFill>
                    <a:latin typeface="+mn-ea"/>
                    <a:cs typeface="Times New Roman" pitchFamily="18" charset="0"/>
                  </a:rPr>
                  <a:t>AP</a:t>
                </a:r>
                <a:endParaRPr lang="ja-JP" altLang="en-US" sz="2400" dirty="0">
                  <a:solidFill>
                    <a:schemeClr val="tx1"/>
                  </a:solidFill>
                  <a:latin typeface="+mn-ea"/>
                  <a:cs typeface="Times New Roman" pitchFamily="18" charset="0"/>
                </a:endParaRPr>
              </a:p>
            </p:txBody>
          </p:sp>
        </p:grpSp>
        <p:grpSp>
          <p:nvGrpSpPr>
            <p:cNvPr id="86" name="グループ化 39"/>
            <p:cNvGrpSpPr>
              <a:grpSpLocks/>
            </p:cNvGrpSpPr>
            <p:nvPr/>
          </p:nvGrpSpPr>
          <p:grpSpPr bwMode="auto">
            <a:xfrm>
              <a:off x="1881154" y="3167640"/>
              <a:ext cx="1014327" cy="351864"/>
              <a:chOff x="2483768" y="1124744"/>
              <a:chExt cx="720080" cy="504056"/>
            </a:xfrm>
          </p:grpSpPr>
          <p:sp>
            <p:nvSpPr>
              <p:cNvPr id="102" name="正方形/長方形 101"/>
              <p:cNvSpPr/>
              <p:nvPr/>
            </p:nvSpPr>
            <p:spPr>
              <a:xfrm>
                <a:off x="2483060" y="1125432"/>
                <a:ext cx="142783" cy="1461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03" name="正方形/長方形 102"/>
              <p:cNvSpPr/>
              <p:nvPr/>
            </p:nvSpPr>
            <p:spPr>
              <a:xfrm>
                <a:off x="2625844" y="1271600"/>
                <a:ext cx="578042" cy="356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dirty="0">
                  <a:solidFill>
                    <a:schemeClr val="tx1"/>
                  </a:solidFill>
                  <a:latin typeface="+mn-ea"/>
                  <a:cs typeface="Times New Roman" pitchFamily="18" charset="0"/>
                </a:endParaRPr>
              </a:p>
            </p:txBody>
          </p:sp>
        </p:grpSp>
        <p:grpSp>
          <p:nvGrpSpPr>
            <p:cNvPr id="90" name="グループ化 52"/>
            <p:cNvGrpSpPr>
              <a:grpSpLocks/>
            </p:cNvGrpSpPr>
            <p:nvPr/>
          </p:nvGrpSpPr>
          <p:grpSpPr bwMode="auto">
            <a:xfrm>
              <a:off x="1629064" y="3284690"/>
              <a:ext cx="1014327" cy="351864"/>
              <a:chOff x="2483768" y="1124744"/>
              <a:chExt cx="720080" cy="504056"/>
            </a:xfrm>
            <a:solidFill>
              <a:schemeClr val="bg1"/>
            </a:solidFill>
          </p:grpSpPr>
          <p:sp>
            <p:nvSpPr>
              <p:cNvPr id="100" name="正方形/長方形 99"/>
              <p:cNvSpPr/>
              <p:nvPr/>
            </p:nvSpPr>
            <p:spPr>
              <a:xfrm>
                <a:off x="2483758" y="1125432"/>
                <a:ext cx="145087" cy="146167"/>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400">
                  <a:latin typeface="+mn-ea"/>
                </a:endParaRPr>
              </a:p>
            </p:txBody>
          </p:sp>
          <p:sp>
            <p:nvSpPr>
              <p:cNvPr id="101" name="正方形/長方形 100"/>
              <p:cNvSpPr/>
              <p:nvPr/>
            </p:nvSpPr>
            <p:spPr>
              <a:xfrm>
                <a:off x="2628845" y="1271600"/>
                <a:ext cx="575740" cy="35674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a:solidFill>
                      <a:schemeClr val="tx1"/>
                    </a:solidFill>
                    <a:latin typeface="+mn-ea"/>
                    <a:cs typeface="Times New Roman" pitchFamily="18" charset="0"/>
                  </a:rPr>
                  <a:t>AP</a:t>
                </a:r>
                <a:endParaRPr lang="ja-JP" altLang="en-US" sz="2400" dirty="0">
                  <a:solidFill>
                    <a:schemeClr val="tx1"/>
                  </a:solidFill>
                  <a:latin typeface="+mn-ea"/>
                  <a:cs typeface="Times New Roman" pitchFamily="18" charset="0"/>
                </a:endParaRPr>
              </a:p>
            </p:txBody>
          </p:sp>
        </p:grpSp>
        <p:sp>
          <p:nvSpPr>
            <p:cNvPr id="91" name="円/楕円 90"/>
            <p:cNvSpPr/>
            <p:nvPr/>
          </p:nvSpPr>
          <p:spPr>
            <a:xfrm>
              <a:off x="1607857" y="4150422"/>
              <a:ext cx="1513688" cy="3053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コア</a:t>
              </a:r>
              <a:r>
                <a:rPr kumimoji="1" lang="en-US" altLang="ja-JP" sz="2400" dirty="0" smtClean="0">
                  <a:solidFill>
                    <a:schemeClr val="tx1"/>
                  </a:solidFill>
                </a:rPr>
                <a:t>0</a:t>
              </a:r>
              <a:endParaRPr kumimoji="1" lang="ja-JP" altLang="en-US" sz="2400" dirty="0">
                <a:solidFill>
                  <a:schemeClr val="tx1"/>
                </a:solidFill>
              </a:endParaRPr>
            </a:p>
          </p:txBody>
        </p:sp>
        <p:sp>
          <p:nvSpPr>
            <p:cNvPr id="92" name="円/楕円 91"/>
            <p:cNvSpPr/>
            <p:nvPr/>
          </p:nvSpPr>
          <p:spPr>
            <a:xfrm>
              <a:off x="1607857" y="4531159"/>
              <a:ext cx="1513688" cy="3053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コア</a:t>
              </a:r>
              <a:r>
                <a:rPr kumimoji="1" lang="en-US" altLang="ja-JP" sz="2400" dirty="0" smtClean="0">
                  <a:solidFill>
                    <a:schemeClr val="tx1"/>
                  </a:solidFill>
                </a:rPr>
                <a:t>1</a:t>
              </a:r>
              <a:endParaRPr kumimoji="1" lang="ja-JP" altLang="en-US" sz="2400" dirty="0">
                <a:solidFill>
                  <a:schemeClr val="tx1"/>
                </a:solidFill>
              </a:endParaRPr>
            </a:p>
          </p:txBody>
        </p:sp>
        <p:sp>
          <p:nvSpPr>
            <p:cNvPr id="93" name="円/楕円 92"/>
            <p:cNvSpPr/>
            <p:nvPr/>
          </p:nvSpPr>
          <p:spPr>
            <a:xfrm>
              <a:off x="3784764" y="4150422"/>
              <a:ext cx="1513688" cy="3053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コア</a:t>
              </a:r>
              <a:r>
                <a:rPr kumimoji="1" lang="en-US" altLang="ja-JP" sz="2400" dirty="0" smtClean="0">
                  <a:solidFill>
                    <a:schemeClr val="tx1"/>
                  </a:solidFill>
                </a:rPr>
                <a:t>2</a:t>
              </a:r>
              <a:endParaRPr kumimoji="1" lang="ja-JP" altLang="en-US" sz="2400" dirty="0">
                <a:solidFill>
                  <a:schemeClr val="tx1"/>
                </a:solidFill>
              </a:endParaRPr>
            </a:p>
          </p:txBody>
        </p:sp>
        <p:sp>
          <p:nvSpPr>
            <p:cNvPr id="94" name="円/楕円 93"/>
            <p:cNvSpPr/>
            <p:nvPr/>
          </p:nvSpPr>
          <p:spPr>
            <a:xfrm>
              <a:off x="5954389" y="4150422"/>
              <a:ext cx="1513688" cy="3053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コア</a:t>
              </a:r>
              <a:r>
                <a:rPr lang="en-US" altLang="ja-JP" sz="2400" dirty="0">
                  <a:solidFill>
                    <a:schemeClr val="tx1"/>
                  </a:solidFill>
                </a:rPr>
                <a:t>3</a:t>
              </a:r>
              <a:endParaRPr kumimoji="1" lang="ja-JP" altLang="en-US" sz="2400" dirty="0">
                <a:solidFill>
                  <a:schemeClr val="tx1"/>
                </a:solidFill>
              </a:endParaRPr>
            </a:p>
          </p:txBody>
        </p:sp>
        <p:sp>
          <p:nvSpPr>
            <p:cNvPr id="95" name="円柱 94"/>
            <p:cNvSpPr/>
            <p:nvPr/>
          </p:nvSpPr>
          <p:spPr>
            <a:xfrm>
              <a:off x="1751653" y="5655706"/>
              <a:ext cx="1233288" cy="347296"/>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HDD1</a:t>
              </a:r>
              <a:endParaRPr kumimoji="1" lang="ja-JP" altLang="en-US" sz="2400" dirty="0">
                <a:solidFill>
                  <a:schemeClr val="tx1"/>
                </a:solidFill>
              </a:endParaRPr>
            </a:p>
          </p:txBody>
        </p:sp>
        <p:sp>
          <p:nvSpPr>
            <p:cNvPr id="96" name="円柱 95"/>
            <p:cNvSpPr/>
            <p:nvPr/>
          </p:nvSpPr>
          <p:spPr>
            <a:xfrm>
              <a:off x="3970903" y="5687223"/>
              <a:ext cx="1233288" cy="347296"/>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HDD2</a:t>
              </a:r>
              <a:endParaRPr kumimoji="1" lang="ja-JP" altLang="en-US" sz="2400" dirty="0">
                <a:solidFill>
                  <a:schemeClr val="tx1"/>
                </a:solidFill>
              </a:endParaRPr>
            </a:p>
          </p:txBody>
        </p:sp>
        <p:sp>
          <p:nvSpPr>
            <p:cNvPr id="97" name="円柱 96"/>
            <p:cNvSpPr/>
            <p:nvPr/>
          </p:nvSpPr>
          <p:spPr>
            <a:xfrm>
              <a:off x="6152152" y="5692124"/>
              <a:ext cx="1233288" cy="347296"/>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HDD3</a:t>
              </a:r>
              <a:endParaRPr kumimoji="1" lang="ja-JP" altLang="en-US" sz="2400" dirty="0">
                <a:solidFill>
                  <a:schemeClr val="tx1"/>
                </a:solidFill>
              </a:endParaRPr>
            </a:p>
          </p:txBody>
        </p:sp>
      </p:grpSp>
      <p:sp>
        <p:nvSpPr>
          <p:cNvPr id="112" name="テキスト ボックス 111"/>
          <p:cNvSpPr txBox="1"/>
          <p:nvPr/>
        </p:nvSpPr>
        <p:spPr>
          <a:xfrm>
            <a:off x="556250" y="1604746"/>
            <a:ext cx="7143302" cy="461665"/>
          </a:xfrm>
          <a:prstGeom prst="rect">
            <a:avLst/>
          </a:prstGeom>
          <a:noFill/>
        </p:spPr>
        <p:txBody>
          <a:bodyPr wrap="none" rtlCol="0">
            <a:spAutoFit/>
          </a:bodyPr>
          <a:lstStyle/>
          <a:p>
            <a:r>
              <a:rPr lang="ja-JP" altLang="en-US" sz="2400" smtClean="0">
                <a:solidFill>
                  <a:srgbClr val="0000FF"/>
                </a:solidFill>
              </a:rPr>
              <a:t>プロセッサ</a:t>
            </a:r>
            <a:r>
              <a:rPr lang="ja-JP" altLang="en-US" sz="2400" smtClean="0"/>
              <a:t>：　コア単位で分割し，</a:t>
            </a:r>
            <a:r>
              <a:rPr lang="en-US" altLang="ja-JP" sz="2400" smtClean="0"/>
              <a:t>1</a:t>
            </a:r>
            <a:r>
              <a:rPr lang="ja-JP" altLang="en-US" sz="2400" smtClean="0"/>
              <a:t>つ以上のコアを占有</a:t>
            </a:r>
            <a:endParaRPr kumimoji="1" lang="ja-JP" altLang="en-US" sz="2400" dirty="0"/>
          </a:p>
        </p:txBody>
      </p:sp>
      <p:sp>
        <p:nvSpPr>
          <p:cNvPr id="113" name="テキスト ボックス 112"/>
          <p:cNvSpPr txBox="1"/>
          <p:nvPr/>
        </p:nvSpPr>
        <p:spPr>
          <a:xfrm>
            <a:off x="556250" y="1953031"/>
            <a:ext cx="5687776" cy="461665"/>
          </a:xfrm>
          <a:prstGeom prst="rect">
            <a:avLst/>
          </a:prstGeom>
          <a:noFill/>
        </p:spPr>
        <p:txBody>
          <a:bodyPr wrap="none" rtlCol="0">
            <a:spAutoFit/>
          </a:bodyPr>
          <a:lstStyle/>
          <a:p>
            <a:r>
              <a:rPr lang="ja-JP" altLang="en-US" sz="2400">
                <a:solidFill>
                  <a:srgbClr val="0000FF"/>
                </a:solidFill>
              </a:rPr>
              <a:t>メモリ</a:t>
            </a:r>
            <a:r>
              <a:rPr lang="ja-JP" altLang="en-US" sz="2400" smtClean="0"/>
              <a:t>：　         空間分割し，分割領域で分配</a:t>
            </a:r>
            <a:endParaRPr kumimoji="1" lang="ja-JP" altLang="en-US" sz="2400" dirty="0"/>
          </a:p>
        </p:txBody>
      </p:sp>
      <p:sp>
        <p:nvSpPr>
          <p:cNvPr id="114" name="テキスト ボックス 113"/>
          <p:cNvSpPr txBox="1"/>
          <p:nvPr/>
        </p:nvSpPr>
        <p:spPr>
          <a:xfrm>
            <a:off x="550938" y="2344828"/>
            <a:ext cx="6816290" cy="461665"/>
          </a:xfrm>
          <a:prstGeom prst="rect">
            <a:avLst/>
          </a:prstGeom>
          <a:noFill/>
        </p:spPr>
        <p:txBody>
          <a:bodyPr wrap="none" rtlCol="0">
            <a:spAutoFit/>
          </a:bodyPr>
          <a:lstStyle/>
          <a:p>
            <a:r>
              <a:rPr lang="ja-JP" altLang="en-US" sz="2400">
                <a:solidFill>
                  <a:srgbClr val="0000FF"/>
                </a:solidFill>
              </a:rPr>
              <a:t>デバイス</a:t>
            </a:r>
            <a:r>
              <a:rPr lang="ja-JP" altLang="en-US" sz="2400" smtClean="0"/>
              <a:t>：　   デバイス単位で分割し，直接占有制御</a:t>
            </a:r>
            <a:endParaRPr kumimoji="1" lang="ja-JP" altLang="en-US" sz="2400" dirty="0"/>
          </a:p>
        </p:txBody>
      </p:sp>
      <p:sp>
        <p:nvSpPr>
          <p:cNvPr id="3" name="スライド番号プレースホルダー 2"/>
          <p:cNvSpPr>
            <a:spLocks noGrp="1"/>
          </p:cNvSpPr>
          <p:nvPr>
            <p:ph type="sldNum" sz="quarter" idx="12"/>
          </p:nvPr>
        </p:nvSpPr>
        <p:spPr/>
        <p:txBody>
          <a:bodyPr/>
          <a:lstStyle/>
          <a:p>
            <a:r>
              <a:rPr lang="en-US" altLang="ja-JP" smtClean="0"/>
              <a:t>No. </a:t>
            </a:r>
            <a:fld id="{445D9FAA-400A-4205-A7DE-1B10429D147F}" type="slidenum">
              <a:rPr lang="ja-JP" altLang="en-US" smtClean="0"/>
              <a:pPr/>
              <a:t>9</a:t>
            </a:fld>
            <a:endParaRPr lang="ja-JP" altLang="en-US"/>
          </a:p>
        </p:txBody>
      </p:sp>
    </p:spTree>
    <p:extLst>
      <p:ext uri="{BB962C8B-B14F-4D97-AF65-F5344CB8AC3E}">
        <p14:creationId xmlns:p14="http://schemas.microsoft.com/office/powerpoint/2010/main" val="3536912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5586</TotalTime>
  <Words>5974</Words>
  <Application>Microsoft Office PowerPoint</Application>
  <PresentationFormat>画面に合わせる (4:3)</PresentationFormat>
  <Paragraphs>732</Paragraphs>
  <Slides>32</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ＭＳ Ｐゴシック</vt:lpstr>
      <vt:lpstr>Arial</vt:lpstr>
      <vt:lpstr>Calibri</vt:lpstr>
      <vt:lpstr>Calibri Light</vt:lpstr>
      <vt:lpstr>Times New Roman</vt:lpstr>
      <vt:lpstr>Office テーマ</vt:lpstr>
      <vt:lpstr>Mintオペレーティングシステムを用いた NICドライバの開発支援手法の実現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fujita</cp:lastModifiedBy>
  <cp:revision>235</cp:revision>
  <cp:lastPrinted>2016-02-19T00:50:40Z</cp:lastPrinted>
  <dcterms:created xsi:type="dcterms:W3CDTF">2015-10-16T12:18:51Z</dcterms:created>
  <dcterms:modified xsi:type="dcterms:W3CDTF">2016-02-28T07:18:44Z</dcterms:modified>
</cp:coreProperties>
</file>