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306" r:id="rId2"/>
    <p:sldId id="333" r:id="rId3"/>
    <p:sldId id="332" r:id="rId4"/>
    <p:sldId id="291" r:id="rId5"/>
    <p:sldId id="301" r:id="rId6"/>
    <p:sldId id="314" r:id="rId7"/>
    <p:sldId id="343" r:id="rId8"/>
    <p:sldId id="346" r:id="rId9"/>
    <p:sldId id="345" r:id="rId10"/>
    <p:sldId id="344" r:id="rId11"/>
    <p:sldId id="337" r:id="rId12"/>
    <p:sldId id="354" r:id="rId13"/>
    <p:sldId id="351" r:id="rId14"/>
    <p:sldId id="350" r:id="rId15"/>
    <p:sldId id="349" r:id="rId16"/>
    <p:sldId id="348" r:id="rId17"/>
    <p:sldId id="347" r:id="rId18"/>
    <p:sldId id="288" r:id="rId19"/>
    <p:sldId id="298" r:id="rId20"/>
    <p:sldId id="299" r:id="rId21"/>
    <p:sldId id="352" r:id="rId22"/>
    <p:sldId id="353" r:id="rId23"/>
    <p:sldId id="336" r:id="rId24"/>
    <p:sldId id="292" r:id="rId25"/>
    <p:sldId id="290" r:id="rId26"/>
    <p:sldId id="296" r:id="rId27"/>
    <p:sldId id="294" r:id="rId28"/>
    <p:sldId id="297" r:id="rId29"/>
    <p:sldId id="295" r:id="rId30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FD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400" y="-2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2EED4-9B8F-4447-965F-9A1E6B9F39C1}" type="datetimeFigureOut">
              <a:rPr kumimoji="1" lang="ja-JP" altLang="en-US" smtClean="0"/>
              <a:t>2015/08/10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4D165-8BCE-B444-B2A7-12B55FFD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7019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メールとタスクの関連付けの流れ</a:t>
            </a:r>
            <a:endParaRPr kumimoji="1"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6D57D-5688-40FC-83F0-5DE231C2E558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閲覧部から関連付け</a:t>
            </a:r>
            <a:endParaRPr kumimoji="1"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6D57D-5688-40FC-83F0-5DE231C2E558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再利用から関連付け</a:t>
            </a:r>
            <a:endParaRPr kumimoji="1"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6D57D-5688-40FC-83F0-5DE231C2E558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閲覧インタフェース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D99E5-BD8E-4DE7-8636-780EEFB4A330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1980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閲覧インタフェースでメールとタスクを関連付け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再利用情報あるメールから関連付け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D99E5-BD8E-4DE7-8636-780EEFB4A330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2933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　：</a:t>
            </a:r>
            <a:r>
              <a:rPr kumimoji="1" lang="en-US" altLang="ja-JP" dirty="0" smtClean="0"/>
              <a:t>M,T</a:t>
            </a:r>
            <a:r>
              <a:rPr kumimoji="1" lang="ja-JP" altLang="en-US" dirty="0" smtClean="0"/>
              <a:t>をもとに作成する関連情報</a:t>
            </a:r>
            <a:endParaRPr kumimoji="1" lang="en-US" altLang="ja-JP" dirty="0" smtClean="0"/>
          </a:p>
          <a:p>
            <a:r>
              <a:rPr kumimoji="1" lang="en-US" altLang="ja-JP" dirty="0" smtClean="0"/>
              <a:t>T</a:t>
            </a:r>
            <a:r>
              <a:rPr kumimoji="1" lang="ja-JP" altLang="en-US" dirty="0" smtClean="0"/>
              <a:t>　：タスク</a:t>
            </a:r>
            <a:endParaRPr kumimoji="1" lang="en-US" altLang="ja-JP" dirty="0" smtClean="0"/>
          </a:p>
          <a:p>
            <a:r>
              <a:rPr kumimoji="1" lang="en-US" altLang="ja-JP" dirty="0" smtClean="0"/>
              <a:t>M</a:t>
            </a:r>
            <a:r>
              <a:rPr kumimoji="1" lang="ja-JP" altLang="en-US" dirty="0" smtClean="0"/>
              <a:t>　　：アーカイブされたメール</a:t>
            </a:r>
            <a:endParaRPr kumimoji="1" lang="en-US" altLang="ja-JP" dirty="0" smtClean="0"/>
          </a:p>
          <a:p>
            <a:r>
              <a:rPr kumimoji="1" lang="en-US" altLang="ja-JP" dirty="0" smtClean="0"/>
              <a:t>M'</a:t>
            </a:r>
            <a:r>
              <a:rPr kumimoji="1" lang="ja-JP" altLang="en-US" baseline="0" dirty="0" smtClean="0"/>
              <a:t>　　：送信されるメール</a:t>
            </a:r>
            <a:endParaRPr kumimoji="1" lang="en-US" altLang="ja-JP" dirty="0" smtClean="0"/>
          </a:p>
          <a:p>
            <a:r>
              <a:rPr kumimoji="1" lang="en-US" altLang="ja-JP" dirty="0" smtClean="0"/>
              <a:t>R</a:t>
            </a:r>
            <a:r>
              <a:rPr kumimoji="1" lang="ja-JP" altLang="en-US" dirty="0" smtClean="0"/>
              <a:t>　　：再利用情報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　　　</a:t>
            </a:r>
            <a:r>
              <a:rPr kumimoji="1" lang="en-US" altLang="ja-JP" dirty="0" smtClean="0"/>
              <a:t>M,U</a:t>
            </a:r>
            <a:r>
              <a:rPr kumimoji="1" lang="ja-JP" altLang="en-US" dirty="0" smtClean="0"/>
              <a:t>の情報を含む</a:t>
            </a:r>
            <a:endParaRPr kumimoji="1" lang="en-US" altLang="ja-JP" dirty="0" smtClean="0"/>
          </a:p>
          <a:p>
            <a:r>
              <a:rPr kumimoji="1" lang="en-US" altLang="ja-JP" dirty="0" smtClean="0"/>
              <a:t>U</a:t>
            </a:r>
            <a:r>
              <a:rPr kumimoji="1" lang="ja-JP" altLang="en-US" dirty="0" smtClean="0"/>
              <a:t>　　：ユーザ情報</a:t>
            </a:r>
            <a:endParaRPr kumimoji="1"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6D57D-5688-40FC-83F0-5DE231C2E558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閲覧インタフェース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D99E5-BD8E-4DE7-8636-780EEFB4A330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1980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閲覧部から関連付け</a:t>
            </a:r>
            <a:endParaRPr kumimoji="1"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6D57D-5688-40FC-83F0-5DE231C2E558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閲覧インタフェースでメールとタスクを関連付け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再利用情報あるメールから関連付け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D99E5-BD8E-4DE7-8636-780EEFB4A330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2933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再利用から関連付け</a:t>
            </a:r>
            <a:endParaRPr kumimoji="1"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6D57D-5688-40FC-83F0-5DE231C2E558}" type="slidenum">
              <a:rPr kumimoji="1" lang="ja-JP" altLang="en-US" smtClean="0"/>
              <a:pPr/>
              <a:t>29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閲覧インタフェース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D99E5-BD8E-4DE7-8636-780EEFB4A330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198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閲覧インタフェース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D99E5-BD8E-4DE7-8636-780EEFB4A330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198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閲覧インタフェース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D99E5-BD8E-4DE7-8636-780EEFB4A330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198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閲覧インタフェース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D99E5-BD8E-4DE7-8636-780EEFB4A330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198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メールとタスクの関連付けの流れ</a:t>
            </a:r>
            <a:endParaRPr kumimoji="1"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6D57D-5688-40FC-83F0-5DE231C2E558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メールとタスクの関連付けの流れ</a:t>
            </a:r>
            <a:endParaRPr kumimoji="1"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6D57D-5688-40FC-83F0-5DE231C2E558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メールとタスクの関連付けの流れ</a:t>
            </a:r>
            <a:endParaRPr kumimoji="1"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6D57D-5688-40FC-83F0-5DE231C2E558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メールとタスクの関連付けの流れ</a:t>
            </a:r>
            <a:endParaRPr kumimoji="1"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6D57D-5688-40FC-83F0-5DE231C2E558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2563-D3E6-2F47-A7AA-FF814FB8C962}" type="datetimeFigureOut">
              <a:rPr kumimoji="1" lang="ja-JP" altLang="en-US" smtClean="0"/>
              <a:t>2015/08/10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7DD55-7466-7F44-8BA1-2F42B048BE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2568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2563-D3E6-2F47-A7AA-FF814FB8C962}" type="datetimeFigureOut">
              <a:rPr kumimoji="1" lang="ja-JP" altLang="en-US" smtClean="0"/>
              <a:t>2015/08/10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7DD55-7466-7F44-8BA1-2F42B048BE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3336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2563-D3E6-2F47-A7AA-FF814FB8C962}" type="datetimeFigureOut">
              <a:rPr kumimoji="1" lang="ja-JP" altLang="en-US" smtClean="0"/>
              <a:t>2015/08/10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7DD55-7466-7F44-8BA1-2F42B048BE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3834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2563-D3E6-2F47-A7AA-FF814FB8C962}" type="datetimeFigureOut">
              <a:rPr kumimoji="1" lang="ja-JP" altLang="en-US" smtClean="0"/>
              <a:t>2015/08/10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7DD55-7466-7F44-8BA1-2F42B048BE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8791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2563-D3E6-2F47-A7AA-FF814FB8C962}" type="datetimeFigureOut">
              <a:rPr kumimoji="1" lang="ja-JP" altLang="en-US" smtClean="0"/>
              <a:t>2015/08/10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7DD55-7466-7F44-8BA1-2F42B048BE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3271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2563-D3E6-2F47-A7AA-FF814FB8C962}" type="datetimeFigureOut">
              <a:rPr kumimoji="1" lang="ja-JP" altLang="en-US" smtClean="0"/>
              <a:t>2015/08/10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7DD55-7466-7F44-8BA1-2F42B048BE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3728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2563-D3E6-2F47-A7AA-FF814FB8C962}" type="datetimeFigureOut">
              <a:rPr kumimoji="1" lang="ja-JP" altLang="en-US" smtClean="0"/>
              <a:t>2015/08/10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7DD55-7466-7F44-8BA1-2F42B048BE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2138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2563-D3E6-2F47-A7AA-FF814FB8C962}" type="datetimeFigureOut">
              <a:rPr kumimoji="1" lang="ja-JP" altLang="en-US" smtClean="0"/>
              <a:t>2015/08/10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7DD55-7466-7F44-8BA1-2F42B048BE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0325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2563-D3E6-2F47-A7AA-FF814FB8C962}" type="datetimeFigureOut">
              <a:rPr kumimoji="1" lang="ja-JP" altLang="en-US" smtClean="0"/>
              <a:t>2015/08/10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7DD55-7466-7F44-8BA1-2F42B048BE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9971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2563-D3E6-2F47-A7AA-FF814FB8C962}" type="datetimeFigureOut">
              <a:rPr kumimoji="1" lang="ja-JP" altLang="en-US" smtClean="0"/>
              <a:t>2015/08/10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7DD55-7466-7F44-8BA1-2F42B048BE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7001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2563-D3E6-2F47-A7AA-FF814FB8C962}" type="datetimeFigureOut">
              <a:rPr kumimoji="1" lang="ja-JP" altLang="en-US" smtClean="0"/>
              <a:t>2015/08/10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7DD55-7466-7F44-8BA1-2F42B048BE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089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62563-D3E6-2F47-A7AA-FF814FB8C962}" type="datetimeFigureOut">
              <a:rPr kumimoji="1" lang="ja-JP" altLang="en-US" smtClean="0"/>
              <a:t>2015/08/10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7DD55-7466-7F44-8BA1-2F42B048BE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9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4635500" y="1420470"/>
            <a:ext cx="4381500" cy="397031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1200" dirty="0" smtClean="0"/>
              <a:t>題目</a:t>
            </a:r>
            <a:r>
              <a:rPr lang="en-US" altLang="ja-JP" sz="1200" dirty="0"/>
              <a:t>: </a:t>
            </a:r>
            <a:r>
              <a:rPr lang="ja-JP" altLang="en-US" sz="1200" dirty="0" smtClean="0"/>
              <a:t>忘年会の</a:t>
            </a:r>
            <a:r>
              <a:rPr lang="ja-JP" altLang="en-US" sz="1200" dirty="0"/>
              <a:t>詳細と会費について</a:t>
            </a:r>
          </a:p>
          <a:p>
            <a:r>
              <a:rPr lang="ja-JP" altLang="en-US" sz="1200" dirty="0"/>
              <a:t>日付</a:t>
            </a:r>
            <a:r>
              <a:rPr lang="en-US" altLang="ja-JP" sz="1200" dirty="0"/>
              <a:t>: 2013/11/25 14:06</a:t>
            </a:r>
          </a:p>
          <a:p>
            <a:r>
              <a:rPr lang="ja-JP" altLang="en-US" sz="1200" dirty="0"/>
              <a:t>送信者</a:t>
            </a:r>
            <a:r>
              <a:rPr lang="en-US" altLang="ja-JP" sz="1200" dirty="0"/>
              <a:t>: </a:t>
            </a:r>
            <a:r>
              <a:rPr lang="en-US" altLang="en-US" sz="1200" dirty="0" smtClean="0"/>
              <a:t>○○</a:t>
            </a:r>
            <a:r>
              <a:rPr lang="ja-JP" altLang="en-US" sz="1200" dirty="0" smtClean="0"/>
              <a:t> </a:t>
            </a:r>
            <a:r>
              <a:rPr lang="en-US" altLang="ja-JP" sz="1200" dirty="0" smtClean="0"/>
              <a:t>××</a:t>
            </a:r>
            <a:endParaRPr lang="ja-JP" altLang="en-US" sz="1200" dirty="0"/>
          </a:p>
          <a:p>
            <a:endParaRPr lang="ja-JP" altLang="en-US" sz="1200" dirty="0"/>
          </a:p>
          <a:p>
            <a:r>
              <a:rPr lang="ja-JP" altLang="en-US" sz="1200" dirty="0" smtClean="0"/>
              <a:t>研究室の皆様</a:t>
            </a:r>
            <a:endParaRPr lang="ja-JP" altLang="en-US" sz="1200" dirty="0"/>
          </a:p>
          <a:p>
            <a:r>
              <a:rPr lang="ja-JP" altLang="en-US" sz="1200" dirty="0"/>
              <a:t>会合幹事</a:t>
            </a:r>
            <a:r>
              <a:rPr lang="ja-JP" altLang="en-US" sz="1200" dirty="0" smtClean="0"/>
              <a:t>の</a:t>
            </a:r>
            <a:r>
              <a:rPr lang="en-US" altLang="en-US" sz="1200" dirty="0" smtClean="0"/>
              <a:t>○○</a:t>
            </a:r>
            <a:r>
              <a:rPr lang="ja-JP" altLang="en-US" sz="1200" dirty="0" smtClean="0"/>
              <a:t>です</a:t>
            </a:r>
            <a:r>
              <a:rPr lang="ja-JP" altLang="en-US" sz="1200" dirty="0"/>
              <a:t>．</a:t>
            </a:r>
          </a:p>
          <a:p>
            <a:endParaRPr lang="ja-JP" altLang="en-US" sz="1200" dirty="0"/>
          </a:p>
          <a:p>
            <a:r>
              <a:rPr lang="en-US" altLang="ja-JP" sz="1200" dirty="0"/>
              <a:t>12/2(</a:t>
            </a:r>
            <a:r>
              <a:rPr lang="ja-JP" altLang="en-US" sz="1200" dirty="0"/>
              <a:t>月</a:t>
            </a:r>
            <a:r>
              <a:rPr lang="en-US" altLang="ja-JP" sz="1200" dirty="0"/>
              <a:t>)</a:t>
            </a:r>
            <a:r>
              <a:rPr lang="ja-JP" altLang="en-US" sz="1200" dirty="0"/>
              <a:t>に予定しております忘年会の開始時刻が決定しましたので</a:t>
            </a:r>
            <a:r>
              <a:rPr lang="ja-JP" altLang="en-US" sz="1200" dirty="0" smtClean="0"/>
              <a:t>，詳細</a:t>
            </a:r>
            <a:r>
              <a:rPr lang="ja-JP" altLang="en-US" sz="1200" dirty="0"/>
              <a:t>をご連絡いたします．</a:t>
            </a:r>
          </a:p>
          <a:p>
            <a:endParaRPr lang="ja-JP" altLang="en-US" sz="1200" dirty="0"/>
          </a:p>
          <a:p>
            <a:r>
              <a:rPr lang="ja-JP" altLang="en-US" sz="1200" dirty="0"/>
              <a:t>忘年会の詳細は，以下の通りです．</a:t>
            </a:r>
          </a:p>
          <a:p>
            <a:r>
              <a:rPr lang="en-US" altLang="ja-JP" sz="1200" dirty="0"/>
              <a:t>------------------------------------------------------------</a:t>
            </a:r>
          </a:p>
          <a:p>
            <a:r>
              <a:rPr lang="en-US" altLang="ja-JP" sz="1200" dirty="0"/>
              <a:t>【</a:t>
            </a:r>
            <a:r>
              <a:rPr lang="ja-JP" altLang="en-US" sz="1200" dirty="0"/>
              <a:t>日時</a:t>
            </a:r>
            <a:r>
              <a:rPr lang="en-US" altLang="ja-JP" sz="1200" dirty="0"/>
              <a:t>】12</a:t>
            </a:r>
            <a:r>
              <a:rPr lang="ja-JP" altLang="en-US" sz="1200" dirty="0"/>
              <a:t>月</a:t>
            </a:r>
            <a:r>
              <a:rPr lang="en-US" altLang="ja-JP" sz="1200" dirty="0"/>
              <a:t>2</a:t>
            </a:r>
            <a:r>
              <a:rPr lang="ja-JP" altLang="en-US" sz="1200" dirty="0"/>
              <a:t>日</a:t>
            </a:r>
            <a:r>
              <a:rPr lang="en-US" altLang="ja-JP" sz="1200" dirty="0"/>
              <a:t>(</a:t>
            </a:r>
            <a:r>
              <a:rPr lang="ja-JP" altLang="en-US" sz="1200" dirty="0"/>
              <a:t>月</a:t>
            </a:r>
            <a:r>
              <a:rPr lang="en-US" altLang="ja-JP" sz="1200" dirty="0"/>
              <a:t>) 18:00〜</a:t>
            </a:r>
          </a:p>
          <a:p>
            <a:r>
              <a:rPr lang="en-US" altLang="ja-JP" sz="1200" dirty="0"/>
              <a:t>【</a:t>
            </a:r>
            <a:r>
              <a:rPr lang="ja-JP" altLang="en-US" sz="1200" dirty="0"/>
              <a:t>会場</a:t>
            </a:r>
            <a:r>
              <a:rPr lang="en-US" altLang="ja-JP" sz="1200" dirty="0" smtClean="0"/>
              <a:t>】</a:t>
            </a:r>
            <a:r>
              <a:rPr lang="en-US" altLang="en-US" sz="1200" dirty="0" smtClean="0"/>
              <a:t>居酒屋</a:t>
            </a:r>
            <a:r>
              <a:rPr lang="en-US" altLang="ja-JP" sz="1200" dirty="0" smtClean="0"/>
              <a:t>△△</a:t>
            </a:r>
            <a:endParaRPr lang="ja-JP" altLang="en-US" sz="1200" dirty="0"/>
          </a:p>
          <a:p>
            <a:r>
              <a:rPr lang="en-US" altLang="ja-JP" sz="1200" dirty="0"/>
              <a:t>【</a:t>
            </a:r>
            <a:r>
              <a:rPr lang="ja-JP" altLang="en-US" sz="1200" dirty="0"/>
              <a:t>電話番号</a:t>
            </a:r>
            <a:r>
              <a:rPr lang="en-US" altLang="ja-JP" sz="1200" dirty="0" smtClean="0"/>
              <a:t>】xxx-xxx-</a:t>
            </a:r>
            <a:r>
              <a:rPr lang="en-US" altLang="ja-JP" sz="1200" dirty="0" err="1" smtClean="0"/>
              <a:t>xxxx</a:t>
            </a:r>
            <a:endParaRPr lang="en-US" altLang="ja-JP" sz="1200" dirty="0"/>
          </a:p>
          <a:p>
            <a:r>
              <a:rPr lang="en-US" altLang="ja-JP" sz="1200" dirty="0"/>
              <a:t>【</a:t>
            </a:r>
            <a:r>
              <a:rPr lang="ja-JP" altLang="en-US" sz="1200" dirty="0"/>
              <a:t>住所</a:t>
            </a:r>
            <a:r>
              <a:rPr lang="en-US" altLang="ja-JP" sz="1200" dirty="0" smtClean="0"/>
              <a:t>】XX</a:t>
            </a:r>
            <a:r>
              <a:rPr lang="ja-JP" altLang="en-US" sz="1200" dirty="0" smtClean="0"/>
              <a:t>県</a:t>
            </a:r>
            <a:r>
              <a:rPr lang="en-US" altLang="ja-JP" sz="1200" dirty="0" smtClean="0"/>
              <a:t>YY</a:t>
            </a:r>
            <a:r>
              <a:rPr lang="ja-JP" altLang="en-US" sz="1200" dirty="0" smtClean="0"/>
              <a:t>市</a:t>
            </a:r>
            <a:r>
              <a:rPr lang="en-US" altLang="ja-JP" sz="1200" dirty="0" smtClean="0"/>
              <a:t>ZZ</a:t>
            </a:r>
            <a:r>
              <a:rPr lang="ja-JP" altLang="en-US" sz="1200" dirty="0" smtClean="0"/>
              <a:t>町</a:t>
            </a:r>
            <a:r>
              <a:rPr lang="en-US" altLang="ja-JP" sz="1200" dirty="0"/>
              <a:t>N</a:t>
            </a:r>
            <a:r>
              <a:rPr lang="ja-JP" altLang="en-US" sz="1200" dirty="0" smtClean="0"/>
              <a:t>丁目</a:t>
            </a:r>
            <a:r>
              <a:rPr lang="en-US" altLang="ja-JP" sz="1200" dirty="0" smtClean="0"/>
              <a:t>1-2-3</a:t>
            </a:r>
            <a:endParaRPr lang="en-US" altLang="ja-JP" sz="1200" dirty="0"/>
          </a:p>
          <a:p>
            <a:r>
              <a:rPr lang="en-US" altLang="ja-JP" sz="1200" dirty="0"/>
              <a:t>【</a:t>
            </a:r>
            <a:r>
              <a:rPr lang="ja-JP" altLang="en-US" sz="1200" dirty="0"/>
              <a:t>地図</a:t>
            </a:r>
            <a:r>
              <a:rPr lang="en-US" altLang="ja-JP" sz="1200" dirty="0"/>
              <a:t>】http://</a:t>
            </a:r>
            <a:r>
              <a:rPr lang="en-US" altLang="ja-JP" sz="1200" dirty="0" err="1" smtClean="0"/>
              <a:t>www.mapsite</a:t>
            </a:r>
            <a:r>
              <a:rPr lang="en-US" altLang="ja-JP" sz="1200" dirty="0" smtClean="0"/>
              <a:t>/123456/</a:t>
            </a:r>
            <a:endParaRPr lang="en-US" altLang="ja-JP" sz="1200" dirty="0"/>
          </a:p>
          <a:p>
            <a:r>
              <a:rPr lang="en-US" altLang="ja-JP" sz="1200" dirty="0"/>
              <a:t>【</a:t>
            </a:r>
            <a:r>
              <a:rPr lang="ja-JP" altLang="en-US" sz="1200" dirty="0"/>
              <a:t>内容</a:t>
            </a:r>
            <a:r>
              <a:rPr lang="en-US" altLang="ja-JP" sz="1200" dirty="0"/>
              <a:t>】</a:t>
            </a:r>
            <a:r>
              <a:rPr lang="ja-JP" altLang="en-US" sz="1200" dirty="0"/>
              <a:t>［料理］</a:t>
            </a:r>
            <a:r>
              <a:rPr lang="en-US" altLang="ja-JP" sz="1200" dirty="0"/>
              <a:t>8</a:t>
            </a:r>
            <a:r>
              <a:rPr lang="ja-JP" altLang="en-US" sz="1200" dirty="0"/>
              <a:t>品＋［飲放］</a:t>
            </a:r>
            <a:r>
              <a:rPr lang="en-US" altLang="ja-JP" sz="1200" dirty="0"/>
              <a:t>120</a:t>
            </a:r>
            <a:r>
              <a:rPr lang="ja-JP" altLang="en-US" sz="1200" dirty="0"/>
              <a:t>分</a:t>
            </a:r>
          </a:p>
          <a:p>
            <a:r>
              <a:rPr lang="en-US" altLang="ja-JP" sz="1200" dirty="0"/>
              <a:t>【</a:t>
            </a:r>
            <a:r>
              <a:rPr lang="ja-JP" altLang="en-US" sz="1200" dirty="0"/>
              <a:t>会費</a:t>
            </a:r>
            <a:r>
              <a:rPr lang="en-US" altLang="ja-JP" sz="1200" dirty="0"/>
              <a:t>】3,500</a:t>
            </a:r>
            <a:r>
              <a:rPr lang="ja-JP" altLang="en-US" sz="1200" dirty="0"/>
              <a:t>円</a:t>
            </a:r>
          </a:p>
          <a:p>
            <a:r>
              <a:rPr lang="en-US" altLang="ja-JP" sz="1200" dirty="0"/>
              <a:t>【</a:t>
            </a:r>
            <a:r>
              <a:rPr lang="ja-JP" altLang="en-US" sz="1200" dirty="0"/>
              <a:t>予約者名</a:t>
            </a:r>
            <a:r>
              <a:rPr lang="en-US" altLang="ja-JP" sz="1200" dirty="0" smtClean="0"/>
              <a:t>】○○</a:t>
            </a:r>
            <a:endParaRPr lang="ja-JP" altLang="en-US" sz="1200" dirty="0"/>
          </a:p>
          <a:p>
            <a:r>
              <a:rPr lang="en-US" altLang="ja-JP" sz="1200" dirty="0"/>
              <a:t>-----------------------------------------------------------</a:t>
            </a:r>
            <a:r>
              <a:rPr lang="en-US" altLang="ja-JP" sz="1200" dirty="0" smtClean="0"/>
              <a:t>-</a:t>
            </a:r>
            <a:endParaRPr lang="en-US" altLang="ja-JP" sz="1200" dirty="0"/>
          </a:p>
        </p:txBody>
      </p:sp>
      <p:sp>
        <p:nvSpPr>
          <p:cNvPr id="4" name="正方形/長方形 3"/>
          <p:cNvSpPr/>
          <p:nvPr/>
        </p:nvSpPr>
        <p:spPr>
          <a:xfrm>
            <a:off x="6725920" y="236877"/>
            <a:ext cx="1164083" cy="83476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二等辺三角形 4"/>
          <p:cNvSpPr/>
          <p:nvPr/>
        </p:nvSpPr>
        <p:spPr>
          <a:xfrm flipV="1">
            <a:off x="6725920" y="236887"/>
            <a:ext cx="1164083" cy="489502"/>
          </a:xfrm>
          <a:prstGeom prst="triangle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吹き出し 5"/>
          <p:cNvSpPr/>
          <p:nvPr/>
        </p:nvSpPr>
        <p:spPr>
          <a:xfrm>
            <a:off x="4470400" y="1280770"/>
            <a:ext cx="4635500" cy="4154830"/>
          </a:xfrm>
          <a:prstGeom prst="wedgeRoundRectCallout">
            <a:avLst>
              <a:gd name="adj1" fmla="val -1381"/>
              <a:gd name="adj2" fmla="val -64353"/>
              <a:gd name="adj3" fmla="val 16667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908768"/>
              </p:ext>
            </p:extLst>
          </p:nvPr>
        </p:nvGraphicFramePr>
        <p:xfrm>
          <a:off x="1054100" y="162092"/>
          <a:ext cx="2541784" cy="1493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112"/>
                <a:gridCol w="363112"/>
                <a:gridCol w="363112"/>
                <a:gridCol w="363112"/>
                <a:gridCol w="363112"/>
                <a:gridCol w="363112"/>
                <a:gridCol w="363112"/>
              </a:tblGrid>
              <a:tr h="163728">
                <a:tc gridSpan="7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2013</a:t>
                      </a:r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月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16372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日</a:t>
                      </a:r>
                      <a:endParaRPr kumimoji="1" lang="ja-JP" altLang="en-US" sz="1400" dirty="0"/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月</a:t>
                      </a:r>
                      <a:endParaRPr kumimoji="1" lang="ja-JP" altLang="en-US" sz="1400" dirty="0"/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火</a:t>
                      </a:r>
                      <a:endParaRPr kumimoji="1" lang="ja-JP" altLang="en-US" sz="1400" dirty="0"/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水</a:t>
                      </a:r>
                      <a:endParaRPr kumimoji="1" lang="ja-JP" altLang="en-US" sz="1400" dirty="0"/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木</a:t>
                      </a:r>
                      <a:endParaRPr kumimoji="1" lang="ja-JP" altLang="en-US" sz="1400" dirty="0"/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金</a:t>
                      </a:r>
                      <a:endParaRPr kumimoji="1" lang="ja-JP" altLang="en-US" sz="1400" dirty="0"/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土</a:t>
                      </a:r>
                      <a:endParaRPr kumimoji="1" lang="ja-JP" altLang="en-US" sz="1400" dirty="0"/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</a:tr>
              <a:tr h="163728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</a:t>
                      </a:r>
                      <a:endParaRPr kumimoji="1" lang="ja-JP" altLang="en-US" sz="1400" dirty="0"/>
                    </a:p>
                  </a:txBody>
                  <a:tcPr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3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4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5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6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7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</a:tr>
              <a:tr h="163728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8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9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10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11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12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13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14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</a:tr>
              <a:tr h="163728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15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16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17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18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19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20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21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</a:tr>
              <a:tr h="163728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22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23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24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25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26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27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28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</a:tr>
              <a:tr h="163728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29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30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31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</a:tr>
            </a:tbl>
          </a:graphicData>
        </a:graphic>
      </p:graphicFrame>
      <p:cxnSp>
        <p:nvCxnSpPr>
          <p:cNvPr id="8" name="直線コネクタ 7"/>
          <p:cNvCxnSpPr/>
          <p:nvPr/>
        </p:nvCxnSpPr>
        <p:spPr>
          <a:xfrm>
            <a:off x="4635500" y="2095500"/>
            <a:ext cx="4381500" cy="254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カギ線コネクタ 20"/>
          <p:cNvCxnSpPr/>
          <p:nvPr/>
        </p:nvCxnSpPr>
        <p:spPr>
          <a:xfrm rot="10800000" flipV="1">
            <a:off x="4150360" y="5303998"/>
            <a:ext cx="904240" cy="487201"/>
          </a:xfrm>
          <a:prstGeom prst="bentConnector3">
            <a:avLst>
              <a:gd name="adj1" fmla="val -562"/>
            </a:avLst>
          </a:prstGeom>
          <a:ln w="57150" cmpd="sng">
            <a:solidFill>
              <a:srgbClr val="FF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図形グループ 6"/>
          <p:cNvGrpSpPr/>
          <p:nvPr/>
        </p:nvGrpSpPr>
        <p:grpSpPr>
          <a:xfrm>
            <a:off x="508000" y="2345640"/>
            <a:ext cx="3642360" cy="3794760"/>
            <a:chOff x="508000" y="2790140"/>
            <a:chExt cx="3642360" cy="3794760"/>
          </a:xfrm>
        </p:grpSpPr>
        <p:grpSp>
          <p:nvGrpSpPr>
            <p:cNvPr id="12" name="図形グループ 11"/>
            <p:cNvGrpSpPr/>
            <p:nvPr/>
          </p:nvGrpSpPr>
          <p:grpSpPr>
            <a:xfrm>
              <a:off x="508000" y="2790140"/>
              <a:ext cx="3642360" cy="3794760"/>
              <a:chOff x="584200" y="3260040"/>
              <a:chExt cx="3642360" cy="3794760"/>
            </a:xfrm>
          </p:grpSpPr>
          <p:sp>
            <p:nvSpPr>
              <p:cNvPr id="11" name="四角形吹き出し 10"/>
              <p:cNvSpPr/>
              <p:nvPr/>
            </p:nvSpPr>
            <p:spPr>
              <a:xfrm>
                <a:off x="584200" y="3260040"/>
                <a:ext cx="3642360" cy="3794760"/>
              </a:xfrm>
              <a:prstGeom prst="wedgeRectCallout">
                <a:avLst>
                  <a:gd name="adj1" fmla="val -22227"/>
                  <a:gd name="adj2" fmla="val -92788"/>
                </a:avLst>
              </a:prstGeom>
              <a:solidFill>
                <a:schemeClr val="bg1">
                  <a:alpha val="95000"/>
                </a:schemeClr>
              </a:solidFill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pic>
            <p:nvPicPr>
              <p:cNvPr id="2" name="図 1" descr="スクリーンショット 2015-01-25 16.37.08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4200" y="3260040"/>
                <a:ext cx="3642360" cy="3794760"/>
              </a:xfrm>
              <a:prstGeom prst="rect">
                <a:avLst/>
              </a:prstGeom>
            </p:spPr>
          </p:pic>
        </p:grpSp>
        <p:sp>
          <p:nvSpPr>
            <p:cNvPr id="13" name="正方形/長方形 12"/>
            <p:cNvSpPr/>
            <p:nvPr/>
          </p:nvSpPr>
          <p:spPr>
            <a:xfrm>
              <a:off x="1054100" y="5261461"/>
              <a:ext cx="27559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900" dirty="0"/>
                <a:t>【</a:t>
              </a:r>
              <a:r>
                <a:rPr lang="ja-JP" altLang="en-US" sz="900" dirty="0"/>
                <a:t>日時</a:t>
              </a:r>
              <a:r>
                <a:rPr lang="en-US" altLang="ja-JP" sz="900" dirty="0"/>
                <a:t>】12</a:t>
              </a:r>
              <a:r>
                <a:rPr lang="ja-JP" altLang="en-US" sz="900" dirty="0"/>
                <a:t>月</a:t>
              </a:r>
              <a:r>
                <a:rPr lang="en-US" altLang="ja-JP" sz="900" dirty="0"/>
                <a:t>2</a:t>
              </a:r>
              <a:r>
                <a:rPr lang="ja-JP" altLang="en-US" sz="900" dirty="0"/>
                <a:t>日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月</a:t>
              </a:r>
              <a:r>
                <a:rPr lang="en-US" altLang="ja-JP" sz="900" dirty="0"/>
                <a:t>) 18:00〜</a:t>
              </a:r>
            </a:p>
            <a:p>
              <a:r>
                <a:rPr lang="en-US" altLang="ja-JP" sz="900" dirty="0"/>
                <a:t>【</a:t>
              </a:r>
              <a:r>
                <a:rPr lang="ja-JP" altLang="en-US" sz="900" dirty="0"/>
                <a:t>会場</a:t>
              </a:r>
              <a:r>
                <a:rPr lang="en-US" altLang="ja-JP" sz="900" dirty="0"/>
                <a:t>】</a:t>
              </a:r>
              <a:r>
                <a:rPr lang="en-US" altLang="en-US" sz="900" dirty="0"/>
                <a:t>居酒屋</a:t>
              </a:r>
              <a:r>
                <a:rPr lang="en-US" altLang="ja-JP" sz="900" dirty="0"/>
                <a:t>△△</a:t>
              </a:r>
              <a:endParaRPr lang="ja-JP" altLang="en-US" sz="900" dirty="0"/>
            </a:p>
            <a:p>
              <a:r>
                <a:rPr lang="en-US" altLang="ja-JP" sz="900" dirty="0"/>
                <a:t>【</a:t>
              </a:r>
              <a:r>
                <a:rPr lang="ja-JP" altLang="en-US" sz="900" dirty="0"/>
                <a:t>電話番号</a:t>
              </a:r>
              <a:r>
                <a:rPr lang="en-US" altLang="ja-JP" sz="900" dirty="0" smtClean="0"/>
                <a:t>】xxx-xxx-</a:t>
              </a:r>
              <a:r>
                <a:rPr lang="en-US" altLang="ja-JP" sz="900" dirty="0" err="1" smtClean="0"/>
                <a:t>xxxx</a:t>
              </a:r>
              <a:endParaRPr lang="en-US" altLang="ja-JP" sz="900" dirty="0"/>
            </a:p>
            <a:p>
              <a:r>
                <a:rPr lang="en-US" altLang="ja-JP" sz="900" dirty="0"/>
                <a:t>【</a:t>
              </a:r>
              <a:r>
                <a:rPr lang="ja-JP" altLang="en-US" sz="900" dirty="0"/>
                <a:t>住所</a:t>
              </a:r>
              <a:r>
                <a:rPr lang="en-US" altLang="ja-JP" sz="900" dirty="0" smtClean="0"/>
                <a:t>】XX</a:t>
              </a:r>
              <a:r>
                <a:rPr lang="ja-JP" altLang="en-US" sz="900" dirty="0" smtClean="0"/>
                <a:t>県</a:t>
              </a:r>
              <a:r>
                <a:rPr lang="en-US" altLang="ja-JP" sz="900" dirty="0" smtClean="0"/>
                <a:t>YY</a:t>
              </a:r>
              <a:r>
                <a:rPr lang="ja-JP" altLang="en-US" sz="900" dirty="0" smtClean="0"/>
                <a:t>市</a:t>
              </a:r>
              <a:r>
                <a:rPr lang="en-US" altLang="ja-JP" sz="900" dirty="0" smtClean="0"/>
                <a:t>ZZ</a:t>
              </a:r>
              <a:r>
                <a:rPr lang="ja-JP" altLang="en-US" sz="900" dirty="0" smtClean="0"/>
                <a:t>町</a:t>
              </a:r>
              <a:r>
                <a:rPr lang="en-US" altLang="ja-JP" sz="900" dirty="0"/>
                <a:t>N</a:t>
              </a:r>
              <a:r>
                <a:rPr lang="ja-JP" altLang="en-US" sz="900" dirty="0" smtClean="0"/>
                <a:t>丁目</a:t>
              </a:r>
              <a:r>
                <a:rPr lang="en-US" altLang="ja-JP" sz="900" dirty="0" smtClean="0"/>
                <a:t>1-2-3</a:t>
              </a:r>
              <a:endParaRPr lang="en-US" altLang="ja-JP" sz="900" dirty="0"/>
            </a:p>
            <a:p>
              <a:r>
                <a:rPr lang="en-US" altLang="ja-JP" sz="900" dirty="0"/>
                <a:t>【</a:t>
              </a:r>
              <a:r>
                <a:rPr lang="ja-JP" altLang="en-US" sz="900" dirty="0"/>
                <a:t>地図</a:t>
              </a:r>
              <a:r>
                <a:rPr lang="en-US" altLang="ja-JP" sz="900" dirty="0"/>
                <a:t>】http://</a:t>
              </a:r>
              <a:r>
                <a:rPr lang="en-US" altLang="ja-JP" sz="900" dirty="0" err="1" smtClean="0"/>
                <a:t>www.mapsite</a:t>
              </a:r>
              <a:r>
                <a:rPr lang="en-US" altLang="ja-JP" sz="900" dirty="0"/>
                <a:t>/</a:t>
              </a:r>
              <a:r>
                <a:rPr lang="en-US" altLang="ja-JP" sz="900" dirty="0" smtClean="0"/>
                <a:t>123456</a:t>
              </a:r>
              <a:r>
                <a:rPr lang="en-US" altLang="ja-JP" sz="900" dirty="0"/>
                <a:t>/</a:t>
              </a:r>
            </a:p>
            <a:p>
              <a:r>
                <a:rPr lang="en-US" altLang="ja-JP" sz="900" dirty="0"/>
                <a:t>【</a:t>
              </a:r>
              <a:r>
                <a:rPr lang="ja-JP" altLang="en-US" sz="900" dirty="0"/>
                <a:t>内容</a:t>
              </a:r>
              <a:r>
                <a:rPr lang="en-US" altLang="ja-JP" sz="900" dirty="0"/>
                <a:t>】</a:t>
              </a:r>
              <a:r>
                <a:rPr lang="ja-JP" altLang="en-US" sz="900" dirty="0"/>
                <a:t>［料理］</a:t>
              </a:r>
              <a:r>
                <a:rPr lang="en-US" altLang="ja-JP" sz="900" dirty="0"/>
                <a:t>8</a:t>
              </a:r>
              <a:r>
                <a:rPr lang="ja-JP" altLang="en-US" sz="900" dirty="0"/>
                <a:t>品＋［飲放］</a:t>
              </a:r>
              <a:r>
                <a:rPr lang="en-US" altLang="ja-JP" sz="900" dirty="0"/>
                <a:t>120</a:t>
              </a:r>
              <a:r>
                <a:rPr lang="ja-JP" altLang="en-US" sz="900" dirty="0"/>
                <a:t>分</a:t>
              </a:r>
            </a:p>
            <a:p>
              <a:r>
                <a:rPr lang="en-US" altLang="ja-JP" sz="900" dirty="0"/>
                <a:t>【</a:t>
              </a:r>
              <a:r>
                <a:rPr lang="ja-JP" altLang="en-US" sz="900" dirty="0"/>
                <a:t>会費</a:t>
              </a:r>
              <a:r>
                <a:rPr lang="en-US" altLang="ja-JP" sz="900" dirty="0"/>
                <a:t>】3,500</a:t>
              </a:r>
              <a:r>
                <a:rPr lang="ja-JP" altLang="en-US" sz="900" dirty="0"/>
                <a:t>円</a:t>
              </a:r>
            </a:p>
            <a:p>
              <a:r>
                <a:rPr lang="en-US" altLang="ja-JP" sz="900" dirty="0"/>
                <a:t>【</a:t>
              </a:r>
              <a:r>
                <a:rPr lang="ja-JP" altLang="en-US" sz="900" dirty="0"/>
                <a:t>予約者名</a:t>
              </a:r>
              <a:r>
                <a:rPr lang="en-US" altLang="ja-JP" sz="900" dirty="0"/>
                <a:t>】○○</a:t>
              </a:r>
              <a:endParaRPr lang="ja-JP" altLang="en-US" sz="900" dirty="0"/>
            </a:p>
          </p:txBody>
        </p:sp>
        <p:sp>
          <p:nvSpPr>
            <p:cNvPr id="28" name="角丸四角形 27"/>
            <p:cNvSpPr/>
            <p:nvPr/>
          </p:nvSpPr>
          <p:spPr>
            <a:xfrm>
              <a:off x="508000" y="5168900"/>
              <a:ext cx="3642360" cy="1416000"/>
            </a:xfrm>
            <a:prstGeom prst="roundRect">
              <a:avLst>
                <a:gd name="adj" fmla="val 9492"/>
              </a:avLst>
            </a:prstGeom>
            <a:noFill/>
            <a:ln w="3810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角丸四角形 28"/>
          <p:cNvSpPr/>
          <p:nvPr/>
        </p:nvSpPr>
        <p:spPr>
          <a:xfrm>
            <a:off x="4635500" y="3517900"/>
            <a:ext cx="3060700" cy="1781661"/>
          </a:xfrm>
          <a:prstGeom prst="roundRect">
            <a:avLst>
              <a:gd name="adj" fmla="val 10151"/>
            </a:avLst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066193" y="5455334"/>
            <a:ext cx="35780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rgbClr val="FF0000"/>
                </a:solidFill>
              </a:rPr>
              <a:t>メールに含まれる作業の情報を</a:t>
            </a:r>
            <a:endParaRPr kumimoji="1" lang="en-US" altLang="ja-JP" sz="2000" dirty="0" smtClean="0">
              <a:solidFill>
                <a:srgbClr val="FF0000"/>
              </a:solidFill>
            </a:endParaRPr>
          </a:p>
          <a:p>
            <a:r>
              <a:rPr lang="ja-JP" altLang="en-US" sz="2000" dirty="0" smtClean="0">
                <a:solidFill>
                  <a:srgbClr val="FF0000"/>
                </a:solidFill>
              </a:rPr>
              <a:t>タスクの詳細情報欄に</a:t>
            </a:r>
            <a:r>
              <a:rPr lang="en-US" altLang="en-US" sz="2000" smtClean="0">
                <a:solidFill>
                  <a:srgbClr val="FF0000"/>
                </a:solidFill>
              </a:rPr>
              <a:t>記述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701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797352"/>
              </p:ext>
            </p:extLst>
          </p:nvPr>
        </p:nvGraphicFramePr>
        <p:xfrm>
          <a:off x="4745180" y="1382735"/>
          <a:ext cx="4132800" cy="5204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404"/>
                <a:gridCol w="2549143"/>
                <a:gridCol w="1327253"/>
              </a:tblGrid>
              <a:tr h="149082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>
                          <a:solidFill>
                            <a:schemeClr val="tx1"/>
                          </a:solidFill>
                        </a:rPr>
                        <a:t>件名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>
                          <a:solidFill>
                            <a:srgbClr val="000000"/>
                          </a:solidFill>
                        </a:rPr>
                        <a:t>送信日時</a:t>
                      </a:r>
                      <a:endParaRPr kumimoji="1" lang="ja-JP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次回ミーティングについて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2015/01/09 10:34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登録情報更新のお願い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2015/01/09</a:t>
                      </a:r>
                      <a:r>
                        <a:rPr kumimoji="1" lang="en-US" altLang="ja-JP" sz="1200" baseline="0" dirty="0" smtClean="0"/>
                        <a:t> 15:32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第</a:t>
                      </a:r>
                      <a:r>
                        <a:rPr kumimoji="1" lang="en-US" altLang="ja-JP" sz="1200" dirty="0" smtClean="0"/>
                        <a:t>3</a:t>
                      </a:r>
                      <a:r>
                        <a:rPr kumimoji="1" lang="ja-JP" altLang="en-US" sz="1200" dirty="0" smtClean="0"/>
                        <a:t>回打合せの日時変更のお知らせ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2015/01/08 11:50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コピー機の不具合のご報告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2015/01/08 10:16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新年会の場所について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2015/01/05 14:01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第</a:t>
                      </a:r>
                      <a:r>
                        <a:rPr kumimoji="1" lang="en-US" altLang="ja-JP" sz="1200" dirty="0" smtClean="0"/>
                        <a:t>2</a:t>
                      </a:r>
                      <a:r>
                        <a:rPr kumimoji="1" lang="ja-JP" altLang="en-US" sz="1200" dirty="0" smtClean="0"/>
                        <a:t>回打合せ議事録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2015/01/04</a:t>
                      </a:r>
                      <a:r>
                        <a:rPr kumimoji="1" lang="en-US" altLang="ja-JP" sz="1200" baseline="0" dirty="0" smtClean="0"/>
                        <a:t> 16:48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Re: </a:t>
                      </a:r>
                      <a:r>
                        <a:rPr kumimoji="1" lang="ja-JP" altLang="en-US" sz="1200" dirty="0" smtClean="0"/>
                        <a:t>サーバ復旧のご報告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2014/12/30 11:29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サーバ復旧のご報告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2014/12/30 11:22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勉強会の出欠について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2014/12/29 13:20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新年会の出欠確認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2014/12/12 11:05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Re: </a:t>
                      </a:r>
                      <a:r>
                        <a:rPr kumimoji="1" lang="ja-JP" altLang="en-US" sz="1200" dirty="0" smtClean="0"/>
                        <a:t>大掃除について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2014/12/10 16:02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大掃除について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2014/12/10 14:30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第</a:t>
                      </a:r>
                      <a:r>
                        <a:rPr kumimoji="1" lang="en-US" altLang="ja-JP" sz="1200" dirty="0" smtClean="0"/>
                        <a:t>1</a:t>
                      </a:r>
                      <a:r>
                        <a:rPr kumimoji="1" lang="ja-JP" altLang="en-US" sz="1200" dirty="0" smtClean="0"/>
                        <a:t>回打合せ議事録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2014/12/08</a:t>
                      </a:r>
                      <a:r>
                        <a:rPr kumimoji="1" lang="en-US" altLang="ja-JP" sz="1200" baseline="0" dirty="0" smtClean="0"/>
                        <a:t> 15:16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年末・年始の防犯について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2014/12/06 10:01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Re: </a:t>
                      </a:r>
                      <a:r>
                        <a:rPr kumimoji="1" lang="ja-JP" altLang="en-US" sz="1200" dirty="0" smtClean="0"/>
                        <a:t>忘年会の出欠確認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2014/12/05 14:44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忘年会の出欠確認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2014/12/05 14:21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次回ミーティングについて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2014/12/05 12:40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忘年会のお知らせ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2014/12/04 10:59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107862"/>
              </p:ext>
            </p:extLst>
          </p:nvPr>
        </p:nvGraphicFramePr>
        <p:xfrm>
          <a:off x="277091" y="1378179"/>
          <a:ext cx="4132799" cy="5204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84"/>
                <a:gridCol w="257873"/>
                <a:gridCol w="3137442"/>
              </a:tblGrid>
              <a:tr h="14908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rgbClr val="000000"/>
                          </a:solidFill>
                        </a:rPr>
                        <a:t>Date</a:t>
                      </a:r>
                      <a:endParaRPr kumimoji="1" lang="ja-JP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rgbClr val="000000"/>
                          </a:solidFill>
                        </a:rPr>
                        <a:t>&lt;&lt;</a:t>
                      </a:r>
                      <a:r>
                        <a:rPr kumimoji="1" lang="en-US" altLang="ja-JP" sz="1800" baseline="0" dirty="0" smtClean="0">
                          <a:solidFill>
                            <a:srgbClr val="000000"/>
                          </a:solidFill>
                        </a:rPr>
                        <a:t>     </a:t>
                      </a:r>
                      <a:r>
                        <a:rPr kumimoji="1" lang="en-US" altLang="ja-JP" sz="1800" dirty="0" smtClean="0">
                          <a:solidFill>
                            <a:srgbClr val="000000"/>
                          </a:solidFill>
                        </a:rPr>
                        <a:t>2015-01     &gt;&gt;</a:t>
                      </a:r>
                      <a:endParaRPr kumimoji="1" lang="ja-JP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r>
                        <a:rPr kumimoji="1" lang="ja-JP" altLang="en-US" sz="1200" dirty="0" smtClean="0"/>
                        <a:t>（木）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  <a:r>
                        <a:rPr kumimoji="1" lang="ja-JP" altLang="en-US" sz="1200" dirty="0" smtClean="0"/>
                        <a:t>（金）</a:t>
                      </a:r>
                      <a:endParaRPr kumimoji="1" lang="en-US" altLang="ja-JP" sz="1200" dirty="0" smtClean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r>
                        <a:rPr kumimoji="1" lang="ja-JP" altLang="en-US" sz="1200" dirty="0" smtClean="0"/>
                        <a:t>（土）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4</a:t>
                      </a:r>
                      <a:r>
                        <a:rPr kumimoji="1" lang="ja-JP" altLang="en-US" sz="1200" dirty="0" smtClean="0"/>
                        <a:t>（日）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第</a:t>
                      </a:r>
                      <a:r>
                        <a:rPr kumimoji="1" lang="en-US" altLang="ja-JP" sz="1200" dirty="0" smtClean="0"/>
                        <a:t>2</a:t>
                      </a:r>
                      <a:r>
                        <a:rPr kumimoji="1" lang="ja-JP" altLang="en-US" sz="1200" dirty="0" smtClean="0"/>
                        <a:t>回打合せ</a:t>
                      </a:r>
                      <a:r>
                        <a:rPr kumimoji="1" lang="en-US" altLang="ja-JP" sz="1200" dirty="0" smtClean="0"/>
                        <a:t>(13:00〜15:00)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5</a:t>
                      </a:r>
                      <a:r>
                        <a:rPr kumimoji="1" lang="ja-JP" altLang="en-US" sz="1200" dirty="0" smtClean="0"/>
                        <a:t>（月）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6</a:t>
                      </a:r>
                      <a:r>
                        <a:rPr kumimoji="1" lang="ja-JP" altLang="en-US" sz="1200" dirty="0" smtClean="0"/>
                        <a:t>（火）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 rowSpan="2"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7</a:t>
                      </a:r>
                      <a:r>
                        <a:rPr kumimoji="1" lang="ja-JP" altLang="en-US" sz="1200" dirty="0" smtClean="0"/>
                        <a:t>（水）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ミーティング</a:t>
                      </a:r>
                      <a:r>
                        <a:rPr kumimoji="1" lang="en-US" altLang="ja-JP" sz="1200" dirty="0" smtClean="0"/>
                        <a:t>(10:00〜11:00)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 vMerge="1"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</a:pP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新年会</a:t>
                      </a:r>
                      <a:r>
                        <a:rPr kumimoji="1" lang="en-US" altLang="ja-JP" sz="1200" dirty="0" smtClean="0"/>
                        <a:t>(17:00〜20:00)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</a:pPr>
                      <a:r>
                        <a:rPr kumimoji="1" lang="en-US" altLang="ja-JP" sz="1200" dirty="0" smtClean="0"/>
                        <a:t>8</a:t>
                      </a:r>
                      <a:r>
                        <a:rPr kumimoji="1" lang="ja-JP" altLang="en-US" sz="1200" dirty="0" smtClean="0"/>
                        <a:t>（木）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24</a:t>
                      </a:r>
                      <a:r>
                        <a:rPr kumimoji="1" lang="ja-JP" altLang="en-US" sz="1200" dirty="0" smtClean="0"/>
                        <a:t>（土）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25</a:t>
                      </a:r>
                      <a:r>
                        <a:rPr kumimoji="1" lang="ja-JP" altLang="en-US" sz="1200" dirty="0" smtClean="0"/>
                        <a:t>（日）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26</a:t>
                      </a:r>
                      <a:r>
                        <a:rPr kumimoji="1" lang="ja-JP" altLang="en-US" sz="1200" dirty="0" smtClean="0"/>
                        <a:t>（月）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勉強会</a:t>
                      </a:r>
                      <a:r>
                        <a:rPr kumimoji="1" lang="en-US" altLang="ja-JP" sz="1200" dirty="0" smtClean="0"/>
                        <a:t>(10:00〜17:00)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27</a:t>
                      </a:r>
                      <a:r>
                        <a:rPr kumimoji="1" lang="ja-JP" altLang="en-US" sz="1200" dirty="0" smtClean="0"/>
                        <a:t>（火）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28</a:t>
                      </a:r>
                      <a:r>
                        <a:rPr kumimoji="1" lang="ja-JP" altLang="en-US" sz="1200" dirty="0" smtClean="0"/>
                        <a:t>（水）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29</a:t>
                      </a:r>
                      <a:r>
                        <a:rPr kumimoji="1" lang="ja-JP" altLang="en-US" sz="1200" dirty="0" smtClean="0"/>
                        <a:t>（木）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第</a:t>
                      </a:r>
                      <a:r>
                        <a:rPr kumimoji="1" lang="en-US" altLang="ja-JP" sz="1200" dirty="0" smtClean="0"/>
                        <a:t>3</a:t>
                      </a:r>
                      <a:r>
                        <a:rPr kumimoji="1" lang="ja-JP" altLang="en-US" sz="1200" dirty="0" smtClean="0"/>
                        <a:t>回打合せ</a:t>
                      </a:r>
                      <a:r>
                        <a:rPr kumimoji="1" lang="en-US" altLang="ja-JP" sz="1200" dirty="0" smtClean="0"/>
                        <a:t>(14:30〜16:30)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飲み会</a:t>
                      </a:r>
                      <a:r>
                        <a:rPr kumimoji="1" lang="en-US" altLang="ja-JP" sz="1200" dirty="0" smtClean="0"/>
                        <a:t>(18:00〜20:00)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30</a:t>
                      </a:r>
                      <a:r>
                        <a:rPr kumimoji="1" lang="ja-JP" altLang="en-US" sz="1200" dirty="0" smtClean="0"/>
                        <a:t>（金）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31</a:t>
                      </a:r>
                      <a:r>
                        <a:rPr kumimoji="1" lang="ja-JP" altLang="en-US" sz="1200" dirty="0" smtClean="0"/>
                        <a:t>（土）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ミーティング</a:t>
                      </a:r>
                      <a:r>
                        <a:rPr kumimoji="1" lang="en-US" altLang="ja-JP" sz="1200" dirty="0" smtClean="0"/>
                        <a:t>(13:00〜14:00)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2066491" y="3867732"/>
            <a:ext cx="553998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2400" dirty="0" smtClean="0"/>
              <a:t>・・・</a:t>
            </a:r>
            <a:endParaRPr kumimoji="1" lang="ja-JP" altLang="en-US" sz="24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534818" y="3867732"/>
            <a:ext cx="553998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2400" dirty="0" smtClean="0"/>
              <a:t>・・・</a:t>
            </a:r>
            <a:endParaRPr kumimoji="1" lang="ja-JP" altLang="en-US" sz="2400" dirty="0"/>
          </a:p>
        </p:txBody>
      </p:sp>
      <p:sp>
        <p:nvSpPr>
          <p:cNvPr id="25" name="片側の 2 つの角を丸めた四角形 24"/>
          <p:cNvSpPr/>
          <p:nvPr/>
        </p:nvSpPr>
        <p:spPr>
          <a:xfrm>
            <a:off x="277091" y="889000"/>
            <a:ext cx="1789400" cy="489179"/>
          </a:xfrm>
          <a:prstGeom prst="round2SameRect">
            <a:avLst/>
          </a:prstGeom>
          <a:solidFill>
            <a:schemeClr val="tx2">
              <a:lumMod val="40000"/>
              <a:lumOff val="60000"/>
            </a:schemeClr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rgbClr val="000000"/>
                </a:solidFill>
              </a:rPr>
              <a:t>カレンダー</a:t>
            </a:r>
            <a:endParaRPr kumimoji="1" lang="ja-JP" altLang="en-US" sz="2000" dirty="0">
              <a:solidFill>
                <a:srgbClr val="000000"/>
              </a:solidFill>
            </a:endParaRPr>
          </a:p>
        </p:txBody>
      </p:sp>
      <p:sp>
        <p:nvSpPr>
          <p:cNvPr id="27" name="片側の 2 つの角を丸めた四角形 26"/>
          <p:cNvSpPr/>
          <p:nvPr/>
        </p:nvSpPr>
        <p:spPr>
          <a:xfrm>
            <a:off x="4745418" y="889000"/>
            <a:ext cx="1789400" cy="489179"/>
          </a:xfrm>
          <a:prstGeom prst="round2SameRect">
            <a:avLst/>
          </a:prstGeom>
          <a:solidFill>
            <a:schemeClr val="tx2">
              <a:lumMod val="40000"/>
              <a:lumOff val="60000"/>
            </a:schemeClr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rgbClr val="000000"/>
                </a:solidFill>
              </a:rPr>
              <a:t>メール</a:t>
            </a:r>
            <a:endParaRPr kumimoji="1" lang="ja-JP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800291" y="5823532"/>
            <a:ext cx="553998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2400" dirty="0" smtClean="0"/>
              <a:t>・・・</a:t>
            </a:r>
            <a:endParaRPr kumimoji="1" lang="ja-JP" altLang="en-US" sz="2400" dirty="0"/>
          </a:p>
        </p:txBody>
      </p:sp>
      <p:sp>
        <p:nvSpPr>
          <p:cNvPr id="13" name="角丸四角形 12"/>
          <p:cNvSpPr/>
          <p:nvPr/>
        </p:nvSpPr>
        <p:spPr>
          <a:xfrm>
            <a:off x="277091" y="4953004"/>
            <a:ext cx="4132800" cy="24245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上矢印 10"/>
          <p:cNvSpPr/>
          <p:nvPr/>
        </p:nvSpPr>
        <p:spPr>
          <a:xfrm>
            <a:off x="2722089" y="5061532"/>
            <a:ext cx="368300" cy="482600"/>
          </a:xfrm>
          <a:prstGeom prst="upArrow">
            <a:avLst>
              <a:gd name="adj1" fmla="val 36207"/>
              <a:gd name="adj2" fmla="val 84483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18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角丸四角形吹き出し 2"/>
          <p:cNvSpPr/>
          <p:nvPr/>
        </p:nvSpPr>
        <p:spPr>
          <a:xfrm>
            <a:off x="3419290" y="2197100"/>
            <a:ext cx="5318310" cy="4267200"/>
          </a:xfrm>
          <a:prstGeom prst="wedgeRoundRectCallout">
            <a:avLst>
              <a:gd name="adj1" fmla="val -57698"/>
              <a:gd name="adj2" fmla="val 17755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タスク名：</a:t>
            </a:r>
            <a:r>
              <a:rPr kumimoji="1" lang="en-US" altLang="ja-JP" dirty="0" smtClean="0">
                <a:solidFill>
                  <a:schemeClr val="tx1"/>
                </a:solidFill>
              </a:rPr>
              <a:t> </a:t>
            </a:r>
            <a:r>
              <a:rPr kumimoji="1" lang="ja-JP" altLang="en-US" dirty="0" smtClean="0">
                <a:solidFill>
                  <a:schemeClr val="tx1"/>
                </a:solidFill>
              </a:rPr>
              <a:t>勉強会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日時</a:t>
            </a:r>
            <a:r>
              <a:rPr lang="en-US" altLang="ja-JP" dirty="0">
                <a:solidFill>
                  <a:schemeClr val="tx1"/>
                </a:solidFill>
              </a:rPr>
              <a:t>: 2015/1/</a:t>
            </a:r>
            <a:r>
              <a:rPr lang="en-US" altLang="ja-JP" dirty="0" smtClean="0">
                <a:solidFill>
                  <a:schemeClr val="tx1"/>
                </a:solidFill>
              </a:rPr>
              <a:t>26  10:00 〜 17:00</a:t>
            </a:r>
          </a:p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関連するメール</a:t>
            </a:r>
            <a:r>
              <a:rPr lang="en-US" altLang="ja-JP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     </a:t>
            </a:r>
            <a:r>
              <a:rPr lang="ja-JP" altLang="en-US" u="sng" dirty="0" smtClean="0">
                <a:solidFill>
                  <a:srgbClr val="0000FF"/>
                </a:solidFill>
              </a:rPr>
              <a:t>勉強会の出欠について</a:t>
            </a:r>
            <a:r>
              <a:rPr lang="en-US" altLang="ja-JP" u="sng" dirty="0" smtClean="0">
                <a:solidFill>
                  <a:srgbClr val="0000FF"/>
                </a:solidFill>
              </a:rPr>
              <a:t> (2014/12/29 13:20)</a:t>
            </a:r>
          </a:p>
          <a:p>
            <a:r>
              <a:rPr lang="en-US" altLang="ja-JP" dirty="0">
                <a:solidFill>
                  <a:srgbClr val="0000FF"/>
                </a:solidFill>
              </a:rPr>
              <a:t> </a:t>
            </a:r>
            <a:r>
              <a:rPr lang="en-US" altLang="ja-JP" dirty="0" smtClean="0">
                <a:solidFill>
                  <a:srgbClr val="0000FF"/>
                </a:solidFill>
              </a:rPr>
              <a:t>      </a:t>
            </a:r>
            <a:r>
              <a:rPr lang="ja-JP" altLang="en-US" dirty="0" smtClean="0">
                <a:solidFill>
                  <a:srgbClr val="000000"/>
                </a:solidFill>
              </a:rPr>
              <a:t>このメールの</a:t>
            </a:r>
            <a:r>
              <a:rPr lang="ja-JP" altLang="en-US" dirty="0" smtClean="0">
                <a:solidFill>
                  <a:schemeClr val="tx1"/>
                </a:solidFill>
              </a:rPr>
              <a:t>再利用</a:t>
            </a:r>
            <a:r>
              <a:rPr lang="en-US" altLang="en-US" smtClean="0">
                <a:solidFill>
                  <a:schemeClr val="tx1"/>
                </a:solidFill>
              </a:rPr>
              <a:t>履歴</a:t>
            </a:r>
            <a:r>
              <a:rPr lang="ja-JP" altLang="en-US" smtClean="0">
                <a:solidFill>
                  <a:schemeClr val="tx1"/>
                </a:solidFill>
              </a:rPr>
              <a:t>上</a:t>
            </a:r>
            <a:r>
              <a:rPr lang="ja-JP" altLang="en-US" dirty="0" smtClean="0">
                <a:solidFill>
                  <a:schemeClr val="tx1"/>
                </a:solidFill>
              </a:rPr>
              <a:t>のメール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en-US" altLang="ja-JP" dirty="0" smtClean="0">
                <a:solidFill>
                  <a:srgbClr val="0000FF"/>
                </a:solidFill>
              </a:rPr>
              <a:t>          </a:t>
            </a:r>
            <a:r>
              <a:rPr lang="ja-JP" altLang="en-US" u="sng" dirty="0" smtClean="0">
                <a:solidFill>
                  <a:srgbClr val="0000FF"/>
                </a:solidFill>
              </a:rPr>
              <a:t>勉強会</a:t>
            </a:r>
            <a:r>
              <a:rPr lang="ja-JP" altLang="en-US" u="sng" dirty="0">
                <a:solidFill>
                  <a:srgbClr val="0000FF"/>
                </a:solidFill>
              </a:rPr>
              <a:t>の出欠について</a:t>
            </a:r>
            <a:r>
              <a:rPr lang="en-US" altLang="ja-JP" u="sng" dirty="0">
                <a:solidFill>
                  <a:srgbClr val="0000FF"/>
                </a:solidFill>
              </a:rPr>
              <a:t> (</a:t>
            </a:r>
            <a:r>
              <a:rPr lang="en-US" altLang="ja-JP" u="sng" dirty="0" smtClean="0">
                <a:solidFill>
                  <a:srgbClr val="0000FF"/>
                </a:solidFill>
              </a:rPr>
              <a:t>2013/</a:t>
            </a:r>
            <a:r>
              <a:rPr lang="en-US" altLang="ja-JP" u="sng" dirty="0">
                <a:solidFill>
                  <a:srgbClr val="0000FF"/>
                </a:solidFill>
              </a:rPr>
              <a:t>12/</a:t>
            </a:r>
            <a:r>
              <a:rPr lang="en-US" altLang="ja-JP" u="sng" dirty="0" smtClean="0">
                <a:solidFill>
                  <a:srgbClr val="0000FF"/>
                </a:solidFill>
              </a:rPr>
              <a:t>27 16:10)</a:t>
            </a:r>
          </a:p>
          <a:p>
            <a:r>
              <a:rPr lang="en-US" altLang="ja-JP" dirty="0" smtClean="0">
                <a:solidFill>
                  <a:srgbClr val="0000FF"/>
                </a:solidFill>
              </a:rPr>
              <a:t>          </a:t>
            </a:r>
            <a:r>
              <a:rPr lang="ja-JP" altLang="en-US" u="sng" dirty="0" smtClean="0">
                <a:solidFill>
                  <a:srgbClr val="0000FF"/>
                </a:solidFill>
              </a:rPr>
              <a:t>勉強会</a:t>
            </a:r>
            <a:r>
              <a:rPr lang="ja-JP" altLang="en-US" u="sng" dirty="0">
                <a:solidFill>
                  <a:srgbClr val="0000FF"/>
                </a:solidFill>
              </a:rPr>
              <a:t>の出欠について</a:t>
            </a:r>
            <a:r>
              <a:rPr lang="en-US" altLang="ja-JP" u="sng" dirty="0">
                <a:solidFill>
                  <a:srgbClr val="0000FF"/>
                </a:solidFill>
              </a:rPr>
              <a:t> (</a:t>
            </a:r>
            <a:r>
              <a:rPr lang="en-US" altLang="ja-JP" u="sng" dirty="0" smtClean="0">
                <a:solidFill>
                  <a:srgbClr val="0000FF"/>
                </a:solidFill>
              </a:rPr>
              <a:t>2012/</a:t>
            </a:r>
            <a:r>
              <a:rPr lang="en-US" altLang="ja-JP" u="sng" dirty="0">
                <a:solidFill>
                  <a:srgbClr val="0000FF"/>
                </a:solidFill>
              </a:rPr>
              <a:t>12/</a:t>
            </a:r>
            <a:r>
              <a:rPr lang="en-US" altLang="ja-JP" u="sng" dirty="0" smtClean="0">
                <a:solidFill>
                  <a:srgbClr val="0000FF"/>
                </a:solidFill>
              </a:rPr>
              <a:t>28 10:33)</a:t>
            </a:r>
          </a:p>
          <a:p>
            <a:r>
              <a:rPr lang="en-US" altLang="ja-JP" dirty="0" smtClean="0">
                <a:solidFill>
                  <a:srgbClr val="0000FF"/>
                </a:solidFill>
              </a:rPr>
              <a:t>          </a:t>
            </a:r>
            <a:r>
              <a:rPr lang="ja-JP" altLang="en-US" u="sng" dirty="0" smtClean="0">
                <a:solidFill>
                  <a:srgbClr val="0000FF"/>
                </a:solidFill>
              </a:rPr>
              <a:t>勉強会</a:t>
            </a:r>
            <a:r>
              <a:rPr lang="ja-JP" altLang="en-US" u="sng" dirty="0">
                <a:solidFill>
                  <a:srgbClr val="0000FF"/>
                </a:solidFill>
              </a:rPr>
              <a:t>の</a:t>
            </a:r>
            <a:r>
              <a:rPr lang="ja-JP" altLang="en-US" u="sng" dirty="0" smtClean="0">
                <a:solidFill>
                  <a:srgbClr val="0000FF"/>
                </a:solidFill>
              </a:rPr>
              <a:t>出欠確認</a:t>
            </a:r>
            <a:r>
              <a:rPr lang="en-US" altLang="ja-JP" u="sng" dirty="0" smtClean="0">
                <a:solidFill>
                  <a:srgbClr val="0000FF"/>
                </a:solidFill>
              </a:rPr>
              <a:t> </a:t>
            </a:r>
            <a:r>
              <a:rPr lang="en-US" altLang="ja-JP" u="sng" dirty="0">
                <a:solidFill>
                  <a:srgbClr val="0000FF"/>
                </a:solidFill>
              </a:rPr>
              <a:t>(</a:t>
            </a:r>
            <a:r>
              <a:rPr lang="en-US" altLang="ja-JP" u="sng" dirty="0" smtClean="0">
                <a:solidFill>
                  <a:srgbClr val="0000FF"/>
                </a:solidFill>
              </a:rPr>
              <a:t>2011/</a:t>
            </a:r>
            <a:r>
              <a:rPr lang="en-US" altLang="ja-JP" u="sng" dirty="0">
                <a:solidFill>
                  <a:srgbClr val="0000FF"/>
                </a:solidFill>
              </a:rPr>
              <a:t>12/</a:t>
            </a:r>
            <a:r>
              <a:rPr lang="en-US" altLang="ja-JP" u="sng" dirty="0" smtClean="0">
                <a:solidFill>
                  <a:srgbClr val="0000FF"/>
                </a:solidFill>
              </a:rPr>
              <a:t>23 12:52)</a:t>
            </a:r>
          </a:p>
          <a:p>
            <a:r>
              <a:rPr lang="en-US" altLang="ja-JP" dirty="0" smtClean="0">
                <a:solidFill>
                  <a:srgbClr val="0000FF"/>
                </a:solidFill>
              </a:rPr>
              <a:t>          </a:t>
            </a:r>
            <a:r>
              <a:rPr lang="ja-JP" altLang="en-US" u="sng" dirty="0" smtClean="0">
                <a:solidFill>
                  <a:srgbClr val="0000FF"/>
                </a:solidFill>
              </a:rPr>
              <a:t>勉強会</a:t>
            </a:r>
            <a:r>
              <a:rPr lang="ja-JP" altLang="en-US" u="sng" dirty="0">
                <a:solidFill>
                  <a:srgbClr val="0000FF"/>
                </a:solidFill>
              </a:rPr>
              <a:t>の出欠について</a:t>
            </a:r>
            <a:r>
              <a:rPr lang="en-US" altLang="ja-JP" u="sng" dirty="0">
                <a:solidFill>
                  <a:srgbClr val="0000FF"/>
                </a:solidFill>
              </a:rPr>
              <a:t> (</a:t>
            </a:r>
            <a:r>
              <a:rPr lang="en-US" altLang="ja-JP" u="sng" dirty="0" smtClean="0">
                <a:solidFill>
                  <a:srgbClr val="0000FF"/>
                </a:solidFill>
              </a:rPr>
              <a:t>2010/</a:t>
            </a:r>
            <a:r>
              <a:rPr lang="en-US" altLang="ja-JP" u="sng" dirty="0">
                <a:solidFill>
                  <a:srgbClr val="0000FF"/>
                </a:solidFill>
              </a:rPr>
              <a:t>12</a:t>
            </a:r>
            <a:r>
              <a:rPr lang="en-US" altLang="ja-JP" u="sng" dirty="0" smtClean="0">
                <a:solidFill>
                  <a:srgbClr val="0000FF"/>
                </a:solidFill>
              </a:rPr>
              <a:t>/27 14:04)</a:t>
            </a:r>
          </a:p>
          <a:p>
            <a:r>
              <a:rPr lang="en-US" altLang="ja-JP" dirty="0" smtClean="0">
                <a:solidFill>
                  <a:srgbClr val="0000FF"/>
                </a:solidFill>
              </a:rPr>
              <a:t>          </a:t>
            </a:r>
            <a:r>
              <a:rPr lang="ja-JP" altLang="en-US" u="sng" dirty="0" smtClean="0">
                <a:solidFill>
                  <a:srgbClr val="0000FF"/>
                </a:solidFill>
              </a:rPr>
              <a:t>勉強会</a:t>
            </a:r>
            <a:r>
              <a:rPr lang="ja-JP" altLang="en-US" u="sng" dirty="0">
                <a:solidFill>
                  <a:srgbClr val="0000FF"/>
                </a:solidFill>
              </a:rPr>
              <a:t>の出欠について</a:t>
            </a:r>
            <a:r>
              <a:rPr lang="en-US" altLang="ja-JP" u="sng" dirty="0">
                <a:solidFill>
                  <a:srgbClr val="0000FF"/>
                </a:solidFill>
              </a:rPr>
              <a:t> (</a:t>
            </a:r>
            <a:r>
              <a:rPr lang="en-US" altLang="ja-JP" u="sng" dirty="0" smtClean="0">
                <a:solidFill>
                  <a:srgbClr val="0000FF"/>
                </a:solidFill>
              </a:rPr>
              <a:t>2009/</a:t>
            </a:r>
            <a:r>
              <a:rPr lang="en-US" altLang="ja-JP" u="sng" dirty="0">
                <a:solidFill>
                  <a:srgbClr val="0000FF"/>
                </a:solidFill>
              </a:rPr>
              <a:t>12/</a:t>
            </a:r>
            <a:r>
              <a:rPr lang="en-US" altLang="ja-JP" u="sng" dirty="0" smtClean="0">
                <a:solidFill>
                  <a:srgbClr val="0000FF"/>
                </a:solidFill>
              </a:rPr>
              <a:t>27 18:19)</a:t>
            </a:r>
            <a:endParaRPr lang="en-US" altLang="ja-JP" u="sng" dirty="0">
              <a:solidFill>
                <a:srgbClr val="0000FF"/>
              </a:solidFill>
            </a:endParaRPr>
          </a:p>
          <a:p>
            <a:endParaRPr lang="en-US" altLang="ja-JP" u="sng" dirty="0">
              <a:solidFill>
                <a:srgbClr val="0000FF"/>
              </a:solidFill>
            </a:endParaRPr>
          </a:p>
          <a:p>
            <a:endParaRPr lang="en-US" altLang="ja-JP" u="sng" dirty="0">
              <a:solidFill>
                <a:srgbClr val="0000FF"/>
              </a:solidFill>
            </a:endParaRPr>
          </a:p>
          <a:p>
            <a:endParaRPr lang="en-US" altLang="ja-JP" u="sng" dirty="0">
              <a:solidFill>
                <a:srgbClr val="0000FF"/>
              </a:solidFill>
            </a:endParaRPr>
          </a:p>
          <a:p>
            <a:endParaRPr lang="en-US" altLang="ja-JP" u="sng" dirty="0">
              <a:solidFill>
                <a:srgbClr val="0000FF"/>
              </a:solidFill>
            </a:endParaRPr>
          </a:p>
          <a:p>
            <a:endParaRPr lang="en-US" altLang="ja-JP" dirty="0">
              <a:solidFill>
                <a:schemeClr val="tx1"/>
              </a:solidFill>
            </a:endParaRPr>
          </a:p>
          <a:p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54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3593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569144" y="857920"/>
            <a:ext cx="720080" cy="336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600" dirty="0">
                <a:solidFill>
                  <a:srgbClr val="000000"/>
                </a:solidFill>
              </a:rPr>
              <a:t>メーラ</a:t>
            </a:r>
          </a:p>
        </p:txBody>
      </p:sp>
      <p:sp>
        <p:nvSpPr>
          <p:cNvPr id="2060" name="Rectangle 14"/>
          <p:cNvSpPr>
            <a:spLocks noChangeArrowheads="1"/>
          </p:cNvSpPr>
          <p:nvPr/>
        </p:nvSpPr>
        <p:spPr bwMode="auto">
          <a:xfrm>
            <a:off x="2016993" y="764159"/>
            <a:ext cx="1656879" cy="50430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グループウェア</a:t>
            </a:r>
            <a:endParaRPr lang="en-US" altLang="ja-JP" sz="16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用</a:t>
            </a:r>
            <a:r>
              <a:rPr lang="en-US" altLang="ja-JP" sz="1600" dirty="0" smtClean="0">
                <a:solidFill>
                  <a:srgbClr val="000000"/>
                </a:solidFill>
              </a:rPr>
              <a:t>SMTP</a:t>
            </a:r>
            <a:r>
              <a:rPr lang="ja-JP" altLang="en-US" sz="1600" dirty="0" smtClean="0">
                <a:solidFill>
                  <a:srgbClr val="000000"/>
                </a:solidFill>
              </a:rPr>
              <a:t>サーバ</a:t>
            </a:r>
          </a:p>
        </p:txBody>
      </p:sp>
      <p:sp>
        <p:nvSpPr>
          <p:cNvPr id="2062" name="Rectangle 16"/>
          <p:cNvSpPr>
            <a:spLocks noChangeArrowheads="1"/>
          </p:cNvSpPr>
          <p:nvPr/>
        </p:nvSpPr>
        <p:spPr bwMode="auto">
          <a:xfrm>
            <a:off x="4880396" y="4436516"/>
            <a:ext cx="1224856" cy="64871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再利用情報</a:t>
            </a:r>
            <a:endParaRPr lang="en-US" altLang="ja-JP" sz="16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管理部</a:t>
            </a:r>
            <a:endParaRPr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2064" name="Rectangle 18"/>
          <p:cNvSpPr>
            <a:spLocks noChangeArrowheads="1"/>
          </p:cNvSpPr>
          <p:nvPr/>
        </p:nvSpPr>
        <p:spPr bwMode="auto">
          <a:xfrm>
            <a:off x="6715099" y="4436516"/>
            <a:ext cx="1008484" cy="64871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アーカイブ</a:t>
            </a: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管理部</a:t>
            </a:r>
            <a:endParaRPr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2081" name="Line 37"/>
          <p:cNvSpPr>
            <a:spLocks noChangeShapeType="1"/>
          </p:cNvSpPr>
          <p:nvPr/>
        </p:nvSpPr>
        <p:spPr bwMode="auto">
          <a:xfrm>
            <a:off x="5330056" y="1268760"/>
            <a:ext cx="0" cy="316835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083" name="AutoShape 39"/>
          <p:cNvSpPr>
            <a:spLocks noChangeArrowheads="1"/>
          </p:cNvSpPr>
          <p:nvPr/>
        </p:nvSpPr>
        <p:spPr bwMode="auto">
          <a:xfrm rot="5400000">
            <a:off x="2053977" y="368077"/>
            <a:ext cx="360363" cy="288925"/>
          </a:xfrm>
          <a:prstGeom prst="leftArrow">
            <a:avLst>
              <a:gd name="adj1" fmla="val 50000"/>
              <a:gd name="adj2" fmla="val 31181"/>
            </a:avLst>
          </a:prstGeom>
          <a:noFill/>
          <a:ln w="25400">
            <a:solidFill>
              <a:srgbClr val="000000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ja-JP" altLang="en-US" sz="1600">
              <a:solidFill>
                <a:srgbClr val="000000"/>
              </a:solidFill>
            </a:endParaRPr>
          </a:p>
        </p:txBody>
      </p: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712962" y="1436067"/>
            <a:ext cx="361950" cy="647700"/>
            <a:chOff x="2381" y="2296"/>
            <a:chExt cx="363" cy="680"/>
          </a:xfrm>
          <a:solidFill>
            <a:srgbClr val="000000"/>
          </a:solidFill>
        </p:grpSpPr>
        <p:sp>
          <p:nvSpPr>
            <p:cNvPr id="2103" name="AutoShape 50"/>
            <p:cNvSpPr>
              <a:spLocks noChangeArrowheads="1"/>
            </p:cNvSpPr>
            <p:nvPr/>
          </p:nvSpPr>
          <p:spPr bwMode="auto">
            <a:xfrm>
              <a:off x="2381" y="2568"/>
              <a:ext cx="363" cy="408"/>
            </a:xfrm>
            <a:prstGeom prst="triangle">
              <a:avLst>
                <a:gd name="adj" fmla="val 50000"/>
              </a:avLst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ja-JP" altLang="en-US" sz="1600">
                <a:solidFill>
                  <a:srgbClr val="000000"/>
                </a:solidFill>
              </a:endParaRPr>
            </a:p>
          </p:txBody>
        </p:sp>
        <p:sp>
          <p:nvSpPr>
            <p:cNvPr id="2104" name="Oval 51"/>
            <p:cNvSpPr>
              <a:spLocks noChangeArrowheads="1"/>
            </p:cNvSpPr>
            <p:nvPr/>
          </p:nvSpPr>
          <p:spPr bwMode="auto">
            <a:xfrm>
              <a:off x="2402" y="2296"/>
              <a:ext cx="318" cy="318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ja-JP" altLang="en-US" sz="1600">
                <a:solidFill>
                  <a:srgbClr val="000000"/>
                </a:solidFill>
              </a:endParaRPr>
            </a:p>
          </p:txBody>
        </p:sp>
      </p:grpSp>
      <p:sp>
        <p:nvSpPr>
          <p:cNvPr id="2095" name="Text Box 53"/>
          <p:cNvSpPr txBox="1">
            <a:spLocks noChangeArrowheads="1"/>
          </p:cNvSpPr>
          <p:nvPr/>
        </p:nvSpPr>
        <p:spPr bwMode="auto">
          <a:xfrm>
            <a:off x="497062" y="2012330"/>
            <a:ext cx="7921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ja-JP" altLang="en-US" sz="1600" dirty="0">
                <a:solidFill>
                  <a:srgbClr val="000000"/>
                </a:solidFill>
              </a:rPr>
              <a:t>ユーザ</a:t>
            </a:r>
          </a:p>
        </p:txBody>
      </p:sp>
      <p:sp>
        <p:nvSpPr>
          <p:cNvPr id="2102" name="Text Box 60"/>
          <p:cNvSpPr txBox="1">
            <a:spLocks noChangeArrowheads="1"/>
          </p:cNvSpPr>
          <p:nvPr/>
        </p:nvSpPr>
        <p:spPr bwMode="auto">
          <a:xfrm>
            <a:off x="2593752" y="356146"/>
            <a:ext cx="647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ja-JP" altLang="en-US" sz="1600" dirty="0">
                <a:solidFill>
                  <a:srgbClr val="000000"/>
                </a:solidFill>
              </a:rPr>
              <a:t>配送</a:t>
            </a:r>
          </a:p>
        </p:txBody>
      </p:sp>
      <p:sp>
        <p:nvSpPr>
          <p:cNvPr id="57" name="Rectangle 10"/>
          <p:cNvSpPr>
            <a:spLocks noChangeArrowheads="1"/>
          </p:cNvSpPr>
          <p:nvPr/>
        </p:nvSpPr>
        <p:spPr bwMode="auto">
          <a:xfrm>
            <a:off x="2161704" y="3933056"/>
            <a:ext cx="1656184" cy="64807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メール・タスク</a:t>
            </a:r>
            <a:endParaRPr lang="en-US" altLang="ja-JP" sz="16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関連情報管理部</a:t>
            </a:r>
            <a:endParaRPr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59" name="Rectangle 10"/>
          <p:cNvSpPr>
            <a:spLocks noChangeArrowheads="1"/>
          </p:cNvSpPr>
          <p:nvPr/>
        </p:nvSpPr>
        <p:spPr bwMode="auto">
          <a:xfrm>
            <a:off x="501452" y="5339184"/>
            <a:ext cx="864096" cy="72008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カレンダ</a:t>
            </a:r>
            <a:endParaRPr lang="en-US" altLang="ja-JP" sz="16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システム</a:t>
            </a:r>
            <a:endParaRPr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45" name="Rectangle 10"/>
          <p:cNvSpPr>
            <a:spLocks noChangeArrowheads="1"/>
          </p:cNvSpPr>
          <p:nvPr/>
        </p:nvSpPr>
        <p:spPr bwMode="auto">
          <a:xfrm>
            <a:off x="4393952" y="764704"/>
            <a:ext cx="1368152" cy="503758"/>
          </a:xfrm>
          <a:prstGeom prst="rect">
            <a:avLst/>
          </a:prstGeom>
          <a:noFill/>
          <a:ln w="9525" cmpd="sng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メール解析部</a:t>
            </a:r>
            <a:endParaRPr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46" name="Line 33"/>
          <p:cNvSpPr>
            <a:spLocks noChangeShapeType="1"/>
          </p:cNvSpPr>
          <p:nvPr/>
        </p:nvSpPr>
        <p:spPr bwMode="auto">
          <a:xfrm>
            <a:off x="5774803" y="1052438"/>
            <a:ext cx="1469751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7" name="Line 28"/>
          <p:cNvSpPr>
            <a:spLocks noChangeShapeType="1"/>
          </p:cNvSpPr>
          <p:nvPr/>
        </p:nvSpPr>
        <p:spPr bwMode="auto">
          <a:xfrm flipH="1">
            <a:off x="7231852" y="1052736"/>
            <a:ext cx="3" cy="3384376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63" name="Line 38"/>
          <p:cNvSpPr>
            <a:spLocks noChangeShapeType="1"/>
          </p:cNvSpPr>
          <p:nvPr/>
        </p:nvSpPr>
        <p:spPr bwMode="auto">
          <a:xfrm flipV="1">
            <a:off x="1509565" y="4144884"/>
            <a:ext cx="65644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67" name="Rectangle 10"/>
          <p:cNvSpPr>
            <a:spLocks noChangeArrowheads="1"/>
          </p:cNvSpPr>
          <p:nvPr/>
        </p:nvSpPr>
        <p:spPr bwMode="auto">
          <a:xfrm>
            <a:off x="357436" y="3933056"/>
            <a:ext cx="1152128" cy="64807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タスク情報</a:t>
            </a:r>
            <a:endParaRPr lang="en-US" altLang="ja-JP" sz="16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管理部</a:t>
            </a:r>
            <a:endParaRPr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3727284" y="1052736"/>
            <a:ext cx="6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rgbClr val="0000FF"/>
                </a:solidFill>
              </a:rPr>
              <a:t>(2-5)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5286899" y="1268760"/>
            <a:ext cx="6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0000FF"/>
                </a:solidFill>
              </a:rPr>
              <a:t>(2-6)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7416323" y="5148372"/>
            <a:ext cx="6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0000FF"/>
                </a:solidFill>
              </a:rPr>
              <a:t>(2-8)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1111300" y="4710979"/>
            <a:ext cx="6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0000FF"/>
                </a:solidFill>
              </a:rPr>
              <a:t>(2-7)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1343475" y="1052736"/>
            <a:ext cx="6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rgbClr val="0000FF"/>
                </a:solidFill>
              </a:rPr>
              <a:t>(2-4)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5696024" y="5147900"/>
            <a:ext cx="6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0000FF"/>
                </a:solidFill>
              </a:rPr>
              <a:t>(2-6)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1531661" y="4386188"/>
            <a:ext cx="6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0000FF"/>
                </a:solidFill>
              </a:rPr>
              <a:t>(2-7)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111" name="Line 29"/>
          <p:cNvSpPr>
            <a:spLocks noChangeShapeType="1"/>
          </p:cNvSpPr>
          <p:nvPr/>
        </p:nvSpPr>
        <p:spPr bwMode="auto">
          <a:xfrm>
            <a:off x="5605388" y="3501008"/>
            <a:ext cx="19699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2311130" y="323364"/>
            <a:ext cx="43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M'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4566818" y="1268760"/>
            <a:ext cx="6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0000FF"/>
                </a:solidFill>
              </a:rPr>
              <a:t>(2-7)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6555608" y="1065138"/>
            <a:ext cx="6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0000FF"/>
                </a:solidFill>
              </a:rPr>
              <a:t>(2-8)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130" name="Rectangle 21"/>
          <p:cNvSpPr>
            <a:spLocks noChangeArrowheads="1"/>
          </p:cNvSpPr>
          <p:nvPr/>
        </p:nvSpPr>
        <p:spPr bwMode="auto">
          <a:xfrm>
            <a:off x="7575376" y="2996952"/>
            <a:ext cx="864121" cy="57740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再利用</a:t>
            </a:r>
            <a:endParaRPr lang="en-US" altLang="ja-JP" sz="16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提案部</a:t>
            </a:r>
          </a:p>
        </p:txBody>
      </p:sp>
      <p:sp>
        <p:nvSpPr>
          <p:cNvPr id="131" name="Rectangle 23"/>
          <p:cNvSpPr>
            <a:spLocks noChangeArrowheads="1"/>
          </p:cNvSpPr>
          <p:nvPr/>
        </p:nvSpPr>
        <p:spPr bwMode="auto">
          <a:xfrm>
            <a:off x="7401396" y="1628800"/>
            <a:ext cx="1224508" cy="57665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テンプレート</a:t>
            </a: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作成部</a:t>
            </a:r>
          </a:p>
        </p:txBody>
      </p:sp>
      <p:sp>
        <p:nvSpPr>
          <p:cNvPr id="132" name="AutoShape 24"/>
          <p:cNvSpPr>
            <a:spLocks noChangeArrowheads="1"/>
          </p:cNvSpPr>
          <p:nvPr/>
        </p:nvSpPr>
        <p:spPr bwMode="auto">
          <a:xfrm>
            <a:off x="7390432" y="549524"/>
            <a:ext cx="1428033" cy="647228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ユーザにメール</a:t>
            </a:r>
            <a:endParaRPr lang="en-US" altLang="ja-JP" sz="16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として送信</a:t>
            </a:r>
          </a:p>
        </p:txBody>
      </p:sp>
      <p:sp>
        <p:nvSpPr>
          <p:cNvPr id="133" name="AutoShape 26"/>
          <p:cNvSpPr>
            <a:spLocks noChangeArrowheads="1"/>
          </p:cNvSpPr>
          <p:nvPr/>
        </p:nvSpPr>
        <p:spPr bwMode="auto">
          <a:xfrm rot="5400000">
            <a:off x="7437847" y="1268760"/>
            <a:ext cx="360040" cy="288925"/>
          </a:xfrm>
          <a:prstGeom prst="leftArrow">
            <a:avLst>
              <a:gd name="adj1" fmla="val 50000"/>
              <a:gd name="adj2" fmla="val 49725"/>
            </a:avLst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ja-JP" altLang="en-US" sz="1600">
              <a:solidFill>
                <a:srgbClr val="000000"/>
              </a:solidFill>
            </a:endParaRPr>
          </a:p>
        </p:txBody>
      </p:sp>
      <p:sp>
        <p:nvSpPr>
          <p:cNvPr id="134" name="Line 38"/>
          <p:cNvSpPr>
            <a:spLocks noChangeShapeType="1"/>
          </p:cNvSpPr>
          <p:nvPr/>
        </p:nvSpPr>
        <p:spPr bwMode="auto">
          <a:xfrm flipH="1" flipV="1">
            <a:off x="7998792" y="2204864"/>
            <a:ext cx="0" cy="7920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7730979" y="1196752"/>
            <a:ext cx="6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0000FF"/>
                </a:solidFill>
              </a:rPr>
              <a:t>(2-3)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7981035" y="2204864"/>
            <a:ext cx="6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0000FF"/>
                </a:solidFill>
              </a:rPr>
              <a:t>(2-3)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141" name="テキスト ボックス 140"/>
          <p:cNvSpPr txBox="1"/>
          <p:nvPr/>
        </p:nvSpPr>
        <p:spPr>
          <a:xfrm>
            <a:off x="5932533" y="3131676"/>
            <a:ext cx="6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0000FF"/>
                </a:solidFill>
              </a:rPr>
              <a:t>(2-1)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147" name="Line 33"/>
          <p:cNvSpPr>
            <a:spLocks noChangeShapeType="1"/>
          </p:cNvSpPr>
          <p:nvPr/>
        </p:nvSpPr>
        <p:spPr bwMode="auto">
          <a:xfrm flipH="1" flipV="1">
            <a:off x="5618088" y="3501008"/>
            <a:ext cx="0" cy="936104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89" name="Line 37"/>
          <p:cNvSpPr>
            <a:spLocks noChangeShapeType="1"/>
          </p:cNvSpPr>
          <p:nvPr/>
        </p:nvSpPr>
        <p:spPr bwMode="auto">
          <a:xfrm flipH="1">
            <a:off x="3817888" y="4005064"/>
            <a:ext cx="7920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97" name="AutoShape 3"/>
          <p:cNvSpPr>
            <a:spLocks noChangeArrowheads="1"/>
          </p:cNvSpPr>
          <p:nvPr/>
        </p:nvSpPr>
        <p:spPr bwMode="auto">
          <a:xfrm>
            <a:off x="4988768" y="5517704"/>
            <a:ext cx="1008112" cy="1008112"/>
          </a:xfrm>
          <a:prstGeom prst="flowChartMagneticDisk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t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再利用</a:t>
            </a:r>
            <a:endParaRPr lang="en-US" altLang="ja-JP" sz="16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情報</a:t>
            </a:r>
            <a:r>
              <a:rPr lang="en-US" altLang="ja-JP" sz="1600" dirty="0" smtClean="0">
                <a:solidFill>
                  <a:srgbClr val="000000"/>
                </a:solidFill>
              </a:rPr>
              <a:t>DB</a:t>
            </a:r>
            <a:endParaRPr lang="ja-JP" altLang="en-US" sz="1600" dirty="0" smtClean="0">
              <a:solidFill>
                <a:srgbClr val="000000"/>
              </a:solidFill>
            </a:endParaRPr>
          </a:p>
        </p:txBody>
      </p:sp>
      <p:sp>
        <p:nvSpPr>
          <p:cNvPr id="98" name="AutoShape 7"/>
          <p:cNvSpPr>
            <a:spLocks noChangeArrowheads="1"/>
          </p:cNvSpPr>
          <p:nvPr/>
        </p:nvSpPr>
        <p:spPr bwMode="auto">
          <a:xfrm>
            <a:off x="6715285" y="5517232"/>
            <a:ext cx="1008112" cy="1009056"/>
          </a:xfrm>
          <a:prstGeom prst="flowChartMagneticDisk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t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メール</a:t>
            </a: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アーカイブ</a:t>
            </a:r>
          </a:p>
        </p:txBody>
      </p:sp>
      <p:sp>
        <p:nvSpPr>
          <p:cNvPr id="100" name="Line 33"/>
          <p:cNvSpPr>
            <a:spLocks noChangeShapeType="1"/>
          </p:cNvSpPr>
          <p:nvPr/>
        </p:nvSpPr>
        <p:spPr bwMode="auto">
          <a:xfrm flipH="1">
            <a:off x="4609976" y="1268462"/>
            <a:ext cx="0" cy="274930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72" name="Line 33"/>
          <p:cNvSpPr>
            <a:spLocks noChangeShapeType="1"/>
          </p:cNvSpPr>
          <p:nvPr/>
        </p:nvSpPr>
        <p:spPr bwMode="auto">
          <a:xfrm flipV="1">
            <a:off x="3817888" y="4221086"/>
            <a:ext cx="418680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5932656" y="3861048"/>
            <a:ext cx="629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 smtClean="0">
                <a:solidFill>
                  <a:srgbClr val="0000FF"/>
                </a:solidFill>
              </a:rPr>
              <a:t>(2-2)</a:t>
            </a:r>
            <a:endParaRPr lang="ja-JP" altLang="en-US" dirty="0">
              <a:solidFill>
                <a:srgbClr val="0000FF"/>
              </a:solidFill>
            </a:endParaRPr>
          </a:p>
        </p:txBody>
      </p:sp>
      <p:sp>
        <p:nvSpPr>
          <p:cNvPr id="77" name="Line 29"/>
          <p:cNvSpPr>
            <a:spLocks noChangeShapeType="1"/>
          </p:cNvSpPr>
          <p:nvPr/>
        </p:nvSpPr>
        <p:spPr bwMode="auto">
          <a:xfrm flipV="1">
            <a:off x="755700" y="4581128"/>
            <a:ext cx="0" cy="758056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82" name="Line 29"/>
          <p:cNvSpPr>
            <a:spLocks noChangeShapeType="1"/>
          </p:cNvSpPr>
          <p:nvPr/>
        </p:nvSpPr>
        <p:spPr bwMode="auto">
          <a:xfrm flipV="1">
            <a:off x="5264224" y="5097884"/>
            <a:ext cx="0" cy="43204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64" name="Rectangle 10"/>
          <p:cNvSpPr>
            <a:spLocks noChangeArrowheads="1"/>
          </p:cNvSpPr>
          <p:nvPr/>
        </p:nvSpPr>
        <p:spPr bwMode="auto">
          <a:xfrm>
            <a:off x="2233712" y="2636912"/>
            <a:ext cx="1512168" cy="648072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メール・カレンダ</a:t>
            </a:r>
            <a:endParaRPr lang="en-US" altLang="ja-JP" sz="16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共通閲覧部</a:t>
            </a:r>
            <a:endParaRPr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65" name="Line 29"/>
          <p:cNvSpPr>
            <a:spLocks noChangeShapeType="1"/>
          </p:cNvSpPr>
          <p:nvPr/>
        </p:nvSpPr>
        <p:spPr bwMode="auto">
          <a:xfrm flipV="1">
            <a:off x="2648992" y="3284984"/>
            <a:ext cx="0" cy="64807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2064742" y="3557642"/>
            <a:ext cx="6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0000FF"/>
                </a:solidFill>
              </a:rPr>
              <a:t>(2-7)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5736308" y="2749644"/>
            <a:ext cx="6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0000FF"/>
                </a:solidFill>
              </a:rPr>
              <a:t>(2-1)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103" name="Line 38"/>
          <p:cNvSpPr>
            <a:spLocks noChangeShapeType="1"/>
          </p:cNvSpPr>
          <p:nvPr/>
        </p:nvSpPr>
        <p:spPr bwMode="auto">
          <a:xfrm flipH="1" flipV="1">
            <a:off x="8004690" y="3577992"/>
            <a:ext cx="0" cy="6480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126389" y="4716497"/>
            <a:ext cx="629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(1-1)</a:t>
            </a:r>
          </a:p>
          <a:p>
            <a:pPr algn="ctr"/>
            <a:r>
              <a:rPr lang="en-US" altLang="ja-JP" dirty="0" smtClean="0">
                <a:solidFill>
                  <a:srgbClr val="0000FF"/>
                </a:solidFill>
              </a:rPr>
              <a:t>(2-2)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1528201" y="3509888"/>
            <a:ext cx="629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(1-1)</a:t>
            </a:r>
          </a:p>
          <a:p>
            <a:pPr algn="ctr"/>
            <a:r>
              <a:rPr lang="en-US" altLang="ja-JP" dirty="0" smtClean="0">
                <a:solidFill>
                  <a:srgbClr val="0000FF"/>
                </a:solidFill>
              </a:rPr>
              <a:t>(2-2)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106" name="Line 33"/>
          <p:cNvSpPr>
            <a:spLocks noChangeShapeType="1"/>
          </p:cNvSpPr>
          <p:nvPr/>
        </p:nvSpPr>
        <p:spPr bwMode="auto">
          <a:xfrm flipH="1">
            <a:off x="893937" y="2356374"/>
            <a:ext cx="0" cy="64830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07" name="Line 36"/>
          <p:cNvSpPr>
            <a:spLocks noChangeShapeType="1"/>
          </p:cNvSpPr>
          <p:nvPr/>
        </p:nvSpPr>
        <p:spPr bwMode="auto">
          <a:xfrm flipV="1">
            <a:off x="893937" y="2996952"/>
            <a:ext cx="133786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1258409" y="2991976"/>
            <a:ext cx="6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0000FF"/>
                </a:solidFill>
              </a:rPr>
              <a:t>(2-7)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1258409" y="2584956"/>
            <a:ext cx="6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(1-2)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4" name="直線矢印コネクタ 3"/>
          <p:cNvCxnSpPr>
            <a:stCxn id="2057" idx="3"/>
            <a:endCxn id="2060" idx="1"/>
          </p:cNvCxnSpPr>
          <p:nvPr/>
        </p:nvCxnSpPr>
        <p:spPr>
          <a:xfrm flipV="1">
            <a:off x="1289224" y="1016311"/>
            <a:ext cx="727769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109"/>
          <p:cNvCxnSpPr/>
          <p:nvPr/>
        </p:nvCxnSpPr>
        <p:spPr>
          <a:xfrm flipV="1">
            <a:off x="3673872" y="1052438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線矢印コネクタ 111"/>
          <p:cNvCxnSpPr/>
          <p:nvPr/>
        </p:nvCxnSpPr>
        <p:spPr>
          <a:xfrm>
            <a:off x="3745582" y="3118976"/>
            <a:ext cx="3829794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カギ線コネクタ 112"/>
          <p:cNvCxnSpPr/>
          <p:nvPr/>
        </p:nvCxnSpPr>
        <p:spPr>
          <a:xfrm flipH="1" flipV="1">
            <a:off x="3817888" y="4436516"/>
            <a:ext cx="1062508" cy="324359"/>
          </a:xfrm>
          <a:prstGeom prst="bentConnector3">
            <a:avLst/>
          </a:prstGeom>
          <a:ln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 flipH="1">
            <a:off x="6105252" y="4760875"/>
            <a:ext cx="609847" cy="0"/>
          </a:xfrm>
          <a:prstGeom prst="straightConnector1">
            <a:avLst/>
          </a:prstGeom>
          <a:ln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テキスト ボックス 114"/>
          <p:cNvSpPr txBox="1"/>
          <p:nvPr/>
        </p:nvSpPr>
        <p:spPr>
          <a:xfrm>
            <a:off x="6100936" y="4753168"/>
            <a:ext cx="6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(1-1)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8" name="テキスト ボックス 117"/>
          <p:cNvSpPr txBox="1"/>
          <p:nvPr/>
        </p:nvSpPr>
        <p:spPr>
          <a:xfrm>
            <a:off x="4235370" y="4753168"/>
            <a:ext cx="6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(1-1)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4648076" y="5148372"/>
            <a:ext cx="6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(1-1)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1" name="テキスト ボックス 120"/>
          <p:cNvSpPr txBox="1"/>
          <p:nvPr/>
        </p:nvSpPr>
        <p:spPr>
          <a:xfrm>
            <a:off x="6380753" y="5148372"/>
            <a:ext cx="6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(1-1)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2" name="Line 29"/>
          <p:cNvSpPr>
            <a:spLocks noChangeShapeType="1"/>
          </p:cNvSpPr>
          <p:nvPr/>
        </p:nvSpPr>
        <p:spPr bwMode="auto">
          <a:xfrm flipH="1">
            <a:off x="3271180" y="3293369"/>
            <a:ext cx="0" cy="64809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3249005" y="3271624"/>
            <a:ext cx="6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(1-3)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2064296" y="3271624"/>
            <a:ext cx="6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(1-1)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9" name="テキスト ボックス 128"/>
          <p:cNvSpPr txBox="1"/>
          <p:nvPr/>
        </p:nvSpPr>
        <p:spPr>
          <a:xfrm>
            <a:off x="3249005" y="3557642"/>
            <a:ext cx="6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0000FF"/>
                </a:solidFill>
              </a:rPr>
              <a:t>(2-7)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139" name="Line 29"/>
          <p:cNvSpPr>
            <a:spLocks noChangeShapeType="1"/>
          </p:cNvSpPr>
          <p:nvPr/>
        </p:nvSpPr>
        <p:spPr bwMode="auto">
          <a:xfrm flipH="1">
            <a:off x="3261986" y="4576216"/>
            <a:ext cx="0" cy="9414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42" name="テキスト ボックス 141"/>
          <p:cNvSpPr txBox="1"/>
          <p:nvPr/>
        </p:nvSpPr>
        <p:spPr>
          <a:xfrm>
            <a:off x="2048475" y="4753168"/>
            <a:ext cx="629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rgbClr val="FF0000"/>
                </a:solidFill>
              </a:rPr>
              <a:t>(1-1)</a:t>
            </a:r>
          </a:p>
          <a:p>
            <a:pPr algn="ctr"/>
            <a:r>
              <a:rPr kumimoji="1" lang="en-US" altLang="ja-JP" dirty="0" smtClean="0">
                <a:solidFill>
                  <a:srgbClr val="0000FF"/>
                </a:solidFill>
              </a:rPr>
              <a:t>(2-2)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144" name="AutoShape 7"/>
          <p:cNvSpPr>
            <a:spLocks noChangeArrowheads="1"/>
          </p:cNvSpPr>
          <p:nvPr/>
        </p:nvSpPr>
        <p:spPr bwMode="auto">
          <a:xfrm>
            <a:off x="2233712" y="5517704"/>
            <a:ext cx="1512168" cy="1008112"/>
          </a:xfrm>
          <a:prstGeom prst="flowChartMagneticDisk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t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メール・タスク</a:t>
            </a:r>
            <a:endParaRPr lang="en-US" altLang="ja-JP" sz="16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関連情報</a:t>
            </a:r>
            <a:r>
              <a:rPr lang="en-US" altLang="ja-JP" sz="1600" dirty="0" smtClean="0">
                <a:solidFill>
                  <a:srgbClr val="000000"/>
                </a:solidFill>
              </a:rPr>
              <a:t>DB</a:t>
            </a:r>
            <a:endParaRPr lang="ja-JP" altLang="en-US" sz="1600" dirty="0" smtClean="0">
              <a:solidFill>
                <a:srgbClr val="000000"/>
              </a:solidFill>
            </a:endParaRPr>
          </a:p>
        </p:txBody>
      </p:sp>
      <p:sp>
        <p:nvSpPr>
          <p:cNvPr id="79" name="Line 29"/>
          <p:cNvSpPr>
            <a:spLocks noChangeShapeType="1"/>
          </p:cNvSpPr>
          <p:nvPr/>
        </p:nvSpPr>
        <p:spPr bwMode="auto">
          <a:xfrm>
            <a:off x="1111300" y="4581128"/>
            <a:ext cx="0" cy="758056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84" name="Line 38"/>
          <p:cNvSpPr>
            <a:spLocks noChangeShapeType="1"/>
          </p:cNvSpPr>
          <p:nvPr/>
        </p:nvSpPr>
        <p:spPr bwMode="auto">
          <a:xfrm flipH="1" flipV="1">
            <a:off x="1509564" y="4373485"/>
            <a:ext cx="656440" cy="1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85" name="Line 29"/>
          <p:cNvSpPr>
            <a:spLocks noChangeShapeType="1"/>
          </p:cNvSpPr>
          <p:nvPr/>
        </p:nvSpPr>
        <p:spPr bwMode="auto">
          <a:xfrm flipH="1" flipV="1">
            <a:off x="2677786" y="4576216"/>
            <a:ext cx="0" cy="9414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3271180" y="4753168"/>
            <a:ext cx="629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rgbClr val="FF0000"/>
                </a:solidFill>
              </a:rPr>
              <a:t>(1-3)</a:t>
            </a:r>
          </a:p>
          <a:p>
            <a:pPr algn="ctr"/>
            <a:r>
              <a:rPr kumimoji="1" lang="en-US" altLang="ja-JP" dirty="0" smtClean="0">
                <a:solidFill>
                  <a:srgbClr val="0000FF"/>
                </a:solidFill>
              </a:rPr>
              <a:t>(2-7)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91" name="Line 29"/>
          <p:cNvSpPr>
            <a:spLocks noChangeShapeType="1"/>
          </p:cNvSpPr>
          <p:nvPr/>
        </p:nvSpPr>
        <p:spPr bwMode="auto">
          <a:xfrm>
            <a:off x="5696024" y="5097884"/>
            <a:ext cx="0" cy="43204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92" name="Line 29"/>
          <p:cNvSpPr>
            <a:spLocks noChangeShapeType="1"/>
          </p:cNvSpPr>
          <p:nvPr/>
        </p:nvSpPr>
        <p:spPr bwMode="auto">
          <a:xfrm flipV="1">
            <a:off x="6976020" y="5080310"/>
            <a:ext cx="0" cy="449621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93" name="Line 29"/>
          <p:cNvSpPr>
            <a:spLocks noChangeShapeType="1"/>
          </p:cNvSpPr>
          <p:nvPr/>
        </p:nvSpPr>
        <p:spPr bwMode="auto">
          <a:xfrm>
            <a:off x="7407820" y="5080310"/>
            <a:ext cx="0" cy="449621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217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569144" y="857920"/>
            <a:ext cx="720080" cy="336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600" dirty="0">
                <a:solidFill>
                  <a:srgbClr val="000000"/>
                </a:solidFill>
              </a:rPr>
              <a:t>メーラ</a:t>
            </a:r>
          </a:p>
        </p:txBody>
      </p:sp>
      <p:sp>
        <p:nvSpPr>
          <p:cNvPr id="2060" name="Rectangle 14"/>
          <p:cNvSpPr>
            <a:spLocks noChangeArrowheads="1"/>
          </p:cNvSpPr>
          <p:nvPr/>
        </p:nvSpPr>
        <p:spPr bwMode="auto">
          <a:xfrm>
            <a:off x="2016993" y="764159"/>
            <a:ext cx="1656879" cy="50430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グループウェア</a:t>
            </a:r>
            <a:endParaRPr lang="en-US" altLang="ja-JP" sz="16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用</a:t>
            </a:r>
            <a:r>
              <a:rPr lang="en-US" altLang="ja-JP" sz="1600" dirty="0" smtClean="0">
                <a:solidFill>
                  <a:srgbClr val="000000"/>
                </a:solidFill>
              </a:rPr>
              <a:t>SMTP</a:t>
            </a:r>
            <a:r>
              <a:rPr lang="ja-JP" altLang="en-US" sz="1600" dirty="0" smtClean="0">
                <a:solidFill>
                  <a:srgbClr val="000000"/>
                </a:solidFill>
              </a:rPr>
              <a:t>サーバ</a:t>
            </a:r>
          </a:p>
        </p:txBody>
      </p:sp>
      <p:sp>
        <p:nvSpPr>
          <p:cNvPr id="2062" name="Rectangle 16"/>
          <p:cNvSpPr>
            <a:spLocks noChangeArrowheads="1"/>
          </p:cNvSpPr>
          <p:nvPr/>
        </p:nvSpPr>
        <p:spPr bwMode="auto">
          <a:xfrm>
            <a:off x="4880396" y="4436516"/>
            <a:ext cx="1224856" cy="64871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再利用情報</a:t>
            </a:r>
            <a:endParaRPr lang="en-US" altLang="ja-JP" sz="16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管理部</a:t>
            </a:r>
            <a:endParaRPr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2064" name="Rectangle 18"/>
          <p:cNvSpPr>
            <a:spLocks noChangeArrowheads="1"/>
          </p:cNvSpPr>
          <p:nvPr/>
        </p:nvSpPr>
        <p:spPr bwMode="auto">
          <a:xfrm>
            <a:off x="6715099" y="4436516"/>
            <a:ext cx="1008484" cy="64871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アーカイブ</a:t>
            </a: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管理部</a:t>
            </a:r>
            <a:endParaRPr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2081" name="Line 37"/>
          <p:cNvSpPr>
            <a:spLocks noChangeShapeType="1"/>
          </p:cNvSpPr>
          <p:nvPr/>
        </p:nvSpPr>
        <p:spPr bwMode="auto">
          <a:xfrm>
            <a:off x="5330056" y="1268760"/>
            <a:ext cx="0" cy="316835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083" name="AutoShape 39"/>
          <p:cNvSpPr>
            <a:spLocks noChangeArrowheads="1"/>
          </p:cNvSpPr>
          <p:nvPr/>
        </p:nvSpPr>
        <p:spPr bwMode="auto">
          <a:xfrm rot="5400000">
            <a:off x="2053977" y="368077"/>
            <a:ext cx="360363" cy="288925"/>
          </a:xfrm>
          <a:prstGeom prst="leftArrow">
            <a:avLst>
              <a:gd name="adj1" fmla="val 50000"/>
              <a:gd name="adj2" fmla="val 31181"/>
            </a:avLst>
          </a:prstGeom>
          <a:noFill/>
          <a:ln w="25400">
            <a:solidFill>
              <a:srgbClr val="000000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ja-JP" altLang="en-US" sz="1600">
              <a:solidFill>
                <a:srgbClr val="000000"/>
              </a:solidFill>
            </a:endParaRPr>
          </a:p>
        </p:txBody>
      </p: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712962" y="1436067"/>
            <a:ext cx="361950" cy="647700"/>
            <a:chOff x="2381" y="2296"/>
            <a:chExt cx="363" cy="680"/>
          </a:xfrm>
          <a:solidFill>
            <a:srgbClr val="000000"/>
          </a:solidFill>
        </p:grpSpPr>
        <p:sp>
          <p:nvSpPr>
            <p:cNvPr id="2103" name="AutoShape 50"/>
            <p:cNvSpPr>
              <a:spLocks noChangeArrowheads="1"/>
            </p:cNvSpPr>
            <p:nvPr/>
          </p:nvSpPr>
          <p:spPr bwMode="auto">
            <a:xfrm>
              <a:off x="2381" y="2568"/>
              <a:ext cx="363" cy="408"/>
            </a:xfrm>
            <a:prstGeom prst="triangle">
              <a:avLst>
                <a:gd name="adj" fmla="val 50000"/>
              </a:avLst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ja-JP" altLang="en-US" sz="1600">
                <a:solidFill>
                  <a:srgbClr val="000000"/>
                </a:solidFill>
              </a:endParaRPr>
            </a:p>
          </p:txBody>
        </p:sp>
        <p:sp>
          <p:nvSpPr>
            <p:cNvPr id="2104" name="Oval 51"/>
            <p:cNvSpPr>
              <a:spLocks noChangeArrowheads="1"/>
            </p:cNvSpPr>
            <p:nvPr/>
          </p:nvSpPr>
          <p:spPr bwMode="auto">
            <a:xfrm>
              <a:off x="2402" y="2296"/>
              <a:ext cx="318" cy="318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ja-JP" altLang="en-US" sz="1600">
                <a:solidFill>
                  <a:srgbClr val="000000"/>
                </a:solidFill>
              </a:endParaRPr>
            </a:p>
          </p:txBody>
        </p:sp>
      </p:grpSp>
      <p:sp>
        <p:nvSpPr>
          <p:cNvPr id="2095" name="Text Box 53"/>
          <p:cNvSpPr txBox="1">
            <a:spLocks noChangeArrowheads="1"/>
          </p:cNvSpPr>
          <p:nvPr/>
        </p:nvSpPr>
        <p:spPr bwMode="auto">
          <a:xfrm>
            <a:off x="497062" y="2012330"/>
            <a:ext cx="7921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ja-JP" altLang="en-US" sz="1600" dirty="0">
                <a:solidFill>
                  <a:srgbClr val="000000"/>
                </a:solidFill>
              </a:rPr>
              <a:t>ユーザ</a:t>
            </a:r>
          </a:p>
        </p:txBody>
      </p:sp>
      <p:sp>
        <p:nvSpPr>
          <p:cNvPr id="2102" name="Text Box 60"/>
          <p:cNvSpPr txBox="1">
            <a:spLocks noChangeArrowheads="1"/>
          </p:cNvSpPr>
          <p:nvPr/>
        </p:nvSpPr>
        <p:spPr bwMode="auto">
          <a:xfrm>
            <a:off x="2593752" y="356146"/>
            <a:ext cx="647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ja-JP" altLang="en-US" sz="1600" dirty="0">
                <a:solidFill>
                  <a:srgbClr val="000000"/>
                </a:solidFill>
              </a:rPr>
              <a:t>配送</a:t>
            </a:r>
          </a:p>
        </p:txBody>
      </p:sp>
      <p:sp>
        <p:nvSpPr>
          <p:cNvPr id="57" name="Rectangle 10"/>
          <p:cNvSpPr>
            <a:spLocks noChangeArrowheads="1"/>
          </p:cNvSpPr>
          <p:nvPr/>
        </p:nvSpPr>
        <p:spPr bwMode="auto">
          <a:xfrm>
            <a:off x="2161704" y="3933056"/>
            <a:ext cx="1656184" cy="64807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メール・タスク</a:t>
            </a:r>
            <a:endParaRPr lang="en-US" altLang="ja-JP" sz="16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関連情報管理部</a:t>
            </a:r>
            <a:endParaRPr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59" name="Rectangle 10"/>
          <p:cNvSpPr>
            <a:spLocks noChangeArrowheads="1"/>
          </p:cNvSpPr>
          <p:nvPr/>
        </p:nvSpPr>
        <p:spPr bwMode="auto">
          <a:xfrm>
            <a:off x="501452" y="5339184"/>
            <a:ext cx="864096" cy="72008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カレンダ</a:t>
            </a:r>
            <a:endParaRPr lang="en-US" altLang="ja-JP" sz="16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システム</a:t>
            </a:r>
            <a:endParaRPr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45" name="Rectangle 10"/>
          <p:cNvSpPr>
            <a:spLocks noChangeArrowheads="1"/>
          </p:cNvSpPr>
          <p:nvPr/>
        </p:nvSpPr>
        <p:spPr bwMode="auto">
          <a:xfrm>
            <a:off x="4393952" y="764704"/>
            <a:ext cx="1368152" cy="503758"/>
          </a:xfrm>
          <a:prstGeom prst="rect">
            <a:avLst/>
          </a:prstGeom>
          <a:noFill/>
          <a:ln w="9525" cmpd="sng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メール解析部</a:t>
            </a:r>
            <a:endParaRPr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46" name="Line 33"/>
          <p:cNvSpPr>
            <a:spLocks noChangeShapeType="1"/>
          </p:cNvSpPr>
          <p:nvPr/>
        </p:nvSpPr>
        <p:spPr bwMode="auto">
          <a:xfrm>
            <a:off x="5774803" y="1052438"/>
            <a:ext cx="1469751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7" name="Line 28"/>
          <p:cNvSpPr>
            <a:spLocks noChangeShapeType="1"/>
          </p:cNvSpPr>
          <p:nvPr/>
        </p:nvSpPr>
        <p:spPr bwMode="auto">
          <a:xfrm flipH="1">
            <a:off x="7231852" y="1052736"/>
            <a:ext cx="3" cy="3384376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63" name="Line 38"/>
          <p:cNvSpPr>
            <a:spLocks noChangeShapeType="1"/>
          </p:cNvSpPr>
          <p:nvPr/>
        </p:nvSpPr>
        <p:spPr bwMode="auto">
          <a:xfrm flipV="1">
            <a:off x="1509565" y="4144884"/>
            <a:ext cx="65644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67" name="Rectangle 10"/>
          <p:cNvSpPr>
            <a:spLocks noChangeArrowheads="1"/>
          </p:cNvSpPr>
          <p:nvPr/>
        </p:nvSpPr>
        <p:spPr bwMode="auto">
          <a:xfrm>
            <a:off x="357436" y="3933056"/>
            <a:ext cx="1152128" cy="64807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タスク情報</a:t>
            </a:r>
            <a:endParaRPr lang="en-US" altLang="ja-JP" sz="16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管理部</a:t>
            </a:r>
            <a:endParaRPr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3727284" y="1052736"/>
            <a:ext cx="6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rgbClr val="0000FF"/>
                </a:solidFill>
              </a:rPr>
              <a:t>(2-5)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5286899" y="1268760"/>
            <a:ext cx="6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0000FF"/>
                </a:solidFill>
              </a:rPr>
              <a:t>(2-6)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7416323" y="5148372"/>
            <a:ext cx="6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0000FF"/>
                </a:solidFill>
              </a:rPr>
              <a:t>(2-8)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1111300" y="4710979"/>
            <a:ext cx="6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0000FF"/>
                </a:solidFill>
              </a:rPr>
              <a:t>(2-7)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1343475" y="1052736"/>
            <a:ext cx="6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rgbClr val="0000FF"/>
                </a:solidFill>
              </a:rPr>
              <a:t>(2-4)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5696024" y="5147900"/>
            <a:ext cx="6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0000FF"/>
                </a:solidFill>
              </a:rPr>
              <a:t>(2-6)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1531661" y="4386188"/>
            <a:ext cx="6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0000FF"/>
                </a:solidFill>
              </a:rPr>
              <a:t>(2-7)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111" name="Line 29"/>
          <p:cNvSpPr>
            <a:spLocks noChangeShapeType="1"/>
          </p:cNvSpPr>
          <p:nvPr/>
        </p:nvSpPr>
        <p:spPr bwMode="auto">
          <a:xfrm>
            <a:off x="5605388" y="3501008"/>
            <a:ext cx="19699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2311130" y="323364"/>
            <a:ext cx="43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M'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4566818" y="1268760"/>
            <a:ext cx="6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0000FF"/>
                </a:solidFill>
              </a:rPr>
              <a:t>(2-7)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6555608" y="1065138"/>
            <a:ext cx="6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0000FF"/>
                </a:solidFill>
              </a:rPr>
              <a:t>(2-8)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130" name="Rectangle 21"/>
          <p:cNvSpPr>
            <a:spLocks noChangeArrowheads="1"/>
          </p:cNvSpPr>
          <p:nvPr/>
        </p:nvSpPr>
        <p:spPr bwMode="auto">
          <a:xfrm>
            <a:off x="7575376" y="2996952"/>
            <a:ext cx="864121" cy="57740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再利用</a:t>
            </a:r>
            <a:endParaRPr lang="en-US" altLang="ja-JP" sz="16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提案部</a:t>
            </a:r>
          </a:p>
        </p:txBody>
      </p:sp>
      <p:sp>
        <p:nvSpPr>
          <p:cNvPr id="131" name="Rectangle 23"/>
          <p:cNvSpPr>
            <a:spLocks noChangeArrowheads="1"/>
          </p:cNvSpPr>
          <p:nvPr/>
        </p:nvSpPr>
        <p:spPr bwMode="auto">
          <a:xfrm>
            <a:off x="7401396" y="1628800"/>
            <a:ext cx="1224508" cy="57665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テンプレート</a:t>
            </a: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作成部</a:t>
            </a:r>
          </a:p>
        </p:txBody>
      </p:sp>
      <p:sp>
        <p:nvSpPr>
          <p:cNvPr id="132" name="AutoShape 24"/>
          <p:cNvSpPr>
            <a:spLocks noChangeArrowheads="1"/>
          </p:cNvSpPr>
          <p:nvPr/>
        </p:nvSpPr>
        <p:spPr bwMode="auto">
          <a:xfrm>
            <a:off x="7407930" y="549524"/>
            <a:ext cx="1570836" cy="647228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ユーザにメール</a:t>
            </a:r>
            <a:endParaRPr lang="en-US" altLang="ja-JP" sz="16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として送信</a:t>
            </a:r>
          </a:p>
        </p:txBody>
      </p:sp>
      <p:sp>
        <p:nvSpPr>
          <p:cNvPr id="133" name="AutoShape 26"/>
          <p:cNvSpPr>
            <a:spLocks noChangeArrowheads="1"/>
          </p:cNvSpPr>
          <p:nvPr/>
        </p:nvSpPr>
        <p:spPr bwMode="auto">
          <a:xfrm rot="5400000">
            <a:off x="7437847" y="1268760"/>
            <a:ext cx="360040" cy="288925"/>
          </a:xfrm>
          <a:prstGeom prst="leftArrow">
            <a:avLst>
              <a:gd name="adj1" fmla="val 50000"/>
              <a:gd name="adj2" fmla="val 49725"/>
            </a:avLst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ja-JP" altLang="en-US" sz="1600">
              <a:solidFill>
                <a:srgbClr val="000000"/>
              </a:solidFill>
            </a:endParaRPr>
          </a:p>
        </p:txBody>
      </p:sp>
      <p:sp>
        <p:nvSpPr>
          <p:cNvPr id="134" name="Line 38"/>
          <p:cNvSpPr>
            <a:spLocks noChangeShapeType="1"/>
          </p:cNvSpPr>
          <p:nvPr/>
        </p:nvSpPr>
        <p:spPr bwMode="auto">
          <a:xfrm flipH="1" flipV="1">
            <a:off x="7998792" y="2204864"/>
            <a:ext cx="0" cy="7920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7730979" y="1196752"/>
            <a:ext cx="6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0000FF"/>
                </a:solidFill>
              </a:rPr>
              <a:t>(2-3)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7981035" y="2204864"/>
            <a:ext cx="6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0000FF"/>
                </a:solidFill>
              </a:rPr>
              <a:t>(2-3)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141" name="テキスト ボックス 140"/>
          <p:cNvSpPr txBox="1"/>
          <p:nvPr/>
        </p:nvSpPr>
        <p:spPr>
          <a:xfrm>
            <a:off x="5932533" y="3131676"/>
            <a:ext cx="6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0000FF"/>
                </a:solidFill>
              </a:rPr>
              <a:t>(2-1)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147" name="Line 33"/>
          <p:cNvSpPr>
            <a:spLocks noChangeShapeType="1"/>
          </p:cNvSpPr>
          <p:nvPr/>
        </p:nvSpPr>
        <p:spPr bwMode="auto">
          <a:xfrm flipH="1" flipV="1">
            <a:off x="5618088" y="3501008"/>
            <a:ext cx="0" cy="936104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89" name="Line 37"/>
          <p:cNvSpPr>
            <a:spLocks noChangeShapeType="1"/>
          </p:cNvSpPr>
          <p:nvPr/>
        </p:nvSpPr>
        <p:spPr bwMode="auto">
          <a:xfrm flipH="1">
            <a:off x="3817888" y="4005064"/>
            <a:ext cx="7920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97" name="AutoShape 3"/>
          <p:cNvSpPr>
            <a:spLocks noChangeArrowheads="1"/>
          </p:cNvSpPr>
          <p:nvPr/>
        </p:nvSpPr>
        <p:spPr bwMode="auto">
          <a:xfrm>
            <a:off x="4988768" y="5517704"/>
            <a:ext cx="1008112" cy="1008112"/>
          </a:xfrm>
          <a:prstGeom prst="flowChartMagneticDisk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t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再利用</a:t>
            </a:r>
            <a:endParaRPr lang="en-US" altLang="ja-JP" sz="16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情報</a:t>
            </a:r>
            <a:r>
              <a:rPr lang="en-US" altLang="ja-JP" sz="1600" dirty="0" smtClean="0">
                <a:solidFill>
                  <a:srgbClr val="000000"/>
                </a:solidFill>
              </a:rPr>
              <a:t>DB</a:t>
            </a:r>
            <a:endParaRPr lang="ja-JP" altLang="en-US" sz="1600" dirty="0" smtClean="0">
              <a:solidFill>
                <a:srgbClr val="000000"/>
              </a:solidFill>
            </a:endParaRPr>
          </a:p>
        </p:txBody>
      </p:sp>
      <p:sp>
        <p:nvSpPr>
          <p:cNvPr id="98" name="AutoShape 7"/>
          <p:cNvSpPr>
            <a:spLocks noChangeArrowheads="1"/>
          </p:cNvSpPr>
          <p:nvPr/>
        </p:nvSpPr>
        <p:spPr bwMode="auto">
          <a:xfrm>
            <a:off x="6715285" y="5517232"/>
            <a:ext cx="1008112" cy="1009056"/>
          </a:xfrm>
          <a:prstGeom prst="flowChartMagneticDisk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t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メール</a:t>
            </a: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アーカイブ</a:t>
            </a:r>
          </a:p>
        </p:txBody>
      </p:sp>
      <p:sp>
        <p:nvSpPr>
          <p:cNvPr id="100" name="Line 33"/>
          <p:cNvSpPr>
            <a:spLocks noChangeShapeType="1"/>
          </p:cNvSpPr>
          <p:nvPr/>
        </p:nvSpPr>
        <p:spPr bwMode="auto">
          <a:xfrm flipH="1">
            <a:off x="4609976" y="1268462"/>
            <a:ext cx="0" cy="274930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72" name="Line 33"/>
          <p:cNvSpPr>
            <a:spLocks noChangeShapeType="1"/>
          </p:cNvSpPr>
          <p:nvPr/>
        </p:nvSpPr>
        <p:spPr bwMode="auto">
          <a:xfrm flipV="1">
            <a:off x="3817888" y="4221086"/>
            <a:ext cx="418680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5932656" y="3861048"/>
            <a:ext cx="629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 smtClean="0">
                <a:solidFill>
                  <a:srgbClr val="0000FF"/>
                </a:solidFill>
              </a:rPr>
              <a:t>(2-2)</a:t>
            </a:r>
            <a:endParaRPr lang="ja-JP" altLang="en-US" dirty="0">
              <a:solidFill>
                <a:srgbClr val="0000FF"/>
              </a:solidFill>
            </a:endParaRPr>
          </a:p>
        </p:txBody>
      </p:sp>
      <p:sp>
        <p:nvSpPr>
          <p:cNvPr id="77" name="Line 29"/>
          <p:cNvSpPr>
            <a:spLocks noChangeShapeType="1"/>
          </p:cNvSpPr>
          <p:nvPr/>
        </p:nvSpPr>
        <p:spPr bwMode="auto">
          <a:xfrm flipV="1">
            <a:off x="755700" y="4581128"/>
            <a:ext cx="0" cy="758056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82" name="Line 29"/>
          <p:cNvSpPr>
            <a:spLocks noChangeShapeType="1"/>
          </p:cNvSpPr>
          <p:nvPr/>
        </p:nvSpPr>
        <p:spPr bwMode="auto">
          <a:xfrm flipV="1">
            <a:off x="5264224" y="5097884"/>
            <a:ext cx="0" cy="43204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64" name="Rectangle 10"/>
          <p:cNvSpPr>
            <a:spLocks noChangeArrowheads="1"/>
          </p:cNvSpPr>
          <p:nvPr/>
        </p:nvSpPr>
        <p:spPr bwMode="auto">
          <a:xfrm>
            <a:off x="2233712" y="2636912"/>
            <a:ext cx="1512168" cy="648072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メール・カレンダ</a:t>
            </a:r>
            <a:endParaRPr lang="en-US" altLang="ja-JP" sz="16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共通閲覧部</a:t>
            </a:r>
            <a:endParaRPr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65" name="Line 29"/>
          <p:cNvSpPr>
            <a:spLocks noChangeShapeType="1"/>
          </p:cNvSpPr>
          <p:nvPr/>
        </p:nvSpPr>
        <p:spPr bwMode="auto">
          <a:xfrm flipV="1">
            <a:off x="2648992" y="3284984"/>
            <a:ext cx="0" cy="64807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2064742" y="3557642"/>
            <a:ext cx="6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0000FF"/>
                </a:solidFill>
              </a:rPr>
              <a:t>(2-7)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5736308" y="2749644"/>
            <a:ext cx="6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0000FF"/>
                </a:solidFill>
              </a:rPr>
              <a:t>(2-1)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103" name="Line 38"/>
          <p:cNvSpPr>
            <a:spLocks noChangeShapeType="1"/>
          </p:cNvSpPr>
          <p:nvPr/>
        </p:nvSpPr>
        <p:spPr bwMode="auto">
          <a:xfrm flipH="1" flipV="1">
            <a:off x="8004690" y="3577992"/>
            <a:ext cx="0" cy="6480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126389" y="4716497"/>
            <a:ext cx="629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(1-1)</a:t>
            </a:r>
          </a:p>
          <a:p>
            <a:pPr algn="ctr"/>
            <a:r>
              <a:rPr lang="en-US" altLang="ja-JP" dirty="0" smtClean="0">
                <a:solidFill>
                  <a:srgbClr val="0000FF"/>
                </a:solidFill>
              </a:rPr>
              <a:t>(2-2)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1528201" y="3509888"/>
            <a:ext cx="629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(1-1)</a:t>
            </a:r>
          </a:p>
          <a:p>
            <a:pPr algn="ctr"/>
            <a:r>
              <a:rPr lang="en-US" altLang="ja-JP" dirty="0" smtClean="0">
                <a:solidFill>
                  <a:srgbClr val="0000FF"/>
                </a:solidFill>
              </a:rPr>
              <a:t>(2-2)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106" name="Line 33"/>
          <p:cNvSpPr>
            <a:spLocks noChangeShapeType="1"/>
          </p:cNvSpPr>
          <p:nvPr/>
        </p:nvSpPr>
        <p:spPr bwMode="auto">
          <a:xfrm flipH="1">
            <a:off x="893937" y="2356374"/>
            <a:ext cx="0" cy="64830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07" name="Line 36"/>
          <p:cNvSpPr>
            <a:spLocks noChangeShapeType="1"/>
          </p:cNvSpPr>
          <p:nvPr/>
        </p:nvSpPr>
        <p:spPr bwMode="auto">
          <a:xfrm flipV="1">
            <a:off x="893937" y="2996952"/>
            <a:ext cx="133786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1258409" y="2991976"/>
            <a:ext cx="6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0000FF"/>
                </a:solidFill>
              </a:rPr>
              <a:t>(2-7)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1258409" y="2584956"/>
            <a:ext cx="6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(1-2)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4" name="直線矢印コネクタ 3"/>
          <p:cNvCxnSpPr>
            <a:stCxn id="2057" idx="3"/>
            <a:endCxn id="2060" idx="1"/>
          </p:cNvCxnSpPr>
          <p:nvPr/>
        </p:nvCxnSpPr>
        <p:spPr>
          <a:xfrm flipV="1">
            <a:off x="1289224" y="1016311"/>
            <a:ext cx="727769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109"/>
          <p:cNvCxnSpPr/>
          <p:nvPr/>
        </p:nvCxnSpPr>
        <p:spPr>
          <a:xfrm flipV="1">
            <a:off x="3673872" y="1052438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線矢印コネクタ 111"/>
          <p:cNvCxnSpPr/>
          <p:nvPr/>
        </p:nvCxnSpPr>
        <p:spPr>
          <a:xfrm>
            <a:off x="3745582" y="3118976"/>
            <a:ext cx="3829794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カギ線コネクタ 112"/>
          <p:cNvCxnSpPr/>
          <p:nvPr/>
        </p:nvCxnSpPr>
        <p:spPr>
          <a:xfrm flipH="1" flipV="1">
            <a:off x="3817888" y="4436516"/>
            <a:ext cx="1062508" cy="324359"/>
          </a:xfrm>
          <a:prstGeom prst="bentConnector3">
            <a:avLst/>
          </a:prstGeom>
          <a:ln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 flipH="1">
            <a:off x="6105252" y="4760875"/>
            <a:ext cx="609847" cy="0"/>
          </a:xfrm>
          <a:prstGeom prst="straightConnector1">
            <a:avLst/>
          </a:prstGeom>
          <a:ln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テキスト ボックス 114"/>
          <p:cNvSpPr txBox="1"/>
          <p:nvPr/>
        </p:nvSpPr>
        <p:spPr>
          <a:xfrm>
            <a:off x="6100936" y="4753168"/>
            <a:ext cx="6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(1-1)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8" name="テキスト ボックス 117"/>
          <p:cNvSpPr txBox="1"/>
          <p:nvPr/>
        </p:nvSpPr>
        <p:spPr>
          <a:xfrm>
            <a:off x="4235370" y="4753168"/>
            <a:ext cx="6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(1-1)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4648076" y="5148372"/>
            <a:ext cx="6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(1-1)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1" name="テキスト ボックス 120"/>
          <p:cNvSpPr txBox="1"/>
          <p:nvPr/>
        </p:nvSpPr>
        <p:spPr>
          <a:xfrm>
            <a:off x="6380753" y="5148372"/>
            <a:ext cx="6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(1-1)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2" name="Line 29"/>
          <p:cNvSpPr>
            <a:spLocks noChangeShapeType="1"/>
          </p:cNvSpPr>
          <p:nvPr/>
        </p:nvSpPr>
        <p:spPr bwMode="auto">
          <a:xfrm flipH="1">
            <a:off x="3271180" y="3293369"/>
            <a:ext cx="0" cy="64809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3249005" y="3271624"/>
            <a:ext cx="6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(1-3)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2064296" y="3271624"/>
            <a:ext cx="6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(1-1)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9" name="テキスト ボックス 128"/>
          <p:cNvSpPr txBox="1"/>
          <p:nvPr/>
        </p:nvSpPr>
        <p:spPr>
          <a:xfrm>
            <a:off x="3249005" y="3557642"/>
            <a:ext cx="6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0000FF"/>
                </a:solidFill>
              </a:rPr>
              <a:t>(2-7)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139" name="Line 29"/>
          <p:cNvSpPr>
            <a:spLocks noChangeShapeType="1"/>
          </p:cNvSpPr>
          <p:nvPr/>
        </p:nvSpPr>
        <p:spPr bwMode="auto">
          <a:xfrm flipH="1">
            <a:off x="3261986" y="4576216"/>
            <a:ext cx="0" cy="9414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42" name="テキスト ボックス 141"/>
          <p:cNvSpPr txBox="1"/>
          <p:nvPr/>
        </p:nvSpPr>
        <p:spPr>
          <a:xfrm>
            <a:off x="2048475" y="4753168"/>
            <a:ext cx="629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rgbClr val="FF0000"/>
                </a:solidFill>
              </a:rPr>
              <a:t>(1-1)</a:t>
            </a:r>
          </a:p>
          <a:p>
            <a:pPr algn="ctr"/>
            <a:r>
              <a:rPr kumimoji="1" lang="en-US" altLang="ja-JP" dirty="0" smtClean="0">
                <a:solidFill>
                  <a:srgbClr val="0000FF"/>
                </a:solidFill>
              </a:rPr>
              <a:t>(2-2)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144" name="AutoShape 7"/>
          <p:cNvSpPr>
            <a:spLocks noChangeArrowheads="1"/>
          </p:cNvSpPr>
          <p:nvPr/>
        </p:nvSpPr>
        <p:spPr bwMode="auto">
          <a:xfrm>
            <a:off x="2233712" y="5517704"/>
            <a:ext cx="1512168" cy="1008112"/>
          </a:xfrm>
          <a:prstGeom prst="flowChartMagneticDisk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t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メール・タスク</a:t>
            </a:r>
            <a:endParaRPr lang="en-US" altLang="ja-JP" sz="16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関連情報</a:t>
            </a:r>
            <a:r>
              <a:rPr lang="en-US" altLang="ja-JP" sz="1600" dirty="0" smtClean="0">
                <a:solidFill>
                  <a:srgbClr val="000000"/>
                </a:solidFill>
              </a:rPr>
              <a:t>DB</a:t>
            </a:r>
            <a:endParaRPr lang="ja-JP" altLang="en-US" sz="1600" dirty="0" smtClean="0">
              <a:solidFill>
                <a:srgbClr val="000000"/>
              </a:solidFill>
            </a:endParaRPr>
          </a:p>
        </p:txBody>
      </p:sp>
      <p:sp>
        <p:nvSpPr>
          <p:cNvPr id="79" name="Line 29"/>
          <p:cNvSpPr>
            <a:spLocks noChangeShapeType="1"/>
          </p:cNvSpPr>
          <p:nvPr/>
        </p:nvSpPr>
        <p:spPr bwMode="auto">
          <a:xfrm>
            <a:off x="1111300" y="4581128"/>
            <a:ext cx="0" cy="758056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84" name="Line 38"/>
          <p:cNvSpPr>
            <a:spLocks noChangeShapeType="1"/>
          </p:cNvSpPr>
          <p:nvPr/>
        </p:nvSpPr>
        <p:spPr bwMode="auto">
          <a:xfrm flipH="1" flipV="1">
            <a:off x="1509564" y="4373485"/>
            <a:ext cx="656440" cy="1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85" name="Line 29"/>
          <p:cNvSpPr>
            <a:spLocks noChangeShapeType="1"/>
          </p:cNvSpPr>
          <p:nvPr/>
        </p:nvSpPr>
        <p:spPr bwMode="auto">
          <a:xfrm flipH="1" flipV="1">
            <a:off x="2677786" y="4576216"/>
            <a:ext cx="0" cy="9414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3271180" y="4753168"/>
            <a:ext cx="629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rgbClr val="FF0000"/>
                </a:solidFill>
              </a:rPr>
              <a:t>(1-3)</a:t>
            </a:r>
          </a:p>
          <a:p>
            <a:pPr algn="ctr"/>
            <a:r>
              <a:rPr kumimoji="1" lang="en-US" altLang="ja-JP" dirty="0" smtClean="0">
                <a:solidFill>
                  <a:srgbClr val="0000FF"/>
                </a:solidFill>
              </a:rPr>
              <a:t>(2-7)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91" name="Line 29"/>
          <p:cNvSpPr>
            <a:spLocks noChangeShapeType="1"/>
          </p:cNvSpPr>
          <p:nvPr/>
        </p:nvSpPr>
        <p:spPr bwMode="auto">
          <a:xfrm>
            <a:off x="5696024" y="5097884"/>
            <a:ext cx="0" cy="43204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92" name="Line 29"/>
          <p:cNvSpPr>
            <a:spLocks noChangeShapeType="1"/>
          </p:cNvSpPr>
          <p:nvPr/>
        </p:nvSpPr>
        <p:spPr bwMode="auto">
          <a:xfrm flipV="1">
            <a:off x="6976020" y="5080310"/>
            <a:ext cx="0" cy="449621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93" name="Line 29"/>
          <p:cNvSpPr>
            <a:spLocks noChangeShapeType="1"/>
          </p:cNvSpPr>
          <p:nvPr/>
        </p:nvSpPr>
        <p:spPr bwMode="auto">
          <a:xfrm>
            <a:off x="7407820" y="5080310"/>
            <a:ext cx="0" cy="449621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17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467544" y="908720"/>
            <a:ext cx="720080" cy="336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600" dirty="0">
                <a:solidFill>
                  <a:srgbClr val="000000"/>
                </a:solidFill>
              </a:rPr>
              <a:t>メーラ</a:t>
            </a:r>
          </a:p>
        </p:txBody>
      </p:sp>
      <p:sp>
        <p:nvSpPr>
          <p:cNvPr id="2060" name="Rectangle 14"/>
          <p:cNvSpPr>
            <a:spLocks noChangeArrowheads="1"/>
          </p:cNvSpPr>
          <p:nvPr/>
        </p:nvSpPr>
        <p:spPr bwMode="auto">
          <a:xfrm>
            <a:off x="1762993" y="764159"/>
            <a:ext cx="1656879" cy="50430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グループウェア</a:t>
            </a:r>
            <a:endParaRPr lang="en-US" altLang="ja-JP" sz="16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用</a:t>
            </a:r>
            <a:r>
              <a:rPr lang="en-US" altLang="ja-JP" sz="1600" dirty="0" smtClean="0">
                <a:solidFill>
                  <a:srgbClr val="000000"/>
                </a:solidFill>
              </a:rPr>
              <a:t>SMTP</a:t>
            </a:r>
            <a:r>
              <a:rPr lang="ja-JP" altLang="en-US" sz="1600" dirty="0" smtClean="0">
                <a:solidFill>
                  <a:srgbClr val="000000"/>
                </a:solidFill>
              </a:rPr>
              <a:t>サーバ</a:t>
            </a:r>
          </a:p>
        </p:txBody>
      </p:sp>
      <p:sp>
        <p:nvSpPr>
          <p:cNvPr id="2062" name="Rectangle 16"/>
          <p:cNvSpPr>
            <a:spLocks noChangeArrowheads="1"/>
          </p:cNvSpPr>
          <p:nvPr/>
        </p:nvSpPr>
        <p:spPr bwMode="auto">
          <a:xfrm>
            <a:off x="4626396" y="4436516"/>
            <a:ext cx="1224856" cy="64871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再利用情報</a:t>
            </a:r>
            <a:endParaRPr lang="en-US" altLang="ja-JP" sz="16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管理部</a:t>
            </a:r>
            <a:endParaRPr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2064" name="Rectangle 18"/>
          <p:cNvSpPr>
            <a:spLocks noChangeArrowheads="1"/>
          </p:cNvSpPr>
          <p:nvPr/>
        </p:nvSpPr>
        <p:spPr bwMode="auto">
          <a:xfrm>
            <a:off x="6461099" y="4436516"/>
            <a:ext cx="1008484" cy="64871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アーカイブ</a:t>
            </a: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管理部</a:t>
            </a:r>
            <a:endParaRPr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2081" name="Line 37"/>
          <p:cNvSpPr>
            <a:spLocks noChangeShapeType="1"/>
          </p:cNvSpPr>
          <p:nvPr/>
        </p:nvSpPr>
        <p:spPr bwMode="auto">
          <a:xfrm>
            <a:off x="5076056" y="1268760"/>
            <a:ext cx="0" cy="316835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083" name="AutoShape 39"/>
          <p:cNvSpPr>
            <a:spLocks noChangeArrowheads="1"/>
          </p:cNvSpPr>
          <p:nvPr/>
        </p:nvSpPr>
        <p:spPr bwMode="auto">
          <a:xfrm rot="5400000">
            <a:off x="1799977" y="368077"/>
            <a:ext cx="360363" cy="288925"/>
          </a:xfrm>
          <a:prstGeom prst="leftArrow">
            <a:avLst>
              <a:gd name="adj1" fmla="val 50000"/>
              <a:gd name="adj2" fmla="val 31181"/>
            </a:avLst>
          </a:prstGeom>
          <a:noFill/>
          <a:ln w="25400">
            <a:solidFill>
              <a:srgbClr val="000000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ja-JP" altLang="en-US" sz="1600">
              <a:solidFill>
                <a:srgbClr val="000000"/>
              </a:solidFill>
            </a:endParaRPr>
          </a:p>
        </p:txBody>
      </p: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611362" y="1436067"/>
            <a:ext cx="361950" cy="647700"/>
            <a:chOff x="2381" y="2296"/>
            <a:chExt cx="363" cy="680"/>
          </a:xfrm>
          <a:solidFill>
            <a:srgbClr val="000000"/>
          </a:solidFill>
        </p:grpSpPr>
        <p:sp>
          <p:nvSpPr>
            <p:cNvPr id="2103" name="AutoShape 50"/>
            <p:cNvSpPr>
              <a:spLocks noChangeArrowheads="1"/>
            </p:cNvSpPr>
            <p:nvPr/>
          </p:nvSpPr>
          <p:spPr bwMode="auto">
            <a:xfrm>
              <a:off x="2381" y="2568"/>
              <a:ext cx="363" cy="408"/>
            </a:xfrm>
            <a:prstGeom prst="triangle">
              <a:avLst>
                <a:gd name="adj" fmla="val 50000"/>
              </a:avLst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ja-JP" altLang="en-US" sz="1600">
                <a:solidFill>
                  <a:srgbClr val="000000"/>
                </a:solidFill>
              </a:endParaRPr>
            </a:p>
          </p:txBody>
        </p:sp>
        <p:sp>
          <p:nvSpPr>
            <p:cNvPr id="2104" name="Oval 51"/>
            <p:cNvSpPr>
              <a:spLocks noChangeArrowheads="1"/>
            </p:cNvSpPr>
            <p:nvPr/>
          </p:nvSpPr>
          <p:spPr bwMode="auto">
            <a:xfrm>
              <a:off x="2402" y="2296"/>
              <a:ext cx="318" cy="318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ja-JP" altLang="en-US" sz="1600">
                <a:solidFill>
                  <a:srgbClr val="000000"/>
                </a:solidFill>
              </a:endParaRPr>
            </a:p>
          </p:txBody>
        </p:sp>
      </p:grpSp>
      <p:sp>
        <p:nvSpPr>
          <p:cNvPr id="2095" name="Text Box 53"/>
          <p:cNvSpPr txBox="1">
            <a:spLocks noChangeArrowheads="1"/>
          </p:cNvSpPr>
          <p:nvPr/>
        </p:nvSpPr>
        <p:spPr bwMode="auto">
          <a:xfrm>
            <a:off x="395462" y="2012330"/>
            <a:ext cx="7921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ja-JP" altLang="en-US" sz="1600" dirty="0">
                <a:solidFill>
                  <a:srgbClr val="000000"/>
                </a:solidFill>
              </a:rPr>
              <a:t>ユーザ</a:t>
            </a:r>
          </a:p>
        </p:txBody>
      </p:sp>
      <p:sp>
        <p:nvSpPr>
          <p:cNvPr id="2102" name="Text Box 60"/>
          <p:cNvSpPr txBox="1">
            <a:spLocks noChangeArrowheads="1"/>
          </p:cNvSpPr>
          <p:nvPr/>
        </p:nvSpPr>
        <p:spPr bwMode="auto">
          <a:xfrm>
            <a:off x="2339752" y="356146"/>
            <a:ext cx="647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ja-JP" altLang="en-US" sz="1600" dirty="0">
                <a:solidFill>
                  <a:srgbClr val="000000"/>
                </a:solidFill>
              </a:rPr>
              <a:t>配送</a:t>
            </a:r>
          </a:p>
        </p:txBody>
      </p:sp>
      <p:sp>
        <p:nvSpPr>
          <p:cNvPr id="57" name="Rectangle 10"/>
          <p:cNvSpPr>
            <a:spLocks noChangeArrowheads="1"/>
          </p:cNvSpPr>
          <p:nvPr/>
        </p:nvSpPr>
        <p:spPr bwMode="auto">
          <a:xfrm>
            <a:off x="1907704" y="3933056"/>
            <a:ext cx="1656184" cy="64807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メール・タスク</a:t>
            </a:r>
            <a:endParaRPr lang="en-US" altLang="ja-JP" sz="16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関連情報管理部</a:t>
            </a:r>
            <a:endParaRPr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59" name="Rectangle 10"/>
          <p:cNvSpPr>
            <a:spLocks noChangeArrowheads="1"/>
          </p:cNvSpPr>
          <p:nvPr/>
        </p:nvSpPr>
        <p:spPr bwMode="auto">
          <a:xfrm>
            <a:off x="399852" y="5085184"/>
            <a:ext cx="864096" cy="72008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カレンダ</a:t>
            </a:r>
            <a:endParaRPr lang="en-US" altLang="ja-JP" sz="16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システム</a:t>
            </a:r>
            <a:endParaRPr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45" name="Rectangle 10"/>
          <p:cNvSpPr>
            <a:spLocks noChangeArrowheads="1"/>
          </p:cNvSpPr>
          <p:nvPr/>
        </p:nvSpPr>
        <p:spPr bwMode="auto">
          <a:xfrm>
            <a:off x="4139952" y="764704"/>
            <a:ext cx="1368152" cy="503758"/>
          </a:xfrm>
          <a:prstGeom prst="rect">
            <a:avLst/>
          </a:prstGeom>
          <a:noFill/>
          <a:ln w="9525" cmpd="sng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メール解析部</a:t>
            </a:r>
            <a:endParaRPr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46" name="Line 33"/>
          <p:cNvSpPr>
            <a:spLocks noChangeShapeType="1"/>
          </p:cNvSpPr>
          <p:nvPr/>
        </p:nvSpPr>
        <p:spPr bwMode="auto">
          <a:xfrm>
            <a:off x="5508104" y="1052438"/>
            <a:ext cx="136815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7" name="Line 28"/>
          <p:cNvSpPr>
            <a:spLocks noChangeShapeType="1"/>
          </p:cNvSpPr>
          <p:nvPr/>
        </p:nvSpPr>
        <p:spPr bwMode="auto">
          <a:xfrm flipH="1">
            <a:off x="6876252" y="1052736"/>
            <a:ext cx="3" cy="3384376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63" name="Line 38"/>
          <p:cNvSpPr>
            <a:spLocks noChangeShapeType="1"/>
          </p:cNvSpPr>
          <p:nvPr/>
        </p:nvSpPr>
        <p:spPr bwMode="auto">
          <a:xfrm flipH="1" flipV="1">
            <a:off x="1407965" y="4221086"/>
            <a:ext cx="504039" cy="1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67" name="Rectangle 10"/>
          <p:cNvSpPr>
            <a:spLocks noChangeArrowheads="1"/>
          </p:cNvSpPr>
          <p:nvPr/>
        </p:nvSpPr>
        <p:spPr bwMode="auto">
          <a:xfrm>
            <a:off x="255836" y="3933056"/>
            <a:ext cx="1152128" cy="64807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タスク情報</a:t>
            </a:r>
            <a:endParaRPr lang="en-US" altLang="ja-JP" sz="16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管理部</a:t>
            </a:r>
            <a:endParaRPr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3473284" y="1052736"/>
            <a:ext cx="6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rgbClr val="0000FF"/>
                </a:solidFill>
              </a:rPr>
              <a:t>(2-5)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5032899" y="1268760"/>
            <a:ext cx="6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0000FF"/>
                </a:solidFill>
              </a:rPr>
              <a:t>(2-6)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6971960" y="5147900"/>
            <a:ext cx="6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0000FF"/>
                </a:solidFill>
              </a:rPr>
              <a:t>(2-8)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852243" y="4715852"/>
            <a:ext cx="6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0000FF"/>
                </a:solidFill>
              </a:rPr>
              <a:t>(2-2)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1165675" y="1052736"/>
            <a:ext cx="6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rgbClr val="0000FF"/>
                </a:solidFill>
              </a:rPr>
              <a:t>(2-4)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5248084" y="5147900"/>
            <a:ext cx="6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0000FF"/>
                </a:solidFill>
              </a:rPr>
              <a:t>(2-6)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1353861" y="4271888"/>
            <a:ext cx="6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0000FF"/>
                </a:solidFill>
              </a:rPr>
              <a:t>(2-2)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111" name="Line 29"/>
          <p:cNvSpPr>
            <a:spLocks noChangeShapeType="1"/>
          </p:cNvSpPr>
          <p:nvPr/>
        </p:nvSpPr>
        <p:spPr bwMode="auto">
          <a:xfrm>
            <a:off x="5351388" y="3501008"/>
            <a:ext cx="23255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non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2057130" y="323364"/>
            <a:ext cx="43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M'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4312818" y="1268760"/>
            <a:ext cx="6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0000FF"/>
                </a:solidFill>
              </a:rPr>
              <a:t>(2-7)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127" name="Line 38"/>
          <p:cNvSpPr>
            <a:spLocks noChangeShapeType="1"/>
          </p:cNvSpPr>
          <p:nvPr/>
        </p:nvSpPr>
        <p:spPr bwMode="auto">
          <a:xfrm flipH="1">
            <a:off x="7270203" y="2204864"/>
            <a:ext cx="0" cy="223224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6301608" y="1065138"/>
            <a:ext cx="6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0000FF"/>
                </a:solidFill>
              </a:rPr>
              <a:t>(2-8)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130" name="Rectangle 21"/>
          <p:cNvSpPr>
            <a:spLocks noChangeArrowheads="1"/>
          </p:cNvSpPr>
          <p:nvPr/>
        </p:nvSpPr>
        <p:spPr bwMode="auto">
          <a:xfrm>
            <a:off x="7676976" y="2996952"/>
            <a:ext cx="864121" cy="57740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再利用</a:t>
            </a:r>
            <a:endParaRPr lang="en-US" altLang="ja-JP" sz="16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提案部</a:t>
            </a:r>
          </a:p>
        </p:txBody>
      </p:sp>
      <p:sp>
        <p:nvSpPr>
          <p:cNvPr id="131" name="Rectangle 23"/>
          <p:cNvSpPr>
            <a:spLocks noChangeArrowheads="1"/>
          </p:cNvSpPr>
          <p:nvPr/>
        </p:nvSpPr>
        <p:spPr bwMode="auto">
          <a:xfrm>
            <a:off x="7147396" y="1628800"/>
            <a:ext cx="1224508" cy="57665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テンプレート</a:t>
            </a: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作成部</a:t>
            </a:r>
          </a:p>
        </p:txBody>
      </p:sp>
      <p:sp>
        <p:nvSpPr>
          <p:cNvPr id="132" name="AutoShape 24"/>
          <p:cNvSpPr>
            <a:spLocks noChangeArrowheads="1"/>
          </p:cNvSpPr>
          <p:nvPr/>
        </p:nvSpPr>
        <p:spPr bwMode="auto">
          <a:xfrm>
            <a:off x="7075388" y="549524"/>
            <a:ext cx="1727920" cy="647228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ユーザにメール</a:t>
            </a:r>
            <a:endParaRPr lang="en-US" altLang="ja-JP" sz="16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として送信</a:t>
            </a:r>
          </a:p>
        </p:txBody>
      </p:sp>
      <p:sp>
        <p:nvSpPr>
          <p:cNvPr id="133" name="AutoShape 26"/>
          <p:cNvSpPr>
            <a:spLocks noChangeArrowheads="1"/>
          </p:cNvSpPr>
          <p:nvPr/>
        </p:nvSpPr>
        <p:spPr bwMode="auto">
          <a:xfrm rot="5400000">
            <a:off x="7183847" y="1268760"/>
            <a:ext cx="360040" cy="288925"/>
          </a:xfrm>
          <a:prstGeom prst="leftArrow">
            <a:avLst>
              <a:gd name="adj1" fmla="val 50000"/>
              <a:gd name="adj2" fmla="val 49725"/>
            </a:avLst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ja-JP" altLang="en-US" sz="1600">
              <a:solidFill>
                <a:srgbClr val="000000"/>
              </a:solidFill>
            </a:endParaRPr>
          </a:p>
        </p:txBody>
      </p:sp>
      <p:sp>
        <p:nvSpPr>
          <p:cNvPr id="134" name="Line 38"/>
          <p:cNvSpPr>
            <a:spLocks noChangeShapeType="1"/>
          </p:cNvSpPr>
          <p:nvPr/>
        </p:nvSpPr>
        <p:spPr bwMode="auto">
          <a:xfrm flipH="1" flipV="1">
            <a:off x="8100392" y="2204864"/>
            <a:ext cx="0" cy="7920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7476979" y="1196752"/>
            <a:ext cx="6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0000FF"/>
                </a:solidFill>
              </a:rPr>
              <a:t>(2-3)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8082635" y="2204864"/>
            <a:ext cx="6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0000FF"/>
                </a:solidFill>
              </a:rPr>
              <a:t>(2-3)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140" name="テキスト ボックス 139"/>
          <p:cNvSpPr txBox="1"/>
          <p:nvPr/>
        </p:nvSpPr>
        <p:spPr>
          <a:xfrm>
            <a:off x="7251608" y="2204864"/>
            <a:ext cx="6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0000FF"/>
                </a:solidFill>
              </a:rPr>
              <a:t>(2-3)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141" name="テキスト ボックス 140"/>
          <p:cNvSpPr txBox="1"/>
          <p:nvPr/>
        </p:nvSpPr>
        <p:spPr>
          <a:xfrm>
            <a:off x="5678533" y="3131676"/>
            <a:ext cx="6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0000FF"/>
                </a:solidFill>
              </a:rPr>
              <a:t>(2-1)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147" name="Line 33"/>
          <p:cNvSpPr>
            <a:spLocks noChangeShapeType="1"/>
          </p:cNvSpPr>
          <p:nvPr/>
        </p:nvSpPr>
        <p:spPr bwMode="auto">
          <a:xfrm flipH="1" flipV="1">
            <a:off x="5364088" y="3501008"/>
            <a:ext cx="0" cy="936104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lg" len="lg"/>
            <a:tailEnd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89" name="Line 37"/>
          <p:cNvSpPr>
            <a:spLocks noChangeShapeType="1"/>
          </p:cNvSpPr>
          <p:nvPr/>
        </p:nvSpPr>
        <p:spPr bwMode="auto">
          <a:xfrm flipH="1">
            <a:off x="3563888" y="4005064"/>
            <a:ext cx="7920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97" name="AutoShape 3"/>
          <p:cNvSpPr>
            <a:spLocks noChangeArrowheads="1"/>
          </p:cNvSpPr>
          <p:nvPr/>
        </p:nvSpPr>
        <p:spPr bwMode="auto">
          <a:xfrm>
            <a:off x="4734768" y="5517704"/>
            <a:ext cx="1008112" cy="1008112"/>
          </a:xfrm>
          <a:prstGeom prst="flowChartMagneticDisk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t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再利用</a:t>
            </a:r>
            <a:endParaRPr lang="en-US" altLang="ja-JP" sz="16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情報</a:t>
            </a:r>
            <a:r>
              <a:rPr lang="en-US" altLang="ja-JP" sz="1600" dirty="0" smtClean="0">
                <a:solidFill>
                  <a:srgbClr val="000000"/>
                </a:solidFill>
              </a:rPr>
              <a:t>DB</a:t>
            </a:r>
            <a:endParaRPr lang="ja-JP" altLang="en-US" sz="1600" dirty="0" smtClean="0">
              <a:solidFill>
                <a:srgbClr val="000000"/>
              </a:solidFill>
            </a:endParaRPr>
          </a:p>
        </p:txBody>
      </p:sp>
      <p:sp>
        <p:nvSpPr>
          <p:cNvPr id="98" name="AutoShape 7"/>
          <p:cNvSpPr>
            <a:spLocks noChangeArrowheads="1"/>
          </p:cNvSpPr>
          <p:nvPr/>
        </p:nvSpPr>
        <p:spPr bwMode="auto">
          <a:xfrm>
            <a:off x="6461285" y="5517232"/>
            <a:ext cx="1008112" cy="1009056"/>
          </a:xfrm>
          <a:prstGeom prst="flowChartMagneticDisk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t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メール</a:t>
            </a: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アーカイブ</a:t>
            </a:r>
          </a:p>
        </p:txBody>
      </p:sp>
      <p:sp>
        <p:nvSpPr>
          <p:cNvPr id="100" name="Line 33"/>
          <p:cNvSpPr>
            <a:spLocks noChangeShapeType="1"/>
          </p:cNvSpPr>
          <p:nvPr/>
        </p:nvSpPr>
        <p:spPr bwMode="auto">
          <a:xfrm flipH="1">
            <a:off x="4355976" y="1268462"/>
            <a:ext cx="0" cy="274930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72" name="Line 33"/>
          <p:cNvSpPr>
            <a:spLocks noChangeShapeType="1"/>
          </p:cNvSpPr>
          <p:nvPr/>
        </p:nvSpPr>
        <p:spPr bwMode="auto">
          <a:xfrm flipV="1">
            <a:off x="3563888" y="4221086"/>
            <a:ext cx="454134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lg" len="lg"/>
            <a:tailEnd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5427536" y="3861048"/>
            <a:ext cx="1131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 smtClean="0">
                <a:solidFill>
                  <a:srgbClr val="0000FF"/>
                </a:solidFill>
              </a:rPr>
              <a:t>(2-1),(2-2)</a:t>
            </a:r>
            <a:endParaRPr lang="ja-JP" altLang="en-US" dirty="0">
              <a:solidFill>
                <a:srgbClr val="0000FF"/>
              </a:solidFill>
            </a:endParaRPr>
          </a:p>
        </p:txBody>
      </p:sp>
      <p:sp>
        <p:nvSpPr>
          <p:cNvPr id="77" name="Line 29"/>
          <p:cNvSpPr>
            <a:spLocks noChangeShapeType="1"/>
          </p:cNvSpPr>
          <p:nvPr/>
        </p:nvSpPr>
        <p:spPr bwMode="auto">
          <a:xfrm>
            <a:off x="831900" y="4581128"/>
            <a:ext cx="0" cy="504056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82" name="Line 29"/>
          <p:cNvSpPr>
            <a:spLocks noChangeShapeType="1"/>
          </p:cNvSpPr>
          <p:nvPr/>
        </p:nvSpPr>
        <p:spPr bwMode="auto">
          <a:xfrm>
            <a:off x="5238824" y="5085184"/>
            <a:ext cx="0" cy="43204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88" name="Line 29"/>
          <p:cNvSpPr>
            <a:spLocks noChangeShapeType="1"/>
          </p:cNvSpPr>
          <p:nvPr/>
        </p:nvSpPr>
        <p:spPr bwMode="auto">
          <a:xfrm>
            <a:off x="6965341" y="5085184"/>
            <a:ext cx="0" cy="43204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64" name="Rectangle 10"/>
          <p:cNvSpPr>
            <a:spLocks noChangeArrowheads="1"/>
          </p:cNvSpPr>
          <p:nvPr/>
        </p:nvSpPr>
        <p:spPr bwMode="auto">
          <a:xfrm>
            <a:off x="1979712" y="2636912"/>
            <a:ext cx="1512168" cy="648072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メール・カレンダ</a:t>
            </a:r>
            <a:endParaRPr lang="en-US" altLang="ja-JP" sz="16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共通閲覧部</a:t>
            </a:r>
            <a:endParaRPr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65" name="Line 29"/>
          <p:cNvSpPr>
            <a:spLocks noChangeShapeType="1"/>
          </p:cNvSpPr>
          <p:nvPr/>
        </p:nvSpPr>
        <p:spPr bwMode="auto">
          <a:xfrm flipV="1">
            <a:off x="2394992" y="3284984"/>
            <a:ext cx="0" cy="64807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1810742" y="3557642"/>
            <a:ext cx="6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0000FF"/>
                </a:solidFill>
              </a:rPr>
              <a:t>(2-7)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5482308" y="2749644"/>
            <a:ext cx="6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0000FF"/>
                </a:solidFill>
              </a:rPr>
              <a:t>(2-1)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103" name="Line 38"/>
          <p:cNvSpPr>
            <a:spLocks noChangeShapeType="1"/>
          </p:cNvSpPr>
          <p:nvPr/>
        </p:nvSpPr>
        <p:spPr bwMode="auto">
          <a:xfrm flipH="1" flipV="1">
            <a:off x="8106290" y="3577992"/>
            <a:ext cx="0" cy="6480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189637" y="4716497"/>
            <a:ext cx="6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(1-1)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1350401" y="3763888"/>
            <a:ext cx="6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(1-1)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6" name="Line 33"/>
          <p:cNvSpPr>
            <a:spLocks noChangeShapeType="1"/>
          </p:cNvSpPr>
          <p:nvPr/>
        </p:nvSpPr>
        <p:spPr bwMode="auto">
          <a:xfrm flipH="1">
            <a:off x="792337" y="2356374"/>
            <a:ext cx="0" cy="64830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07" name="Line 36"/>
          <p:cNvSpPr>
            <a:spLocks noChangeShapeType="1"/>
          </p:cNvSpPr>
          <p:nvPr/>
        </p:nvSpPr>
        <p:spPr bwMode="auto">
          <a:xfrm flipV="1">
            <a:off x="789729" y="2996952"/>
            <a:ext cx="118807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1093309" y="2991976"/>
            <a:ext cx="6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0000FF"/>
                </a:solidFill>
              </a:rPr>
              <a:t>(2-7)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1093309" y="2584956"/>
            <a:ext cx="6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(1-2)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4" name="直線矢印コネクタ 3"/>
          <p:cNvCxnSpPr>
            <a:stCxn id="2057" idx="3"/>
          </p:cNvCxnSpPr>
          <p:nvPr/>
        </p:nvCxnSpPr>
        <p:spPr>
          <a:xfrm flipV="1">
            <a:off x="1187624" y="1052735"/>
            <a:ext cx="576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109"/>
          <p:cNvCxnSpPr/>
          <p:nvPr/>
        </p:nvCxnSpPr>
        <p:spPr>
          <a:xfrm flipV="1">
            <a:off x="3419872" y="1052438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線矢印コネクタ 111"/>
          <p:cNvCxnSpPr/>
          <p:nvPr/>
        </p:nvCxnSpPr>
        <p:spPr>
          <a:xfrm>
            <a:off x="3491582" y="3118976"/>
            <a:ext cx="4185394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カギ線コネクタ 112"/>
          <p:cNvCxnSpPr>
            <a:endCxn id="2062" idx="1"/>
          </p:cNvCxnSpPr>
          <p:nvPr/>
        </p:nvCxnSpPr>
        <p:spPr>
          <a:xfrm>
            <a:off x="3563888" y="4436516"/>
            <a:ext cx="1062508" cy="324359"/>
          </a:xfrm>
          <a:prstGeom prst="bentConnector3">
            <a:avLst/>
          </a:prstGeom>
          <a:ln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>
            <a:stCxn id="2062" idx="3"/>
            <a:endCxn id="2064" idx="1"/>
          </p:cNvCxnSpPr>
          <p:nvPr/>
        </p:nvCxnSpPr>
        <p:spPr>
          <a:xfrm>
            <a:off x="5851252" y="4760875"/>
            <a:ext cx="609847" cy="0"/>
          </a:xfrm>
          <a:prstGeom prst="straightConnector1">
            <a:avLst/>
          </a:prstGeom>
          <a:ln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テキスト ボックス 114"/>
          <p:cNvSpPr txBox="1"/>
          <p:nvPr/>
        </p:nvSpPr>
        <p:spPr>
          <a:xfrm>
            <a:off x="5846936" y="4753168"/>
            <a:ext cx="6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(1-1)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8" name="テキスト ボックス 117"/>
          <p:cNvSpPr txBox="1"/>
          <p:nvPr/>
        </p:nvSpPr>
        <p:spPr>
          <a:xfrm>
            <a:off x="3981370" y="4753168"/>
            <a:ext cx="6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(1-1)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4615352" y="5147900"/>
            <a:ext cx="6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(1-1)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1" name="テキスト ボックス 120"/>
          <p:cNvSpPr txBox="1"/>
          <p:nvPr/>
        </p:nvSpPr>
        <p:spPr>
          <a:xfrm>
            <a:off x="6323145" y="5148372"/>
            <a:ext cx="6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(1-1)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2" name="Line 29"/>
          <p:cNvSpPr>
            <a:spLocks noChangeShapeType="1"/>
          </p:cNvSpPr>
          <p:nvPr/>
        </p:nvSpPr>
        <p:spPr bwMode="auto">
          <a:xfrm flipH="1">
            <a:off x="3017180" y="3293369"/>
            <a:ext cx="0" cy="64809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2995005" y="3271624"/>
            <a:ext cx="6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(1-2)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1810296" y="3271624"/>
            <a:ext cx="6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(1-1)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9" name="テキスト ボックス 128"/>
          <p:cNvSpPr txBox="1"/>
          <p:nvPr/>
        </p:nvSpPr>
        <p:spPr>
          <a:xfrm>
            <a:off x="2995005" y="3557642"/>
            <a:ext cx="6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0000FF"/>
                </a:solidFill>
              </a:rPr>
              <a:t>(2-7)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139" name="Line 29"/>
          <p:cNvSpPr>
            <a:spLocks noChangeShapeType="1"/>
          </p:cNvSpPr>
          <p:nvPr/>
        </p:nvSpPr>
        <p:spPr bwMode="auto">
          <a:xfrm flipH="1">
            <a:off x="2735796" y="4576216"/>
            <a:ext cx="0" cy="50409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42" name="テキスト ボックス 141"/>
          <p:cNvSpPr txBox="1"/>
          <p:nvPr/>
        </p:nvSpPr>
        <p:spPr>
          <a:xfrm>
            <a:off x="1584335" y="4716497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rgbClr val="FF0000"/>
                </a:solidFill>
              </a:rPr>
              <a:t>(1-1),(1-3)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43" name="テキスト ボックス 142"/>
          <p:cNvSpPr txBox="1"/>
          <p:nvPr/>
        </p:nvSpPr>
        <p:spPr>
          <a:xfrm>
            <a:off x="2741980" y="4716497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rgbClr val="0000FF"/>
                </a:solidFill>
              </a:rPr>
              <a:t>(2-1),(2-7)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144" name="AutoShape 7"/>
          <p:cNvSpPr>
            <a:spLocks noChangeArrowheads="1"/>
          </p:cNvSpPr>
          <p:nvPr/>
        </p:nvSpPr>
        <p:spPr bwMode="auto">
          <a:xfrm>
            <a:off x="1979712" y="5085184"/>
            <a:ext cx="1512168" cy="1008112"/>
          </a:xfrm>
          <a:prstGeom prst="flowChartMagneticDisk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t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メール・タスク</a:t>
            </a:r>
            <a:endParaRPr lang="en-US" altLang="ja-JP" sz="16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関連情報</a:t>
            </a:r>
            <a:r>
              <a:rPr lang="en-US" altLang="ja-JP" sz="1600" dirty="0" smtClean="0">
                <a:solidFill>
                  <a:srgbClr val="000000"/>
                </a:solidFill>
              </a:rPr>
              <a:t>DB</a:t>
            </a:r>
            <a:endParaRPr lang="ja-JP" altLang="en-US" sz="16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65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467544" y="908720"/>
            <a:ext cx="720080" cy="336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600" dirty="0">
                <a:solidFill>
                  <a:srgbClr val="000000"/>
                </a:solidFill>
              </a:rPr>
              <a:t>メーラ</a:t>
            </a:r>
          </a:p>
        </p:txBody>
      </p:sp>
      <p:sp>
        <p:nvSpPr>
          <p:cNvPr id="2060" name="Rectangle 14"/>
          <p:cNvSpPr>
            <a:spLocks noChangeArrowheads="1"/>
          </p:cNvSpPr>
          <p:nvPr/>
        </p:nvSpPr>
        <p:spPr bwMode="auto">
          <a:xfrm>
            <a:off x="1762993" y="764159"/>
            <a:ext cx="1656879" cy="50430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グループウェア</a:t>
            </a:r>
            <a:endParaRPr lang="en-US" altLang="ja-JP" sz="16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用</a:t>
            </a:r>
            <a:r>
              <a:rPr lang="en-US" altLang="ja-JP" sz="1600" dirty="0" smtClean="0">
                <a:solidFill>
                  <a:srgbClr val="000000"/>
                </a:solidFill>
              </a:rPr>
              <a:t>SMTP</a:t>
            </a:r>
            <a:r>
              <a:rPr lang="ja-JP" altLang="en-US" sz="1600" dirty="0" smtClean="0">
                <a:solidFill>
                  <a:srgbClr val="000000"/>
                </a:solidFill>
              </a:rPr>
              <a:t>サーバ</a:t>
            </a:r>
          </a:p>
        </p:txBody>
      </p:sp>
      <p:sp>
        <p:nvSpPr>
          <p:cNvPr id="2062" name="Rectangle 16"/>
          <p:cNvSpPr>
            <a:spLocks noChangeArrowheads="1"/>
          </p:cNvSpPr>
          <p:nvPr/>
        </p:nvSpPr>
        <p:spPr bwMode="auto">
          <a:xfrm>
            <a:off x="4626396" y="4436516"/>
            <a:ext cx="1224856" cy="64871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再利用情報</a:t>
            </a:r>
            <a:endParaRPr lang="en-US" altLang="ja-JP" sz="16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管理部</a:t>
            </a:r>
            <a:endParaRPr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2064" name="Rectangle 18"/>
          <p:cNvSpPr>
            <a:spLocks noChangeArrowheads="1"/>
          </p:cNvSpPr>
          <p:nvPr/>
        </p:nvSpPr>
        <p:spPr bwMode="auto">
          <a:xfrm>
            <a:off x="6461099" y="4436516"/>
            <a:ext cx="1008484" cy="64871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アーカイブ</a:t>
            </a: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管理部</a:t>
            </a:r>
            <a:endParaRPr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2081" name="Line 37"/>
          <p:cNvSpPr>
            <a:spLocks noChangeShapeType="1"/>
          </p:cNvSpPr>
          <p:nvPr/>
        </p:nvSpPr>
        <p:spPr bwMode="auto">
          <a:xfrm>
            <a:off x="5076056" y="1268760"/>
            <a:ext cx="0" cy="316835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083" name="AutoShape 39"/>
          <p:cNvSpPr>
            <a:spLocks noChangeArrowheads="1"/>
          </p:cNvSpPr>
          <p:nvPr/>
        </p:nvSpPr>
        <p:spPr bwMode="auto">
          <a:xfrm rot="5400000">
            <a:off x="1799977" y="368077"/>
            <a:ext cx="360363" cy="288925"/>
          </a:xfrm>
          <a:prstGeom prst="leftArrow">
            <a:avLst>
              <a:gd name="adj1" fmla="val 50000"/>
              <a:gd name="adj2" fmla="val 31181"/>
            </a:avLst>
          </a:prstGeom>
          <a:noFill/>
          <a:ln w="25400">
            <a:solidFill>
              <a:srgbClr val="000000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ja-JP" altLang="en-US" sz="1600">
              <a:solidFill>
                <a:srgbClr val="000000"/>
              </a:solidFill>
            </a:endParaRPr>
          </a:p>
        </p:txBody>
      </p: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611362" y="1436067"/>
            <a:ext cx="361950" cy="647700"/>
            <a:chOff x="2381" y="2296"/>
            <a:chExt cx="363" cy="680"/>
          </a:xfrm>
          <a:solidFill>
            <a:srgbClr val="000000"/>
          </a:solidFill>
        </p:grpSpPr>
        <p:sp>
          <p:nvSpPr>
            <p:cNvPr id="2103" name="AutoShape 50"/>
            <p:cNvSpPr>
              <a:spLocks noChangeArrowheads="1"/>
            </p:cNvSpPr>
            <p:nvPr/>
          </p:nvSpPr>
          <p:spPr bwMode="auto">
            <a:xfrm>
              <a:off x="2381" y="2568"/>
              <a:ext cx="363" cy="408"/>
            </a:xfrm>
            <a:prstGeom prst="triangle">
              <a:avLst>
                <a:gd name="adj" fmla="val 50000"/>
              </a:avLst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ja-JP" altLang="en-US" sz="1600">
                <a:solidFill>
                  <a:srgbClr val="000000"/>
                </a:solidFill>
              </a:endParaRPr>
            </a:p>
          </p:txBody>
        </p:sp>
        <p:sp>
          <p:nvSpPr>
            <p:cNvPr id="2104" name="Oval 51"/>
            <p:cNvSpPr>
              <a:spLocks noChangeArrowheads="1"/>
            </p:cNvSpPr>
            <p:nvPr/>
          </p:nvSpPr>
          <p:spPr bwMode="auto">
            <a:xfrm>
              <a:off x="2402" y="2296"/>
              <a:ext cx="318" cy="318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ja-JP" altLang="en-US" sz="1600">
                <a:solidFill>
                  <a:srgbClr val="000000"/>
                </a:solidFill>
              </a:endParaRPr>
            </a:p>
          </p:txBody>
        </p:sp>
      </p:grpSp>
      <p:sp>
        <p:nvSpPr>
          <p:cNvPr id="2095" name="Text Box 53"/>
          <p:cNvSpPr txBox="1">
            <a:spLocks noChangeArrowheads="1"/>
          </p:cNvSpPr>
          <p:nvPr/>
        </p:nvSpPr>
        <p:spPr bwMode="auto">
          <a:xfrm>
            <a:off x="395462" y="2012330"/>
            <a:ext cx="7921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ja-JP" altLang="en-US" sz="1600" dirty="0">
                <a:solidFill>
                  <a:srgbClr val="000000"/>
                </a:solidFill>
              </a:rPr>
              <a:t>ユーザ</a:t>
            </a:r>
          </a:p>
        </p:txBody>
      </p:sp>
      <p:sp>
        <p:nvSpPr>
          <p:cNvPr id="2102" name="Text Box 60"/>
          <p:cNvSpPr txBox="1">
            <a:spLocks noChangeArrowheads="1"/>
          </p:cNvSpPr>
          <p:nvPr/>
        </p:nvSpPr>
        <p:spPr bwMode="auto">
          <a:xfrm>
            <a:off x="2339752" y="356146"/>
            <a:ext cx="647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ja-JP" altLang="en-US" sz="1600" dirty="0">
                <a:solidFill>
                  <a:srgbClr val="000000"/>
                </a:solidFill>
              </a:rPr>
              <a:t>配送</a:t>
            </a:r>
          </a:p>
        </p:txBody>
      </p:sp>
      <p:sp>
        <p:nvSpPr>
          <p:cNvPr id="57" name="Rectangle 10"/>
          <p:cNvSpPr>
            <a:spLocks noChangeArrowheads="1"/>
          </p:cNvSpPr>
          <p:nvPr/>
        </p:nvSpPr>
        <p:spPr bwMode="auto">
          <a:xfrm>
            <a:off x="1907704" y="3933056"/>
            <a:ext cx="1656184" cy="64807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メール・タスク</a:t>
            </a:r>
            <a:endParaRPr lang="en-US" altLang="ja-JP" sz="16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関連情報管理部</a:t>
            </a:r>
            <a:endParaRPr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59" name="Rectangle 10"/>
          <p:cNvSpPr>
            <a:spLocks noChangeArrowheads="1"/>
          </p:cNvSpPr>
          <p:nvPr/>
        </p:nvSpPr>
        <p:spPr bwMode="auto">
          <a:xfrm>
            <a:off x="399852" y="5085184"/>
            <a:ext cx="864096" cy="72008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カレンダ</a:t>
            </a:r>
            <a:endParaRPr lang="en-US" altLang="ja-JP" sz="16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システム</a:t>
            </a:r>
            <a:endParaRPr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45" name="Rectangle 10"/>
          <p:cNvSpPr>
            <a:spLocks noChangeArrowheads="1"/>
          </p:cNvSpPr>
          <p:nvPr/>
        </p:nvSpPr>
        <p:spPr bwMode="auto">
          <a:xfrm>
            <a:off x="4139952" y="764704"/>
            <a:ext cx="1368152" cy="503758"/>
          </a:xfrm>
          <a:prstGeom prst="rect">
            <a:avLst/>
          </a:prstGeom>
          <a:noFill/>
          <a:ln w="9525" cmpd="sng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メール解析部</a:t>
            </a:r>
            <a:endParaRPr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46" name="Line 33"/>
          <p:cNvSpPr>
            <a:spLocks noChangeShapeType="1"/>
          </p:cNvSpPr>
          <p:nvPr/>
        </p:nvSpPr>
        <p:spPr bwMode="auto">
          <a:xfrm>
            <a:off x="5508104" y="1052438"/>
            <a:ext cx="136815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7" name="Line 28"/>
          <p:cNvSpPr>
            <a:spLocks noChangeShapeType="1"/>
          </p:cNvSpPr>
          <p:nvPr/>
        </p:nvSpPr>
        <p:spPr bwMode="auto">
          <a:xfrm flipH="1">
            <a:off x="6876252" y="1052736"/>
            <a:ext cx="3" cy="3384376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63" name="Line 38"/>
          <p:cNvSpPr>
            <a:spLocks noChangeShapeType="1"/>
          </p:cNvSpPr>
          <p:nvPr/>
        </p:nvSpPr>
        <p:spPr bwMode="auto">
          <a:xfrm flipH="1" flipV="1">
            <a:off x="1407965" y="4221086"/>
            <a:ext cx="504039" cy="1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67" name="Rectangle 10"/>
          <p:cNvSpPr>
            <a:spLocks noChangeArrowheads="1"/>
          </p:cNvSpPr>
          <p:nvPr/>
        </p:nvSpPr>
        <p:spPr bwMode="auto">
          <a:xfrm>
            <a:off x="255836" y="3933056"/>
            <a:ext cx="1152128" cy="64807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タスク情報</a:t>
            </a:r>
            <a:endParaRPr lang="en-US" altLang="ja-JP" sz="16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管理部</a:t>
            </a:r>
            <a:endParaRPr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3473284" y="1052736"/>
            <a:ext cx="6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rgbClr val="0000FF"/>
                </a:solidFill>
              </a:rPr>
              <a:t>(2-5)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5032899" y="1268760"/>
            <a:ext cx="6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0000FF"/>
                </a:solidFill>
              </a:rPr>
              <a:t>(2-6)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6971960" y="5147900"/>
            <a:ext cx="6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0000FF"/>
                </a:solidFill>
              </a:rPr>
              <a:t>(2-8)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852243" y="4715852"/>
            <a:ext cx="6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0000FF"/>
                </a:solidFill>
              </a:rPr>
              <a:t>(2-2)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1165675" y="1052736"/>
            <a:ext cx="6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rgbClr val="0000FF"/>
                </a:solidFill>
              </a:rPr>
              <a:t>(2-4)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5248084" y="5147900"/>
            <a:ext cx="6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0000FF"/>
                </a:solidFill>
              </a:rPr>
              <a:t>(2-6)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1353861" y="4271888"/>
            <a:ext cx="6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0000FF"/>
                </a:solidFill>
              </a:rPr>
              <a:t>(2-2)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111" name="Line 29"/>
          <p:cNvSpPr>
            <a:spLocks noChangeShapeType="1"/>
          </p:cNvSpPr>
          <p:nvPr/>
        </p:nvSpPr>
        <p:spPr bwMode="auto">
          <a:xfrm>
            <a:off x="5364088" y="3491716"/>
            <a:ext cx="25922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non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2057130" y="323364"/>
            <a:ext cx="43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M'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4312818" y="1268760"/>
            <a:ext cx="6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0000FF"/>
                </a:solidFill>
              </a:rPr>
              <a:t>(2-7)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126" name="AutoShape 5"/>
          <p:cNvSpPr>
            <a:spLocks noChangeArrowheads="1"/>
          </p:cNvSpPr>
          <p:nvPr/>
        </p:nvSpPr>
        <p:spPr bwMode="auto">
          <a:xfrm>
            <a:off x="7920521" y="5517704"/>
            <a:ext cx="1007814" cy="1008112"/>
          </a:xfrm>
          <a:prstGeom prst="flowChartMagneticDisk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t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ユーザ</a:t>
            </a:r>
            <a:endParaRPr lang="en-US" altLang="ja-JP" sz="16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情報</a:t>
            </a:r>
            <a:r>
              <a:rPr lang="en-US" altLang="ja-JP" sz="1600" dirty="0" smtClean="0">
                <a:solidFill>
                  <a:srgbClr val="000000"/>
                </a:solidFill>
              </a:rPr>
              <a:t>DB</a:t>
            </a:r>
            <a:endParaRPr lang="ja-JP" altLang="en-US" sz="1600" dirty="0" smtClean="0">
              <a:solidFill>
                <a:srgbClr val="000000"/>
              </a:solidFill>
            </a:endParaRPr>
          </a:p>
        </p:txBody>
      </p:sp>
      <p:sp>
        <p:nvSpPr>
          <p:cNvPr id="127" name="Line 38"/>
          <p:cNvSpPr>
            <a:spLocks noChangeShapeType="1"/>
          </p:cNvSpPr>
          <p:nvPr/>
        </p:nvSpPr>
        <p:spPr bwMode="auto">
          <a:xfrm flipH="1">
            <a:off x="7270203" y="2204864"/>
            <a:ext cx="0" cy="223224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6301608" y="1065138"/>
            <a:ext cx="6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0000FF"/>
                </a:solidFill>
              </a:rPr>
              <a:t>(2-8)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130" name="Rectangle 21"/>
          <p:cNvSpPr>
            <a:spLocks noChangeArrowheads="1"/>
          </p:cNvSpPr>
          <p:nvPr/>
        </p:nvSpPr>
        <p:spPr bwMode="auto">
          <a:xfrm>
            <a:off x="7956376" y="2996952"/>
            <a:ext cx="864121" cy="57740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再利用</a:t>
            </a:r>
            <a:endParaRPr lang="en-US" altLang="ja-JP" sz="16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提案部</a:t>
            </a:r>
          </a:p>
        </p:txBody>
      </p:sp>
      <p:sp>
        <p:nvSpPr>
          <p:cNvPr id="131" name="Rectangle 23"/>
          <p:cNvSpPr>
            <a:spLocks noChangeArrowheads="1"/>
          </p:cNvSpPr>
          <p:nvPr/>
        </p:nvSpPr>
        <p:spPr bwMode="auto">
          <a:xfrm>
            <a:off x="7147396" y="1628800"/>
            <a:ext cx="1224508" cy="57665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テンプレート</a:t>
            </a: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作成部</a:t>
            </a:r>
          </a:p>
        </p:txBody>
      </p:sp>
      <p:sp>
        <p:nvSpPr>
          <p:cNvPr id="132" name="AutoShape 24"/>
          <p:cNvSpPr>
            <a:spLocks noChangeArrowheads="1"/>
          </p:cNvSpPr>
          <p:nvPr/>
        </p:nvSpPr>
        <p:spPr bwMode="auto">
          <a:xfrm>
            <a:off x="7075388" y="549524"/>
            <a:ext cx="1727920" cy="647228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ユーザにメール</a:t>
            </a:r>
            <a:endParaRPr lang="en-US" altLang="ja-JP" sz="16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として送信</a:t>
            </a:r>
          </a:p>
        </p:txBody>
      </p:sp>
      <p:sp>
        <p:nvSpPr>
          <p:cNvPr id="133" name="AutoShape 26"/>
          <p:cNvSpPr>
            <a:spLocks noChangeArrowheads="1"/>
          </p:cNvSpPr>
          <p:nvPr/>
        </p:nvSpPr>
        <p:spPr bwMode="auto">
          <a:xfrm rot="5400000">
            <a:off x="7183847" y="1268760"/>
            <a:ext cx="360040" cy="288925"/>
          </a:xfrm>
          <a:prstGeom prst="leftArrow">
            <a:avLst>
              <a:gd name="adj1" fmla="val 50000"/>
              <a:gd name="adj2" fmla="val 49725"/>
            </a:avLst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ja-JP" altLang="en-US" sz="1600">
              <a:solidFill>
                <a:srgbClr val="000000"/>
              </a:solidFill>
            </a:endParaRPr>
          </a:p>
        </p:txBody>
      </p:sp>
      <p:sp>
        <p:nvSpPr>
          <p:cNvPr id="134" name="Line 38"/>
          <p:cNvSpPr>
            <a:spLocks noChangeShapeType="1"/>
          </p:cNvSpPr>
          <p:nvPr/>
        </p:nvSpPr>
        <p:spPr bwMode="auto">
          <a:xfrm flipH="1" flipV="1">
            <a:off x="8100392" y="2204864"/>
            <a:ext cx="0" cy="7920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35" name="テキスト ボックス 134"/>
          <p:cNvSpPr txBox="1"/>
          <p:nvPr/>
        </p:nvSpPr>
        <p:spPr>
          <a:xfrm>
            <a:off x="8434167" y="5147900"/>
            <a:ext cx="6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0000FF"/>
                </a:solidFill>
              </a:rPr>
              <a:t>(2-1)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7476979" y="1196752"/>
            <a:ext cx="6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0000FF"/>
                </a:solidFill>
              </a:rPr>
              <a:t>(2-3)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8082635" y="2204864"/>
            <a:ext cx="6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0000FF"/>
                </a:solidFill>
              </a:rPr>
              <a:t>(2-3)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140" name="テキスト ボックス 139"/>
          <p:cNvSpPr txBox="1"/>
          <p:nvPr/>
        </p:nvSpPr>
        <p:spPr>
          <a:xfrm>
            <a:off x="7251608" y="2204864"/>
            <a:ext cx="6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0000FF"/>
                </a:solidFill>
              </a:rPr>
              <a:t>(2-3)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141" name="テキスト ボックス 140"/>
          <p:cNvSpPr txBox="1"/>
          <p:nvPr/>
        </p:nvSpPr>
        <p:spPr>
          <a:xfrm>
            <a:off x="5678533" y="3131676"/>
            <a:ext cx="6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0000FF"/>
                </a:solidFill>
              </a:rPr>
              <a:t>(2-1)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147" name="Line 33"/>
          <p:cNvSpPr>
            <a:spLocks noChangeShapeType="1"/>
          </p:cNvSpPr>
          <p:nvPr/>
        </p:nvSpPr>
        <p:spPr bwMode="auto">
          <a:xfrm flipH="1" flipV="1">
            <a:off x="5364088" y="3501008"/>
            <a:ext cx="0" cy="936104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lg" len="lg"/>
            <a:tailEnd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83" name="Rectangle 18"/>
          <p:cNvSpPr>
            <a:spLocks noChangeArrowheads="1"/>
          </p:cNvSpPr>
          <p:nvPr/>
        </p:nvSpPr>
        <p:spPr bwMode="auto">
          <a:xfrm>
            <a:off x="7812360" y="4437112"/>
            <a:ext cx="1224136" cy="64871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ユーザ情報</a:t>
            </a:r>
            <a:endParaRPr lang="en-US" altLang="ja-JP" sz="16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管理部</a:t>
            </a:r>
            <a:endParaRPr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84" name="Line 29"/>
          <p:cNvSpPr>
            <a:spLocks noChangeShapeType="1"/>
          </p:cNvSpPr>
          <p:nvPr/>
        </p:nvSpPr>
        <p:spPr bwMode="auto">
          <a:xfrm flipH="1">
            <a:off x="8424428" y="3573016"/>
            <a:ext cx="0" cy="864096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8434167" y="3933056"/>
            <a:ext cx="6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0000FF"/>
                </a:solidFill>
              </a:rPr>
              <a:t>(2-1)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89" name="Line 37"/>
          <p:cNvSpPr>
            <a:spLocks noChangeShapeType="1"/>
          </p:cNvSpPr>
          <p:nvPr/>
        </p:nvSpPr>
        <p:spPr bwMode="auto">
          <a:xfrm flipH="1">
            <a:off x="3563888" y="4005064"/>
            <a:ext cx="7920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97" name="AutoShape 3"/>
          <p:cNvSpPr>
            <a:spLocks noChangeArrowheads="1"/>
          </p:cNvSpPr>
          <p:nvPr/>
        </p:nvSpPr>
        <p:spPr bwMode="auto">
          <a:xfrm>
            <a:off x="4734768" y="5517704"/>
            <a:ext cx="1008112" cy="1008112"/>
          </a:xfrm>
          <a:prstGeom prst="flowChartMagneticDisk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t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再利用</a:t>
            </a:r>
            <a:endParaRPr lang="en-US" altLang="ja-JP" sz="16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情報</a:t>
            </a:r>
            <a:r>
              <a:rPr lang="en-US" altLang="ja-JP" sz="1600" dirty="0" smtClean="0">
                <a:solidFill>
                  <a:srgbClr val="000000"/>
                </a:solidFill>
              </a:rPr>
              <a:t>DB</a:t>
            </a:r>
            <a:endParaRPr lang="ja-JP" altLang="en-US" sz="1600" dirty="0" smtClean="0">
              <a:solidFill>
                <a:srgbClr val="000000"/>
              </a:solidFill>
            </a:endParaRPr>
          </a:p>
        </p:txBody>
      </p:sp>
      <p:sp>
        <p:nvSpPr>
          <p:cNvPr id="98" name="AutoShape 7"/>
          <p:cNvSpPr>
            <a:spLocks noChangeArrowheads="1"/>
          </p:cNvSpPr>
          <p:nvPr/>
        </p:nvSpPr>
        <p:spPr bwMode="auto">
          <a:xfrm>
            <a:off x="6461285" y="5517232"/>
            <a:ext cx="1008112" cy="1009056"/>
          </a:xfrm>
          <a:prstGeom prst="flowChartMagneticDisk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t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メール</a:t>
            </a: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アーカイブ</a:t>
            </a:r>
          </a:p>
        </p:txBody>
      </p:sp>
      <p:sp>
        <p:nvSpPr>
          <p:cNvPr id="100" name="Line 33"/>
          <p:cNvSpPr>
            <a:spLocks noChangeShapeType="1"/>
          </p:cNvSpPr>
          <p:nvPr/>
        </p:nvSpPr>
        <p:spPr bwMode="auto">
          <a:xfrm flipH="1">
            <a:off x="4355976" y="1268760"/>
            <a:ext cx="0" cy="2736304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72" name="Line 33"/>
          <p:cNvSpPr>
            <a:spLocks noChangeShapeType="1"/>
          </p:cNvSpPr>
          <p:nvPr/>
        </p:nvSpPr>
        <p:spPr bwMode="auto">
          <a:xfrm>
            <a:off x="3563888" y="4221088"/>
            <a:ext cx="4608504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lg" len="lg"/>
            <a:tailEnd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5427536" y="3861048"/>
            <a:ext cx="1131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 smtClean="0">
                <a:solidFill>
                  <a:srgbClr val="0000FF"/>
                </a:solidFill>
              </a:rPr>
              <a:t>(2-1),(2-2)</a:t>
            </a:r>
            <a:endParaRPr lang="ja-JP" altLang="en-US" dirty="0">
              <a:solidFill>
                <a:srgbClr val="0000FF"/>
              </a:solidFill>
            </a:endParaRPr>
          </a:p>
        </p:txBody>
      </p:sp>
      <p:sp>
        <p:nvSpPr>
          <p:cNvPr id="77" name="Line 29"/>
          <p:cNvSpPr>
            <a:spLocks noChangeShapeType="1"/>
          </p:cNvSpPr>
          <p:nvPr/>
        </p:nvSpPr>
        <p:spPr bwMode="auto">
          <a:xfrm>
            <a:off x="831900" y="4581128"/>
            <a:ext cx="0" cy="504056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82" name="Line 29"/>
          <p:cNvSpPr>
            <a:spLocks noChangeShapeType="1"/>
          </p:cNvSpPr>
          <p:nvPr/>
        </p:nvSpPr>
        <p:spPr bwMode="auto">
          <a:xfrm>
            <a:off x="5238824" y="5085184"/>
            <a:ext cx="0" cy="43204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88" name="Line 29"/>
          <p:cNvSpPr>
            <a:spLocks noChangeShapeType="1"/>
          </p:cNvSpPr>
          <p:nvPr/>
        </p:nvSpPr>
        <p:spPr bwMode="auto">
          <a:xfrm>
            <a:off x="6965341" y="5085184"/>
            <a:ext cx="0" cy="43204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92" name="Line 29"/>
          <p:cNvSpPr>
            <a:spLocks noChangeShapeType="1"/>
          </p:cNvSpPr>
          <p:nvPr/>
        </p:nvSpPr>
        <p:spPr bwMode="auto">
          <a:xfrm>
            <a:off x="8424428" y="5085184"/>
            <a:ext cx="0" cy="43204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64" name="Rectangle 10"/>
          <p:cNvSpPr>
            <a:spLocks noChangeArrowheads="1"/>
          </p:cNvSpPr>
          <p:nvPr/>
        </p:nvSpPr>
        <p:spPr bwMode="auto">
          <a:xfrm>
            <a:off x="1979712" y="2636912"/>
            <a:ext cx="1512168" cy="648072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メール・カレンダ</a:t>
            </a:r>
            <a:endParaRPr lang="en-US" altLang="ja-JP" sz="16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共通閲覧部</a:t>
            </a:r>
            <a:endParaRPr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65" name="Line 29"/>
          <p:cNvSpPr>
            <a:spLocks noChangeShapeType="1"/>
          </p:cNvSpPr>
          <p:nvPr/>
        </p:nvSpPr>
        <p:spPr bwMode="auto">
          <a:xfrm flipV="1">
            <a:off x="2394992" y="3284984"/>
            <a:ext cx="0" cy="64807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1810742" y="3557642"/>
            <a:ext cx="6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0000FF"/>
                </a:solidFill>
              </a:rPr>
              <a:t>(2-7)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5482308" y="2749644"/>
            <a:ext cx="6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0000FF"/>
                </a:solidFill>
              </a:rPr>
              <a:t>(2-1)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103" name="Line 38"/>
          <p:cNvSpPr>
            <a:spLocks noChangeShapeType="1"/>
          </p:cNvSpPr>
          <p:nvPr/>
        </p:nvSpPr>
        <p:spPr bwMode="auto">
          <a:xfrm flipH="1" flipV="1">
            <a:off x="8163892" y="3577993"/>
            <a:ext cx="0" cy="6480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189637" y="4716497"/>
            <a:ext cx="6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(1-1)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1350401" y="3763888"/>
            <a:ext cx="6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(1-1)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6" name="Line 33"/>
          <p:cNvSpPr>
            <a:spLocks noChangeShapeType="1"/>
          </p:cNvSpPr>
          <p:nvPr/>
        </p:nvSpPr>
        <p:spPr bwMode="auto">
          <a:xfrm flipH="1">
            <a:off x="792337" y="2356374"/>
            <a:ext cx="0" cy="64830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07" name="Line 36"/>
          <p:cNvSpPr>
            <a:spLocks noChangeShapeType="1"/>
          </p:cNvSpPr>
          <p:nvPr/>
        </p:nvSpPr>
        <p:spPr bwMode="auto">
          <a:xfrm flipV="1">
            <a:off x="789729" y="2996952"/>
            <a:ext cx="118807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1093309" y="2991976"/>
            <a:ext cx="6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0000FF"/>
                </a:solidFill>
              </a:rPr>
              <a:t>(2-7)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1093309" y="2584956"/>
            <a:ext cx="6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(1-2)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4" name="直線矢印コネクタ 3"/>
          <p:cNvCxnSpPr>
            <a:stCxn id="2057" idx="3"/>
          </p:cNvCxnSpPr>
          <p:nvPr/>
        </p:nvCxnSpPr>
        <p:spPr>
          <a:xfrm flipV="1">
            <a:off x="1187624" y="1052735"/>
            <a:ext cx="576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109"/>
          <p:cNvCxnSpPr/>
          <p:nvPr/>
        </p:nvCxnSpPr>
        <p:spPr>
          <a:xfrm flipV="1">
            <a:off x="3419872" y="1052438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線矢印コネクタ 111"/>
          <p:cNvCxnSpPr/>
          <p:nvPr/>
        </p:nvCxnSpPr>
        <p:spPr>
          <a:xfrm flipV="1">
            <a:off x="3491874" y="3118976"/>
            <a:ext cx="4463987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カギ線コネクタ 112"/>
          <p:cNvCxnSpPr>
            <a:endCxn id="2062" idx="1"/>
          </p:cNvCxnSpPr>
          <p:nvPr/>
        </p:nvCxnSpPr>
        <p:spPr>
          <a:xfrm>
            <a:off x="3563888" y="4436516"/>
            <a:ext cx="1062508" cy="324359"/>
          </a:xfrm>
          <a:prstGeom prst="bentConnector3">
            <a:avLst/>
          </a:prstGeom>
          <a:ln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>
            <a:stCxn id="2062" idx="3"/>
            <a:endCxn id="2064" idx="1"/>
          </p:cNvCxnSpPr>
          <p:nvPr/>
        </p:nvCxnSpPr>
        <p:spPr>
          <a:xfrm>
            <a:off x="5851252" y="4760875"/>
            <a:ext cx="609847" cy="0"/>
          </a:xfrm>
          <a:prstGeom prst="straightConnector1">
            <a:avLst/>
          </a:prstGeom>
          <a:ln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テキスト ボックス 114"/>
          <p:cNvSpPr txBox="1"/>
          <p:nvPr/>
        </p:nvSpPr>
        <p:spPr>
          <a:xfrm>
            <a:off x="5846936" y="4753168"/>
            <a:ext cx="6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(1-1)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8" name="テキスト ボックス 117"/>
          <p:cNvSpPr txBox="1"/>
          <p:nvPr/>
        </p:nvSpPr>
        <p:spPr>
          <a:xfrm>
            <a:off x="3981370" y="4753168"/>
            <a:ext cx="6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(1-1)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4615352" y="5147900"/>
            <a:ext cx="6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(1-1)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1" name="テキスト ボックス 120"/>
          <p:cNvSpPr txBox="1"/>
          <p:nvPr/>
        </p:nvSpPr>
        <p:spPr>
          <a:xfrm>
            <a:off x="6323145" y="5148372"/>
            <a:ext cx="6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(1-1)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2" name="Line 29"/>
          <p:cNvSpPr>
            <a:spLocks noChangeShapeType="1"/>
          </p:cNvSpPr>
          <p:nvPr/>
        </p:nvSpPr>
        <p:spPr bwMode="auto">
          <a:xfrm flipH="1">
            <a:off x="3017180" y="3293369"/>
            <a:ext cx="0" cy="64809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2995005" y="3271624"/>
            <a:ext cx="6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(1-2)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1810296" y="3271624"/>
            <a:ext cx="6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(1-1)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9" name="テキスト ボックス 128"/>
          <p:cNvSpPr txBox="1"/>
          <p:nvPr/>
        </p:nvSpPr>
        <p:spPr>
          <a:xfrm>
            <a:off x="2995005" y="3557642"/>
            <a:ext cx="6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0000FF"/>
                </a:solidFill>
              </a:rPr>
              <a:t>(2-7)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139" name="Line 29"/>
          <p:cNvSpPr>
            <a:spLocks noChangeShapeType="1"/>
          </p:cNvSpPr>
          <p:nvPr/>
        </p:nvSpPr>
        <p:spPr bwMode="auto">
          <a:xfrm flipH="1">
            <a:off x="2735796" y="4576216"/>
            <a:ext cx="0" cy="50409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42" name="テキスト ボックス 141"/>
          <p:cNvSpPr txBox="1"/>
          <p:nvPr/>
        </p:nvSpPr>
        <p:spPr>
          <a:xfrm>
            <a:off x="1584335" y="4716497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rgbClr val="FF0000"/>
                </a:solidFill>
              </a:rPr>
              <a:t>(1-1),(1-3)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43" name="テキスト ボックス 142"/>
          <p:cNvSpPr txBox="1"/>
          <p:nvPr/>
        </p:nvSpPr>
        <p:spPr>
          <a:xfrm>
            <a:off x="2741980" y="4716497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rgbClr val="0000FF"/>
                </a:solidFill>
              </a:rPr>
              <a:t>(2-1),(2-7)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144" name="AutoShape 7"/>
          <p:cNvSpPr>
            <a:spLocks noChangeArrowheads="1"/>
          </p:cNvSpPr>
          <p:nvPr/>
        </p:nvSpPr>
        <p:spPr bwMode="auto">
          <a:xfrm>
            <a:off x="1979712" y="5085184"/>
            <a:ext cx="1512168" cy="1008112"/>
          </a:xfrm>
          <a:prstGeom prst="flowChartMagneticDisk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t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メール・タスク</a:t>
            </a:r>
            <a:endParaRPr lang="en-US" altLang="ja-JP" sz="16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関連情報</a:t>
            </a:r>
            <a:r>
              <a:rPr lang="en-US" altLang="ja-JP" sz="1600" dirty="0" smtClean="0">
                <a:solidFill>
                  <a:srgbClr val="000000"/>
                </a:solidFill>
              </a:rPr>
              <a:t>DB</a:t>
            </a:r>
            <a:endParaRPr lang="ja-JP" altLang="en-US" sz="16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440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Rectangle 16"/>
          <p:cNvSpPr>
            <a:spLocks noChangeArrowheads="1"/>
          </p:cNvSpPr>
          <p:nvPr/>
        </p:nvSpPr>
        <p:spPr bwMode="auto">
          <a:xfrm>
            <a:off x="4005354" y="3931516"/>
            <a:ext cx="1224856" cy="64871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/>
              <a:t>再利用情報</a:t>
            </a:r>
            <a:endParaRPr lang="en-US" altLang="ja-JP" sz="1600" dirty="0" smtClean="0"/>
          </a:p>
          <a:p>
            <a:pPr algn="ctr"/>
            <a:r>
              <a:rPr lang="ja-JP" altLang="en-US" sz="1600" dirty="0" smtClean="0"/>
              <a:t>管理部</a:t>
            </a:r>
            <a:endParaRPr lang="ja-JP" altLang="en-US" sz="1600" dirty="0"/>
          </a:p>
        </p:txBody>
      </p:sp>
      <p:sp>
        <p:nvSpPr>
          <p:cNvPr id="2064" name="Rectangle 18"/>
          <p:cNvSpPr>
            <a:spLocks noChangeArrowheads="1"/>
          </p:cNvSpPr>
          <p:nvPr/>
        </p:nvSpPr>
        <p:spPr bwMode="auto">
          <a:xfrm>
            <a:off x="5662257" y="3931516"/>
            <a:ext cx="1008484" cy="64871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/>
              <a:t>アーカイブ</a:t>
            </a:r>
          </a:p>
          <a:p>
            <a:pPr algn="ctr"/>
            <a:r>
              <a:rPr lang="ja-JP" altLang="en-US" sz="1600" dirty="0" smtClean="0"/>
              <a:t>管理部</a:t>
            </a:r>
            <a:endParaRPr lang="ja-JP" altLang="en-US" sz="1600" dirty="0"/>
          </a:p>
        </p:txBody>
      </p: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755378" y="2516187"/>
            <a:ext cx="361950" cy="647700"/>
            <a:chOff x="2381" y="2296"/>
            <a:chExt cx="363" cy="680"/>
          </a:xfrm>
          <a:solidFill>
            <a:schemeClr val="tx1"/>
          </a:solidFill>
        </p:grpSpPr>
        <p:sp>
          <p:nvSpPr>
            <p:cNvPr id="2103" name="AutoShape 50"/>
            <p:cNvSpPr>
              <a:spLocks noChangeArrowheads="1"/>
            </p:cNvSpPr>
            <p:nvPr/>
          </p:nvSpPr>
          <p:spPr bwMode="auto">
            <a:xfrm>
              <a:off x="2381" y="2568"/>
              <a:ext cx="363" cy="408"/>
            </a:xfrm>
            <a:prstGeom prst="triangle">
              <a:avLst>
                <a:gd name="adj" fmla="val 50000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ja-JP" altLang="en-US" sz="1600"/>
            </a:p>
          </p:txBody>
        </p:sp>
        <p:sp>
          <p:nvSpPr>
            <p:cNvPr id="2104" name="Oval 51"/>
            <p:cNvSpPr>
              <a:spLocks noChangeArrowheads="1"/>
            </p:cNvSpPr>
            <p:nvPr/>
          </p:nvSpPr>
          <p:spPr bwMode="auto">
            <a:xfrm>
              <a:off x="2402" y="2296"/>
              <a:ext cx="318" cy="31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ja-JP" altLang="en-US" sz="1600"/>
            </a:p>
          </p:txBody>
        </p:sp>
      </p:grpSp>
      <p:sp>
        <p:nvSpPr>
          <p:cNvPr id="2095" name="Text Box 53"/>
          <p:cNvSpPr txBox="1">
            <a:spLocks noChangeArrowheads="1"/>
          </p:cNvSpPr>
          <p:nvPr/>
        </p:nvSpPr>
        <p:spPr bwMode="auto">
          <a:xfrm>
            <a:off x="539478" y="3092450"/>
            <a:ext cx="7921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ja-JP" altLang="en-US" sz="1600" dirty="0"/>
              <a:t>ユーザ</a:t>
            </a:r>
          </a:p>
        </p:txBody>
      </p:sp>
      <p:sp>
        <p:nvSpPr>
          <p:cNvPr id="57" name="Rectangle 10"/>
          <p:cNvSpPr>
            <a:spLocks noChangeArrowheads="1"/>
          </p:cNvSpPr>
          <p:nvPr/>
        </p:nvSpPr>
        <p:spPr bwMode="auto">
          <a:xfrm>
            <a:off x="1907704" y="3933056"/>
            <a:ext cx="1656184" cy="6480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/>
              <a:t>メール・タスク</a:t>
            </a:r>
            <a:endParaRPr lang="en-US" altLang="ja-JP" sz="1600" dirty="0" smtClean="0"/>
          </a:p>
          <a:p>
            <a:pPr algn="ctr"/>
            <a:r>
              <a:rPr lang="ja-JP" altLang="en-US" sz="1600" dirty="0" smtClean="0"/>
              <a:t>関連情報管理部</a:t>
            </a:r>
            <a:endParaRPr lang="ja-JP" altLang="en-US" sz="1600" dirty="0"/>
          </a:p>
        </p:txBody>
      </p:sp>
      <p:sp>
        <p:nvSpPr>
          <p:cNvPr id="58" name="AutoShape 7"/>
          <p:cNvSpPr>
            <a:spLocks noChangeArrowheads="1"/>
          </p:cNvSpPr>
          <p:nvPr/>
        </p:nvSpPr>
        <p:spPr bwMode="auto">
          <a:xfrm>
            <a:off x="1979712" y="5085184"/>
            <a:ext cx="1512168" cy="1008112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t"/>
          <a:lstStyle/>
          <a:p>
            <a:pPr algn="ctr"/>
            <a:r>
              <a:rPr lang="ja-JP" altLang="en-US" sz="1600" dirty="0" smtClean="0"/>
              <a:t>メール・タスク</a:t>
            </a:r>
            <a:endParaRPr lang="en-US" altLang="ja-JP" sz="1600" dirty="0" smtClean="0"/>
          </a:p>
          <a:p>
            <a:pPr algn="ctr"/>
            <a:r>
              <a:rPr lang="ja-JP" altLang="en-US" sz="1600" dirty="0" smtClean="0"/>
              <a:t>関連情報</a:t>
            </a:r>
            <a:r>
              <a:rPr lang="en-US" altLang="ja-JP" sz="1600" dirty="0" smtClean="0"/>
              <a:t>DB</a:t>
            </a:r>
            <a:endParaRPr lang="ja-JP" altLang="en-US" sz="1600" dirty="0" smtClean="0"/>
          </a:p>
        </p:txBody>
      </p:sp>
      <p:sp>
        <p:nvSpPr>
          <p:cNvPr id="59" name="Rectangle 10"/>
          <p:cNvSpPr>
            <a:spLocks noChangeArrowheads="1"/>
          </p:cNvSpPr>
          <p:nvPr/>
        </p:nvSpPr>
        <p:spPr bwMode="auto">
          <a:xfrm>
            <a:off x="539552" y="5085184"/>
            <a:ext cx="864096" cy="7200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/>
              <a:t>カレンダ</a:t>
            </a:r>
            <a:endParaRPr lang="en-US" altLang="ja-JP" sz="1600" dirty="0" smtClean="0"/>
          </a:p>
          <a:p>
            <a:pPr algn="ctr"/>
            <a:r>
              <a:rPr lang="ja-JP" altLang="en-US" sz="1600" dirty="0" smtClean="0"/>
              <a:t>システム</a:t>
            </a:r>
            <a:endParaRPr lang="ja-JP" altLang="en-US" sz="1600" dirty="0"/>
          </a:p>
        </p:txBody>
      </p:sp>
      <p:sp>
        <p:nvSpPr>
          <p:cNvPr id="54" name="Line 34"/>
          <p:cNvSpPr>
            <a:spLocks noChangeShapeType="1"/>
          </p:cNvSpPr>
          <p:nvPr/>
        </p:nvSpPr>
        <p:spPr bwMode="auto">
          <a:xfrm>
            <a:off x="2699792" y="4581128"/>
            <a:ext cx="0" cy="50405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</p:spPr>
        <p:txBody>
          <a:bodyPr/>
          <a:lstStyle/>
          <a:p>
            <a:pPr algn="ctr"/>
            <a:endParaRPr lang="ja-JP" altLang="en-US"/>
          </a:p>
        </p:txBody>
      </p:sp>
      <p:sp>
        <p:nvSpPr>
          <p:cNvPr id="63" name="Line 38"/>
          <p:cNvSpPr>
            <a:spLocks noChangeShapeType="1"/>
          </p:cNvSpPr>
          <p:nvPr/>
        </p:nvSpPr>
        <p:spPr bwMode="auto">
          <a:xfrm flipV="1">
            <a:off x="3563888" y="4221087"/>
            <a:ext cx="432048" cy="1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/>
          </a:p>
        </p:txBody>
      </p:sp>
      <p:sp>
        <p:nvSpPr>
          <p:cNvPr id="67" name="Rectangle 10"/>
          <p:cNvSpPr>
            <a:spLocks noChangeArrowheads="1"/>
          </p:cNvSpPr>
          <p:nvPr/>
        </p:nvSpPr>
        <p:spPr bwMode="auto">
          <a:xfrm>
            <a:off x="395536" y="3933056"/>
            <a:ext cx="1152128" cy="6480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/>
              <a:t>タスク情報</a:t>
            </a:r>
            <a:endParaRPr lang="en-US" altLang="ja-JP" sz="1600" dirty="0" smtClean="0"/>
          </a:p>
          <a:p>
            <a:pPr algn="ctr"/>
            <a:r>
              <a:rPr lang="ja-JP" altLang="en-US" sz="1600" dirty="0" smtClean="0"/>
              <a:t>管理部</a:t>
            </a:r>
            <a:endParaRPr lang="ja-JP" altLang="en-US" sz="1600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2698317" y="4643844"/>
            <a:ext cx="808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(1), (3)</a:t>
            </a:r>
            <a:endParaRPr kumimoji="1" lang="ja-JP" altLang="en-US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984174" y="4643844"/>
            <a:ext cx="44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1511192" y="4221088"/>
            <a:ext cx="44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96" name="Line 29"/>
          <p:cNvSpPr>
            <a:spLocks noChangeShapeType="1"/>
          </p:cNvSpPr>
          <p:nvPr/>
        </p:nvSpPr>
        <p:spPr bwMode="auto">
          <a:xfrm>
            <a:off x="2843808" y="3284984"/>
            <a:ext cx="0" cy="64807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/>
          </a:p>
        </p:txBody>
      </p:sp>
      <p:sp>
        <p:nvSpPr>
          <p:cNvPr id="146" name="テキスト ボックス 145"/>
          <p:cNvSpPr txBox="1"/>
          <p:nvPr/>
        </p:nvSpPr>
        <p:spPr>
          <a:xfrm>
            <a:off x="5252922" y="4220144"/>
            <a:ext cx="44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152" name="Rectangle 10"/>
          <p:cNvSpPr>
            <a:spLocks noChangeArrowheads="1"/>
          </p:cNvSpPr>
          <p:nvPr/>
        </p:nvSpPr>
        <p:spPr bwMode="auto">
          <a:xfrm>
            <a:off x="1979712" y="2636912"/>
            <a:ext cx="1512168" cy="648072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/>
              <a:t>メール・カレンダ</a:t>
            </a:r>
            <a:endParaRPr lang="en-US" altLang="ja-JP" sz="1600" dirty="0" smtClean="0"/>
          </a:p>
          <a:p>
            <a:pPr algn="ctr"/>
            <a:r>
              <a:rPr lang="ja-JP" altLang="en-US" sz="1600" dirty="0" smtClean="0"/>
              <a:t>共通閲覧部</a:t>
            </a:r>
            <a:endParaRPr lang="ja-JP" altLang="en-US" sz="1600" dirty="0"/>
          </a:p>
        </p:txBody>
      </p:sp>
      <p:sp>
        <p:nvSpPr>
          <p:cNvPr id="97" name="AutoShape 3"/>
          <p:cNvSpPr>
            <a:spLocks noChangeArrowheads="1"/>
          </p:cNvSpPr>
          <p:nvPr/>
        </p:nvSpPr>
        <p:spPr bwMode="auto">
          <a:xfrm>
            <a:off x="4078082" y="5012232"/>
            <a:ext cx="1008112" cy="1008112"/>
          </a:xfrm>
          <a:prstGeom prst="flowChartMagneticDisk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t"/>
          <a:lstStyle/>
          <a:p>
            <a:pPr algn="ctr"/>
            <a:r>
              <a:rPr lang="ja-JP" altLang="en-US" sz="1600" dirty="0" smtClean="0"/>
              <a:t>再利用</a:t>
            </a:r>
            <a:endParaRPr lang="en-US" altLang="ja-JP" sz="1600" dirty="0" smtClean="0"/>
          </a:p>
          <a:p>
            <a:pPr algn="ctr"/>
            <a:r>
              <a:rPr lang="ja-JP" altLang="en-US" sz="1600" dirty="0" smtClean="0"/>
              <a:t>情報</a:t>
            </a:r>
            <a:r>
              <a:rPr lang="en-US" altLang="ja-JP" sz="1600" dirty="0" smtClean="0"/>
              <a:t>DB</a:t>
            </a:r>
            <a:endParaRPr lang="ja-JP" altLang="en-US" sz="1600" dirty="0" smtClean="0"/>
          </a:p>
        </p:txBody>
      </p:sp>
      <p:sp>
        <p:nvSpPr>
          <p:cNvPr id="98" name="AutoShape 7"/>
          <p:cNvSpPr>
            <a:spLocks noChangeArrowheads="1"/>
          </p:cNvSpPr>
          <p:nvPr/>
        </p:nvSpPr>
        <p:spPr bwMode="auto">
          <a:xfrm>
            <a:off x="5662258" y="5012232"/>
            <a:ext cx="1008112" cy="1009056"/>
          </a:xfrm>
          <a:prstGeom prst="flowChartMagneticDisk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t"/>
          <a:lstStyle/>
          <a:p>
            <a:pPr algn="ctr"/>
            <a:r>
              <a:rPr lang="ja-JP" altLang="en-US" sz="1600" dirty="0" smtClean="0"/>
              <a:t>メール</a:t>
            </a:r>
          </a:p>
          <a:p>
            <a:pPr algn="ctr"/>
            <a:r>
              <a:rPr lang="ja-JP" altLang="en-US" sz="1600" dirty="0" smtClean="0"/>
              <a:t>アーカイブ</a:t>
            </a: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2856382" y="3284984"/>
            <a:ext cx="44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4594712" y="4571836"/>
            <a:ext cx="44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6216149" y="4571836"/>
            <a:ext cx="44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3586600" y="4221088"/>
            <a:ext cx="44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93" name="Line 29"/>
          <p:cNvSpPr>
            <a:spLocks noChangeShapeType="1"/>
          </p:cNvSpPr>
          <p:nvPr/>
        </p:nvSpPr>
        <p:spPr bwMode="auto">
          <a:xfrm flipV="1">
            <a:off x="2483768" y="3284984"/>
            <a:ext cx="0" cy="64807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1992286" y="3284984"/>
            <a:ext cx="44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95" name="Line 38"/>
          <p:cNvSpPr>
            <a:spLocks noChangeShapeType="1"/>
          </p:cNvSpPr>
          <p:nvPr/>
        </p:nvSpPr>
        <p:spPr bwMode="auto">
          <a:xfrm>
            <a:off x="1403648" y="2924944"/>
            <a:ext cx="599026" cy="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1453483" y="2924944"/>
            <a:ext cx="44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102" name="Line 29"/>
          <p:cNvSpPr>
            <a:spLocks noChangeShapeType="1"/>
          </p:cNvSpPr>
          <p:nvPr/>
        </p:nvSpPr>
        <p:spPr bwMode="auto">
          <a:xfrm flipH="1" flipV="1">
            <a:off x="1547664" y="4221088"/>
            <a:ext cx="36004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/>
          </a:p>
        </p:txBody>
      </p:sp>
      <p:sp>
        <p:nvSpPr>
          <p:cNvPr id="103" name="Line 38"/>
          <p:cNvSpPr>
            <a:spLocks noChangeShapeType="1"/>
          </p:cNvSpPr>
          <p:nvPr/>
        </p:nvSpPr>
        <p:spPr bwMode="auto">
          <a:xfrm flipV="1">
            <a:off x="5235636" y="4221088"/>
            <a:ext cx="432048" cy="1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/>
          </a:p>
        </p:txBody>
      </p:sp>
      <p:sp>
        <p:nvSpPr>
          <p:cNvPr id="104" name="Line 29"/>
          <p:cNvSpPr>
            <a:spLocks noChangeShapeType="1"/>
          </p:cNvSpPr>
          <p:nvPr/>
        </p:nvSpPr>
        <p:spPr bwMode="auto">
          <a:xfrm>
            <a:off x="971600" y="4581128"/>
            <a:ext cx="0" cy="50405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/>
          </a:p>
        </p:txBody>
      </p:sp>
      <p:sp>
        <p:nvSpPr>
          <p:cNvPr id="105" name="Line 29"/>
          <p:cNvSpPr>
            <a:spLocks noChangeShapeType="1"/>
          </p:cNvSpPr>
          <p:nvPr/>
        </p:nvSpPr>
        <p:spPr bwMode="auto">
          <a:xfrm>
            <a:off x="4572000" y="4581128"/>
            <a:ext cx="0" cy="43204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/>
          </a:p>
        </p:txBody>
      </p:sp>
      <p:sp>
        <p:nvSpPr>
          <p:cNvPr id="106" name="Line 29"/>
          <p:cNvSpPr>
            <a:spLocks noChangeShapeType="1"/>
          </p:cNvSpPr>
          <p:nvPr/>
        </p:nvSpPr>
        <p:spPr bwMode="auto">
          <a:xfrm>
            <a:off x="6156176" y="4581128"/>
            <a:ext cx="0" cy="43204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60553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467544" y="908720"/>
            <a:ext cx="720080" cy="336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600" dirty="0">
                <a:solidFill>
                  <a:srgbClr val="000000"/>
                </a:solidFill>
              </a:rPr>
              <a:t>メーラ</a:t>
            </a:r>
          </a:p>
        </p:txBody>
      </p:sp>
      <p:sp>
        <p:nvSpPr>
          <p:cNvPr id="2060" name="Rectangle 14"/>
          <p:cNvSpPr>
            <a:spLocks noChangeArrowheads="1"/>
          </p:cNvSpPr>
          <p:nvPr/>
        </p:nvSpPr>
        <p:spPr bwMode="auto">
          <a:xfrm>
            <a:off x="1762993" y="764159"/>
            <a:ext cx="1656879" cy="50430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グループウェア</a:t>
            </a:r>
            <a:endParaRPr lang="en-US" altLang="ja-JP" sz="16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用</a:t>
            </a:r>
            <a:r>
              <a:rPr lang="en-US" altLang="ja-JP" sz="1600" dirty="0" smtClean="0">
                <a:solidFill>
                  <a:srgbClr val="000000"/>
                </a:solidFill>
              </a:rPr>
              <a:t>SMTP</a:t>
            </a:r>
            <a:r>
              <a:rPr lang="ja-JP" altLang="en-US" sz="1600" dirty="0" smtClean="0">
                <a:solidFill>
                  <a:srgbClr val="000000"/>
                </a:solidFill>
              </a:rPr>
              <a:t>サーバ</a:t>
            </a:r>
          </a:p>
        </p:txBody>
      </p:sp>
      <p:sp>
        <p:nvSpPr>
          <p:cNvPr id="2062" name="Rectangle 16"/>
          <p:cNvSpPr>
            <a:spLocks noChangeArrowheads="1"/>
          </p:cNvSpPr>
          <p:nvPr/>
        </p:nvSpPr>
        <p:spPr bwMode="auto">
          <a:xfrm>
            <a:off x="4715296" y="4436516"/>
            <a:ext cx="1224856" cy="64871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再利用情報</a:t>
            </a:r>
            <a:endParaRPr lang="en-US" altLang="ja-JP" sz="16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管理部</a:t>
            </a:r>
            <a:endParaRPr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2064" name="Rectangle 18"/>
          <p:cNvSpPr>
            <a:spLocks noChangeArrowheads="1"/>
          </p:cNvSpPr>
          <p:nvPr/>
        </p:nvSpPr>
        <p:spPr bwMode="auto">
          <a:xfrm>
            <a:off x="6372199" y="4436516"/>
            <a:ext cx="1008484" cy="64871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アーカイブ</a:t>
            </a: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管理部</a:t>
            </a:r>
            <a:endParaRPr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2079" name="Line 34"/>
          <p:cNvSpPr>
            <a:spLocks noChangeShapeType="1"/>
          </p:cNvSpPr>
          <p:nvPr/>
        </p:nvSpPr>
        <p:spPr bwMode="auto">
          <a:xfrm flipV="1">
            <a:off x="1187624" y="1052736"/>
            <a:ext cx="5761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080" name="Line 36"/>
          <p:cNvSpPr>
            <a:spLocks noChangeShapeType="1"/>
          </p:cNvSpPr>
          <p:nvPr/>
        </p:nvSpPr>
        <p:spPr bwMode="auto">
          <a:xfrm flipV="1">
            <a:off x="3419872" y="1052438"/>
            <a:ext cx="72008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081" name="Line 37"/>
          <p:cNvSpPr>
            <a:spLocks noChangeShapeType="1"/>
          </p:cNvSpPr>
          <p:nvPr/>
        </p:nvSpPr>
        <p:spPr bwMode="auto">
          <a:xfrm>
            <a:off x="5076056" y="1268760"/>
            <a:ext cx="0" cy="316835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083" name="AutoShape 39"/>
          <p:cNvSpPr>
            <a:spLocks noChangeArrowheads="1"/>
          </p:cNvSpPr>
          <p:nvPr/>
        </p:nvSpPr>
        <p:spPr bwMode="auto">
          <a:xfrm rot="5400000">
            <a:off x="1799977" y="368077"/>
            <a:ext cx="360363" cy="288925"/>
          </a:xfrm>
          <a:prstGeom prst="leftArrow">
            <a:avLst>
              <a:gd name="adj1" fmla="val 50000"/>
              <a:gd name="adj2" fmla="val 31181"/>
            </a:avLst>
          </a:prstGeom>
          <a:noFill/>
          <a:ln w="25400">
            <a:solidFill>
              <a:srgbClr val="000000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ja-JP" altLang="en-US" sz="1600">
              <a:solidFill>
                <a:srgbClr val="000000"/>
              </a:solidFill>
            </a:endParaRPr>
          </a:p>
        </p:txBody>
      </p: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611362" y="1436067"/>
            <a:ext cx="361950" cy="647700"/>
            <a:chOff x="2381" y="2296"/>
            <a:chExt cx="363" cy="680"/>
          </a:xfrm>
          <a:solidFill>
            <a:srgbClr val="000000"/>
          </a:solidFill>
        </p:grpSpPr>
        <p:sp>
          <p:nvSpPr>
            <p:cNvPr id="2103" name="AutoShape 50"/>
            <p:cNvSpPr>
              <a:spLocks noChangeArrowheads="1"/>
            </p:cNvSpPr>
            <p:nvPr/>
          </p:nvSpPr>
          <p:spPr bwMode="auto">
            <a:xfrm>
              <a:off x="2381" y="2568"/>
              <a:ext cx="363" cy="408"/>
            </a:xfrm>
            <a:prstGeom prst="triangle">
              <a:avLst>
                <a:gd name="adj" fmla="val 50000"/>
              </a:avLst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ja-JP" altLang="en-US" sz="1600">
                <a:solidFill>
                  <a:srgbClr val="000000"/>
                </a:solidFill>
              </a:endParaRPr>
            </a:p>
          </p:txBody>
        </p:sp>
        <p:sp>
          <p:nvSpPr>
            <p:cNvPr id="2104" name="Oval 51"/>
            <p:cNvSpPr>
              <a:spLocks noChangeArrowheads="1"/>
            </p:cNvSpPr>
            <p:nvPr/>
          </p:nvSpPr>
          <p:spPr bwMode="auto">
            <a:xfrm>
              <a:off x="2402" y="2296"/>
              <a:ext cx="318" cy="318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ja-JP" altLang="en-US" sz="1600">
                <a:solidFill>
                  <a:srgbClr val="000000"/>
                </a:solidFill>
              </a:endParaRPr>
            </a:p>
          </p:txBody>
        </p:sp>
      </p:grpSp>
      <p:sp>
        <p:nvSpPr>
          <p:cNvPr id="2095" name="Text Box 53"/>
          <p:cNvSpPr txBox="1">
            <a:spLocks noChangeArrowheads="1"/>
          </p:cNvSpPr>
          <p:nvPr/>
        </p:nvSpPr>
        <p:spPr bwMode="auto">
          <a:xfrm>
            <a:off x="395462" y="2012330"/>
            <a:ext cx="7921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ja-JP" altLang="en-US" sz="1600" dirty="0">
                <a:solidFill>
                  <a:srgbClr val="000000"/>
                </a:solidFill>
              </a:rPr>
              <a:t>ユーザ</a:t>
            </a:r>
          </a:p>
        </p:txBody>
      </p:sp>
      <p:sp>
        <p:nvSpPr>
          <p:cNvPr id="2102" name="Text Box 60"/>
          <p:cNvSpPr txBox="1">
            <a:spLocks noChangeArrowheads="1"/>
          </p:cNvSpPr>
          <p:nvPr/>
        </p:nvSpPr>
        <p:spPr bwMode="auto">
          <a:xfrm>
            <a:off x="2339752" y="356146"/>
            <a:ext cx="647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ja-JP" altLang="en-US" sz="1600" dirty="0">
                <a:solidFill>
                  <a:srgbClr val="000000"/>
                </a:solidFill>
              </a:rPr>
              <a:t>配送</a:t>
            </a:r>
          </a:p>
        </p:txBody>
      </p:sp>
      <p:sp>
        <p:nvSpPr>
          <p:cNvPr id="57" name="Rectangle 10"/>
          <p:cNvSpPr>
            <a:spLocks noChangeArrowheads="1"/>
          </p:cNvSpPr>
          <p:nvPr/>
        </p:nvSpPr>
        <p:spPr bwMode="auto">
          <a:xfrm>
            <a:off x="1907704" y="3933056"/>
            <a:ext cx="1656184" cy="64807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メール・タスク</a:t>
            </a:r>
            <a:endParaRPr lang="en-US" altLang="ja-JP" sz="16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関連情報管理部</a:t>
            </a:r>
            <a:endParaRPr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58" name="AutoShape 7"/>
          <p:cNvSpPr>
            <a:spLocks noChangeArrowheads="1"/>
          </p:cNvSpPr>
          <p:nvPr/>
        </p:nvSpPr>
        <p:spPr bwMode="auto">
          <a:xfrm>
            <a:off x="1979712" y="5085184"/>
            <a:ext cx="1512168" cy="1008112"/>
          </a:xfrm>
          <a:prstGeom prst="flowChartMagneticDisk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t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メール・タスク</a:t>
            </a:r>
            <a:endParaRPr lang="en-US" altLang="ja-JP" sz="16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関連情報</a:t>
            </a:r>
            <a:r>
              <a:rPr lang="en-US" altLang="ja-JP" sz="1600" dirty="0" smtClean="0">
                <a:solidFill>
                  <a:srgbClr val="000000"/>
                </a:solidFill>
              </a:rPr>
              <a:t>DB</a:t>
            </a:r>
            <a:endParaRPr lang="ja-JP" altLang="en-US" sz="1600" dirty="0" smtClean="0">
              <a:solidFill>
                <a:srgbClr val="000000"/>
              </a:solidFill>
            </a:endParaRPr>
          </a:p>
        </p:txBody>
      </p:sp>
      <p:sp>
        <p:nvSpPr>
          <p:cNvPr id="59" name="Rectangle 10"/>
          <p:cNvSpPr>
            <a:spLocks noChangeArrowheads="1"/>
          </p:cNvSpPr>
          <p:nvPr/>
        </p:nvSpPr>
        <p:spPr bwMode="auto">
          <a:xfrm>
            <a:off x="539552" y="5085184"/>
            <a:ext cx="864096" cy="72008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カレンダ</a:t>
            </a:r>
            <a:endParaRPr lang="en-US" altLang="ja-JP" sz="16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システム</a:t>
            </a:r>
            <a:endParaRPr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45" name="Rectangle 10"/>
          <p:cNvSpPr>
            <a:spLocks noChangeArrowheads="1"/>
          </p:cNvSpPr>
          <p:nvPr/>
        </p:nvSpPr>
        <p:spPr bwMode="auto">
          <a:xfrm>
            <a:off x="4139952" y="764704"/>
            <a:ext cx="1368152" cy="503758"/>
          </a:xfrm>
          <a:prstGeom prst="rect">
            <a:avLst/>
          </a:prstGeom>
          <a:noFill/>
          <a:ln w="9525" cmpd="sng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メール解析部</a:t>
            </a:r>
            <a:endParaRPr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46" name="Line 33"/>
          <p:cNvSpPr>
            <a:spLocks noChangeShapeType="1"/>
          </p:cNvSpPr>
          <p:nvPr/>
        </p:nvSpPr>
        <p:spPr bwMode="auto">
          <a:xfrm>
            <a:off x="5508104" y="1052438"/>
            <a:ext cx="136815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7" name="Line 28"/>
          <p:cNvSpPr>
            <a:spLocks noChangeShapeType="1"/>
          </p:cNvSpPr>
          <p:nvPr/>
        </p:nvSpPr>
        <p:spPr bwMode="auto">
          <a:xfrm flipH="1">
            <a:off x="6876252" y="1052736"/>
            <a:ext cx="3" cy="3384376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63" name="Line 38"/>
          <p:cNvSpPr>
            <a:spLocks noChangeShapeType="1"/>
          </p:cNvSpPr>
          <p:nvPr/>
        </p:nvSpPr>
        <p:spPr bwMode="auto">
          <a:xfrm flipH="1" flipV="1">
            <a:off x="1547664" y="4221086"/>
            <a:ext cx="360040" cy="1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67" name="Rectangle 10"/>
          <p:cNvSpPr>
            <a:spLocks noChangeArrowheads="1"/>
          </p:cNvSpPr>
          <p:nvPr/>
        </p:nvSpPr>
        <p:spPr bwMode="auto">
          <a:xfrm>
            <a:off x="395536" y="3933056"/>
            <a:ext cx="1152128" cy="64807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タスク情報</a:t>
            </a:r>
            <a:endParaRPr lang="en-US" altLang="ja-JP" sz="16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管理部</a:t>
            </a:r>
            <a:endParaRPr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3541715" y="1052736"/>
            <a:ext cx="44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rgbClr val="000000"/>
                </a:solidFill>
              </a:rPr>
              <a:t>(5)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5088630" y="1268760"/>
            <a:ext cx="44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(6)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6926091" y="5147900"/>
            <a:ext cx="44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(8)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2702109" y="4653136"/>
            <a:ext cx="808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rgbClr val="000000"/>
                </a:solidFill>
              </a:rPr>
              <a:t>(1), (7)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978594" y="4715852"/>
            <a:ext cx="808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(2), (7)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1272206" y="1052736"/>
            <a:ext cx="44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rgbClr val="000000"/>
                </a:solidFill>
              </a:rPr>
              <a:t>(4)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5341915" y="5147900"/>
            <a:ext cx="44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(6)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1327812" y="3573388"/>
            <a:ext cx="808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(2), (7)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11" name="Line 29"/>
          <p:cNvSpPr>
            <a:spLocks noChangeShapeType="1"/>
          </p:cNvSpPr>
          <p:nvPr/>
        </p:nvSpPr>
        <p:spPr bwMode="auto">
          <a:xfrm>
            <a:off x="5364088" y="3491716"/>
            <a:ext cx="25922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non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2057130" y="323364"/>
            <a:ext cx="43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M'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4368549" y="1268760"/>
            <a:ext cx="44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(7)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26" name="AutoShape 5"/>
          <p:cNvSpPr>
            <a:spLocks noChangeArrowheads="1"/>
          </p:cNvSpPr>
          <p:nvPr/>
        </p:nvSpPr>
        <p:spPr bwMode="auto">
          <a:xfrm>
            <a:off x="7884368" y="5517232"/>
            <a:ext cx="1007814" cy="1008112"/>
          </a:xfrm>
          <a:prstGeom prst="flowChartMagneticDisk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t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ユーザ</a:t>
            </a:r>
            <a:endParaRPr lang="en-US" altLang="ja-JP" sz="16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情報</a:t>
            </a:r>
            <a:r>
              <a:rPr lang="en-US" altLang="ja-JP" sz="1600" dirty="0" smtClean="0">
                <a:solidFill>
                  <a:srgbClr val="000000"/>
                </a:solidFill>
              </a:rPr>
              <a:t>DB</a:t>
            </a:r>
            <a:endParaRPr lang="ja-JP" altLang="en-US" sz="1600" dirty="0" smtClean="0">
              <a:solidFill>
                <a:srgbClr val="000000"/>
              </a:solidFill>
            </a:endParaRPr>
          </a:p>
        </p:txBody>
      </p:sp>
      <p:sp>
        <p:nvSpPr>
          <p:cNvPr id="127" name="Line 38"/>
          <p:cNvSpPr>
            <a:spLocks noChangeShapeType="1"/>
          </p:cNvSpPr>
          <p:nvPr/>
        </p:nvSpPr>
        <p:spPr bwMode="auto">
          <a:xfrm flipH="1">
            <a:off x="7308303" y="2204864"/>
            <a:ext cx="0" cy="223224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6433539" y="1052438"/>
            <a:ext cx="44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(8)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30" name="Rectangle 21"/>
          <p:cNvSpPr>
            <a:spLocks noChangeArrowheads="1"/>
          </p:cNvSpPr>
          <p:nvPr/>
        </p:nvSpPr>
        <p:spPr bwMode="auto">
          <a:xfrm>
            <a:off x="7956376" y="2996952"/>
            <a:ext cx="864121" cy="57740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再利用</a:t>
            </a:r>
            <a:endParaRPr lang="en-US" altLang="ja-JP" sz="16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提案部</a:t>
            </a:r>
          </a:p>
        </p:txBody>
      </p:sp>
      <p:sp>
        <p:nvSpPr>
          <p:cNvPr id="131" name="Rectangle 23"/>
          <p:cNvSpPr>
            <a:spLocks noChangeArrowheads="1"/>
          </p:cNvSpPr>
          <p:nvPr/>
        </p:nvSpPr>
        <p:spPr bwMode="auto">
          <a:xfrm>
            <a:off x="7236296" y="1628800"/>
            <a:ext cx="1224508" cy="57665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テンプレート</a:t>
            </a: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作成部</a:t>
            </a:r>
          </a:p>
        </p:txBody>
      </p:sp>
      <p:sp>
        <p:nvSpPr>
          <p:cNvPr id="132" name="AutoShape 24"/>
          <p:cNvSpPr>
            <a:spLocks noChangeArrowheads="1"/>
          </p:cNvSpPr>
          <p:nvPr/>
        </p:nvSpPr>
        <p:spPr bwMode="auto">
          <a:xfrm>
            <a:off x="7164288" y="549524"/>
            <a:ext cx="1727920" cy="647228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ユーザにメール</a:t>
            </a:r>
            <a:endParaRPr lang="en-US" altLang="ja-JP" sz="16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として送信</a:t>
            </a:r>
          </a:p>
        </p:txBody>
      </p:sp>
      <p:sp>
        <p:nvSpPr>
          <p:cNvPr id="133" name="AutoShape 26"/>
          <p:cNvSpPr>
            <a:spLocks noChangeArrowheads="1"/>
          </p:cNvSpPr>
          <p:nvPr/>
        </p:nvSpPr>
        <p:spPr bwMode="auto">
          <a:xfrm rot="5400000">
            <a:off x="7272747" y="1268760"/>
            <a:ext cx="360040" cy="288925"/>
          </a:xfrm>
          <a:prstGeom prst="leftArrow">
            <a:avLst>
              <a:gd name="adj1" fmla="val 50000"/>
              <a:gd name="adj2" fmla="val 49725"/>
            </a:avLst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ja-JP" altLang="en-US" sz="1600">
              <a:solidFill>
                <a:srgbClr val="000000"/>
              </a:solidFill>
            </a:endParaRPr>
          </a:p>
        </p:txBody>
      </p:sp>
      <p:sp>
        <p:nvSpPr>
          <p:cNvPr id="134" name="Line 38"/>
          <p:cNvSpPr>
            <a:spLocks noChangeShapeType="1"/>
          </p:cNvSpPr>
          <p:nvPr/>
        </p:nvSpPr>
        <p:spPr bwMode="auto">
          <a:xfrm flipH="1" flipV="1">
            <a:off x="8100392" y="2204864"/>
            <a:ext cx="0" cy="7920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35" name="テキスト ボックス 134"/>
          <p:cNvSpPr txBox="1"/>
          <p:nvPr/>
        </p:nvSpPr>
        <p:spPr>
          <a:xfrm>
            <a:off x="8400998" y="5147900"/>
            <a:ext cx="44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(1)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7608910" y="1196752"/>
            <a:ext cx="44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(3)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8112966" y="2204864"/>
            <a:ext cx="44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(3)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40" name="テキスト ボックス 139"/>
          <p:cNvSpPr txBox="1"/>
          <p:nvPr/>
        </p:nvSpPr>
        <p:spPr>
          <a:xfrm>
            <a:off x="7358139" y="2204864"/>
            <a:ext cx="44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(3)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41" name="テキスト ボックス 140"/>
          <p:cNvSpPr txBox="1"/>
          <p:nvPr/>
        </p:nvSpPr>
        <p:spPr>
          <a:xfrm>
            <a:off x="5759664" y="3131676"/>
            <a:ext cx="44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(1)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47" name="Line 33"/>
          <p:cNvSpPr>
            <a:spLocks noChangeShapeType="1"/>
          </p:cNvSpPr>
          <p:nvPr/>
        </p:nvSpPr>
        <p:spPr bwMode="auto">
          <a:xfrm flipH="1" flipV="1">
            <a:off x="5364088" y="3501008"/>
            <a:ext cx="0" cy="936104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lg" len="lg"/>
            <a:tailEnd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83" name="Rectangle 18"/>
          <p:cNvSpPr>
            <a:spLocks noChangeArrowheads="1"/>
          </p:cNvSpPr>
          <p:nvPr/>
        </p:nvSpPr>
        <p:spPr bwMode="auto">
          <a:xfrm>
            <a:off x="7740352" y="4437112"/>
            <a:ext cx="1224136" cy="64871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ユーザ情報</a:t>
            </a:r>
            <a:endParaRPr lang="en-US" altLang="ja-JP" sz="16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管理部</a:t>
            </a:r>
            <a:endParaRPr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84" name="Line 29"/>
          <p:cNvSpPr>
            <a:spLocks noChangeShapeType="1"/>
          </p:cNvSpPr>
          <p:nvPr/>
        </p:nvSpPr>
        <p:spPr bwMode="auto">
          <a:xfrm flipH="1">
            <a:off x="8388424" y="3573016"/>
            <a:ext cx="0" cy="864096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8400998" y="3933056"/>
            <a:ext cx="44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(1)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89" name="Line 37"/>
          <p:cNvSpPr>
            <a:spLocks noChangeShapeType="1"/>
          </p:cNvSpPr>
          <p:nvPr/>
        </p:nvSpPr>
        <p:spPr bwMode="auto">
          <a:xfrm flipH="1">
            <a:off x="3563888" y="4005064"/>
            <a:ext cx="7920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97" name="AutoShape 3"/>
          <p:cNvSpPr>
            <a:spLocks noChangeArrowheads="1"/>
          </p:cNvSpPr>
          <p:nvPr/>
        </p:nvSpPr>
        <p:spPr bwMode="auto">
          <a:xfrm>
            <a:off x="4788024" y="5517232"/>
            <a:ext cx="1008112" cy="1008112"/>
          </a:xfrm>
          <a:prstGeom prst="flowChartMagneticDisk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t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再利用</a:t>
            </a:r>
            <a:endParaRPr lang="en-US" altLang="ja-JP" sz="16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情報</a:t>
            </a:r>
            <a:r>
              <a:rPr lang="en-US" altLang="ja-JP" sz="1600" dirty="0" smtClean="0">
                <a:solidFill>
                  <a:srgbClr val="000000"/>
                </a:solidFill>
              </a:rPr>
              <a:t>DB</a:t>
            </a:r>
            <a:endParaRPr lang="ja-JP" altLang="en-US" sz="1600" dirty="0" smtClean="0">
              <a:solidFill>
                <a:srgbClr val="000000"/>
              </a:solidFill>
            </a:endParaRPr>
          </a:p>
        </p:txBody>
      </p:sp>
      <p:sp>
        <p:nvSpPr>
          <p:cNvPr id="98" name="AutoShape 7"/>
          <p:cNvSpPr>
            <a:spLocks noChangeArrowheads="1"/>
          </p:cNvSpPr>
          <p:nvPr/>
        </p:nvSpPr>
        <p:spPr bwMode="auto">
          <a:xfrm>
            <a:off x="6372200" y="5517232"/>
            <a:ext cx="1008112" cy="1009056"/>
          </a:xfrm>
          <a:prstGeom prst="flowChartMagneticDisk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t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メール</a:t>
            </a: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アーカイブ</a:t>
            </a:r>
          </a:p>
        </p:txBody>
      </p:sp>
      <p:sp>
        <p:nvSpPr>
          <p:cNvPr id="100" name="Line 33"/>
          <p:cNvSpPr>
            <a:spLocks noChangeShapeType="1"/>
          </p:cNvSpPr>
          <p:nvPr/>
        </p:nvSpPr>
        <p:spPr bwMode="auto">
          <a:xfrm flipH="1">
            <a:off x="4355976" y="1268760"/>
            <a:ext cx="0" cy="2736304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71" name="Line 38"/>
          <p:cNvSpPr>
            <a:spLocks noChangeShapeType="1"/>
          </p:cNvSpPr>
          <p:nvPr/>
        </p:nvSpPr>
        <p:spPr bwMode="auto">
          <a:xfrm flipH="1" flipV="1">
            <a:off x="8100392" y="3573016"/>
            <a:ext cx="0" cy="64807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non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72" name="Line 33"/>
          <p:cNvSpPr>
            <a:spLocks noChangeShapeType="1"/>
          </p:cNvSpPr>
          <p:nvPr/>
        </p:nvSpPr>
        <p:spPr bwMode="auto">
          <a:xfrm>
            <a:off x="3563888" y="4221088"/>
            <a:ext cx="4536504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lg" len="lg"/>
            <a:tailEnd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5589108" y="3861048"/>
            <a:ext cx="808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 smtClean="0">
                <a:solidFill>
                  <a:srgbClr val="000000"/>
                </a:solidFill>
              </a:rPr>
              <a:t>(1), (2)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77" name="Line 29"/>
          <p:cNvSpPr>
            <a:spLocks noChangeShapeType="1"/>
          </p:cNvSpPr>
          <p:nvPr/>
        </p:nvSpPr>
        <p:spPr bwMode="auto">
          <a:xfrm>
            <a:off x="971600" y="4581128"/>
            <a:ext cx="0" cy="504056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78" name="Line 29"/>
          <p:cNvSpPr>
            <a:spLocks noChangeShapeType="1"/>
          </p:cNvSpPr>
          <p:nvPr/>
        </p:nvSpPr>
        <p:spPr bwMode="auto">
          <a:xfrm>
            <a:off x="2699792" y="4581128"/>
            <a:ext cx="0" cy="504056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lg" len="lg"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82" name="Line 29"/>
          <p:cNvSpPr>
            <a:spLocks noChangeShapeType="1"/>
          </p:cNvSpPr>
          <p:nvPr/>
        </p:nvSpPr>
        <p:spPr bwMode="auto">
          <a:xfrm>
            <a:off x="5292080" y="5085184"/>
            <a:ext cx="0" cy="43204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88" name="Line 29"/>
          <p:cNvSpPr>
            <a:spLocks noChangeShapeType="1"/>
          </p:cNvSpPr>
          <p:nvPr/>
        </p:nvSpPr>
        <p:spPr bwMode="auto">
          <a:xfrm>
            <a:off x="6876256" y="5085184"/>
            <a:ext cx="0" cy="43204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92" name="Line 29"/>
          <p:cNvSpPr>
            <a:spLocks noChangeShapeType="1"/>
          </p:cNvSpPr>
          <p:nvPr/>
        </p:nvSpPr>
        <p:spPr bwMode="auto">
          <a:xfrm>
            <a:off x="8388424" y="5085184"/>
            <a:ext cx="0" cy="43204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64" name="Rectangle 10"/>
          <p:cNvSpPr>
            <a:spLocks noChangeArrowheads="1"/>
          </p:cNvSpPr>
          <p:nvPr/>
        </p:nvSpPr>
        <p:spPr bwMode="auto">
          <a:xfrm>
            <a:off x="1979712" y="2636912"/>
            <a:ext cx="1512168" cy="648072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メール・カレンダ</a:t>
            </a:r>
            <a:endParaRPr lang="en-US" altLang="ja-JP" sz="16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共通閲覧部</a:t>
            </a:r>
            <a:endParaRPr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65" name="Line 29"/>
          <p:cNvSpPr>
            <a:spLocks noChangeShapeType="1"/>
          </p:cNvSpPr>
          <p:nvPr/>
        </p:nvSpPr>
        <p:spPr bwMode="auto">
          <a:xfrm flipV="1">
            <a:off x="2699792" y="3284984"/>
            <a:ext cx="0" cy="64807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2742773" y="3316342"/>
            <a:ext cx="44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(7)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68" name="Line 29"/>
          <p:cNvSpPr>
            <a:spLocks noChangeShapeType="1"/>
          </p:cNvSpPr>
          <p:nvPr/>
        </p:nvSpPr>
        <p:spPr bwMode="auto">
          <a:xfrm>
            <a:off x="3491880" y="3131676"/>
            <a:ext cx="4464496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5576139" y="2762344"/>
            <a:ext cx="44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(1)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540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/>
        </p:nvSpPr>
        <p:spPr>
          <a:xfrm>
            <a:off x="4923298" y="3506117"/>
            <a:ext cx="424054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/>
              <a:t>題目</a:t>
            </a:r>
            <a:r>
              <a:rPr lang="en-US" altLang="ja-JP" sz="1400" dirty="0"/>
              <a:t>: </a:t>
            </a:r>
            <a:r>
              <a:rPr lang="ja-JP" altLang="en-US" sz="1400" dirty="0"/>
              <a:t>研修会の一品について</a:t>
            </a:r>
          </a:p>
          <a:p>
            <a:r>
              <a:rPr lang="ja-JP" altLang="en-US" sz="1400" dirty="0"/>
              <a:t>日付</a:t>
            </a:r>
            <a:r>
              <a:rPr lang="en-US" altLang="ja-JP" sz="1400" dirty="0"/>
              <a:t>: 2013/06/20 12:48</a:t>
            </a:r>
          </a:p>
          <a:p>
            <a:r>
              <a:rPr lang="ja-JP" altLang="en-US" sz="1400" dirty="0"/>
              <a:t>送信者</a:t>
            </a:r>
            <a:r>
              <a:rPr lang="en-US" altLang="ja-JP" sz="1400" dirty="0"/>
              <a:t>: </a:t>
            </a:r>
            <a:r>
              <a:rPr lang="en-US" altLang="ja-JP" sz="1400" dirty="0" smtClean="0"/>
              <a:t>○○</a:t>
            </a:r>
            <a:r>
              <a:rPr lang="ja-JP" altLang="en-US" sz="1400" dirty="0" smtClean="0"/>
              <a:t> </a:t>
            </a:r>
            <a:r>
              <a:rPr lang="en-US" altLang="ja-JP" sz="1400" dirty="0" smtClean="0"/>
              <a:t>××</a:t>
            </a:r>
            <a:endParaRPr lang="ja-JP" altLang="en-US" sz="1400" dirty="0"/>
          </a:p>
          <a:p>
            <a:endParaRPr lang="ja-JP" altLang="en-US" sz="1400" dirty="0"/>
          </a:p>
          <a:p>
            <a:r>
              <a:rPr lang="en-US" altLang="ja-JP" sz="1400" dirty="0"/>
              <a:t>SWLAB</a:t>
            </a:r>
            <a:r>
              <a:rPr lang="ja-JP" altLang="en-US" sz="1400" dirty="0"/>
              <a:t>の皆様</a:t>
            </a:r>
            <a:r>
              <a:rPr lang="ja-JP" altLang="en-US" sz="1400" dirty="0" smtClean="0"/>
              <a:t>へ</a:t>
            </a:r>
            <a:endParaRPr lang="ja-JP" altLang="en-US" sz="1400" dirty="0"/>
          </a:p>
          <a:p>
            <a:r>
              <a:rPr lang="ja-JP" altLang="en-US" sz="1400" dirty="0"/>
              <a:t>研修会幹事</a:t>
            </a:r>
            <a:r>
              <a:rPr lang="ja-JP" altLang="en-US" sz="1400" dirty="0" smtClean="0"/>
              <a:t>の</a:t>
            </a:r>
            <a:r>
              <a:rPr lang="en-US" altLang="ja-JP" sz="1400" dirty="0" smtClean="0"/>
              <a:t>○○××</a:t>
            </a:r>
            <a:r>
              <a:rPr lang="ja-JP" altLang="en-US" sz="1400" dirty="0" smtClean="0"/>
              <a:t>です</a:t>
            </a:r>
            <a:r>
              <a:rPr lang="ja-JP" altLang="en-US" sz="1400" dirty="0"/>
              <a:t>．</a:t>
            </a:r>
          </a:p>
          <a:p>
            <a:endParaRPr lang="ja-JP" altLang="en-US" sz="1400" dirty="0"/>
          </a:p>
          <a:p>
            <a:r>
              <a:rPr lang="ja-JP" altLang="en-US" sz="1400" dirty="0"/>
              <a:t>研修会では，毎年</a:t>
            </a:r>
            <a:r>
              <a:rPr lang="en-US" altLang="ja-JP" sz="1400" dirty="0"/>
              <a:t>1,000</a:t>
            </a:r>
            <a:r>
              <a:rPr lang="ja-JP" altLang="en-US" sz="1400" dirty="0"/>
              <a:t>円以内で一品何か飲食物を</a:t>
            </a:r>
            <a:r>
              <a:rPr lang="ja-JP" altLang="en-US" sz="1400" dirty="0" smtClean="0"/>
              <a:t>用意するよう</a:t>
            </a:r>
            <a:r>
              <a:rPr lang="ja-JP" altLang="en-US" sz="1400" dirty="0"/>
              <a:t>になっています．今年も用意をお願いします．</a:t>
            </a:r>
          </a:p>
          <a:p>
            <a:endParaRPr lang="ja-JP" altLang="en-US" sz="1400" dirty="0"/>
          </a:p>
          <a:p>
            <a:r>
              <a:rPr lang="ja-JP" altLang="en-US" sz="1400" dirty="0"/>
              <a:t>研修会では，</a:t>
            </a:r>
            <a:r>
              <a:rPr lang="en-US" altLang="ja-JP" sz="1400" dirty="0"/>
              <a:t>1</a:t>
            </a:r>
            <a:r>
              <a:rPr lang="ja-JP" altLang="en-US" sz="1400" dirty="0"/>
              <a:t>日目の夕食後に談話会を行います．</a:t>
            </a:r>
          </a:p>
          <a:p>
            <a:r>
              <a:rPr lang="ja-JP" altLang="en-US" sz="1400" dirty="0"/>
              <a:t>談話会において，皆さんに持って来ていただいた一品</a:t>
            </a:r>
            <a:r>
              <a:rPr lang="ja-JP" altLang="en-US" sz="1400" dirty="0" smtClean="0"/>
              <a:t>を披露して</a:t>
            </a:r>
            <a:r>
              <a:rPr lang="ja-JP" altLang="en-US" sz="1400" dirty="0"/>
              <a:t>いただき，エピソード等を話してもらいます．一品は，</a:t>
            </a:r>
            <a:r>
              <a:rPr lang="ja-JP" altLang="en-US" sz="1400" dirty="0" smtClean="0"/>
              <a:t>地元の</a:t>
            </a:r>
            <a:r>
              <a:rPr lang="ja-JP" altLang="en-US" sz="1400" dirty="0"/>
              <a:t>特産品，お酒，おつまみ，お菓子など，何でも構いません</a:t>
            </a:r>
            <a:r>
              <a:rPr lang="ja-JP" altLang="en-US" sz="1400" dirty="0" smtClean="0"/>
              <a:t>．</a:t>
            </a:r>
            <a:endParaRPr lang="ja-JP" altLang="en-US" sz="1400" dirty="0"/>
          </a:p>
        </p:txBody>
      </p:sp>
      <p:sp>
        <p:nvSpPr>
          <p:cNvPr id="20" name="正方形/長方形 19"/>
          <p:cNvSpPr/>
          <p:nvPr/>
        </p:nvSpPr>
        <p:spPr>
          <a:xfrm>
            <a:off x="4928106" y="45221"/>
            <a:ext cx="4046765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/>
              <a:t>題目</a:t>
            </a:r>
            <a:r>
              <a:rPr lang="en-US" altLang="ja-JP" sz="1400" dirty="0"/>
              <a:t>: 2013</a:t>
            </a:r>
            <a:r>
              <a:rPr lang="ja-JP" altLang="en-US" sz="1400" dirty="0"/>
              <a:t>年度研修会の研究発表希望者に関して</a:t>
            </a:r>
          </a:p>
          <a:p>
            <a:r>
              <a:rPr lang="ja-JP" altLang="en-US" sz="1400" dirty="0"/>
              <a:t>日付</a:t>
            </a:r>
            <a:r>
              <a:rPr lang="en-US" altLang="ja-JP" sz="1400" dirty="0"/>
              <a:t>: 2013/05/21 13:18</a:t>
            </a:r>
          </a:p>
          <a:p>
            <a:r>
              <a:rPr lang="ja-JP" altLang="en-US" sz="1400" dirty="0"/>
              <a:t>送信者</a:t>
            </a:r>
            <a:r>
              <a:rPr lang="en-US" altLang="ja-JP" sz="1400" dirty="0"/>
              <a:t>: </a:t>
            </a:r>
            <a:r>
              <a:rPr lang="en-US" altLang="ja-JP" sz="1400" dirty="0" smtClean="0"/>
              <a:t>○○</a:t>
            </a:r>
            <a:r>
              <a:rPr lang="ja-JP" altLang="en-US" sz="1400" dirty="0" smtClean="0"/>
              <a:t> </a:t>
            </a:r>
            <a:r>
              <a:rPr lang="en-US" altLang="ja-JP" sz="1400" dirty="0" smtClean="0"/>
              <a:t>××</a:t>
            </a:r>
            <a:endParaRPr lang="ja-JP" altLang="en-US" sz="1400" dirty="0"/>
          </a:p>
          <a:p>
            <a:endParaRPr lang="ja-JP" altLang="en-US" sz="1400" dirty="0"/>
          </a:p>
          <a:p>
            <a:r>
              <a:rPr lang="en-US" altLang="ja-JP" sz="1400" dirty="0"/>
              <a:t>SWLAB</a:t>
            </a:r>
            <a:r>
              <a:rPr lang="ja-JP" altLang="en-US" sz="1400" dirty="0"/>
              <a:t>の皆様</a:t>
            </a:r>
            <a:r>
              <a:rPr lang="ja-JP" altLang="en-US" sz="1400" dirty="0" smtClean="0"/>
              <a:t>へ</a:t>
            </a:r>
            <a:endParaRPr lang="ja-JP" altLang="en-US" sz="1400" dirty="0"/>
          </a:p>
          <a:p>
            <a:r>
              <a:rPr lang="ja-JP" altLang="en-US" sz="1400" dirty="0"/>
              <a:t>研修会幹事</a:t>
            </a:r>
            <a:r>
              <a:rPr lang="ja-JP" altLang="en-US" sz="1400" dirty="0" smtClean="0"/>
              <a:t>の</a:t>
            </a:r>
            <a:r>
              <a:rPr lang="en-US" altLang="ja-JP" sz="1400" dirty="0" smtClean="0"/>
              <a:t>○○××</a:t>
            </a:r>
            <a:r>
              <a:rPr lang="ja-JP" altLang="en-US" sz="1400" dirty="0" smtClean="0"/>
              <a:t>です</a:t>
            </a:r>
            <a:r>
              <a:rPr lang="ja-JP" altLang="en-US" sz="1400" dirty="0"/>
              <a:t>．</a:t>
            </a:r>
          </a:p>
          <a:p>
            <a:endParaRPr lang="ja-JP" altLang="en-US" sz="1400" dirty="0"/>
          </a:p>
          <a:p>
            <a:r>
              <a:rPr lang="en-US" altLang="ja-JP" sz="1400" dirty="0"/>
              <a:t>8</a:t>
            </a:r>
            <a:r>
              <a:rPr lang="ja-JP" altLang="en-US" sz="1400" dirty="0"/>
              <a:t>月</a:t>
            </a:r>
            <a:r>
              <a:rPr lang="en-US" altLang="ja-JP" sz="1400" dirty="0"/>
              <a:t>29</a:t>
            </a:r>
            <a:r>
              <a:rPr lang="ja-JP" altLang="en-US" sz="1400" dirty="0"/>
              <a:t>日</a:t>
            </a:r>
            <a:r>
              <a:rPr lang="en-US" altLang="ja-JP" sz="1400" dirty="0"/>
              <a:t>(</a:t>
            </a:r>
            <a:r>
              <a:rPr lang="ja-JP" altLang="en-US" sz="1400" dirty="0"/>
              <a:t>木</a:t>
            </a:r>
            <a:r>
              <a:rPr lang="en-US" altLang="ja-JP" sz="1400" dirty="0"/>
              <a:t>)</a:t>
            </a:r>
            <a:r>
              <a:rPr lang="ja-JP" altLang="en-US" sz="1400" dirty="0"/>
              <a:t>と</a:t>
            </a:r>
            <a:r>
              <a:rPr lang="en-US" altLang="ja-JP" sz="1400" dirty="0"/>
              <a:t>8</a:t>
            </a:r>
            <a:r>
              <a:rPr lang="ja-JP" altLang="en-US" sz="1400" dirty="0"/>
              <a:t>月</a:t>
            </a:r>
            <a:r>
              <a:rPr lang="en-US" altLang="ja-JP" sz="1400" dirty="0"/>
              <a:t>30</a:t>
            </a:r>
            <a:r>
              <a:rPr lang="ja-JP" altLang="en-US" sz="1400" dirty="0"/>
              <a:t>日</a:t>
            </a:r>
            <a:r>
              <a:rPr lang="en-US" altLang="ja-JP" sz="1400" dirty="0"/>
              <a:t>(</a:t>
            </a:r>
            <a:r>
              <a:rPr lang="ja-JP" altLang="en-US" sz="1400" dirty="0"/>
              <a:t>金</a:t>
            </a:r>
            <a:r>
              <a:rPr lang="en-US" altLang="ja-JP" sz="1400" dirty="0"/>
              <a:t>)</a:t>
            </a:r>
            <a:r>
              <a:rPr lang="ja-JP" altLang="en-US" sz="1400" dirty="0"/>
              <a:t>におきまして，研修会を行います．</a:t>
            </a:r>
          </a:p>
          <a:p>
            <a:endParaRPr lang="en-US" altLang="ja-JP" sz="1400" dirty="0"/>
          </a:p>
          <a:p>
            <a:r>
              <a:rPr lang="ja-JP" altLang="en-US" sz="1400" dirty="0" smtClean="0"/>
              <a:t>研修会</a:t>
            </a:r>
            <a:r>
              <a:rPr lang="ja-JP" altLang="en-US" sz="1400" dirty="0"/>
              <a:t>の日程，会場，および予算を以下に示します．</a:t>
            </a:r>
          </a:p>
          <a:p>
            <a:r>
              <a:rPr lang="en-US" altLang="ja-JP" sz="1400" dirty="0"/>
              <a:t>---</a:t>
            </a:r>
          </a:p>
          <a:p>
            <a:r>
              <a:rPr lang="en-US" altLang="ja-JP" sz="1400" dirty="0"/>
              <a:t>【</a:t>
            </a:r>
            <a:r>
              <a:rPr lang="ja-JP" altLang="en-US" sz="1400" dirty="0"/>
              <a:t>日程</a:t>
            </a:r>
            <a:r>
              <a:rPr lang="en-US" altLang="ja-JP" sz="1400" dirty="0"/>
              <a:t>】8</a:t>
            </a:r>
            <a:r>
              <a:rPr lang="ja-JP" altLang="en-US" sz="1400" dirty="0"/>
              <a:t>月</a:t>
            </a:r>
            <a:r>
              <a:rPr lang="en-US" altLang="ja-JP" sz="1400" dirty="0"/>
              <a:t>29</a:t>
            </a:r>
            <a:r>
              <a:rPr lang="ja-JP" altLang="en-US" sz="1400" dirty="0"/>
              <a:t>日</a:t>
            </a:r>
            <a:r>
              <a:rPr lang="en-US" altLang="ja-JP" sz="1400" dirty="0"/>
              <a:t>(</a:t>
            </a:r>
            <a:r>
              <a:rPr lang="ja-JP" altLang="en-US" sz="1400" dirty="0"/>
              <a:t>木</a:t>
            </a:r>
            <a:r>
              <a:rPr lang="en-US" altLang="ja-JP" sz="1400" dirty="0"/>
              <a:t>)〜8</a:t>
            </a:r>
            <a:r>
              <a:rPr lang="ja-JP" altLang="en-US" sz="1400" dirty="0"/>
              <a:t>月</a:t>
            </a:r>
            <a:r>
              <a:rPr lang="en-US" altLang="ja-JP" sz="1400" dirty="0"/>
              <a:t>30</a:t>
            </a:r>
            <a:r>
              <a:rPr lang="ja-JP" altLang="en-US" sz="1400" dirty="0"/>
              <a:t>日</a:t>
            </a:r>
            <a:r>
              <a:rPr lang="en-US" altLang="ja-JP" sz="1400" dirty="0"/>
              <a:t>(</a:t>
            </a:r>
            <a:r>
              <a:rPr lang="ja-JP" altLang="en-US" sz="1400" dirty="0"/>
              <a:t>金</a:t>
            </a:r>
            <a:r>
              <a:rPr lang="en-US" altLang="ja-JP" sz="1400" dirty="0"/>
              <a:t>)</a:t>
            </a:r>
            <a:r>
              <a:rPr lang="ja-JP" altLang="en-US" sz="1400" dirty="0"/>
              <a:t>の</a:t>
            </a:r>
            <a:r>
              <a:rPr lang="en-US" altLang="ja-JP" sz="1400" dirty="0"/>
              <a:t>1</a:t>
            </a:r>
            <a:r>
              <a:rPr lang="ja-JP" altLang="en-US" sz="1400" dirty="0"/>
              <a:t>泊</a:t>
            </a:r>
            <a:r>
              <a:rPr lang="en-US" altLang="ja-JP" sz="1400" dirty="0"/>
              <a:t>2</a:t>
            </a:r>
            <a:r>
              <a:rPr lang="ja-JP" altLang="en-US" sz="1400" dirty="0"/>
              <a:t>日</a:t>
            </a:r>
          </a:p>
          <a:p>
            <a:r>
              <a:rPr lang="en-US" altLang="ja-JP" sz="1400" dirty="0"/>
              <a:t>【</a:t>
            </a:r>
            <a:r>
              <a:rPr lang="ja-JP" altLang="en-US" sz="1400" dirty="0"/>
              <a:t>会場</a:t>
            </a:r>
            <a:r>
              <a:rPr lang="en-US" altLang="ja-JP" sz="1400" dirty="0" smtClean="0"/>
              <a:t>】</a:t>
            </a:r>
            <a:r>
              <a:rPr lang="ja-JP" altLang="en-US" sz="1400" dirty="0" smtClean="0"/>
              <a:t>公共の宿「</a:t>
            </a:r>
            <a:r>
              <a:rPr lang="en-US" altLang="en-US" sz="1400" dirty="0" smtClean="0"/>
              <a:t>△△</a:t>
            </a:r>
            <a:r>
              <a:rPr lang="ja-JP" altLang="en-US" sz="1400" dirty="0" smtClean="0"/>
              <a:t>荘</a:t>
            </a:r>
            <a:r>
              <a:rPr lang="ja-JP" altLang="en-US" sz="1400" dirty="0"/>
              <a:t>」</a:t>
            </a:r>
            <a:endParaRPr lang="en-US" altLang="ja-JP" sz="1400" dirty="0" smtClean="0"/>
          </a:p>
          <a:p>
            <a:r>
              <a:rPr lang="en-US" altLang="ja-JP" sz="1400" dirty="0" smtClean="0"/>
              <a:t>【</a:t>
            </a:r>
            <a:r>
              <a:rPr lang="ja-JP" altLang="en-US" sz="1400" dirty="0"/>
              <a:t>予算</a:t>
            </a:r>
            <a:r>
              <a:rPr lang="en-US" altLang="ja-JP" sz="1400" dirty="0"/>
              <a:t>】1</a:t>
            </a:r>
            <a:r>
              <a:rPr lang="ja-JP" altLang="en-US" sz="1400" dirty="0"/>
              <a:t>人あたり</a:t>
            </a:r>
            <a:r>
              <a:rPr lang="en-US" altLang="ja-JP" sz="1400" dirty="0"/>
              <a:t>10,000</a:t>
            </a:r>
            <a:r>
              <a:rPr lang="ja-JP" altLang="en-US" sz="1400" dirty="0" smtClean="0"/>
              <a:t>円</a:t>
            </a:r>
            <a:endParaRPr lang="ja-JP" altLang="en-US" sz="1400" dirty="0"/>
          </a:p>
        </p:txBody>
      </p:sp>
      <p:sp>
        <p:nvSpPr>
          <p:cNvPr id="4" name="角丸四角形 3"/>
          <p:cNvSpPr/>
          <p:nvPr/>
        </p:nvSpPr>
        <p:spPr>
          <a:xfrm>
            <a:off x="2033560" y="1366545"/>
            <a:ext cx="790644" cy="25199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角丸四角形吹き出し 4"/>
          <p:cNvSpPr/>
          <p:nvPr/>
        </p:nvSpPr>
        <p:spPr>
          <a:xfrm>
            <a:off x="318674" y="3216138"/>
            <a:ext cx="2204909" cy="1004174"/>
          </a:xfrm>
          <a:prstGeom prst="wedgeRoundRectCallout">
            <a:avLst>
              <a:gd name="adj1" fmla="val 44930"/>
              <a:gd name="adj2" fmla="val -217065"/>
              <a:gd name="adj3" fmla="val 16667"/>
            </a:avLst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12170" y="3352561"/>
            <a:ext cx="20656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         </a:t>
            </a:r>
            <a:r>
              <a:rPr lang="ja-JP" altLang="en-US" sz="2000" dirty="0" smtClean="0"/>
              <a:t>研修会</a:t>
            </a:r>
            <a:endParaRPr lang="en-US" altLang="ja-JP" sz="2000" dirty="0" smtClean="0"/>
          </a:p>
          <a:p>
            <a:r>
              <a:rPr kumimoji="1" lang="ja-JP" altLang="en-US" sz="2000" dirty="0" smtClean="0"/>
              <a:t>（</a:t>
            </a:r>
            <a:r>
              <a:rPr kumimoji="1" lang="en-US" altLang="ja-JP" sz="2000" dirty="0" smtClean="0"/>
              <a:t>2013/8/29〜30</a:t>
            </a:r>
            <a:r>
              <a:rPr kumimoji="1" lang="ja-JP" altLang="en-US" sz="2000" dirty="0" smtClean="0"/>
              <a:t>）</a:t>
            </a:r>
            <a:endParaRPr kumimoji="1" lang="ja-JP" altLang="en-US" sz="2000" dirty="0"/>
          </a:p>
        </p:txBody>
      </p:sp>
      <p:sp>
        <p:nvSpPr>
          <p:cNvPr id="7" name="正方形/長方形 6"/>
          <p:cNvSpPr/>
          <p:nvPr/>
        </p:nvSpPr>
        <p:spPr>
          <a:xfrm>
            <a:off x="3364777" y="1893025"/>
            <a:ext cx="1164083" cy="83476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二等辺三角形 7"/>
          <p:cNvSpPr/>
          <p:nvPr/>
        </p:nvSpPr>
        <p:spPr>
          <a:xfrm flipV="1">
            <a:off x="3364777" y="1893035"/>
            <a:ext cx="1164083" cy="489502"/>
          </a:xfrm>
          <a:prstGeom prst="triangle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364777" y="4788045"/>
            <a:ext cx="1164083" cy="83476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二等辺三角形 10"/>
          <p:cNvSpPr/>
          <p:nvPr/>
        </p:nvSpPr>
        <p:spPr>
          <a:xfrm flipV="1">
            <a:off x="3364777" y="4788055"/>
            <a:ext cx="1164083" cy="489502"/>
          </a:xfrm>
          <a:prstGeom prst="triangle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吹き出し 11"/>
          <p:cNvSpPr/>
          <p:nvPr/>
        </p:nvSpPr>
        <p:spPr>
          <a:xfrm>
            <a:off x="4735693" y="25124"/>
            <a:ext cx="4393875" cy="3327437"/>
          </a:xfrm>
          <a:prstGeom prst="wedgeRoundRectCallout">
            <a:avLst>
              <a:gd name="adj1" fmla="val -54623"/>
              <a:gd name="adj2" fmla="val 12378"/>
              <a:gd name="adj3" fmla="val 16667"/>
            </a:avLst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角丸四角形吹き出し 16"/>
          <p:cNvSpPr/>
          <p:nvPr/>
        </p:nvSpPr>
        <p:spPr>
          <a:xfrm>
            <a:off x="4735694" y="3492133"/>
            <a:ext cx="4392152" cy="3318965"/>
          </a:xfrm>
          <a:prstGeom prst="wedgeRoundRectCallout">
            <a:avLst>
              <a:gd name="adj1" fmla="val -54623"/>
              <a:gd name="adj2" fmla="val -2834"/>
              <a:gd name="adj3" fmla="val 16667"/>
            </a:avLst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/>
          <p:cNvCxnSpPr/>
          <p:nvPr/>
        </p:nvCxnSpPr>
        <p:spPr>
          <a:xfrm>
            <a:off x="5000261" y="864821"/>
            <a:ext cx="403199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5000260" y="4318616"/>
            <a:ext cx="406799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5" idx="3"/>
            <a:endCxn id="10" idx="1"/>
          </p:cNvCxnSpPr>
          <p:nvPr/>
        </p:nvCxnSpPr>
        <p:spPr>
          <a:xfrm>
            <a:off x="2523583" y="3718225"/>
            <a:ext cx="841194" cy="1487204"/>
          </a:xfrm>
          <a:prstGeom prst="straightConnector1">
            <a:avLst/>
          </a:prstGeom>
          <a:ln w="28575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3479158" y="1522687"/>
            <a:ext cx="94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メール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479158" y="4418713"/>
            <a:ext cx="94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メール</a:t>
            </a:r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>
            <a:stCxn id="7" idx="1"/>
            <a:endCxn id="5" idx="3"/>
          </p:cNvCxnSpPr>
          <p:nvPr/>
        </p:nvCxnSpPr>
        <p:spPr>
          <a:xfrm flipH="1">
            <a:off x="2523583" y="2310409"/>
            <a:ext cx="841194" cy="1407816"/>
          </a:xfrm>
          <a:prstGeom prst="straightConnector1">
            <a:avLst/>
          </a:prstGeom>
          <a:ln w="28575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2753291" y="3432038"/>
            <a:ext cx="461665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dirty="0" smtClean="0"/>
              <a:t>関連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190833" y="25124"/>
            <a:ext cx="320051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600" dirty="0" smtClean="0"/>
              <a:t>2013</a:t>
            </a:r>
            <a:r>
              <a:rPr lang="ja-JP" altLang="en-US" sz="1600" dirty="0" smtClean="0"/>
              <a:t>年</a:t>
            </a:r>
            <a:r>
              <a:rPr lang="en-US" altLang="ja-JP" sz="1600" dirty="0" smtClean="0"/>
              <a:t>8</a:t>
            </a:r>
            <a:r>
              <a:rPr lang="ja-JP" altLang="en-US" sz="1600" dirty="0"/>
              <a:t>月</a:t>
            </a:r>
          </a:p>
          <a:p>
            <a:r>
              <a:rPr lang="ja-JP" altLang="en-US" sz="1400" dirty="0"/>
              <a:t>日 	月 	火 	水 	木 	金 	土</a:t>
            </a:r>
          </a:p>
          <a:p>
            <a:r>
              <a:rPr lang="ja-JP" altLang="en-US" sz="1400" dirty="0"/>
              <a:t>　　 	　　 	　　 	　　 	</a:t>
            </a:r>
            <a:r>
              <a:rPr lang="en-US" altLang="ja-JP" sz="1400" dirty="0" smtClean="0"/>
              <a:t>  1 </a:t>
            </a:r>
            <a:r>
              <a:rPr lang="en-US" altLang="ja-JP" sz="1400" dirty="0"/>
              <a:t>	</a:t>
            </a:r>
            <a:r>
              <a:rPr lang="en-US" altLang="ja-JP" sz="1400" dirty="0" smtClean="0"/>
              <a:t>  2 </a:t>
            </a:r>
            <a:r>
              <a:rPr lang="en-US" altLang="ja-JP" sz="1400" dirty="0"/>
              <a:t>	</a:t>
            </a:r>
            <a:r>
              <a:rPr lang="en-US" altLang="ja-JP" sz="1400" dirty="0" smtClean="0"/>
              <a:t>  3</a:t>
            </a:r>
            <a:endParaRPr lang="en-US" altLang="ja-JP" sz="1400" dirty="0"/>
          </a:p>
          <a:p>
            <a:r>
              <a:rPr lang="en-US" altLang="ja-JP" sz="1400" dirty="0" smtClean="0"/>
              <a:t>  4 </a:t>
            </a:r>
            <a:r>
              <a:rPr lang="en-US" altLang="ja-JP" sz="1400" dirty="0"/>
              <a:t>	</a:t>
            </a:r>
            <a:r>
              <a:rPr lang="en-US" altLang="ja-JP" sz="1400" dirty="0" smtClean="0"/>
              <a:t>  5 </a:t>
            </a:r>
            <a:r>
              <a:rPr lang="en-US" altLang="ja-JP" sz="1400" dirty="0"/>
              <a:t>	</a:t>
            </a:r>
            <a:r>
              <a:rPr lang="en-US" altLang="ja-JP" sz="1400" dirty="0" smtClean="0"/>
              <a:t>  6 </a:t>
            </a:r>
            <a:r>
              <a:rPr lang="en-US" altLang="ja-JP" sz="1400" dirty="0"/>
              <a:t>	</a:t>
            </a:r>
            <a:r>
              <a:rPr lang="en-US" altLang="ja-JP" sz="1400" dirty="0" smtClean="0"/>
              <a:t>  7 </a:t>
            </a:r>
            <a:r>
              <a:rPr lang="en-US" altLang="ja-JP" sz="1400" dirty="0"/>
              <a:t>	</a:t>
            </a:r>
            <a:r>
              <a:rPr lang="en-US" altLang="ja-JP" sz="1400" dirty="0" smtClean="0"/>
              <a:t>  8 </a:t>
            </a:r>
            <a:r>
              <a:rPr lang="en-US" altLang="ja-JP" sz="1400" dirty="0"/>
              <a:t>	</a:t>
            </a:r>
            <a:r>
              <a:rPr lang="en-US" altLang="ja-JP" sz="1400" dirty="0" smtClean="0"/>
              <a:t>  9 </a:t>
            </a:r>
            <a:r>
              <a:rPr lang="en-US" altLang="ja-JP" sz="1400" dirty="0"/>
              <a:t>	10</a:t>
            </a:r>
          </a:p>
          <a:p>
            <a:r>
              <a:rPr lang="en-US" altLang="ja-JP" sz="1400" dirty="0"/>
              <a:t>11 	12 	13 	14 	15 	16 	17</a:t>
            </a:r>
          </a:p>
          <a:p>
            <a:r>
              <a:rPr lang="en-US" altLang="ja-JP" sz="1400" dirty="0"/>
              <a:t>18 	19 	20 	21 	22 	23 	24</a:t>
            </a:r>
          </a:p>
          <a:p>
            <a:r>
              <a:rPr lang="en-US" altLang="ja-JP" sz="1400" dirty="0"/>
              <a:t>25 	26 	27 	28 	29 	30 	31</a:t>
            </a:r>
            <a:endParaRPr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09584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42813" y="28538"/>
            <a:ext cx="9072000" cy="6804000"/>
          </a:xfrm>
          <a:prstGeom prst="roundRect">
            <a:avLst>
              <a:gd name="adj" fmla="val 1595"/>
            </a:avLst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400954"/>
              </p:ext>
            </p:extLst>
          </p:nvPr>
        </p:nvGraphicFramePr>
        <p:xfrm>
          <a:off x="4745180" y="1382735"/>
          <a:ext cx="4132800" cy="5204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404"/>
                <a:gridCol w="2549143"/>
                <a:gridCol w="1327253"/>
              </a:tblGrid>
              <a:tr h="149082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>
                          <a:solidFill>
                            <a:schemeClr val="tx1"/>
                          </a:solidFill>
                        </a:rPr>
                        <a:t>件名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>
                          <a:solidFill>
                            <a:srgbClr val="000000"/>
                          </a:solidFill>
                        </a:rPr>
                        <a:t>送信日時</a:t>
                      </a:r>
                      <a:endParaRPr kumimoji="1" lang="ja-JP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次回ミーティングについて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2015/01/09 10:34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登録情報更新のお願い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2015/01/09</a:t>
                      </a:r>
                      <a:r>
                        <a:rPr kumimoji="1" lang="en-US" altLang="ja-JP" sz="1200" baseline="0" dirty="0" smtClean="0"/>
                        <a:t> 15:32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第</a:t>
                      </a:r>
                      <a:r>
                        <a:rPr kumimoji="1" lang="en-US" altLang="ja-JP" sz="1200" dirty="0" smtClean="0"/>
                        <a:t>3</a:t>
                      </a:r>
                      <a:r>
                        <a:rPr kumimoji="1" lang="ja-JP" altLang="en-US" sz="1200" dirty="0" smtClean="0"/>
                        <a:t>回打合せの日時変更のお知らせ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2015/01/08 11:50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コピー機の不具合のご報告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2015/01/08 10:16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新年会の場所について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2015/01/05 14:01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第</a:t>
                      </a:r>
                      <a:r>
                        <a:rPr kumimoji="1" lang="en-US" altLang="ja-JP" sz="1200" dirty="0" smtClean="0"/>
                        <a:t>2</a:t>
                      </a:r>
                      <a:r>
                        <a:rPr kumimoji="1" lang="ja-JP" altLang="en-US" sz="1200" dirty="0" smtClean="0"/>
                        <a:t>回打合せ議事録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2015/01/04</a:t>
                      </a:r>
                      <a:r>
                        <a:rPr kumimoji="1" lang="en-US" altLang="ja-JP" sz="1200" baseline="0" dirty="0" smtClean="0"/>
                        <a:t> 16:48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Re: </a:t>
                      </a:r>
                      <a:r>
                        <a:rPr kumimoji="1" lang="ja-JP" altLang="en-US" sz="1200" dirty="0" smtClean="0"/>
                        <a:t>サーバ復旧のご報告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2014/12/30 11:29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サーバ復旧のご報告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2014/12/30 11:22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勉強会の出欠について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2014/12/29 13:20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新年会の出欠確認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2014/12/12 11:05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Re: </a:t>
                      </a:r>
                      <a:r>
                        <a:rPr kumimoji="1" lang="ja-JP" altLang="en-US" sz="1200" dirty="0" smtClean="0"/>
                        <a:t>大掃除について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2014/12/10 16:02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大掃除について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2014/12/10 14:30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第</a:t>
                      </a:r>
                      <a:r>
                        <a:rPr kumimoji="1" lang="en-US" altLang="ja-JP" sz="1200" dirty="0" smtClean="0"/>
                        <a:t>1</a:t>
                      </a:r>
                      <a:r>
                        <a:rPr kumimoji="1" lang="ja-JP" altLang="en-US" sz="1200" dirty="0" smtClean="0"/>
                        <a:t>回打合せ議事録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2014/12/08</a:t>
                      </a:r>
                      <a:r>
                        <a:rPr kumimoji="1" lang="en-US" altLang="ja-JP" sz="1200" baseline="0" dirty="0" smtClean="0"/>
                        <a:t> 15:16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年末・年始の防犯について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2014/12/06 10:01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Re: </a:t>
                      </a:r>
                      <a:r>
                        <a:rPr kumimoji="1" lang="ja-JP" altLang="en-US" sz="1200" dirty="0" smtClean="0"/>
                        <a:t>忘年会の出欠確認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2014/12/05 14:44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忘年会の出欠確認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2014/12/05 14:21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次回ミーティングについて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2014/12/05 12:40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忘年会のお知らせ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2014/12/04 10:59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829589"/>
              </p:ext>
            </p:extLst>
          </p:nvPr>
        </p:nvGraphicFramePr>
        <p:xfrm>
          <a:off x="277091" y="1378179"/>
          <a:ext cx="4132799" cy="5204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84"/>
                <a:gridCol w="257873"/>
                <a:gridCol w="3137442"/>
              </a:tblGrid>
              <a:tr h="14908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rgbClr val="000000"/>
                          </a:solidFill>
                        </a:rPr>
                        <a:t>Date</a:t>
                      </a:r>
                      <a:endParaRPr kumimoji="1" lang="ja-JP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rgbClr val="000000"/>
                          </a:solidFill>
                        </a:rPr>
                        <a:t>&lt;&lt;</a:t>
                      </a:r>
                      <a:r>
                        <a:rPr kumimoji="1" lang="en-US" altLang="ja-JP" sz="1800" baseline="0" dirty="0" smtClean="0">
                          <a:solidFill>
                            <a:srgbClr val="000000"/>
                          </a:solidFill>
                        </a:rPr>
                        <a:t>     </a:t>
                      </a:r>
                      <a:r>
                        <a:rPr kumimoji="1" lang="en-US" altLang="ja-JP" sz="1800" dirty="0" smtClean="0">
                          <a:solidFill>
                            <a:srgbClr val="000000"/>
                          </a:solidFill>
                        </a:rPr>
                        <a:t>2015-01     &gt;&gt;</a:t>
                      </a:r>
                      <a:endParaRPr kumimoji="1" lang="ja-JP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r>
                        <a:rPr kumimoji="1" lang="ja-JP" altLang="en-US" sz="1200" dirty="0" smtClean="0"/>
                        <a:t>（木）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  <a:r>
                        <a:rPr kumimoji="1" lang="ja-JP" altLang="en-US" sz="1200" dirty="0" smtClean="0"/>
                        <a:t>（金）</a:t>
                      </a:r>
                      <a:endParaRPr kumimoji="1" lang="en-US" altLang="ja-JP" sz="1200" dirty="0" smtClean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r>
                        <a:rPr kumimoji="1" lang="ja-JP" altLang="en-US" sz="1200" dirty="0" smtClean="0"/>
                        <a:t>（土）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4</a:t>
                      </a:r>
                      <a:r>
                        <a:rPr kumimoji="1" lang="ja-JP" altLang="en-US" sz="1200" dirty="0" smtClean="0"/>
                        <a:t>（日）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第</a:t>
                      </a:r>
                      <a:r>
                        <a:rPr kumimoji="1" lang="en-US" altLang="ja-JP" sz="1200" dirty="0" smtClean="0"/>
                        <a:t>2</a:t>
                      </a:r>
                      <a:r>
                        <a:rPr kumimoji="1" lang="ja-JP" altLang="en-US" sz="1200" dirty="0" smtClean="0"/>
                        <a:t>回打合せ</a:t>
                      </a:r>
                      <a:r>
                        <a:rPr kumimoji="1" lang="en-US" altLang="ja-JP" sz="1200" dirty="0" smtClean="0"/>
                        <a:t>(13:00〜15:00)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5</a:t>
                      </a:r>
                      <a:r>
                        <a:rPr kumimoji="1" lang="ja-JP" altLang="en-US" sz="1200" dirty="0" smtClean="0"/>
                        <a:t>（月）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6</a:t>
                      </a:r>
                      <a:r>
                        <a:rPr kumimoji="1" lang="ja-JP" altLang="en-US" sz="1200" dirty="0" smtClean="0"/>
                        <a:t>（火）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 rowSpan="2"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7</a:t>
                      </a:r>
                      <a:r>
                        <a:rPr kumimoji="1" lang="ja-JP" altLang="en-US" sz="1200" dirty="0" smtClean="0"/>
                        <a:t>（水）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ミーティング</a:t>
                      </a:r>
                      <a:r>
                        <a:rPr kumimoji="1" lang="en-US" altLang="ja-JP" sz="1200" dirty="0" smtClean="0"/>
                        <a:t>(10:00〜11:00)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 vMerge="1"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</a:pP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新年会</a:t>
                      </a:r>
                      <a:r>
                        <a:rPr kumimoji="1" lang="en-US" altLang="ja-JP" sz="1200" dirty="0" smtClean="0"/>
                        <a:t>(17:00〜20:00)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</a:pPr>
                      <a:r>
                        <a:rPr kumimoji="1" lang="en-US" altLang="ja-JP" sz="1200" dirty="0" smtClean="0"/>
                        <a:t>8</a:t>
                      </a:r>
                      <a:r>
                        <a:rPr kumimoji="1" lang="ja-JP" altLang="en-US" sz="1200" dirty="0" smtClean="0"/>
                        <a:t>（木）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24</a:t>
                      </a:r>
                      <a:r>
                        <a:rPr kumimoji="1" lang="ja-JP" altLang="en-US" sz="1200" dirty="0" smtClean="0"/>
                        <a:t>（土）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25</a:t>
                      </a:r>
                      <a:r>
                        <a:rPr kumimoji="1" lang="ja-JP" altLang="en-US" sz="1200" dirty="0" smtClean="0"/>
                        <a:t>（日）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26</a:t>
                      </a:r>
                      <a:r>
                        <a:rPr kumimoji="1" lang="ja-JP" altLang="en-US" sz="1200" dirty="0" smtClean="0"/>
                        <a:t>（月）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勉強会</a:t>
                      </a:r>
                      <a:r>
                        <a:rPr kumimoji="1" lang="en-US" altLang="ja-JP" sz="1200" dirty="0" smtClean="0"/>
                        <a:t>(10:00〜17:00)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27</a:t>
                      </a:r>
                      <a:r>
                        <a:rPr kumimoji="1" lang="ja-JP" altLang="en-US" sz="1200" dirty="0" smtClean="0"/>
                        <a:t>（火）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28</a:t>
                      </a:r>
                      <a:r>
                        <a:rPr kumimoji="1" lang="ja-JP" altLang="en-US" sz="1200" dirty="0" smtClean="0"/>
                        <a:t>（水）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29</a:t>
                      </a:r>
                      <a:r>
                        <a:rPr kumimoji="1" lang="ja-JP" altLang="en-US" sz="1200" dirty="0" smtClean="0"/>
                        <a:t>（木）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第</a:t>
                      </a:r>
                      <a:r>
                        <a:rPr kumimoji="1" lang="en-US" altLang="ja-JP" sz="1200" dirty="0" smtClean="0"/>
                        <a:t>3</a:t>
                      </a:r>
                      <a:r>
                        <a:rPr kumimoji="1" lang="ja-JP" altLang="en-US" sz="1200" dirty="0" smtClean="0"/>
                        <a:t>回打合せ</a:t>
                      </a:r>
                      <a:r>
                        <a:rPr kumimoji="1" lang="en-US" altLang="ja-JP" sz="1200" dirty="0" smtClean="0"/>
                        <a:t>(14:30〜16:30)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飲み会</a:t>
                      </a:r>
                      <a:r>
                        <a:rPr kumimoji="1" lang="en-US" altLang="ja-JP" sz="1200" dirty="0" smtClean="0"/>
                        <a:t>(18:00〜20:00)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30</a:t>
                      </a:r>
                      <a:r>
                        <a:rPr kumimoji="1" lang="ja-JP" altLang="en-US" sz="1200" dirty="0" smtClean="0"/>
                        <a:t>（金）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31</a:t>
                      </a:r>
                      <a:r>
                        <a:rPr kumimoji="1" lang="ja-JP" altLang="en-US" sz="1200" dirty="0" smtClean="0"/>
                        <a:t>（土）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ミーティング</a:t>
                      </a:r>
                      <a:r>
                        <a:rPr kumimoji="1" lang="en-US" altLang="ja-JP" sz="1200" dirty="0" smtClean="0"/>
                        <a:t>(13:00〜14:00)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2066491" y="3867732"/>
            <a:ext cx="553998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2400" dirty="0" smtClean="0"/>
              <a:t>・・・</a:t>
            </a:r>
            <a:endParaRPr kumimoji="1" lang="ja-JP" altLang="en-US" sz="24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534818" y="3867732"/>
            <a:ext cx="553998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2400" dirty="0" smtClean="0"/>
              <a:t>・・・</a:t>
            </a:r>
            <a:endParaRPr kumimoji="1" lang="ja-JP" altLang="en-US" sz="2400" dirty="0"/>
          </a:p>
        </p:txBody>
      </p:sp>
      <p:sp>
        <p:nvSpPr>
          <p:cNvPr id="24" name="片側の 2 つの角を丸めた四角形 23"/>
          <p:cNvSpPr/>
          <p:nvPr/>
        </p:nvSpPr>
        <p:spPr>
          <a:xfrm>
            <a:off x="42813" y="23100"/>
            <a:ext cx="9072000" cy="554173"/>
          </a:xfrm>
          <a:prstGeom prst="round2SameRect">
            <a:avLst>
              <a:gd name="adj1" fmla="val 22916"/>
              <a:gd name="adj2" fmla="val 0"/>
            </a:avLst>
          </a:prstGeom>
          <a:solidFill>
            <a:schemeClr val="bg1">
              <a:lumMod val="85000"/>
            </a:schemeClr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片側の 2 つの角を丸めた四角形 24"/>
          <p:cNvSpPr/>
          <p:nvPr/>
        </p:nvSpPr>
        <p:spPr>
          <a:xfrm>
            <a:off x="277091" y="889000"/>
            <a:ext cx="1789400" cy="489179"/>
          </a:xfrm>
          <a:prstGeom prst="round2SameRect">
            <a:avLst/>
          </a:prstGeom>
          <a:solidFill>
            <a:schemeClr val="tx2">
              <a:lumMod val="40000"/>
              <a:lumOff val="60000"/>
            </a:schemeClr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rgbClr val="000000"/>
                </a:solidFill>
              </a:rPr>
              <a:t>カレンダー</a:t>
            </a:r>
            <a:endParaRPr kumimoji="1" lang="ja-JP" altLang="en-US" sz="2000" dirty="0">
              <a:solidFill>
                <a:srgbClr val="000000"/>
              </a:solidFill>
            </a:endParaRPr>
          </a:p>
        </p:txBody>
      </p:sp>
      <p:sp>
        <p:nvSpPr>
          <p:cNvPr id="27" name="片側の 2 つの角を丸めた四角形 26"/>
          <p:cNvSpPr/>
          <p:nvPr/>
        </p:nvSpPr>
        <p:spPr>
          <a:xfrm>
            <a:off x="4745418" y="889000"/>
            <a:ext cx="1789400" cy="489179"/>
          </a:xfrm>
          <a:prstGeom prst="round2SameRect">
            <a:avLst/>
          </a:prstGeom>
          <a:solidFill>
            <a:schemeClr val="tx2">
              <a:lumMod val="40000"/>
              <a:lumOff val="60000"/>
            </a:schemeClr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rgbClr val="000000"/>
                </a:solidFill>
              </a:rPr>
              <a:t>メール</a:t>
            </a:r>
            <a:endParaRPr kumimoji="1" lang="ja-JP" altLang="en-US" sz="2000" dirty="0">
              <a:solidFill>
                <a:srgbClr val="000000"/>
              </a:solidFill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7966364" y="109353"/>
            <a:ext cx="912776" cy="37555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400" dirty="0" smtClean="0">
                <a:solidFill>
                  <a:schemeClr val="tx1"/>
                </a:solidFill>
              </a:rPr>
              <a:t>操作 </a:t>
            </a:r>
            <a:r>
              <a:rPr lang="en-US" altLang="ja-JP" sz="1400" dirty="0" smtClean="0">
                <a:solidFill>
                  <a:schemeClr val="tx1"/>
                </a:solidFill>
              </a:rPr>
              <a:t>▼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342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835541"/>
              </p:ext>
            </p:extLst>
          </p:nvPr>
        </p:nvGraphicFramePr>
        <p:xfrm>
          <a:off x="1054100" y="162092"/>
          <a:ext cx="2541784" cy="1493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112"/>
                <a:gridCol w="363112"/>
                <a:gridCol w="363112"/>
                <a:gridCol w="363112"/>
                <a:gridCol w="363112"/>
                <a:gridCol w="363112"/>
                <a:gridCol w="363112"/>
              </a:tblGrid>
              <a:tr h="163728">
                <a:tc gridSpan="7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2014</a:t>
                      </a:r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月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16372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日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月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火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水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木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金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土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</a:tr>
              <a:tr h="163728">
                <a:tc>
                  <a:txBody>
                    <a:bodyPr/>
                    <a:lstStyle/>
                    <a:p>
                      <a:pPr algn="r"/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3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4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5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6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</a:tr>
              <a:tr h="163728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7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8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9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10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11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12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13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</a:tr>
              <a:tr h="163728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14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15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16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17</a:t>
                      </a:r>
                      <a:endParaRPr kumimoji="1" lang="ja-JP" altLang="en-US" sz="1400" dirty="0"/>
                    </a:p>
                  </a:txBody>
                  <a:tcPr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18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19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20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</a:tr>
              <a:tr h="163728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21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22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23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24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25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26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27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</a:tr>
              <a:tr h="163728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28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29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30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933200"/>
              </p:ext>
            </p:extLst>
          </p:nvPr>
        </p:nvGraphicFramePr>
        <p:xfrm>
          <a:off x="4094736" y="162092"/>
          <a:ext cx="2541784" cy="1493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112"/>
                <a:gridCol w="363112"/>
                <a:gridCol w="363112"/>
                <a:gridCol w="363112"/>
                <a:gridCol w="363112"/>
                <a:gridCol w="363112"/>
                <a:gridCol w="363112"/>
              </a:tblGrid>
              <a:tr h="163728">
                <a:tc gridSpan="7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2014</a:t>
                      </a:r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月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16372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日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月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火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水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木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金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土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</a:tr>
              <a:tr h="163728">
                <a:tc>
                  <a:txBody>
                    <a:bodyPr/>
                    <a:lstStyle/>
                    <a:p>
                      <a:pPr algn="r"/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3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4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</a:tr>
              <a:tr h="163728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5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6</a:t>
                      </a:r>
                      <a:endParaRPr kumimoji="1" lang="ja-JP" altLang="en-US" sz="1400" dirty="0"/>
                    </a:p>
                  </a:txBody>
                  <a:tcPr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7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8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9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10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11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</a:tr>
              <a:tr h="163728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12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13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14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15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16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17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18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</a:tr>
              <a:tr h="163728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19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20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21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22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23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24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25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</a:tr>
              <a:tr h="163728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26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27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28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29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30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31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</a:tr>
            </a:tbl>
          </a:graphicData>
        </a:graphic>
      </p:graphicFrame>
      <p:sp>
        <p:nvSpPr>
          <p:cNvPr id="10" name="正方形/長方形 9"/>
          <p:cNvSpPr/>
          <p:nvPr/>
        </p:nvSpPr>
        <p:spPr>
          <a:xfrm>
            <a:off x="1594742" y="3430040"/>
            <a:ext cx="1460500" cy="1320655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r>
              <a:rPr lang="en-US" altLang="en-US" dirty="0" smtClean="0">
                <a:solidFill>
                  <a:srgbClr val="000000"/>
                </a:solidFill>
              </a:rPr>
              <a:t>第1回打合</a:t>
            </a:r>
            <a:r>
              <a:rPr lang="ja-JP" altLang="en-US" dirty="0" smtClean="0">
                <a:solidFill>
                  <a:srgbClr val="000000"/>
                </a:solidFill>
              </a:rPr>
              <a:t>せ</a:t>
            </a:r>
            <a:r>
              <a:rPr kumimoji="1" lang="en-US" altLang="en-US" dirty="0" smtClean="0">
                <a:solidFill>
                  <a:srgbClr val="000000"/>
                </a:solidFill>
              </a:rPr>
              <a:t>議事録</a:t>
            </a:r>
          </a:p>
          <a:p>
            <a:r>
              <a:rPr kumimoji="1" lang="en-US" altLang="ja-JP" dirty="0" smtClean="0">
                <a:solidFill>
                  <a:srgbClr val="000000"/>
                </a:solidFill>
              </a:rPr>
              <a:t>(2014/9/18)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1" name="二等辺三角形 10"/>
          <p:cNvSpPr/>
          <p:nvPr/>
        </p:nvSpPr>
        <p:spPr>
          <a:xfrm flipV="1">
            <a:off x="1594742" y="3430040"/>
            <a:ext cx="1460500" cy="444382"/>
          </a:xfrm>
          <a:prstGeom prst="triangle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4635378" y="3430040"/>
            <a:ext cx="1460500" cy="1320655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第2回打合</a:t>
            </a:r>
            <a:r>
              <a:rPr lang="ja-JP" altLang="en-US" dirty="0" smtClean="0">
                <a:solidFill>
                  <a:srgbClr val="FF0000"/>
                </a:solidFill>
              </a:rPr>
              <a:t>せ</a:t>
            </a:r>
            <a:r>
              <a:rPr kumimoji="1" lang="en-US" altLang="en-US" dirty="0" smtClean="0">
                <a:solidFill>
                  <a:srgbClr val="FF0000"/>
                </a:solidFill>
              </a:rPr>
              <a:t>議事録</a:t>
            </a:r>
          </a:p>
          <a:p>
            <a:r>
              <a:rPr kumimoji="1" lang="en-US" altLang="ja-JP" dirty="0" smtClean="0">
                <a:solidFill>
                  <a:srgbClr val="FF0000"/>
                </a:solidFill>
              </a:rPr>
              <a:t>(2014/10/7)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6" name="二等辺三角形 15"/>
          <p:cNvSpPr/>
          <p:nvPr/>
        </p:nvSpPr>
        <p:spPr>
          <a:xfrm flipV="1">
            <a:off x="4635378" y="3430040"/>
            <a:ext cx="1460500" cy="444382"/>
          </a:xfrm>
          <a:prstGeom prst="triangle">
            <a:avLst/>
          </a:prstGeom>
          <a:noFill/>
          <a:ln w="19050" cmpd="sng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000000"/>
              </a:solidFill>
            </a:endParaRPr>
          </a:p>
        </p:txBody>
      </p:sp>
      <p:cxnSp>
        <p:nvCxnSpPr>
          <p:cNvPr id="19" name="直線矢印コネクタ 18"/>
          <p:cNvCxnSpPr>
            <a:stCxn id="25" idx="2"/>
            <a:endCxn id="11" idx="3"/>
          </p:cNvCxnSpPr>
          <p:nvPr/>
        </p:nvCxnSpPr>
        <p:spPr>
          <a:xfrm>
            <a:off x="2324992" y="2849550"/>
            <a:ext cx="0" cy="58049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26" idx="2"/>
            <a:endCxn id="15" idx="0"/>
          </p:cNvCxnSpPr>
          <p:nvPr/>
        </p:nvCxnSpPr>
        <p:spPr>
          <a:xfrm>
            <a:off x="5365628" y="2849550"/>
            <a:ext cx="0" cy="580490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V="1">
            <a:off x="3227684" y="2381362"/>
            <a:ext cx="1356894" cy="567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角丸四角形吹き出し 24"/>
          <p:cNvSpPr/>
          <p:nvPr/>
        </p:nvSpPr>
        <p:spPr>
          <a:xfrm>
            <a:off x="1543942" y="1924514"/>
            <a:ext cx="1562100" cy="925036"/>
          </a:xfrm>
          <a:prstGeom prst="wedgeRoundRectCallout">
            <a:avLst>
              <a:gd name="adj1" fmla="val 7656"/>
              <a:gd name="adj2" fmla="val -131999"/>
              <a:gd name="adj3" fmla="val 16667"/>
            </a:avLst>
          </a:prstGeom>
          <a:solidFill>
            <a:schemeClr val="bg1">
              <a:alpha val="9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第</a:t>
            </a:r>
            <a:r>
              <a:rPr lang="en-US" altLang="ja-JP" dirty="0" smtClean="0">
                <a:solidFill>
                  <a:schemeClr val="tx1"/>
                </a:solidFill>
              </a:rPr>
              <a:t>1</a:t>
            </a:r>
            <a:r>
              <a:rPr lang="ja-JP" altLang="en-US" dirty="0" smtClean="0">
                <a:solidFill>
                  <a:schemeClr val="tx1"/>
                </a:solidFill>
              </a:rPr>
              <a:t>回打合せ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(2014/9/17)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角丸四角形吹き出し 25"/>
          <p:cNvSpPr/>
          <p:nvPr/>
        </p:nvSpPr>
        <p:spPr>
          <a:xfrm>
            <a:off x="4584578" y="1924514"/>
            <a:ext cx="1562100" cy="925036"/>
          </a:xfrm>
          <a:prstGeom prst="wedgeRoundRectCallout">
            <a:avLst>
              <a:gd name="adj1" fmla="val -49221"/>
              <a:gd name="adj2" fmla="val -155280"/>
              <a:gd name="adj3" fmla="val 16667"/>
            </a:avLst>
          </a:prstGeom>
          <a:solidFill>
            <a:schemeClr val="bg1">
              <a:alpha val="90000"/>
            </a:schemeClr>
          </a:solidFill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第</a:t>
            </a:r>
            <a:r>
              <a:rPr lang="en-US" altLang="ja-JP" dirty="0">
                <a:solidFill>
                  <a:schemeClr val="tx1"/>
                </a:solidFill>
              </a:rPr>
              <a:t>2</a:t>
            </a:r>
            <a:r>
              <a:rPr lang="ja-JP" altLang="en-US" dirty="0" smtClean="0">
                <a:solidFill>
                  <a:schemeClr val="tx1"/>
                </a:solidFill>
              </a:rPr>
              <a:t>回打合せ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(2014/10/6)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358535" y="30874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>
                <a:solidFill>
                  <a:srgbClr val="000000"/>
                </a:solidFill>
              </a:rPr>
              <a:t>把握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1422400" y="1795450"/>
            <a:ext cx="1803400" cy="318770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384233" y="20312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再利用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0181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42813" y="28538"/>
            <a:ext cx="9072000" cy="6804000"/>
          </a:xfrm>
          <a:prstGeom prst="roundRect">
            <a:avLst>
              <a:gd name="adj" fmla="val 1595"/>
            </a:avLst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797572"/>
              </p:ext>
            </p:extLst>
          </p:nvPr>
        </p:nvGraphicFramePr>
        <p:xfrm>
          <a:off x="4745180" y="1382735"/>
          <a:ext cx="4132800" cy="1253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404"/>
                <a:gridCol w="2549143"/>
                <a:gridCol w="1327253"/>
              </a:tblGrid>
              <a:tr h="149082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>
                          <a:solidFill>
                            <a:schemeClr val="tx1"/>
                          </a:solidFill>
                        </a:rPr>
                        <a:t>件名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>
                          <a:solidFill>
                            <a:srgbClr val="000000"/>
                          </a:solidFill>
                        </a:rPr>
                        <a:t>送信日時</a:t>
                      </a:r>
                      <a:endParaRPr kumimoji="1" lang="ja-JP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次回ミーティングについて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2015/01/09 10:34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第</a:t>
                      </a:r>
                      <a:r>
                        <a:rPr kumimoji="1" lang="en-US" altLang="ja-JP" sz="1200" dirty="0" smtClean="0"/>
                        <a:t>2</a:t>
                      </a:r>
                      <a:r>
                        <a:rPr kumimoji="1" lang="ja-JP" altLang="en-US" sz="1200" dirty="0" smtClean="0"/>
                        <a:t>回打合せ</a:t>
                      </a:r>
                      <a:r>
                        <a:rPr kumimoji="1" lang="en-US" altLang="en-US" sz="1200" dirty="0" smtClean="0"/>
                        <a:t>議事録</a:t>
                      </a:r>
                      <a:endParaRPr kumimoji="1" lang="en-US" altLang="ja-JP" sz="1200" dirty="0" smtClean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2015/01/04 16:48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第</a:t>
                      </a:r>
                      <a:r>
                        <a:rPr kumimoji="1" lang="en-US" altLang="ja-JP" sz="1200" dirty="0" smtClean="0"/>
                        <a:t>1</a:t>
                      </a:r>
                      <a:r>
                        <a:rPr kumimoji="1" lang="ja-JP" altLang="en-US" sz="1200" dirty="0" smtClean="0"/>
                        <a:t>回打合せ議事録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2014/12/08</a:t>
                      </a:r>
                      <a:r>
                        <a:rPr kumimoji="1" lang="en-US" altLang="ja-JP" sz="1200" baseline="0" dirty="0" smtClean="0"/>
                        <a:t> 15:16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次回ミーティングについて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2014/12/05 12:40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101083"/>
              </p:ext>
            </p:extLst>
          </p:nvPr>
        </p:nvGraphicFramePr>
        <p:xfrm>
          <a:off x="277091" y="1378179"/>
          <a:ext cx="4132799" cy="5204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84"/>
                <a:gridCol w="257873"/>
                <a:gridCol w="3137442"/>
              </a:tblGrid>
              <a:tr h="14908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rgbClr val="000000"/>
                          </a:solidFill>
                        </a:rPr>
                        <a:t>Date</a:t>
                      </a:r>
                      <a:endParaRPr kumimoji="1" lang="ja-JP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rgbClr val="000000"/>
                          </a:solidFill>
                        </a:rPr>
                        <a:t>&lt;&lt;</a:t>
                      </a:r>
                      <a:r>
                        <a:rPr kumimoji="1" lang="en-US" altLang="ja-JP" sz="1800" baseline="0" dirty="0" smtClean="0">
                          <a:solidFill>
                            <a:srgbClr val="000000"/>
                          </a:solidFill>
                        </a:rPr>
                        <a:t>     </a:t>
                      </a:r>
                      <a:r>
                        <a:rPr kumimoji="1" lang="en-US" altLang="ja-JP" sz="1800" dirty="0" smtClean="0">
                          <a:solidFill>
                            <a:srgbClr val="000000"/>
                          </a:solidFill>
                        </a:rPr>
                        <a:t>2015-01     &gt;&gt;</a:t>
                      </a:r>
                      <a:endParaRPr kumimoji="1" lang="ja-JP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r>
                        <a:rPr kumimoji="1" lang="ja-JP" altLang="en-US" sz="1200" dirty="0" smtClean="0"/>
                        <a:t>（木）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  <a:r>
                        <a:rPr kumimoji="1" lang="ja-JP" altLang="en-US" sz="1200" dirty="0" smtClean="0"/>
                        <a:t>（金）</a:t>
                      </a:r>
                      <a:endParaRPr kumimoji="1" lang="en-US" altLang="ja-JP" sz="1200" dirty="0" smtClean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r>
                        <a:rPr kumimoji="1" lang="ja-JP" altLang="en-US" sz="1200" dirty="0" smtClean="0"/>
                        <a:t>（土）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4</a:t>
                      </a:r>
                      <a:r>
                        <a:rPr kumimoji="1" lang="ja-JP" altLang="en-US" sz="1200" dirty="0" smtClean="0"/>
                        <a:t>（日）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第</a:t>
                      </a:r>
                      <a:r>
                        <a:rPr kumimoji="1" lang="en-US" altLang="ja-JP" sz="1200" dirty="0" smtClean="0"/>
                        <a:t>2</a:t>
                      </a:r>
                      <a:r>
                        <a:rPr kumimoji="1" lang="ja-JP" altLang="en-US" sz="1200" dirty="0" smtClean="0"/>
                        <a:t>回打合せ</a:t>
                      </a:r>
                      <a:r>
                        <a:rPr kumimoji="1" lang="en-US" altLang="ja-JP" sz="1200" dirty="0" smtClean="0"/>
                        <a:t>(13:00〜15:00)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5</a:t>
                      </a:r>
                      <a:r>
                        <a:rPr kumimoji="1" lang="ja-JP" altLang="en-US" sz="1200" dirty="0" smtClean="0"/>
                        <a:t>（月）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6</a:t>
                      </a:r>
                      <a:r>
                        <a:rPr kumimoji="1" lang="ja-JP" altLang="en-US" sz="1200" dirty="0" smtClean="0"/>
                        <a:t>（火）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 rowSpan="2"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7</a:t>
                      </a:r>
                      <a:r>
                        <a:rPr kumimoji="1" lang="ja-JP" altLang="en-US" sz="1200" dirty="0" smtClean="0"/>
                        <a:t>（水）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ミーティング</a:t>
                      </a:r>
                      <a:r>
                        <a:rPr kumimoji="1" lang="en-US" altLang="ja-JP" sz="1200" dirty="0" smtClean="0"/>
                        <a:t>(10:00〜11:00)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 vMerge="1"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</a:pP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新年会</a:t>
                      </a:r>
                      <a:r>
                        <a:rPr kumimoji="1" lang="en-US" altLang="ja-JP" sz="1200" dirty="0" smtClean="0"/>
                        <a:t>(17:00〜20:00)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</a:pPr>
                      <a:r>
                        <a:rPr kumimoji="1" lang="en-US" altLang="ja-JP" sz="1200" dirty="0" smtClean="0"/>
                        <a:t>8</a:t>
                      </a:r>
                      <a:r>
                        <a:rPr kumimoji="1" lang="ja-JP" altLang="en-US" sz="1200" dirty="0" smtClean="0"/>
                        <a:t>（木）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24</a:t>
                      </a:r>
                      <a:r>
                        <a:rPr kumimoji="1" lang="ja-JP" altLang="en-US" sz="1200" dirty="0" smtClean="0"/>
                        <a:t>（土）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25</a:t>
                      </a:r>
                      <a:r>
                        <a:rPr kumimoji="1" lang="ja-JP" altLang="en-US" sz="1200" dirty="0" smtClean="0"/>
                        <a:t>（日）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26</a:t>
                      </a:r>
                      <a:r>
                        <a:rPr kumimoji="1" lang="ja-JP" altLang="en-US" sz="1200" dirty="0" smtClean="0"/>
                        <a:t>（月）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勉強会</a:t>
                      </a:r>
                      <a:r>
                        <a:rPr kumimoji="1" lang="en-US" altLang="ja-JP" sz="1200" dirty="0" smtClean="0"/>
                        <a:t>(10:00〜17:00)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27</a:t>
                      </a:r>
                      <a:r>
                        <a:rPr kumimoji="1" lang="ja-JP" altLang="en-US" sz="1200" dirty="0" smtClean="0"/>
                        <a:t>（火）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28</a:t>
                      </a:r>
                      <a:r>
                        <a:rPr kumimoji="1" lang="ja-JP" altLang="en-US" sz="1200" dirty="0" smtClean="0"/>
                        <a:t>（水）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29</a:t>
                      </a:r>
                      <a:r>
                        <a:rPr kumimoji="1" lang="ja-JP" altLang="en-US" sz="1200" dirty="0" smtClean="0"/>
                        <a:t>（木）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第</a:t>
                      </a:r>
                      <a:r>
                        <a:rPr kumimoji="1" lang="en-US" altLang="ja-JP" sz="1200" dirty="0" smtClean="0"/>
                        <a:t>3</a:t>
                      </a:r>
                      <a:r>
                        <a:rPr kumimoji="1" lang="ja-JP" altLang="en-US" sz="1200" dirty="0" smtClean="0"/>
                        <a:t>回打合せ</a:t>
                      </a:r>
                      <a:r>
                        <a:rPr kumimoji="1" lang="en-US" altLang="ja-JP" sz="1200" dirty="0" smtClean="0"/>
                        <a:t>(14:30〜16:30)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飲み会</a:t>
                      </a:r>
                      <a:r>
                        <a:rPr kumimoji="1" lang="en-US" altLang="ja-JP" sz="1200" dirty="0" smtClean="0"/>
                        <a:t>(18:00〜20:00)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30</a:t>
                      </a:r>
                      <a:r>
                        <a:rPr kumimoji="1" lang="ja-JP" altLang="en-US" sz="1200" dirty="0" smtClean="0"/>
                        <a:t>（金）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31</a:t>
                      </a:r>
                      <a:r>
                        <a:rPr kumimoji="1" lang="ja-JP" altLang="en-US" sz="1200" dirty="0" smtClean="0"/>
                        <a:t>（土）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ミーティング</a:t>
                      </a:r>
                      <a:r>
                        <a:rPr kumimoji="1" lang="en-US" altLang="ja-JP" sz="1200" dirty="0" smtClean="0"/>
                        <a:t>(13:00〜14:00)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2066491" y="3867732"/>
            <a:ext cx="553998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2400" dirty="0" smtClean="0"/>
              <a:t>・・・</a:t>
            </a:r>
            <a:endParaRPr kumimoji="1" lang="ja-JP" altLang="en-US" sz="2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15998" y="233217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✔</a:t>
            </a:r>
            <a:r>
              <a:rPr lang="en-US" altLang="ja-JP" sz="1200" dirty="0" smtClean="0"/>
              <a:t>️</a:t>
            </a:r>
            <a:endParaRPr kumimoji="1" lang="ja-JP" altLang="en-US" sz="1200" dirty="0"/>
          </a:p>
        </p:txBody>
      </p:sp>
      <p:sp>
        <p:nvSpPr>
          <p:cNvPr id="24" name="片側の 2 つの角を丸めた四角形 23"/>
          <p:cNvSpPr/>
          <p:nvPr/>
        </p:nvSpPr>
        <p:spPr>
          <a:xfrm>
            <a:off x="42813" y="23100"/>
            <a:ext cx="9072000" cy="554173"/>
          </a:xfrm>
          <a:prstGeom prst="round2SameRect">
            <a:avLst>
              <a:gd name="adj1" fmla="val 22916"/>
              <a:gd name="adj2" fmla="val 0"/>
            </a:avLst>
          </a:prstGeom>
          <a:solidFill>
            <a:schemeClr val="bg1">
              <a:lumMod val="85000"/>
            </a:schemeClr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片側の 2 つの角を丸めた四角形 24"/>
          <p:cNvSpPr/>
          <p:nvPr/>
        </p:nvSpPr>
        <p:spPr>
          <a:xfrm>
            <a:off x="277091" y="889000"/>
            <a:ext cx="1789400" cy="489179"/>
          </a:xfrm>
          <a:prstGeom prst="round2SameRect">
            <a:avLst/>
          </a:prstGeom>
          <a:solidFill>
            <a:schemeClr val="tx2">
              <a:lumMod val="40000"/>
              <a:lumOff val="60000"/>
            </a:schemeClr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rgbClr val="000000"/>
                </a:solidFill>
              </a:rPr>
              <a:t>カレンダー</a:t>
            </a:r>
            <a:endParaRPr kumimoji="1" lang="ja-JP" altLang="en-US" sz="2000" dirty="0">
              <a:solidFill>
                <a:srgbClr val="000000"/>
              </a:solidFill>
            </a:endParaRPr>
          </a:p>
        </p:txBody>
      </p:sp>
      <p:sp>
        <p:nvSpPr>
          <p:cNvPr id="27" name="片側の 2 つの角を丸めた四角形 26"/>
          <p:cNvSpPr/>
          <p:nvPr/>
        </p:nvSpPr>
        <p:spPr>
          <a:xfrm>
            <a:off x="4745417" y="889000"/>
            <a:ext cx="2770674" cy="489179"/>
          </a:xfrm>
          <a:prstGeom prst="round2SameRect">
            <a:avLst/>
          </a:prstGeom>
          <a:solidFill>
            <a:schemeClr val="tx2">
              <a:lumMod val="40000"/>
              <a:lumOff val="60000"/>
            </a:schemeClr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rgbClr val="000000"/>
                </a:solidFill>
              </a:rPr>
              <a:t>メール</a:t>
            </a:r>
            <a:r>
              <a:rPr lang="en-US" altLang="ja-JP" sz="2000" dirty="0" smtClean="0">
                <a:solidFill>
                  <a:srgbClr val="000000"/>
                </a:solidFill>
              </a:rPr>
              <a:t>(</a:t>
            </a:r>
            <a:r>
              <a:rPr lang="ja-JP" altLang="en-US" sz="2000" dirty="0" smtClean="0">
                <a:solidFill>
                  <a:srgbClr val="000000"/>
                </a:solidFill>
              </a:rPr>
              <a:t>再利用情報あり</a:t>
            </a:r>
            <a:r>
              <a:rPr lang="en-US" altLang="ja-JP" sz="2000" dirty="0" smtClean="0">
                <a:solidFill>
                  <a:srgbClr val="000000"/>
                </a:solidFill>
              </a:rPr>
              <a:t>)</a:t>
            </a:r>
            <a:endParaRPr kumimoji="1" lang="ja-JP" altLang="en-US" sz="2000" dirty="0">
              <a:solidFill>
                <a:srgbClr val="000000"/>
              </a:solidFill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7966364" y="109353"/>
            <a:ext cx="912776" cy="37555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400" dirty="0" smtClean="0">
                <a:solidFill>
                  <a:schemeClr val="tx1"/>
                </a:solidFill>
              </a:rPr>
              <a:t>操作 </a:t>
            </a:r>
            <a:r>
              <a:rPr lang="en-US" altLang="ja-JP" sz="1400" dirty="0" smtClean="0">
                <a:solidFill>
                  <a:schemeClr val="tx1"/>
                </a:solidFill>
              </a:rPr>
              <a:t>▼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745180" y="185589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✔</a:t>
            </a:r>
            <a:r>
              <a:rPr lang="en-US" altLang="ja-JP" sz="1200" dirty="0" smtClean="0"/>
              <a:t>️</a:t>
            </a:r>
            <a:endParaRPr kumimoji="1" lang="ja-JP" altLang="en-US" sz="1200" dirty="0"/>
          </a:p>
        </p:txBody>
      </p:sp>
      <p:sp>
        <p:nvSpPr>
          <p:cNvPr id="5" name="角丸四角形 4"/>
          <p:cNvSpPr/>
          <p:nvPr/>
        </p:nvSpPr>
        <p:spPr>
          <a:xfrm>
            <a:off x="1015998" y="2355260"/>
            <a:ext cx="2170547" cy="307777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4745180" y="1895394"/>
            <a:ext cx="4132800" cy="307777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5176609" y="3741992"/>
            <a:ext cx="3655192" cy="1720273"/>
          </a:xfrm>
          <a:prstGeom prst="roundRect">
            <a:avLst>
              <a:gd name="adj" fmla="val 7024"/>
            </a:avLst>
          </a:prstGeom>
          <a:solidFill>
            <a:schemeClr val="bg1">
              <a:alpha val="97000"/>
            </a:schemeClr>
          </a:solidFill>
          <a:ln w="19050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45879" y="3774626"/>
            <a:ext cx="3510096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dirty="0" smtClean="0"/>
              <a:t>選択したメールを再利用</a:t>
            </a:r>
            <a:endParaRPr kumimoji="1" lang="en-US" altLang="ja-JP" dirty="0" smtClean="0"/>
          </a:p>
          <a:p>
            <a:pPr>
              <a:lnSpc>
                <a:spcPct val="150000"/>
              </a:lnSpc>
            </a:pPr>
            <a:r>
              <a:rPr lang="ja-JP" altLang="en-US" dirty="0" smtClean="0"/>
              <a:t>選択したメールとタスクを関連付け</a:t>
            </a:r>
            <a:endParaRPr lang="en-US" altLang="ja-JP" dirty="0" smtClean="0"/>
          </a:p>
        </p:txBody>
      </p:sp>
      <p:sp>
        <p:nvSpPr>
          <p:cNvPr id="11" name="角丸四角形 10"/>
          <p:cNvSpPr/>
          <p:nvPr/>
        </p:nvSpPr>
        <p:spPr>
          <a:xfrm>
            <a:off x="5267785" y="4294152"/>
            <a:ext cx="3411161" cy="369332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727206" y="4790517"/>
            <a:ext cx="553998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2400" dirty="0" smtClean="0"/>
              <a:t>・・・</a:t>
            </a:r>
            <a:endParaRPr kumimoji="1" lang="ja-JP" altLang="en-US" sz="24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348191" y="3017923"/>
            <a:ext cx="58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</a:rPr>
              <a:t>(1)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cxnSp>
        <p:nvCxnSpPr>
          <p:cNvPr id="28" name="直線矢印コネクタ 27"/>
          <p:cNvCxnSpPr>
            <a:stCxn id="14" idx="1"/>
          </p:cNvCxnSpPr>
          <p:nvPr/>
        </p:nvCxnSpPr>
        <p:spPr>
          <a:xfrm flipH="1" flipV="1">
            <a:off x="2724740" y="2663037"/>
            <a:ext cx="623451" cy="616496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4" idx="3"/>
            <a:endCxn id="16" idx="1"/>
          </p:cNvCxnSpPr>
          <p:nvPr/>
        </p:nvCxnSpPr>
        <p:spPr>
          <a:xfrm flipV="1">
            <a:off x="3932606" y="2049283"/>
            <a:ext cx="812574" cy="123025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3761723" y="3908101"/>
            <a:ext cx="58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</a:rPr>
              <a:t>(2)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cxnSp>
        <p:nvCxnSpPr>
          <p:cNvPr id="34" name="直線矢印コネクタ 33"/>
          <p:cNvCxnSpPr>
            <a:stCxn id="33" idx="3"/>
            <a:endCxn id="11" idx="1"/>
          </p:cNvCxnSpPr>
          <p:nvPr/>
        </p:nvCxnSpPr>
        <p:spPr>
          <a:xfrm>
            <a:off x="4346138" y="4169711"/>
            <a:ext cx="921647" cy="309107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495843" y="5600656"/>
            <a:ext cx="6596678" cy="830997"/>
          </a:xfrm>
          <a:prstGeom prst="rect">
            <a:avLst/>
          </a:prstGeom>
          <a:solidFill>
            <a:schemeClr val="bg1">
              <a:alpha val="95000"/>
            </a:schemeClr>
          </a:solidFill>
        </p:spPr>
        <p:txBody>
          <a:bodyPr wrap="none" rtlCol="0">
            <a:spAutoFit/>
          </a:bodyPr>
          <a:lstStyle/>
          <a:p>
            <a:pPr marL="457200" indent="-457200">
              <a:buAutoNum type="arabicParenBoth"/>
            </a:pPr>
            <a:r>
              <a:rPr kumimoji="1" lang="ja-JP" altLang="en-US" sz="2400" dirty="0" smtClean="0">
                <a:solidFill>
                  <a:srgbClr val="FF0000"/>
                </a:solidFill>
              </a:rPr>
              <a:t>関連付けるメールとタスクを選択</a:t>
            </a:r>
            <a:endParaRPr lang="en-US" altLang="ja-JP" sz="2400" dirty="0">
              <a:solidFill>
                <a:srgbClr val="FF0000"/>
              </a:solidFill>
            </a:endParaRPr>
          </a:p>
          <a:p>
            <a:pPr marL="457200" indent="-457200">
              <a:buAutoNum type="arabicParenBoth"/>
            </a:pPr>
            <a:r>
              <a:rPr lang="ja-JP" altLang="en-US" sz="2400" dirty="0" smtClean="0">
                <a:solidFill>
                  <a:srgbClr val="FF0000"/>
                </a:solidFill>
              </a:rPr>
              <a:t>「選択したメールとタスクを関連付け」をクリック</a:t>
            </a:r>
            <a:endParaRPr kumimoji="1" lang="en-US" altLang="ja-JP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234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443771"/>
              </p:ext>
            </p:extLst>
          </p:nvPr>
        </p:nvGraphicFramePr>
        <p:xfrm>
          <a:off x="1054100" y="162092"/>
          <a:ext cx="2541784" cy="1493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112"/>
                <a:gridCol w="363112"/>
                <a:gridCol w="363112"/>
                <a:gridCol w="363112"/>
                <a:gridCol w="363112"/>
                <a:gridCol w="363112"/>
                <a:gridCol w="363112"/>
              </a:tblGrid>
              <a:tr h="163728">
                <a:tc gridSpan="7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2014</a:t>
                      </a:r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月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16372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日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月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火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水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木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金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土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</a:tr>
              <a:tr h="163728">
                <a:tc>
                  <a:txBody>
                    <a:bodyPr/>
                    <a:lstStyle/>
                    <a:p>
                      <a:pPr algn="r"/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3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4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5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6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</a:tr>
              <a:tr h="163728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7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8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9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10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11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12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13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</a:tr>
              <a:tr h="163728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14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15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16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17</a:t>
                      </a:r>
                      <a:endParaRPr kumimoji="1" lang="ja-JP" altLang="en-US" sz="1400" dirty="0"/>
                    </a:p>
                  </a:txBody>
                  <a:tcPr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18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19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20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</a:tr>
              <a:tr h="163728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21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22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23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24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25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26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27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</a:tr>
              <a:tr h="163728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28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29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30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675593"/>
              </p:ext>
            </p:extLst>
          </p:nvPr>
        </p:nvGraphicFramePr>
        <p:xfrm>
          <a:off x="4094736" y="162092"/>
          <a:ext cx="2541784" cy="1493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112"/>
                <a:gridCol w="363112"/>
                <a:gridCol w="363112"/>
                <a:gridCol w="363112"/>
                <a:gridCol w="363112"/>
                <a:gridCol w="363112"/>
                <a:gridCol w="363112"/>
              </a:tblGrid>
              <a:tr h="163728">
                <a:tc gridSpan="7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2014</a:t>
                      </a:r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月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16372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日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月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火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水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木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金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土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</a:tr>
              <a:tr h="163728">
                <a:tc>
                  <a:txBody>
                    <a:bodyPr/>
                    <a:lstStyle/>
                    <a:p>
                      <a:pPr algn="r"/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3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4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</a:tr>
              <a:tr h="163728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5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6</a:t>
                      </a:r>
                      <a:endParaRPr kumimoji="1" lang="ja-JP" altLang="en-US" sz="1400" dirty="0"/>
                    </a:p>
                  </a:txBody>
                  <a:tcPr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7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8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9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10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11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</a:tr>
              <a:tr h="163728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12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13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14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15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16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17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18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</a:tr>
              <a:tr h="163728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19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20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21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22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23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24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25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</a:tr>
              <a:tr h="163728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26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27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28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29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30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31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</a:tr>
            </a:tbl>
          </a:graphicData>
        </a:graphic>
      </p:graphicFrame>
      <p:sp>
        <p:nvSpPr>
          <p:cNvPr id="10" name="正方形/長方形 9"/>
          <p:cNvSpPr/>
          <p:nvPr/>
        </p:nvSpPr>
        <p:spPr>
          <a:xfrm>
            <a:off x="1594742" y="3430040"/>
            <a:ext cx="1460500" cy="1320655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r>
              <a:rPr lang="en-US" altLang="en-US" dirty="0" smtClean="0">
                <a:solidFill>
                  <a:srgbClr val="000000"/>
                </a:solidFill>
              </a:rPr>
              <a:t>第1回打合</a:t>
            </a:r>
            <a:r>
              <a:rPr lang="ja-JP" altLang="en-US" dirty="0" smtClean="0">
                <a:solidFill>
                  <a:srgbClr val="000000"/>
                </a:solidFill>
              </a:rPr>
              <a:t>せ</a:t>
            </a:r>
            <a:r>
              <a:rPr kumimoji="1" lang="en-US" altLang="en-US" dirty="0" smtClean="0">
                <a:solidFill>
                  <a:srgbClr val="000000"/>
                </a:solidFill>
              </a:rPr>
              <a:t>議事録</a:t>
            </a:r>
          </a:p>
          <a:p>
            <a:r>
              <a:rPr kumimoji="1" lang="en-US" altLang="ja-JP" dirty="0" smtClean="0">
                <a:solidFill>
                  <a:srgbClr val="000000"/>
                </a:solidFill>
              </a:rPr>
              <a:t>(2014/9/18)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1" name="二等辺三角形 10"/>
          <p:cNvSpPr/>
          <p:nvPr/>
        </p:nvSpPr>
        <p:spPr>
          <a:xfrm flipV="1">
            <a:off x="1594742" y="3430040"/>
            <a:ext cx="1460500" cy="444382"/>
          </a:xfrm>
          <a:prstGeom prst="triangle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4635378" y="3430040"/>
            <a:ext cx="1460500" cy="1320655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第2回打合</a:t>
            </a:r>
            <a:r>
              <a:rPr lang="ja-JP" altLang="en-US" dirty="0" smtClean="0">
                <a:solidFill>
                  <a:srgbClr val="FF0000"/>
                </a:solidFill>
              </a:rPr>
              <a:t>せ</a:t>
            </a:r>
            <a:r>
              <a:rPr kumimoji="1" lang="en-US" altLang="en-US" dirty="0" smtClean="0">
                <a:solidFill>
                  <a:srgbClr val="FF0000"/>
                </a:solidFill>
              </a:rPr>
              <a:t>議事録</a:t>
            </a:r>
          </a:p>
          <a:p>
            <a:r>
              <a:rPr kumimoji="1" lang="en-US" altLang="ja-JP" dirty="0" smtClean="0">
                <a:solidFill>
                  <a:srgbClr val="FF0000"/>
                </a:solidFill>
              </a:rPr>
              <a:t>(2014/10/7)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6" name="二等辺三角形 15"/>
          <p:cNvSpPr/>
          <p:nvPr/>
        </p:nvSpPr>
        <p:spPr>
          <a:xfrm flipV="1">
            <a:off x="4635378" y="3430040"/>
            <a:ext cx="1460500" cy="444382"/>
          </a:xfrm>
          <a:prstGeom prst="triangle">
            <a:avLst/>
          </a:prstGeom>
          <a:noFill/>
          <a:ln w="19050" cmpd="sng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000000"/>
              </a:solidFill>
            </a:endParaRPr>
          </a:p>
        </p:txBody>
      </p:sp>
      <p:cxnSp>
        <p:nvCxnSpPr>
          <p:cNvPr id="19" name="直線矢印コネクタ 18"/>
          <p:cNvCxnSpPr>
            <a:stCxn id="25" idx="2"/>
            <a:endCxn id="11" idx="3"/>
          </p:cNvCxnSpPr>
          <p:nvPr/>
        </p:nvCxnSpPr>
        <p:spPr>
          <a:xfrm>
            <a:off x="2324992" y="2849550"/>
            <a:ext cx="0" cy="58049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26" idx="2"/>
            <a:endCxn id="15" idx="0"/>
          </p:cNvCxnSpPr>
          <p:nvPr/>
        </p:nvCxnSpPr>
        <p:spPr>
          <a:xfrm>
            <a:off x="5365628" y="2849550"/>
            <a:ext cx="0" cy="580490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ysDash"/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26" idx="1"/>
          </p:cNvCxnSpPr>
          <p:nvPr/>
        </p:nvCxnSpPr>
        <p:spPr>
          <a:xfrm flipH="1" flipV="1">
            <a:off x="3227684" y="2381362"/>
            <a:ext cx="1356894" cy="567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3358257" y="2404018"/>
            <a:ext cx="1094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登録時に</a:t>
            </a:r>
            <a:endParaRPr kumimoji="1" lang="en-US" altLang="ja-JP" dirty="0" smtClean="0"/>
          </a:p>
          <a:p>
            <a:r>
              <a:rPr kumimoji="1" lang="ja-JP" altLang="en-US" dirty="0" smtClean="0"/>
              <a:t>参照</a:t>
            </a:r>
            <a:endParaRPr kumimoji="1" lang="ja-JP" altLang="en-US" dirty="0"/>
          </a:p>
        </p:txBody>
      </p:sp>
      <p:sp>
        <p:nvSpPr>
          <p:cNvPr id="25" name="角丸四角形吹き出し 24"/>
          <p:cNvSpPr/>
          <p:nvPr/>
        </p:nvSpPr>
        <p:spPr>
          <a:xfrm>
            <a:off x="1543942" y="1924514"/>
            <a:ext cx="1562100" cy="925036"/>
          </a:xfrm>
          <a:prstGeom prst="wedgeRoundRectCallout">
            <a:avLst>
              <a:gd name="adj1" fmla="val 7656"/>
              <a:gd name="adj2" fmla="val -131999"/>
              <a:gd name="adj3" fmla="val 16667"/>
            </a:avLst>
          </a:prstGeom>
          <a:solidFill>
            <a:schemeClr val="bg1">
              <a:alpha val="9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第</a:t>
            </a:r>
            <a:r>
              <a:rPr lang="en-US" altLang="ja-JP" dirty="0" smtClean="0">
                <a:solidFill>
                  <a:schemeClr val="tx1"/>
                </a:solidFill>
              </a:rPr>
              <a:t>1</a:t>
            </a:r>
            <a:r>
              <a:rPr lang="ja-JP" altLang="en-US" dirty="0" smtClean="0">
                <a:solidFill>
                  <a:schemeClr val="tx1"/>
                </a:solidFill>
              </a:rPr>
              <a:t>回打合せ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(2014/9/17)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角丸四角形吹き出し 25"/>
          <p:cNvSpPr/>
          <p:nvPr/>
        </p:nvSpPr>
        <p:spPr>
          <a:xfrm>
            <a:off x="4584578" y="1924514"/>
            <a:ext cx="1562100" cy="925036"/>
          </a:xfrm>
          <a:prstGeom prst="wedgeRoundRectCallout">
            <a:avLst>
              <a:gd name="adj1" fmla="val -49221"/>
              <a:gd name="adj2" fmla="val -155280"/>
              <a:gd name="adj3" fmla="val 16667"/>
            </a:avLst>
          </a:prstGeom>
          <a:solidFill>
            <a:schemeClr val="bg1">
              <a:alpha val="90000"/>
            </a:schemeClr>
          </a:solidFill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第</a:t>
            </a:r>
            <a:r>
              <a:rPr lang="en-US" altLang="ja-JP" dirty="0">
                <a:solidFill>
                  <a:schemeClr val="tx1"/>
                </a:solidFill>
              </a:rPr>
              <a:t>2</a:t>
            </a:r>
            <a:r>
              <a:rPr lang="ja-JP" altLang="en-US" dirty="0" smtClean="0">
                <a:solidFill>
                  <a:schemeClr val="tx1"/>
                </a:solidFill>
              </a:rPr>
              <a:t>回打合せ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(2014/10/6)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358535" y="30874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>
                <a:solidFill>
                  <a:srgbClr val="000000"/>
                </a:solidFill>
              </a:rPr>
              <a:t>把握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1422400" y="1795450"/>
            <a:ext cx="1803400" cy="318770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3527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表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411035"/>
              </p:ext>
            </p:extLst>
          </p:nvPr>
        </p:nvGraphicFramePr>
        <p:xfrm>
          <a:off x="1054100" y="162092"/>
          <a:ext cx="2541784" cy="1493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112"/>
                <a:gridCol w="363112"/>
                <a:gridCol w="363112"/>
                <a:gridCol w="363112"/>
                <a:gridCol w="363112"/>
                <a:gridCol w="363112"/>
                <a:gridCol w="363112"/>
              </a:tblGrid>
              <a:tr h="163728">
                <a:tc gridSpan="7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2014</a:t>
                      </a:r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月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16372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日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月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火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水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木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金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土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</a:tr>
              <a:tr h="163728">
                <a:tc>
                  <a:txBody>
                    <a:bodyPr/>
                    <a:lstStyle/>
                    <a:p>
                      <a:pPr algn="r"/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3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4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5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6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</a:tr>
              <a:tr h="163728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7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8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9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10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11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12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13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</a:tr>
              <a:tr h="163728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14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15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16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17</a:t>
                      </a:r>
                      <a:endParaRPr kumimoji="1" lang="ja-JP" altLang="en-US" sz="1400" dirty="0"/>
                    </a:p>
                  </a:txBody>
                  <a:tcPr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18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19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20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</a:tr>
              <a:tr h="163728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21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22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23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24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25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26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27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</a:tr>
              <a:tr h="163728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28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29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30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114167"/>
              </p:ext>
            </p:extLst>
          </p:nvPr>
        </p:nvGraphicFramePr>
        <p:xfrm>
          <a:off x="4094736" y="162092"/>
          <a:ext cx="2541784" cy="1493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112"/>
                <a:gridCol w="363112"/>
                <a:gridCol w="363112"/>
                <a:gridCol w="363112"/>
                <a:gridCol w="363112"/>
                <a:gridCol w="363112"/>
                <a:gridCol w="363112"/>
              </a:tblGrid>
              <a:tr h="163728">
                <a:tc gridSpan="7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2014</a:t>
                      </a:r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月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16372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日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月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火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水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木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金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土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</a:tr>
              <a:tr h="163728">
                <a:tc>
                  <a:txBody>
                    <a:bodyPr/>
                    <a:lstStyle/>
                    <a:p>
                      <a:pPr algn="r"/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3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4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</a:tr>
              <a:tr h="163728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5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6</a:t>
                      </a:r>
                      <a:endParaRPr kumimoji="1" lang="ja-JP" altLang="en-US" sz="1400" dirty="0"/>
                    </a:p>
                  </a:txBody>
                  <a:tcPr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7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8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9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10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11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</a:tr>
              <a:tr h="163728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12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13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14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15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16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17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18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</a:tr>
              <a:tr h="163728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19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20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21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22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23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24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25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</a:tr>
              <a:tr h="163728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26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27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28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29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30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31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</a:tr>
            </a:tbl>
          </a:graphicData>
        </a:graphic>
      </p:graphicFrame>
      <p:sp>
        <p:nvSpPr>
          <p:cNvPr id="7" name="角丸四角形吹き出し 6"/>
          <p:cNvSpPr/>
          <p:nvPr/>
        </p:nvSpPr>
        <p:spPr>
          <a:xfrm>
            <a:off x="1543942" y="1924514"/>
            <a:ext cx="1562100" cy="925036"/>
          </a:xfrm>
          <a:prstGeom prst="wedgeRoundRectCallout">
            <a:avLst>
              <a:gd name="adj1" fmla="val 7656"/>
              <a:gd name="adj2" fmla="val -131999"/>
              <a:gd name="adj3" fmla="val 16667"/>
            </a:avLst>
          </a:prstGeom>
          <a:solidFill>
            <a:schemeClr val="bg1">
              <a:alpha val="9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第</a:t>
            </a:r>
            <a:r>
              <a:rPr lang="en-US" altLang="ja-JP" dirty="0" smtClean="0">
                <a:solidFill>
                  <a:schemeClr val="tx1"/>
                </a:solidFill>
              </a:rPr>
              <a:t>1</a:t>
            </a:r>
            <a:r>
              <a:rPr lang="ja-JP" altLang="en-US" dirty="0" smtClean="0">
                <a:solidFill>
                  <a:schemeClr val="tx1"/>
                </a:solidFill>
              </a:rPr>
              <a:t>回打合せ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(2014/9/17)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角丸四角形吹き出し 8"/>
          <p:cNvSpPr/>
          <p:nvPr/>
        </p:nvSpPr>
        <p:spPr>
          <a:xfrm>
            <a:off x="4584578" y="1924514"/>
            <a:ext cx="1562100" cy="925036"/>
          </a:xfrm>
          <a:prstGeom prst="wedgeRoundRectCallout">
            <a:avLst>
              <a:gd name="adj1" fmla="val -49221"/>
              <a:gd name="adj2" fmla="val -155280"/>
              <a:gd name="adj3" fmla="val 16667"/>
            </a:avLst>
          </a:prstGeom>
          <a:solidFill>
            <a:schemeClr val="bg1">
              <a:alpha val="90000"/>
            </a:schemeClr>
          </a:solidFill>
          <a:ln w="19050" cmpd="sng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rgbClr val="FF0000"/>
                </a:solidFill>
              </a:rPr>
              <a:t>第</a:t>
            </a:r>
            <a:r>
              <a:rPr lang="en-US" altLang="ja-JP" dirty="0">
                <a:solidFill>
                  <a:srgbClr val="FF0000"/>
                </a:solidFill>
              </a:rPr>
              <a:t>2</a:t>
            </a:r>
            <a:r>
              <a:rPr lang="ja-JP" altLang="en-US" dirty="0" smtClean="0">
                <a:solidFill>
                  <a:srgbClr val="FF0000"/>
                </a:solidFill>
              </a:rPr>
              <a:t>回打合せ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(2014/10/6)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594742" y="3430040"/>
            <a:ext cx="1460500" cy="1320655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r>
              <a:rPr lang="en-US" altLang="en-US" dirty="0" smtClean="0">
                <a:solidFill>
                  <a:srgbClr val="000000"/>
                </a:solidFill>
              </a:rPr>
              <a:t>第1回打合</a:t>
            </a:r>
            <a:r>
              <a:rPr lang="ja-JP" altLang="en-US" dirty="0" smtClean="0">
                <a:solidFill>
                  <a:srgbClr val="000000"/>
                </a:solidFill>
              </a:rPr>
              <a:t>せについて</a:t>
            </a:r>
            <a:endParaRPr kumimoji="1" lang="en-US" altLang="en-US" dirty="0" smtClean="0">
              <a:solidFill>
                <a:srgbClr val="000000"/>
              </a:solidFill>
            </a:endParaRPr>
          </a:p>
          <a:p>
            <a:r>
              <a:rPr kumimoji="1" lang="en-US" altLang="ja-JP" dirty="0" smtClean="0">
                <a:solidFill>
                  <a:srgbClr val="000000"/>
                </a:solidFill>
              </a:rPr>
              <a:t>(2014/9/10)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1" name="二等辺三角形 10"/>
          <p:cNvSpPr/>
          <p:nvPr/>
        </p:nvSpPr>
        <p:spPr>
          <a:xfrm flipV="1">
            <a:off x="1594742" y="3430040"/>
            <a:ext cx="1460500" cy="444382"/>
          </a:xfrm>
          <a:prstGeom prst="triangle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4635378" y="3430040"/>
            <a:ext cx="1460500" cy="1320655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第2回打合</a:t>
            </a:r>
            <a:r>
              <a:rPr lang="ja-JP" altLang="en-US" dirty="0" smtClean="0">
                <a:solidFill>
                  <a:schemeClr val="tx1"/>
                </a:solidFill>
              </a:rPr>
              <a:t>せについて</a:t>
            </a:r>
            <a:endParaRPr kumimoji="1" lang="en-US" altLang="en-US" dirty="0" smtClean="0">
              <a:solidFill>
                <a:schemeClr val="tx1"/>
              </a:solidFill>
            </a:endParaRPr>
          </a:p>
          <a:p>
            <a:r>
              <a:rPr kumimoji="1" lang="en-US" altLang="ja-JP" dirty="0" smtClean="0">
                <a:solidFill>
                  <a:schemeClr val="tx1"/>
                </a:solidFill>
              </a:rPr>
              <a:t>(2014/</a:t>
            </a:r>
            <a:r>
              <a:rPr lang="en-US" altLang="ja-JP" dirty="0">
                <a:solidFill>
                  <a:schemeClr val="tx1"/>
                </a:solidFill>
              </a:rPr>
              <a:t>9</a:t>
            </a:r>
            <a:r>
              <a:rPr kumimoji="1" lang="en-US" altLang="ja-JP" dirty="0" smtClean="0">
                <a:solidFill>
                  <a:schemeClr val="tx1"/>
                </a:solidFill>
              </a:rPr>
              <a:t>/</a:t>
            </a:r>
            <a:r>
              <a:rPr lang="en-US" altLang="ja-JP" dirty="0" smtClean="0">
                <a:solidFill>
                  <a:schemeClr val="tx1"/>
                </a:solidFill>
              </a:rPr>
              <a:t>29</a:t>
            </a:r>
            <a:r>
              <a:rPr kumimoji="1" lang="en-US" altLang="ja-JP" dirty="0" smtClean="0">
                <a:solidFill>
                  <a:schemeClr val="tx1"/>
                </a:solidFill>
              </a:rPr>
              <a:t>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二等辺三角形 15"/>
          <p:cNvSpPr/>
          <p:nvPr/>
        </p:nvSpPr>
        <p:spPr>
          <a:xfrm flipV="1">
            <a:off x="4635378" y="3430040"/>
            <a:ext cx="1460500" cy="444382"/>
          </a:xfrm>
          <a:prstGeom prst="triangle">
            <a:avLst/>
          </a:prstGeom>
          <a:noFill/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000000"/>
              </a:solidFill>
            </a:endParaRPr>
          </a:p>
        </p:txBody>
      </p:sp>
      <p:cxnSp>
        <p:nvCxnSpPr>
          <p:cNvPr id="19" name="直線矢印コネクタ 18"/>
          <p:cNvCxnSpPr>
            <a:stCxn id="7" idx="2"/>
            <a:endCxn id="11" idx="3"/>
          </p:cNvCxnSpPr>
          <p:nvPr/>
        </p:nvCxnSpPr>
        <p:spPr>
          <a:xfrm>
            <a:off x="2324992" y="2849550"/>
            <a:ext cx="0" cy="58049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9" idx="2"/>
            <a:endCxn id="15" idx="0"/>
          </p:cNvCxnSpPr>
          <p:nvPr/>
        </p:nvCxnSpPr>
        <p:spPr>
          <a:xfrm>
            <a:off x="5365628" y="2849550"/>
            <a:ext cx="0" cy="580490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ysDash"/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角丸四角形 33"/>
          <p:cNvSpPr/>
          <p:nvPr/>
        </p:nvSpPr>
        <p:spPr>
          <a:xfrm>
            <a:off x="1422400" y="1795450"/>
            <a:ext cx="1803400" cy="318770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358535" y="28228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把握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cxnSp>
        <p:nvCxnSpPr>
          <p:cNvPr id="24" name="直線矢印コネクタ 23"/>
          <p:cNvCxnSpPr>
            <a:stCxn id="10" idx="3"/>
            <a:endCxn id="15" idx="1"/>
          </p:cNvCxnSpPr>
          <p:nvPr/>
        </p:nvCxnSpPr>
        <p:spPr>
          <a:xfrm>
            <a:off x="3055242" y="4090368"/>
            <a:ext cx="1580136" cy="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3384233" y="37330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再利用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9178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977533"/>
              </p:ext>
            </p:extLst>
          </p:nvPr>
        </p:nvGraphicFramePr>
        <p:xfrm>
          <a:off x="1054100" y="162092"/>
          <a:ext cx="2541784" cy="1493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112"/>
                <a:gridCol w="363112"/>
                <a:gridCol w="363112"/>
                <a:gridCol w="363112"/>
                <a:gridCol w="363112"/>
                <a:gridCol w="363112"/>
                <a:gridCol w="363112"/>
              </a:tblGrid>
              <a:tr h="163728">
                <a:tc gridSpan="7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2013</a:t>
                      </a:r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月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16372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日</a:t>
                      </a:r>
                      <a:endParaRPr kumimoji="1" lang="ja-JP" altLang="en-US" sz="1400" dirty="0"/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月</a:t>
                      </a:r>
                      <a:endParaRPr kumimoji="1" lang="ja-JP" altLang="en-US" sz="1400" dirty="0"/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火</a:t>
                      </a:r>
                      <a:endParaRPr kumimoji="1" lang="ja-JP" altLang="en-US" sz="1400" dirty="0"/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水</a:t>
                      </a:r>
                      <a:endParaRPr kumimoji="1" lang="ja-JP" altLang="en-US" sz="1400" dirty="0"/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木</a:t>
                      </a:r>
                      <a:endParaRPr kumimoji="1" lang="ja-JP" altLang="en-US" sz="1400" dirty="0"/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金</a:t>
                      </a:r>
                      <a:endParaRPr kumimoji="1" lang="ja-JP" altLang="en-US" sz="1400" dirty="0"/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土</a:t>
                      </a:r>
                      <a:endParaRPr kumimoji="1" lang="ja-JP" altLang="en-US" sz="1400" dirty="0"/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</a:tr>
              <a:tr h="163728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</a:t>
                      </a:r>
                      <a:endParaRPr kumimoji="1" lang="ja-JP" altLang="en-US" sz="1400" dirty="0"/>
                    </a:p>
                  </a:txBody>
                  <a:tcPr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3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4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5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6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7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</a:tr>
              <a:tr h="163728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8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9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10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11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12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13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14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</a:tr>
              <a:tr h="163728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15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16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17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18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19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20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21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</a:tr>
              <a:tr h="163728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22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23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24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25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26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27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28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</a:tr>
              <a:tr h="163728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29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30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31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</a:tr>
            </a:tbl>
          </a:graphicData>
        </a:graphic>
      </p:graphicFrame>
      <p:grpSp>
        <p:nvGrpSpPr>
          <p:cNvPr id="2" name="図形グループ 1"/>
          <p:cNvGrpSpPr/>
          <p:nvPr/>
        </p:nvGrpSpPr>
        <p:grpSpPr>
          <a:xfrm>
            <a:off x="1054100" y="1993900"/>
            <a:ext cx="6477000" cy="3187700"/>
            <a:chOff x="1054100" y="2590800"/>
            <a:chExt cx="6477000" cy="3187700"/>
          </a:xfrm>
        </p:grpSpPr>
        <p:sp>
          <p:nvSpPr>
            <p:cNvPr id="7" name="角丸四角形吹き出し 6"/>
            <p:cNvSpPr/>
            <p:nvPr/>
          </p:nvSpPr>
          <p:spPr>
            <a:xfrm>
              <a:off x="1253942" y="2719864"/>
              <a:ext cx="1634100" cy="925036"/>
            </a:xfrm>
            <a:prstGeom prst="wedgeRoundRectCallout">
              <a:avLst>
                <a:gd name="adj1" fmla="val -33566"/>
                <a:gd name="adj2" fmla="val -201504"/>
                <a:gd name="adj3" fmla="val 16667"/>
              </a:avLst>
            </a:prstGeom>
            <a:solidFill>
              <a:schemeClr val="bg1">
                <a:alpha val="90000"/>
              </a:schemeClr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忘年会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(2013/</a:t>
              </a:r>
              <a:r>
                <a:rPr lang="en-US" altLang="ja-JP" dirty="0" smtClean="0">
                  <a:solidFill>
                    <a:schemeClr val="tx1"/>
                  </a:solidFill>
                </a:rPr>
                <a:t>12</a:t>
              </a:r>
              <a:r>
                <a:rPr kumimoji="1" lang="en-US" altLang="ja-JP" dirty="0" smtClean="0">
                  <a:solidFill>
                    <a:schemeClr val="tx1"/>
                  </a:solidFill>
                </a:rPr>
                <a:t>/2)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3" name="図形グループ 12"/>
            <p:cNvGrpSpPr/>
            <p:nvPr/>
          </p:nvGrpSpPr>
          <p:grpSpPr>
            <a:xfrm>
              <a:off x="1279342" y="4318000"/>
              <a:ext cx="1583300" cy="1320655"/>
              <a:chOff x="1594742" y="4318000"/>
              <a:chExt cx="1460500" cy="1320655"/>
            </a:xfrm>
          </p:grpSpPr>
          <p:sp>
            <p:nvSpPr>
              <p:cNvPr id="10" name="正方形/長方形 9"/>
              <p:cNvSpPr/>
              <p:nvPr/>
            </p:nvSpPr>
            <p:spPr>
              <a:xfrm>
                <a:off x="1594742" y="4318000"/>
                <a:ext cx="1460500" cy="1320655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b" anchorCtr="1"/>
              <a:lstStyle/>
              <a:p>
                <a:r>
                  <a:rPr lang="ja-JP" altLang="en-US" sz="1600" dirty="0" smtClean="0">
                    <a:solidFill>
                      <a:srgbClr val="000000"/>
                    </a:solidFill>
                  </a:rPr>
                  <a:t>忘年会の詳細と会費について</a:t>
                </a:r>
                <a:endParaRPr kumimoji="1" lang="en-US" altLang="en-US" sz="1600" dirty="0" smtClean="0">
                  <a:solidFill>
                    <a:srgbClr val="000000"/>
                  </a:solidFill>
                </a:endParaRPr>
              </a:p>
              <a:p>
                <a:r>
                  <a:rPr kumimoji="1" lang="en-US" altLang="ja-JP" sz="1600" dirty="0" smtClean="0">
                    <a:solidFill>
                      <a:srgbClr val="000000"/>
                    </a:solidFill>
                  </a:rPr>
                  <a:t>(2013/</a:t>
                </a:r>
                <a:r>
                  <a:rPr lang="en-US" altLang="ja-JP" sz="1600" dirty="0" smtClean="0">
                    <a:solidFill>
                      <a:srgbClr val="000000"/>
                    </a:solidFill>
                  </a:rPr>
                  <a:t>11</a:t>
                </a:r>
                <a:r>
                  <a:rPr kumimoji="1" lang="en-US" altLang="ja-JP" sz="1600" dirty="0" smtClean="0">
                    <a:solidFill>
                      <a:srgbClr val="000000"/>
                    </a:solidFill>
                  </a:rPr>
                  <a:t>/25)</a:t>
                </a:r>
                <a:endParaRPr kumimoji="1" lang="ja-JP" alt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二等辺三角形 10"/>
              <p:cNvSpPr/>
              <p:nvPr/>
            </p:nvSpPr>
            <p:spPr>
              <a:xfrm flipV="1">
                <a:off x="1594742" y="4318000"/>
                <a:ext cx="1460500" cy="444382"/>
              </a:xfrm>
              <a:prstGeom prst="triangl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19" name="直線矢印コネクタ 18"/>
            <p:cNvCxnSpPr>
              <a:stCxn id="7" idx="2"/>
              <a:endCxn id="11" idx="3"/>
            </p:cNvCxnSpPr>
            <p:nvPr/>
          </p:nvCxnSpPr>
          <p:spPr>
            <a:xfrm>
              <a:off x="2070992" y="3644900"/>
              <a:ext cx="0" cy="673100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headEnd type="triangle" w="lg" len="lg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角丸四角形 33"/>
            <p:cNvSpPr/>
            <p:nvPr/>
          </p:nvSpPr>
          <p:spPr>
            <a:xfrm>
              <a:off x="1054100" y="2590800"/>
              <a:ext cx="6477000" cy="3187700"/>
            </a:xfrm>
            <a:prstGeom prst="roundRect">
              <a:avLst>
                <a:gd name="adj" fmla="val 11089"/>
              </a:avLst>
            </a:prstGeom>
            <a:noFill/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207642" y="3584331"/>
              <a:ext cx="3993258" cy="20621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1600" dirty="0"/>
                <a:t>【</a:t>
              </a:r>
              <a:r>
                <a:rPr lang="ja-JP" altLang="en-US" sz="1600" dirty="0"/>
                <a:t>日時</a:t>
              </a:r>
              <a:r>
                <a:rPr lang="en-US" altLang="ja-JP" sz="1600" dirty="0"/>
                <a:t>】12</a:t>
              </a:r>
              <a:r>
                <a:rPr lang="ja-JP" altLang="en-US" sz="1600" dirty="0"/>
                <a:t>月</a:t>
              </a:r>
              <a:r>
                <a:rPr lang="en-US" altLang="ja-JP" sz="1600" dirty="0"/>
                <a:t>2</a:t>
              </a:r>
              <a:r>
                <a:rPr lang="ja-JP" altLang="en-US" sz="1600" dirty="0"/>
                <a:t>日</a:t>
              </a:r>
              <a:r>
                <a:rPr lang="en-US" altLang="ja-JP" sz="1600" dirty="0"/>
                <a:t>(</a:t>
              </a:r>
              <a:r>
                <a:rPr lang="ja-JP" altLang="en-US" sz="1600" dirty="0"/>
                <a:t>月</a:t>
              </a:r>
              <a:r>
                <a:rPr lang="en-US" altLang="ja-JP" sz="1600" dirty="0"/>
                <a:t>) 18:00〜</a:t>
              </a:r>
            </a:p>
            <a:p>
              <a:r>
                <a:rPr lang="en-US" altLang="ja-JP" sz="1600" dirty="0"/>
                <a:t>【</a:t>
              </a:r>
              <a:r>
                <a:rPr lang="ja-JP" altLang="en-US" sz="1600" dirty="0"/>
                <a:t>会場</a:t>
              </a:r>
              <a:r>
                <a:rPr lang="en-US" altLang="ja-JP" sz="1600" dirty="0"/>
                <a:t>】</a:t>
              </a:r>
              <a:r>
                <a:rPr lang="en-US" altLang="en-US" sz="1600" dirty="0"/>
                <a:t>居酒屋</a:t>
              </a:r>
              <a:r>
                <a:rPr lang="en-US" altLang="ja-JP" sz="1600" dirty="0"/>
                <a:t>△△</a:t>
              </a:r>
              <a:endParaRPr lang="ja-JP" altLang="en-US" sz="1600" dirty="0"/>
            </a:p>
            <a:p>
              <a:r>
                <a:rPr lang="en-US" altLang="ja-JP" sz="1600" dirty="0"/>
                <a:t>【</a:t>
              </a:r>
              <a:r>
                <a:rPr lang="ja-JP" altLang="en-US" sz="1600" dirty="0"/>
                <a:t>電話番号</a:t>
              </a:r>
              <a:r>
                <a:rPr lang="en-US" altLang="ja-JP" sz="1600" dirty="0"/>
                <a:t>】012-345-6789</a:t>
              </a:r>
            </a:p>
            <a:p>
              <a:r>
                <a:rPr lang="en-US" altLang="ja-JP" sz="1600" dirty="0"/>
                <a:t>【</a:t>
              </a:r>
              <a:r>
                <a:rPr lang="ja-JP" altLang="en-US" sz="1600" dirty="0"/>
                <a:t>住所</a:t>
              </a:r>
              <a:r>
                <a:rPr lang="en-US" altLang="ja-JP" sz="1600" dirty="0"/>
                <a:t>】</a:t>
              </a:r>
              <a:r>
                <a:rPr lang="ja-JP" altLang="en-US" sz="1600" dirty="0"/>
                <a:t>岡山県岡山市駅前町</a:t>
              </a:r>
              <a:r>
                <a:rPr lang="en-US" altLang="ja-JP" sz="1600" dirty="0"/>
                <a:t>128</a:t>
              </a:r>
              <a:r>
                <a:rPr lang="ja-JP" altLang="en-US" sz="1600" dirty="0"/>
                <a:t>丁目</a:t>
              </a:r>
              <a:r>
                <a:rPr lang="en-US" altLang="ja-JP" sz="1600" dirty="0"/>
                <a:t>2-5-6</a:t>
              </a:r>
            </a:p>
            <a:p>
              <a:r>
                <a:rPr lang="en-US" altLang="ja-JP" sz="1600" dirty="0"/>
                <a:t>【</a:t>
              </a:r>
              <a:r>
                <a:rPr lang="ja-JP" altLang="en-US" sz="1600" dirty="0"/>
                <a:t>地図</a:t>
              </a:r>
              <a:r>
                <a:rPr lang="en-US" altLang="ja-JP" sz="1600" dirty="0"/>
                <a:t>】http://</a:t>
              </a:r>
              <a:r>
                <a:rPr lang="en-US" altLang="ja-JP" sz="1600" dirty="0" err="1"/>
                <a:t>www.coolpepper</a:t>
              </a:r>
              <a:r>
                <a:rPr lang="en-US" altLang="ja-JP" sz="1600" dirty="0"/>
                <a:t>/map/123456/</a:t>
              </a:r>
            </a:p>
            <a:p>
              <a:r>
                <a:rPr lang="en-US" altLang="ja-JP" sz="1600" dirty="0"/>
                <a:t>【</a:t>
              </a:r>
              <a:r>
                <a:rPr lang="ja-JP" altLang="en-US" sz="1600" dirty="0"/>
                <a:t>内容</a:t>
              </a:r>
              <a:r>
                <a:rPr lang="en-US" altLang="ja-JP" sz="1600" dirty="0"/>
                <a:t>】</a:t>
              </a:r>
              <a:r>
                <a:rPr lang="ja-JP" altLang="en-US" sz="1600" dirty="0"/>
                <a:t>［料理］</a:t>
              </a:r>
              <a:r>
                <a:rPr lang="en-US" altLang="ja-JP" sz="1600" dirty="0"/>
                <a:t>8</a:t>
              </a:r>
              <a:r>
                <a:rPr lang="ja-JP" altLang="en-US" sz="1600" dirty="0"/>
                <a:t>品＋［飲放］</a:t>
              </a:r>
              <a:r>
                <a:rPr lang="en-US" altLang="ja-JP" sz="1600" dirty="0"/>
                <a:t>120</a:t>
              </a:r>
              <a:r>
                <a:rPr lang="ja-JP" altLang="en-US" sz="1600" dirty="0"/>
                <a:t>分</a:t>
              </a:r>
            </a:p>
            <a:p>
              <a:r>
                <a:rPr lang="en-US" altLang="ja-JP" sz="1600" dirty="0"/>
                <a:t>【</a:t>
              </a:r>
              <a:r>
                <a:rPr lang="ja-JP" altLang="en-US" sz="1600" dirty="0"/>
                <a:t>会費</a:t>
              </a:r>
              <a:r>
                <a:rPr lang="en-US" altLang="ja-JP" sz="1600" dirty="0"/>
                <a:t>】3,500</a:t>
              </a:r>
              <a:r>
                <a:rPr lang="ja-JP" altLang="en-US" sz="1600" dirty="0"/>
                <a:t>円</a:t>
              </a:r>
            </a:p>
            <a:p>
              <a:r>
                <a:rPr lang="en-US" altLang="ja-JP" sz="1600" dirty="0"/>
                <a:t>【</a:t>
              </a:r>
              <a:r>
                <a:rPr lang="ja-JP" altLang="en-US" sz="1600" dirty="0"/>
                <a:t>予約者名</a:t>
              </a:r>
              <a:r>
                <a:rPr lang="en-US" altLang="ja-JP" sz="1600" dirty="0"/>
                <a:t>】○○</a:t>
              </a:r>
              <a:endParaRPr lang="ja-JP" altLang="en-US" sz="1600" dirty="0"/>
            </a:p>
          </p:txBody>
        </p:sp>
        <p:sp>
          <p:nvSpPr>
            <p:cNvPr id="12" name="角丸四角形吹き出し 11"/>
            <p:cNvSpPr/>
            <p:nvPr/>
          </p:nvSpPr>
          <p:spPr>
            <a:xfrm>
              <a:off x="3144142" y="3543299"/>
              <a:ext cx="4221858" cy="2095355"/>
            </a:xfrm>
            <a:prstGeom prst="wedgeRoundRectCallout">
              <a:avLst>
                <a:gd name="adj1" fmla="val -56329"/>
                <a:gd name="adj2" fmla="val 14618"/>
                <a:gd name="adj3" fmla="val 16667"/>
              </a:avLst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7654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/>
          <p:cNvCxnSpPr/>
          <p:nvPr/>
        </p:nvCxnSpPr>
        <p:spPr>
          <a:xfrm flipV="1">
            <a:off x="2286000" y="1948089"/>
            <a:ext cx="4572000" cy="0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/>
          <p:cNvSpPr/>
          <p:nvPr/>
        </p:nvSpPr>
        <p:spPr>
          <a:xfrm>
            <a:off x="2286000" y="897741"/>
            <a:ext cx="4572000" cy="3970318"/>
          </a:xfrm>
          <a:prstGeom prst="rect">
            <a:avLst/>
          </a:prstGeom>
          <a:ln w="12700" cmpd="sng">
            <a:solidFill>
              <a:schemeClr val="tx1">
                <a:lumMod val="95000"/>
                <a:lumOff val="5000"/>
              </a:schemeClr>
            </a:solidFill>
          </a:ln>
        </p:spPr>
        <p:txBody>
          <a:bodyPr>
            <a:spAutoFit/>
          </a:bodyPr>
          <a:lstStyle/>
          <a:p>
            <a:r>
              <a:rPr lang="ja-JP" altLang="en-US" dirty="0" smtClean="0"/>
              <a:t>題目</a:t>
            </a:r>
            <a:r>
              <a:rPr lang="en-US" altLang="ja-JP" dirty="0"/>
              <a:t>: </a:t>
            </a:r>
            <a:r>
              <a:rPr lang="ja-JP" altLang="en-US" dirty="0"/>
              <a:t>欠席届</a:t>
            </a:r>
            <a:r>
              <a:rPr lang="en-US" altLang="ja-JP" dirty="0" smtClean="0"/>
              <a:t>(</a:t>
            </a:r>
            <a:r>
              <a:rPr lang="en-US" altLang="en-US" dirty="0" smtClean="0"/>
              <a:t>○○</a:t>
            </a:r>
            <a:r>
              <a:rPr lang="ja-JP" altLang="en-US" dirty="0" smtClean="0"/>
              <a:t>，</a:t>
            </a:r>
            <a:r>
              <a:rPr lang="en-US" altLang="ja-JP" dirty="0"/>
              <a:t>2/22)</a:t>
            </a:r>
          </a:p>
          <a:p>
            <a:r>
              <a:rPr lang="ja-JP" altLang="en-US" dirty="0"/>
              <a:t>日付</a:t>
            </a:r>
            <a:r>
              <a:rPr lang="en-US" altLang="ja-JP" dirty="0"/>
              <a:t>: 2013/02/21 12:54</a:t>
            </a:r>
          </a:p>
          <a:p>
            <a:r>
              <a:rPr lang="ja-JP" altLang="en-US" dirty="0"/>
              <a:t>送信者</a:t>
            </a:r>
            <a:r>
              <a:rPr lang="en-US" altLang="ja-JP" dirty="0"/>
              <a:t>: </a:t>
            </a:r>
            <a:r>
              <a:rPr lang="en-US" altLang="ja-JP" dirty="0" smtClean="0"/>
              <a:t>○○</a:t>
            </a:r>
            <a:r>
              <a:rPr lang="ja-JP" altLang="en-US" dirty="0" smtClean="0"/>
              <a:t> </a:t>
            </a:r>
            <a:r>
              <a:rPr lang="en-US" altLang="ja-JP" dirty="0" smtClean="0"/>
              <a:t>××</a:t>
            </a:r>
            <a:endParaRPr lang="ja-JP" altLang="en-US" dirty="0" smtClean="0"/>
          </a:p>
          <a:p>
            <a:endParaRPr lang="ja-JP" altLang="en-US" dirty="0" smtClean="0"/>
          </a:p>
          <a:p>
            <a:endParaRPr lang="ja-JP" altLang="en-US" dirty="0"/>
          </a:p>
          <a:p>
            <a:r>
              <a:rPr lang="en-US" altLang="ja-JP" dirty="0"/>
              <a:t>SWLAB</a:t>
            </a:r>
            <a:r>
              <a:rPr lang="ja-JP" altLang="en-US" dirty="0"/>
              <a:t>の皆様へ</a:t>
            </a:r>
          </a:p>
          <a:p>
            <a:endParaRPr lang="ja-JP" altLang="en-US" dirty="0"/>
          </a:p>
          <a:p>
            <a:r>
              <a:rPr lang="en-US" altLang="en-US" dirty="0" smtClean="0"/>
              <a:t>□□</a:t>
            </a:r>
            <a:r>
              <a:rPr lang="ja-JP" altLang="en-US" dirty="0" smtClean="0"/>
              <a:t>研究室</a:t>
            </a:r>
            <a:r>
              <a:rPr lang="en-US" altLang="ja-JP" dirty="0"/>
              <a:t>B4</a:t>
            </a:r>
            <a:r>
              <a:rPr lang="ja-JP" altLang="en-US" dirty="0" smtClean="0"/>
              <a:t>の</a:t>
            </a:r>
            <a:r>
              <a:rPr lang="en-US" altLang="en-US" dirty="0" smtClean="0"/>
              <a:t>○○</a:t>
            </a:r>
            <a:r>
              <a:rPr lang="ja-JP" altLang="en-US" dirty="0" smtClean="0"/>
              <a:t>です</a:t>
            </a:r>
            <a:r>
              <a:rPr lang="ja-JP" altLang="en-US" dirty="0"/>
              <a:t>．</a:t>
            </a:r>
          </a:p>
          <a:p>
            <a:endParaRPr lang="ja-JP" altLang="en-US" dirty="0"/>
          </a:p>
          <a:p>
            <a:r>
              <a:rPr lang="ja-JP" altLang="en-US" dirty="0"/>
              <a:t>明日</a:t>
            </a:r>
            <a:r>
              <a:rPr lang="en-US" altLang="ja-JP" dirty="0"/>
              <a:t>(2/22)</a:t>
            </a:r>
            <a:r>
              <a:rPr lang="ja-JP" altLang="en-US" dirty="0"/>
              <a:t>は，私用の</a:t>
            </a:r>
            <a:r>
              <a:rPr lang="ja-JP" altLang="en-US" dirty="0" smtClean="0"/>
              <a:t>ため欠席</a:t>
            </a:r>
            <a:r>
              <a:rPr lang="ja-JP" altLang="en-US" dirty="0"/>
              <a:t>いたします．</a:t>
            </a:r>
          </a:p>
          <a:p>
            <a:endParaRPr lang="ja-JP" altLang="en-US" dirty="0"/>
          </a:p>
          <a:p>
            <a:r>
              <a:rPr lang="ja-JP" altLang="en-US" dirty="0"/>
              <a:t>以上です．</a:t>
            </a:r>
          </a:p>
          <a:p>
            <a:r>
              <a:rPr lang="ja-JP" altLang="en-US" dirty="0"/>
              <a:t>よろしくお願いします</a:t>
            </a:r>
            <a:r>
              <a:rPr lang="ja-JP" altLang="en-US" dirty="0" smtClean="0"/>
              <a:t>．</a:t>
            </a:r>
            <a:endParaRPr lang="en-US" altLang="ja-JP" dirty="0" smtClean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8225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467544" y="908720"/>
            <a:ext cx="720080" cy="336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600" dirty="0"/>
              <a:t>メーラ</a:t>
            </a:r>
          </a:p>
        </p:txBody>
      </p:sp>
      <p:sp>
        <p:nvSpPr>
          <p:cNvPr id="2060" name="Rectangle 14"/>
          <p:cNvSpPr>
            <a:spLocks noChangeArrowheads="1"/>
          </p:cNvSpPr>
          <p:nvPr/>
        </p:nvSpPr>
        <p:spPr bwMode="auto">
          <a:xfrm>
            <a:off x="1762993" y="764159"/>
            <a:ext cx="1656879" cy="5043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/>
              <a:t>グループウェア</a:t>
            </a:r>
            <a:endParaRPr lang="en-US" altLang="ja-JP" sz="1600" dirty="0" smtClean="0"/>
          </a:p>
          <a:p>
            <a:pPr algn="ctr"/>
            <a:r>
              <a:rPr lang="ja-JP" altLang="en-US" sz="1600" dirty="0" smtClean="0"/>
              <a:t>用</a:t>
            </a:r>
            <a:r>
              <a:rPr lang="en-US" altLang="ja-JP" sz="1600" dirty="0" smtClean="0"/>
              <a:t>SMTP</a:t>
            </a:r>
            <a:r>
              <a:rPr lang="ja-JP" altLang="en-US" sz="1600" dirty="0" smtClean="0"/>
              <a:t>サーバ</a:t>
            </a:r>
          </a:p>
        </p:txBody>
      </p:sp>
      <p:sp>
        <p:nvSpPr>
          <p:cNvPr id="2062" name="Rectangle 16"/>
          <p:cNvSpPr>
            <a:spLocks noChangeArrowheads="1"/>
          </p:cNvSpPr>
          <p:nvPr/>
        </p:nvSpPr>
        <p:spPr bwMode="auto">
          <a:xfrm>
            <a:off x="4715296" y="4436516"/>
            <a:ext cx="1224856" cy="64871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/>
              <a:t>再利用情報</a:t>
            </a:r>
            <a:endParaRPr lang="en-US" altLang="ja-JP" sz="1600" dirty="0" smtClean="0"/>
          </a:p>
          <a:p>
            <a:pPr algn="ctr"/>
            <a:r>
              <a:rPr lang="ja-JP" altLang="en-US" sz="1600" dirty="0" smtClean="0"/>
              <a:t>管理部</a:t>
            </a:r>
            <a:endParaRPr lang="ja-JP" altLang="en-US" sz="1600" dirty="0"/>
          </a:p>
        </p:txBody>
      </p:sp>
      <p:sp>
        <p:nvSpPr>
          <p:cNvPr id="2064" name="Rectangle 18"/>
          <p:cNvSpPr>
            <a:spLocks noChangeArrowheads="1"/>
          </p:cNvSpPr>
          <p:nvPr/>
        </p:nvSpPr>
        <p:spPr bwMode="auto">
          <a:xfrm>
            <a:off x="6372199" y="4436516"/>
            <a:ext cx="1008484" cy="64871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/>
              <a:t>アーカイブ</a:t>
            </a:r>
          </a:p>
          <a:p>
            <a:pPr algn="ctr"/>
            <a:r>
              <a:rPr lang="ja-JP" altLang="en-US" sz="1600" dirty="0" smtClean="0"/>
              <a:t>管理部</a:t>
            </a:r>
            <a:endParaRPr lang="ja-JP" altLang="en-US" sz="1600" dirty="0"/>
          </a:p>
        </p:txBody>
      </p:sp>
      <p:sp>
        <p:nvSpPr>
          <p:cNvPr id="2079" name="Line 34"/>
          <p:cNvSpPr>
            <a:spLocks noChangeShapeType="1"/>
          </p:cNvSpPr>
          <p:nvPr/>
        </p:nvSpPr>
        <p:spPr bwMode="auto">
          <a:xfrm flipV="1">
            <a:off x="1187624" y="1052736"/>
            <a:ext cx="5761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/>
          </a:p>
        </p:txBody>
      </p:sp>
      <p:sp>
        <p:nvSpPr>
          <p:cNvPr id="2080" name="Line 36"/>
          <p:cNvSpPr>
            <a:spLocks noChangeShapeType="1"/>
          </p:cNvSpPr>
          <p:nvPr/>
        </p:nvSpPr>
        <p:spPr bwMode="auto">
          <a:xfrm flipV="1">
            <a:off x="3419872" y="1052438"/>
            <a:ext cx="72008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/>
          </a:p>
        </p:txBody>
      </p:sp>
      <p:sp>
        <p:nvSpPr>
          <p:cNvPr id="2081" name="Line 37"/>
          <p:cNvSpPr>
            <a:spLocks noChangeShapeType="1"/>
          </p:cNvSpPr>
          <p:nvPr/>
        </p:nvSpPr>
        <p:spPr bwMode="auto">
          <a:xfrm>
            <a:off x="5076056" y="1268760"/>
            <a:ext cx="0" cy="316835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/>
          </a:p>
        </p:txBody>
      </p:sp>
      <p:sp>
        <p:nvSpPr>
          <p:cNvPr id="2083" name="AutoShape 39"/>
          <p:cNvSpPr>
            <a:spLocks noChangeArrowheads="1"/>
          </p:cNvSpPr>
          <p:nvPr/>
        </p:nvSpPr>
        <p:spPr bwMode="auto">
          <a:xfrm rot="5400000">
            <a:off x="1799977" y="368077"/>
            <a:ext cx="360363" cy="288925"/>
          </a:xfrm>
          <a:prstGeom prst="leftArrow">
            <a:avLst>
              <a:gd name="adj1" fmla="val 50000"/>
              <a:gd name="adj2" fmla="val 31181"/>
            </a:avLst>
          </a:prstGeom>
          <a:noFill/>
          <a:ln w="25400">
            <a:solidFill>
              <a:schemeClr val="tx1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ja-JP" altLang="en-US" sz="1600"/>
          </a:p>
        </p:txBody>
      </p:sp>
      <p:grpSp>
        <p:nvGrpSpPr>
          <p:cNvPr id="2" name="グループ化 61"/>
          <p:cNvGrpSpPr/>
          <p:nvPr/>
        </p:nvGrpSpPr>
        <p:grpSpPr>
          <a:xfrm>
            <a:off x="395462" y="1436067"/>
            <a:ext cx="792162" cy="912813"/>
            <a:chOff x="251694" y="1292051"/>
            <a:chExt cx="792162" cy="912813"/>
          </a:xfrm>
        </p:grpSpPr>
        <p:grpSp>
          <p:nvGrpSpPr>
            <p:cNvPr id="3" name="Group 49"/>
            <p:cNvGrpSpPr>
              <a:grpSpLocks/>
            </p:cNvGrpSpPr>
            <p:nvPr/>
          </p:nvGrpSpPr>
          <p:grpSpPr bwMode="auto">
            <a:xfrm>
              <a:off x="467594" y="1292051"/>
              <a:ext cx="361950" cy="647700"/>
              <a:chOff x="2381" y="2296"/>
              <a:chExt cx="363" cy="680"/>
            </a:xfrm>
          </p:grpSpPr>
          <p:sp>
            <p:nvSpPr>
              <p:cNvPr id="2103" name="AutoShape 50"/>
              <p:cNvSpPr>
                <a:spLocks noChangeArrowheads="1"/>
              </p:cNvSpPr>
              <p:nvPr/>
            </p:nvSpPr>
            <p:spPr bwMode="auto">
              <a:xfrm>
                <a:off x="2381" y="2568"/>
                <a:ext cx="363" cy="408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ja-JP" altLang="en-US" sz="1600"/>
              </a:p>
            </p:txBody>
          </p:sp>
          <p:sp>
            <p:nvSpPr>
              <p:cNvPr id="2104" name="Oval 51"/>
              <p:cNvSpPr>
                <a:spLocks noChangeArrowheads="1"/>
              </p:cNvSpPr>
              <p:nvPr/>
            </p:nvSpPr>
            <p:spPr bwMode="auto">
              <a:xfrm>
                <a:off x="2402" y="2296"/>
                <a:ext cx="318" cy="31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ja-JP" altLang="en-US" sz="1600"/>
              </a:p>
            </p:txBody>
          </p:sp>
        </p:grpSp>
        <p:sp>
          <p:nvSpPr>
            <p:cNvPr id="2095" name="Text Box 53"/>
            <p:cNvSpPr txBox="1">
              <a:spLocks noChangeArrowheads="1"/>
            </p:cNvSpPr>
            <p:nvPr/>
          </p:nvSpPr>
          <p:spPr bwMode="auto">
            <a:xfrm>
              <a:off x="251694" y="1868314"/>
              <a:ext cx="79216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ja-JP" altLang="en-US" sz="1600" dirty="0"/>
                <a:t>ユーザ</a:t>
              </a:r>
            </a:p>
          </p:txBody>
        </p:sp>
      </p:grpSp>
      <p:sp>
        <p:nvSpPr>
          <p:cNvPr id="2102" name="Text Box 60"/>
          <p:cNvSpPr txBox="1">
            <a:spLocks noChangeArrowheads="1"/>
          </p:cNvSpPr>
          <p:nvPr/>
        </p:nvSpPr>
        <p:spPr bwMode="auto">
          <a:xfrm>
            <a:off x="2339752" y="356146"/>
            <a:ext cx="647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ja-JP" altLang="en-US" sz="1600" dirty="0"/>
              <a:t>配送</a:t>
            </a:r>
          </a:p>
        </p:txBody>
      </p:sp>
      <p:sp>
        <p:nvSpPr>
          <p:cNvPr id="57" name="Rectangle 10"/>
          <p:cNvSpPr>
            <a:spLocks noChangeArrowheads="1"/>
          </p:cNvSpPr>
          <p:nvPr/>
        </p:nvSpPr>
        <p:spPr bwMode="auto">
          <a:xfrm>
            <a:off x="1907704" y="3933056"/>
            <a:ext cx="1656184" cy="6480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/>
              <a:t>メール・タスク</a:t>
            </a:r>
            <a:endParaRPr lang="en-US" altLang="ja-JP" sz="1600" dirty="0" smtClean="0"/>
          </a:p>
          <a:p>
            <a:pPr algn="ctr"/>
            <a:r>
              <a:rPr lang="ja-JP" altLang="en-US" sz="1600" dirty="0" smtClean="0"/>
              <a:t>関連情報管理部</a:t>
            </a:r>
            <a:endParaRPr lang="ja-JP" altLang="en-US" sz="1600" dirty="0"/>
          </a:p>
        </p:txBody>
      </p:sp>
      <p:sp>
        <p:nvSpPr>
          <p:cNvPr id="58" name="AutoShape 7"/>
          <p:cNvSpPr>
            <a:spLocks noChangeArrowheads="1"/>
          </p:cNvSpPr>
          <p:nvPr/>
        </p:nvSpPr>
        <p:spPr bwMode="auto">
          <a:xfrm>
            <a:off x="1979712" y="5085184"/>
            <a:ext cx="1512168" cy="1008112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t"/>
          <a:lstStyle/>
          <a:p>
            <a:pPr algn="ctr"/>
            <a:r>
              <a:rPr lang="ja-JP" altLang="en-US" sz="1600" dirty="0" smtClean="0"/>
              <a:t>メール・タスク</a:t>
            </a:r>
            <a:endParaRPr lang="en-US" altLang="ja-JP" sz="1600" dirty="0" smtClean="0"/>
          </a:p>
          <a:p>
            <a:pPr algn="ctr"/>
            <a:r>
              <a:rPr lang="ja-JP" altLang="en-US" sz="1600" dirty="0" smtClean="0"/>
              <a:t>関連情報</a:t>
            </a:r>
            <a:r>
              <a:rPr lang="en-US" altLang="ja-JP" sz="1600" dirty="0" smtClean="0"/>
              <a:t>DB</a:t>
            </a:r>
            <a:endParaRPr lang="ja-JP" altLang="en-US" sz="1600" dirty="0" smtClean="0"/>
          </a:p>
        </p:txBody>
      </p:sp>
      <p:sp>
        <p:nvSpPr>
          <p:cNvPr id="59" name="Rectangle 10"/>
          <p:cNvSpPr>
            <a:spLocks noChangeArrowheads="1"/>
          </p:cNvSpPr>
          <p:nvPr/>
        </p:nvSpPr>
        <p:spPr bwMode="auto">
          <a:xfrm>
            <a:off x="539552" y="5085184"/>
            <a:ext cx="864096" cy="7200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/>
              <a:t>カレンダ</a:t>
            </a:r>
            <a:endParaRPr lang="en-US" altLang="ja-JP" sz="1600" dirty="0" smtClean="0"/>
          </a:p>
          <a:p>
            <a:pPr algn="ctr"/>
            <a:r>
              <a:rPr lang="ja-JP" altLang="en-US" sz="1600" dirty="0" smtClean="0"/>
              <a:t>システム</a:t>
            </a:r>
            <a:endParaRPr lang="ja-JP" altLang="en-US" sz="1600" dirty="0"/>
          </a:p>
        </p:txBody>
      </p:sp>
      <p:sp>
        <p:nvSpPr>
          <p:cNvPr id="45" name="Rectangle 10"/>
          <p:cNvSpPr>
            <a:spLocks noChangeArrowheads="1"/>
          </p:cNvSpPr>
          <p:nvPr/>
        </p:nvSpPr>
        <p:spPr bwMode="auto">
          <a:xfrm>
            <a:off x="4139952" y="764704"/>
            <a:ext cx="1368152" cy="503758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/>
              <a:t>メール解析部</a:t>
            </a:r>
            <a:endParaRPr lang="ja-JP" altLang="en-US" sz="1600" dirty="0"/>
          </a:p>
        </p:txBody>
      </p:sp>
      <p:sp>
        <p:nvSpPr>
          <p:cNvPr id="46" name="Line 33"/>
          <p:cNvSpPr>
            <a:spLocks noChangeShapeType="1"/>
          </p:cNvSpPr>
          <p:nvPr/>
        </p:nvSpPr>
        <p:spPr bwMode="auto">
          <a:xfrm>
            <a:off x="5508104" y="1052438"/>
            <a:ext cx="136815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ja-JP" altLang="en-US"/>
          </a:p>
        </p:txBody>
      </p:sp>
      <p:sp>
        <p:nvSpPr>
          <p:cNvPr id="47" name="Line 28"/>
          <p:cNvSpPr>
            <a:spLocks noChangeShapeType="1"/>
          </p:cNvSpPr>
          <p:nvPr/>
        </p:nvSpPr>
        <p:spPr bwMode="auto">
          <a:xfrm flipH="1">
            <a:off x="6876252" y="1052736"/>
            <a:ext cx="3" cy="338437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/>
          </a:p>
        </p:txBody>
      </p:sp>
      <p:sp>
        <p:nvSpPr>
          <p:cNvPr id="54" name="Line 34"/>
          <p:cNvSpPr>
            <a:spLocks noChangeShapeType="1"/>
          </p:cNvSpPr>
          <p:nvPr/>
        </p:nvSpPr>
        <p:spPr bwMode="auto">
          <a:xfrm>
            <a:off x="2699792" y="4581128"/>
            <a:ext cx="0" cy="50405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/>
          <a:lstStyle/>
          <a:p>
            <a:pPr algn="ctr"/>
            <a:endParaRPr lang="ja-JP" altLang="en-US"/>
          </a:p>
        </p:txBody>
      </p:sp>
      <p:sp>
        <p:nvSpPr>
          <p:cNvPr id="55" name="Line 34"/>
          <p:cNvSpPr>
            <a:spLocks noChangeShapeType="1"/>
          </p:cNvSpPr>
          <p:nvPr/>
        </p:nvSpPr>
        <p:spPr bwMode="auto">
          <a:xfrm>
            <a:off x="5292080" y="5084589"/>
            <a:ext cx="0" cy="43204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/>
          <a:lstStyle/>
          <a:p>
            <a:pPr algn="ctr"/>
            <a:endParaRPr lang="ja-JP" altLang="en-US"/>
          </a:p>
        </p:txBody>
      </p:sp>
      <p:sp>
        <p:nvSpPr>
          <p:cNvPr id="56" name="Line 34"/>
          <p:cNvSpPr>
            <a:spLocks noChangeShapeType="1"/>
          </p:cNvSpPr>
          <p:nvPr/>
        </p:nvSpPr>
        <p:spPr bwMode="auto">
          <a:xfrm>
            <a:off x="6876255" y="5084589"/>
            <a:ext cx="0" cy="43204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/>
          <a:lstStyle/>
          <a:p>
            <a:pPr algn="ctr"/>
            <a:endParaRPr lang="ja-JP" altLang="en-US"/>
          </a:p>
        </p:txBody>
      </p:sp>
      <p:sp>
        <p:nvSpPr>
          <p:cNvPr id="63" name="Line 38"/>
          <p:cNvSpPr>
            <a:spLocks noChangeShapeType="1"/>
          </p:cNvSpPr>
          <p:nvPr/>
        </p:nvSpPr>
        <p:spPr bwMode="auto">
          <a:xfrm flipV="1">
            <a:off x="1547664" y="4221086"/>
            <a:ext cx="360040" cy="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/>
          </a:p>
        </p:txBody>
      </p:sp>
      <p:sp>
        <p:nvSpPr>
          <p:cNvPr id="67" name="Rectangle 10"/>
          <p:cNvSpPr>
            <a:spLocks noChangeArrowheads="1"/>
          </p:cNvSpPr>
          <p:nvPr/>
        </p:nvSpPr>
        <p:spPr bwMode="auto">
          <a:xfrm>
            <a:off x="395536" y="3933056"/>
            <a:ext cx="1152128" cy="6480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/>
              <a:t>タスク情報</a:t>
            </a:r>
            <a:endParaRPr lang="en-US" altLang="ja-JP" sz="1600" dirty="0" smtClean="0"/>
          </a:p>
          <a:p>
            <a:pPr algn="ctr"/>
            <a:r>
              <a:rPr lang="ja-JP" altLang="en-US" sz="1600" dirty="0" smtClean="0"/>
              <a:t>管理部</a:t>
            </a:r>
            <a:endParaRPr lang="ja-JP" altLang="en-US" sz="1600" dirty="0"/>
          </a:p>
        </p:txBody>
      </p:sp>
      <p:sp>
        <p:nvSpPr>
          <p:cNvPr id="69" name="Line 38"/>
          <p:cNvSpPr>
            <a:spLocks noChangeShapeType="1"/>
          </p:cNvSpPr>
          <p:nvPr/>
        </p:nvSpPr>
        <p:spPr bwMode="auto">
          <a:xfrm flipH="1" flipV="1">
            <a:off x="3563888" y="4509120"/>
            <a:ext cx="115212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2970097" y="1268760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M,(M',T),U</a:t>
            </a:r>
            <a:endParaRPr kumimoji="1" lang="ja-JP" altLang="en-US" dirty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5076056" y="170080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M,M',U</a:t>
            </a:r>
            <a:endParaRPr kumimoji="1" lang="ja-JP" altLang="en-US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6876256" y="51479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M</a:t>
            </a:r>
            <a:endParaRPr kumimoji="1" lang="ja-JP" altLang="en-US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2699792" y="465313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(M,T)</a:t>
            </a:r>
            <a:endParaRPr kumimoji="1" lang="ja-JP" altLang="en-US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1005910" y="471585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T</a:t>
            </a:r>
            <a:endParaRPr kumimoji="1" lang="ja-JP" altLang="en-US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932233" y="1268760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M,(M',T),U</a:t>
            </a:r>
            <a:endParaRPr kumimoji="1" lang="ja-JP" altLang="en-US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5292080" y="51479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R</a:t>
            </a:r>
            <a:endParaRPr kumimoji="1" lang="ja-JP" altLang="en-US" dirty="0"/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1569150" y="422108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T</a:t>
            </a:r>
            <a:endParaRPr kumimoji="1" lang="ja-JP" altLang="en-US" dirty="0"/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3923928" y="450912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M,R</a:t>
            </a:r>
            <a:endParaRPr kumimoji="1" lang="ja-JP" altLang="en-US" dirty="0"/>
          </a:p>
        </p:txBody>
      </p:sp>
      <p:sp>
        <p:nvSpPr>
          <p:cNvPr id="96" name="Line 29"/>
          <p:cNvSpPr>
            <a:spLocks noChangeShapeType="1"/>
          </p:cNvSpPr>
          <p:nvPr/>
        </p:nvSpPr>
        <p:spPr bwMode="auto">
          <a:xfrm flipV="1">
            <a:off x="2699792" y="3284984"/>
            <a:ext cx="0" cy="64807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/>
          </a:p>
        </p:txBody>
      </p:sp>
      <p:sp>
        <p:nvSpPr>
          <p:cNvPr id="111" name="Line 29"/>
          <p:cNvSpPr>
            <a:spLocks noChangeShapeType="1"/>
          </p:cNvSpPr>
          <p:nvPr/>
        </p:nvSpPr>
        <p:spPr bwMode="auto">
          <a:xfrm>
            <a:off x="5364088" y="3491716"/>
            <a:ext cx="25922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/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2063460" y="323364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M'</a:t>
            </a:r>
            <a:endParaRPr kumimoji="1" lang="ja-JP" altLang="en-US" dirty="0"/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3563888" y="3635732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(M',T)</a:t>
            </a:r>
            <a:endParaRPr kumimoji="1" lang="ja-JP" altLang="en-US" dirty="0"/>
          </a:p>
        </p:txBody>
      </p:sp>
      <p:sp>
        <p:nvSpPr>
          <p:cNvPr id="124" name="Line 29"/>
          <p:cNvSpPr>
            <a:spLocks noChangeShapeType="1"/>
          </p:cNvSpPr>
          <p:nvPr/>
        </p:nvSpPr>
        <p:spPr bwMode="auto">
          <a:xfrm>
            <a:off x="3491880" y="3131676"/>
            <a:ext cx="4464496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/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5580112" y="276234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M,</a:t>
            </a:r>
            <a:r>
              <a:rPr kumimoji="1" lang="en-US" altLang="ja-JP" dirty="0" smtClean="0"/>
              <a:t>T</a:t>
            </a:r>
            <a:endParaRPr kumimoji="1" lang="ja-JP" altLang="en-US" dirty="0"/>
          </a:p>
        </p:txBody>
      </p:sp>
      <p:sp>
        <p:nvSpPr>
          <p:cNvPr id="126" name="AutoShape 5"/>
          <p:cNvSpPr>
            <a:spLocks noChangeArrowheads="1"/>
          </p:cNvSpPr>
          <p:nvPr/>
        </p:nvSpPr>
        <p:spPr bwMode="auto">
          <a:xfrm>
            <a:off x="7884368" y="5517232"/>
            <a:ext cx="1007814" cy="1008112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t"/>
          <a:lstStyle/>
          <a:p>
            <a:pPr algn="ctr"/>
            <a:r>
              <a:rPr lang="ja-JP" altLang="en-US" sz="1600" dirty="0" smtClean="0"/>
              <a:t>ユーザ</a:t>
            </a:r>
            <a:endParaRPr lang="en-US" altLang="ja-JP" sz="1600" dirty="0" smtClean="0"/>
          </a:p>
          <a:p>
            <a:pPr algn="ctr"/>
            <a:r>
              <a:rPr lang="ja-JP" altLang="en-US" sz="1600" dirty="0" smtClean="0"/>
              <a:t>情報</a:t>
            </a:r>
            <a:r>
              <a:rPr lang="en-US" altLang="ja-JP" sz="1600" dirty="0" smtClean="0"/>
              <a:t>DB</a:t>
            </a:r>
            <a:endParaRPr lang="ja-JP" altLang="en-US" sz="1600" dirty="0" smtClean="0"/>
          </a:p>
        </p:txBody>
      </p:sp>
      <p:sp>
        <p:nvSpPr>
          <p:cNvPr id="127" name="Line 38"/>
          <p:cNvSpPr>
            <a:spLocks noChangeShapeType="1"/>
          </p:cNvSpPr>
          <p:nvPr/>
        </p:nvSpPr>
        <p:spPr bwMode="auto">
          <a:xfrm flipH="1" flipV="1">
            <a:off x="7308304" y="2204864"/>
            <a:ext cx="1" cy="223224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/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6444208" y="1052438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M'</a:t>
            </a:r>
            <a:endParaRPr kumimoji="1" lang="ja-JP" altLang="en-US" dirty="0"/>
          </a:p>
        </p:txBody>
      </p:sp>
      <p:sp>
        <p:nvSpPr>
          <p:cNvPr id="130" name="Rectangle 21"/>
          <p:cNvSpPr>
            <a:spLocks noChangeArrowheads="1"/>
          </p:cNvSpPr>
          <p:nvPr/>
        </p:nvSpPr>
        <p:spPr bwMode="auto">
          <a:xfrm>
            <a:off x="7956376" y="2996952"/>
            <a:ext cx="864121" cy="5774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/>
              <a:t>再利用</a:t>
            </a:r>
            <a:endParaRPr lang="en-US" altLang="ja-JP" sz="1600" dirty="0" smtClean="0"/>
          </a:p>
          <a:p>
            <a:pPr algn="ctr"/>
            <a:r>
              <a:rPr lang="ja-JP" altLang="en-US" sz="1600" dirty="0" smtClean="0"/>
              <a:t>提案部</a:t>
            </a:r>
          </a:p>
        </p:txBody>
      </p:sp>
      <p:sp>
        <p:nvSpPr>
          <p:cNvPr id="131" name="Rectangle 23"/>
          <p:cNvSpPr>
            <a:spLocks noChangeArrowheads="1"/>
          </p:cNvSpPr>
          <p:nvPr/>
        </p:nvSpPr>
        <p:spPr bwMode="auto">
          <a:xfrm>
            <a:off x="7236296" y="1628800"/>
            <a:ext cx="1224508" cy="5766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/>
              <a:t>テンプレート</a:t>
            </a:r>
          </a:p>
          <a:p>
            <a:pPr algn="ctr"/>
            <a:r>
              <a:rPr lang="ja-JP" altLang="en-US" sz="1600" dirty="0" smtClean="0"/>
              <a:t>作成部</a:t>
            </a:r>
          </a:p>
        </p:txBody>
      </p:sp>
      <p:sp>
        <p:nvSpPr>
          <p:cNvPr id="132" name="AutoShape 24"/>
          <p:cNvSpPr>
            <a:spLocks noChangeArrowheads="1"/>
          </p:cNvSpPr>
          <p:nvPr/>
        </p:nvSpPr>
        <p:spPr bwMode="auto">
          <a:xfrm>
            <a:off x="7164288" y="549524"/>
            <a:ext cx="1727920" cy="64722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/>
              <a:t>ユーザにメール</a:t>
            </a:r>
            <a:endParaRPr lang="en-US" altLang="ja-JP" sz="1600" dirty="0" smtClean="0"/>
          </a:p>
          <a:p>
            <a:pPr algn="ctr"/>
            <a:r>
              <a:rPr lang="ja-JP" altLang="en-US" sz="1600" dirty="0" smtClean="0"/>
              <a:t>として送信</a:t>
            </a:r>
          </a:p>
        </p:txBody>
      </p:sp>
      <p:sp>
        <p:nvSpPr>
          <p:cNvPr id="133" name="AutoShape 26"/>
          <p:cNvSpPr>
            <a:spLocks noChangeArrowheads="1"/>
          </p:cNvSpPr>
          <p:nvPr/>
        </p:nvSpPr>
        <p:spPr bwMode="auto">
          <a:xfrm rot="5400000">
            <a:off x="7272747" y="1268760"/>
            <a:ext cx="360040" cy="288925"/>
          </a:xfrm>
          <a:prstGeom prst="leftArrow">
            <a:avLst>
              <a:gd name="adj1" fmla="val 50000"/>
              <a:gd name="adj2" fmla="val 49725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ja-JP" altLang="en-US" sz="1600"/>
          </a:p>
        </p:txBody>
      </p:sp>
      <p:sp>
        <p:nvSpPr>
          <p:cNvPr id="134" name="Line 38"/>
          <p:cNvSpPr>
            <a:spLocks noChangeShapeType="1"/>
          </p:cNvSpPr>
          <p:nvPr/>
        </p:nvSpPr>
        <p:spPr bwMode="auto">
          <a:xfrm flipH="1" flipV="1">
            <a:off x="8100392" y="2204864"/>
            <a:ext cx="0" cy="7920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/>
          </a:p>
        </p:txBody>
      </p:sp>
      <p:sp>
        <p:nvSpPr>
          <p:cNvPr id="135" name="テキスト ボックス 134"/>
          <p:cNvSpPr txBox="1"/>
          <p:nvPr/>
        </p:nvSpPr>
        <p:spPr>
          <a:xfrm>
            <a:off x="8388126" y="51479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U</a:t>
            </a:r>
            <a:endParaRPr kumimoji="1" lang="ja-JP" altLang="en-US" dirty="0"/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7499500" y="1259468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M,(M',T),U</a:t>
            </a:r>
            <a:endParaRPr kumimoji="1" lang="ja-JP" altLang="en-US" dirty="0"/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8119361" y="2204864"/>
            <a:ext cx="787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M,T,U</a:t>
            </a:r>
            <a:endParaRPr kumimoji="1" lang="ja-JP" altLang="en-US" dirty="0"/>
          </a:p>
        </p:txBody>
      </p:sp>
      <p:sp>
        <p:nvSpPr>
          <p:cNvPr id="139" name="Line 29"/>
          <p:cNvSpPr>
            <a:spLocks noChangeShapeType="1"/>
          </p:cNvSpPr>
          <p:nvPr/>
        </p:nvSpPr>
        <p:spPr bwMode="auto">
          <a:xfrm flipH="1" flipV="1">
            <a:off x="8388126" y="5085184"/>
            <a:ext cx="0" cy="43204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/>
          </a:p>
        </p:txBody>
      </p:sp>
      <p:sp>
        <p:nvSpPr>
          <p:cNvPr id="140" name="テキスト ボックス 139"/>
          <p:cNvSpPr txBox="1"/>
          <p:nvPr/>
        </p:nvSpPr>
        <p:spPr>
          <a:xfrm>
            <a:off x="7308304" y="22048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M</a:t>
            </a:r>
            <a:endParaRPr kumimoji="1" lang="ja-JP" altLang="en-US" dirty="0"/>
          </a:p>
        </p:txBody>
      </p:sp>
      <p:sp>
        <p:nvSpPr>
          <p:cNvPr id="141" name="テキスト ボックス 140"/>
          <p:cNvSpPr txBox="1"/>
          <p:nvPr/>
        </p:nvSpPr>
        <p:spPr>
          <a:xfrm>
            <a:off x="5804798" y="316899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R</a:t>
            </a:r>
            <a:endParaRPr kumimoji="1" lang="ja-JP" altLang="en-US" dirty="0"/>
          </a:p>
        </p:txBody>
      </p:sp>
      <p:sp>
        <p:nvSpPr>
          <p:cNvPr id="144" name="Line 34"/>
          <p:cNvSpPr>
            <a:spLocks noChangeShapeType="1"/>
          </p:cNvSpPr>
          <p:nvPr/>
        </p:nvSpPr>
        <p:spPr bwMode="auto">
          <a:xfrm>
            <a:off x="971600" y="4581128"/>
            <a:ext cx="0" cy="50405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/>
          <a:lstStyle/>
          <a:p>
            <a:pPr algn="ctr"/>
            <a:endParaRPr lang="ja-JP" altLang="en-US"/>
          </a:p>
        </p:txBody>
      </p:sp>
      <p:sp>
        <p:nvSpPr>
          <p:cNvPr id="145" name="Line 29"/>
          <p:cNvSpPr>
            <a:spLocks noChangeShapeType="1"/>
          </p:cNvSpPr>
          <p:nvPr/>
        </p:nvSpPr>
        <p:spPr bwMode="auto">
          <a:xfrm flipH="1" flipV="1">
            <a:off x="5940152" y="4725144"/>
            <a:ext cx="43204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/>
          </a:p>
        </p:txBody>
      </p:sp>
      <p:sp>
        <p:nvSpPr>
          <p:cNvPr id="146" name="テキスト ボックス 145"/>
          <p:cNvSpPr txBox="1"/>
          <p:nvPr/>
        </p:nvSpPr>
        <p:spPr>
          <a:xfrm>
            <a:off x="5995174" y="472514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M</a:t>
            </a:r>
            <a:endParaRPr kumimoji="1" lang="ja-JP" altLang="en-US" dirty="0"/>
          </a:p>
        </p:txBody>
      </p:sp>
      <p:sp>
        <p:nvSpPr>
          <p:cNvPr id="147" name="Line 33"/>
          <p:cNvSpPr>
            <a:spLocks noChangeShapeType="1"/>
          </p:cNvSpPr>
          <p:nvPr/>
        </p:nvSpPr>
        <p:spPr bwMode="auto">
          <a:xfrm flipH="1">
            <a:off x="5364088" y="3501008"/>
            <a:ext cx="0" cy="93610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ja-JP" altLang="en-US"/>
          </a:p>
        </p:txBody>
      </p:sp>
      <p:sp>
        <p:nvSpPr>
          <p:cNvPr id="152" name="Rectangle 10"/>
          <p:cNvSpPr>
            <a:spLocks noChangeArrowheads="1"/>
          </p:cNvSpPr>
          <p:nvPr/>
        </p:nvSpPr>
        <p:spPr bwMode="auto">
          <a:xfrm>
            <a:off x="1979712" y="2636912"/>
            <a:ext cx="1512168" cy="648072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/>
              <a:t>メール・カレンダ</a:t>
            </a:r>
            <a:endParaRPr lang="en-US" altLang="ja-JP" sz="1600" dirty="0" smtClean="0"/>
          </a:p>
          <a:p>
            <a:pPr algn="ctr"/>
            <a:r>
              <a:rPr lang="ja-JP" altLang="en-US" sz="1600" dirty="0" smtClean="0"/>
              <a:t>共通閲覧部</a:t>
            </a:r>
            <a:endParaRPr lang="ja-JP" altLang="en-US" sz="1600" dirty="0"/>
          </a:p>
        </p:txBody>
      </p:sp>
      <p:sp>
        <p:nvSpPr>
          <p:cNvPr id="83" name="Rectangle 18"/>
          <p:cNvSpPr>
            <a:spLocks noChangeArrowheads="1"/>
          </p:cNvSpPr>
          <p:nvPr/>
        </p:nvSpPr>
        <p:spPr bwMode="auto">
          <a:xfrm>
            <a:off x="7740352" y="4437112"/>
            <a:ext cx="1224136" cy="64871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/>
              <a:t>ユーザ情報</a:t>
            </a:r>
            <a:endParaRPr lang="en-US" altLang="ja-JP" sz="1600" dirty="0" smtClean="0"/>
          </a:p>
          <a:p>
            <a:pPr algn="ctr"/>
            <a:r>
              <a:rPr lang="ja-JP" altLang="en-US" sz="1600" dirty="0" smtClean="0"/>
              <a:t>管理部</a:t>
            </a:r>
            <a:endParaRPr lang="ja-JP" altLang="en-US" sz="1600" dirty="0"/>
          </a:p>
        </p:txBody>
      </p:sp>
      <p:sp>
        <p:nvSpPr>
          <p:cNvPr id="84" name="Line 29"/>
          <p:cNvSpPr>
            <a:spLocks noChangeShapeType="1"/>
          </p:cNvSpPr>
          <p:nvPr/>
        </p:nvSpPr>
        <p:spPr bwMode="auto">
          <a:xfrm flipH="1" flipV="1">
            <a:off x="8388424" y="3573016"/>
            <a:ext cx="0" cy="86409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8388424" y="392376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U</a:t>
            </a:r>
            <a:endParaRPr kumimoji="1" lang="ja-JP" altLang="en-US" dirty="0"/>
          </a:p>
        </p:txBody>
      </p:sp>
      <p:sp>
        <p:nvSpPr>
          <p:cNvPr id="89" name="Line 37"/>
          <p:cNvSpPr>
            <a:spLocks noChangeShapeType="1"/>
          </p:cNvSpPr>
          <p:nvPr/>
        </p:nvSpPr>
        <p:spPr bwMode="auto">
          <a:xfrm flipH="1">
            <a:off x="3563888" y="4005064"/>
            <a:ext cx="7920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2678837" y="327569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(M,T),R</a:t>
            </a:r>
            <a:endParaRPr kumimoji="1" lang="ja-JP" altLang="en-US" dirty="0"/>
          </a:p>
        </p:txBody>
      </p:sp>
      <p:sp>
        <p:nvSpPr>
          <p:cNvPr id="97" name="AutoShape 3"/>
          <p:cNvSpPr>
            <a:spLocks noChangeArrowheads="1"/>
          </p:cNvSpPr>
          <p:nvPr/>
        </p:nvSpPr>
        <p:spPr bwMode="auto">
          <a:xfrm>
            <a:off x="4788024" y="5517232"/>
            <a:ext cx="1008112" cy="1008112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t"/>
          <a:lstStyle/>
          <a:p>
            <a:pPr algn="ctr"/>
            <a:r>
              <a:rPr lang="ja-JP" altLang="en-US" sz="1600" dirty="0" smtClean="0"/>
              <a:t>再利用</a:t>
            </a:r>
            <a:endParaRPr lang="en-US" altLang="ja-JP" sz="1600" dirty="0" smtClean="0"/>
          </a:p>
          <a:p>
            <a:pPr algn="ctr"/>
            <a:r>
              <a:rPr lang="ja-JP" altLang="en-US" sz="1600" dirty="0" smtClean="0"/>
              <a:t>情報</a:t>
            </a:r>
            <a:r>
              <a:rPr lang="en-US" altLang="ja-JP" sz="1600" dirty="0" smtClean="0"/>
              <a:t>DB</a:t>
            </a:r>
            <a:endParaRPr lang="ja-JP" altLang="en-US" sz="1600" dirty="0" smtClean="0"/>
          </a:p>
        </p:txBody>
      </p:sp>
      <p:sp>
        <p:nvSpPr>
          <p:cNvPr id="98" name="AutoShape 7"/>
          <p:cNvSpPr>
            <a:spLocks noChangeArrowheads="1"/>
          </p:cNvSpPr>
          <p:nvPr/>
        </p:nvSpPr>
        <p:spPr bwMode="auto">
          <a:xfrm>
            <a:off x="6372200" y="5517232"/>
            <a:ext cx="1008112" cy="1009056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t"/>
          <a:lstStyle/>
          <a:p>
            <a:pPr algn="ctr"/>
            <a:r>
              <a:rPr lang="ja-JP" altLang="en-US" sz="1600" dirty="0" smtClean="0"/>
              <a:t>メール</a:t>
            </a:r>
          </a:p>
          <a:p>
            <a:pPr algn="ctr"/>
            <a:r>
              <a:rPr lang="ja-JP" altLang="en-US" sz="1600" dirty="0" smtClean="0"/>
              <a:t>アーカイブ</a:t>
            </a:r>
          </a:p>
        </p:txBody>
      </p:sp>
      <p:sp>
        <p:nvSpPr>
          <p:cNvPr id="100" name="Line 33"/>
          <p:cNvSpPr>
            <a:spLocks noChangeShapeType="1"/>
          </p:cNvSpPr>
          <p:nvPr/>
        </p:nvSpPr>
        <p:spPr bwMode="auto">
          <a:xfrm flipH="1">
            <a:off x="4355976" y="1268760"/>
            <a:ext cx="0" cy="273630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ja-JP" altLang="en-US"/>
          </a:p>
        </p:txBody>
      </p:sp>
      <p:sp>
        <p:nvSpPr>
          <p:cNvPr id="71" name="Line 38"/>
          <p:cNvSpPr>
            <a:spLocks noChangeShapeType="1"/>
          </p:cNvSpPr>
          <p:nvPr/>
        </p:nvSpPr>
        <p:spPr bwMode="auto">
          <a:xfrm flipH="1" flipV="1">
            <a:off x="8100392" y="3573016"/>
            <a:ext cx="0" cy="64807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/>
          </a:p>
        </p:txBody>
      </p:sp>
      <p:sp>
        <p:nvSpPr>
          <p:cNvPr id="72" name="Line 33"/>
          <p:cNvSpPr>
            <a:spLocks noChangeShapeType="1"/>
          </p:cNvSpPr>
          <p:nvPr/>
        </p:nvSpPr>
        <p:spPr bwMode="auto">
          <a:xfrm>
            <a:off x="3563888" y="4221088"/>
            <a:ext cx="4536504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ja-JP" altLang="en-US"/>
          </a:p>
        </p:txBody>
      </p:sp>
      <p:sp>
        <p:nvSpPr>
          <p:cNvPr id="75" name="正方形/長方形 74"/>
          <p:cNvSpPr/>
          <p:nvPr/>
        </p:nvSpPr>
        <p:spPr>
          <a:xfrm>
            <a:off x="5830446" y="3861048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 smtClean="0"/>
              <a:t>T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66996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326208"/>
              </p:ext>
            </p:extLst>
          </p:nvPr>
        </p:nvGraphicFramePr>
        <p:xfrm>
          <a:off x="4745180" y="1382735"/>
          <a:ext cx="4132800" cy="5204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404"/>
                <a:gridCol w="2549143"/>
                <a:gridCol w="1327253"/>
              </a:tblGrid>
              <a:tr h="149082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>
                          <a:solidFill>
                            <a:schemeClr val="tx1"/>
                          </a:solidFill>
                        </a:rPr>
                        <a:t>件名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>
                          <a:solidFill>
                            <a:srgbClr val="000000"/>
                          </a:solidFill>
                        </a:rPr>
                        <a:t>送信日時</a:t>
                      </a:r>
                      <a:endParaRPr kumimoji="1" lang="ja-JP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次回ミーティングについて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2015/01/09 10:34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登録情報更新のお願い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2015/01/09</a:t>
                      </a:r>
                      <a:r>
                        <a:rPr kumimoji="1" lang="en-US" altLang="ja-JP" sz="1200" baseline="0" dirty="0" smtClean="0"/>
                        <a:t> 15:32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第</a:t>
                      </a:r>
                      <a:r>
                        <a:rPr kumimoji="1" lang="en-US" altLang="ja-JP" sz="1200" dirty="0" smtClean="0"/>
                        <a:t>3</a:t>
                      </a:r>
                      <a:r>
                        <a:rPr kumimoji="1" lang="ja-JP" altLang="en-US" sz="1200" dirty="0" smtClean="0"/>
                        <a:t>回打合せの日時変更のお知らせ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2015/01/08 11:50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コピー機の不具合のご報告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2015/01/08 10:16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新年会の場所について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2015/01/05 14:01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第</a:t>
                      </a:r>
                      <a:r>
                        <a:rPr kumimoji="1" lang="en-US" altLang="ja-JP" sz="1200" dirty="0" smtClean="0"/>
                        <a:t>2</a:t>
                      </a:r>
                      <a:r>
                        <a:rPr kumimoji="1" lang="ja-JP" altLang="en-US" sz="1200" dirty="0" smtClean="0"/>
                        <a:t>回打合せ議事録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2015/01/04</a:t>
                      </a:r>
                      <a:r>
                        <a:rPr kumimoji="1" lang="en-US" altLang="ja-JP" sz="1200" baseline="0" dirty="0" smtClean="0"/>
                        <a:t> 16:48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Re: </a:t>
                      </a:r>
                      <a:r>
                        <a:rPr kumimoji="1" lang="ja-JP" altLang="en-US" sz="1200" dirty="0" smtClean="0"/>
                        <a:t>サーバ復旧のご報告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2014/12/30 11:29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サーバ復旧のご報告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2014/12/30 11:22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勉強会の出欠について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2014/12/29 13:20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新年会の出欠確認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2014/12/12 11:05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Re: </a:t>
                      </a:r>
                      <a:r>
                        <a:rPr kumimoji="1" lang="ja-JP" altLang="en-US" sz="1200" dirty="0" smtClean="0"/>
                        <a:t>大掃除について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2014/12/10 16:02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大掃除について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2014/12/10 14:30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第</a:t>
                      </a:r>
                      <a:r>
                        <a:rPr kumimoji="1" lang="en-US" altLang="ja-JP" sz="1200" dirty="0" smtClean="0"/>
                        <a:t>1</a:t>
                      </a:r>
                      <a:r>
                        <a:rPr kumimoji="1" lang="ja-JP" altLang="en-US" sz="1200" dirty="0" smtClean="0"/>
                        <a:t>回打合せ議事録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2014/12/08</a:t>
                      </a:r>
                      <a:r>
                        <a:rPr kumimoji="1" lang="en-US" altLang="ja-JP" sz="1200" baseline="0" dirty="0" smtClean="0"/>
                        <a:t> 15:16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年末・年始の防犯について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2014/12/06 10:01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Re: </a:t>
                      </a:r>
                      <a:r>
                        <a:rPr kumimoji="1" lang="ja-JP" altLang="en-US" sz="1200" dirty="0" smtClean="0"/>
                        <a:t>忘年会の出欠確認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2014/12/05 14:44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忘年会の出欠確認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2014/12/05 14:21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次回ミーティングについて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2014/12/05 12:40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忘年会のお知らせ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2014/12/04 10:59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770322"/>
              </p:ext>
            </p:extLst>
          </p:nvPr>
        </p:nvGraphicFramePr>
        <p:xfrm>
          <a:off x="277091" y="1378179"/>
          <a:ext cx="4132799" cy="5204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84"/>
                <a:gridCol w="257873"/>
                <a:gridCol w="3137442"/>
              </a:tblGrid>
              <a:tr h="14908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rgbClr val="000000"/>
                          </a:solidFill>
                        </a:rPr>
                        <a:t>Date</a:t>
                      </a:r>
                      <a:endParaRPr kumimoji="1" lang="ja-JP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rgbClr val="000000"/>
                          </a:solidFill>
                        </a:rPr>
                        <a:t>&lt;&lt;</a:t>
                      </a:r>
                      <a:r>
                        <a:rPr kumimoji="1" lang="en-US" altLang="ja-JP" sz="1800" baseline="0" dirty="0" smtClean="0">
                          <a:solidFill>
                            <a:srgbClr val="000000"/>
                          </a:solidFill>
                        </a:rPr>
                        <a:t>     </a:t>
                      </a:r>
                      <a:r>
                        <a:rPr kumimoji="1" lang="en-US" altLang="ja-JP" sz="1800" dirty="0" smtClean="0">
                          <a:solidFill>
                            <a:srgbClr val="000000"/>
                          </a:solidFill>
                        </a:rPr>
                        <a:t>2015-01     &gt;&gt;</a:t>
                      </a:r>
                      <a:endParaRPr kumimoji="1" lang="ja-JP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r>
                        <a:rPr kumimoji="1" lang="ja-JP" altLang="en-US" sz="1200" dirty="0" smtClean="0"/>
                        <a:t>（木）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  <a:r>
                        <a:rPr kumimoji="1" lang="ja-JP" altLang="en-US" sz="1200" dirty="0" smtClean="0"/>
                        <a:t>（金）</a:t>
                      </a:r>
                      <a:endParaRPr kumimoji="1" lang="en-US" altLang="ja-JP" sz="1200" dirty="0" smtClean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r>
                        <a:rPr kumimoji="1" lang="ja-JP" altLang="en-US" sz="1200" dirty="0" smtClean="0"/>
                        <a:t>（土）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4</a:t>
                      </a:r>
                      <a:r>
                        <a:rPr kumimoji="1" lang="ja-JP" altLang="en-US" sz="1200" dirty="0" smtClean="0"/>
                        <a:t>（日）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第</a:t>
                      </a:r>
                      <a:r>
                        <a:rPr kumimoji="1" lang="en-US" altLang="ja-JP" sz="1200" dirty="0" smtClean="0"/>
                        <a:t>2</a:t>
                      </a:r>
                      <a:r>
                        <a:rPr kumimoji="1" lang="ja-JP" altLang="en-US" sz="1200" dirty="0" smtClean="0"/>
                        <a:t>回打合せ</a:t>
                      </a:r>
                      <a:r>
                        <a:rPr kumimoji="1" lang="en-US" altLang="ja-JP" sz="1200" dirty="0" smtClean="0"/>
                        <a:t>(13:00〜15:00)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5</a:t>
                      </a:r>
                      <a:r>
                        <a:rPr kumimoji="1" lang="ja-JP" altLang="en-US" sz="1200" dirty="0" smtClean="0"/>
                        <a:t>（月）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6</a:t>
                      </a:r>
                      <a:r>
                        <a:rPr kumimoji="1" lang="ja-JP" altLang="en-US" sz="1200" dirty="0" smtClean="0"/>
                        <a:t>（火）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 rowSpan="2"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7</a:t>
                      </a:r>
                      <a:r>
                        <a:rPr kumimoji="1" lang="ja-JP" altLang="en-US" sz="1200" dirty="0" smtClean="0"/>
                        <a:t>（水）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ミーティング</a:t>
                      </a:r>
                      <a:r>
                        <a:rPr kumimoji="1" lang="en-US" altLang="ja-JP" sz="1200" dirty="0" smtClean="0"/>
                        <a:t>(10:00〜11:00)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 vMerge="1"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</a:pP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新年会</a:t>
                      </a:r>
                      <a:r>
                        <a:rPr kumimoji="1" lang="en-US" altLang="ja-JP" sz="1200" dirty="0" smtClean="0"/>
                        <a:t>(17:00〜20:00)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</a:pPr>
                      <a:r>
                        <a:rPr kumimoji="1" lang="en-US" altLang="ja-JP" sz="1200" dirty="0" smtClean="0"/>
                        <a:t>8</a:t>
                      </a:r>
                      <a:r>
                        <a:rPr kumimoji="1" lang="ja-JP" altLang="en-US" sz="1200" dirty="0" smtClean="0"/>
                        <a:t>（木）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24</a:t>
                      </a:r>
                      <a:r>
                        <a:rPr kumimoji="1" lang="ja-JP" altLang="en-US" sz="1200" dirty="0" smtClean="0"/>
                        <a:t>（土）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25</a:t>
                      </a:r>
                      <a:r>
                        <a:rPr kumimoji="1" lang="ja-JP" altLang="en-US" sz="1200" dirty="0" smtClean="0"/>
                        <a:t>（日）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26</a:t>
                      </a:r>
                      <a:r>
                        <a:rPr kumimoji="1" lang="ja-JP" altLang="en-US" sz="1200" dirty="0" smtClean="0"/>
                        <a:t>（月）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勉強会</a:t>
                      </a:r>
                      <a:r>
                        <a:rPr kumimoji="1" lang="en-US" altLang="ja-JP" sz="1200" dirty="0" smtClean="0"/>
                        <a:t>(10:00〜17:00)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27</a:t>
                      </a:r>
                      <a:r>
                        <a:rPr kumimoji="1" lang="ja-JP" altLang="en-US" sz="1200" dirty="0" smtClean="0"/>
                        <a:t>（火）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28</a:t>
                      </a:r>
                      <a:r>
                        <a:rPr kumimoji="1" lang="ja-JP" altLang="en-US" sz="1200" dirty="0" smtClean="0"/>
                        <a:t>（水）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29</a:t>
                      </a:r>
                      <a:r>
                        <a:rPr kumimoji="1" lang="ja-JP" altLang="en-US" sz="1200" dirty="0" smtClean="0"/>
                        <a:t>（木）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第</a:t>
                      </a:r>
                      <a:r>
                        <a:rPr kumimoji="1" lang="en-US" altLang="ja-JP" sz="1200" dirty="0" smtClean="0"/>
                        <a:t>3</a:t>
                      </a:r>
                      <a:r>
                        <a:rPr kumimoji="1" lang="ja-JP" altLang="en-US" sz="1200" dirty="0" smtClean="0"/>
                        <a:t>回打合せ</a:t>
                      </a:r>
                      <a:r>
                        <a:rPr kumimoji="1" lang="en-US" altLang="ja-JP" sz="1200" dirty="0" smtClean="0"/>
                        <a:t>(14:30〜16:30)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飲み会</a:t>
                      </a:r>
                      <a:r>
                        <a:rPr kumimoji="1" lang="en-US" altLang="ja-JP" sz="1200" dirty="0" smtClean="0"/>
                        <a:t>(18:00〜20:00)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30</a:t>
                      </a:r>
                      <a:r>
                        <a:rPr kumimoji="1" lang="ja-JP" altLang="en-US" sz="1200" dirty="0" smtClean="0"/>
                        <a:t>（金）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31</a:t>
                      </a:r>
                      <a:r>
                        <a:rPr kumimoji="1" lang="ja-JP" altLang="en-US" sz="1200" dirty="0" smtClean="0"/>
                        <a:t>（土）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ミーティング</a:t>
                      </a:r>
                      <a:r>
                        <a:rPr kumimoji="1" lang="en-US" altLang="ja-JP" sz="1200" dirty="0" smtClean="0"/>
                        <a:t>(13:00〜14:00)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2066491" y="3867732"/>
            <a:ext cx="553998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2400" dirty="0" smtClean="0"/>
              <a:t>・・・</a:t>
            </a:r>
            <a:endParaRPr kumimoji="1" lang="ja-JP" altLang="en-US" sz="24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534818" y="3867732"/>
            <a:ext cx="553998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2400" dirty="0" smtClean="0"/>
              <a:t>・・・</a:t>
            </a:r>
            <a:endParaRPr kumimoji="1" lang="ja-JP" altLang="en-US" sz="2400" dirty="0"/>
          </a:p>
        </p:txBody>
      </p:sp>
      <p:sp>
        <p:nvSpPr>
          <p:cNvPr id="25" name="片側の 2 つの角を丸めた四角形 24"/>
          <p:cNvSpPr/>
          <p:nvPr/>
        </p:nvSpPr>
        <p:spPr>
          <a:xfrm>
            <a:off x="277091" y="889000"/>
            <a:ext cx="1789400" cy="489179"/>
          </a:xfrm>
          <a:prstGeom prst="round2SameRect">
            <a:avLst/>
          </a:prstGeom>
          <a:solidFill>
            <a:schemeClr val="tx2">
              <a:lumMod val="40000"/>
              <a:lumOff val="60000"/>
            </a:schemeClr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rgbClr val="000000"/>
                </a:solidFill>
              </a:rPr>
              <a:t>カレンダー</a:t>
            </a:r>
            <a:endParaRPr kumimoji="1" lang="ja-JP" altLang="en-US" sz="2000" dirty="0">
              <a:solidFill>
                <a:srgbClr val="000000"/>
              </a:solidFill>
            </a:endParaRPr>
          </a:p>
        </p:txBody>
      </p:sp>
      <p:sp>
        <p:nvSpPr>
          <p:cNvPr id="27" name="片側の 2 つの角を丸めた四角形 26"/>
          <p:cNvSpPr/>
          <p:nvPr/>
        </p:nvSpPr>
        <p:spPr>
          <a:xfrm>
            <a:off x="4745418" y="889000"/>
            <a:ext cx="1789400" cy="489179"/>
          </a:xfrm>
          <a:prstGeom prst="round2SameRect">
            <a:avLst/>
          </a:prstGeom>
          <a:solidFill>
            <a:schemeClr val="tx2">
              <a:lumMod val="40000"/>
              <a:lumOff val="60000"/>
            </a:schemeClr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rgbClr val="000000"/>
                </a:solidFill>
              </a:rPr>
              <a:t>メール</a:t>
            </a:r>
            <a:endParaRPr kumimoji="1" lang="ja-JP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408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Rectangle 16"/>
          <p:cNvSpPr>
            <a:spLocks noChangeArrowheads="1"/>
          </p:cNvSpPr>
          <p:nvPr/>
        </p:nvSpPr>
        <p:spPr bwMode="auto">
          <a:xfrm>
            <a:off x="4005354" y="3931516"/>
            <a:ext cx="1224856" cy="64871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/>
              <a:t>再利用情報</a:t>
            </a:r>
            <a:endParaRPr lang="en-US" altLang="ja-JP" sz="1600" dirty="0" smtClean="0"/>
          </a:p>
          <a:p>
            <a:pPr algn="ctr"/>
            <a:r>
              <a:rPr lang="ja-JP" altLang="en-US" sz="1600" dirty="0" smtClean="0"/>
              <a:t>管理部</a:t>
            </a:r>
            <a:endParaRPr lang="ja-JP" altLang="en-US" sz="1600" dirty="0"/>
          </a:p>
        </p:txBody>
      </p:sp>
      <p:sp>
        <p:nvSpPr>
          <p:cNvPr id="2064" name="Rectangle 18"/>
          <p:cNvSpPr>
            <a:spLocks noChangeArrowheads="1"/>
          </p:cNvSpPr>
          <p:nvPr/>
        </p:nvSpPr>
        <p:spPr bwMode="auto">
          <a:xfrm>
            <a:off x="5662257" y="3931516"/>
            <a:ext cx="1008484" cy="64871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/>
              <a:t>アーカイブ</a:t>
            </a:r>
          </a:p>
          <a:p>
            <a:pPr algn="ctr"/>
            <a:r>
              <a:rPr lang="ja-JP" altLang="en-US" sz="1600" dirty="0" smtClean="0"/>
              <a:t>管理部</a:t>
            </a:r>
            <a:endParaRPr lang="ja-JP" altLang="en-US" sz="1600" dirty="0"/>
          </a:p>
        </p:txBody>
      </p: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755378" y="2516187"/>
            <a:ext cx="361950" cy="647700"/>
            <a:chOff x="2381" y="2296"/>
            <a:chExt cx="363" cy="680"/>
          </a:xfrm>
          <a:solidFill>
            <a:schemeClr val="tx1"/>
          </a:solidFill>
        </p:grpSpPr>
        <p:sp>
          <p:nvSpPr>
            <p:cNvPr id="2103" name="AutoShape 50"/>
            <p:cNvSpPr>
              <a:spLocks noChangeArrowheads="1"/>
            </p:cNvSpPr>
            <p:nvPr/>
          </p:nvSpPr>
          <p:spPr bwMode="auto">
            <a:xfrm>
              <a:off x="2381" y="2568"/>
              <a:ext cx="363" cy="408"/>
            </a:xfrm>
            <a:prstGeom prst="triangle">
              <a:avLst>
                <a:gd name="adj" fmla="val 50000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ja-JP" altLang="en-US" sz="1600"/>
            </a:p>
          </p:txBody>
        </p:sp>
        <p:sp>
          <p:nvSpPr>
            <p:cNvPr id="2104" name="Oval 51"/>
            <p:cNvSpPr>
              <a:spLocks noChangeArrowheads="1"/>
            </p:cNvSpPr>
            <p:nvPr/>
          </p:nvSpPr>
          <p:spPr bwMode="auto">
            <a:xfrm>
              <a:off x="2402" y="2296"/>
              <a:ext cx="318" cy="31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ja-JP" altLang="en-US" sz="1600"/>
            </a:p>
          </p:txBody>
        </p:sp>
      </p:grpSp>
      <p:sp>
        <p:nvSpPr>
          <p:cNvPr id="2095" name="Text Box 53"/>
          <p:cNvSpPr txBox="1">
            <a:spLocks noChangeArrowheads="1"/>
          </p:cNvSpPr>
          <p:nvPr/>
        </p:nvSpPr>
        <p:spPr bwMode="auto">
          <a:xfrm>
            <a:off x="539478" y="3092450"/>
            <a:ext cx="7921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ja-JP" altLang="en-US" sz="1600" dirty="0"/>
              <a:t>ユーザ</a:t>
            </a:r>
          </a:p>
        </p:txBody>
      </p:sp>
      <p:sp>
        <p:nvSpPr>
          <p:cNvPr id="57" name="Rectangle 10"/>
          <p:cNvSpPr>
            <a:spLocks noChangeArrowheads="1"/>
          </p:cNvSpPr>
          <p:nvPr/>
        </p:nvSpPr>
        <p:spPr bwMode="auto">
          <a:xfrm>
            <a:off x="1907704" y="3933056"/>
            <a:ext cx="1656184" cy="6480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/>
              <a:t>メール・タスク</a:t>
            </a:r>
            <a:endParaRPr lang="en-US" altLang="ja-JP" sz="1600" dirty="0" smtClean="0"/>
          </a:p>
          <a:p>
            <a:pPr algn="ctr"/>
            <a:r>
              <a:rPr lang="ja-JP" altLang="en-US" sz="1600" dirty="0" smtClean="0"/>
              <a:t>関連情報管理部</a:t>
            </a:r>
            <a:endParaRPr lang="ja-JP" altLang="en-US" sz="1600" dirty="0"/>
          </a:p>
        </p:txBody>
      </p:sp>
      <p:sp>
        <p:nvSpPr>
          <p:cNvPr id="58" name="AutoShape 7"/>
          <p:cNvSpPr>
            <a:spLocks noChangeArrowheads="1"/>
          </p:cNvSpPr>
          <p:nvPr/>
        </p:nvSpPr>
        <p:spPr bwMode="auto">
          <a:xfrm>
            <a:off x="1979712" y="5085184"/>
            <a:ext cx="1512168" cy="1008112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t"/>
          <a:lstStyle/>
          <a:p>
            <a:pPr algn="ctr"/>
            <a:r>
              <a:rPr lang="ja-JP" altLang="en-US" sz="1600" dirty="0" smtClean="0"/>
              <a:t>メール・タスク</a:t>
            </a:r>
            <a:endParaRPr lang="en-US" altLang="ja-JP" sz="1600" dirty="0" smtClean="0"/>
          </a:p>
          <a:p>
            <a:pPr algn="ctr"/>
            <a:r>
              <a:rPr lang="ja-JP" altLang="en-US" sz="1600" dirty="0" smtClean="0"/>
              <a:t>関連情報</a:t>
            </a:r>
            <a:r>
              <a:rPr lang="en-US" altLang="ja-JP" sz="1600" dirty="0" smtClean="0"/>
              <a:t>DB</a:t>
            </a:r>
            <a:endParaRPr lang="ja-JP" altLang="en-US" sz="1600" dirty="0" smtClean="0"/>
          </a:p>
        </p:txBody>
      </p:sp>
      <p:sp>
        <p:nvSpPr>
          <p:cNvPr id="59" name="Rectangle 10"/>
          <p:cNvSpPr>
            <a:spLocks noChangeArrowheads="1"/>
          </p:cNvSpPr>
          <p:nvPr/>
        </p:nvSpPr>
        <p:spPr bwMode="auto">
          <a:xfrm>
            <a:off x="539552" y="5085184"/>
            <a:ext cx="864096" cy="7200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/>
              <a:t>カレンダ</a:t>
            </a:r>
            <a:endParaRPr lang="en-US" altLang="ja-JP" sz="1600" dirty="0" smtClean="0"/>
          </a:p>
          <a:p>
            <a:pPr algn="ctr"/>
            <a:r>
              <a:rPr lang="ja-JP" altLang="en-US" sz="1600" dirty="0" smtClean="0"/>
              <a:t>システム</a:t>
            </a:r>
            <a:endParaRPr lang="ja-JP" altLang="en-US" sz="1600" dirty="0"/>
          </a:p>
        </p:txBody>
      </p:sp>
      <p:sp>
        <p:nvSpPr>
          <p:cNvPr id="54" name="Line 34"/>
          <p:cNvSpPr>
            <a:spLocks noChangeShapeType="1"/>
          </p:cNvSpPr>
          <p:nvPr/>
        </p:nvSpPr>
        <p:spPr bwMode="auto">
          <a:xfrm>
            <a:off x="2699792" y="4581128"/>
            <a:ext cx="0" cy="50405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</p:spPr>
        <p:txBody>
          <a:bodyPr/>
          <a:lstStyle/>
          <a:p>
            <a:pPr algn="ctr"/>
            <a:endParaRPr lang="ja-JP" altLang="en-US"/>
          </a:p>
        </p:txBody>
      </p:sp>
      <p:sp>
        <p:nvSpPr>
          <p:cNvPr id="63" name="Line 38"/>
          <p:cNvSpPr>
            <a:spLocks noChangeShapeType="1"/>
          </p:cNvSpPr>
          <p:nvPr/>
        </p:nvSpPr>
        <p:spPr bwMode="auto">
          <a:xfrm flipV="1">
            <a:off x="3563888" y="4221087"/>
            <a:ext cx="432048" cy="1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/>
          </a:p>
        </p:txBody>
      </p:sp>
      <p:sp>
        <p:nvSpPr>
          <p:cNvPr id="67" name="Rectangle 10"/>
          <p:cNvSpPr>
            <a:spLocks noChangeArrowheads="1"/>
          </p:cNvSpPr>
          <p:nvPr/>
        </p:nvSpPr>
        <p:spPr bwMode="auto">
          <a:xfrm>
            <a:off x="395536" y="3933056"/>
            <a:ext cx="1152128" cy="6480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/>
              <a:t>タスク情報</a:t>
            </a:r>
            <a:endParaRPr lang="en-US" altLang="ja-JP" sz="1600" dirty="0" smtClean="0"/>
          </a:p>
          <a:p>
            <a:pPr algn="ctr"/>
            <a:r>
              <a:rPr lang="ja-JP" altLang="en-US" sz="1600" dirty="0" smtClean="0"/>
              <a:t>管理部</a:t>
            </a:r>
            <a:endParaRPr lang="ja-JP" altLang="en-US" sz="1600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2698317" y="4643844"/>
            <a:ext cx="808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(1), (3)</a:t>
            </a:r>
            <a:endParaRPr kumimoji="1" lang="ja-JP" altLang="en-US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984174" y="4643844"/>
            <a:ext cx="44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1511192" y="4221088"/>
            <a:ext cx="44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96" name="Line 29"/>
          <p:cNvSpPr>
            <a:spLocks noChangeShapeType="1"/>
          </p:cNvSpPr>
          <p:nvPr/>
        </p:nvSpPr>
        <p:spPr bwMode="auto">
          <a:xfrm>
            <a:off x="2843808" y="3284984"/>
            <a:ext cx="0" cy="64807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/>
          </a:p>
        </p:txBody>
      </p:sp>
      <p:sp>
        <p:nvSpPr>
          <p:cNvPr id="146" name="テキスト ボックス 145"/>
          <p:cNvSpPr txBox="1"/>
          <p:nvPr/>
        </p:nvSpPr>
        <p:spPr>
          <a:xfrm>
            <a:off x="5252922" y="4220144"/>
            <a:ext cx="44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152" name="Rectangle 10"/>
          <p:cNvSpPr>
            <a:spLocks noChangeArrowheads="1"/>
          </p:cNvSpPr>
          <p:nvPr/>
        </p:nvSpPr>
        <p:spPr bwMode="auto">
          <a:xfrm>
            <a:off x="1979712" y="2636912"/>
            <a:ext cx="1512168" cy="648072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/>
              <a:t>メール・カレンダ</a:t>
            </a:r>
            <a:endParaRPr lang="en-US" altLang="ja-JP" sz="1600" dirty="0" smtClean="0"/>
          </a:p>
          <a:p>
            <a:pPr algn="ctr"/>
            <a:r>
              <a:rPr lang="ja-JP" altLang="en-US" sz="1600" dirty="0" smtClean="0"/>
              <a:t>共通閲覧部</a:t>
            </a:r>
            <a:endParaRPr lang="ja-JP" altLang="en-US" sz="1600" dirty="0"/>
          </a:p>
        </p:txBody>
      </p:sp>
      <p:sp>
        <p:nvSpPr>
          <p:cNvPr id="97" name="AutoShape 3"/>
          <p:cNvSpPr>
            <a:spLocks noChangeArrowheads="1"/>
          </p:cNvSpPr>
          <p:nvPr/>
        </p:nvSpPr>
        <p:spPr bwMode="auto">
          <a:xfrm>
            <a:off x="4078082" y="5012232"/>
            <a:ext cx="1008112" cy="1008112"/>
          </a:xfrm>
          <a:prstGeom prst="flowChartMagneticDisk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t"/>
          <a:lstStyle/>
          <a:p>
            <a:pPr algn="ctr"/>
            <a:r>
              <a:rPr lang="ja-JP" altLang="en-US" sz="1600" dirty="0" smtClean="0"/>
              <a:t>再利用</a:t>
            </a:r>
            <a:endParaRPr lang="en-US" altLang="ja-JP" sz="1600" dirty="0" smtClean="0"/>
          </a:p>
          <a:p>
            <a:pPr algn="ctr"/>
            <a:r>
              <a:rPr lang="ja-JP" altLang="en-US" sz="1600" dirty="0" smtClean="0"/>
              <a:t>情報</a:t>
            </a:r>
            <a:r>
              <a:rPr lang="en-US" altLang="ja-JP" sz="1600" dirty="0" smtClean="0"/>
              <a:t>DB</a:t>
            </a:r>
            <a:endParaRPr lang="ja-JP" altLang="en-US" sz="1600" dirty="0" smtClean="0"/>
          </a:p>
        </p:txBody>
      </p:sp>
      <p:sp>
        <p:nvSpPr>
          <p:cNvPr id="98" name="AutoShape 7"/>
          <p:cNvSpPr>
            <a:spLocks noChangeArrowheads="1"/>
          </p:cNvSpPr>
          <p:nvPr/>
        </p:nvSpPr>
        <p:spPr bwMode="auto">
          <a:xfrm>
            <a:off x="5662258" y="5012232"/>
            <a:ext cx="1008112" cy="1009056"/>
          </a:xfrm>
          <a:prstGeom prst="flowChartMagneticDisk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t"/>
          <a:lstStyle/>
          <a:p>
            <a:pPr algn="ctr"/>
            <a:r>
              <a:rPr lang="ja-JP" altLang="en-US" sz="1600" dirty="0" smtClean="0"/>
              <a:t>メール</a:t>
            </a:r>
          </a:p>
          <a:p>
            <a:pPr algn="ctr"/>
            <a:r>
              <a:rPr lang="ja-JP" altLang="en-US" sz="1600" dirty="0" smtClean="0"/>
              <a:t>アーカイブ</a:t>
            </a: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2856382" y="3284984"/>
            <a:ext cx="44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4594712" y="4571836"/>
            <a:ext cx="44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6216149" y="4571836"/>
            <a:ext cx="44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3586600" y="4221088"/>
            <a:ext cx="44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93" name="Line 29"/>
          <p:cNvSpPr>
            <a:spLocks noChangeShapeType="1"/>
          </p:cNvSpPr>
          <p:nvPr/>
        </p:nvSpPr>
        <p:spPr bwMode="auto">
          <a:xfrm flipV="1">
            <a:off x="2483768" y="3284984"/>
            <a:ext cx="0" cy="64807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1992286" y="3284984"/>
            <a:ext cx="44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95" name="Line 38"/>
          <p:cNvSpPr>
            <a:spLocks noChangeShapeType="1"/>
          </p:cNvSpPr>
          <p:nvPr/>
        </p:nvSpPr>
        <p:spPr bwMode="auto">
          <a:xfrm>
            <a:off x="1403648" y="2924944"/>
            <a:ext cx="599026" cy="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1453483" y="2924944"/>
            <a:ext cx="44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102" name="Line 29"/>
          <p:cNvSpPr>
            <a:spLocks noChangeShapeType="1"/>
          </p:cNvSpPr>
          <p:nvPr/>
        </p:nvSpPr>
        <p:spPr bwMode="auto">
          <a:xfrm flipH="1" flipV="1">
            <a:off x="1547664" y="4221088"/>
            <a:ext cx="36004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/>
          </a:p>
        </p:txBody>
      </p:sp>
      <p:sp>
        <p:nvSpPr>
          <p:cNvPr id="103" name="Line 38"/>
          <p:cNvSpPr>
            <a:spLocks noChangeShapeType="1"/>
          </p:cNvSpPr>
          <p:nvPr/>
        </p:nvSpPr>
        <p:spPr bwMode="auto">
          <a:xfrm flipV="1">
            <a:off x="5235636" y="4221088"/>
            <a:ext cx="432048" cy="1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/>
          </a:p>
        </p:txBody>
      </p:sp>
      <p:sp>
        <p:nvSpPr>
          <p:cNvPr id="104" name="Line 29"/>
          <p:cNvSpPr>
            <a:spLocks noChangeShapeType="1"/>
          </p:cNvSpPr>
          <p:nvPr/>
        </p:nvSpPr>
        <p:spPr bwMode="auto">
          <a:xfrm>
            <a:off x="971600" y="4581128"/>
            <a:ext cx="0" cy="50405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/>
          </a:p>
        </p:txBody>
      </p:sp>
      <p:sp>
        <p:nvSpPr>
          <p:cNvPr id="105" name="Line 29"/>
          <p:cNvSpPr>
            <a:spLocks noChangeShapeType="1"/>
          </p:cNvSpPr>
          <p:nvPr/>
        </p:nvSpPr>
        <p:spPr bwMode="auto">
          <a:xfrm>
            <a:off x="4572000" y="4581128"/>
            <a:ext cx="0" cy="43204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/>
          </a:p>
        </p:txBody>
      </p:sp>
      <p:sp>
        <p:nvSpPr>
          <p:cNvPr id="106" name="Line 29"/>
          <p:cNvSpPr>
            <a:spLocks noChangeShapeType="1"/>
          </p:cNvSpPr>
          <p:nvPr/>
        </p:nvSpPr>
        <p:spPr bwMode="auto">
          <a:xfrm>
            <a:off x="6156176" y="4581128"/>
            <a:ext cx="0" cy="43204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580681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48094"/>
              </p:ext>
            </p:extLst>
          </p:nvPr>
        </p:nvGraphicFramePr>
        <p:xfrm>
          <a:off x="4745180" y="1382735"/>
          <a:ext cx="4132800" cy="1253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404"/>
                <a:gridCol w="2549143"/>
                <a:gridCol w="1327253"/>
              </a:tblGrid>
              <a:tr h="149082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>
                          <a:solidFill>
                            <a:schemeClr val="tx1"/>
                          </a:solidFill>
                        </a:rPr>
                        <a:t>件名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>
                          <a:solidFill>
                            <a:srgbClr val="000000"/>
                          </a:solidFill>
                        </a:rPr>
                        <a:t>送信日時</a:t>
                      </a:r>
                      <a:endParaRPr kumimoji="1" lang="ja-JP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次回ミーティングについて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2015/01/09 10:34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第</a:t>
                      </a:r>
                      <a:r>
                        <a:rPr kumimoji="1" lang="en-US" altLang="ja-JP" sz="1200" dirty="0" smtClean="0"/>
                        <a:t>2</a:t>
                      </a:r>
                      <a:r>
                        <a:rPr kumimoji="1" lang="ja-JP" altLang="en-US" sz="1200" dirty="0" smtClean="0"/>
                        <a:t>回打合せ</a:t>
                      </a:r>
                      <a:r>
                        <a:rPr kumimoji="1" lang="en-US" altLang="en-US" sz="1200" dirty="0" smtClean="0"/>
                        <a:t>議事録</a:t>
                      </a:r>
                      <a:endParaRPr kumimoji="1" lang="en-US" altLang="ja-JP" sz="1200" dirty="0" smtClean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2015/01/04 16:48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第</a:t>
                      </a:r>
                      <a:r>
                        <a:rPr kumimoji="1" lang="en-US" altLang="ja-JP" sz="1200" dirty="0" smtClean="0"/>
                        <a:t>1</a:t>
                      </a:r>
                      <a:r>
                        <a:rPr kumimoji="1" lang="ja-JP" altLang="en-US" sz="1200" dirty="0" smtClean="0"/>
                        <a:t>回打合せ議事録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2014/12/08</a:t>
                      </a:r>
                      <a:r>
                        <a:rPr kumimoji="1" lang="en-US" altLang="ja-JP" sz="1200" baseline="0" dirty="0" smtClean="0"/>
                        <a:t> 15:16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次回ミーティングについて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2014/12/05 12:40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102887"/>
              </p:ext>
            </p:extLst>
          </p:nvPr>
        </p:nvGraphicFramePr>
        <p:xfrm>
          <a:off x="277091" y="1378179"/>
          <a:ext cx="4132799" cy="5204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84"/>
                <a:gridCol w="257873"/>
                <a:gridCol w="3137442"/>
              </a:tblGrid>
              <a:tr h="14908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rgbClr val="000000"/>
                          </a:solidFill>
                        </a:rPr>
                        <a:t>Date</a:t>
                      </a:r>
                      <a:endParaRPr kumimoji="1" lang="ja-JP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rgbClr val="000000"/>
                          </a:solidFill>
                        </a:rPr>
                        <a:t>&lt;&lt;</a:t>
                      </a:r>
                      <a:r>
                        <a:rPr kumimoji="1" lang="en-US" altLang="ja-JP" sz="1800" baseline="0" dirty="0" smtClean="0">
                          <a:solidFill>
                            <a:srgbClr val="000000"/>
                          </a:solidFill>
                        </a:rPr>
                        <a:t>     </a:t>
                      </a:r>
                      <a:r>
                        <a:rPr kumimoji="1" lang="en-US" altLang="ja-JP" sz="1800" dirty="0" smtClean="0">
                          <a:solidFill>
                            <a:srgbClr val="000000"/>
                          </a:solidFill>
                        </a:rPr>
                        <a:t>2015-01     &gt;&gt;</a:t>
                      </a:r>
                      <a:endParaRPr kumimoji="1" lang="ja-JP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r>
                        <a:rPr kumimoji="1" lang="ja-JP" altLang="en-US" sz="1200" dirty="0" smtClean="0"/>
                        <a:t>（木）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  <a:r>
                        <a:rPr kumimoji="1" lang="ja-JP" altLang="en-US" sz="1200" dirty="0" smtClean="0"/>
                        <a:t>（金）</a:t>
                      </a:r>
                      <a:endParaRPr kumimoji="1" lang="en-US" altLang="ja-JP" sz="1200" dirty="0" smtClean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r>
                        <a:rPr kumimoji="1" lang="ja-JP" altLang="en-US" sz="1200" dirty="0" smtClean="0"/>
                        <a:t>（土）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4</a:t>
                      </a:r>
                      <a:r>
                        <a:rPr kumimoji="1" lang="ja-JP" altLang="en-US" sz="1200" dirty="0" smtClean="0"/>
                        <a:t>（日）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第</a:t>
                      </a:r>
                      <a:r>
                        <a:rPr kumimoji="1" lang="en-US" altLang="ja-JP" sz="1200" dirty="0" smtClean="0"/>
                        <a:t>2</a:t>
                      </a:r>
                      <a:r>
                        <a:rPr kumimoji="1" lang="ja-JP" altLang="en-US" sz="1200" dirty="0" smtClean="0"/>
                        <a:t>回打合せ</a:t>
                      </a:r>
                      <a:r>
                        <a:rPr kumimoji="1" lang="en-US" altLang="ja-JP" sz="1200" dirty="0" smtClean="0"/>
                        <a:t>(13:00〜15:00)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5</a:t>
                      </a:r>
                      <a:r>
                        <a:rPr kumimoji="1" lang="ja-JP" altLang="en-US" sz="1200" dirty="0" smtClean="0"/>
                        <a:t>（月）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6</a:t>
                      </a:r>
                      <a:r>
                        <a:rPr kumimoji="1" lang="ja-JP" altLang="en-US" sz="1200" dirty="0" smtClean="0"/>
                        <a:t>（火）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 rowSpan="2"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7</a:t>
                      </a:r>
                      <a:r>
                        <a:rPr kumimoji="1" lang="ja-JP" altLang="en-US" sz="1200" dirty="0" smtClean="0"/>
                        <a:t>（水）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ミーティング</a:t>
                      </a:r>
                      <a:r>
                        <a:rPr kumimoji="1" lang="en-US" altLang="ja-JP" sz="1200" dirty="0" smtClean="0"/>
                        <a:t>(10:00〜11:00)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 vMerge="1"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</a:pP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新年会</a:t>
                      </a:r>
                      <a:r>
                        <a:rPr kumimoji="1" lang="en-US" altLang="ja-JP" sz="1200" dirty="0" smtClean="0"/>
                        <a:t>(17:00〜20:00)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</a:pPr>
                      <a:r>
                        <a:rPr kumimoji="1" lang="en-US" altLang="ja-JP" sz="1200" dirty="0" smtClean="0"/>
                        <a:t>8</a:t>
                      </a:r>
                      <a:r>
                        <a:rPr kumimoji="1" lang="ja-JP" altLang="en-US" sz="1200" dirty="0" smtClean="0"/>
                        <a:t>（木）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24</a:t>
                      </a:r>
                      <a:r>
                        <a:rPr kumimoji="1" lang="ja-JP" altLang="en-US" sz="1200" dirty="0" smtClean="0"/>
                        <a:t>（土）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25</a:t>
                      </a:r>
                      <a:r>
                        <a:rPr kumimoji="1" lang="ja-JP" altLang="en-US" sz="1200" dirty="0" smtClean="0"/>
                        <a:t>（日）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26</a:t>
                      </a:r>
                      <a:r>
                        <a:rPr kumimoji="1" lang="ja-JP" altLang="en-US" sz="1200" dirty="0" smtClean="0"/>
                        <a:t>（月）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勉強会</a:t>
                      </a:r>
                      <a:r>
                        <a:rPr kumimoji="1" lang="en-US" altLang="ja-JP" sz="1200" dirty="0" smtClean="0"/>
                        <a:t>(10:00〜17:00)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27</a:t>
                      </a:r>
                      <a:r>
                        <a:rPr kumimoji="1" lang="ja-JP" altLang="en-US" sz="1200" dirty="0" smtClean="0"/>
                        <a:t>（火）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28</a:t>
                      </a:r>
                      <a:r>
                        <a:rPr kumimoji="1" lang="ja-JP" altLang="en-US" sz="1200" dirty="0" smtClean="0"/>
                        <a:t>（水）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29</a:t>
                      </a:r>
                      <a:r>
                        <a:rPr kumimoji="1" lang="ja-JP" altLang="en-US" sz="1200" dirty="0" smtClean="0"/>
                        <a:t>（木）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第</a:t>
                      </a:r>
                      <a:r>
                        <a:rPr kumimoji="1" lang="en-US" altLang="ja-JP" sz="1200" dirty="0" smtClean="0"/>
                        <a:t>3</a:t>
                      </a:r>
                      <a:r>
                        <a:rPr kumimoji="1" lang="ja-JP" altLang="en-US" sz="1200" dirty="0" smtClean="0"/>
                        <a:t>回打合せ</a:t>
                      </a:r>
                      <a:r>
                        <a:rPr kumimoji="1" lang="en-US" altLang="ja-JP" sz="1200" dirty="0" smtClean="0"/>
                        <a:t>(14:30〜16:30)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飲み会</a:t>
                      </a:r>
                      <a:r>
                        <a:rPr kumimoji="1" lang="en-US" altLang="ja-JP" sz="1200" dirty="0" smtClean="0"/>
                        <a:t>(18:00〜20:00)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30</a:t>
                      </a:r>
                      <a:r>
                        <a:rPr kumimoji="1" lang="ja-JP" altLang="en-US" sz="1200" dirty="0" smtClean="0"/>
                        <a:t>（金）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31</a:t>
                      </a:r>
                      <a:r>
                        <a:rPr kumimoji="1" lang="ja-JP" altLang="en-US" sz="1200" dirty="0" smtClean="0"/>
                        <a:t>（土）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ミーティング</a:t>
                      </a:r>
                      <a:r>
                        <a:rPr kumimoji="1" lang="en-US" altLang="ja-JP" sz="1200" dirty="0" smtClean="0"/>
                        <a:t>(13:00〜14:00)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2066491" y="3867732"/>
            <a:ext cx="553998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2400" dirty="0" smtClean="0"/>
              <a:t>・・・</a:t>
            </a:r>
            <a:endParaRPr kumimoji="1" lang="ja-JP" altLang="en-US" sz="2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15998" y="233217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✔</a:t>
            </a:r>
            <a:r>
              <a:rPr lang="en-US" altLang="ja-JP" sz="1200" dirty="0" smtClean="0"/>
              <a:t>️</a:t>
            </a:r>
            <a:endParaRPr kumimoji="1" lang="ja-JP" altLang="en-US" sz="1200" dirty="0"/>
          </a:p>
        </p:txBody>
      </p:sp>
      <p:sp>
        <p:nvSpPr>
          <p:cNvPr id="25" name="片側の 2 つの角を丸めた四角形 24"/>
          <p:cNvSpPr/>
          <p:nvPr/>
        </p:nvSpPr>
        <p:spPr>
          <a:xfrm>
            <a:off x="277091" y="889000"/>
            <a:ext cx="1789400" cy="489179"/>
          </a:xfrm>
          <a:prstGeom prst="round2SameRect">
            <a:avLst/>
          </a:prstGeom>
          <a:solidFill>
            <a:schemeClr val="tx2">
              <a:lumMod val="40000"/>
              <a:lumOff val="60000"/>
            </a:schemeClr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rgbClr val="000000"/>
                </a:solidFill>
              </a:rPr>
              <a:t>カレンダー</a:t>
            </a:r>
            <a:endParaRPr kumimoji="1" lang="ja-JP" altLang="en-US" sz="2000" dirty="0">
              <a:solidFill>
                <a:srgbClr val="000000"/>
              </a:solidFill>
            </a:endParaRPr>
          </a:p>
        </p:txBody>
      </p:sp>
      <p:sp>
        <p:nvSpPr>
          <p:cNvPr id="27" name="片側の 2 つの角を丸めた四角形 26"/>
          <p:cNvSpPr/>
          <p:nvPr/>
        </p:nvSpPr>
        <p:spPr>
          <a:xfrm>
            <a:off x="4745417" y="889000"/>
            <a:ext cx="2770674" cy="489179"/>
          </a:xfrm>
          <a:prstGeom prst="round2SameRect">
            <a:avLst/>
          </a:prstGeom>
          <a:solidFill>
            <a:schemeClr val="tx2">
              <a:lumMod val="40000"/>
              <a:lumOff val="60000"/>
            </a:schemeClr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rgbClr val="000000"/>
                </a:solidFill>
              </a:rPr>
              <a:t>メール</a:t>
            </a:r>
            <a:r>
              <a:rPr lang="en-US" altLang="ja-JP" sz="2000" dirty="0" smtClean="0">
                <a:solidFill>
                  <a:srgbClr val="000000"/>
                </a:solidFill>
              </a:rPr>
              <a:t>(</a:t>
            </a:r>
            <a:r>
              <a:rPr lang="ja-JP" altLang="en-US" sz="2000" dirty="0" smtClean="0">
                <a:solidFill>
                  <a:srgbClr val="000000"/>
                </a:solidFill>
              </a:rPr>
              <a:t>再利用情報あり</a:t>
            </a:r>
            <a:r>
              <a:rPr lang="en-US" altLang="ja-JP" sz="2000" dirty="0" smtClean="0">
                <a:solidFill>
                  <a:srgbClr val="000000"/>
                </a:solidFill>
              </a:rPr>
              <a:t>)</a:t>
            </a:r>
            <a:endParaRPr kumimoji="1" lang="ja-JP" altLang="en-US" sz="2000" dirty="0">
              <a:solidFill>
                <a:srgbClr val="00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745180" y="185589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✔</a:t>
            </a:r>
            <a:r>
              <a:rPr lang="en-US" altLang="ja-JP" sz="1200" dirty="0" smtClean="0"/>
              <a:t>️</a:t>
            </a:r>
            <a:endParaRPr kumimoji="1" lang="ja-JP" altLang="en-US" sz="1200" dirty="0"/>
          </a:p>
        </p:txBody>
      </p:sp>
      <p:sp>
        <p:nvSpPr>
          <p:cNvPr id="5" name="角丸四角形 4"/>
          <p:cNvSpPr/>
          <p:nvPr/>
        </p:nvSpPr>
        <p:spPr>
          <a:xfrm>
            <a:off x="1015998" y="2355260"/>
            <a:ext cx="2170547" cy="307777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4745180" y="1895394"/>
            <a:ext cx="4061221" cy="307777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5151209" y="3741992"/>
            <a:ext cx="3655192" cy="1720273"/>
          </a:xfrm>
          <a:prstGeom prst="roundRect">
            <a:avLst>
              <a:gd name="adj" fmla="val 7024"/>
            </a:avLst>
          </a:prstGeom>
          <a:solidFill>
            <a:schemeClr val="bg1">
              <a:alpha val="97000"/>
            </a:schemeClr>
          </a:solidFill>
          <a:ln w="19050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20479" y="3774626"/>
            <a:ext cx="3510096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dirty="0" smtClean="0"/>
              <a:t>選択したメールを再利用</a:t>
            </a:r>
            <a:endParaRPr kumimoji="1" lang="en-US" altLang="ja-JP" dirty="0" smtClean="0"/>
          </a:p>
          <a:p>
            <a:pPr>
              <a:lnSpc>
                <a:spcPct val="150000"/>
              </a:lnSpc>
            </a:pPr>
            <a:r>
              <a:rPr lang="ja-JP" altLang="en-US" dirty="0" smtClean="0"/>
              <a:t>選択したメールとタスクを関連付け</a:t>
            </a:r>
            <a:endParaRPr lang="en-US" altLang="ja-JP" dirty="0" smtClean="0"/>
          </a:p>
        </p:txBody>
      </p:sp>
      <p:sp>
        <p:nvSpPr>
          <p:cNvPr id="11" name="角丸四角形 10"/>
          <p:cNvSpPr/>
          <p:nvPr/>
        </p:nvSpPr>
        <p:spPr>
          <a:xfrm>
            <a:off x="5242385" y="4294152"/>
            <a:ext cx="3411161" cy="369332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701806" y="4790517"/>
            <a:ext cx="553998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2400" dirty="0" smtClean="0"/>
              <a:t>・・・</a:t>
            </a:r>
            <a:endParaRPr kumimoji="1" lang="ja-JP" altLang="en-US" sz="24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348191" y="3017923"/>
            <a:ext cx="58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</a:rPr>
              <a:t>(1)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cxnSp>
        <p:nvCxnSpPr>
          <p:cNvPr id="28" name="直線矢印コネクタ 27"/>
          <p:cNvCxnSpPr>
            <a:stCxn id="14" idx="1"/>
          </p:cNvCxnSpPr>
          <p:nvPr/>
        </p:nvCxnSpPr>
        <p:spPr>
          <a:xfrm flipH="1" flipV="1">
            <a:off x="2724740" y="2663037"/>
            <a:ext cx="623451" cy="616496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4" idx="3"/>
            <a:endCxn id="16" idx="1"/>
          </p:cNvCxnSpPr>
          <p:nvPr/>
        </p:nvCxnSpPr>
        <p:spPr>
          <a:xfrm flipV="1">
            <a:off x="3932606" y="2049283"/>
            <a:ext cx="812574" cy="123025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3761723" y="3908101"/>
            <a:ext cx="58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</a:rPr>
              <a:t>(2)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cxnSp>
        <p:nvCxnSpPr>
          <p:cNvPr id="34" name="直線矢印コネクタ 33"/>
          <p:cNvCxnSpPr>
            <a:stCxn id="33" idx="3"/>
            <a:endCxn id="11" idx="1"/>
          </p:cNvCxnSpPr>
          <p:nvPr/>
        </p:nvCxnSpPr>
        <p:spPr>
          <a:xfrm>
            <a:off x="4346138" y="4169711"/>
            <a:ext cx="896247" cy="309107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495843" y="5600656"/>
            <a:ext cx="6596678" cy="830997"/>
          </a:xfrm>
          <a:prstGeom prst="rect">
            <a:avLst/>
          </a:prstGeom>
          <a:solidFill>
            <a:schemeClr val="bg1">
              <a:alpha val="95000"/>
            </a:schemeClr>
          </a:solidFill>
        </p:spPr>
        <p:txBody>
          <a:bodyPr wrap="none" rtlCol="0">
            <a:spAutoFit/>
          </a:bodyPr>
          <a:lstStyle/>
          <a:p>
            <a:pPr marL="457200" indent="-457200">
              <a:buAutoNum type="arabicParenBoth"/>
            </a:pPr>
            <a:r>
              <a:rPr kumimoji="1" lang="ja-JP" altLang="en-US" sz="2400" dirty="0" smtClean="0">
                <a:solidFill>
                  <a:srgbClr val="FF0000"/>
                </a:solidFill>
              </a:rPr>
              <a:t>関連付けるメールとタスクを選択</a:t>
            </a:r>
            <a:endParaRPr lang="en-US" altLang="ja-JP" sz="2400" dirty="0">
              <a:solidFill>
                <a:srgbClr val="FF0000"/>
              </a:solidFill>
            </a:endParaRPr>
          </a:p>
          <a:p>
            <a:pPr marL="457200" indent="-457200">
              <a:buAutoNum type="arabicParenBoth"/>
            </a:pPr>
            <a:r>
              <a:rPr lang="ja-JP" altLang="en-US" sz="2400" dirty="0" smtClean="0">
                <a:solidFill>
                  <a:srgbClr val="FF0000"/>
                </a:solidFill>
              </a:rPr>
              <a:t>「選択したメールとタスクを関連付け」をクリック</a:t>
            </a:r>
            <a:endParaRPr kumimoji="1" lang="en-US" altLang="ja-JP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695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467544" y="908720"/>
            <a:ext cx="720080" cy="336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600" dirty="0">
                <a:solidFill>
                  <a:srgbClr val="000000"/>
                </a:solidFill>
              </a:rPr>
              <a:t>メーラ</a:t>
            </a:r>
          </a:p>
        </p:txBody>
      </p:sp>
      <p:sp>
        <p:nvSpPr>
          <p:cNvPr id="2060" name="Rectangle 14"/>
          <p:cNvSpPr>
            <a:spLocks noChangeArrowheads="1"/>
          </p:cNvSpPr>
          <p:nvPr/>
        </p:nvSpPr>
        <p:spPr bwMode="auto">
          <a:xfrm>
            <a:off x="1762993" y="764159"/>
            <a:ext cx="1656879" cy="50430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グループウェア</a:t>
            </a:r>
            <a:endParaRPr lang="en-US" altLang="ja-JP" sz="16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用</a:t>
            </a:r>
            <a:r>
              <a:rPr lang="en-US" altLang="ja-JP" sz="1600" dirty="0" smtClean="0">
                <a:solidFill>
                  <a:srgbClr val="000000"/>
                </a:solidFill>
              </a:rPr>
              <a:t>SMTP</a:t>
            </a:r>
            <a:r>
              <a:rPr lang="ja-JP" altLang="en-US" sz="1600" dirty="0" smtClean="0">
                <a:solidFill>
                  <a:srgbClr val="000000"/>
                </a:solidFill>
              </a:rPr>
              <a:t>サーバ</a:t>
            </a:r>
          </a:p>
        </p:txBody>
      </p:sp>
      <p:sp>
        <p:nvSpPr>
          <p:cNvPr id="2062" name="Rectangle 16"/>
          <p:cNvSpPr>
            <a:spLocks noChangeArrowheads="1"/>
          </p:cNvSpPr>
          <p:nvPr/>
        </p:nvSpPr>
        <p:spPr bwMode="auto">
          <a:xfrm>
            <a:off x="4715296" y="4436516"/>
            <a:ext cx="1224856" cy="64871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再利用情報</a:t>
            </a:r>
            <a:endParaRPr lang="en-US" altLang="ja-JP" sz="16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管理部</a:t>
            </a:r>
            <a:endParaRPr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2064" name="Rectangle 18"/>
          <p:cNvSpPr>
            <a:spLocks noChangeArrowheads="1"/>
          </p:cNvSpPr>
          <p:nvPr/>
        </p:nvSpPr>
        <p:spPr bwMode="auto">
          <a:xfrm>
            <a:off x="6372199" y="4436516"/>
            <a:ext cx="1008484" cy="64871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アーカイブ</a:t>
            </a: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管理部</a:t>
            </a:r>
            <a:endParaRPr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2079" name="Line 34"/>
          <p:cNvSpPr>
            <a:spLocks noChangeShapeType="1"/>
          </p:cNvSpPr>
          <p:nvPr/>
        </p:nvSpPr>
        <p:spPr bwMode="auto">
          <a:xfrm flipV="1">
            <a:off x="1187624" y="1052736"/>
            <a:ext cx="5761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080" name="Line 36"/>
          <p:cNvSpPr>
            <a:spLocks noChangeShapeType="1"/>
          </p:cNvSpPr>
          <p:nvPr/>
        </p:nvSpPr>
        <p:spPr bwMode="auto">
          <a:xfrm flipV="1">
            <a:off x="3419872" y="1052438"/>
            <a:ext cx="72008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081" name="Line 37"/>
          <p:cNvSpPr>
            <a:spLocks noChangeShapeType="1"/>
          </p:cNvSpPr>
          <p:nvPr/>
        </p:nvSpPr>
        <p:spPr bwMode="auto">
          <a:xfrm>
            <a:off x="5076056" y="1268760"/>
            <a:ext cx="0" cy="316835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083" name="AutoShape 39"/>
          <p:cNvSpPr>
            <a:spLocks noChangeArrowheads="1"/>
          </p:cNvSpPr>
          <p:nvPr/>
        </p:nvSpPr>
        <p:spPr bwMode="auto">
          <a:xfrm rot="5400000">
            <a:off x="1799977" y="368077"/>
            <a:ext cx="360363" cy="288925"/>
          </a:xfrm>
          <a:prstGeom prst="leftArrow">
            <a:avLst>
              <a:gd name="adj1" fmla="val 50000"/>
              <a:gd name="adj2" fmla="val 31181"/>
            </a:avLst>
          </a:prstGeom>
          <a:noFill/>
          <a:ln w="25400">
            <a:solidFill>
              <a:srgbClr val="000000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ja-JP" altLang="en-US" sz="1600">
              <a:solidFill>
                <a:srgbClr val="000000"/>
              </a:solidFill>
            </a:endParaRPr>
          </a:p>
        </p:txBody>
      </p: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611362" y="1436067"/>
            <a:ext cx="361950" cy="647700"/>
            <a:chOff x="2381" y="2296"/>
            <a:chExt cx="363" cy="680"/>
          </a:xfrm>
          <a:solidFill>
            <a:srgbClr val="000000"/>
          </a:solidFill>
        </p:grpSpPr>
        <p:sp>
          <p:nvSpPr>
            <p:cNvPr id="2103" name="AutoShape 50"/>
            <p:cNvSpPr>
              <a:spLocks noChangeArrowheads="1"/>
            </p:cNvSpPr>
            <p:nvPr/>
          </p:nvSpPr>
          <p:spPr bwMode="auto">
            <a:xfrm>
              <a:off x="2381" y="2568"/>
              <a:ext cx="363" cy="408"/>
            </a:xfrm>
            <a:prstGeom prst="triangle">
              <a:avLst>
                <a:gd name="adj" fmla="val 50000"/>
              </a:avLst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ja-JP" altLang="en-US" sz="1600">
                <a:solidFill>
                  <a:srgbClr val="000000"/>
                </a:solidFill>
              </a:endParaRPr>
            </a:p>
          </p:txBody>
        </p:sp>
        <p:sp>
          <p:nvSpPr>
            <p:cNvPr id="2104" name="Oval 51"/>
            <p:cNvSpPr>
              <a:spLocks noChangeArrowheads="1"/>
            </p:cNvSpPr>
            <p:nvPr/>
          </p:nvSpPr>
          <p:spPr bwMode="auto">
            <a:xfrm>
              <a:off x="2402" y="2296"/>
              <a:ext cx="318" cy="318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ja-JP" altLang="en-US" sz="1600">
                <a:solidFill>
                  <a:srgbClr val="000000"/>
                </a:solidFill>
              </a:endParaRPr>
            </a:p>
          </p:txBody>
        </p:sp>
      </p:grpSp>
      <p:sp>
        <p:nvSpPr>
          <p:cNvPr id="2095" name="Text Box 53"/>
          <p:cNvSpPr txBox="1">
            <a:spLocks noChangeArrowheads="1"/>
          </p:cNvSpPr>
          <p:nvPr/>
        </p:nvSpPr>
        <p:spPr bwMode="auto">
          <a:xfrm>
            <a:off x="395462" y="2012330"/>
            <a:ext cx="7921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ja-JP" altLang="en-US" sz="1600" dirty="0">
                <a:solidFill>
                  <a:srgbClr val="000000"/>
                </a:solidFill>
              </a:rPr>
              <a:t>ユーザ</a:t>
            </a:r>
          </a:p>
        </p:txBody>
      </p:sp>
      <p:sp>
        <p:nvSpPr>
          <p:cNvPr id="2102" name="Text Box 60"/>
          <p:cNvSpPr txBox="1">
            <a:spLocks noChangeArrowheads="1"/>
          </p:cNvSpPr>
          <p:nvPr/>
        </p:nvSpPr>
        <p:spPr bwMode="auto">
          <a:xfrm>
            <a:off x="2339752" y="356146"/>
            <a:ext cx="647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ja-JP" altLang="en-US" sz="1600" dirty="0">
                <a:solidFill>
                  <a:srgbClr val="000000"/>
                </a:solidFill>
              </a:rPr>
              <a:t>配送</a:t>
            </a:r>
          </a:p>
        </p:txBody>
      </p:sp>
      <p:sp>
        <p:nvSpPr>
          <p:cNvPr id="57" name="Rectangle 10"/>
          <p:cNvSpPr>
            <a:spLocks noChangeArrowheads="1"/>
          </p:cNvSpPr>
          <p:nvPr/>
        </p:nvSpPr>
        <p:spPr bwMode="auto">
          <a:xfrm>
            <a:off x="1907704" y="3933056"/>
            <a:ext cx="1656184" cy="64807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メール・タスク</a:t>
            </a:r>
            <a:endParaRPr lang="en-US" altLang="ja-JP" sz="16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関連情報管理部</a:t>
            </a:r>
            <a:endParaRPr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58" name="AutoShape 7"/>
          <p:cNvSpPr>
            <a:spLocks noChangeArrowheads="1"/>
          </p:cNvSpPr>
          <p:nvPr/>
        </p:nvSpPr>
        <p:spPr bwMode="auto">
          <a:xfrm>
            <a:off x="1979712" y="5085184"/>
            <a:ext cx="1512168" cy="1008112"/>
          </a:xfrm>
          <a:prstGeom prst="flowChartMagneticDisk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t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メール・タスク</a:t>
            </a:r>
            <a:endParaRPr lang="en-US" altLang="ja-JP" sz="16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関連情報</a:t>
            </a:r>
            <a:r>
              <a:rPr lang="en-US" altLang="ja-JP" sz="1600" dirty="0" smtClean="0">
                <a:solidFill>
                  <a:srgbClr val="000000"/>
                </a:solidFill>
              </a:rPr>
              <a:t>DB</a:t>
            </a:r>
            <a:endParaRPr lang="ja-JP" altLang="en-US" sz="1600" dirty="0" smtClean="0">
              <a:solidFill>
                <a:srgbClr val="000000"/>
              </a:solidFill>
            </a:endParaRPr>
          </a:p>
        </p:txBody>
      </p:sp>
      <p:sp>
        <p:nvSpPr>
          <p:cNvPr id="59" name="Rectangle 10"/>
          <p:cNvSpPr>
            <a:spLocks noChangeArrowheads="1"/>
          </p:cNvSpPr>
          <p:nvPr/>
        </p:nvSpPr>
        <p:spPr bwMode="auto">
          <a:xfrm>
            <a:off x="539552" y="5085184"/>
            <a:ext cx="864096" cy="72008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カレンダ</a:t>
            </a:r>
            <a:endParaRPr lang="en-US" altLang="ja-JP" sz="16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システム</a:t>
            </a:r>
            <a:endParaRPr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45" name="Rectangle 10"/>
          <p:cNvSpPr>
            <a:spLocks noChangeArrowheads="1"/>
          </p:cNvSpPr>
          <p:nvPr/>
        </p:nvSpPr>
        <p:spPr bwMode="auto">
          <a:xfrm>
            <a:off x="4139952" y="764704"/>
            <a:ext cx="1368152" cy="503758"/>
          </a:xfrm>
          <a:prstGeom prst="rect">
            <a:avLst/>
          </a:prstGeom>
          <a:noFill/>
          <a:ln w="9525" cmpd="sng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メール解析部</a:t>
            </a:r>
            <a:endParaRPr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46" name="Line 33"/>
          <p:cNvSpPr>
            <a:spLocks noChangeShapeType="1"/>
          </p:cNvSpPr>
          <p:nvPr/>
        </p:nvSpPr>
        <p:spPr bwMode="auto">
          <a:xfrm>
            <a:off x="5508104" y="1052438"/>
            <a:ext cx="136815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7" name="Line 28"/>
          <p:cNvSpPr>
            <a:spLocks noChangeShapeType="1"/>
          </p:cNvSpPr>
          <p:nvPr/>
        </p:nvSpPr>
        <p:spPr bwMode="auto">
          <a:xfrm flipH="1">
            <a:off x="6876252" y="1052736"/>
            <a:ext cx="3" cy="3384376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63" name="Line 38"/>
          <p:cNvSpPr>
            <a:spLocks noChangeShapeType="1"/>
          </p:cNvSpPr>
          <p:nvPr/>
        </p:nvSpPr>
        <p:spPr bwMode="auto">
          <a:xfrm flipH="1" flipV="1">
            <a:off x="1547664" y="4221086"/>
            <a:ext cx="360040" cy="1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67" name="Rectangle 10"/>
          <p:cNvSpPr>
            <a:spLocks noChangeArrowheads="1"/>
          </p:cNvSpPr>
          <p:nvPr/>
        </p:nvSpPr>
        <p:spPr bwMode="auto">
          <a:xfrm>
            <a:off x="395536" y="3933056"/>
            <a:ext cx="1152128" cy="64807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タスク情報</a:t>
            </a:r>
            <a:endParaRPr lang="en-US" altLang="ja-JP" sz="16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管理部</a:t>
            </a:r>
            <a:endParaRPr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3541715" y="1052736"/>
            <a:ext cx="44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rgbClr val="000000"/>
                </a:solidFill>
              </a:rPr>
              <a:t>(5)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5088630" y="1268760"/>
            <a:ext cx="44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(6)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6926091" y="5147900"/>
            <a:ext cx="44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(8)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2702109" y="4653136"/>
            <a:ext cx="808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rgbClr val="000000"/>
                </a:solidFill>
              </a:rPr>
              <a:t>(2), (7)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978594" y="4715852"/>
            <a:ext cx="808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(2), (7)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1272206" y="1052736"/>
            <a:ext cx="44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rgbClr val="000000"/>
                </a:solidFill>
              </a:rPr>
              <a:t>(4)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5341915" y="5147900"/>
            <a:ext cx="44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(6)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1327812" y="3573388"/>
            <a:ext cx="808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(2), (7)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11" name="Line 29"/>
          <p:cNvSpPr>
            <a:spLocks noChangeShapeType="1"/>
          </p:cNvSpPr>
          <p:nvPr/>
        </p:nvSpPr>
        <p:spPr bwMode="auto">
          <a:xfrm>
            <a:off x="5364088" y="3491716"/>
            <a:ext cx="25922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non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2057130" y="323364"/>
            <a:ext cx="43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M'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4368549" y="1268760"/>
            <a:ext cx="44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(7)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26" name="AutoShape 5"/>
          <p:cNvSpPr>
            <a:spLocks noChangeArrowheads="1"/>
          </p:cNvSpPr>
          <p:nvPr/>
        </p:nvSpPr>
        <p:spPr bwMode="auto">
          <a:xfrm>
            <a:off x="7884368" y="5517232"/>
            <a:ext cx="1007814" cy="1008112"/>
          </a:xfrm>
          <a:prstGeom prst="flowChartMagneticDisk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t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ユーザ</a:t>
            </a:r>
            <a:endParaRPr lang="en-US" altLang="ja-JP" sz="16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情報</a:t>
            </a:r>
            <a:r>
              <a:rPr lang="en-US" altLang="ja-JP" sz="1600" dirty="0" smtClean="0">
                <a:solidFill>
                  <a:srgbClr val="000000"/>
                </a:solidFill>
              </a:rPr>
              <a:t>DB</a:t>
            </a:r>
            <a:endParaRPr lang="ja-JP" altLang="en-US" sz="1600" dirty="0" smtClean="0">
              <a:solidFill>
                <a:srgbClr val="000000"/>
              </a:solidFill>
            </a:endParaRPr>
          </a:p>
        </p:txBody>
      </p:sp>
      <p:sp>
        <p:nvSpPr>
          <p:cNvPr id="127" name="Line 38"/>
          <p:cNvSpPr>
            <a:spLocks noChangeShapeType="1"/>
          </p:cNvSpPr>
          <p:nvPr/>
        </p:nvSpPr>
        <p:spPr bwMode="auto">
          <a:xfrm flipH="1">
            <a:off x="7308303" y="2204864"/>
            <a:ext cx="0" cy="223224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6433539" y="1052438"/>
            <a:ext cx="44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(8)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30" name="Rectangle 21"/>
          <p:cNvSpPr>
            <a:spLocks noChangeArrowheads="1"/>
          </p:cNvSpPr>
          <p:nvPr/>
        </p:nvSpPr>
        <p:spPr bwMode="auto">
          <a:xfrm>
            <a:off x="7956376" y="2996952"/>
            <a:ext cx="864121" cy="57740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再利用</a:t>
            </a:r>
            <a:endParaRPr lang="en-US" altLang="ja-JP" sz="16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提案部</a:t>
            </a:r>
          </a:p>
        </p:txBody>
      </p:sp>
      <p:sp>
        <p:nvSpPr>
          <p:cNvPr id="131" name="Rectangle 23"/>
          <p:cNvSpPr>
            <a:spLocks noChangeArrowheads="1"/>
          </p:cNvSpPr>
          <p:nvPr/>
        </p:nvSpPr>
        <p:spPr bwMode="auto">
          <a:xfrm>
            <a:off x="7236296" y="1628800"/>
            <a:ext cx="1224508" cy="57665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テンプレート</a:t>
            </a: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作成部</a:t>
            </a:r>
          </a:p>
        </p:txBody>
      </p:sp>
      <p:sp>
        <p:nvSpPr>
          <p:cNvPr id="132" name="AutoShape 24"/>
          <p:cNvSpPr>
            <a:spLocks noChangeArrowheads="1"/>
          </p:cNvSpPr>
          <p:nvPr/>
        </p:nvSpPr>
        <p:spPr bwMode="auto">
          <a:xfrm>
            <a:off x="7164288" y="549524"/>
            <a:ext cx="1727920" cy="647228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ユーザにメール</a:t>
            </a:r>
            <a:endParaRPr lang="en-US" altLang="ja-JP" sz="16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として送信</a:t>
            </a:r>
          </a:p>
        </p:txBody>
      </p:sp>
      <p:sp>
        <p:nvSpPr>
          <p:cNvPr id="133" name="AutoShape 26"/>
          <p:cNvSpPr>
            <a:spLocks noChangeArrowheads="1"/>
          </p:cNvSpPr>
          <p:nvPr/>
        </p:nvSpPr>
        <p:spPr bwMode="auto">
          <a:xfrm rot="5400000">
            <a:off x="7272747" y="1268760"/>
            <a:ext cx="360040" cy="288925"/>
          </a:xfrm>
          <a:prstGeom prst="leftArrow">
            <a:avLst>
              <a:gd name="adj1" fmla="val 50000"/>
              <a:gd name="adj2" fmla="val 49725"/>
            </a:avLst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ja-JP" altLang="en-US" sz="1600">
              <a:solidFill>
                <a:srgbClr val="000000"/>
              </a:solidFill>
            </a:endParaRPr>
          </a:p>
        </p:txBody>
      </p:sp>
      <p:sp>
        <p:nvSpPr>
          <p:cNvPr id="134" name="Line 38"/>
          <p:cNvSpPr>
            <a:spLocks noChangeShapeType="1"/>
          </p:cNvSpPr>
          <p:nvPr/>
        </p:nvSpPr>
        <p:spPr bwMode="auto">
          <a:xfrm flipH="1" flipV="1">
            <a:off x="8100392" y="2204864"/>
            <a:ext cx="0" cy="7920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35" name="テキスト ボックス 134"/>
          <p:cNvSpPr txBox="1"/>
          <p:nvPr/>
        </p:nvSpPr>
        <p:spPr>
          <a:xfrm>
            <a:off x="8400998" y="5147900"/>
            <a:ext cx="44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(1)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7608910" y="1196752"/>
            <a:ext cx="44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(3)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8112966" y="2204864"/>
            <a:ext cx="44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(3)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40" name="テキスト ボックス 139"/>
          <p:cNvSpPr txBox="1"/>
          <p:nvPr/>
        </p:nvSpPr>
        <p:spPr>
          <a:xfrm>
            <a:off x="7358139" y="2204864"/>
            <a:ext cx="44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(3)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41" name="テキスト ボックス 140"/>
          <p:cNvSpPr txBox="1"/>
          <p:nvPr/>
        </p:nvSpPr>
        <p:spPr>
          <a:xfrm>
            <a:off x="5759664" y="3131676"/>
            <a:ext cx="44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(1)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47" name="Line 33"/>
          <p:cNvSpPr>
            <a:spLocks noChangeShapeType="1"/>
          </p:cNvSpPr>
          <p:nvPr/>
        </p:nvSpPr>
        <p:spPr bwMode="auto">
          <a:xfrm flipH="1" flipV="1">
            <a:off x="5364088" y="3501008"/>
            <a:ext cx="0" cy="936104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lg" len="lg"/>
            <a:tailEnd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83" name="Rectangle 18"/>
          <p:cNvSpPr>
            <a:spLocks noChangeArrowheads="1"/>
          </p:cNvSpPr>
          <p:nvPr/>
        </p:nvSpPr>
        <p:spPr bwMode="auto">
          <a:xfrm>
            <a:off x="7740352" y="4437112"/>
            <a:ext cx="1224136" cy="64871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ユーザ情報</a:t>
            </a:r>
            <a:endParaRPr lang="en-US" altLang="ja-JP" sz="16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管理部</a:t>
            </a:r>
            <a:endParaRPr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84" name="Line 29"/>
          <p:cNvSpPr>
            <a:spLocks noChangeShapeType="1"/>
          </p:cNvSpPr>
          <p:nvPr/>
        </p:nvSpPr>
        <p:spPr bwMode="auto">
          <a:xfrm flipH="1">
            <a:off x="8388424" y="3573016"/>
            <a:ext cx="0" cy="864096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8400998" y="3933056"/>
            <a:ext cx="44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(1)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89" name="Line 37"/>
          <p:cNvSpPr>
            <a:spLocks noChangeShapeType="1"/>
          </p:cNvSpPr>
          <p:nvPr/>
        </p:nvSpPr>
        <p:spPr bwMode="auto">
          <a:xfrm flipH="1">
            <a:off x="3563888" y="4005064"/>
            <a:ext cx="7920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97" name="AutoShape 3"/>
          <p:cNvSpPr>
            <a:spLocks noChangeArrowheads="1"/>
          </p:cNvSpPr>
          <p:nvPr/>
        </p:nvSpPr>
        <p:spPr bwMode="auto">
          <a:xfrm>
            <a:off x="4788024" y="5517232"/>
            <a:ext cx="1008112" cy="1008112"/>
          </a:xfrm>
          <a:prstGeom prst="flowChartMagneticDisk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t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再利用</a:t>
            </a:r>
            <a:endParaRPr lang="en-US" altLang="ja-JP" sz="16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情報</a:t>
            </a:r>
            <a:r>
              <a:rPr lang="en-US" altLang="ja-JP" sz="1600" dirty="0" smtClean="0">
                <a:solidFill>
                  <a:srgbClr val="000000"/>
                </a:solidFill>
              </a:rPr>
              <a:t>DB</a:t>
            </a:r>
            <a:endParaRPr lang="ja-JP" altLang="en-US" sz="1600" dirty="0" smtClean="0">
              <a:solidFill>
                <a:srgbClr val="000000"/>
              </a:solidFill>
            </a:endParaRPr>
          </a:p>
        </p:txBody>
      </p:sp>
      <p:sp>
        <p:nvSpPr>
          <p:cNvPr id="98" name="AutoShape 7"/>
          <p:cNvSpPr>
            <a:spLocks noChangeArrowheads="1"/>
          </p:cNvSpPr>
          <p:nvPr/>
        </p:nvSpPr>
        <p:spPr bwMode="auto">
          <a:xfrm>
            <a:off x="6372200" y="5517232"/>
            <a:ext cx="1008112" cy="1009056"/>
          </a:xfrm>
          <a:prstGeom prst="flowChartMagneticDisk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t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メール</a:t>
            </a: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アーカイブ</a:t>
            </a:r>
          </a:p>
        </p:txBody>
      </p:sp>
      <p:sp>
        <p:nvSpPr>
          <p:cNvPr id="100" name="Line 33"/>
          <p:cNvSpPr>
            <a:spLocks noChangeShapeType="1"/>
          </p:cNvSpPr>
          <p:nvPr/>
        </p:nvSpPr>
        <p:spPr bwMode="auto">
          <a:xfrm flipH="1">
            <a:off x="4355976" y="1268760"/>
            <a:ext cx="0" cy="2736304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71" name="Line 38"/>
          <p:cNvSpPr>
            <a:spLocks noChangeShapeType="1"/>
          </p:cNvSpPr>
          <p:nvPr/>
        </p:nvSpPr>
        <p:spPr bwMode="auto">
          <a:xfrm flipH="1" flipV="1">
            <a:off x="8100392" y="3573016"/>
            <a:ext cx="0" cy="64807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non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72" name="Line 33"/>
          <p:cNvSpPr>
            <a:spLocks noChangeShapeType="1"/>
          </p:cNvSpPr>
          <p:nvPr/>
        </p:nvSpPr>
        <p:spPr bwMode="auto">
          <a:xfrm>
            <a:off x="3563888" y="4221088"/>
            <a:ext cx="4536504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lg" len="lg"/>
            <a:tailEnd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5772488" y="3861048"/>
            <a:ext cx="441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 smtClean="0">
                <a:solidFill>
                  <a:srgbClr val="000000"/>
                </a:solidFill>
              </a:rPr>
              <a:t>(2)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77" name="Line 29"/>
          <p:cNvSpPr>
            <a:spLocks noChangeShapeType="1"/>
          </p:cNvSpPr>
          <p:nvPr/>
        </p:nvSpPr>
        <p:spPr bwMode="auto">
          <a:xfrm>
            <a:off x="971600" y="4581128"/>
            <a:ext cx="0" cy="504056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78" name="Line 29"/>
          <p:cNvSpPr>
            <a:spLocks noChangeShapeType="1"/>
          </p:cNvSpPr>
          <p:nvPr/>
        </p:nvSpPr>
        <p:spPr bwMode="auto">
          <a:xfrm>
            <a:off x="2699792" y="4581128"/>
            <a:ext cx="0" cy="504056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82" name="Line 29"/>
          <p:cNvSpPr>
            <a:spLocks noChangeShapeType="1"/>
          </p:cNvSpPr>
          <p:nvPr/>
        </p:nvSpPr>
        <p:spPr bwMode="auto">
          <a:xfrm>
            <a:off x="5292080" y="5085184"/>
            <a:ext cx="0" cy="43204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88" name="Line 29"/>
          <p:cNvSpPr>
            <a:spLocks noChangeShapeType="1"/>
          </p:cNvSpPr>
          <p:nvPr/>
        </p:nvSpPr>
        <p:spPr bwMode="auto">
          <a:xfrm>
            <a:off x="6876256" y="5085184"/>
            <a:ext cx="0" cy="43204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92" name="Line 29"/>
          <p:cNvSpPr>
            <a:spLocks noChangeShapeType="1"/>
          </p:cNvSpPr>
          <p:nvPr/>
        </p:nvSpPr>
        <p:spPr bwMode="auto">
          <a:xfrm>
            <a:off x="8388424" y="5085184"/>
            <a:ext cx="0" cy="43204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64" name="Rectangle 10"/>
          <p:cNvSpPr>
            <a:spLocks noChangeArrowheads="1"/>
          </p:cNvSpPr>
          <p:nvPr/>
        </p:nvSpPr>
        <p:spPr bwMode="auto">
          <a:xfrm>
            <a:off x="1979712" y="2636912"/>
            <a:ext cx="1512168" cy="648072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メール・カレンダ</a:t>
            </a:r>
            <a:endParaRPr lang="en-US" altLang="ja-JP" sz="16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共通閲覧部</a:t>
            </a:r>
            <a:endParaRPr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65" name="Line 29"/>
          <p:cNvSpPr>
            <a:spLocks noChangeShapeType="1"/>
          </p:cNvSpPr>
          <p:nvPr/>
        </p:nvSpPr>
        <p:spPr bwMode="auto">
          <a:xfrm flipV="1">
            <a:off x="2699792" y="3284984"/>
            <a:ext cx="0" cy="64807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2742773" y="3316342"/>
            <a:ext cx="44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(7)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68" name="Line 29"/>
          <p:cNvSpPr>
            <a:spLocks noChangeShapeType="1"/>
          </p:cNvSpPr>
          <p:nvPr/>
        </p:nvSpPr>
        <p:spPr bwMode="auto">
          <a:xfrm>
            <a:off x="3491880" y="3131676"/>
            <a:ext cx="4464496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5576139" y="2762344"/>
            <a:ext cx="44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(1)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076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表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367158"/>
              </p:ext>
            </p:extLst>
          </p:nvPr>
        </p:nvGraphicFramePr>
        <p:xfrm>
          <a:off x="1054100" y="162092"/>
          <a:ext cx="2541784" cy="1493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112"/>
                <a:gridCol w="363112"/>
                <a:gridCol w="363112"/>
                <a:gridCol w="363112"/>
                <a:gridCol w="363112"/>
                <a:gridCol w="363112"/>
                <a:gridCol w="363112"/>
              </a:tblGrid>
              <a:tr h="163728">
                <a:tc gridSpan="7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2014</a:t>
                      </a:r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月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16372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日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月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火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水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木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金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土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</a:tr>
              <a:tr h="163728">
                <a:tc>
                  <a:txBody>
                    <a:bodyPr/>
                    <a:lstStyle/>
                    <a:p>
                      <a:pPr algn="r"/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3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4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5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6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</a:tr>
              <a:tr h="163728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7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8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9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10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11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12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13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</a:tr>
              <a:tr h="163728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14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15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16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17</a:t>
                      </a:r>
                      <a:endParaRPr kumimoji="1" lang="ja-JP" altLang="en-US" sz="1400" dirty="0"/>
                    </a:p>
                  </a:txBody>
                  <a:tcPr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18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19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20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</a:tr>
              <a:tr h="163728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21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22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23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24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25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26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27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</a:tr>
              <a:tr h="163728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28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29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30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038344"/>
              </p:ext>
            </p:extLst>
          </p:nvPr>
        </p:nvGraphicFramePr>
        <p:xfrm>
          <a:off x="4094736" y="162092"/>
          <a:ext cx="2541784" cy="1493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112"/>
                <a:gridCol w="363112"/>
                <a:gridCol w="363112"/>
                <a:gridCol w="363112"/>
                <a:gridCol w="363112"/>
                <a:gridCol w="363112"/>
                <a:gridCol w="363112"/>
              </a:tblGrid>
              <a:tr h="163728">
                <a:tc gridSpan="7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2014</a:t>
                      </a:r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月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16372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日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月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火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水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木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金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土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</a:tr>
              <a:tr h="163728">
                <a:tc>
                  <a:txBody>
                    <a:bodyPr/>
                    <a:lstStyle/>
                    <a:p>
                      <a:pPr algn="r"/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3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4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</a:tr>
              <a:tr h="163728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5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6</a:t>
                      </a:r>
                      <a:endParaRPr kumimoji="1" lang="ja-JP" altLang="en-US" sz="1400" dirty="0"/>
                    </a:p>
                  </a:txBody>
                  <a:tcPr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7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8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9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10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11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</a:tr>
              <a:tr h="163728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12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13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14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15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16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17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18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</a:tr>
              <a:tr h="163728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19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20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21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22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23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24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25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</a:tr>
              <a:tr h="163728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26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27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28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29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30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31</a:t>
                      </a:r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400" dirty="0"/>
                    </a:p>
                  </a:txBody>
                  <a:tcPr marT="0" marB="0">
                    <a:noFill/>
                  </a:tcPr>
                </a:tc>
              </a:tr>
            </a:tbl>
          </a:graphicData>
        </a:graphic>
      </p:graphicFrame>
      <p:sp>
        <p:nvSpPr>
          <p:cNvPr id="7" name="角丸四角形吹き出し 6"/>
          <p:cNvSpPr/>
          <p:nvPr/>
        </p:nvSpPr>
        <p:spPr>
          <a:xfrm>
            <a:off x="1543942" y="1924514"/>
            <a:ext cx="1562100" cy="925036"/>
          </a:xfrm>
          <a:prstGeom prst="wedgeRoundRectCallout">
            <a:avLst>
              <a:gd name="adj1" fmla="val 7656"/>
              <a:gd name="adj2" fmla="val -131999"/>
              <a:gd name="adj3" fmla="val 16667"/>
            </a:avLst>
          </a:prstGeom>
          <a:solidFill>
            <a:schemeClr val="bg1">
              <a:alpha val="9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第</a:t>
            </a:r>
            <a:r>
              <a:rPr lang="en-US" altLang="ja-JP" dirty="0" smtClean="0">
                <a:solidFill>
                  <a:schemeClr val="tx1"/>
                </a:solidFill>
              </a:rPr>
              <a:t>1</a:t>
            </a:r>
            <a:r>
              <a:rPr lang="ja-JP" altLang="en-US" dirty="0" smtClean="0">
                <a:solidFill>
                  <a:schemeClr val="tx1"/>
                </a:solidFill>
              </a:rPr>
              <a:t>回打合せ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(2014/9/17)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角丸四角形吹き出し 8"/>
          <p:cNvSpPr/>
          <p:nvPr/>
        </p:nvSpPr>
        <p:spPr>
          <a:xfrm>
            <a:off x="4584578" y="1924514"/>
            <a:ext cx="1562100" cy="925036"/>
          </a:xfrm>
          <a:prstGeom prst="wedgeRoundRectCallout">
            <a:avLst>
              <a:gd name="adj1" fmla="val -49221"/>
              <a:gd name="adj2" fmla="val -155280"/>
              <a:gd name="adj3" fmla="val 16667"/>
            </a:avLst>
          </a:prstGeom>
          <a:solidFill>
            <a:schemeClr val="bg1">
              <a:alpha val="90000"/>
            </a:schemeClr>
          </a:solidFill>
          <a:ln w="19050" cmpd="sng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rgbClr val="FF0000"/>
                </a:solidFill>
              </a:rPr>
              <a:t>第</a:t>
            </a:r>
            <a:r>
              <a:rPr lang="en-US" altLang="ja-JP" dirty="0">
                <a:solidFill>
                  <a:srgbClr val="FF0000"/>
                </a:solidFill>
              </a:rPr>
              <a:t>2</a:t>
            </a:r>
            <a:r>
              <a:rPr lang="ja-JP" altLang="en-US" dirty="0" smtClean="0">
                <a:solidFill>
                  <a:srgbClr val="FF0000"/>
                </a:solidFill>
              </a:rPr>
              <a:t>回打合せ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(2014/10/6)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594742" y="3430040"/>
            <a:ext cx="1460500" cy="1320655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r>
              <a:rPr lang="en-US" altLang="en-US" dirty="0" smtClean="0">
                <a:solidFill>
                  <a:srgbClr val="000000"/>
                </a:solidFill>
              </a:rPr>
              <a:t>第1回打合</a:t>
            </a:r>
            <a:r>
              <a:rPr lang="ja-JP" altLang="en-US" dirty="0" smtClean="0">
                <a:solidFill>
                  <a:srgbClr val="000000"/>
                </a:solidFill>
              </a:rPr>
              <a:t>せについて</a:t>
            </a:r>
            <a:endParaRPr kumimoji="1" lang="en-US" altLang="en-US" dirty="0" smtClean="0">
              <a:solidFill>
                <a:srgbClr val="000000"/>
              </a:solidFill>
            </a:endParaRPr>
          </a:p>
          <a:p>
            <a:r>
              <a:rPr kumimoji="1" lang="en-US" altLang="ja-JP" dirty="0" smtClean="0">
                <a:solidFill>
                  <a:srgbClr val="000000"/>
                </a:solidFill>
              </a:rPr>
              <a:t>(2014/9/10)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1" name="二等辺三角形 10"/>
          <p:cNvSpPr/>
          <p:nvPr/>
        </p:nvSpPr>
        <p:spPr>
          <a:xfrm flipV="1">
            <a:off x="1594742" y="3430040"/>
            <a:ext cx="1460500" cy="444382"/>
          </a:xfrm>
          <a:prstGeom prst="triangle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4635378" y="3430040"/>
            <a:ext cx="1460500" cy="1320655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第2回打合</a:t>
            </a:r>
            <a:r>
              <a:rPr lang="ja-JP" altLang="en-US" dirty="0" smtClean="0">
                <a:solidFill>
                  <a:schemeClr val="tx1"/>
                </a:solidFill>
              </a:rPr>
              <a:t>せについて</a:t>
            </a:r>
            <a:endParaRPr kumimoji="1" lang="en-US" altLang="en-US" dirty="0" smtClean="0">
              <a:solidFill>
                <a:schemeClr val="tx1"/>
              </a:solidFill>
            </a:endParaRPr>
          </a:p>
          <a:p>
            <a:r>
              <a:rPr kumimoji="1" lang="en-US" altLang="ja-JP" dirty="0" smtClean="0">
                <a:solidFill>
                  <a:schemeClr val="tx1"/>
                </a:solidFill>
              </a:rPr>
              <a:t>(2014/</a:t>
            </a:r>
            <a:r>
              <a:rPr lang="en-US" altLang="ja-JP" dirty="0">
                <a:solidFill>
                  <a:schemeClr val="tx1"/>
                </a:solidFill>
              </a:rPr>
              <a:t>9</a:t>
            </a:r>
            <a:r>
              <a:rPr kumimoji="1" lang="en-US" altLang="ja-JP" dirty="0" smtClean="0">
                <a:solidFill>
                  <a:schemeClr val="tx1"/>
                </a:solidFill>
              </a:rPr>
              <a:t>/</a:t>
            </a:r>
            <a:r>
              <a:rPr lang="en-US" altLang="ja-JP" dirty="0" smtClean="0">
                <a:solidFill>
                  <a:schemeClr val="tx1"/>
                </a:solidFill>
              </a:rPr>
              <a:t>29</a:t>
            </a:r>
            <a:r>
              <a:rPr kumimoji="1" lang="en-US" altLang="ja-JP" dirty="0" smtClean="0">
                <a:solidFill>
                  <a:schemeClr val="tx1"/>
                </a:solidFill>
              </a:rPr>
              <a:t>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二等辺三角形 15"/>
          <p:cNvSpPr/>
          <p:nvPr/>
        </p:nvSpPr>
        <p:spPr>
          <a:xfrm flipV="1">
            <a:off x="4635378" y="3430040"/>
            <a:ext cx="1460500" cy="444382"/>
          </a:xfrm>
          <a:prstGeom prst="triangle">
            <a:avLst/>
          </a:prstGeom>
          <a:noFill/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000000"/>
              </a:solidFill>
            </a:endParaRPr>
          </a:p>
        </p:txBody>
      </p:sp>
      <p:cxnSp>
        <p:nvCxnSpPr>
          <p:cNvPr id="19" name="直線矢印コネクタ 18"/>
          <p:cNvCxnSpPr>
            <a:stCxn id="7" idx="2"/>
            <a:endCxn id="11" idx="3"/>
          </p:cNvCxnSpPr>
          <p:nvPr/>
        </p:nvCxnSpPr>
        <p:spPr>
          <a:xfrm>
            <a:off x="2324992" y="2849550"/>
            <a:ext cx="0" cy="58049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9" idx="2"/>
            <a:endCxn id="15" idx="0"/>
          </p:cNvCxnSpPr>
          <p:nvPr/>
        </p:nvCxnSpPr>
        <p:spPr>
          <a:xfrm>
            <a:off x="5365628" y="2849550"/>
            <a:ext cx="0" cy="580490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角丸四角形 33"/>
          <p:cNvSpPr/>
          <p:nvPr/>
        </p:nvSpPr>
        <p:spPr>
          <a:xfrm>
            <a:off x="1422400" y="1795450"/>
            <a:ext cx="1803400" cy="318770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358535" y="28228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把握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cxnSp>
        <p:nvCxnSpPr>
          <p:cNvPr id="24" name="直線矢印コネクタ 23"/>
          <p:cNvCxnSpPr>
            <a:stCxn id="10" idx="3"/>
            <a:endCxn id="15" idx="1"/>
          </p:cNvCxnSpPr>
          <p:nvPr/>
        </p:nvCxnSpPr>
        <p:spPr>
          <a:xfrm>
            <a:off x="3055242" y="4090368"/>
            <a:ext cx="1580136" cy="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3384233" y="37330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再利用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8162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079500" y="141558"/>
            <a:ext cx="6426200" cy="646330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 smtClean="0"/>
              <a:t>題目</a:t>
            </a:r>
            <a:r>
              <a:rPr lang="en-US" altLang="ja-JP" dirty="0"/>
              <a:t>: </a:t>
            </a:r>
            <a:r>
              <a:rPr lang="ja-JP" altLang="en-US" dirty="0"/>
              <a:t>平成</a:t>
            </a:r>
            <a:r>
              <a:rPr lang="en-US" altLang="ja-JP" dirty="0"/>
              <a:t>25</a:t>
            </a:r>
            <a:r>
              <a:rPr lang="ja-JP" altLang="en-US" dirty="0"/>
              <a:t>年度新</a:t>
            </a:r>
            <a:r>
              <a:rPr lang="en-US" altLang="ja-JP" dirty="0"/>
              <a:t>B4</a:t>
            </a:r>
            <a:r>
              <a:rPr lang="ja-JP" altLang="en-US" dirty="0"/>
              <a:t>歓迎会</a:t>
            </a:r>
            <a:r>
              <a:rPr lang="en-US" altLang="ja-JP" dirty="0"/>
              <a:t>(4/1(</a:t>
            </a:r>
            <a:r>
              <a:rPr lang="ja-JP" altLang="en-US" dirty="0"/>
              <a:t>月</a:t>
            </a:r>
            <a:r>
              <a:rPr lang="en-US" altLang="ja-JP" dirty="0"/>
              <a:t>))</a:t>
            </a:r>
            <a:r>
              <a:rPr lang="ja-JP" altLang="en-US" dirty="0"/>
              <a:t>の出欠確認</a:t>
            </a:r>
          </a:p>
          <a:p>
            <a:r>
              <a:rPr lang="ja-JP" altLang="en-US" dirty="0"/>
              <a:t>日付</a:t>
            </a:r>
            <a:r>
              <a:rPr lang="en-US" altLang="ja-JP" dirty="0"/>
              <a:t>: 2013/03/15 11:15</a:t>
            </a:r>
          </a:p>
          <a:p>
            <a:r>
              <a:rPr lang="ja-JP" altLang="en-US" dirty="0"/>
              <a:t>送信者</a:t>
            </a:r>
            <a:r>
              <a:rPr lang="en-US" altLang="ja-JP" dirty="0"/>
              <a:t>: </a:t>
            </a:r>
            <a:r>
              <a:rPr lang="en-US" altLang="ja-JP" dirty="0" smtClean="0"/>
              <a:t>○○</a:t>
            </a:r>
            <a:r>
              <a:rPr lang="ja-JP" altLang="en-US" dirty="0" smtClean="0"/>
              <a:t> </a:t>
            </a:r>
            <a:r>
              <a:rPr lang="en-US" altLang="ja-JP" dirty="0" smtClean="0"/>
              <a:t>××</a:t>
            </a:r>
            <a:endParaRPr lang="ja-JP" altLang="en-US" dirty="0"/>
          </a:p>
          <a:p>
            <a:endParaRPr lang="ja-JP" altLang="en-US" dirty="0"/>
          </a:p>
          <a:p>
            <a:r>
              <a:rPr lang="en-US" altLang="ja-JP" dirty="0"/>
              <a:t>SWLAB</a:t>
            </a:r>
            <a:r>
              <a:rPr lang="ja-JP" altLang="en-US" dirty="0"/>
              <a:t>の皆様</a:t>
            </a:r>
          </a:p>
          <a:p>
            <a:endParaRPr lang="ja-JP" altLang="en-US" dirty="0"/>
          </a:p>
          <a:p>
            <a:r>
              <a:rPr lang="ja-JP" altLang="en-US" dirty="0" smtClean="0"/>
              <a:t>会合</a:t>
            </a:r>
            <a:r>
              <a:rPr lang="ja-JP" altLang="en-US" dirty="0"/>
              <a:t>幹事</a:t>
            </a:r>
            <a:r>
              <a:rPr lang="ja-JP" altLang="en-US" dirty="0" smtClean="0"/>
              <a:t>の</a:t>
            </a:r>
            <a:r>
              <a:rPr lang="en-US" altLang="ja-JP" dirty="0" smtClean="0"/>
              <a:t>○○</a:t>
            </a:r>
            <a:r>
              <a:rPr lang="ja-JP" altLang="en-US" dirty="0" smtClean="0"/>
              <a:t>です</a:t>
            </a:r>
            <a:r>
              <a:rPr lang="ja-JP" altLang="en-US" dirty="0"/>
              <a:t>．</a:t>
            </a:r>
          </a:p>
          <a:p>
            <a:endParaRPr lang="ja-JP" altLang="en-US" dirty="0"/>
          </a:p>
          <a:p>
            <a:r>
              <a:rPr lang="en-US" altLang="ja-JP" dirty="0"/>
              <a:t>4/1(</a:t>
            </a:r>
            <a:r>
              <a:rPr lang="ja-JP" altLang="en-US" dirty="0"/>
              <a:t>月</a:t>
            </a:r>
            <a:r>
              <a:rPr lang="en-US" altLang="ja-JP" dirty="0"/>
              <a:t>)</a:t>
            </a:r>
            <a:r>
              <a:rPr lang="ja-JP" altLang="en-US" dirty="0"/>
              <a:t>に予定しております</a:t>
            </a:r>
            <a:r>
              <a:rPr lang="ja-JP" altLang="en-US" u="sng" dirty="0">
                <a:solidFill>
                  <a:srgbClr val="FF0000"/>
                </a:solidFill>
              </a:rPr>
              <a:t>新</a:t>
            </a:r>
            <a:r>
              <a:rPr lang="en-US" altLang="ja-JP" u="sng" dirty="0">
                <a:solidFill>
                  <a:srgbClr val="FF0000"/>
                </a:solidFill>
              </a:rPr>
              <a:t>B4</a:t>
            </a:r>
            <a:r>
              <a:rPr lang="ja-JP" altLang="en-US" u="sng" dirty="0">
                <a:solidFill>
                  <a:srgbClr val="FF0000"/>
                </a:solidFill>
              </a:rPr>
              <a:t>歓迎会</a:t>
            </a:r>
            <a:r>
              <a:rPr lang="ja-JP" altLang="en-US" dirty="0"/>
              <a:t>の出欠確認を行いたいと思います．</a:t>
            </a:r>
          </a:p>
          <a:p>
            <a:r>
              <a:rPr lang="ja-JP" altLang="en-US" dirty="0"/>
              <a:t>各部屋で出欠</a:t>
            </a:r>
            <a:r>
              <a:rPr lang="en-US" altLang="ja-JP" dirty="0"/>
              <a:t>(D</a:t>
            </a:r>
            <a:r>
              <a:rPr lang="ja-JP" altLang="en-US" dirty="0"/>
              <a:t>，新</a:t>
            </a:r>
            <a:r>
              <a:rPr lang="en-US" altLang="ja-JP" dirty="0"/>
              <a:t>M2</a:t>
            </a:r>
            <a:r>
              <a:rPr lang="ja-JP" altLang="en-US" dirty="0"/>
              <a:t>，および新</a:t>
            </a:r>
            <a:r>
              <a:rPr lang="en-US" altLang="ja-JP" dirty="0"/>
              <a:t>M1)</a:t>
            </a:r>
            <a:r>
              <a:rPr lang="ja-JP" altLang="en-US" dirty="0"/>
              <a:t>を</a:t>
            </a:r>
            <a:r>
              <a:rPr lang="ja-JP" altLang="en-US" dirty="0" smtClean="0"/>
              <a:t>まとめて</a:t>
            </a:r>
            <a:r>
              <a:rPr lang="en-US" altLang="ja-JP" dirty="0" smtClean="0"/>
              <a:t>○○</a:t>
            </a:r>
            <a:r>
              <a:rPr lang="ja-JP" altLang="en-US" dirty="0" smtClean="0"/>
              <a:t>宛</a:t>
            </a:r>
            <a:r>
              <a:rPr lang="ja-JP" altLang="en-US" dirty="0"/>
              <a:t>にメールを送ってください．</a:t>
            </a:r>
          </a:p>
          <a:p>
            <a:r>
              <a:rPr lang="ja-JP" altLang="en-US" dirty="0"/>
              <a:t>締切は，</a:t>
            </a:r>
            <a:r>
              <a:rPr lang="en-US" altLang="ja-JP" dirty="0"/>
              <a:t>3/22(</a:t>
            </a:r>
            <a:r>
              <a:rPr lang="ja-JP" altLang="en-US" dirty="0"/>
              <a:t>金</a:t>
            </a:r>
            <a:r>
              <a:rPr lang="en-US" altLang="ja-JP" dirty="0"/>
              <a:t>)</a:t>
            </a:r>
            <a:r>
              <a:rPr lang="ja-JP" altLang="en-US" dirty="0"/>
              <a:t>の</a:t>
            </a:r>
            <a:r>
              <a:rPr lang="en-US" altLang="ja-JP" dirty="0"/>
              <a:t>17:00</a:t>
            </a:r>
            <a:r>
              <a:rPr lang="ja-JP" altLang="en-US" dirty="0"/>
              <a:t>とさせていただきます．</a:t>
            </a:r>
          </a:p>
          <a:p>
            <a:endParaRPr lang="ja-JP" altLang="en-US" dirty="0"/>
          </a:p>
          <a:p>
            <a:r>
              <a:rPr lang="ja-JP" altLang="en-US" dirty="0"/>
              <a:t>新</a:t>
            </a:r>
            <a:r>
              <a:rPr lang="en-US" altLang="ja-JP" dirty="0"/>
              <a:t>B4</a:t>
            </a:r>
            <a:r>
              <a:rPr lang="ja-JP" altLang="en-US" dirty="0"/>
              <a:t>歓迎会の詳細は，以下の通りです．</a:t>
            </a:r>
          </a:p>
          <a:p>
            <a:r>
              <a:rPr lang="en-US" altLang="ja-JP" dirty="0"/>
              <a:t>------------------------------------------------------------</a:t>
            </a:r>
          </a:p>
          <a:p>
            <a:r>
              <a:rPr lang="en-US" altLang="ja-JP" dirty="0"/>
              <a:t>【</a:t>
            </a:r>
            <a:r>
              <a:rPr lang="ja-JP" altLang="en-US" dirty="0"/>
              <a:t>日時</a:t>
            </a:r>
            <a:r>
              <a:rPr lang="en-US" altLang="ja-JP" dirty="0"/>
              <a:t>】4</a:t>
            </a:r>
            <a:r>
              <a:rPr lang="ja-JP" altLang="en-US" dirty="0"/>
              <a:t>月</a:t>
            </a:r>
            <a:r>
              <a:rPr lang="en-US" altLang="ja-JP" dirty="0"/>
              <a:t>1</a:t>
            </a:r>
            <a:r>
              <a:rPr lang="ja-JP" altLang="en-US" dirty="0"/>
              <a:t>日</a:t>
            </a:r>
            <a:r>
              <a:rPr lang="en-US" altLang="ja-JP" dirty="0"/>
              <a:t>(</a:t>
            </a:r>
            <a:r>
              <a:rPr lang="ja-JP" altLang="en-US" dirty="0"/>
              <a:t>月</a:t>
            </a:r>
            <a:r>
              <a:rPr lang="en-US" altLang="ja-JP" dirty="0"/>
              <a:t>) 18:30〜</a:t>
            </a:r>
          </a:p>
          <a:p>
            <a:r>
              <a:rPr lang="en-US" altLang="ja-JP" dirty="0"/>
              <a:t>【</a:t>
            </a:r>
            <a:r>
              <a:rPr lang="ja-JP" altLang="en-US" dirty="0"/>
              <a:t>会場</a:t>
            </a:r>
            <a:r>
              <a:rPr lang="en-US" altLang="ja-JP" dirty="0" smtClean="0"/>
              <a:t>】</a:t>
            </a:r>
            <a:r>
              <a:rPr lang="en-US" altLang="en-US" dirty="0" smtClean="0"/>
              <a:t>居酒屋</a:t>
            </a:r>
            <a:r>
              <a:rPr lang="ja-JP" altLang="en-US" dirty="0" smtClean="0"/>
              <a:t> </a:t>
            </a:r>
            <a:r>
              <a:rPr lang="en-US" altLang="ja-JP" dirty="0" smtClean="0"/>
              <a:t>△△</a:t>
            </a:r>
            <a:endParaRPr lang="en-US" altLang="ja-JP" dirty="0"/>
          </a:p>
          <a:p>
            <a:r>
              <a:rPr lang="en-US" altLang="ja-JP" dirty="0"/>
              <a:t>【</a:t>
            </a:r>
            <a:r>
              <a:rPr lang="ja-JP" altLang="en-US" dirty="0"/>
              <a:t>電話番号</a:t>
            </a:r>
            <a:r>
              <a:rPr lang="en-US" altLang="ja-JP" dirty="0" smtClean="0"/>
              <a:t>】012-345-6789</a:t>
            </a:r>
            <a:endParaRPr lang="en-US" altLang="ja-JP" dirty="0"/>
          </a:p>
          <a:p>
            <a:r>
              <a:rPr lang="en-US" altLang="ja-JP" dirty="0"/>
              <a:t>【</a:t>
            </a:r>
            <a:r>
              <a:rPr lang="ja-JP" altLang="en-US" dirty="0"/>
              <a:t>住所</a:t>
            </a:r>
            <a:r>
              <a:rPr lang="en-US" altLang="ja-JP" dirty="0"/>
              <a:t>】</a:t>
            </a:r>
            <a:r>
              <a:rPr lang="ja-JP" altLang="en-US" dirty="0"/>
              <a:t>岡山県</a:t>
            </a:r>
            <a:r>
              <a:rPr lang="ja-JP" altLang="en-US" dirty="0" smtClean="0"/>
              <a:t>岡山市北区</a:t>
            </a:r>
            <a:r>
              <a:rPr lang="en-US" altLang="ja-JP" dirty="0" smtClean="0"/>
              <a:t>1-234-56</a:t>
            </a:r>
            <a:endParaRPr lang="en-US" altLang="ja-JP" dirty="0"/>
          </a:p>
          <a:p>
            <a:r>
              <a:rPr lang="en-US" altLang="ja-JP" dirty="0" smtClean="0"/>
              <a:t>【</a:t>
            </a:r>
            <a:r>
              <a:rPr lang="ja-JP" altLang="en-US" dirty="0"/>
              <a:t>内容</a:t>
            </a:r>
            <a:r>
              <a:rPr lang="en-US" altLang="ja-JP" dirty="0"/>
              <a:t>】</a:t>
            </a:r>
            <a:r>
              <a:rPr lang="ja-JP" altLang="en-US" dirty="0"/>
              <a:t>［料理］</a:t>
            </a:r>
            <a:r>
              <a:rPr lang="en-US" altLang="ja-JP" dirty="0"/>
              <a:t>9</a:t>
            </a:r>
            <a:r>
              <a:rPr lang="ja-JP" altLang="en-US" dirty="0"/>
              <a:t>品＋［飲放］</a:t>
            </a:r>
            <a:r>
              <a:rPr lang="en-US" altLang="ja-JP" dirty="0"/>
              <a:t>120</a:t>
            </a:r>
            <a:r>
              <a:rPr lang="ja-JP" altLang="en-US" dirty="0" smtClean="0"/>
              <a:t>分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ja-JP" altLang="en-US" dirty="0"/>
          </a:p>
        </p:txBody>
      </p:sp>
      <p:cxnSp>
        <p:nvCxnSpPr>
          <p:cNvPr id="3" name="直線コネクタ 2"/>
          <p:cNvCxnSpPr/>
          <p:nvPr/>
        </p:nvCxnSpPr>
        <p:spPr>
          <a:xfrm>
            <a:off x="1079500" y="1173389"/>
            <a:ext cx="6426200" cy="0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4064000" y="6057900"/>
            <a:ext cx="461665" cy="43858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8991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/>
          <p:cNvSpPr/>
          <p:nvPr/>
        </p:nvSpPr>
        <p:spPr>
          <a:xfrm>
            <a:off x="4928106" y="45221"/>
            <a:ext cx="4046765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/>
              <a:t>題目</a:t>
            </a:r>
            <a:r>
              <a:rPr lang="en-US" altLang="ja-JP" sz="1400" dirty="0"/>
              <a:t>: 2013</a:t>
            </a:r>
            <a:r>
              <a:rPr lang="ja-JP" altLang="en-US" sz="1400" dirty="0"/>
              <a:t>年度研修会の研究発表希望者に関して</a:t>
            </a:r>
          </a:p>
          <a:p>
            <a:r>
              <a:rPr lang="ja-JP" altLang="en-US" sz="1400" dirty="0"/>
              <a:t>日付</a:t>
            </a:r>
            <a:r>
              <a:rPr lang="en-US" altLang="ja-JP" sz="1400" dirty="0"/>
              <a:t>: 2013/05/21 13:18</a:t>
            </a:r>
          </a:p>
          <a:p>
            <a:r>
              <a:rPr lang="ja-JP" altLang="en-US" sz="1400" dirty="0"/>
              <a:t>送信者</a:t>
            </a:r>
            <a:r>
              <a:rPr lang="en-US" altLang="ja-JP" sz="1400" dirty="0"/>
              <a:t>: </a:t>
            </a:r>
            <a:r>
              <a:rPr lang="en-US" altLang="ja-JP" sz="1400" dirty="0" smtClean="0"/>
              <a:t>○○</a:t>
            </a:r>
            <a:r>
              <a:rPr lang="ja-JP" altLang="en-US" sz="1400" dirty="0" smtClean="0"/>
              <a:t> </a:t>
            </a:r>
            <a:r>
              <a:rPr lang="en-US" altLang="ja-JP" sz="1400" dirty="0" smtClean="0"/>
              <a:t>××</a:t>
            </a:r>
            <a:endParaRPr lang="ja-JP" altLang="en-US" sz="1400" dirty="0"/>
          </a:p>
          <a:p>
            <a:endParaRPr lang="ja-JP" altLang="en-US" sz="1400" dirty="0"/>
          </a:p>
          <a:p>
            <a:r>
              <a:rPr lang="en-US" altLang="ja-JP" sz="1400" dirty="0"/>
              <a:t>SWLAB</a:t>
            </a:r>
            <a:r>
              <a:rPr lang="ja-JP" altLang="en-US" sz="1400" dirty="0"/>
              <a:t>の皆様</a:t>
            </a:r>
            <a:r>
              <a:rPr lang="ja-JP" altLang="en-US" sz="1400" dirty="0" smtClean="0"/>
              <a:t>へ</a:t>
            </a:r>
            <a:endParaRPr lang="ja-JP" altLang="en-US" sz="1400" dirty="0"/>
          </a:p>
          <a:p>
            <a:r>
              <a:rPr lang="ja-JP" altLang="en-US" sz="1400" dirty="0"/>
              <a:t>研修会幹事</a:t>
            </a:r>
            <a:r>
              <a:rPr lang="ja-JP" altLang="en-US" sz="1400" dirty="0" smtClean="0"/>
              <a:t>の</a:t>
            </a:r>
            <a:r>
              <a:rPr lang="en-US" altLang="ja-JP" sz="1400" dirty="0" smtClean="0"/>
              <a:t>○○××</a:t>
            </a:r>
            <a:r>
              <a:rPr lang="ja-JP" altLang="en-US" sz="1400" dirty="0" smtClean="0"/>
              <a:t>です</a:t>
            </a:r>
            <a:r>
              <a:rPr lang="ja-JP" altLang="en-US" sz="1400" dirty="0"/>
              <a:t>．</a:t>
            </a:r>
          </a:p>
          <a:p>
            <a:endParaRPr lang="ja-JP" altLang="en-US" sz="1400" dirty="0"/>
          </a:p>
          <a:p>
            <a:r>
              <a:rPr lang="en-US" altLang="ja-JP" sz="1400" dirty="0"/>
              <a:t>8</a:t>
            </a:r>
            <a:r>
              <a:rPr lang="ja-JP" altLang="en-US" sz="1400" dirty="0"/>
              <a:t>月</a:t>
            </a:r>
            <a:r>
              <a:rPr lang="en-US" altLang="ja-JP" sz="1400" dirty="0"/>
              <a:t>29</a:t>
            </a:r>
            <a:r>
              <a:rPr lang="ja-JP" altLang="en-US" sz="1400" dirty="0"/>
              <a:t>日</a:t>
            </a:r>
            <a:r>
              <a:rPr lang="en-US" altLang="ja-JP" sz="1400" dirty="0"/>
              <a:t>(</a:t>
            </a:r>
            <a:r>
              <a:rPr lang="ja-JP" altLang="en-US" sz="1400" dirty="0"/>
              <a:t>木</a:t>
            </a:r>
            <a:r>
              <a:rPr lang="en-US" altLang="ja-JP" sz="1400" dirty="0"/>
              <a:t>)</a:t>
            </a:r>
            <a:r>
              <a:rPr lang="ja-JP" altLang="en-US" sz="1400" dirty="0"/>
              <a:t>と</a:t>
            </a:r>
            <a:r>
              <a:rPr lang="en-US" altLang="ja-JP" sz="1400" dirty="0"/>
              <a:t>8</a:t>
            </a:r>
            <a:r>
              <a:rPr lang="ja-JP" altLang="en-US" sz="1400" dirty="0"/>
              <a:t>月</a:t>
            </a:r>
            <a:r>
              <a:rPr lang="en-US" altLang="ja-JP" sz="1400" dirty="0"/>
              <a:t>30</a:t>
            </a:r>
            <a:r>
              <a:rPr lang="ja-JP" altLang="en-US" sz="1400" dirty="0"/>
              <a:t>日</a:t>
            </a:r>
            <a:r>
              <a:rPr lang="en-US" altLang="ja-JP" sz="1400" dirty="0"/>
              <a:t>(</a:t>
            </a:r>
            <a:r>
              <a:rPr lang="ja-JP" altLang="en-US" sz="1400" dirty="0"/>
              <a:t>金</a:t>
            </a:r>
            <a:r>
              <a:rPr lang="en-US" altLang="ja-JP" sz="1400" dirty="0"/>
              <a:t>)</a:t>
            </a:r>
            <a:r>
              <a:rPr lang="ja-JP" altLang="en-US" sz="1400" dirty="0"/>
              <a:t>におきまして，研修会を行います．</a:t>
            </a:r>
          </a:p>
          <a:p>
            <a:endParaRPr lang="en-US" altLang="ja-JP" sz="1400" dirty="0"/>
          </a:p>
          <a:p>
            <a:r>
              <a:rPr lang="ja-JP" altLang="en-US" sz="1400" dirty="0" smtClean="0"/>
              <a:t>研修会</a:t>
            </a:r>
            <a:r>
              <a:rPr lang="ja-JP" altLang="en-US" sz="1400" dirty="0"/>
              <a:t>の日程，会場，および予算を以下に示します．</a:t>
            </a:r>
          </a:p>
          <a:p>
            <a:r>
              <a:rPr lang="en-US" altLang="ja-JP" sz="1400" dirty="0"/>
              <a:t>---</a:t>
            </a:r>
          </a:p>
          <a:p>
            <a:r>
              <a:rPr lang="en-US" altLang="ja-JP" sz="1400" dirty="0"/>
              <a:t>【</a:t>
            </a:r>
            <a:r>
              <a:rPr lang="ja-JP" altLang="en-US" sz="1400" dirty="0"/>
              <a:t>日程</a:t>
            </a:r>
            <a:r>
              <a:rPr lang="en-US" altLang="ja-JP" sz="1400" dirty="0"/>
              <a:t>】8</a:t>
            </a:r>
            <a:r>
              <a:rPr lang="ja-JP" altLang="en-US" sz="1400" dirty="0"/>
              <a:t>月</a:t>
            </a:r>
            <a:r>
              <a:rPr lang="en-US" altLang="ja-JP" sz="1400" dirty="0"/>
              <a:t>29</a:t>
            </a:r>
            <a:r>
              <a:rPr lang="ja-JP" altLang="en-US" sz="1400" dirty="0"/>
              <a:t>日</a:t>
            </a:r>
            <a:r>
              <a:rPr lang="en-US" altLang="ja-JP" sz="1400" dirty="0"/>
              <a:t>(</a:t>
            </a:r>
            <a:r>
              <a:rPr lang="ja-JP" altLang="en-US" sz="1400" dirty="0"/>
              <a:t>木</a:t>
            </a:r>
            <a:r>
              <a:rPr lang="en-US" altLang="ja-JP" sz="1400" dirty="0"/>
              <a:t>)〜8</a:t>
            </a:r>
            <a:r>
              <a:rPr lang="ja-JP" altLang="en-US" sz="1400" dirty="0"/>
              <a:t>月</a:t>
            </a:r>
            <a:r>
              <a:rPr lang="en-US" altLang="ja-JP" sz="1400" dirty="0"/>
              <a:t>30</a:t>
            </a:r>
            <a:r>
              <a:rPr lang="ja-JP" altLang="en-US" sz="1400" dirty="0"/>
              <a:t>日</a:t>
            </a:r>
            <a:r>
              <a:rPr lang="en-US" altLang="ja-JP" sz="1400" dirty="0"/>
              <a:t>(</a:t>
            </a:r>
            <a:r>
              <a:rPr lang="ja-JP" altLang="en-US" sz="1400" dirty="0"/>
              <a:t>金</a:t>
            </a:r>
            <a:r>
              <a:rPr lang="en-US" altLang="ja-JP" sz="1400" dirty="0"/>
              <a:t>)</a:t>
            </a:r>
            <a:r>
              <a:rPr lang="ja-JP" altLang="en-US" sz="1400" dirty="0"/>
              <a:t>の</a:t>
            </a:r>
            <a:r>
              <a:rPr lang="en-US" altLang="ja-JP" sz="1400" dirty="0"/>
              <a:t>1</a:t>
            </a:r>
            <a:r>
              <a:rPr lang="ja-JP" altLang="en-US" sz="1400" dirty="0"/>
              <a:t>泊</a:t>
            </a:r>
            <a:r>
              <a:rPr lang="en-US" altLang="ja-JP" sz="1400" dirty="0"/>
              <a:t>2</a:t>
            </a:r>
            <a:r>
              <a:rPr lang="ja-JP" altLang="en-US" sz="1400" dirty="0"/>
              <a:t>日</a:t>
            </a:r>
          </a:p>
          <a:p>
            <a:r>
              <a:rPr lang="en-US" altLang="ja-JP" sz="1400" dirty="0"/>
              <a:t>【</a:t>
            </a:r>
            <a:r>
              <a:rPr lang="ja-JP" altLang="en-US" sz="1400" dirty="0"/>
              <a:t>会場</a:t>
            </a:r>
            <a:r>
              <a:rPr lang="en-US" altLang="ja-JP" sz="1400" dirty="0" smtClean="0"/>
              <a:t>】</a:t>
            </a:r>
            <a:r>
              <a:rPr lang="ja-JP" altLang="en-US" sz="1400" dirty="0" smtClean="0"/>
              <a:t>公共の宿「</a:t>
            </a:r>
            <a:r>
              <a:rPr lang="en-US" altLang="en-US" sz="1400" dirty="0" smtClean="0"/>
              <a:t>△△</a:t>
            </a:r>
            <a:r>
              <a:rPr lang="ja-JP" altLang="en-US" sz="1400" dirty="0" smtClean="0"/>
              <a:t>荘</a:t>
            </a:r>
            <a:r>
              <a:rPr lang="ja-JP" altLang="en-US" sz="1400" dirty="0"/>
              <a:t>」</a:t>
            </a:r>
            <a:endParaRPr lang="en-US" altLang="ja-JP" sz="1400" dirty="0" smtClean="0"/>
          </a:p>
          <a:p>
            <a:r>
              <a:rPr lang="en-US" altLang="ja-JP" sz="1400" dirty="0" smtClean="0"/>
              <a:t>【</a:t>
            </a:r>
            <a:r>
              <a:rPr lang="ja-JP" altLang="en-US" sz="1400" dirty="0"/>
              <a:t>予算</a:t>
            </a:r>
            <a:r>
              <a:rPr lang="en-US" altLang="ja-JP" sz="1400" dirty="0"/>
              <a:t>】1</a:t>
            </a:r>
            <a:r>
              <a:rPr lang="ja-JP" altLang="en-US" sz="1400" dirty="0"/>
              <a:t>人あたり</a:t>
            </a:r>
            <a:r>
              <a:rPr lang="en-US" altLang="ja-JP" sz="1400" dirty="0"/>
              <a:t>10,000</a:t>
            </a:r>
            <a:r>
              <a:rPr lang="ja-JP" altLang="en-US" sz="1400" dirty="0" smtClean="0"/>
              <a:t>円</a:t>
            </a:r>
            <a:endParaRPr lang="ja-JP" altLang="en-US" sz="1400" dirty="0"/>
          </a:p>
        </p:txBody>
      </p:sp>
      <p:sp>
        <p:nvSpPr>
          <p:cNvPr id="4" name="角丸四角形 3"/>
          <p:cNvSpPr/>
          <p:nvPr/>
        </p:nvSpPr>
        <p:spPr>
          <a:xfrm>
            <a:off x="2033560" y="1366545"/>
            <a:ext cx="790644" cy="25199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角丸四角形吹き出し 4"/>
          <p:cNvSpPr/>
          <p:nvPr/>
        </p:nvSpPr>
        <p:spPr>
          <a:xfrm>
            <a:off x="318674" y="3216138"/>
            <a:ext cx="2204909" cy="1004174"/>
          </a:xfrm>
          <a:prstGeom prst="wedgeRoundRectCallout">
            <a:avLst>
              <a:gd name="adj1" fmla="val 44930"/>
              <a:gd name="adj2" fmla="val -217065"/>
              <a:gd name="adj3" fmla="val 16667"/>
            </a:avLst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12170" y="3352561"/>
            <a:ext cx="20656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         </a:t>
            </a:r>
            <a:r>
              <a:rPr lang="ja-JP" altLang="en-US" sz="2000" dirty="0" smtClean="0"/>
              <a:t>研修会</a:t>
            </a:r>
            <a:endParaRPr lang="en-US" altLang="ja-JP" sz="2000" dirty="0" smtClean="0"/>
          </a:p>
          <a:p>
            <a:r>
              <a:rPr kumimoji="1" lang="ja-JP" altLang="en-US" sz="2000" dirty="0" smtClean="0"/>
              <a:t>（</a:t>
            </a:r>
            <a:r>
              <a:rPr kumimoji="1" lang="en-US" altLang="ja-JP" sz="2000" dirty="0" smtClean="0"/>
              <a:t>2013/8/29〜30</a:t>
            </a:r>
            <a:r>
              <a:rPr kumimoji="1" lang="ja-JP" altLang="en-US" sz="2000" dirty="0" smtClean="0"/>
              <a:t>）</a:t>
            </a:r>
            <a:endParaRPr kumimoji="1" lang="ja-JP" altLang="en-US" sz="2000" dirty="0"/>
          </a:p>
        </p:txBody>
      </p:sp>
      <p:sp>
        <p:nvSpPr>
          <p:cNvPr id="7" name="正方形/長方形 6"/>
          <p:cNvSpPr/>
          <p:nvPr/>
        </p:nvSpPr>
        <p:spPr>
          <a:xfrm>
            <a:off x="3364777" y="1893025"/>
            <a:ext cx="1164083" cy="83476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二等辺三角形 7"/>
          <p:cNvSpPr/>
          <p:nvPr/>
        </p:nvSpPr>
        <p:spPr>
          <a:xfrm flipV="1">
            <a:off x="3364777" y="1893035"/>
            <a:ext cx="1164083" cy="489502"/>
          </a:xfrm>
          <a:prstGeom prst="triangle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364777" y="4788045"/>
            <a:ext cx="1164083" cy="83476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二等辺三角形 10"/>
          <p:cNvSpPr/>
          <p:nvPr/>
        </p:nvSpPr>
        <p:spPr>
          <a:xfrm flipV="1">
            <a:off x="3364777" y="4788055"/>
            <a:ext cx="1164083" cy="489502"/>
          </a:xfrm>
          <a:prstGeom prst="triangle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吹き出し 11"/>
          <p:cNvSpPr/>
          <p:nvPr/>
        </p:nvSpPr>
        <p:spPr>
          <a:xfrm>
            <a:off x="4735693" y="25124"/>
            <a:ext cx="4393875" cy="3327437"/>
          </a:xfrm>
          <a:prstGeom prst="wedgeRoundRectCallout">
            <a:avLst>
              <a:gd name="adj1" fmla="val -54623"/>
              <a:gd name="adj2" fmla="val 12378"/>
              <a:gd name="adj3" fmla="val 16667"/>
            </a:avLst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角丸四角形吹き出し 16"/>
          <p:cNvSpPr/>
          <p:nvPr/>
        </p:nvSpPr>
        <p:spPr>
          <a:xfrm>
            <a:off x="4735694" y="3492135"/>
            <a:ext cx="4392152" cy="3239999"/>
          </a:xfrm>
          <a:prstGeom prst="wedgeRoundRectCallout">
            <a:avLst>
              <a:gd name="adj1" fmla="val -54623"/>
              <a:gd name="adj2" fmla="val -2834"/>
              <a:gd name="adj3" fmla="val 16667"/>
            </a:avLst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/>
          <p:cNvCxnSpPr/>
          <p:nvPr/>
        </p:nvCxnSpPr>
        <p:spPr>
          <a:xfrm>
            <a:off x="5000261" y="864821"/>
            <a:ext cx="403199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5000260" y="4318616"/>
            <a:ext cx="406799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5" idx="3"/>
            <a:endCxn id="10" idx="1"/>
          </p:cNvCxnSpPr>
          <p:nvPr/>
        </p:nvCxnSpPr>
        <p:spPr>
          <a:xfrm>
            <a:off x="2523583" y="3718225"/>
            <a:ext cx="841194" cy="1487204"/>
          </a:xfrm>
          <a:prstGeom prst="straightConnector1">
            <a:avLst/>
          </a:prstGeom>
          <a:ln w="28575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3479158" y="1522687"/>
            <a:ext cx="94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メール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479158" y="4418713"/>
            <a:ext cx="94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メール</a:t>
            </a:r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>
            <a:stCxn id="7" idx="1"/>
            <a:endCxn id="5" idx="3"/>
          </p:cNvCxnSpPr>
          <p:nvPr/>
        </p:nvCxnSpPr>
        <p:spPr>
          <a:xfrm flipH="1">
            <a:off x="2523583" y="2310409"/>
            <a:ext cx="841194" cy="1407816"/>
          </a:xfrm>
          <a:prstGeom prst="straightConnector1">
            <a:avLst/>
          </a:prstGeom>
          <a:ln w="28575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2753291" y="3432038"/>
            <a:ext cx="461665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dirty="0" smtClean="0"/>
              <a:t>関連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190833" y="25124"/>
            <a:ext cx="320051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600" dirty="0" smtClean="0"/>
              <a:t>2013</a:t>
            </a:r>
            <a:r>
              <a:rPr lang="ja-JP" altLang="en-US" sz="1600" dirty="0" smtClean="0"/>
              <a:t>年</a:t>
            </a:r>
            <a:r>
              <a:rPr lang="en-US" altLang="ja-JP" sz="1600" dirty="0" smtClean="0"/>
              <a:t>8</a:t>
            </a:r>
            <a:r>
              <a:rPr lang="ja-JP" altLang="en-US" sz="1600" dirty="0"/>
              <a:t>月</a:t>
            </a:r>
          </a:p>
          <a:p>
            <a:r>
              <a:rPr lang="ja-JP" altLang="en-US" sz="1400" dirty="0"/>
              <a:t>日 	月 	火 	水 	木 	金 	土</a:t>
            </a:r>
          </a:p>
          <a:p>
            <a:r>
              <a:rPr lang="ja-JP" altLang="en-US" sz="1400" dirty="0"/>
              <a:t>　　 	　　 	　　 	　　 	</a:t>
            </a:r>
            <a:r>
              <a:rPr lang="en-US" altLang="ja-JP" sz="1400" dirty="0" smtClean="0"/>
              <a:t>  1 </a:t>
            </a:r>
            <a:r>
              <a:rPr lang="en-US" altLang="ja-JP" sz="1400" dirty="0"/>
              <a:t>	</a:t>
            </a:r>
            <a:r>
              <a:rPr lang="en-US" altLang="ja-JP" sz="1400" dirty="0" smtClean="0"/>
              <a:t>  2 </a:t>
            </a:r>
            <a:r>
              <a:rPr lang="en-US" altLang="ja-JP" sz="1400" dirty="0"/>
              <a:t>	</a:t>
            </a:r>
            <a:r>
              <a:rPr lang="en-US" altLang="ja-JP" sz="1400" dirty="0" smtClean="0"/>
              <a:t>  3</a:t>
            </a:r>
            <a:endParaRPr lang="en-US" altLang="ja-JP" sz="1400" dirty="0"/>
          </a:p>
          <a:p>
            <a:r>
              <a:rPr lang="en-US" altLang="ja-JP" sz="1400" dirty="0" smtClean="0"/>
              <a:t>  4 </a:t>
            </a:r>
            <a:r>
              <a:rPr lang="en-US" altLang="ja-JP" sz="1400" dirty="0"/>
              <a:t>	</a:t>
            </a:r>
            <a:r>
              <a:rPr lang="en-US" altLang="ja-JP" sz="1400" dirty="0" smtClean="0"/>
              <a:t>  5 </a:t>
            </a:r>
            <a:r>
              <a:rPr lang="en-US" altLang="ja-JP" sz="1400" dirty="0"/>
              <a:t>	</a:t>
            </a:r>
            <a:r>
              <a:rPr lang="en-US" altLang="ja-JP" sz="1400" dirty="0" smtClean="0"/>
              <a:t>  6 </a:t>
            </a:r>
            <a:r>
              <a:rPr lang="en-US" altLang="ja-JP" sz="1400" dirty="0"/>
              <a:t>	</a:t>
            </a:r>
            <a:r>
              <a:rPr lang="en-US" altLang="ja-JP" sz="1400" dirty="0" smtClean="0"/>
              <a:t>  7 </a:t>
            </a:r>
            <a:r>
              <a:rPr lang="en-US" altLang="ja-JP" sz="1400" dirty="0"/>
              <a:t>	</a:t>
            </a:r>
            <a:r>
              <a:rPr lang="en-US" altLang="ja-JP" sz="1400" dirty="0" smtClean="0"/>
              <a:t>  8 </a:t>
            </a:r>
            <a:r>
              <a:rPr lang="en-US" altLang="ja-JP" sz="1400" dirty="0"/>
              <a:t>	</a:t>
            </a:r>
            <a:r>
              <a:rPr lang="en-US" altLang="ja-JP" sz="1400" dirty="0" smtClean="0"/>
              <a:t>  9 </a:t>
            </a:r>
            <a:r>
              <a:rPr lang="en-US" altLang="ja-JP" sz="1400" dirty="0"/>
              <a:t>	10</a:t>
            </a:r>
          </a:p>
          <a:p>
            <a:r>
              <a:rPr lang="en-US" altLang="ja-JP" sz="1400" dirty="0"/>
              <a:t>11 	12 	13 	14 	15 	16 	17</a:t>
            </a:r>
          </a:p>
          <a:p>
            <a:r>
              <a:rPr lang="en-US" altLang="ja-JP" sz="1400" dirty="0"/>
              <a:t>18 	19 	20 	21 	22 	23 	24</a:t>
            </a:r>
          </a:p>
          <a:p>
            <a:r>
              <a:rPr lang="en-US" altLang="ja-JP" sz="1400" dirty="0"/>
              <a:t>25 	26 	27 	28 	29 	30 	31</a:t>
            </a:r>
            <a:endParaRPr lang="ja-JP" altLang="en-US" sz="1400" dirty="0"/>
          </a:p>
        </p:txBody>
      </p:sp>
      <p:sp>
        <p:nvSpPr>
          <p:cNvPr id="14" name="正方形/長方形 13"/>
          <p:cNvSpPr/>
          <p:nvPr/>
        </p:nvSpPr>
        <p:spPr>
          <a:xfrm>
            <a:off x="4928107" y="3530233"/>
            <a:ext cx="4215894" cy="3108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/>
              <a:t>題目</a:t>
            </a:r>
            <a:r>
              <a:rPr lang="en-US" altLang="ja-JP" sz="1400" dirty="0"/>
              <a:t>: </a:t>
            </a:r>
            <a:r>
              <a:rPr lang="ja-JP" altLang="en-US" sz="1400" dirty="0"/>
              <a:t>食物アレルギーの調査</a:t>
            </a:r>
          </a:p>
          <a:p>
            <a:r>
              <a:rPr lang="ja-JP" altLang="en-US" sz="1400" dirty="0"/>
              <a:t>日付</a:t>
            </a:r>
            <a:r>
              <a:rPr lang="en-US" altLang="ja-JP" sz="1400" dirty="0"/>
              <a:t>: 2013/05/21 14:13</a:t>
            </a:r>
          </a:p>
          <a:p>
            <a:r>
              <a:rPr lang="ja-JP" altLang="en-US" sz="1400" dirty="0"/>
              <a:t>送信者</a:t>
            </a:r>
            <a:r>
              <a:rPr lang="en-US" altLang="ja-JP" sz="1400" dirty="0"/>
              <a:t>: </a:t>
            </a:r>
            <a:r>
              <a:rPr lang="en-US" altLang="en-US" sz="1400" dirty="0" smtClean="0"/>
              <a:t>○○</a:t>
            </a:r>
            <a:r>
              <a:rPr lang="ja-JP" altLang="en-US" sz="1400" dirty="0" smtClean="0"/>
              <a:t> </a:t>
            </a:r>
            <a:r>
              <a:rPr lang="en-US" altLang="ja-JP" sz="1400" dirty="0" smtClean="0"/>
              <a:t>××</a:t>
            </a:r>
            <a:endParaRPr lang="ja-JP" altLang="en-US" sz="1400" dirty="0"/>
          </a:p>
          <a:p>
            <a:endParaRPr lang="ja-JP" altLang="en-US" sz="1400" dirty="0"/>
          </a:p>
          <a:p>
            <a:r>
              <a:rPr lang="en-US" altLang="ja-JP" sz="1400" dirty="0"/>
              <a:t>SWLAB</a:t>
            </a:r>
            <a:r>
              <a:rPr lang="ja-JP" altLang="en-US" sz="1400" dirty="0"/>
              <a:t>の</a:t>
            </a:r>
            <a:r>
              <a:rPr lang="ja-JP" altLang="en-US" sz="1400" dirty="0" smtClean="0"/>
              <a:t>皆様</a:t>
            </a:r>
            <a:endParaRPr lang="en-US" altLang="ja-JP" sz="1400" dirty="0" smtClean="0"/>
          </a:p>
          <a:p>
            <a:r>
              <a:rPr lang="ja-JP" altLang="en-US" sz="1400" dirty="0" smtClean="0"/>
              <a:t>研修会</a:t>
            </a:r>
            <a:r>
              <a:rPr lang="ja-JP" altLang="en-US" sz="1400" dirty="0"/>
              <a:t>幹事</a:t>
            </a:r>
            <a:r>
              <a:rPr lang="ja-JP" altLang="en-US" sz="1400" dirty="0" smtClean="0"/>
              <a:t>の</a:t>
            </a:r>
            <a:r>
              <a:rPr lang="en-US" altLang="ja-JP" sz="1400" smtClean="0"/>
              <a:t>○○</a:t>
            </a:r>
            <a:r>
              <a:rPr lang="ja-JP" altLang="en-US" sz="1400" smtClean="0"/>
              <a:t>です</a:t>
            </a:r>
            <a:r>
              <a:rPr lang="ja-JP" altLang="en-US" sz="1400" dirty="0"/>
              <a:t>．</a:t>
            </a:r>
          </a:p>
          <a:p>
            <a:endParaRPr lang="ja-JP" altLang="en-US" sz="1400" dirty="0"/>
          </a:p>
          <a:p>
            <a:r>
              <a:rPr lang="ja-JP" altLang="en-US" sz="1400" dirty="0"/>
              <a:t>研修会の食事では，食物アレルギーを考慮する必要があります．</a:t>
            </a:r>
          </a:p>
          <a:p>
            <a:r>
              <a:rPr lang="ja-JP" altLang="en-US" sz="1400" dirty="0"/>
              <a:t>このため，皆様の食物アレルギーについて調査したいと思います．</a:t>
            </a:r>
          </a:p>
          <a:p>
            <a:endParaRPr lang="ja-JP" altLang="en-US" sz="1400" dirty="0"/>
          </a:p>
          <a:p>
            <a:r>
              <a:rPr lang="ja-JP" altLang="en-US" sz="1400" dirty="0"/>
              <a:t>各部屋ごとに食物アレルギーの有無と種類をまとめ，</a:t>
            </a:r>
            <a:r>
              <a:rPr lang="en-US" altLang="ja-JP" sz="1400" dirty="0"/>
              <a:t>6</a:t>
            </a:r>
            <a:r>
              <a:rPr lang="ja-JP" altLang="en-US" sz="1400" dirty="0"/>
              <a:t>月</a:t>
            </a:r>
            <a:r>
              <a:rPr lang="en-US" altLang="ja-JP" sz="1400" dirty="0"/>
              <a:t>14</a:t>
            </a:r>
            <a:r>
              <a:rPr lang="ja-JP" altLang="en-US" sz="1400" dirty="0"/>
              <a:t>日</a:t>
            </a:r>
            <a:r>
              <a:rPr lang="en-US" altLang="ja-JP" sz="1400" dirty="0"/>
              <a:t>(</a:t>
            </a:r>
            <a:r>
              <a:rPr lang="ja-JP" altLang="en-US" sz="1400" dirty="0"/>
              <a:t>金</a:t>
            </a:r>
            <a:r>
              <a:rPr lang="en-US" altLang="ja-JP" sz="1400" dirty="0"/>
              <a:t>)</a:t>
            </a:r>
            <a:r>
              <a:rPr lang="ja-JP" altLang="en-US" sz="1400" dirty="0" smtClean="0"/>
              <a:t>までに研修会幹事まで</a:t>
            </a:r>
            <a:r>
              <a:rPr lang="ja-JP" altLang="en-US" sz="1400" dirty="0"/>
              <a:t>メールしてください</a:t>
            </a:r>
            <a:r>
              <a:rPr lang="ja-JP" altLang="en-US" sz="1400" dirty="0" smtClean="0"/>
              <a:t>．</a:t>
            </a:r>
            <a:endParaRPr lang="ja-JP" altLang="en-US" sz="140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6747964" y="1948027"/>
            <a:ext cx="369332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1200" dirty="0" smtClean="0"/>
              <a:t>・・・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95592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569144" y="857920"/>
            <a:ext cx="720080" cy="336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600" dirty="0">
                <a:solidFill>
                  <a:srgbClr val="000000"/>
                </a:solidFill>
              </a:rPr>
              <a:t>メーラ</a:t>
            </a:r>
          </a:p>
        </p:txBody>
      </p:sp>
      <p:sp>
        <p:nvSpPr>
          <p:cNvPr id="2060" name="Rectangle 14"/>
          <p:cNvSpPr>
            <a:spLocks noChangeArrowheads="1"/>
          </p:cNvSpPr>
          <p:nvPr/>
        </p:nvSpPr>
        <p:spPr bwMode="auto">
          <a:xfrm>
            <a:off x="2016993" y="764159"/>
            <a:ext cx="1656879" cy="50430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グループウェア</a:t>
            </a:r>
            <a:endParaRPr lang="en-US" altLang="ja-JP" sz="16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用</a:t>
            </a:r>
            <a:r>
              <a:rPr lang="en-US" altLang="ja-JP" sz="1600" dirty="0" smtClean="0">
                <a:solidFill>
                  <a:srgbClr val="000000"/>
                </a:solidFill>
              </a:rPr>
              <a:t>SMTP</a:t>
            </a:r>
            <a:r>
              <a:rPr lang="ja-JP" altLang="en-US" sz="1600" dirty="0" smtClean="0">
                <a:solidFill>
                  <a:srgbClr val="000000"/>
                </a:solidFill>
              </a:rPr>
              <a:t>サーバ</a:t>
            </a:r>
          </a:p>
        </p:txBody>
      </p:sp>
      <p:sp>
        <p:nvSpPr>
          <p:cNvPr id="2062" name="Rectangle 16"/>
          <p:cNvSpPr>
            <a:spLocks noChangeArrowheads="1"/>
          </p:cNvSpPr>
          <p:nvPr/>
        </p:nvSpPr>
        <p:spPr bwMode="auto">
          <a:xfrm>
            <a:off x="4880396" y="4436516"/>
            <a:ext cx="1224856" cy="64871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再利用情報</a:t>
            </a:r>
            <a:endParaRPr lang="en-US" altLang="ja-JP" sz="16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管理部</a:t>
            </a:r>
            <a:endParaRPr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2064" name="Rectangle 18"/>
          <p:cNvSpPr>
            <a:spLocks noChangeArrowheads="1"/>
          </p:cNvSpPr>
          <p:nvPr/>
        </p:nvSpPr>
        <p:spPr bwMode="auto">
          <a:xfrm>
            <a:off x="6715099" y="4436516"/>
            <a:ext cx="1008484" cy="64871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アーカイブ</a:t>
            </a: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管理部</a:t>
            </a:r>
            <a:endParaRPr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2081" name="Line 37"/>
          <p:cNvSpPr>
            <a:spLocks noChangeShapeType="1"/>
          </p:cNvSpPr>
          <p:nvPr/>
        </p:nvSpPr>
        <p:spPr bwMode="auto">
          <a:xfrm>
            <a:off x="5330056" y="1268760"/>
            <a:ext cx="0" cy="316835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083" name="AutoShape 39"/>
          <p:cNvSpPr>
            <a:spLocks noChangeArrowheads="1"/>
          </p:cNvSpPr>
          <p:nvPr/>
        </p:nvSpPr>
        <p:spPr bwMode="auto">
          <a:xfrm rot="5400000">
            <a:off x="2053977" y="368077"/>
            <a:ext cx="360363" cy="288925"/>
          </a:xfrm>
          <a:prstGeom prst="leftArrow">
            <a:avLst>
              <a:gd name="adj1" fmla="val 50000"/>
              <a:gd name="adj2" fmla="val 31181"/>
            </a:avLst>
          </a:prstGeom>
          <a:noFill/>
          <a:ln w="25400">
            <a:solidFill>
              <a:srgbClr val="000000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ja-JP" altLang="en-US" sz="1600">
              <a:solidFill>
                <a:srgbClr val="000000"/>
              </a:solidFill>
            </a:endParaRPr>
          </a:p>
        </p:txBody>
      </p: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712962" y="1436067"/>
            <a:ext cx="361950" cy="647700"/>
            <a:chOff x="2381" y="2296"/>
            <a:chExt cx="363" cy="680"/>
          </a:xfrm>
          <a:solidFill>
            <a:srgbClr val="000000"/>
          </a:solidFill>
        </p:grpSpPr>
        <p:sp>
          <p:nvSpPr>
            <p:cNvPr id="2103" name="AutoShape 50"/>
            <p:cNvSpPr>
              <a:spLocks noChangeArrowheads="1"/>
            </p:cNvSpPr>
            <p:nvPr/>
          </p:nvSpPr>
          <p:spPr bwMode="auto">
            <a:xfrm>
              <a:off x="2381" y="2568"/>
              <a:ext cx="363" cy="408"/>
            </a:xfrm>
            <a:prstGeom prst="triangle">
              <a:avLst>
                <a:gd name="adj" fmla="val 50000"/>
              </a:avLst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ja-JP" altLang="en-US" sz="1600">
                <a:solidFill>
                  <a:srgbClr val="000000"/>
                </a:solidFill>
              </a:endParaRPr>
            </a:p>
          </p:txBody>
        </p:sp>
        <p:sp>
          <p:nvSpPr>
            <p:cNvPr id="2104" name="Oval 51"/>
            <p:cNvSpPr>
              <a:spLocks noChangeArrowheads="1"/>
            </p:cNvSpPr>
            <p:nvPr/>
          </p:nvSpPr>
          <p:spPr bwMode="auto">
            <a:xfrm>
              <a:off x="2402" y="2296"/>
              <a:ext cx="318" cy="318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ja-JP" altLang="en-US" sz="1600">
                <a:solidFill>
                  <a:srgbClr val="000000"/>
                </a:solidFill>
              </a:endParaRPr>
            </a:p>
          </p:txBody>
        </p:sp>
      </p:grpSp>
      <p:sp>
        <p:nvSpPr>
          <p:cNvPr id="2095" name="Text Box 53"/>
          <p:cNvSpPr txBox="1">
            <a:spLocks noChangeArrowheads="1"/>
          </p:cNvSpPr>
          <p:nvPr/>
        </p:nvSpPr>
        <p:spPr bwMode="auto">
          <a:xfrm>
            <a:off x="497062" y="2012330"/>
            <a:ext cx="7921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ja-JP" altLang="en-US" sz="1600" dirty="0">
                <a:solidFill>
                  <a:srgbClr val="000000"/>
                </a:solidFill>
              </a:rPr>
              <a:t>ユーザ</a:t>
            </a:r>
          </a:p>
        </p:txBody>
      </p:sp>
      <p:sp>
        <p:nvSpPr>
          <p:cNvPr id="2102" name="Text Box 60"/>
          <p:cNvSpPr txBox="1">
            <a:spLocks noChangeArrowheads="1"/>
          </p:cNvSpPr>
          <p:nvPr/>
        </p:nvSpPr>
        <p:spPr bwMode="auto">
          <a:xfrm>
            <a:off x="2593752" y="356146"/>
            <a:ext cx="647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ja-JP" altLang="en-US" sz="1600" dirty="0">
                <a:solidFill>
                  <a:srgbClr val="000000"/>
                </a:solidFill>
              </a:rPr>
              <a:t>配送</a:t>
            </a:r>
          </a:p>
        </p:txBody>
      </p:sp>
      <p:sp>
        <p:nvSpPr>
          <p:cNvPr id="57" name="Rectangle 10"/>
          <p:cNvSpPr>
            <a:spLocks noChangeArrowheads="1"/>
          </p:cNvSpPr>
          <p:nvPr/>
        </p:nvSpPr>
        <p:spPr bwMode="auto">
          <a:xfrm>
            <a:off x="2161704" y="3933056"/>
            <a:ext cx="1656184" cy="64807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メール・タスク</a:t>
            </a:r>
            <a:endParaRPr lang="en-US" altLang="ja-JP" sz="16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関連情報管理部</a:t>
            </a:r>
            <a:endParaRPr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59" name="Rectangle 10"/>
          <p:cNvSpPr>
            <a:spLocks noChangeArrowheads="1"/>
          </p:cNvSpPr>
          <p:nvPr/>
        </p:nvSpPr>
        <p:spPr bwMode="auto">
          <a:xfrm>
            <a:off x="501452" y="5339184"/>
            <a:ext cx="864096" cy="72008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カレンダ</a:t>
            </a:r>
            <a:endParaRPr lang="en-US" altLang="ja-JP" sz="16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システム</a:t>
            </a:r>
            <a:endParaRPr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45" name="Rectangle 10"/>
          <p:cNvSpPr>
            <a:spLocks noChangeArrowheads="1"/>
          </p:cNvSpPr>
          <p:nvPr/>
        </p:nvSpPr>
        <p:spPr bwMode="auto">
          <a:xfrm>
            <a:off x="4393952" y="764704"/>
            <a:ext cx="1368152" cy="503758"/>
          </a:xfrm>
          <a:prstGeom prst="rect">
            <a:avLst/>
          </a:prstGeom>
          <a:noFill/>
          <a:ln w="9525" cmpd="sng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メール解析部</a:t>
            </a:r>
            <a:endParaRPr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46" name="Line 33"/>
          <p:cNvSpPr>
            <a:spLocks noChangeShapeType="1"/>
          </p:cNvSpPr>
          <p:nvPr/>
        </p:nvSpPr>
        <p:spPr bwMode="auto">
          <a:xfrm>
            <a:off x="5774803" y="1052438"/>
            <a:ext cx="1469751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7" name="Line 28"/>
          <p:cNvSpPr>
            <a:spLocks noChangeShapeType="1"/>
          </p:cNvSpPr>
          <p:nvPr/>
        </p:nvSpPr>
        <p:spPr bwMode="auto">
          <a:xfrm flipH="1">
            <a:off x="7231852" y="1052736"/>
            <a:ext cx="3" cy="3384376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63" name="Line 38"/>
          <p:cNvSpPr>
            <a:spLocks noChangeShapeType="1"/>
          </p:cNvSpPr>
          <p:nvPr/>
        </p:nvSpPr>
        <p:spPr bwMode="auto">
          <a:xfrm flipV="1">
            <a:off x="1509565" y="4144884"/>
            <a:ext cx="65644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67" name="Rectangle 10"/>
          <p:cNvSpPr>
            <a:spLocks noChangeArrowheads="1"/>
          </p:cNvSpPr>
          <p:nvPr/>
        </p:nvSpPr>
        <p:spPr bwMode="auto">
          <a:xfrm>
            <a:off x="357436" y="3933056"/>
            <a:ext cx="1152128" cy="64807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タスク情報</a:t>
            </a:r>
            <a:endParaRPr lang="en-US" altLang="ja-JP" sz="16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管理部</a:t>
            </a:r>
            <a:endParaRPr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3722211" y="1052736"/>
            <a:ext cx="63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rgbClr val="0000FF"/>
                </a:solidFill>
              </a:rPr>
              <a:t>[</a:t>
            </a:r>
            <a:r>
              <a:rPr lang="en-US" altLang="ja-JP" dirty="0">
                <a:solidFill>
                  <a:srgbClr val="0000FF"/>
                </a:solidFill>
              </a:rPr>
              <a:t>B</a:t>
            </a:r>
            <a:r>
              <a:rPr lang="en-US" altLang="ja-JP" dirty="0" smtClean="0">
                <a:solidFill>
                  <a:srgbClr val="0000FF"/>
                </a:solidFill>
              </a:rPr>
              <a:t>-5]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5281826" y="1268760"/>
            <a:ext cx="63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rgbClr val="0000FF"/>
                </a:solidFill>
              </a:rPr>
              <a:t>[</a:t>
            </a:r>
            <a:r>
              <a:rPr lang="en-US" altLang="ja-JP" dirty="0">
                <a:solidFill>
                  <a:srgbClr val="0000FF"/>
                </a:solidFill>
              </a:rPr>
              <a:t>B</a:t>
            </a:r>
            <a:r>
              <a:rPr kumimoji="1" lang="en-US" altLang="ja-JP" dirty="0" smtClean="0">
                <a:solidFill>
                  <a:srgbClr val="0000FF"/>
                </a:solidFill>
              </a:rPr>
              <a:t>-6]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7411250" y="5148372"/>
            <a:ext cx="63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rgbClr val="0000FF"/>
                </a:solidFill>
              </a:rPr>
              <a:t>[</a:t>
            </a:r>
            <a:r>
              <a:rPr lang="en-US" altLang="ja-JP" dirty="0">
                <a:solidFill>
                  <a:srgbClr val="0000FF"/>
                </a:solidFill>
              </a:rPr>
              <a:t>B</a:t>
            </a:r>
            <a:r>
              <a:rPr kumimoji="1" lang="en-US" altLang="ja-JP" dirty="0" smtClean="0">
                <a:solidFill>
                  <a:srgbClr val="0000FF"/>
                </a:solidFill>
              </a:rPr>
              <a:t>-8]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1106227" y="4710979"/>
            <a:ext cx="63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rgbClr val="0000FF"/>
                </a:solidFill>
              </a:rPr>
              <a:t>[</a:t>
            </a:r>
            <a:r>
              <a:rPr lang="en-US" altLang="ja-JP" dirty="0">
                <a:solidFill>
                  <a:srgbClr val="0000FF"/>
                </a:solidFill>
              </a:rPr>
              <a:t>B</a:t>
            </a:r>
            <a:r>
              <a:rPr kumimoji="1" lang="en-US" altLang="ja-JP" dirty="0" smtClean="0">
                <a:solidFill>
                  <a:srgbClr val="0000FF"/>
                </a:solidFill>
              </a:rPr>
              <a:t>-7]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1338402" y="1052736"/>
            <a:ext cx="63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rgbClr val="0000FF"/>
                </a:solidFill>
              </a:rPr>
              <a:t>[</a:t>
            </a:r>
            <a:r>
              <a:rPr lang="en-US" altLang="ja-JP" dirty="0">
                <a:solidFill>
                  <a:srgbClr val="0000FF"/>
                </a:solidFill>
              </a:rPr>
              <a:t>B</a:t>
            </a:r>
            <a:r>
              <a:rPr lang="en-US" altLang="ja-JP" dirty="0" smtClean="0">
                <a:solidFill>
                  <a:srgbClr val="0000FF"/>
                </a:solidFill>
              </a:rPr>
              <a:t>-4]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5690951" y="5147900"/>
            <a:ext cx="63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rgbClr val="0000FF"/>
                </a:solidFill>
              </a:rPr>
              <a:t>[</a:t>
            </a:r>
            <a:r>
              <a:rPr lang="en-US" altLang="ja-JP" dirty="0">
                <a:solidFill>
                  <a:srgbClr val="0000FF"/>
                </a:solidFill>
              </a:rPr>
              <a:t>B</a:t>
            </a:r>
            <a:r>
              <a:rPr kumimoji="1" lang="en-US" altLang="ja-JP" dirty="0" smtClean="0">
                <a:solidFill>
                  <a:srgbClr val="0000FF"/>
                </a:solidFill>
              </a:rPr>
              <a:t>-6]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1526588" y="4386188"/>
            <a:ext cx="63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rgbClr val="0000FF"/>
                </a:solidFill>
              </a:rPr>
              <a:t>[</a:t>
            </a:r>
            <a:r>
              <a:rPr lang="en-US" altLang="ja-JP" dirty="0">
                <a:solidFill>
                  <a:srgbClr val="0000FF"/>
                </a:solidFill>
              </a:rPr>
              <a:t>B</a:t>
            </a:r>
            <a:r>
              <a:rPr kumimoji="1" lang="en-US" altLang="ja-JP" dirty="0" smtClean="0">
                <a:solidFill>
                  <a:srgbClr val="0000FF"/>
                </a:solidFill>
              </a:rPr>
              <a:t>-7]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111" name="Line 29"/>
          <p:cNvSpPr>
            <a:spLocks noChangeShapeType="1"/>
          </p:cNvSpPr>
          <p:nvPr/>
        </p:nvSpPr>
        <p:spPr bwMode="auto">
          <a:xfrm>
            <a:off x="5605388" y="3501008"/>
            <a:ext cx="19699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2311130" y="323364"/>
            <a:ext cx="43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M'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4561745" y="1268760"/>
            <a:ext cx="63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rgbClr val="0000FF"/>
                </a:solidFill>
              </a:rPr>
              <a:t>[</a:t>
            </a:r>
            <a:r>
              <a:rPr lang="en-US" altLang="ja-JP" dirty="0">
                <a:solidFill>
                  <a:srgbClr val="0000FF"/>
                </a:solidFill>
              </a:rPr>
              <a:t>B</a:t>
            </a:r>
            <a:r>
              <a:rPr kumimoji="1" lang="en-US" altLang="ja-JP" dirty="0" smtClean="0">
                <a:solidFill>
                  <a:srgbClr val="0000FF"/>
                </a:solidFill>
              </a:rPr>
              <a:t>-7]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6550535" y="1065138"/>
            <a:ext cx="63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rgbClr val="0000FF"/>
                </a:solidFill>
              </a:rPr>
              <a:t>[</a:t>
            </a:r>
            <a:r>
              <a:rPr lang="en-US" altLang="ja-JP" dirty="0">
                <a:solidFill>
                  <a:srgbClr val="0000FF"/>
                </a:solidFill>
              </a:rPr>
              <a:t>B</a:t>
            </a:r>
            <a:r>
              <a:rPr kumimoji="1" lang="en-US" altLang="ja-JP" dirty="0" smtClean="0">
                <a:solidFill>
                  <a:srgbClr val="0000FF"/>
                </a:solidFill>
              </a:rPr>
              <a:t>-8]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130" name="Rectangle 21"/>
          <p:cNvSpPr>
            <a:spLocks noChangeArrowheads="1"/>
          </p:cNvSpPr>
          <p:nvPr/>
        </p:nvSpPr>
        <p:spPr bwMode="auto">
          <a:xfrm>
            <a:off x="7575376" y="2996952"/>
            <a:ext cx="864121" cy="57740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再利用</a:t>
            </a:r>
            <a:endParaRPr lang="en-US" altLang="ja-JP" sz="16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提案部</a:t>
            </a:r>
          </a:p>
        </p:txBody>
      </p:sp>
      <p:sp>
        <p:nvSpPr>
          <p:cNvPr id="131" name="Rectangle 23"/>
          <p:cNvSpPr>
            <a:spLocks noChangeArrowheads="1"/>
          </p:cNvSpPr>
          <p:nvPr/>
        </p:nvSpPr>
        <p:spPr bwMode="auto">
          <a:xfrm>
            <a:off x="7401396" y="1628800"/>
            <a:ext cx="1224508" cy="57665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テンプレート</a:t>
            </a: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作成部</a:t>
            </a:r>
          </a:p>
        </p:txBody>
      </p:sp>
      <p:sp>
        <p:nvSpPr>
          <p:cNvPr id="132" name="AutoShape 24"/>
          <p:cNvSpPr>
            <a:spLocks noChangeArrowheads="1"/>
          </p:cNvSpPr>
          <p:nvPr/>
        </p:nvSpPr>
        <p:spPr bwMode="auto">
          <a:xfrm>
            <a:off x="7390432" y="549524"/>
            <a:ext cx="1428033" cy="647228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ユーザにメール</a:t>
            </a:r>
            <a:endParaRPr lang="en-US" altLang="ja-JP" sz="16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として送信</a:t>
            </a:r>
          </a:p>
        </p:txBody>
      </p:sp>
      <p:sp>
        <p:nvSpPr>
          <p:cNvPr id="133" name="AutoShape 26"/>
          <p:cNvSpPr>
            <a:spLocks noChangeArrowheads="1"/>
          </p:cNvSpPr>
          <p:nvPr/>
        </p:nvSpPr>
        <p:spPr bwMode="auto">
          <a:xfrm rot="5400000">
            <a:off x="7437847" y="1268760"/>
            <a:ext cx="360040" cy="288925"/>
          </a:xfrm>
          <a:prstGeom prst="leftArrow">
            <a:avLst>
              <a:gd name="adj1" fmla="val 50000"/>
              <a:gd name="adj2" fmla="val 49725"/>
            </a:avLst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ja-JP" altLang="en-US" sz="1600">
              <a:solidFill>
                <a:srgbClr val="000000"/>
              </a:solidFill>
            </a:endParaRPr>
          </a:p>
        </p:txBody>
      </p:sp>
      <p:sp>
        <p:nvSpPr>
          <p:cNvPr id="134" name="Line 38"/>
          <p:cNvSpPr>
            <a:spLocks noChangeShapeType="1"/>
          </p:cNvSpPr>
          <p:nvPr/>
        </p:nvSpPr>
        <p:spPr bwMode="auto">
          <a:xfrm flipH="1" flipV="1">
            <a:off x="7998792" y="2204864"/>
            <a:ext cx="0" cy="7920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7725906" y="1196752"/>
            <a:ext cx="63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rgbClr val="0000FF"/>
                </a:solidFill>
              </a:rPr>
              <a:t>[</a:t>
            </a:r>
            <a:r>
              <a:rPr lang="en-US" altLang="ja-JP" dirty="0">
                <a:solidFill>
                  <a:srgbClr val="0000FF"/>
                </a:solidFill>
              </a:rPr>
              <a:t>B</a:t>
            </a:r>
            <a:r>
              <a:rPr kumimoji="1" lang="en-US" altLang="ja-JP" dirty="0" smtClean="0">
                <a:solidFill>
                  <a:srgbClr val="0000FF"/>
                </a:solidFill>
              </a:rPr>
              <a:t>-3]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7975962" y="2204864"/>
            <a:ext cx="63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rgbClr val="0000FF"/>
                </a:solidFill>
              </a:rPr>
              <a:t>[</a:t>
            </a:r>
            <a:r>
              <a:rPr lang="en-US" altLang="ja-JP" dirty="0">
                <a:solidFill>
                  <a:srgbClr val="0000FF"/>
                </a:solidFill>
              </a:rPr>
              <a:t>B</a:t>
            </a:r>
            <a:r>
              <a:rPr kumimoji="1" lang="en-US" altLang="ja-JP" dirty="0" smtClean="0">
                <a:solidFill>
                  <a:srgbClr val="0000FF"/>
                </a:solidFill>
              </a:rPr>
              <a:t>-3]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141" name="テキスト ボックス 140"/>
          <p:cNvSpPr txBox="1"/>
          <p:nvPr/>
        </p:nvSpPr>
        <p:spPr>
          <a:xfrm>
            <a:off x="5927460" y="3131676"/>
            <a:ext cx="63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rgbClr val="0000FF"/>
                </a:solidFill>
              </a:rPr>
              <a:t>[</a:t>
            </a:r>
            <a:r>
              <a:rPr lang="en-US" altLang="ja-JP" dirty="0">
                <a:solidFill>
                  <a:srgbClr val="0000FF"/>
                </a:solidFill>
              </a:rPr>
              <a:t>B</a:t>
            </a:r>
            <a:r>
              <a:rPr kumimoji="1" lang="en-US" altLang="ja-JP" dirty="0" smtClean="0">
                <a:solidFill>
                  <a:srgbClr val="0000FF"/>
                </a:solidFill>
              </a:rPr>
              <a:t>-1]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147" name="Line 33"/>
          <p:cNvSpPr>
            <a:spLocks noChangeShapeType="1"/>
          </p:cNvSpPr>
          <p:nvPr/>
        </p:nvSpPr>
        <p:spPr bwMode="auto">
          <a:xfrm flipH="1" flipV="1">
            <a:off x="5618088" y="3501008"/>
            <a:ext cx="0" cy="936104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89" name="Line 37"/>
          <p:cNvSpPr>
            <a:spLocks noChangeShapeType="1"/>
          </p:cNvSpPr>
          <p:nvPr/>
        </p:nvSpPr>
        <p:spPr bwMode="auto">
          <a:xfrm flipH="1">
            <a:off x="3817888" y="4005064"/>
            <a:ext cx="7920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97" name="AutoShape 3"/>
          <p:cNvSpPr>
            <a:spLocks noChangeArrowheads="1"/>
          </p:cNvSpPr>
          <p:nvPr/>
        </p:nvSpPr>
        <p:spPr bwMode="auto">
          <a:xfrm>
            <a:off x="4988768" y="5517704"/>
            <a:ext cx="1008112" cy="1008112"/>
          </a:xfrm>
          <a:prstGeom prst="flowChartMagneticDisk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t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再利用</a:t>
            </a:r>
            <a:endParaRPr lang="en-US" altLang="ja-JP" sz="16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情報</a:t>
            </a:r>
            <a:r>
              <a:rPr lang="en-US" altLang="ja-JP" sz="1600" dirty="0" smtClean="0">
                <a:solidFill>
                  <a:srgbClr val="000000"/>
                </a:solidFill>
              </a:rPr>
              <a:t>DB</a:t>
            </a:r>
            <a:endParaRPr lang="ja-JP" altLang="en-US" sz="1600" dirty="0" smtClean="0">
              <a:solidFill>
                <a:srgbClr val="000000"/>
              </a:solidFill>
            </a:endParaRPr>
          </a:p>
        </p:txBody>
      </p:sp>
      <p:sp>
        <p:nvSpPr>
          <p:cNvPr id="98" name="AutoShape 7"/>
          <p:cNvSpPr>
            <a:spLocks noChangeArrowheads="1"/>
          </p:cNvSpPr>
          <p:nvPr/>
        </p:nvSpPr>
        <p:spPr bwMode="auto">
          <a:xfrm>
            <a:off x="6715285" y="5517232"/>
            <a:ext cx="1008112" cy="1009056"/>
          </a:xfrm>
          <a:prstGeom prst="flowChartMagneticDisk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t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メール</a:t>
            </a: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アーカイブ</a:t>
            </a:r>
          </a:p>
        </p:txBody>
      </p:sp>
      <p:sp>
        <p:nvSpPr>
          <p:cNvPr id="100" name="Line 33"/>
          <p:cNvSpPr>
            <a:spLocks noChangeShapeType="1"/>
          </p:cNvSpPr>
          <p:nvPr/>
        </p:nvSpPr>
        <p:spPr bwMode="auto">
          <a:xfrm flipH="1">
            <a:off x="4609976" y="1268462"/>
            <a:ext cx="0" cy="274930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72" name="Line 33"/>
          <p:cNvSpPr>
            <a:spLocks noChangeShapeType="1"/>
          </p:cNvSpPr>
          <p:nvPr/>
        </p:nvSpPr>
        <p:spPr bwMode="auto">
          <a:xfrm flipV="1">
            <a:off x="3817888" y="4221086"/>
            <a:ext cx="418680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5927583" y="3861048"/>
            <a:ext cx="639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 smtClean="0">
                <a:solidFill>
                  <a:srgbClr val="0000FF"/>
                </a:solidFill>
              </a:rPr>
              <a:t>[</a:t>
            </a:r>
            <a:r>
              <a:rPr lang="en-US" altLang="ja-JP" dirty="0">
                <a:solidFill>
                  <a:srgbClr val="0000FF"/>
                </a:solidFill>
              </a:rPr>
              <a:t>B</a:t>
            </a:r>
            <a:r>
              <a:rPr lang="en-US" altLang="ja-JP" dirty="0" smtClean="0">
                <a:solidFill>
                  <a:srgbClr val="0000FF"/>
                </a:solidFill>
              </a:rPr>
              <a:t>-2]</a:t>
            </a:r>
            <a:endParaRPr lang="ja-JP" altLang="en-US" dirty="0">
              <a:solidFill>
                <a:srgbClr val="0000FF"/>
              </a:solidFill>
            </a:endParaRPr>
          </a:p>
        </p:txBody>
      </p:sp>
      <p:sp>
        <p:nvSpPr>
          <p:cNvPr id="77" name="Line 29"/>
          <p:cNvSpPr>
            <a:spLocks noChangeShapeType="1"/>
          </p:cNvSpPr>
          <p:nvPr/>
        </p:nvSpPr>
        <p:spPr bwMode="auto">
          <a:xfrm flipV="1">
            <a:off x="755700" y="4581128"/>
            <a:ext cx="0" cy="758056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82" name="Line 29"/>
          <p:cNvSpPr>
            <a:spLocks noChangeShapeType="1"/>
          </p:cNvSpPr>
          <p:nvPr/>
        </p:nvSpPr>
        <p:spPr bwMode="auto">
          <a:xfrm flipV="1">
            <a:off x="5264224" y="5097884"/>
            <a:ext cx="0" cy="43204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64" name="Rectangle 10"/>
          <p:cNvSpPr>
            <a:spLocks noChangeArrowheads="1"/>
          </p:cNvSpPr>
          <p:nvPr/>
        </p:nvSpPr>
        <p:spPr bwMode="auto">
          <a:xfrm>
            <a:off x="2233712" y="2636912"/>
            <a:ext cx="1512168" cy="648072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メール・カレンダ</a:t>
            </a:r>
            <a:endParaRPr lang="en-US" altLang="ja-JP" sz="16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共通閲覧部</a:t>
            </a:r>
            <a:endParaRPr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65" name="Line 29"/>
          <p:cNvSpPr>
            <a:spLocks noChangeShapeType="1"/>
          </p:cNvSpPr>
          <p:nvPr/>
        </p:nvSpPr>
        <p:spPr bwMode="auto">
          <a:xfrm flipV="1">
            <a:off x="2648992" y="3284984"/>
            <a:ext cx="0" cy="64807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2059669" y="3557642"/>
            <a:ext cx="63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rgbClr val="0000FF"/>
                </a:solidFill>
              </a:rPr>
              <a:t>[</a:t>
            </a:r>
            <a:r>
              <a:rPr lang="en-US" altLang="ja-JP" dirty="0">
                <a:solidFill>
                  <a:srgbClr val="0000FF"/>
                </a:solidFill>
              </a:rPr>
              <a:t>B</a:t>
            </a:r>
            <a:r>
              <a:rPr kumimoji="1" lang="en-US" altLang="ja-JP" dirty="0" smtClean="0">
                <a:solidFill>
                  <a:srgbClr val="0000FF"/>
                </a:solidFill>
              </a:rPr>
              <a:t>-7]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5731235" y="2749644"/>
            <a:ext cx="63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rgbClr val="0000FF"/>
                </a:solidFill>
              </a:rPr>
              <a:t>[</a:t>
            </a:r>
            <a:r>
              <a:rPr lang="en-US" altLang="ja-JP" dirty="0">
                <a:solidFill>
                  <a:srgbClr val="0000FF"/>
                </a:solidFill>
              </a:rPr>
              <a:t>B</a:t>
            </a:r>
            <a:r>
              <a:rPr kumimoji="1" lang="en-US" altLang="ja-JP" dirty="0" smtClean="0">
                <a:solidFill>
                  <a:srgbClr val="0000FF"/>
                </a:solidFill>
              </a:rPr>
              <a:t>-1]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103" name="Line 38"/>
          <p:cNvSpPr>
            <a:spLocks noChangeShapeType="1"/>
          </p:cNvSpPr>
          <p:nvPr/>
        </p:nvSpPr>
        <p:spPr bwMode="auto">
          <a:xfrm flipH="1" flipV="1">
            <a:off x="8004690" y="3577992"/>
            <a:ext cx="0" cy="6480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118105" y="4716497"/>
            <a:ext cx="645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(A-1)</a:t>
            </a:r>
          </a:p>
          <a:p>
            <a:pPr algn="ctr"/>
            <a:r>
              <a:rPr lang="en-US" altLang="ja-JP" dirty="0" smtClean="0">
                <a:solidFill>
                  <a:srgbClr val="0000FF"/>
                </a:solidFill>
              </a:rPr>
              <a:t>[</a:t>
            </a:r>
            <a:r>
              <a:rPr lang="en-US" altLang="ja-JP" dirty="0">
                <a:solidFill>
                  <a:srgbClr val="0000FF"/>
                </a:solidFill>
              </a:rPr>
              <a:t>B</a:t>
            </a:r>
            <a:r>
              <a:rPr lang="en-US" altLang="ja-JP" dirty="0" smtClean="0">
                <a:solidFill>
                  <a:srgbClr val="0000FF"/>
                </a:solidFill>
              </a:rPr>
              <a:t>-2]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1519917" y="3509888"/>
            <a:ext cx="645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(A-1)</a:t>
            </a:r>
          </a:p>
          <a:p>
            <a:pPr algn="ctr"/>
            <a:r>
              <a:rPr lang="en-US" altLang="ja-JP" dirty="0" smtClean="0">
                <a:solidFill>
                  <a:srgbClr val="0000FF"/>
                </a:solidFill>
              </a:rPr>
              <a:t>[</a:t>
            </a:r>
            <a:r>
              <a:rPr lang="en-US" altLang="ja-JP" dirty="0">
                <a:solidFill>
                  <a:srgbClr val="0000FF"/>
                </a:solidFill>
              </a:rPr>
              <a:t>B</a:t>
            </a:r>
            <a:r>
              <a:rPr lang="en-US" altLang="ja-JP" dirty="0" smtClean="0">
                <a:solidFill>
                  <a:srgbClr val="0000FF"/>
                </a:solidFill>
              </a:rPr>
              <a:t>-2]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106" name="Line 33"/>
          <p:cNvSpPr>
            <a:spLocks noChangeShapeType="1"/>
          </p:cNvSpPr>
          <p:nvPr/>
        </p:nvSpPr>
        <p:spPr bwMode="auto">
          <a:xfrm flipH="1">
            <a:off x="893937" y="2356374"/>
            <a:ext cx="0" cy="64830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07" name="Line 36"/>
          <p:cNvSpPr>
            <a:spLocks noChangeShapeType="1"/>
          </p:cNvSpPr>
          <p:nvPr/>
        </p:nvSpPr>
        <p:spPr bwMode="auto">
          <a:xfrm flipV="1">
            <a:off x="893937" y="2996952"/>
            <a:ext cx="133786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1253336" y="2991976"/>
            <a:ext cx="63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rgbClr val="0000FF"/>
                </a:solidFill>
              </a:rPr>
              <a:t>[</a:t>
            </a:r>
            <a:r>
              <a:rPr lang="en-US" altLang="ja-JP" dirty="0">
                <a:solidFill>
                  <a:srgbClr val="0000FF"/>
                </a:solidFill>
              </a:rPr>
              <a:t>B</a:t>
            </a:r>
            <a:r>
              <a:rPr kumimoji="1" lang="en-US" altLang="ja-JP" dirty="0" smtClean="0">
                <a:solidFill>
                  <a:srgbClr val="0000FF"/>
                </a:solidFill>
              </a:rPr>
              <a:t>-7]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1250125" y="2584956"/>
            <a:ext cx="64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(A-2)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4" name="直線矢印コネクタ 3"/>
          <p:cNvCxnSpPr>
            <a:stCxn id="2057" idx="3"/>
            <a:endCxn id="2060" idx="1"/>
          </p:cNvCxnSpPr>
          <p:nvPr/>
        </p:nvCxnSpPr>
        <p:spPr>
          <a:xfrm flipV="1">
            <a:off x="1289224" y="1016311"/>
            <a:ext cx="727769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109"/>
          <p:cNvCxnSpPr/>
          <p:nvPr/>
        </p:nvCxnSpPr>
        <p:spPr>
          <a:xfrm flipV="1">
            <a:off x="3673872" y="1052438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線矢印コネクタ 111"/>
          <p:cNvCxnSpPr/>
          <p:nvPr/>
        </p:nvCxnSpPr>
        <p:spPr>
          <a:xfrm>
            <a:off x="3745582" y="3118976"/>
            <a:ext cx="3829794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カギ線コネクタ 112"/>
          <p:cNvCxnSpPr/>
          <p:nvPr/>
        </p:nvCxnSpPr>
        <p:spPr>
          <a:xfrm flipH="1" flipV="1">
            <a:off x="3817888" y="4436516"/>
            <a:ext cx="1062508" cy="324359"/>
          </a:xfrm>
          <a:prstGeom prst="bentConnector3">
            <a:avLst/>
          </a:prstGeom>
          <a:ln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 flipH="1">
            <a:off x="6105252" y="4760875"/>
            <a:ext cx="609847" cy="0"/>
          </a:xfrm>
          <a:prstGeom prst="straightConnector1">
            <a:avLst/>
          </a:prstGeom>
          <a:ln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テキスト ボックス 114"/>
          <p:cNvSpPr txBox="1"/>
          <p:nvPr/>
        </p:nvSpPr>
        <p:spPr>
          <a:xfrm>
            <a:off x="6092652" y="4753168"/>
            <a:ext cx="64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(A-1)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8" name="テキスト ボックス 117"/>
          <p:cNvSpPr txBox="1"/>
          <p:nvPr/>
        </p:nvSpPr>
        <p:spPr>
          <a:xfrm>
            <a:off x="4227086" y="4753168"/>
            <a:ext cx="64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(A-1)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4639792" y="5148372"/>
            <a:ext cx="64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(A-1)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1" name="テキスト ボックス 120"/>
          <p:cNvSpPr txBox="1"/>
          <p:nvPr/>
        </p:nvSpPr>
        <p:spPr>
          <a:xfrm>
            <a:off x="6372469" y="5148372"/>
            <a:ext cx="64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(A-1)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2" name="Line 29"/>
          <p:cNvSpPr>
            <a:spLocks noChangeShapeType="1"/>
          </p:cNvSpPr>
          <p:nvPr/>
        </p:nvSpPr>
        <p:spPr bwMode="auto">
          <a:xfrm flipH="1">
            <a:off x="3271180" y="3293369"/>
            <a:ext cx="0" cy="64809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3240721" y="3271624"/>
            <a:ext cx="64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(A-3)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2056012" y="3271624"/>
            <a:ext cx="64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(A-1)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9" name="テキスト ボックス 128"/>
          <p:cNvSpPr txBox="1"/>
          <p:nvPr/>
        </p:nvSpPr>
        <p:spPr>
          <a:xfrm>
            <a:off x="3243932" y="3557642"/>
            <a:ext cx="63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rgbClr val="0000FF"/>
                </a:solidFill>
              </a:rPr>
              <a:t>[</a:t>
            </a:r>
            <a:r>
              <a:rPr lang="en-US" altLang="ja-JP" dirty="0">
                <a:solidFill>
                  <a:srgbClr val="0000FF"/>
                </a:solidFill>
              </a:rPr>
              <a:t>B</a:t>
            </a:r>
            <a:r>
              <a:rPr kumimoji="1" lang="en-US" altLang="ja-JP" dirty="0" smtClean="0">
                <a:solidFill>
                  <a:srgbClr val="0000FF"/>
                </a:solidFill>
              </a:rPr>
              <a:t>-7]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139" name="Line 29"/>
          <p:cNvSpPr>
            <a:spLocks noChangeShapeType="1"/>
          </p:cNvSpPr>
          <p:nvPr/>
        </p:nvSpPr>
        <p:spPr bwMode="auto">
          <a:xfrm flipH="1">
            <a:off x="3261986" y="4576216"/>
            <a:ext cx="0" cy="9414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42" name="テキスト ボックス 141"/>
          <p:cNvSpPr txBox="1"/>
          <p:nvPr/>
        </p:nvSpPr>
        <p:spPr>
          <a:xfrm>
            <a:off x="2040191" y="4753168"/>
            <a:ext cx="645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rgbClr val="FF0000"/>
                </a:solidFill>
              </a:rPr>
              <a:t>(A-1)</a:t>
            </a:r>
          </a:p>
          <a:p>
            <a:pPr algn="ctr"/>
            <a:r>
              <a:rPr lang="en-US" altLang="ja-JP" dirty="0" smtClean="0">
                <a:solidFill>
                  <a:srgbClr val="0000FF"/>
                </a:solidFill>
              </a:rPr>
              <a:t>[</a:t>
            </a:r>
            <a:r>
              <a:rPr lang="en-US" altLang="ja-JP" dirty="0">
                <a:solidFill>
                  <a:srgbClr val="0000FF"/>
                </a:solidFill>
              </a:rPr>
              <a:t>B</a:t>
            </a:r>
            <a:r>
              <a:rPr kumimoji="1" lang="en-US" altLang="ja-JP" dirty="0" smtClean="0">
                <a:solidFill>
                  <a:srgbClr val="0000FF"/>
                </a:solidFill>
              </a:rPr>
              <a:t>-2]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144" name="AutoShape 7"/>
          <p:cNvSpPr>
            <a:spLocks noChangeArrowheads="1"/>
          </p:cNvSpPr>
          <p:nvPr/>
        </p:nvSpPr>
        <p:spPr bwMode="auto">
          <a:xfrm>
            <a:off x="2233712" y="5517704"/>
            <a:ext cx="1512168" cy="1008112"/>
          </a:xfrm>
          <a:prstGeom prst="flowChartMagneticDisk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t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メール・タスク</a:t>
            </a:r>
            <a:endParaRPr lang="en-US" altLang="ja-JP" sz="16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関連情報</a:t>
            </a:r>
            <a:r>
              <a:rPr lang="en-US" altLang="ja-JP" sz="1600" dirty="0" smtClean="0">
                <a:solidFill>
                  <a:srgbClr val="000000"/>
                </a:solidFill>
              </a:rPr>
              <a:t>DB</a:t>
            </a:r>
            <a:endParaRPr lang="ja-JP" altLang="en-US" sz="1600" dirty="0" smtClean="0">
              <a:solidFill>
                <a:srgbClr val="000000"/>
              </a:solidFill>
            </a:endParaRPr>
          </a:p>
        </p:txBody>
      </p:sp>
      <p:sp>
        <p:nvSpPr>
          <p:cNvPr id="79" name="Line 29"/>
          <p:cNvSpPr>
            <a:spLocks noChangeShapeType="1"/>
          </p:cNvSpPr>
          <p:nvPr/>
        </p:nvSpPr>
        <p:spPr bwMode="auto">
          <a:xfrm>
            <a:off x="1111300" y="4581128"/>
            <a:ext cx="0" cy="758056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84" name="Line 38"/>
          <p:cNvSpPr>
            <a:spLocks noChangeShapeType="1"/>
          </p:cNvSpPr>
          <p:nvPr/>
        </p:nvSpPr>
        <p:spPr bwMode="auto">
          <a:xfrm flipH="1" flipV="1">
            <a:off x="1509564" y="4373485"/>
            <a:ext cx="656440" cy="1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85" name="Line 29"/>
          <p:cNvSpPr>
            <a:spLocks noChangeShapeType="1"/>
          </p:cNvSpPr>
          <p:nvPr/>
        </p:nvSpPr>
        <p:spPr bwMode="auto">
          <a:xfrm flipH="1" flipV="1">
            <a:off x="2677786" y="4576216"/>
            <a:ext cx="0" cy="9414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3262896" y="4753168"/>
            <a:ext cx="645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rgbClr val="FF0000"/>
                </a:solidFill>
              </a:rPr>
              <a:t>(A-3)</a:t>
            </a:r>
          </a:p>
          <a:p>
            <a:pPr algn="ctr"/>
            <a:r>
              <a:rPr lang="en-US" altLang="ja-JP" dirty="0" smtClean="0">
                <a:solidFill>
                  <a:srgbClr val="0000FF"/>
                </a:solidFill>
              </a:rPr>
              <a:t>[</a:t>
            </a:r>
            <a:r>
              <a:rPr lang="en-US" altLang="ja-JP" dirty="0">
                <a:solidFill>
                  <a:srgbClr val="0000FF"/>
                </a:solidFill>
              </a:rPr>
              <a:t>B</a:t>
            </a:r>
            <a:r>
              <a:rPr kumimoji="1" lang="en-US" altLang="ja-JP" dirty="0" smtClean="0">
                <a:solidFill>
                  <a:srgbClr val="0000FF"/>
                </a:solidFill>
              </a:rPr>
              <a:t>-7]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91" name="Line 29"/>
          <p:cNvSpPr>
            <a:spLocks noChangeShapeType="1"/>
          </p:cNvSpPr>
          <p:nvPr/>
        </p:nvSpPr>
        <p:spPr bwMode="auto">
          <a:xfrm>
            <a:off x="5696024" y="5097884"/>
            <a:ext cx="0" cy="43204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92" name="Line 29"/>
          <p:cNvSpPr>
            <a:spLocks noChangeShapeType="1"/>
          </p:cNvSpPr>
          <p:nvPr/>
        </p:nvSpPr>
        <p:spPr bwMode="auto">
          <a:xfrm flipV="1">
            <a:off x="6976020" y="5080310"/>
            <a:ext cx="0" cy="449621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93" name="Line 29"/>
          <p:cNvSpPr>
            <a:spLocks noChangeShapeType="1"/>
          </p:cNvSpPr>
          <p:nvPr/>
        </p:nvSpPr>
        <p:spPr bwMode="auto">
          <a:xfrm>
            <a:off x="7407820" y="5080310"/>
            <a:ext cx="0" cy="449621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048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163173"/>
              </p:ext>
            </p:extLst>
          </p:nvPr>
        </p:nvGraphicFramePr>
        <p:xfrm>
          <a:off x="4745180" y="1382735"/>
          <a:ext cx="4132800" cy="5204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404"/>
                <a:gridCol w="2549143"/>
                <a:gridCol w="1327253"/>
              </a:tblGrid>
              <a:tr h="149082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>
                          <a:solidFill>
                            <a:schemeClr val="tx1"/>
                          </a:solidFill>
                        </a:rPr>
                        <a:t>件名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>
                          <a:solidFill>
                            <a:srgbClr val="000000"/>
                          </a:solidFill>
                        </a:rPr>
                        <a:t>送信日時</a:t>
                      </a:r>
                      <a:endParaRPr kumimoji="1" lang="ja-JP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次回ミーティングについて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2015/01/09 10:34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登録情報更新のお願い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2015/01/09</a:t>
                      </a:r>
                      <a:r>
                        <a:rPr kumimoji="1" lang="en-US" altLang="ja-JP" sz="1200" baseline="0" dirty="0" smtClean="0"/>
                        <a:t> 15:32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第</a:t>
                      </a:r>
                      <a:r>
                        <a:rPr kumimoji="1" lang="en-US" altLang="ja-JP" sz="1200" dirty="0" smtClean="0"/>
                        <a:t>3</a:t>
                      </a:r>
                      <a:r>
                        <a:rPr kumimoji="1" lang="ja-JP" altLang="en-US" sz="1200" dirty="0" smtClean="0"/>
                        <a:t>回打合せの日時変更のお知らせ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2015/01/08 11:50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コピー機の不具合のご報告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2015/01/08 10:16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新年会の場所について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2015/01/05 14:01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第</a:t>
                      </a:r>
                      <a:r>
                        <a:rPr kumimoji="1" lang="en-US" altLang="ja-JP" sz="1200" dirty="0" smtClean="0"/>
                        <a:t>2</a:t>
                      </a:r>
                      <a:r>
                        <a:rPr kumimoji="1" lang="ja-JP" altLang="en-US" sz="1200" dirty="0" smtClean="0"/>
                        <a:t>回打合せ議事録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2015/01/04</a:t>
                      </a:r>
                      <a:r>
                        <a:rPr kumimoji="1" lang="en-US" altLang="ja-JP" sz="1200" baseline="0" dirty="0" smtClean="0"/>
                        <a:t> 16:48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Re: </a:t>
                      </a:r>
                      <a:r>
                        <a:rPr kumimoji="1" lang="ja-JP" altLang="en-US" sz="1200" dirty="0" smtClean="0"/>
                        <a:t>サーバ復旧のご報告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2014/12/30 11:29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サーバ復旧のご報告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2014/12/30 11:22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勉強会の出欠について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2014/12/29 13:20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新年会の出欠確認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2014/12/12 11:05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Re: </a:t>
                      </a:r>
                      <a:r>
                        <a:rPr kumimoji="1" lang="ja-JP" altLang="en-US" sz="1200" dirty="0" smtClean="0"/>
                        <a:t>大掃除について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2014/12/10 16:02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大掃除について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2014/12/10 14:30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第</a:t>
                      </a:r>
                      <a:r>
                        <a:rPr kumimoji="1" lang="en-US" altLang="ja-JP" sz="1200" dirty="0" smtClean="0"/>
                        <a:t>1</a:t>
                      </a:r>
                      <a:r>
                        <a:rPr kumimoji="1" lang="ja-JP" altLang="en-US" sz="1200" dirty="0" smtClean="0"/>
                        <a:t>回打合せ議事録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2014/12/08</a:t>
                      </a:r>
                      <a:r>
                        <a:rPr kumimoji="1" lang="en-US" altLang="ja-JP" sz="1200" baseline="0" dirty="0" smtClean="0"/>
                        <a:t> 15:16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年末・年始の防犯について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2014/12/06 10:01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Re: </a:t>
                      </a:r>
                      <a:r>
                        <a:rPr kumimoji="1" lang="ja-JP" altLang="en-US" sz="1200" dirty="0" smtClean="0"/>
                        <a:t>忘年会の出欠確認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2014/12/05 14:44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忘年会の出欠確認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2014/12/05 14:21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次回ミーティングについて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2014/12/05 12:40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忘年会のお知らせ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2014/12/04 10:59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026032"/>
              </p:ext>
            </p:extLst>
          </p:nvPr>
        </p:nvGraphicFramePr>
        <p:xfrm>
          <a:off x="277091" y="1378179"/>
          <a:ext cx="4132799" cy="5204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84"/>
                <a:gridCol w="257873"/>
                <a:gridCol w="3137442"/>
              </a:tblGrid>
              <a:tr h="14908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rgbClr val="000000"/>
                          </a:solidFill>
                        </a:rPr>
                        <a:t>Date</a:t>
                      </a:r>
                      <a:endParaRPr kumimoji="1" lang="ja-JP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rgbClr val="000000"/>
                          </a:solidFill>
                        </a:rPr>
                        <a:t>&lt;&lt;</a:t>
                      </a:r>
                      <a:r>
                        <a:rPr kumimoji="1" lang="en-US" altLang="ja-JP" sz="1800" baseline="0" dirty="0" smtClean="0">
                          <a:solidFill>
                            <a:srgbClr val="000000"/>
                          </a:solidFill>
                        </a:rPr>
                        <a:t>     </a:t>
                      </a:r>
                      <a:r>
                        <a:rPr kumimoji="1" lang="en-US" altLang="ja-JP" sz="1800" dirty="0" smtClean="0">
                          <a:solidFill>
                            <a:srgbClr val="000000"/>
                          </a:solidFill>
                        </a:rPr>
                        <a:t>2015-01     &gt;&gt;</a:t>
                      </a:r>
                      <a:endParaRPr kumimoji="1" lang="ja-JP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r>
                        <a:rPr kumimoji="1" lang="ja-JP" altLang="en-US" sz="1200" dirty="0" smtClean="0"/>
                        <a:t>（木）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  <a:r>
                        <a:rPr kumimoji="1" lang="ja-JP" altLang="en-US" sz="1200" dirty="0" smtClean="0"/>
                        <a:t>（金）</a:t>
                      </a:r>
                      <a:endParaRPr kumimoji="1" lang="en-US" altLang="ja-JP" sz="1200" dirty="0" smtClean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r>
                        <a:rPr kumimoji="1" lang="ja-JP" altLang="en-US" sz="1200" dirty="0" smtClean="0"/>
                        <a:t>（土）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4</a:t>
                      </a:r>
                      <a:r>
                        <a:rPr kumimoji="1" lang="ja-JP" altLang="en-US" sz="1200" dirty="0" smtClean="0"/>
                        <a:t>（日）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第</a:t>
                      </a:r>
                      <a:r>
                        <a:rPr kumimoji="1" lang="en-US" altLang="ja-JP" sz="1200" dirty="0" smtClean="0"/>
                        <a:t>2</a:t>
                      </a:r>
                      <a:r>
                        <a:rPr kumimoji="1" lang="ja-JP" altLang="en-US" sz="1200" dirty="0" smtClean="0"/>
                        <a:t>回打合せ</a:t>
                      </a:r>
                      <a:r>
                        <a:rPr kumimoji="1" lang="en-US" altLang="ja-JP" sz="1200" dirty="0" smtClean="0"/>
                        <a:t>(13:00〜15:00)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5</a:t>
                      </a:r>
                      <a:r>
                        <a:rPr kumimoji="1" lang="ja-JP" altLang="en-US" sz="1200" dirty="0" smtClean="0"/>
                        <a:t>（月）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6</a:t>
                      </a:r>
                      <a:r>
                        <a:rPr kumimoji="1" lang="ja-JP" altLang="en-US" sz="1200" dirty="0" smtClean="0"/>
                        <a:t>（火）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 rowSpan="2"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7</a:t>
                      </a:r>
                      <a:r>
                        <a:rPr kumimoji="1" lang="ja-JP" altLang="en-US" sz="1200" dirty="0" smtClean="0"/>
                        <a:t>（水）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ミーティング</a:t>
                      </a:r>
                      <a:r>
                        <a:rPr kumimoji="1" lang="en-US" altLang="ja-JP" sz="1200" dirty="0" smtClean="0"/>
                        <a:t>(10:00〜11:00)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 vMerge="1"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</a:pP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新年会</a:t>
                      </a:r>
                      <a:r>
                        <a:rPr kumimoji="1" lang="en-US" altLang="ja-JP" sz="1200" dirty="0" smtClean="0"/>
                        <a:t>(17:00〜20:00)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</a:pPr>
                      <a:r>
                        <a:rPr kumimoji="1" lang="en-US" altLang="ja-JP" sz="1200" dirty="0" smtClean="0"/>
                        <a:t>8</a:t>
                      </a:r>
                      <a:r>
                        <a:rPr kumimoji="1" lang="ja-JP" altLang="en-US" sz="1200" dirty="0" smtClean="0"/>
                        <a:t>（木）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24</a:t>
                      </a:r>
                      <a:r>
                        <a:rPr kumimoji="1" lang="ja-JP" altLang="en-US" sz="1200" dirty="0" smtClean="0"/>
                        <a:t>（土）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25</a:t>
                      </a:r>
                      <a:r>
                        <a:rPr kumimoji="1" lang="ja-JP" altLang="en-US" sz="1200" dirty="0" smtClean="0"/>
                        <a:t>（日）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26</a:t>
                      </a:r>
                      <a:r>
                        <a:rPr kumimoji="1" lang="ja-JP" altLang="en-US" sz="1200" dirty="0" smtClean="0"/>
                        <a:t>（月）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27</a:t>
                      </a:r>
                      <a:r>
                        <a:rPr kumimoji="1" lang="ja-JP" altLang="en-US" sz="1200" dirty="0" smtClean="0"/>
                        <a:t>（火）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rgbClr val="FF0000"/>
                          </a:solidFill>
                        </a:rPr>
                        <a:t>勉強会</a:t>
                      </a:r>
                      <a:r>
                        <a:rPr kumimoji="1" lang="en-US" altLang="ja-JP" sz="1200" dirty="0" smtClean="0">
                          <a:solidFill>
                            <a:srgbClr val="FF0000"/>
                          </a:solidFill>
                        </a:rPr>
                        <a:t>(10:00〜17:00)</a:t>
                      </a:r>
                      <a:endParaRPr kumimoji="1" lang="ja-JP" altLang="en-US" sz="12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28</a:t>
                      </a:r>
                      <a:r>
                        <a:rPr kumimoji="1" lang="ja-JP" altLang="en-US" sz="1200" dirty="0" smtClean="0"/>
                        <a:t>（水）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29</a:t>
                      </a:r>
                      <a:r>
                        <a:rPr kumimoji="1" lang="ja-JP" altLang="en-US" sz="1200" dirty="0" smtClean="0"/>
                        <a:t>（木）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第</a:t>
                      </a:r>
                      <a:r>
                        <a:rPr kumimoji="1" lang="en-US" altLang="ja-JP" sz="1200" dirty="0" smtClean="0"/>
                        <a:t>3</a:t>
                      </a:r>
                      <a:r>
                        <a:rPr kumimoji="1" lang="ja-JP" altLang="en-US" sz="1200" dirty="0" smtClean="0"/>
                        <a:t>回打合せ</a:t>
                      </a:r>
                      <a:r>
                        <a:rPr kumimoji="1" lang="en-US" altLang="ja-JP" sz="1200" dirty="0" smtClean="0"/>
                        <a:t>(14:30〜16:30)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飲み会</a:t>
                      </a:r>
                      <a:r>
                        <a:rPr kumimoji="1" lang="en-US" altLang="ja-JP" sz="1200" dirty="0" smtClean="0"/>
                        <a:t>(18:00〜20:00)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30</a:t>
                      </a:r>
                      <a:r>
                        <a:rPr kumimoji="1" lang="ja-JP" altLang="en-US" sz="1200" dirty="0" smtClean="0"/>
                        <a:t>（金）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31</a:t>
                      </a:r>
                      <a:r>
                        <a:rPr kumimoji="1" lang="ja-JP" altLang="en-US" sz="1200" dirty="0" smtClean="0"/>
                        <a:t>（土）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ミーティング</a:t>
                      </a:r>
                      <a:r>
                        <a:rPr kumimoji="1" lang="en-US" altLang="ja-JP" sz="1200" dirty="0" smtClean="0"/>
                        <a:t>(13:00〜14:00)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2066491" y="3867732"/>
            <a:ext cx="553998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2400" dirty="0" smtClean="0"/>
              <a:t>・・・</a:t>
            </a:r>
            <a:endParaRPr kumimoji="1" lang="ja-JP" altLang="en-US" sz="24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534818" y="3867732"/>
            <a:ext cx="553998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2400" dirty="0" smtClean="0"/>
              <a:t>・・・</a:t>
            </a:r>
            <a:endParaRPr kumimoji="1" lang="ja-JP" altLang="en-US" sz="2400" dirty="0"/>
          </a:p>
        </p:txBody>
      </p:sp>
      <p:sp>
        <p:nvSpPr>
          <p:cNvPr id="25" name="片側の 2 つの角を丸めた四角形 24"/>
          <p:cNvSpPr/>
          <p:nvPr/>
        </p:nvSpPr>
        <p:spPr>
          <a:xfrm>
            <a:off x="277091" y="889000"/>
            <a:ext cx="1789400" cy="489179"/>
          </a:xfrm>
          <a:prstGeom prst="round2SameRect">
            <a:avLst/>
          </a:prstGeom>
          <a:solidFill>
            <a:schemeClr val="tx2">
              <a:lumMod val="40000"/>
              <a:lumOff val="60000"/>
            </a:schemeClr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rgbClr val="000000"/>
                </a:solidFill>
              </a:rPr>
              <a:t>カレンダー</a:t>
            </a:r>
            <a:endParaRPr kumimoji="1" lang="ja-JP" altLang="en-US" sz="2000" dirty="0">
              <a:solidFill>
                <a:srgbClr val="000000"/>
              </a:solidFill>
            </a:endParaRPr>
          </a:p>
        </p:txBody>
      </p:sp>
      <p:sp>
        <p:nvSpPr>
          <p:cNvPr id="27" name="片側の 2 つの角を丸めた四角形 26"/>
          <p:cNvSpPr/>
          <p:nvPr/>
        </p:nvSpPr>
        <p:spPr>
          <a:xfrm>
            <a:off x="4745418" y="889000"/>
            <a:ext cx="1789400" cy="489179"/>
          </a:xfrm>
          <a:prstGeom prst="round2SameRect">
            <a:avLst/>
          </a:prstGeom>
          <a:solidFill>
            <a:schemeClr val="tx2">
              <a:lumMod val="40000"/>
              <a:lumOff val="60000"/>
            </a:schemeClr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rgbClr val="000000"/>
                </a:solidFill>
              </a:rPr>
              <a:t>メール</a:t>
            </a:r>
            <a:endParaRPr kumimoji="1" lang="ja-JP" altLang="en-US" sz="2000" dirty="0">
              <a:solidFill>
                <a:srgbClr val="000000"/>
              </a:solidFill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4745180" y="3568123"/>
            <a:ext cx="4132800" cy="24245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上矢印 4"/>
          <p:cNvSpPr/>
          <p:nvPr/>
        </p:nvSpPr>
        <p:spPr>
          <a:xfrm>
            <a:off x="6822116" y="3626432"/>
            <a:ext cx="368300" cy="482600"/>
          </a:xfrm>
          <a:prstGeom prst="upArrow">
            <a:avLst>
              <a:gd name="adj1" fmla="val 36207"/>
              <a:gd name="adj2" fmla="val 84483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18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2819400" y="3721100"/>
            <a:ext cx="3886200" cy="15621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3947391" y="4938067"/>
            <a:ext cx="4373313" cy="461665"/>
          </a:xfrm>
          <a:prstGeom prst="rect">
            <a:avLst/>
          </a:prstGeom>
          <a:solidFill>
            <a:schemeClr val="bg1">
              <a:alpha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en-US" sz="2400" dirty="0" smtClean="0">
                <a:solidFill>
                  <a:srgbClr val="FF0000"/>
                </a:solidFill>
              </a:rPr>
              <a:t>ドラッグ＆ドロップでタスクを作成</a:t>
            </a:r>
            <a:endParaRPr lang="en-US" altLang="ja-JP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153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053518"/>
              </p:ext>
            </p:extLst>
          </p:nvPr>
        </p:nvGraphicFramePr>
        <p:xfrm>
          <a:off x="4745180" y="1382735"/>
          <a:ext cx="4132800" cy="5204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404"/>
                <a:gridCol w="2549143"/>
                <a:gridCol w="1327253"/>
              </a:tblGrid>
              <a:tr h="149082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>
                          <a:solidFill>
                            <a:schemeClr val="tx1"/>
                          </a:solidFill>
                        </a:rPr>
                        <a:t>件名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>
                          <a:solidFill>
                            <a:srgbClr val="000000"/>
                          </a:solidFill>
                        </a:rPr>
                        <a:t>送信日時</a:t>
                      </a:r>
                      <a:endParaRPr kumimoji="1" lang="ja-JP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次回ミーティングについて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2015/01/09 10:34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登録情報更新のお願い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2015/01/09</a:t>
                      </a:r>
                      <a:r>
                        <a:rPr kumimoji="1" lang="en-US" altLang="ja-JP" sz="1200" baseline="0" dirty="0" smtClean="0"/>
                        <a:t> 15:32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第</a:t>
                      </a:r>
                      <a:r>
                        <a:rPr kumimoji="1" lang="en-US" altLang="ja-JP" sz="1200" dirty="0" smtClean="0"/>
                        <a:t>3</a:t>
                      </a:r>
                      <a:r>
                        <a:rPr kumimoji="1" lang="ja-JP" altLang="en-US" sz="1200" dirty="0" smtClean="0"/>
                        <a:t>回打合せの日時変更のお知らせ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2015/01/08 11:50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コピー機の不具合のご報告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2015/01/08 10:16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新年会の場所について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2015/01/05 14:01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第</a:t>
                      </a:r>
                      <a:r>
                        <a:rPr kumimoji="1" lang="en-US" altLang="ja-JP" sz="1200" dirty="0" smtClean="0"/>
                        <a:t>2</a:t>
                      </a:r>
                      <a:r>
                        <a:rPr kumimoji="1" lang="ja-JP" altLang="en-US" sz="1200" dirty="0" smtClean="0"/>
                        <a:t>回打合せ議事録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2015/01/04</a:t>
                      </a:r>
                      <a:r>
                        <a:rPr kumimoji="1" lang="en-US" altLang="ja-JP" sz="1200" baseline="0" dirty="0" smtClean="0"/>
                        <a:t> 16:48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Re: </a:t>
                      </a:r>
                      <a:r>
                        <a:rPr kumimoji="1" lang="ja-JP" altLang="en-US" sz="1200" dirty="0" smtClean="0"/>
                        <a:t>サーバ復旧のご報告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2014/12/30 11:29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サーバ復旧のご報告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2014/12/30 11:22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勉強会の出欠について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2014/12/29 13:20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新年会の出欠確認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2014/12/12 11:05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Re: </a:t>
                      </a:r>
                      <a:r>
                        <a:rPr kumimoji="1" lang="ja-JP" altLang="en-US" sz="1200" dirty="0" smtClean="0"/>
                        <a:t>大掃除について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2014/12/10 16:02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大掃除について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2014/12/10 14:30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第</a:t>
                      </a:r>
                      <a:r>
                        <a:rPr kumimoji="1" lang="en-US" altLang="ja-JP" sz="1200" dirty="0" smtClean="0"/>
                        <a:t>1</a:t>
                      </a:r>
                      <a:r>
                        <a:rPr kumimoji="1" lang="ja-JP" altLang="en-US" sz="1200" dirty="0" smtClean="0"/>
                        <a:t>回打合せ議事録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2014/12/08</a:t>
                      </a:r>
                      <a:r>
                        <a:rPr kumimoji="1" lang="en-US" altLang="ja-JP" sz="1200" baseline="0" dirty="0" smtClean="0"/>
                        <a:t> 15:16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年末・年始の防犯について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2014/12/06 10:01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Re: </a:t>
                      </a:r>
                      <a:r>
                        <a:rPr kumimoji="1" lang="ja-JP" altLang="en-US" sz="1200" dirty="0" smtClean="0"/>
                        <a:t>忘年会の出欠確認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2014/12/05 14:44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忘年会の出欠確認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2014/12/05 14:21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次回ミーティングについて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2014/12/05 12:40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忘年会のお知らせ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2014/12/04 10:59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440916"/>
              </p:ext>
            </p:extLst>
          </p:nvPr>
        </p:nvGraphicFramePr>
        <p:xfrm>
          <a:off x="277091" y="1378179"/>
          <a:ext cx="4132799" cy="5204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84"/>
                <a:gridCol w="257873"/>
                <a:gridCol w="3137442"/>
              </a:tblGrid>
              <a:tr h="14908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rgbClr val="000000"/>
                          </a:solidFill>
                        </a:rPr>
                        <a:t>Date</a:t>
                      </a:r>
                      <a:endParaRPr kumimoji="1" lang="ja-JP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rgbClr val="000000"/>
                          </a:solidFill>
                        </a:rPr>
                        <a:t>&lt;&lt;</a:t>
                      </a:r>
                      <a:r>
                        <a:rPr kumimoji="1" lang="en-US" altLang="ja-JP" sz="1800" baseline="0" dirty="0" smtClean="0">
                          <a:solidFill>
                            <a:srgbClr val="000000"/>
                          </a:solidFill>
                        </a:rPr>
                        <a:t>     </a:t>
                      </a:r>
                      <a:r>
                        <a:rPr kumimoji="1" lang="en-US" altLang="ja-JP" sz="1800" dirty="0" smtClean="0">
                          <a:solidFill>
                            <a:srgbClr val="000000"/>
                          </a:solidFill>
                        </a:rPr>
                        <a:t>2015-01     &gt;&gt;</a:t>
                      </a:r>
                      <a:endParaRPr kumimoji="1" lang="ja-JP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r>
                        <a:rPr kumimoji="1" lang="ja-JP" altLang="en-US" sz="1200" dirty="0" smtClean="0"/>
                        <a:t>（木）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  <a:r>
                        <a:rPr kumimoji="1" lang="ja-JP" altLang="en-US" sz="1200" dirty="0" smtClean="0"/>
                        <a:t>（金）</a:t>
                      </a:r>
                      <a:endParaRPr kumimoji="1" lang="en-US" altLang="ja-JP" sz="1200" dirty="0" smtClean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r>
                        <a:rPr kumimoji="1" lang="ja-JP" altLang="en-US" sz="1200" dirty="0" smtClean="0"/>
                        <a:t>（土）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4</a:t>
                      </a:r>
                      <a:r>
                        <a:rPr kumimoji="1" lang="ja-JP" altLang="en-US" sz="1200" dirty="0" smtClean="0"/>
                        <a:t>（日）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第</a:t>
                      </a:r>
                      <a:r>
                        <a:rPr kumimoji="1" lang="en-US" altLang="ja-JP" sz="1200" dirty="0" smtClean="0"/>
                        <a:t>2</a:t>
                      </a:r>
                      <a:r>
                        <a:rPr kumimoji="1" lang="ja-JP" altLang="en-US" sz="1200" dirty="0" smtClean="0"/>
                        <a:t>回打合せ</a:t>
                      </a:r>
                      <a:r>
                        <a:rPr kumimoji="1" lang="en-US" altLang="ja-JP" sz="1200" dirty="0" smtClean="0"/>
                        <a:t>(13:00〜15:00)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5</a:t>
                      </a:r>
                      <a:r>
                        <a:rPr kumimoji="1" lang="ja-JP" altLang="en-US" sz="1200" dirty="0" smtClean="0"/>
                        <a:t>（月）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6</a:t>
                      </a:r>
                      <a:r>
                        <a:rPr kumimoji="1" lang="ja-JP" altLang="en-US" sz="1200" dirty="0" smtClean="0"/>
                        <a:t>（火）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 rowSpan="2"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7</a:t>
                      </a:r>
                      <a:r>
                        <a:rPr kumimoji="1" lang="ja-JP" altLang="en-US" sz="1200" dirty="0" smtClean="0"/>
                        <a:t>（水）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ミーティング</a:t>
                      </a:r>
                      <a:r>
                        <a:rPr kumimoji="1" lang="en-US" altLang="ja-JP" sz="1200" dirty="0" smtClean="0"/>
                        <a:t>(10:00〜11:00)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 vMerge="1"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</a:pP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新年会</a:t>
                      </a:r>
                      <a:r>
                        <a:rPr kumimoji="1" lang="en-US" altLang="ja-JP" sz="1200" dirty="0" smtClean="0"/>
                        <a:t>(17:00〜20:00)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</a:pPr>
                      <a:r>
                        <a:rPr kumimoji="1" lang="en-US" altLang="ja-JP" sz="1200" dirty="0" smtClean="0"/>
                        <a:t>8</a:t>
                      </a:r>
                      <a:r>
                        <a:rPr kumimoji="1" lang="ja-JP" altLang="en-US" sz="1200" dirty="0" smtClean="0"/>
                        <a:t>（木）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24</a:t>
                      </a:r>
                      <a:r>
                        <a:rPr kumimoji="1" lang="ja-JP" altLang="en-US" sz="1200" dirty="0" smtClean="0"/>
                        <a:t>（土）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25</a:t>
                      </a:r>
                      <a:r>
                        <a:rPr kumimoji="1" lang="ja-JP" altLang="en-US" sz="1200" dirty="0" smtClean="0"/>
                        <a:t>（日）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26</a:t>
                      </a:r>
                      <a:r>
                        <a:rPr kumimoji="1" lang="ja-JP" altLang="en-US" sz="1200" dirty="0" smtClean="0"/>
                        <a:t>（月）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勉強会</a:t>
                      </a:r>
                      <a:r>
                        <a:rPr kumimoji="1" lang="en-US" altLang="ja-JP" sz="1200" dirty="0" smtClean="0"/>
                        <a:t>(10:00〜17:00)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27</a:t>
                      </a:r>
                      <a:r>
                        <a:rPr kumimoji="1" lang="ja-JP" altLang="en-US" sz="1200" dirty="0" smtClean="0"/>
                        <a:t>（火）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28</a:t>
                      </a:r>
                      <a:r>
                        <a:rPr kumimoji="1" lang="ja-JP" altLang="en-US" sz="1200" dirty="0" smtClean="0"/>
                        <a:t>（水）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29</a:t>
                      </a:r>
                      <a:r>
                        <a:rPr kumimoji="1" lang="ja-JP" altLang="en-US" sz="1200" dirty="0" smtClean="0"/>
                        <a:t>（木）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第</a:t>
                      </a:r>
                      <a:r>
                        <a:rPr kumimoji="1" lang="en-US" altLang="ja-JP" sz="1200" dirty="0" smtClean="0"/>
                        <a:t>3</a:t>
                      </a:r>
                      <a:r>
                        <a:rPr kumimoji="1" lang="ja-JP" altLang="en-US" sz="1200" dirty="0" smtClean="0"/>
                        <a:t>回打合せ</a:t>
                      </a:r>
                      <a:r>
                        <a:rPr kumimoji="1" lang="en-US" altLang="ja-JP" sz="1200" dirty="0" smtClean="0"/>
                        <a:t>(14:30〜16:30)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飲み会</a:t>
                      </a:r>
                      <a:r>
                        <a:rPr kumimoji="1" lang="en-US" altLang="ja-JP" sz="1200" dirty="0" smtClean="0"/>
                        <a:t>(18:00〜20:00)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30</a:t>
                      </a:r>
                      <a:r>
                        <a:rPr kumimoji="1" lang="ja-JP" altLang="en-US" sz="1200" dirty="0" smtClean="0"/>
                        <a:t>（金）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31</a:t>
                      </a:r>
                      <a:r>
                        <a:rPr kumimoji="1" lang="ja-JP" altLang="en-US" sz="1200" dirty="0" smtClean="0"/>
                        <a:t>（土）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ミーティング</a:t>
                      </a:r>
                      <a:r>
                        <a:rPr kumimoji="1" lang="en-US" altLang="ja-JP" sz="1200" dirty="0" smtClean="0"/>
                        <a:t>(13:00〜14:00)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2066491" y="3867732"/>
            <a:ext cx="553998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2400" dirty="0" smtClean="0"/>
              <a:t>・・・</a:t>
            </a:r>
            <a:endParaRPr kumimoji="1" lang="ja-JP" altLang="en-US" sz="24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534818" y="3867732"/>
            <a:ext cx="553998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2400" dirty="0" smtClean="0"/>
              <a:t>・・・</a:t>
            </a:r>
            <a:endParaRPr kumimoji="1" lang="ja-JP" altLang="en-US" sz="2400" dirty="0"/>
          </a:p>
        </p:txBody>
      </p:sp>
      <p:sp>
        <p:nvSpPr>
          <p:cNvPr id="25" name="片側の 2 つの角を丸めた四角形 24"/>
          <p:cNvSpPr/>
          <p:nvPr/>
        </p:nvSpPr>
        <p:spPr>
          <a:xfrm>
            <a:off x="277091" y="889000"/>
            <a:ext cx="1789400" cy="489179"/>
          </a:xfrm>
          <a:prstGeom prst="round2SameRect">
            <a:avLst/>
          </a:prstGeom>
          <a:solidFill>
            <a:schemeClr val="tx2">
              <a:lumMod val="40000"/>
              <a:lumOff val="60000"/>
            </a:schemeClr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rgbClr val="000000"/>
                </a:solidFill>
              </a:rPr>
              <a:t>カレンダー</a:t>
            </a:r>
            <a:endParaRPr kumimoji="1" lang="ja-JP" altLang="en-US" sz="2000" dirty="0">
              <a:solidFill>
                <a:srgbClr val="000000"/>
              </a:solidFill>
            </a:endParaRPr>
          </a:p>
        </p:txBody>
      </p:sp>
      <p:sp>
        <p:nvSpPr>
          <p:cNvPr id="27" name="片側の 2 つの角を丸めた四角形 26"/>
          <p:cNvSpPr/>
          <p:nvPr/>
        </p:nvSpPr>
        <p:spPr>
          <a:xfrm>
            <a:off x="4745418" y="889000"/>
            <a:ext cx="1789400" cy="489179"/>
          </a:xfrm>
          <a:prstGeom prst="round2SameRect">
            <a:avLst/>
          </a:prstGeom>
          <a:solidFill>
            <a:schemeClr val="tx2">
              <a:lumMod val="40000"/>
              <a:lumOff val="60000"/>
            </a:schemeClr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rgbClr val="000000"/>
                </a:solidFill>
              </a:rPr>
              <a:t>メール</a:t>
            </a:r>
            <a:endParaRPr kumimoji="1" lang="ja-JP" altLang="en-US" sz="2000" dirty="0">
              <a:solidFill>
                <a:srgbClr val="000000"/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277091" y="4953004"/>
            <a:ext cx="4132800" cy="24245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上矢印 9"/>
          <p:cNvSpPr/>
          <p:nvPr/>
        </p:nvSpPr>
        <p:spPr>
          <a:xfrm>
            <a:off x="2722089" y="5061532"/>
            <a:ext cx="368300" cy="482600"/>
          </a:xfrm>
          <a:prstGeom prst="upArrow">
            <a:avLst>
              <a:gd name="adj1" fmla="val 36207"/>
              <a:gd name="adj2" fmla="val 84483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18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角丸四角形吹き出し 2"/>
          <p:cNvSpPr/>
          <p:nvPr/>
        </p:nvSpPr>
        <p:spPr>
          <a:xfrm>
            <a:off x="3317690" y="4572000"/>
            <a:ext cx="4848410" cy="1892300"/>
          </a:xfrm>
          <a:prstGeom prst="wedgeRoundRectCallout">
            <a:avLst>
              <a:gd name="adj1" fmla="val -58106"/>
              <a:gd name="adj2" fmla="val -22424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タスク名：</a:t>
            </a:r>
            <a:r>
              <a:rPr kumimoji="1" lang="en-US" altLang="ja-JP" dirty="0" smtClean="0">
                <a:solidFill>
                  <a:schemeClr val="tx1"/>
                </a:solidFill>
              </a:rPr>
              <a:t> </a:t>
            </a:r>
            <a:r>
              <a:rPr kumimoji="1" lang="ja-JP" altLang="en-US" dirty="0" smtClean="0">
                <a:solidFill>
                  <a:schemeClr val="tx1"/>
                </a:solidFill>
              </a:rPr>
              <a:t>勉強会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日時</a:t>
            </a:r>
            <a:r>
              <a:rPr lang="en-US" altLang="ja-JP" dirty="0">
                <a:solidFill>
                  <a:schemeClr val="tx1"/>
                </a:solidFill>
              </a:rPr>
              <a:t>: 2015/1/</a:t>
            </a:r>
            <a:r>
              <a:rPr lang="en-US" altLang="ja-JP" dirty="0" smtClean="0">
                <a:solidFill>
                  <a:schemeClr val="tx1"/>
                </a:solidFill>
              </a:rPr>
              <a:t>26  10:00 〜 17:00</a:t>
            </a:r>
          </a:p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関連するメール</a:t>
            </a:r>
            <a:r>
              <a:rPr lang="en-US" altLang="ja-JP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     </a:t>
            </a:r>
            <a:r>
              <a:rPr lang="ja-JP" altLang="en-US" u="sng" dirty="0" smtClean="0">
                <a:solidFill>
                  <a:srgbClr val="0000FF"/>
                </a:solidFill>
              </a:rPr>
              <a:t>勉強会の出欠について</a:t>
            </a:r>
            <a:r>
              <a:rPr lang="en-US" altLang="ja-JP" u="sng" dirty="0" smtClean="0">
                <a:solidFill>
                  <a:srgbClr val="0000FF"/>
                </a:solidFill>
              </a:rPr>
              <a:t> (2014/12/29 13:20)</a:t>
            </a:r>
            <a:endParaRPr lang="en-US" altLang="ja-JP" u="sng" dirty="0">
              <a:solidFill>
                <a:srgbClr val="0000FF"/>
              </a:solidFill>
            </a:endParaRPr>
          </a:p>
          <a:p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848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939791"/>
              </p:ext>
            </p:extLst>
          </p:nvPr>
        </p:nvGraphicFramePr>
        <p:xfrm>
          <a:off x="1849580" y="1382735"/>
          <a:ext cx="4132800" cy="5204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404"/>
                <a:gridCol w="2549143"/>
                <a:gridCol w="1327253"/>
              </a:tblGrid>
              <a:tr h="149082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>
                          <a:solidFill>
                            <a:schemeClr val="tx1"/>
                          </a:solidFill>
                        </a:rPr>
                        <a:t>件名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>
                          <a:solidFill>
                            <a:srgbClr val="000000"/>
                          </a:solidFill>
                        </a:rPr>
                        <a:t>送信日時</a:t>
                      </a:r>
                      <a:endParaRPr kumimoji="1" lang="ja-JP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次回ミーティングについて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2015/01/09 10:34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登録情報更新のお願い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2015/01/09</a:t>
                      </a:r>
                      <a:r>
                        <a:rPr kumimoji="1" lang="en-US" altLang="ja-JP" sz="1200" baseline="0" dirty="0" smtClean="0"/>
                        <a:t> 15:32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第</a:t>
                      </a:r>
                      <a:r>
                        <a:rPr kumimoji="1" lang="en-US" altLang="ja-JP" sz="1200" dirty="0" smtClean="0"/>
                        <a:t>3</a:t>
                      </a:r>
                      <a:r>
                        <a:rPr kumimoji="1" lang="ja-JP" altLang="en-US" sz="1200" dirty="0" smtClean="0"/>
                        <a:t>回打合せの日時変更のお知らせ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2015/01/08 11:50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コピー機の不具合のご報告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2015/01/08 10:16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新年会の場所について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2015/01/05 14:01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第</a:t>
                      </a:r>
                      <a:r>
                        <a:rPr kumimoji="1" lang="en-US" altLang="ja-JP" sz="1200" dirty="0" smtClean="0"/>
                        <a:t>2</a:t>
                      </a:r>
                      <a:r>
                        <a:rPr kumimoji="1" lang="ja-JP" altLang="en-US" sz="1200" dirty="0" smtClean="0"/>
                        <a:t>回打合せ議事録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2015/01/04</a:t>
                      </a:r>
                      <a:r>
                        <a:rPr kumimoji="1" lang="en-US" altLang="ja-JP" sz="1200" baseline="0" dirty="0" smtClean="0"/>
                        <a:t> 16:48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Re: </a:t>
                      </a:r>
                      <a:r>
                        <a:rPr kumimoji="1" lang="ja-JP" altLang="en-US" sz="1200" dirty="0" smtClean="0"/>
                        <a:t>サーバ復旧のご報告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2014/12/30 11:29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サーバ復旧のご報告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2014/12/30 11:22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勉強会の出欠について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2014/12/29 13:20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新年会の出欠確認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2014/12/12 11:05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Re: </a:t>
                      </a:r>
                      <a:r>
                        <a:rPr kumimoji="1" lang="ja-JP" altLang="en-US" sz="1200" dirty="0" smtClean="0"/>
                        <a:t>大掃除について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2014/12/10 16:02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大掃除について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2014/12/10 14:30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第</a:t>
                      </a:r>
                      <a:r>
                        <a:rPr kumimoji="1" lang="en-US" altLang="ja-JP" sz="1200" dirty="0" smtClean="0"/>
                        <a:t>1</a:t>
                      </a:r>
                      <a:r>
                        <a:rPr kumimoji="1" lang="ja-JP" altLang="en-US" sz="1200" dirty="0" smtClean="0"/>
                        <a:t>回打合せ議事録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2014/12/08</a:t>
                      </a:r>
                      <a:r>
                        <a:rPr kumimoji="1" lang="en-US" altLang="ja-JP" sz="1200" baseline="0" dirty="0" smtClean="0"/>
                        <a:t> 15:16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年末・年始の防犯について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2014/12/06 10:01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Re: </a:t>
                      </a:r>
                      <a:r>
                        <a:rPr kumimoji="1" lang="ja-JP" altLang="en-US" sz="1200" dirty="0" smtClean="0"/>
                        <a:t>忘年会の出欠確認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2014/12/05 14:44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忘年会の出欠確認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2014/12/05 14:21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次回ミーティングについて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2014/12/05 12:40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22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⬜️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忘年会のお知らせ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2014/12/04 10:59</a:t>
                      </a:r>
                      <a:endParaRPr kumimoji="1" lang="ja-JP" altLang="en-US" sz="1200" dirty="0"/>
                    </a:p>
                  </a:txBody>
                  <a:tcPr marL="49510" marR="49510" marT="24757" marB="24757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テキスト ボックス 11"/>
          <p:cNvSpPr txBox="1"/>
          <p:nvPr/>
        </p:nvSpPr>
        <p:spPr>
          <a:xfrm>
            <a:off x="3639218" y="3867732"/>
            <a:ext cx="553998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2400" dirty="0" smtClean="0"/>
              <a:t>・・・</a:t>
            </a:r>
            <a:endParaRPr kumimoji="1" lang="ja-JP" altLang="en-US" sz="2400" dirty="0"/>
          </a:p>
        </p:txBody>
      </p:sp>
      <p:sp>
        <p:nvSpPr>
          <p:cNvPr id="27" name="片側の 2 つの角を丸めた四角形 26"/>
          <p:cNvSpPr/>
          <p:nvPr/>
        </p:nvSpPr>
        <p:spPr>
          <a:xfrm>
            <a:off x="1849818" y="889000"/>
            <a:ext cx="1789400" cy="489179"/>
          </a:xfrm>
          <a:prstGeom prst="round2SameRect">
            <a:avLst/>
          </a:prstGeom>
          <a:solidFill>
            <a:schemeClr val="tx2">
              <a:lumMod val="40000"/>
              <a:lumOff val="60000"/>
            </a:schemeClr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rgbClr val="000000"/>
                </a:solidFill>
              </a:rPr>
              <a:t>メール</a:t>
            </a:r>
            <a:endParaRPr kumimoji="1" lang="ja-JP" altLang="en-US" sz="2000" dirty="0">
              <a:solidFill>
                <a:srgbClr val="000000"/>
              </a:solidFill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1849580" y="3568123"/>
            <a:ext cx="4132800" cy="24245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3982809" y="3729292"/>
            <a:ext cx="3789592" cy="1820608"/>
          </a:xfrm>
          <a:prstGeom prst="roundRect">
            <a:avLst>
              <a:gd name="adj" fmla="val 7024"/>
            </a:avLst>
          </a:prstGeom>
          <a:solidFill>
            <a:schemeClr val="bg1">
              <a:alpha val="97000"/>
            </a:schemeClr>
          </a:solidFill>
          <a:ln w="19050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458479" y="3812726"/>
            <a:ext cx="3073678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dirty="0" smtClean="0"/>
              <a:t>この</a:t>
            </a:r>
            <a:r>
              <a:rPr kumimoji="1" lang="ja-JP" altLang="en-US" dirty="0" smtClean="0"/>
              <a:t>メールを再利用</a:t>
            </a:r>
            <a:endParaRPr kumimoji="1" lang="en-US" altLang="ja-JP" dirty="0" smtClean="0"/>
          </a:p>
          <a:p>
            <a:pPr>
              <a:lnSpc>
                <a:spcPct val="150000"/>
              </a:lnSpc>
            </a:pPr>
            <a:r>
              <a:rPr lang="ja-JP" altLang="en-US" dirty="0" smtClean="0"/>
              <a:t>このメールとタスクを関連付け</a:t>
            </a:r>
            <a:endParaRPr lang="en-US" altLang="ja-JP" dirty="0" smtClean="0"/>
          </a:p>
        </p:txBody>
      </p:sp>
      <p:sp>
        <p:nvSpPr>
          <p:cNvPr id="19" name="角丸四角形 18"/>
          <p:cNvSpPr/>
          <p:nvPr/>
        </p:nvSpPr>
        <p:spPr>
          <a:xfrm>
            <a:off x="4480386" y="3913152"/>
            <a:ext cx="3051772" cy="369332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939806" y="4828617"/>
            <a:ext cx="553998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2400" dirty="0" smtClean="0"/>
              <a:t>・・・</a:t>
            </a:r>
            <a:endParaRPr kumimoji="1" lang="ja-JP" altLang="en-US" sz="24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849580" y="349419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✔</a:t>
            </a:r>
            <a:r>
              <a:rPr lang="en-US" altLang="ja-JP" sz="1200" dirty="0" smtClean="0"/>
              <a:t>️</a:t>
            </a:r>
            <a:endParaRPr kumimoji="1" lang="ja-JP" altLang="en-US" sz="1200" dirty="0"/>
          </a:p>
        </p:txBody>
      </p:sp>
      <p:sp>
        <p:nvSpPr>
          <p:cNvPr id="5" name="上矢印 4"/>
          <p:cNvSpPr/>
          <p:nvPr/>
        </p:nvSpPr>
        <p:spPr>
          <a:xfrm>
            <a:off x="3926516" y="3626432"/>
            <a:ext cx="368300" cy="482600"/>
          </a:xfrm>
          <a:prstGeom prst="upArrow">
            <a:avLst>
              <a:gd name="adj1" fmla="val 36207"/>
              <a:gd name="adj2" fmla="val 84483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18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1282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6775</Words>
  <Application>Microsoft Macintosh PowerPoint</Application>
  <PresentationFormat>画面に合わせる (4:3)</PresentationFormat>
  <Paragraphs>1828</Paragraphs>
  <Slides>29</Slides>
  <Notes>18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0" baseType="lpstr"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Hiroaki Kobayashi</dc:creator>
  <cp:lastModifiedBy>Hiroaki Kobayashi</cp:lastModifiedBy>
  <cp:revision>352</cp:revision>
  <dcterms:created xsi:type="dcterms:W3CDTF">2014-11-27T06:01:18Z</dcterms:created>
  <dcterms:modified xsi:type="dcterms:W3CDTF">2015-08-10T07:44:16Z</dcterms:modified>
</cp:coreProperties>
</file>