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3" r:id="rId1"/>
  </p:sldMasterIdLst>
  <p:notesMasterIdLst>
    <p:notesMasterId r:id="rId23"/>
  </p:notesMasterIdLst>
  <p:handoutMasterIdLst>
    <p:handoutMasterId r:id="rId24"/>
  </p:handoutMasterIdLst>
  <p:sldIdLst>
    <p:sldId id="1575" r:id="rId2"/>
    <p:sldId id="1541" r:id="rId3"/>
    <p:sldId id="1632" r:id="rId4"/>
    <p:sldId id="1629" r:id="rId5"/>
    <p:sldId id="1630" r:id="rId6"/>
    <p:sldId id="1532" r:id="rId7"/>
    <p:sldId id="854" r:id="rId8"/>
    <p:sldId id="1635" r:id="rId9"/>
    <p:sldId id="1642" r:id="rId10"/>
    <p:sldId id="1082" r:id="rId11"/>
    <p:sldId id="1653" r:id="rId12"/>
    <p:sldId id="1191" r:id="rId13"/>
    <p:sldId id="1192" r:id="rId14"/>
    <p:sldId id="1193" r:id="rId15"/>
    <p:sldId id="1194" r:id="rId16"/>
    <p:sldId id="1662" r:id="rId17"/>
    <p:sldId id="1643" r:id="rId18"/>
    <p:sldId id="1658" r:id="rId19"/>
    <p:sldId id="1626" r:id="rId20"/>
    <p:sldId id="1660" r:id="rId21"/>
    <p:sldId id="1646" r:id="rId22"/>
  </p:sldIdLst>
  <p:sldSz cx="9144000" cy="6858000" type="screen4x3"/>
  <p:notesSz cx="6807200" cy="9939338"/>
  <p:defaultTextStyle>
    <a:defPPr>
      <a:defRPr lang="ja-JP"/>
    </a:defPPr>
    <a:lvl1pPr algn="ctr"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ctr"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ctr"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ctr"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ctr"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guide id="3" orient="horz" pos="3131">
          <p15:clr>
            <a:srgbClr val="A4A3A4"/>
          </p15:clr>
        </p15:guide>
        <p15:guide id="4"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FF00"/>
    <a:srgbClr val="FF00FF"/>
    <a:srgbClr val="FFFF00"/>
    <a:srgbClr val="000000"/>
    <a:srgbClr val="FFFFCC"/>
    <a:srgbClr val="00FFFF"/>
    <a:srgbClr val="8BE5E7"/>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8" autoAdjust="0"/>
    <p:restoredTop sz="91699" autoAdjust="0"/>
  </p:normalViewPr>
  <p:slideViewPr>
    <p:cSldViewPr>
      <p:cViewPr varScale="1">
        <p:scale>
          <a:sx n="99" d="100"/>
          <a:sy n="99" d="100"/>
        </p:scale>
        <p:origin x="528" y="72"/>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792" y="-96"/>
      </p:cViewPr>
      <p:guideLst>
        <p:guide orient="horz" pos="3224"/>
        <p:guide pos="2237"/>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1"/>
            <a:ext cx="2949990" cy="496427"/>
          </a:xfrm>
          <a:prstGeom prst="rect">
            <a:avLst/>
          </a:prstGeom>
          <a:noFill/>
          <a:ln w="9525">
            <a:noFill/>
            <a:miter lim="800000"/>
            <a:headEnd/>
            <a:tailEnd/>
          </a:ln>
          <a:effectLst/>
        </p:spPr>
        <p:txBody>
          <a:bodyPr vert="horz" wrap="square" lIns="91441" tIns="45721" rIns="91441" bIns="45721" numCol="1" anchor="t" anchorCtr="0" compatLnSpc="1">
            <a:prstTxWarp prst="textNoShape">
              <a:avLst/>
            </a:prstTxWarp>
          </a:bodyPr>
          <a:lstStyle>
            <a:lvl1pPr algn="l" defTabSz="914076">
              <a:spcBef>
                <a:spcPct val="20000"/>
              </a:spcBef>
              <a:buFontTx/>
              <a:buChar char="•"/>
              <a:defRPr sz="1200">
                <a:latin typeface="Times New Roman" pitchFamily="18" charset="0"/>
              </a:defRPr>
            </a:lvl1pPr>
          </a:lstStyle>
          <a:p>
            <a:pPr>
              <a:defRPr/>
            </a:pPr>
            <a:endParaRPr lang="en-US" altLang="ja-JP"/>
          </a:p>
        </p:txBody>
      </p:sp>
      <p:sp>
        <p:nvSpPr>
          <p:cNvPr id="86019" name="Rectangle 3"/>
          <p:cNvSpPr>
            <a:spLocks noGrp="1" noChangeArrowheads="1"/>
          </p:cNvSpPr>
          <p:nvPr>
            <p:ph type="dt" sz="quarter" idx="1"/>
          </p:nvPr>
        </p:nvSpPr>
        <p:spPr bwMode="auto">
          <a:xfrm>
            <a:off x="3857211" y="1"/>
            <a:ext cx="2949990" cy="496427"/>
          </a:xfrm>
          <a:prstGeom prst="rect">
            <a:avLst/>
          </a:prstGeom>
          <a:noFill/>
          <a:ln w="9525">
            <a:noFill/>
            <a:miter lim="800000"/>
            <a:headEnd/>
            <a:tailEnd/>
          </a:ln>
          <a:effectLst/>
        </p:spPr>
        <p:txBody>
          <a:bodyPr vert="horz" wrap="square" lIns="91441" tIns="45721" rIns="91441" bIns="45721" numCol="1" anchor="t" anchorCtr="0" compatLnSpc="1">
            <a:prstTxWarp prst="textNoShape">
              <a:avLst/>
            </a:prstTxWarp>
          </a:bodyPr>
          <a:lstStyle>
            <a:lvl1pPr algn="r" defTabSz="914076">
              <a:spcBef>
                <a:spcPct val="20000"/>
              </a:spcBef>
              <a:buFontTx/>
              <a:buChar char="•"/>
              <a:defRPr sz="1200">
                <a:latin typeface="Times New Roman" pitchFamily="18" charset="0"/>
              </a:defRPr>
            </a:lvl1pPr>
          </a:lstStyle>
          <a:p>
            <a:pPr>
              <a:defRPr/>
            </a:pPr>
            <a:endParaRPr lang="en-US" altLang="ja-JP"/>
          </a:p>
        </p:txBody>
      </p:sp>
      <p:sp>
        <p:nvSpPr>
          <p:cNvPr id="86020" name="Rectangle 4"/>
          <p:cNvSpPr>
            <a:spLocks noGrp="1" noChangeArrowheads="1"/>
          </p:cNvSpPr>
          <p:nvPr>
            <p:ph type="ftr" sz="quarter" idx="2"/>
          </p:nvPr>
        </p:nvSpPr>
        <p:spPr bwMode="auto">
          <a:xfrm>
            <a:off x="0" y="9442911"/>
            <a:ext cx="2949990" cy="496427"/>
          </a:xfrm>
          <a:prstGeom prst="rect">
            <a:avLst/>
          </a:prstGeom>
          <a:noFill/>
          <a:ln w="9525">
            <a:noFill/>
            <a:miter lim="800000"/>
            <a:headEnd/>
            <a:tailEnd/>
          </a:ln>
          <a:effectLst/>
        </p:spPr>
        <p:txBody>
          <a:bodyPr vert="horz" wrap="square" lIns="91441" tIns="45721" rIns="91441" bIns="45721" numCol="1" anchor="b" anchorCtr="0" compatLnSpc="1">
            <a:prstTxWarp prst="textNoShape">
              <a:avLst/>
            </a:prstTxWarp>
          </a:bodyPr>
          <a:lstStyle>
            <a:lvl1pPr algn="l" defTabSz="914076">
              <a:spcBef>
                <a:spcPct val="20000"/>
              </a:spcBef>
              <a:buFontTx/>
              <a:buChar char="•"/>
              <a:defRPr sz="1200">
                <a:latin typeface="Times New Roman" pitchFamily="18" charset="0"/>
              </a:defRPr>
            </a:lvl1pPr>
          </a:lstStyle>
          <a:p>
            <a:pPr>
              <a:defRPr/>
            </a:pPr>
            <a:endParaRPr lang="en-US" altLang="ja-JP"/>
          </a:p>
        </p:txBody>
      </p:sp>
      <p:sp>
        <p:nvSpPr>
          <p:cNvPr id="86021" name="Rectangle 5"/>
          <p:cNvSpPr>
            <a:spLocks noGrp="1" noChangeArrowheads="1"/>
          </p:cNvSpPr>
          <p:nvPr>
            <p:ph type="sldNum" sz="quarter" idx="3"/>
          </p:nvPr>
        </p:nvSpPr>
        <p:spPr bwMode="auto">
          <a:xfrm>
            <a:off x="3857211" y="9442911"/>
            <a:ext cx="2949990" cy="496427"/>
          </a:xfrm>
          <a:prstGeom prst="rect">
            <a:avLst/>
          </a:prstGeom>
          <a:noFill/>
          <a:ln w="9525">
            <a:noFill/>
            <a:miter lim="800000"/>
            <a:headEnd/>
            <a:tailEnd/>
          </a:ln>
          <a:effectLst/>
        </p:spPr>
        <p:txBody>
          <a:bodyPr vert="horz" wrap="square" lIns="91441" tIns="45721" rIns="91441" bIns="45721" numCol="1" anchor="b" anchorCtr="0" compatLnSpc="1">
            <a:prstTxWarp prst="textNoShape">
              <a:avLst/>
            </a:prstTxWarp>
          </a:bodyPr>
          <a:lstStyle>
            <a:lvl1pPr algn="r" defTabSz="914076">
              <a:spcBef>
                <a:spcPct val="20000"/>
              </a:spcBef>
              <a:buFontTx/>
              <a:buChar char="•"/>
              <a:defRPr sz="1200">
                <a:latin typeface="Times New Roman" pitchFamily="18" charset="0"/>
              </a:defRPr>
            </a:lvl1pPr>
          </a:lstStyle>
          <a:p>
            <a:pPr>
              <a:defRPr/>
            </a:pPr>
            <a:fld id="{801909F6-3282-45A3-B917-40E8F040EE37}" type="slidenum">
              <a:rPr lang="en-US" altLang="ja-JP"/>
              <a:pPr>
                <a:defRPr/>
              </a:pPr>
              <a:t>‹#›</a:t>
            </a:fld>
            <a:endParaRPr lang="en-US" altLang="ja-JP"/>
          </a:p>
        </p:txBody>
      </p:sp>
    </p:spTree>
    <p:extLst>
      <p:ext uri="{BB962C8B-B14F-4D97-AF65-F5344CB8AC3E}">
        <p14:creationId xmlns:p14="http://schemas.microsoft.com/office/powerpoint/2010/main" val="3180762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1"/>
            <a:ext cx="2949990" cy="496427"/>
          </a:xfrm>
          <a:prstGeom prst="rect">
            <a:avLst/>
          </a:prstGeom>
          <a:noFill/>
          <a:ln w="9525">
            <a:noFill/>
            <a:miter lim="800000"/>
            <a:headEnd/>
            <a:tailEnd/>
          </a:ln>
          <a:effectLst/>
        </p:spPr>
        <p:txBody>
          <a:bodyPr vert="horz" wrap="square" lIns="91441" tIns="45721" rIns="91441" bIns="45721" numCol="1" anchor="t" anchorCtr="0" compatLnSpc="1">
            <a:prstTxWarp prst="textNoShape">
              <a:avLst/>
            </a:prstTxWarp>
          </a:bodyPr>
          <a:lstStyle>
            <a:lvl1pPr algn="l" defTabSz="914076">
              <a:defRPr sz="1200">
                <a:latin typeface="Times New Roman" pitchFamily="18" charset="0"/>
              </a:defRPr>
            </a:lvl1pPr>
          </a:lstStyle>
          <a:p>
            <a:pPr>
              <a:defRPr/>
            </a:pPr>
            <a:endParaRPr lang="en-US" altLang="ja-JP"/>
          </a:p>
        </p:txBody>
      </p:sp>
      <p:sp>
        <p:nvSpPr>
          <p:cNvPr id="57347" name="Rectangle 3"/>
          <p:cNvSpPr>
            <a:spLocks noGrp="1" noChangeArrowheads="1"/>
          </p:cNvSpPr>
          <p:nvPr>
            <p:ph type="dt" idx="1"/>
          </p:nvPr>
        </p:nvSpPr>
        <p:spPr bwMode="auto">
          <a:xfrm>
            <a:off x="3857211" y="1"/>
            <a:ext cx="2949990" cy="496427"/>
          </a:xfrm>
          <a:prstGeom prst="rect">
            <a:avLst/>
          </a:prstGeom>
          <a:noFill/>
          <a:ln w="9525">
            <a:noFill/>
            <a:miter lim="800000"/>
            <a:headEnd/>
            <a:tailEnd/>
          </a:ln>
          <a:effectLst/>
        </p:spPr>
        <p:txBody>
          <a:bodyPr vert="horz" wrap="square" lIns="91441" tIns="45721" rIns="91441" bIns="45721" numCol="1" anchor="t" anchorCtr="0" compatLnSpc="1">
            <a:prstTxWarp prst="textNoShape">
              <a:avLst/>
            </a:prstTxWarp>
          </a:bodyPr>
          <a:lstStyle>
            <a:lvl1pPr algn="r" defTabSz="914076">
              <a:defRPr sz="1200">
                <a:latin typeface="Times New Roman" pitchFamily="18" charset="0"/>
              </a:defRPr>
            </a:lvl1pPr>
          </a:lstStyle>
          <a:p>
            <a:pPr>
              <a:defRPr/>
            </a:pPr>
            <a:endParaRPr lang="en-US" altLang="ja-JP"/>
          </a:p>
        </p:txBody>
      </p:sp>
      <p:sp>
        <p:nvSpPr>
          <p:cNvPr id="65540" name="Rectangle 4"/>
          <p:cNvSpPr>
            <a:spLocks noGrp="1" noRot="1" noChangeAspect="1" noChangeArrowheads="1" noTextEdit="1"/>
          </p:cNvSpPr>
          <p:nvPr>
            <p:ph type="sldImg" idx="2"/>
          </p:nvPr>
        </p:nvSpPr>
        <p:spPr bwMode="auto">
          <a:xfrm>
            <a:off x="922338" y="746125"/>
            <a:ext cx="4967287" cy="3725863"/>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908744" y="4720684"/>
            <a:ext cx="4989714" cy="4472471"/>
          </a:xfrm>
          <a:prstGeom prst="rect">
            <a:avLst/>
          </a:prstGeom>
          <a:noFill/>
          <a:ln w="9525">
            <a:noFill/>
            <a:miter lim="800000"/>
            <a:headEnd/>
            <a:tailEnd/>
          </a:ln>
          <a:effectLst/>
        </p:spPr>
        <p:txBody>
          <a:bodyPr vert="horz" wrap="square" lIns="91441" tIns="45721" rIns="91441" bIns="4572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7350" name="Rectangle 6"/>
          <p:cNvSpPr>
            <a:spLocks noGrp="1" noChangeArrowheads="1"/>
          </p:cNvSpPr>
          <p:nvPr>
            <p:ph type="ftr" sz="quarter" idx="4"/>
          </p:nvPr>
        </p:nvSpPr>
        <p:spPr bwMode="auto">
          <a:xfrm>
            <a:off x="0" y="9442911"/>
            <a:ext cx="2949990" cy="496427"/>
          </a:xfrm>
          <a:prstGeom prst="rect">
            <a:avLst/>
          </a:prstGeom>
          <a:noFill/>
          <a:ln w="9525">
            <a:noFill/>
            <a:miter lim="800000"/>
            <a:headEnd/>
            <a:tailEnd/>
          </a:ln>
          <a:effectLst/>
        </p:spPr>
        <p:txBody>
          <a:bodyPr vert="horz" wrap="square" lIns="91441" tIns="45721" rIns="91441" bIns="45721" numCol="1" anchor="b" anchorCtr="0" compatLnSpc="1">
            <a:prstTxWarp prst="textNoShape">
              <a:avLst/>
            </a:prstTxWarp>
          </a:bodyPr>
          <a:lstStyle>
            <a:lvl1pPr algn="l" defTabSz="914076">
              <a:defRPr sz="1200">
                <a:latin typeface="Times New Roman" pitchFamily="18" charset="0"/>
              </a:defRPr>
            </a:lvl1pPr>
          </a:lstStyle>
          <a:p>
            <a:pPr>
              <a:defRPr/>
            </a:pPr>
            <a:endParaRPr lang="en-US" altLang="ja-JP"/>
          </a:p>
        </p:txBody>
      </p:sp>
      <p:sp>
        <p:nvSpPr>
          <p:cNvPr id="57351" name="Rectangle 7"/>
          <p:cNvSpPr>
            <a:spLocks noGrp="1" noChangeArrowheads="1"/>
          </p:cNvSpPr>
          <p:nvPr>
            <p:ph type="sldNum" sz="quarter" idx="5"/>
          </p:nvPr>
        </p:nvSpPr>
        <p:spPr bwMode="auto">
          <a:xfrm>
            <a:off x="3857211" y="9442911"/>
            <a:ext cx="2949990" cy="496427"/>
          </a:xfrm>
          <a:prstGeom prst="rect">
            <a:avLst/>
          </a:prstGeom>
          <a:noFill/>
          <a:ln w="9525">
            <a:noFill/>
            <a:miter lim="800000"/>
            <a:headEnd/>
            <a:tailEnd/>
          </a:ln>
          <a:effectLst/>
        </p:spPr>
        <p:txBody>
          <a:bodyPr vert="horz" wrap="square" lIns="91441" tIns="45721" rIns="91441" bIns="45721" numCol="1" anchor="b" anchorCtr="0" compatLnSpc="1">
            <a:prstTxWarp prst="textNoShape">
              <a:avLst/>
            </a:prstTxWarp>
          </a:bodyPr>
          <a:lstStyle>
            <a:lvl1pPr algn="r" defTabSz="914076">
              <a:defRPr sz="1200">
                <a:latin typeface="Times New Roman" pitchFamily="18" charset="0"/>
              </a:defRPr>
            </a:lvl1pPr>
          </a:lstStyle>
          <a:p>
            <a:pPr>
              <a:defRPr/>
            </a:pPr>
            <a:fld id="{8D358D3A-6BBE-4702-B54D-8A6D0550010D}" type="slidenum">
              <a:rPr lang="en-US" altLang="ja-JP"/>
              <a:pPr>
                <a:defRPr/>
              </a:pPr>
              <a:t>‹#›</a:t>
            </a:fld>
            <a:endParaRPr lang="en-US" altLang="ja-JP"/>
          </a:p>
        </p:txBody>
      </p:sp>
    </p:spTree>
    <p:extLst>
      <p:ext uri="{BB962C8B-B14F-4D97-AF65-F5344CB8AC3E}">
        <p14:creationId xmlns:p14="http://schemas.microsoft.com/office/powerpoint/2010/main" val="3731869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ＭＳ Ｐ明朝" charset="-128"/>
              </a:defRPr>
            </a:lvl1pPr>
            <a:lvl2pPr marL="742950" indent="-285750" eaLnBrk="0" hangingPunct="0">
              <a:spcBef>
                <a:spcPct val="30000"/>
              </a:spcBef>
              <a:defRPr kumimoji="1" sz="1200">
                <a:solidFill>
                  <a:schemeClr val="tx1"/>
                </a:solidFill>
                <a:latin typeface="Arial" charset="0"/>
                <a:ea typeface="ＭＳ Ｐ明朝" charset="-128"/>
              </a:defRPr>
            </a:lvl2pPr>
            <a:lvl3pPr marL="1143000" indent="-228600" eaLnBrk="0" hangingPunct="0">
              <a:spcBef>
                <a:spcPct val="30000"/>
              </a:spcBef>
              <a:defRPr kumimoji="1" sz="1200">
                <a:solidFill>
                  <a:schemeClr val="tx1"/>
                </a:solidFill>
                <a:latin typeface="Arial" charset="0"/>
                <a:ea typeface="ＭＳ Ｐ明朝" charset="-128"/>
              </a:defRPr>
            </a:lvl3pPr>
            <a:lvl4pPr marL="1600200" indent="-228600" eaLnBrk="0" hangingPunct="0">
              <a:spcBef>
                <a:spcPct val="30000"/>
              </a:spcBef>
              <a:defRPr kumimoji="1" sz="1200">
                <a:solidFill>
                  <a:schemeClr val="tx1"/>
                </a:solidFill>
                <a:latin typeface="Arial" charset="0"/>
                <a:ea typeface="ＭＳ Ｐ明朝" charset="-128"/>
              </a:defRPr>
            </a:lvl4pPr>
            <a:lvl5pPr marL="2057400" indent="-228600" eaLnBrk="0" hangingPunct="0">
              <a:spcBef>
                <a:spcPct val="30000"/>
              </a:spcBef>
              <a:defRPr kumimoji="1" sz="1200">
                <a:solidFill>
                  <a:schemeClr val="tx1"/>
                </a:solidFill>
                <a:latin typeface="Arial" charset="0"/>
                <a:ea typeface="ＭＳ Ｐ明朝" charset="-128"/>
              </a:defRPr>
            </a:lvl5pPr>
            <a:lvl6pPr marL="2514600" indent="-228600" eaLnBrk="0" fontAlgn="base" hangingPunct="0">
              <a:spcBef>
                <a:spcPct val="30000"/>
              </a:spcBef>
              <a:spcAft>
                <a:spcPct val="0"/>
              </a:spcAft>
              <a:defRPr kumimoji="1" sz="1200">
                <a:solidFill>
                  <a:schemeClr val="tx1"/>
                </a:solidFill>
                <a:latin typeface="Arial" charset="0"/>
                <a:ea typeface="ＭＳ Ｐ明朝" charset="-128"/>
              </a:defRPr>
            </a:lvl6pPr>
            <a:lvl7pPr marL="2971800" indent="-228600" eaLnBrk="0" fontAlgn="base" hangingPunct="0">
              <a:spcBef>
                <a:spcPct val="30000"/>
              </a:spcBef>
              <a:spcAft>
                <a:spcPct val="0"/>
              </a:spcAft>
              <a:defRPr kumimoji="1" sz="1200">
                <a:solidFill>
                  <a:schemeClr val="tx1"/>
                </a:solidFill>
                <a:latin typeface="Arial" charset="0"/>
                <a:ea typeface="ＭＳ Ｐ明朝" charset="-128"/>
              </a:defRPr>
            </a:lvl7pPr>
            <a:lvl8pPr marL="3429000" indent="-228600" eaLnBrk="0" fontAlgn="base" hangingPunct="0">
              <a:spcBef>
                <a:spcPct val="30000"/>
              </a:spcBef>
              <a:spcAft>
                <a:spcPct val="0"/>
              </a:spcAft>
              <a:defRPr kumimoji="1" sz="1200">
                <a:solidFill>
                  <a:schemeClr val="tx1"/>
                </a:solidFill>
                <a:latin typeface="Arial" charset="0"/>
                <a:ea typeface="ＭＳ Ｐ明朝" charset="-128"/>
              </a:defRPr>
            </a:lvl8pPr>
            <a:lvl9pPr marL="3886200" indent="-228600" eaLnBrk="0" fontAlgn="base" hangingPunct="0">
              <a:spcBef>
                <a:spcPct val="30000"/>
              </a:spcBef>
              <a:spcAft>
                <a:spcPct val="0"/>
              </a:spcAft>
              <a:defRPr kumimoji="1" sz="1200">
                <a:solidFill>
                  <a:schemeClr val="tx1"/>
                </a:solidFill>
                <a:latin typeface="Arial" charset="0"/>
                <a:ea typeface="ＭＳ Ｐ明朝" charset="-128"/>
              </a:defRPr>
            </a:lvl9pPr>
          </a:lstStyle>
          <a:p>
            <a:pPr eaLnBrk="1" hangingPunct="1">
              <a:spcBef>
                <a:spcPct val="0"/>
              </a:spcBef>
            </a:pPr>
            <a:fld id="{A612D9A3-D193-4E28-958B-B5187214883B}" type="slidenum">
              <a:rPr lang="en-US" altLang="ja-JP" smtClean="0">
                <a:ea typeface="ＭＳ Ｐゴシック" charset="-128"/>
              </a:rPr>
              <a:pPr eaLnBrk="1" hangingPunct="1">
                <a:spcBef>
                  <a:spcPct val="0"/>
                </a:spcBef>
              </a:pPr>
              <a:t>13</a:t>
            </a:fld>
            <a:endParaRPr lang="en-US" altLang="ja-JP">
              <a:ea typeface="ＭＳ Ｐゴシック" charset="-128"/>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ja-JP" altLang="ja-JP">
              <a:latin typeface="Arial" charset="0"/>
              <a:ea typeface="ＭＳ Ｐ明朝" charset="-128"/>
            </a:endParaRPr>
          </a:p>
        </p:txBody>
      </p:sp>
    </p:spTree>
    <p:extLst>
      <p:ext uri="{BB962C8B-B14F-4D97-AF65-F5344CB8AC3E}">
        <p14:creationId xmlns:p14="http://schemas.microsoft.com/office/powerpoint/2010/main" val="272803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ＭＳ Ｐ明朝" charset="-128"/>
              </a:defRPr>
            </a:lvl1pPr>
            <a:lvl2pPr marL="742950" indent="-285750" eaLnBrk="0" hangingPunct="0">
              <a:spcBef>
                <a:spcPct val="30000"/>
              </a:spcBef>
              <a:defRPr kumimoji="1" sz="1200">
                <a:solidFill>
                  <a:schemeClr val="tx1"/>
                </a:solidFill>
                <a:latin typeface="Arial" charset="0"/>
                <a:ea typeface="ＭＳ Ｐ明朝" charset="-128"/>
              </a:defRPr>
            </a:lvl2pPr>
            <a:lvl3pPr marL="1143000" indent="-228600" eaLnBrk="0" hangingPunct="0">
              <a:spcBef>
                <a:spcPct val="30000"/>
              </a:spcBef>
              <a:defRPr kumimoji="1" sz="1200">
                <a:solidFill>
                  <a:schemeClr val="tx1"/>
                </a:solidFill>
                <a:latin typeface="Arial" charset="0"/>
                <a:ea typeface="ＭＳ Ｐ明朝" charset="-128"/>
              </a:defRPr>
            </a:lvl3pPr>
            <a:lvl4pPr marL="1600200" indent="-228600" eaLnBrk="0" hangingPunct="0">
              <a:spcBef>
                <a:spcPct val="30000"/>
              </a:spcBef>
              <a:defRPr kumimoji="1" sz="1200">
                <a:solidFill>
                  <a:schemeClr val="tx1"/>
                </a:solidFill>
                <a:latin typeface="Arial" charset="0"/>
                <a:ea typeface="ＭＳ Ｐ明朝" charset="-128"/>
              </a:defRPr>
            </a:lvl4pPr>
            <a:lvl5pPr marL="2057400" indent="-228600" eaLnBrk="0" hangingPunct="0">
              <a:spcBef>
                <a:spcPct val="30000"/>
              </a:spcBef>
              <a:defRPr kumimoji="1" sz="1200">
                <a:solidFill>
                  <a:schemeClr val="tx1"/>
                </a:solidFill>
                <a:latin typeface="Arial" charset="0"/>
                <a:ea typeface="ＭＳ Ｐ明朝" charset="-128"/>
              </a:defRPr>
            </a:lvl5pPr>
            <a:lvl6pPr marL="2514600" indent="-228600" eaLnBrk="0" fontAlgn="base" hangingPunct="0">
              <a:spcBef>
                <a:spcPct val="30000"/>
              </a:spcBef>
              <a:spcAft>
                <a:spcPct val="0"/>
              </a:spcAft>
              <a:defRPr kumimoji="1" sz="1200">
                <a:solidFill>
                  <a:schemeClr val="tx1"/>
                </a:solidFill>
                <a:latin typeface="Arial" charset="0"/>
                <a:ea typeface="ＭＳ Ｐ明朝" charset="-128"/>
              </a:defRPr>
            </a:lvl6pPr>
            <a:lvl7pPr marL="2971800" indent="-228600" eaLnBrk="0" fontAlgn="base" hangingPunct="0">
              <a:spcBef>
                <a:spcPct val="30000"/>
              </a:spcBef>
              <a:spcAft>
                <a:spcPct val="0"/>
              </a:spcAft>
              <a:defRPr kumimoji="1" sz="1200">
                <a:solidFill>
                  <a:schemeClr val="tx1"/>
                </a:solidFill>
                <a:latin typeface="Arial" charset="0"/>
                <a:ea typeface="ＭＳ Ｐ明朝" charset="-128"/>
              </a:defRPr>
            </a:lvl7pPr>
            <a:lvl8pPr marL="3429000" indent="-228600" eaLnBrk="0" fontAlgn="base" hangingPunct="0">
              <a:spcBef>
                <a:spcPct val="30000"/>
              </a:spcBef>
              <a:spcAft>
                <a:spcPct val="0"/>
              </a:spcAft>
              <a:defRPr kumimoji="1" sz="1200">
                <a:solidFill>
                  <a:schemeClr val="tx1"/>
                </a:solidFill>
                <a:latin typeface="Arial" charset="0"/>
                <a:ea typeface="ＭＳ Ｐ明朝" charset="-128"/>
              </a:defRPr>
            </a:lvl8pPr>
            <a:lvl9pPr marL="3886200" indent="-228600" eaLnBrk="0" fontAlgn="base" hangingPunct="0">
              <a:spcBef>
                <a:spcPct val="30000"/>
              </a:spcBef>
              <a:spcAft>
                <a:spcPct val="0"/>
              </a:spcAft>
              <a:defRPr kumimoji="1" sz="1200">
                <a:solidFill>
                  <a:schemeClr val="tx1"/>
                </a:solidFill>
                <a:latin typeface="Arial" charset="0"/>
                <a:ea typeface="ＭＳ Ｐ明朝" charset="-128"/>
              </a:defRPr>
            </a:lvl9pPr>
          </a:lstStyle>
          <a:p>
            <a:pPr eaLnBrk="1" hangingPunct="1">
              <a:spcBef>
                <a:spcPct val="0"/>
              </a:spcBef>
            </a:pPr>
            <a:fld id="{A29AB179-94E2-4252-AFEA-33266AE717A5}" type="slidenum">
              <a:rPr lang="en-US" altLang="ja-JP" smtClean="0">
                <a:ea typeface="ＭＳ Ｐゴシック" charset="-128"/>
              </a:rPr>
              <a:pPr eaLnBrk="1" hangingPunct="1">
                <a:spcBef>
                  <a:spcPct val="0"/>
                </a:spcBef>
              </a:pPr>
              <a:t>14</a:t>
            </a:fld>
            <a:endParaRPr lang="en-US" altLang="ja-JP">
              <a:ea typeface="ＭＳ Ｐゴシック" charset="-128"/>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ja-JP" altLang="ja-JP">
              <a:latin typeface="Arial" charset="0"/>
              <a:ea typeface="ＭＳ Ｐ明朝" charset="-128"/>
            </a:endParaRPr>
          </a:p>
        </p:txBody>
      </p:sp>
    </p:spTree>
    <p:extLst>
      <p:ext uri="{BB962C8B-B14F-4D97-AF65-F5344CB8AC3E}">
        <p14:creationId xmlns:p14="http://schemas.microsoft.com/office/powerpoint/2010/main" val="289609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3447D-3ED2-4D4A-AE9E-2A5081342BFC}"/>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FABAC-3CD6-49CD-BF4F-43D503BF8FF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0DF10A-F90A-4F4A-80D8-AB0241E21518}"/>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771302B5-DADF-4008-B957-F010D7F2DE2A}"/>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2440B4CB-0CFE-42A3-9DB6-98973600EF08}"/>
              </a:ext>
            </a:extLst>
          </p:cNvPr>
          <p:cNvSpPr>
            <a:spLocks noGrp="1"/>
          </p:cNvSpPr>
          <p:nvPr>
            <p:ph type="sldNum" sz="quarter" idx="12"/>
          </p:nvPr>
        </p:nvSpPr>
        <p:spPr/>
        <p:txBody>
          <a:bodyPr/>
          <a:lstStyle/>
          <a:p>
            <a:pPr>
              <a:defRPr/>
            </a:pPr>
            <a:fld id="{D7A16764-BC43-475B-9016-12DBCB40F92C}" type="slidenum">
              <a:rPr lang="en-US" altLang="ja-JP" smtClean="0"/>
              <a:pPr>
                <a:defRPr/>
              </a:pPr>
              <a:t>‹#›</a:t>
            </a:fld>
            <a:endParaRPr lang="en-US" altLang="ja-JP"/>
          </a:p>
        </p:txBody>
      </p:sp>
    </p:spTree>
    <p:extLst>
      <p:ext uri="{BB962C8B-B14F-4D97-AF65-F5344CB8AC3E}">
        <p14:creationId xmlns:p14="http://schemas.microsoft.com/office/powerpoint/2010/main" val="207176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318A1-1013-4AC3-A080-67BCBEA1965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05600-E745-4C07-B9EF-6588B76C0A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7CC66-C9D0-4EB1-88C6-911BD12C6B31}"/>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A58D5409-E370-4C53-8018-6CFAE0E18ECB}"/>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F8ACC089-CAF7-4990-93C1-EA718F9FAB3A}"/>
              </a:ext>
            </a:extLst>
          </p:cNvPr>
          <p:cNvSpPr>
            <a:spLocks noGrp="1"/>
          </p:cNvSpPr>
          <p:nvPr>
            <p:ph type="sldNum" sz="quarter" idx="12"/>
          </p:nvPr>
        </p:nvSpPr>
        <p:spPr/>
        <p:txBody>
          <a:bodyPr/>
          <a:lstStyle/>
          <a:p>
            <a:pPr>
              <a:defRPr/>
            </a:pPr>
            <a:fld id="{294F82B1-844E-418D-A707-454AEB57ABA4}" type="slidenum">
              <a:rPr lang="en-US" altLang="ja-JP" smtClean="0"/>
              <a:pPr>
                <a:defRPr/>
              </a:pPr>
              <a:t>‹#›</a:t>
            </a:fld>
            <a:endParaRPr lang="en-US" altLang="ja-JP"/>
          </a:p>
        </p:txBody>
      </p:sp>
    </p:spTree>
    <p:extLst>
      <p:ext uri="{BB962C8B-B14F-4D97-AF65-F5344CB8AC3E}">
        <p14:creationId xmlns:p14="http://schemas.microsoft.com/office/powerpoint/2010/main" val="116867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AC8ECA2-4E08-459B-A3FB-A6DEA1EE609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A000A2F-F970-4B91-84ED-390FA848873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10A459-CF57-4C11-A3F9-0630CAF842BF}"/>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BACC0204-3822-4294-A2CE-093476A5E05B}"/>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EC9E949E-B78A-4D80-AE95-E5E12D483733}"/>
              </a:ext>
            </a:extLst>
          </p:cNvPr>
          <p:cNvSpPr>
            <a:spLocks noGrp="1"/>
          </p:cNvSpPr>
          <p:nvPr>
            <p:ph type="sldNum" sz="quarter" idx="12"/>
          </p:nvPr>
        </p:nvSpPr>
        <p:spPr/>
        <p:txBody>
          <a:bodyPr/>
          <a:lstStyle/>
          <a:p>
            <a:pPr>
              <a:defRPr/>
            </a:pPr>
            <a:fld id="{0AAC6174-BF04-4923-AB75-7EC07A4E95E3}" type="slidenum">
              <a:rPr lang="en-US" altLang="ja-JP" smtClean="0"/>
              <a:pPr>
                <a:defRPr/>
              </a:pPr>
              <a:t>‹#›</a:t>
            </a:fld>
            <a:endParaRPr lang="en-US" altLang="ja-JP"/>
          </a:p>
        </p:txBody>
      </p:sp>
    </p:spTree>
    <p:extLst>
      <p:ext uri="{BB962C8B-B14F-4D97-AF65-F5344CB8AC3E}">
        <p14:creationId xmlns:p14="http://schemas.microsoft.com/office/powerpoint/2010/main" val="386342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9D299-3986-450E-95D5-BDF8148789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0BE402-7569-4507-BF82-50D89ABFCD4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D143BF-6427-4141-B244-840D4FCDCEE4}"/>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C63453A5-6AF3-4608-8080-347708DA5706}"/>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B3961BC1-98E4-4611-881A-96E90CC8845C}"/>
              </a:ext>
            </a:extLst>
          </p:cNvPr>
          <p:cNvSpPr>
            <a:spLocks noGrp="1"/>
          </p:cNvSpPr>
          <p:nvPr>
            <p:ph type="sldNum" sz="quarter" idx="12"/>
          </p:nvPr>
        </p:nvSpPr>
        <p:spPr/>
        <p:txBody>
          <a:bodyPr/>
          <a:lstStyle/>
          <a:p>
            <a:pPr>
              <a:defRPr/>
            </a:pPr>
            <a:fld id="{8B11EDC4-EEE4-4402-BB66-1A3CC509DD83}" type="slidenum">
              <a:rPr lang="en-US" altLang="ja-JP" smtClean="0"/>
              <a:pPr>
                <a:defRPr/>
              </a:pPr>
              <a:t>‹#›</a:t>
            </a:fld>
            <a:endParaRPr lang="en-US" altLang="ja-JP"/>
          </a:p>
        </p:txBody>
      </p:sp>
    </p:spTree>
    <p:extLst>
      <p:ext uri="{BB962C8B-B14F-4D97-AF65-F5344CB8AC3E}">
        <p14:creationId xmlns:p14="http://schemas.microsoft.com/office/powerpoint/2010/main" val="48032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57F018-5E65-4DC0-BDE5-1117885B2E5F}"/>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2C362-2DA5-4C02-91E5-550CE8B79B2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6D791D-15AF-4D9E-8704-5C25AE83982D}"/>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A347F822-614E-4DD3-86BC-2F2283EB4AC7}"/>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331B850E-032F-47D7-9487-65410CDD0B74}"/>
              </a:ext>
            </a:extLst>
          </p:cNvPr>
          <p:cNvSpPr>
            <a:spLocks noGrp="1"/>
          </p:cNvSpPr>
          <p:nvPr>
            <p:ph type="sldNum" sz="quarter" idx="12"/>
          </p:nvPr>
        </p:nvSpPr>
        <p:spPr/>
        <p:txBody>
          <a:bodyPr/>
          <a:lstStyle/>
          <a:p>
            <a:pPr>
              <a:defRPr/>
            </a:pPr>
            <a:fld id="{AB7C27CE-732E-4C34-AEDA-3446E2FD7D4B}" type="slidenum">
              <a:rPr lang="en-US" altLang="ja-JP" smtClean="0"/>
              <a:pPr>
                <a:defRPr/>
              </a:pPr>
              <a:t>‹#›</a:t>
            </a:fld>
            <a:endParaRPr lang="en-US" altLang="ja-JP"/>
          </a:p>
        </p:txBody>
      </p:sp>
    </p:spTree>
    <p:extLst>
      <p:ext uri="{BB962C8B-B14F-4D97-AF65-F5344CB8AC3E}">
        <p14:creationId xmlns:p14="http://schemas.microsoft.com/office/powerpoint/2010/main" val="85892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6E895-F7DC-46B8-AE48-BAA7B05EF3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A202D5-A11E-4F3C-91F3-6F5D21992B3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2B5EF9-2BF9-4DCD-B6F7-186B4C046269}"/>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B6490B-2015-4D61-905D-B59E0E0CBDE6}"/>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683591DA-C384-41CE-871F-59BFF974A05C}"/>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9C07EE4E-7B75-4DBE-ADC9-0B9285FD2862}"/>
              </a:ext>
            </a:extLst>
          </p:cNvPr>
          <p:cNvSpPr>
            <a:spLocks noGrp="1"/>
          </p:cNvSpPr>
          <p:nvPr>
            <p:ph type="sldNum" sz="quarter" idx="12"/>
          </p:nvPr>
        </p:nvSpPr>
        <p:spPr/>
        <p:txBody>
          <a:bodyPr/>
          <a:lstStyle/>
          <a:p>
            <a:pPr>
              <a:defRPr/>
            </a:pPr>
            <a:fld id="{3CCD1022-F94E-48DB-9D24-C7C11747AD0C}" type="slidenum">
              <a:rPr lang="en-US" altLang="ja-JP" smtClean="0"/>
              <a:pPr>
                <a:defRPr/>
              </a:pPr>
              <a:t>‹#›</a:t>
            </a:fld>
            <a:endParaRPr lang="en-US" altLang="ja-JP"/>
          </a:p>
        </p:txBody>
      </p:sp>
    </p:spTree>
    <p:extLst>
      <p:ext uri="{BB962C8B-B14F-4D97-AF65-F5344CB8AC3E}">
        <p14:creationId xmlns:p14="http://schemas.microsoft.com/office/powerpoint/2010/main" val="79309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260A6-7162-4F16-B41E-777ECA280BF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6896EE-877A-495E-AE0B-901FDD0C60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A381C10-0F5A-4EFA-AE14-6F39F6C5EB6A}"/>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D586536-1EB6-4928-9E27-C90B12BBB21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E2B6A2-A4AC-49BF-8B33-1FC9BC7A9035}"/>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CE33E1-459C-4FDF-8BFC-7829DB133D18}"/>
              </a:ext>
            </a:extLst>
          </p:cNvPr>
          <p:cNvSpPr>
            <a:spLocks noGrp="1"/>
          </p:cNvSpPr>
          <p:nvPr>
            <p:ph type="dt" sz="half" idx="10"/>
          </p:nvPr>
        </p:nvSpPr>
        <p:spPr/>
        <p:txBody>
          <a:bodyPr/>
          <a:lstStyle/>
          <a:p>
            <a:pPr>
              <a:defRPr/>
            </a:pPr>
            <a:endParaRPr lang="en-US" altLang="ja-JP"/>
          </a:p>
        </p:txBody>
      </p:sp>
      <p:sp>
        <p:nvSpPr>
          <p:cNvPr id="8" name="フッター プレースホルダー 7">
            <a:extLst>
              <a:ext uri="{FF2B5EF4-FFF2-40B4-BE49-F238E27FC236}">
                <a16:creationId xmlns:a16="http://schemas.microsoft.com/office/drawing/2014/main" id="{3083F5CF-44D1-43ED-A9DF-A38146F18E60}"/>
              </a:ext>
            </a:extLst>
          </p:cNvPr>
          <p:cNvSpPr>
            <a:spLocks noGrp="1"/>
          </p:cNvSpPr>
          <p:nvPr>
            <p:ph type="ftr" sz="quarter" idx="11"/>
          </p:nvPr>
        </p:nvSpPr>
        <p:spPr/>
        <p:txBody>
          <a:bodyPr/>
          <a:lstStyle/>
          <a:p>
            <a:pPr>
              <a:defRPr/>
            </a:pPr>
            <a:endParaRPr lang="en-US" altLang="ja-JP"/>
          </a:p>
        </p:txBody>
      </p:sp>
      <p:sp>
        <p:nvSpPr>
          <p:cNvPr id="9" name="スライド番号プレースホルダー 8">
            <a:extLst>
              <a:ext uri="{FF2B5EF4-FFF2-40B4-BE49-F238E27FC236}">
                <a16:creationId xmlns:a16="http://schemas.microsoft.com/office/drawing/2014/main" id="{FBC59C84-92ED-4D72-97B1-9607CA0F4CD3}"/>
              </a:ext>
            </a:extLst>
          </p:cNvPr>
          <p:cNvSpPr>
            <a:spLocks noGrp="1"/>
          </p:cNvSpPr>
          <p:nvPr>
            <p:ph type="sldNum" sz="quarter" idx="12"/>
          </p:nvPr>
        </p:nvSpPr>
        <p:spPr/>
        <p:txBody>
          <a:bodyPr/>
          <a:lstStyle/>
          <a:p>
            <a:pPr>
              <a:defRPr/>
            </a:pPr>
            <a:fld id="{4F930691-56D5-4660-B168-2F4D67B68472}" type="slidenum">
              <a:rPr lang="en-US" altLang="ja-JP" smtClean="0"/>
              <a:pPr>
                <a:defRPr/>
              </a:pPr>
              <a:t>‹#›</a:t>
            </a:fld>
            <a:endParaRPr lang="en-US" altLang="ja-JP"/>
          </a:p>
        </p:txBody>
      </p:sp>
    </p:spTree>
    <p:extLst>
      <p:ext uri="{BB962C8B-B14F-4D97-AF65-F5344CB8AC3E}">
        <p14:creationId xmlns:p14="http://schemas.microsoft.com/office/powerpoint/2010/main" val="73355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8DC9F4-7491-4BC7-A780-650D3F31A4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CF10A3E-8D7B-4903-92FF-5D0F74F1203E}"/>
              </a:ext>
            </a:extLst>
          </p:cNvPr>
          <p:cNvSpPr>
            <a:spLocks noGrp="1"/>
          </p:cNvSpPr>
          <p:nvPr>
            <p:ph type="dt" sz="half" idx="10"/>
          </p:nvPr>
        </p:nvSpPr>
        <p:spPr/>
        <p:txBody>
          <a:bodyPr/>
          <a:lstStyle/>
          <a:p>
            <a:pPr>
              <a:defRPr/>
            </a:pPr>
            <a:endParaRPr lang="en-US" altLang="ja-JP"/>
          </a:p>
        </p:txBody>
      </p:sp>
      <p:sp>
        <p:nvSpPr>
          <p:cNvPr id="4" name="フッター プレースホルダー 3">
            <a:extLst>
              <a:ext uri="{FF2B5EF4-FFF2-40B4-BE49-F238E27FC236}">
                <a16:creationId xmlns:a16="http://schemas.microsoft.com/office/drawing/2014/main" id="{1CECEC7A-9130-47E7-BAF8-7DD81F19C8BD}"/>
              </a:ext>
            </a:extLst>
          </p:cNvPr>
          <p:cNvSpPr>
            <a:spLocks noGrp="1"/>
          </p:cNvSpPr>
          <p:nvPr>
            <p:ph type="ftr" sz="quarter" idx="11"/>
          </p:nvPr>
        </p:nvSpPr>
        <p:spPr/>
        <p:txBody>
          <a:bodyPr/>
          <a:lstStyle/>
          <a:p>
            <a:pPr>
              <a:defRPr/>
            </a:pPr>
            <a:endParaRPr lang="en-US" altLang="ja-JP"/>
          </a:p>
        </p:txBody>
      </p:sp>
      <p:sp>
        <p:nvSpPr>
          <p:cNvPr id="5" name="スライド番号プレースホルダー 4">
            <a:extLst>
              <a:ext uri="{FF2B5EF4-FFF2-40B4-BE49-F238E27FC236}">
                <a16:creationId xmlns:a16="http://schemas.microsoft.com/office/drawing/2014/main" id="{2BFCF9DA-5E51-41AC-A35A-558CD3C3AF1C}"/>
              </a:ext>
            </a:extLst>
          </p:cNvPr>
          <p:cNvSpPr>
            <a:spLocks noGrp="1"/>
          </p:cNvSpPr>
          <p:nvPr>
            <p:ph type="sldNum" sz="quarter" idx="12"/>
          </p:nvPr>
        </p:nvSpPr>
        <p:spPr/>
        <p:txBody>
          <a:bodyPr/>
          <a:lstStyle/>
          <a:p>
            <a:pPr>
              <a:defRPr/>
            </a:pPr>
            <a:fld id="{43BF6E77-C14A-4248-979C-3EA41A7A2E3C}" type="slidenum">
              <a:rPr lang="en-US" altLang="ja-JP" smtClean="0"/>
              <a:pPr>
                <a:defRPr/>
              </a:pPr>
              <a:t>‹#›</a:t>
            </a:fld>
            <a:endParaRPr lang="en-US" altLang="ja-JP"/>
          </a:p>
        </p:txBody>
      </p:sp>
    </p:spTree>
    <p:extLst>
      <p:ext uri="{BB962C8B-B14F-4D97-AF65-F5344CB8AC3E}">
        <p14:creationId xmlns:p14="http://schemas.microsoft.com/office/powerpoint/2010/main" val="417292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5691AE-6E57-4245-AFCE-31CD399252DE}"/>
              </a:ext>
            </a:extLst>
          </p:cNvPr>
          <p:cNvSpPr>
            <a:spLocks noGrp="1"/>
          </p:cNvSpPr>
          <p:nvPr>
            <p:ph type="dt" sz="half" idx="10"/>
          </p:nvPr>
        </p:nvSpPr>
        <p:spPr/>
        <p:txBody>
          <a:bodyPr/>
          <a:lstStyle/>
          <a:p>
            <a:pPr>
              <a:defRPr/>
            </a:pPr>
            <a:endParaRPr lang="en-US" altLang="ja-JP"/>
          </a:p>
        </p:txBody>
      </p:sp>
      <p:sp>
        <p:nvSpPr>
          <p:cNvPr id="3" name="フッター プレースホルダー 2">
            <a:extLst>
              <a:ext uri="{FF2B5EF4-FFF2-40B4-BE49-F238E27FC236}">
                <a16:creationId xmlns:a16="http://schemas.microsoft.com/office/drawing/2014/main" id="{7AE298E8-F254-43AC-831B-056B55B7F7A9}"/>
              </a:ext>
            </a:extLst>
          </p:cNvPr>
          <p:cNvSpPr>
            <a:spLocks noGrp="1"/>
          </p:cNvSpPr>
          <p:nvPr>
            <p:ph type="ftr" sz="quarter" idx="11"/>
          </p:nvPr>
        </p:nvSpPr>
        <p:spPr/>
        <p:txBody>
          <a:bodyPr/>
          <a:lstStyle/>
          <a:p>
            <a:pPr>
              <a:defRPr/>
            </a:pPr>
            <a:endParaRPr lang="en-US" altLang="ja-JP"/>
          </a:p>
        </p:txBody>
      </p:sp>
      <p:sp>
        <p:nvSpPr>
          <p:cNvPr id="4" name="スライド番号プレースホルダー 3">
            <a:extLst>
              <a:ext uri="{FF2B5EF4-FFF2-40B4-BE49-F238E27FC236}">
                <a16:creationId xmlns:a16="http://schemas.microsoft.com/office/drawing/2014/main" id="{126DD70B-476F-440D-AC12-7C6A1A74786F}"/>
              </a:ext>
            </a:extLst>
          </p:cNvPr>
          <p:cNvSpPr>
            <a:spLocks noGrp="1"/>
          </p:cNvSpPr>
          <p:nvPr>
            <p:ph type="sldNum" sz="quarter" idx="12"/>
          </p:nvPr>
        </p:nvSpPr>
        <p:spPr/>
        <p:txBody>
          <a:bodyPr/>
          <a:lstStyle/>
          <a:p>
            <a:pPr>
              <a:defRPr/>
            </a:pPr>
            <a:fld id="{751FD738-76CB-428B-942A-3350661C449F}" type="slidenum">
              <a:rPr lang="en-US" altLang="ja-JP" smtClean="0"/>
              <a:pPr>
                <a:defRPr/>
              </a:pPr>
              <a:t>‹#›</a:t>
            </a:fld>
            <a:endParaRPr lang="en-US" altLang="ja-JP"/>
          </a:p>
        </p:txBody>
      </p:sp>
    </p:spTree>
    <p:extLst>
      <p:ext uri="{BB962C8B-B14F-4D97-AF65-F5344CB8AC3E}">
        <p14:creationId xmlns:p14="http://schemas.microsoft.com/office/powerpoint/2010/main" val="139679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170E3-7A51-48E0-8D49-50C0860F5E4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77E77A-5A7F-4435-B39D-11F69357772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884FE36-06D3-49A3-8D7C-242E443360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72AC38C-20E8-4156-B0EE-CB75C33A65A3}"/>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35F32FDE-B20A-467B-A692-7C3E54642C01}"/>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6145479E-301F-4A2E-B48C-33CDE06DF2DB}"/>
              </a:ext>
            </a:extLst>
          </p:cNvPr>
          <p:cNvSpPr>
            <a:spLocks noGrp="1"/>
          </p:cNvSpPr>
          <p:nvPr>
            <p:ph type="sldNum" sz="quarter" idx="12"/>
          </p:nvPr>
        </p:nvSpPr>
        <p:spPr/>
        <p:txBody>
          <a:bodyPr/>
          <a:lstStyle/>
          <a:p>
            <a:pPr>
              <a:defRPr/>
            </a:pPr>
            <a:fld id="{D9F9DFF6-0999-429F-A06C-2111FB52BC65}" type="slidenum">
              <a:rPr lang="en-US" altLang="ja-JP" smtClean="0"/>
              <a:pPr>
                <a:defRPr/>
              </a:pPr>
              <a:t>‹#›</a:t>
            </a:fld>
            <a:endParaRPr lang="en-US" altLang="ja-JP"/>
          </a:p>
        </p:txBody>
      </p:sp>
    </p:spTree>
    <p:extLst>
      <p:ext uri="{BB962C8B-B14F-4D97-AF65-F5344CB8AC3E}">
        <p14:creationId xmlns:p14="http://schemas.microsoft.com/office/powerpoint/2010/main" val="17086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4349F-AE55-456D-A3B6-513CE460BDC2}"/>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F8F28A-C4EC-42E6-86C7-A900807943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A6736BB8-BC1B-4AEE-8E97-DCE03AF363F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B8E050-A802-418A-84F1-5E2FE6922643}"/>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C45CE2B4-9F0B-4B77-85B8-EAC097C4FF7B}"/>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95D7C3DF-FF18-4664-8DE6-1EE9D7D8D476}"/>
              </a:ext>
            </a:extLst>
          </p:cNvPr>
          <p:cNvSpPr>
            <a:spLocks noGrp="1"/>
          </p:cNvSpPr>
          <p:nvPr>
            <p:ph type="sldNum" sz="quarter" idx="12"/>
          </p:nvPr>
        </p:nvSpPr>
        <p:spPr/>
        <p:txBody>
          <a:bodyPr/>
          <a:lstStyle/>
          <a:p>
            <a:pPr>
              <a:defRPr/>
            </a:pPr>
            <a:fld id="{C64839A3-AB76-418B-82E5-1685583D58A2}" type="slidenum">
              <a:rPr lang="en-US" altLang="ja-JP" smtClean="0"/>
              <a:pPr>
                <a:defRPr/>
              </a:pPr>
              <a:t>‹#›</a:t>
            </a:fld>
            <a:endParaRPr lang="en-US" altLang="ja-JP"/>
          </a:p>
        </p:txBody>
      </p:sp>
    </p:spTree>
    <p:extLst>
      <p:ext uri="{BB962C8B-B14F-4D97-AF65-F5344CB8AC3E}">
        <p14:creationId xmlns:p14="http://schemas.microsoft.com/office/powerpoint/2010/main" val="42582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79D3F8-4AE4-41C8-B123-5A443D88067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213B17-EBDB-4EF6-89BF-BF2AC8432BF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855413-A25E-4E15-9446-D216F9FA6C9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ja-JP"/>
          </a:p>
        </p:txBody>
      </p:sp>
      <p:sp>
        <p:nvSpPr>
          <p:cNvPr id="5" name="フッター プレースホルダー 4">
            <a:extLst>
              <a:ext uri="{FF2B5EF4-FFF2-40B4-BE49-F238E27FC236}">
                <a16:creationId xmlns:a16="http://schemas.microsoft.com/office/drawing/2014/main" id="{19D58BF0-8271-4831-8C70-09DFC168E5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ja-JP"/>
          </a:p>
        </p:txBody>
      </p:sp>
      <p:sp>
        <p:nvSpPr>
          <p:cNvPr id="6" name="スライド番号プレースホルダー 5">
            <a:extLst>
              <a:ext uri="{FF2B5EF4-FFF2-40B4-BE49-F238E27FC236}">
                <a16:creationId xmlns:a16="http://schemas.microsoft.com/office/drawing/2014/main" id="{DDE0C78D-0243-4F16-9CE9-E430C7C43E5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AAC6174-BF04-4923-AB75-7EC07A4E95E3}" type="slidenum">
              <a:rPr lang="en-US" altLang="ja-JP" smtClean="0"/>
              <a:pPr>
                <a:defRPr/>
              </a:pPr>
              <a:t>‹#›</a:t>
            </a:fld>
            <a:endParaRPr lang="en-US" altLang="ja-JP"/>
          </a:p>
        </p:txBody>
      </p:sp>
    </p:spTree>
    <p:extLst>
      <p:ext uri="{BB962C8B-B14F-4D97-AF65-F5344CB8AC3E}">
        <p14:creationId xmlns:p14="http://schemas.microsoft.com/office/powerpoint/2010/main" val="2613563236"/>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15516" y="107921"/>
            <a:ext cx="8708114"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数学を用いる生物学：理念・概念と実践・方法論</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7" name="正方形/長方形 6">
            <a:extLst>
              <a:ext uri="{FF2B5EF4-FFF2-40B4-BE49-F238E27FC236}">
                <a16:creationId xmlns:a16="http://schemas.microsoft.com/office/drawing/2014/main" id="{3CD914A8-80AB-C44C-ACB4-8B1BF0BEAA8C}"/>
              </a:ext>
            </a:extLst>
          </p:cNvPr>
          <p:cNvSpPr/>
          <p:nvPr/>
        </p:nvSpPr>
        <p:spPr>
          <a:xfrm>
            <a:off x="15321" y="692696"/>
            <a:ext cx="9108504" cy="6186309"/>
          </a:xfrm>
          <a:prstGeom prst="rect">
            <a:avLst/>
          </a:prstGeom>
        </p:spPr>
        <p:txBody>
          <a:bodyPr wrap="square">
            <a:spAutoFit/>
          </a:bodyPr>
          <a:lstStyle/>
          <a:p>
            <a:pPr algn="l"/>
            <a:r>
              <a:rPr lang="en-US" altLang="ja-JP" dirty="0">
                <a:latin typeface="HGPGothicE" panose="020B0900000000000000" pitchFamily="34" charset="-128"/>
                <a:ea typeface="HGPGothicE" panose="020B0900000000000000" pitchFamily="34" charset="-128"/>
              </a:rPr>
              <a:t>8</a:t>
            </a:r>
            <a:r>
              <a:rPr lang="ja-JP" altLang="en-US" dirty="0">
                <a:latin typeface="HGPGothicE" panose="020B0900000000000000" pitchFamily="34" charset="-128"/>
                <a:ea typeface="HGPGothicE" panose="020B0900000000000000" pitchFamily="34" charset="-128"/>
              </a:rPr>
              <a:t>月</a:t>
            </a:r>
            <a:r>
              <a:rPr lang="en-US" altLang="ja-JP" dirty="0">
                <a:latin typeface="HGPGothicE" panose="020B0900000000000000" pitchFamily="34" charset="-128"/>
                <a:ea typeface="HGPGothicE" panose="020B0900000000000000" pitchFamily="34" charset="-128"/>
              </a:rPr>
              <a:t>28</a:t>
            </a:r>
            <a:r>
              <a:rPr lang="ja-JP" altLang="en-US" dirty="0">
                <a:latin typeface="HGPGothicE" panose="020B0900000000000000" pitchFamily="34" charset="-128"/>
                <a:ea typeface="HGPGothicE" panose="020B0900000000000000" pitchFamily="34" charset="-128"/>
              </a:rPr>
              <a:t>日 </a:t>
            </a:r>
            <a:endParaRPr lang="en-US" altLang="ja-JP" sz="1400" dirty="0">
              <a:latin typeface="HGPGothicE" panose="020B0900000000000000" pitchFamily="34" charset="-128"/>
              <a:ea typeface="HGPGothicE" panose="020B0900000000000000" pitchFamily="34" charset="-128"/>
            </a:endParaRPr>
          </a:p>
          <a:p>
            <a:pPr algn="l"/>
            <a:r>
              <a:rPr lang="en-US" altLang="ja-JP" sz="1400" dirty="0">
                <a:latin typeface="HGPGothicE" panose="020B0900000000000000" pitchFamily="34" charset="-128"/>
                <a:ea typeface="HGPGothicE" panose="020B0900000000000000" pitchFamily="34" charset="-128"/>
              </a:rPr>
              <a:t>10:00-10:30 </a:t>
            </a:r>
            <a:r>
              <a:rPr lang="ja-JP" altLang="en-US" sz="1400" dirty="0">
                <a:latin typeface="HGPGothicE" panose="020B0900000000000000" pitchFamily="34" charset="-128"/>
                <a:ea typeface="HGPGothicE" panose="020B0900000000000000" pitchFamily="34" charset="-128"/>
              </a:rPr>
              <a:t>島谷健一郎（統数研）開催挨拶</a:t>
            </a:r>
            <a:r>
              <a:rPr lang="en-US" altLang="ja-JP" sz="1400" dirty="0">
                <a:latin typeface="HGPGothicE" panose="020B0900000000000000" pitchFamily="34" charset="-128"/>
                <a:ea typeface="HGPGothicE" panose="020B0900000000000000" pitchFamily="34" charset="-128"/>
              </a:rPr>
              <a:t>, </a:t>
            </a:r>
            <a:r>
              <a:rPr lang="en" altLang="ja-JP" sz="1400" dirty="0">
                <a:latin typeface="HGPGothicE" panose="020B0900000000000000" pitchFamily="34" charset="-128"/>
                <a:ea typeface="HGPGothicE" panose="020B0900000000000000" pitchFamily="34" charset="-128"/>
              </a:rPr>
              <a:t>presence-only data</a:t>
            </a:r>
            <a:r>
              <a:rPr lang="ja-JP" altLang="en-US" sz="1400" dirty="0">
                <a:latin typeface="HGPGothicE" panose="020B0900000000000000" pitchFamily="34" charset="-128"/>
                <a:ea typeface="HGPGothicE" panose="020B0900000000000000" pitchFamily="34" charset="-128"/>
              </a:rPr>
              <a:t>とポアソン点過程</a:t>
            </a:r>
            <a:endParaRPr lang="en-US" altLang="ja-JP" sz="1400"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10:30-11:50 </a:t>
            </a:r>
            <a:r>
              <a:rPr lang="ja-JP" altLang="en-US" dirty="0">
                <a:latin typeface="HGPGothicE" panose="020B0900000000000000" pitchFamily="34" charset="-128"/>
                <a:ea typeface="HGPGothicE" panose="020B0900000000000000" pitchFamily="34" charset="-128"/>
              </a:rPr>
              <a:t>大泉嶺（人口問題研究所）多地域レスリー行列の理論と応用～日本の人口減少における国内・国際移動の影響～ </a:t>
            </a:r>
            <a:endParaRPr lang="en-US" altLang="ja-JP"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12:40-14:00 </a:t>
            </a:r>
            <a:r>
              <a:rPr lang="ja-JP" altLang="en-US" dirty="0">
                <a:latin typeface="HGPGothicE" panose="020B0900000000000000" pitchFamily="34" charset="-128"/>
                <a:ea typeface="HGPGothicE" panose="020B0900000000000000" pitchFamily="34" charset="-128"/>
              </a:rPr>
              <a:t>佐竹曉子（九州大） 大規模同調開花は将来どうなるか？長期データを用いた将来予測 </a:t>
            </a:r>
            <a:endParaRPr lang="en-US" altLang="ja-JP"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14:20-15:40</a:t>
            </a:r>
            <a:r>
              <a:rPr lang="ja-JP" altLang="en-US" dirty="0">
                <a:latin typeface="HGPGothicE" panose="020B0900000000000000" pitchFamily="34" charset="-128"/>
                <a:ea typeface="HGPGothicE" panose="020B0900000000000000" pitchFamily="34" charset="-128"/>
              </a:rPr>
              <a:t>岩田繁英（東京海洋大）空間構造を有する生物資源に対する漁獲枠の決定方法に関する考察 </a:t>
            </a:r>
            <a:endParaRPr lang="en-US" altLang="ja-JP"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16:00-16:40 </a:t>
            </a:r>
            <a:r>
              <a:rPr lang="ja-JP" altLang="en-US" dirty="0">
                <a:latin typeface="HGPGothicE" panose="020B0900000000000000" pitchFamily="34" charset="-128"/>
                <a:ea typeface="HGPGothicE" panose="020B0900000000000000" pitchFamily="34" charset="-128"/>
              </a:rPr>
              <a:t>青木聡志（環境研）遺伝的相関の総和を最小にする生物個体の空間抽出とその下での遺伝的多様性 </a:t>
            </a:r>
            <a:endParaRPr lang="en-US" altLang="ja-JP"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16:40-17:20 </a:t>
            </a:r>
            <a:r>
              <a:rPr lang="ja-JP" altLang="en-US" dirty="0">
                <a:latin typeface="HGPGothicE" panose="020B0900000000000000" pitchFamily="34" charset="-128"/>
                <a:ea typeface="HGPGothicE" panose="020B0900000000000000" pitchFamily="34" charset="-128"/>
              </a:rPr>
              <a:t>井上巨人</a:t>
            </a:r>
            <a:r>
              <a:rPr lang="en-US" altLang="ja-JP" dirty="0">
                <a:latin typeface="HGPGothicE" panose="020B0900000000000000" pitchFamily="34" charset="-128"/>
                <a:ea typeface="HGPGothicE" panose="020B0900000000000000" pitchFamily="34" charset="-128"/>
              </a:rPr>
              <a:t>(</a:t>
            </a:r>
            <a:r>
              <a:rPr lang="ja-JP" altLang="en-US" dirty="0">
                <a:latin typeface="HGPGothicE" panose="020B0900000000000000" pitchFamily="34" charset="-128"/>
                <a:ea typeface="HGPGothicE" panose="020B0900000000000000" pitchFamily="34" charset="-128"/>
              </a:rPr>
              <a:t>神戸大</a:t>
            </a:r>
            <a:r>
              <a:rPr lang="en-US" altLang="ja-JP" dirty="0">
                <a:latin typeface="HGPGothicE" panose="020B0900000000000000" pitchFamily="34" charset="-128"/>
                <a:ea typeface="HGPGothicE" panose="020B0900000000000000" pitchFamily="34" charset="-128"/>
              </a:rPr>
              <a:t>)</a:t>
            </a:r>
            <a:r>
              <a:rPr lang="ja-JP" altLang="en-US" sz="1200" dirty="0">
                <a:latin typeface="HGPGothicE" panose="020B0900000000000000" pitchFamily="34" charset="-128"/>
                <a:ea typeface="HGPGothicE" panose="020B0900000000000000" pitchFamily="34" charset="-128"/>
              </a:rPr>
              <a:t>・石原孝・武沢幸雄・東口信行・宮地麻実・福山千夏（</a:t>
            </a:r>
            <a:r>
              <a:rPr lang="en" altLang="ja-JP" sz="1200" dirty="0">
                <a:latin typeface="HGPGothicE" panose="020B0900000000000000" pitchFamily="34" charset="-128"/>
                <a:ea typeface="HGPGothicE" panose="020B0900000000000000" pitchFamily="34" charset="-128"/>
              </a:rPr>
              <a:t>AQUARIUM x ART </a:t>
            </a:r>
            <a:r>
              <a:rPr lang="en" altLang="ja-JP" sz="1200" dirty="0" err="1">
                <a:latin typeface="HGPGothicE" panose="020B0900000000000000" pitchFamily="34" charset="-128"/>
                <a:ea typeface="HGPGothicE" panose="020B0900000000000000" pitchFamily="34" charset="-128"/>
              </a:rPr>
              <a:t>átoa</a:t>
            </a:r>
            <a:r>
              <a:rPr lang="ja-JP" altLang="en" sz="1200" dirty="0">
                <a:latin typeface="HGPGothicE" panose="020B0900000000000000" pitchFamily="34" charset="-128"/>
                <a:ea typeface="HGPGothicE" panose="020B0900000000000000" pitchFamily="34" charset="-128"/>
              </a:rPr>
              <a:t>）・</a:t>
            </a:r>
            <a:r>
              <a:rPr lang="ja-JP" altLang="en-US" sz="1200" dirty="0">
                <a:latin typeface="HGPGothicE" panose="020B0900000000000000" pitchFamily="34" charset="-128"/>
                <a:ea typeface="HGPGothicE" panose="020B0900000000000000" pitchFamily="34" charset="-128"/>
              </a:rPr>
              <a:t>久野宗郎（</a:t>
            </a:r>
            <a:r>
              <a:rPr lang="en" altLang="ja-JP" sz="1200" dirty="0">
                <a:latin typeface="HGPGothicE" panose="020B0900000000000000" pitchFamily="34" charset="-128"/>
                <a:ea typeface="HGPGothicE" panose="020B0900000000000000" pitchFamily="34" charset="-128"/>
              </a:rPr>
              <a:t>ASICS</a:t>
            </a:r>
            <a:r>
              <a:rPr lang="ja-JP" altLang="en" sz="1200" dirty="0">
                <a:latin typeface="HGPGothicE" panose="020B0900000000000000" pitchFamily="34" charset="-128"/>
                <a:ea typeface="HGPGothicE" panose="020B0900000000000000" pitchFamily="34" charset="-128"/>
              </a:rPr>
              <a:t>）</a:t>
            </a:r>
            <a:r>
              <a:rPr lang="ja-JP" altLang="en-US" dirty="0">
                <a:latin typeface="HGPGothicE" panose="020B0900000000000000" pitchFamily="34" charset="-128"/>
                <a:ea typeface="HGPGothicE" panose="020B0900000000000000" pitchFamily="34" charset="-128"/>
              </a:rPr>
              <a:t>歩数データから読み解くカメの個性</a:t>
            </a:r>
            <a:endParaRPr lang="en-US" altLang="ja-JP" dirty="0">
              <a:latin typeface="HGPGothicE" panose="020B0900000000000000" pitchFamily="34" charset="-128"/>
              <a:ea typeface="HGPGothicE" panose="020B0900000000000000" pitchFamily="34" charset="-128"/>
            </a:endParaRPr>
          </a:p>
          <a:p>
            <a:pPr algn="l"/>
            <a:r>
              <a:rPr lang="en-US" altLang="ja-JP" sz="1400" dirty="0">
                <a:latin typeface="HGPGothicE" panose="020B0900000000000000" pitchFamily="34" charset="-128"/>
                <a:ea typeface="HGPGothicE" panose="020B0900000000000000" pitchFamily="34" charset="-128"/>
              </a:rPr>
              <a:t>17:20- </a:t>
            </a:r>
            <a:r>
              <a:rPr lang="ja-JP" altLang="en-US" sz="1400" dirty="0">
                <a:latin typeface="HGPGothicE" panose="020B0900000000000000" pitchFamily="34" charset="-128"/>
                <a:ea typeface="HGPGothicE" panose="020B0900000000000000" pitchFamily="34" charset="-128"/>
              </a:rPr>
              <a:t>佐藤雄亮（東京大農）分布拡大条件の繫殖様式による違い：繁殖保証と移住荷重 </a:t>
            </a:r>
            <a:endParaRPr lang="en-US" altLang="ja-JP" sz="1400" dirty="0">
              <a:latin typeface="HGPGothicE" panose="020B0900000000000000" pitchFamily="34" charset="-128"/>
              <a:ea typeface="HGPGothicE" panose="020B0900000000000000" pitchFamily="34" charset="-128"/>
            </a:endParaRPr>
          </a:p>
          <a:p>
            <a:pPr algn="l"/>
            <a:r>
              <a:rPr lang="ja-JP" altLang="en-US" sz="1400" dirty="0">
                <a:latin typeface="HGPGothicE" panose="020B0900000000000000" pitchFamily="34" charset="-128"/>
                <a:ea typeface="HGPGothicE" panose="020B0900000000000000" pitchFamily="34" charset="-128"/>
              </a:rPr>
              <a:t>本間千夏（秋田県立大）岩手県の落葉樹林における種子生産量の長期パターン：個体群レベル・個体ベースの推定</a:t>
            </a:r>
            <a:endParaRPr lang="en-US" altLang="ja-JP" sz="1400" dirty="0">
              <a:latin typeface="HGPGothicE" panose="020B0900000000000000" pitchFamily="34" charset="-128"/>
              <a:ea typeface="HGPGothicE" panose="020B0900000000000000" pitchFamily="34" charset="-128"/>
            </a:endParaRPr>
          </a:p>
          <a:p>
            <a:pPr algn="l"/>
            <a:r>
              <a:rPr lang="en-US" altLang="ja-JP" dirty="0">
                <a:latin typeface="HGPGothicE" panose="020B0900000000000000" pitchFamily="34" charset="-128"/>
                <a:ea typeface="HGPGothicE" panose="020B0900000000000000" pitchFamily="34" charset="-128"/>
              </a:rPr>
              <a:t>8</a:t>
            </a:r>
            <a:r>
              <a:rPr lang="ja-JP" altLang="en-US" dirty="0">
                <a:latin typeface="HGPGothicE" panose="020B0900000000000000" pitchFamily="34" charset="-128"/>
                <a:ea typeface="HGPGothicE" panose="020B0900000000000000" pitchFamily="34" charset="-128"/>
              </a:rPr>
              <a:t>月</a:t>
            </a:r>
            <a:r>
              <a:rPr lang="en-US" altLang="ja-JP" dirty="0">
                <a:latin typeface="HGPGothicE" panose="020B0900000000000000" pitchFamily="34" charset="-128"/>
                <a:ea typeface="HGPGothicE" panose="020B0900000000000000" pitchFamily="34" charset="-128"/>
              </a:rPr>
              <a:t>29</a:t>
            </a:r>
            <a:r>
              <a:rPr lang="ja-JP" altLang="en-US" dirty="0">
                <a:latin typeface="HGPGothicE" panose="020B0900000000000000" pitchFamily="34" charset="-128"/>
                <a:ea typeface="HGPGothicE" panose="020B0900000000000000" pitchFamily="34" charset="-128"/>
              </a:rPr>
              <a:t>日 </a:t>
            </a:r>
            <a:endParaRPr lang="en-US" altLang="ja-JP" dirty="0">
              <a:latin typeface="HGPGothicE" panose="020B0900000000000000" pitchFamily="34" charset="-128"/>
              <a:ea typeface="HGPGothicE" panose="020B0900000000000000" pitchFamily="34" charset="-128"/>
            </a:endParaRPr>
          </a:p>
          <a:p>
            <a:pPr algn="l"/>
            <a:r>
              <a:rPr lang="en-US" altLang="ja-JP" sz="1400" dirty="0">
                <a:latin typeface="HGPGothicE" panose="020B0900000000000000" pitchFamily="34" charset="-128"/>
                <a:ea typeface="HGPGothicE" panose="020B0900000000000000" pitchFamily="34" charset="-128"/>
              </a:rPr>
              <a:t>10:00-10:30 </a:t>
            </a:r>
            <a:r>
              <a:rPr lang="ja-JP" altLang="en-US" sz="1400" dirty="0">
                <a:latin typeface="HGPGothicE" panose="020B0900000000000000" pitchFamily="34" charset="-128"/>
                <a:ea typeface="HGPGothicE" panose="020B0900000000000000" pitchFamily="34" charset="-128"/>
              </a:rPr>
              <a:t>島谷健一郎（統数研）散布制限を伴う植物個体群動態の空間点過程モデル</a:t>
            </a:r>
            <a:endParaRPr lang="en-US" altLang="ja-JP" sz="1400" dirty="0">
              <a:latin typeface="HGPGothicE" panose="020B0900000000000000" pitchFamily="34" charset="-128"/>
              <a:ea typeface="HGPGothicE" panose="020B0900000000000000" pitchFamily="34" charset="-128"/>
            </a:endParaRPr>
          </a:p>
          <a:p>
            <a:pPr algn="l"/>
            <a:r>
              <a:rPr lang="en-US" altLang="ja-JP" sz="1600" dirty="0">
                <a:latin typeface="HGPGothicE" panose="020B0900000000000000" pitchFamily="34" charset="-128"/>
                <a:ea typeface="HGPGothicE" panose="020B0900000000000000" pitchFamily="34" charset="-128"/>
              </a:rPr>
              <a:t>10:30-11:50 </a:t>
            </a:r>
            <a:r>
              <a:rPr lang="ja-JP" altLang="en-US" sz="1600" dirty="0">
                <a:latin typeface="HGPGothicE" panose="020B0900000000000000" pitchFamily="34" charset="-128"/>
                <a:ea typeface="HGPGothicE" panose="020B0900000000000000" pitchFamily="34" charset="-128"/>
              </a:rPr>
              <a:t>後藤佑介（名古屋大）アホウドリの風に対する移動戦略 </a:t>
            </a:r>
            <a:endParaRPr lang="en-US" altLang="ja-JP" sz="1600" dirty="0">
              <a:latin typeface="HGPGothicE" panose="020B0900000000000000" pitchFamily="34" charset="-128"/>
              <a:ea typeface="HGPGothicE" panose="020B0900000000000000" pitchFamily="34" charset="-128"/>
            </a:endParaRPr>
          </a:p>
          <a:p>
            <a:pPr algn="l"/>
            <a:r>
              <a:rPr lang="en-US" altLang="ja-JP" sz="1600" dirty="0">
                <a:latin typeface="HGPGothicE" panose="020B0900000000000000" pitchFamily="34" charset="-128"/>
                <a:ea typeface="HGPGothicE" panose="020B0900000000000000" pitchFamily="34" charset="-128"/>
              </a:rPr>
              <a:t>12:50-14:10</a:t>
            </a:r>
            <a:r>
              <a:rPr lang="ja-JP" altLang="en-US" sz="1600" dirty="0">
                <a:latin typeface="HGPGothicE" panose="020B0900000000000000" pitchFamily="34" charset="-128"/>
                <a:ea typeface="HGPGothicE" panose="020B0900000000000000" pitchFamily="34" charset="-128"/>
              </a:rPr>
              <a:t>香川幸太郎（遺伝研）プログラミングで進化の法則を探る：個体ベース・モデルによる進化の理論研究 </a:t>
            </a:r>
            <a:endParaRPr lang="en-US" altLang="ja-JP" sz="1600" dirty="0">
              <a:latin typeface="HGPGothicE" panose="020B0900000000000000" pitchFamily="34" charset="-128"/>
              <a:ea typeface="HGPGothicE" panose="020B0900000000000000" pitchFamily="34" charset="-128"/>
            </a:endParaRPr>
          </a:p>
          <a:p>
            <a:pPr algn="l"/>
            <a:r>
              <a:rPr lang="en-US" altLang="ja-JP" sz="1600" dirty="0">
                <a:latin typeface="HGPGothicE" panose="020B0900000000000000" pitchFamily="34" charset="-128"/>
                <a:ea typeface="HGPGothicE" panose="020B0900000000000000" pitchFamily="34" charset="-128"/>
              </a:rPr>
              <a:t>14:30-15:10 </a:t>
            </a:r>
            <a:r>
              <a:rPr lang="ja-JP" altLang="en-US" sz="1600" dirty="0">
                <a:latin typeface="HGPGothicE" panose="020B0900000000000000" pitchFamily="34" charset="-128"/>
                <a:ea typeface="HGPGothicE" panose="020B0900000000000000" pitchFamily="34" charset="-128"/>
              </a:rPr>
              <a:t>深澤圭太（環境研）空間標識再捕獲法による個体密度と景観連結性の推定 </a:t>
            </a:r>
            <a:endParaRPr lang="en-US" altLang="ja-JP" sz="1600" dirty="0">
              <a:latin typeface="HGPGothicE" panose="020B0900000000000000" pitchFamily="34" charset="-128"/>
              <a:ea typeface="HGPGothicE" panose="020B0900000000000000" pitchFamily="34" charset="-128"/>
            </a:endParaRPr>
          </a:p>
          <a:p>
            <a:pPr algn="l"/>
            <a:r>
              <a:rPr lang="en-US" altLang="ja-JP" sz="1600" dirty="0">
                <a:latin typeface="HGPGothicE" panose="020B0900000000000000" pitchFamily="34" charset="-128"/>
                <a:ea typeface="HGPGothicE" panose="020B0900000000000000" pitchFamily="34" charset="-128"/>
              </a:rPr>
              <a:t>15:10-15:50 </a:t>
            </a:r>
            <a:r>
              <a:rPr lang="ja-JP" altLang="en-US" sz="1600" dirty="0">
                <a:latin typeface="HGPGothicE" panose="020B0900000000000000" pitchFamily="34" charset="-128"/>
                <a:ea typeface="HGPGothicE" panose="020B0900000000000000" pitchFamily="34" charset="-128"/>
              </a:rPr>
              <a:t>高須夫悟（奈良女子大）空間個体群動態の数理：個体ベースの出生・死亡・空間移動を数理的に記述する方法について </a:t>
            </a:r>
            <a:endParaRPr lang="en-US" altLang="ja-JP" sz="1600" dirty="0">
              <a:latin typeface="HGPGothicE" panose="020B0900000000000000" pitchFamily="34" charset="-128"/>
              <a:ea typeface="HGPGothicE" panose="020B0900000000000000" pitchFamily="34" charset="-128"/>
            </a:endParaRPr>
          </a:p>
          <a:p>
            <a:pPr algn="l"/>
            <a:r>
              <a:rPr lang="en-US" altLang="ja-JP" sz="1600" dirty="0">
                <a:latin typeface="HGPGothicE" panose="020B0900000000000000" pitchFamily="34" charset="-128"/>
                <a:ea typeface="HGPGothicE" panose="020B0900000000000000" pitchFamily="34" charset="-128"/>
              </a:rPr>
              <a:t>15:50-16:30 </a:t>
            </a:r>
            <a:r>
              <a:rPr lang="ja-JP" altLang="en-US" sz="1600" dirty="0">
                <a:latin typeface="HGPGothicE" panose="020B0900000000000000" pitchFamily="34" charset="-128"/>
                <a:ea typeface="HGPGothicE" panose="020B0900000000000000" pitchFamily="34" charset="-128"/>
              </a:rPr>
              <a:t>阪上雅昭（京都大）変分オートエンコーダによる乳幼児の表出語彙数発達の解析 </a:t>
            </a:r>
            <a:endParaRPr lang="en-US" altLang="ja-JP" sz="1600" dirty="0">
              <a:latin typeface="HGPGothicE" panose="020B0900000000000000" pitchFamily="34" charset="-128"/>
              <a:ea typeface="HGPGothicE" panose="020B0900000000000000" pitchFamily="34" charset="-128"/>
            </a:endParaRPr>
          </a:p>
          <a:p>
            <a:pPr algn="l"/>
            <a:r>
              <a:rPr lang="en-US" altLang="ja-JP" sz="1200" dirty="0">
                <a:latin typeface="HGPGothicE" panose="020B0900000000000000" pitchFamily="34" charset="-128"/>
                <a:ea typeface="HGPGothicE" panose="020B0900000000000000" pitchFamily="34" charset="-128"/>
              </a:rPr>
              <a:t>16:30-17:00 </a:t>
            </a:r>
            <a:r>
              <a:rPr lang="ja-JP" altLang="en-US" sz="1200" dirty="0">
                <a:latin typeface="HGPGothicE" panose="020B0900000000000000" pitchFamily="34" charset="-128"/>
                <a:ea typeface="HGPGothicE" panose="020B0900000000000000" pitchFamily="34" charset="-128"/>
              </a:rPr>
              <a:t>討論その他 </a:t>
            </a:r>
          </a:p>
        </p:txBody>
      </p:sp>
    </p:spTree>
    <p:extLst>
      <p:ext uri="{BB962C8B-B14F-4D97-AF65-F5344CB8AC3E}">
        <p14:creationId xmlns:p14="http://schemas.microsoft.com/office/powerpoint/2010/main" val="335153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テキスト ボックス 5">
            <a:extLst>
              <a:ext uri="{FF2B5EF4-FFF2-40B4-BE49-F238E27FC236}">
                <a16:creationId xmlns:a16="http://schemas.microsoft.com/office/drawing/2014/main" id="{EEC7658F-57B5-4FD6-9ED0-48C4D6BB20C2}"/>
              </a:ext>
            </a:extLst>
          </p:cNvPr>
          <p:cNvSpPr txBox="1">
            <a:spLocks noChangeArrowheads="1"/>
          </p:cNvSpPr>
          <p:nvPr/>
        </p:nvSpPr>
        <p:spPr bwMode="auto">
          <a:xfrm>
            <a:off x="185964" y="1902638"/>
            <a:ext cx="2657929"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ea typeface="HGPｺﾞｼｯｸE" panose="020B0900000000000000" pitchFamily="50" charset="-128"/>
                <a:cs typeface="Times New Roman" panose="02020603050405020304" pitchFamily="18" charset="0"/>
              </a:rPr>
              <a:t>グラフ、表、集約、特徴量</a:t>
            </a:r>
            <a:endParaRPr lang="en-US" altLang="ja-JP" sz="2429" dirty="0">
              <a:ea typeface="HGPｺﾞｼｯｸE" panose="020B0900000000000000" pitchFamily="50" charset="-128"/>
              <a:cs typeface="Times New Roman" panose="02020603050405020304" pitchFamily="18" charset="0"/>
            </a:endParaRPr>
          </a:p>
        </p:txBody>
      </p:sp>
      <p:sp>
        <p:nvSpPr>
          <p:cNvPr id="34819" name="テキスト ボックス 7">
            <a:extLst>
              <a:ext uri="{FF2B5EF4-FFF2-40B4-BE49-F238E27FC236}">
                <a16:creationId xmlns:a16="http://schemas.microsoft.com/office/drawing/2014/main" id="{B350A4B9-6494-49C6-9049-87E9C3ECED7C}"/>
              </a:ext>
            </a:extLst>
          </p:cNvPr>
          <p:cNvSpPr txBox="1">
            <a:spLocks noChangeArrowheads="1"/>
          </p:cNvSpPr>
          <p:nvPr/>
        </p:nvSpPr>
        <p:spPr bwMode="auto">
          <a:xfrm>
            <a:off x="5076599" y="1715540"/>
            <a:ext cx="3239634" cy="10156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000" dirty="0">
                <a:ea typeface="HGPｺﾞｼｯｸE" panose="020B0900000000000000" pitchFamily="50" charset="-128"/>
                <a:cs typeface="Times New Roman" panose="02020603050405020304" pitchFamily="18" charset="0"/>
              </a:rPr>
              <a:t>尤度、最適化、乱数生成、</a:t>
            </a:r>
            <a:endParaRPr lang="en-US" altLang="ja-JP" sz="2000" dirty="0">
              <a:ea typeface="HGPｺﾞｼｯｸE" panose="020B0900000000000000" pitchFamily="50" charset="-128"/>
              <a:cs typeface="Times New Roman" panose="02020603050405020304" pitchFamily="18" charset="0"/>
            </a:endParaRPr>
          </a:p>
          <a:p>
            <a:pPr algn="ctr"/>
            <a:r>
              <a:rPr lang="ja-JP" altLang="en-US" sz="2000" dirty="0">
                <a:ea typeface="HGPｺﾞｼｯｸE" panose="020B0900000000000000" pitchFamily="50" charset="-128"/>
                <a:cs typeface="Times New Roman" panose="02020603050405020304" pitchFamily="18" charset="0"/>
              </a:rPr>
              <a:t>シミュレーション、</a:t>
            </a:r>
            <a:r>
              <a:rPr lang="en-US" altLang="ja-JP" sz="2000" dirty="0">
                <a:ea typeface="HGPｺﾞｼｯｸE" panose="020B0900000000000000" pitchFamily="50" charset="-128"/>
                <a:cs typeface="Times New Roman" panose="02020603050405020304" pitchFamily="18" charset="0"/>
              </a:rPr>
              <a:t>…</a:t>
            </a:r>
          </a:p>
          <a:p>
            <a:pPr algn="ctr"/>
            <a:r>
              <a:rPr lang="ja-JP" altLang="en-US" sz="2000" dirty="0">
                <a:ea typeface="HGPｺﾞｼｯｸE" panose="020B0900000000000000" pitchFamily="50" charset="-128"/>
                <a:cs typeface="Times New Roman" panose="02020603050405020304" pitchFamily="18" charset="0"/>
              </a:rPr>
              <a:t>一般化線形モデル</a:t>
            </a:r>
            <a:endParaRPr lang="en-US" altLang="ja-JP" sz="2000" dirty="0">
              <a:ea typeface="HGPｺﾞｼｯｸE" panose="020B0900000000000000" pitchFamily="50" charset="-128"/>
              <a:cs typeface="Times New Roman" panose="02020603050405020304" pitchFamily="18" charset="0"/>
            </a:endParaRPr>
          </a:p>
        </p:txBody>
      </p:sp>
      <p:sp>
        <p:nvSpPr>
          <p:cNvPr id="34820" name="Text Box 7">
            <a:extLst>
              <a:ext uri="{FF2B5EF4-FFF2-40B4-BE49-F238E27FC236}">
                <a16:creationId xmlns:a16="http://schemas.microsoft.com/office/drawing/2014/main" id="{B68EEEAA-9BEA-4BDA-B711-87A4C0933C11}"/>
              </a:ext>
            </a:extLst>
          </p:cNvPr>
          <p:cNvSpPr txBox="1">
            <a:spLocks noChangeArrowheads="1"/>
          </p:cNvSpPr>
          <p:nvPr/>
        </p:nvSpPr>
        <p:spPr bwMode="auto">
          <a:xfrm>
            <a:off x="107724" y="995495"/>
            <a:ext cx="3088821"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2. </a:t>
            </a:r>
            <a:r>
              <a:rPr lang="ja-JP" altLang="en-US" sz="2429" dirty="0">
                <a:latin typeface="Times New Roman" panose="02020603050405020304" pitchFamily="18" charset="0"/>
                <a:ea typeface="HGｺﾞｼｯｸE" panose="020B0909000000000000" pitchFamily="49" charset="-128"/>
              </a:rPr>
              <a:t>データを観る工夫</a:t>
            </a:r>
            <a:endParaRPr lang="en-US" altLang="ja-JP" sz="2429" dirty="0">
              <a:latin typeface="Times New Roman" panose="02020603050405020304" pitchFamily="18" charset="0"/>
              <a:ea typeface="HGｺﾞｼｯｸE" panose="020B0909000000000000" pitchFamily="49" charset="-128"/>
            </a:endParaRPr>
          </a:p>
        </p:txBody>
      </p:sp>
      <p:sp>
        <p:nvSpPr>
          <p:cNvPr id="34821" name="Text Box 7">
            <a:extLst>
              <a:ext uri="{FF2B5EF4-FFF2-40B4-BE49-F238E27FC236}">
                <a16:creationId xmlns:a16="http://schemas.microsoft.com/office/drawing/2014/main" id="{5B74EF53-66DE-45FE-B5B5-D40DB35C5941}"/>
              </a:ext>
            </a:extLst>
          </p:cNvPr>
          <p:cNvSpPr txBox="1">
            <a:spLocks noChangeArrowheads="1"/>
          </p:cNvSpPr>
          <p:nvPr/>
        </p:nvSpPr>
        <p:spPr bwMode="auto">
          <a:xfrm>
            <a:off x="3995940" y="1029513"/>
            <a:ext cx="4536873"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1. </a:t>
            </a:r>
            <a:r>
              <a:rPr lang="ja-JP" altLang="en-US" sz="2429" dirty="0">
                <a:latin typeface="Times New Roman" panose="02020603050405020304" pitchFamily="18" charset="0"/>
                <a:ea typeface="HGｺﾞｼｯｸE" panose="020B0909000000000000" pitchFamily="49" charset="-128"/>
              </a:rPr>
              <a:t>統計モデルによる予測・推定</a:t>
            </a:r>
            <a:endParaRPr lang="en-US" altLang="ja-JP" sz="2429" dirty="0">
              <a:latin typeface="Times New Roman" panose="02020603050405020304" pitchFamily="18" charset="0"/>
              <a:ea typeface="HGｺﾞｼｯｸE" panose="020B0909000000000000" pitchFamily="49" charset="-128"/>
            </a:endParaRPr>
          </a:p>
        </p:txBody>
      </p:sp>
      <p:sp>
        <p:nvSpPr>
          <p:cNvPr id="34822" name="テキスト ボックス 10">
            <a:extLst>
              <a:ext uri="{FF2B5EF4-FFF2-40B4-BE49-F238E27FC236}">
                <a16:creationId xmlns:a16="http://schemas.microsoft.com/office/drawing/2014/main" id="{59EB81D7-320C-4282-A1D4-85A93ADB4324}"/>
              </a:ext>
            </a:extLst>
          </p:cNvPr>
          <p:cNvSpPr txBox="1">
            <a:spLocks noChangeArrowheads="1"/>
          </p:cNvSpPr>
          <p:nvPr/>
        </p:nvSpPr>
        <p:spPr bwMode="auto">
          <a:xfrm>
            <a:off x="107724" y="3439112"/>
            <a:ext cx="2663598"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a:ea typeface="HGPｺﾞｼｯｸE" panose="020B0900000000000000" pitchFamily="50" charset="-128"/>
                <a:cs typeface="Times New Roman" panose="02020603050405020304" pitchFamily="18" charset="0"/>
              </a:rPr>
              <a:t>データを自在に加工して図示</a:t>
            </a:r>
            <a:endParaRPr lang="en-US" altLang="ja-JP" sz="2429">
              <a:ea typeface="HGPｺﾞｼｯｸE" panose="020B0900000000000000" pitchFamily="50" charset="-128"/>
              <a:cs typeface="Times New Roman" panose="02020603050405020304" pitchFamily="18" charset="0"/>
            </a:endParaRPr>
          </a:p>
        </p:txBody>
      </p:sp>
      <p:sp>
        <p:nvSpPr>
          <p:cNvPr id="34823" name="テキスト ボックス 11">
            <a:extLst>
              <a:ext uri="{FF2B5EF4-FFF2-40B4-BE49-F238E27FC236}">
                <a16:creationId xmlns:a16="http://schemas.microsoft.com/office/drawing/2014/main" id="{5BB31516-2CD6-450A-BA1C-921C8CE553D6}"/>
              </a:ext>
            </a:extLst>
          </p:cNvPr>
          <p:cNvSpPr txBox="1">
            <a:spLocks noChangeArrowheads="1"/>
          </p:cNvSpPr>
          <p:nvPr/>
        </p:nvSpPr>
        <p:spPr bwMode="auto">
          <a:xfrm>
            <a:off x="2483303" y="4581128"/>
            <a:ext cx="2384888"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ea typeface="HGPｺﾞｼｯｸE" panose="020B0900000000000000" pitchFamily="50" charset="-128"/>
                <a:cs typeface="Times New Roman" panose="02020603050405020304" pitchFamily="18" charset="0"/>
              </a:rPr>
              <a:t>統計解析の結果</a:t>
            </a:r>
            <a:r>
              <a:rPr lang="en-US" altLang="ja-JP" sz="2429" dirty="0">
                <a:ea typeface="HGPｺﾞｼｯｸE" panose="020B0900000000000000" pitchFamily="50" charset="-128"/>
                <a:cs typeface="Times New Roman" panose="02020603050405020304" pitchFamily="18" charset="0"/>
              </a:rPr>
              <a:t>(output)</a:t>
            </a:r>
            <a:r>
              <a:rPr lang="ja-JP" altLang="en-US" sz="2429" dirty="0">
                <a:ea typeface="HGPｺﾞｼｯｸE" panose="020B0900000000000000" pitchFamily="50" charset="-128"/>
                <a:cs typeface="Times New Roman" panose="02020603050405020304" pitchFamily="18" charset="0"/>
              </a:rPr>
              <a:t>を観る</a:t>
            </a:r>
            <a:endParaRPr lang="en-US" altLang="ja-JP" sz="2429" dirty="0">
              <a:ea typeface="HGPｺﾞｼｯｸE" panose="020B0900000000000000" pitchFamily="50" charset="-128"/>
              <a:cs typeface="Times New Roman" panose="02020603050405020304" pitchFamily="18" charset="0"/>
            </a:endParaRPr>
          </a:p>
        </p:txBody>
      </p:sp>
      <p:sp>
        <p:nvSpPr>
          <p:cNvPr id="34824" name="テキスト ボックス 12">
            <a:extLst>
              <a:ext uri="{FF2B5EF4-FFF2-40B4-BE49-F238E27FC236}">
                <a16:creationId xmlns:a16="http://schemas.microsoft.com/office/drawing/2014/main" id="{313ECC69-58ED-41F8-8C56-602A8D065DA5}"/>
              </a:ext>
            </a:extLst>
          </p:cNvPr>
          <p:cNvSpPr txBox="1">
            <a:spLocks noChangeArrowheads="1"/>
          </p:cNvSpPr>
          <p:nvPr/>
        </p:nvSpPr>
        <p:spPr bwMode="auto">
          <a:xfrm>
            <a:off x="5415622" y="3804236"/>
            <a:ext cx="2384892" cy="156966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情報量規準</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ベイズ統計</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機械学習</a:t>
            </a:r>
            <a:endParaRPr lang="en-US" altLang="ja-JP" sz="2400" dirty="0">
              <a:ea typeface="HGPｺﾞｼｯｸE" panose="020B0900000000000000" pitchFamily="50" charset="-128"/>
              <a:cs typeface="Times New Roman" panose="02020603050405020304" pitchFamily="18" charset="0"/>
            </a:endParaRPr>
          </a:p>
          <a:p>
            <a:pPr algn="ctr"/>
            <a:r>
              <a:rPr lang="en-US" altLang="ja-JP" sz="2400" dirty="0">
                <a:ea typeface="HGPｺﾞｼｯｸE" panose="020B0900000000000000" pitchFamily="50" charset="-128"/>
                <a:cs typeface="Times New Roman" panose="02020603050405020304" pitchFamily="18" charset="0"/>
              </a:rPr>
              <a:t>…</a:t>
            </a:r>
          </a:p>
        </p:txBody>
      </p:sp>
      <p:cxnSp>
        <p:nvCxnSpPr>
          <p:cNvPr id="14" name="直線矢印コネクタ 13">
            <a:extLst>
              <a:ext uri="{FF2B5EF4-FFF2-40B4-BE49-F238E27FC236}">
                <a16:creationId xmlns:a16="http://schemas.microsoft.com/office/drawing/2014/main" id="{2690215A-9E51-4B87-93A7-2E3078B0F231}"/>
              </a:ext>
            </a:extLst>
          </p:cNvPr>
          <p:cNvCxnSpPr>
            <a:cxnSpLocks/>
          </p:cNvCxnSpPr>
          <p:nvPr/>
        </p:nvCxnSpPr>
        <p:spPr>
          <a:xfrm>
            <a:off x="6580188" y="2868745"/>
            <a:ext cx="7937" cy="908277"/>
          </a:xfrm>
          <a:prstGeom prst="straightConnector1">
            <a:avLst/>
          </a:prstGeom>
          <a:ln w="152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6383F0B-4E42-40B1-9BC4-2C99FF05EFAB}"/>
              </a:ext>
            </a:extLst>
          </p:cNvPr>
          <p:cNvCxnSpPr>
            <a:cxnSpLocks/>
          </p:cNvCxnSpPr>
          <p:nvPr/>
        </p:nvCxnSpPr>
        <p:spPr>
          <a:xfrm>
            <a:off x="1403804" y="2831878"/>
            <a:ext cx="0" cy="489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6B8AD83-27D5-4A31-A0DA-DFA597271377}"/>
              </a:ext>
            </a:extLst>
          </p:cNvPr>
          <p:cNvCxnSpPr>
            <a:cxnSpLocks/>
          </p:cNvCxnSpPr>
          <p:nvPr/>
        </p:nvCxnSpPr>
        <p:spPr>
          <a:xfrm flipH="1">
            <a:off x="1403804" y="4354192"/>
            <a:ext cx="1" cy="146583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6BEE096-FEFE-4D9B-A33E-0293FF17FD92}"/>
              </a:ext>
            </a:extLst>
          </p:cNvPr>
          <p:cNvCxnSpPr>
            <a:cxnSpLocks/>
          </p:cNvCxnSpPr>
          <p:nvPr/>
        </p:nvCxnSpPr>
        <p:spPr>
          <a:xfrm>
            <a:off x="3675747" y="5517232"/>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E307D00-3CCD-4CB4-BE52-0D759B91BA10}"/>
              </a:ext>
            </a:extLst>
          </p:cNvPr>
          <p:cNvCxnSpPr>
            <a:cxnSpLocks/>
          </p:cNvCxnSpPr>
          <p:nvPr/>
        </p:nvCxnSpPr>
        <p:spPr>
          <a:xfrm flipH="1">
            <a:off x="4868191" y="4185795"/>
            <a:ext cx="547431" cy="38392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12">
            <a:extLst>
              <a:ext uri="{FF2B5EF4-FFF2-40B4-BE49-F238E27FC236}">
                <a16:creationId xmlns:a16="http://schemas.microsoft.com/office/drawing/2014/main" id="{8FF170E8-3553-46CB-B942-B03A19E8ACAD}"/>
              </a:ext>
            </a:extLst>
          </p:cNvPr>
          <p:cNvSpPr txBox="1">
            <a:spLocks noChangeArrowheads="1"/>
          </p:cNvSpPr>
          <p:nvPr/>
        </p:nvSpPr>
        <p:spPr bwMode="auto">
          <a:xfrm>
            <a:off x="432048" y="5982590"/>
            <a:ext cx="7956376" cy="830997"/>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学部で（つまらない）統計学を履修した．</a:t>
            </a:r>
            <a:r>
              <a:rPr lang="en-US" altLang="ja-JP" sz="2400" dirty="0">
                <a:ea typeface="HGPｺﾞｼｯｸE" panose="020B0900000000000000" pitchFamily="50" charset="-128"/>
                <a:cs typeface="Times New Roman" panose="02020603050405020304" pitchFamily="18" charset="0"/>
              </a:rPr>
              <a:t>GLM</a:t>
            </a:r>
            <a:r>
              <a:rPr lang="ja-JP" altLang="en-US" sz="2400" dirty="0">
                <a:ea typeface="HGPｺﾞｼｯｸE" panose="020B0900000000000000" pitchFamily="50" charset="-128"/>
                <a:cs typeface="Times New Roman" panose="02020603050405020304" pitchFamily="18" charset="0"/>
              </a:rPr>
              <a:t>も実践した．なのにどうしてベイズ統計へのハードルは高いままなの？</a:t>
            </a:r>
            <a:endParaRPr lang="en-US" altLang="ja-JP" sz="2400" dirty="0">
              <a:ea typeface="HGPｺﾞｼｯｸE" panose="020B0900000000000000" pitchFamily="50" charset="-128"/>
              <a:cs typeface="Times New Roman" panose="02020603050405020304" pitchFamily="18" charset="0"/>
            </a:endParaRPr>
          </a:p>
        </p:txBody>
      </p:sp>
      <p:cxnSp>
        <p:nvCxnSpPr>
          <p:cNvPr id="28" name="直線矢印コネクタ 27">
            <a:extLst>
              <a:ext uri="{FF2B5EF4-FFF2-40B4-BE49-F238E27FC236}">
                <a16:creationId xmlns:a16="http://schemas.microsoft.com/office/drawing/2014/main" id="{9E450362-B05B-501E-8724-ED2EFBEA2540}"/>
              </a:ext>
            </a:extLst>
          </p:cNvPr>
          <p:cNvCxnSpPr>
            <a:cxnSpLocks/>
          </p:cNvCxnSpPr>
          <p:nvPr/>
        </p:nvCxnSpPr>
        <p:spPr>
          <a:xfrm>
            <a:off x="6588224" y="5445224"/>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E40C23E-5A42-F781-EB79-124C91E8CFC1}"/>
              </a:ext>
            </a:extLst>
          </p:cNvPr>
          <p:cNvSpPr txBox="1"/>
          <p:nvPr/>
        </p:nvSpPr>
        <p:spPr>
          <a:xfrm>
            <a:off x="3696858" y="1772816"/>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基礎</a:t>
            </a:r>
            <a:endParaRPr lang="ja-JP" altLang="en-US" sz="2400" dirty="0"/>
          </a:p>
        </p:txBody>
      </p:sp>
      <p:sp>
        <p:nvSpPr>
          <p:cNvPr id="37" name="テキスト ボックス 36">
            <a:extLst>
              <a:ext uri="{FF2B5EF4-FFF2-40B4-BE49-F238E27FC236}">
                <a16:creationId xmlns:a16="http://schemas.microsoft.com/office/drawing/2014/main" id="{550A14FB-4977-3223-A98F-F5AE80E77582}"/>
              </a:ext>
            </a:extLst>
          </p:cNvPr>
          <p:cNvSpPr txBox="1"/>
          <p:nvPr/>
        </p:nvSpPr>
        <p:spPr>
          <a:xfrm>
            <a:off x="3586422" y="4005064"/>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先端</a:t>
            </a:r>
            <a:endParaRPr lang="ja-JP" altLang="en-US" sz="2400" dirty="0"/>
          </a:p>
        </p:txBody>
      </p:sp>
      <p:cxnSp>
        <p:nvCxnSpPr>
          <p:cNvPr id="38" name="直線矢印コネクタ 37">
            <a:extLst>
              <a:ext uri="{FF2B5EF4-FFF2-40B4-BE49-F238E27FC236}">
                <a16:creationId xmlns:a16="http://schemas.microsoft.com/office/drawing/2014/main" id="{36C8A67C-F7DB-9579-FC2D-78F9669826BB}"/>
              </a:ext>
            </a:extLst>
          </p:cNvPr>
          <p:cNvCxnSpPr>
            <a:cxnSpLocks/>
          </p:cNvCxnSpPr>
          <p:nvPr/>
        </p:nvCxnSpPr>
        <p:spPr>
          <a:xfrm>
            <a:off x="4389556" y="2204864"/>
            <a:ext cx="0" cy="18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4BA1FA56-12A9-3EF3-0AE1-00F0A3CB03C9}"/>
              </a:ext>
            </a:extLst>
          </p:cNvPr>
          <p:cNvSpPr/>
          <p:nvPr/>
        </p:nvSpPr>
        <p:spPr>
          <a:xfrm>
            <a:off x="3624850" y="2980543"/>
            <a:ext cx="1523209" cy="664481"/>
          </a:xfrm>
          <a:prstGeom prst="ellipse">
            <a:avLst/>
          </a:prstGeom>
          <a:solidFill>
            <a:srgbClr val="FFFF00"/>
          </a:solid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25260A4-76D7-ABAA-5440-E3308776047A}"/>
              </a:ext>
            </a:extLst>
          </p:cNvPr>
          <p:cNvSpPr txBox="1"/>
          <p:nvPr/>
        </p:nvSpPr>
        <p:spPr>
          <a:xfrm>
            <a:off x="3597468" y="3096155"/>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ギャップ</a:t>
            </a:r>
            <a:endParaRPr lang="ja-JP" altLang="en-US" sz="2400" dirty="0"/>
          </a:p>
        </p:txBody>
      </p:sp>
      <p:sp>
        <p:nvSpPr>
          <p:cNvPr id="2" name="テキスト ボックス 34">
            <a:extLst>
              <a:ext uri="{FF2B5EF4-FFF2-40B4-BE49-F238E27FC236}">
                <a16:creationId xmlns:a16="http://schemas.microsoft.com/office/drawing/2014/main" id="{FCC3BCC3-ABC9-76DD-A9F6-7F3566FBDAC9}"/>
              </a:ext>
            </a:extLst>
          </p:cNvPr>
          <p:cNvSpPr txBox="1">
            <a:spLocks noChangeArrowheads="1"/>
          </p:cNvSpPr>
          <p:nvPr/>
        </p:nvSpPr>
        <p:spPr bwMode="auto">
          <a:xfrm>
            <a:off x="2555776" y="155521"/>
            <a:ext cx="4359538" cy="521040"/>
          </a:xfrm>
          <a:prstGeom prst="rect">
            <a:avLst/>
          </a:prstGeom>
          <a:noFill/>
          <a:ln w="508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786" dirty="0">
                <a:ea typeface="HGPｺﾞｼｯｸE" panose="020B0900000000000000" pitchFamily="50" charset="-128"/>
                <a:cs typeface="Times New Roman" panose="02020603050405020304" pitchFamily="18" charset="0"/>
              </a:rPr>
              <a:t>統計学 （島谷版の全体像）</a:t>
            </a:r>
            <a:endParaRPr lang="en-US" altLang="ja-JP" sz="2786" dirty="0">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359906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B7F2343-2AC9-8527-ED50-828549C4F0DD}"/>
              </a:ext>
            </a:extLst>
          </p:cNvPr>
          <p:cNvSpPr txBox="1"/>
          <p:nvPr/>
        </p:nvSpPr>
        <p:spPr>
          <a:xfrm>
            <a:off x="179512" y="188640"/>
            <a:ext cx="8784976" cy="3970318"/>
          </a:xfrm>
          <a:prstGeom prst="rect">
            <a:avLst/>
          </a:prstGeom>
          <a:noFill/>
        </p:spPr>
        <p:txBody>
          <a:bodyPr wrap="square" rtlCol="0">
            <a:spAutoFit/>
          </a:bodyPr>
          <a:lstStyle/>
          <a:p>
            <a:pPr algn="l"/>
            <a:r>
              <a:rPr lang="ja-JP" altLang="en-US" sz="2800" dirty="0">
                <a:effectLst/>
                <a:latin typeface="Times New Roman" panose="02020603050405020304" pitchFamily="18" charset="0"/>
                <a:ea typeface="HGPｺﾞｼｯｸE" panose="020B0900000000000000" pitchFamily="50" charset="-128"/>
                <a:cs typeface="Times New Roman" panose="02020603050405020304" pitchFamily="18" charset="0"/>
              </a:rPr>
              <a:t>生態学では古くから空間情報を扱ってきた</a:t>
            </a:r>
            <a:endParaRPr lang="en-US" altLang="ja-JP" sz="2800" dirty="0">
              <a:effectLst/>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図鑑にも出ている</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種の分布域</a:t>
            </a:r>
            <a:endPar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endParaRPr>
          </a:p>
          <a:p>
            <a:r>
              <a:rPr lang="ja-JP" altLang="en-US" sz="2800" dirty="0">
                <a:solidFill>
                  <a:srgbClr val="0000FF"/>
                </a:solidFill>
                <a:effectLst/>
                <a:latin typeface="Times New Roman" panose="02020603050405020304" pitchFamily="18" charset="0"/>
                <a:ea typeface="HGPｺﾞｼｯｸE" panose="020B0900000000000000" pitchFamily="50" charset="-128"/>
                <a:cs typeface="Times New Roman" panose="02020603050405020304" pitchFamily="18" charset="0"/>
              </a:rPr>
              <a:t>情報源は、そこに この種がいた・みつけた </a:t>
            </a:r>
            <a:r>
              <a:rPr lang="en-US" altLang="ja-JP" sz="2800" dirty="0">
                <a:solidFill>
                  <a:srgbClr val="0000FF"/>
                </a:solidFill>
                <a:effectLst/>
                <a:latin typeface="Times New Roman" panose="02020603050405020304" pitchFamily="18" charset="0"/>
                <a:ea typeface="HGPｺﾞｼｯｸE" panose="020B0900000000000000" pitchFamily="50" charset="-128"/>
                <a:cs typeface="Times New Roman" panose="02020603050405020304" pitchFamily="18" charset="0"/>
              </a:rPr>
              <a:t>presence</a:t>
            </a:r>
          </a:p>
          <a:p>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　その外には「いない」 </a:t>
            </a:r>
            <a:r>
              <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absence </a:t>
            </a:r>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という証拠はない</a:t>
            </a:r>
            <a:endPar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800" dirty="0">
                <a:effectLst/>
                <a:latin typeface="Times New Roman" panose="02020603050405020304" pitchFamily="18" charset="0"/>
                <a:ea typeface="HGPｺﾞｼｯｸE" panose="020B0900000000000000" pitchFamily="50" charset="-128"/>
                <a:cs typeface="Times New Roman" panose="02020603050405020304" pitchFamily="18" charset="0"/>
              </a:rPr>
              <a:t>・クマの目撃</a:t>
            </a:r>
            <a:endParaRPr lang="en-US" altLang="ja-JP" sz="2800" dirty="0">
              <a:effectLst/>
              <a:latin typeface="Times New Roman" panose="02020603050405020304" pitchFamily="18" charset="0"/>
              <a:ea typeface="HGPｺﾞｼｯｸE" panose="020B0900000000000000" pitchFamily="50" charset="-128"/>
              <a:cs typeface="Times New Roman" panose="02020603050405020304" pitchFamily="18" charset="0"/>
            </a:endParaRPr>
          </a:p>
          <a:p>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そのときそこに「いた」 </a:t>
            </a:r>
            <a:r>
              <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presence</a:t>
            </a:r>
          </a:p>
          <a:p>
            <a:pPr algn="l"/>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・動物の</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GPS</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軌跡</a:t>
            </a:r>
            <a:endPar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endParaRPr>
          </a:p>
          <a:p>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sz="2800" dirty="0">
                <a:solidFill>
                  <a:schemeClr val="bg1"/>
                </a:solidFill>
                <a:latin typeface="Times New Roman" panose="02020603050405020304" pitchFamily="18" charset="0"/>
                <a:ea typeface="HGPｺﾞｼｯｸE" panose="020B0900000000000000" pitchFamily="50" charset="-128"/>
                <a:cs typeface="Times New Roman" panose="02020603050405020304" pitchFamily="18" charset="0"/>
              </a:rPr>
              <a:t>そこ</a:t>
            </a:r>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そこにいた、そこを通った </a:t>
            </a:r>
            <a:r>
              <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presence</a:t>
            </a:r>
          </a:p>
          <a:p>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　そこ以外に行っていない、通っていない </a:t>
            </a:r>
            <a:r>
              <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absence </a:t>
            </a:r>
            <a:r>
              <a:rPr lang="ja-JP" altLang="en-US"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は不明</a:t>
            </a:r>
            <a:endParaRPr lang="en-US" altLang="ja-JP" sz="28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2" name="テキスト ボックス 1">
            <a:extLst>
              <a:ext uri="{FF2B5EF4-FFF2-40B4-BE49-F238E27FC236}">
                <a16:creationId xmlns:a16="http://schemas.microsoft.com/office/drawing/2014/main" id="{6C104BC8-C099-4DC9-6CD3-F76CB160A2AF}"/>
              </a:ext>
            </a:extLst>
          </p:cNvPr>
          <p:cNvSpPr txBox="1"/>
          <p:nvPr/>
        </p:nvSpPr>
        <p:spPr>
          <a:xfrm>
            <a:off x="2555776" y="4365104"/>
            <a:ext cx="3672408" cy="646331"/>
          </a:xfrm>
          <a:prstGeom prst="rect">
            <a:avLst/>
          </a:prstGeom>
          <a:solidFill>
            <a:srgbClr val="FFFF00"/>
          </a:solidFill>
          <a:ln w="38100">
            <a:solidFill>
              <a:srgbClr val="FF0000"/>
            </a:solidFill>
          </a:ln>
        </p:spPr>
        <p:txBody>
          <a:bodyPr wrap="square" rtlCol="0">
            <a:spAutoFit/>
          </a:bodyPr>
          <a:lstStyle/>
          <a:p>
            <a:r>
              <a:rPr lang="en-US" altLang="ja-JP" sz="3600" dirty="0">
                <a:effectLst/>
                <a:latin typeface="Times New Roman" panose="02020603050405020304" pitchFamily="18" charset="0"/>
                <a:ea typeface="HGPｺﾞｼｯｸE" panose="020B0900000000000000" pitchFamily="50" charset="-128"/>
                <a:cs typeface="Times New Roman" panose="02020603050405020304" pitchFamily="18" charset="0"/>
              </a:rPr>
              <a:t>presence-only data</a:t>
            </a:r>
            <a:endParaRPr lang="ja-JP" altLang="en-US" sz="2400" dirty="0">
              <a:effectLst/>
              <a:latin typeface="Times New Roman" panose="02020603050405020304" pitchFamily="18" charset="0"/>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359559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617195-818D-DDF5-27BE-3A5BFE848E71}"/>
              </a:ext>
            </a:extLst>
          </p:cNvPr>
          <p:cNvSpPr/>
          <p:nvPr/>
        </p:nvSpPr>
        <p:spPr>
          <a:xfrm>
            <a:off x="88328" y="124172"/>
            <a:ext cx="8948168" cy="6617196"/>
          </a:xfrm>
          <a:prstGeom prst="rect">
            <a:avLst/>
          </a:prstGeom>
          <a:ln w="38100">
            <a:noFill/>
          </a:ln>
        </p:spPr>
        <p:txBody>
          <a:bodyPr wrap="square">
            <a:spAutoFit/>
          </a:bodyPr>
          <a:lstStyle/>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・実験系では必ず </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control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を設ける（</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absence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を伴わせる）</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t>
            </a: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・野外調査や社会調査は、</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absence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データ収集が（実は </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収集より）難しい</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t>
            </a: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presence-only data</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では環境データがあってもロジスティック回帰すらできない．しかし、</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presence-absence data</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と比べ、データ数は圧倒的に多い．</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2000</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年代から、</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点に加え、調査区域内からランダムに点を取って、</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pseudo-absence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としてデータに加え、ロジスティック回帰などをする研究が増えた。（</a:t>
            </a:r>
            <a:r>
              <a:rPr lang="en-US" altLang="ja-JP" sz="2400" dirty="0" err="1">
                <a:latin typeface="Times New Roman" panose="02020603050405020304" pitchFamily="18" charset="0"/>
                <a:ea typeface="HGPｺﾞｼｯｸE" panose="020B0900000000000000" pitchFamily="50" charset="-128"/>
                <a:cs typeface="Times New Roman" panose="02020603050405020304" pitchFamily="18" charset="0"/>
              </a:rPr>
              <a:t>MaxEnt</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という便利なパッケージの普及）</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8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・この解析を正当化できるか？</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presence-only data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を、非定常ポアソン過程の（不完全、部分的）実現とみなしていいなら、</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 - pseudo-absence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データに対するロジスティック回帰で得られる回帰係数の最尤推定値は、ポアソン過程モデルの最尤推定値と近似的に等しい</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8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8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dirty="0">
                <a:latin typeface="Times New Roman" panose="02020603050405020304" pitchFamily="18" charset="0"/>
                <a:ea typeface="HGPｺﾞｼｯｸE" panose="020B0900000000000000" pitchFamily="50" charset="-128"/>
                <a:cs typeface="Times New Roman" panose="02020603050405020304" pitchFamily="18" charset="0"/>
              </a:rPr>
              <a:t>Warton DI and LC Shepherd. (2010) Poisson point process models solve the “pseudo-absence problem” for presence-only data in ecology. Ann. Appl. Stat. 4 1383-1402.</a:t>
            </a:r>
          </a:p>
          <a:p>
            <a:pPr algn="l"/>
            <a:r>
              <a:rPr lang="ja-JP" altLang="en-US"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dirty="0">
                <a:latin typeface="Times New Roman" panose="02020603050405020304" pitchFamily="18" charset="0"/>
                <a:ea typeface="HGPｺﾞｼｯｸE" panose="020B0900000000000000" pitchFamily="50" charset="-128"/>
                <a:cs typeface="Times New Roman" panose="02020603050405020304" pitchFamily="18" charset="0"/>
              </a:rPr>
              <a:t>Renner IW and DI Warton. (2013) Equivalence of MAXENT and Poisson point process models for species distribution modeling in ecology. Biometrics 69 274-281.</a:t>
            </a:r>
          </a:p>
        </p:txBody>
      </p:sp>
    </p:spTree>
    <p:extLst>
      <p:ext uri="{BB962C8B-B14F-4D97-AF65-F5344CB8AC3E}">
        <p14:creationId xmlns:p14="http://schemas.microsoft.com/office/powerpoint/2010/main" val="190797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78371" y="44624"/>
            <a:ext cx="410559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dirty="0">
                <a:latin typeface="HGPｺﾞｼｯｸE" panose="020B0900000000000000" pitchFamily="50" charset="-128"/>
                <a:ea typeface="HGPｺﾞｼｯｸE" panose="020B0900000000000000" pitchFamily="50" charset="-128"/>
                <a:cs typeface="Times New Roman" pitchFamily="18" charset="0"/>
              </a:rPr>
              <a:t>非定常ポアソン過程</a:t>
            </a:r>
            <a:endParaRPr lang="en-US" altLang="ja-JP" b="1" dirty="0">
              <a:latin typeface="HGPｺﾞｼｯｸE" panose="020B0900000000000000" pitchFamily="50" charset="-128"/>
              <a:ea typeface="HGPｺﾞｼｯｸE" panose="020B0900000000000000" pitchFamily="50" charset="-128"/>
              <a:cs typeface="Times New Roman" pitchFamily="18" charset="0"/>
            </a:endParaRPr>
          </a:p>
        </p:txBody>
      </p:sp>
      <p:grpSp>
        <p:nvGrpSpPr>
          <p:cNvPr id="5124" name="グループ化 1"/>
          <p:cNvGrpSpPr>
            <a:grpSpLocks/>
          </p:cNvGrpSpPr>
          <p:nvPr/>
        </p:nvGrpSpPr>
        <p:grpSpPr bwMode="auto">
          <a:xfrm>
            <a:off x="323850" y="476672"/>
            <a:ext cx="6832600" cy="3671887"/>
            <a:chOff x="323528" y="1573596"/>
            <a:chExt cx="6106325" cy="3151548"/>
          </a:xfrm>
        </p:grpSpPr>
        <p:pic>
          <p:nvPicPr>
            <p:cNvPr id="51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700808"/>
              <a:ext cx="254806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3583" y="1573596"/>
              <a:ext cx="3356270" cy="315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25" name="Text Box 3"/>
          <p:cNvSpPr txBox="1">
            <a:spLocks noChangeArrowheads="1"/>
          </p:cNvSpPr>
          <p:nvPr/>
        </p:nvSpPr>
        <p:spPr bwMode="auto">
          <a:xfrm>
            <a:off x="251521" y="3717032"/>
            <a:ext cx="7848872"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          環境要因の変異　　　　                    　点配置例</a:t>
            </a:r>
            <a:endParaRPr lang="en-US" altLang="ja-JP" sz="2000" b="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5126" name="Text Box 16"/>
          <p:cNvSpPr txBox="1">
            <a:spLocks noChangeArrowheads="1"/>
          </p:cNvSpPr>
          <p:nvPr/>
        </p:nvSpPr>
        <p:spPr bwMode="auto">
          <a:xfrm>
            <a:off x="115316" y="4149080"/>
            <a:ext cx="899318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・強度関数</a:t>
            </a:r>
            <a:endPar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endParaRPr>
          </a:p>
          <a:p>
            <a:pPr eaLnBrk="1" hangingPunct="1">
              <a:spcBef>
                <a:spcPct val="0"/>
              </a:spcBef>
              <a:buFontTx/>
              <a:buNone/>
            </a:pP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d</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P</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を中心とする無限小単位面積に点がある）</a:t>
            </a:r>
            <a:endPar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r"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点の存在は互いに独立と仮定</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標準的にやること</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a:p>
            <a:pPr eaLnBrk="1" hangingPunct="1">
              <a:spcBef>
                <a:spcPct val="0"/>
              </a:spcBef>
              <a:buNone/>
            </a:pP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 d</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を</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個の環境因子 </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n-US" altLang="ja-JP" sz="2800" i="1" dirty="0" err="1">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ja-JP" altLang="en-US" sz="2800" dirty="0">
                <a:latin typeface="Times New Roman" panose="02020603050405020304" pitchFamily="18" charset="0"/>
                <a:ea typeface="HGPｺﾞｼｯｸE" panose="020B0900000000000000" pitchFamily="50" charset="-128"/>
                <a:cs typeface="Times New Roman" panose="02020603050405020304" pitchFamily="18" charset="0"/>
              </a:rPr>
              <a:t>の関数で表す。</a:t>
            </a:r>
            <a:endPar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2" name="Text Box 8">
            <a:extLst>
              <a:ext uri="{FF2B5EF4-FFF2-40B4-BE49-F238E27FC236}">
                <a16:creationId xmlns:a16="http://schemas.microsoft.com/office/drawing/2014/main" id="{8E01C2AC-F6E3-842D-7340-E8153DE6F86B}"/>
              </a:ext>
            </a:extLst>
          </p:cNvPr>
          <p:cNvSpPr txBox="1">
            <a:spLocks noChangeArrowheads="1"/>
          </p:cNvSpPr>
          <p:nvPr/>
        </p:nvSpPr>
        <p:spPr bwMode="auto">
          <a:xfrm>
            <a:off x="405711" y="6165304"/>
            <a:ext cx="81267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d</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el-GR"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exp(</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i="1" dirty="0" err="1">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373207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20958" y="44624"/>
            <a:ext cx="67001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パラメータ推定法</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eaLnBrk="1" hangingPunct="1">
              <a:spcBef>
                <a:spcPct val="0"/>
              </a:spcBef>
              <a:buFontTx/>
              <a:buNone/>
            </a:pP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eaLnBrk="1" hangingPunct="1">
              <a:spcBef>
                <a:spcPct val="0"/>
              </a:spcBef>
              <a:buFontTx/>
              <a:buNone/>
            </a:pP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4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a:t>
            </a:r>
            <a:r>
              <a:rPr lang="en-US" altLang="ja-JP" sz="24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latin typeface="Times New Roman" panose="02020603050405020304" pitchFamily="18" charset="0"/>
                <a:ea typeface="HGPｺﾞｼｯｸE" panose="020B0900000000000000" pitchFamily="50" charset="-128"/>
                <a:cs typeface="Times New Roman" panose="02020603050405020304" pitchFamily="18" charset="0"/>
              </a:rPr>
              <a:t>2</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n-US" altLang="ja-JP" sz="2400" b="1" dirty="0" err="1">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n</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調査プロット </a:t>
            </a:r>
            <a:r>
              <a:rPr lang="en-US" altLang="ja-JP" sz="2400" i="1" dirty="0">
                <a:latin typeface="Times New Roman" panose="02020603050405020304" pitchFamily="18" charset="0"/>
                <a:ea typeface="HGPｺﾞｼｯｸE" panose="020B0900000000000000" pitchFamily="50" charset="-128"/>
                <a:cs typeface="Times New Roman" panose="02020603050405020304" pitchFamily="18" charset="0"/>
              </a:rPr>
              <a:t>A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の中の点配置データ</a:t>
            </a:r>
            <a:endParaRPr lang="en-US" altLang="ja-JP" sz="2400" i="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graphicFrame>
        <p:nvGraphicFramePr>
          <p:cNvPr id="9219" name="Object 6"/>
          <p:cNvGraphicFramePr>
            <a:graphicFrameLocks noChangeAspect="1"/>
          </p:cNvGraphicFramePr>
          <p:nvPr>
            <p:extLst>
              <p:ext uri="{D42A27DB-BD31-4B8C-83A1-F6EECF244321}">
                <p14:modId xmlns:p14="http://schemas.microsoft.com/office/powerpoint/2010/main" val="1302840985"/>
              </p:ext>
            </p:extLst>
          </p:nvPr>
        </p:nvGraphicFramePr>
        <p:xfrm>
          <a:off x="2068513" y="1125538"/>
          <a:ext cx="5759450" cy="1349375"/>
        </p:xfrm>
        <a:graphic>
          <a:graphicData uri="http://schemas.openxmlformats.org/presentationml/2006/ole">
            <mc:AlternateContent xmlns:mc="http://schemas.openxmlformats.org/markup-compatibility/2006">
              <mc:Choice xmlns:v="urn:schemas-microsoft-com:vml" Requires="v">
                <p:oleObj name="数式" r:id="rId3" imgW="1828800" imgH="431640" progId="Equation.3">
                  <p:embed/>
                </p:oleObj>
              </mc:Choice>
              <mc:Fallback>
                <p:oleObj name="数式" r:id="rId3" imgW="1828800" imgH="431640" progId="Equation.3">
                  <p:embed/>
                  <p:pic>
                    <p:nvPicPr>
                      <p:cNvPr id="9219" name="Object 6"/>
                      <p:cNvPicPr>
                        <a:picLocks noChangeAspect="1" noChangeArrowheads="1"/>
                      </p:cNvPicPr>
                      <p:nvPr/>
                    </p:nvPicPr>
                    <p:blipFill>
                      <a:blip r:embed="rId4"/>
                      <a:srcRect/>
                      <a:stretch>
                        <a:fillRect/>
                      </a:stretch>
                    </p:blipFill>
                    <p:spPr bwMode="auto">
                      <a:xfrm>
                        <a:off x="2068513" y="1125538"/>
                        <a:ext cx="575945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Text Box 18"/>
          <p:cNvSpPr txBox="1">
            <a:spLocks noChangeArrowheads="1"/>
          </p:cNvSpPr>
          <p:nvPr/>
        </p:nvSpPr>
        <p:spPr bwMode="auto">
          <a:xfrm>
            <a:off x="110217" y="1339169"/>
            <a:ext cx="18261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dirty="0">
                <a:latin typeface="Times New Roman" panose="02020603050405020304" pitchFamily="18" charset="0"/>
                <a:ea typeface="HGPｺﾞｼｯｸE" panose="020B0900000000000000" pitchFamily="50" charset="-128"/>
                <a:cs typeface="Times New Roman" panose="02020603050405020304" pitchFamily="18" charset="0"/>
              </a:rPr>
              <a:t>尤度関数</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9" name="Text Box 5">
            <a:extLst>
              <a:ext uri="{FF2B5EF4-FFF2-40B4-BE49-F238E27FC236}">
                <a16:creationId xmlns:a16="http://schemas.microsoft.com/office/drawing/2014/main" id="{3F4EC2D5-389E-4E57-8CAC-F5D91FAEAA3D}"/>
              </a:ext>
            </a:extLst>
          </p:cNvPr>
          <p:cNvSpPr txBox="1">
            <a:spLocks noChangeArrowheads="1"/>
          </p:cNvSpPr>
          <p:nvPr/>
        </p:nvSpPr>
        <p:spPr bwMode="auto">
          <a:xfrm>
            <a:off x="3059832" y="2382784"/>
            <a:ext cx="2752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400" b="1"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400"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 </a:t>
            </a:r>
            <a:r>
              <a:rPr lang="en-US" altLang="ja-JP" sz="2400" b="1"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2</a:t>
            </a:r>
            <a:r>
              <a:rPr lang="en-US" altLang="ja-JP" sz="2400"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 …, </a:t>
            </a:r>
            <a:r>
              <a:rPr lang="en-US" altLang="ja-JP" sz="2400" b="1" dirty="0" err="1">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i="1" baseline="-25000" dirty="0" err="1">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n</a:t>
            </a:r>
            <a:r>
              <a:rPr lang="ja-JP" altLang="en-US" sz="2400"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rPr>
              <a:t>に点があるという情報</a:t>
            </a:r>
            <a:endParaRPr lang="en-US" altLang="ja-JP" sz="2400" i="1" dirty="0">
              <a:solidFill>
                <a:srgbClr val="FF0000"/>
              </a:solidFill>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0" name="Text Box 5">
            <a:extLst>
              <a:ext uri="{FF2B5EF4-FFF2-40B4-BE49-F238E27FC236}">
                <a16:creationId xmlns:a16="http://schemas.microsoft.com/office/drawing/2014/main" id="{848B4ADF-FB17-4E02-B39C-AC5782232FA2}"/>
              </a:ext>
            </a:extLst>
          </p:cNvPr>
          <p:cNvSpPr txBox="1">
            <a:spLocks noChangeArrowheads="1"/>
          </p:cNvSpPr>
          <p:nvPr/>
        </p:nvSpPr>
        <p:spPr bwMode="auto">
          <a:xfrm>
            <a:off x="5834411" y="1989645"/>
            <a:ext cx="32740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400" b="1"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4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 </a:t>
            </a:r>
            <a:r>
              <a:rPr lang="en-US" altLang="ja-JP" sz="2400" b="1"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baseline="-250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2</a:t>
            </a:r>
            <a:r>
              <a:rPr lang="en-US" altLang="ja-JP" sz="24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 …, </a:t>
            </a:r>
            <a:r>
              <a:rPr lang="en-US" altLang="ja-JP" sz="2400" b="1" dirty="0" err="1">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400" i="1" baseline="-25000" dirty="0" err="1">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n</a:t>
            </a:r>
            <a:r>
              <a:rPr lang="ja-JP" altLang="en-US" sz="2400"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rPr>
              <a:t>以外の地点にはないという情報</a:t>
            </a:r>
            <a:endParaRPr lang="en-US" altLang="ja-JP" sz="2400" i="1" dirty="0">
              <a:solidFill>
                <a:srgbClr val="0000FF"/>
              </a:solidFill>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1" name="Text Box 5">
            <a:extLst>
              <a:ext uri="{FF2B5EF4-FFF2-40B4-BE49-F238E27FC236}">
                <a16:creationId xmlns:a16="http://schemas.microsoft.com/office/drawing/2014/main" id="{76DC2CDD-1BBF-44E7-8DFD-3E5BAF72D617}"/>
              </a:ext>
            </a:extLst>
          </p:cNvPr>
          <p:cNvSpPr txBox="1">
            <a:spLocks noChangeArrowheads="1"/>
          </p:cNvSpPr>
          <p:nvPr/>
        </p:nvSpPr>
        <p:spPr bwMode="auto">
          <a:xfrm>
            <a:off x="106786" y="3331228"/>
            <a:ext cx="89522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・調査プロット </a:t>
            </a:r>
            <a:r>
              <a:rPr lang="en-US" altLang="ja-JP" sz="2000" i="1" dirty="0">
                <a:latin typeface="Times New Roman" panose="02020603050405020304" pitchFamily="18" charset="0"/>
                <a:ea typeface="HGPｺﾞｼｯｸE" panose="020B0900000000000000" pitchFamily="50" charset="-128"/>
                <a:cs typeface="Times New Roman" panose="02020603050405020304" pitchFamily="18" charset="0"/>
              </a:rPr>
              <a:t>A </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を細かなコドラートに分け、高々１点しか含まないようにする．</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・コドラート内の点の数はポアソン分布に従うので、コドラート（中心を</a:t>
            </a:r>
            <a:r>
              <a:rPr lang="en-US" altLang="ja-JP" sz="2000" b="1" dirty="0" err="1">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0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k</a:t>
            </a:r>
            <a:r>
              <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rPr>
              <a:t>)</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に点が（</a:t>
            </a:r>
            <a:r>
              <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個）ある確率は </a:t>
            </a:r>
            <a:endParaRPr lang="en-US" altLang="ja-JP" sz="2000" i="1"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eaLnBrk="1" hangingPunct="1">
              <a:spcBef>
                <a:spcPct val="0"/>
              </a:spcBef>
              <a:buFontTx/>
              <a:buNone/>
            </a:pP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個である確率は</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従って、尤度関数は全コドラートの確率をかけて</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cxnSp>
        <p:nvCxnSpPr>
          <p:cNvPr id="12" name="直線コネクタ 11">
            <a:extLst>
              <a:ext uri="{FF2B5EF4-FFF2-40B4-BE49-F238E27FC236}">
                <a16:creationId xmlns:a16="http://schemas.microsoft.com/office/drawing/2014/main" id="{300A2A96-12ED-4D17-84D2-4288264FEB1F}"/>
              </a:ext>
            </a:extLst>
          </p:cNvPr>
          <p:cNvCxnSpPr/>
          <p:nvPr/>
        </p:nvCxnSpPr>
        <p:spPr>
          <a:xfrm>
            <a:off x="3563888" y="2421693"/>
            <a:ext cx="20619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365ED-D1BF-4A83-998A-256984DDD54D}"/>
              </a:ext>
            </a:extLst>
          </p:cNvPr>
          <p:cNvCxnSpPr/>
          <p:nvPr/>
        </p:nvCxnSpPr>
        <p:spPr>
          <a:xfrm>
            <a:off x="5834411" y="1989645"/>
            <a:ext cx="206197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Text Box 8">
            <a:extLst>
              <a:ext uri="{FF2B5EF4-FFF2-40B4-BE49-F238E27FC236}">
                <a16:creationId xmlns:a16="http://schemas.microsoft.com/office/drawing/2014/main" id="{F5D278F7-27D5-F6FF-FD8F-057782039A73}"/>
              </a:ext>
            </a:extLst>
          </p:cNvPr>
          <p:cNvSpPr txBox="1">
            <a:spLocks noChangeArrowheads="1"/>
          </p:cNvSpPr>
          <p:nvPr/>
        </p:nvSpPr>
        <p:spPr bwMode="auto">
          <a:xfrm>
            <a:off x="2975201" y="59141"/>
            <a:ext cx="6047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d</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el-GR"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exp(</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i="1" dirty="0" err="1">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graphicFrame>
        <p:nvGraphicFramePr>
          <p:cNvPr id="4" name="Object 6">
            <a:extLst>
              <a:ext uri="{FF2B5EF4-FFF2-40B4-BE49-F238E27FC236}">
                <a16:creationId xmlns:a16="http://schemas.microsoft.com/office/drawing/2014/main" id="{FA563F41-0378-B17E-140A-D94996124B12}"/>
              </a:ext>
            </a:extLst>
          </p:cNvPr>
          <p:cNvGraphicFramePr>
            <a:graphicFrameLocks noChangeAspect="1"/>
          </p:cNvGraphicFramePr>
          <p:nvPr>
            <p:extLst>
              <p:ext uri="{D42A27DB-BD31-4B8C-83A1-F6EECF244321}">
                <p14:modId xmlns:p14="http://schemas.microsoft.com/office/powerpoint/2010/main" val="2043784038"/>
              </p:ext>
            </p:extLst>
          </p:nvPr>
        </p:nvGraphicFramePr>
        <p:xfrm>
          <a:off x="2098228" y="4005064"/>
          <a:ext cx="2041724" cy="419735"/>
        </p:xfrm>
        <a:graphic>
          <a:graphicData uri="http://schemas.openxmlformats.org/presentationml/2006/ole">
            <mc:AlternateContent xmlns:mc="http://schemas.openxmlformats.org/markup-compatibility/2006">
              <mc:Choice xmlns:v="urn:schemas-microsoft-com:vml" Requires="v">
                <p:oleObj name="数式" r:id="rId5" imgW="1168200" imgH="241200" progId="Equation.3">
                  <p:embed/>
                </p:oleObj>
              </mc:Choice>
              <mc:Fallback>
                <p:oleObj name="数式" r:id="rId5" imgW="1168200" imgH="241200" progId="Equation.3">
                  <p:embed/>
                  <p:pic>
                    <p:nvPicPr>
                      <p:cNvPr id="9219" name="Object 6"/>
                      <p:cNvPicPr>
                        <a:picLocks noChangeAspect="1" noChangeArrowheads="1"/>
                      </p:cNvPicPr>
                      <p:nvPr/>
                    </p:nvPicPr>
                    <p:blipFill>
                      <a:blip r:embed="rId6"/>
                      <a:srcRect/>
                      <a:stretch>
                        <a:fillRect/>
                      </a:stretch>
                    </p:blipFill>
                    <p:spPr bwMode="auto">
                      <a:xfrm>
                        <a:off x="2098228" y="4005064"/>
                        <a:ext cx="2041724" cy="419735"/>
                      </a:xfrm>
                      <a:prstGeom prst="rect">
                        <a:avLst/>
                      </a:prstGeom>
                      <a:noFill/>
                      <a:ln>
                        <a:noFill/>
                      </a:ln>
                    </p:spPr>
                  </p:pic>
                </p:oleObj>
              </mc:Fallback>
            </mc:AlternateContent>
          </a:graphicData>
        </a:graphic>
      </p:graphicFrame>
      <p:graphicFrame>
        <p:nvGraphicFramePr>
          <p:cNvPr id="5" name="Object 6">
            <a:extLst>
              <a:ext uri="{FF2B5EF4-FFF2-40B4-BE49-F238E27FC236}">
                <a16:creationId xmlns:a16="http://schemas.microsoft.com/office/drawing/2014/main" id="{DDDFF2C8-5A82-40B6-0B7F-A09F7462D8EB}"/>
              </a:ext>
            </a:extLst>
          </p:cNvPr>
          <p:cNvGraphicFramePr>
            <a:graphicFrameLocks noChangeAspect="1"/>
          </p:cNvGraphicFramePr>
          <p:nvPr>
            <p:extLst>
              <p:ext uri="{D42A27DB-BD31-4B8C-83A1-F6EECF244321}">
                <p14:modId xmlns:p14="http://schemas.microsoft.com/office/powerpoint/2010/main" val="1448473658"/>
              </p:ext>
            </p:extLst>
          </p:nvPr>
        </p:nvGraphicFramePr>
        <p:xfrm>
          <a:off x="2420369" y="4490612"/>
          <a:ext cx="1109663" cy="454025"/>
        </p:xfrm>
        <a:graphic>
          <a:graphicData uri="http://schemas.openxmlformats.org/presentationml/2006/ole">
            <mc:AlternateContent xmlns:mc="http://schemas.openxmlformats.org/markup-compatibility/2006">
              <mc:Choice xmlns:v="urn:schemas-microsoft-com:vml" Requires="v">
                <p:oleObj name="数式" r:id="rId7" imgW="495000" imgH="203040" progId="Equation.3">
                  <p:embed/>
                </p:oleObj>
              </mc:Choice>
              <mc:Fallback>
                <p:oleObj name="数式" r:id="rId7" imgW="495000" imgH="203040" progId="Equation.3">
                  <p:embed/>
                  <p:pic>
                    <p:nvPicPr>
                      <p:cNvPr id="4" name="Object 6">
                        <a:extLst>
                          <a:ext uri="{FF2B5EF4-FFF2-40B4-BE49-F238E27FC236}">
                            <a16:creationId xmlns:a16="http://schemas.microsoft.com/office/drawing/2014/main" id="{FA563F41-0378-B17E-140A-D94996124B12}"/>
                          </a:ext>
                        </a:extLst>
                      </p:cNvPr>
                      <p:cNvPicPr>
                        <a:picLocks noChangeAspect="1" noChangeArrowheads="1"/>
                      </p:cNvPicPr>
                      <p:nvPr/>
                    </p:nvPicPr>
                    <p:blipFill>
                      <a:blip r:embed="rId8"/>
                      <a:srcRect/>
                      <a:stretch>
                        <a:fillRect/>
                      </a:stretch>
                    </p:blipFill>
                    <p:spPr bwMode="auto">
                      <a:xfrm>
                        <a:off x="2420369" y="4490612"/>
                        <a:ext cx="1109663" cy="454025"/>
                      </a:xfrm>
                      <a:prstGeom prst="rect">
                        <a:avLst/>
                      </a:prstGeom>
                      <a:noFill/>
                      <a:ln>
                        <a:noFill/>
                      </a:ln>
                    </p:spPr>
                  </p:pic>
                </p:oleObj>
              </mc:Fallback>
            </mc:AlternateContent>
          </a:graphicData>
        </a:graphic>
      </p:graphicFrame>
      <p:graphicFrame>
        <p:nvGraphicFramePr>
          <p:cNvPr id="6" name="Object 6">
            <a:extLst>
              <a:ext uri="{FF2B5EF4-FFF2-40B4-BE49-F238E27FC236}">
                <a16:creationId xmlns:a16="http://schemas.microsoft.com/office/drawing/2014/main" id="{C0EF9E47-7A77-7B26-6081-7B97856F76D0}"/>
              </a:ext>
            </a:extLst>
          </p:cNvPr>
          <p:cNvGraphicFramePr>
            <a:graphicFrameLocks noChangeAspect="1"/>
          </p:cNvGraphicFramePr>
          <p:nvPr>
            <p:extLst>
              <p:ext uri="{D42A27DB-BD31-4B8C-83A1-F6EECF244321}">
                <p14:modId xmlns:p14="http://schemas.microsoft.com/office/powerpoint/2010/main" val="3473714620"/>
              </p:ext>
            </p:extLst>
          </p:nvPr>
        </p:nvGraphicFramePr>
        <p:xfrm>
          <a:off x="6580188" y="4614714"/>
          <a:ext cx="2374900" cy="398462"/>
        </p:xfrm>
        <a:graphic>
          <a:graphicData uri="http://schemas.openxmlformats.org/presentationml/2006/ole">
            <mc:AlternateContent xmlns:mc="http://schemas.openxmlformats.org/markup-compatibility/2006">
              <mc:Choice xmlns:v="urn:schemas-microsoft-com:vml" Requires="v">
                <p:oleObj name="数式" r:id="rId9" imgW="1358640" imgH="228600" progId="Equation.3">
                  <p:embed/>
                </p:oleObj>
              </mc:Choice>
              <mc:Fallback>
                <p:oleObj name="数式" r:id="rId9" imgW="1358640" imgH="228600" progId="Equation.3">
                  <p:embed/>
                  <p:pic>
                    <p:nvPicPr>
                      <p:cNvPr id="4" name="Object 6">
                        <a:extLst>
                          <a:ext uri="{FF2B5EF4-FFF2-40B4-BE49-F238E27FC236}">
                            <a16:creationId xmlns:a16="http://schemas.microsoft.com/office/drawing/2014/main" id="{FA563F41-0378-B17E-140A-D94996124B12}"/>
                          </a:ext>
                        </a:extLst>
                      </p:cNvPr>
                      <p:cNvPicPr>
                        <a:picLocks noChangeAspect="1" noChangeArrowheads="1"/>
                      </p:cNvPicPr>
                      <p:nvPr/>
                    </p:nvPicPr>
                    <p:blipFill>
                      <a:blip r:embed="rId10"/>
                      <a:srcRect/>
                      <a:stretch>
                        <a:fillRect/>
                      </a:stretch>
                    </p:blipFill>
                    <p:spPr bwMode="auto">
                      <a:xfrm>
                        <a:off x="6580188" y="4614714"/>
                        <a:ext cx="2374900" cy="398462"/>
                      </a:xfrm>
                      <a:prstGeom prst="rect">
                        <a:avLst/>
                      </a:prstGeom>
                      <a:noFill/>
                      <a:ln>
                        <a:noFill/>
                      </a:ln>
                    </p:spPr>
                  </p:pic>
                </p:oleObj>
              </mc:Fallback>
            </mc:AlternateContent>
          </a:graphicData>
        </a:graphic>
      </p:graphicFrame>
      <p:sp>
        <p:nvSpPr>
          <p:cNvPr id="8" name="テキスト ボックス 7">
            <a:extLst>
              <a:ext uri="{FF2B5EF4-FFF2-40B4-BE49-F238E27FC236}">
                <a16:creationId xmlns:a16="http://schemas.microsoft.com/office/drawing/2014/main" id="{6806894A-679D-888E-8E8B-B1A0A1EF7294}"/>
              </a:ext>
            </a:extLst>
          </p:cNvPr>
          <p:cNvSpPr txBox="1"/>
          <p:nvPr/>
        </p:nvSpPr>
        <p:spPr>
          <a:xfrm>
            <a:off x="6476242" y="4245382"/>
            <a:ext cx="1525207" cy="369332"/>
          </a:xfrm>
          <a:prstGeom prst="rect">
            <a:avLst/>
          </a:prstGeom>
          <a:noFill/>
        </p:spPr>
        <p:txBody>
          <a:bodyPr wrap="square">
            <a:spAutoFit/>
          </a:bodyPr>
          <a:lstStyle/>
          <a:p>
            <a:pPr algn="l" eaLnBrk="1" hangingPunct="1">
              <a:spcBef>
                <a:spcPct val="0"/>
              </a:spcBef>
              <a:buFontTx/>
              <a:buNone/>
            </a:pPr>
            <a:r>
              <a:rPr lang="ja-JP" altLang="en-US" sz="1800" dirty="0">
                <a:latin typeface="Times New Roman" panose="02020603050405020304" pitchFamily="18" charset="0"/>
                <a:ea typeface="HGPｺﾞｼｯｸE" panose="020B0900000000000000" pitchFamily="50" charset="-128"/>
                <a:cs typeface="Times New Roman" panose="02020603050405020304" pitchFamily="18" charset="0"/>
              </a:rPr>
              <a:t>ポアソン分布</a:t>
            </a:r>
            <a:endParaRPr lang="en-US" altLang="ja-JP" sz="18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4" name="正方形/長方形 13">
            <a:extLst>
              <a:ext uri="{FF2B5EF4-FFF2-40B4-BE49-F238E27FC236}">
                <a16:creationId xmlns:a16="http://schemas.microsoft.com/office/drawing/2014/main" id="{04678C64-6094-8314-8E7E-336F54AFAF3E}"/>
              </a:ext>
            </a:extLst>
          </p:cNvPr>
          <p:cNvSpPr/>
          <p:nvPr/>
        </p:nvSpPr>
        <p:spPr>
          <a:xfrm>
            <a:off x="6476242" y="4245382"/>
            <a:ext cx="2582792" cy="830997"/>
          </a:xfrm>
          <a:prstGeom prst="rect">
            <a:avLst/>
          </a:prstGeom>
          <a:noFill/>
          <a:ln w="38100">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Object 6">
            <a:extLst>
              <a:ext uri="{FF2B5EF4-FFF2-40B4-BE49-F238E27FC236}">
                <a16:creationId xmlns:a16="http://schemas.microsoft.com/office/drawing/2014/main" id="{F8D89471-0272-CB6A-2E2F-2BE2E1FBB3C6}"/>
              </a:ext>
            </a:extLst>
          </p:cNvPr>
          <p:cNvGraphicFramePr>
            <a:graphicFrameLocks noChangeAspect="1"/>
          </p:cNvGraphicFramePr>
          <p:nvPr>
            <p:extLst>
              <p:ext uri="{D42A27DB-BD31-4B8C-83A1-F6EECF244321}">
                <p14:modId xmlns:p14="http://schemas.microsoft.com/office/powerpoint/2010/main" val="32567960"/>
              </p:ext>
            </p:extLst>
          </p:nvPr>
        </p:nvGraphicFramePr>
        <p:xfrm>
          <a:off x="56679" y="5157192"/>
          <a:ext cx="6459537" cy="1427162"/>
        </p:xfrm>
        <a:graphic>
          <a:graphicData uri="http://schemas.openxmlformats.org/presentationml/2006/ole">
            <mc:AlternateContent xmlns:mc="http://schemas.openxmlformats.org/markup-compatibility/2006">
              <mc:Choice xmlns:v="urn:schemas-microsoft-com:vml" Requires="v">
                <p:oleObj name="数式" r:id="rId11" imgW="4114800" imgH="914400" progId="Equation.3">
                  <p:embed/>
                </p:oleObj>
              </mc:Choice>
              <mc:Fallback>
                <p:oleObj name="数式" r:id="rId11" imgW="4114800" imgH="914400" progId="Equation.3">
                  <p:embed/>
                  <p:pic>
                    <p:nvPicPr>
                      <p:cNvPr id="9219" name="Object 6"/>
                      <p:cNvPicPr>
                        <a:picLocks noChangeAspect="1" noChangeArrowheads="1"/>
                      </p:cNvPicPr>
                      <p:nvPr/>
                    </p:nvPicPr>
                    <p:blipFill>
                      <a:blip r:embed="rId12"/>
                      <a:srcRect/>
                      <a:stretch>
                        <a:fillRect/>
                      </a:stretch>
                    </p:blipFill>
                    <p:spPr bwMode="auto">
                      <a:xfrm>
                        <a:off x="56679" y="5157192"/>
                        <a:ext cx="6459537" cy="1427162"/>
                      </a:xfrm>
                      <a:prstGeom prst="rect">
                        <a:avLst/>
                      </a:prstGeom>
                      <a:noFill/>
                      <a:ln>
                        <a:noFill/>
                      </a:ln>
                    </p:spPr>
                  </p:pic>
                </p:oleObj>
              </mc:Fallback>
            </mc:AlternateContent>
          </a:graphicData>
        </a:graphic>
      </p:graphicFrame>
      <p:sp>
        <p:nvSpPr>
          <p:cNvPr id="16" name="Text Box 5">
            <a:extLst>
              <a:ext uri="{FF2B5EF4-FFF2-40B4-BE49-F238E27FC236}">
                <a16:creationId xmlns:a16="http://schemas.microsoft.com/office/drawing/2014/main" id="{190FFE2B-5E5B-CEC9-80FC-476A5466A7C5}"/>
              </a:ext>
            </a:extLst>
          </p:cNvPr>
          <p:cNvSpPr txBox="1">
            <a:spLocks noChangeArrowheads="1"/>
          </p:cNvSpPr>
          <p:nvPr/>
        </p:nvSpPr>
        <p:spPr bwMode="auto">
          <a:xfrm>
            <a:off x="5292080" y="5869721"/>
            <a:ext cx="38164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非定常ポアソン過程の尤度関数は、細かいコドラートに分けたデータのポアソン回帰で近似できる</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222679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5C617195-818D-DDF5-27BE-3A5BFE848E71}"/>
              </a:ext>
            </a:extLst>
          </p:cNvPr>
          <p:cNvSpPr/>
          <p:nvPr/>
        </p:nvSpPr>
        <p:spPr>
          <a:xfrm>
            <a:off x="107504" y="1196752"/>
            <a:ext cx="9001000" cy="5262979"/>
          </a:xfrm>
          <a:prstGeom prst="rect">
            <a:avLst/>
          </a:prstGeom>
          <a:ln w="38100">
            <a:noFill/>
          </a:ln>
        </p:spPr>
        <p:txBody>
          <a:bodyPr wrap="square">
            <a:spAutoFit/>
          </a:bodyPr>
          <a:lstStyle/>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・環境変量の係数について、非定常ポアソン過程とロジスティック回帰の推定値は、 （いくつかの仮定を満たすなら）漸近的に等しい（</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i.e.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上の</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2</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式の</a:t>
            </a:r>
            <a:r>
              <a:rPr lang="el-GR" altLang="ja-JP" sz="24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4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l-GR" altLang="ja-JP" sz="24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400" i="1" baseline="-25000" dirty="0">
                <a:latin typeface="Times New Roman" panose="02020603050405020304" pitchFamily="18" charset="0"/>
                <a:ea typeface="HGPｺﾞｼｯｸE" panose="020B0900000000000000" pitchFamily="50" charset="-128"/>
                <a:cs typeface="Times New Roman" panose="02020603050405020304" pitchFamily="18" charset="0"/>
              </a:rPr>
              <a:t>m</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の推定値は同じ</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dirty="0">
                <a:latin typeface="Times New Roman" panose="02020603050405020304" pitchFamily="18" charset="0"/>
                <a:ea typeface="HGPｺﾞｼｯｸE" panose="020B0900000000000000" pitchFamily="50" charset="-128"/>
                <a:cs typeface="Times New Roman" panose="02020603050405020304" pitchFamily="18" charset="0"/>
              </a:rPr>
              <a:t>なお、</a:t>
            </a:r>
            <a:r>
              <a:rPr lang="el-GR" altLang="ja-JP" sz="2400" i="1" dirty="0">
                <a:latin typeface="Times New Roman" panose="02020603050405020304" pitchFamily="18" charset="0"/>
                <a:ea typeface="HGPｺﾞｼｯｸE" panose="020B0900000000000000" pitchFamily="50" charset="-128"/>
                <a:cs typeface="Times New Roman" panose="02020603050405020304" pitchFamily="18" charset="0"/>
              </a:rPr>
              <a:t> θ</a:t>
            </a:r>
            <a:r>
              <a:rPr lang="en-US" altLang="ja-JP" sz="2400" baseline="-25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は推定できない）．</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・したがって、</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点に加え、調査区域内から一様（</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or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ランダム）に点を取って、</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pseudo-absence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としてデータに加え、ロジスティック回帰して得られる回帰係数で環境の影響を評価できる</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（切片は不可）</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rPr>
              <a:t>presence-only data </a:t>
            </a:r>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でも、よく知られた統計モデルで推定できる。</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・植物や動物の分布は（もちろん）ポアソン過程ではない。</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a:p>
            <a:pPr algn="l"/>
            <a:r>
              <a:rPr lang="ja-JP" altLang="en-US" sz="2400" dirty="0">
                <a:latin typeface="Times New Roman" panose="02020603050405020304" pitchFamily="18" charset="0"/>
                <a:ea typeface="HGPｺﾞｼｯｸE" panose="020B0900000000000000" pitchFamily="50" charset="-128"/>
                <a:cs typeface="Times New Roman" panose="02020603050405020304" pitchFamily="18" charset="0"/>
              </a:rPr>
              <a:t>・ポアソン過程以外への拡張が進められている．</a:t>
            </a:r>
            <a:endParaRPr lang="en-US" altLang="ja-JP" sz="24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graphicFrame>
        <p:nvGraphicFramePr>
          <p:cNvPr id="4" name="Object 6">
            <a:extLst>
              <a:ext uri="{FF2B5EF4-FFF2-40B4-BE49-F238E27FC236}">
                <a16:creationId xmlns:a16="http://schemas.microsoft.com/office/drawing/2014/main" id="{12463BFF-BB7C-0C4F-9826-D5F187971984}"/>
              </a:ext>
            </a:extLst>
          </p:cNvPr>
          <p:cNvGraphicFramePr>
            <a:graphicFrameLocks noChangeAspect="1"/>
          </p:cNvGraphicFramePr>
          <p:nvPr>
            <p:extLst>
              <p:ext uri="{D42A27DB-BD31-4B8C-83A1-F6EECF244321}">
                <p14:modId xmlns:p14="http://schemas.microsoft.com/office/powerpoint/2010/main" val="271399847"/>
              </p:ext>
            </p:extLst>
          </p:nvPr>
        </p:nvGraphicFramePr>
        <p:xfrm>
          <a:off x="6580188" y="4614714"/>
          <a:ext cx="2374900" cy="398462"/>
        </p:xfrm>
        <a:graphic>
          <a:graphicData uri="http://schemas.openxmlformats.org/presentationml/2006/ole">
            <mc:AlternateContent xmlns:mc="http://schemas.openxmlformats.org/markup-compatibility/2006">
              <mc:Choice xmlns:v="urn:schemas-microsoft-com:vml" Requires="v">
                <p:oleObj name="数式" r:id="rId2" imgW="1358640" imgH="228600" progId="Equation.3">
                  <p:embed/>
                </p:oleObj>
              </mc:Choice>
              <mc:Fallback>
                <p:oleObj name="数式" r:id="rId2" imgW="1358640" imgH="228600" progId="Equation.3">
                  <p:embed/>
                  <p:pic>
                    <p:nvPicPr>
                      <p:cNvPr id="6" name="Object 6">
                        <a:extLst>
                          <a:ext uri="{FF2B5EF4-FFF2-40B4-BE49-F238E27FC236}">
                            <a16:creationId xmlns:a16="http://schemas.microsoft.com/office/drawing/2014/main" id="{C0EF9E47-7A77-7B26-6081-7B97856F76D0}"/>
                          </a:ext>
                        </a:extLst>
                      </p:cNvPr>
                      <p:cNvPicPr>
                        <a:picLocks noChangeAspect="1" noChangeArrowheads="1"/>
                      </p:cNvPicPr>
                      <p:nvPr/>
                    </p:nvPicPr>
                    <p:blipFill>
                      <a:blip r:embed="rId3"/>
                      <a:srcRect/>
                      <a:stretch>
                        <a:fillRect/>
                      </a:stretch>
                    </p:blipFill>
                    <p:spPr bwMode="auto">
                      <a:xfrm>
                        <a:off x="6580188" y="4614714"/>
                        <a:ext cx="2374900" cy="398462"/>
                      </a:xfrm>
                      <a:prstGeom prst="rect">
                        <a:avLst/>
                      </a:prstGeom>
                      <a:noFill/>
                      <a:ln>
                        <a:noFill/>
                      </a:ln>
                    </p:spPr>
                  </p:pic>
                </p:oleObj>
              </mc:Fallback>
            </mc:AlternateContent>
          </a:graphicData>
        </a:graphic>
      </p:graphicFrame>
      <p:sp>
        <p:nvSpPr>
          <p:cNvPr id="5" name="テキスト ボックス 4">
            <a:extLst>
              <a:ext uri="{FF2B5EF4-FFF2-40B4-BE49-F238E27FC236}">
                <a16:creationId xmlns:a16="http://schemas.microsoft.com/office/drawing/2014/main" id="{E62AB93A-B0E4-8331-8ED5-332B53C38677}"/>
              </a:ext>
            </a:extLst>
          </p:cNvPr>
          <p:cNvSpPr txBox="1"/>
          <p:nvPr/>
        </p:nvSpPr>
        <p:spPr>
          <a:xfrm>
            <a:off x="6476242" y="4245382"/>
            <a:ext cx="1525207" cy="369332"/>
          </a:xfrm>
          <a:prstGeom prst="rect">
            <a:avLst/>
          </a:prstGeom>
          <a:noFill/>
        </p:spPr>
        <p:txBody>
          <a:bodyPr wrap="square">
            <a:spAutoFit/>
          </a:bodyPr>
          <a:lstStyle/>
          <a:p>
            <a:pPr algn="l" eaLnBrk="1" hangingPunct="1">
              <a:spcBef>
                <a:spcPct val="0"/>
              </a:spcBef>
              <a:buFontTx/>
              <a:buNone/>
            </a:pPr>
            <a:r>
              <a:rPr lang="ja-JP" altLang="en-US" sz="1800" dirty="0">
                <a:latin typeface="Times New Roman" panose="02020603050405020304" pitchFamily="18" charset="0"/>
                <a:ea typeface="HGPｺﾞｼｯｸE" panose="020B0900000000000000" pitchFamily="50" charset="-128"/>
                <a:cs typeface="Times New Roman" panose="02020603050405020304" pitchFamily="18" charset="0"/>
              </a:rPr>
              <a:t>ポアソン分布</a:t>
            </a:r>
            <a:endParaRPr lang="en-US" altLang="ja-JP" sz="18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6" name="正方形/長方形 5">
            <a:extLst>
              <a:ext uri="{FF2B5EF4-FFF2-40B4-BE49-F238E27FC236}">
                <a16:creationId xmlns:a16="http://schemas.microsoft.com/office/drawing/2014/main" id="{D86D64BA-828D-9699-9C53-EA4177972E4B}"/>
              </a:ext>
            </a:extLst>
          </p:cNvPr>
          <p:cNvSpPr/>
          <p:nvPr/>
        </p:nvSpPr>
        <p:spPr>
          <a:xfrm>
            <a:off x="6476242" y="4245382"/>
            <a:ext cx="2582792" cy="830997"/>
          </a:xfrm>
          <a:prstGeom prst="rect">
            <a:avLst/>
          </a:prstGeom>
          <a:noFill/>
          <a:ln w="38100">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Text Box 8">
            <a:extLst>
              <a:ext uri="{FF2B5EF4-FFF2-40B4-BE49-F238E27FC236}">
                <a16:creationId xmlns:a16="http://schemas.microsoft.com/office/drawing/2014/main" id="{D27DFB6E-A451-1F8C-437F-09049B634569}"/>
              </a:ext>
            </a:extLst>
          </p:cNvPr>
          <p:cNvSpPr txBox="1">
            <a:spLocks noChangeArrowheads="1"/>
          </p:cNvSpPr>
          <p:nvPr/>
        </p:nvSpPr>
        <p:spPr bwMode="auto">
          <a:xfrm>
            <a:off x="179512" y="44624"/>
            <a:ext cx="6047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d</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el-GR"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exp(</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i="1" dirty="0" err="1">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20528319-3C93-0A2B-03CF-E043ABBE246B}"/>
              </a:ext>
            </a:extLst>
          </p:cNvPr>
          <p:cNvSpPr txBox="1"/>
          <p:nvPr/>
        </p:nvSpPr>
        <p:spPr>
          <a:xfrm>
            <a:off x="6444208" y="179348"/>
            <a:ext cx="1525207" cy="369332"/>
          </a:xfrm>
          <a:prstGeom prst="rect">
            <a:avLst/>
          </a:prstGeom>
          <a:noFill/>
        </p:spPr>
        <p:txBody>
          <a:bodyPr wrap="square">
            <a:spAutoFit/>
          </a:bodyPr>
          <a:lstStyle/>
          <a:p>
            <a:pPr algn="l" eaLnBrk="1" hangingPunct="1">
              <a:spcBef>
                <a:spcPct val="0"/>
              </a:spcBef>
              <a:buFontTx/>
              <a:buNone/>
            </a:pPr>
            <a:r>
              <a:rPr lang="ja-JP" altLang="en-US" sz="1800" dirty="0">
                <a:latin typeface="Times New Roman" panose="02020603050405020304" pitchFamily="18" charset="0"/>
                <a:ea typeface="HGPｺﾞｼｯｸE" panose="020B0900000000000000" pitchFamily="50" charset="-128"/>
                <a:cs typeface="Times New Roman" panose="02020603050405020304" pitchFamily="18" charset="0"/>
              </a:rPr>
              <a:t>と</a:t>
            </a:r>
            <a:endParaRPr lang="en-US" altLang="ja-JP" sz="18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2" name="Text Box 8">
            <a:extLst>
              <a:ext uri="{FF2B5EF4-FFF2-40B4-BE49-F238E27FC236}">
                <a16:creationId xmlns:a16="http://schemas.microsoft.com/office/drawing/2014/main" id="{CAC8156E-6A04-C9EF-DCD6-51CA90531D58}"/>
              </a:ext>
            </a:extLst>
          </p:cNvPr>
          <p:cNvSpPr txBox="1">
            <a:spLocks noChangeArrowheads="1"/>
          </p:cNvSpPr>
          <p:nvPr/>
        </p:nvSpPr>
        <p:spPr bwMode="auto">
          <a:xfrm>
            <a:off x="107504" y="601524"/>
            <a:ext cx="7920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P</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Y</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a:t>
            </a:r>
            <a:r>
              <a:rPr lang="el-GR"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1/{1+exp(</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0</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baseline="-25000" dirty="0">
                <a:latin typeface="Times New Roman" panose="02020603050405020304" pitchFamily="18" charset="0"/>
                <a:ea typeface="HGPｺﾞｼｯｸE" panose="020B0900000000000000" pitchFamily="50" charset="-128"/>
                <a:cs typeface="Times New Roman" panose="02020603050405020304" pitchFamily="18" charset="0"/>
              </a:rPr>
              <a:t>1</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 ··· + </a:t>
            </a:r>
            <a:r>
              <a:rPr lang="el-GR" altLang="ja-JP" sz="2800" i="1" dirty="0">
                <a:latin typeface="Times New Roman" panose="02020603050405020304" pitchFamily="18" charset="0"/>
                <a:ea typeface="HGPｺﾞｼｯｸE" panose="020B0900000000000000" pitchFamily="50" charset="-128"/>
                <a:cs typeface="Times New Roman" panose="02020603050405020304" pitchFamily="18" charset="0"/>
              </a:rPr>
              <a:t>θ</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i="1" dirty="0" err="1">
                <a:latin typeface="Times New Roman" panose="02020603050405020304" pitchFamily="18" charset="0"/>
                <a:ea typeface="HGPｺﾞｼｯｸE" panose="020B0900000000000000" pitchFamily="50" charset="-128"/>
                <a:cs typeface="Times New Roman" panose="02020603050405020304" pitchFamily="18" charset="0"/>
              </a:rPr>
              <a:t>l</a:t>
            </a:r>
            <a:r>
              <a:rPr lang="en-US" altLang="ja-JP" sz="2800" i="1" baseline="-25000" dirty="0" err="1">
                <a:latin typeface="Times New Roman" panose="02020603050405020304" pitchFamily="18" charset="0"/>
                <a:ea typeface="HGPｺﾞｼｯｸE" panose="020B0900000000000000" pitchFamily="50" charset="-128"/>
                <a:cs typeface="Times New Roman" panose="02020603050405020304" pitchFamily="18" charset="0"/>
              </a:rPr>
              <a:t>m</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r>
              <a:rPr lang="en-US" altLang="ja-JP" sz="2800" b="1" dirty="0">
                <a:latin typeface="Times New Roman" panose="02020603050405020304" pitchFamily="18" charset="0"/>
                <a:ea typeface="HGPｺﾞｼｯｸE" panose="020B0900000000000000" pitchFamily="50" charset="-128"/>
                <a:cs typeface="Times New Roman" panose="02020603050405020304" pitchFamily="18" charset="0"/>
              </a:rPr>
              <a:t>x</a:t>
            </a:r>
            <a:r>
              <a:rPr lang="en-US" altLang="ja-JP" sz="2800" dirty="0">
                <a:latin typeface="Times New Roman" panose="02020603050405020304" pitchFamily="18" charset="0"/>
                <a:ea typeface="HGPｺﾞｼｯｸE" panose="020B0900000000000000" pitchFamily="50" charset="-128"/>
                <a:cs typeface="Times New Roman" panose="02020603050405020304" pitchFamily="18" charset="0"/>
              </a:rPr>
              <a:t>))}</a:t>
            </a:r>
            <a:endParaRPr lang="en-US" altLang="ja-JP" sz="2800" i="1"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13" name="Text Box 3">
            <a:extLst>
              <a:ext uri="{FF2B5EF4-FFF2-40B4-BE49-F238E27FC236}">
                <a16:creationId xmlns:a16="http://schemas.microsoft.com/office/drawing/2014/main" id="{680AECFE-8DB4-CD79-E953-594E86319214}"/>
              </a:ext>
            </a:extLst>
          </p:cNvPr>
          <p:cNvSpPr txBox="1">
            <a:spLocks noChangeArrowheads="1"/>
          </p:cNvSpPr>
          <p:nvPr/>
        </p:nvSpPr>
        <p:spPr bwMode="auto">
          <a:xfrm>
            <a:off x="323528" y="4149080"/>
            <a:ext cx="5760640" cy="1200329"/>
          </a:xfrm>
          <a:prstGeom prst="rect">
            <a:avLst/>
          </a:prstGeom>
          <a:noFill/>
          <a:ln w="38100">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algn="l" eaLnBrk="1" hangingPunct="1">
              <a:spcBef>
                <a:spcPct val="0"/>
              </a:spcBef>
              <a:buFontTx/>
              <a:buNone/>
            </a:pPr>
            <a:r>
              <a:rPr lang="ja-JP" altLang="en-US" sz="2400" dirty="0">
                <a:latin typeface="HGPｺﾞｼｯｸE" panose="020B0900000000000000" pitchFamily="50" charset="-128"/>
                <a:ea typeface="HGPｺﾞｼｯｸE" panose="020B0900000000000000" pitchFamily="50" charset="-128"/>
                <a:cs typeface="Times New Roman" pitchFamily="18" charset="0"/>
              </a:rPr>
              <a:t>この統計数理を理解するのに必要な基礎事項はポアソン分布だけ．しかし、生物系の大半の人にとってハードルが高い．</a:t>
            </a:r>
            <a:endParaRPr lang="en-US" altLang="ja-JP" sz="2400" b="1" dirty="0">
              <a:latin typeface="HGPｺﾞｼｯｸE" panose="020B0900000000000000" pitchFamily="50" charset="-128"/>
              <a:ea typeface="HGPｺﾞｼｯｸE" panose="020B0900000000000000" pitchFamily="50" charset="-128"/>
              <a:cs typeface="Times New Roman" pitchFamily="18" charset="0"/>
            </a:endParaRPr>
          </a:p>
        </p:txBody>
      </p:sp>
    </p:spTree>
    <p:extLst>
      <p:ext uri="{BB962C8B-B14F-4D97-AF65-F5344CB8AC3E}">
        <p14:creationId xmlns:p14="http://schemas.microsoft.com/office/powerpoint/2010/main" val="393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テキスト ボックス 7">
            <a:extLst>
              <a:ext uri="{FF2B5EF4-FFF2-40B4-BE49-F238E27FC236}">
                <a16:creationId xmlns:a16="http://schemas.microsoft.com/office/drawing/2014/main" id="{B350A4B9-6494-49C6-9049-87E9C3ECED7C}"/>
              </a:ext>
            </a:extLst>
          </p:cNvPr>
          <p:cNvSpPr txBox="1">
            <a:spLocks noChangeArrowheads="1"/>
          </p:cNvSpPr>
          <p:nvPr/>
        </p:nvSpPr>
        <p:spPr bwMode="auto">
          <a:xfrm>
            <a:off x="5076599" y="1715540"/>
            <a:ext cx="3239634" cy="10156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000" dirty="0">
                <a:ea typeface="HGPｺﾞｼｯｸE" panose="020B0900000000000000" pitchFamily="50" charset="-128"/>
                <a:cs typeface="Times New Roman" panose="02020603050405020304" pitchFamily="18" charset="0"/>
              </a:rPr>
              <a:t>尤度、最適化、乱数生成、</a:t>
            </a:r>
            <a:endParaRPr lang="en-US" altLang="ja-JP" sz="2000" dirty="0">
              <a:ea typeface="HGPｺﾞｼｯｸE" panose="020B0900000000000000" pitchFamily="50" charset="-128"/>
              <a:cs typeface="Times New Roman" panose="02020603050405020304" pitchFamily="18" charset="0"/>
            </a:endParaRPr>
          </a:p>
          <a:p>
            <a:pPr algn="ctr"/>
            <a:r>
              <a:rPr lang="ja-JP" altLang="en-US" sz="2000" dirty="0">
                <a:ea typeface="HGPｺﾞｼｯｸE" panose="020B0900000000000000" pitchFamily="50" charset="-128"/>
                <a:cs typeface="Times New Roman" panose="02020603050405020304" pitchFamily="18" charset="0"/>
              </a:rPr>
              <a:t>シミュレーション、</a:t>
            </a:r>
            <a:r>
              <a:rPr lang="en-US" altLang="ja-JP" sz="2000" dirty="0">
                <a:ea typeface="HGPｺﾞｼｯｸE" panose="020B0900000000000000" pitchFamily="50" charset="-128"/>
                <a:cs typeface="Times New Roman" panose="02020603050405020304" pitchFamily="18" charset="0"/>
              </a:rPr>
              <a:t>…</a:t>
            </a:r>
          </a:p>
          <a:p>
            <a:pPr algn="ctr"/>
            <a:r>
              <a:rPr lang="ja-JP" altLang="en-US" sz="2000" dirty="0">
                <a:ea typeface="HGPｺﾞｼｯｸE" panose="020B0900000000000000" pitchFamily="50" charset="-128"/>
                <a:cs typeface="Times New Roman" panose="02020603050405020304" pitchFamily="18" charset="0"/>
              </a:rPr>
              <a:t>一般化線形モデル</a:t>
            </a:r>
            <a:endParaRPr lang="en-US" altLang="ja-JP" sz="2000" dirty="0">
              <a:ea typeface="HGPｺﾞｼｯｸE" panose="020B0900000000000000" pitchFamily="50" charset="-128"/>
              <a:cs typeface="Times New Roman" panose="02020603050405020304" pitchFamily="18" charset="0"/>
            </a:endParaRPr>
          </a:p>
        </p:txBody>
      </p:sp>
      <p:sp>
        <p:nvSpPr>
          <p:cNvPr id="34821" name="Text Box 7">
            <a:extLst>
              <a:ext uri="{FF2B5EF4-FFF2-40B4-BE49-F238E27FC236}">
                <a16:creationId xmlns:a16="http://schemas.microsoft.com/office/drawing/2014/main" id="{5B74EF53-66DE-45FE-B5B5-D40DB35C5941}"/>
              </a:ext>
            </a:extLst>
          </p:cNvPr>
          <p:cNvSpPr txBox="1">
            <a:spLocks noChangeArrowheads="1"/>
          </p:cNvSpPr>
          <p:nvPr/>
        </p:nvSpPr>
        <p:spPr bwMode="auto">
          <a:xfrm>
            <a:off x="3995940" y="1029513"/>
            <a:ext cx="4536873"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1. </a:t>
            </a:r>
            <a:r>
              <a:rPr lang="ja-JP" altLang="en-US" sz="2429" dirty="0">
                <a:latin typeface="Times New Roman" panose="02020603050405020304" pitchFamily="18" charset="0"/>
                <a:ea typeface="HGｺﾞｼｯｸE" panose="020B0909000000000000" pitchFamily="49" charset="-128"/>
              </a:rPr>
              <a:t>統計モデルによる予測・推定</a:t>
            </a:r>
            <a:endParaRPr lang="en-US" altLang="ja-JP" sz="2429" dirty="0">
              <a:latin typeface="Times New Roman" panose="02020603050405020304" pitchFamily="18" charset="0"/>
              <a:ea typeface="HGｺﾞｼｯｸE" panose="020B0909000000000000" pitchFamily="49" charset="-128"/>
            </a:endParaRPr>
          </a:p>
        </p:txBody>
      </p:sp>
      <p:sp>
        <p:nvSpPr>
          <p:cNvPr id="34823" name="テキスト ボックス 11">
            <a:extLst>
              <a:ext uri="{FF2B5EF4-FFF2-40B4-BE49-F238E27FC236}">
                <a16:creationId xmlns:a16="http://schemas.microsoft.com/office/drawing/2014/main" id="{5BB31516-2CD6-450A-BA1C-921C8CE553D6}"/>
              </a:ext>
            </a:extLst>
          </p:cNvPr>
          <p:cNvSpPr txBox="1">
            <a:spLocks noChangeArrowheads="1"/>
          </p:cNvSpPr>
          <p:nvPr/>
        </p:nvSpPr>
        <p:spPr bwMode="auto">
          <a:xfrm>
            <a:off x="2483303" y="4605250"/>
            <a:ext cx="2384888"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ea typeface="HGPｺﾞｼｯｸE" panose="020B0900000000000000" pitchFamily="50" charset="-128"/>
                <a:cs typeface="Times New Roman" panose="02020603050405020304" pitchFamily="18" charset="0"/>
              </a:rPr>
              <a:t>統計解析の結果</a:t>
            </a:r>
            <a:r>
              <a:rPr lang="en-US" altLang="ja-JP" sz="2429" dirty="0">
                <a:ea typeface="HGPｺﾞｼｯｸE" panose="020B0900000000000000" pitchFamily="50" charset="-128"/>
                <a:cs typeface="Times New Roman" panose="02020603050405020304" pitchFamily="18" charset="0"/>
              </a:rPr>
              <a:t>(output)</a:t>
            </a:r>
            <a:r>
              <a:rPr lang="ja-JP" altLang="en-US" sz="2429" dirty="0">
                <a:ea typeface="HGPｺﾞｼｯｸE" panose="020B0900000000000000" pitchFamily="50" charset="-128"/>
                <a:cs typeface="Times New Roman" panose="02020603050405020304" pitchFamily="18" charset="0"/>
              </a:rPr>
              <a:t>を観る</a:t>
            </a:r>
            <a:endParaRPr lang="en-US" altLang="ja-JP" sz="2429" dirty="0">
              <a:ea typeface="HGPｺﾞｼｯｸE" panose="020B0900000000000000" pitchFamily="50" charset="-128"/>
              <a:cs typeface="Times New Roman" panose="02020603050405020304" pitchFamily="18" charset="0"/>
            </a:endParaRPr>
          </a:p>
        </p:txBody>
      </p:sp>
      <p:sp>
        <p:nvSpPr>
          <p:cNvPr id="34824" name="テキスト ボックス 12">
            <a:extLst>
              <a:ext uri="{FF2B5EF4-FFF2-40B4-BE49-F238E27FC236}">
                <a16:creationId xmlns:a16="http://schemas.microsoft.com/office/drawing/2014/main" id="{313ECC69-58ED-41F8-8C56-602A8D065DA5}"/>
              </a:ext>
            </a:extLst>
          </p:cNvPr>
          <p:cNvSpPr txBox="1">
            <a:spLocks noChangeArrowheads="1"/>
          </p:cNvSpPr>
          <p:nvPr/>
        </p:nvSpPr>
        <p:spPr bwMode="auto">
          <a:xfrm>
            <a:off x="5415622" y="3804236"/>
            <a:ext cx="2384892" cy="156966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情報量規準</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ベイズ統計</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機械学習</a:t>
            </a:r>
            <a:endParaRPr lang="en-US" altLang="ja-JP" sz="2400" dirty="0">
              <a:ea typeface="HGPｺﾞｼｯｸE" panose="020B0900000000000000" pitchFamily="50" charset="-128"/>
              <a:cs typeface="Times New Roman" panose="02020603050405020304" pitchFamily="18" charset="0"/>
            </a:endParaRPr>
          </a:p>
          <a:p>
            <a:pPr algn="ctr"/>
            <a:r>
              <a:rPr lang="en-US" altLang="ja-JP" sz="2400" dirty="0">
                <a:ea typeface="HGPｺﾞｼｯｸE" panose="020B0900000000000000" pitchFamily="50" charset="-128"/>
                <a:cs typeface="Times New Roman" panose="02020603050405020304" pitchFamily="18" charset="0"/>
              </a:rPr>
              <a:t>…</a:t>
            </a:r>
          </a:p>
        </p:txBody>
      </p:sp>
      <p:cxnSp>
        <p:nvCxnSpPr>
          <p:cNvPr id="42" name="直線矢印コネクタ 41">
            <a:extLst>
              <a:ext uri="{FF2B5EF4-FFF2-40B4-BE49-F238E27FC236}">
                <a16:creationId xmlns:a16="http://schemas.microsoft.com/office/drawing/2014/main" id="{46BEE096-FEFE-4D9B-A33E-0293FF17FD92}"/>
              </a:ext>
            </a:extLst>
          </p:cNvPr>
          <p:cNvCxnSpPr>
            <a:cxnSpLocks/>
          </p:cNvCxnSpPr>
          <p:nvPr/>
        </p:nvCxnSpPr>
        <p:spPr>
          <a:xfrm>
            <a:off x="3675747" y="5517232"/>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E307D00-3CCD-4CB4-BE52-0D759B91BA10}"/>
              </a:ext>
            </a:extLst>
          </p:cNvPr>
          <p:cNvCxnSpPr>
            <a:cxnSpLocks/>
          </p:cNvCxnSpPr>
          <p:nvPr/>
        </p:nvCxnSpPr>
        <p:spPr>
          <a:xfrm flipH="1">
            <a:off x="4868191" y="4185795"/>
            <a:ext cx="547431" cy="38392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12">
            <a:extLst>
              <a:ext uri="{FF2B5EF4-FFF2-40B4-BE49-F238E27FC236}">
                <a16:creationId xmlns:a16="http://schemas.microsoft.com/office/drawing/2014/main" id="{8FF170E8-3553-46CB-B942-B03A19E8ACAD}"/>
              </a:ext>
            </a:extLst>
          </p:cNvPr>
          <p:cNvSpPr txBox="1">
            <a:spLocks noChangeArrowheads="1"/>
          </p:cNvSpPr>
          <p:nvPr/>
        </p:nvSpPr>
        <p:spPr bwMode="auto">
          <a:xfrm>
            <a:off x="432048" y="5982590"/>
            <a:ext cx="7956376" cy="830997"/>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学部で（つまらない）統計学を履修した．</a:t>
            </a:r>
            <a:r>
              <a:rPr lang="en-US" altLang="ja-JP" sz="2400" dirty="0">
                <a:ea typeface="HGPｺﾞｼｯｸE" panose="020B0900000000000000" pitchFamily="50" charset="-128"/>
                <a:cs typeface="Times New Roman" panose="02020603050405020304" pitchFamily="18" charset="0"/>
              </a:rPr>
              <a:t>GLM</a:t>
            </a:r>
            <a:r>
              <a:rPr lang="ja-JP" altLang="en-US" sz="2400" dirty="0">
                <a:ea typeface="HGPｺﾞｼｯｸE" panose="020B0900000000000000" pitchFamily="50" charset="-128"/>
                <a:cs typeface="Times New Roman" panose="02020603050405020304" pitchFamily="18" charset="0"/>
              </a:rPr>
              <a:t>も実践した．なのにどうしてベイズ統計へのハードルは高いままなの？</a:t>
            </a:r>
            <a:endParaRPr lang="en-US" altLang="ja-JP" sz="2400" dirty="0">
              <a:ea typeface="HGPｺﾞｼｯｸE" panose="020B0900000000000000" pitchFamily="50" charset="-128"/>
              <a:cs typeface="Times New Roman" panose="02020603050405020304" pitchFamily="18" charset="0"/>
            </a:endParaRPr>
          </a:p>
        </p:txBody>
      </p:sp>
      <p:cxnSp>
        <p:nvCxnSpPr>
          <p:cNvPr id="28" name="直線矢印コネクタ 27">
            <a:extLst>
              <a:ext uri="{FF2B5EF4-FFF2-40B4-BE49-F238E27FC236}">
                <a16:creationId xmlns:a16="http://schemas.microsoft.com/office/drawing/2014/main" id="{9E450362-B05B-501E-8724-ED2EFBEA2540}"/>
              </a:ext>
            </a:extLst>
          </p:cNvPr>
          <p:cNvCxnSpPr>
            <a:cxnSpLocks/>
          </p:cNvCxnSpPr>
          <p:nvPr/>
        </p:nvCxnSpPr>
        <p:spPr>
          <a:xfrm>
            <a:off x="6588224" y="5445224"/>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E40C23E-5A42-F781-EB79-124C91E8CFC1}"/>
              </a:ext>
            </a:extLst>
          </p:cNvPr>
          <p:cNvSpPr txBox="1"/>
          <p:nvPr/>
        </p:nvSpPr>
        <p:spPr>
          <a:xfrm>
            <a:off x="3696858" y="1772816"/>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基礎</a:t>
            </a:r>
            <a:endParaRPr lang="ja-JP" altLang="en-US" sz="2400" dirty="0"/>
          </a:p>
        </p:txBody>
      </p:sp>
      <p:sp>
        <p:nvSpPr>
          <p:cNvPr id="37" name="テキスト ボックス 36">
            <a:extLst>
              <a:ext uri="{FF2B5EF4-FFF2-40B4-BE49-F238E27FC236}">
                <a16:creationId xmlns:a16="http://schemas.microsoft.com/office/drawing/2014/main" id="{550A14FB-4977-3223-A98F-F5AE80E77582}"/>
              </a:ext>
            </a:extLst>
          </p:cNvPr>
          <p:cNvSpPr txBox="1"/>
          <p:nvPr/>
        </p:nvSpPr>
        <p:spPr>
          <a:xfrm>
            <a:off x="3586422" y="4005064"/>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先端</a:t>
            </a:r>
            <a:endParaRPr lang="ja-JP" altLang="en-US" sz="2400" dirty="0"/>
          </a:p>
        </p:txBody>
      </p:sp>
      <p:cxnSp>
        <p:nvCxnSpPr>
          <p:cNvPr id="38" name="直線矢印コネクタ 37">
            <a:extLst>
              <a:ext uri="{FF2B5EF4-FFF2-40B4-BE49-F238E27FC236}">
                <a16:creationId xmlns:a16="http://schemas.microsoft.com/office/drawing/2014/main" id="{36C8A67C-F7DB-9579-FC2D-78F9669826BB}"/>
              </a:ext>
            </a:extLst>
          </p:cNvPr>
          <p:cNvCxnSpPr>
            <a:cxnSpLocks/>
          </p:cNvCxnSpPr>
          <p:nvPr/>
        </p:nvCxnSpPr>
        <p:spPr>
          <a:xfrm>
            <a:off x="4389556" y="2204864"/>
            <a:ext cx="0" cy="18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4BA1FA56-12A9-3EF3-0AE1-00F0A3CB03C9}"/>
              </a:ext>
            </a:extLst>
          </p:cNvPr>
          <p:cNvSpPr/>
          <p:nvPr/>
        </p:nvSpPr>
        <p:spPr>
          <a:xfrm>
            <a:off x="3624850" y="2980543"/>
            <a:ext cx="1523209" cy="664481"/>
          </a:xfrm>
          <a:prstGeom prst="ellipse">
            <a:avLst/>
          </a:prstGeom>
          <a:solidFill>
            <a:srgbClr val="FFFF00"/>
          </a:solid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25260A4-76D7-ABAA-5440-E3308776047A}"/>
              </a:ext>
            </a:extLst>
          </p:cNvPr>
          <p:cNvSpPr txBox="1"/>
          <p:nvPr/>
        </p:nvSpPr>
        <p:spPr>
          <a:xfrm>
            <a:off x="3597468" y="3096155"/>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ギャップ</a:t>
            </a:r>
            <a:endParaRPr lang="ja-JP" altLang="en-US" sz="2400" dirty="0"/>
          </a:p>
        </p:txBody>
      </p:sp>
      <p:sp>
        <p:nvSpPr>
          <p:cNvPr id="3" name="テキスト ボックス 2">
            <a:extLst>
              <a:ext uri="{FF2B5EF4-FFF2-40B4-BE49-F238E27FC236}">
                <a16:creationId xmlns:a16="http://schemas.microsoft.com/office/drawing/2014/main" id="{6D549E6E-0617-4533-A1D4-3B811779E2A8}"/>
              </a:ext>
            </a:extLst>
          </p:cNvPr>
          <p:cNvSpPr txBox="1"/>
          <p:nvPr/>
        </p:nvSpPr>
        <p:spPr>
          <a:xfrm>
            <a:off x="2483303" y="146236"/>
            <a:ext cx="4213113" cy="523220"/>
          </a:xfrm>
          <a:prstGeom prst="rect">
            <a:avLst/>
          </a:prstGeom>
          <a:noFill/>
          <a:ln w="38100">
            <a:solidFill>
              <a:srgbClr val="3333FF"/>
            </a:solidFill>
          </a:ln>
        </p:spPr>
        <p:txBody>
          <a:bodyPr wrap="square">
            <a:spAutoFit/>
          </a:bodyPr>
          <a:lstStyle/>
          <a:p>
            <a:pPr algn="just"/>
            <a:r>
              <a:rPr lang="ja-JP" altLang="en-US" sz="2800" kern="100" dirty="0">
                <a:latin typeface="HGPｺﾞｼｯｸE" panose="020B0900000000000000" pitchFamily="50" charset="-128"/>
                <a:ea typeface="HGPｺﾞｼｯｸE" panose="020B0900000000000000" pitchFamily="50" charset="-128"/>
                <a:cs typeface="Times New Roman" panose="02020603050405020304" pitchFamily="18" charset="0"/>
              </a:rPr>
              <a:t>基礎と発展のギャップの例</a:t>
            </a:r>
            <a:endParaRPr lang="en-US" altLang="ja-JP" sz="28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graphicFrame>
        <p:nvGraphicFramePr>
          <p:cNvPr id="4" name="Object 6">
            <a:extLst>
              <a:ext uri="{FF2B5EF4-FFF2-40B4-BE49-F238E27FC236}">
                <a16:creationId xmlns:a16="http://schemas.microsoft.com/office/drawing/2014/main" id="{D9AF1D5F-CA98-B256-47CE-B21EA2B11939}"/>
              </a:ext>
            </a:extLst>
          </p:cNvPr>
          <p:cNvGraphicFramePr>
            <a:graphicFrameLocks noChangeAspect="1"/>
          </p:cNvGraphicFramePr>
          <p:nvPr>
            <p:extLst>
              <p:ext uri="{D42A27DB-BD31-4B8C-83A1-F6EECF244321}">
                <p14:modId xmlns:p14="http://schemas.microsoft.com/office/powerpoint/2010/main" val="3157153868"/>
              </p:ext>
            </p:extLst>
          </p:nvPr>
        </p:nvGraphicFramePr>
        <p:xfrm>
          <a:off x="571490" y="1971417"/>
          <a:ext cx="2374900" cy="398462"/>
        </p:xfrm>
        <a:graphic>
          <a:graphicData uri="http://schemas.openxmlformats.org/presentationml/2006/ole">
            <mc:AlternateContent xmlns:mc="http://schemas.openxmlformats.org/markup-compatibility/2006">
              <mc:Choice xmlns:v="urn:schemas-microsoft-com:vml" Requires="v">
                <p:oleObj name="数式" r:id="rId2" imgW="1358640" imgH="228600" progId="Equation.3">
                  <p:embed/>
                </p:oleObj>
              </mc:Choice>
              <mc:Fallback>
                <p:oleObj name="数式" r:id="rId2" imgW="1358640" imgH="228600" progId="Equation.3">
                  <p:embed/>
                  <p:pic>
                    <p:nvPicPr>
                      <p:cNvPr id="3" name="Object 6">
                        <a:extLst>
                          <a:ext uri="{FF2B5EF4-FFF2-40B4-BE49-F238E27FC236}">
                            <a16:creationId xmlns:a16="http://schemas.microsoft.com/office/drawing/2014/main" id="{E79889FE-AF6F-EA52-929B-3724807DBDC4}"/>
                          </a:ext>
                        </a:extLst>
                      </p:cNvPr>
                      <p:cNvPicPr>
                        <a:picLocks noChangeAspect="1" noChangeArrowheads="1"/>
                      </p:cNvPicPr>
                      <p:nvPr/>
                    </p:nvPicPr>
                    <p:blipFill>
                      <a:blip r:embed="rId3"/>
                      <a:srcRect/>
                      <a:stretch>
                        <a:fillRect/>
                      </a:stretch>
                    </p:blipFill>
                    <p:spPr bwMode="auto">
                      <a:xfrm>
                        <a:off x="571490" y="1971417"/>
                        <a:ext cx="2374900" cy="398462"/>
                      </a:xfrm>
                      <a:prstGeom prst="rect">
                        <a:avLst/>
                      </a:prstGeom>
                      <a:noFill/>
                      <a:ln>
                        <a:noFill/>
                      </a:ln>
                    </p:spPr>
                  </p:pic>
                </p:oleObj>
              </mc:Fallback>
            </mc:AlternateContent>
          </a:graphicData>
        </a:graphic>
      </p:graphicFrame>
      <p:sp>
        <p:nvSpPr>
          <p:cNvPr id="5" name="テキスト ボックス 4">
            <a:extLst>
              <a:ext uri="{FF2B5EF4-FFF2-40B4-BE49-F238E27FC236}">
                <a16:creationId xmlns:a16="http://schemas.microsoft.com/office/drawing/2014/main" id="{B2338EA9-8C5E-CC9E-FF8A-2715617E9464}"/>
              </a:ext>
            </a:extLst>
          </p:cNvPr>
          <p:cNvSpPr txBox="1"/>
          <p:nvPr/>
        </p:nvSpPr>
        <p:spPr>
          <a:xfrm>
            <a:off x="467544" y="1602085"/>
            <a:ext cx="1525207" cy="369332"/>
          </a:xfrm>
          <a:prstGeom prst="rect">
            <a:avLst/>
          </a:prstGeom>
          <a:noFill/>
        </p:spPr>
        <p:txBody>
          <a:bodyPr wrap="square">
            <a:spAutoFit/>
          </a:bodyPr>
          <a:lstStyle/>
          <a:p>
            <a:pPr algn="l" eaLnBrk="1" hangingPunct="1">
              <a:spcBef>
                <a:spcPct val="0"/>
              </a:spcBef>
              <a:buFontTx/>
              <a:buNone/>
            </a:pPr>
            <a:r>
              <a:rPr lang="ja-JP" altLang="en-US" sz="1800" dirty="0">
                <a:latin typeface="Times New Roman" panose="02020603050405020304" pitchFamily="18" charset="0"/>
                <a:ea typeface="HGPｺﾞｼｯｸE" panose="020B0900000000000000" pitchFamily="50" charset="-128"/>
                <a:cs typeface="Times New Roman" panose="02020603050405020304" pitchFamily="18" charset="0"/>
              </a:rPr>
              <a:t>ポアソン分布</a:t>
            </a:r>
            <a:endParaRPr lang="en-US" altLang="ja-JP" sz="18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graphicFrame>
        <p:nvGraphicFramePr>
          <p:cNvPr id="6" name="Object 6">
            <a:extLst>
              <a:ext uri="{FF2B5EF4-FFF2-40B4-BE49-F238E27FC236}">
                <a16:creationId xmlns:a16="http://schemas.microsoft.com/office/drawing/2014/main" id="{FECF0466-27EB-90B5-68A2-247423DB1D64}"/>
              </a:ext>
            </a:extLst>
          </p:cNvPr>
          <p:cNvGraphicFramePr>
            <a:graphicFrameLocks noChangeAspect="1"/>
          </p:cNvGraphicFramePr>
          <p:nvPr>
            <p:extLst>
              <p:ext uri="{D42A27DB-BD31-4B8C-83A1-F6EECF244321}">
                <p14:modId xmlns:p14="http://schemas.microsoft.com/office/powerpoint/2010/main" val="2848995577"/>
              </p:ext>
            </p:extLst>
          </p:nvPr>
        </p:nvGraphicFramePr>
        <p:xfrm>
          <a:off x="445009" y="3207617"/>
          <a:ext cx="2542815" cy="595753"/>
        </p:xfrm>
        <a:graphic>
          <a:graphicData uri="http://schemas.openxmlformats.org/presentationml/2006/ole">
            <mc:AlternateContent xmlns:mc="http://schemas.openxmlformats.org/markup-compatibility/2006">
              <mc:Choice xmlns:v="urn:schemas-microsoft-com:vml" Requires="v">
                <p:oleObj name="数式" r:id="rId4" imgW="1828800" imgH="431640" progId="Equation.3">
                  <p:embed/>
                </p:oleObj>
              </mc:Choice>
              <mc:Fallback>
                <p:oleObj name="数式" r:id="rId4" imgW="1828800" imgH="431640" progId="Equation.3">
                  <p:embed/>
                  <p:pic>
                    <p:nvPicPr>
                      <p:cNvPr id="6" name="Object 6">
                        <a:extLst>
                          <a:ext uri="{FF2B5EF4-FFF2-40B4-BE49-F238E27FC236}">
                            <a16:creationId xmlns:a16="http://schemas.microsoft.com/office/drawing/2014/main" id="{EE25A601-C0B8-32E8-D8A1-3726E9A6CFA9}"/>
                          </a:ext>
                        </a:extLst>
                      </p:cNvPr>
                      <p:cNvPicPr>
                        <a:picLocks noChangeAspect="1" noChangeArrowheads="1"/>
                      </p:cNvPicPr>
                      <p:nvPr/>
                    </p:nvPicPr>
                    <p:blipFill>
                      <a:blip r:embed="rId5"/>
                      <a:srcRect/>
                      <a:stretch>
                        <a:fillRect/>
                      </a:stretch>
                    </p:blipFill>
                    <p:spPr bwMode="auto">
                      <a:xfrm>
                        <a:off x="445009" y="3207617"/>
                        <a:ext cx="2542815" cy="595753"/>
                      </a:xfrm>
                      <a:prstGeom prst="rect">
                        <a:avLst/>
                      </a:prstGeom>
                      <a:noFill/>
                      <a:ln>
                        <a:noFill/>
                      </a:ln>
                    </p:spPr>
                  </p:pic>
                </p:oleObj>
              </mc:Fallback>
            </mc:AlternateContent>
          </a:graphicData>
        </a:graphic>
      </p:graphicFrame>
      <p:sp>
        <p:nvSpPr>
          <p:cNvPr id="7" name="Text Box 18">
            <a:extLst>
              <a:ext uri="{FF2B5EF4-FFF2-40B4-BE49-F238E27FC236}">
                <a16:creationId xmlns:a16="http://schemas.microsoft.com/office/drawing/2014/main" id="{ADEA499F-6D86-C3B8-39E6-3092D66733CA}"/>
              </a:ext>
            </a:extLst>
          </p:cNvPr>
          <p:cNvSpPr txBox="1">
            <a:spLocks noChangeArrowheads="1"/>
          </p:cNvSpPr>
          <p:nvPr/>
        </p:nvSpPr>
        <p:spPr bwMode="auto">
          <a:xfrm>
            <a:off x="467544" y="2649106"/>
            <a:ext cx="25827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charset="-128"/>
              </a:defRPr>
            </a:lvl1pPr>
            <a:lvl2pPr marL="742950" indent="-285750" eaLnBrk="0" hangingPunct="0">
              <a:spcBef>
                <a:spcPct val="20000"/>
              </a:spcBef>
              <a:buChar char="–"/>
              <a:defRPr kumimoji="1" sz="2800">
                <a:solidFill>
                  <a:schemeClr val="tx1"/>
                </a:solidFill>
                <a:latin typeface="Arial" charset="0"/>
                <a:ea typeface="ＭＳ Ｐゴシック" charset="-128"/>
              </a:defRPr>
            </a:lvl2pPr>
            <a:lvl3pPr marL="1143000" indent="-228600" eaLnBrk="0" hangingPunct="0">
              <a:spcBef>
                <a:spcPct val="20000"/>
              </a:spcBef>
              <a:buChar char="•"/>
              <a:defRPr kumimoji="1" sz="2400">
                <a:solidFill>
                  <a:schemeClr val="tx1"/>
                </a:solidFill>
                <a:latin typeface="Arial" charset="0"/>
                <a:ea typeface="ＭＳ Ｐゴシック" charset="-128"/>
              </a:defRPr>
            </a:lvl3pPr>
            <a:lvl4pPr marL="1600200" indent="-228600" eaLnBrk="0" hangingPunct="0">
              <a:spcBef>
                <a:spcPct val="20000"/>
              </a:spcBef>
              <a:buChar char="–"/>
              <a:defRPr kumimoji="1" sz="2000">
                <a:solidFill>
                  <a:schemeClr val="tx1"/>
                </a:solidFill>
                <a:latin typeface="Arial" charset="0"/>
                <a:ea typeface="ＭＳ Ｐゴシック"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eaLnBrk="1" hangingPunct="1">
              <a:spcBef>
                <a:spcPct val="0"/>
              </a:spcBef>
              <a:buFontTx/>
              <a:buNone/>
            </a:pP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非定常ポアソン点過程モデルの尤度関数</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EF6EEB-2E90-F5B6-96A5-63F745779252}"/>
              </a:ext>
            </a:extLst>
          </p:cNvPr>
          <p:cNvSpPr txBox="1"/>
          <p:nvPr/>
        </p:nvSpPr>
        <p:spPr>
          <a:xfrm>
            <a:off x="35496" y="3873242"/>
            <a:ext cx="4003600" cy="707886"/>
          </a:xfrm>
          <a:prstGeom prst="rect">
            <a:avLst/>
          </a:prstGeom>
          <a:noFill/>
        </p:spPr>
        <p:txBody>
          <a:bodyPr wrap="square">
            <a:spAutoFit/>
          </a:bodyPr>
          <a:lstStyle/>
          <a:p>
            <a:pPr algn="l"/>
            <a:r>
              <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rPr>
              <a:t>Presence-only data</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に</a:t>
            </a:r>
            <a:r>
              <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rPr>
              <a:t>pseudo-absence</a:t>
            </a:r>
            <a:r>
              <a:rPr lang="ja-JP" altLang="en-US" sz="2000" dirty="0">
                <a:latin typeface="Times New Roman" panose="02020603050405020304" pitchFamily="18" charset="0"/>
                <a:ea typeface="HGPｺﾞｼｯｸE" panose="020B0900000000000000" pitchFamily="50" charset="-128"/>
                <a:cs typeface="Times New Roman" panose="02020603050405020304" pitchFamily="18" charset="0"/>
              </a:rPr>
              <a:t>を加えたロジスティック回帰</a:t>
            </a:r>
            <a:endParaRPr lang="en-US" altLang="ja-JP" sz="2000" dirty="0">
              <a:latin typeface="Times New Roman" panose="02020603050405020304" pitchFamily="18" charset="0"/>
              <a:ea typeface="HGPｺﾞｼｯｸE" panose="020B0900000000000000" pitchFamily="50" charset="-128"/>
              <a:cs typeface="Times New Roman" panose="02020603050405020304" pitchFamily="18" charset="0"/>
            </a:endParaRPr>
          </a:p>
        </p:txBody>
      </p:sp>
      <p:cxnSp>
        <p:nvCxnSpPr>
          <p:cNvPr id="9" name="直線矢印コネクタ 8">
            <a:extLst>
              <a:ext uri="{FF2B5EF4-FFF2-40B4-BE49-F238E27FC236}">
                <a16:creationId xmlns:a16="http://schemas.microsoft.com/office/drawing/2014/main" id="{B3E8A8B6-59B5-8801-132C-E74669E5DAE3}"/>
              </a:ext>
            </a:extLst>
          </p:cNvPr>
          <p:cNvCxnSpPr>
            <a:cxnSpLocks/>
          </p:cNvCxnSpPr>
          <p:nvPr/>
        </p:nvCxnSpPr>
        <p:spPr>
          <a:xfrm>
            <a:off x="6580188" y="2868745"/>
            <a:ext cx="7937" cy="908277"/>
          </a:xfrm>
          <a:prstGeom prst="straightConnector1">
            <a:avLst/>
          </a:prstGeom>
          <a:ln w="152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8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テキスト ボックス 12">
            <a:extLst>
              <a:ext uri="{FF2B5EF4-FFF2-40B4-BE49-F238E27FC236}">
                <a16:creationId xmlns:a16="http://schemas.microsoft.com/office/drawing/2014/main" id="{313ECC69-58ED-41F8-8C56-602A8D065DA5}"/>
              </a:ext>
            </a:extLst>
          </p:cNvPr>
          <p:cNvSpPr txBox="1">
            <a:spLocks noChangeArrowheads="1"/>
          </p:cNvSpPr>
          <p:nvPr/>
        </p:nvSpPr>
        <p:spPr bwMode="auto">
          <a:xfrm>
            <a:off x="5415622" y="3804236"/>
            <a:ext cx="2384892" cy="156966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情報量規準</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ベイズ統計</a:t>
            </a:r>
            <a:endParaRPr lang="en-US" altLang="ja-JP" sz="2400" dirty="0">
              <a:ea typeface="HGPｺﾞｼｯｸE" panose="020B0900000000000000" pitchFamily="50" charset="-128"/>
              <a:cs typeface="Times New Roman" panose="02020603050405020304" pitchFamily="18" charset="0"/>
            </a:endParaRPr>
          </a:p>
          <a:p>
            <a:pPr algn="ctr"/>
            <a:r>
              <a:rPr lang="ja-JP" altLang="en-US" sz="2400" dirty="0">
                <a:ea typeface="HGPｺﾞｼｯｸE" panose="020B0900000000000000" pitchFamily="50" charset="-128"/>
                <a:cs typeface="Times New Roman" panose="02020603050405020304" pitchFamily="18" charset="0"/>
              </a:rPr>
              <a:t>機械学習</a:t>
            </a:r>
            <a:endParaRPr lang="en-US" altLang="ja-JP" sz="2400" dirty="0">
              <a:ea typeface="HGPｺﾞｼｯｸE" panose="020B0900000000000000" pitchFamily="50" charset="-128"/>
              <a:cs typeface="Times New Roman" panose="02020603050405020304" pitchFamily="18" charset="0"/>
            </a:endParaRPr>
          </a:p>
          <a:p>
            <a:pPr algn="ctr"/>
            <a:r>
              <a:rPr lang="en-US" altLang="ja-JP" sz="2400" dirty="0">
                <a:ea typeface="HGPｺﾞｼｯｸE" panose="020B0900000000000000" pitchFamily="50" charset="-128"/>
                <a:cs typeface="Times New Roman" panose="02020603050405020304" pitchFamily="18" charset="0"/>
              </a:rPr>
              <a:t>…</a:t>
            </a:r>
          </a:p>
        </p:txBody>
      </p:sp>
      <p:sp>
        <p:nvSpPr>
          <p:cNvPr id="34819" name="テキスト ボックス 7">
            <a:extLst>
              <a:ext uri="{FF2B5EF4-FFF2-40B4-BE49-F238E27FC236}">
                <a16:creationId xmlns:a16="http://schemas.microsoft.com/office/drawing/2014/main" id="{B350A4B9-6494-49C6-9049-87E9C3ECED7C}"/>
              </a:ext>
            </a:extLst>
          </p:cNvPr>
          <p:cNvSpPr txBox="1">
            <a:spLocks noChangeArrowheads="1"/>
          </p:cNvSpPr>
          <p:nvPr/>
        </p:nvSpPr>
        <p:spPr bwMode="auto">
          <a:xfrm>
            <a:off x="5076599" y="1715540"/>
            <a:ext cx="3239634" cy="10156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000" dirty="0">
                <a:ea typeface="HGPｺﾞｼｯｸE" panose="020B0900000000000000" pitchFamily="50" charset="-128"/>
                <a:cs typeface="Times New Roman" panose="02020603050405020304" pitchFamily="18" charset="0"/>
              </a:rPr>
              <a:t>尤度、最適化、乱数生成、</a:t>
            </a:r>
            <a:endParaRPr lang="en-US" altLang="ja-JP" sz="2000" dirty="0">
              <a:ea typeface="HGPｺﾞｼｯｸE" panose="020B0900000000000000" pitchFamily="50" charset="-128"/>
              <a:cs typeface="Times New Roman" panose="02020603050405020304" pitchFamily="18" charset="0"/>
            </a:endParaRPr>
          </a:p>
          <a:p>
            <a:pPr algn="ctr"/>
            <a:r>
              <a:rPr lang="ja-JP" altLang="en-US" sz="2000" dirty="0">
                <a:ea typeface="HGPｺﾞｼｯｸE" panose="020B0900000000000000" pitchFamily="50" charset="-128"/>
                <a:cs typeface="Times New Roman" panose="02020603050405020304" pitchFamily="18" charset="0"/>
              </a:rPr>
              <a:t>シミュレーション、</a:t>
            </a:r>
            <a:r>
              <a:rPr lang="en-US" altLang="ja-JP" sz="2000" dirty="0">
                <a:ea typeface="HGPｺﾞｼｯｸE" panose="020B0900000000000000" pitchFamily="50" charset="-128"/>
                <a:cs typeface="Times New Roman" panose="02020603050405020304" pitchFamily="18" charset="0"/>
              </a:rPr>
              <a:t>…</a:t>
            </a:r>
          </a:p>
          <a:p>
            <a:pPr algn="ctr"/>
            <a:r>
              <a:rPr lang="ja-JP" altLang="en-US" sz="2000" dirty="0">
                <a:ea typeface="HGPｺﾞｼｯｸE" panose="020B0900000000000000" pitchFamily="50" charset="-128"/>
                <a:cs typeface="Times New Roman" panose="02020603050405020304" pitchFamily="18" charset="0"/>
              </a:rPr>
              <a:t>一般化線形モデル</a:t>
            </a:r>
            <a:endParaRPr lang="en-US" altLang="ja-JP" sz="2000" dirty="0">
              <a:ea typeface="HGPｺﾞｼｯｸE" panose="020B0900000000000000" pitchFamily="50" charset="-128"/>
              <a:cs typeface="Times New Roman" panose="02020603050405020304" pitchFamily="18" charset="0"/>
            </a:endParaRPr>
          </a:p>
        </p:txBody>
      </p:sp>
      <p:sp>
        <p:nvSpPr>
          <p:cNvPr id="34829" name="テキスト ボックス 34">
            <a:extLst>
              <a:ext uri="{FF2B5EF4-FFF2-40B4-BE49-F238E27FC236}">
                <a16:creationId xmlns:a16="http://schemas.microsoft.com/office/drawing/2014/main" id="{9CA2E34C-A200-4F95-8BDF-186A0457C7A3}"/>
              </a:ext>
            </a:extLst>
          </p:cNvPr>
          <p:cNvSpPr txBox="1">
            <a:spLocks noChangeArrowheads="1"/>
          </p:cNvSpPr>
          <p:nvPr/>
        </p:nvSpPr>
        <p:spPr bwMode="auto">
          <a:xfrm>
            <a:off x="1364590" y="155521"/>
            <a:ext cx="6159738" cy="523220"/>
          </a:xfrm>
          <a:prstGeom prst="rect">
            <a:avLst/>
          </a:prstGeom>
          <a:noFill/>
          <a:ln w="508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r>
              <a:rPr lang="ja-JP" altLang="en-US" sz="2800">
                <a:ea typeface="HGｺﾞｼｯｸE" panose="020B0909000000000000" pitchFamily="49" charset="-128"/>
              </a:rPr>
              <a:t>理工学の数学（解析学）</a:t>
            </a:r>
            <a:r>
              <a:rPr lang="ja-JP" altLang="en-US" sz="2786">
                <a:ea typeface="HGPｺﾞｼｯｸE" panose="020B0900000000000000" pitchFamily="50" charset="-128"/>
                <a:cs typeface="Times New Roman" panose="02020603050405020304" pitchFamily="18" charset="0"/>
              </a:rPr>
              <a:t>との比較</a:t>
            </a:r>
            <a:endParaRPr lang="en-US" altLang="ja-JP" sz="2786" dirty="0">
              <a:ea typeface="HGPｺﾞｼｯｸE" panose="020B0900000000000000" pitchFamily="50" charset="-128"/>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0E816375-963D-4D10-A627-9357E85C741F}"/>
              </a:ext>
            </a:extLst>
          </p:cNvPr>
          <p:cNvSpPr txBox="1"/>
          <p:nvPr/>
        </p:nvSpPr>
        <p:spPr>
          <a:xfrm>
            <a:off x="3696858" y="1772816"/>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基礎</a:t>
            </a:r>
            <a:endParaRPr lang="ja-JP" altLang="en-US" sz="2400" dirty="0"/>
          </a:p>
        </p:txBody>
      </p:sp>
      <p:sp>
        <p:nvSpPr>
          <p:cNvPr id="30" name="テキスト ボックス 29">
            <a:extLst>
              <a:ext uri="{FF2B5EF4-FFF2-40B4-BE49-F238E27FC236}">
                <a16:creationId xmlns:a16="http://schemas.microsoft.com/office/drawing/2014/main" id="{9880792C-30DD-8C45-A27B-B5B8DF99B313}"/>
              </a:ext>
            </a:extLst>
          </p:cNvPr>
          <p:cNvSpPr txBox="1"/>
          <p:nvPr/>
        </p:nvSpPr>
        <p:spPr>
          <a:xfrm>
            <a:off x="3586422" y="4005064"/>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先端</a:t>
            </a:r>
            <a:endParaRPr lang="ja-JP" altLang="en-US" sz="2400" dirty="0"/>
          </a:p>
        </p:txBody>
      </p:sp>
      <p:cxnSp>
        <p:nvCxnSpPr>
          <p:cNvPr id="31" name="直線矢印コネクタ 30">
            <a:extLst>
              <a:ext uri="{FF2B5EF4-FFF2-40B4-BE49-F238E27FC236}">
                <a16:creationId xmlns:a16="http://schemas.microsoft.com/office/drawing/2014/main" id="{7E9FFF5D-B4E7-6309-FE1F-8768F8ADF1A7}"/>
              </a:ext>
            </a:extLst>
          </p:cNvPr>
          <p:cNvCxnSpPr>
            <a:cxnSpLocks/>
          </p:cNvCxnSpPr>
          <p:nvPr/>
        </p:nvCxnSpPr>
        <p:spPr>
          <a:xfrm>
            <a:off x="4389556" y="2204864"/>
            <a:ext cx="0" cy="18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EC629EF6-D3A7-E14F-0B15-6E2537684841}"/>
              </a:ext>
            </a:extLst>
          </p:cNvPr>
          <p:cNvSpPr/>
          <p:nvPr/>
        </p:nvSpPr>
        <p:spPr>
          <a:xfrm>
            <a:off x="3624850" y="2980543"/>
            <a:ext cx="1523209" cy="664481"/>
          </a:xfrm>
          <a:prstGeom prst="ellipse">
            <a:avLst/>
          </a:prstGeom>
          <a:solidFill>
            <a:srgbClr val="FFFF00"/>
          </a:solid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0CC4B6D-0206-A3C9-1BB5-CC9FAA797DD8}"/>
              </a:ext>
            </a:extLst>
          </p:cNvPr>
          <p:cNvSpPr txBox="1"/>
          <p:nvPr/>
        </p:nvSpPr>
        <p:spPr>
          <a:xfrm>
            <a:off x="3597468" y="3096155"/>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ギャップ</a:t>
            </a:r>
            <a:endParaRPr lang="ja-JP" altLang="en-US" sz="2400" dirty="0"/>
          </a:p>
        </p:txBody>
      </p:sp>
      <p:sp>
        <p:nvSpPr>
          <p:cNvPr id="24" name="Text Box 7">
            <a:extLst>
              <a:ext uri="{FF2B5EF4-FFF2-40B4-BE49-F238E27FC236}">
                <a16:creationId xmlns:a16="http://schemas.microsoft.com/office/drawing/2014/main" id="{CA2EAF19-0A31-C0BB-4C7F-CB4042D01B1C}"/>
              </a:ext>
            </a:extLst>
          </p:cNvPr>
          <p:cNvSpPr txBox="1">
            <a:spLocks noChangeArrowheads="1"/>
          </p:cNvSpPr>
          <p:nvPr/>
        </p:nvSpPr>
        <p:spPr bwMode="auto">
          <a:xfrm>
            <a:off x="251520" y="1518337"/>
            <a:ext cx="2985725" cy="470503"/>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29" dirty="0">
                <a:latin typeface="Times New Roman" panose="02020603050405020304" pitchFamily="18" charset="0"/>
                <a:ea typeface="HGｺﾞｼｯｸE" panose="020B0909000000000000" pitchFamily="49" charset="-128"/>
              </a:rPr>
              <a:t>微積分、線形代数</a:t>
            </a:r>
            <a:endParaRPr lang="en-US" altLang="ja-JP" sz="2429" dirty="0">
              <a:latin typeface="Times New Roman" panose="02020603050405020304" pitchFamily="18" charset="0"/>
              <a:ea typeface="HGｺﾞｼｯｸE" panose="020B0909000000000000" pitchFamily="49" charset="-128"/>
            </a:endParaRPr>
          </a:p>
        </p:txBody>
      </p:sp>
      <p:sp>
        <p:nvSpPr>
          <p:cNvPr id="25" name="Text Box 7">
            <a:extLst>
              <a:ext uri="{FF2B5EF4-FFF2-40B4-BE49-F238E27FC236}">
                <a16:creationId xmlns:a16="http://schemas.microsoft.com/office/drawing/2014/main" id="{169E9064-7CB8-EB9F-2C06-69E841D8C674}"/>
              </a:ext>
            </a:extLst>
          </p:cNvPr>
          <p:cNvSpPr txBox="1">
            <a:spLocks noChangeArrowheads="1"/>
          </p:cNvSpPr>
          <p:nvPr/>
        </p:nvSpPr>
        <p:spPr bwMode="auto">
          <a:xfrm>
            <a:off x="539552" y="2629124"/>
            <a:ext cx="2448272" cy="1591964"/>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29" dirty="0">
                <a:latin typeface="Times New Roman" panose="02020603050405020304" pitchFamily="18" charset="0"/>
                <a:ea typeface="HGｺﾞｼｯｸE" panose="020B0909000000000000" pitchFamily="49" charset="-128"/>
              </a:rPr>
              <a:t>微分方程式</a:t>
            </a:r>
            <a:endParaRPr lang="en-US" altLang="ja-JP" sz="2429" dirty="0">
              <a:latin typeface="Times New Roman" panose="02020603050405020304" pitchFamily="18" charset="0"/>
              <a:ea typeface="HGｺﾞｼｯｸE" panose="020B0909000000000000" pitchFamily="49" charset="-128"/>
            </a:endParaRPr>
          </a:p>
          <a:p>
            <a:pPr algn="ctr" eaLnBrk="1" hangingPunct="1">
              <a:spcBef>
                <a:spcPct val="0"/>
              </a:spcBef>
              <a:buFontTx/>
              <a:buNone/>
            </a:pPr>
            <a:r>
              <a:rPr lang="ja-JP" altLang="en-US" sz="2429" dirty="0">
                <a:latin typeface="Times New Roman" panose="02020603050405020304" pitchFamily="18" charset="0"/>
                <a:ea typeface="HGｺﾞｼｯｸE" panose="020B0909000000000000" pitchFamily="49" charset="-128"/>
              </a:rPr>
              <a:t>フーリエ解析</a:t>
            </a:r>
            <a:endParaRPr lang="en-US" altLang="ja-JP" sz="2429" dirty="0">
              <a:latin typeface="Times New Roman" panose="02020603050405020304" pitchFamily="18" charset="0"/>
              <a:ea typeface="HGｺﾞｼｯｸE" panose="020B0909000000000000" pitchFamily="49" charset="-128"/>
            </a:endParaRPr>
          </a:p>
          <a:p>
            <a:pPr algn="ctr" eaLnBrk="1" hangingPunct="1">
              <a:spcBef>
                <a:spcPct val="0"/>
              </a:spcBef>
              <a:buFontTx/>
              <a:buNone/>
            </a:pPr>
            <a:r>
              <a:rPr lang="ja-JP" altLang="en-US" sz="2429" dirty="0">
                <a:latin typeface="Times New Roman" panose="02020603050405020304" pitchFamily="18" charset="0"/>
                <a:ea typeface="HGｺﾞｼｯｸE" panose="020B0909000000000000" pitchFamily="49" charset="-128"/>
              </a:rPr>
              <a:t>複素関数</a:t>
            </a:r>
            <a:endParaRPr lang="en-US" altLang="ja-JP" sz="2429" dirty="0">
              <a:latin typeface="Times New Roman" panose="02020603050405020304" pitchFamily="18" charset="0"/>
              <a:ea typeface="HGｺﾞｼｯｸE" panose="020B0909000000000000" pitchFamily="49" charset="-128"/>
            </a:endParaRPr>
          </a:p>
          <a:p>
            <a:pPr algn="ctr" eaLnBrk="1" hangingPunct="1">
              <a:spcBef>
                <a:spcPct val="0"/>
              </a:spcBef>
              <a:buFontTx/>
              <a:buNone/>
            </a:pPr>
            <a:r>
              <a:rPr lang="ja-JP" altLang="en-US" sz="2429" dirty="0">
                <a:latin typeface="Times New Roman" panose="02020603050405020304" pitchFamily="18" charset="0"/>
                <a:ea typeface="HGｺﾞｼｯｸE" panose="020B0909000000000000" pitchFamily="49" charset="-128"/>
              </a:rPr>
              <a:t>ベクトル解析</a:t>
            </a:r>
            <a:endParaRPr lang="en-US" altLang="ja-JP" sz="2429" dirty="0">
              <a:latin typeface="Times New Roman" panose="02020603050405020304" pitchFamily="18" charset="0"/>
              <a:ea typeface="HGｺﾞｼｯｸE" panose="020B0909000000000000" pitchFamily="49" charset="-128"/>
            </a:endParaRPr>
          </a:p>
        </p:txBody>
      </p:sp>
      <p:cxnSp>
        <p:nvCxnSpPr>
          <p:cNvPr id="27" name="直線矢印コネクタ 26">
            <a:extLst>
              <a:ext uri="{FF2B5EF4-FFF2-40B4-BE49-F238E27FC236}">
                <a16:creationId xmlns:a16="http://schemas.microsoft.com/office/drawing/2014/main" id="{0DC08299-F877-73D5-A29A-86A342822C7C}"/>
              </a:ext>
            </a:extLst>
          </p:cNvPr>
          <p:cNvCxnSpPr>
            <a:cxnSpLocks/>
          </p:cNvCxnSpPr>
          <p:nvPr/>
        </p:nvCxnSpPr>
        <p:spPr>
          <a:xfrm>
            <a:off x="1691680" y="2060848"/>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58287CEF-E696-3B95-C717-5E96CD866891}"/>
              </a:ext>
            </a:extLst>
          </p:cNvPr>
          <p:cNvCxnSpPr>
            <a:cxnSpLocks/>
          </p:cNvCxnSpPr>
          <p:nvPr/>
        </p:nvCxnSpPr>
        <p:spPr>
          <a:xfrm>
            <a:off x="1691680" y="4227756"/>
            <a:ext cx="0" cy="49738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12">
            <a:extLst>
              <a:ext uri="{FF2B5EF4-FFF2-40B4-BE49-F238E27FC236}">
                <a16:creationId xmlns:a16="http://schemas.microsoft.com/office/drawing/2014/main" id="{8FF170E8-3553-46CB-B942-B03A19E8ACAD}"/>
              </a:ext>
            </a:extLst>
          </p:cNvPr>
          <p:cNvSpPr txBox="1">
            <a:spLocks noChangeArrowheads="1"/>
          </p:cNvSpPr>
          <p:nvPr/>
        </p:nvSpPr>
        <p:spPr bwMode="auto">
          <a:xfrm>
            <a:off x="107505" y="5345921"/>
            <a:ext cx="4248471" cy="1323439"/>
          </a:xfrm>
          <a:prstGeom prst="rect">
            <a:avLst/>
          </a:prstGeom>
          <a:solidFill>
            <a:schemeClr val="bg1"/>
          </a:solidFill>
          <a:ln w="50800">
            <a:noFill/>
            <a:miter lim="800000"/>
            <a:headEnd/>
            <a:tailEnd/>
          </a:ln>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l"/>
            <a:r>
              <a:rPr lang="ja-JP" altLang="en-US" sz="2000">
                <a:ea typeface="HGPｺﾞｼｯｸE" panose="020B0900000000000000" pitchFamily="50" charset="-128"/>
                <a:cs typeface="Times New Roman" panose="02020603050405020304" pitchFamily="18" charset="0"/>
              </a:rPr>
              <a:t>基礎となる数学が確立したのは</a:t>
            </a:r>
            <a:r>
              <a:rPr lang="en-US" altLang="ja-JP" sz="2000" dirty="0">
                <a:ea typeface="HGPｺﾞｼｯｸE" panose="020B0900000000000000" pitchFamily="50" charset="-128"/>
                <a:cs typeface="Times New Roman" panose="02020603050405020304" pitchFamily="18" charset="0"/>
              </a:rPr>
              <a:t>100</a:t>
            </a:r>
            <a:r>
              <a:rPr lang="ja-JP" altLang="en-US" sz="2000">
                <a:ea typeface="HGPｺﾞｼｯｸE" panose="020B0900000000000000" pitchFamily="50" charset="-128"/>
                <a:cs typeface="Times New Roman" panose="02020603050405020304" pitchFamily="18" charset="0"/>
              </a:rPr>
              <a:t>年以上前。長い試行錯誤の末、２０世紀半ばには基礎から先端（近く）までの体系的カリキュラムが完成</a:t>
            </a:r>
            <a:r>
              <a:rPr lang="ja-JP" altLang="en-US" sz="1800">
                <a:ea typeface="HGPｺﾞｼｯｸE" panose="020B0900000000000000" pitchFamily="50" charset="-128"/>
                <a:cs typeface="Times New Roman" panose="02020603050405020304" pitchFamily="18" charset="0"/>
              </a:rPr>
              <a:t>（島谷説）</a:t>
            </a:r>
            <a:endParaRPr lang="en-US" altLang="ja-JP" sz="1800" dirty="0">
              <a:ea typeface="HGPｺﾞｼｯｸE" panose="020B0900000000000000" pitchFamily="50" charset="-128"/>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7807372A-8E45-AED5-B420-DD61AD441263}"/>
              </a:ext>
            </a:extLst>
          </p:cNvPr>
          <p:cNvSpPr txBox="1"/>
          <p:nvPr/>
        </p:nvSpPr>
        <p:spPr>
          <a:xfrm>
            <a:off x="35496" y="4653136"/>
            <a:ext cx="3517346"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先端理工学に必要な数学</a:t>
            </a:r>
            <a:endParaRPr lang="en-US" altLang="ja-JP" sz="2400" dirty="0">
              <a:latin typeface="HGPｺﾞｼｯｸE" panose="020B0900000000000000" pitchFamily="50" charset="-128"/>
              <a:ea typeface="HGPｺﾞｼｯｸE" panose="020B0900000000000000" pitchFamily="50" charset="-128"/>
            </a:endParaRPr>
          </a:p>
        </p:txBody>
      </p:sp>
      <p:sp>
        <p:nvSpPr>
          <p:cNvPr id="18" name="テキスト ボックス 12">
            <a:extLst>
              <a:ext uri="{FF2B5EF4-FFF2-40B4-BE49-F238E27FC236}">
                <a16:creationId xmlns:a16="http://schemas.microsoft.com/office/drawing/2014/main" id="{C1E726C4-F253-7D4A-9175-F55C42364A86}"/>
              </a:ext>
            </a:extLst>
          </p:cNvPr>
          <p:cNvSpPr txBox="1">
            <a:spLocks noChangeArrowheads="1"/>
          </p:cNvSpPr>
          <p:nvPr/>
        </p:nvSpPr>
        <p:spPr bwMode="auto">
          <a:xfrm>
            <a:off x="4824535" y="5509681"/>
            <a:ext cx="4211961" cy="1015663"/>
          </a:xfrm>
          <a:prstGeom prst="rect">
            <a:avLst/>
          </a:prstGeom>
          <a:solidFill>
            <a:schemeClr val="bg1"/>
          </a:solidFill>
          <a:ln w="50800">
            <a:noFill/>
            <a:miter lim="800000"/>
            <a:headEnd/>
            <a:tailEnd/>
          </a:ln>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l"/>
            <a:r>
              <a:rPr lang="ja-JP" altLang="en-US" sz="2000">
                <a:ea typeface="HGPｺﾞｼｯｸE" panose="020B0900000000000000" pitchFamily="50" charset="-128"/>
                <a:cs typeface="Times New Roman" panose="02020603050405020304" pitchFamily="18" charset="0"/>
              </a:rPr>
              <a:t>古典検定ですら確立して</a:t>
            </a:r>
            <a:r>
              <a:rPr lang="en-US" altLang="ja-JP" sz="2000" dirty="0">
                <a:ea typeface="HGPｺﾞｼｯｸE" panose="020B0900000000000000" pitchFamily="50" charset="-128"/>
                <a:cs typeface="Times New Roman" panose="02020603050405020304" pitchFamily="18" charset="0"/>
              </a:rPr>
              <a:t>100</a:t>
            </a:r>
            <a:r>
              <a:rPr lang="ja-JP" altLang="en-US" sz="2000">
                <a:ea typeface="HGPｺﾞｼｯｸE" panose="020B0900000000000000" pitchFamily="50" charset="-128"/>
                <a:cs typeface="Times New Roman" panose="02020603050405020304" pitchFamily="18" charset="0"/>
              </a:rPr>
              <a:t>年に満たない。基礎から先端（近く）までの体系的カリキュラムは未完成</a:t>
            </a:r>
            <a:r>
              <a:rPr lang="ja-JP" altLang="en-US" sz="1800">
                <a:ea typeface="HGPｺﾞｼｯｸE" panose="020B0900000000000000" pitchFamily="50" charset="-128"/>
                <a:cs typeface="Times New Roman" panose="02020603050405020304" pitchFamily="18" charset="0"/>
              </a:rPr>
              <a:t>（島谷説）</a:t>
            </a:r>
            <a:endParaRPr lang="en-US" altLang="ja-JP" sz="1800" dirty="0">
              <a:ea typeface="HGPｺﾞｼｯｸE" panose="020B0900000000000000" pitchFamily="50" charset="-128"/>
              <a:cs typeface="Times New Roman" panose="02020603050405020304" pitchFamily="18" charset="0"/>
            </a:endParaRPr>
          </a:p>
        </p:txBody>
      </p:sp>
      <p:cxnSp>
        <p:nvCxnSpPr>
          <p:cNvPr id="2" name="直線矢印コネクタ 1">
            <a:extLst>
              <a:ext uri="{FF2B5EF4-FFF2-40B4-BE49-F238E27FC236}">
                <a16:creationId xmlns:a16="http://schemas.microsoft.com/office/drawing/2014/main" id="{BE57FDC6-BDD5-C16E-E354-67CA9752C23E}"/>
              </a:ext>
            </a:extLst>
          </p:cNvPr>
          <p:cNvCxnSpPr>
            <a:cxnSpLocks/>
          </p:cNvCxnSpPr>
          <p:nvPr/>
        </p:nvCxnSpPr>
        <p:spPr>
          <a:xfrm>
            <a:off x="6580188" y="2868745"/>
            <a:ext cx="7937" cy="908277"/>
          </a:xfrm>
          <a:prstGeom prst="straightConnector1">
            <a:avLst/>
          </a:prstGeom>
          <a:ln w="152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88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99143" y="0"/>
            <a:ext cx="2085201" cy="646331"/>
          </a:xfrm>
          <a:prstGeom prst="rect">
            <a:avLst/>
          </a:prstGeom>
          <a:noFill/>
        </p:spPr>
        <p:txBody>
          <a:bodyPr wrap="square" rtlCol="0">
            <a:spAutoFit/>
          </a:bodyPr>
          <a:lstStyle/>
          <a:p>
            <a:pPr algn="l"/>
            <a:r>
              <a:rPr lang="ja-JP" altLang="en-US" sz="3600" dirty="0">
                <a:solidFill>
                  <a:srgbClr val="FF0000"/>
                </a:solidFill>
                <a:latin typeface="HGPｺﾞｼｯｸE" panose="020B0900000000000000" pitchFamily="50" charset="-128"/>
                <a:ea typeface="HGPｺﾞｼｯｸE" panose="020B0900000000000000" pitchFamily="50" charset="-128"/>
              </a:rPr>
              <a:t>曼荼羅</a:t>
            </a:r>
            <a:endParaRPr lang="en-US" altLang="ja-JP" sz="3600" dirty="0">
              <a:solidFill>
                <a:srgbClr val="FF0000"/>
              </a:solidFill>
              <a:latin typeface="HGPｺﾞｼｯｸE" panose="020B0900000000000000" pitchFamily="50" charset="-128"/>
              <a:ea typeface="HGPｺﾞｼｯｸE" panose="020B0900000000000000" pitchFamily="50" charset="-128"/>
            </a:endParaRPr>
          </a:p>
        </p:txBody>
      </p:sp>
      <p:graphicFrame>
        <p:nvGraphicFramePr>
          <p:cNvPr id="8" name="オブジェクト 7">
            <a:extLst>
              <a:ext uri="{FF2B5EF4-FFF2-40B4-BE49-F238E27FC236}">
                <a16:creationId xmlns:a16="http://schemas.microsoft.com/office/drawing/2014/main" id="{C254FEE1-D21C-4933-BA35-47D2653AEC83}"/>
              </a:ext>
            </a:extLst>
          </p:cNvPr>
          <p:cNvGraphicFramePr>
            <a:graphicFrameLocks noChangeAspect="1"/>
          </p:cNvGraphicFramePr>
          <p:nvPr>
            <p:extLst>
              <p:ext uri="{D42A27DB-BD31-4B8C-83A1-F6EECF244321}">
                <p14:modId xmlns:p14="http://schemas.microsoft.com/office/powerpoint/2010/main" val="118496271"/>
              </p:ext>
            </p:extLst>
          </p:nvPr>
        </p:nvGraphicFramePr>
        <p:xfrm>
          <a:off x="2987824" y="620688"/>
          <a:ext cx="5969786" cy="4864270"/>
        </p:xfrm>
        <a:graphic>
          <a:graphicData uri="http://schemas.openxmlformats.org/presentationml/2006/ole">
            <mc:AlternateContent xmlns:mc="http://schemas.openxmlformats.org/markup-compatibility/2006">
              <mc:Choice xmlns:v="urn:schemas-microsoft-com:vml" Requires="v">
                <p:oleObj name="ビットマップ イメージ" r:id="rId2" imgW="4371840" imgH="3562200" progId="Paint.Picture">
                  <p:embed/>
                </p:oleObj>
              </mc:Choice>
              <mc:Fallback>
                <p:oleObj name="ビットマップ イメージ" r:id="rId2" imgW="4371840" imgH="3562200" progId="Paint.Picture">
                  <p:embed/>
                  <p:pic>
                    <p:nvPicPr>
                      <p:cNvPr id="8" name="オブジェクト 7">
                        <a:extLst>
                          <a:ext uri="{FF2B5EF4-FFF2-40B4-BE49-F238E27FC236}">
                            <a16:creationId xmlns:a16="http://schemas.microsoft.com/office/drawing/2014/main" id="{C254FEE1-D21C-4933-BA35-47D2653AEC83}"/>
                          </a:ext>
                        </a:extLst>
                      </p:cNvPr>
                      <p:cNvPicPr/>
                      <p:nvPr/>
                    </p:nvPicPr>
                    <p:blipFill>
                      <a:blip r:embed="rId3"/>
                      <a:stretch>
                        <a:fillRect/>
                      </a:stretch>
                    </p:blipFill>
                    <p:spPr>
                      <a:xfrm>
                        <a:off x="2987824" y="620688"/>
                        <a:ext cx="5969786" cy="4864270"/>
                      </a:xfrm>
                      <a:prstGeom prst="rect">
                        <a:avLst/>
                      </a:prstGeom>
                    </p:spPr>
                  </p:pic>
                </p:oleObj>
              </mc:Fallback>
            </mc:AlternateContent>
          </a:graphicData>
        </a:graphic>
      </p:graphicFrame>
      <p:graphicFrame>
        <p:nvGraphicFramePr>
          <p:cNvPr id="9" name="オブジェクト 8">
            <a:extLst>
              <a:ext uri="{FF2B5EF4-FFF2-40B4-BE49-F238E27FC236}">
                <a16:creationId xmlns:a16="http://schemas.microsoft.com/office/drawing/2014/main" id="{B3B219C3-6B14-4BA4-94FE-B470DB295701}"/>
              </a:ext>
            </a:extLst>
          </p:cNvPr>
          <p:cNvGraphicFramePr>
            <a:graphicFrameLocks noChangeAspect="1"/>
          </p:cNvGraphicFramePr>
          <p:nvPr/>
        </p:nvGraphicFramePr>
        <p:xfrm>
          <a:off x="88050" y="679558"/>
          <a:ext cx="2634131" cy="3585345"/>
        </p:xfrm>
        <a:graphic>
          <a:graphicData uri="http://schemas.openxmlformats.org/presentationml/2006/ole">
            <mc:AlternateContent xmlns:mc="http://schemas.openxmlformats.org/markup-compatibility/2006">
              <mc:Choice xmlns:v="urn:schemas-microsoft-com:vml" Requires="v">
                <p:oleObj name="ビットマップ イメージ" r:id="rId4" imgW="2400480" imgH="3267000" progId="Paint.Picture">
                  <p:embed/>
                </p:oleObj>
              </mc:Choice>
              <mc:Fallback>
                <p:oleObj name="ビットマップ イメージ" r:id="rId4" imgW="2400480" imgH="3267000" progId="Paint.Picture">
                  <p:embed/>
                  <p:pic>
                    <p:nvPicPr>
                      <p:cNvPr id="9" name="オブジェクト 8">
                        <a:extLst>
                          <a:ext uri="{FF2B5EF4-FFF2-40B4-BE49-F238E27FC236}">
                            <a16:creationId xmlns:a16="http://schemas.microsoft.com/office/drawing/2014/main" id="{B3B219C3-6B14-4BA4-94FE-B470DB295701}"/>
                          </a:ext>
                        </a:extLst>
                      </p:cNvPr>
                      <p:cNvPicPr/>
                      <p:nvPr/>
                    </p:nvPicPr>
                    <p:blipFill>
                      <a:blip r:embed="rId5"/>
                      <a:stretch>
                        <a:fillRect/>
                      </a:stretch>
                    </p:blipFill>
                    <p:spPr>
                      <a:xfrm>
                        <a:off x="88050" y="679558"/>
                        <a:ext cx="2634131" cy="3585345"/>
                      </a:xfrm>
                      <a:prstGeom prst="rect">
                        <a:avLst/>
                      </a:prstGeom>
                    </p:spPr>
                  </p:pic>
                </p:oleObj>
              </mc:Fallback>
            </mc:AlternateContent>
          </a:graphicData>
        </a:graphic>
      </p:graphicFrame>
      <p:sp>
        <p:nvSpPr>
          <p:cNvPr id="5" name="テキスト ボックス 4">
            <a:extLst>
              <a:ext uri="{FF2B5EF4-FFF2-40B4-BE49-F238E27FC236}">
                <a16:creationId xmlns:a16="http://schemas.microsoft.com/office/drawing/2014/main" id="{DCC80C81-83D9-47ED-8DF3-6F3260174183}"/>
              </a:ext>
            </a:extLst>
          </p:cNvPr>
          <p:cNvSpPr txBox="1"/>
          <p:nvPr/>
        </p:nvSpPr>
        <p:spPr>
          <a:xfrm>
            <a:off x="2722181" y="44624"/>
            <a:ext cx="6333769" cy="954107"/>
          </a:xfrm>
          <a:prstGeom prst="rect">
            <a:avLst/>
          </a:prstGeom>
          <a:noFill/>
        </p:spPr>
        <p:txBody>
          <a:bodyPr wrap="square" rtlCol="0">
            <a:spAutoFit/>
          </a:bodyPr>
          <a:lstStyle/>
          <a:p>
            <a:pPr algn="l"/>
            <a:r>
              <a:rPr lang="ja-JP" altLang="en-US" sz="2800" dirty="0">
                <a:latin typeface="HGPｺﾞｼｯｸE" panose="020B0900000000000000" pitchFamily="50" charset="-128"/>
                <a:ea typeface="HGPｺﾞｼｯｸE" panose="020B0900000000000000" pitchFamily="50" charset="-128"/>
              </a:rPr>
              <a:t>統計学は、曼荼羅（描き手の主観が入った地図</a:t>
            </a:r>
            <a:r>
              <a:rPr lang="en-US" altLang="ja-JP" sz="2800" dirty="0">
                <a:latin typeface="HGPｺﾞｼｯｸE" panose="020B0900000000000000" pitchFamily="50" charset="-128"/>
                <a:ea typeface="HGPｺﾞｼｯｸE" panose="020B0900000000000000" pitchFamily="50" charset="-128"/>
              </a:rPr>
              <a:t>?</a:t>
            </a:r>
            <a:r>
              <a:rPr lang="ja-JP" altLang="en-US" sz="2800" dirty="0">
                <a:latin typeface="HGPｺﾞｼｯｸE" panose="020B0900000000000000" pitchFamily="50" charset="-128"/>
                <a:ea typeface="HGPｺﾞｼｯｸE" panose="020B0900000000000000" pitchFamily="50" charset="-128"/>
              </a:rPr>
              <a:t>）を手に旅する気分で学習する</a:t>
            </a:r>
            <a:endParaRPr lang="en-US" altLang="ja-JP" sz="2800" dirty="0">
              <a:latin typeface="HGPｺﾞｼｯｸE" panose="020B0900000000000000" pitchFamily="50" charset="-128"/>
              <a:ea typeface="HGPｺﾞｼｯｸE" panose="020B0900000000000000" pitchFamily="50" charset="-128"/>
            </a:endParaRPr>
          </a:p>
        </p:txBody>
      </p:sp>
      <p:sp>
        <p:nvSpPr>
          <p:cNvPr id="2" name="テキスト ボックス 1">
            <a:extLst>
              <a:ext uri="{FF2B5EF4-FFF2-40B4-BE49-F238E27FC236}">
                <a16:creationId xmlns:a16="http://schemas.microsoft.com/office/drawing/2014/main" id="{E2C259C5-9D8B-2DA9-C126-5F23D45BE2CE}"/>
              </a:ext>
            </a:extLst>
          </p:cNvPr>
          <p:cNvSpPr txBox="1"/>
          <p:nvPr/>
        </p:nvSpPr>
        <p:spPr>
          <a:xfrm>
            <a:off x="35496" y="4874384"/>
            <a:ext cx="9020454" cy="1938992"/>
          </a:xfrm>
          <a:prstGeom prst="rect">
            <a:avLst/>
          </a:prstGeom>
          <a:noFill/>
        </p:spPr>
        <p:txBody>
          <a:bodyPr wrap="square" rtlCol="0">
            <a:spAutoFit/>
          </a:bodyPr>
          <a:lstStyle/>
          <a:p>
            <a:pPr algn="l"/>
            <a:r>
              <a:rPr lang="ja-JP" altLang="en-US" sz="2000" dirty="0">
                <a:latin typeface="HGPｺﾞｼｯｸE" panose="020B0900000000000000" pitchFamily="50" charset="-128"/>
                <a:ea typeface="HGPｺﾞｼｯｸE" panose="020B0900000000000000" pitchFamily="50" charset="-128"/>
              </a:rPr>
              <a:t>ギャップ軽減法</a:t>
            </a:r>
            <a:endParaRPr lang="en-US" altLang="ja-JP" sz="2000" dirty="0">
              <a:latin typeface="HGPｺﾞｼｯｸE" panose="020B0900000000000000" pitchFamily="50" charset="-128"/>
              <a:ea typeface="HGPｺﾞｼｯｸE" panose="020B0900000000000000" pitchFamily="50" charset="-128"/>
            </a:endParaRPr>
          </a:p>
          <a:p>
            <a:pPr marL="457200" indent="-457200" algn="l">
              <a:buAutoNum type="arabicPeriod"/>
            </a:pPr>
            <a:r>
              <a:rPr lang="ja-JP" altLang="en-US" sz="2000" dirty="0">
                <a:latin typeface="HGPｺﾞｼｯｸE" panose="020B0900000000000000" pitchFamily="50" charset="-128"/>
                <a:ea typeface="HGPｺﾞｼｯｸE" panose="020B0900000000000000" pitchFamily="50" charset="-128"/>
              </a:rPr>
              <a:t>自分のデータと課題に適した統計モデルを使っている生物系論文を統計を知る人を含むゼミで発表する．</a:t>
            </a:r>
            <a:endParaRPr lang="en-US" altLang="ja-JP" sz="2000" dirty="0">
              <a:latin typeface="HGPｺﾞｼｯｸE" panose="020B0900000000000000" pitchFamily="50" charset="-128"/>
              <a:ea typeface="HGPｺﾞｼｯｸE" panose="020B0900000000000000" pitchFamily="50" charset="-128"/>
            </a:endParaRPr>
          </a:p>
          <a:p>
            <a:pPr marL="457200" indent="-457200" algn="l">
              <a:buAutoNum type="arabicPeriod"/>
            </a:pPr>
            <a:r>
              <a:rPr lang="ja-JP" altLang="en-US" sz="2000" dirty="0">
                <a:latin typeface="HGPｺﾞｼｯｸE" panose="020B0900000000000000" pitchFamily="50" charset="-128"/>
                <a:ea typeface="HGPｺﾞｼｯｸE" panose="020B0900000000000000" pitchFamily="50" charset="-128"/>
              </a:rPr>
              <a:t>計算ソフトの活用（数学をプログラミングを通して自分の手と目で学習する）</a:t>
            </a:r>
            <a:endParaRPr lang="en-US" altLang="ja-JP" sz="2000" dirty="0">
              <a:latin typeface="HGPｺﾞｼｯｸE" panose="020B0900000000000000" pitchFamily="50" charset="-128"/>
              <a:ea typeface="HGPｺﾞｼｯｸE" panose="020B0900000000000000" pitchFamily="50" charset="-128"/>
            </a:endParaRPr>
          </a:p>
          <a:p>
            <a:pPr marL="457200" indent="-457200" algn="l">
              <a:buAutoNum type="arabicPeriod"/>
            </a:pPr>
            <a:r>
              <a:rPr lang="ja-JP" altLang="en-US" sz="2000" dirty="0">
                <a:latin typeface="HGPｺﾞｼｯｸE" panose="020B0900000000000000" pitchFamily="50" charset="-128"/>
                <a:ea typeface="HGPｺﾞｼｯｸE" panose="020B0900000000000000" pitchFamily="50" charset="-128"/>
              </a:rPr>
              <a:t>科学哲学で統計という帰納推論の思考から入る</a:t>
            </a:r>
            <a:endParaRPr lang="en-US" altLang="ja-JP" sz="2000" dirty="0">
              <a:latin typeface="HGPｺﾞｼｯｸE" panose="020B0900000000000000" pitchFamily="50" charset="-128"/>
              <a:ea typeface="HGPｺﾞｼｯｸE" panose="020B0900000000000000" pitchFamily="50" charset="-128"/>
            </a:endParaRPr>
          </a:p>
          <a:p>
            <a:pPr marL="457200" indent="-457200" algn="l">
              <a:buAutoNum type="arabicPeriod"/>
            </a:pPr>
            <a:r>
              <a:rPr lang="en-US" altLang="ja-JP" sz="2000"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3642208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テキスト ボックス 5">
            <a:extLst>
              <a:ext uri="{FF2B5EF4-FFF2-40B4-BE49-F238E27FC236}">
                <a16:creationId xmlns:a16="http://schemas.microsoft.com/office/drawing/2014/main" id="{EEC7658F-57B5-4FD6-9ED0-48C4D6BB20C2}"/>
              </a:ext>
            </a:extLst>
          </p:cNvPr>
          <p:cNvSpPr txBox="1">
            <a:spLocks noChangeArrowheads="1"/>
          </p:cNvSpPr>
          <p:nvPr/>
        </p:nvSpPr>
        <p:spPr bwMode="auto">
          <a:xfrm>
            <a:off x="185964" y="1671847"/>
            <a:ext cx="2657929"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ea typeface="HGPｺﾞｼｯｸE" panose="020B0900000000000000" pitchFamily="50" charset="-128"/>
                <a:cs typeface="Times New Roman" panose="02020603050405020304" pitchFamily="18" charset="0"/>
              </a:rPr>
              <a:t>グラフ、表、集約、特徴量</a:t>
            </a:r>
            <a:endParaRPr lang="en-US" altLang="ja-JP" sz="2429" dirty="0">
              <a:ea typeface="HGPｺﾞｼｯｸE" panose="020B0900000000000000" pitchFamily="50" charset="-128"/>
              <a:cs typeface="Times New Roman" panose="02020603050405020304" pitchFamily="18" charset="0"/>
            </a:endParaRPr>
          </a:p>
        </p:txBody>
      </p:sp>
      <p:sp>
        <p:nvSpPr>
          <p:cNvPr id="34819" name="テキスト ボックス 7">
            <a:extLst>
              <a:ext uri="{FF2B5EF4-FFF2-40B4-BE49-F238E27FC236}">
                <a16:creationId xmlns:a16="http://schemas.microsoft.com/office/drawing/2014/main" id="{B350A4B9-6494-49C6-9049-87E9C3ECED7C}"/>
              </a:ext>
            </a:extLst>
          </p:cNvPr>
          <p:cNvSpPr txBox="1">
            <a:spLocks noChangeArrowheads="1"/>
          </p:cNvSpPr>
          <p:nvPr/>
        </p:nvSpPr>
        <p:spPr bwMode="auto">
          <a:xfrm>
            <a:off x="5076599" y="1484749"/>
            <a:ext cx="3239634" cy="10156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000" dirty="0">
                <a:ea typeface="HGPｺﾞｼｯｸE" panose="020B0900000000000000" pitchFamily="50" charset="-128"/>
                <a:cs typeface="Times New Roman" panose="02020603050405020304" pitchFamily="18" charset="0"/>
              </a:rPr>
              <a:t>尤度、最適化、乱数生成、</a:t>
            </a:r>
            <a:endParaRPr lang="en-US" altLang="ja-JP" sz="2000" dirty="0">
              <a:ea typeface="HGPｺﾞｼｯｸE" panose="020B0900000000000000" pitchFamily="50" charset="-128"/>
              <a:cs typeface="Times New Roman" panose="02020603050405020304" pitchFamily="18" charset="0"/>
            </a:endParaRPr>
          </a:p>
          <a:p>
            <a:pPr algn="ctr"/>
            <a:r>
              <a:rPr lang="ja-JP" altLang="en-US" sz="2000" dirty="0">
                <a:ea typeface="HGPｺﾞｼｯｸE" panose="020B0900000000000000" pitchFamily="50" charset="-128"/>
                <a:cs typeface="Times New Roman" panose="02020603050405020304" pitchFamily="18" charset="0"/>
              </a:rPr>
              <a:t>シミュレーション、</a:t>
            </a:r>
            <a:r>
              <a:rPr lang="en-US" altLang="ja-JP" sz="2000" dirty="0">
                <a:ea typeface="HGPｺﾞｼｯｸE" panose="020B0900000000000000" pitchFamily="50" charset="-128"/>
                <a:cs typeface="Times New Roman" panose="02020603050405020304" pitchFamily="18" charset="0"/>
              </a:rPr>
              <a:t>…</a:t>
            </a:r>
          </a:p>
          <a:p>
            <a:pPr algn="ctr"/>
            <a:r>
              <a:rPr lang="ja-JP" altLang="en-US" sz="2000" dirty="0">
                <a:ea typeface="HGPｺﾞｼｯｸE" panose="020B0900000000000000" pitchFamily="50" charset="-128"/>
                <a:cs typeface="Times New Roman" panose="02020603050405020304" pitchFamily="18" charset="0"/>
              </a:rPr>
              <a:t>一般化線形モデル</a:t>
            </a:r>
            <a:endParaRPr lang="en-US" altLang="ja-JP" sz="2000" dirty="0">
              <a:ea typeface="HGPｺﾞｼｯｸE" panose="020B0900000000000000" pitchFamily="50" charset="-128"/>
              <a:cs typeface="Times New Roman" panose="02020603050405020304" pitchFamily="18" charset="0"/>
            </a:endParaRPr>
          </a:p>
        </p:txBody>
      </p:sp>
      <p:sp>
        <p:nvSpPr>
          <p:cNvPr id="34820" name="Text Box 7">
            <a:extLst>
              <a:ext uri="{FF2B5EF4-FFF2-40B4-BE49-F238E27FC236}">
                <a16:creationId xmlns:a16="http://schemas.microsoft.com/office/drawing/2014/main" id="{B68EEEAA-9BEA-4BDA-B711-87A4C0933C11}"/>
              </a:ext>
            </a:extLst>
          </p:cNvPr>
          <p:cNvSpPr txBox="1">
            <a:spLocks noChangeArrowheads="1"/>
          </p:cNvSpPr>
          <p:nvPr/>
        </p:nvSpPr>
        <p:spPr bwMode="auto">
          <a:xfrm>
            <a:off x="107724" y="764704"/>
            <a:ext cx="3088821"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2. </a:t>
            </a:r>
            <a:r>
              <a:rPr lang="ja-JP" altLang="en-US" sz="2429" dirty="0">
                <a:latin typeface="Times New Roman" panose="02020603050405020304" pitchFamily="18" charset="0"/>
                <a:ea typeface="HGｺﾞｼｯｸE" panose="020B0909000000000000" pitchFamily="49" charset="-128"/>
              </a:rPr>
              <a:t>データを観る工夫</a:t>
            </a:r>
            <a:endParaRPr lang="en-US" altLang="ja-JP" sz="2429" dirty="0">
              <a:latin typeface="Times New Roman" panose="02020603050405020304" pitchFamily="18" charset="0"/>
              <a:ea typeface="HGｺﾞｼｯｸE" panose="020B0909000000000000" pitchFamily="49" charset="-128"/>
            </a:endParaRPr>
          </a:p>
        </p:txBody>
      </p:sp>
      <p:sp>
        <p:nvSpPr>
          <p:cNvPr id="34821" name="Text Box 7">
            <a:extLst>
              <a:ext uri="{FF2B5EF4-FFF2-40B4-BE49-F238E27FC236}">
                <a16:creationId xmlns:a16="http://schemas.microsoft.com/office/drawing/2014/main" id="{5B74EF53-66DE-45FE-B5B5-D40DB35C5941}"/>
              </a:ext>
            </a:extLst>
          </p:cNvPr>
          <p:cNvSpPr txBox="1">
            <a:spLocks noChangeArrowheads="1"/>
          </p:cNvSpPr>
          <p:nvPr/>
        </p:nvSpPr>
        <p:spPr bwMode="auto">
          <a:xfrm>
            <a:off x="3995940" y="798722"/>
            <a:ext cx="4536873"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1. </a:t>
            </a:r>
            <a:r>
              <a:rPr lang="ja-JP" altLang="en-US" sz="2429" dirty="0">
                <a:latin typeface="Times New Roman" panose="02020603050405020304" pitchFamily="18" charset="0"/>
                <a:ea typeface="HGｺﾞｼｯｸE" panose="020B0909000000000000" pitchFamily="49" charset="-128"/>
              </a:rPr>
              <a:t>統計モデルによる予測・推定</a:t>
            </a:r>
            <a:endParaRPr lang="en-US" altLang="ja-JP" sz="2429" dirty="0">
              <a:latin typeface="Times New Roman" panose="02020603050405020304" pitchFamily="18" charset="0"/>
              <a:ea typeface="HGｺﾞｼｯｸE" panose="020B0909000000000000" pitchFamily="49" charset="-128"/>
            </a:endParaRPr>
          </a:p>
        </p:txBody>
      </p:sp>
      <p:sp>
        <p:nvSpPr>
          <p:cNvPr id="34822" name="テキスト ボックス 10">
            <a:extLst>
              <a:ext uri="{FF2B5EF4-FFF2-40B4-BE49-F238E27FC236}">
                <a16:creationId xmlns:a16="http://schemas.microsoft.com/office/drawing/2014/main" id="{59EB81D7-320C-4282-A1D4-85A93ADB4324}"/>
              </a:ext>
            </a:extLst>
          </p:cNvPr>
          <p:cNvSpPr txBox="1">
            <a:spLocks noChangeArrowheads="1"/>
          </p:cNvSpPr>
          <p:nvPr/>
        </p:nvSpPr>
        <p:spPr bwMode="auto">
          <a:xfrm>
            <a:off x="107724" y="3208321"/>
            <a:ext cx="2663598"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a:ea typeface="HGPｺﾞｼｯｸE" panose="020B0900000000000000" pitchFamily="50" charset="-128"/>
                <a:cs typeface="Times New Roman" panose="02020603050405020304" pitchFamily="18" charset="0"/>
              </a:rPr>
              <a:t>データを自在に加工して図示</a:t>
            </a:r>
            <a:endParaRPr lang="en-US" altLang="ja-JP" sz="2429">
              <a:ea typeface="HGPｺﾞｼｯｸE" panose="020B0900000000000000" pitchFamily="50" charset="-128"/>
              <a:cs typeface="Times New Roman" panose="02020603050405020304" pitchFamily="18" charset="0"/>
            </a:endParaRPr>
          </a:p>
        </p:txBody>
      </p:sp>
      <p:sp>
        <p:nvSpPr>
          <p:cNvPr id="34823" name="テキスト ボックス 11">
            <a:extLst>
              <a:ext uri="{FF2B5EF4-FFF2-40B4-BE49-F238E27FC236}">
                <a16:creationId xmlns:a16="http://schemas.microsoft.com/office/drawing/2014/main" id="{5BB31516-2CD6-450A-BA1C-921C8CE553D6}"/>
              </a:ext>
            </a:extLst>
          </p:cNvPr>
          <p:cNvSpPr txBox="1">
            <a:spLocks noChangeArrowheads="1"/>
          </p:cNvSpPr>
          <p:nvPr/>
        </p:nvSpPr>
        <p:spPr bwMode="auto">
          <a:xfrm>
            <a:off x="2483303" y="4350337"/>
            <a:ext cx="2384888" cy="839974"/>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solidFill>
                  <a:srgbClr val="3333FF"/>
                </a:solidFill>
                <a:ea typeface="HGPｺﾞｼｯｸE" panose="020B0900000000000000" pitchFamily="50" charset="-128"/>
                <a:cs typeface="Times New Roman" panose="02020603050405020304" pitchFamily="18" charset="0"/>
              </a:rPr>
              <a:t>統計解析の結果</a:t>
            </a:r>
            <a:r>
              <a:rPr lang="en-US" altLang="ja-JP" sz="2429" dirty="0">
                <a:solidFill>
                  <a:srgbClr val="3333FF"/>
                </a:solidFill>
                <a:ea typeface="HGPｺﾞｼｯｸE" panose="020B0900000000000000" pitchFamily="50" charset="-128"/>
                <a:cs typeface="Times New Roman" panose="02020603050405020304" pitchFamily="18" charset="0"/>
              </a:rPr>
              <a:t>(output)</a:t>
            </a:r>
            <a:r>
              <a:rPr lang="ja-JP" altLang="en-US" sz="2429" dirty="0">
                <a:solidFill>
                  <a:srgbClr val="3333FF"/>
                </a:solidFill>
                <a:ea typeface="HGPｺﾞｼｯｸE" panose="020B0900000000000000" pitchFamily="50" charset="-128"/>
                <a:cs typeface="Times New Roman" panose="02020603050405020304" pitchFamily="18" charset="0"/>
              </a:rPr>
              <a:t>を観る</a:t>
            </a:r>
            <a:endParaRPr lang="en-US" altLang="ja-JP" sz="2429" dirty="0">
              <a:solidFill>
                <a:srgbClr val="3333FF"/>
              </a:solidFill>
              <a:ea typeface="HGPｺﾞｼｯｸE" panose="020B0900000000000000" pitchFamily="50" charset="-128"/>
              <a:cs typeface="Times New Roman" panose="02020603050405020304" pitchFamily="18" charset="0"/>
            </a:endParaRPr>
          </a:p>
        </p:txBody>
      </p:sp>
      <p:sp>
        <p:nvSpPr>
          <p:cNvPr id="34824" name="テキスト ボックス 12">
            <a:extLst>
              <a:ext uri="{FF2B5EF4-FFF2-40B4-BE49-F238E27FC236}">
                <a16:creationId xmlns:a16="http://schemas.microsoft.com/office/drawing/2014/main" id="{313ECC69-58ED-41F8-8C56-602A8D065DA5}"/>
              </a:ext>
            </a:extLst>
          </p:cNvPr>
          <p:cNvSpPr txBox="1">
            <a:spLocks noChangeArrowheads="1"/>
          </p:cNvSpPr>
          <p:nvPr/>
        </p:nvSpPr>
        <p:spPr bwMode="auto">
          <a:xfrm>
            <a:off x="5415622" y="3573445"/>
            <a:ext cx="2384892" cy="1569660"/>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solidFill>
                  <a:srgbClr val="3333FF"/>
                </a:solidFill>
                <a:ea typeface="HGPｺﾞｼｯｸE" panose="020B0900000000000000" pitchFamily="50" charset="-128"/>
                <a:cs typeface="Times New Roman" panose="02020603050405020304" pitchFamily="18" charset="0"/>
              </a:rPr>
              <a:t>情報量規準</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ja-JP" altLang="en-US" sz="2400" dirty="0">
                <a:solidFill>
                  <a:srgbClr val="3333FF"/>
                </a:solidFill>
                <a:ea typeface="HGPｺﾞｼｯｸE" panose="020B0900000000000000" pitchFamily="50" charset="-128"/>
                <a:cs typeface="Times New Roman" panose="02020603050405020304" pitchFamily="18" charset="0"/>
              </a:rPr>
              <a:t>ベイズ統計</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ja-JP" altLang="en-US" sz="2400" dirty="0">
                <a:solidFill>
                  <a:srgbClr val="3333FF"/>
                </a:solidFill>
                <a:ea typeface="HGPｺﾞｼｯｸE" panose="020B0900000000000000" pitchFamily="50" charset="-128"/>
                <a:cs typeface="Times New Roman" panose="02020603050405020304" pitchFamily="18" charset="0"/>
              </a:rPr>
              <a:t>機械学習</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en-US" altLang="ja-JP" sz="2400" dirty="0">
                <a:solidFill>
                  <a:srgbClr val="3333FF"/>
                </a:solidFill>
                <a:ea typeface="HGPｺﾞｼｯｸE" panose="020B0900000000000000" pitchFamily="50" charset="-128"/>
                <a:cs typeface="Times New Roman" panose="02020603050405020304" pitchFamily="18" charset="0"/>
              </a:rPr>
              <a:t>…</a:t>
            </a:r>
          </a:p>
        </p:txBody>
      </p:sp>
      <p:cxnSp>
        <p:nvCxnSpPr>
          <p:cNvPr id="14" name="直線矢印コネクタ 13">
            <a:extLst>
              <a:ext uri="{FF2B5EF4-FFF2-40B4-BE49-F238E27FC236}">
                <a16:creationId xmlns:a16="http://schemas.microsoft.com/office/drawing/2014/main" id="{2690215A-9E51-4B87-93A7-2E3078B0F231}"/>
              </a:ext>
            </a:extLst>
          </p:cNvPr>
          <p:cNvCxnSpPr>
            <a:cxnSpLocks/>
          </p:cNvCxnSpPr>
          <p:nvPr/>
        </p:nvCxnSpPr>
        <p:spPr>
          <a:xfrm>
            <a:off x="6580188" y="2637954"/>
            <a:ext cx="7937" cy="908277"/>
          </a:xfrm>
          <a:prstGeom prst="straightConnector1">
            <a:avLst/>
          </a:prstGeom>
          <a:ln w="1524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6383F0B-4E42-40B1-9BC4-2C99FF05EFAB}"/>
              </a:ext>
            </a:extLst>
          </p:cNvPr>
          <p:cNvCxnSpPr>
            <a:cxnSpLocks/>
          </p:cNvCxnSpPr>
          <p:nvPr/>
        </p:nvCxnSpPr>
        <p:spPr>
          <a:xfrm>
            <a:off x="1403804" y="2601087"/>
            <a:ext cx="0" cy="489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6B8AD83-27D5-4A31-A0DA-DFA597271377}"/>
              </a:ext>
            </a:extLst>
          </p:cNvPr>
          <p:cNvCxnSpPr>
            <a:cxnSpLocks/>
          </p:cNvCxnSpPr>
          <p:nvPr/>
        </p:nvCxnSpPr>
        <p:spPr>
          <a:xfrm flipH="1">
            <a:off x="1403804" y="4123401"/>
            <a:ext cx="1" cy="1465839"/>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6BEE096-FEFE-4D9B-A33E-0293FF17FD92}"/>
              </a:ext>
            </a:extLst>
          </p:cNvPr>
          <p:cNvCxnSpPr>
            <a:cxnSpLocks/>
          </p:cNvCxnSpPr>
          <p:nvPr/>
        </p:nvCxnSpPr>
        <p:spPr>
          <a:xfrm>
            <a:off x="3675747" y="5229200"/>
            <a:ext cx="0" cy="497388"/>
          </a:xfrm>
          <a:prstGeom prst="straightConnector1">
            <a:avLst/>
          </a:prstGeom>
          <a:ln w="1016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E307D00-3CCD-4CB4-BE52-0D759B91BA10}"/>
              </a:ext>
            </a:extLst>
          </p:cNvPr>
          <p:cNvCxnSpPr>
            <a:cxnSpLocks/>
          </p:cNvCxnSpPr>
          <p:nvPr/>
        </p:nvCxnSpPr>
        <p:spPr>
          <a:xfrm flipH="1">
            <a:off x="4868191" y="3955004"/>
            <a:ext cx="547431" cy="383924"/>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9E450362-B05B-501E-8724-ED2EFBEA2540}"/>
              </a:ext>
            </a:extLst>
          </p:cNvPr>
          <p:cNvCxnSpPr>
            <a:cxnSpLocks/>
          </p:cNvCxnSpPr>
          <p:nvPr/>
        </p:nvCxnSpPr>
        <p:spPr>
          <a:xfrm>
            <a:off x="6588224" y="5157192"/>
            <a:ext cx="0" cy="497388"/>
          </a:xfrm>
          <a:prstGeom prst="straightConnector1">
            <a:avLst/>
          </a:prstGeom>
          <a:ln w="10160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E40C23E-5A42-F781-EB79-124C91E8CFC1}"/>
              </a:ext>
            </a:extLst>
          </p:cNvPr>
          <p:cNvSpPr txBox="1"/>
          <p:nvPr/>
        </p:nvSpPr>
        <p:spPr>
          <a:xfrm>
            <a:off x="3696858" y="1542025"/>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基礎</a:t>
            </a:r>
            <a:endParaRPr lang="ja-JP" altLang="en-US" sz="2400" dirty="0"/>
          </a:p>
        </p:txBody>
      </p:sp>
      <p:sp>
        <p:nvSpPr>
          <p:cNvPr id="37" name="テキスト ボックス 36">
            <a:extLst>
              <a:ext uri="{FF2B5EF4-FFF2-40B4-BE49-F238E27FC236}">
                <a16:creationId xmlns:a16="http://schemas.microsoft.com/office/drawing/2014/main" id="{550A14FB-4977-3223-A98F-F5AE80E77582}"/>
              </a:ext>
            </a:extLst>
          </p:cNvPr>
          <p:cNvSpPr txBox="1"/>
          <p:nvPr/>
        </p:nvSpPr>
        <p:spPr>
          <a:xfrm>
            <a:off x="3586422" y="3774273"/>
            <a:ext cx="1523214" cy="461665"/>
          </a:xfrm>
          <a:prstGeom prst="rect">
            <a:avLst/>
          </a:prstGeom>
          <a:noFill/>
        </p:spPr>
        <p:txBody>
          <a:bodyPr wrap="square">
            <a:spAutoFit/>
          </a:bodyPr>
          <a:lstStyle/>
          <a:p>
            <a:r>
              <a:rPr lang="ja-JP" altLang="en-US" sz="2400" dirty="0">
                <a:solidFill>
                  <a:srgbClr val="3333FF"/>
                </a:solidFill>
                <a:latin typeface="HGPｺﾞｼｯｸE" panose="020B0900000000000000" pitchFamily="50" charset="-128"/>
                <a:ea typeface="HGPｺﾞｼｯｸE" panose="020B0900000000000000" pitchFamily="50" charset="-128"/>
              </a:rPr>
              <a:t>先端</a:t>
            </a:r>
            <a:endParaRPr lang="ja-JP" altLang="en-US" sz="2400" dirty="0">
              <a:solidFill>
                <a:srgbClr val="3333FF"/>
              </a:solidFill>
            </a:endParaRPr>
          </a:p>
        </p:txBody>
      </p:sp>
      <p:cxnSp>
        <p:nvCxnSpPr>
          <p:cNvPr id="38" name="直線矢印コネクタ 37">
            <a:extLst>
              <a:ext uri="{FF2B5EF4-FFF2-40B4-BE49-F238E27FC236}">
                <a16:creationId xmlns:a16="http://schemas.microsoft.com/office/drawing/2014/main" id="{36C8A67C-F7DB-9579-FC2D-78F9669826BB}"/>
              </a:ext>
            </a:extLst>
          </p:cNvPr>
          <p:cNvCxnSpPr>
            <a:cxnSpLocks/>
          </p:cNvCxnSpPr>
          <p:nvPr/>
        </p:nvCxnSpPr>
        <p:spPr>
          <a:xfrm>
            <a:off x="4389556" y="1974073"/>
            <a:ext cx="0" cy="18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4BA1FA56-12A9-3EF3-0AE1-00F0A3CB03C9}"/>
              </a:ext>
            </a:extLst>
          </p:cNvPr>
          <p:cNvSpPr/>
          <p:nvPr/>
        </p:nvSpPr>
        <p:spPr>
          <a:xfrm>
            <a:off x="3624850" y="2749752"/>
            <a:ext cx="1523209" cy="664481"/>
          </a:xfrm>
          <a:prstGeom prst="ellipse">
            <a:avLst/>
          </a:prstGeom>
          <a:solidFill>
            <a:srgbClr val="FFFF00"/>
          </a:solid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25260A4-76D7-ABAA-5440-E3308776047A}"/>
              </a:ext>
            </a:extLst>
          </p:cNvPr>
          <p:cNvSpPr txBox="1"/>
          <p:nvPr/>
        </p:nvSpPr>
        <p:spPr>
          <a:xfrm>
            <a:off x="3597468" y="2865364"/>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ギャップ</a:t>
            </a:r>
            <a:endParaRPr lang="ja-JP" altLang="en-US" sz="2400" dirty="0"/>
          </a:p>
        </p:txBody>
      </p:sp>
      <p:sp>
        <p:nvSpPr>
          <p:cNvPr id="2" name="テキスト ボックス 34">
            <a:extLst>
              <a:ext uri="{FF2B5EF4-FFF2-40B4-BE49-F238E27FC236}">
                <a16:creationId xmlns:a16="http://schemas.microsoft.com/office/drawing/2014/main" id="{142AFF2F-DA33-D809-CC98-E9952880B1A7}"/>
              </a:ext>
            </a:extLst>
          </p:cNvPr>
          <p:cNvSpPr txBox="1">
            <a:spLocks noChangeArrowheads="1"/>
          </p:cNvSpPr>
          <p:nvPr/>
        </p:nvSpPr>
        <p:spPr bwMode="auto">
          <a:xfrm>
            <a:off x="1654474" y="155521"/>
            <a:ext cx="5404856" cy="521040"/>
          </a:xfrm>
          <a:prstGeom prst="rect">
            <a:avLst/>
          </a:prstGeom>
          <a:noFill/>
          <a:ln w="508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786" dirty="0">
                <a:ea typeface="HGPｺﾞｼｯｸE" panose="020B0900000000000000" pitchFamily="50" charset="-128"/>
                <a:cs typeface="Times New Roman" panose="02020603050405020304" pitchFamily="18" charset="0"/>
              </a:rPr>
              <a:t>統計 曼荼羅 （島谷版の全体像）</a:t>
            </a:r>
            <a:endParaRPr lang="en-US" altLang="ja-JP" sz="2786" dirty="0">
              <a:ea typeface="HGPｺﾞｼｯｸE" panose="020B0900000000000000" pitchFamily="50" charset="-128"/>
              <a:cs typeface="Times New Roman" panose="02020603050405020304" pitchFamily="18" charset="0"/>
            </a:endParaRPr>
          </a:p>
        </p:txBody>
      </p:sp>
      <p:sp>
        <p:nvSpPr>
          <p:cNvPr id="3" name="テキスト ボックス 12">
            <a:extLst>
              <a:ext uri="{FF2B5EF4-FFF2-40B4-BE49-F238E27FC236}">
                <a16:creationId xmlns:a16="http://schemas.microsoft.com/office/drawing/2014/main" id="{BEE92033-BE9D-566D-FA5C-0EAD255D8EEB}"/>
              </a:ext>
            </a:extLst>
          </p:cNvPr>
          <p:cNvSpPr txBox="1">
            <a:spLocks noChangeArrowheads="1"/>
          </p:cNvSpPr>
          <p:nvPr/>
        </p:nvSpPr>
        <p:spPr bwMode="auto">
          <a:xfrm>
            <a:off x="185964" y="5892972"/>
            <a:ext cx="8856982" cy="830997"/>
          </a:xfrm>
          <a:prstGeom prst="rect">
            <a:avLst/>
          </a:prstGeom>
          <a:solidFill>
            <a:schemeClr val="bg1"/>
          </a:solidFill>
          <a:ln w="50800">
            <a:solidFill>
              <a:srgbClr val="3333FF"/>
            </a:solidFill>
            <a:miter lim="800000"/>
            <a:headEnd/>
            <a:tailEnd/>
          </a:ln>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l"/>
            <a:r>
              <a:rPr lang="ja-JP" altLang="en-US" sz="2400" dirty="0">
                <a:latin typeface="HGPｺﾞｼｯｸE" panose="020B0900000000000000" pitchFamily="50" charset="-128"/>
                <a:ea typeface="HGPｺﾞｼｯｸE" panose="020B0900000000000000" pitchFamily="50" charset="-128"/>
              </a:rPr>
              <a:t>曼陀羅は、統計学に限らず、数理生物学など体系的教育プログラムが未確立な（比較的）新しい分野で広く有効な学習法ではないか？</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78597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B06D58-B751-3603-3855-89508AC9A4A2}"/>
              </a:ext>
            </a:extLst>
          </p:cNvPr>
          <p:cNvSpPr txBox="1"/>
          <p:nvPr/>
        </p:nvSpPr>
        <p:spPr>
          <a:xfrm>
            <a:off x="179511" y="1268760"/>
            <a:ext cx="8841999" cy="1938992"/>
          </a:xfrm>
          <a:prstGeom prst="rect">
            <a:avLst/>
          </a:prstGeom>
          <a:noFill/>
        </p:spPr>
        <p:txBody>
          <a:bodyPr wrap="square">
            <a:spAutoFit/>
          </a:bodyPr>
          <a:lstStyle/>
          <a:p>
            <a:pPr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0.  </a:t>
            </a: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日本の科学界全般に共通する問題</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marL="457200" indent="-457200" algn="just">
              <a:buAutoNum type="arabicPeriod"/>
            </a:pP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数理生物学と生物統計学</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marL="457200" indent="-457200" algn="just">
              <a:buAutoNum type="arabicPeriod"/>
            </a:pP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基礎から発展へ、体系的教育カリキュラムのある分野・ない分野</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marL="457200" indent="-457200" algn="just">
              <a:buAutoNum type="arabicPeriod"/>
            </a:pP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基礎と発展のギャップの例：</a:t>
            </a:r>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 presence-only data</a:t>
            </a: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とポアソン過程</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marL="457200" indent="-457200" algn="just">
              <a:buAutoNum type="arabicPeriod"/>
            </a:pPr>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曼荼羅のすすめ</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095C473D-64A7-2746-87D8-9B3C561E78F7}"/>
              </a:ext>
            </a:extLst>
          </p:cNvPr>
          <p:cNvSpPr txBox="1"/>
          <p:nvPr/>
        </p:nvSpPr>
        <p:spPr>
          <a:xfrm>
            <a:off x="215516" y="107921"/>
            <a:ext cx="8708114"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数学を用いる生物学：理念・概念と実践・方法論</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2" name="正方形/長方形 1">
            <a:extLst>
              <a:ext uri="{FF2B5EF4-FFF2-40B4-BE49-F238E27FC236}">
                <a16:creationId xmlns:a16="http://schemas.microsoft.com/office/drawing/2014/main" id="{8617E522-9FBF-8941-B80B-11C73626DCAC}"/>
              </a:ext>
            </a:extLst>
          </p:cNvPr>
          <p:cNvSpPr/>
          <p:nvPr/>
        </p:nvSpPr>
        <p:spPr>
          <a:xfrm>
            <a:off x="107504" y="764704"/>
            <a:ext cx="8914007" cy="400110"/>
          </a:xfrm>
          <a:prstGeom prst="rect">
            <a:avLst/>
          </a:prstGeom>
        </p:spPr>
        <p:txBody>
          <a:bodyPr wrap="square">
            <a:spAutoFit/>
          </a:bodyPr>
          <a:lstStyle/>
          <a:p>
            <a:pPr algn="l"/>
            <a:r>
              <a:rPr lang="en-US" altLang="ja-JP" sz="2000" dirty="0">
                <a:latin typeface="HGPGothicE" panose="020B0900000000000000" pitchFamily="34" charset="-128"/>
                <a:ea typeface="HGPGothicE" panose="020B0900000000000000" pitchFamily="34" charset="-128"/>
              </a:rPr>
              <a:t>10:00-10:30 </a:t>
            </a:r>
            <a:r>
              <a:rPr lang="ja-JP" altLang="en-US" sz="2000">
                <a:latin typeface="HGPGothicE" panose="020B0900000000000000" pitchFamily="34" charset="-128"/>
                <a:ea typeface="HGPGothicE" panose="020B0900000000000000" pitchFamily="34" charset="-128"/>
              </a:rPr>
              <a:t>開催挨拶</a:t>
            </a:r>
            <a:r>
              <a:rPr lang="en-US" altLang="ja-JP" sz="2000" dirty="0">
                <a:latin typeface="HGPGothicE" panose="020B0900000000000000" pitchFamily="34" charset="-128"/>
                <a:ea typeface="HGPGothicE" panose="020B0900000000000000" pitchFamily="34" charset="-128"/>
              </a:rPr>
              <a:t>, </a:t>
            </a:r>
            <a:r>
              <a:rPr lang="en" altLang="ja-JP" sz="2000" dirty="0">
                <a:latin typeface="HGPGothicE" panose="020B0900000000000000" pitchFamily="34" charset="-128"/>
                <a:ea typeface="HGPGothicE" panose="020B0900000000000000" pitchFamily="34" charset="-128"/>
              </a:rPr>
              <a:t>presence-only data</a:t>
            </a:r>
            <a:r>
              <a:rPr lang="ja-JP" altLang="en-US" sz="2000">
                <a:latin typeface="HGPGothicE" panose="020B0900000000000000" pitchFamily="34" charset="-128"/>
                <a:ea typeface="HGPGothicE" panose="020B0900000000000000" pitchFamily="34" charset="-128"/>
              </a:rPr>
              <a:t>とポアソン点過程</a:t>
            </a:r>
            <a:r>
              <a:rPr lang="en-US" altLang="ja-JP" sz="2000" dirty="0">
                <a:latin typeface="HGPGothicE" panose="020B0900000000000000" pitchFamily="34" charset="-128"/>
                <a:ea typeface="HGPGothicE" panose="020B0900000000000000" pitchFamily="34" charset="-128"/>
              </a:rPr>
              <a:t>  </a:t>
            </a:r>
            <a:r>
              <a:rPr lang="ja-JP" altLang="en-US" sz="1600">
                <a:latin typeface="HGPGothicE" panose="020B0900000000000000" pitchFamily="34" charset="-128"/>
                <a:ea typeface="HGPGothicE" panose="020B0900000000000000" pitchFamily="34" charset="-128"/>
              </a:rPr>
              <a:t>島谷健一郎（統数研）</a:t>
            </a:r>
            <a:endParaRPr lang="en-US" altLang="ja-JP" sz="1600" dirty="0">
              <a:latin typeface="HGPGothicE" panose="020B0900000000000000" pitchFamily="34" charset="-128"/>
              <a:ea typeface="HGPGothicE" panose="020B0900000000000000" pitchFamily="34" charset="-128"/>
            </a:endParaRPr>
          </a:p>
        </p:txBody>
      </p:sp>
      <p:sp>
        <p:nvSpPr>
          <p:cNvPr id="5" name="テキスト ボックス 4">
            <a:extLst>
              <a:ext uri="{FF2B5EF4-FFF2-40B4-BE49-F238E27FC236}">
                <a16:creationId xmlns:a16="http://schemas.microsoft.com/office/drawing/2014/main" id="{F53BE726-CCEC-D543-B68C-7E5A73DC848F}"/>
              </a:ext>
            </a:extLst>
          </p:cNvPr>
          <p:cNvSpPr txBox="1"/>
          <p:nvPr/>
        </p:nvSpPr>
        <p:spPr>
          <a:xfrm>
            <a:off x="179512" y="3429000"/>
            <a:ext cx="8841999" cy="3354765"/>
          </a:xfrm>
          <a:prstGeom prst="rect">
            <a:avLst/>
          </a:prstGeom>
          <a:noFill/>
        </p:spPr>
        <p:txBody>
          <a:bodyPr wrap="square">
            <a:spAutoFit/>
          </a:bodyPr>
          <a:lstStyle/>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0.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日本の科学界全般に共通する問題</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r>
              <a:rPr lang="ja-JP" altLang="en-US" sz="3200" kern="100">
                <a:effectLst/>
                <a:latin typeface="HGPｺﾞｼｯｸE" panose="020B0900000000000000" pitchFamily="50" charset="-128"/>
                <a:ea typeface="HGPｺﾞｼｯｸE" panose="020B0900000000000000" pitchFamily="50" charset="-128"/>
                <a:cs typeface="Times New Roman" panose="02020603050405020304" pitchFamily="18" charset="0"/>
              </a:rPr>
              <a:t>・研究者が議論する場が足りない</a:t>
            </a:r>
            <a:endParaRPr lang="en-US" altLang="ja-JP" sz="32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・解決策は試され続けられてきた</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例：新しい学会の立ち上げ</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80</a:t>
            </a:r>
            <a:r>
              <a:rPr lang="ja-JP" altLang="en-US" sz="2000" kern="100">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p>
          <a:p>
            <a:pPr lvl="0" algn="just"/>
            <a:endPar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2000</a:t>
            </a:r>
            <a:r>
              <a:rPr lang="ja-JP" altLang="en-US" sz="2000" kern="100">
                <a:effectLst/>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バイオロギング研究会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会費不要の学会：</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定量生物の会、次世代シーケンサー現場の会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3" name="正方形/長方形 2">
            <a:extLst>
              <a:ext uri="{FF2B5EF4-FFF2-40B4-BE49-F238E27FC236}">
                <a16:creationId xmlns:a16="http://schemas.microsoft.com/office/drawing/2014/main" id="{6EF409BB-E834-7F4D-AAE5-4C9D8852E134}"/>
              </a:ext>
            </a:extLst>
          </p:cNvPr>
          <p:cNvSpPr/>
          <p:nvPr/>
        </p:nvSpPr>
        <p:spPr>
          <a:xfrm>
            <a:off x="1619671" y="5085184"/>
            <a:ext cx="6257203" cy="830997"/>
          </a:xfrm>
          <a:prstGeom prst="rect">
            <a:avLst/>
          </a:prstGeom>
        </p:spPr>
        <p:txBody>
          <a:bodyPr wrap="square">
            <a:spAutoFit/>
          </a:bodyPr>
          <a:lstStyle/>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種生物学会、動物行動学会、数理生物学会、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生態学会関東地区・修士論文発表会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400543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テキスト ボックス 5">
            <a:extLst>
              <a:ext uri="{FF2B5EF4-FFF2-40B4-BE49-F238E27FC236}">
                <a16:creationId xmlns:a16="http://schemas.microsoft.com/office/drawing/2014/main" id="{EEC7658F-57B5-4FD6-9ED0-48C4D6BB20C2}"/>
              </a:ext>
            </a:extLst>
          </p:cNvPr>
          <p:cNvSpPr txBox="1">
            <a:spLocks noChangeArrowheads="1"/>
          </p:cNvSpPr>
          <p:nvPr/>
        </p:nvSpPr>
        <p:spPr bwMode="auto">
          <a:xfrm>
            <a:off x="185964" y="1671847"/>
            <a:ext cx="2657929"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ea typeface="HGPｺﾞｼｯｸE" panose="020B0900000000000000" pitchFamily="50" charset="-128"/>
                <a:cs typeface="Times New Roman" panose="02020603050405020304" pitchFamily="18" charset="0"/>
              </a:rPr>
              <a:t>グラフ、表、集約、特徴量</a:t>
            </a:r>
            <a:endParaRPr lang="en-US" altLang="ja-JP" sz="2429" dirty="0">
              <a:ea typeface="HGPｺﾞｼｯｸE" panose="020B0900000000000000" pitchFamily="50" charset="-128"/>
              <a:cs typeface="Times New Roman" panose="02020603050405020304" pitchFamily="18" charset="0"/>
            </a:endParaRPr>
          </a:p>
        </p:txBody>
      </p:sp>
      <p:sp>
        <p:nvSpPr>
          <p:cNvPr id="34819" name="テキスト ボックス 7">
            <a:extLst>
              <a:ext uri="{FF2B5EF4-FFF2-40B4-BE49-F238E27FC236}">
                <a16:creationId xmlns:a16="http://schemas.microsoft.com/office/drawing/2014/main" id="{B350A4B9-6494-49C6-9049-87E9C3ECED7C}"/>
              </a:ext>
            </a:extLst>
          </p:cNvPr>
          <p:cNvSpPr txBox="1">
            <a:spLocks noChangeArrowheads="1"/>
          </p:cNvSpPr>
          <p:nvPr/>
        </p:nvSpPr>
        <p:spPr bwMode="auto">
          <a:xfrm>
            <a:off x="5076599" y="1484749"/>
            <a:ext cx="3239634" cy="10156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000" dirty="0">
                <a:ea typeface="HGPｺﾞｼｯｸE" panose="020B0900000000000000" pitchFamily="50" charset="-128"/>
                <a:cs typeface="Times New Roman" panose="02020603050405020304" pitchFamily="18" charset="0"/>
              </a:rPr>
              <a:t>尤度、最適化、乱数生成、</a:t>
            </a:r>
            <a:endParaRPr lang="en-US" altLang="ja-JP" sz="2000" dirty="0">
              <a:ea typeface="HGPｺﾞｼｯｸE" panose="020B0900000000000000" pitchFamily="50" charset="-128"/>
              <a:cs typeface="Times New Roman" panose="02020603050405020304" pitchFamily="18" charset="0"/>
            </a:endParaRPr>
          </a:p>
          <a:p>
            <a:pPr algn="ctr"/>
            <a:r>
              <a:rPr lang="ja-JP" altLang="en-US" sz="2000" dirty="0">
                <a:ea typeface="HGPｺﾞｼｯｸE" panose="020B0900000000000000" pitchFamily="50" charset="-128"/>
                <a:cs typeface="Times New Roman" panose="02020603050405020304" pitchFamily="18" charset="0"/>
              </a:rPr>
              <a:t>シミュレーション、</a:t>
            </a:r>
            <a:r>
              <a:rPr lang="en-US" altLang="ja-JP" sz="2000" dirty="0">
                <a:ea typeface="HGPｺﾞｼｯｸE" panose="020B0900000000000000" pitchFamily="50" charset="-128"/>
                <a:cs typeface="Times New Roman" panose="02020603050405020304" pitchFamily="18" charset="0"/>
              </a:rPr>
              <a:t>…</a:t>
            </a:r>
          </a:p>
          <a:p>
            <a:pPr algn="ctr"/>
            <a:r>
              <a:rPr lang="ja-JP" altLang="en-US" sz="2000" dirty="0">
                <a:ea typeface="HGPｺﾞｼｯｸE" panose="020B0900000000000000" pitchFamily="50" charset="-128"/>
                <a:cs typeface="Times New Roman" panose="02020603050405020304" pitchFamily="18" charset="0"/>
              </a:rPr>
              <a:t>一般化線形モデル</a:t>
            </a:r>
            <a:endParaRPr lang="en-US" altLang="ja-JP" sz="2000" dirty="0">
              <a:ea typeface="HGPｺﾞｼｯｸE" panose="020B0900000000000000" pitchFamily="50" charset="-128"/>
              <a:cs typeface="Times New Roman" panose="02020603050405020304" pitchFamily="18" charset="0"/>
            </a:endParaRPr>
          </a:p>
        </p:txBody>
      </p:sp>
      <p:sp>
        <p:nvSpPr>
          <p:cNvPr id="34820" name="Text Box 7">
            <a:extLst>
              <a:ext uri="{FF2B5EF4-FFF2-40B4-BE49-F238E27FC236}">
                <a16:creationId xmlns:a16="http://schemas.microsoft.com/office/drawing/2014/main" id="{B68EEEAA-9BEA-4BDA-B711-87A4C0933C11}"/>
              </a:ext>
            </a:extLst>
          </p:cNvPr>
          <p:cNvSpPr txBox="1">
            <a:spLocks noChangeArrowheads="1"/>
          </p:cNvSpPr>
          <p:nvPr/>
        </p:nvSpPr>
        <p:spPr bwMode="auto">
          <a:xfrm>
            <a:off x="107724" y="764704"/>
            <a:ext cx="3088821"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2. </a:t>
            </a:r>
            <a:r>
              <a:rPr lang="ja-JP" altLang="en-US" sz="2429" dirty="0">
                <a:latin typeface="Times New Roman" panose="02020603050405020304" pitchFamily="18" charset="0"/>
                <a:ea typeface="HGｺﾞｼｯｸE" panose="020B0909000000000000" pitchFamily="49" charset="-128"/>
              </a:rPr>
              <a:t>データを観る工夫</a:t>
            </a:r>
            <a:endParaRPr lang="en-US" altLang="ja-JP" sz="2429" dirty="0">
              <a:latin typeface="Times New Roman" panose="02020603050405020304" pitchFamily="18" charset="0"/>
              <a:ea typeface="HGｺﾞｼｯｸE" panose="020B0909000000000000" pitchFamily="49" charset="-128"/>
            </a:endParaRPr>
          </a:p>
        </p:txBody>
      </p:sp>
      <p:sp>
        <p:nvSpPr>
          <p:cNvPr id="34821" name="Text Box 7">
            <a:extLst>
              <a:ext uri="{FF2B5EF4-FFF2-40B4-BE49-F238E27FC236}">
                <a16:creationId xmlns:a16="http://schemas.microsoft.com/office/drawing/2014/main" id="{5B74EF53-66DE-45FE-B5B5-D40DB35C5941}"/>
              </a:ext>
            </a:extLst>
          </p:cNvPr>
          <p:cNvSpPr txBox="1">
            <a:spLocks noChangeArrowheads="1"/>
          </p:cNvSpPr>
          <p:nvPr/>
        </p:nvSpPr>
        <p:spPr bwMode="auto">
          <a:xfrm>
            <a:off x="3995940" y="798722"/>
            <a:ext cx="4536873" cy="4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2429" dirty="0">
                <a:latin typeface="Times New Roman" panose="02020603050405020304" pitchFamily="18" charset="0"/>
                <a:ea typeface="HGｺﾞｼｯｸE" panose="020B0909000000000000" pitchFamily="49" charset="-128"/>
              </a:rPr>
              <a:t>1. </a:t>
            </a:r>
            <a:r>
              <a:rPr lang="ja-JP" altLang="en-US" sz="2429" dirty="0">
                <a:latin typeface="Times New Roman" panose="02020603050405020304" pitchFamily="18" charset="0"/>
                <a:ea typeface="HGｺﾞｼｯｸE" panose="020B0909000000000000" pitchFamily="49" charset="-128"/>
              </a:rPr>
              <a:t>統計モデルによる予測・推定</a:t>
            </a:r>
            <a:endParaRPr lang="en-US" altLang="ja-JP" sz="2429" dirty="0">
              <a:latin typeface="Times New Roman" panose="02020603050405020304" pitchFamily="18" charset="0"/>
              <a:ea typeface="HGｺﾞｼｯｸE" panose="020B0909000000000000" pitchFamily="49" charset="-128"/>
            </a:endParaRPr>
          </a:p>
        </p:txBody>
      </p:sp>
      <p:sp>
        <p:nvSpPr>
          <p:cNvPr id="34822" name="テキスト ボックス 10">
            <a:extLst>
              <a:ext uri="{FF2B5EF4-FFF2-40B4-BE49-F238E27FC236}">
                <a16:creationId xmlns:a16="http://schemas.microsoft.com/office/drawing/2014/main" id="{59EB81D7-320C-4282-A1D4-85A93ADB4324}"/>
              </a:ext>
            </a:extLst>
          </p:cNvPr>
          <p:cNvSpPr txBox="1">
            <a:spLocks noChangeArrowheads="1"/>
          </p:cNvSpPr>
          <p:nvPr/>
        </p:nvSpPr>
        <p:spPr bwMode="auto">
          <a:xfrm>
            <a:off x="107724" y="3208321"/>
            <a:ext cx="2663598" cy="839974"/>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a:ea typeface="HGPｺﾞｼｯｸE" panose="020B0900000000000000" pitchFamily="50" charset="-128"/>
                <a:cs typeface="Times New Roman" panose="02020603050405020304" pitchFamily="18" charset="0"/>
              </a:rPr>
              <a:t>データを自在に加工して図示</a:t>
            </a:r>
            <a:endParaRPr lang="en-US" altLang="ja-JP" sz="2429">
              <a:ea typeface="HGPｺﾞｼｯｸE" panose="020B0900000000000000" pitchFamily="50" charset="-128"/>
              <a:cs typeface="Times New Roman" panose="02020603050405020304" pitchFamily="18" charset="0"/>
            </a:endParaRPr>
          </a:p>
        </p:txBody>
      </p:sp>
      <p:sp>
        <p:nvSpPr>
          <p:cNvPr id="34823" name="テキスト ボックス 11">
            <a:extLst>
              <a:ext uri="{FF2B5EF4-FFF2-40B4-BE49-F238E27FC236}">
                <a16:creationId xmlns:a16="http://schemas.microsoft.com/office/drawing/2014/main" id="{5BB31516-2CD6-450A-BA1C-921C8CE553D6}"/>
              </a:ext>
            </a:extLst>
          </p:cNvPr>
          <p:cNvSpPr txBox="1">
            <a:spLocks noChangeArrowheads="1"/>
          </p:cNvSpPr>
          <p:nvPr/>
        </p:nvSpPr>
        <p:spPr bwMode="auto">
          <a:xfrm>
            <a:off x="2483303" y="4350337"/>
            <a:ext cx="2384888" cy="839974"/>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29" dirty="0">
                <a:solidFill>
                  <a:srgbClr val="3333FF"/>
                </a:solidFill>
                <a:ea typeface="HGPｺﾞｼｯｸE" panose="020B0900000000000000" pitchFamily="50" charset="-128"/>
                <a:cs typeface="Times New Roman" panose="02020603050405020304" pitchFamily="18" charset="0"/>
              </a:rPr>
              <a:t>統計解析の結果</a:t>
            </a:r>
            <a:r>
              <a:rPr lang="en-US" altLang="ja-JP" sz="2429" dirty="0">
                <a:solidFill>
                  <a:srgbClr val="3333FF"/>
                </a:solidFill>
                <a:ea typeface="HGPｺﾞｼｯｸE" panose="020B0900000000000000" pitchFamily="50" charset="-128"/>
                <a:cs typeface="Times New Roman" panose="02020603050405020304" pitchFamily="18" charset="0"/>
              </a:rPr>
              <a:t>(output)</a:t>
            </a:r>
            <a:r>
              <a:rPr lang="ja-JP" altLang="en-US" sz="2429" dirty="0">
                <a:solidFill>
                  <a:srgbClr val="3333FF"/>
                </a:solidFill>
                <a:ea typeface="HGPｺﾞｼｯｸE" panose="020B0900000000000000" pitchFamily="50" charset="-128"/>
                <a:cs typeface="Times New Roman" panose="02020603050405020304" pitchFamily="18" charset="0"/>
              </a:rPr>
              <a:t>を観る</a:t>
            </a:r>
            <a:endParaRPr lang="en-US" altLang="ja-JP" sz="2429" dirty="0">
              <a:solidFill>
                <a:srgbClr val="3333FF"/>
              </a:solidFill>
              <a:ea typeface="HGPｺﾞｼｯｸE" panose="020B0900000000000000" pitchFamily="50" charset="-128"/>
              <a:cs typeface="Times New Roman" panose="02020603050405020304" pitchFamily="18" charset="0"/>
            </a:endParaRPr>
          </a:p>
        </p:txBody>
      </p:sp>
      <p:sp>
        <p:nvSpPr>
          <p:cNvPr id="34824" name="テキスト ボックス 12">
            <a:extLst>
              <a:ext uri="{FF2B5EF4-FFF2-40B4-BE49-F238E27FC236}">
                <a16:creationId xmlns:a16="http://schemas.microsoft.com/office/drawing/2014/main" id="{313ECC69-58ED-41F8-8C56-602A8D065DA5}"/>
              </a:ext>
            </a:extLst>
          </p:cNvPr>
          <p:cNvSpPr txBox="1">
            <a:spLocks noChangeArrowheads="1"/>
          </p:cNvSpPr>
          <p:nvPr/>
        </p:nvSpPr>
        <p:spPr bwMode="auto">
          <a:xfrm>
            <a:off x="5415622" y="3573445"/>
            <a:ext cx="2384892" cy="1569660"/>
          </a:xfrm>
          <a:prstGeom prst="rect">
            <a:avLst/>
          </a:prstGeom>
          <a:noFill/>
          <a:ln w="508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solidFill>
                  <a:srgbClr val="3333FF"/>
                </a:solidFill>
                <a:ea typeface="HGPｺﾞｼｯｸE" panose="020B0900000000000000" pitchFamily="50" charset="-128"/>
                <a:cs typeface="Times New Roman" panose="02020603050405020304" pitchFamily="18" charset="0"/>
              </a:rPr>
              <a:t>情報量規準</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ja-JP" altLang="en-US" sz="2400" dirty="0">
                <a:solidFill>
                  <a:srgbClr val="3333FF"/>
                </a:solidFill>
                <a:ea typeface="HGPｺﾞｼｯｸE" panose="020B0900000000000000" pitchFamily="50" charset="-128"/>
                <a:cs typeface="Times New Roman" panose="02020603050405020304" pitchFamily="18" charset="0"/>
              </a:rPr>
              <a:t>ベイズ統計</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ja-JP" altLang="en-US" sz="2400" dirty="0">
                <a:solidFill>
                  <a:srgbClr val="3333FF"/>
                </a:solidFill>
                <a:ea typeface="HGPｺﾞｼｯｸE" panose="020B0900000000000000" pitchFamily="50" charset="-128"/>
                <a:cs typeface="Times New Roman" panose="02020603050405020304" pitchFamily="18" charset="0"/>
              </a:rPr>
              <a:t>機械学習</a:t>
            </a:r>
            <a:endParaRPr lang="en-US" altLang="ja-JP" sz="2400" dirty="0">
              <a:solidFill>
                <a:srgbClr val="3333FF"/>
              </a:solidFill>
              <a:ea typeface="HGPｺﾞｼｯｸE" panose="020B0900000000000000" pitchFamily="50" charset="-128"/>
              <a:cs typeface="Times New Roman" panose="02020603050405020304" pitchFamily="18" charset="0"/>
            </a:endParaRPr>
          </a:p>
          <a:p>
            <a:pPr algn="ctr"/>
            <a:r>
              <a:rPr lang="en-US" altLang="ja-JP" sz="2400" dirty="0">
                <a:solidFill>
                  <a:srgbClr val="3333FF"/>
                </a:solidFill>
                <a:ea typeface="HGPｺﾞｼｯｸE" panose="020B0900000000000000" pitchFamily="50" charset="-128"/>
                <a:cs typeface="Times New Roman" panose="02020603050405020304" pitchFamily="18" charset="0"/>
              </a:rPr>
              <a:t>…</a:t>
            </a:r>
          </a:p>
        </p:txBody>
      </p:sp>
      <p:cxnSp>
        <p:nvCxnSpPr>
          <p:cNvPr id="14" name="直線矢印コネクタ 13">
            <a:extLst>
              <a:ext uri="{FF2B5EF4-FFF2-40B4-BE49-F238E27FC236}">
                <a16:creationId xmlns:a16="http://schemas.microsoft.com/office/drawing/2014/main" id="{2690215A-9E51-4B87-93A7-2E3078B0F231}"/>
              </a:ext>
            </a:extLst>
          </p:cNvPr>
          <p:cNvCxnSpPr>
            <a:cxnSpLocks/>
          </p:cNvCxnSpPr>
          <p:nvPr/>
        </p:nvCxnSpPr>
        <p:spPr>
          <a:xfrm>
            <a:off x="6580188" y="2637954"/>
            <a:ext cx="7937" cy="908277"/>
          </a:xfrm>
          <a:prstGeom prst="straightConnector1">
            <a:avLst/>
          </a:prstGeom>
          <a:ln w="1524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6383F0B-4E42-40B1-9BC4-2C99FF05EFAB}"/>
              </a:ext>
            </a:extLst>
          </p:cNvPr>
          <p:cNvCxnSpPr>
            <a:cxnSpLocks/>
          </p:cNvCxnSpPr>
          <p:nvPr/>
        </p:nvCxnSpPr>
        <p:spPr>
          <a:xfrm>
            <a:off x="1403804" y="2601087"/>
            <a:ext cx="0" cy="489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6B8AD83-27D5-4A31-A0DA-DFA597271377}"/>
              </a:ext>
            </a:extLst>
          </p:cNvPr>
          <p:cNvCxnSpPr>
            <a:cxnSpLocks/>
          </p:cNvCxnSpPr>
          <p:nvPr/>
        </p:nvCxnSpPr>
        <p:spPr>
          <a:xfrm flipH="1">
            <a:off x="1403804" y="4123401"/>
            <a:ext cx="1" cy="1465839"/>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6BEE096-FEFE-4D9B-A33E-0293FF17FD92}"/>
              </a:ext>
            </a:extLst>
          </p:cNvPr>
          <p:cNvCxnSpPr>
            <a:cxnSpLocks/>
          </p:cNvCxnSpPr>
          <p:nvPr/>
        </p:nvCxnSpPr>
        <p:spPr>
          <a:xfrm>
            <a:off x="3675747" y="5229200"/>
            <a:ext cx="0" cy="497388"/>
          </a:xfrm>
          <a:prstGeom prst="straightConnector1">
            <a:avLst/>
          </a:prstGeom>
          <a:ln w="1016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CE307D00-3CCD-4CB4-BE52-0D759B91BA10}"/>
              </a:ext>
            </a:extLst>
          </p:cNvPr>
          <p:cNvCxnSpPr>
            <a:cxnSpLocks/>
          </p:cNvCxnSpPr>
          <p:nvPr/>
        </p:nvCxnSpPr>
        <p:spPr>
          <a:xfrm flipH="1">
            <a:off x="4868191" y="3955004"/>
            <a:ext cx="547431" cy="383924"/>
          </a:xfrm>
          <a:prstGeom prst="straightConnector1">
            <a:avLst/>
          </a:prstGeom>
          <a:ln w="762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9E450362-B05B-501E-8724-ED2EFBEA2540}"/>
              </a:ext>
            </a:extLst>
          </p:cNvPr>
          <p:cNvCxnSpPr>
            <a:cxnSpLocks/>
          </p:cNvCxnSpPr>
          <p:nvPr/>
        </p:nvCxnSpPr>
        <p:spPr>
          <a:xfrm>
            <a:off x="6588224" y="5157192"/>
            <a:ext cx="0" cy="497388"/>
          </a:xfrm>
          <a:prstGeom prst="straightConnector1">
            <a:avLst/>
          </a:prstGeom>
          <a:ln w="10160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E40C23E-5A42-F781-EB79-124C91E8CFC1}"/>
              </a:ext>
            </a:extLst>
          </p:cNvPr>
          <p:cNvSpPr txBox="1"/>
          <p:nvPr/>
        </p:nvSpPr>
        <p:spPr>
          <a:xfrm>
            <a:off x="3696858" y="1542025"/>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基礎</a:t>
            </a:r>
            <a:endParaRPr lang="ja-JP" altLang="en-US" sz="2400" dirty="0"/>
          </a:p>
        </p:txBody>
      </p:sp>
      <p:sp>
        <p:nvSpPr>
          <p:cNvPr id="37" name="テキスト ボックス 36">
            <a:extLst>
              <a:ext uri="{FF2B5EF4-FFF2-40B4-BE49-F238E27FC236}">
                <a16:creationId xmlns:a16="http://schemas.microsoft.com/office/drawing/2014/main" id="{550A14FB-4977-3223-A98F-F5AE80E77582}"/>
              </a:ext>
            </a:extLst>
          </p:cNvPr>
          <p:cNvSpPr txBox="1"/>
          <p:nvPr/>
        </p:nvSpPr>
        <p:spPr>
          <a:xfrm>
            <a:off x="3586422" y="3774273"/>
            <a:ext cx="1523214" cy="461665"/>
          </a:xfrm>
          <a:prstGeom prst="rect">
            <a:avLst/>
          </a:prstGeom>
          <a:noFill/>
        </p:spPr>
        <p:txBody>
          <a:bodyPr wrap="square">
            <a:spAutoFit/>
          </a:bodyPr>
          <a:lstStyle/>
          <a:p>
            <a:r>
              <a:rPr lang="ja-JP" altLang="en-US" sz="2400" dirty="0">
                <a:solidFill>
                  <a:srgbClr val="3333FF"/>
                </a:solidFill>
                <a:latin typeface="HGPｺﾞｼｯｸE" panose="020B0900000000000000" pitchFamily="50" charset="-128"/>
                <a:ea typeface="HGPｺﾞｼｯｸE" panose="020B0900000000000000" pitchFamily="50" charset="-128"/>
              </a:rPr>
              <a:t>先端</a:t>
            </a:r>
            <a:endParaRPr lang="ja-JP" altLang="en-US" sz="2400" dirty="0">
              <a:solidFill>
                <a:srgbClr val="3333FF"/>
              </a:solidFill>
            </a:endParaRPr>
          </a:p>
        </p:txBody>
      </p:sp>
      <p:cxnSp>
        <p:nvCxnSpPr>
          <p:cNvPr id="38" name="直線矢印コネクタ 37">
            <a:extLst>
              <a:ext uri="{FF2B5EF4-FFF2-40B4-BE49-F238E27FC236}">
                <a16:creationId xmlns:a16="http://schemas.microsoft.com/office/drawing/2014/main" id="{36C8A67C-F7DB-9579-FC2D-78F9669826BB}"/>
              </a:ext>
            </a:extLst>
          </p:cNvPr>
          <p:cNvCxnSpPr>
            <a:cxnSpLocks/>
          </p:cNvCxnSpPr>
          <p:nvPr/>
        </p:nvCxnSpPr>
        <p:spPr>
          <a:xfrm>
            <a:off x="4389556" y="1974073"/>
            <a:ext cx="0" cy="1800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4BA1FA56-12A9-3EF3-0AE1-00F0A3CB03C9}"/>
              </a:ext>
            </a:extLst>
          </p:cNvPr>
          <p:cNvSpPr/>
          <p:nvPr/>
        </p:nvSpPr>
        <p:spPr>
          <a:xfrm>
            <a:off x="3624850" y="2749752"/>
            <a:ext cx="1523209" cy="664481"/>
          </a:xfrm>
          <a:prstGeom prst="ellipse">
            <a:avLst/>
          </a:prstGeom>
          <a:solidFill>
            <a:srgbClr val="FFFF00"/>
          </a:solid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25260A4-76D7-ABAA-5440-E3308776047A}"/>
              </a:ext>
            </a:extLst>
          </p:cNvPr>
          <p:cNvSpPr txBox="1"/>
          <p:nvPr/>
        </p:nvSpPr>
        <p:spPr>
          <a:xfrm>
            <a:off x="3597468" y="2865364"/>
            <a:ext cx="1523214" cy="461665"/>
          </a:xfrm>
          <a:prstGeom prst="rect">
            <a:avLst/>
          </a:prstGeom>
          <a:noFill/>
        </p:spPr>
        <p:txBody>
          <a:bodyPr wrap="square">
            <a:spAutoFit/>
          </a:bodyPr>
          <a:lstStyle/>
          <a:p>
            <a:r>
              <a:rPr lang="ja-JP" altLang="en-US" sz="2400" dirty="0">
                <a:latin typeface="HGPｺﾞｼｯｸE" panose="020B0900000000000000" pitchFamily="50" charset="-128"/>
                <a:ea typeface="HGPｺﾞｼｯｸE" panose="020B0900000000000000" pitchFamily="50" charset="-128"/>
              </a:rPr>
              <a:t>ギャップ</a:t>
            </a:r>
            <a:endParaRPr lang="ja-JP" altLang="en-US" sz="2400" dirty="0"/>
          </a:p>
        </p:txBody>
      </p:sp>
      <p:sp>
        <p:nvSpPr>
          <p:cNvPr id="2" name="テキスト ボックス 34">
            <a:extLst>
              <a:ext uri="{FF2B5EF4-FFF2-40B4-BE49-F238E27FC236}">
                <a16:creationId xmlns:a16="http://schemas.microsoft.com/office/drawing/2014/main" id="{142AFF2F-DA33-D809-CC98-E9952880B1A7}"/>
              </a:ext>
            </a:extLst>
          </p:cNvPr>
          <p:cNvSpPr txBox="1">
            <a:spLocks noChangeArrowheads="1"/>
          </p:cNvSpPr>
          <p:nvPr/>
        </p:nvSpPr>
        <p:spPr bwMode="auto">
          <a:xfrm>
            <a:off x="1654474" y="155521"/>
            <a:ext cx="5404856" cy="521040"/>
          </a:xfrm>
          <a:prstGeom prst="rect">
            <a:avLst/>
          </a:prstGeom>
          <a:noFill/>
          <a:ln w="508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786" dirty="0">
                <a:ea typeface="HGPｺﾞｼｯｸE" panose="020B0900000000000000" pitchFamily="50" charset="-128"/>
                <a:cs typeface="Times New Roman" panose="02020603050405020304" pitchFamily="18" charset="0"/>
              </a:rPr>
              <a:t>統計 曼荼羅 （島谷版の全体像）</a:t>
            </a:r>
            <a:endParaRPr lang="en-US" altLang="ja-JP" sz="2786" dirty="0">
              <a:ea typeface="HGPｺﾞｼｯｸE" panose="020B0900000000000000" pitchFamily="50" charset="-128"/>
              <a:cs typeface="Times New Roman" panose="02020603050405020304" pitchFamily="18" charset="0"/>
            </a:endParaRPr>
          </a:p>
        </p:txBody>
      </p:sp>
      <p:sp>
        <p:nvSpPr>
          <p:cNvPr id="3" name="テキスト ボックス 12">
            <a:extLst>
              <a:ext uri="{FF2B5EF4-FFF2-40B4-BE49-F238E27FC236}">
                <a16:creationId xmlns:a16="http://schemas.microsoft.com/office/drawing/2014/main" id="{BEE92033-BE9D-566D-FA5C-0EAD255D8EEB}"/>
              </a:ext>
            </a:extLst>
          </p:cNvPr>
          <p:cNvSpPr txBox="1">
            <a:spLocks noChangeArrowheads="1"/>
          </p:cNvSpPr>
          <p:nvPr/>
        </p:nvSpPr>
        <p:spPr bwMode="auto">
          <a:xfrm>
            <a:off x="107504" y="5705380"/>
            <a:ext cx="9001000" cy="1107996"/>
          </a:xfrm>
          <a:prstGeom prst="rect">
            <a:avLst/>
          </a:prstGeom>
          <a:solidFill>
            <a:schemeClr val="bg1"/>
          </a:solidFill>
          <a:ln w="50800">
            <a:solidFill>
              <a:srgbClr val="3333FF"/>
            </a:solidFill>
            <a:miter lim="800000"/>
            <a:headEnd/>
            <a:tailEnd/>
          </a:ln>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l"/>
            <a:r>
              <a:rPr lang="ja-JP" altLang="en-US" sz="1800" dirty="0">
                <a:ea typeface="HGPｺﾞｼｯｸE" panose="020B0900000000000000" pitchFamily="50" charset="-128"/>
                <a:cs typeface="Times New Roman" panose="02020603050405020304" pitchFamily="18" charset="0"/>
              </a:rPr>
              <a:t>先端に至るカリキュラムは統計学では未確立</a:t>
            </a:r>
            <a:endParaRPr lang="en-US" altLang="ja-JP" sz="1800" dirty="0">
              <a:ea typeface="HGPｺﾞｼｯｸE" panose="020B0900000000000000" pitchFamily="50" charset="-128"/>
              <a:cs typeface="Times New Roman" panose="02020603050405020304" pitchFamily="18" charset="0"/>
            </a:endParaRPr>
          </a:p>
          <a:p>
            <a:pPr algn="l"/>
            <a:r>
              <a:rPr lang="ja-JP" altLang="en-US" sz="2400" dirty="0">
                <a:ea typeface="HGPｺﾞｼｯｸE" panose="020B0900000000000000" pitchFamily="50" charset="-128"/>
                <a:cs typeface="Times New Roman" panose="02020603050405020304" pitchFamily="18" charset="0"/>
              </a:rPr>
              <a:t>当面、一般化線形モデルを</a:t>
            </a:r>
            <a:r>
              <a:rPr lang="ja-JP" altLang="en-US" sz="1800" dirty="0">
                <a:ea typeface="HGPｺﾞｼｯｸE" panose="020B0900000000000000" pitchFamily="50" charset="-128"/>
                <a:cs typeface="Times New Roman" panose="02020603050405020304" pitchFamily="18" charset="0"/>
              </a:rPr>
              <a:t>（つまらない）</a:t>
            </a:r>
            <a:r>
              <a:rPr lang="ja-JP" altLang="en-US" sz="2400" dirty="0">
                <a:ea typeface="HGPｺﾞｼｯｸE" panose="020B0900000000000000" pitchFamily="50" charset="-128"/>
                <a:cs typeface="Times New Roman" panose="02020603050405020304" pitchFamily="18" charset="0"/>
              </a:rPr>
              <a:t>統計学の授業で学習した次は、</a:t>
            </a:r>
            <a:endParaRPr lang="en-US" altLang="ja-JP" sz="2400" dirty="0">
              <a:ea typeface="HGPｺﾞｼｯｸE" panose="020B0900000000000000" pitchFamily="50" charset="-128"/>
              <a:cs typeface="Times New Roman" panose="02020603050405020304" pitchFamily="18" charset="0"/>
            </a:endParaRPr>
          </a:p>
          <a:p>
            <a:pPr algn="l"/>
            <a:r>
              <a:rPr lang="ja-JP" altLang="en-US" sz="2400">
                <a:ea typeface="HGPｺﾞｼｯｸE" panose="020B0900000000000000" pitchFamily="50" charset="-128"/>
                <a:cs typeface="Times New Roman" panose="02020603050405020304" pitchFamily="18" charset="0"/>
              </a:rPr>
              <a:t>曼荼羅を見ながら少しの</a:t>
            </a:r>
            <a:r>
              <a:rPr lang="ja-JP" altLang="en-US" sz="2400" dirty="0">
                <a:ea typeface="HGPｺﾞｼｯｸE" panose="020B0900000000000000" pitchFamily="50" charset="-128"/>
                <a:cs typeface="Times New Roman" panose="02020603050405020304" pitchFamily="18" charset="0"/>
              </a:rPr>
              <a:t>無理をしてギャップ</a:t>
            </a:r>
            <a:r>
              <a:rPr lang="ja-JP" altLang="en-US" sz="2400">
                <a:ea typeface="HGPｺﾞｼｯｸE" panose="020B0900000000000000" pitchFamily="50" charset="-128"/>
                <a:cs typeface="Times New Roman" panose="02020603050405020304" pitchFamily="18" charset="0"/>
              </a:rPr>
              <a:t>を飛び越える</a:t>
            </a:r>
            <a:r>
              <a:rPr lang="en-US" altLang="ja-JP" sz="2400" dirty="0">
                <a:ea typeface="HGPｺﾞｼｯｸE" panose="020B0900000000000000" pitchFamily="50" charset="-128"/>
                <a:cs typeface="Times New Roman" panose="02020603050405020304" pitchFamily="18" charset="0"/>
              </a:rPr>
              <a:t>…</a:t>
            </a:r>
          </a:p>
        </p:txBody>
      </p:sp>
    </p:spTree>
    <p:extLst>
      <p:ext uri="{BB962C8B-B14F-4D97-AF65-F5344CB8AC3E}">
        <p14:creationId xmlns:p14="http://schemas.microsoft.com/office/powerpoint/2010/main" val="352389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15516" y="107921"/>
            <a:ext cx="8708114"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数学を用いる生物学：理念・概念と実践・方法論</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7" name="正方形/長方形 6">
            <a:extLst>
              <a:ext uri="{FF2B5EF4-FFF2-40B4-BE49-F238E27FC236}">
                <a16:creationId xmlns:a16="http://schemas.microsoft.com/office/drawing/2014/main" id="{3CD914A8-80AB-C44C-ACB4-8B1BF0BEAA8C}"/>
              </a:ext>
            </a:extLst>
          </p:cNvPr>
          <p:cNvSpPr/>
          <p:nvPr/>
        </p:nvSpPr>
        <p:spPr>
          <a:xfrm>
            <a:off x="15321" y="692696"/>
            <a:ext cx="9108504" cy="4985980"/>
          </a:xfrm>
          <a:prstGeom prst="rect">
            <a:avLst/>
          </a:prstGeom>
        </p:spPr>
        <p:txBody>
          <a:bodyPr wrap="square">
            <a:spAutoFit/>
          </a:bodyPr>
          <a:lstStyle/>
          <a:p>
            <a:pPr algn="l"/>
            <a:r>
              <a:rPr lang="en-US" altLang="ja-JP" dirty="0">
                <a:latin typeface="HGPGothicE" panose="020B0900000000000000" pitchFamily="34" charset="-128"/>
                <a:ea typeface="HGPGothicE" panose="020B0900000000000000" pitchFamily="34" charset="-128"/>
              </a:rPr>
              <a:t>8</a:t>
            </a:r>
            <a:r>
              <a:rPr lang="ja-JP" altLang="en-US" dirty="0">
                <a:latin typeface="HGPGothicE" panose="020B0900000000000000" pitchFamily="34" charset="-128"/>
                <a:ea typeface="HGPGothicE" panose="020B0900000000000000" pitchFamily="34" charset="-128"/>
              </a:rPr>
              <a:t>月</a:t>
            </a:r>
            <a:r>
              <a:rPr lang="en-US" altLang="ja-JP" dirty="0">
                <a:latin typeface="HGPGothicE" panose="020B0900000000000000" pitchFamily="34" charset="-128"/>
                <a:ea typeface="HGPGothicE" panose="020B0900000000000000" pitchFamily="34" charset="-128"/>
              </a:rPr>
              <a:t>28</a:t>
            </a:r>
            <a:r>
              <a:rPr lang="ja-JP" altLang="en-US" dirty="0">
                <a:latin typeface="HGPGothicE" panose="020B0900000000000000" pitchFamily="34" charset="-128"/>
                <a:ea typeface="HGPGothicE" panose="020B0900000000000000" pitchFamily="34" charset="-128"/>
              </a:rPr>
              <a:t>日 </a:t>
            </a:r>
            <a:endParaRPr lang="en-US" altLang="ja-JP" sz="1400" dirty="0">
              <a:latin typeface="HGPGothicE" panose="020B0900000000000000" pitchFamily="34" charset="-128"/>
              <a:ea typeface="HGPGothicE" panose="020B0900000000000000" pitchFamily="34" charset="-128"/>
            </a:endParaRPr>
          </a:p>
          <a:p>
            <a:pPr algn="l"/>
            <a:r>
              <a:rPr lang="en-US" altLang="ja-JP" sz="1400" dirty="0">
                <a:latin typeface="HGPGothicE" panose="020B0900000000000000" pitchFamily="34" charset="-128"/>
                <a:ea typeface="HGPGothicE" panose="020B0900000000000000" pitchFamily="34" charset="-128"/>
              </a:rPr>
              <a:t>10:00-10:30 </a:t>
            </a:r>
            <a:r>
              <a:rPr lang="ja-JP" altLang="en-US" sz="1400" dirty="0">
                <a:latin typeface="HGPGothicE" panose="020B0900000000000000" pitchFamily="34" charset="-128"/>
                <a:ea typeface="HGPGothicE" panose="020B0900000000000000" pitchFamily="34" charset="-128"/>
              </a:rPr>
              <a:t>島谷健一郎（統数研）開催挨拶</a:t>
            </a:r>
            <a:r>
              <a:rPr lang="en-US" altLang="ja-JP" sz="1400" dirty="0">
                <a:latin typeface="HGPGothicE" panose="020B0900000000000000" pitchFamily="34" charset="-128"/>
                <a:ea typeface="HGPGothicE" panose="020B0900000000000000" pitchFamily="34" charset="-128"/>
              </a:rPr>
              <a:t>, </a:t>
            </a:r>
            <a:r>
              <a:rPr lang="en" altLang="ja-JP" sz="1400" dirty="0">
                <a:latin typeface="HGPGothicE" panose="020B0900000000000000" pitchFamily="34" charset="-128"/>
                <a:ea typeface="HGPGothicE" panose="020B0900000000000000" pitchFamily="34" charset="-128"/>
              </a:rPr>
              <a:t>presence-only data</a:t>
            </a:r>
            <a:r>
              <a:rPr lang="ja-JP" altLang="en-US" sz="1400" dirty="0">
                <a:latin typeface="HGPGothicE" panose="020B0900000000000000" pitchFamily="34" charset="-128"/>
                <a:ea typeface="HGPGothicE" panose="020B0900000000000000" pitchFamily="34" charset="-128"/>
              </a:rPr>
              <a:t>とポアソン点過程</a:t>
            </a:r>
            <a:endParaRPr lang="en-US" altLang="ja-JP" sz="1400" dirty="0">
              <a:latin typeface="HGPGothicE" panose="020B0900000000000000" pitchFamily="34" charset="-128"/>
              <a:ea typeface="HGPGothicE" panose="020B0900000000000000" pitchFamily="34" charset="-128"/>
            </a:endParaRPr>
          </a:p>
          <a:p>
            <a:pPr algn="l"/>
            <a:r>
              <a:rPr lang="en-US" altLang="ja-JP" sz="2400" dirty="0">
                <a:latin typeface="HGPGothicE" panose="020B0900000000000000" pitchFamily="34" charset="-128"/>
                <a:ea typeface="HGPGothicE" panose="020B0900000000000000" pitchFamily="34" charset="-128"/>
              </a:rPr>
              <a:t>10:30-11:50 </a:t>
            </a:r>
            <a:r>
              <a:rPr lang="ja-JP" altLang="en-US" sz="2400" dirty="0">
                <a:latin typeface="HGPGothicE" panose="020B0900000000000000" pitchFamily="34" charset="-128"/>
                <a:ea typeface="HGPGothicE" panose="020B0900000000000000" pitchFamily="34" charset="-128"/>
              </a:rPr>
              <a:t>大泉嶺（人口問題研究所）多地域レスリー行列の理論と応用～日本の人口減少における国内・国際移動の影響～ </a:t>
            </a:r>
            <a:endParaRPr lang="en-US" altLang="ja-JP" sz="2400" dirty="0">
              <a:latin typeface="HGPGothicE" panose="020B0900000000000000" pitchFamily="34" charset="-128"/>
              <a:ea typeface="HGPGothicE" panose="020B0900000000000000" pitchFamily="34" charset="-128"/>
            </a:endParaRPr>
          </a:p>
          <a:p>
            <a:pPr algn="l"/>
            <a:r>
              <a:rPr lang="en-US" altLang="ja-JP" sz="2400" dirty="0">
                <a:latin typeface="HGPGothicE" panose="020B0900000000000000" pitchFamily="34" charset="-128"/>
                <a:ea typeface="HGPGothicE" panose="020B0900000000000000" pitchFamily="34" charset="-128"/>
              </a:rPr>
              <a:t>12:40-14:00 </a:t>
            </a:r>
            <a:r>
              <a:rPr lang="ja-JP" altLang="en-US" sz="2400" dirty="0">
                <a:latin typeface="HGPGothicE" panose="020B0900000000000000" pitchFamily="34" charset="-128"/>
                <a:ea typeface="HGPGothicE" panose="020B0900000000000000" pitchFamily="34" charset="-128"/>
              </a:rPr>
              <a:t>佐竹曉子（九州大） 大規模同調開花は将来どうなるか？長期データを用いた将来予測 </a:t>
            </a:r>
            <a:endParaRPr lang="en-US" altLang="ja-JP" sz="2400" dirty="0">
              <a:latin typeface="HGPGothicE" panose="020B0900000000000000" pitchFamily="34" charset="-128"/>
              <a:ea typeface="HGPGothicE" panose="020B0900000000000000" pitchFamily="34" charset="-128"/>
            </a:endParaRPr>
          </a:p>
          <a:p>
            <a:pPr algn="l"/>
            <a:r>
              <a:rPr lang="en-US" altLang="ja-JP" sz="2400" dirty="0">
                <a:latin typeface="HGPGothicE" panose="020B0900000000000000" pitchFamily="34" charset="-128"/>
                <a:ea typeface="HGPGothicE" panose="020B0900000000000000" pitchFamily="34" charset="-128"/>
              </a:rPr>
              <a:t>14:20-15:40</a:t>
            </a:r>
            <a:r>
              <a:rPr lang="ja-JP" altLang="en-US" sz="2400" dirty="0">
                <a:latin typeface="HGPGothicE" panose="020B0900000000000000" pitchFamily="34" charset="-128"/>
                <a:ea typeface="HGPGothicE" panose="020B0900000000000000" pitchFamily="34" charset="-128"/>
              </a:rPr>
              <a:t>岩田繁英（東京海洋大）空間構造を有する生物資源に対する漁獲枠の決定方法に関する考察 </a:t>
            </a:r>
            <a:endParaRPr lang="en-US" altLang="ja-JP" sz="2400" dirty="0">
              <a:latin typeface="HGPGothicE" panose="020B0900000000000000" pitchFamily="34" charset="-128"/>
              <a:ea typeface="HGPGothicE" panose="020B0900000000000000" pitchFamily="34" charset="-128"/>
            </a:endParaRPr>
          </a:p>
          <a:p>
            <a:pPr algn="l"/>
            <a:endParaRPr lang="en-US" altLang="ja-JP" sz="2000" dirty="0">
              <a:latin typeface="HGPGothicE" panose="020B0900000000000000" pitchFamily="34" charset="-128"/>
              <a:ea typeface="HGPGothicE" panose="020B0900000000000000" pitchFamily="34" charset="-128"/>
            </a:endParaRPr>
          </a:p>
          <a:p>
            <a:pPr algn="l"/>
            <a:r>
              <a:rPr lang="en-US" altLang="ja-JP" sz="2000" dirty="0">
                <a:latin typeface="HGPGothicE" panose="020B0900000000000000" pitchFamily="34" charset="-128"/>
                <a:ea typeface="HGPGothicE" panose="020B0900000000000000" pitchFamily="34" charset="-128"/>
              </a:rPr>
              <a:t>16:00-16:40 </a:t>
            </a:r>
            <a:r>
              <a:rPr lang="ja-JP" altLang="en-US" sz="2000" dirty="0">
                <a:latin typeface="HGPGothicE" panose="020B0900000000000000" pitchFamily="34" charset="-128"/>
                <a:ea typeface="HGPGothicE" panose="020B0900000000000000" pitchFamily="34" charset="-128"/>
              </a:rPr>
              <a:t>青木聡志（環境研）遺伝的相関の総和を最小にする生物個体の空間抽出とその下での遺伝的多様性 </a:t>
            </a:r>
            <a:endParaRPr lang="en-US" altLang="ja-JP" sz="2000" dirty="0">
              <a:latin typeface="HGPGothicE" panose="020B0900000000000000" pitchFamily="34" charset="-128"/>
              <a:ea typeface="HGPGothicE" panose="020B0900000000000000" pitchFamily="34" charset="-128"/>
            </a:endParaRPr>
          </a:p>
          <a:p>
            <a:pPr algn="l"/>
            <a:r>
              <a:rPr lang="en-US" altLang="ja-JP" sz="2000" dirty="0">
                <a:latin typeface="HGPGothicE" panose="020B0900000000000000" pitchFamily="34" charset="-128"/>
                <a:ea typeface="HGPGothicE" panose="020B0900000000000000" pitchFamily="34" charset="-128"/>
              </a:rPr>
              <a:t>16:40-17:20 </a:t>
            </a:r>
            <a:r>
              <a:rPr lang="ja-JP" altLang="en-US" sz="2000" dirty="0">
                <a:latin typeface="HGPGothicE" panose="020B0900000000000000" pitchFamily="34" charset="-128"/>
                <a:ea typeface="HGPGothicE" panose="020B0900000000000000" pitchFamily="34" charset="-128"/>
              </a:rPr>
              <a:t>井上巨人</a:t>
            </a:r>
            <a:r>
              <a:rPr lang="en-US" altLang="ja-JP" sz="2000" dirty="0">
                <a:latin typeface="HGPGothicE" panose="020B0900000000000000" pitchFamily="34" charset="-128"/>
                <a:ea typeface="HGPGothicE" panose="020B0900000000000000" pitchFamily="34" charset="-128"/>
              </a:rPr>
              <a:t>(</a:t>
            </a:r>
            <a:r>
              <a:rPr lang="ja-JP" altLang="en-US" sz="2000" dirty="0">
                <a:latin typeface="HGPGothicE" panose="020B0900000000000000" pitchFamily="34" charset="-128"/>
                <a:ea typeface="HGPGothicE" panose="020B0900000000000000" pitchFamily="34" charset="-128"/>
              </a:rPr>
              <a:t>神戸大</a:t>
            </a:r>
            <a:r>
              <a:rPr lang="en-US" altLang="ja-JP" sz="2000" dirty="0">
                <a:latin typeface="HGPGothicE" panose="020B0900000000000000" pitchFamily="34" charset="-128"/>
                <a:ea typeface="HGPGothicE" panose="020B0900000000000000" pitchFamily="34" charset="-128"/>
              </a:rPr>
              <a:t>)</a:t>
            </a:r>
            <a:r>
              <a:rPr lang="ja-JP" altLang="en-US" sz="1400" dirty="0">
                <a:latin typeface="HGPGothicE" panose="020B0900000000000000" pitchFamily="34" charset="-128"/>
                <a:ea typeface="HGPGothicE" panose="020B0900000000000000" pitchFamily="34" charset="-128"/>
              </a:rPr>
              <a:t>・石原孝・武沢幸雄・東口信行・宮地麻実・福山千夏（</a:t>
            </a:r>
            <a:r>
              <a:rPr lang="en" altLang="ja-JP" sz="1400" dirty="0">
                <a:latin typeface="HGPGothicE" panose="020B0900000000000000" pitchFamily="34" charset="-128"/>
                <a:ea typeface="HGPGothicE" panose="020B0900000000000000" pitchFamily="34" charset="-128"/>
              </a:rPr>
              <a:t>AQUARIUM x ART </a:t>
            </a:r>
            <a:r>
              <a:rPr lang="en" altLang="ja-JP" sz="1400" dirty="0" err="1">
                <a:latin typeface="HGPGothicE" panose="020B0900000000000000" pitchFamily="34" charset="-128"/>
                <a:ea typeface="HGPGothicE" panose="020B0900000000000000" pitchFamily="34" charset="-128"/>
              </a:rPr>
              <a:t>átoa</a:t>
            </a:r>
            <a:r>
              <a:rPr lang="ja-JP" altLang="en" sz="1400" dirty="0">
                <a:latin typeface="HGPGothicE" panose="020B0900000000000000" pitchFamily="34" charset="-128"/>
                <a:ea typeface="HGPGothicE" panose="020B0900000000000000" pitchFamily="34" charset="-128"/>
              </a:rPr>
              <a:t>）・</a:t>
            </a:r>
            <a:r>
              <a:rPr lang="ja-JP" altLang="en-US" sz="1400" dirty="0">
                <a:latin typeface="HGPGothicE" panose="020B0900000000000000" pitchFamily="34" charset="-128"/>
                <a:ea typeface="HGPGothicE" panose="020B0900000000000000" pitchFamily="34" charset="-128"/>
              </a:rPr>
              <a:t>久野宗郎（</a:t>
            </a:r>
            <a:r>
              <a:rPr lang="en" altLang="ja-JP" sz="1400" dirty="0">
                <a:latin typeface="HGPGothicE" panose="020B0900000000000000" pitchFamily="34" charset="-128"/>
                <a:ea typeface="HGPGothicE" panose="020B0900000000000000" pitchFamily="34" charset="-128"/>
              </a:rPr>
              <a:t>ASICS</a:t>
            </a:r>
            <a:r>
              <a:rPr lang="ja-JP" altLang="en" sz="1400" dirty="0">
                <a:latin typeface="HGPGothicE" panose="020B0900000000000000" pitchFamily="34" charset="-128"/>
                <a:ea typeface="HGPGothicE" panose="020B0900000000000000" pitchFamily="34" charset="-128"/>
              </a:rPr>
              <a:t>）</a:t>
            </a:r>
            <a:r>
              <a:rPr lang="ja-JP" altLang="en-US" sz="2000" dirty="0">
                <a:latin typeface="HGPGothicE" panose="020B0900000000000000" pitchFamily="34" charset="-128"/>
                <a:ea typeface="HGPGothicE" panose="020B0900000000000000" pitchFamily="34" charset="-128"/>
              </a:rPr>
              <a:t>歩数データから読み解くカメの個性</a:t>
            </a:r>
            <a:endParaRPr lang="en-US" altLang="ja-JP" sz="2000" dirty="0">
              <a:latin typeface="HGPGothicE" panose="020B0900000000000000" pitchFamily="34" charset="-128"/>
              <a:ea typeface="HGPGothicE" panose="020B0900000000000000" pitchFamily="34" charset="-128"/>
            </a:endParaRPr>
          </a:p>
          <a:p>
            <a:pPr algn="l"/>
            <a:endParaRPr lang="en-US" altLang="ja-JP" sz="1400" dirty="0">
              <a:latin typeface="HGPGothicE" panose="020B0900000000000000" pitchFamily="34" charset="-128"/>
              <a:ea typeface="HGPGothicE" panose="020B0900000000000000" pitchFamily="34" charset="-128"/>
            </a:endParaRPr>
          </a:p>
          <a:p>
            <a:pPr algn="l"/>
            <a:r>
              <a:rPr lang="en-US" altLang="ja-JP" sz="1400" dirty="0">
                <a:latin typeface="HGPGothicE" panose="020B0900000000000000" pitchFamily="34" charset="-128"/>
                <a:ea typeface="HGPGothicE" panose="020B0900000000000000" pitchFamily="34" charset="-128"/>
              </a:rPr>
              <a:t>17:20- </a:t>
            </a:r>
            <a:r>
              <a:rPr lang="ja-JP" altLang="en-US" sz="1400" dirty="0">
                <a:latin typeface="HGPGothicE" panose="020B0900000000000000" pitchFamily="34" charset="-128"/>
                <a:ea typeface="HGPGothicE" panose="020B0900000000000000" pitchFamily="34" charset="-128"/>
              </a:rPr>
              <a:t>佐藤雄亮（東京大農）分布拡大条件の繫殖様式による違い：繁殖保証と移住荷重 </a:t>
            </a:r>
            <a:endParaRPr lang="en-US" altLang="ja-JP" sz="1400" dirty="0">
              <a:latin typeface="HGPGothicE" panose="020B0900000000000000" pitchFamily="34" charset="-128"/>
              <a:ea typeface="HGPGothicE" panose="020B0900000000000000" pitchFamily="34" charset="-128"/>
            </a:endParaRPr>
          </a:p>
          <a:p>
            <a:pPr algn="l"/>
            <a:r>
              <a:rPr lang="ja-JP" altLang="en-US" sz="1400" dirty="0">
                <a:latin typeface="HGPGothicE" panose="020B0900000000000000" pitchFamily="34" charset="-128"/>
                <a:ea typeface="HGPGothicE" panose="020B0900000000000000" pitchFamily="34" charset="-128"/>
              </a:rPr>
              <a:t>本間千夏（秋田県立大）岩手県の落葉樹林における種子生産量の長期パターン：個体群レベル・個体ベースの推定</a:t>
            </a:r>
            <a:endParaRPr lang="en-US" altLang="ja-JP" sz="1400" dirty="0">
              <a:latin typeface="HGPGothicE" panose="020B0900000000000000" pitchFamily="34" charset="-128"/>
              <a:ea typeface="HGPGothicE" panose="020B0900000000000000" pitchFamily="34" charset="-128"/>
            </a:endParaRPr>
          </a:p>
        </p:txBody>
      </p:sp>
      <p:sp>
        <p:nvSpPr>
          <p:cNvPr id="4" name="テキスト ボックス 3">
            <a:extLst>
              <a:ext uri="{FF2B5EF4-FFF2-40B4-BE49-F238E27FC236}">
                <a16:creationId xmlns:a16="http://schemas.microsoft.com/office/drawing/2014/main" id="{E044B896-32E2-FA4C-843B-50713B51E72F}"/>
              </a:ext>
            </a:extLst>
          </p:cNvPr>
          <p:cNvSpPr txBox="1"/>
          <p:nvPr/>
        </p:nvSpPr>
        <p:spPr>
          <a:xfrm>
            <a:off x="1115616" y="5838363"/>
            <a:ext cx="7143085" cy="830997"/>
          </a:xfrm>
          <a:prstGeom prst="rect">
            <a:avLst/>
          </a:prstGeom>
          <a:solidFill>
            <a:schemeClr val="bg1"/>
          </a:solidFill>
          <a:ln w="38100">
            <a:solidFill>
              <a:srgbClr val="3333FF"/>
            </a:solidFill>
          </a:ln>
        </p:spPr>
        <p:txBody>
          <a:bodyPr wrap="square" rtlCol="0">
            <a:spAutoFit/>
          </a:bodyPr>
          <a:lstStyle/>
          <a:p>
            <a:pPr algn="l"/>
            <a:r>
              <a:rPr lang="ja-JP" altLang="en-US" sz="2400" dirty="0">
                <a:latin typeface="HGPｺﾞｼｯｸE" panose="020B0900000000000000" pitchFamily="50" charset="-128"/>
                <a:ea typeface="HGPｺﾞｼｯｸE" panose="020B0900000000000000" pitchFamily="50" charset="-128"/>
              </a:rPr>
              <a:t>これから</a:t>
            </a:r>
            <a:r>
              <a:rPr lang="en-US" altLang="ja-JP" sz="2400" dirty="0">
                <a:latin typeface="HGPｺﾞｼｯｸE" panose="020B0900000000000000" pitchFamily="50" charset="-128"/>
                <a:ea typeface="HGPｺﾞｼｯｸE" panose="020B0900000000000000" pitchFamily="50" charset="-128"/>
              </a:rPr>
              <a:t>2</a:t>
            </a:r>
            <a:r>
              <a:rPr lang="ja-JP" altLang="en-US" sz="2400" dirty="0">
                <a:latin typeface="HGPｺﾞｼｯｸE" panose="020B0900000000000000" pitchFamily="50" charset="-128"/>
                <a:ea typeface="HGPｺﾞｼｯｸE" panose="020B0900000000000000" pitchFamily="50" charset="-128"/>
              </a:rPr>
              <a:t>日間、様々な曼荼羅を見ていってください。</a:t>
            </a:r>
            <a:endParaRPr lang="en-US" altLang="ja-JP" sz="2400" dirty="0">
              <a:latin typeface="HGPｺﾞｼｯｸE" panose="020B0900000000000000" pitchFamily="50" charset="-128"/>
              <a:ea typeface="HGPｺﾞｼｯｸE" panose="020B0900000000000000" pitchFamily="50" charset="-128"/>
            </a:endParaRPr>
          </a:p>
          <a:p>
            <a:pPr algn="l"/>
            <a:r>
              <a:rPr lang="ja-JP" altLang="en-US" sz="2400" dirty="0">
                <a:latin typeface="HGPｺﾞｼｯｸE" panose="020B0900000000000000" pitchFamily="50" charset="-128"/>
                <a:ea typeface="HGPｺﾞｼｯｸE" panose="020B0900000000000000" pitchFamily="50" charset="-128"/>
              </a:rPr>
              <a:t>自分と相性のいい曼荼羅があるはずです。</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0147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53BE726-CCEC-D543-B68C-7E5A73DC848F}"/>
              </a:ext>
            </a:extLst>
          </p:cNvPr>
          <p:cNvSpPr txBox="1"/>
          <p:nvPr/>
        </p:nvSpPr>
        <p:spPr>
          <a:xfrm>
            <a:off x="179512" y="3429000"/>
            <a:ext cx="8841999" cy="3354765"/>
          </a:xfrm>
          <a:prstGeom prst="rect">
            <a:avLst/>
          </a:prstGeom>
          <a:noFill/>
        </p:spPr>
        <p:txBody>
          <a:bodyPr wrap="square">
            <a:spAutoFit/>
          </a:bodyPr>
          <a:lstStyle/>
          <a:p>
            <a:pPr lvl="0" algn="just"/>
            <a:r>
              <a:rPr lang="en-US" altLang="ja-JP" sz="2400" kern="100" dirty="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rPr>
              <a:t>0. </a:t>
            </a:r>
            <a:r>
              <a:rPr lang="ja-JP" altLang="en-US" sz="2400" kern="10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rPr>
              <a:t>日本の科学界全般に共通する問題</a:t>
            </a:r>
            <a:endParaRPr lang="en-US" altLang="ja-JP" sz="2400" kern="100" dirty="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endParaRPr>
          </a:p>
          <a:p>
            <a:pPr lvl="0"/>
            <a:r>
              <a:rPr lang="ja-JP" altLang="en-US" sz="3200" kern="100">
                <a:effectLst/>
                <a:latin typeface="HGPｺﾞｼｯｸE" panose="020B0900000000000000" pitchFamily="50" charset="-128"/>
                <a:ea typeface="HGPｺﾞｼｯｸE" panose="020B0900000000000000" pitchFamily="50" charset="-128"/>
                <a:cs typeface="Times New Roman" panose="02020603050405020304" pitchFamily="18" charset="0"/>
              </a:rPr>
              <a:t>・研究者が議論する場が足りない</a:t>
            </a:r>
            <a:endParaRPr lang="en-US" altLang="ja-JP" sz="32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・解決策は試され続けられてきた</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例：新しい学会の立ち上げ</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80</a:t>
            </a:r>
            <a:r>
              <a:rPr lang="ja-JP" altLang="en-US" sz="2000" kern="100">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p>
          <a:p>
            <a:pPr lvl="0" algn="just"/>
            <a:endPar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2000</a:t>
            </a:r>
            <a:r>
              <a:rPr lang="ja-JP" altLang="en-US" sz="2000" kern="100">
                <a:effectLst/>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バイオロギング研究会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会費不要の学会：</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定量生物の会、次世代シーケンサー現場の会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3" name="正方形/長方形 2">
            <a:extLst>
              <a:ext uri="{FF2B5EF4-FFF2-40B4-BE49-F238E27FC236}">
                <a16:creationId xmlns:a16="http://schemas.microsoft.com/office/drawing/2014/main" id="{6EF409BB-E834-7F4D-AAE5-4C9D8852E134}"/>
              </a:ext>
            </a:extLst>
          </p:cNvPr>
          <p:cNvSpPr/>
          <p:nvPr/>
        </p:nvSpPr>
        <p:spPr>
          <a:xfrm>
            <a:off x="1619671" y="5085184"/>
            <a:ext cx="6257203" cy="830997"/>
          </a:xfrm>
          <a:prstGeom prst="rect">
            <a:avLst/>
          </a:prstGeom>
        </p:spPr>
        <p:txBody>
          <a:bodyPr wrap="square">
            <a:spAutoFit/>
          </a:bodyPr>
          <a:lstStyle/>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種生物学会、動物行動学会、数理生物学会、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生態学会関東地区・修士論文発表会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7" name="正方形/長方形 6">
            <a:extLst>
              <a:ext uri="{FF2B5EF4-FFF2-40B4-BE49-F238E27FC236}">
                <a16:creationId xmlns:a16="http://schemas.microsoft.com/office/drawing/2014/main" id="{053BBD67-EA3A-7F4A-8C6E-E98D2BC347C7}"/>
              </a:ext>
            </a:extLst>
          </p:cNvPr>
          <p:cNvSpPr/>
          <p:nvPr/>
        </p:nvSpPr>
        <p:spPr>
          <a:xfrm>
            <a:off x="35496" y="44624"/>
            <a:ext cx="9001000" cy="1815882"/>
          </a:xfrm>
          <a:prstGeom prst="rect">
            <a:avLst/>
          </a:prstGeom>
        </p:spPr>
        <p:txBody>
          <a:bodyPr wrap="square">
            <a:spAutoFit/>
          </a:bodyPr>
          <a:lstStyle/>
          <a:p>
            <a:pPr algn="l"/>
            <a:r>
              <a:rPr lang="ja-JP" altLang="en-US" sz="2000">
                <a:latin typeface="HGPｺﾞｼｯｸE" panose="020B0900000000000000" pitchFamily="50" charset="-128"/>
                <a:ea typeface="HGPｺﾞｼｯｸE" panose="020B0900000000000000" pitchFamily="50" charset="-128"/>
              </a:rPr>
              <a:t>コロナ禍における研究者の自滅行為</a:t>
            </a:r>
            <a:endParaRPr lang="en-US" altLang="ja-JP" sz="2000" dirty="0">
              <a:latin typeface="HGPｺﾞｼｯｸE" panose="020B0900000000000000" pitchFamily="50" charset="-128"/>
              <a:ea typeface="HGPｺﾞｼｯｸE" panose="020B0900000000000000" pitchFamily="50" charset="-128"/>
            </a:endParaRPr>
          </a:p>
          <a:p>
            <a:r>
              <a:rPr lang="ja-JP" altLang="en-US" sz="2400">
                <a:latin typeface="HGPｺﾞｼｯｸE" panose="020B0900000000000000" pitchFamily="50" charset="-128"/>
                <a:ea typeface="HGPｺﾞｼｯｸE" panose="020B0900000000000000" pitchFamily="50" charset="-128"/>
              </a:rPr>
              <a:t>学会・研究集会・ゼミ等々のオンライン化</a:t>
            </a:r>
            <a:endParaRPr lang="en-US" altLang="ja-JP" sz="2400" dirty="0">
              <a:latin typeface="HGPｺﾞｼｯｸE" panose="020B0900000000000000" pitchFamily="50" charset="-128"/>
              <a:ea typeface="HGPｺﾞｼｯｸE" panose="020B0900000000000000" pitchFamily="50" charset="-128"/>
            </a:endParaRPr>
          </a:p>
          <a:p>
            <a:pPr algn="l"/>
            <a:r>
              <a:rPr lang="ja-JP" altLang="en-US" sz="2800">
                <a:latin typeface="HGPｺﾞｼｯｸE" panose="020B0900000000000000" pitchFamily="50" charset="-128"/>
                <a:ea typeface="HGPｺﾞｼｯｸE" panose="020B0900000000000000" pitchFamily="50" charset="-128"/>
              </a:rPr>
              <a:t>・</a:t>
            </a:r>
            <a:r>
              <a:rPr lang="ja-JP" altLang="en-US" sz="2800" dirty="0">
                <a:latin typeface="HGPｺﾞｼｯｸE" panose="020B0900000000000000" pitchFamily="50" charset="-128"/>
                <a:ea typeface="HGPｺﾞｼｯｸE" panose="020B0900000000000000" pitchFamily="50" charset="-128"/>
              </a:rPr>
              <a:t>強く意識していないと研究者はすぐひきこもる</a:t>
            </a:r>
            <a:endParaRPr lang="en-US" altLang="ja-JP" sz="2800" dirty="0">
              <a:latin typeface="HGPｺﾞｼｯｸE" panose="020B0900000000000000" pitchFamily="50" charset="-128"/>
              <a:ea typeface="HGPｺﾞｼｯｸE" panose="020B0900000000000000" pitchFamily="50" charset="-128"/>
            </a:endParaRPr>
          </a:p>
          <a:p>
            <a:pPr lvl="1" algn="l"/>
            <a:r>
              <a:rPr lang="ja-JP" altLang="en-US" sz="2000" dirty="0">
                <a:latin typeface="HGPｺﾞｼｯｸE" panose="020B0900000000000000" pitchFamily="50" charset="-128"/>
                <a:ea typeface="HGPｺﾞｼｯｸE" panose="020B0900000000000000" pitchFamily="50" charset="-128"/>
              </a:rPr>
              <a:t>黙々と論文を書く、黙々とシミュレーションを続ける、黙々と実験、黙々と野外調査</a:t>
            </a:r>
            <a:r>
              <a:rPr lang="ja-JP" altLang="en-US" sz="2000">
                <a:latin typeface="HGPｺﾞｼｯｸE" panose="020B0900000000000000" pitchFamily="50" charset="-128"/>
                <a:ea typeface="HGPｺﾞｼｯｸE" panose="020B0900000000000000" pitchFamily="50" charset="-128"/>
              </a:rPr>
              <a:t>、</a:t>
            </a:r>
            <a:r>
              <a:rPr lang="en-US" altLang="ja-JP" sz="2000" dirty="0">
                <a:latin typeface="HGPｺﾞｼｯｸE" panose="020B0900000000000000" pitchFamily="50" charset="-128"/>
                <a:ea typeface="HGPｺﾞｼｯｸE" panose="020B0900000000000000" pitchFamily="50" charset="-128"/>
              </a:rPr>
              <a:t>…</a:t>
            </a:r>
          </a:p>
        </p:txBody>
      </p:sp>
      <p:sp>
        <p:nvSpPr>
          <p:cNvPr id="9" name="正方形/長方形 8">
            <a:extLst>
              <a:ext uri="{FF2B5EF4-FFF2-40B4-BE49-F238E27FC236}">
                <a16:creationId xmlns:a16="http://schemas.microsoft.com/office/drawing/2014/main" id="{45C8558D-6060-1649-9F57-2BC1C7DF0932}"/>
              </a:ext>
            </a:extLst>
          </p:cNvPr>
          <p:cNvSpPr/>
          <p:nvPr/>
        </p:nvSpPr>
        <p:spPr>
          <a:xfrm>
            <a:off x="107504" y="1988840"/>
            <a:ext cx="7560840" cy="1015663"/>
          </a:xfrm>
          <a:prstGeom prst="rect">
            <a:avLst/>
          </a:prstGeom>
        </p:spPr>
        <p:txBody>
          <a:bodyPr wrap="square">
            <a:spAutoFit/>
          </a:bodyPr>
          <a:lstStyle/>
          <a:p>
            <a:pPr algn="l"/>
            <a:r>
              <a:rPr kumimoji="1" lang="ja-JP" altLang="en-US" sz="2000" dirty="0">
                <a:latin typeface="HGPｺﾞｼｯｸE" panose="020B0900000000000000" pitchFamily="50" charset="-128"/>
                <a:ea typeface="HGPｺﾞｼｯｸE" panose="020B0900000000000000" pitchFamily="50" charset="-128"/>
              </a:rPr>
              <a:t>（データ</a:t>
            </a:r>
            <a:r>
              <a:rPr kumimoji="1" lang="en-US" altLang="ja-JP" sz="2000" dirty="0">
                <a:latin typeface="HGPｺﾞｼｯｸE" panose="020B0900000000000000" pitchFamily="50" charset="-128"/>
                <a:ea typeface="HGPｺﾞｼｯｸE" panose="020B0900000000000000" pitchFamily="50" charset="-128"/>
              </a:rPr>
              <a:t> (evidence) </a:t>
            </a:r>
            <a:r>
              <a:rPr kumimoji="1" lang="ja-JP" altLang="en-US" sz="2000" dirty="0">
                <a:latin typeface="HGPｺﾞｼｯｸE" panose="020B0900000000000000" pitchFamily="50" charset="-128"/>
                <a:ea typeface="HGPｺﾞｼｯｸE" panose="020B0900000000000000" pitchFamily="50" charset="-128"/>
              </a:rPr>
              <a:t>に基づかない）島谷仮説：</a:t>
            </a:r>
            <a:endParaRPr kumimoji="1" lang="en-US" altLang="ja-JP" sz="2000" dirty="0">
              <a:latin typeface="HGPｺﾞｼｯｸE" panose="020B0900000000000000" pitchFamily="50" charset="-128"/>
              <a:ea typeface="HGPｺﾞｼｯｸE" panose="020B0900000000000000" pitchFamily="50" charset="-128"/>
            </a:endParaRPr>
          </a:p>
          <a:p>
            <a:pPr algn="l"/>
            <a:r>
              <a:rPr kumimoji="1" lang="ja-JP" altLang="en-US" sz="2000" dirty="0">
                <a:latin typeface="HGPｺﾞｼｯｸE" panose="020B0900000000000000" pitchFamily="50" charset="-128"/>
                <a:ea typeface="HGPｺﾞｼｯｸE" panose="020B0900000000000000" pitchFamily="50" charset="-128"/>
              </a:rPr>
              <a:t>・インターネットは情報交換、情報収集、情報（成果）発信には便利</a:t>
            </a:r>
            <a:endParaRPr kumimoji="1" lang="en-US" altLang="ja-JP" sz="2000" dirty="0">
              <a:latin typeface="HGPｺﾞｼｯｸE" panose="020B0900000000000000" pitchFamily="50" charset="-128"/>
              <a:ea typeface="HGPｺﾞｼｯｸE" panose="020B0900000000000000" pitchFamily="50" charset="-128"/>
            </a:endParaRPr>
          </a:p>
          <a:p>
            <a:pPr algn="l"/>
            <a:r>
              <a:rPr lang="ja-JP" altLang="en-US" sz="2000" dirty="0">
                <a:latin typeface="HGPｺﾞｼｯｸE" panose="020B0900000000000000" pitchFamily="50" charset="-128"/>
                <a:ea typeface="HGPｺﾞｼｯｸE" panose="020B0900000000000000" pitchFamily="50" charset="-128"/>
              </a:rPr>
              <a:t>・意見交換、アイデアの創造には不向き（理由不明）</a:t>
            </a:r>
            <a:endParaRPr lang="en-US" altLang="ja-JP" sz="2000" dirty="0">
              <a:latin typeface="HGPｺﾞｼｯｸE" panose="020B0900000000000000" pitchFamily="50" charset="-128"/>
              <a:ea typeface="HGPｺﾞｼｯｸE" panose="020B0900000000000000" pitchFamily="50" charset="-128"/>
            </a:endParaRPr>
          </a:p>
        </p:txBody>
      </p:sp>
      <p:sp>
        <p:nvSpPr>
          <p:cNvPr id="6" name="正方形/長方形 5">
            <a:extLst>
              <a:ext uri="{FF2B5EF4-FFF2-40B4-BE49-F238E27FC236}">
                <a16:creationId xmlns:a16="http://schemas.microsoft.com/office/drawing/2014/main" id="{D74F9E42-BF18-D544-AD3C-0D62641BEF0F}"/>
              </a:ext>
            </a:extLst>
          </p:cNvPr>
          <p:cNvSpPr/>
          <p:nvPr/>
        </p:nvSpPr>
        <p:spPr>
          <a:xfrm>
            <a:off x="5395180" y="1558533"/>
            <a:ext cx="3641316" cy="646331"/>
          </a:xfrm>
          <a:prstGeom prst="rect">
            <a:avLst/>
          </a:prstGeom>
        </p:spPr>
        <p:txBody>
          <a:bodyPr wrap="square">
            <a:spAutoFit/>
          </a:bodyPr>
          <a:lstStyle/>
          <a:p>
            <a:pPr algn="l"/>
            <a:r>
              <a:rPr lang="ja-JP" altLang="en-US">
                <a:latin typeface="HGPｺﾞｼｯｸE" panose="020B0900000000000000" pitchFamily="50" charset="-128"/>
                <a:ea typeface="HGPｺﾞｼｯｸE" panose="020B0900000000000000" pitchFamily="50" charset="-128"/>
              </a:rPr>
              <a:t>時間とエネルギーを（ぜいたくに）消費した割に成果はあがらない．．．</a:t>
            </a:r>
            <a:endParaRPr lang="en-US" altLang="ja-JP" dirty="0">
              <a:latin typeface="HGSｺﾞｼｯｸE" panose="020B0900000000000000" pitchFamily="50" charset="-128"/>
              <a:ea typeface="HGSｺﾞｼｯｸE" panose="020B0900000000000000" pitchFamily="50" charset="-128"/>
            </a:endParaRPr>
          </a:p>
        </p:txBody>
      </p:sp>
      <p:sp>
        <p:nvSpPr>
          <p:cNvPr id="10" name="タイトル 1">
            <a:extLst>
              <a:ext uri="{FF2B5EF4-FFF2-40B4-BE49-F238E27FC236}">
                <a16:creationId xmlns:a16="http://schemas.microsoft.com/office/drawing/2014/main" id="{8C345D37-1BF0-604E-827C-9FCCB3DFC4E5}"/>
              </a:ext>
            </a:extLst>
          </p:cNvPr>
          <p:cNvSpPr txBox="1">
            <a:spLocks/>
          </p:cNvSpPr>
          <p:nvPr/>
        </p:nvSpPr>
        <p:spPr>
          <a:xfrm>
            <a:off x="107503" y="2978370"/>
            <a:ext cx="8914007" cy="810670"/>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defTabSz="914400" eaLnBrk="0" fontAlgn="base" hangingPunct="0">
              <a:lnSpc>
                <a:spcPct val="100000"/>
              </a:lnSpc>
              <a:spcAft>
                <a:spcPct val="0"/>
              </a:spcAft>
            </a:pPr>
            <a:r>
              <a:rPr kumimoji="0" lang="ja-JP" altLang="en-US" sz="2000" dirty="0">
                <a:solidFill>
                  <a:srgbClr val="000000"/>
                </a:solidFill>
                <a:latin typeface="HGPｺﾞｼｯｸE" panose="020B0900000000000000" pitchFamily="50" charset="-128"/>
                <a:ea typeface="HGPｺﾞｼｯｸE" panose="020B0900000000000000" pitchFamily="50" charset="-128"/>
              </a:rPr>
              <a:t>・情報収集・交換で成果につながる研究はオンライン化で発展は加速される</a:t>
            </a:r>
            <a:endParaRPr kumimoji="0" lang="en-US" altLang="ja-JP" sz="2000" dirty="0">
              <a:solidFill>
                <a:srgbClr val="000000"/>
              </a:solidFill>
              <a:latin typeface="HGPｺﾞｼｯｸE" panose="020B0900000000000000" pitchFamily="50" charset="-128"/>
              <a:ea typeface="HGPｺﾞｼｯｸE" panose="020B0900000000000000" pitchFamily="50" charset="-128"/>
            </a:endParaRPr>
          </a:p>
          <a:p>
            <a:pPr defTabSz="914400" eaLnBrk="0" hangingPunct="0">
              <a:lnSpc>
                <a:spcPct val="100000"/>
              </a:lnSpc>
            </a:pPr>
            <a:r>
              <a:rPr kumimoji="0" lang="ja-JP" altLang="en-US" sz="2000" dirty="0">
                <a:solidFill>
                  <a:srgbClr val="000000"/>
                </a:solidFill>
                <a:latin typeface="HGPｺﾞｼｯｸE" panose="020B0900000000000000" pitchFamily="50" charset="-128"/>
                <a:ea typeface="HGPｺﾞｼｯｸE" panose="020B0900000000000000" pitchFamily="50" charset="-128"/>
              </a:rPr>
              <a:t>・少数派（天才</a:t>
            </a:r>
            <a:r>
              <a:rPr kumimoji="0" lang="en-US" altLang="ja-JP" sz="2000" dirty="0">
                <a:solidFill>
                  <a:srgbClr val="000000"/>
                </a:solidFill>
                <a:latin typeface="HGPｺﾞｼｯｸE" panose="020B0900000000000000" pitchFamily="50" charset="-128"/>
                <a:ea typeface="HGPｺﾞｼｯｸE" panose="020B0900000000000000" pitchFamily="50" charset="-128"/>
              </a:rPr>
              <a:t>?</a:t>
            </a:r>
            <a:r>
              <a:rPr kumimoji="0" lang="ja-JP" altLang="en-US" sz="2000" dirty="0">
                <a:solidFill>
                  <a:srgbClr val="000000"/>
                </a:solidFill>
                <a:latin typeface="HGPｺﾞｼｯｸE" panose="020B0900000000000000" pitchFamily="50" charset="-128"/>
                <a:ea typeface="HGPｺﾞｼｯｸE" panose="020B0900000000000000" pitchFamily="50" charset="-128"/>
              </a:rPr>
              <a:t>）は引きこもってもすぐれた成果をあげられる（アイデアを創造する</a:t>
            </a:r>
            <a:r>
              <a:rPr kumimoji="0" lang="en-US" altLang="ja-JP" sz="2000" dirty="0">
                <a:solidFill>
                  <a:srgbClr val="000000"/>
                </a:solidFill>
                <a:latin typeface="HGPｺﾞｼｯｸE" panose="020B0900000000000000" pitchFamily="50" charset="-128"/>
                <a:ea typeface="HGPｺﾞｼｯｸE" panose="020B0900000000000000" pitchFamily="50" charset="-128"/>
              </a:rPr>
              <a:t>)</a:t>
            </a:r>
            <a:endParaRPr lang="ja-JP" altLang="ja-JP" sz="20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6695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B06D58-B751-3603-3855-89508AC9A4A2}"/>
              </a:ext>
            </a:extLst>
          </p:cNvPr>
          <p:cNvSpPr txBox="1"/>
          <p:nvPr/>
        </p:nvSpPr>
        <p:spPr>
          <a:xfrm>
            <a:off x="107505" y="1268760"/>
            <a:ext cx="8914006" cy="1446550"/>
          </a:xfrm>
          <a:prstGeom prst="rect">
            <a:avLst/>
          </a:prstGeom>
          <a:noFill/>
        </p:spPr>
        <p:txBody>
          <a:bodyPr wrap="square">
            <a:spAutoFit/>
          </a:bodyPr>
          <a:lstStyle/>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テーマの近い研究者間の議論だけでは不足</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1600" kern="100" dirty="0">
                <a:latin typeface="HGPｺﾞｼｯｸE" panose="020B0900000000000000" pitchFamily="50" charset="-128"/>
                <a:ea typeface="HGPｺﾞｼｯｸE" panose="020B0900000000000000" pitchFamily="50" charset="-128"/>
                <a:cs typeface="Times New Roman" panose="02020603050405020304" pitchFamily="18" charset="0"/>
              </a:rPr>
              <a:t>例：</a:t>
            </a:r>
            <a:endParaRPr lang="en-US" altLang="ja-JP" sz="16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・異なる分類群の生き物（哺乳類・樹木・微生物・</a:t>
            </a:r>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000" kern="100" dirty="0">
                <a:latin typeface="HGPｺﾞｼｯｸE" panose="020B0900000000000000" pitchFamily="50" charset="-128"/>
                <a:ea typeface="HGPｺﾞｼｯｸE" panose="020B0900000000000000" pitchFamily="50" charset="-128"/>
                <a:cs typeface="Times New Roman" panose="02020603050405020304" pitchFamily="18" charset="0"/>
              </a:rPr>
              <a:t>を扱う研究者間</a:t>
            </a:r>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・異なるスケールで生き物を観ている（個体・細胞・分子・</a:t>
            </a:r>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000" kern="100" dirty="0">
                <a:latin typeface="HGPｺﾞｼｯｸE" panose="020B0900000000000000" pitchFamily="50" charset="-128"/>
                <a:ea typeface="HGPｺﾞｼｯｸE" panose="020B0900000000000000" pitchFamily="50" charset="-128"/>
                <a:cs typeface="Times New Roman" panose="02020603050405020304" pitchFamily="18" charset="0"/>
              </a:rPr>
              <a:t>研究者間</a:t>
            </a:r>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095C473D-64A7-2746-87D8-9B3C561E78F7}"/>
              </a:ext>
            </a:extLst>
          </p:cNvPr>
          <p:cNvSpPr txBox="1"/>
          <p:nvPr/>
        </p:nvSpPr>
        <p:spPr>
          <a:xfrm>
            <a:off x="215516" y="107921"/>
            <a:ext cx="8708114"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数学を用いる生物学：理念・概念と実践・方法論</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2" name="正方形/長方形 1">
            <a:extLst>
              <a:ext uri="{FF2B5EF4-FFF2-40B4-BE49-F238E27FC236}">
                <a16:creationId xmlns:a16="http://schemas.microsoft.com/office/drawing/2014/main" id="{8617E522-9FBF-8941-B80B-11C73626DCAC}"/>
              </a:ext>
            </a:extLst>
          </p:cNvPr>
          <p:cNvSpPr/>
          <p:nvPr/>
        </p:nvSpPr>
        <p:spPr>
          <a:xfrm>
            <a:off x="107504" y="764704"/>
            <a:ext cx="8914007" cy="400110"/>
          </a:xfrm>
          <a:prstGeom prst="rect">
            <a:avLst/>
          </a:prstGeom>
        </p:spPr>
        <p:txBody>
          <a:bodyPr wrap="square">
            <a:spAutoFit/>
          </a:bodyPr>
          <a:lstStyle/>
          <a:p>
            <a:pPr algn="l"/>
            <a:r>
              <a:rPr lang="en-US" altLang="ja-JP" sz="2000" dirty="0">
                <a:latin typeface="HGPGothicE" panose="020B0900000000000000" pitchFamily="34" charset="-128"/>
                <a:ea typeface="HGPGothicE" panose="020B0900000000000000" pitchFamily="34" charset="-128"/>
              </a:rPr>
              <a:t>10:00-10:30 </a:t>
            </a:r>
            <a:r>
              <a:rPr lang="ja-JP" altLang="en-US" sz="2000">
                <a:latin typeface="HGPGothicE" panose="020B0900000000000000" pitchFamily="34" charset="-128"/>
                <a:ea typeface="HGPGothicE" panose="020B0900000000000000" pitchFamily="34" charset="-128"/>
              </a:rPr>
              <a:t>開催挨拶</a:t>
            </a:r>
            <a:r>
              <a:rPr lang="en-US" altLang="ja-JP" sz="2000" dirty="0">
                <a:latin typeface="HGPGothicE" panose="020B0900000000000000" pitchFamily="34" charset="-128"/>
                <a:ea typeface="HGPGothicE" panose="020B0900000000000000" pitchFamily="34" charset="-128"/>
              </a:rPr>
              <a:t>, </a:t>
            </a:r>
            <a:r>
              <a:rPr lang="en" altLang="ja-JP" sz="2000" dirty="0">
                <a:latin typeface="HGPGothicE" panose="020B0900000000000000" pitchFamily="34" charset="-128"/>
                <a:ea typeface="HGPGothicE" panose="020B0900000000000000" pitchFamily="34" charset="-128"/>
              </a:rPr>
              <a:t>presence-only data</a:t>
            </a:r>
            <a:r>
              <a:rPr lang="ja-JP" altLang="en-US" sz="2000">
                <a:latin typeface="HGPGothicE" panose="020B0900000000000000" pitchFamily="34" charset="-128"/>
                <a:ea typeface="HGPGothicE" panose="020B0900000000000000" pitchFamily="34" charset="-128"/>
              </a:rPr>
              <a:t>とポアソン点過程</a:t>
            </a:r>
            <a:r>
              <a:rPr lang="en-US" altLang="ja-JP" sz="2000" dirty="0">
                <a:latin typeface="HGPGothicE" panose="020B0900000000000000" pitchFamily="34" charset="-128"/>
                <a:ea typeface="HGPGothicE" panose="020B0900000000000000" pitchFamily="34" charset="-128"/>
              </a:rPr>
              <a:t>  </a:t>
            </a:r>
            <a:r>
              <a:rPr lang="ja-JP" altLang="en-US" sz="1600">
                <a:latin typeface="HGPGothicE" panose="020B0900000000000000" pitchFamily="34" charset="-128"/>
                <a:ea typeface="HGPGothicE" panose="020B0900000000000000" pitchFamily="34" charset="-128"/>
              </a:rPr>
              <a:t>島谷健一郎（統数研）</a:t>
            </a:r>
            <a:endParaRPr lang="en-US" altLang="ja-JP" sz="1600" dirty="0">
              <a:latin typeface="HGPGothicE" panose="020B0900000000000000" pitchFamily="34" charset="-128"/>
              <a:ea typeface="HGPGothicE" panose="020B0900000000000000" pitchFamily="34" charset="-128"/>
            </a:endParaRPr>
          </a:p>
        </p:txBody>
      </p:sp>
      <p:sp>
        <p:nvSpPr>
          <p:cNvPr id="5" name="テキスト ボックス 4">
            <a:extLst>
              <a:ext uri="{FF2B5EF4-FFF2-40B4-BE49-F238E27FC236}">
                <a16:creationId xmlns:a16="http://schemas.microsoft.com/office/drawing/2014/main" id="{F53BE726-CCEC-D543-B68C-7E5A73DC848F}"/>
              </a:ext>
            </a:extLst>
          </p:cNvPr>
          <p:cNvSpPr txBox="1"/>
          <p:nvPr/>
        </p:nvSpPr>
        <p:spPr>
          <a:xfrm>
            <a:off x="179512" y="3429000"/>
            <a:ext cx="8841999" cy="3354765"/>
          </a:xfrm>
          <a:prstGeom prst="rect">
            <a:avLst/>
          </a:prstGeom>
          <a:noFill/>
        </p:spPr>
        <p:txBody>
          <a:bodyPr wrap="square">
            <a:spAutoFit/>
          </a:bodyPr>
          <a:lstStyle/>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0.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日本の科学界全般に共通する問題</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r>
              <a:rPr lang="ja-JP" altLang="en-US" sz="3200" kern="100">
                <a:effectLst/>
                <a:latin typeface="HGPｺﾞｼｯｸE" panose="020B0900000000000000" pitchFamily="50" charset="-128"/>
                <a:ea typeface="HGPｺﾞｼｯｸE" panose="020B0900000000000000" pitchFamily="50" charset="-128"/>
                <a:cs typeface="Times New Roman" panose="02020603050405020304" pitchFamily="18" charset="0"/>
              </a:rPr>
              <a:t>・研究者が議論する場が足りない</a:t>
            </a:r>
            <a:endParaRPr lang="en-US" altLang="ja-JP" sz="32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・解決策は試され続けられてきた</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例：新しい学会の立ち上げ</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80</a:t>
            </a:r>
            <a:r>
              <a:rPr lang="ja-JP" altLang="en-US" sz="2000" kern="100">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p>
          <a:p>
            <a:pPr lvl="0" algn="just"/>
            <a:endPar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2000</a:t>
            </a:r>
            <a:r>
              <a:rPr lang="ja-JP" altLang="en-US" sz="2000" kern="100">
                <a:effectLst/>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バイオロギング研究会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会費不要の学会：</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定量生物の会、次世代シーケンサー現場の会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3" name="正方形/長方形 2">
            <a:extLst>
              <a:ext uri="{FF2B5EF4-FFF2-40B4-BE49-F238E27FC236}">
                <a16:creationId xmlns:a16="http://schemas.microsoft.com/office/drawing/2014/main" id="{6EF409BB-E834-7F4D-AAE5-4C9D8852E134}"/>
              </a:ext>
            </a:extLst>
          </p:cNvPr>
          <p:cNvSpPr/>
          <p:nvPr/>
        </p:nvSpPr>
        <p:spPr>
          <a:xfrm>
            <a:off x="1619671" y="5085184"/>
            <a:ext cx="6257203" cy="830997"/>
          </a:xfrm>
          <a:prstGeom prst="rect">
            <a:avLst/>
          </a:prstGeom>
        </p:spPr>
        <p:txBody>
          <a:bodyPr wrap="square">
            <a:spAutoFit/>
          </a:bodyPr>
          <a:lstStyle/>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種生物学会、動物行動学会、数理生物学会、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生態学会関東地区・修士論文発表会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E600F7BF-C22F-124C-86AC-915F38D770B7}"/>
              </a:ext>
            </a:extLst>
          </p:cNvPr>
          <p:cNvSpPr txBox="1"/>
          <p:nvPr/>
        </p:nvSpPr>
        <p:spPr>
          <a:xfrm>
            <a:off x="539552" y="2772217"/>
            <a:ext cx="8132050" cy="584775"/>
          </a:xfrm>
          <a:prstGeom prst="rect">
            <a:avLst/>
          </a:prstGeom>
          <a:noFill/>
        </p:spPr>
        <p:txBody>
          <a:bodyPr wrap="square" rtlCol="0">
            <a:spAutoFit/>
          </a:bodyPr>
          <a:lstStyle/>
          <a:p>
            <a:pPr lvl="0" eaLnBrk="0" hangingPunct="0"/>
            <a:r>
              <a:rPr lang="ja-JP" altLang="en-US" sz="3200">
                <a:solidFill>
                  <a:schemeClr val="bg1"/>
                </a:solidFill>
                <a:latin typeface="HGPGothicE" panose="020B0900000000000000" pitchFamily="34" charset="-128"/>
                <a:ea typeface="HGPGothicE" panose="020B0900000000000000" pitchFamily="34" charset="-128"/>
              </a:rPr>
              <a:t>何か共有するモノがないと議論を始めにくい</a:t>
            </a:r>
            <a:endParaRPr kumimoji="0" lang="en-US" altLang="ja-JP" sz="3200" b="0" i="0" u="none" strike="noStrike" cap="none" normalizeH="0" baseline="0" dirty="0">
              <a:ln>
                <a:noFill/>
              </a:ln>
              <a:solidFill>
                <a:schemeClr val="bg1"/>
              </a:solidFill>
              <a:effectLst/>
              <a:latin typeface="HGPGothicE" panose="020B0900000000000000" pitchFamily="34" charset="-128"/>
              <a:ea typeface="HGPGothicE" panose="020B0900000000000000" pitchFamily="34" charset="-128"/>
            </a:endParaRPr>
          </a:p>
        </p:txBody>
      </p:sp>
    </p:spTree>
    <p:extLst>
      <p:ext uri="{BB962C8B-B14F-4D97-AF65-F5344CB8AC3E}">
        <p14:creationId xmlns:p14="http://schemas.microsoft.com/office/powerpoint/2010/main" val="402142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095C473D-64A7-2746-87D8-9B3C561E78F7}"/>
              </a:ext>
            </a:extLst>
          </p:cNvPr>
          <p:cNvSpPr txBox="1"/>
          <p:nvPr/>
        </p:nvSpPr>
        <p:spPr>
          <a:xfrm>
            <a:off x="215516" y="107921"/>
            <a:ext cx="8708114"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数学を用いる生物学：理念・概念と実践・方法論</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2" name="正方形/長方形 1">
            <a:extLst>
              <a:ext uri="{FF2B5EF4-FFF2-40B4-BE49-F238E27FC236}">
                <a16:creationId xmlns:a16="http://schemas.microsoft.com/office/drawing/2014/main" id="{8617E522-9FBF-8941-B80B-11C73626DCAC}"/>
              </a:ext>
            </a:extLst>
          </p:cNvPr>
          <p:cNvSpPr/>
          <p:nvPr/>
        </p:nvSpPr>
        <p:spPr>
          <a:xfrm>
            <a:off x="107504" y="764704"/>
            <a:ext cx="8914007" cy="400110"/>
          </a:xfrm>
          <a:prstGeom prst="rect">
            <a:avLst/>
          </a:prstGeom>
        </p:spPr>
        <p:txBody>
          <a:bodyPr wrap="square">
            <a:spAutoFit/>
          </a:bodyPr>
          <a:lstStyle/>
          <a:p>
            <a:pPr algn="l"/>
            <a:r>
              <a:rPr lang="en-US" altLang="ja-JP" sz="2000" dirty="0">
                <a:latin typeface="HGPGothicE" panose="020B0900000000000000" pitchFamily="34" charset="-128"/>
                <a:ea typeface="HGPGothicE" panose="020B0900000000000000" pitchFamily="34" charset="-128"/>
              </a:rPr>
              <a:t>10:00-10:30 </a:t>
            </a:r>
            <a:r>
              <a:rPr lang="ja-JP" altLang="en-US" sz="2000">
                <a:latin typeface="HGPGothicE" panose="020B0900000000000000" pitchFamily="34" charset="-128"/>
                <a:ea typeface="HGPGothicE" panose="020B0900000000000000" pitchFamily="34" charset="-128"/>
              </a:rPr>
              <a:t>開催挨拶</a:t>
            </a:r>
            <a:r>
              <a:rPr lang="en-US" altLang="ja-JP" sz="2000" dirty="0">
                <a:latin typeface="HGPGothicE" panose="020B0900000000000000" pitchFamily="34" charset="-128"/>
                <a:ea typeface="HGPGothicE" panose="020B0900000000000000" pitchFamily="34" charset="-128"/>
              </a:rPr>
              <a:t>, </a:t>
            </a:r>
            <a:r>
              <a:rPr lang="en" altLang="ja-JP" sz="2000" dirty="0">
                <a:latin typeface="HGPGothicE" panose="020B0900000000000000" pitchFamily="34" charset="-128"/>
                <a:ea typeface="HGPGothicE" panose="020B0900000000000000" pitchFamily="34" charset="-128"/>
              </a:rPr>
              <a:t>presence-only data</a:t>
            </a:r>
            <a:r>
              <a:rPr lang="ja-JP" altLang="en-US" sz="2000">
                <a:latin typeface="HGPGothicE" panose="020B0900000000000000" pitchFamily="34" charset="-128"/>
                <a:ea typeface="HGPGothicE" panose="020B0900000000000000" pitchFamily="34" charset="-128"/>
              </a:rPr>
              <a:t>とポアソン点過程</a:t>
            </a:r>
            <a:r>
              <a:rPr lang="en-US" altLang="ja-JP" sz="2000" dirty="0">
                <a:latin typeface="HGPGothicE" panose="020B0900000000000000" pitchFamily="34" charset="-128"/>
                <a:ea typeface="HGPGothicE" panose="020B0900000000000000" pitchFamily="34" charset="-128"/>
              </a:rPr>
              <a:t>  </a:t>
            </a:r>
            <a:r>
              <a:rPr lang="ja-JP" altLang="en-US" sz="1600">
                <a:latin typeface="HGPGothicE" panose="020B0900000000000000" pitchFamily="34" charset="-128"/>
                <a:ea typeface="HGPGothicE" panose="020B0900000000000000" pitchFamily="34" charset="-128"/>
              </a:rPr>
              <a:t>島谷健一郎（統数研）</a:t>
            </a:r>
            <a:endParaRPr lang="en-US" altLang="ja-JP" sz="1600" dirty="0">
              <a:latin typeface="HGPGothicE" panose="020B0900000000000000" pitchFamily="34" charset="-128"/>
              <a:ea typeface="HGPGothicE" panose="020B0900000000000000" pitchFamily="34" charset="-128"/>
            </a:endParaRPr>
          </a:p>
        </p:txBody>
      </p:sp>
      <p:sp>
        <p:nvSpPr>
          <p:cNvPr id="5" name="テキスト ボックス 4">
            <a:extLst>
              <a:ext uri="{FF2B5EF4-FFF2-40B4-BE49-F238E27FC236}">
                <a16:creationId xmlns:a16="http://schemas.microsoft.com/office/drawing/2014/main" id="{F53BE726-CCEC-D543-B68C-7E5A73DC848F}"/>
              </a:ext>
            </a:extLst>
          </p:cNvPr>
          <p:cNvSpPr txBox="1"/>
          <p:nvPr/>
        </p:nvSpPr>
        <p:spPr>
          <a:xfrm>
            <a:off x="179512" y="3429000"/>
            <a:ext cx="8841999" cy="3354765"/>
          </a:xfrm>
          <a:prstGeom prst="rect">
            <a:avLst/>
          </a:prstGeom>
          <a:noFill/>
        </p:spPr>
        <p:txBody>
          <a:bodyPr wrap="square">
            <a:spAutoFit/>
          </a:bodyPr>
          <a:lstStyle/>
          <a:p>
            <a:pPr lvl="0" algn="just"/>
            <a:r>
              <a:rPr lang="en-US" altLang="ja-JP" sz="2400" kern="100" dirty="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rPr>
              <a:t>0. </a:t>
            </a:r>
            <a:r>
              <a:rPr lang="ja-JP" altLang="en-US" sz="2400" kern="10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rPr>
              <a:t>日本の科学界全般に共通する問題</a:t>
            </a:r>
            <a:endParaRPr lang="en-US" altLang="ja-JP" sz="2400" kern="100" dirty="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endParaRPr>
          </a:p>
          <a:p>
            <a:pPr lvl="0"/>
            <a:r>
              <a:rPr lang="ja-JP" altLang="en-US" sz="3200" kern="100">
                <a:solidFill>
                  <a:schemeClr val="bg1"/>
                </a:solidFill>
                <a:effectLst/>
                <a:latin typeface="HGPｺﾞｼｯｸE" panose="020B0900000000000000" pitchFamily="50" charset="-128"/>
                <a:ea typeface="HGPｺﾞｼｯｸE" panose="020B0900000000000000" pitchFamily="50" charset="-128"/>
                <a:cs typeface="Times New Roman" panose="02020603050405020304" pitchFamily="18" charset="0"/>
              </a:rPr>
              <a:t>・研究者が議論する場が足りない</a:t>
            </a:r>
            <a:endParaRPr lang="en-US" altLang="ja-JP" sz="3200" kern="100" dirty="0">
              <a:solidFill>
                <a:schemeClr val="bg1"/>
              </a:solidFill>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rPr>
              <a:t>・解決策は試され続けられてきた</a:t>
            </a:r>
            <a:endParaRPr lang="en-US" altLang="ja-JP" sz="2400" kern="100" dirty="0">
              <a:solidFill>
                <a:schemeClr val="bg1"/>
              </a:solidFill>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ja-JP" altLang="en-US" sz="2400" kern="100">
                <a:solidFill>
                  <a:schemeClr val="bg1"/>
                </a:solidFill>
                <a:effectLst/>
                <a:latin typeface="HGPｺﾞｼｯｸE" panose="020B0900000000000000" pitchFamily="50" charset="-128"/>
                <a:ea typeface="HGPｺﾞｼｯｸE" panose="020B0900000000000000" pitchFamily="50" charset="-128"/>
                <a:cs typeface="Times New Roman" panose="02020603050405020304" pitchFamily="18" charset="0"/>
              </a:rPr>
              <a:t>例：新しい学会の立ち上げ</a:t>
            </a:r>
            <a:endParaRPr lang="en-US" altLang="ja-JP" sz="2400" kern="100" dirty="0">
              <a:solidFill>
                <a:schemeClr val="bg1"/>
              </a:solidFill>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80</a:t>
            </a:r>
            <a:r>
              <a:rPr lang="ja-JP" altLang="en-US" sz="2000" kern="100">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p>
          <a:p>
            <a:pPr lvl="0" algn="just"/>
            <a:endPar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2000</a:t>
            </a:r>
            <a:r>
              <a:rPr lang="ja-JP" altLang="en-US" sz="2000" kern="100">
                <a:effectLst/>
                <a:latin typeface="HGPｺﾞｼｯｸE" panose="020B0900000000000000" pitchFamily="50" charset="-128"/>
                <a:ea typeface="HGPｺﾞｼｯｸE" panose="020B0900000000000000" pitchFamily="50" charset="-128"/>
                <a:cs typeface="Times New Roman" panose="02020603050405020304" pitchFamily="18" charset="0"/>
              </a:rPr>
              <a:t>年代</a:t>
            </a:r>
            <a:r>
              <a:rPr lang="en-US" altLang="ja-JP" sz="2000" kern="100" dirty="0">
                <a:effectLst/>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バイオロギング研究会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a:p>
            <a:pPr lvl="0" algn="just"/>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    </a:t>
            </a:r>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会費不要の学会：</a:t>
            </a:r>
            <a:r>
              <a:rPr lang="ja-JP" altLang="en-US" sz="2400" kern="100">
                <a:effectLst/>
                <a:latin typeface="HGPｺﾞｼｯｸE" panose="020B0900000000000000" pitchFamily="50" charset="-128"/>
                <a:ea typeface="HGPｺﾞｼｯｸE" panose="020B0900000000000000" pitchFamily="50" charset="-128"/>
                <a:cs typeface="Times New Roman" panose="02020603050405020304" pitchFamily="18" charset="0"/>
              </a:rPr>
              <a:t>定量生物の会、次世代シーケンサー現場の会</a:t>
            </a:r>
            <a:endParaRPr lang="en-US" altLang="ja-JP" sz="2400" kern="100" dirty="0">
              <a:effectLst/>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3" name="正方形/長方形 2">
            <a:extLst>
              <a:ext uri="{FF2B5EF4-FFF2-40B4-BE49-F238E27FC236}">
                <a16:creationId xmlns:a16="http://schemas.microsoft.com/office/drawing/2014/main" id="{6EF409BB-E834-7F4D-AAE5-4C9D8852E134}"/>
              </a:ext>
            </a:extLst>
          </p:cNvPr>
          <p:cNvSpPr/>
          <p:nvPr/>
        </p:nvSpPr>
        <p:spPr>
          <a:xfrm>
            <a:off x="1619671" y="5085184"/>
            <a:ext cx="6257203" cy="830997"/>
          </a:xfrm>
          <a:prstGeom prst="rect">
            <a:avLst/>
          </a:prstGeom>
        </p:spPr>
        <p:txBody>
          <a:bodyPr wrap="square">
            <a:spAutoFit/>
          </a:bodyPr>
          <a:lstStyle/>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種生物学会、動物行動学会、数理生物学会、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l"/>
            <a:r>
              <a:rPr lang="ja-JP" altLang="en-US" sz="2400" kern="100">
                <a:latin typeface="HGPｺﾞｼｯｸE" panose="020B0900000000000000" pitchFamily="50" charset="-128"/>
                <a:ea typeface="HGPｺﾞｼｯｸE" panose="020B0900000000000000" pitchFamily="50" charset="-128"/>
                <a:cs typeface="Times New Roman" panose="02020603050405020304" pitchFamily="18" charset="0"/>
              </a:rPr>
              <a:t>生態学会関東地区・修士論文発表会</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E600F7BF-C22F-124C-86AC-915F38D770B7}"/>
              </a:ext>
            </a:extLst>
          </p:cNvPr>
          <p:cNvSpPr txBox="1"/>
          <p:nvPr/>
        </p:nvSpPr>
        <p:spPr>
          <a:xfrm>
            <a:off x="539552" y="2772217"/>
            <a:ext cx="8132050" cy="584775"/>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何か共有するモノがないと議論を始めにくい</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9" name="テキスト ボックス 8">
            <a:extLst>
              <a:ext uri="{FF2B5EF4-FFF2-40B4-BE49-F238E27FC236}">
                <a16:creationId xmlns:a16="http://schemas.microsoft.com/office/drawing/2014/main" id="{313F139B-8E65-6047-92CB-CDE66CDC89F7}"/>
              </a:ext>
            </a:extLst>
          </p:cNvPr>
          <p:cNvSpPr txBox="1"/>
          <p:nvPr/>
        </p:nvSpPr>
        <p:spPr>
          <a:xfrm>
            <a:off x="107504" y="3636313"/>
            <a:ext cx="8708114" cy="1077218"/>
          </a:xfrm>
          <a:prstGeom prst="rect">
            <a:avLst/>
          </a:prstGeom>
          <a:noFill/>
        </p:spPr>
        <p:txBody>
          <a:bodyPr wrap="square" rtlCol="0">
            <a:spAutoFit/>
          </a:bodyPr>
          <a:lstStyle/>
          <a:p>
            <a:pPr lvl="0" eaLnBrk="0" hangingPunct="0"/>
            <a:r>
              <a:rPr lang="ja-JP" altLang="en-US" sz="3200">
                <a:latin typeface="HGPGothicE" panose="020B0900000000000000" pitchFamily="34" charset="-128"/>
                <a:ea typeface="HGPGothicE" panose="020B0900000000000000" pitchFamily="34" charset="-128"/>
              </a:rPr>
              <a:t>バイオロギング（調査法）、遺伝子情報、</a:t>
            </a:r>
            <a:endParaRPr lang="en-US" altLang="ja-JP" sz="3200" dirty="0">
              <a:latin typeface="HGPGothicE" panose="020B0900000000000000" pitchFamily="34" charset="-128"/>
              <a:ea typeface="HGPGothicE" panose="020B0900000000000000" pitchFamily="34" charset="-128"/>
            </a:endParaRPr>
          </a:p>
          <a:p>
            <a:pPr lvl="0" eaLnBrk="0" hangingPunct="0"/>
            <a:r>
              <a:rPr kumimoji="0" lang="ja-JP" altLang="en-US" sz="3200" b="0" i="0" u="none" strike="noStrike" cap="none" normalizeH="0" baseline="0">
                <a:ln>
                  <a:noFill/>
                </a:ln>
                <a:solidFill>
                  <a:schemeClr val="tx1"/>
                </a:solidFill>
                <a:effectLst/>
                <a:latin typeface="HGPGothicE" panose="020B0900000000000000" pitchFamily="34" charset="-128"/>
                <a:ea typeface="HGPGothicE" panose="020B0900000000000000" pitchFamily="34" charset="-128"/>
              </a:rPr>
              <a:t>数理モデル、統計モデル</a:t>
            </a:r>
            <a:endParaRPr kumimoji="0" lang="en-US" altLang="ja-JP" sz="3200" b="0" i="0" u="none" strike="noStrike" cap="none" normalizeH="0" baseline="0" dirty="0">
              <a:ln>
                <a:noFill/>
              </a:ln>
              <a:solidFill>
                <a:schemeClr val="tx1"/>
              </a:solidFill>
              <a:effectLst/>
              <a:latin typeface="HGPGothicE" panose="020B0900000000000000" pitchFamily="34" charset="-128"/>
              <a:ea typeface="HGPGothicE" panose="020B0900000000000000" pitchFamily="34" charset="-128"/>
            </a:endParaRPr>
          </a:p>
        </p:txBody>
      </p:sp>
      <p:sp>
        <p:nvSpPr>
          <p:cNvPr id="6" name="テキスト ボックス 5">
            <a:extLst>
              <a:ext uri="{FF2B5EF4-FFF2-40B4-BE49-F238E27FC236}">
                <a16:creationId xmlns:a16="http://schemas.microsoft.com/office/drawing/2014/main" id="{C7DC21BE-425C-2878-DA1F-B9D965CA7468}"/>
              </a:ext>
            </a:extLst>
          </p:cNvPr>
          <p:cNvSpPr txBox="1"/>
          <p:nvPr/>
        </p:nvSpPr>
        <p:spPr>
          <a:xfrm>
            <a:off x="107505" y="1268760"/>
            <a:ext cx="8914006" cy="1446550"/>
          </a:xfrm>
          <a:prstGeom prst="rect">
            <a:avLst/>
          </a:prstGeom>
          <a:noFill/>
        </p:spPr>
        <p:txBody>
          <a:bodyPr wrap="square">
            <a:spAutoFit/>
          </a:bodyPr>
          <a:lstStyle/>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テーマの近い研究者間の議論だけでは不足</a:t>
            </a:r>
            <a:endPar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1600" kern="100" dirty="0">
                <a:latin typeface="HGPｺﾞｼｯｸE" panose="020B0900000000000000" pitchFamily="50" charset="-128"/>
                <a:ea typeface="HGPｺﾞｼｯｸE" panose="020B0900000000000000" pitchFamily="50" charset="-128"/>
                <a:cs typeface="Times New Roman" panose="02020603050405020304" pitchFamily="18" charset="0"/>
              </a:rPr>
              <a:t>例：</a:t>
            </a:r>
            <a:endParaRPr lang="en-US" altLang="ja-JP" sz="16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・異なる分類群の生き物（哺乳類・樹木・微生物・</a:t>
            </a:r>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000" kern="100" dirty="0">
                <a:latin typeface="HGPｺﾞｼｯｸE" panose="020B0900000000000000" pitchFamily="50" charset="-128"/>
                <a:ea typeface="HGPｺﾞｼｯｸE" panose="020B0900000000000000" pitchFamily="50" charset="-128"/>
                <a:cs typeface="Times New Roman" panose="02020603050405020304" pitchFamily="18" charset="0"/>
              </a:rPr>
              <a:t>を扱う研究者間</a:t>
            </a:r>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a:p>
            <a:pPr algn="just"/>
            <a:r>
              <a:rPr lang="ja-JP" altLang="en-US" sz="2400" kern="100" dirty="0">
                <a:latin typeface="HGPｺﾞｼｯｸE" panose="020B0900000000000000" pitchFamily="50" charset="-128"/>
                <a:ea typeface="HGPｺﾞｼｯｸE" panose="020B0900000000000000" pitchFamily="50" charset="-128"/>
                <a:cs typeface="Times New Roman" panose="02020603050405020304" pitchFamily="18" charset="0"/>
              </a:rPr>
              <a:t>・異なるスケールで生き物を観ている（個体・細胞・分子・</a:t>
            </a:r>
            <a:r>
              <a:rPr lang="en-US" altLang="ja-JP" sz="2400" kern="100" dirty="0">
                <a:latin typeface="HGPｺﾞｼｯｸE" panose="020B0900000000000000" pitchFamily="50" charset="-128"/>
                <a:ea typeface="HGPｺﾞｼｯｸE" panose="020B0900000000000000" pitchFamily="50" charset="-128"/>
                <a:cs typeface="Times New Roman" panose="02020603050405020304" pitchFamily="18" charset="0"/>
              </a:rPr>
              <a:t>…)</a:t>
            </a:r>
            <a:r>
              <a:rPr lang="ja-JP" altLang="en-US" sz="2000" kern="100" dirty="0">
                <a:latin typeface="HGPｺﾞｼｯｸE" panose="020B0900000000000000" pitchFamily="50" charset="-128"/>
                <a:ea typeface="HGPｺﾞｼｯｸE" panose="020B0900000000000000" pitchFamily="50" charset="-128"/>
                <a:cs typeface="Times New Roman" panose="02020603050405020304" pitchFamily="18" charset="0"/>
              </a:rPr>
              <a:t>研究者間</a:t>
            </a:r>
            <a:endParaRPr lang="en-US" altLang="ja-JP" sz="2000" kern="100" dirty="0">
              <a:latin typeface="HGPｺﾞｼｯｸE" panose="020B0900000000000000" pitchFamily="50" charset="-128"/>
              <a:ea typeface="HGPｺﾞｼｯｸE" panose="020B0900000000000000" pitchFamily="50" charset="-128"/>
              <a:cs typeface="Times New Roman" panose="02020603050405020304" pitchFamily="18" charset="0"/>
            </a:endParaRPr>
          </a:p>
        </p:txBody>
      </p:sp>
    </p:spTree>
    <p:extLst>
      <p:ext uri="{BB962C8B-B14F-4D97-AF65-F5344CB8AC3E}">
        <p14:creationId xmlns:p14="http://schemas.microsoft.com/office/powerpoint/2010/main" val="15217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4016" y="116632"/>
            <a:ext cx="8964488" cy="1077218"/>
          </a:xfrm>
          <a:prstGeom prst="rect">
            <a:avLst/>
          </a:prstGeom>
          <a:noFill/>
        </p:spPr>
        <p:txBody>
          <a:bodyPr wrap="square" rtlCol="0">
            <a:spAutoFit/>
          </a:bodyPr>
          <a:lstStyle/>
          <a:p>
            <a:r>
              <a:rPr lang="ja-JP" altLang="en-US" sz="3200" dirty="0">
                <a:latin typeface="HGPｺﾞｼｯｸE" panose="020B0900000000000000" pitchFamily="50" charset="-128"/>
                <a:ea typeface="HGPｺﾞｼｯｸE" panose="020B0900000000000000" pitchFamily="50" charset="-128"/>
              </a:rPr>
              <a:t>生き物は数式に従って生きているわけではない。</a:t>
            </a:r>
            <a:endParaRPr lang="en-US" altLang="ja-JP" sz="3200" dirty="0">
              <a:latin typeface="HGPｺﾞｼｯｸE" panose="020B0900000000000000" pitchFamily="50" charset="-128"/>
              <a:ea typeface="HGPｺﾞｼｯｸE"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だから、数学と生物学は相性が悪い</a:t>
            </a:r>
            <a:r>
              <a:rPr lang="ja-JP" altLang="en-US" sz="2400" dirty="0">
                <a:latin typeface="HGPｺﾞｼｯｸE" panose="020B0900000000000000" pitchFamily="50" charset="-128"/>
                <a:ea typeface="HGPｺﾞｼｯｸE" panose="020B0900000000000000" pitchFamily="50" charset="-128"/>
              </a:rPr>
              <a:t>（発言者不詳）</a:t>
            </a:r>
            <a:r>
              <a:rPr lang="ja-JP" altLang="en-US" sz="3200" dirty="0">
                <a:latin typeface="HGPｺﾞｼｯｸE" panose="020B0900000000000000" pitchFamily="50" charset="-128"/>
                <a:ea typeface="HGPｺﾞｼｯｸE" panose="020B0900000000000000" pitchFamily="50" charset="-128"/>
              </a:rPr>
              <a:t>。</a:t>
            </a:r>
            <a:endParaRPr lang="en-US" altLang="ja-JP" sz="3200" dirty="0">
              <a:latin typeface="HGPｺﾞｼｯｸE" panose="020B0900000000000000" pitchFamily="50" charset="-128"/>
              <a:ea typeface="HGPｺﾞｼｯｸE" panose="020B0900000000000000" pitchFamily="50" charset="-128"/>
            </a:endParaRPr>
          </a:p>
        </p:txBody>
      </p:sp>
      <p:sp>
        <p:nvSpPr>
          <p:cNvPr id="8" name="テキスト ボックス 7">
            <a:extLst>
              <a:ext uri="{FF2B5EF4-FFF2-40B4-BE49-F238E27FC236}">
                <a16:creationId xmlns:a16="http://schemas.microsoft.com/office/drawing/2014/main" id="{003690D1-7D50-E2F1-1A6C-938077DCAB11}"/>
              </a:ext>
            </a:extLst>
          </p:cNvPr>
          <p:cNvSpPr txBox="1"/>
          <p:nvPr/>
        </p:nvSpPr>
        <p:spPr>
          <a:xfrm>
            <a:off x="107504" y="1484784"/>
            <a:ext cx="8964488" cy="5386090"/>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定性的仮説はともかく、</a:t>
            </a:r>
            <a:r>
              <a:rPr lang="ja-JP" altLang="en-US" sz="3200" dirty="0">
                <a:latin typeface="HGPｺﾞｼｯｸE" panose="020B0900000000000000" pitchFamily="50" charset="-128"/>
                <a:ea typeface="HGPｺﾞｼｯｸE" panose="020B0900000000000000" pitchFamily="50" charset="-128"/>
              </a:rPr>
              <a:t>定量的予測や推定で数学は不可欠</a:t>
            </a:r>
            <a:r>
              <a:rPr lang="en-US" altLang="ja-JP" sz="3200" dirty="0">
                <a:latin typeface="HGPｺﾞｼｯｸE" panose="020B0900000000000000" pitchFamily="50" charset="-128"/>
                <a:ea typeface="HGPｺﾞｼｯｸE" panose="020B0900000000000000" pitchFamily="50" charset="-128"/>
              </a:rPr>
              <a:t>.</a:t>
            </a:r>
          </a:p>
          <a:p>
            <a:endParaRPr lang="en-US" altLang="ja-JP" sz="2000" dirty="0">
              <a:latin typeface="HGPｺﾞｼｯｸE" panose="020B0900000000000000" pitchFamily="50" charset="-128"/>
              <a:ea typeface="HGPｺﾞｼｯｸE" panose="020B0900000000000000" pitchFamily="50" charset="-128"/>
            </a:endParaRPr>
          </a:p>
          <a:p>
            <a:r>
              <a:rPr lang="ja-JP" altLang="en-US" sz="2400">
                <a:latin typeface="HGPｺﾞｼｯｸE" panose="020B0900000000000000" pitchFamily="50" charset="-128"/>
                <a:ea typeface="HGPｺﾞｼｯｸE" panose="020B0900000000000000" pitchFamily="50" charset="-128"/>
              </a:rPr>
              <a:t>ところで</a:t>
            </a:r>
            <a:r>
              <a:rPr lang="ja-JP" altLang="en-US" sz="2400" dirty="0">
                <a:latin typeface="HGPｺﾞｼｯｸE" panose="020B0900000000000000" pitchFamily="50" charset="-128"/>
                <a:ea typeface="HGPｺﾞｼｯｸE" panose="020B0900000000000000" pitchFamily="50" charset="-128"/>
              </a:rPr>
              <a:t>、野外や実験研究者が数学の必要性を感じたとき</a:t>
            </a:r>
            <a:endParaRPr lang="en-US" altLang="ja-JP" sz="2400" dirty="0">
              <a:latin typeface="HGPｺﾞｼｯｸE" panose="020B0900000000000000" pitchFamily="50" charset="-128"/>
              <a:ea typeface="HGPｺﾞｼｯｸE" panose="020B0900000000000000" pitchFamily="50" charset="-128"/>
            </a:endParaRPr>
          </a:p>
          <a:p>
            <a:pPr algn="l"/>
            <a:endParaRPr lang="en-US" altLang="ja-JP" sz="2000" dirty="0">
              <a:latin typeface="HGPｺﾞｼｯｸE" panose="020B0900000000000000" pitchFamily="50" charset="-128"/>
              <a:ea typeface="HGPｺﾞｼｯｸE" panose="020B0900000000000000" pitchFamily="50" charset="-128"/>
            </a:endParaRPr>
          </a:p>
          <a:p>
            <a:pPr algn="l"/>
            <a:r>
              <a:rPr lang="ja-JP" altLang="en-US" sz="2000">
                <a:latin typeface="HGPｺﾞｼｯｸE" panose="020B0900000000000000" pitchFamily="50" charset="-128"/>
                <a:ea typeface="HGPｺﾞｼｯｸE" panose="020B0900000000000000" pitchFamily="50" charset="-128"/>
              </a:rPr>
              <a:t>最初の疑問（障壁）：</a:t>
            </a:r>
            <a:r>
              <a:rPr lang="en-US" altLang="ja-JP" sz="2000" dirty="0">
                <a:latin typeface="HGPｺﾞｼｯｸE" panose="020B0900000000000000" pitchFamily="50" charset="-128"/>
                <a:ea typeface="HGPｺﾞｼｯｸE" panose="020B0900000000000000" pitchFamily="50" charset="-128"/>
              </a:rPr>
              <a:t> </a:t>
            </a:r>
            <a:r>
              <a:rPr lang="ja-JP" altLang="en-US" sz="3200">
                <a:latin typeface="HGPｺﾞｼｯｸE" panose="020B0900000000000000" pitchFamily="50" charset="-128"/>
                <a:ea typeface="HGPｺﾞｼｯｸE" panose="020B0900000000000000" pitchFamily="50" charset="-128"/>
              </a:rPr>
              <a:t>統計学</a:t>
            </a:r>
            <a:r>
              <a:rPr lang="ja-JP" altLang="en-US" sz="3200" dirty="0">
                <a:latin typeface="HGPｺﾞｼｯｸE" panose="020B0900000000000000" pitchFamily="50" charset="-128"/>
                <a:ea typeface="HGPｺﾞｼｯｸE" panose="020B0900000000000000" pitchFamily="50" charset="-128"/>
              </a:rPr>
              <a:t>か数理生物学</a:t>
            </a:r>
            <a:r>
              <a:rPr lang="ja-JP" altLang="en-US" sz="3200">
                <a:latin typeface="HGPｺﾞｼｯｸE" panose="020B0900000000000000" pitchFamily="50" charset="-128"/>
                <a:ea typeface="HGPｺﾞｼｯｸE" panose="020B0900000000000000" pitchFamily="50" charset="-128"/>
              </a:rPr>
              <a:t>か？</a:t>
            </a:r>
            <a:endParaRPr lang="en-US" altLang="ja-JP" sz="3200" dirty="0">
              <a:latin typeface="HGPｺﾞｼｯｸE" panose="020B0900000000000000" pitchFamily="50" charset="-128"/>
              <a:ea typeface="HGPｺﾞｼｯｸE" panose="020B0900000000000000" pitchFamily="50" charset="-128"/>
            </a:endParaRPr>
          </a:p>
          <a:p>
            <a:r>
              <a:rPr lang="ja-JP" altLang="en-US" sz="2400">
                <a:latin typeface="HGPｺﾞｼｯｸE" panose="020B0900000000000000" pitchFamily="50" charset="-128"/>
                <a:ea typeface="HGPｺﾞｼｯｸE" panose="020B0900000000000000" pitchFamily="50" charset="-128"/>
              </a:rPr>
              <a:t>どっち</a:t>
            </a:r>
            <a:r>
              <a:rPr lang="ja-JP" altLang="en-US" sz="2400" dirty="0">
                <a:latin typeface="HGPｺﾞｼｯｸE" panose="020B0900000000000000" pitchFamily="50" charset="-128"/>
                <a:ea typeface="HGPｺﾞｼｯｸE" panose="020B0900000000000000" pitchFamily="50" charset="-128"/>
              </a:rPr>
              <a:t>の研究者と相談</a:t>
            </a:r>
            <a:r>
              <a:rPr lang="en-US" altLang="ja-JP" sz="2400" dirty="0">
                <a:latin typeface="HGPｺﾞｼｯｸE" panose="020B0900000000000000" pitchFamily="50" charset="-128"/>
                <a:ea typeface="HGPｺﾞｼｯｸE" panose="020B0900000000000000" pitchFamily="50" charset="-128"/>
              </a:rPr>
              <a:t>/</a:t>
            </a:r>
            <a:r>
              <a:rPr lang="ja-JP" altLang="en-US" sz="2400" dirty="0">
                <a:latin typeface="HGPｺﾞｼｯｸE" panose="020B0900000000000000" pitchFamily="50" charset="-128"/>
                <a:ea typeface="HGPｺﾞｼｯｸE" panose="020B0900000000000000" pitchFamily="50" charset="-128"/>
              </a:rPr>
              <a:t>共同研究？</a:t>
            </a:r>
            <a:endParaRPr lang="en-US" altLang="ja-JP" sz="2400" dirty="0">
              <a:latin typeface="HGPｺﾞｼｯｸE" panose="020B0900000000000000" pitchFamily="50" charset="-128"/>
              <a:ea typeface="HGPｺﾞｼｯｸE" panose="020B0900000000000000" pitchFamily="50" charset="-128"/>
            </a:endParaRPr>
          </a:p>
          <a:p>
            <a:endParaRPr lang="en-US" altLang="ja-JP" sz="1000" dirty="0">
              <a:latin typeface="HGPｺﾞｼｯｸE" panose="020B0900000000000000" pitchFamily="50" charset="-128"/>
              <a:ea typeface="HGPｺﾞｼｯｸE" panose="020B0900000000000000" pitchFamily="50" charset="-128"/>
            </a:endParaRPr>
          </a:p>
          <a:p>
            <a:pPr algn="l"/>
            <a:r>
              <a:rPr lang="ja-JP" altLang="en-US" sz="2000">
                <a:latin typeface="HGPｺﾞｼｯｸE" panose="020B0900000000000000" pitchFamily="50" charset="-128"/>
                <a:ea typeface="HGPｺﾞｼｯｸE" panose="020B0900000000000000" pitchFamily="50" charset="-128"/>
              </a:rPr>
              <a:t>次の疑問（障壁）：</a:t>
            </a:r>
            <a:endParaRPr lang="en-US" altLang="ja-JP" sz="2000" dirty="0">
              <a:latin typeface="HGPｺﾞｼｯｸE" panose="020B0900000000000000" pitchFamily="50" charset="-128"/>
              <a:ea typeface="HGPｺﾞｼｯｸE" panose="020B0900000000000000" pitchFamily="50" charset="-128"/>
            </a:endParaRPr>
          </a:p>
          <a:p>
            <a:pPr lvl="1" algn="l"/>
            <a:r>
              <a:rPr lang="ja-JP" altLang="en-US" sz="2800">
                <a:latin typeface="HGPｺﾞｼｯｸE" panose="020B0900000000000000" pitchFamily="50" charset="-128"/>
                <a:ea typeface="HGPｺﾞｼｯｸE" panose="020B0900000000000000" pitchFamily="50" charset="-128"/>
              </a:rPr>
              <a:t>たくさん</a:t>
            </a:r>
            <a:r>
              <a:rPr lang="ja-JP" altLang="en-US" sz="2800" dirty="0">
                <a:latin typeface="HGPｺﾞｼｯｸE" panose="020B0900000000000000" pitchFamily="50" charset="-128"/>
                <a:ea typeface="HGPｺﾞｼｯｸE" panose="020B0900000000000000" pitchFamily="50" charset="-128"/>
              </a:rPr>
              <a:t>ある統計モデル、数理モデルの、どれ</a:t>
            </a:r>
            <a:r>
              <a:rPr lang="ja-JP" altLang="en-US" sz="2800">
                <a:latin typeface="HGPｺﾞｼｯｸE" panose="020B0900000000000000" pitchFamily="50" charset="-128"/>
                <a:ea typeface="HGPｺﾞｼｯｸE" panose="020B0900000000000000" pitchFamily="50" charset="-128"/>
              </a:rPr>
              <a:t>から学習する</a:t>
            </a:r>
            <a:r>
              <a:rPr lang="ja-JP" altLang="en-US" sz="2800" dirty="0">
                <a:latin typeface="HGPｺﾞｼｯｸE" panose="020B0900000000000000" pitchFamily="50" charset="-128"/>
                <a:ea typeface="HGPｺﾞｼｯｸE" panose="020B0900000000000000" pitchFamily="50" charset="-128"/>
              </a:rPr>
              <a:t>？</a:t>
            </a:r>
            <a:endParaRPr lang="en-US" altLang="ja-JP" sz="2800" dirty="0">
              <a:latin typeface="HGPｺﾞｼｯｸE" panose="020B0900000000000000" pitchFamily="50" charset="-128"/>
              <a:ea typeface="HGPｺﾞｼｯｸE" panose="020B0900000000000000" pitchFamily="50" charset="-128"/>
            </a:endParaRPr>
          </a:p>
          <a:p>
            <a:pPr algn="l"/>
            <a:r>
              <a:rPr lang="ja-JP" altLang="en-US" sz="2400">
                <a:latin typeface="HGPｺﾞｼｯｸE" panose="020B0900000000000000" pitchFamily="50" charset="-128"/>
                <a:ea typeface="HGPｺﾞｼｯｸE" panose="020B0900000000000000" pitchFamily="50" charset="-128"/>
              </a:rPr>
              <a:t>・数理</a:t>
            </a:r>
            <a:r>
              <a:rPr lang="ja-JP" altLang="en-US" sz="2400" dirty="0">
                <a:latin typeface="HGPｺﾞｼｯｸE" panose="020B0900000000000000" pitchFamily="50" charset="-128"/>
                <a:ea typeface="HGPｺﾞｼｯｸE" panose="020B0900000000000000" pitchFamily="50" charset="-128"/>
              </a:rPr>
              <a:t>生物（や統計学）が専門の人は、野外や実験研究者と（将来）どう</a:t>
            </a:r>
            <a:r>
              <a:rPr lang="ja-JP" altLang="en-US" sz="2400">
                <a:latin typeface="HGPｺﾞｼｯｸE" panose="020B0900000000000000" pitchFamily="50" charset="-128"/>
                <a:ea typeface="HGPｺﾞｼｯｸE" panose="020B0900000000000000" pitchFamily="50" charset="-128"/>
              </a:rPr>
              <a:t>対応する？</a:t>
            </a:r>
            <a:r>
              <a:rPr lang="ja-JP" altLang="en-US" sz="2000">
                <a:latin typeface="HGPｺﾞｼｯｸE" panose="020B0900000000000000" pitchFamily="50" charset="-128"/>
                <a:ea typeface="HGPｺﾞｼｯｸE" panose="020B0900000000000000" pitchFamily="50" charset="-128"/>
              </a:rPr>
              <a:t>（どれを使う？何から教える？何をどう教える？）</a:t>
            </a:r>
            <a:endParaRPr lang="en-US" altLang="ja-JP" sz="2000" dirty="0">
              <a:latin typeface="HGPｺﾞｼｯｸE" panose="020B0900000000000000" pitchFamily="50" charset="-128"/>
              <a:ea typeface="HGPｺﾞｼｯｸE" panose="020B0900000000000000" pitchFamily="50" charset="-128"/>
            </a:endParaRPr>
          </a:p>
          <a:p>
            <a:pPr algn="l"/>
            <a:endParaRPr lang="en-US" altLang="ja-JP" sz="1000" dirty="0">
              <a:latin typeface="HGPｺﾞｼｯｸE" panose="020B0900000000000000" pitchFamily="50" charset="-128"/>
              <a:ea typeface="HGPｺﾞｼｯｸE" panose="020B0900000000000000" pitchFamily="50" charset="-128"/>
            </a:endParaRPr>
          </a:p>
          <a:p>
            <a:pPr algn="l"/>
            <a:r>
              <a:rPr lang="ja-JP" altLang="en-US" sz="2000">
                <a:latin typeface="HGPｺﾞｼｯｸE" panose="020B0900000000000000" pitchFamily="50" charset="-128"/>
                <a:ea typeface="HGPｺﾞｼｯｸE" panose="020B0900000000000000" pitchFamily="50" charset="-128"/>
              </a:rPr>
              <a:t>・同じ</a:t>
            </a:r>
            <a:r>
              <a:rPr lang="ja-JP" altLang="en-US" sz="2000" dirty="0">
                <a:latin typeface="HGPｺﾞｼｯｸE" panose="020B0900000000000000" pitchFamily="50" charset="-128"/>
                <a:ea typeface="HGPｺﾞｼｯｸE" panose="020B0900000000000000" pitchFamily="50" charset="-128"/>
              </a:rPr>
              <a:t>「数学を使う生物学」でも、</a:t>
            </a:r>
            <a:r>
              <a:rPr lang="ja-JP" altLang="en-US" sz="2400" dirty="0">
                <a:latin typeface="HGPｺﾞｼｯｸE" panose="020B0900000000000000" pitchFamily="50" charset="-128"/>
                <a:ea typeface="HGPｺﾞｼｯｸE" panose="020B0900000000000000" pitchFamily="50" charset="-128"/>
              </a:rPr>
              <a:t>使い方以前に使う理由・発想</a:t>
            </a:r>
            <a:r>
              <a:rPr lang="ja-JP" altLang="en-US" sz="2400">
                <a:latin typeface="HGPｺﾞｼｯｸE" panose="020B0900000000000000" pitchFamily="50" charset="-128"/>
                <a:ea typeface="HGPｺﾞｼｯｸE" panose="020B0900000000000000" pitchFamily="50" charset="-128"/>
              </a:rPr>
              <a:t>が異なる</a:t>
            </a:r>
            <a:endParaRPr lang="en-US" altLang="ja-JP" sz="2400" dirty="0">
              <a:latin typeface="HGPｺﾞｼｯｸE" panose="020B0900000000000000" pitchFamily="50" charset="-128"/>
              <a:ea typeface="HGPｺﾞｼｯｸE" panose="020B0900000000000000" pitchFamily="50" charset="-128"/>
            </a:endParaRPr>
          </a:p>
          <a:p>
            <a:pPr algn="l"/>
            <a:r>
              <a:rPr lang="ja-JP" altLang="en-US" sz="2400">
                <a:latin typeface="HGPｺﾞｼｯｸE" panose="020B0900000000000000" pitchFamily="50" charset="-128"/>
                <a:ea typeface="HGPｺﾞｼｯｸE" panose="020B0900000000000000" pitchFamily="50" charset="-128"/>
              </a:rPr>
              <a:t>・体系的教育カリキュラムがない点で同じ</a:t>
            </a:r>
            <a:r>
              <a:rPr lang="en-US" altLang="ja-JP" sz="2400" dirty="0">
                <a:latin typeface="HGPｺﾞｼｯｸE" panose="020B0900000000000000" pitchFamily="50" charset="-128"/>
                <a:ea typeface="HGPｺﾞｼｯｸE" panose="020B0900000000000000" pitchFamily="50" charset="-128"/>
              </a:rPr>
              <a:t>...</a:t>
            </a:r>
          </a:p>
        </p:txBody>
      </p:sp>
    </p:spTree>
    <p:extLst>
      <p:ext uri="{BB962C8B-B14F-4D97-AF65-F5344CB8AC3E}">
        <p14:creationId xmlns:p14="http://schemas.microsoft.com/office/powerpoint/2010/main" val="257385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テキスト ボックス 1"/>
          <p:cNvSpPr txBox="1">
            <a:spLocks noChangeArrowheads="1"/>
          </p:cNvSpPr>
          <p:nvPr/>
        </p:nvSpPr>
        <p:spPr bwMode="auto">
          <a:xfrm>
            <a:off x="148138" y="104637"/>
            <a:ext cx="7119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spcBef>
                <a:spcPct val="0"/>
              </a:spcBef>
              <a:buNone/>
            </a:pPr>
            <a:r>
              <a:rPr lang="ja-JP" altLang="en-US" sz="2400" b="0" dirty="0">
                <a:solidFill>
                  <a:srgbClr val="00B050"/>
                </a:solidFill>
                <a:latin typeface="HGPｺﾞｼｯｸE" panose="020B0900000000000000" pitchFamily="50" charset="-128"/>
                <a:ea typeface="HGPｺﾞｼｯｸE" panose="020B0900000000000000" pitchFamily="50" charset="-128"/>
              </a:rPr>
              <a:t>演繹（えんえき）</a:t>
            </a:r>
            <a:r>
              <a:rPr lang="ja-JP" altLang="en-US" sz="2400" b="0" dirty="0">
                <a:latin typeface="HGPｺﾞｼｯｸE" panose="020B0900000000000000" pitchFamily="50" charset="-128"/>
                <a:ea typeface="HGPｺﾞｼｯｸE" panose="020B0900000000000000" pitchFamily="50" charset="-128"/>
              </a:rPr>
              <a:t>：前提が正しければ結論は</a:t>
            </a:r>
            <a:r>
              <a:rPr lang="ja-JP" altLang="en-US" sz="2400" dirty="0">
                <a:latin typeface="HGPｺﾞｼｯｸE" panose="020B0900000000000000" pitchFamily="50" charset="-128"/>
                <a:ea typeface="HGPｺﾞｼｯｸE" panose="020B0900000000000000" pitchFamily="50" charset="-128"/>
              </a:rPr>
              <a:t>必ず</a:t>
            </a:r>
            <a:r>
              <a:rPr lang="ja-JP" altLang="en-US" sz="2400" b="0" dirty="0">
                <a:latin typeface="HGPｺﾞｼｯｸE" panose="020B0900000000000000" pitchFamily="50" charset="-128"/>
                <a:ea typeface="HGPｺﾞｼｯｸE" panose="020B0900000000000000" pitchFamily="50" charset="-128"/>
              </a:rPr>
              <a:t>正しい</a:t>
            </a:r>
            <a:endParaRPr lang="en-US" altLang="ja-JP" sz="2400" b="0" dirty="0">
              <a:latin typeface="HGPｺﾞｼｯｸE" panose="020B0900000000000000" pitchFamily="50" charset="-128"/>
              <a:ea typeface="HGPｺﾞｼｯｸE" panose="020B0900000000000000" pitchFamily="50" charset="-128"/>
            </a:endParaRPr>
          </a:p>
        </p:txBody>
      </p:sp>
      <p:sp>
        <p:nvSpPr>
          <p:cNvPr id="11268" name="テキスト ボックス 2"/>
          <p:cNvSpPr txBox="1">
            <a:spLocks noChangeArrowheads="1"/>
          </p:cNvSpPr>
          <p:nvPr/>
        </p:nvSpPr>
        <p:spPr bwMode="auto">
          <a:xfrm>
            <a:off x="2596048" y="608693"/>
            <a:ext cx="18319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ならば</a:t>
            </a:r>
            <a:r>
              <a:rPr lang="en-US" altLang="ja-JP" sz="2400" b="0" dirty="0">
                <a:latin typeface="HGPｺﾞｼｯｸE" panose="020B0900000000000000" pitchFamily="50" charset="-128"/>
                <a:ea typeface="HGPｺﾞｼｯｸE" panose="020B0900000000000000" pitchFamily="50" charset="-128"/>
              </a:rPr>
              <a:t>B</a:t>
            </a: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B</a:t>
            </a:r>
            <a:r>
              <a:rPr lang="ja-JP" altLang="en-US" sz="2400" b="0" dirty="0">
                <a:latin typeface="HGPｺﾞｼｯｸE" panose="020B0900000000000000" pitchFamily="50" charset="-128"/>
                <a:ea typeface="HGPｺﾞｼｯｸE" panose="020B0900000000000000" pitchFamily="50" charset="-128"/>
              </a:rPr>
              <a:t>でない</a:t>
            </a:r>
            <a:endParaRPr lang="en-US" altLang="ja-JP" sz="2400" b="0" dirty="0">
              <a:latin typeface="HGPｺﾞｼｯｸE" panose="020B0900000000000000" pitchFamily="50" charset="-128"/>
              <a:ea typeface="HGPｺﾞｼｯｸE" panose="020B0900000000000000" pitchFamily="50" charset="-128"/>
            </a:endParaRP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でない</a:t>
            </a:r>
            <a:endParaRPr lang="en-US" altLang="ja-JP" sz="2400" b="0" dirty="0">
              <a:latin typeface="HGPｺﾞｼｯｸE" panose="020B0900000000000000" pitchFamily="50" charset="-128"/>
              <a:ea typeface="HGPｺﾞｼｯｸE" panose="020B0900000000000000" pitchFamily="50" charset="-128"/>
            </a:endParaRPr>
          </a:p>
        </p:txBody>
      </p:sp>
      <p:sp>
        <p:nvSpPr>
          <p:cNvPr id="11269" name="テキスト ボックス 9"/>
          <p:cNvSpPr txBox="1">
            <a:spLocks noChangeArrowheads="1"/>
          </p:cNvSpPr>
          <p:nvPr/>
        </p:nvSpPr>
        <p:spPr bwMode="auto">
          <a:xfrm>
            <a:off x="194362" y="620688"/>
            <a:ext cx="22173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ならば</a:t>
            </a:r>
            <a:r>
              <a:rPr lang="en-US" altLang="ja-JP" sz="2400" b="0" dirty="0">
                <a:latin typeface="HGPｺﾞｼｯｸE" panose="020B0900000000000000" pitchFamily="50" charset="-128"/>
                <a:ea typeface="HGPｺﾞｼｯｸE" panose="020B0900000000000000" pitchFamily="50" charset="-128"/>
              </a:rPr>
              <a:t>B</a:t>
            </a: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である</a:t>
            </a:r>
            <a:endParaRPr lang="en-US" altLang="ja-JP" sz="2400" b="0" dirty="0">
              <a:latin typeface="HGPｺﾞｼｯｸE" panose="020B0900000000000000" pitchFamily="50" charset="-128"/>
              <a:ea typeface="HGPｺﾞｼｯｸE" panose="020B0900000000000000" pitchFamily="50" charset="-128"/>
            </a:endParaRP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B</a:t>
            </a:r>
            <a:r>
              <a:rPr lang="ja-JP" altLang="en-US" sz="2400" b="0" dirty="0">
                <a:latin typeface="HGPｺﾞｼｯｸE" panose="020B0900000000000000" pitchFamily="50" charset="-128"/>
                <a:ea typeface="HGPｺﾞｼｯｸE" panose="020B0900000000000000" pitchFamily="50" charset="-128"/>
              </a:rPr>
              <a:t>である</a:t>
            </a:r>
            <a:endParaRPr lang="en-US" altLang="ja-JP" sz="2400" b="0" dirty="0">
              <a:latin typeface="HGPｺﾞｼｯｸE" panose="020B0900000000000000" pitchFamily="50" charset="-128"/>
              <a:ea typeface="HGPｺﾞｼｯｸE" panose="020B0900000000000000" pitchFamily="50" charset="-128"/>
            </a:endParaRPr>
          </a:p>
        </p:txBody>
      </p:sp>
      <p:cxnSp>
        <p:nvCxnSpPr>
          <p:cNvPr id="11270" name="直線コネクタ 2"/>
          <p:cNvCxnSpPr>
            <a:cxnSpLocks noChangeShapeType="1"/>
          </p:cNvCxnSpPr>
          <p:nvPr/>
        </p:nvCxnSpPr>
        <p:spPr bwMode="auto">
          <a:xfrm>
            <a:off x="434517" y="1428137"/>
            <a:ext cx="1779981"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1271" name="直線コネクタ 2"/>
          <p:cNvCxnSpPr>
            <a:cxnSpLocks noChangeShapeType="1"/>
          </p:cNvCxnSpPr>
          <p:nvPr/>
        </p:nvCxnSpPr>
        <p:spPr bwMode="auto">
          <a:xfrm>
            <a:off x="2699792" y="1429183"/>
            <a:ext cx="1527315"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3" name="テキスト ボックス 1">
            <a:extLst>
              <a:ext uri="{FF2B5EF4-FFF2-40B4-BE49-F238E27FC236}">
                <a16:creationId xmlns:a16="http://schemas.microsoft.com/office/drawing/2014/main" id="{6ACC933F-07F2-4BB7-8F05-CDB66172C1A9}"/>
              </a:ext>
            </a:extLst>
          </p:cNvPr>
          <p:cNvSpPr txBox="1">
            <a:spLocks noChangeArrowheads="1"/>
          </p:cNvSpPr>
          <p:nvPr/>
        </p:nvSpPr>
        <p:spPr bwMode="auto">
          <a:xfrm>
            <a:off x="179512" y="3355410"/>
            <a:ext cx="1584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lgn="l" eaLnBrk="1" hangingPunct="1">
              <a:spcBef>
                <a:spcPct val="0"/>
              </a:spcBef>
              <a:buFontTx/>
              <a:buNone/>
            </a:pPr>
            <a:r>
              <a:rPr lang="ja-JP" altLang="en-US" sz="2400" b="0" dirty="0">
                <a:solidFill>
                  <a:srgbClr val="FF00FF"/>
                </a:solidFill>
                <a:latin typeface="HGPｺﾞｼｯｸE" panose="020B0900000000000000" pitchFamily="50" charset="-128"/>
                <a:ea typeface="HGPｺﾞｼｯｸE" panose="020B0900000000000000" pitchFamily="50" charset="-128"/>
              </a:rPr>
              <a:t>帰納推論</a:t>
            </a:r>
          </a:p>
        </p:txBody>
      </p:sp>
      <p:sp>
        <p:nvSpPr>
          <p:cNvPr id="16" name="テキスト ボックス 2">
            <a:extLst>
              <a:ext uri="{FF2B5EF4-FFF2-40B4-BE49-F238E27FC236}">
                <a16:creationId xmlns:a16="http://schemas.microsoft.com/office/drawing/2014/main" id="{32E39D2E-613E-43CB-BF34-F51379A7B044}"/>
              </a:ext>
            </a:extLst>
          </p:cNvPr>
          <p:cNvSpPr txBox="1">
            <a:spLocks noChangeArrowheads="1"/>
          </p:cNvSpPr>
          <p:nvPr/>
        </p:nvSpPr>
        <p:spPr bwMode="auto">
          <a:xfrm>
            <a:off x="434517" y="3861048"/>
            <a:ext cx="34467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000" b="0" dirty="0">
                <a:latin typeface="HGPｺﾞｼｯｸE" panose="020B0900000000000000" pitchFamily="50" charset="-128"/>
                <a:ea typeface="HGPｺﾞｼｯｸE" panose="020B0900000000000000" pitchFamily="50" charset="-128"/>
              </a:rPr>
              <a:t>一昨日昼の学食は混んでいた</a:t>
            </a:r>
            <a:endParaRPr lang="en-US" altLang="ja-JP" sz="2000" b="0" dirty="0">
              <a:latin typeface="HGPｺﾞｼｯｸE" panose="020B0900000000000000" pitchFamily="50" charset="-128"/>
              <a:ea typeface="HGPｺﾞｼｯｸE" panose="020B0900000000000000" pitchFamily="50" charset="-128"/>
            </a:endParaRPr>
          </a:p>
          <a:p>
            <a:pPr>
              <a:spcBef>
                <a:spcPct val="0"/>
              </a:spcBef>
              <a:buNone/>
            </a:pPr>
            <a:r>
              <a:rPr lang="ja-JP" altLang="en-US" sz="2000" dirty="0">
                <a:latin typeface="HGPｺﾞｼｯｸE" panose="020B0900000000000000" pitchFamily="50" charset="-128"/>
                <a:ea typeface="HGPｺﾞｼｯｸE" panose="020B0900000000000000" pitchFamily="50" charset="-128"/>
              </a:rPr>
              <a:t>昨日の昼の学食も混んでいた</a:t>
            </a:r>
            <a:endParaRPr lang="en-US" altLang="ja-JP" sz="2000" dirty="0">
              <a:latin typeface="HGPｺﾞｼｯｸE" panose="020B0900000000000000" pitchFamily="50" charset="-128"/>
              <a:ea typeface="HGPｺﾞｼｯｸE" panose="020B0900000000000000" pitchFamily="50" charset="-128"/>
            </a:endParaRPr>
          </a:p>
          <a:p>
            <a:pPr eaLnBrk="1" hangingPunct="1">
              <a:spcBef>
                <a:spcPct val="0"/>
              </a:spcBef>
              <a:buFontTx/>
              <a:buNone/>
            </a:pPr>
            <a:endParaRPr lang="en-US" altLang="ja-JP" sz="2000" dirty="0">
              <a:latin typeface="HGPｺﾞｼｯｸE" panose="020B0900000000000000" pitchFamily="50" charset="-128"/>
              <a:ea typeface="HGPｺﾞｼｯｸE" panose="020B0900000000000000" pitchFamily="50" charset="-128"/>
            </a:endParaRPr>
          </a:p>
          <a:p>
            <a:pPr algn="ctr" eaLnBrk="1" hangingPunct="1">
              <a:spcBef>
                <a:spcPct val="0"/>
              </a:spcBef>
              <a:buFontTx/>
              <a:buNone/>
            </a:pPr>
            <a:r>
              <a:rPr lang="ja-JP" altLang="en-US" sz="2000" dirty="0">
                <a:latin typeface="HGPｺﾞｼｯｸE" panose="020B0900000000000000" pitchFamily="50" charset="-128"/>
                <a:ea typeface="HGPｺﾞｼｯｸE" panose="020B0900000000000000" pitchFamily="50" charset="-128"/>
              </a:rPr>
              <a:t>今日</a:t>
            </a:r>
            <a:r>
              <a:rPr lang="ja-JP" altLang="en-US" sz="2000" b="0" dirty="0">
                <a:latin typeface="HGPｺﾞｼｯｸE" panose="020B0900000000000000" pitchFamily="50" charset="-128"/>
                <a:ea typeface="HGPｺﾞｼｯｸE" panose="020B0900000000000000" pitchFamily="50" charset="-128"/>
              </a:rPr>
              <a:t>の昼も混むだろう</a:t>
            </a:r>
            <a:endParaRPr lang="en-US" altLang="ja-JP" sz="2000" b="0" dirty="0">
              <a:latin typeface="HGPｺﾞｼｯｸE" panose="020B0900000000000000" pitchFamily="50" charset="-128"/>
              <a:ea typeface="HGPｺﾞｼｯｸE" panose="020B0900000000000000" pitchFamily="50" charset="-128"/>
            </a:endParaRPr>
          </a:p>
        </p:txBody>
      </p:sp>
      <p:cxnSp>
        <p:nvCxnSpPr>
          <p:cNvPr id="17" name="直線コネクタ 2">
            <a:extLst>
              <a:ext uri="{FF2B5EF4-FFF2-40B4-BE49-F238E27FC236}">
                <a16:creationId xmlns:a16="http://schemas.microsoft.com/office/drawing/2014/main" id="{41259B5F-1571-4C71-A613-CE9E4FC60CE2}"/>
              </a:ext>
            </a:extLst>
          </p:cNvPr>
          <p:cNvCxnSpPr>
            <a:cxnSpLocks noChangeShapeType="1"/>
          </p:cNvCxnSpPr>
          <p:nvPr/>
        </p:nvCxnSpPr>
        <p:spPr bwMode="auto">
          <a:xfrm>
            <a:off x="323528" y="4797152"/>
            <a:ext cx="3695880" cy="36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8" name="テキスト ボックス 1">
            <a:extLst>
              <a:ext uri="{FF2B5EF4-FFF2-40B4-BE49-F238E27FC236}">
                <a16:creationId xmlns:a16="http://schemas.microsoft.com/office/drawing/2014/main" id="{853ED4D0-DB87-4B4F-86C2-C3E620649A50}"/>
              </a:ext>
            </a:extLst>
          </p:cNvPr>
          <p:cNvSpPr txBox="1">
            <a:spLocks noChangeArrowheads="1"/>
          </p:cNvSpPr>
          <p:nvPr/>
        </p:nvSpPr>
        <p:spPr bwMode="auto">
          <a:xfrm>
            <a:off x="60641" y="3795754"/>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1800" b="0" dirty="0">
                <a:latin typeface="HGPｺﾞｼｯｸE" panose="020B0900000000000000" pitchFamily="50" charset="-128"/>
                <a:ea typeface="HGPｺﾞｼｯｸE" panose="020B0900000000000000" pitchFamily="50" charset="-128"/>
              </a:rPr>
              <a:t>例</a:t>
            </a:r>
          </a:p>
        </p:txBody>
      </p:sp>
      <p:sp>
        <p:nvSpPr>
          <p:cNvPr id="19" name="テキスト ボックス 4">
            <a:extLst>
              <a:ext uri="{FF2B5EF4-FFF2-40B4-BE49-F238E27FC236}">
                <a16:creationId xmlns:a16="http://schemas.microsoft.com/office/drawing/2014/main" id="{7EED5D3C-EB53-4910-A9E9-195AC441F782}"/>
              </a:ext>
            </a:extLst>
          </p:cNvPr>
          <p:cNvSpPr txBox="1">
            <a:spLocks noChangeArrowheads="1"/>
          </p:cNvSpPr>
          <p:nvPr/>
        </p:nvSpPr>
        <p:spPr bwMode="auto">
          <a:xfrm>
            <a:off x="1780601" y="4459399"/>
            <a:ext cx="46166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spcBef>
                <a:spcPct val="0"/>
              </a:spcBef>
              <a:buFontTx/>
              <a:buNone/>
            </a:pPr>
            <a:r>
              <a:rPr lang="ja-JP" altLang="en-US" sz="1800" dirty="0">
                <a:latin typeface="HGPｺﾞｼｯｸE" panose="020B0900000000000000" pitchFamily="50" charset="-128"/>
                <a:ea typeface="HGPｺﾞｼｯｸE" panose="020B0900000000000000" pitchFamily="50" charset="-128"/>
              </a:rPr>
              <a:t>・・・</a:t>
            </a:r>
          </a:p>
        </p:txBody>
      </p:sp>
      <p:sp>
        <p:nvSpPr>
          <p:cNvPr id="20" name="テキスト ボックス 1">
            <a:extLst>
              <a:ext uri="{FF2B5EF4-FFF2-40B4-BE49-F238E27FC236}">
                <a16:creationId xmlns:a16="http://schemas.microsoft.com/office/drawing/2014/main" id="{23161B30-7788-42AE-AAB1-F00D1A543A5C}"/>
              </a:ext>
            </a:extLst>
          </p:cNvPr>
          <p:cNvSpPr txBox="1">
            <a:spLocks noChangeArrowheads="1"/>
          </p:cNvSpPr>
          <p:nvPr/>
        </p:nvSpPr>
        <p:spPr bwMode="auto">
          <a:xfrm>
            <a:off x="1907704" y="3373963"/>
            <a:ext cx="30957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400" b="0" dirty="0">
                <a:latin typeface="HGPｺﾞｼｯｸE" panose="020B0900000000000000" pitchFamily="50" charset="-128"/>
                <a:ea typeface="HGPｺﾞｼｯｸE" panose="020B0900000000000000" pitchFamily="50" charset="-128"/>
              </a:rPr>
              <a:t>過去のデータから予測</a:t>
            </a:r>
          </a:p>
        </p:txBody>
      </p:sp>
      <p:sp>
        <p:nvSpPr>
          <p:cNvPr id="21" name="テキスト ボックス 20">
            <a:extLst>
              <a:ext uri="{FF2B5EF4-FFF2-40B4-BE49-F238E27FC236}">
                <a16:creationId xmlns:a16="http://schemas.microsoft.com/office/drawing/2014/main" id="{38BC169C-81E6-4409-9B25-B4FE47877F27}"/>
              </a:ext>
            </a:extLst>
          </p:cNvPr>
          <p:cNvSpPr txBox="1"/>
          <p:nvPr/>
        </p:nvSpPr>
        <p:spPr>
          <a:xfrm>
            <a:off x="2987824" y="6525344"/>
            <a:ext cx="6156176" cy="338554"/>
          </a:xfrm>
          <a:prstGeom prst="rect">
            <a:avLst/>
          </a:prstGeom>
          <a:noFill/>
        </p:spPr>
        <p:txBody>
          <a:bodyPr wrap="square">
            <a:spAutoFit/>
          </a:bodyPr>
          <a:lstStyle/>
          <a:p>
            <a:pPr eaLnBrk="1" hangingPunct="1"/>
            <a:r>
              <a:rPr lang="en-US" altLang="ja-JP" sz="1600" b="0" dirty="0">
                <a:latin typeface="HGPｺﾞｼｯｸE" panose="020B0900000000000000" pitchFamily="50" charset="-128"/>
                <a:ea typeface="HGPｺﾞｼｯｸE" panose="020B0900000000000000" pitchFamily="50" charset="-128"/>
              </a:rPr>
              <a:t>2018</a:t>
            </a:r>
            <a:r>
              <a:rPr lang="ja-JP" altLang="en-US" sz="1600" b="0" dirty="0">
                <a:latin typeface="HGPｺﾞｼｯｸE" panose="020B0900000000000000" pitchFamily="50" charset="-128"/>
                <a:ea typeface="HGPｺﾞｼｯｸE" panose="020B0900000000000000" pitchFamily="50" charset="-128"/>
              </a:rPr>
              <a:t>年公開講座「科学哲学の視点からの統計学再入門」 </a:t>
            </a:r>
            <a:r>
              <a:rPr lang="en-US" altLang="ja-JP" sz="1600" b="0" dirty="0">
                <a:latin typeface="HGPｺﾞｼｯｸE" panose="020B0900000000000000" pitchFamily="50" charset="-128"/>
                <a:ea typeface="HGPｺﾞｼｯｸE" panose="020B0900000000000000" pitchFamily="50" charset="-128"/>
              </a:rPr>
              <a:t>(</a:t>
            </a:r>
            <a:r>
              <a:rPr lang="ja-JP" altLang="en-US" sz="1600" b="0" dirty="0">
                <a:latin typeface="HGPｺﾞｼｯｸE" panose="020B0900000000000000" pitchFamily="50" charset="-128"/>
                <a:ea typeface="HGPｺﾞｼｯｸE" panose="020B0900000000000000" pitchFamily="50" charset="-128"/>
              </a:rPr>
              <a:t>森元良太）</a:t>
            </a:r>
            <a:endParaRPr lang="en-US" altLang="ja-JP" sz="1600" b="0" dirty="0">
              <a:latin typeface="HGPｺﾞｼｯｸE" panose="020B0900000000000000" pitchFamily="50" charset="-128"/>
              <a:ea typeface="HGPｺﾞｼｯｸE" panose="020B0900000000000000" pitchFamily="50" charset="-128"/>
            </a:endParaRPr>
          </a:p>
        </p:txBody>
      </p:sp>
      <p:sp>
        <p:nvSpPr>
          <p:cNvPr id="24" name="テキスト ボックス 2">
            <a:extLst>
              <a:ext uri="{FF2B5EF4-FFF2-40B4-BE49-F238E27FC236}">
                <a16:creationId xmlns:a16="http://schemas.microsoft.com/office/drawing/2014/main" id="{4890CB25-5D78-4D5F-A0BF-D7CE45BA0AB1}"/>
              </a:ext>
            </a:extLst>
          </p:cNvPr>
          <p:cNvSpPr txBox="1">
            <a:spLocks noChangeArrowheads="1"/>
          </p:cNvSpPr>
          <p:nvPr/>
        </p:nvSpPr>
        <p:spPr bwMode="auto">
          <a:xfrm>
            <a:off x="148139" y="1874762"/>
            <a:ext cx="6079400" cy="132343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lgn="l">
              <a:spcBef>
                <a:spcPct val="0"/>
              </a:spcBef>
              <a:buNone/>
            </a:pPr>
            <a:r>
              <a:rPr lang="ja-JP" altLang="en-US" sz="2000" b="0" dirty="0">
                <a:latin typeface="HGPｺﾞｼｯｸE" panose="020B0900000000000000" pitchFamily="50" charset="-128"/>
                <a:ea typeface="HGPｺﾞｼｯｸE" panose="020B0900000000000000" pitchFamily="50" charset="-128"/>
              </a:rPr>
              <a:t>科学哲学者 </a:t>
            </a:r>
            <a:r>
              <a:rPr lang="en-US" altLang="ja-JP" sz="2000" b="0" dirty="0">
                <a:latin typeface="HGPｺﾞｼｯｸE" panose="020B0900000000000000" pitchFamily="50" charset="-128"/>
                <a:ea typeface="HGPｺﾞｼｯｸE" panose="020B0900000000000000" pitchFamily="50" charset="-128"/>
              </a:rPr>
              <a:t>Karl Popper</a:t>
            </a:r>
          </a:p>
          <a:p>
            <a:pPr algn="l">
              <a:spcBef>
                <a:spcPct val="0"/>
              </a:spcBef>
              <a:buNone/>
            </a:pPr>
            <a:r>
              <a:rPr lang="ja-JP" altLang="en-US" sz="2000" b="0" dirty="0">
                <a:latin typeface="HGPｺﾞｼｯｸE" panose="020B0900000000000000" pitchFamily="50" charset="-128"/>
                <a:ea typeface="HGPｺﾞｼｯｸE" panose="020B0900000000000000" pitchFamily="50" charset="-128"/>
              </a:rPr>
              <a:t>科学とは、</a:t>
            </a:r>
            <a:r>
              <a:rPr lang="ja-JP" altLang="en-US" sz="2000" dirty="0">
                <a:solidFill>
                  <a:srgbClr val="FF0000"/>
                </a:solidFill>
                <a:latin typeface="HGPｺﾞｼｯｸE" panose="020B0900000000000000" pitchFamily="50" charset="-128"/>
                <a:ea typeface="HGPｺﾞｼｯｸE" panose="020B0900000000000000" pitchFamily="50" charset="-128"/>
              </a:rPr>
              <a:t>反証</a:t>
            </a:r>
            <a:r>
              <a:rPr lang="ja-JP" altLang="en-US" sz="2000" dirty="0">
                <a:latin typeface="HGPｺﾞｼｯｸE" panose="020B0900000000000000" pitchFamily="50" charset="-128"/>
                <a:ea typeface="HGPｺﾞｼｯｸE" panose="020B0900000000000000" pitchFamily="50" charset="-128"/>
              </a:rPr>
              <a:t>可能</a:t>
            </a:r>
            <a:r>
              <a:rPr lang="ja-JP" altLang="en-US" sz="2000" b="0" dirty="0">
                <a:latin typeface="HGPｺﾞｼｯｸE" panose="020B0900000000000000" pitchFamily="50" charset="-128"/>
                <a:ea typeface="HGPｺﾞｼｯｸE" panose="020B0900000000000000" pitchFamily="50" charset="-128"/>
              </a:rPr>
              <a:t>な仮説や理論の中で、これまで反証されていないものを</a:t>
            </a:r>
            <a:r>
              <a:rPr lang="ja-JP" altLang="en-US" sz="2000" dirty="0">
                <a:latin typeface="HGPｺﾞｼｯｸE" panose="020B0900000000000000" pitchFamily="50" charset="-128"/>
                <a:ea typeface="HGPｺﾞｼｯｸE" panose="020B0900000000000000" pitchFamily="50" charset="-128"/>
              </a:rPr>
              <a:t>一時的に受け入れる</a:t>
            </a:r>
            <a:r>
              <a:rPr lang="ja-JP" altLang="en-US" sz="2000" b="0" dirty="0">
                <a:latin typeface="HGPｺﾞｼｯｸE" panose="020B0900000000000000" pitchFamily="50" charset="-128"/>
                <a:ea typeface="HGPｺﾞｼｯｸE" panose="020B0900000000000000" pitchFamily="50" charset="-128"/>
              </a:rPr>
              <a:t>営み。帰納は科学の方法ではない。</a:t>
            </a:r>
          </a:p>
        </p:txBody>
      </p:sp>
      <p:sp>
        <p:nvSpPr>
          <p:cNvPr id="25" name="テキスト ボックス 2">
            <a:extLst>
              <a:ext uri="{FF2B5EF4-FFF2-40B4-BE49-F238E27FC236}">
                <a16:creationId xmlns:a16="http://schemas.microsoft.com/office/drawing/2014/main" id="{088CDA8A-9C9F-49C1-A739-0E4D509D414D}"/>
              </a:ext>
            </a:extLst>
          </p:cNvPr>
          <p:cNvSpPr txBox="1">
            <a:spLocks noChangeArrowheads="1"/>
          </p:cNvSpPr>
          <p:nvPr/>
        </p:nvSpPr>
        <p:spPr bwMode="auto">
          <a:xfrm>
            <a:off x="5583217" y="3863249"/>
            <a:ext cx="22300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000" b="0" dirty="0">
                <a:latin typeface="HGPｺﾞｼｯｸE" panose="020B0900000000000000" pitchFamily="50" charset="-128"/>
                <a:ea typeface="HGPｺﾞｼｯｸE" panose="020B0900000000000000" pitchFamily="50" charset="-128"/>
              </a:rPr>
              <a:t>自然の一様性原理</a:t>
            </a:r>
          </a:p>
        </p:txBody>
      </p:sp>
      <p:sp>
        <p:nvSpPr>
          <p:cNvPr id="26" name="テキスト ボックス 2">
            <a:extLst>
              <a:ext uri="{FF2B5EF4-FFF2-40B4-BE49-F238E27FC236}">
                <a16:creationId xmlns:a16="http://schemas.microsoft.com/office/drawing/2014/main" id="{18724E4C-C4C6-4CBC-8ECA-EBB2CA0A47EC}"/>
              </a:ext>
            </a:extLst>
          </p:cNvPr>
          <p:cNvSpPr txBox="1">
            <a:spLocks noChangeArrowheads="1"/>
          </p:cNvSpPr>
          <p:nvPr/>
        </p:nvSpPr>
        <p:spPr bwMode="auto">
          <a:xfrm>
            <a:off x="5637193" y="3454869"/>
            <a:ext cx="26564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000" dirty="0">
                <a:latin typeface="HGPｺﾞｼｯｸE" panose="020B0900000000000000" pitchFamily="50" charset="-128"/>
                <a:ea typeface="HGPｺﾞｼｯｸE" panose="020B0900000000000000" pitchFamily="50" charset="-128"/>
              </a:rPr>
              <a:t>未来は過去に似ている</a:t>
            </a:r>
            <a:endParaRPr lang="ja-JP" altLang="en-US" sz="2000" b="0" dirty="0">
              <a:latin typeface="HGPｺﾞｼｯｸE" panose="020B0900000000000000" pitchFamily="50" charset="-128"/>
              <a:ea typeface="HGPｺﾞｼｯｸE" panose="020B0900000000000000" pitchFamily="50" charset="-128"/>
            </a:endParaRPr>
          </a:p>
        </p:txBody>
      </p:sp>
      <p:sp>
        <p:nvSpPr>
          <p:cNvPr id="27" name="テキスト ボックス 2">
            <a:extLst>
              <a:ext uri="{FF2B5EF4-FFF2-40B4-BE49-F238E27FC236}">
                <a16:creationId xmlns:a16="http://schemas.microsoft.com/office/drawing/2014/main" id="{3103F22B-A630-4EF9-B585-433433BA645D}"/>
              </a:ext>
            </a:extLst>
          </p:cNvPr>
          <p:cNvSpPr txBox="1">
            <a:spLocks noChangeArrowheads="1"/>
          </p:cNvSpPr>
          <p:nvPr/>
        </p:nvSpPr>
        <p:spPr bwMode="auto">
          <a:xfrm>
            <a:off x="4889066" y="4316926"/>
            <a:ext cx="39356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000" b="0">
                <a:latin typeface="HGPｺﾞｼｯｸE" panose="020B0900000000000000" pitchFamily="50" charset="-128"/>
                <a:ea typeface="HGPｺﾞｼｯｸE" panose="020B0900000000000000" pitchFamily="50" charset="-128"/>
              </a:rPr>
              <a:t>この前提がないと帰納は正しくない</a:t>
            </a:r>
          </a:p>
        </p:txBody>
      </p:sp>
      <p:sp>
        <p:nvSpPr>
          <p:cNvPr id="29" name="テキスト ボックス 1">
            <a:extLst>
              <a:ext uri="{FF2B5EF4-FFF2-40B4-BE49-F238E27FC236}">
                <a16:creationId xmlns:a16="http://schemas.microsoft.com/office/drawing/2014/main" id="{287D6E24-2A5E-4003-A5D4-B69207D94C6E}"/>
              </a:ext>
            </a:extLst>
          </p:cNvPr>
          <p:cNvSpPr txBox="1">
            <a:spLocks noChangeArrowheads="1"/>
          </p:cNvSpPr>
          <p:nvPr/>
        </p:nvSpPr>
        <p:spPr bwMode="auto">
          <a:xfrm>
            <a:off x="4004674" y="4869160"/>
            <a:ext cx="5160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spcBef>
                <a:spcPct val="0"/>
              </a:spcBef>
              <a:buNone/>
            </a:pPr>
            <a:r>
              <a:rPr lang="en-US" altLang="ja-JP" sz="2000" b="0" dirty="0">
                <a:latin typeface="HGPｺﾞｼｯｸE" panose="020B0900000000000000" pitchFamily="50" charset="-128"/>
                <a:ea typeface="HGPｺﾞｼｯｸE" panose="020B0900000000000000" pitchFamily="50" charset="-128"/>
              </a:rPr>
              <a:t>Hume</a:t>
            </a:r>
            <a:r>
              <a:rPr lang="ja-JP" altLang="en-US" sz="2000" b="0" dirty="0">
                <a:latin typeface="HGPｺﾞｼｯｸE" panose="020B0900000000000000" pitchFamily="50" charset="-128"/>
                <a:ea typeface="HGPｺﾞｼｯｸE" panose="020B0900000000000000" pitchFamily="50" charset="-128"/>
              </a:rPr>
              <a:t>の問題：帰納は原理的に正当化できない</a:t>
            </a:r>
          </a:p>
        </p:txBody>
      </p:sp>
      <p:sp>
        <p:nvSpPr>
          <p:cNvPr id="30" name="テキスト ボックス 11">
            <a:extLst>
              <a:ext uri="{FF2B5EF4-FFF2-40B4-BE49-F238E27FC236}">
                <a16:creationId xmlns:a16="http://schemas.microsoft.com/office/drawing/2014/main" id="{3EBF3F6A-2017-4A9D-A23C-08AA3F492282}"/>
              </a:ext>
            </a:extLst>
          </p:cNvPr>
          <p:cNvSpPr txBox="1">
            <a:spLocks noChangeArrowheads="1"/>
          </p:cNvSpPr>
          <p:nvPr/>
        </p:nvSpPr>
        <p:spPr bwMode="auto">
          <a:xfrm>
            <a:off x="6073036" y="776123"/>
            <a:ext cx="1451292" cy="707886"/>
          </a:xfrm>
          <a:prstGeom prst="rect">
            <a:avLst/>
          </a:prstGeom>
          <a:noFill/>
          <a:ln w="28575">
            <a:noFill/>
            <a:miter lim="800000"/>
            <a:headEnd/>
            <a:tailEnd/>
          </a:ln>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000" b="0" dirty="0">
                <a:solidFill>
                  <a:srgbClr val="FF0000"/>
                </a:solidFill>
                <a:latin typeface="HGPｺﾞｼｯｸE" panose="020B0900000000000000" pitchFamily="50" charset="-128"/>
                <a:ea typeface="HGPｺﾞｼｯｸE" panose="020B0900000000000000" pitchFamily="50" charset="-128"/>
              </a:rPr>
              <a:t>検証は演繹ではない</a:t>
            </a:r>
          </a:p>
        </p:txBody>
      </p:sp>
      <p:sp>
        <p:nvSpPr>
          <p:cNvPr id="31" name="テキスト ボックス 2">
            <a:extLst>
              <a:ext uri="{FF2B5EF4-FFF2-40B4-BE49-F238E27FC236}">
                <a16:creationId xmlns:a16="http://schemas.microsoft.com/office/drawing/2014/main" id="{A98ACA4A-3768-4468-B9BB-2910F4FAED65}"/>
              </a:ext>
            </a:extLst>
          </p:cNvPr>
          <p:cNvSpPr txBox="1">
            <a:spLocks noChangeArrowheads="1"/>
          </p:cNvSpPr>
          <p:nvPr/>
        </p:nvSpPr>
        <p:spPr bwMode="auto">
          <a:xfrm>
            <a:off x="7386545" y="638077"/>
            <a:ext cx="14382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ならば</a:t>
            </a:r>
            <a:r>
              <a:rPr lang="en-US" altLang="ja-JP" sz="2400" b="0" dirty="0">
                <a:latin typeface="HGPｺﾞｼｯｸE" panose="020B0900000000000000" pitchFamily="50" charset="-128"/>
                <a:ea typeface="HGPｺﾞｼｯｸE" panose="020B0900000000000000" pitchFamily="50" charset="-128"/>
              </a:rPr>
              <a:t>B</a:t>
            </a: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B</a:t>
            </a:r>
            <a:r>
              <a:rPr lang="ja-JP" altLang="en-US" sz="2400" b="0" dirty="0">
                <a:latin typeface="HGPｺﾞｼｯｸE" panose="020B0900000000000000" pitchFamily="50" charset="-128"/>
                <a:ea typeface="HGPｺﾞｼｯｸE" panose="020B0900000000000000" pitchFamily="50" charset="-128"/>
              </a:rPr>
              <a:t>である</a:t>
            </a:r>
            <a:endParaRPr lang="en-US" altLang="ja-JP" sz="2400" b="0" dirty="0">
              <a:latin typeface="HGPｺﾞｼｯｸE" panose="020B0900000000000000" pitchFamily="50" charset="-128"/>
              <a:ea typeface="HGPｺﾞｼｯｸE" panose="020B0900000000000000" pitchFamily="50" charset="-128"/>
            </a:endParaRPr>
          </a:p>
          <a:p>
            <a:pPr eaLnBrk="1" hangingPunct="1">
              <a:spcBef>
                <a:spcPct val="0"/>
              </a:spcBef>
              <a:buFontTx/>
              <a:buNone/>
            </a:pPr>
            <a:r>
              <a:rPr lang="en-US" altLang="ja-JP" sz="2400" b="0" dirty="0">
                <a:latin typeface="HGPｺﾞｼｯｸE" panose="020B0900000000000000" pitchFamily="50" charset="-128"/>
                <a:ea typeface="HGPｺﾞｼｯｸE" panose="020B0900000000000000" pitchFamily="50" charset="-128"/>
              </a:rPr>
              <a:t>A</a:t>
            </a:r>
            <a:r>
              <a:rPr lang="ja-JP" altLang="en-US" sz="2400" b="0" dirty="0">
                <a:latin typeface="HGPｺﾞｼｯｸE" panose="020B0900000000000000" pitchFamily="50" charset="-128"/>
                <a:ea typeface="HGPｺﾞｼｯｸE" panose="020B0900000000000000" pitchFamily="50" charset="-128"/>
              </a:rPr>
              <a:t>である</a:t>
            </a:r>
            <a:endParaRPr lang="en-US" altLang="ja-JP" sz="2400" b="0" dirty="0">
              <a:latin typeface="HGPｺﾞｼｯｸE" panose="020B0900000000000000" pitchFamily="50" charset="-128"/>
              <a:ea typeface="HGPｺﾞｼｯｸE" panose="020B0900000000000000" pitchFamily="50" charset="-128"/>
            </a:endParaRPr>
          </a:p>
        </p:txBody>
      </p:sp>
      <p:cxnSp>
        <p:nvCxnSpPr>
          <p:cNvPr id="32" name="直線コネクタ 2">
            <a:extLst>
              <a:ext uri="{FF2B5EF4-FFF2-40B4-BE49-F238E27FC236}">
                <a16:creationId xmlns:a16="http://schemas.microsoft.com/office/drawing/2014/main" id="{330C5536-088E-4928-ABEF-1ED61B94659E}"/>
              </a:ext>
            </a:extLst>
          </p:cNvPr>
          <p:cNvCxnSpPr>
            <a:cxnSpLocks noChangeShapeType="1"/>
          </p:cNvCxnSpPr>
          <p:nvPr/>
        </p:nvCxnSpPr>
        <p:spPr bwMode="auto">
          <a:xfrm>
            <a:off x="7386545" y="1428137"/>
            <a:ext cx="1589076" cy="1046"/>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nvGrpSpPr>
          <p:cNvPr id="33" name="Group 17">
            <a:extLst>
              <a:ext uri="{FF2B5EF4-FFF2-40B4-BE49-F238E27FC236}">
                <a16:creationId xmlns:a16="http://schemas.microsoft.com/office/drawing/2014/main" id="{E2597732-3132-4546-94DD-27D94AF07D2E}"/>
              </a:ext>
            </a:extLst>
          </p:cNvPr>
          <p:cNvGrpSpPr>
            <a:grpSpLocks/>
          </p:cNvGrpSpPr>
          <p:nvPr/>
        </p:nvGrpSpPr>
        <p:grpSpPr bwMode="auto">
          <a:xfrm>
            <a:off x="7685045" y="845804"/>
            <a:ext cx="633631" cy="726106"/>
            <a:chOff x="4512" y="2592"/>
            <a:chExt cx="912" cy="912"/>
          </a:xfrm>
        </p:grpSpPr>
        <p:sp>
          <p:nvSpPr>
            <p:cNvPr id="34" name="Line 18">
              <a:extLst>
                <a:ext uri="{FF2B5EF4-FFF2-40B4-BE49-F238E27FC236}">
                  <a16:creationId xmlns:a16="http://schemas.microsoft.com/office/drawing/2014/main" id="{FB0F4DBC-7551-4C2C-BBAF-43F061B706AC}"/>
                </a:ext>
              </a:extLst>
            </p:cNvPr>
            <p:cNvSpPr>
              <a:spLocks noChangeShapeType="1"/>
            </p:cNvSpPr>
            <p:nvPr/>
          </p:nvSpPr>
          <p:spPr bwMode="auto">
            <a:xfrm flipH="1">
              <a:off x="4512" y="2592"/>
              <a:ext cx="912" cy="912"/>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sz="2400">
                <a:latin typeface="HGPｺﾞｼｯｸE" panose="020B0900000000000000" pitchFamily="50" charset="-128"/>
                <a:ea typeface="HGPｺﾞｼｯｸE" panose="020B0900000000000000" pitchFamily="50" charset="-128"/>
              </a:endParaRPr>
            </a:p>
          </p:txBody>
        </p:sp>
        <p:sp>
          <p:nvSpPr>
            <p:cNvPr id="35" name="Line 19">
              <a:extLst>
                <a:ext uri="{FF2B5EF4-FFF2-40B4-BE49-F238E27FC236}">
                  <a16:creationId xmlns:a16="http://schemas.microsoft.com/office/drawing/2014/main" id="{F6768132-4F64-4F35-91CC-F7F4396F1912}"/>
                </a:ext>
              </a:extLst>
            </p:cNvPr>
            <p:cNvSpPr>
              <a:spLocks noChangeShapeType="1"/>
            </p:cNvSpPr>
            <p:nvPr/>
          </p:nvSpPr>
          <p:spPr bwMode="auto">
            <a:xfrm rot="16200000" flipH="1">
              <a:off x="4512" y="2592"/>
              <a:ext cx="912" cy="912"/>
            </a:xfrm>
            <a:prstGeom prst="line">
              <a:avLst/>
            </a:prstGeom>
            <a:noFill/>
            <a:ln w="63500">
              <a:solidFill>
                <a:srgbClr val="FF0000"/>
              </a:solidFill>
              <a:round/>
              <a:headEnd/>
              <a:tailEnd/>
            </a:ln>
            <a:extLst>
              <a:ext uri="{909E8E84-426E-40DD-AFC4-6F175D3DCCD1}">
                <a14:hiddenFill xmlns:a14="http://schemas.microsoft.com/office/drawing/2010/main">
                  <a:noFill/>
                </a14:hiddenFill>
              </a:ext>
            </a:extLst>
          </p:spPr>
          <p:txBody>
            <a:bodyPr/>
            <a:lstStyle/>
            <a:p>
              <a:endParaRPr lang="ja-JP" altLang="en-US" sz="2400">
                <a:latin typeface="HGPｺﾞｼｯｸE" panose="020B0900000000000000" pitchFamily="50" charset="-128"/>
                <a:ea typeface="HGPｺﾞｼｯｸE" panose="020B0900000000000000" pitchFamily="50" charset="-128"/>
              </a:endParaRPr>
            </a:p>
          </p:txBody>
        </p:sp>
      </p:grpSp>
      <p:sp>
        <p:nvSpPr>
          <p:cNvPr id="28" name="テキスト ボックス 2">
            <a:extLst>
              <a:ext uri="{FF2B5EF4-FFF2-40B4-BE49-F238E27FC236}">
                <a16:creationId xmlns:a16="http://schemas.microsoft.com/office/drawing/2014/main" id="{C06CFE8F-4BF3-914C-BA0D-9CC2E34FD089}"/>
              </a:ext>
            </a:extLst>
          </p:cNvPr>
          <p:cNvSpPr txBox="1">
            <a:spLocks noChangeArrowheads="1"/>
          </p:cNvSpPr>
          <p:nvPr/>
        </p:nvSpPr>
        <p:spPr bwMode="auto">
          <a:xfrm>
            <a:off x="6551497" y="2060848"/>
            <a:ext cx="21249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lgn="l" eaLnBrk="1" hangingPunct="1">
              <a:spcBef>
                <a:spcPct val="0"/>
              </a:spcBef>
              <a:buFontTx/>
              <a:buNone/>
            </a:pPr>
            <a:r>
              <a:rPr lang="ja-JP" altLang="en-US" sz="1800" dirty="0">
                <a:latin typeface="HGPｺﾞｼｯｸE" panose="020B0900000000000000" pitchFamily="50" charset="-128"/>
                <a:ea typeface="HGPｺﾞｼｯｸE" panose="020B0900000000000000" pitchFamily="50" charset="-128"/>
              </a:rPr>
              <a:t>注：現在、ポパーに全面的に賛同する科学哲学者は稀</a:t>
            </a:r>
            <a:endParaRPr lang="ja-JP" altLang="en-US" sz="1800" b="0" dirty="0">
              <a:latin typeface="HGPｺﾞｼｯｸE" panose="020B0900000000000000" pitchFamily="50" charset="-128"/>
              <a:ea typeface="HGPｺﾞｼｯｸE" panose="020B0900000000000000" pitchFamily="50" charset="-128"/>
            </a:endParaRPr>
          </a:p>
        </p:txBody>
      </p:sp>
      <p:sp>
        <p:nvSpPr>
          <p:cNvPr id="36" name="Text Box 5">
            <a:extLst>
              <a:ext uri="{FF2B5EF4-FFF2-40B4-BE49-F238E27FC236}">
                <a16:creationId xmlns:a16="http://schemas.microsoft.com/office/drawing/2014/main" id="{825793A7-D2F2-6043-BCBE-5454572007E3}"/>
              </a:ext>
            </a:extLst>
          </p:cNvPr>
          <p:cNvSpPr txBox="1">
            <a:spLocks noChangeArrowheads="1"/>
          </p:cNvSpPr>
          <p:nvPr/>
        </p:nvSpPr>
        <p:spPr bwMode="auto">
          <a:xfrm>
            <a:off x="107504" y="5365665"/>
            <a:ext cx="8928992" cy="101566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algn="l" eaLnBrk="1" hangingPunct="1">
              <a:spcBef>
                <a:spcPct val="0"/>
              </a:spcBef>
              <a:buFontTx/>
              <a:buNone/>
            </a:pPr>
            <a:r>
              <a:rPr lang="ja-JP" altLang="en-US" sz="2000" b="0" dirty="0">
                <a:latin typeface="HGPｺﾞｼｯｸE" panose="020B0900000000000000" pitchFamily="50" charset="-128"/>
                <a:ea typeface="HGPｺﾞｼｯｸE" panose="020B0900000000000000" pitchFamily="50" charset="-128"/>
              </a:rPr>
              <a:t>・帰納の欠陥を補うために統計という数学（演繹）をデータ</a:t>
            </a:r>
            <a:r>
              <a:rPr lang="ja-JP" altLang="en-US" sz="2000" dirty="0">
                <a:latin typeface="HGPｺﾞｼｯｸE" panose="020B0900000000000000" pitchFamily="50" charset="-128"/>
                <a:ea typeface="HGPｺﾞｼｯｸE" panose="020B0900000000000000" pitchFamily="50" charset="-128"/>
              </a:rPr>
              <a:t>に基づく</a:t>
            </a:r>
            <a:r>
              <a:rPr lang="ja-JP" altLang="en-US" sz="2000" b="0" dirty="0">
                <a:latin typeface="HGPｺﾞｼｯｸE" panose="020B0900000000000000" pitchFamily="50" charset="-128"/>
                <a:ea typeface="HGPｺﾞｼｯｸE" panose="020B0900000000000000" pitchFamily="50" charset="-128"/>
              </a:rPr>
              <a:t>帰納推論に</a:t>
            </a:r>
            <a:r>
              <a:rPr lang="ja-JP" altLang="en-US" sz="2000" b="0">
                <a:latin typeface="HGPｺﾞｼｯｸE" panose="020B0900000000000000" pitchFamily="50" charset="-128"/>
                <a:ea typeface="HGPｺﾞｼｯｸE" panose="020B0900000000000000" pitchFamily="50" charset="-128"/>
              </a:rPr>
              <a:t>加える。</a:t>
            </a:r>
            <a:r>
              <a:rPr lang="ja-JP" altLang="en-US" sz="2000">
                <a:latin typeface="HGPｺﾞｼｯｸE" panose="020B0900000000000000" pitchFamily="50" charset="-128"/>
                <a:ea typeface="HGPｺﾞｼｯｸE" panose="020B0900000000000000" pitchFamily="50" charset="-128"/>
              </a:rPr>
              <a:t>基本的</a:t>
            </a:r>
            <a:r>
              <a:rPr lang="ja-JP" altLang="en-US" sz="2000" dirty="0">
                <a:latin typeface="HGPｺﾞｼｯｸE" panose="020B0900000000000000" pitchFamily="50" charset="-128"/>
                <a:ea typeface="HGPｺﾞｼｯｸE" panose="020B0900000000000000" pitchFamily="50" charset="-128"/>
              </a:rPr>
              <a:t>に帰納推論なので、どこかにゴマカシがある。それが統計を使うときに伴う違和感やうしろめたさの原因（のひとつ）。</a:t>
            </a:r>
            <a:endParaRPr lang="ja-JP" altLang="en-US" sz="2000" b="0" dirty="0">
              <a:latin typeface="HGPｺﾞｼｯｸE" panose="020B0900000000000000" pitchFamily="50" charset="-128"/>
              <a:ea typeface="HGPｺﾞｼｯｸE" panose="020B0900000000000000" pitchFamily="50" charset="-128"/>
            </a:endParaRPr>
          </a:p>
        </p:txBody>
      </p:sp>
      <p:sp>
        <p:nvSpPr>
          <p:cNvPr id="2" name="テキスト ボックス 11">
            <a:extLst>
              <a:ext uri="{FF2B5EF4-FFF2-40B4-BE49-F238E27FC236}">
                <a16:creationId xmlns:a16="http://schemas.microsoft.com/office/drawing/2014/main" id="{FB8E65E9-8C13-D354-9D47-327560860C44}"/>
              </a:ext>
            </a:extLst>
          </p:cNvPr>
          <p:cNvSpPr txBox="1">
            <a:spLocks noChangeArrowheads="1"/>
          </p:cNvSpPr>
          <p:nvPr/>
        </p:nvSpPr>
        <p:spPr bwMode="auto">
          <a:xfrm>
            <a:off x="4258432" y="710319"/>
            <a:ext cx="851294" cy="46166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itchFamily="18" charset="0"/>
                <a:ea typeface="ＭＳ Ｐゴシック" charset="-128"/>
              </a:defRPr>
            </a:lvl1pPr>
            <a:lvl2pPr marL="742950" indent="-285750">
              <a:spcBef>
                <a:spcPct val="20000"/>
              </a:spcBef>
              <a:buChar char="–"/>
              <a:defRPr kumimoji="1" sz="2800">
                <a:solidFill>
                  <a:schemeClr val="tx1"/>
                </a:solidFill>
                <a:latin typeface="Times New Roman" pitchFamily="18" charset="0"/>
                <a:ea typeface="ＭＳ Ｐゴシック" charset="-128"/>
              </a:defRPr>
            </a:lvl2pPr>
            <a:lvl3pPr marL="1143000" indent="-228600">
              <a:spcBef>
                <a:spcPct val="20000"/>
              </a:spcBef>
              <a:buChar char="•"/>
              <a:defRPr kumimoji="1" sz="2400">
                <a:solidFill>
                  <a:schemeClr val="tx1"/>
                </a:solidFill>
                <a:latin typeface="Times New Roman" pitchFamily="18" charset="0"/>
                <a:ea typeface="ＭＳ Ｐゴシック" charset="-128"/>
              </a:defRPr>
            </a:lvl3pPr>
            <a:lvl4pPr marL="1600200" indent="-228600">
              <a:spcBef>
                <a:spcPct val="20000"/>
              </a:spcBef>
              <a:buChar char="–"/>
              <a:defRPr kumimoji="1" sz="2000">
                <a:solidFill>
                  <a:schemeClr val="tx1"/>
                </a:solidFill>
                <a:latin typeface="Times New Roman" pitchFamily="18" charset="0"/>
                <a:ea typeface="ＭＳ Ｐゴシック" charset="-128"/>
              </a:defRPr>
            </a:lvl4pPr>
            <a:lvl5pPr marL="2057400" indent="-228600">
              <a:spcBef>
                <a:spcPct val="20000"/>
              </a:spcBef>
              <a:buChar char="»"/>
              <a:defRPr kumimoji="1" sz="20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ＭＳ Ｐゴシック" charset="-128"/>
              </a:defRPr>
            </a:lvl9pPr>
          </a:lstStyle>
          <a:p>
            <a:pPr eaLnBrk="1" hangingPunct="1">
              <a:spcBef>
                <a:spcPct val="0"/>
              </a:spcBef>
              <a:buFontTx/>
              <a:buNone/>
            </a:pPr>
            <a:r>
              <a:rPr lang="ja-JP" altLang="en-US" sz="2400" dirty="0">
                <a:latin typeface="HGPｺﾞｼｯｸE" panose="020B0900000000000000" pitchFamily="50" charset="-128"/>
                <a:ea typeface="HGPｺﾞｼｯｸE" panose="020B0900000000000000" pitchFamily="50" charset="-128"/>
              </a:rPr>
              <a:t>反証</a:t>
            </a:r>
            <a:endParaRPr lang="ja-JP" altLang="en-US" sz="2400" b="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91563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732084-754C-4C53-A38D-15A75F5A8085}"/>
              </a:ext>
            </a:extLst>
          </p:cNvPr>
          <p:cNvSpPr txBox="1"/>
          <p:nvPr/>
        </p:nvSpPr>
        <p:spPr>
          <a:xfrm>
            <a:off x="3954239" y="1096312"/>
            <a:ext cx="5148169" cy="4278094"/>
          </a:xfrm>
          <a:prstGeom prst="rect">
            <a:avLst/>
          </a:prstGeom>
          <a:noFill/>
        </p:spPr>
        <p:txBody>
          <a:bodyPr wrap="square" rtlCol="0">
            <a:spAutoFit/>
          </a:bodyPr>
          <a:lstStyle/>
          <a:p>
            <a:pPr algn="l"/>
            <a:r>
              <a:rPr lang="ja-JP" altLang="en-US" sz="2400" dirty="0">
                <a:solidFill>
                  <a:srgbClr val="00B050"/>
                </a:solidFill>
                <a:latin typeface="HGPｺﾞｼｯｸE" panose="020B0900000000000000" pitchFamily="50" charset="-128"/>
                <a:ea typeface="HGPｺﾞｼｯｸE" panose="020B0900000000000000" pitchFamily="50" charset="-128"/>
              </a:rPr>
              <a:t>数理</a:t>
            </a:r>
            <a:r>
              <a:rPr lang="ja-JP" altLang="en-US" sz="2400" dirty="0">
                <a:latin typeface="HGPｺﾞｼｯｸE" panose="020B0900000000000000" pitchFamily="50" charset="-128"/>
                <a:ea typeface="HGPｺﾞｼｯｸE" panose="020B0900000000000000" pitchFamily="50" charset="-128"/>
              </a:rPr>
              <a:t>モデル：少数の基本原理を数式で表現し、</a:t>
            </a:r>
            <a:r>
              <a:rPr lang="ja-JP" altLang="en-US" sz="2400" dirty="0">
                <a:solidFill>
                  <a:srgbClr val="00B050"/>
                </a:solidFill>
                <a:latin typeface="HGPｺﾞｼｯｸE" panose="020B0900000000000000" pitchFamily="50" charset="-128"/>
                <a:ea typeface="HGPｺﾞｼｯｸE" panose="020B0900000000000000" pitchFamily="50" charset="-128"/>
              </a:rPr>
              <a:t>演繹</a:t>
            </a:r>
            <a:r>
              <a:rPr lang="ja-JP" altLang="en-US" sz="2400" dirty="0">
                <a:latin typeface="HGPｺﾞｼｯｸE" panose="020B0900000000000000" pitchFamily="50" charset="-128"/>
                <a:ea typeface="HGPｺﾞｼｯｸE" panose="020B0900000000000000" pitchFamily="50" charset="-128"/>
              </a:rPr>
              <a:t>的に多様な生態系の現象を説明する。</a:t>
            </a:r>
            <a:endParaRPr lang="en-US" altLang="ja-JP" sz="2400" dirty="0">
              <a:latin typeface="HGPｺﾞｼｯｸE" panose="020B0900000000000000" pitchFamily="50" charset="-128"/>
              <a:ea typeface="HGPｺﾞｼｯｸE" panose="020B0900000000000000" pitchFamily="50" charset="-128"/>
            </a:endParaRPr>
          </a:p>
          <a:p>
            <a:pPr algn="l"/>
            <a:endParaRPr lang="en-US" altLang="ja-JP" sz="2800" dirty="0">
              <a:latin typeface="HGPｺﾞｼｯｸE" panose="020B0900000000000000" pitchFamily="50" charset="-128"/>
              <a:ea typeface="HGPｺﾞｼｯｸE" panose="020B0900000000000000" pitchFamily="50" charset="-128"/>
            </a:endParaRPr>
          </a:p>
          <a:p>
            <a:pPr algn="l"/>
            <a:endParaRPr lang="en-US" altLang="ja-JP" sz="2800" dirty="0">
              <a:latin typeface="HGPｺﾞｼｯｸE" panose="020B0900000000000000" pitchFamily="50" charset="-128"/>
              <a:ea typeface="HGPｺﾞｼｯｸE" panose="020B0900000000000000" pitchFamily="50" charset="-128"/>
            </a:endParaRPr>
          </a:p>
          <a:p>
            <a:pPr algn="l"/>
            <a:endParaRPr lang="en-US" altLang="ja-JP" sz="2800" dirty="0">
              <a:latin typeface="HGPｺﾞｼｯｸE" panose="020B0900000000000000" pitchFamily="50" charset="-128"/>
              <a:ea typeface="HGPｺﾞｼｯｸE" panose="020B0900000000000000" pitchFamily="50" charset="-128"/>
            </a:endParaRPr>
          </a:p>
          <a:p>
            <a:pPr algn="r"/>
            <a:endParaRPr lang="en-US" altLang="ja-JP" sz="1000" dirty="0">
              <a:latin typeface="HGPｺﾞｼｯｸE" panose="020B0900000000000000" pitchFamily="50" charset="-128"/>
              <a:ea typeface="HGPｺﾞｼｯｸE" panose="020B0900000000000000" pitchFamily="50" charset="-128"/>
            </a:endParaRPr>
          </a:p>
          <a:p>
            <a:pPr algn="l"/>
            <a:endParaRPr kumimoji="1" lang="en-US" altLang="ja-JP" sz="2400" dirty="0">
              <a:solidFill>
                <a:srgbClr val="CC0099"/>
              </a:solidFill>
              <a:latin typeface="HGPｺﾞｼｯｸE" panose="020B0900000000000000" pitchFamily="50" charset="-128"/>
              <a:ea typeface="HGPｺﾞｼｯｸE" panose="020B0900000000000000" pitchFamily="50" charset="-128"/>
            </a:endParaRPr>
          </a:p>
          <a:p>
            <a:pPr algn="l"/>
            <a:endParaRPr lang="en-US" altLang="ja-JP" sz="1000" dirty="0">
              <a:solidFill>
                <a:srgbClr val="CC0099"/>
              </a:solidFill>
              <a:latin typeface="HGPｺﾞｼｯｸE" panose="020B0900000000000000" pitchFamily="50" charset="-128"/>
              <a:ea typeface="HGPｺﾞｼｯｸE" panose="020B0900000000000000" pitchFamily="50" charset="-128"/>
            </a:endParaRPr>
          </a:p>
          <a:p>
            <a:pPr algn="l"/>
            <a:r>
              <a:rPr kumimoji="1" lang="ja-JP" altLang="en-US" sz="2400" dirty="0">
                <a:solidFill>
                  <a:srgbClr val="CC0099"/>
                </a:solidFill>
                <a:latin typeface="HGPｺﾞｼｯｸE" panose="020B0900000000000000" pitchFamily="50" charset="-128"/>
                <a:ea typeface="HGPｺﾞｼｯｸE" panose="020B0900000000000000" pitchFamily="50" charset="-128"/>
              </a:rPr>
              <a:t>統計</a:t>
            </a:r>
            <a:r>
              <a:rPr kumimoji="1" lang="ja-JP" altLang="en-US" sz="2400" dirty="0">
                <a:latin typeface="HGPｺﾞｼｯｸE" panose="020B0900000000000000" pitchFamily="50" charset="-128"/>
                <a:ea typeface="HGPｺﾞｼｯｸE" panose="020B0900000000000000" pitchFamily="50" charset="-128"/>
              </a:rPr>
              <a:t>モデル：データ生成過程を確率分布を含む数式で表現し、</a:t>
            </a:r>
            <a:r>
              <a:rPr kumimoji="1" lang="ja-JP" altLang="en-US" sz="2400" dirty="0">
                <a:solidFill>
                  <a:srgbClr val="CC0099"/>
                </a:solidFill>
                <a:latin typeface="HGPｺﾞｼｯｸE" panose="020B0900000000000000" pitchFamily="50" charset="-128"/>
                <a:ea typeface="HGPｺﾞｼｯｸE" panose="020B0900000000000000" pitchFamily="50" charset="-128"/>
              </a:rPr>
              <a:t>帰納</a:t>
            </a:r>
            <a:r>
              <a:rPr kumimoji="1" lang="ja-JP" altLang="en-US" sz="2400" dirty="0">
                <a:latin typeface="HGPｺﾞｼｯｸE" panose="020B0900000000000000" pitchFamily="50" charset="-128"/>
                <a:ea typeface="HGPｺﾞｼｯｸE" panose="020B0900000000000000" pitchFamily="50" charset="-128"/>
              </a:rPr>
              <a:t>的に未知数量を推定し、予測を行う。</a:t>
            </a:r>
            <a:endParaRPr kumimoji="1" lang="en-US" altLang="ja-JP" sz="2400" dirty="0">
              <a:latin typeface="HGPｺﾞｼｯｸE" panose="020B0900000000000000" pitchFamily="50" charset="-128"/>
              <a:ea typeface="HGPｺﾞｼｯｸE" panose="020B0900000000000000" pitchFamily="50" charset="-128"/>
            </a:endParaRPr>
          </a:p>
        </p:txBody>
      </p:sp>
      <p:sp>
        <p:nvSpPr>
          <p:cNvPr id="5" name="テキスト ボックス 7">
            <a:extLst>
              <a:ext uri="{FF2B5EF4-FFF2-40B4-BE49-F238E27FC236}">
                <a16:creationId xmlns:a16="http://schemas.microsoft.com/office/drawing/2014/main" id="{E59B776F-7C5C-48A2-AF19-3A7A3C5137B4}"/>
              </a:ext>
            </a:extLst>
          </p:cNvPr>
          <p:cNvSpPr txBox="1">
            <a:spLocks noChangeArrowheads="1"/>
          </p:cNvSpPr>
          <p:nvPr/>
        </p:nvSpPr>
        <p:spPr bwMode="auto">
          <a:xfrm>
            <a:off x="92133" y="1196752"/>
            <a:ext cx="3399747"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生態系の原理、法則、</a:t>
            </a:r>
            <a:r>
              <a:rPr lang="en-US" altLang="ja-JP" sz="2400" dirty="0">
                <a:ea typeface="HGPｺﾞｼｯｸE" panose="020B0900000000000000" pitchFamily="50" charset="-128"/>
                <a:cs typeface="Times New Roman" panose="02020603050405020304" pitchFamily="18" charset="0"/>
              </a:rPr>
              <a:t>…</a:t>
            </a:r>
          </a:p>
        </p:txBody>
      </p:sp>
      <p:sp>
        <p:nvSpPr>
          <p:cNvPr id="6" name="テキスト ボックス 7">
            <a:extLst>
              <a:ext uri="{FF2B5EF4-FFF2-40B4-BE49-F238E27FC236}">
                <a16:creationId xmlns:a16="http://schemas.microsoft.com/office/drawing/2014/main" id="{A95AE37A-BE8A-4AF3-8947-E4098302A7C6}"/>
              </a:ext>
            </a:extLst>
          </p:cNvPr>
          <p:cNvSpPr txBox="1">
            <a:spLocks noChangeArrowheads="1"/>
          </p:cNvSpPr>
          <p:nvPr/>
        </p:nvSpPr>
        <p:spPr bwMode="auto">
          <a:xfrm>
            <a:off x="1982832" y="2420888"/>
            <a:ext cx="1689771"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solidFill>
                  <a:srgbClr val="00B050"/>
                </a:solidFill>
                <a:ea typeface="HGPｺﾞｼｯｸE" panose="020B0900000000000000" pitchFamily="50" charset="-128"/>
                <a:cs typeface="Times New Roman" panose="02020603050405020304" pitchFamily="18" charset="0"/>
              </a:rPr>
              <a:t>数式で表現</a:t>
            </a:r>
            <a:endParaRPr lang="en-US" altLang="ja-JP" sz="2400" dirty="0">
              <a:solidFill>
                <a:srgbClr val="00B050"/>
              </a:solidFill>
              <a:ea typeface="HGPｺﾞｼｯｸE" panose="020B0900000000000000" pitchFamily="50" charset="-128"/>
              <a:cs typeface="Times New Roman" panose="02020603050405020304" pitchFamily="18" charset="0"/>
            </a:endParaRPr>
          </a:p>
        </p:txBody>
      </p:sp>
      <p:sp>
        <p:nvSpPr>
          <p:cNvPr id="7" name="Text Box 7">
            <a:extLst>
              <a:ext uri="{FF2B5EF4-FFF2-40B4-BE49-F238E27FC236}">
                <a16:creationId xmlns:a16="http://schemas.microsoft.com/office/drawing/2014/main" id="{47AA079D-229F-4995-AC03-10CFCC3581A0}"/>
              </a:ext>
            </a:extLst>
          </p:cNvPr>
          <p:cNvSpPr txBox="1">
            <a:spLocks noChangeArrowheads="1"/>
          </p:cNvSpPr>
          <p:nvPr/>
        </p:nvSpPr>
        <p:spPr bwMode="auto">
          <a:xfrm>
            <a:off x="2798151" y="3392348"/>
            <a:ext cx="981761" cy="46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solidFill>
                  <a:srgbClr val="00B050"/>
                </a:solidFill>
                <a:latin typeface="Times New Roman" panose="02020603050405020304" pitchFamily="18" charset="0"/>
                <a:ea typeface="HGｺﾞｼｯｸE" panose="020B0909000000000000" pitchFamily="49" charset="-128"/>
              </a:rPr>
              <a:t>演繹</a:t>
            </a:r>
            <a:endParaRPr lang="en-US" altLang="ja-JP" sz="2400" dirty="0">
              <a:solidFill>
                <a:srgbClr val="00B050"/>
              </a:solidFill>
              <a:latin typeface="Times New Roman" panose="02020603050405020304" pitchFamily="18" charset="0"/>
              <a:ea typeface="HGｺﾞｼｯｸE" panose="020B0909000000000000" pitchFamily="49" charset="-128"/>
            </a:endParaRPr>
          </a:p>
        </p:txBody>
      </p:sp>
      <p:sp>
        <p:nvSpPr>
          <p:cNvPr id="8" name="テキスト ボックス 7">
            <a:extLst>
              <a:ext uri="{FF2B5EF4-FFF2-40B4-BE49-F238E27FC236}">
                <a16:creationId xmlns:a16="http://schemas.microsoft.com/office/drawing/2014/main" id="{5B81EAA0-F615-45B2-8D6A-FFEACB71DE55}"/>
              </a:ext>
            </a:extLst>
          </p:cNvPr>
          <p:cNvSpPr txBox="1">
            <a:spLocks noChangeArrowheads="1"/>
          </p:cNvSpPr>
          <p:nvPr/>
        </p:nvSpPr>
        <p:spPr bwMode="auto">
          <a:xfrm>
            <a:off x="2041966" y="4084991"/>
            <a:ext cx="1689769"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solidFill>
                  <a:srgbClr val="00B050"/>
                </a:solidFill>
                <a:ea typeface="HGPｺﾞｼｯｸE" panose="020B0900000000000000" pitchFamily="50" charset="-128"/>
                <a:cs typeface="Times New Roman" panose="02020603050405020304" pitchFamily="18" charset="0"/>
              </a:rPr>
              <a:t>多様な現象</a:t>
            </a:r>
            <a:endParaRPr lang="en-US" altLang="ja-JP" sz="2400" dirty="0">
              <a:solidFill>
                <a:srgbClr val="00B050"/>
              </a:solidFill>
              <a:ea typeface="HGPｺﾞｼｯｸE" panose="020B0900000000000000" pitchFamily="50" charset="-128"/>
              <a:cs typeface="Times New Roman" panose="02020603050405020304" pitchFamily="18" charset="0"/>
            </a:endParaRPr>
          </a:p>
        </p:txBody>
      </p:sp>
      <p:sp>
        <p:nvSpPr>
          <p:cNvPr id="9" name="テキスト ボックス 7">
            <a:extLst>
              <a:ext uri="{FF2B5EF4-FFF2-40B4-BE49-F238E27FC236}">
                <a16:creationId xmlns:a16="http://schemas.microsoft.com/office/drawing/2014/main" id="{76EEBD17-7010-49AB-B7CA-6AFA36A2CB20}"/>
              </a:ext>
            </a:extLst>
          </p:cNvPr>
          <p:cNvSpPr txBox="1">
            <a:spLocks noChangeArrowheads="1"/>
          </p:cNvSpPr>
          <p:nvPr/>
        </p:nvSpPr>
        <p:spPr bwMode="auto">
          <a:xfrm>
            <a:off x="781124" y="6381328"/>
            <a:ext cx="1486620" cy="46166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ea typeface="HGPｺﾞｼｯｸE" panose="020B0900000000000000" pitchFamily="50" charset="-128"/>
                <a:cs typeface="Times New Roman" panose="02020603050405020304" pitchFamily="18" charset="0"/>
              </a:rPr>
              <a:t>データ</a:t>
            </a:r>
            <a:endParaRPr lang="en-US" altLang="ja-JP" sz="2400" dirty="0">
              <a:ea typeface="HGPｺﾞｼｯｸE" panose="020B0900000000000000" pitchFamily="50" charset="-128"/>
              <a:cs typeface="Times New Roman" panose="02020603050405020304" pitchFamily="18" charset="0"/>
            </a:endParaRPr>
          </a:p>
        </p:txBody>
      </p:sp>
      <p:cxnSp>
        <p:nvCxnSpPr>
          <p:cNvPr id="10" name="直線矢印コネクタ 9">
            <a:extLst>
              <a:ext uri="{FF2B5EF4-FFF2-40B4-BE49-F238E27FC236}">
                <a16:creationId xmlns:a16="http://schemas.microsoft.com/office/drawing/2014/main" id="{6900805D-3216-4A58-A904-AB3493408E45}"/>
              </a:ext>
            </a:extLst>
          </p:cNvPr>
          <p:cNvCxnSpPr>
            <a:cxnSpLocks/>
          </p:cNvCxnSpPr>
          <p:nvPr/>
        </p:nvCxnSpPr>
        <p:spPr>
          <a:xfrm>
            <a:off x="2798151" y="2910491"/>
            <a:ext cx="0" cy="120826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E137043-F083-4094-9EED-D4EF2C09E616}"/>
              </a:ext>
            </a:extLst>
          </p:cNvPr>
          <p:cNvCxnSpPr>
            <a:cxnSpLocks/>
          </p:cNvCxnSpPr>
          <p:nvPr/>
        </p:nvCxnSpPr>
        <p:spPr>
          <a:xfrm>
            <a:off x="2804491" y="1819498"/>
            <a:ext cx="0" cy="56680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7">
            <a:extLst>
              <a:ext uri="{FF2B5EF4-FFF2-40B4-BE49-F238E27FC236}">
                <a16:creationId xmlns:a16="http://schemas.microsoft.com/office/drawing/2014/main" id="{72F08ED9-E219-4CAB-B290-67E94EDC7B94}"/>
              </a:ext>
            </a:extLst>
          </p:cNvPr>
          <p:cNvSpPr txBox="1">
            <a:spLocks noChangeArrowheads="1"/>
          </p:cNvSpPr>
          <p:nvPr/>
        </p:nvSpPr>
        <p:spPr bwMode="auto">
          <a:xfrm>
            <a:off x="35496" y="2867452"/>
            <a:ext cx="1780894" cy="156966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lvl1pPr>
              <a:defRPr kumimoji="1" sz="5600">
                <a:solidFill>
                  <a:schemeClr val="tx1"/>
                </a:solidFill>
                <a:latin typeface="Times New Roman" panose="02020603050405020304" pitchFamily="18" charset="0"/>
                <a:ea typeface="HGSｺﾞｼｯｸE" panose="020B0900000000000000" pitchFamily="50" charset="-128"/>
              </a:defRPr>
            </a:lvl1pPr>
            <a:lvl2pPr marL="742950" indent="-285750">
              <a:defRPr kumimoji="1" sz="5600">
                <a:solidFill>
                  <a:schemeClr val="tx1"/>
                </a:solidFill>
                <a:latin typeface="Times New Roman" panose="02020603050405020304" pitchFamily="18" charset="0"/>
                <a:ea typeface="HGSｺﾞｼｯｸE" panose="020B0900000000000000" pitchFamily="50" charset="-128"/>
              </a:defRPr>
            </a:lvl2pPr>
            <a:lvl3pPr marL="1143000" indent="-228600">
              <a:defRPr kumimoji="1" sz="5600">
                <a:solidFill>
                  <a:schemeClr val="tx1"/>
                </a:solidFill>
                <a:latin typeface="Times New Roman" panose="02020603050405020304" pitchFamily="18" charset="0"/>
                <a:ea typeface="HGSｺﾞｼｯｸE" panose="020B0900000000000000" pitchFamily="50" charset="-128"/>
              </a:defRPr>
            </a:lvl3pPr>
            <a:lvl4pPr marL="1600200" indent="-228600">
              <a:defRPr kumimoji="1" sz="5600">
                <a:solidFill>
                  <a:schemeClr val="tx1"/>
                </a:solidFill>
                <a:latin typeface="Times New Roman" panose="02020603050405020304" pitchFamily="18" charset="0"/>
                <a:ea typeface="HGSｺﾞｼｯｸE" panose="020B0900000000000000" pitchFamily="50" charset="-128"/>
              </a:defRPr>
            </a:lvl4pPr>
            <a:lvl5pPr marL="2057400" indent="-228600">
              <a:defRPr kumimoji="1" sz="5600">
                <a:solidFill>
                  <a:schemeClr val="tx1"/>
                </a:solidFill>
                <a:latin typeface="Times New Roman" panose="02020603050405020304" pitchFamily="18" charset="0"/>
                <a:ea typeface="HGSｺﾞｼｯｸE" panose="020B0900000000000000" pitchFamily="50" charset="-128"/>
              </a:defRPr>
            </a:lvl5pPr>
            <a:lvl6pPr marL="25146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6pPr>
            <a:lvl7pPr marL="29718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7pPr>
            <a:lvl8pPr marL="34290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8pPr>
            <a:lvl9pPr marL="3886200" indent="-228600" eaLnBrk="0" fontAlgn="base" hangingPunct="0">
              <a:spcBef>
                <a:spcPct val="0"/>
              </a:spcBef>
              <a:spcAft>
                <a:spcPct val="0"/>
              </a:spcAft>
              <a:defRPr kumimoji="1" sz="5600">
                <a:solidFill>
                  <a:schemeClr val="tx1"/>
                </a:solidFill>
                <a:latin typeface="Times New Roman" panose="02020603050405020304" pitchFamily="18" charset="0"/>
                <a:ea typeface="HGSｺﾞｼｯｸE" panose="020B0900000000000000" pitchFamily="50" charset="-128"/>
              </a:defRPr>
            </a:lvl9pPr>
          </a:lstStyle>
          <a:p>
            <a:pPr algn="ctr"/>
            <a:r>
              <a:rPr lang="ja-JP" altLang="en-US" sz="2400" dirty="0">
                <a:solidFill>
                  <a:srgbClr val="CC00CC"/>
                </a:solidFill>
                <a:ea typeface="HGPｺﾞｼｯｸE" panose="020B0900000000000000" pitchFamily="50" charset="-128"/>
                <a:cs typeface="Times New Roman" panose="02020603050405020304" pitchFamily="18" charset="0"/>
              </a:rPr>
              <a:t>データ生成過程を確率分布を含む数式で表現</a:t>
            </a:r>
            <a:endParaRPr lang="en-US" altLang="ja-JP" sz="2400" dirty="0">
              <a:solidFill>
                <a:srgbClr val="CC00CC"/>
              </a:solidFill>
              <a:ea typeface="HGPｺﾞｼｯｸE" panose="020B0900000000000000" pitchFamily="50" charset="-128"/>
              <a:cs typeface="Times New Roman" panose="02020603050405020304" pitchFamily="18" charset="0"/>
            </a:endParaRPr>
          </a:p>
        </p:txBody>
      </p:sp>
      <p:cxnSp>
        <p:nvCxnSpPr>
          <p:cNvPr id="15" name="直線矢印コネクタ 14">
            <a:extLst>
              <a:ext uri="{FF2B5EF4-FFF2-40B4-BE49-F238E27FC236}">
                <a16:creationId xmlns:a16="http://schemas.microsoft.com/office/drawing/2014/main" id="{75F64A56-603A-4570-8207-556302519C2B}"/>
              </a:ext>
            </a:extLst>
          </p:cNvPr>
          <p:cNvCxnSpPr>
            <a:cxnSpLocks/>
          </p:cNvCxnSpPr>
          <p:nvPr/>
        </p:nvCxnSpPr>
        <p:spPr>
          <a:xfrm flipH="1" flipV="1">
            <a:off x="870022" y="4553832"/>
            <a:ext cx="245594" cy="1755488"/>
          </a:xfrm>
          <a:prstGeom prst="straightConnector1">
            <a:avLst/>
          </a:prstGeom>
          <a:ln w="76200">
            <a:solidFill>
              <a:srgbClr val="CC00CC"/>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7">
            <a:extLst>
              <a:ext uri="{FF2B5EF4-FFF2-40B4-BE49-F238E27FC236}">
                <a16:creationId xmlns:a16="http://schemas.microsoft.com/office/drawing/2014/main" id="{2EBC85E2-7C35-494C-985A-4E19038C57A0}"/>
              </a:ext>
            </a:extLst>
          </p:cNvPr>
          <p:cNvSpPr txBox="1">
            <a:spLocks noChangeArrowheads="1"/>
          </p:cNvSpPr>
          <p:nvPr/>
        </p:nvSpPr>
        <p:spPr bwMode="auto">
          <a:xfrm>
            <a:off x="-4732" y="5195233"/>
            <a:ext cx="1264364" cy="466015"/>
          </a:xfrm>
          <a:prstGeom prst="rect">
            <a:avLst/>
          </a:prstGeom>
          <a:noFill/>
          <a:ln>
            <a:noFill/>
          </a:ln>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solidFill>
                  <a:srgbClr val="CC00CC"/>
                </a:solidFill>
                <a:latin typeface="Times New Roman" panose="02020603050405020304" pitchFamily="18" charset="0"/>
                <a:ea typeface="HGｺﾞｼｯｸE" panose="020B0909000000000000" pitchFamily="49" charset="-128"/>
              </a:rPr>
              <a:t>帰納</a:t>
            </a:r>
            <a:endParaRPr lang="en-US" altLang="ja-JP" sz="2400" dirty="0">
              <a:solidFill>
                <a:srgbClr val="CC00CC"/>
              </a:solidFill>
              <a:latin typeface="Times New Roman" panose="02020603050405020304" pitchFamily="18" charset="0"/>
              <a:ea typeface="HGｺﾞｼｯｸE" panose="020B0909000000000000" pitchFamily="49" charset="-128"/>
            </a:endParaRPr>
          </a:p>
        </p:txBody>
      </p:sp>
      <p:cxnSp>
        <p:nvCxnSpPr>
          <p:cNvPr id="17" name="直線矢印コネクタ 16">
            <a:extLst>
              <a:ext uri="{FF2B5EF4-FFF2-40B4-BE49-F238E27FC236}">
                <a16:creationId xmlns:a16="http://schemas.microsoft.com/office/drawing/2014/main" id="{7B56B40A-D748-49A8-A531-0B32E9346D06}"/>
              </a:ext>
            </a:extLst>
          </p:cNvPr>
          <p:cNvCxnSpPr>
            <a:cxnSpLocks/>
          </p:cNvCxnSpPr>
          <p:nvPr/>
        </p:nvCxnSpPr>
        <p:spPr>
          <a:xfrm>
            <a:off x="870022" y="1700808"/>
            <a:ext cx="0" cy="1096637"/>
          </a:xfrm>
          <a:prstGeom prst="straightConnector1">
            <a:avLst/>
          </a:prstGeom>
          <a:ln w="76200">
            <a:solidFill>
              <a:srgbClr val="CC00CC"/>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BDDA978E-9C41-1540-ABC2-87C537EC3F13}"/>
              </a:ext>
            </a:extLst>
          </p:cNvPr>
          <p:cNvSpPr txBox="1"/>
          <p:nvPr/>
        </p:nvSpPr>
        <p:spPr>
          <a:xfrm>
            <a:off x="179512" y="99789"/>
            <a:ext cx="8784976" cy="892552"/>
          </a:xfrm>
          <a:prstGeom prst="rect">
            <a:avLst/>
          </a:prstGeom>
          <a:noFill/>
        </p:spPr>
        <p:txBody>
          <a:bodyPr wrap="square" rtlCol="0">
            <a:spAutoFit/>
          </a:bodyPr>
          <a:lstStyle/>
          <a:p>
            <a:r>
              <a:rPr lang="ja-JP" altLang="en-US" sz="2800" dirty="0">
                <a:latin typeface="HGPｺﾞｼｯｸE" panose="020B0900000000000000" pitchFamily="50" charset="-128"/>
                <a:ea typeface="HGPｺﾞｼｯｸE" panose="020B0900000000000000" pitchFamily="50" charset="-128"/>
              </a:rPr>
              <a:t>数理生物学と生物統計：</a:t>
            </a:r>
            <a:endParaRPr lang="en-US" altLang="ja-JP" sz="2400" dirty="0">
              <a:latin typeface="HGPｺﾞｼｯｸE" panose="020B0900000000000000" pitchFamily="50" charset="-128"/>
              <a:ea typeface="HGPｺﾞｼｯｸE" panose="020B0900000000000000" pitchFamily="50" charset="-128"/>
            </a:endParaRPr>
          </a:p>
          <a:p>
            <a:r>
              <a:rPr lang="ja-JP" altLang="en-US" sz="2400" dirty="0">
                <a:latin typeface="HGPｺﾞｼｯｸE" panose="020B0900000000000000" pitchFamily="50" charset="-128"/>
                <a:ea typeface="HGPｺﾞｼｯｸE" panose="020B0900000000000000" pitchFamily="50" charset="-128"/>
              </a:rPr>
              <a:t>数学を使うときの、使い方の発想から異なる</a:t>
            </a:r>
            <a:endParaRPr kumimoji="1" lang="ja-JP" altLang="en-US" sz="2000" dirty="0">
              <a:latin typeface="HGPｺﾞｼｯｸE" panose="020B0900000000000000" pitchFamily="50" charset="-128"/>
              <a:ea typeface="HGPｺﾞｼｯｸE" panose="020B0900000000000000" pitchFamily="50" charset="-128"/>
            </a:endParaRPr>
          </a:p>
        </p:txBody>
      </p:sp>
      <p:sp>
        <p:nvSpPr>
          <p:cNvPr id="19" name="テキスト ボックス 18">
            <a:extLst>
              <a:ext uri="{FF2B5EF4-FFF2-40B4-BE49-F238E27FC236}">
                <a16:creationId xmlns:a16="http://schemas.microsoft.com/office/drawing/2014/main" id="{AF11E945-7693-56E0-C300-8729F3668AEF}"/>
              </a:ext>
            </a:extLst>
          </p:cNvPr>
          <p:cNvSpPr txBox="1"/>
          <p:nvPr/>
        </p:nvSpPr>
        <p:spPr>
          <a:xfrm>
            <a:off x="4278978" y="2348880"/>
            <a:ext cx="4829526" cy="1631216"/>
          </a:xfrm>
          <a:prstGeom prst="rect">
            <a:avLst/>
          </a:prstGeom>
          <a:noFill/>
        </p:spPr>
        <p:txBody>
          <a:bodyPr wrap="square">
            <a:spAutoFit/>
          </a:bodyPr>
          <a:lstStyle/>
          <a:p>
            <a:pPr algn="l"/>
            <a:r>
              <a:rPr lang="ja-JP" altLang="en-US" sz="2000" dirty="0">
                <a:latin typeface="HGPｺﾞｼｯｸE" panose="020B0900000000000000" pitchFamily="50" charset="-128"/>
                <a:ea typeface="HGPｺﾞｼｯｸE" panose="020B0900000000000000" pitchFamily="50" charset="-128"/>
              </a:rPr>
              <a:t>演繹（数学の定理・証明）と、理論が予測するパターンがデータと矛盾していたら反証</a:t>
            </a:r>
            <a:endParaRPr lang="en-US" altLang="ja-JP" sz="2000" dirty="0">
              <a:latin typeface="HGPｺﾞｼｯｸE" panose="020B0900000000000000" pitchFamily="50" charset="-128"/>
              <a:ea typeface="HGPｺﾞｼｯｸE" panose="020B0900000000000000" pitchFamily="50" charset="-128"/>
            </a:endParaRPr>
          </a:p>
          <a:p>
            <a:r>
              <a:rPr lang="ja-JP" altLang="en-US" sz="2000" dirty="0">
                <a:solidFill>
                  <a:srgbClr val="FF0000"/>
                </a:solidFill>
                <a:latin typeface="HGPｺﾞｼｯｸE" panose="020B0900000000000000" pitchFamily="50" charset="-128"/>
                <a:ea typeface="HGPｺﾞｼｯｸE" panose="020B0900000000000000" pitchFamily="50" charset="-128"/>
              </a:rPr>
              <a:t>推論は明瞭（仮説演繹法）</a:t>
            </a:r>
            <a:endParaRPr lang="en-US" altLang="ja-JP" sz="2000" dirty="0">
              <a:solidFill>
                <a:srgbClr val="FF0000"/>
              </a:solidFill>
              <a:latin typeface="HGPｺﾞｼｯｸE" panose="020B0900000000000000" pitchFamily="50" charset="-128"/>
              <a:ea typeface="HGPｺﾞｼｯｸE" panose="020B0900000000000000" pitchFamily="50" charset="-128"/>
            </a:endParaRPr>
          </a:p>
          <a:p>
            <a:pPr algn="l"/>
            <a:r>
              <a:rPr lang="ja-JP" altLang="en-US" sz="2000" dirty="0">
                <a:solidFill>
                  <a:srgbClr val="00B050"/>
                </a:solidFill>
                <a:latin typeface="HGPｺﾞｼｯｸE" panose="020B0900000000000000" pitchFamily="50" charset="-128"/>
                <a:ea typeface="HGPｺﾞｼｯｸE" panose="020B0900000000000000" pitchFamily="50" charset="-128"/>
              </a:rPr>
              <a:t>生態系の基本法則、生物多様性の根本原理を明らかにするなどの目標意識も伴う</a:t>
            </a:r>
            <a:endParaRPr lang="en-US" altLang="ja-JP" sz="2000" dirty="0">
              <a:solidFill>
                <a:srgbClr val="00B050"/>
              </a:solidFill>
              <a:latin typeface="HGPｺﾞｼｯｸE" panose="020B0900000000000000" pitchFamily="50" charset="-128"/>
              <a:ea typeface="HGPｺﾞｼｯｸE" panose="020B0900000000000000" pitchFamily="50" charset="-128"/>
            </a:endParaRPr>
          </a:p>
        </p:txBody>
      </p:sp>
      <p:sp>
        <p:nvSpPr>
          <p:cNvPr id="21" name="テキスト ボックス 20">
            <a:extLst>
              <a:ext uri="{FF2B5EF4-FFF2-40B4-BE49-F238E27FC236}">
                <a16:creationId xmlns:a16="http://schemas.microsoft.com/office/drawing/2014/main" id="{ECAE5204-CEA9-CD13-84ED-64C72470354A}"/>
              </a:ext>
            </a:extLst>
          </p:cNvPr>
          <p:cNvSpPr txBox="1"/>
          <p:nvPr/>
        </p:nvSpPr>
        <p:spPr>
          <a:xfrm>
            <a:off x="4355976" y="5373216"/>
            <a:ext cx="4464496" cy="1323439"/>
          </a:xfrm>
          <a:prstGeom prst="rect">
            <a:avLst/>
          </a:prstGeom>
          <a:noFill/>
        </p:spPr>
        <p:txBody>
          <a:bodyPr wrap="square">
            <a:spAutoFit/>
          </a:bodyPr>
          <a:lstStyle/>
          <a:p>
            <a:pPr algn="l"/>
            <a:r>
              <a:rPr lang="ja-JP" altLang="en-US" sz="2000" dirty="0">
                <a:solidFill>
                  <a:srgbClr val="FF0000"/>
                </a:solidFill>
                <a:latin typeface="HGPｺﾞｼｯｸE" panose="020B0900000000000000" pitchFamily="50" charset="-128"/>
                <a:ea typeface="HGPｺﾞｼｯｸE" panose="020B0900000000000000" pitchFamily="50" charset="-128"/>
              </a:rPr>
              <a:t>帰納推論の中に統計という演繹（数学）が混ざり推論の流れが不明瞭</a:t>
            </a:r>
            <a:endParaRPr lang="en-US" altLang="ja-JP" sz="2000" dirty="0">
              <a:solidFill>
                <a:srgbClr val="FF0000"/>
              </a:solidFill>
              <a:latin typeface="HGPｺﾞｼｯｸE" panose="020B0900000000000000" pitchFamily="50" charset="-128"/>
              <a:ea typeface="HGPｺﾞｼｯｸE" panose="020B0900000000000000" pitchFamily="50" charset="-128"/>
            </a:endParaRPr>
          </a:p>
          <a:p>
            <a:r>
              <a:rPr lang="ja-JP" altLang="en-US" sz="2000" dirty="0">
                <a:solidFill>
                  <a:srgbClr val="0000FF"/>
                </a:solidFill>
                <a:latin typeface="HGPｺﾞｼｯｸE" panose="020B0900000000000000" pitchFamily="50" charset="-128"/>
                <a:ea typeface="HGPｺﾞｼｯｸE" panose="020B0900000000000000" pitchFamily="50" charset="-128"/>
              </a:rPr>
              <a:t>統計が嫌われる理由</a:t>
            </a:r>
            <a:endParaRPr lang="en-US" altLang="ja-JP" sz="2000" dirty="0">
              <a:solidFill>
                <a:srgbClr val="0000FF"/>
              </a:solidFill>
              <a:latin typeface="HGPｺﾞｼｯｸE" panose="020B0900000000000000" pitchFamily="50" charset="-128"/>
              <a:ea typeface="HGPｺﾞｼｯｸE" panose="020B0900000000000000" pitchFamily="50" charset="-128"/>
            </a:endParaRPr>
          </a:p>
          <a:p>
            <a:pPr algn="l"/>
            <a:r>
              <a:rPr kumimoji="1" lang="ja-JP" altLang="en-US" sz="2000" dirty="0">
                <a:solidFill>
                  <a:srgbClr val="FF00FF"/>
                </a:solidFill>
                <a:latin typeface="HGPｺﾞｼｯｸE" panose="020B0900000000000000" pitchFamily="50" charset="-128"/>
                <a:ea typeface="HGPｺﾞｼｯｸE" panose="020B0900000000000000" pitchFamily="50" charset="-128"/>
              </a:rPr>
              <a:t>しょせん予測と推定で終わり？</a:t>
            </a:r>
            <a:endParaRPr kumimoji="1" lang="en-US" altLang="ja-JP" sz="2000" dirty="0">
              <a:solidFill>
                <a:srgbClr val="FF00FF"/>
              </a:solidFill>
              <a:latin typeface="HGPｺﾞｼｯｸE" panose="020B0900000000000000" pitchFamily="50" charset="-128"/>
              <a:ea typeface="HGPｺﾞｼｯｸE" panose="020B0900000000000000" pitchFamily="50" charset="-128"/>
            </a:endParaRPr>
          </a:p>
        </p:txBody>
      </p:sp>
      <p:sp>
        <p:nvSpPr>
          <p:cNvPr id="23" name="Text Box 7">
            <a:extLst>
              <a:ext uri="{FF2B5EF4-FFF2-40B4-BE49-F238E27FC236}">
                <a16:creationId xmlns:a16="http://schemas.microsoft.com/office/drawing/2014/main" id="{2652FB54-AF4F-7E46-B52D-D55E53E479D1}"/>
              </a:ext>
            </a:extLst>
          </p:cNvPr>
          <p:cNvSpPr txBox="1">
            <a:spLocks noChangeArrowheads="1"/>
          </p:cNvSpPr>
          <p:nvPr/>
        </p:nvSpPr>
        <p:spPr bwMode="auto">
          <a:xfrm>
            <a:off x="63261" y="2084656"/>
            <a:ext cx="1772435" cy="71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solidFill>
                  <a:srgbClr val="CC00CC"/>
                </a:solidFill>
                <a:latin typeface="Times New Roman" panose="02020603050405020304" pitchFamily="18" charset="0"/>
                <a:ea typeface="HGｺﾞｼｯｸE" panose="020B0909000000000000" pitchFamily="49" charset="-128"/>
              </a:rPr>
              <a:t>予測・推定</a:t>
            </a:r>
            <a:endParaRPr lang="en-US" altLang="ja-JP" sz="2400" dirty="0">
              <a:solidFill>
                <a:srgbClr val="CC00CC"/>
              </a:solidFill>
              <a:latin typeface="Times New Roman" panose="02020603050405020304" pitchFamily="18" charset="0"/>
              <a:ea typeface="HGｺﾞｼｯｸE" panose="020B0909000000000000" pitchFamily="49" charset="-128"/>
            </a:endParaRPr>
          </a:p>
          <a:p>
            <a:pPr algn="r" eaLnBrk="1" hangingPunct="1">
              <a:spcBef>
                <a:spcPct val="0"/>
              </a:spcBef>
              <a:buFontTx/>
              <a:buNone/>
            </a:pPr>
            <a:r>
              <a:rPr lang="ja-JP" altLang="en-US" sz="1600" dirty="0">
                <a:solidFill>
                  <a:srgbClr val="CC00CC"/>
                </a:solidFill>
                <a:latin typeface="Times New Roman" panose="02020603050405020304" pitchFamily="18" charset="0"/>
                <a:ea typeface="HGｺﾞｼｯｸE" panose="020B0909000000000000" pitchFamily="49" charset="-128"/>
              </a:rPr>
              <a:t>だけ</a:t>
            </a:r>
            <a:r>
              <a:rPr lang="en-US" altLang="ja-JP" sz="1600" dirty="0">
                <a:solidFill>
                  <a:srgbClr val="CC00CC"/>
                </a:solidFill>
                <a:latin typeface="Times New Roman" panose="02020603050405020304" pitchFamily="18" charset="0"/>
                <a:ea typeface="HGｺﾞｼｯｸE" panose="020B0909000000000000" pitchFamily="49" charset="-128"/>
              </a:rPr>
              <a:t>?</a:t>
            </a:r>
          </a:p>
        </p:txBody>
      </p:sp>
      <p:sp>
        <p:nvSpPr>
          <p:cNvPr id="24" name="Text Box 7">
            <a:extLst>
              <a:ext uri="{FF2B5EF4-FFF2-40B4-BE49-F238E27FC236}">
                <a16:creationId xmlns:a16="http://schemas.microsoft.com/office/drawing/2014/main" id="{CCC32C5B-BACD-174B-9430-E7D9D8AABF28}"/>
              </a:ext>
            </a:extLst>
          </p:cNvPr>
          <p:cNvSpPr txBox="1">
            <a:spLocks noChangeArrowheads="1"/>
          </p:cNvSpPr>
          <p:nvPr/>
        </p:nvSpPr>
        <p:spPr bwMode="auto">
          <a:xfrm>
            <a:off x="1547664" y="5157192"/>
            <a:ext cx="1780895" cy="712236"/>
          </a:xfrm>
          <a:prstGeom prst="rect">
            <a:avLst/>
          </a:prstGeom>
          <a:solidFill>
            <a:schemeClr val="bg1"/>
          </a:solidFill>
          <a:ln>
            <a:noFill/>
          </a:ln>
        </p:spPr>
        <p:txBody>
          <a:bodyPr wrap="square" lIns="95746" tIns="47874" rIns="95746" bIns="47874">
            <a:spAutoFit/>
          </a:bodyPr>
          <a:lstStyle>
            <a:lvl1pPr defTabSz="957263">
              <a:spcBef>
                <a:spcPct val="20000"/>
              </a:spcBef>
              <a:buChar char="•"/>
              <a:defRPr kumimoji="1" sz="4500">
                <a:solidFill>
                  <a:schemeClr val="tx1"/>
                </a:solidFill>
                <a:latin typeface="Arial" panose="020B0604020202020204" pitchFamily="34" charset="0"/>
                <a:ea typeface="ＭＳ Ｐゴシック" panose="020B0600070205080204" pitchFamily="50" charset="-128"/>
              </a:defRPr>
            </a:lvl1pPr>
            <a:lvl2pPr marL="742950" indent="-285750" defTabSz="957263">
              <a:spcBef>
                <a:spcPct val="20000"/>
              </a:spcBef>
              <a:buChar char="–"/>
              <a:defRPr kumimoji="1" sz="3900">
                <a:solidFill>
                  <a:schemeClr val="tx1"/>
                </a:solidFill>
                <a:latin typeface="Arial" panose="020B0604020202020204" pitchFamily="34" charset="0"/>
                <a:ea typeface="ＭＳ Ｐゴシック" panose="020B0600070205080204" pitchFamily="50" charset="-128"/>
              </a:defRPr>
            </a:lvl2pPr>
            <a:lvl3pPr marL="1143000" indent="-228600" defTabSz="957263">
              <a:spcBef>
                <a:spcPct val="20000"/>
              </a:spcBef>
              <a:buChar char="•"/>
              <a:defRPr kumimoji="1" sz="3400">
                <a:solidFill>
                  <a:schemeClr val="tx1"/>
                </a:solidFill>
                <a:latin typeface="Arial" panose="020B0604020202020204" pitchFamily="34" charset="0"/>
                <a:ea typeface="ＭＳ Ｐゴシック" panose="020B0600070205080204" pitchFamily="50" charset="-128"/>
              </a:defRPr>
            </a:lvl3pPr>
            <a:lvl4pPr marL="16002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4pPr>
            <a:lvl5pPr marL="2057400" indent="-228600" defTabSz="957263">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5pPr>
            <a:lvl6pPr marL="25146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6pPr>
            <a:lvl7pPr marL="29718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7pPr>
            <a:lvl8pPr marL="34290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8pPr>
            <a:lvl9pPr marL="3886200" indent="-228600" defTabSz="957263" eaLnBrk="0" fontAlgn="base" hangingPunct="0">
              <a:spcBef>
                <a:spcPct val="20000"/>
              </a:spcBef>
              <a:spcAft>
                <a:spcPct val="0"/>
              </a:spcAft>
              <a:buChar char="»"/>
              <a:defRPr kumimoji="1" sz="28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solidFill>
                  <a:srgbClr val="00B050"/>
                </a:solidFill>
                <a:latin typeface="Times New Roman" panose="02020603050405020304" pitchFamily="18" charset="0"/>
                <a:ea typeface="HGｺﾞｼｯｸE" panose="020B0909000000000000" pitchFamily="49" charset="-128"/>
              </a:rPr>
              <a:t>反証・検証</a:t>
            </a:r>
            <a:endParaRPr lang="en-US" altLang="ja-JP" sz="2400" dirty="0">
              <a:solidFill>
                <a:srgbClr val="00B050"/>
              </a:solidFill>
              <a:latin typeface="Times New Roman" panose="02020603050405020304" pitchFamily="18" charset="0"/>
              <a:ea typeface="HGｺﾞｼｯｸE" panose="020B0909000000000000" pitchFamily="49" charset="-128"/>
            </a:endParaRPr>
          </a:p>
          <a:p>
            <a:pPr algn="r" eaLnBrk="1" hangingPunct="1">
              <a:spcBef>
                <a:spcPct val="0"/>
              </a:spcBef>
              <a:buFontTx/>
              <a:buNone/>
            </a:pPr>
            <a:r>
              <a:rPr lang="ja-JP" altLang="en-US" sz="1600" dirty="0">
                <a:solidFill>
                  <a:srgbClr val="00B050"/>
                </a:solidFill>
                <a:latin typeface="Times New Roman" panose="02020603050405020304" pitchFamily="18" charset="0"/>
                <a:ea typeface="HGｺﾞｼｯｸE" panose="020B0909000000000000" pitchFamily="49" charset="-128"/>
              </a:rPr>
              <a:t>パターンだけ</a:t>
            </a:r>
            <a:r>
              <a:rPr lang="en-US" altLang="ja-JP" sz="1600" dirty="0">
                <a:solidFill>
                  <a:srgbClr val="00B050"/>
                </a:solidFill>
                <a:latin typeface="Times New Roman" panose="02020603050405020304" pitchFamily="18" charset="0"/>
                <a:ea typeface="HGｺﾞｼｯｸE" panose="020B0909000000000000" pitchFamily="49" charset="-128"/>
              </a:rPr>
              <a:t>?</a:t>
            </a:r>
          </a:p>
        </p:txBody>
      </p:sp>
      <p:cxnSp>
        <p:nvCxnSpPr>
          <p:cNvPr id="22" name="直線矢印コネクタ 21">
            <a:extLst>
              <a:ext uri="{FF2B5EF4-FFF2-40B4-BE49-F238E27FC236}">
                <a16:creationId xmlns:a16="http://schemas.microsoft.com/office/drawing/2014/main" id="{04CDA06B-7E8E-6246-BFD1-881AF1F2BA34}"/>
              </a:ext>
            </a:extLst>
          </p:cNvPr>
          <p:cNvCxnSpPr>
            <a:cxnSpLocks/>
          </p:cNvCxnSpPr>
          <p:nvPr/>
        </p:nvCxnSpPr>
        <p:spPr>
          <a:xfrm flipH="1">
            <a:off x="1816390" y="4553832"/>
            <a:ext cx="933075" cy="1755488"/>
          </a:xfrm>
          <a:prstGeom prst="straightConnector1">
            <a:avLst/>
          </a:prstGeom>
          <a:ln w="57150">
            <a:solidFill>
              <a:srgbClr val="00B05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08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003690D1-7D50-E2F1-1A6C-938077DCAB11}"/>
              </a:ext>
            </a:extLst>
          </p:cNvPr>
          <p:cNvSpPr txBox="1"/>
          <p:nvPr/>
        </p:nvSpPr>
        <p:spPr>
          <a:xfrm>
            <a:off x="194131" y="116632"/>
            <a:ext cx="8964488" cy="3908762"/>
          </a:xfrm>
          <a:prstGeom prst="rect">
            <a:avLst/>
          </a:prstGeom>
          <a:noFill/>
        </p:spPr>
        <p:txBody>
          <a:bodyPr wrap="square" rtlCol="0">
            <a:spAutoFit/>
          </a:bodyPr>
          <a:lstStyle/>
          <a:p>
            <a:pPr algn="l"/>
            <a:r>
              <a:rPr lang="ja-JP" altLang="en-US" sz="2000">
                <a:solidFill>
                  <a:schemeClr val="bg1">
                    <a:lumMod val="50000"/>
                  </a:schemeClr>
                </a:solidFill>
                <a:latin typeface="HGPｺﾞｼｯｸE" panose="020B0900000000000000" pitchFamily="50" charset="-128"/>
                <a:ea typeface="HGPｺﾞｼｯｸE" panose="020B0900000000000000" pitchFamily="50" charset="-128"/>
              </a:rPr>
              <a:t>最初の疑問（障壁）：</a:t>
            </a:r>
            <a:r>
              <a:rPr lang="en-US" altLang="ja-JP" sz="2000" dirty="0">
                <a:solidFill>
                  <a:schemeClr val="bg1">
                    <a:lumMod val="50000"/>
                  </a:schemeClr>
                </a:solidFill>
                <a:latin typeface="HGPｺﾞｼｯｸE" panose="020B0900000000000000" pitchFamily="50" charset="-128"/>
                <a:ea typeface="HGPｺﾞｼｯｸE" panose="020B0900000000000000" pitchFamily="50" charset="-128"/>
              </a:rPr>
              <a:t> </a:t>
            </a:r>
            <a:r>
              <a:rPr lang="ja-JP" altLang="en-US" sz="3200">
                <a:solidFill>
                  <a:schemeClr val="bg1">
                    <a:lumMod val="50000"/>
                  </a:schemeClr>
                </a:solidFill>
                <a:latin typeface="HGPｺﾞｼｯｸE" panose="020B0900000000000000" pitchFamily="50" charset="-128"/>
                <a:ea typeface="HGPｺﾞｼｯｸE" panose="020B0900000000000000" pitchFamily="50" charset="-128"/>
              </a:rPr>
              <a:t>統計学</a:t>
            </a:r>
            <a:r>
              <a:rPr lang="ja-JP" altLang="en-US" sz="3200" dirty="0">
                <a:solidFill>
                  <a:schemeClr val="bg1">
                    <a:lumMod val="50000"/>
                  </a:schemeClr>
                </a:solidFill>
                <a:latin typeface="HGPｺﾞｼｯｸE" panose="020B0900000000000000" pitchFamily="50" charset="-128"/>
                <a:ea typeface="HGPｺﾞｼｯｸE" panose="020B0900000000000000" pitchFamily="50" charset="-128"/>
              </a:rPr>
              <a:t>か数理生物学</a:t>
            </a:r>
            <a:r>
              <a:rPr lang="ja-JP" altLang="en-US" sz="3200">
                <a:solidFill>
                  <a:schemeClr val="bg1">
                    <a:lumMod val="50000"/>
                  </a:schemeClr>
                </a:solidFill>
                <a:latin typeface="HGPｺﾞｼｯｸE" panose="020B0900000000000000" pitchFamily="50" charset="-128"/>
                <a:ea typeface="HGPｺﾞｼｯｸE" panose="020B0900000000000000" pitchFamily="50" charset="-128"/>
              </a:rPr>
              <a:t>か？</a:t>
            </a:r>
            <a:endParaRPr lang="en-US" altLang="ja-JP" sz="3200" dirty="0">
              <a:solidFill>
                <a:schemeClr val="bg1">
                  <a:lumMod val="50000"/>
                </a:schemeClr>
              </a:solidFill>
              <a:latin typeface="HGPｺﾞｼｯｸE" panose="020B0900000000000000" pitchFamily="50" charset="-128"/>
              <a:ea typeface="HGPｺﾞｼｯｸE" panose="020B0900000000000000" pitchFamily="50" charset="-128"/>
            </a:endParaRPr>
          </a:p>
          <a:p>
            <a:r>
              <a:rPr lang="ja-JP" altLang="en-US" sz="2400">
                <a:solidFill>
                  <a:schemeClr val="bg1">
                    <a:lumMod val="50000"/>
                  </a:schemeClr>
                </a:solidFill>
                <a:latin typeface="HGPｺﾞｼｯｸE" panose="020B0900000000000000" pitchFamily="50" charset="-128"/>
                <a:ea typeface="HGPｺﾞｼｯｸE" panose="020B0900000000000000" pitchFamily="50" charset="-128"/>
              </a:rPr>
              <a:t>どっち</a:t>
            </a:r>
            <a:r>
              <a:rPr lang="ja-JP" altLang="en-US" sz="2400" dirty="0">
                <a:solidFill>
                  <a:schemeClr val="bg1">
                    <a:lumMod val="50000"/>
                  </a:schemeClr>
                </a:solidFill>
                <a:latin typeface="HGPｺﾞｼｯｸE" panose="020B0900000000000000" pitchFamily="50" charset="-128"/>
                <a:ea typeface="HGPｺﾞｼｯｸE" panose="020B0900000000000000" pitchFamily="50" charset="-128"/>
              </a:rPr>
              <a:t>の研究者と相談</a:t>
            </a:r>
            <a:r>
              <a:rPr lang="en-US" altLang="ja-JP" sz="2400" dirty="0">
                <a:solidFill>
                  <a:schemeClr val="bg1">
                    <a:lumMod val="50000"/>
                  </a:schemeClr>
                </a:solidFill>
                <a:latin typeface="HGPｺﾞｼｯｸE" panose="020B0900000000000000" pitchFamily="50" charset="-128"/>
                <a:ea typeface="HGPｺﾞｼｯｸE" panose="020B0900000000000000" pitchFamily="50" charset="-128"/>
              </a:rPr>
              <a:t>/</a:t>
            </a:r>
            <a:r>
              <a:rPr lang="ja-JP" altLang="en-US" sz="2400" dirty="0">
                <a:solidFill>
                  <a:schemeClr val="bg1">
                    <a:lumMod val="50000"/>
                  </a:schemeClr>
                </a:solidFill>
                <a:latin typeface="HGPｺﾞｼｯｸE" panose="020B0900000000000000" pitchFamily="50" charset="-128"/>
                <a:ea typeface="HGPｺﾞｼｯｸE" panose="020B0900000000000000" pitchFamily="50" charset="-128"/>
              </a:rPr>
              <a:t>共同研究？</a:t>
            </a:r>
            <a:endParaRPr lang="en-US" altLang="ja-JP" sz="2400" dirty="0">
              <a:solidFill>
                <a:schemeClr val="bg1">
                  <a:lumMod val="50000"/>
                </a:schemeClr>
              </a:solidFill>
              <a:latin typeface="HGPｺﾞｼｯｸE" panose="020B0900000000000000" pitchFamily="50" charset="-128"/>
              <a:ea typeface="HGPｺﾞｼｯｸE" panose="020B0900000000000000" pitchFamily="50" charset="-128"/>
            </a:endParaRPr>
          </a:p>
          <a:p>
            <a:endParaRPr lang="en-US" altLang="ja-JP" sz="1000" dirty="0">
              <a:latin typeface="HGPｺﾞｼｯｸE" panose="020B0900000000000000" pitchFamily="50" charset="-128"/>
              <a:ea typeface="HGPｺﾞｼｯｸE" panose="020B0900000000000000" pitchFamily="50" charset="-128"/>
            </a:endParaRPr>
          </a:p>
          <a:p>
            <a:pPr algn="l"/>
            <a:r>
              <a:rPr lang="ja-JP" altLang="en-US" sz="2000">
                <a:latin typeface="HGPｺﾞｼｯｸE" panose="020B0900000000000000" pitchFamily="50" charset="-128"/>
                <a:ea typeface="HGPｺﾞｼｯｸE" panose="020B0900000000000000" pitchFamily="50" charset="-128"/>
              </a:rPr>
              <a:t>次の疑問（障壁）：</a:t>
            </a:r>
            <a:endParaRPr lang="en-US" altLang="ja-JP" sz="2000" dirty="0">
              <a:latin typeface="HGPｺﾞｼｯｸE" panose="020B0900000000000000" pitchFamily="50" charset="-128"/>
              <a:ea typeface="HGPｺﾞｼｯｸE" panose="020B0900000000000000" pitchFamily="50" charset="-128"/>
            </a:endParaRPr>
          </a:p>
          <a:p>
            <a:pPr lvl="1" algn="l"/>
            <a:r>
              <a:rPr lang="ja-JP" altLang="en-US" sz="2800">
                <a:latin typeface="HGPｺﾞｼｯｸE" panose="020B0900000000000000" pitchFamily="50" charset="-128"/>
                <a:ea typeface="HGPｺﾞｼｯｸE" panose="020B0900000000000000" pitchFamily="50" charset="-128"/>
              </a:rPr>
              <a:t>たくさん</a:t>
            </a:r>
            <a:r>
              <a:rPr lang="ja-JP" altLang="en-US" sz="2800" dirty="0">
                <a:latin typeface="HGPｺﾞｼｯｸE" panose="020B0900000000000000" pitchFamily="50" charset="-128"/>
                <a:ea typeface="HGPｺﾞｼｯｸE" panose="020B0900000000000000" pitchFamily="50" charset="-128"/>
              </a:rPr>
              <a:t>ある統計モデル、数理モデルの、どれ</a:t>
            </a:r>
            <a:r>
              <a:rPr lang="ja-JP" altLang="en-US" sz="2800">
                <a:latin typeface="HGPｺﾞｼｯｸE" panose="020B0900000000000000" pitchFamily="50" charset="-128"/>
                <a:ea typeface="HGPｺﾞｼｯｸE" panose="020B0900000000000000" pitchFamily="50" charset="-128"/>
              </a:rPr>
              <a:t>から学習する</a:t>
            </a:r>
            <a:r>
              <a:rPr lang="ja-JP" altLang="en-US" sz="2800" dirty="0">
                <a:latin typeface="HGPｺﾞｼｯｸE" panose="020B0900000000000000" pitchFamily="50" charset="-128"/>
                <a:ea typeface="HGPｺﾞｼｯｸE" panose="020B0900000000000000" pitchFamily="50" charset="-128"/>
              </a:rPr>
              <a:t>？</a:t>
            </a:r>
            <a:endParaRPr lang="en-US" altLang="ja-JP" sz="2800" dirty="0">
              <a:latin typeface="HGPｺﾞｼｯｸE" panose="020B0900000000000000" pitchFamily="50" charset="-128"/>
              <a:ea typeface="HGPｺﾞｼｯｸE" panose="020B0900000000000000" pitchFamily="50" charset="-128"/>
            </a:endParaRPr>
          </a:p>
          <a:p>
            <a:pPr algn="l"/>
            <a:r>
              <a:rPr lang="ja-JP" altLang="en-US" sz="2400">
                <a:latin typeface="HGPｺﾞｼｯｸE" panose="020B0900000000000000" pitchFamily="50" charset="-128"/>
                <a:ea typeface="HGPｺﾞｼｯｸE" panose="020B0900000000000000" pitchFamily="50" charset="-128"/>
              </a:rPr>
              <a:t>・数理</a:t>
            </a:r>
            <a:r>
              <a:rPr lang="ja-JP" altLang="en-US" sz="2400" dirty="0">
                <a:latin typeface="HGPｺﾞｼｯｸE" panose="020B0900000000000000" pitchFamily="50" charset="-128"/>
                <a:ea typeface="HGPｺﾞｼｯｸE" panose="020B0900000000000000" pitchFamily="50" charset="-128"/>
              </a:rPr>
              <a:t>生物（や統計学）が専門の人は、野外や実験研究者と（将来）どう</a:t>
            </a:r>
            <a:r>
              <a:rPr lang="ja-JP" altLang="en-US" sz="2400">
                <a:latin typeface="HGPｺﾞｼｯｸE" panose="020B0900000000000000" pitchFamily="50" charset="-128"/>
                <a:ea typeface="HGPｺﾞｼｯｸE" panose="020B0900000000000000" pitchFamily="50" charset="-128"/>
              </a:rPr>
              <a:t>対応する？</a:t>
            </a:r>
            <a:r>
              <a:rPr lang="ja-JP" altLang="en-US" sz="2000">
                <a:latin typeface="HGPｺﾞｼｯｸE" panose="020B0900000000000000" pitchFamily="50" charset="-128"/>
                <a:ea typeface="HGPｺﾞｼｯｸE" panose="020B0900000000000000" pitchFamily="50" charset="-128"/>
              </a:rPr>
              <a:t>（どれを使う？何から教える？何をどう教える？）</a:t>
            </a:r>
            <a:endParaRPr lang="en-US" altLang="ja-JP" sz="2000" dirty="0">
              <a:latin typeface="HGPｺﾞｼｯｸE" panose="020B0900000000000000" pitchFamily="50" charset="-128"/>
              <a:ea typeface="HGPｺﾞｼｯｸE" panose="020B0900000000000000" pitchFamily="50" charset="-128"/>
            </a:endParaRPr>
          </a:p>
          <a:p>
            <a:pPr algn="l"/>
            <a:endParaRPr lang="en-US" altLang="ja-JP" sz="1000" dirty="0">
              <a:latin typeface="HGPｺﾞｼｯｸE" panose="020B0900000000000000" pitchFamily="50" charset="-128"/>
              <a:ea typeface="HGPｺﾞｼｯｸE" panose="020B0900000000000000" pitchFamily="50" charset="-128"/>
            </a:endParaRPr>
          </a:p>
          <a:p>
            <a:pPr algn="l"/>
            <a:r>
              <a:rPr lang="ja-JP" altLang="en-US" sz="2000">
                <a:solidFill>
                  <a:schemeClr val="bg1">
                    <a:lumMod val="50000"/>
                  </a:schemeClr>
                </a:solidFill>
                <a:latin typeface="HGPｺﾞｼｯｸE" panose="020B0900000000000000" pitchFamily="50" charset="-128"/>
                <a:ea typeface="HGPｺﾞｼｯｸE" panose="020B0900000000000000" pitchFamily="50" charset="-128"/>
              </a:rPr>
              <a:t>・同じ</a:t>
            </a:r>
            <a:r>
              <a:rPr lang="ja-JP" altLang="en-US" sz="2000" dirty="0">
                <a:solidFill>
                  <a:schemeClr val="bg1">
                    <a:lumMod val="50000"/>
                  </a:schemeClr>
                </a:solidFill>
                <a:latin typeface="HGPｺﾞｼｯｸE" panose="020B0900000000000000" pitchFamily="50" charset="-128"/>
                <a:ea typeface="HGPｺﾞｼｯｸE" panose="020B0900000000000000" pitchFamily="50" charset="-128"/>
              </a:rPr>
              <a:t>「数学を使う生物学」でも、</a:t>
            </a:r>
            <a:r>
              <a:rPr lang="ja-JP" altLang="en-US" sz="2400" dirty="0">
                <a:solidFill>
                  <a:schemeClr val="bg1">
                    <a:lumMod val="50000"/>
                  </a:schemeClr>
                </a:solidFill>
                <a:latin typeface="HGPｺﾞｼｯｸE" panose="020B0900000000000000" pitchFamily="50" charset="-128"/>
                <a:ea typeface="HGPｺﾞｼｯｸE" panose="020B0900000000000000" pitchFamily="50" charset="-128"/>
              </a:rPr>
              <a:t>使い方以前に使う理由・発想</a:t>
            </a:r>
            <a:r>
              <a:rPr lang="ja-JP" altLang="en-US" sz="2400">
                <a:solidFill>
                  <a:schemeClr val="bg1">
                    <a:lumMod val="50000"/>
                  </a:schemeClr>
                </a:solidFill>
                <a:latin typeface="HGPｺﾞｼｯｸE" panose="020B0900000000000000" pitchFamily="50" charset="-128"/>
                <a:ea typeface="HGPｺﾞｼｯｸE" panose="020B0900000000000000" pitchFamily="50" charset="-128"/>
              </a:rPr>
              <a:t>が異なる</a:t>
            </a:r>
            <a:endParaRPr lang="en-US" altLang="ja-JP" sz="2400" dirty="0">
              <a:solidFill>
                <a:schemeClr val="bg1">
                  <a:lumMod val="50000"/>
                </a:schemeClr>
              </a:solidFill>
              <a:latin typeface="HGPｺﾞｼｯｸE" panose="020B0900000000000000" pitchFamily="50" charset="-128"/>
              <a:ea typeface="HGPｺﾞｼｯｸE" panose="020B0900000000000000" pitchFamily="50" charset="-128"/>
            </a:endParaRPr>
          </a:p>
          <a:p>
            <a:pPr algn="l"/>
            <a:r>
              <a:rPr lang="ja-JP" altLang="en-US" sz="2400">
                <a:latin typeface="HGPｺﾞｼｯｸE" panose="020B0900000000000000" pitchFamily="50" charset="-128"/>
                <a:ea typeface="HGPｺﾞｼｯｸE" panose="020B0900000000000000" pitchFamily="50" charset="-128"/>
              </a:rPr>
              <a:t>・体系的教育カリキュラムがない点で同じ</a:t>
            </a:r>
            <a:r>
              <a:rPr lang="en-US" altLang="ja-JP" sz="2400" dirty="0">
                <a:latin typeface="HGPｺﾞｼｯｸE" panose="020B0900000000000000" pitchFamily="50" charset="-128"/>
                <a:ea typeface="HGPｺﾞｼｯｸE" panose="020B0900000000000000" pitchFamily="50" charset="-128"/>
              </a:rPr>
              <a:t>...</a:t>
            </a:r>
          </a:p>
        </p:txBody>
      </p:sp>
      <p:sp>
        <p:nvSpPr>
          <p:cNvPr id="4" name="テキスト ボックス 3">
            <a:extLst>
              <a:ext uri="{FF2B5EF4-FFF2-40B4-BE49-F238E27FC236}">
                <a16:creationId xmlns:a16="http://schemas.microsoft.com/office/drawing/2014/main" id="{58BD22B9-7B69-0B41-B8B7-7BF30D874F7E}"/>
              </a:ext>
            </a:extLst>
          </p:cNvPr>
          <p:cNvSpPr txBox="1"/>
          <p:nvPr/>
        </p:nvSpPr>
        <p:spPr>
          <a:xfrm>
            <a:off x="179512" y="4221088"/>
            <a:ext cx="8784976" cy="2000548"/>
          </a:xfrm>
          <a:prstGeom prst="rect">
            <a:avLst/>
          </a:prstGeom>
          <a:noFill/>
        </p:spPr>
        <p:txBody>
          <a:bodyPr wrap="square" rtlCol="0">
            <a:spAutoFit/>
          </a:bodyPr>
          <a:lstStyle/>
          <a:p>
            <a:pPr algn="l"/>
            <a:r>
              <a:rPr lang="ja-JP" altLang="en-US" sz="2800" dirty="0">
                <a:latin typeface="HGPｺﾞｼｯｸE" panose="020B0900000000000000" pitchFamily="50" charset="-128"/>
                <a:ea typeface="HGPｺﾞｼｯｸE" panose="020B0900000000000000" pitchFamily="50" charset="-128"/>
              </a:rPr>
              <a:t>統計モデルは学習しづらい（教えにくい）、どうして？</a:t>
            </a:r>
            <a:endParaRPr lang="en-US" altLang="ja-JP" sz="2800" dirty="0">
              <a:latin typeface="HGPｺﾞｼｯｸE" panose="020B0900000000000000" pitchFamily="50" charset="-128"/>
              <a:ea typeface="HGPｺﾞｼｯｸE" panose="020B0900000000000000" pitchFamily="50" charset="-128"/>
            </a:endParaRPr>
          </a:p>
          <a:p>
            <a:pPr lvl="1" algn="l"/>
            <a:r>
              <a:rPr kumimoji="1" lang="ja-JP" altLang="en-US" sz="2400" dirty="0">
                <a:latin typeface="HGPｺﾞｼｯｸE" panose="020B0900000000000000" pitchFamily="50" charset="-128"/>
                <a:ea typeface="HGPｺﾞｼｯｸE" panose="020B0900000000000000" pitchFamily="50" charset="-128"/>
              </a:rPr>
              <a:t>大学で（つまらない）統計学は履修したから基礎はできている（はず）。なのにどうして先端の統計モデルを習得しずらいの？</a:t>
            </a:r>
            <a:endParaRPr kumimoji="1" lang="en-US" altLang="ja-JP" sz="2400" dirty="0">
              <a:latin typeface="HGPｺﾞｼｯｸE" panose="020B0900000000000000" pitchFamily="50" charset="-128"/>
              <a:ea typeface="HGPｺﾞｼｯｸE" panose="020B0900000000000000" pitchFamily="50" charset="-128"/>
            </a:endParaRPr>
          </a:p>
          <a:p>
            <a:pPr algn="l"/>
            <a:r>
              <a:rPr lang="ja-JP" altLang="en-US" sz="2400" dirty="0">
                <a:latin typeface="HGPｺﾞｼｯｸE" panose="020B0900000000000000" pitchFamily="50" charset="-128"/>
                <a:ea typeface="HGPｺﾞｼｯｸE" panose="020B0900000000000000" pitchFamily="50" charset="-128"/>
              </a:rPr>
              <a:t>同じことは、数学の基礎（微積分、線形代数、微分方程式</a:t>
            </a:r>
            <a:r>
              <a:rPr lang="en-US" altLang="ja-JP" sz="2400" dirty="0">
                <a:latin typeface="HGPｺﾞｼｯｸE" panose="020B0900000000000000" pitchFamily="50" charset="-128"/>
                <a:ea typeface="HGPｺﾞｼｯｸE" panose="020B0900000000000000" pitchFamily="50" charset="-128"/>
              </a:rPr>
              <a:t>, ...)</a:t>
            </a:r>
            <a:r>
              <a:rPr lang="ja-JP" altLang="en-US" sz="2400" dirty="0">
                <a:latin typeface="HGPｺﾞｼｯｸE" panose="020B0900000000000000" pitchFamily="50" charset="-128"/>
                <a:ea typeface="HGPｺﾞｼｯｸE" panose="020B0900000000000000" pitchFamily="50" charset="-128"/>
              </a:rPr>
              <a:t>を履修した人が数理生物モデルを学習するときにもぶちあたる（はず</a:t>
            </a:r>
            <a:r>
              <a:rPr lang="en-US" altLang="ja-JP" sz="2400" dirty="0">
                <a:latin typeface="HGPｺﾞｼｯｸE" panose="020B0900000000000000" pitchFamily="50" charset="-128"/>
                <a:ea typeface="HGPｺﾞｼｯｸE" panose="020B0900000000000000" pitchFamily="50" charset="-128"/>
              </a:rPr>
              <a:t>...</a:t>
            </a:r>
            <a:r>
              <a:rPr lang="ja-JP" altLang="en-US" sz="2400" dirty="0">
                <a:latin typeface="HGPｺﾞｼｯｸE" panose="020B0900000000000000" pitchFamily="50" charset="-128"/>
                <a:ea typeface="HGPｺﾞｼｯｸE" panose="020B0900000000000000" pitchFamily="50" charset="-128"/>
              </a:rPr>
              <a:t>）</a:t>
            </a:r>
            <a:endParaRPr lang="en-US" altLang="ja-JP" sz="24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6138661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67694</TotalTime>
  <Words>3475</Words>
  <Application>Microsoft Office PowerPoint</Application>
  <PresentationFormat>画面に合わせる (4:3)</PresentationFormat>
  <Paragraphs>347</Paragraphs>
  <Slides>21</Slides>
  <Notes>2</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3</vt:i4>
      </vt:variant>
      <vt:variant>
        <vt:lpstr>スライド タイトル</vt:lpstr>
      </vt:variant>
      <vt:variant>
        <vt:i4>21</vt:i4>
      </vt:variant>
    </vt:vector>
  </HeadingPairs>
  <TitlesOfParts>
    <vt:vector size="32" baseType="lpstr">
      <vt:lpstr>HGPGothicE</vt:lpstr>
      <vt:lpstr>HGPGothicE</vt:lpstr>
      <vt:lpstr>HGSｺﾞｼｯｸE</vt:lpstr>
      <vt:lpstr>游ゴシック</vt:lpstr>
      <vt:lpstr>游ゴシック Light</vt:lpstr>
      <vt:lpstr>Arial</vt:lpstr>
      <vt:lpstr>Times New Roman</vt:lpstr>
      <vt:lpstr>Office テーマ</vt:lpstr>
      <vt:lpstr>数式</vt:lpstr>
      <vt:lpstr>Microsoft 数式 3.0</vt:lpstr>
      <vt:lpstr>ビットマップ イメージ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Kyoto　Univ.　ASAFAS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hoso</dc:title>
  <dc:creator>hoso</dc:creator>
  <cp:lastModifiedBy>島谷 健一郎</cp:lastModifiedBy>
  <cp:revision>1886</cp:revision>
  <cp:lastPrinted>2023-08-18T00:37:36Z</cp:lastPrinted>
  <dcterms:created xsi:type="dcterms:W3CDTF">2003-06-09T07:09:39Z</dcterms:created>
  <dcterms:modified xsi:type="dcterms:W3CDTF">2023-08-23T23:09:05Z</dcterms:modified>
</cp:coreProperties>
</file>