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125"/>
  </p:normalViewPr>
  <p:slideViewPr>
    <p:cSldViewPr snapToGrid="0" snapToObjects="1">
      <p:cViewPr varScale="1">
        <p:scale>
          <a:sx n="88" d="100"/>
          <a:sy n="88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-8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A0CF-82AB-7A46-BC6A-7B737E8C510F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0A2C-0982-204D-8237-42B73477C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3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今から</a:t>
            </a:r>
            <a:r>
              <a:rPr kumimoji="1" lang="en-US" altLang="ja-JP" dirty="0"/>
              <a:t>E</a:t>
            </a:r>
            <a:r>
              <a:rPr kumimoji="1" lang="ja-JP" altLang="en-US"/>
              <a:t>チームの発表を始めます。</a:t>
            </a:r>
            <a:endParaRPr kumimoji="1" lang="en-US" altLang="ja-JP" dirty="0"/>
          </a:p>
          <a:p>
            <a:r>
              <a:rPr kumimoji="1" lang="ja-JP" altLang="en-US" sz="1200"/>
              <a:t>私たちは、失業率との相関関係について発表をします。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(</a:t>
            </a:r>
            <a:r>
              <a:rPr kumimoji="1" lang="ja-JP" altLang="en-US" sz="1200"/>
              <a:t>前半</a:t>
            </a:r>
            <a:r>
              <a:rPr kumimoji="1" lang="en-US" altLang="ja-JP" sz="1200" dirty="0"/>
              <a:t>)</a:t>
            </a:r>
            <a:r>
              <a:rPr kumimoji="1" lang="ja-JP" altLang="en-US" sz="1200"/>
              <a:t>旭陽</a:t>
            </a:r>
            <a:endParaRPr kumimoji="1" lang="en-US" altLang="ja-JP" sz="1200" dirty="0"/>
          </a:p>
          <a:p>
            <a:r>
              <a:rPr kumimoji="1" lang="ja-JP" altLang="en-US" sz="1200"/>
              <a:t>（後半）幸生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97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最近、コロナ禍の失業率が問題となっています。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日経速報ニュース</a:t>
            </a:r>
            <a:r>
              <a:rPr kumimoji="1" lang="ja-JP" altLang="en-US"/>
              <a:t>の調査（</a:t>
            </a:r>
            <a:r>
              <a:rPr kumimoji="1" lang="en-US" altLang="ja-JP" dirty="0"/>
              <a:t>2021</a:t>
            </a:r>
            <a:r>
              <a:rPr kumimoji="1" lang="ja-JP" altLang="en-US"/>
              <a:t>）によれば、「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求人と求職が合わず、失業が長期化する人も多い。労働力調査によると、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2021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年１～３月期で１年以上になった人は前年同期比８万人増の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万人になった。６カ月～１年未満の人も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万人と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万人増えた。コロナ禍で職を失った人が再就職しづらい状況」であることが明らかとなりました。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5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このような、背景を踏まえて、私たちは、失業率と関連の高い事象について何があるのか疑問に思いました。</a:t>
            </a:r>
            <a:endParaRPr kumimoji="1" lang="en-US" altLang="ja-JP" dirty="0"/>
          </a:p>
          <a:p>
            <a:r>
              <a:rPr kumimoji="1" lang="ja-JP" altLang="en-US"/>
              <a:t>失業率との関連性が高いと推測されるデータをピックアップして、相関関係があるのかという問いについて研究します。</a:t>
            </a:r>
            <a:endParaRPr kumimoji="1" lang="en-US" altLang="ja-JP" dirty="0"/>
          </a:p>
          <a:p>
            <a:r>
              <a:rPr kumimoji="1" lang="ja-JP" altLang="en-US"/>
              <a:t>そこで、今回の報告では、失業率と残業時間、犯罪率、自殺者数の相関関係を明らかにします。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10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に、失業率と残業時間は、強い負の相関です。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その根拠は、次の通りです。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図１は、平成</a:t>
            </a:r>
            <a:r>
              <a:rPr kumimoji="1" lang="en-US" altLang="ja-JP" dirty="0"/>
              <a:t>16</a:t>
            </a:r>
            <a:r>
              <a:rPr kumimoji="1" lang="ja-JP" altLang="en-US"/>
              <a:t>年から平成</a:t>
            </a:r>
            <a:r>
              <a:rPr kumimoji="1" lang="en-US" altLang="ja-JP" dirty="0"/>
              <a:t>27</a:t>
            </a:r>
            <a:r>
              <a:rPr kumimoji="1" lang="ja-JP" altLang="en-US"/>
              <a:t>年までの完全失業率（％）と</a:t>
            </a:r>
            <a:r>
              <a:rPr lang="ja-JP" altLang="en-US"/>
              <a:t>所定外労働時間（時間）</a:t>
            </a:r>
            <a:r>
              <a:rPr kumimoji="1" lang="ja-JP" altLang="en-US"/>
              <a:t>の散布図を表しています。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この資料によれば、失業率と残業時間の相関係数は、</a:t>
            </a:r>
            <a:r>
              <a:rPr kumimoji="1" lang="en-US" altLang="ja-JP" dirty="0"/>
              <a:t>-0.912976</a:t>
            </a:r>
            <a:r>
              <a:rPr kumimoji="1" lang="ja-JP" altLang="en-US"/>
              <a:t>です。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つまり、失業率と残業時間は、強い負の相関です。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7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第２に、失業率と犯罪者数は、中程度の正の相関です。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その根拠は、次の通りです。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図２は、平成</a:t>
            </a:r>
            <a:r>
              <a:rPr kumimoji="1" lang="en-US" altLang="ja-JP" dirty="0"/>
              <a:t>16</a:t>
            </a:r>
            <a:r>
              <a:rPr kumimoji="1" lang="ja-JP" altLang="en-US"/>
              <a:t>年から平成</a:t>
            </a:r>
            <a:r>
              <a:rPr kumimoji="1" lang="en-US" altLang="ja-JP" dirty="0"/>
              <a:t>27</a:t>
            </a:r>
            <a:r>
              <a:rPr kumimoji="1" lang="ja-JP" altLang="en-US"/>
              <a:t>年までの完全失業率（％）と人口</a:t>
            </a:r>
            <a:r>
              <a:rPr kumimoji="1" lang="en-US" altLang="ja-JP" dirty="0"/>
              <a:t>10</a:t>
            </a:r>
            <a:r>
              <a:rPr kumimoji="1" lang="ja-JP" altLang="en-US"/>
              <a:t>万人当たりの主要罪種別犯罪率（件）の散布図を表しています。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この資料によれば、失業率と犯罪率の相関係数は、</a:t>
            </a:r>
            <a:r>
              <a:rPr kumimoji="1" lang="en-US" altLang="ja-JP" dirty="0"/>
              <a:t>0.648129</a:t>
            </a:r>
            <a:r>
              <a:rPr kumimoji="1" lang="ja-JP" altLang="en-US"/>
              <a:t>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つまり、失業率と犯罪率は、中程度の正の相関です。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62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第３に、失業率と自殺者数は、弱い正の相関です。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その根拠は、次の通りです。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図３は、平成</a:t>
            </a:r>
            <a:r>
              <a:rPr kumimoji="1" lang="en-US" altLang="ja-JP" dirty="0"/>
              <a:t>16</a:t>
            </a:r>
            <a:r>
              <a:rPr kumimoji="1" lang="ja-JP" altLang="en-US"/>
              <a:t>年から平成</a:t>
            </a:r>
            <a:r>
              <a:rPr kumimoji="1" lang="en-US" altLang="ja-JP" dirty="0"/>
              <a:t>27</a:t>
            </a:r>
            <a:r>
              <a:rPr kumimoji="1" lang="ja-JP" altLang="en-US"/>
              <a:t>年までの完全失業率（％）と</a:t>
            </a:r>
            <a:r>
              <a:rPr lang="ja-JP" altLang="en-US"/>
              <a:t>年齢階級別、原因・動機別自殺者数（人）</a:t>
            </a:r>
            <a:r>
              <a:rPr kumimoji="1" lang="ja-JP" altLang="en-US"/>
              <a:t>の散布図を表しています。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この資料によれば、失業率と自殺者数の相関係数は、</a:t>
            </a:r>
            <a:r>
              <a:rPr kumimoji="1" lang="en-US" altLang="ja-JP" dirty="0"/>
              <a:t>0.395224</a:t>
            </a:r>
            <a:r>
              <a:rPr kumimoji="1" lang="ja-JP" altLang="en-US"/>
              <a:t>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つまり、失業率と自殺者数は、弱い正の相関です。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5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以上、失業率と残業時間、犯罪率、自殺者数の相関関係について、検討しました。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その結果、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失業率と残業時間は、強い負の相関があり、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失業率と犯罪率は、中程度の正の相関があり、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失業率と自殺者数は、弱い正の相関があることが判明しました。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これは、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「仕事を続けるためには、残業をしなといけない」、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「失業をしてしまい、お金を稼ぐ手段がないので、罪を犯してしまう」、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「失業をして、将来に希望を持てなくなってしまった人が、自ら生命を絶ってしまう」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ということでしょう。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今回の研究結果を踏まえて、失業率が高いと、犯罪や自殺のような問題が起こる傾向にあることがわかりました。犯罪や自殺のような問題を減らすためには、失業してしまった人のアフターケアをきちんと行うべきだと思い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また、今回の報告では、職業別まで細分化して調査を行わなかったので、職業別失業率の残業時間、犯罪率、自殺者数との相関関係については今後の課題とします。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これで発表を終わります。</a:t>
            </a:r>
            <a:endParaRPr kumimoji="1" lang="en-US" altLang="ja-JP" dirty="0"/>
          </a:p>
          <a:p>
            <a:r>
              <a:rPr kumimoji="1" lang="ja-JP" altLang="en-US"/>
              <a:t>ご静聴ありがとうございました。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0A2C-0982-204D-8237-42B73477C88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2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1154B-2A0E-BD44-B244-4905E1935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92A13B-AA06-F94B-9EBE-FA2FB507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7B6FF-C820-0942-970E-FC71FD69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9C59B-ADB6-C64E-B62A-7054A3B4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5D88E-E11E-604C-8F18-C3A1592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6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7960D-04FA-FF48-9156-1B4B40EC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D416F1-EAEB-6C43-BE93-83338DE8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C79EA-D89E-E645-8607-64721D2A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6367F-6FB7-3F4C-B9C7-A5F76B6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EBDA1-4DB7-064F-A3E3-3BE46083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7D2E79-C973-2B41-A981-1E563BE86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A4BF7E-B6C5-A44C-8C4A-3131AEA1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22EE0-61FC-F64A-8B56-070AD77D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351BF-868E-8B46-9A2A-B6588E3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E939B-AFD2-704F-8436-68BC1B4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6E6C3-852C-3447-8454-73ADF2E5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907B2-70B2-8F45-9A1F-38D6B439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9E067-73FE-D64A-944F-680A74B6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6E7EF-2052-7341-95B5-DF7A9B7A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35D5F-38C5-A148-A238-37261798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65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E2054-8AA7-E54A-97A5-53EC48E5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1E4CD-6374-A54A-9DD3-A2E89AD7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3EFC4-F958-8F4C-8EAA-D7CC49C2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C5E23-3ECE-EB48-ABAA-3758DF42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2C628-9F3E-5548-9128-A8BB59A9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6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7A868-C102-2543-8B63-A032A8F9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E0602-00CD-544C-A995-2710FF01D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DF8F00-1713-0546-9615-8972BB77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D8868-C0F5-6B49-9DE5-CADE6E5C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50575E-0D05-6048-81F4-56C582BF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7BCB6-0C19-BE41-9363-AA759D7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3B6DF-21E1-D34E-82F7-2B625AC0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1423B4-AC5C-8B40-874D-4A2E873D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D2FDA2-6560-8C4F-A69A-C9B1A4FD5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E9E624-FBE4-574A-99BA-0313DC34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F52017-914D-2A4F-A28C-C88B80CB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8C6839-5BA6-5543-AF02-82E1F73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E6AF8-BC5D-F448-B4ED-3F053728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2D1664-464D-9B40-9B7F-F0757FD9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2AB7-B404-3840-8475-40C13B5E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302DF9-6113-324B-85DB-E4A191FC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79D098-ACB8-FC42-B7CA-5BFC3EF4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2006E-44D5-4D4D-8344-5049E21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DF2596-49ED-BC41-9095-EE5335A8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CB1BF8-2BD5-1A4D-B713-2B93E2A5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FAAB01-3136-964B-B9D9-E3F5FC0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8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AD609-11DF-A646-B63C-6479C50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BBEF-9CD5-8645-8191-B48790BE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BB7DA4-6CE8-4442-87F8-8C2DEDA9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0E680-8D46-4C49-9603-5518F2CB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AFCB65-2CA0-894C-A89F-986240E9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A2369-D245-CA44-A0B1-2EFC6F2D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0357-1022-8549-BA6C-34DBABEF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A6ADD3-16D4-914E-8699-5AC25AAB7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6AFCCF-FE86-F740-9312-8780FED2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9D00B9-304B-234C-B707-461A2EFA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046C7-C542-AC4B-B8DD-AD80FB67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BA934F-0E2E-9E4D-AE62-1ECC44BB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7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E240-F6F3-364C-9BFB-4565C6AD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5E53AC-1E1D-B745-A633-9932ECFD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1E013-7AA6-4646-8181-DEA77126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DB8F-07F9-6447-85E2-45C72FC8E237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77415-B500-2047-9458-C155574C4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5B5E8-82F9-FF4A-8241-7A552AF66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18FD-155F-B742-9AB3-112BCE92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38727-1CE4-DE4A-8FF5-1315D35D9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失業率との相関関係について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34E365-B3F2-534C-B341-6FDF65BA0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島津幸生</a:t>
            </a:r>
            <a:endParaRPr kumimoji="1" lang="en-US" altLang="ja-JP" dirty="0"/>
          </a:p>
          <a:p>
            <a:pPr algn="r"/>
            <a:r>
              <a:rPr lang="ja-JP" altLang="en-US"/>
              <a:t>冨家旭陽</a:t>
            </a:r>
            <a:endParaRPr lang="en-US" altLang="ja-JP" dirty="0"/>
          </a:p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15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D43B9-C804-F148-BFCF-C416FE46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はじめに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55303-D859-074E-9B6B-280D52D7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最近、コロナ禍の失業率が問題となっています。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日経速報ニュースの調査（</a:t>
            </a:r>
            <a:r>
              <a:rPr lang="en-US" altLang="ja-JP" dirty="0"/>
              <a:t>2021</a:t>
            </a:r>
            <a:r>
              <a:rPr lang="ja-JP" altLang="en-US"/>
              <a:t>）によれば、「求人と求職が合わず、失業が長期化する人も多い。労働力調査によると、</a:t>
            </a:r>
            <a:r>
              <a:rPr lang="en-US" altLang="ja-JP" dirty="0"/>
              <a:t>2021</a:t>
            </a:r>
            <a:r>
              <a:rPr lang="ja-JP" altLang="en-US"/>
              <a:t>年１～３月期で１年以上になった人は</a:t>
            </a:r>
            <a:r>
              <a:rPr lang="ja-JP" altLang="en-US">
                <a:solidFill>
                  <a:schemeClr val="accent2"/>
                </a:solidFill>
              </a:rPr>
              <a:t>前年同期比８万人増</a:t>
            </a:r>
            <a:r>
              <a:rPr lang="ja-JP" altLang="en-US"/>
              <a:t>の</a:t>
            </a:r>
            <a:r>
              <a:rPr lang="en-US" altLang="ja-JP" dirty="0"/>
              <a:t>65</a:t>
            </a:r>
            <a:r>
              <a:rPr lang="ja-JP" altLang="en-US"/>
              <a:t>万人になった。６カ月～１年未満の人も</a:t>
            </a:r>
            <a:r>
              <a:rPr lang="en-US" altLang="ja-JP" dirty="0"/>
              <a:t>39</a:t>
            </a:r>
            <a:r>
              <a:rPr lang="ja-JP" altLang="en-US"/>
              <a:t>万人と</a:t>
            </a:r>
            <a:r>
              <a:rPr lang="en-US" altLang="ja-JP" dirty="0">
                <a:solidFill>
                  <a:schemeClr val="accent2"/>
                </a:solidFill>
              </a:rPr>
              <a:t>13</a:t>
            </a:r>
            <a:r>
              <a:rPr lang="ja-JP" altLang="en-US">
                <a:solidFill>
                  <a:schemeClr val="accent2"/>
                </a:solidFill>
              </a:rPr>
              <a:t>万人増えた</a:t>
            </a:r>
            <a:r>
              <a:rPr lang="ja-JP" altLang="en-US"/>
              <a:t>。コロナ禍で職を失った人が</a:t>
            </a:r>
            <a:r>
              <a:rPr lang="ja-JP" altLang="en-US">
                <a:solidFill>
                  <a:schemeClr val="accent2"/>
                </a:solidFill>
              </a:rPr>
              <a:t>再就職しづらい状況</a:t>
            </a:r>
            <a:r>
              <a:rPr lang="ja-JP" altLang="en-US"/>
              <a:t>」であることが明らかとなりました。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7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EB537-E8B1-D546-A1CF-9AA6BE93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2EDD48-98D3-DC47-8F68-698847D2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このような、背景を踏まえて、私たちは、失業率と関連の高い事象について何があるのか疑問に思いました。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失業率との関連性が高いと推測されるデータをピックアップして、相関関係があるのかという問いについて研究します。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そこで、今回の報告では、</a:t>
            </a:r>
            <a:r>
              <a:rPr lang="ja-JP" altLang="en-US">
                <a:solidFill>
                  <a:schemeClr val="accent2"/>
                </a:solidFill>
              </a:rPr>
              <a:t>失業率と残業時間、犯罪率、自殺者数の相関関係</a:t>
            </a:r>
            <a:r>
              <a:rPr lang="ja-JP" altLang="en-US"/>
              <a:t>を明らかにします。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DF0A-7CD6-E145-B310-12301EFA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図１失業率と残業時間の散布図</a:t>
            </a:r>
            <a:endParaRPr kumimoji="1" lang="ja-JP" altLang="en-US" b="1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F3FE725-EF4C-2246-B6E4-79A575D4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28387"/>
            <a:ext cx="7855689" cy="516731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A73C6D-2822-3745-BEFA-4031C101C068}"/>
              </a:ext>
            </a:extLst>
          </p:cNvPr>
          <p:cNvSpPr txBox="1"/>
          <p:nvPr/>
        </p:nvSpPr>
        <p:spPr>
          <a:xfrm>
            <a:off x="8693889" y="49203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相関係数：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-0.912976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F7AA6F-34B9-2341-9098-ABFFA32A7139}"/>
              </a:ext>
            </a:extLst>
          </p:cNvPr>
          <p:cNvSpPr txBox="1"/>
          <p:nvPr/>
        </p:nvSpPr>
        <p:spPr>
          <a:xfrm>
            <a:off x="8693889" y="5292546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（出典）</a:t>
            </a:r>
            <a:endParaRPr lang="en-US" altLang="ja-JP" dirty="0"/>
          </a:p>
          <a:p>
            <a:r>
              <a:rPr lang="ja-JP" altLang="en-US"/>
              <a:t>労働力調査長期時系列データ、</a:t>
            </a:r>
            <a:endParaRPr lang="en-US" altLang="ja-JP" dirty="0"/>
          </a:p>
          <a:p>
            <a:r>
              <a:rPr lang="ja-JP" altLang="en-US"/>
              <a:t>長時間労働対策</a:t>
            </a:r>
            <a:endParaRPr lang="en-US" altLang="ja-JP" dirty="0"/>
          </a:p>
          <a:p>
            <a:r>
              <a:rPr lang="ja-JP" altLang="en-US"/>
              <a:t>をもとに作成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63D239-C212-0649-9DDF-71F1666566B8}"/>
              </a:ext>
            </a:extLst>
          </p:cNvPr>
          <p:cNvSpPr txBox="1"/>
          <p:nvPr/>
        </p:nvSpPr>
        <p:spPr>
          <a:xfrm>
            <a:off x="1103085" y="15025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lang="ja-JP" altLang="en-US"/>
              <a:t>％</a:t>
            </a:r>
            <a:r>
              <a:rPr kumimoji="1" lang="ja-JP" altLang="en-US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49B0BC-88E2-6A4A-BBCC-E351A0D21D19}"/>
              </a:ext>
            </a:extLst>
          </p:cNvPr>
          <p:cNvSpPr txBox="1"/>
          <p:nvPr/>
        </p:nvSpPr>
        <p:spPr>
          <a:xfrm>
            <a:off x="6238688" y="61235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lang="ja-JP" altLang="en-US"/>
              <a:t>時間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726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5E1F3-AD66-124E-ABB4-9667DE89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図２失業率</a:t>
            </a:r>
            <a:r>
              <a:rPr lang="ja-JP" altLang="en-US" b="1"/>
              <a:t>と主要罪種別犯罪率の</a:t>
            </a:r>
            <a:r>
              <a:rPr kumimoji="1" lang="ja-JP" altLang="en-US" b="1"/>
              <a:t>散布図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8AF6B51-A1F1-A548-A1CD-E803AF29A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25563"/>
            <a:ext cx="7750968" cy="516731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C86E25-61DF-F341-A207-7E10316D5401}"/>
              </a:ext>
            </a:extLst>
          </p:cNvPr>
          <p:cNvSpPr txBox="1"/>
          <p:nvPr/>
        </p:nvSpPr>
        <p:spPr>
          <a:xfrm>
            <a:off x="8589168" y="4772566"/>
            <a:ext cx="24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相関係数：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0.648129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122E0A-6B0B-FF4D-90E1-42A9D66A99B5}"/>
              </a:ext>
            </a:extLst>
          </p:cNvPr>
          <p:cNvSpPr txBox="1"/>
          <p:nvPr/>
        </p:nvSpPr>
        <p:spPr>
          <a:xfrm>
            <a:off x="8589168" y="514189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（出典）</a:t>
            </a:r>
            <a:endParaRPr kumimoji="1" lang="en-US" altLang="ja-JP" dirty="0"/>
          </a:p>
          <a:p>
            <a:r>
              <a:rPr lang="ja-JP" altLang="en-US"/>
              <a:t>労働力調査長期時系列データ、</a:t>
            </a:r>
            <a:endParaRPr kumimoji="1" lang="en-US" altLang="ja-JP" dirty="0"/>
          </a:p>
          <a:p>
            <a:r>
              <a:rPr lang="ja-JP" altLang="en-US"/>
              <a:t>平成</a:t>
            </a:r>
            <a:r>
              <a:rPr lang="en-US" altLang="ja-JP" dirty="0"/>
              <a:t>30</a:t>
            </a:r>
            <a:r>
              <a:rPr lang="ja-JP" altLang="en-US"/>
              <a:t>年警察白書　統計資料</a:t>
            </a:r>
            <a:endParaRPr kumimoji="1" lang="en-US" altLang="ja-JP" dirty="0"/>
          </a:p>
          <a:p>
            <a:r>
              <a:rPr kumimoji="1" lang="ja-JP" altLang="en-US"/>
              <a:t>をもとに作成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702DFD-367F-4B47-B75F-564F0F15916E}"/>
              </a:ext>
            </a:extLst>
          </p:cNvPr>
          <p:cNvSpPr txBox="1"/>
          <p:nvPr/>
        </p:nvSpPr>
        <p:spPr>
          <a:xfrm>
            <a:off x="1132114" y="1515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（％）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89934E-7ED6-F845-80F1-CD6AD0A1B517}"/>
              </a:ext>
            </a:extLst>
          </p:cNvPr>
          <p:cNvSpPr txBox="1"/>
          <p:nvPr/>
        </p:nvSpPr>
        <p:spPr>
          <a:xfrm>
            <a:off x="5218837" y="6123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（件）</a:t>
            </a:r>
          </a:p>
        </p:txBody>
      </p:sp>
    </p:spTree>
    <p:extLst>
      <p:ext uri="{BB962C8B-B14F-4D97-AF65-F5344CB8AC3E}">
        <p14:creationId xmlns:p14="http://schemas.microsoft.com/office/powerpoint/2010/main" val="109967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B01A-1B8D-B449-9CFA-1BB58BFF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図３失業率と自殺者数の散布図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388872-4E11-DB46-814F-013041C27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68128"/>
            <a:ext cx="7807809" cy="520520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F10FB4-EC7E-5747-AB07-A9DDC0E1A0EA}"/>
              </a:ext>
            </a:extLst>
          </p:cNvPr>
          <p:cNvSpPr txBox="1"/>
          <p:nvPr/>
        </p:nvSpPr>
        <p:spPr>
          <a:xfrm>
            <a:off x="8646009" y="528833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（出典）</a:t>
            </a:r>
            <a:endParaRPr kumimoji="1" lang="en-US" altLang="ja-JP" dirty="0"/>
          </a:p>
          <a:p>
            <a:r>
              <a:rPr lang="ja-JP" altLang="en-US"/>
              <a:t>労働力調査長期時系列データ、</a:t>
            </a:r>
            <a:endParaRPr lang="en-US" altLang="ja-JP" dirty="0"/>
          </a:p>
          <a:p>
            <a:r>
              <a:rPr lang="ja-JP" altLang="en-US"/>
              <a:t>自殺の統計：各年の状況</a:t>
            </a:r>
            <a:endParaRPr lang="en-US" altLang="ja-JP" dirty="0"/>
          </a:p>
          <a:p>
            <a:r>
              <a:rPr kumimoji="1" lang="ja-JP" altLang="en-US"/>
              <a:t>をもとに作成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956A35-1421-8743-942C-3D74668B73A9}"/>
              </a:ext>
            </a:extLst>
          </p:cNvPr>
          <p:cNvSpPr txBox="1"/>
          <p:nvPr/>
        </p:nvSpPr>
        <p:spPr>
          <a:xfrm>
            <a:off x="1100184" y="1468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（％）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D4773B-7E6F-9848-B817-AE059899AD6E}"/>
              </a:ext>
            </a:extLst>
          </p:cNvPr>
          <p:cNvSpPr txBox="1"/>
          <p:nvPr/>
        </p:nvSpPr>
        <p:spPr>
          <a:xfrm>
            <a:off x="5324286" y="6304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（人）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01CF46-F6FC-274D-9873-9AD008062E30}"/>
              </a:ext>
            </a:extLst>
          </p:cNvPr>
          <p:cNvSpPr txBox="1"/>
          <p:nvPr/>
        </p:nvSpPr>
        <p:spPr>
          <a:xfrm>
            <a:off x="8646009" y="491900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相関係数：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0.395224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3C8F4-BBE9-304A-99DF-73761BCB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まとめ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A1FC5-9276-3B40-8F2B-E4C827DA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/>
              <a:t>失業率と残業時間は、強い負の相関</a:t>
            </a:r>
            <a:endParaRPr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/>
              <a:t>→</a:t>
            </a:r>
            <a:r>
              <a:rPr lang="ja-JP" altLang="en-US">
                <a:solidFill>
                  <a:schemeClr val="accent2"/>
                </a:solidFill>
              </a:rPr>
              <a:t>仕事を続けるためには、残業をしなといけない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/>
              <a:t>失業率と犯罪率は、中程度の正の相関</a:t>
            </a:r>
            <a:endParaRPr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/>
              <a:t>→</a:t>
            </a:r>
            <a:r>
              <a:rPr lang="ja-JP" altLang="en-US">
                <a:solidFill>
                  <a:schemeClr val="accent2"/>
                </a:solidFill>
              </a:rPr>
              <a:t>失業をしてしまい、お金を稼ぐ手段がないので、罪を犯してしまう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/>
              <a:t>失業率と自殺者数は、弱い正の相関</a:t>
            </a:r>
            <a:endParaRPr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/>
              <a:t>→</a:t>
            </a:r>
            <a:r>
              <a:rPr lang="ja-JP" altLang="en-US">
                <a:solidFill>
                  <a:schemeClr val="accent2"/>
                </a:solidFill>
              </a:rPr>
              <a:t>失業をして、将来に希望を持てなくなってしまった人が、自ら生命を絶ってしまう</a:t>
            </a:r>
            <a:endParaRPr lang="en-US" altLang="ja-JP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5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4F52A-66F2-D544-B76B-C0604D4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CCDC5A-870E-0649-9058-561975CE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/>
              <a:t>日経速報ニュース  「広がる雇用ミスマッチ　失業者の</a:t>
            </a:r>
            <a:r>
              <a:rPr lang="en-US" altLang="ja-JP" dirty="0"/>
              <a:t>30</a:t>
            </a:r>
            <a:r>
              <a:rPr lang="ja-JP" altLang="en-US"/>
              <a:t>％「望む仕事ない」 」</a:t>
            </a:r>
            <a:r>
              <a:rPr lang="en-US" altLang="ja-JP" dirty="0"/>
              <a:t>『</a:t>
            </a:r>
            <a:r>
              <a:rPr lang="ja-JP" altLang="en-US"/>
              <a:t>日経速報ニュース  </a:t>
            </a:r>
            <a:r>
              <a:rPr lang="en-US" altLang="ja-JP" dirty="0"/>
              <a:t>』2021</a:t>
            </a:r>
            <a:r>
              <a:rPr lang="ja-JP" altLang="en-US"/>
              <a:t>年</a:t>
            </a:r>
            <a:r>
              <a:rPr lang="en-US" altLang="ja-JP" dirty="0"/>
              <a:t>5</a:t>
            </a:r>
            <a:r>
              <a:rPr lang="ja-JP" altLang="en-US"/>
              <a:t>月</a:t>
            </a:r>
            <a:r>
              <a:rPr lang="en-US" altLang="ja-JP" dirty="0"/>
              <a:t>14</a:t>
            </a:r>
            <a:r>
              <a:rPr lang="ja-JP" altLang="en-US"/>
              <a:t>日、</a:t>
            </a:r>
            <a:r>
              <a:rPr lang="en-US" altLang="ja-JP" dirty="0"/>
              <a:t>20:30 </a:t>
            </a:r>
          </a:p>
          <a:p>
            <a:endParaRPr lang="en-US" altLang="ja-JP" dirty="0"/>
          </a:p>
          <a:p>
            <a:r>
              <a:rPr lang="ja-JP" altLang="en-US"/>
              <a:t>総務省統計局（</a:t>
            </a:r>
            <a:r>
              <a:rPr lang="en-US" altLang="ja-JP" dirty="0"/>
              <a:t>2021</a:t>
            </a:r>
            <a:r>
              <a:rPr lang="ja-JP" altLang="en-US"/>
              <a:t>）「労働力調査　長期時系列データ」</a:t>
            </a:r>
            <a:r>
              <a:rPr lang="ja-JP" altLang="en"/>
              <a:t>（</a:t>
            </a:r>
            <a:r>
              <a:rPr lang="en" altLang="ja-JP" dirty="0"/>
              <a:t>http://</a:t>
            </a:r>
            <a:r>
              <a:rPr lang="en" altLang="ja-JP" dirty="0" err="1"/>
              <a:t>www.stat.go.jp</a:t>
            </a:r>
            <a:r>
              <a:rPr lang="en" altLang="ja-JP" dirty="0"/>
              <a:t>/data/</a:t>
            </a:r>
            <a:r>
              <a:rPr lang="en" altLang="ja-JP" dirty="0" err="1"/>
              <a:t>roudou</a:t>
            </a:r>
            <a:r>
              <a:rPr lang="en" altLang="ja-JP" dirty="0"/>
              <a:t>/longtime/</a:t>
            </a:r>
            <a:r>
              <a:rPr lang="en" altLang="ja-JP" dirty="0" err="1"/>
              <a:t>zuhyou</a:t>
            </a:r>
            <a:r>
              <a:rPr lang="en" altLang="ja-JP" dirty="0"/>
              <a:t>/lt01-a10.xlsx</a:t>
            </a:r>
            <a:r>
              <a:rPr lang="ja-JP" altLang="en-US"/>
              <a:t>）参照日：</a:t>
            </a:r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5</a:t>
            </a:r>
            <a:r>
              <a:rPr lang="ja-JP" altLang="en-US"/>
              <a:t>月</a:t>
            </a:r>
            <a:r>
              <a:rPr lang="en-US" altLang="ja-JP" dirty="0"/>
              <a:t>15</a:t>
            </a:r>
            <a:r>
              <a:rPr lang="ja-JP" altLang="en-US"/>
              <a:t>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厚生労働省（</a:t>
            </a:r>
            <a:r>
              <a:rPr lang="en-US" altLang="ja-JP" dirty="0"/>
              <a:t>2017</a:t>
            </a:r>
            <a:r>
              <a:rPr lang="ja-JP" altLang="en-US"/>
              <a:t>）「長時間労働対策」（</a:t>
            </a:r>
            <a:r>
              <a:rPr lang="en" altLang="ja-JP" dirty="0"/>
              <a:t> https://</a:t>
            </a:r>
            <a:r>
              <a:rPr lang="en" altLang="ja-JP" dirty="0" err="1"/>
              <a:t>www.mhlw.go.jp</a:t>
            </a:r>
            <a:r>
              <a:rPr lang="en" altLang="ja-JP" dirty="0"/>
              <a:t>/</a:t>
            </a:r>
            <a:r>
              <a:rPr lang="en" altLang="ja-JP" dirty="0" err="1"/>
              <a:t>seisakunitsuite</a:t>
            </a:r>
            <a:r>
              <a:rPr lang="en" altLang="ja-JP" dirty="0"/>
              <a:t>/bunya/</a:t>
            </a:r>
            <a:r>
              <a:rPr lang="en" altLang="ja-JP" dirty="0" err="1"/>
              <a:t>koyou_roudou</a:t>
            </a:r>
            <a:r>
              <a:rPr lang="en" altLang="ja-JP" dirty="0"/>
              <a:t>/</a:t>
            </a:r>
            <a:r>
              <a:rPr lang="en" altLang="ja-JP" dirty="0" err="1"/>
              <a:t>roudoukijun</a:t>
            </a:r>
            <a:r>
              <a:rPr lang="en" altLang="ja-JP" dirty="0"/>
              <a:t>/</a:t>
            </a:r>
            <a:r>
              <a:rPr lang="en" altLang="ja-JP" dirty="0" err="1"/>
              <a:t>shigoto</a:t>
            </a:r>
            <a:r>
              <a:rPr lang="en" altLang="ja-JP" dirty="0"/>
              <a:t>/it/pdf/seminar_02.pdf </a:t>
            </a:r>
            <a:r>
              <a:rPr lang="ja-JP" altLang="en-US"/>
              <a:t>）参照日：</a:t>
            </a:r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5</a:t>
            </a:r>
            <a:r>
              <a:rPr lang="ja-JP" altLang="en-US"/>
              <a:t>月</a:t>
            </a:r>
            <a:r>
              <a:rPr lang="en-US" altLang="ja-JP" dirty="0"/>
              <a:t>15</a:t>
            </a:r>
            <a:r>
              <a:rPr lang="ja-JP" altLang="en-US"/>
              <a:t>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警視庁</a:t>
            </a:r>
            <a:r>
              <a:rPr lang="en-US" altLang="ja-JP" dirty="0"/>
              <a:t>(2018)</a:t>
            </a:r>
            <a:r>
              <a:rPr lang="ja-JP" altLang="en-US"/>
              <a:t>「平成</a:t>
            </a:r>
            <a:r>
              <a:rPr lang="en-US" altLang="ja-JP" dirty="0"/>
              <a:t>30</a:t>
            </a:r>
            <a:r>
              <a:rPr lang="ja-JP" altLang="en-US"/>
              <a:t>年警察白書　統計資料」</a:t>
            </a:r>
            <a:r>
              <a:rPr lang="en-US" altLang="ja-JP" dirty="0"/>
              <a:t>(https://</a:t>
            </a:r>
            <a:r>
              <a:rPr lang="en-US" altLang="ja-JP" dirty="0" err="1"/>
              <a:t>www.npa.go.jp</a:t>
            </a:r>
            <a:r>
              <a:rPr lang="en-US" altLang="ja-JP" dirty="0"/>
              <a:t>/</a:t>
            </a:r>
            <a:r>
              <a:rPr lang="en-US" altLang="ja-JP" dirty="0" err="1"/>
              <a:t>hakusyo</a:t>
            </a:r>
            <a:r>
              <a:rPr lang="en-US" altLang="ja-JP" dirty="0"/>
              <a:t>/h30/</a:t>
            </a:r>
            <a:r>
              <a:rPr lang="en-US" altLang="ja-JP" dirty="0" err="1"/>
              <a:t>toukei</a:t>
            </a:r>
            <a:r>
              <a:rPr lang="en-US" altLang="ja-JP" dirty="0"/>
              <a:t>/</a:t>
            </a:r>
            <a:r>
              <a:rPr lang="en-US" altLang="ja-JP" dirty="0" err="1"/>
              <a:t>toku</a:t>
            </a:r>
            <a:r>
              <a:rPr lang="en-US" altLang="ja-JP" dirty="0"/>
              <a:t>/02.xls)</a:t>
            </a:r>
            <a:r>
              <a:rPr lang="ja-JP" altLang="en-US"/>
              <a:t>参照日：</a:t>
            </a:r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5</a:t>
            </a:r>
            <a:r>
              <a:rPr lang="ja-JP" altLang="en-US"/>
              <a:t>月</a:t>
            </a:r>
            <a:r>
              <a:rPr lang="en-US" altLang="ja-JP" dirty="0"/>
              <a:t>15</a:t>
            </a:r>
            <a:r>
              <a:rPr lang="ja-JP" altLang="en-US"/>
              <a:t>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厚生労働省（</a:t>
            </a:r>
            <a:r>
              <a:rPr lang="en-US" altLang="ja-JP" dirty="0"/>
              <a:t>2020</a:t>
            </a:r>
            <a:r>
              <a:rPr lang="ja-JP" altLang="en-US"/>
              <a:t>）「自殺の統計：各年の状況」（</a:t>
            </a:r>
            <a:r>
              <a:rPr lang="en" altLang="ja-JP" dirty="0"/>
              <a:t> https://</a:t>
            </a:r>
            <a:r>
              <a:rPr lang="en" altLang="ja-JP" dirty="0" err="1"/>
              <a:t>www.mhlw.go.jp</a:t>
            </a:r>
            <a:r>
              <a:rPr lang="en" altLang="ja-JP" dirty="0"/>
              <a:t>/</a:t>
            </a:r>
            <a:r>
              <a:rPr lang="en" altLang="ja-JP" dirty="0" err="1"/>
              <a:t>stf</a:t>
            </a:r>
            <a:r>
              <a:rPr lang="en" altLang="ja-JP" dirty="0"/>
              <a:t>/</a:t>
            </a:r>
            <a:r>
              <a:rPr lang="en" altLang="ja-JP" dirty="0" err="1"/>
              <a:t>seisakunitsuite</a:t>
            </a:r>
            <a:r>
              <a:rPr lang="en" altLang="ja-JP" dirty="0"/>
              <a:t>/bunya/</a:t>
            </a:r>
            <a:r>
              <a:rPr lang="en" altLang="ja-JP" dirty="0" err="1"/>
              <a:t>hukushi_kaigo</a:t>
            </a:r>
            <a:r>
              <a:rPr lang="en" altLang="ja-JP" dirty="0"/>
              <a:t>/</a:t>
            </a:r>
            <a:r>
              <a:rPr lang="en" altLang="ja-JP" dirty="0" err="1"/>
              <a:t>seikatsuhogo</a:t>
            </a:r>
            <a:r>
              <a:rPr lang="en" altLang="ja-JP" dirty="0"/>
              <a:t>/</a:t>
            </a:r>
            <a:r>
              <a:rPr lang="en" altLang="ja-JP" dirty="0" err="1"/>
              <a:t>jisatsu</a:t>
            </a:r>
            <a:r>
              <a:rPr lang="en" altLang="ja-JP" dirty="0"/>
              <a:t>/</a:t>
            </a:r>
            <a:r>
              <a:rPr lang="en" altLang="ja-JP" dirty="0" err="1"/>
              <a:t>jisatsu_year.html</a:t>
            </a:r>
            <a:r>
              <a:rPr lang="en" altLang="ja-JP" dirty="0"/>
              <a:t> </a:t>
            </a:r>
            <a:r>
              <a:rPr lang="ja-JP" altLang="en-US"/>
              <a:t>）参照日：</a:t>
            </a:r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5</a:t>
            </a:r>
            <a:r>
              <a:rPr lang="ja-JP" altLang="en-US"/>
              <a:t>月</a:t>
            </a:r>
            <a:r>
              <a:rPr lang="en-US" altLang="ja-JP" dirty="0"/>
              <a:t>15</a:t>
            </a:r>
            <a:r>
              <a:rPr lang="ja-JP" altLang="en-US"/>
              <a:t>日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1341</Words>
  <Application>Microsoft Macintosh PowerPoint</Application>
  <PresentationFormat>ワイド画面</PresentationFormat>
  <Paragraphs>111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失業率との相関関係について</vt:lpstr>
      <vt:lpstr>はじめに</vt:lpstr>
      <vt:lpstr>PowerPoint プレゼンテーション</vt:lpstr>
      <vt:lpstr>図１失業率と残業時間の散布図</vt:lpstr>
      <vt:lpstr>図２失業率と主要罪種別犯罪率の散布図</vt:lpstr>
      <vt:lpstr>図３失業率と自殺者数の散布図</vt:lpstr>
      <vt:lpstr>まとめ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冨家 旭陽(ec0882hi)</dc:creator>
  <cp:lastModifiedBy>冨家 旭陽(ec0882hi)</cp:lastModifiedBy>
  <cp:revision>39</cp:revision>
  <dcterms:created xsi:type="dcterms:W3CDTF">2021-05-15T02:23:45Z</dcterms:created>
  <dcterms:modified xsi:type="dcterms:W3CDTF">2021-05-19T05:09:57Z</dcterms:modified>
</cp:coreProperties>
</file>