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65"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1"/>
    <p:restoredTop sz="81207"/>
  </p:normalViewPr>
  <p:slideViewPr>
    <p:cSldViewPr snapToGrid="0" snapToObjects="1">
      <p:cViewPr varScale="1">
        <p:scale>
          <a:sx n="48" d="100"/>
          <a:sy n="48" d="100"/>
        </p:scale>
        <p:origin x="216" y="1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522BD-E3C4-1047-AF66-0E0CD653D68B}" type="datetimeFigureOut">
              <a:rPr kumimoji="1" lang="ja-JP" altLang="en-US" smtClean="0"/>
              <a:t>2021/8/27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36172-DF0F-B545-9BEA-12B3DE92338F}" type="slidenum">
              <a:rPr kumimoji="1" lang="ja-JP" altLang="en-US" smtClean="0"/>
              <a:t>‹#›</a:t>
            </a:fld>
            <a:endParaRPr kumimoji="1" lang="ja-JP" altLang="en-US"/>
          </a:p>
        </p:txBody>
      </p:sp>
    </p:spTree>
    <p:extLst>
      <p:ext uri="{BB962C8B-B14F-4D97-AF65-F5344CB8AC3E}">
        <p14:creationId xmlns:p14="http://schemas.microsoft.com/office/powerpoint/2010/main" val="19705231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①どのような⽬的で研究をしているのか</a:t>
            </a:r>
          </a:p>
          <a:p>
            <a:r>
              <a:rPr lang="ja-JP" altLang="en-US"/>
              <a:t>➁どのような分析⽅法を⽤いているのか（回帰分析など）</a:t>
            </a:r>
          </a:p>
          <a:p>
            <a:r>
              <a:rPr lang="ja-JP" altLang="en-US"/>
              <a:t>③どのようなデータを⽤いているのか</a:t>
            </a:r>
          </a:p>
          <a:p>
            <a:r>
              <a:rPr lang="ja-JP" altLang="en-US"/>
              <a:t>④どのような結果が得られているのか</a:t>
            </a:r>
          </a:p>
          <a:p>
            <a:endParaRPr kumimoji="1" lang="ja-JP" altLang="en-US"/>
          </a:p>
        </p:txBody>
      </p:sp>
      <p:sp>
        <p:nvSpPr>
          <p:cNvPr id="4" name="スライド番号プレースホルダー 3"/>
          <p:cNvSpPr>
            <a:spLocks noGrp="1"/>
          </p:cNvSpPr>
          <p:nvPr>
            <p:ph type="sldNum" sz="quarter" idx="5"/>
          </p:nvPr>
        </p:nvSpPr>
        <p:spPr/>
        <p:txBody>
          <a:bodyPr/>
          <a:lstStyle/>
          <a:p>
            <a:fld id="{37236172-DF0F-B545-9BEA-12B3DE92338F}" type="slidenum">
              <a:rPr kumimoji="1" lang="ja-JP" altLang="en-US" smtClean="0"/>
              <a:t>1</a:t>
            </a:fld>
            <a:endParaRPr kumimoji="1" lang="ja-JP" altLang="en-US"/>
          </a:p>
        </p:txBody>
      </p:sp>
    </p:spTree>
    <p:extLst>
      <p:ext uri="{BB962C8B-B14F-4D97-AF65-F5344CB8AC3E}">
        <p14:creationId xmlns:p14="http://schemas.microsoft.com/office/powerpoint/2010/main" val="355477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7236172-DF0F-B545-9BEA-12B3DE92338F}" type="slidenum">
              <a:rPr kumimoji="1" lang="ja-JP" altLang="en-US" smtClean="0"/>
              <a:t>2</a:t>
            </a:fld>
            <a:endParaRPr kumimoji="1" lang="ja-JP" altLang="en-US"/>
          </a:p>
        </p:txBody>
      </p:sp>
    </p:spTree>
    <p:extLst>
      <p:ext uri="{BB962C8B-B14F-4D97-AF65-F5344CB8AC3E}">
        <p14:creationId xmlns:p14="http://schemas.microsoft.com/office/powerpoint/2010/main" val="3595518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F805C6-5AF3-6842-ADF8-2E28AD53B24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860F2EB-4839-DC48-990B-6965DDD7B4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88FBE10-AEE4-BC42-89A0-29FE86810780}"/>
              </a:ext>
            </a:extLst>
          </p:cNvPr>
          <p:cNvSpPr>
            <a:spLocks noGrp="1"/>
          </p:cNvSpPr>
          <p:nvPr>
            <p:ph type="dt" sz="half" idx="10"/>
          </p:nvPr>
        </p:nvSpPr>
        <p:spPr/>
        <p:txBody>
          <a:bodyPr/>
          <a:lstStyle/>
          <a:p>
            <a:fld id="{8C3DD064-B05F-6148-AAAB-9489A8BAE3B1}" type="datetimeFigureOut">
              <a:rPr kumimoji="1" lang="ja-JP" altLang="en-US" smtClean="0"/>
              <a:t>2021/8/27</a:t>
            </a:fld>
            <a:endParaRPr kumimoji="1" lang="ja-JP" altLang="en-US"/>
          </a:p>
        </p:txBody>
      </p:sp>
      <p:sp>
        <p:nvSpPr>
          <p:cNvPr id="5" name="フッター プレースホルダー 4">
            <a:extLst>
              <a:ext uri="{FF2B5EF4-FFF2-40B4-BE49-F238E27FC236}">
                <a16:creationId xmlns:a16="http://schemas.microsoft.com/office/drawing/2014/main" id="{68D6BFB1-FBF2-9740-9CF6-AB10F48C80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E27DDF-A6D3-6343-8E71-A1E2DD1DEB31}"/>
              </a:ext>
            </a:extLst>
          </p:cNvPr>
          <p:cNvSpPr>
            <a:spLocks noGrp="1"/>
          </p:cNvSpPr>
          <p:nvPr>
            <p:ph type="sldNum" sz="quarter" idx="12"/>
          </p:nvPr>
        </p:nvSpPr>
        <p:spPr/>
        <p:txBody>
          <a:bodyPr/>
          <a:lstStyle/>
          <a:p>
            <a:fld id="{D32727A2-2151-C245-A13B-CB6275AAE1EA}" type="slidenum">
              <a:rPr kumimoji="1" lang="ja-JP" altLang="en-US" smtClean="0"/>
              <a:t>‹#›</a:t>
            </a:fld>
            <a:endParaRPr kumimoji="1" lang="ja-JP" altLang="en-US"/>
          </a:p>
        </p:txBody>
      </p:sp>
    </p:spTree>
    <p:extLst>
      <p:ext uri="{BB962C8B-B14F-4D97-AF65-F5344CB8AC3E}">
        <p14:creationId xmlns:p14="http://schemas.microsoft.com/office/powerpoint/2010/main" val="3365702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C714F-FF8D-E441-9902-1E747D22C75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2F9063-3A67-954D-87A2-C81B915F371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FCC734-E9FB-CA44-9B0B-2B8A407A6D48}"/>
              </a:ext>
            </a:extLst>
          </p:cNvPr>
          <p:cNvSpPr>
            <a:spLocks noGrp="1"/>
          </p:cNvSpPr>
          <p:nvPr>
            <p:ph type="dt" sz="half" idx="10"/>
          </p:nvPr>
        </p:nvSpPr>
        <p:spPr/>
        <p:txBody>
          <a:bodyPr/>
          <a:lstStyle/>
          <a:p>
            <a:fld id="{8C3DD064-B05F-6148-AAAB-9489A8BAE3B1}" type="datetimeFigureOut">
              <a:rPr kumimoji="1" lang="ja-JP" altLang="en-US" smtClean="0"/>
              <a:t>2021/8/27</a:t>
            </a:fld>
            <a:endParaRPr kumimoji="1" lang="ja-JP" altLang="en-US"/>
          </a:p>
        </p:txBody>
      </p:sp>
      <p:sp>
        <p:nvSpPr>
          <p:cNvPr id="5" name="フッター プレースホルダー 4">
            <a:extLst>
              <a:ext uri="{FF2B5EF4-FFF2-40B4-BE49-F238E27FC236}">
                <a16:creationId xmlns:a16="http://schemas.microsoft.com/office/drawing/2014/main" id="{AD12D465-DA7A-0E47-86D4-350842AE46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3139D1-0234-6343-B276-E6B17D17EFD2}"/>
              </a:ext>
            </a:extLst>
          </p:cNvPr>
          <p:cNvSpPr>
            <a:spLocks noGrp="1"/>
          </p:cNvSpPr>
          <p:nvPr>
            <p:ph type="sldNum" sz="quarter" idx="12"/>
          </p:nvPr>
        </p:nvSpPr>
        <p:spPr/>
        <p:txBody>
          <a:bodyPr/>
          <a:lstStyle/>
          <a:p>
            <a:fld id="{D32727A2-2151-C245-A13B-CB6275AAE1EA}" type="slidenum">
              <a:rPr kumimoji="1" lang="ja-JP" altLang="en-US" smtClean="0"/>
              <a:t>‹#›</a:t>
            </a:fld>
            <a:endParaRPr kumimoji="1" lang="ja-JP" altLang="en-US"/>
          </a:p>
        </p:txBody>
      </p:sp>
    </p:spTree>
    <p:extLst>
      <p:ext uri="{BB962C8B-B14F-4D97-AF65-F5344CB8AC3E}">
        <p14:creationId xmlns:p14="http://schemas.microsoft.com/office/powerpoint/2010/main" val="100029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32C2C96-0F1D-5140-B131-FEC0272980C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A1AF28-119A-5B40-A716-1BB7110220C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EA1CD3-C470-C047-B481-88C7327058E0}"/>
              </a:ext>
            </a:extLst>
          </p:cNvPr>
          <p:cNvSpPr>
            <a:spLocks noGrp="1"/>
          </p:cNvSpPr>
          <p:nvPr>
            <p:ph type="dt" sz="half" idx="10"/>
          </p:nvPr>
        </p:nvSpPr>
        <p:spPr/>
        <p:txBody>
          <a:bodyPr/>
          <a:lstStyle/>
          <a:p>
            <a:fld id="{8C3DD064-B05F-6148-AAAB-9489A8BAE3B1}" type="datetimeFigureOut">
              <a:rPr kumimoji="1" lang="ja-JP" altLang="en-US" smtClean="0"/>
              <a:t>2021/8/27</a:t>
            </a:fld>
            <a:endParaRPr kumimoji="1" lang="ja-JP" altLang="en-US"/>
          </a:p>
        </p:txBody>
      </p:sp>
      <p:sp>
        <p:nvSpPr>
          <p:cNvPr id="5" name="フッター プレースホルダー 4">
            <a:extLst>
              <a:ext uri="{FF2B5EF4-FFF2-40B4-BE49-F238E27FC236}">
                <a16:creationId xmlns:a16="http://schemas.microsoft.com/office/drawing/2014/main" id="{91EBB54B-A97A-1A41-991C-FBEF8872F5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ED8DB3-C20A-8647-B5F3-36D57E637D61}"/>
              </a:ext>
            </a:extLst>
          </p:cNvPr>
          <p:cNvSpPr>
            <a:spLocks noGrp="1"/>
          </p:cNvSpPr>
          <p:nvPr>
            <p:ph type="sldNum" sz="quarter" idx="12"/>
          </p:nvPr>
        </p:nvSpPr>
        <p:spPr/>
        <p:txBody>
          <a:bodyPr/>
          <a:lstStyle/>
          <a:p>
            <a:fld id="{D32727A2-2151-C245-A13B-CB6275AAE1EA}" type="slidenum">
              <a:rPr kumimoji="1" lang="ja-JP" altLang="en-US" smtClean="0"/>
              <a:t>‹#›</a:t>
            </a:fld>
            <a:endParaRPr kumimoji="1" lang="ja-JP" altLang="en-US"/>
          </a:p>
        </p:txBody>
      </p:sp>
    </p:spTree>
    <p:extLst>
      <p:ext uri="{BB962C8B-B14F-4D97-AF65-F5344CB8AC3E}">
        <p14:creationId xmlns:p14="http://schemas.microsoft.com/office/powerpoint/2010/main" val="96016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4D1BCE-737C-3F45-B77B-3D2C996AA6A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DFB7A00-8FD0-D24C-85C9-987FCFB4931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07A8BB-B77A-DF48-8363-9B06B8EB48EC}"/>
              </a:ext>
            </a:extLst>
          </p:cNvPr>
          <p:cNvSpPr>
            <a:spLocks noGrp="1"/>
          </p:cNvSpPr>
          <p:nvPr>
            <p:ph type="dt" sz="half" idx="10"/>
          </p:nvPr>
        </p:nvSpPr>
        <p:spPr/>
        <p:txBody>
          <a:bodyPr/>
          <a:lstStyle/>
          <a:p>
            <a:fld id="{8C3DD064-B05F-6148-AAAB-9489A8BAE3B1}" type="datetimeFigureOut">
              <a:rPr kumimoji="1" lang="ja-JP" altLang="en-US" smtClean="0"/>
              <a:t>2021/8/27</a:t>
            </a:fld>
            <a:endParaRPr kumimoji="1" lang="ja-JP" altLang="en-US"/>
          </a:p>
        </p:txBody>
      </p:sp>
      <p:sp>
        <p:nvSpPr>
          <p:cNvPr id="5" name="フッター プレースホルダー 4">
            <a:extLst>
              <a:ext uri="{FF2B5EF4-FFF2-40B4-BE49-F238E27FC236}">
                <a16:creationId xmlns:a16="http://schemas.microsoft.com/office/drawing/2014/main" id="{0DF2CD1E-E63B-3B43-9BA0-90B2308719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00D466-6DD1-5845-A309-FDDCC2B9CF63}"/>
              </a:ext>
            </a:extLst>
          </p:cNvPr>
          <p:cNvSpPr>
            <a:spLocks noGrp="1"/>
          </p:cNvSpPr>
          <p:nvPr>
            <p:ph type="sldNum" sz="quarter" idx="12"/>
          </p:nvPr>
        </p:nvSpPr>
        <p:spPr/>
        <p:txBody>
          <a:bodyPr/>
          <a:lstStyle/>
          <a:p>
            <a:fld id="{D32727A2-2151-C245-A13B-CB6275AAE1EA}" type="slidenum">
              <a:rPr kumimoji="1" lang="ja-JP" altLang="en-US" smtClean="0"/>
              <a:t>‹#›</a:t>
            </a:fld>
            <a:endParaRPr kumimoji="1" lang="ja-JP" altLang="en-US"/>
          </a:p>
        </p:txBody>
      </p:sp>
    </p:spTree>
    <p:extLst>
      <p:ext uri="{BB962C8B-B14F-4D97-AF65-F5344CB8AC3E}">
        <p14:creationId xmlns:p14="http://schemas.microsoft.com/office/powerpoint/2010/main" val="171942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88C93-2F23-3044-98E4-92233C84A03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305163-329E-BA4E-A223-D42C250951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453A3D1-17DC-7D48-85DA-95053DF49C7F}"/>
              </a:ext>
            </a:extLst>
          </p:cNvPr>
          <p:cNvSpPr>
            <a:spLocks noGrp="1"/>
          </p:cNvSpPr>
          <p:nvPr>
            <p:ph type="dt" sz="half" idx="10"/>
          </p:nvPr>
        </p:nvSpPr>
        <p:spPr/>
        <p:txBody>
          <a:bodyPr/>
          <a:lstStyle/>
          <a:p>
            <a:fld id="{8C3DD064-B05F-6148-AAAB-9489A8BAE3B1}" type="datetimeFigureOut">
              <a:rPr kumimoji="1" lang="ja-JP" altLang="en-US" smtClean="0"/>
              <a:t>2021/8/27</a:t>
            </a:fld>
            <a:endParaRPr kumimoji="1" lang="ja-JP" altLang="en-US"/>
          </a:p>
        </p:txBody>
      </p:sp>
      <p:sp>
        <p:nvSpPr>
          <p:cNvPr id="5" name="フッター プレースホルダー 4">
            <a:extLst>
              <a:ext uri="{FF2B5EF4-FFF2-40B4-BE49-F238E27FC236}">
                <a16:creationId xmlns:a16="http://schemas.microsoft.com/office/drawing/2014/main" id="{465850E3-5331-6342-ADB9-BDCF6A6B4B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395D10-32E9-8F42-B466-E741DEE6EB86}"/>
              </a:ext>
            </a:extLst>
          </p:cNvPr>
          <p:cNvSpPr>
            <a:spLocks noGrp="1"/>
          </p:cNvSpPr>
          <p:nvPr>
            <p:ph type="sldNum" sz="quarter" idx="12"/>
          </p:nvPr>
        </p:nvSpPr>
        <p:spPr/>
        <p:txBody>
          <a:bodyPr/>
          <a:lstStyle/>
          <a:p>
            <a:fld id="{D32727A2-2151-C245-A13B-CB6275AAE1EA}" type="slidenum">
              <a:rPr kumimoji="1" lang="ja-JP" altLang="en-US" smtClean="0"/>
              <a:t>‹#›</a:t>
            </a:fld>
            <a:endParaRPr kumimoji="1" lang="ja-JP" altLang="en-US"/>
          </a:p>
        </p:txBody>
      </p:sp>
    </p:spTree>
    <p:extLst>
      <p:ext uri="{BB962C8B-B14F-4D97-AF65-F5344CB8AC3E}">
        <p14:creationId xmlns:p14="http://schemas.microsoft.com/office/powerpoint/2010/main" val="317537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CF18BF-9578-414D-822C-DC9121DC5C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C2BC502-56D6-C442-BCB8-02CC6A58FA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747C8B9-CAE4-0847-9D26-94B4117777B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E6CEB3-7265-2544-84B6-396CA8EA371B}"/>
              </a:ext>
            </a:extLst>
          </p:cNvPr>
          <p:cNvSpPr>
            <a:spLocks noGrp="1"/>
          </p:cNvSpPr>
          <p:nvPr>
            <p:ph type="dt" sz="half" idx="10"/>
          </p:nvPr>
        </p:nvSpPr>
        <p:spPr/>
        <p:txBody>
          <a:bodyPr/>
          <a:lstStyle/>
          <a:p>
            <a:fld id="{8C3DD064-B05F-6148-AAAB-9489A8BAE3B1}" type="datetimeFigureOut">
              <a:rPr kumimoji="1" lang="ja-JP" altLang="en-US" smtClean="0"/>
              <a:t>2021/8/27</a:t>
            </a:fld>
            <a:endParaRPr kumimoji="1" lang="ja-JP" altLang="en-US"/>
          </a:p>
        </p:txBody>
      </p:sp>
      <p:sp>
        <p:nvSpPr>
          <p:cNvPr id="6" name="フッター プレースホルダー 5">
            <a:extLst>
              <a:ext uri="{FF2B5EF4-FFF2-40B4-BE49-F238E27FC236}">
                <a16:creationId xmlns:a16="http://schemas.microsoft.com/office/drawing/2014/main" id="{FAC1222B-3271-9A45-A066-0E6D4FDF4F3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096C1A0-09F2-A14D-B827-27A0D798730C}"/>
              </a:ext>
            </a:extLst>
          </p:cNvPr>
          <p:cNvSpPr>
            <a:spLocks noGrp="1"/>
          </p:cNvSpPr>
          <p:nvPr>
            <p:ph type="sldNum" sz="quarter" idx="12"/>
          </p:nvPr>
        </p:nvSpPr>
        <p:spPr/>
        <p:txBody>
          <a:bodyPr/>
          <a:lstStyle/>
          <a:p>
            <a:fld id="{D32727A2-2151-C245-A13B-CB6275AAE1EA}" type="slidenum">
              <a:rPr kumimoji="1" lang="ja-JP" altLang="en-US" smtClean="0"/>
              <a:t>‹#›</a:t>
            </a:fld>
            <a:endParaRPr kumimoji="1" lang="ja-JP" altLang="en-US"/>
          </a:p>
        </p:txBody>
      </p:sp>
    </p:spTree>
    <p:extLst>
      <p:ext uri="{BB962C8B-B14F-4D97-AF65-F5344CB8AC3E}">
        <p14:creationId xmlns:p14="http://schemas.microsoft.com/office/powerpoint/2010/main" val="3722717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ED5B2-786A-474E-AD0B-13563527EE7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F7B451-4529-4644-AE1E-657D627315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69AFD3-DC95-A149-82D0-3EC0DEEC745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46B4451-E2D0-364B-8A97-CAA70611A3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8CC85B3-366E-1142-8EAC-1787971578C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C8DC16-B58A-564C-8D40-3338CF8CF7E8}"/>
              </a:ext>
            </a:extLst>
          </p:cNvPr>
          <p:cNvSpPr>
            <a:spLocks noGrp="1"/>
          </p:cNvSpPr>
          <p:nvPr>
            <p:ph type="dt" sz="half" idx="10"/>
          </p:nvPr>
        </p:nvSpPr>
        <p:spPr/>
        <p:txBody>
          <a:bodyPr/>
          <a:lstStyle/>
          <a:p>
            <a:fld id="{8C3DD064-B05F-6148-AAAB-9489A8BAE3B1}" type="datetimeFigureOut">
              <a:rPr kumimoji="1" lang="ja-JP" altLang="en-US" smtClean="0"/>
              <a:t>2021/8/27</a:t>
            </a:fld>
            <a:endParaRPr kumimoji="1" lang="ja-JP" altLang="en-US"/>
          </a:p>
        </p:txBody>
      </p:sp>
      <p:sp>
        <p:nvSpPr>
          <p:cNvPr id="8" name="フッター プレースホルダー 7">
            <a:extLst>
              <a:ext uri="{FF2B5EF4-FFF2-40B4-BE49-F238E27FC236}">
                <a16:creationId xmlns:a16="http://schemas.microsoft.com/office/drawing/2014/main" id="{A5E04F04-B7A3-6146-A26B-999583C98FE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71915E1-AFB3-A045-90AA-653EECA91884}"/>
              </a:ext>
            </a:extLst>
          </p:cNvPr>
          <p:cNvSpPr>
            <a:spLocks noGrp="1"/>
          </p:cNvSpPr>
          <p:nvPr>
            <p:ph type="sldNum" sz="quarter" idx="12"/>
          </p:nvPr>
        </p:nvSpPr>
        <p:spPr/>
        <p:txBody>
          <a:bodyPr/>
          <a:lstStyle/>
          <a:p>
            <a:fld id="{D32727A2-2151-C245-A13B-CB6275AAE1EA}" type="slidenum">
              <a:rPr kumimoji="1" lang="ja-JP" altLang="en-US" smtClean="0"/>
              <a:t>‹#›</a:t>
            </a:fld>
            <a:endParaRPr kumimoji="1" lang="ja-JP" altLang="en-US"/>
          </a:p>
        </p:txBody>
      </p:sp>
    </p:spTree>
    <p:extLst>
      <p:ext uri="{BB962C8B-B14F-4D97-AF65-F5344CB8AC3E}">
        <p14:creationId xmlns:p14="http://schemas.microsoft.com/office/powerpoint/2010/main" val="2090160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3DAE71-4C68-0049-AEC7-B11C800FE36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EF26387-3AD5-954C-AACF-A54A481A0850}"/>
              </a:ext>
            </a:extLst>
          </p:cNvPr>
          <p:cNvSpPr>
            <a:spLocks noGrp="1"/>
          </p:cNvSpPr>
          <p:nvPr>
            <p:ph type="dt" sz="half" idx="10"/>
          </p:nvPr>
        </p:nvSpPr>
        <p:spPr/>
        <p:txBody>
          <a:bodyPr/>
          <a:lstStyle/>
          <a:p>
            <a:fld id="{8C3DD064-B05F-6148-AAAB-9489A8BAE3B1}" type="datetimeFigureOut">
              <a:rPr kumimoji="1" lang="ja-JP" altLang="en-US" smtClean="0"/>
              <a:t>2021/8/27</a:t>
            </a:fld>
            <a:endParaRPr kumimoji="1" lang="ja-JP" altLang="en-US"/>
          </a:p>
        </p:txBody>
      </p:sp>
      <p:sp>
        <p:nvSpPr>
          <p:cNvPr id="4" name="フッター プレースホルダー 3">
            <a:extLst>
              <a:ext uri="{FF2B5EF4-FFF2-40B4-BE49-F238E27FC236}">
                <a16:creationId xmlns:a16="http://schemas.microsoft.com/office/drawing/2014/main" id="{586C549A-79CC-614E-ADF9-30F46CCF715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37C593D-1D71-8A4D-A493-5B77AC128616}"/>
              </a:ext>
            </a:extLst>
          </p:cNvPr>
          <p:cNvSpPr>
            <a:spLocks noGrp="1"/>
          </p:cNvSpPr>
          <p:nvPr>
            <p:ph type="sldNum" sz="quarter" idx="12"/>
          </p:nvPr>
        </p:nvSpPr>
        <p:spPr/>
        <p:txBody>
          <a:bodyPr/>
          <a:lstStyle/>
          <a:p>
            <a:fld id="{D32727A2-2151-C245-A13B-CB6275AAE1EA}" type="slidenum">
              <a:rPr kumimoji="1" lang="ja-JP" altLang="en-US" smtClean="0"/>
              <a:t>‹#›</a:t>
            </a:fld>
            <a:endParaRPr kumimoji="1" lang="ja-JP" altLang="en-US"/>
          </a:p>
        </p:txBody>
      </p:sp>
    </p:spTree>
    <p:extLst>
      <p:ext uri="{BB962C8B-B14F-4D97-AF65-F5344CB8AC3E}">
        <p14:creationId xmlns:p14="http://schemas.microsoft.com/office/powerpoint/2010/main" val="293391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20C0AF5-CE58-E748-AD54-D62F16502DE1}"/>
              </a:ext>
            </a:extLst>
          </p:cNvPr>
          <p:cNvSpPr>
            <a:spLocks noGrp="1"/>
          </p:cNvSpPr>
          <p:nvPr>
            <p:ph type="dt" sz="half" idx="10"/>
          </p:nvPr>
        </p:nvSpPr>
        <p:spPr/>
        <p:txBody>
          <a:bodyPr/>
          <a:lstStyle/>
          <a:p>
            <a:fld id="{8C3DD064-B05F-6148-AAAB-9489A8BAE3B1}" type="datetimeFigureOut">
              <a:rPr kumimoji="1" lang="ja-JP" altLang="en-US" smtClean="0"/>
              <a:t>2021/8/27</a:t>
            </a:fld>
            <a:endParaRPr kumimoji="1" lang="ja-JP" altLang="en-US"/>
          </a:p>
        </p:txBody>
      </p:sp>
      <p:sp>
        <p:nvSpPr>
          <p:cNvPr id="3" name="フッター プレースホルダー 2">
            <a:extLst>
              <a:ext uri="{FF2B5EF4-FFF2-40B4-BE49-F238E27FC236}">
                <a16:creationId xmlns:a16="http://schemas.microsoft.com/office/drawing/2014/main" id="{8929B76F-8549-8F4A-B055-D831AA8A44D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69D6DDC-0E1D-3140-BC50-9859A03F3BA8}"/>
              </a:ext>
            </a:extLst>
          </p:cNvPr>
          <p:cNvSpPr>
            <a:spLocks noGrp="1"/>
          </p:cNvSpPr>
          <p:nvPr>
            <p:ph type="sldNum" sz="quarter" idx="12"/>
          </p:nvPr>
        </p:nvSpPr>
        <p:spPr/>
        <p:txBody>
          <a:bodyPr/>
          <a:lstStyle/>
          <a:p>
            <a:fld id="{D32727A2-2151-C245-A13B-CB6275AAE1EA}" type="slidenum">
              <a:rPr kumimoji="1" lang="ja-JP" altLang="en-US" smtClean="0"/>
              <a:t>‹#›</a:t>
            </a:fld>
            <a:endParaRPr kumimoji="1" lang="ja-JP" altLang="en-US"/>
          </a:p>
        </p:txBody>
      </p:sp>
    </p:spTree>
    <p:extLst>
      <p:ext uri="{BB962C8B-B14F-4D97-AF65-F5344CB8AC3E}">
        <p14:creationId xmlns:p14="http://schemas.microsoft.com/office/powerpoint/2010/main" val="2498101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CC3EC8-B17B-CC43-983F-AD5BCAD562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39BC657-FCE4-F84F-B7A6-B7B975328D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A7704B3-70B3-2347-AA0C-5FE4D623C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3D5F5CC-821D-2849-82DE-9D4DEA7F4408}"/>
              </a:ext>
            </a:extLst>
          </p:cNvPr>
          <p:cNvSpPr>
            <a:spLocks noGrp="1"/>
          </p:cNvSpPr>
          <p:nvPr>
            <p:ph type="dt" sz="half" idx="10"/>
          </p:nvPr>
        </p:nvSpPr>
        <p:spPr/>
        <p:txBody>
          <a:bodyPr/>
          <a:lstStyle/>
          <a:p>
            <a:fld id="{8C3DD064-B05F-6148-AAAB-9489A8BAE3B1}" type="datetimeFigureOut">
              <a:rPr kumimoji="1" lang="ja-JP" altLang="en-US" smtClean="0"/>
              <a:t>2021/8/27</a:t>
            </a:fld>
            <a:endParaRPr kumimoji="1" lang="ja-JP" altLang="en-US"/>
          </a:p>
        </p:txBody>
      </p:sp>
      <p:sp>
        <p:nvSpPr>
          <p:cNvPr id="6" name="フッター プレースホルダー 5">
            <a:extLst>
              <a:ext uri="{FF2B5EF4-FFF2-40B4-BE49-F238E27FC236}">
                <a16:creationId xmlns:a16="http://schemas.microsoft.com/office/drawing/2014/main" id="{64DAFCE6-E7E3-CA40-A45D-022EBBB3F5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F2511E-F9B4-D94F-8077-A47897B458DB}"/>
              </a:ext>
            </a:extLst>
          </p:cNvPr>
          <p:cNvSpPr>
            <a:spLocks noGrp="1"/>
          </p:cNvSpPr>
          <p:nvPr>
            <p:ph type="sldNum" sz="quarter" idx="12"/>
          </p:nvPr>
        </p:nvSpPr>
        <p:spPr/>
        <p:txBody>
          <a:bodyPr/>
          <a:lstStyle/>
          <a:p>
            <a:fld id="{D32727A2-2151-C245-A13B-CB6275AAE1EA}" type="slidenum">
              <a:rPr kumimoji="1" lang="ja-JP" altLang="en-US" smtClean="0"/>
              <a:t>‹#›</a:t>
            </a:fld>
            <a:endParaRPr kumimoji="1" lang="ja-JP" altLang="en-US"/>
          </a:p>
        </p:txBody>
      </p:sp>
    </p:spTree>
    <p:extLst>
      <p:ext uri="{BB962C8B-B14F-4D97-AF65-F5344CB8AC3E}">
        <p14:creationId xmlns:p14="http://schemas.microsoft.com/office/powerpoint/2010/main" val="1225724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883A9-DE1A-A342-929F-B1D02CA3E5B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B7DF6CA-2D5C-134C-94D9-3E2C3FC13E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0D9B40-2A25-C545-845A-A1C1F3A152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9D05EDC-285F-214C-A292-A3D9FEF39E0D}"/>
              </a:ext>
            </a:extLst>
          </p:cNvPr>
          <p:cNvSpPr>
            <a:spLocks noGrp="1"/>
          </p:cNvSpPr>
          <p:nvPr>
            <p:ph type="dt" sz="half" idx="10"/>
          </p:nvPr>
        </p:nvSpPr>
        <p:spPr/>
        <p:txBody>
          <a:bodyPr/>
          <a:lstStyle/>
          <a:p>
            <a:fld id="{8C3DD064-B05F-6148-AAAB-9489A8BAE3B1}" type="datetimeFigureOut">
              <a:rPr kumimoji="1" lang="ja-JP" altLang="en-US" smtClean="0"/>
              <a:t>2021/8/27</a:t>
            </a:fld>
            <a:endParaRPr kumimoji="1" lang="ja-JP" altLang="en-US"/>
          </a:p>
        </p:txBody>
      </p:sp>
      <p:sp>
        <p:nvSpPr>
          <p:cNvPr id="6" name="フッター プレースホルダー 5">
            <a:extLst>
              <a:ext uri="{FF2B5EF4-FFF2-40B4-BE49-F238E27FC236}">
                <a16:creationId xmlns:a16="http://schemas.microsoft.com/office/drawing/2014/main" id="{63D3F8F3-1098-EE4D-9FD9-4CA6174EAA4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BC92A9E-0F2A-8B47-84B7-CBA24BAA9082}"/>
              </a:ext>
            </a:extLst>
          </p:cNvPr>
          <p:cNvSpPr>
            <a:spLocks noGrp="1"/>
          </p:cNvSpPr>
          <p:nvPr>
            <p:ph type="sldNum" sz="quarter" idx="12"/>
          </p:nvPr>
        </p:nvSpPr>
        <p:spPr/>
        <p:txBody>
          <a:bodyPr/>
          <a:lstStyle/>
          <a:p>
            <a:fld id="{D32727A2-2151-C245-A13B-CB6275AAE1EA}" type="slidenum">
              <a:rPr kumimoji="1" lang="ja-JP" altLang="en-US" smtClean="0"/>
              <a:t>‹#›</a:t>
            </a:fld>
            <a:endParaRPr kumimoji="1" lang="ja-JP" altLang="en-US"/>
          </a:p>
        </p:txBody>
      </p:sp>
    </p:spTree>
    <p:extLst>
      <p:ext uri="{BB962C8B-B14F-4D97-AF65-F5344CB8AC3E}">
        <p14:creationId xmlns:p14="http://schemas.microsoft.com/office/powerpoint/2010/main" val="105839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796A40A-75B0-4948-991A-B8485798A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BC2B70-0727-EF4F-B0F8-EC37404953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940BA2-C472-8241-B9DF-10845A20FE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DD064-B05F-6148-AAAB-9489A8BAE3B1}" type="datetimeFigureOut">
              <a:rPr kumimoji="1" lang="ja-JP" altLang="en-US" smtClean="0"/>
              <a:t>2021/8/27</a:t>
            </a:fld>
            <a:endParaRPr kumimoji="1" lang="ja-JP" altLang="en-US"/>
          </a:p>
        </p:txBody>
      </p:sp>
      <p:sp>
        <p:nvSpPr>
          <p:cNvPr id="5" name="フッター プレースホルダー 4">
            <a:extLst>
              <a:ext uri="{FF2B5EF4-FFF2-40B4-BE49-F238E27FC236}">
                <a16:creationId xmlns:a16="http://schemas.microsoft.com/office/drawing/2014/main" id="{454F6A33-0F64-984E-9B8A-573CB1077E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2E39E7D-69EB-6B4D-8D4F-61F5B885F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2727A2-2151-C245-A13B-CB6275AAE1EA}" type="slidenum">
              <a:rPr kumimoji="1" lang="ja-JP" altLang="en-US" smtClean="0"/>
              <a:t>‹#›</a:t>
            </a:fld>
            <a:endParaRPr kumimoji="1" lang="ja-JP" altLang="en-US"/>
          </a:p>
        </p:txBody>
      </p:sp>
    </p:spTree>
    <p:extLst>
      <p:ext uri="{BB962C8B-B14F-4D97-AF65-F5344CB8AC3E}">
        <p14:creationId xmlns:p14="http://schemas.microsoft.com/office/powerpoint/2010/main" val="2377293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griknowledge.affrc.go.jp/RN/2010781875.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44A92D-14E5-D843-8339-E0D00151FEF9}"/>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D2202695-A345-D440-9115-C906ACFBF0AD}"/>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91336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E1BE84-3112-CF4F-9481-21D162ABD246}"/>
              </a:ext>
            </a:extLst>
          </p:cNvPr>
          <p:cNvSpPr>
            <a:spLocks noGrp="1"/>
          </p:cNvSpPr>
          <p:nvPr>
            <p:ph type="title"/>
          </p:nvPr>
        </p:nvSpPr>
        <p:spPr/>
        <p:txBody>
          <a:bodyPr/>
          <a:lstStyle/>
          <a:p>
            <a:pPr algn="ctr"/>
            <a:r>
              <a:rPr lang="ja-JP" altLang="en-US"/>
              <a:t>①どのような⽬的で研究をしているのか</a:t>
            </a:r>
            <a:endParaRPr kumimoji="1" lang="ja-JP" altLang="en-US"/>
          </a:p>
        </p:txBody>
      </p:sp>
      <p:sp>
        <p:nvSpPr>
          <p:cNvPr id="3" name="コンテンツ プレースホルダー 2">
            <a:extLst>
              <a:ext uri="{FF2B5EF4-FFF2-40B4-BE49-F238E27FC236}">
                <a16:creationId xmlns:a16="http://schemas.microsoft.com/office/drawing/2014/main" id="{6B7F9417-AEB6-124A-A3E7-FB20B03CA96E}"/>
              </a:ext>
            </a:extLst>
          </p:cNvPr>
          <p:cNvSpPr>
            <a:spLocks noGrp="1"/>
          </p:cNvSpPr>
          <p:nvPr>
            <p:ph idx="1"/>
          </p:nvPr>
        </p:nvSpPr>
        <p:spPr/>
        <p:txBody>
          <a:bodyPr>
            <a:normAutofit/>
          </a:bodyPr>
          <a:lstStyle/>
          <a:p>
            <a:pPr marL="0" indent="0" algn="ctr">
              <a:buNone/>
            </a:pPr>
            <a:r>
              <a:rPr lang="ja-JP" altLang="en-US"/>
              <a:t>収穫時のデータ</a:t>
            </a:r>
            <a:endParaRPr lang="en-US" altLang="ja-JP" dirty="0"/>
          </a:p>
          <a:p>
            <a:pPr marL="0" indent="0" algn="ctr">
              <a:buNone/>
            </a:pPr>
            <a:r>
              <a:rPr lang="ja-JP" altLang="en-US"/>
              <a:t>↓</a:t>
            </a:r>
            <a:endParaRPr lang="en-US" altLang="ja-JP" dirty="0"/>
          </a:p>
          <a:p>
            <a:pPr marL="0" indent="0" algn="ctr">
              <a:buNone/>
            </a:pPr>
            <a:r>
              <a:rPr lang="ja-JP" altLang="en-US"/>
              <a:t>生産者ごとに集計</a:t>
            </a:r>
            <a:endParaRPr lang="en-US" altLang="ja-JP" dirty="0"/>
          </a:p>
          <a:p>
            <a:pPr marL="0" indent="0" algn="ctr">
              <a:buNone/>
            </a:pPr>
            <a:r>
              <a:rPr lang="ja-JP" altLang="en-US"/>
              <a:t>↓</a:t>
            </a:r>
            <a:endParaRPr lang="en-US" altLang="ja-JP" dirty="0"/>
          </a:p>
          <a:p>
            <a:pPr marL="0" indent="0" algn="ctr">
              <a:buNone/>
            </a:pPr>
            <a:r>
              <a:rPr lang="ja-JP" altLang="en-US"/>
              <a:t>技術的に必要とされる個々の圃場や地点では得られていない。</a:t>
            </a:r>
            <a:endParaRPr lang="en-US" altLang="ja-JP" dirty="0"/>
          </a:p>
          <a:p>
            <a:pPr marL="0" indent="0" algn="ctr">
              <a:buNone/>
            </a:pPr>
            <a:r>
              <a:rPr lang="ja-JP" altLang="en-US"/>
              <a:t>↓</a:t>
            </a:r>
            <a:endParaRPr lang="en-US" altLang="ja-JP" dirty="0"/>
          </a:p>
          <a:p>
            <a:pPr marL="0" indent="0" algn="ctr">
              <a:buNone/>
            </a:pPr>
            <a:r>
              <a:rPr lang="ja-JP" altLang="en-US"/>
              <a:t>データの収集と蓄積が求められている</a:t>
            </a:r>
            <a:endParaRPr lang="en-US" altLang="ja-JP" dirty="0"/>
          </a:p>
          <a:p>
            <a:pPr marL="0" indent="0" algn="ctr">
              <a:buNone/>
            </a:pPr>
            <a:r>
              <a:rPr lang="ja-JP" altLang="en-US"/>
              <a:t>↓</a:t>
            </a:r>
            <a:endParaRPr lang="en-US" altLang="ja-JP" dirty="0"/>
          </a:p>
          <a:p>
            <a:pPr marL="0" indent="0">
              <a:buNone/>
            </a:pPr>
            <a:endParaRPr lang="ja-JP" altLang="en-US"/>
          </a:p>
        </p:txBody>
      </p:sp>
    </p:spTree>
    <p:extLst>
      <p:ext uri="{BB962C8B-B14F-4D97-AF65-F5344CB8AC3E}">
        <p14:creationId xmlns:p14="http://schemas.microsoft.com/office/powerpoint/2010/main" val="2895916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6B6FE-23B4-6A42-A4AF-00E7BB1182F3}"/>
              </a:ext>
            </a:extLst>
          </p:cNvPr>
          <p:cNvSpPr>
            <a:spLocks noGrp="1"/>
          </p:cNvSpPr>
          <p:nvPr>
            <p:ph type="title"/>
          </p:nvPr>
        </p:nvSpPr>
        <p:spPr/>
        <p:txBody>
          <a:bodyPr/>
          <a:lstStyle/>
          <a:p>
            <a:pPr algn="ctr"/>
            <a:r>
              <a:rPr lang="ja-JP" altLang="en-US"/>
              <a:t>①どのような⽬的で研究をしているのか</a:t>
            </a:r>
            <a:endParaRPr kumimoji="1" lang="ja-JP" altLang="en-US"/>
          </a:p>
        </p:txBody>
      </p:sp>
      <p:sp>
        <p:nvSpPr>
          <p:cNvPr id="3" name="コンテンツ プレースホルダー 2">
            <a:extLst>
              <a:ext uri="{FF2B5EF4-FFF2-40B4-BE49-F238E27FC236}">
                <a16:creationId xmlns:a16="http://schemas.microsoft.com/office/drawing/2014/main" id="{44C795AE-3945-624D-8CEB-ACA87D0C38C8}"/>
              </a:ext>
            </a:extLst>
          </p:cNvPr>
          <p:cNvSpPr>
            <a:spLocks noGrp="1"/>
          </p:cNvSpPr>
          <p:nvPr>
            <p:ph idx="1"/>
          </p:nvPr>
        </p:nvSpPr>
        <p:spPr/>
        <p:txBody>
          <a:bodyPr/>
          <a:lstStyle/>
          <a:p>
            <a:pPr marL="0" indent="0" algn="ctr">
              <a:buNone/>
            </a:pPr>
            <a:r>
              <a:rPr lang="ja-JP" altLang="en-US"/>
              <a:t>年次を超えた広域的な精度の高い調査</a:t>
            </a:r>
            <a:r>
              <a:rPr lang="en-US" altLang="ja-JP" dirty="0"/>
              <a:t> </a:t>
            </a:r>
          </a:p>
          <a:p>
            <a:pPr marL="0" indent="0" algn="ctr">
              <a:buNone/>
            </a:pPr>
            <a:r>
              <a:rPr lang="ja-JP" altLang="en-US"/>
              <a:t>↓</a:t>
            </a:r>
            <a:endParaRPr lang="en-US" altLang="ja-JP" dirty="0"/>
          </a:p>
          <a:p>
            <a:pPr marL="0" indent="0" algn="ctr">
              <a:buNone/>
            </a:pPr>
            <a:r>
              <a:rPr lang="ja-JP" altLang="en-US"/>
              <a:t>技術的にもコスト的にも限界</a:t>
            </a:r>
            <a:endParaRPr lang="en-US" altLang="ja-JP" dirty="0"/>
          </a:p>
          <a:p>
            <a:pPr marL="0" indent="0" algn="ctr">
              <a:buNone/>
            </a:pPr>
            <a:r>
              <a:rPr lang="ja-JP" altLang="en-US"/>
              <a:t>↓</a:t>
            </a:r>
            <a:endParaRPr lang="en-US" altLang="ja-JP" dirty="0"/>
          </a:p>
          <a:p>
            <a:pPr marL="0" indent="0" algn="ctr">
              <a:buNone/>
            </a:pPr>
            <a:r>
              <a:rPr lang="en-US" altLang="ja-JP" dirty="0"/>
              <a:t>2006</a:t>
            </a:r>
            <a:r>
              <a:rPr lang="ja-JP" altLang="en-US"/>
              <a:t>年に、衛生、気象、</a:t>
            </a:r>
            <a:r>
              <a:rPr lang="en-US" altLang="ja-JP" dirty="0"/>
              <a:t>GIS</a:t>
            </a:r>
            <a:r>
              <a:rPr lang="ja-JP" altLang="en-US"/>
              <a:t>等の高度な情報を活用したてん菜生産の効率化手法の構築を開始</a:t>
            </a:r>
            <a:endParaRPr lang="en-US" altLang="ja-JP" dirty="0"/>
          </a:p>
          <a:p>
            <a:pPr marL="0" indent="0" algn="ctr">
              <a:buNone/>
            </a:pPr>
            <a:r>
              <a:rPr lang="ja-JP" altLang="en-US"/>
              <a:t>↓</a:t>
            </a:r>
            <a:endParaRPr lang="en-US" altLang="ja-JP" dirty="0"/>
          </a:p>
          <a:p>
            <a:pPr marL="0" indent="0" algn="ctr">
              <a:buNone/>
            </a:pPr>
            <a:r>
              <a:rPr lang="ja-JP" altLang="en-US"/>
              <a:t>てん菜の根収量を収穫前に予測する手法を紹介</a:t>
            </a:r>
            <a:endParaRPr kumimoji="1" lang="ja-JP" altLang="en-US"/>
          </a:p>
        </p:txBody>
      </p:sp>
    </p:spTree>
    <p:extLst>
      <p:ext uri="{BB962C8B-B14F-4D97-AF65-F5344CB8AC3E}">
        <p14:creationId xmlns:p14="http://schemas.microsoft.com/office/powerpoint/2010/main" val="1512440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408CF9-7D21-CF41-8D7E-79B3CABE3743}"/>
              </a:ext>
            </a:extLst>
          </p:cNvPr>
          <p:cNvSpPr>
            <a:spLocks noGrp="1"/>
          </p:cNvSpPr>
          <p:nvPr>
            <p:ph type="title"/>
          </p:nvPr>
        </p:nvSpPr>
        <p:spPr/>
        <p:txBody>
          <a:bodyPr>
            <a:normAutofit/>
          </a:bodyPr>
          <a:lstStyle/>
          <a:p>
            <a:pPr algn="ctr"/>
            <a:r>
              <a:rPr lang="ja-JP" altLang="en-US"/>
              <a:t>➁どのような分析⽅法を⽤いているのか</a:t>
            </a:r>
            <a:endParaRPr kumimoji="1" lang="ja-JP" altLang="en-US"/>
          </a:p>
        </p:txBody>
      </p:sp>
      <p:sp>
        <p:nvSpPr>
          <p:cNvPr id="3" name="コンテンツ プレースホルダー 2">
            <a:extLst>
              <a:ext uri="{FF2B5EF4-FFF2-40B4-BE49-F238E27FC236}">
                <a16:creationId xmlns:a16="http://schemas.microsoft.com/office/drawing/2014/main" id="{D12E15F4-B5E5-CF40-87B1-59A555DB0BC7}"/>
              </a:ext>
            </a:extLst>
          </p:cNvPr>
          <p:cNvSpPr>
            <a:spLocks noGrp="1"/>
          </p:cNvSpPr>
          <p:nvPr>
            <p:ph idx="1"/>
          </p:nvPr>
        </p:nvSpPr>
        <p:spPr/>
        <p:txBody>
          <a:bodyPr/>
          <a:lstStyle/>
          <a:p>
            <a:pPr marL="0" indent="0" algn="ctr">
              <a:buNone/>
            </a:pPr>
            <a:endParaRPr kumimoji="1" lang="en-US" altLang="ja-JP" dirty="0"/>
          </a:p>
          <a:p>
            <a:pPr marL="0" indent="0" algn="ctr">
              <a:buNone/>
            </a:pPr>
            <a:r>
              <a:rPr kumimoji="1" lang="ja-JP" altLang="en-US"/>
              <a:t>回帰分析</a:t>
            </a:r>
            <a:endParaRPr lang="en-US" altLang="ja-JP" dirty="0"/>
          </a:p>
          <a:p>
            <a:pPr marL="0" indent="0" algn="ctr">
              <a:buNone/>
            </a:pPr>
            <a:r>
              <a:rPr kumimoji="1" lang="ja-JP" altLang="en-US"/>
              <a:t>目的変数</a:t>
            </a:r>
            <a:r>
              <a:rPr kumimoji="1" lang="en-US" altLang="ja-JP" dirty="0"/>
              <a:t> = </a:t>
            </a:r>
            <a:r>
              <a:rPr kumimoji="1" lang="ja-JP" altLang="en-US"/>
              <a:t>平均根収量</a:t>
            </a:r>
            <a:r>
              <a:rPr kumimoji="1" lang="en-US" altLang="ja-JP" dirty="0"/>
              <a:t> or </a:t>
            </a:r>
            <a:r>
              <a:rPr kumimoji="1" lang="ja-JP" altLang="en-US"/>
              <a:t>土壌タイプ別根収量</a:t>
            </a:r>
            <a:r>
              <a:rPr kumimoji="1" lang="en-US" altLang="ja-JP" dirty="0"/>
              <a:t>(y)</a:t>
            </a:r>
          </a:p>
          <a:p>
            <a:pPr marL="0" indent="0" algn="ctr">
              <a:buNone/>
            </a:pPr>
            <a:r>
              <a:rPr lang="ja-JP" altLang="en-US"/>
              <a:t>説明変数</a:t>
            </a:r>
            <a:r>
              <a:rPr lang="en-US" altLang="ja-JP" dirty="0"/>
              <a:t> = </a:t>
            </a:r>
            <a:r>
              <a:rPr lang="ja-JP" altLang="en-US"/>
              <a:t>平均全天日射量</a:t>
            </a:r>
            <a:r>
              <a:rPr lang="en-US" altLang="ja-JP" dirty="0"/>
              <a:t>(r)</a:t>
            </a:r>
            <a:r>
              <a:rPr lang="ja-JP" altLang="en-US"/>
              <a:t>、日平均気温</a:t>
            </a:r>
            <a:r>
              <a:rPr lang="en-US" altLang="ja-JP" dirty="0"/>
              <a:t>(t)</a:t>
            </a:r>
            <a:r>
              <a:rPr lang="ja-JP" altLang="en-US"/>
              <a:t>、積算降水量</a:t>
            </a:r>
            <a:r>
              <a:rPr lang="en-US" altLang="ja-JP" dirty="0"/>
              <a:t>(p)</a:t>
            </a:r>
          </a:p>
          <a:p>
            <a:pPr algn="ctr"/>
            <a:endParaRPr lang="en-US" altLang="ja-JP" dirty="0"/>
          </a:p>
          <a:p>
            <a:endParaRPr lang="en-US" altLang="ja-JP" dirty="0"/>
          </a:p>
        </p:txBody>
      </p:sp>
    </p:spTree>
    <p:extLst>
      <p:ext uri="{BB962C8B-B14F-4D97-AF65-F5344CB8AC3E}">
        <p14:creationId xmlns:p14="http://schemas.microsoft.com/office/powerpoint/2010/main" val="3576817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19EFD-BE8B-7942-8DF8-8DBFAE8F3D9D}"/>
              </a:ext>
            </a:extLst>
          </p:cNvPr>
          <p:cNvSpPr>
            <a:spLocks noGrp="1"/>
          </p:cNvSpPr>
          <p:nvPr>
            <p:ph type="title"/>
          </p:nvPr>
        </p:nvSpPr>
        <p:spPr/>
        <p:txBody>
          <a:bodyPr/>
          <a:lstStyle/>
          <a:p>
            <a:pPr algn="ctr"/>
            <a:r>
              <a:rPr lang="ja-JP" altLang="en-US"/>
              <a:t>③どのようなデータを⽤いているのか</a:t>
            </a:r>
            <a:endParaRPr kumimoji="1" lang="ja-JP" altLang="en-US"/>
          </a:p>
        </p:txBody>
      </p:sp>
      <p:sp>
        <p:nvSpPr>
          <p:cNvPr id="3" name="コンテンツ プレースホルダー 2">
            <a:extLst>
              <a:ext uri="{FF2B5EF4-FFF2-40B4-BE49-F238E27FC236}">
                <a16:creationId xmlns:a16="http://schemas.microsoft.com/office/drawing/2014/main" id="{A39C1F08-3DB5-E847-8578-9B52E7891AE7}"/>
              </a:ext>
            </a:extLst>
          </p:cNvPr>
          <p:cNvSpPr>
            <a:spLocks noGrp="1"/>
          </p:cNvSpPr>
          <p:nvPr>
            <p:ph idx="1"/>
          </p:nvPr>
        </p:nvSpPr>
        <p:spPr/>
        <p:txBody>
          <a:bodyPr/>
          <a:lstStyle/>
          <a:p>
            <a:pPr marL="0" indent="0" algn="ctr">
              <a:buNone/>
            </a:pPr>
            <a:r>
              <a:rPr kumimoji="1" lang="ja-JP" altLang="en-US"/>
              <a:t>調査対象地域を十勝地域芽室町</a:t>
            </a:r>
            <a:endParaRPr kumimoji="1" lang="en-US" altLang="ja-JP" dirty="0"/>
          </a:p>
          <a:p>
            <a:pPr marL="0" indent="0" algn="ctr">
              <a:buNone/>
            </a:pPr>
            <a:r>
              <a:rPr lang="en-US" altLang="ja-JP" dirty="0"/>
              <a:t>1</a:t>
            </a:r>
            <a:r>
              <a:rPr kumimoji="1" lang="en-US" altLang="ja-JP" dirty="0"/>
              <a:t>990~2004</a:t>
            </a:r>
            <a:r>
              <a:rPr kumimoji="1" lang="ja-JP" altLang="en-US"/>
              <a:t>年の気象データ地域平均、</a:t>
            </a:r>
            <a:endParaRPr kumimoji="1" lang="en-US" altLang="ja-JP" dirty="0"/>
          </a:p>
          <a:p>
            <a:pPr marL="0" indent="0" algn="ctr">
              <a:buNone/>
            </a:pPr>
            <a:r>
              <a:rPr kumimoji="1" lang="ja-JP" altLang="en-US"/>
              <a:t>土壌タイプ別の根収量予測式を作成し</a:t>
            </a:r>
            <a:endParaRPr kumimoji="1" lang="en-US" altLang="ja-JP" dirty="0"/>
          </a:p>
          <a:p>
            <a:pPr marL="0" indent="0" algn="ctr">
              <a:buNone/>
            </a:pPr>
            <a:r>
              <a:rPr kumimoji="1" lang="ja-JP" altLang="en-US"/>
              <a:t>↓</a:t>
            </a:r>
            <a:endParaRPr lang="en-US" altLang="ja-JP" dirty="0"/>
          </a:p>
          <a:p>
            <a:pPr marL="0" indent="0" algn="ctr">
              <a:buNone/>
            </a:pPr>
            <a:r>
              <a:rPr kumimoji="1" lang="en-US" altLang="ja-JP" dirty="0"/>
              <a:t>2005~2007</a:t>
            </a:r>
            <a:r>
              <a:rPr kumimoji="1" lang="ja-JP" altLang="en-US"/>
              <a:t>年のデータで精度を検証</a:t>
            </a:r>
            <a:endParaRPr kumimoji="1" lang="en-US" altLang="ja-JP" dirty="0"/>
          </a:p>
          <a:p>
            <a:pPr marL="0" indent="0" algn="ctr">
              <a:buNone/>
            </a:pPr>
            <a:endParaRPr lang="en-US" altLang="ja-JP" dirty="0"/>
          </a:p>
          <a:p>
            <a:pPr marL="0" indent="0" algn="ctr">
              <a:buNone/>
            </a:pPr>
            <a:r>
              <a:rPr kumimoji="1" lang="en-US" altLang="ja-JP" dirty="0"/>
              <a:t>2006</a:t>
            </a:r>
            <a:r>
              <a:rPr kumimoji="1" lang="ja-JP" altLang="en-US"/>
              <a:t>年</a:t>
            </a:r>
            <a:r>
              <a:rPr kumimoji="1" lang="en-US" altLang="ja-JP" dirty="0"/>
              <a:t>7</a:t>
            </a:r>
            <a:r>
              <a:rPr kumimoji="1" lang="ja-JP" altLang="en-US"/>
              <a:t>月</a:t>
            </a:r>
            <a:r>
              <a:rPr kumimoji="1" lang="en-US" altLang="ja-JP" dirty="0"/>
              <a:t>27</a:t>
            </a:r>
            <a:r>
              <a:rPr kumimoji="1" lang="ja-JP" altLang="en-US"/>
              <a:t>日、</a:t>
            </a:r>
            <a:r>
              <a:rPr kumimoji="1" lang="en-US" altLang="ja-JP" dirty="0"/>
              <a:t>9</a:t>
            </a:r>
            <a:r>
              <a:rPr kumimoji="1" lang="ja-JP" altLang="en-US"/>
              <a:t>月</a:t>
            </a:r>
            <a:r>
              <a:rPr kumimoji="1" lang="en-US" altLang="ja-JP" dirty="0"/>
              <a:t>15</a:t>
            </a:r>
            <a:r>
              <a:rPr kumimoji="1" lang="ja-JP" altLang="en-US"/>
              <a:t>日、</a:t>
            </a:r>
            <a:r>
              <a:rPr kumimoji="1" lang="en-US" altLang="ja-JP" dirty="0"/>
              <a:t>9</a:t>
            </a:r>
            <a:r>
              <a:rPr kumimoji="1" lang="ja-JP" altLang="en-US"/>
              <a:t>月</a:t>
            </a:r>
            <a:r>
              <a:rPr kumimoji="1" lang="en-US" altLang="ja-JP" dirty="0"/>
              <a:t>21</a:t>
            </a:r>
            <a:r>
              <a:rPr kumimoji="1" lang="ja-JP" altLang="en-US"/>
              <a:t>日、</a:t>
            </a:r>
            <a:r>
              <a:rPr kumimoji="1" lang="en-US" altLang="ja-JP" dirty="0"/>
              <a:t>10</a:t>
            </a:r>
            <a:r>
              <a:rPr kumimoji="1" lang="ja-JP" altLang="en-US"/>
              <a:t>月</a:t>
            </a:r>
            <a:r>
              <a:rPr kumimoji="1" lang="en-US" altLang="ja-JP" dirty="0"/>
              <a:t>8</a:t>
            </a:r>
            <a:r>
              <a:rPr kumimoji="1" lang="ja-JP" altLang="en-US"/>
              <a:t>日に撮影された衛星画像の放射輝度値と、予め設定した現地調査地点の根重、根中糖分、糖量、アミノ態窒素量との関係を検討</a:t>
            </a:r>
          </a:p>
        </p:txBody>
      </p:sp>
    </p:spTree>
    <p:extLst>
      <p:ext uri="{BB962C8B-B14F-4D97-AF65-F5344CB8AC3E}">
        <p14:creationId xmlns:p14="http://schemas.microsoft.com/office/powerpoint/2010/main" val="708839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2973BB-8BEF-F641-9E94-F5892B527318}"/>
              </a:ext>
            </a:extLst>
          </p:cNvPr>
          <p:cNvSpPr>
            <a:spLocks noGrp="1"/>
          </p:cNvSpPr>
          <p:nvPr>
            <p:ph type="title"/>
          </p:nvPr>
        </p:nvSpPr>
        <p:spPr/>
        <p:txBody>
          <a:bodyPr/>
          <a:lstStyle/>
          <a:p>
            <a:pPr algn="ctr"/>
            <a:r>
              <a:rPr lang="ja-JP" altLang="en-US"/>
              <a:t>④どのような結果が得られているのか</a:t>
            </a:r>
            <a:endParaRPr kumimoji="1" lang="ja-JP" altLang="en-US"/>
          </a:p>
        </p:txBody>
      </p:sp>
      <p:sp>
        <p:nvSpPr>
          <p:cNvPr id="3" name="コンテンツ プレースホルダー 2">
            <a:extLst>
              <a:ext uri="{FF2B5EF4-FFF2-40B4-BE49-F238E27FC236}">
                <a16:creationId xmlns:a16="http://schemas.microsoft.com/office/drawing/2014/main" id="{86C6685E-C454-CE4A-8F9F-C9B47FD6987C}"/>
              </a:ext>
            </a:extLst>
          </p:cNvPr>
          <p:cNvSpPr>
            <a:spLocks noGrp="1"/>
          </p:cNvSpPr>
          <p:nvPr>
            <p:ph idx="1"/>
          </p:nvPr>
        </p:nvSpPr>
        <p:spPr/>
        <p:txBody>
          <a:bodyPr>
            <a:normAutofit lnSpcReduction="10000"/>
          </a:bodyPr>
          <a:lstStyle/>
          <a:p>
            <a:pPr marL="0" indent="0" algn="ctr">
              <a:buNone/>
            </a:pPr>
            <a:r>
              <a:rPr kumimoji="1" lang="ja-JP" altLang="en-US"/>
              <a:t>気象と土壌データを用いる</a:t>
            </a:r>
            <a:endParaRPr kumimoji="1" lang="en-US" altLang="ja-JP" dirty="0"/>
          </a:p>
          <a:p>
            <a:pPr marL="0" indent="0" algn="ctr">
              <a:buNone/>
            </a:pPr>
            <a:r>
              <a:rPr lang="ja-JP" altLang="en-US"/>
              <a:t>↓</a:t>
            </a:r>
            <a:endParaRPr kumimoji="1" lang="en-US" altLang="ja-JP" dirty="0"/>
          </a:p>
          <a:p>
            <a:pPr marL="0" indent="0" algn="ctr">
              <a:buNone/>
            </a:pPr>
            <a:r>
              <a:rPr kumimoji="1" lang="ja-JP" altLang="en-US"/>
              <a:t>対象地域や土壌タイプ別の根収量を</a:t>
            </a:r>
            <a:r>
              <a:rPr kumimoji="1" lang="en-US" altLang="ja-JP" dirty="0"/>
              <a:t>7</a:t>
            </a:r>
            <a:r>
              <a:rPr kumimoji="1" lang="ja-JP" altLang="en-US"/>
              <a:t>月に予測できる</a:t>
            </a:r>
            <a:endParaRPr kumimoji="1" lang="en-US" altLang="ja-JP" dirty="0"/>
          </a:p>
          <a:p>
            <a:pPr algn="ctr"/>
            <a:endParaRPr lang="en-US" altLang="ja-JP" dirty="0"/>
          </a:p>
          <a:p>
            <a:pPr marL="0" indent="0" algn="ctr">
              <a:buNone/>
            </a:pPr>
            <a:r>
              <a:rPr kumimoji="1" lang="en-US" altLang="ja-JP" dirty="0"/>
              <a:t>GNDVI</a:t>
            </a:r>
            <a:r>
              <a:rPr kumimoji="1" lang="ja-JP" altLang="en-US"/>
              <a:t>値</a:t>
            </a:r>
            <a:endParaRPr kumimoji="1" lang="en-US" altLang="ja-JP" dirty="0"/>
          </a:p>
          <a:p>
            <a:pPr marL="0" indent="0" algn="ctr">
              <a:buNone/>
            </a:pPr>
            <a:r>
              <a:rPr kumimoji="1" lang="ja-JP" altLang="en-US"/>
              <a:t>↓</a:t>
            </a:r>
            <a:endParaRPr kumimoji="1" lang="en-US" altLang="ja-JP" dirty="0"/>
          </a:p>
          <a:p>
            <a:pPr marL="0" indent="0" algn="ctr">
              <a:buNone/>
            </a:pPr>
            <a:r>
              <a:rPr kumimoji="1" lang="ja-JP" altLang="en-US"/>
              <a:t>地域の平均収量の予測値を圃場単位に振り分ける</a:t>
            </a:r>
            <a:endParaRPr kumimoji="1" lang="en-US" altLang="ja-JP" dirty="0"/>
          </a:p>
          <a:p>
            <a:pPr marL="0" indent="0" algn="ctr">
              <a:buNone/>
            </a:pPr>
            <a:r>
              <a:rPr kumimoji="1" lang="ja-JP" altLang="en-US"/>
              <a:t>↓</a:t>
            </a:r>
            <a:endParaRPr kumimoji="1" lang="en-US" altLang="ja-JP" dirty="0"/>
          </a:p>
          <a:p>
            <a:pPr marL="0" indent="0" algn="ctr">
              <a:buNone/>
            </a:pPr>
            <a:r>
              <a:rPr kumimoji="1" lang="ja-JP" altLang="en-US"/>
              <a:t>圃場単位での根収量の予測が可能</a:t>
            </a:r>
            <a:endParaRPr kumimoji="1" lang="en-US" altLang="ja-JP" dirty="0"/>
          </a:p>
          <a:p>
            <a:endParaRPr lang="en-US" altLang="ja-JP" dirty="0"/>
          </a:p>
          <a:p>
            <a:pPr marL="0" indent="0">
              <a:buNone/>
            </a:pPr>
            <a:endParaRPr kumimoji="1" lang="ja-JP" altLang="en-US"/>
          </a:p>
        </p:txBody>
      </p:sp>
    </p:spTree>
    <p:extLst>
      <p:ext uri="{BB962C8B-B14F-4D97-AF65-F5344CB8AC3E}">
        <p14:creationId xmlns:p14="http://schemas.microsoft.com/office/powerpoint/2010/main" val="2882747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32CD1B-FF3C-854A-99E0-7E069C662FE3}"/>
              </a:ext>
            </a:extLst>
          </p:cNvPr>
          <p:cNvSpPr>
            <a:spLocks noGrp="1"/>
          </p:cNvSpPr>
          <p:nvPr>
            <p:ph type="title"/>
          </p:nvPr>
        </p:nvSpPr>
        <p:spPr/>
        <p:txBody>
          <a:bodyPr/>
          <a:lstStyle/>
          <a:p>
            <a:pPr algn="ctr"/>
            <a:r>
              <a:rPr lang="ja-JP" altLang="en-US"/>
              <a:t>④どのような結果が得られているのか</a:t>
            </a:r>
            <a:endParaRPr kumimoji="1" lang="ja-JP" altLang="en-US"/>
          </a:p>
        </p:txBody>
      </p:sp>
      <p:sp>
        <p:nvSpPr>
          <p:cNvPr id="3" name="コンテンツ プレースホルダー 2">
            <a:extLst>
              <a:ext uri="{FF2B5EF4-FFF2-40B4-BE49-F238E27FC236}">
                <a16:creationId xmlns:a16="http://schemas.microsoft.com/office/drawing/2014/main" id="{1A7F84C3-A121-DC4A-81F9-9250E73EC432}"/>
              </a:ext>
            </a:extLst>
          </p:cNvPr>
          <p:cNvSpPr>
            <a:spLocks noGrp="1"/>
          </p:cNvSpPr>
          <p:nvPr>
            <p:ph idx="1"/>
          </p:nvPr>
        </p:nvSpPr>
        <p:spPr/>
        <p:txBody>
          <a:bodyPr/>
          <a:lstStyle/>
          <a:p>
            <a:pPr marL="0" indent="0" algn="ctr">
              <a:buNone/>
            </a:pPr>
            <a:endParaRPr lang="en-US" altLang="ja-JP" dirty="0"/>
          </a:p>
          <a:p>
            <a:pPr marL="0" indent="0" algn="ctr">
              <a:buNone/>
            </a:pPr>
            <a:r>
              <a:rPr lang="ja-JP" altLang="en-US"/>
              <a:t>個々の圃場の収量地を営農単位で集計する</a:t>
            </a:r>
            <a:endParaRPr lang="en-US" altLang="ja-JP" dirty="0"/>
          </a:p>
          <a:p>
            <a:pPr marL="0" indent="0" algn="ctr">
              <a:buNone/>
            </a:pPr>
            <a:r>
              <a:rPr lang="ja-JP" altLang="en-US"/>
              <a:t>↓</a:t>
            </a:r>
            <a:endParaRPr lang="en-US" altLang="ja-JP" dirty="0"/>
          </a:p>
          <a:p>
            <a:pPr marL="0" indent="0" algn="ctr">
              <a:buNone/>
            </a:pPr>
            <a:r>
              <a:rPr lang="ja-JP" altLang="en-US"/>
              <a:t>営農集団単位での根収量の予測が可能</a:t>
            </a:r>
            <a:endParaRPr kumimoji="1" lang="ja-JP" altLang="en-US"/>
          </a:p>
        </p:txBody>
      </p:sp>
    </p:spTree>
    <p:extLst>
      <p:ext uri="{BB962C8B-B14F-4D97-AF65-F5344CB8AC3E}">
        <p14:creationId xmlns:p14="http://schemas.microsoft.com/office/powerpoint/2010/main" val="88811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4EDCD8-7E60-0D4A-AC32-A8A04AC315E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A644806-F6AC-0040-AC38-A501D298A584}"/>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745240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4C8889-A44F-E240-BB9C-EB04ED0CCA5F}"/>
              </a:ext>
            </a:extLst>
          </p:cNvPr>
          <p:cNvSpPr>
            <a:spLocks noGrp="1"/>
          </p:cNvSpPr>
          <p:nvPr>
            <p:ph type="title"/>
          </p:nvPr>
        </p:nvSpPr>
        <p:spPr/>
        <p:txBody>
          <a:bodyPr/>
          <a:lstStyle/>
          <a:p>
            <a:pPr algn="ctr"/>
            <a:r>
              <a:rPr lang="ja-JP" altLang="en-US"/>
              <a:t>①どのような⽬的で研究をしているのか</a:t>
            </a:r>
            <a:endParaRPr kumimoji="1" lang="ja-JP" altLang="en-US"/>
          </a:p>
        </p:txBody>
      </p:sp>
      <p:sp>
        <p:nvSpPr>
          <p:cNvPr id="3" name="コンテンツ プレースホルダー 2">
            <a:extLst>
              <a:ext uri="{FF2B5EF4-FFF2-40B4-BE49-F238E27FC236}">
                <a16:creationId xmlns:a16="http://schemas.microsoft.com/office/drawing/2014/main" id="{5C0274C6-E191-1D41-AA0A-78E1F4FF619E}"/>
              </a:ext>
            </a:extLst>
          </p:cNvPr>
          <p:cNvSpPr>
            <a:spLocks noGrp="1"/>
          </p:cNvSpPr>
          <p:nvPr>
            <p:ph idx="1"/>
          </p:nvPr>
        </p:nvSpPr>
        <p:spPr/>
        <p:txBody>
          <a:bodyPr>
            <a:normAutofit fontScale="85000" lnSpcReduction="10000"/>
          </a:bodyPr>
          <a:lstStyle/>
          <a:p>
            <a:pPr marL="0" indent="0" algn="ctr">
              <a:buNone/>
            </a:pPr>
            <a:r>
              <a:rPr kumimoji="1" lang="ja-JP" altLang="en-US"/>
              <a:t>九州農政局統計情報部</a:t>
            </a:r>
            <a:endParaRPr kumimoji="1" lang="en-US" altLang="ja-JP" dirty="0"/>
          </a:p>
          <a:p>
            <a:pPr marL="0" indent="0" algn="ctr">
              <a:buNone/>
            </a:pPr>
            <a:r>
              <a:rPr lang="ja-JP" altLang="en-US"/>
              <a:t>↓</a:t>
            </a:r>
            <a:endParaRPr kumimoji="1" lang="en-US" altLang="ja-JP" dirty="0"/>
          </a:p>
          <a:p>
            <a:pPr marL="0" indent="0" algn="ctr">
              <a:buNone/>
            </a:pPr>
            <a:r>
              <a:rPr kumimoji="1" lang="ja-JP" altLang="en-US"/>
              <a:t>昭和</a:t>
            </a:r>
            <a:r>
              <a:rPr kumimoji="1" lang="en-US" altLang="ja-JP" dirty="0"/>
              <a:t>48</a:t>
            </a:r>
            <a:r>
              <a:rPr kumimoji="1" lang="ja-JP" altLang="en-US"/>
              <a:t>年度地域農業開発に関する調査分析業務</a:t>
            </a:r>
            <a:endParaRPr kumimoji="1" lang="en-US" altLang="ja-JP" dirty="0"/>
          </a:p>
          <a:p>
            <a:pPr marL="0" indent="0" algn="ctr">
              <a:buNone/>
            </a:pPr>
            <a:r>
              <a:rPr lang="ja-JP" altLang="en-US"/>
              <a:t>↓</a:t>
            </a:r>
            <a:endParaRPr lang="en-US" altLang="ja-JP" dirty="0"/>
          </a:p>
          <a:p>
            <a:pPr marL="0" indent="0" algn="ctr">
              <a:buNone/>
            </a:pPr>
            <a:r>
              <a:rPr kumimoji="1" lang="en-US" altLang="ja-JP" dirty="0"/>
              <a:t>“</a:t>
            </a:r>
            <a:r>
              <a:rPr lang="ja-JP" altLang="en-US"/>
              <a:t>転機</a:t>
            </a:r>
            <a:r>
              <a:rPr kumimoji="1" lang="ja-JP" altLang="en-US"/>
              <a:t>にたつ</a:t>
            </a:r>
            <a:r>
              <a:rPr kumimoji="1" lang="en-US" altLang="ja-JP" dirty="0"/>
              <a:t>”</a:t>
            </a:r>
          </a:p>
          <a:p>
            <a:pPr marL="0" indent="0" algn="ctr">
              <a:buNone/>
            </a:pPr>
            <a:r>
              <a:rPr kumimoji="1" lang="ja-JP" altLang="en-US"/>
              <a:t>↓</a:t>
            </a:r>
            <a:endParaRPr kumimoji="1" lang="en-US" altLang="ja-JP" dirty="0"/>
          </a:p>
          <a:p>
            <a:pPr marL="0" indent="0" algn="ctr">
              <a:buNone/>
            </a:pPr>
            <a:r>
              <a:rPr kumimoji="1" lang="ja-JP" altLang="en-US"/>
              <a:t>九州みかんの生産、流通および経済性について、各種統計資料を駆使し九州みかんの総合分析</a:t>
            </a:r>
            <a:endParaRPr kumimoji="1" lang="en-US" altLang="ja-JP" dirty="0"/>
          </a:p>
          <a:p>
            <a:pPr marL="0" indent="0" algn="ctr">
              <a:buNone/>
            </a:pPr>
            <a:r>
              <a:rPr kumimoji="1" lang="ja-JP" altLang="en-US"/>
              <a:t>↓</a:t>
            </a:r>
            <a:endParaRPr kumimoji="1" lang="en-US" altLang="ja-JP" dirty="0"/>
          </a:p>
          <a:p>
            <a:pPr marL="0" indent="0" algn="ctr">
              <a:buNone/>
            </a:pPr>
            <a:r>
              <a:rPr kumimoji="1" lang="ja-JP" altLang="en-US"/>
              <a:t>その一環として、これからの九州みかんの今後の姿、特に生産量と価格がどのような推移をたどるかを卒直に浮き彫りにしてみることが必要</a:t>
            </a:r>
            <a:endParaRPr kumimoji="1" lang="en-US" altLang="ja-JP" dirty="0"/>
          </a:p>
        </p:txBody>
      </p:sp>
    </p:spTree>
    <p:extLst>
      <p:ext uri="{BB962C8B-B14F-4D97-AF65-F5344CB8AC3E}">
        <p14:creationId xmlns:p14="http://schemas.microsoft.com/office/powerpoint/2010/main" val="847139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5BD554-6BE9-6045-A9CA-567D759931EC}"/>
              </a:ext>
            </a:extLst>
          </p:cNvPr>
          <p:cNvSpPr>
            <a:spLocks noGrp="1"/>
          </p:cNvSpPr>
          <p:nvPr>
            <p:ph type="title"/>
          </p:nvPr>
        </p:nvSpPr>
        <p:spPr/>
        <p:txBody>
          <a:bodyPr/>
          <a:lstStyle/>
          <a:p>
            <a:pPr algn="ctr"/>
            <a:r>
              <a:rPr lang="ja-JP" altLang="en-US"/>
              <a:t>①どのような⽬的で研究をしているのか</a:t>
            </a:r>
            <a:endParaRPr kumimoji="1" lang="ja-JP" altLang="en-US"/>
          </a:p>
        </p:txBody>
      </p:sp>
      <p:sp>
        <p:nvSpPr>
          <p:cNvPr id="3" name="コンテンツ プレースホルダー 2">
            <a:extLst>
              <a:ext uri="{FF2B5EF4-FFF2-40B4-BE49-F238E27FC236}">
                <a16:creationId xmlns:a16="http://schemas.microsoft.com/office/drawing/2014/main" id="{CFC4498A-F298-0045-8440-7A2A490DF82D}"/>
              </a:ext>
            </a:extLst>
          </p:cNvPr>
          <p:cNvSpPr>
            <a:spLocks noGrp="1"/>
          </p:cNvSpPr>
          <p:nvPr>
            <p:ph idx="1"/>
          </p:nvPr>
        </p:nvSpPr>
        <p:spPr/>
        <p:txBody>
          <a:bodyPr/>
          <a:lstStyle/>
          <a:p>
            <a:pPr marL="0" indent="0" algn="ctr">
              <a:buNone/>
            </a:pPr>
            <a:r>
              <a:rPr lang="ja-JP" altLang="en-US"/>
              <a:t>↓</a:t>
            </a:r>
            <a:endParaRPr lang="en-US" altLang="ja-JP" dirty="0"/>
          </a:p>
          <a:p>
            <a:pPr marL="0" indent="0" algn="ctr">
              <a:buNone/>
            </a:pPr>
            <a:r>
              <a:rPr lang="ja-JP" altLang="en-US"/>
              <a:t>九州におけるみかんの生産および消費等の相互依存関係を計量経済学的手法を用いて分析を解明</a:t>
            </a:r>
            <a:endParaRPr lang="en-US" altLang="ja-JP" dirty="0"/>
          </a:p>
          <a:p>
            <a:pPr marL="0" indent="0" algn="ctr">
              <a:buNone/>
            </a:pPr>
            <a:r>
              <a:rPr lang="ja-JP" altLang="en-US"/>
              <a:t>↓</a:t>
            </a:r>
            <a:endParaRPr lang="en-US" altLang="ja-JP" dirty="0"/>
          </a:p>
          <a:p>
            <a:pPr marL="0" indent="0" algn="ctr">
              <a:buNone/>
            </a:pPr>
            <a:r>
              <a:rPr lang="ja-JP" altLang="en-US"/>
              <a:t>「みかんの生産・需要予測モデル」を作成</a:t>
            </a:r>
            <a:endParaRPr lang="en-US" altLang="ja-JP" dirty="0"/>
          </a:p>
          <a:p>
            <a:pPr marL="0" indent="0" algn="ctr">
              <a:buNone/>
            </a:pPr>
            <a:r>
              <a:rPr lang="ja-JP" altLang="en-US"/>
              <a:t>↓</a:t>
            </a:r>
            <a:endParaRPr lang="en-US" altLang="ja-JP" dirty="0"/>
          </a:p>
          <a:p>
            <a:pPr marL="0" indent="0" algn="ctr">
              <a:buNone/>
            </a:pPr>
            <a:r>
              <a:rPr lang="ja-JP" altLang="en-US"/>
              <a:t>完全な統計ベースで、九州みかんの生産・需要および価格の予測</a:t>
            </a:r>
            <a:endParaRPr kumimoji="1" lang="ja-JP" altLang="en-US"/>
          </a:p>
        </p:txBody>
      </p:sp>
    </p:spTree>
    <p:extLst>
      <p:ext uri="{BB962C8B-B14F-4D97-AF65-F5344CB8AC3E}">
        <p14:creationId xmlns:p14="http://schemas.microsoft.com/office/powerpoint/2010/main" val="1253310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7083A7-47B4-7F4B-8E0C-648C8C277026}"/>
              </a:ext>
            </a:extLst>
          </p:cNvPr>
          <p:cNvSpPr>
            <a:spLocks noGrp="1"/>
          </p:cNvSpPr>
          <p:nvPr>
            <p:ph type="title"/>
          </p:nvPr>
        </p:nvSpPr>
        <p:spPr/>
        <p:txBody>
          <a:bodyPr>
            <a:normAutofit/>
          </a:bodyPr>
          <a:lstStyle/>
          <a:p>
            <a:pPr algn="ctr"/>
            <a:r>
              <a:rPr lang="ja-JP" altLang="en-US"/>
              <a:t>➁どのような分析⽅法を⽤いているのか</a:t>
            </a:r>
            <a:endParaRPr kumimoji="1" lang="ja-JP" altLang="en-US"/>
          </a:p>
        </p:txBody>
      </p:sp>
      <p:sp>
        <p:nvSpPr>
          <p:cNvPr id="3" name="コンテンツ プレースホルダー 2">
            <a:extLst>
              <a:ext uri="{FF2B5EF4-FFF2-40B4-BE49-F238E27FC236}">
                <a16:creationId xmlns:a16="http://schemas.microsoft.com/office/drawing/2014/main" id="{0CAA663D-467A-4743-9B9C-4F63616F16B5}"/>
              </a:ext>
            </a:extLst>
          </p:cNvPr>
          <p:cNvSpPr>
            <a:spLocks noGrp="1"/>
          </p:cNvSpPr>
          <p:nvPr>
            <p:ph idx="1"/>
          </p:nvPr>
        </p:nvSpPr>
        <p:spPr/>
        <p:txBody>
          <a:bodyPr>
            <a:normAutofit lnSpcReduction="10000"/>
          </a:bodyPr>
          <a:lstStyle/>
          <a:p>
            <a:pPr marL="0" indent="0" algn="ctr">
              <a:buNone/>
            </a:pPr>
            <a:r>
              <a:rPr kumimoji="1" lang="ja-JP" altLang="en-US"/>
              <a:t>予測に重点を置いた総合的なもの</a:t>
            </a:r>
            <a:endParaRPr kumimoji="1" lang="en-US" altLang="ja-JP" dirty="0"/>
          </a:p>
          <a:p>
            <a:pPr marL="0" indent="0" algn="ctr">
              <a:buNone/>
            </a:pPr>
            <a:endParaRPr kumimoji="1" lang="en-US" altLang="ja-JP" dirty="0"/>
          </a:p>
          <a:p>
            <a:pPr marL="0" indent="0" algn="ctr">
              <a:buNone/>
            </a:pPr>
            <a:r>
              <a:rPr kumimoji="1" lang="ja-JP" altLang="en-US"/>
              <a:t>最初の構造方程式から得られる内生変数の値</a:t>
            </a:r>
            <a:endParaRPr kumimoji="1" lang="en-US" altLang="ja-JP" dirty="0"/>
          </a:p>
          <a:p>
            <a:pPr marL="0" indent="0" algn="ctr">
              <a:buNone/>
            </a:pPr>
            <a:r>
              <a:rPr lang="ja-JP" altLang="en-US"/>
              <a:t>↓</a:t>
            </a:r>
            <a:endParaRPr kumimoji="1" lang="en-US" altLang="ja-JP" dirty="0"/>
          </a:p>
          <a:p>
            <a:pPr marL="0" indent="0" algn="ctr">
              <a:buNone/>
            </a:pPr>
            <a:r>
              <a:rPr kumimoji="1" lang="ja-JP" altLang="en-US"/>
              <a:t>次の構造方程式または定義式に代入</a:t>
            </a:r>
            <a:endParaRPr kumimoji="1" lang="en-US" altLang="ja-JP" dirty="0"/>
          </a:p>
          <a:p>
            <a:pPr marL="0" indent="0" algn="ctr">
              <a:buNone/>
            </a:pPr>
            <a:r>
              <a:rPr lang="ja-JP" altLang="en-US"/>
              <a:t>↓</a:t>
            </a:r>
            <a:endParaRPr kumimoji="1" lang="en-US" altLang="ja-JP" dirty="0"/>
          </a:p>
          <a:p>
            <a:pPr marL="0" indent="0" algn="ctr">
              <a:buNone/>
            </a:pPr>
            <a:r>
              <a:rPr kumimoji="1" lang="ja-JP" altLang="en-US"/>
              <a:t>その値をさらに次の構造方程式に代入するという手順を繰り返す</a:t>
            </a:r>
            <a:endParaRPr kumimoji="1" lang="en-US" altLang="ja-JP" dirty="0"/>
          </a:p>
          <a:p>
            <a:pPr marL="0" indent="0" algn="ctr">
              <a:buNone/>
            </a:pPr>
            <a:r>
              <a:rPr kumimoji="1" lang="ja-JP" altLang="en-US"/>
              <a:t>↓</a:t>
            </a:r>
            <a:endParaRPr kumimoji="1" lang="en-US" altLang="ja-JP" dirty="0"/>
          </a:p>
          <a:p>
            <a:pPr marL="0" indent="0" algn="ctr">
              <a:buNone/>
            </a:pPr>
            <a:r>
              <a:rPr kumimoji="1" lang="ja-JP" altLang="en-US"/>
              <a:t>将来を予測</a:t>
            </a:r>
            <a:endParaRPr kumimoji="1" lang="en-US" altLang="ja-JP" dirty="0"/>
          </a:p>
          <a:p>
            <a:endParaRPr kumimoji="1" lang="ja-JP" altLang="en-US"/>
          </a:p>
        </p:txBody>
      </p:sp>
    </p:spTree>
    <p:extLst>
      <p:ext uri="{BB962C8B-B14F-4D97-AF65-F5344CB8AC3E}">
        <p14:creationId xmlns:p14="http://schemas.microsoft.com/office/powerpoint/2010/main" val="1947655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0EE30A-5AEE-1344-9495-E211BA25468A}"/>
              </a:ext>
            </a:extLst>
          </p:cNvPr>
          <p:cNvSpPr>
            <a:spLocks noGrp="1"/>
          </p:cNvSpPr>
          <p:nvPr>
            <p:ph type="title"/>
          </p:nvPr>
        </p:nvSpPr>
        <p:spPr/>
        <p:txBody>
          <a:bodyPr/>
          <a:lstStyle/>
          <a:p>
            <a:pPr algn="ctr"/>
            <a:r>
              <a:rPr lang="ja-JP" altLang="en-US"/>
              <a:t>①どのような⽬的で研究をしているのか</a:t>
            </a:r>
            <a:endParaRPr kumimoji="1" lang="ja-JP" altLang="en-US"/>
          </a:p>
        </p:txBody>
      </p:sp>
      <p:sp>
        <p:nvSpPr>
          <p:cNvPr id="3" name="コンテンツ プレースホルダー 2">
            <a:extLst>
              <a:ext uri="{FF2B5EF4-FFF2-40B4-BE49-F238E27FC236}">
                <a16:creationId xmlns:a16="http://schemas.microsoft.com/office/drawing/2014/main" id="{EC64B905-664E-C64D-8684-247A1D501E46}"/>
              </a:ext>
            </a:extLst>
          </p:cNvPr>
          <p:cNvSpPr>
            <a:spLocks noGrp="1"/>
          </p:cNvSpPr>
          <p:nvPr>
            <p:ph idx="1"/>
          </p:nvPr>
        </p:nvSpPr>
        <p:spPr/>
        <p:txBody>
          <a:bodyPr>
            <a:normAutofit/>
          </a:bodyPr>
          <a:lstStyle/>
          <a:p>
            <a:pPr marL="0" indent="0" algn="ctr">
              <a:buNone/>
            </a:pPr>
            <a:endParaRPr lang="en-US" altLang="ja-JP" dirty="0"/>
          </a:p>
          <a:p>
            <a:pPr marL="0" indent="0" algn="ctr">
              <a:buNone/>
            </a:pPr>
            <a:r>
              <a:rPr lang="ja-JP" altLang="en-US"/>
              <a:t>農作物の収穫日、収量</a:t>
            </a:r>
            <a:endParaRPr lang="en-US" altLang="ja-JP" dirty="0"/>
          </a:p>
          <a:p>
            <a:pPr marL="0" indent="0" algn="ctr">
              <a:buNone/>
            </a:pPr>
            <a:r>
              <a:rPr lang="ja-JP" altLang="en-US"/>
              <a:t>↓</a:t>
            </a:r>
            <a:endParaRPr lang="en-US" altLang="ja-JP" dirty="0"/>
          </a:p>
          <a:p>
            <a:pPr marL="0" indent="0" algn="ctr">
              <a:buNone/>
            </a:pPr>
            <a:r>
              <a:rPr lang="ja-JP" altLang="en-US"/>
              <a:t>熟練営農者の経験則によって解決</a:t>
            </a:r>
            <a:endParaRPr lang="en-US" altLang="ja-JP" dirty="0"/>
          </a:p>
          <a:p>
            <a:pPr marL="0" indent="0" algn="ctr">
              <a:buNone/>
            </a:pPr>
            <a:r>
              <a:rPr lang="ja-JP" altLang="en-US"/>
              <a:t>↓</a:t>
            </a:r>
            <a:endParaRPr lang="en-US" altLang="ja-JP" dirty="0"/>
          </a:p>
          <a:p>
            <a:pPr marL="0" indent="0" algn="ctr">
              <a:buNone/>
            </a:pPr>
            <a:r>
              <a:rPr lang="ja-JP" altLang="en-US"/>
              <a:t>しかし</a:t>
            </a:r>
            <a:endParaRPr lang="en-US" altLang="ja-JP" dirty="0"/>
          </a:p>
          <a:p>
            <a:pPr marL="0" indent="0">
              <a:buNone/>
            </a:pPr>
            <a:endParaRPr lang="en-US" altLang="ja-JP" dirty="0"/>
          </a:p>
        </p:txBody>
      </p:sp>
    </p:spTree>
    <p:extLst>
      <p:ext uri="{BB962C8B-B14F-4D97-AF65-F5344CB8AC3E}">
        <p14:creationId xmlns:p14="http://schemas.microsoft.com/office/powerpoint/2010/main" val="2231826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BAA4F-902F-ED46-A705-DF6AECF8F8E8}"/>
              </a:ext>
            </a:extLst>
          </p:cNvPr>
          <p:cNvSpPr>
            <a:spLocks noGrp="1"/>
          </p:cNvSpPr>
          <p:nvPr>
            <p:ph type="title"/>
          </p:nvPr>
        </p:nvSpPr>
        <p:spPr/>
        <p:txBody>
          <a:bodyPr/>
          <a:lstStyle/>
          <a:p>
            <a:pPr algn="ctr"/>
            <a:r>
              <a:rPr lang="ja-JP" altLang="en-US"/>
              <a:t>③どのようなデータを⽤いているのか</a:t>
            </a:r>
            <a:endParaRPr kumimoji="1" lang="ja-JP" altLang="en-US"/>
          </a:p>
        </p:txBody>
      </p:sp>
      <p:sp>
        <p:nvSpPr>
          <p:cNvPr id="3" name="コンテンツ プレースホルダー 2">
            <a:extLst>
              <a:ext uri="{FF2B5EF4-FFF2-40B4-BE49-F238E27FC236}">
                <a16:creationId xmlns:a16="http://schemas.microsoft.com/office/drawing/2014/main" id="{A8E4984E-B542-624C-BCEB-351D4DD76AD7}"/>
              </a:ext>
            </a:extLst>
          </p:cNvPr>
          <p:cNvSpPr>
            <a:spLocks noGrp="1"/>
          </p:cNvSpPr>
          <p:nvPr>
            <p:ph idx="1"/>
          </p:nvPr>
        </p:nvSpPr>
        <p:spPr/>
        <p:txBody>
          <a:bodyPr/>
          <a:lstStyle/>
          <a:p>
            <a:pPr marL="0" indent="0" algn="ctr">
              <a:buNone/>
            </a:pPr>
            <a:r>
              <a:rPr kumimoji="1" lang="en-US" altLang="ja-JP" dirty="0"/>
              <a:t>[</a:t>
            </a:r>
            <a:r>
              <a:rPr kumimoji="1" lang="ja-JP" altLang="en-US"/>
              <a:t>九州ベース</a:t>
            </a:r>
            <a:r>
              <a:rPr kumimoji="1" lang="en-US" altLang="ja-JP" dirty="0"/>
              <a:t>]</a:t>
            </a:r>
          </a:p>
          <a:p>
            <a:pPr marL="0" indent="0" algn="ctr">
              <a:buNone/>
            </a:pPr>
            <a:r>
              <a:rPr kumimoji="1" lang="ja-JP" altLang="en-US"/>
              <a:t>新植計画面積</a:t>
            </a:r>
            <a:endParaRPr kumimoji="1" lang="en-US" altLang="ja-JP" dirty="0"/>
          </a:p>
          <a:p>
            <a:pPr marL="0" indent="0" algn="ctr">
              <a:buNone/>
            </a:pPr>
            <a:r>
              <a:rPr lang="ja-JP" altLang="en-US"/>
              <a:t>事業計画のかん詰・果汁生産仕向量</a:t>
            </a:r>
            <a:endParaRPr lang="en-US" altLang="ja-JP" dirty="0"/>
          </a:p>
          <a:p>
            <a:pPr marL="0" indent="0" algn="ctr">
              <a:buNone/>
            </a:pPr>
            <a:r>
              <a:rPr kumimoji="1" lang="ja-JP" altLang="en-US"/>
              <a:t>農業労賃指数</a:t>
            </a:r>
            <a:endParaRPr kumimoji="1" lang="en-US" altLang="ja-JP" dirty="0"/>
          </a:p>
          <a:p>
            <a:pPr marL="0" indent="0" algn="ctr">
              <a:buNone/>
            </a:pPr>
            <a:r>
              <a:rPr lang="ja-JP" altLang="en-US"/>
              <a:t>みかん生産資材価格指数</a:t>
            </a:r>
            <a:endParaRPr lang="en-US" altLang="ja-JP" dirty="0"/>
          </a:p>
          <a:p>
            <a:pPr marL="0" indent="0" algn="ctr">
              <a:buNone/>
            </a:pPr>
            <a:r>
              <a:rPr kumimoji="1" lang="ja-JP" altLang="en-US"/>
              <a:t>消費者物価指数</a:t>
            </a:r>
            <a:endParaRPr kumimoji="1" lang="en-US" altLang="ja-JP" dirty="0"/>
          </a:p>
          <a:p>
            <a:pPr marL="0" indent="0" algn="ctr">
              <a:buNone/>
            </a:pPr>
            <a:r>
              <a:rPr lang="ja-JP" altLang="en-US"/>
              <a:t>個人消費支出指数</a:t>
            </a:r>
            <a:endParaRPr lang="en-US" altLang="ja-JP" dirty="0"/>
          </a:p>
          <a:p>
            <a:pPr marL="0" indent="0" algn="ctr">
              <a:buNone/>
            </a:pPr>
            <a:r>
              <a:rPr kumimoji="1" lang="ja-JP" altLang="en-US"/>
              <a:t>人口指数</a:t>
            </a:r>
          </a:p>
        </p:txBody>
      </p:sp>
    </p:spTree>
    <p:extLst>
      <p:ext uri="{BB962C8B-B14F-4D97-AF65-F5344CB8AC3E}">
        <p14:creationId xmlns:p14="http://schemas.microsoft.com/office/powerpoint/2010/main" val="1195949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885C26-7D16-1643-9AB6-120CA2C7A9D1}"/>
              </a:ext>
            </a:extLst>
          </p:cNvPr>
          <p:cNvSpPr>
            <a:spLocks noGrp="1"/>
          </p:cNvSpPr>
          <p:nvPr>
            <p:ph type="title"/>
          </p:nvPr>
        </p:nvSpPr>
        <p:spPr/>
        <p:txBody>
          <a:bodyPr/>
          <a:lstStyle/>
          <a:p>
            <a:pPr algn="ctr"/>
            <a:r>
              <a:rPr lang="ja-JP" altLang="en-US"/>
              <a:t>③どのようなデータを⽤いているのか</a:t>
            </a:r>
            <a:endParaRPr kumimoji="1" lang="ja-JP" altLang="en-US"/>
          </a:p>
        </p:txBody>
      </p:sp>
      <p:sp>
        <p:nvSpPr>
          <p:cNvPr id="3" name="コンテンツ プレースホルダー 2">
            <a:extLst>
              <a:ext uri="{FF2B5EF4-FFF2-40B4-BE49-F238E27FC236}">
                <a16:creationId xmlns:a16="http://schemas.microsoft.com/office/drawing/2014/main" id="{AB344E56-DB02-3748-A750-41DFA5216F00}"/>
              </a:ext>
            </a:extLst>
          </p:cNvPr>
          <p:cNvSpPr>
            <a:spLocks noGrp="1"/>
          </p:cNvSpPr>
          <p:nvPr>
            <p:ph idx="1"/>
          </p:nvPr>
        </p:nvSpPr>
        <p:spPr/>
        <p:txBody>
          <a:bodyPr/>
          <a:lstStyle/>
          <a:p>
            <a:pPr marL="0" indent="0" algn="ctr">
              <a:buNone/>
            </a:pPr>
            <a:endParaRPr kumimoji="1" lang="en-US" altLang="ja-JP" dirty="0"/>
          </a:p>
          <a:p>
            <a:pPr marL="0" indent="0" algn="ctr">
              <a:buNone/>
            </a:pPr>
            <a:r>
              <a:rPr kumimoji="1" lang="en-US" altLang="ja-JP" dirty="0"/>
              <a:t>[</a:t>
            </a:r>
            <a:r>
              <a:rPr kumimoji="1" lang="ja-JP" altLang="en-US"/>
              <a:t>全国ベース</a:t>
            </a:r>
            <a:r>
              <a:rPr kumimoji="1" lang="en-US" altLang="ja-JP" dirty="0"/>
              <a:t>]</a:t>
            </a:r>
          </a:p>
          <a:p>
            <a:pPr marL="0" indent="0" algn="ctr">
              <a:buNone/>
            </a:pPr>
            <a:r>
              <a:rPr lang="ja-JP" altLang="en-US"/>
              <a:t>消費者物価指数</a:t>
            </a:r>
            <a:endParaRPr lang="en-US" altLang="ja-JP" dirty="0"/>
          </a:p>
          <a:p>
            <a:pPr marL="0" indent="0" algn="ctr">
              <a:buNone/>
            </a:pPr>
            <a:r>
              <a:rPr kumimoji="1" lang="ja-JP" altLang="en-US"/>
              <a:t>個人消費支出指数</a:t>
            </a:r>
            <a:endParaRPr kumimoji="1" lang="en-US" altLang="ja-JP" dirty="0"/>
          </a:p>
          <a:p>
            <a:pPr marL="0" indent="0" algn="ctr">
              <a:buNone/>
            </a:pPr>
            <a:r>
              <a:rPr lang="ja-JP" altLang="en-US"/>
              <a:t>人口指数市場出荷量</a:t>
            </a:r>
            <a:endParaRPr lang="en-US" altLang="ja-JP" dirty="0"/>
          </a:p>
        </p:txBody>
      </p:sp>
    </p:spTree>
    <p:extLst>
      <p:ext uri="{BB962C8B-B14F-4D97-AF65-F5344CB8AC3E}">
        <p14:creationId xmlns:p14="http://schemas.microsoft.com/office/powerpoint/2010/main" val="3756797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25C70-D761-9546-A2DF-514CD675CD13}"/>
              </a:ext>
            </a:extLst>
          </p:cNvPr>
          <p:cNvSpPr>
            <a:spLocks noGrp="1"/>
          </p:cNvSpPr>
          <p:nvPr>
            <p:ph type="title"/>
          </p:nvPr>
        </p:nvSpPr>
        <p:spPr/>
        <p:txBody>
          <a:bodyPr/>
          <a:lstStyle/>
          <a:p>
            <a:pPr algn="ctr"/>
            <a:r>
              <a:rPr lang="ja-JP" altLang="en-US"/>
              <a:t>④どのような結果が得られているのか</a:t>
            </a:r>
            <a:endParaRPr kumimoji="1" lang="ja-JP" altLang="en-US"/>
          </a:p>
        </p:txBody>
      </p:sp>
      <p:sp>
        <p:nvSpPr>
          <p:cNvPr id="3" name="コンテンツ プレースホルダー 2">
            <a:extLst>
              <a:ext uri="{FF2B5EF4-FFF2-40B4-BE49-F238E27FC236}">
                <a16:creationId xmlns:a16="http://schemas.microsoft.com/office/drawing/2014/main" id="{D1E47866-687F-0549-AC9D-FA8D925AE996}"/>
              </a:ext>
            </a:extLst>
          </p:cNvPr>
          <p:cNvSpPr>
            <a:spLocks noGrp="1"/>
          </p:cNvSpPr>
          <p:nvPr>
            <p:ph idx="1"/>
          </p:nvPr>
        </p:nvSpPr>
        <p:spPr/>
        <p:txBody>
          <a:bodyPr>
            <a:normAutofit lnSpcReduction="10000"/>
          </a:bodyPr>
          <a:lstStyle/>
          <a:p>
            <a:r>
              <a:rPr kumimoji="1" lang="ja-JP" altLang="en-US"/>
              <a:t>九州におけるみかんの生産量は、豊凶を繰り返しながらも結果樹面積の増加と単位当たり収量の水準の上昇によって、</a:t>
            </a:r>
            <a:r>
              <a:rPr kumimoji="1" lang="en-US" altLang="ja-JP" dirty="0"/>
              <a:t>52</a:t>
            </a:r>
            <a:r>
              <a:rPr kumimoji="1" lang="ja-JP" altLang="en-US"/>
              <a:t>年には大幅に増加して</a:t>
            </a:r>
            <a:r>
              <a:rPr kumimoji="1" lang="en-US" altLang="ja-JP" dirty="0"/>
              <a:t>150〜170</a:t>
            </a:r>
            <a:r>
              <a:rPr lang="ja-JP" altLang="en-US"/>
              <a:t>万</a:t>
            </a:r>
            <a:r>
              <a:rPr lang="en-US" altLang="ja-JP" dirty="0"/>
              <a:t>t</a:t>
            </a:r>
            <a:r>
              <a:rPr lang="ja-JP" altLang="en-US"/>
              <a:t>水準に達し、</a:t>
            </a:r>
            <a:r>
              <a:rPr lang="en-US" altLang="ja-JP" dirty="0"/>
              <a:t>48</a:t>
            </a:r>
            <a:r>
              <a:rPr lang="ja-JP" altLang="en-US"/>
              <a:t>年に比べ</a:t>
            </a:r>
            <a:r>
              <a:rPr lang="en-US" altLang="ja-JP" dirty="0"/>
              <a:t>1.3~1.4</a:t>
            </a:r>
            <a:r>
              <a:rPr lang="ja-JP" altLang="en-US"/>
              <a:t>倍になると思われる。</a:t>
            </a:r>
            <a:endParaRPr lang="en-US" altLang="ja-JP" dirty="0"/>
          </a:p>
          <a:p>
            <a:endParaRPr kumimoji="1" lang="en-US" altLang="ja-JP" dirty="0"/>
          </a:p>
          <a:p>
            <a:r>
              <a:rPr lang="ja-JP" altLang="en-US"/>
              <a:t>生食用仕向量を優先した場合の価格の動向をみると、モデルにより推計した全国市場出荷量を水準とした場合の卸売段階における九州域外の生食用市場価格</a:t>
            </a:r>
            <a:r>
              <a:rPr lang="en-US" altLang="ja-JP" dirty="0"/>
              <a:t>(</a:t>
            </a:r>
            <a:r>
              <a:rPr lang="ja-JP" altLang="en-US"/>
              <a:t>東京都中央卸売市場</a:t>
            </a:r>
            <a:r>
              <a:rPr lang="en-US" altLang="ja-JP" dirty="0"/>
              <a:t>)</a:t>
            </a:r>
            <a:r>
              <a:rPr lang="ja-JP" altLang="en-US"/>
              <a:t>は、年次による生産量の増減の影響を受けて大幅な変動を示しながらも基調としては上昇傾向を示しており、</a:t>
            </a:r>
            <a:r>
              <a:rPr lang="en-US" altLang="ja-JP" dirty="0"/>
              <a:t>52</a:t>
            </a:r>
            <a:r>
              <a:rPr lang="ja-JP" altLang="en-US"/>
              <a:t>年の価格は、全国市場出荷量</a:t>
            </a:r>
            <a:r>
              <a:rPr lang="en-US" altLang="ja-JP" dirty="0"/>
              <a:t>370</a:t>
            </a:r>
            <a:r>
              <a:rPr lang="ja-JP" altLang="en-US"/>
              <a:t>万</a:t>
            </a:r>
            <a:r>
              <a:rPr lang="en-US" altLang="ja-JP" dirty="0"/>
              <a:t>t</a:t>
            </a:r>
            <a:r>
              <a:rPr lang="ja-JP" altLang="en-US"/>
              <a:t>水準で、</a:t>
            </a:r>
            <a:r>
              <a:rPr lang="en-US" altLang="ja-JP" dirty="0"/>
              <a:t>48</a:t>
            </a:r>
            <a:r>
              <a:rPr lang="ja-JP" altLang="en-US"/>
              <a:t>年に比べて</a:t>
            </a:r>
            <a:r>
              <a:rPr lang="en-US" altLang="ja-JP" dirty="0"/>
              <a:t>15%</a:t>
            </a:r>
            <a:r>
              <a:rPr lang="ja-JP" altLang="en-US"/>
              <a:t>上昇するとみられる</a:t>
            </a:r>
            <a:endParaRPr lang="en-US" altLang="ja-JP" dirty="0"/>
          </a:p>
          <a:p>
            <a:pPr marL="0" indent="0">
              <a:buNone/>
            </a:pPr>
            <a:endParaRPr kumimoji="1" lang="ja-JP" altLang="en-US"/>
          </a:p>
        </p:txBody>
      </p:sp>
    </p:spTree>
    <p:extLst>
      <p:ext uri="{BB962C8B-B14F-4D97-AF65-F5344CB8AC3E}">
        <p14:creationId xmlns:p14="http://schemas.microsoft.com/office/powerpoint/2010/main" val="56680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47BDE-613E-E84A-A64D-F6E898E82FA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7F86A93-E635-0343-BA9B-22B7FD38B1C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87732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593F6D-91FA-B746-9080-D517DE06EF48}"/>
              </a:ext>
            </a:extLst>
          </p:cNvPr>
          <p:cNvSpPr>
            <a:spLocks noGrp="1"/>
          </p:cNvSpPr>
          <p:nvPr>
            <p:ph type="title"/>
          </p:nvPr>
        </p:nvSpPr>
        <p:spPr/>
        <p:txBody>
          <a:bodyPr/>
          <a:lstStyle/>
          <a:p>
            <a:r>
              <a:rPr lang="ja-JP" altLang="en-US"/>
              <a:t>参考文献</a:t>
            </a:r>
            <a:endParaRPr kumimoji="1" lang="ja-JP" altLang="en-US"/>
          </a:p>
        </p:txBody>
      </p:sp>
      <p:sp>
        <p:nvSpPr>
          <p:cNvPr id="3" name="コンテンツ プレースホルダー 2">
            <a:extLst>
              <a:ext uri="{FF2B5EF4-FFF2-40B4-BE49-F238E27FC236}">
                <a16:creationId xmlns:a16="http://schemas.microsoft.com/office/drawing/2014/main" id="{57EE626E-1B05-7244-A774-054E32B2CBC3}"/>
              </a:ext>
            </a:extLst>
          </p:cNvPr>
          <p:cNvSpPr>
            <a:spLocks noGrp="1"/>
          </p:cNvSpPr>
          <p:nvPr>
            <p:ph idx="1"/>
          </p:nvPr>
        </p:nvSpPr>
        <p:spPr/>
        <p:txBody>
          <a:bodyPr>
            <a:normAutofit fontScale="92500" lnSpcReduction="20000"/>
          </a:bodyPr>
          <a:lstStyle/>
          <a:p>
            <a:r>
              <a:rPr kumimoji="1" lang="ja-JP" altLang="en-US"/>
              <a:t>三好健吾、村上幸一</a:t>
            </a:r>
            <a:r>
              <a:rPr kumimoji="1" lang="en-US" altLang="ja-JP" dirty="0"/>
              <a:t>(2018)</a:t>
            </a:r>
            <a:r>
              <a:rPr kumimoji="1" lang="ja-JP" altLang="en-US"/>
              <a:t>「深層学習を用いた収穫日予測手法の検証」</a:t>
            </a:r>
            <a:r>
              <a:rPr lang="en-US" altLang="ja-JP" dirty="0"/>
              <a:t>(https://</a:t>
            </a:r>
            <a:r>
              <a:rPr lang="en-US" altLang="ja-JP" dirty="0" err="1"/>
              <a:t>www.jstage.jst.go.jp</a:t>
            </a:r>
            <a:r>
              <a:rPr lang="en-US" altLang="ja-JP" dirty="0"/>
              <a:t>/article/</a:t>
            </a:r>
            <a:r>
              <a:rPr lang="en-US" altLang="ja-JP" dirty="0" err="1"/>
              <a:t>pjsai</a:t>
            </a:r>
            <a:r>
              <a:rPr lang="en-US" altLang="ja-JP" dirty="0"/>
              <a:t>/JSAI2018/0/JSAI2018_2A203/_pdf/-char/ja)</a:t>
            </a:r>
            <a:r>
              <a:rPr kumimoji="1" lang="ja-JP" altLang="en-US"/>
              <a:t>参照日</a:t>
            </a:r>
            <a:r>
              <a:rPr kumimoji="1" lang="en-US" altLang="ja-JP" dirty="0"/>
              <a:t>:2021</a:t>
            </a:r>
            <a:r>
              <a:rPr kumimoji="1" lang="ja-JP" altLang="en-US"/>
              <a:t>年</a:t>
            </a:r>
            <a:r>
              <a:rPr kumimoji="1" lang="en-US" altLang="ja-JP" dirty="0"/>
              <a:t>8</a:t>
            </a:r>
            <a:r>
              <a:rPr kumimoji="1" lang="ja-JP" altLang="en-US"/>
              <a:t>月</a:t>
            </a:r>
            <a:r>
              <a:rPr kumimoji="1" lang="en-US" altLang="ja-JP" dirty="0"/>
              <a:t>26</a:t>
            </a:r>
            <a:r>
              <a:rPr kumimoji="1" lang="ja-JP" altLang="en-US"/>
              <a:t>日</a:t>
            </a:r>
            <a:endParaRPr kumimoji="1" lang="en-US" altLang="ja-JP" dirty="0"/>
          </a:p>
          <a:p>
            <a:endParaRPr lang="en-US" altLang="ja-JP" dirty="0"/>
          </a:p>
          <a:p>
            <a:r>
              <a:rPr lang="ja-JP" altLang="en-US"/>
              <a:t>本郷千春</a:t>
            </a:r>
            <a:r>
              <a:rPr lang="en-US" altLang="ja-JP" dirty="0"/>
              <a:t> </a:t>
            </a:r>
            <a:r>
              <a:rPr lang="ja-JP" altLang="en-US"/>
              <a:t>丹羽勝久</a:t>
            </a:r>
            <a:r>
              <a:rPr lang="en-US" altLang="ja-JP" dirty="0"/>
              <a:t>(2009)</a:t>
            </a:r>
            <a:r>
              <a:rPr lang="ja-JP" altLang="en-US"/>
              <a:t>「衛星・気象・土壌データを活用したてん菜の根収量予測」</a:t>
            </a:r>
            <a:r>
              <a:rPr lang="en-US" altLang="ja-JP" dirty="0"/>
              <a:t>(</a:t>
            </a:r>
            <a:r>
              <a:rPr lang="en-US" altLang="ja-JP" dirty="0">
                <a:hlinkClick r:id="rId2"/>
              </a:rPr>
              <a:t>https://agriknowledge.affrc.go.jp/RN/2010781875.pdf</a:t>
            </a:r>
            <a:r>
              <a:rPr lang="en-US" altLang="ja-JP" dirty="0"/>
              <a:t>)</a:t>
            </a:r>
            <a:r>
              <a:rPr lang="ja-JP" altLang="en-US"/>
              <a:t>参照日</a:t>
            </a:r>
            <a:r>
              <a:rPr lang="en-US" altLang="ja-JP" dirty="0"/>
              <a:t>:2021</a:t>
            </a:r>
            <a:r>
              <a:rPr lang="ja-JP" altLang="en-US"/>
              <a:t>年</a:t>
            </a:r>
            <a:r>
              <a:rPr lang="en-US" altLang="ja-JP" dirty="0"/>
              <a:t>8</a:t>
            </a:r>
            <a:r>
              <a:rPr lang="ja-JP" altLang="en-US"/>
              <a:t>月</a:t>
            </a:r>
            <a:r>
              <a:rPr lang="en-US" altLang="ja-JP" dirty="0"/>
              <a:t>26</a:t>
            </a:r>
            <a:r>
              <a:rPr lang="ja-JP" altLang="en-US"/>
              <a:t>日</a:t>
            </a:r>
            <a:endParaRPr lang="en-US" altLang="ja-JP" dirty="0"/>
          </a:p>
          <a:p>
            <a:endParaRPr lang="en-US" altLang="ja-JP" dirty="0"/>
          </a:p>
          <a:p>
            <a:r>
              <a:rPr lang="ja-JP" altLang="en-US"/>
              <a:t>江口昭男</a:t>
            </a:r>
            <a:r>
              <a:rPr lang="en-US" altLang="ja-JP" dirty="0"/>
              <a:t>(1975)</a:t>
            </a:r>
            <a:r>
              <a:rPr lang="ja-JP" altLang="en-US"/>
              <a:t>「みかんの生産量と価格の予測」</a:t>
            </a:r>
            <a:r>
              <a:rPr lang="en-US" altLang="ja-JP" dirty="0"/>
              <a:t>(https://</a:t>
            </a:r>
            <a:r>
              <a:rPr lang="en-US" altLang="ja-JP" dirty="0" err="1"/>
              <a:t>agriknowledge.affrc.go.jp</a:t>
            </a:r>
            <a:r>
              <a:rPr lang="en-US" altLang="ja-JP" dirty="0"/>
              <a:t>/RN/2010112728.pdf)</a:t>
            </a:r>
            <a:r>
              <a:rPr lang="ja-JP" altLang="en-US"/>
              <a:t>参照日</a:t>
            </a:r>
            <a:r>
              <a:rPr lang="en-US" altLang="ja-JP" dirty="0"/>
              <a:t>:2021</a:t>
            </a:r>
            <a:r>
              <a:rPr lang="ja-JP" altLang="en-US"/>
              <a:t>年</a:t>
            </a:r>
            <a:r>
              <a:rPr lang="en-US" altLang="ja-JP" dirty="0"/>
              <a:t>8</a:t>
            </a:r>
            <a:r>
              <a:rPr lang="ja-JP" altLang="en-US"/>
              <a:t>月</a:t>
            </a:r>
            <a:r>
              <a:rPr lang="en-US" altLang="ja-JP" dirty="0"/>
              <a:t>27</a:t>
            </a:r>
            <a:r>
              <a:rPr lang="ja-JP" altLang="en-US"/>
              <a:t>日</a:t>
            </a:r>
            <a:endParaRPr lang="en-US" altLang="ja-JP" dirty="0"/>
          </a:p>
        </p:txBody>
      </p:sp>
    </p:spTree>
    <p:extLst>
      <p:ext uri="{BB962C8B-B14F-4D97-AF65-F5344CB8AC3E}">
        <p14:creationId xmlns:p14="http://schemas.microsoft.com/office/powerpoint/2010/main" val="200190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BCEB89-6DD3-8546-9861-157B90CFC4AC}"/>
              </a:ext>
            </a:extLst>
          </p:cNvPr>
          <p:cNvSpPr>
            <a:spLocks noGrp="1"/>
          </p:cNvSpPr>
          <p:nvPr>
            <p:ph type="title"/>
          </p:nvPr>
        </p:nvSpPr>
        <p:spPr/>
        <p:txBody>
          <a:bodyPr/>
          <a:lstStyle/>
          <a:p>
            <a:pPr algn="ctr"/>
            <a:r>
              <a:rPr lang="ja-JP" altLang="en-US"/>
              <a:t>①どのような⽬的で研究をしているのか</a:t>
            </a:r>
            <a:endParaRPr kumimoji="1" lang="ja-JP" altLang="en-US"/>
          </a:p>
        </p:txBody>
      </p:sp>
      <p:sp>
        <p:nvSpPr>
          <p:cNvPr id="3" name="コンテンツ プレースホルダー 2">
            <a:extLst>
              <a:ext uri="{FF2B5EF4-FFF2-40B4-BE49-F238E27FC236}">
                <a16:creationId xmlns:a16="http://schemas.microsoft.com/office/drawing/2014/main" id="{9A94CF14-7811-4E42-BAF9-FD8A197F1913}"/>
              </a:ext>
            </a:extLst>
          </p:cNvPr>
          <p:cNvSpPr>
            <a:spLocks noGrp="1"/>
          </p:cNvSpPr>
          <p:nvPr>
            <p:ph idx="1"/>
          </p:nvPr>
        </p:nvSpPr>
        <p:spPr/>
        <p:txBody>
          <a:bodyPr/>
          <a:lstStyle/>
          <a:p>
            <a:pPr marL="0" indent="0" algn="ctr">
              <a:buNone/>
            </a:pPr>
            <a:endParaRPr lang="en-US" altLang="ja-JP" dirty="0"/>
          </a:p>
          <a:p>
            <a:pPr marL="0" indent="0" algn="ctr">
              <a:buNone/>
            </a:pPr>
            <a:endParaRPr lang="en-US" altLang="ja-JP" dirty="0"/>
          </a:p>
          <a:p>
            <a:pPr marL="0" indent="0" algn="ctr">
              <a:buNone/>
            </a:pPr>
            <a:r>
              <a:rPr lang="ja-JP" altLang="en-US"/>
              <a:t>新規営農者</a:t>
            </a:r>
            <a:r>
              <a:rPr lang="en-US" altLang="ja-JP" dirty="0"/>
              <a:t>  </a:t>
            </a:r>
            <a:r>
              <a:rPr lang="ja-JP" altLang="en-US"/>
              <a:t>経験則に依る手法は意味を持たない</a:t>
            </a:r>
            <a:endParaRPr lang="en-US" altLang="ja-JP" dirty="0"/>
          </a:p>
          <a:p>
            <a:pPr marL="0" indent="0" algn="ctr">
              <a:buNone/>
            </a:pPr>
            <a:r>
              <a:rPr lang="ja-JP" altLang="en-US"/>
              <a:t>＆</a:t>
            </a:r>
            <a:endParaRPr lang="en-US" altLang="ja-JP" dirty="0"/>
          </a:p>
          <a:p>
            <a:pPr marL="0" indent="0" algn="ctr">
              <a:buNone/>
            </a:pPr>
            <a:r>
              <a:rPr lang="ja-JP" altLang="en-US"/>
              <a:t>熟練営農者</a:t>
            </a:r>
            <a:r>
              <a:rPr lang="en-US" altLang="ja-JP" dirty="0"/>
              <a:t>  </a:t>
            </a:r>
            <a:r>
              <a:rPr lang="ja-JP" altLang="en-US"/>
              <a:t>異なる品種、圃場、作業日程の場合、困難</a:t>
            </a:r>
            <a:endParaRPr lang="en-US" altLang="ja-JP" dirty="0"/>
          </a:p>
          <a:p>
            <a:pPr marL="0" indent="0" algn="ctr">
              <a:buNone/>
            </a:pPr>
            <a:r>
              <a:rPr lang="ja-JP" altLang="en-US"/>
              <a:t>↓</a:t>
            </a:r>
            <a:endParaRPr lang="en-US" altLang="ja-JP" dirty="0"/>
          </a:p>
          <a:p>
            <a:pPr marL="0" indent="0" algn="ctr">
              <a:buNone/>
            </a:pPr>
            <a:r>
              <a:rPr lang="ja-JP" altLang="en-US"/>
              <a:t>そこで</a:t>
            </a:r>
            <a:endParaRPr lang="en-US" altLang="ja-JP" dirty="0"/>
          </a:p>
        </p:txBody>
      </p:sp>
    </p:spTree>
    <p:extLst>
      <p:ext uri="{BB962C8B-B14F-4D97-AF65-F5344CB8AC3E}">
        <p14:creationId xmlns:p14="http://schemas.microsoft.com/office/powerpoint/2010/main" val="148421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E9CD4E-160A-694C-9368-744B4E28D428}"/>
              </a:ext>
            </a:extLst>
          </p:cNvPr>
          <p:cNvSpPr>
            <a:spLocks noGrp="1"/>
          </p:cNvSpPr>
          <p:nvPr>
            <p:ph type="title"/>
          </p:nvPr>
        </p:nvSpPr>
        <p:spPr/>
        <p:txBody>
          <a:bodyPr/>
          <a:lstStyle/>
          <a:p>
            <a:pPr algn="ctr"/>
            <a:r>
              <a:rPr lang="ja-JP" altLang="en-US"/>
              <a:t>①どのような⽬的で研究をしているのか</a:t>
            </a:r>
            <a:endParaRPr kumimoji="1" lang="ja-JP" altLang="en-US"/>
          </a:p>
        </p:txBody>
      </p:sp>
      <p:sp>
        <p:nvSpPr>
          <p:cNvPr id="3" name="コンテンツ プレースホルダー 2">
            <a:extLst>
              <a:ext uri="{FF2B5EF4-FFF2-40B4-BE49-F238E27FC236}">
                <a16:creationId xmlns:a16="http://schemas.microsoft.com/office/drawing/2014/main" id="{770EC802-B455-D34A-ABE4-0AE76E9292BB}"/>
              </a:ext>
            </a:extLst>
          </p:cNvPr>
          <p:cNvSpPr>
            <a:spLocks noGrp="1"/>
          </p:cNvSpPr>
          <p:nvPr>
            <p:ph idx="1"/>
          </p:nvPr>
        </p:nvSpPr>
        <p:spPr/>
        <p:txBody>
          <a:bodyPr/>
          <a:lstStyle/>
          <a:p>
            <a:pPr marL="0" indent="0" algn="ctr">
              <a:buNone/>
            </a:pPr>
            <a:endParaRPr lang="en-US" altLang="ja-JP" dirty="0"/>
          </a:p>
          <a:p>
            <a:pPr marL="0" indent="0" algn="ctr">
              <a:buNone/>
            </a:pPr>
            <a:endParaRPr lang="en-US" altLang="ja-JP" dirty="0"/>
          </a:p>
          <a:p>
            <a:pPr marL="0" indent="0" algn="ctr">
              <a:buNone/>
            </a:pPr>
            <a:r>
              <a:rPr lang="ja-JP" altLang="en-US"/>
              <a:t>ディープニュートラルネットワークによる自動的な収穫日予測</a:t>
            </a:r>
            <a:endParaRPr lang="en-US" altLang="ja-JP" dirty="0"/>
          </a:p>
          <a:p>
            <a:pPr marL="0" indent="0" algn="ctr">
              <a:buNone/>
            </a:pPr>
            <a:r>
              <a:rPr lang="ja-JP" altLang="en-US"/>
              <a:t>↓</a:t>
            </a:r>
            <a:endParaRPr lang="en-US" altLang="ja-JP" dirty="0"/>
          </a:p>
          <a:p>
            <a:pPr marL="0" indent="0" algn="ctr">
              <a:buNone/>
            </a:pPr>
            <a:r>
              <a:rPr lang="ja-JP" altLang="en-US"/>
              <a:t>本論では提案手法の予測精度について検証する。</a:t>
            </a:r>
            <a:endParaRPr kumimoji="1" lang="ja-JP" altLang="en-US"/>
          </a:p>
        </p:txBody>
      </p:sp>
    </p:spTree>
    <p:extLst>
      <p:ext uri="{BB962C8B-B14F-4D97-AF65-F5344CB8AC3E}">
        <p14:creationId xmlns:p14="http://schemas.microsoft.com/office/powerpoint/2010/main" val="665727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635AF-933B-7C4B-9677-048677D4306A}"/>
              </a:ext>
            </a:extLst>
          </p:cNvPr>
          <p:cNvSpPr>
            <a:spLocks noGrp="1"/>
          </p:cNvSpPr>
          <p:nvPr>
            <p:ph type="title"/>
          </p:nvPr>
        </p:nvSpPr>
        <p:spPr/>
        <p:txBody>
          <a:bodyPr>
            <a:normAutofit/>
          </a:bodyPr>
          <a:lstStyle/>
          <a:p>
            <a:pPr algn="ctr"/>
            <a:r>
              <a:rPr lang="ja-JP" altLang="en-US"/>
              <a:t>➁どのような分析⽅法を⽤いているのか</a:t>
            </a:r>
            <a:endParaRPr kumimoji="1" lang="ja-JP" altLang="en-US"/>
          </a:p>
        </p:txBody>
      </p:sp>
      <p:sp>
        <p:nvSpPr>
          <p:cNvPr id="3" name="コンテンツ プレースホルダー 2">
            <a:extLst>
              <a:ext uri="{FF2B5EF4-FFF2-40B4-BE49-F238E27FC236}">
                <a16:creationId xmlns:a16="http://schemas.microsoft.com/office/drawing/2014/main" id="{CB47A863-CC1A-574D-9D77-CC6EA0400090}"/>
              </a:ext>
            </a:extLst>
          </p:cNvPr>
          <p:cNvSpPr>
            <a:spLocks noGrp="1"/>
          </p:cNvSpPr>
          <p:nvPr>
            <p:ph idx="1"/>
          </p:nvPr>
        </p:nvSpPr>
        <p:spPr/>
        <p:txBody>
          <a:bodyPr>
            <a:normAutofit/>
          </a:bodyPr>
          <a:lstStyle/>
          <a:p>
            <a:pPr marL="0" indent="0" algn="ctr">
              <a:buNone/>
            </a:pPr>
            <a:r>
              <a:rPr kumimoji="1" lang="ja-JP" altLang="en-US"/>
              <a:t>収穫日予測手法として、</a:t>
            </a:r>
            <a:r>
              <a:rPr kumimoji="1" lang="en-US" altLang="ja-JP" dirty="0"/>
              <a:t>DNN</a:t>
            </a:r>
            <a:r>
              <a:rPr kumimoji="1" lang="ja-JP" altLang="en-US"/>
              <a:t>を用いた深層学習で高精度な結果が得られるかを以下の手順で実験した。</a:t>
            </a:r>
            <a:endParaRPr kumimoji="1" lang="en-US" altLang="ja-JP" dirty="0"/>
          </a:p>
          <a:p>
            <a:pPr marL="0" indent="0" algn="ctr">
              <a:buNone/>
            </a:pPr>
            <a:endParaRPr kumimoji="1" lang="en-US" altLang="ja-JP" dirty="0"/>
          </a:p>
          <a:p>
            <a:pPr marL="0" indent="0" algn="ctr">
              <a:buNone/>
            </a:pPr>
            <a:r>
              <a:rPr lang="en-US" altLang="ja-JP" dirty="0"/>
              <a:t>(a)</a:t>
            </a:r>
            <a:r>
              <a:rPr lang="ja-JP" altLang="en-US"/>
              <a:t>中間層が１層の</a:t>
            </a:r>
            <a:r>
              <a:rPr lang="en-US" altLang="ja-JP" dirty="0"/>
              <a:t>NN</a:t>
            </a:r>
            <a:r>
              <a:rPr lang="ja-JP" altLang="en-US"/>
              <a:t>と中間層が</a:t>
            </a:r>
            <a:r>
              <a:rPr lang="en-US" altLang="ja-JP" dirty="0"/>
              <a:t>2~5</a:t>
            </a:r>
            <a:r>
              <a:rPr lang="ja-JP" altLang="en-US"/>
              <a:t>層の</a:t>
            </a:r>
            <a:r>
              <a:rPr lang="en-US" altLang="ja-JP" dirty="0"/>
              <a:t>DNN</a:t>
            </a:r>
            <a:r>
              <a:rPr lang="ja-JP" altLang="en-US"/>
              <a:t>について、ベイズ最適化とランダムサーチによるハイパーパラメータの決定を行う</a:t>
            </a:r>
            <a:endParaRPr lang="en-US" altLang="ja-JP" dirty="0"/>
          </a:p>
          <a:p>
            <a:pPr marL="0" indent="0" algn="ctr">
              <a:buNone/>
            </a:pPr>
            <a:endParaRPr lang="en-US" altLang="ja-JP" dirty="0"/>
          </a:p>
          <a:p>
            <a:pPr marL="0" indent="0" algn="ctr">
              <a:buNone/>
            </a:pPr>
            <a:r>
              <a:rPr lang="en-US" altLang="ja-JP" dirty="0"/>
              <a:t>(b)</a:t>
            </a:r>
            <a:r>
              <a:rPr lang="ja-JP" altLang="en-US"/>
              <a:t>上記の五種類の</a:t>
            </a:r>
            <a:r>
              <a:rPr lang="en-US" altLang="ja-JP" dirty="0"/>
              <a:t>NN</a:t>
            </a:r>
            <a:r>
              <a:rPr lang="ja-JP" altLang="en-US"/>
              <a:t>、</a:t>
            </a:r>
            <a:r>
              <a:rPr lang="en-US" altLang="ja-JP" dirty="0"/>
              <a:t>DNN</a:t>
            </a:r>
            <a:r>
              <a:rPr lang="ja-JP" altLang="en-US"/>
              <a:t>を用いてレタス栽培データセットの回帰出力モデルを構築する</a:t>
            </a:r>
            <a:endParaRPr lang="en-US" altLang="ja-JP" dirty="0"/>
          </a:p>
        </p:txBody>
      </p:sp>
    </p:spTree>
    <p:extLst>
      <p:ext uri="{BB962C8B-B14F-4D97-AF65-F5344CB8AC3E}">
        <p14:creationId xmlns:p14="http://schemas.microsoft.com/office/powerpoint/2010/main" val="255229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B528B3-DD88-5B4E-849C-C087947D5CDD}"/>
              </a:ext>
            </a:extLst>
          </p:cNvPr>
          <p:cNvSpPr>
            <a:spLocks noGrp="1"/>
          </p:cNvSpPr>
          <p:nvPr>
            <p:ph type="title"/>
          </p:nvPr>
        </p:nvSpPr>
        <p:spPr/>
        <p:txBody>
          <a:bodyPr/>
          <a:lstStyle/>
          <a:p>
            <a:pPr algn="ctr"/>
            <a:r>
              <a:rPr lang="ja-JP" altLang="en-US"/>
              <a:t>➁どのような分析⽅法を⽤いているのか</a:t>
            </a:r>
            <a:endParaRPr kumimoji="1" lang="ja-JP" altLang="en-US"/>
          </a:p>
        </p:txBody>
      </p:sp>
      <p:sp>
        <p:nvSpPr>
          <p:cNvPr id="3" name="コンテンツ プレースホルダー 2">
            <a:extLst>
              <a:ext uri="{FF2B5EF4-FFF2-40B4-BE49-F238E27FC236}">
                <a16:creationId xmlns:a16="http://schemas.microsoft.com/office/drawing/2014/main" id="{A4EDCC9A-8613-7246-8FC2-501EB36E51EC}"/>
              </a:ext>
            </a:extLst>
          </p:cNvPr>
          <p:cNvSpPr>
            <a:spLocks noGrp="1"/>
          </p:cNvSpPr>
          <p:nvPr>
            <p:ph idx="1"/>
          </p:nvPr>
        </p:nvSpPr>
        <p:spPr/>
        <p:txBody>
          <a:bodyPr/>
          <a:lstStyle/>
          <a:p>
            <a:pPr marL="0" indent="0" algn="ctr">
              <a:buNone/>
            </a:pPr>
            <a:endParaRPr lang="en-US" altLang="ja-JP" dirty="0"/>
          </a:p>
          <a:p>
            <a:pPr marL="0" indent="0" algn="ctr">
              <a:buNone/>
            </a:pPr>
            <a:r>
              <a:rPr lang="en-US" altLang="ja-JP" dirty="0"/>
              <a:t>(c)</a:t>
            </a:r>
            <a:r>
              <a:rPr lang="ja-JP" altLang="en-US"/>
              <a:t>学習回数を</a:t>
            </a:r>
            <a:r>
              <a:rPr lang="en-US" altLang="ja-JP" dirty="0"/>
              <a:t>10~1500</a:t>
            </a:r>
            <a:r>
              <a:rPr lang="ja-JP" altLang="en-US"/>
              <a:t>回の範囲において</a:t>
            </a:r>
            <a:r>
              <a:rPr lang="en-US" altLang="ja-JP" dirty="0"/>
              <a:t>10</a:t>
            </a:r>
            <a:r>
              <a:rPr lang="ja-JP" altLang="en-US"/>
              <a:t>回刻みで変化させ、学習回数ごとに出力される平均の</a:t>
            </a:r>
            <a:r>
              <a:rPr lang="en-US" altLang="ja-JP" dirty="0"/>
              <a:t>MAE</a:t>
            </a:r>
            <a:r>
              <a:rPr lang="ja-JP" altLang="en-US"/>
              <a:t>を記録する</a:t>
            </a:r>
            <a:endParaRPr lang="en-US" altLang="ja-JP" dirty="0"/>
          </a:p>
          <a:p>
            <a:pPr marL="0" indent="0" algn="ctr">
              <a:buNone/>
            </a:pPr>
            <a:endParaRPr lang="en-US" altLang="ja-JP" dirty="0"/>
          </a:p>
          <a:p>
            <a:pPr marL="0" indent="0" algn="ctr">
              <a:buNone/>
            </a:pPr>
            <a:r>
              <a:rPr lang="en-US" altLang="ja-JP" dirty="0"/>
              <a:t>(d)(a)</a:t>
            </a:r>
            <a:r>
              <a:rPr lang="ja-JP" altLang="en-US"/>
              <a:t>の工程と</a:t>
            </a:r>
            <a:r>
              <a:rPr lang="en-US" altLang="ja-JP" dirty="0"/>
              <a:t>(c)</a:t>
            </a:r>
            <a:r>
              <a:rPr lang="ja-JP" altLang="en-US"/>
              <a:t>の工程を通して記録された平均</a:t>
            </a:r>
            <a:r>
              <a:rPr lang="en-US" altLang="ja-JP" dirty="0"/>
              <a:t>MAE</a:t>
            </a:r>
            <a:r>
              <a:rPr lang="ja-JP" altLang="en-US"/>
              <a:t>の中で持っても値が小さな学習回数のモデルを、最適な</a:t>
            </a:r>
            <a:r>
              <a:rPr lang="en-US" altLang="ja-JP" dirty="0"/>
              <a:t>NN</a:t>
            </a:r>
            <a:r>
              <a:rPr lang="ja-JP" altLang="en-US"/>
              <a:t>、</a:t>
            </a:r>
            <a:r>
              <a:rPr lang="en-US" altLang="ja-JP" dirty="0"/>
              <a:t>DNN</a:t>
            </a:r>
            <a:r>
              <a:rPr lang="ja-JP" altLang="en-US"/>
              <a:t>として評価する。</a:t>
            </a:r>
          </a:p>
          <a:p>
            <a:endParaRPr kumimoji="1" lang="ja-JP" altLang="en-US"/>
          </a:p>
        </p:txBody>
      </p:sp>
    </p:spTree>
    <p:extLst>
      <p:ext uri="{BB962C8B-B14F-4D97-AF65-F5344CB8AC3E}">
        <p14:creationId xmlns:p14="http://schemas.microsoft.com/office/powerpoint/2010/main" val="86124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28F263-DE32-684E-A283-CE9BBC9552FE}"/>
              </a:ext>
            </a:extLst>
          </p:cNvPr>
          <p:cNvSpPr>
            <a:spLocks noGrp="1"/>
          </p:cNvSpPr>
          <p:nvPr>
            <p:ph type="title"/>
          </p:nvPr>
        </p:nvSpPr>
        <p:spPr/>
        <p:txBody>
          <a:bodyPr/>
          <a:lstStyle/>
          <a:p>
            <a:pPr algn="ctr"/>
            <a:r>
              <a:rPr lang="ja-JP" altLang="en-US"/>
              <a:t>③どのようなデータを⽤いているのか</a:t>
            </a:r>
            <a:endParaRPr kumimoji="1" lang="ja-JP" altLang="en-US"/>
          </a:p>
        </p:txBody>
      </p:sp>
      <p:sp>
        <p:nvSpPr>
          <p:cNvPr id="3" name="コンテンツ プレースホルダー 2">
            <a:extLst>
              <a:ext uri="{FF2B5EF4-FFF2-40B4-BE49-F238E27FC236}">
                <a16:creationId xmlns:a16="http://schemas.microsoft.com/office/drawing/2014/main" id="{7029B3F2-68B7-DA4B-99CA-26F38A62B62D}"/>
              </a:ext>
            </a:extLst>
          </p:cNvPr>
          <p:cNvSpPr>
            <a:spLocks noGrp="1"/>
          </p:cNvSpPr>
          <p:nvPr>
            <p:ph idx="1"/>
          </p:nvPr>
        </p:nvSpPr>
        <p:spPr/>
        <p:txBody>
          <a:bodyPr>
            <a:normAutofit/>
          </a:bodyPr>
          <a:lstStyle/>
          <a:p>
            <a:pPr marL="0" indent="0" algn="ctr">
              <a:buNone/>
            </a:pPr>
            <a:r>
              <a:rPr kumimoji="1" lang="ja-JP" altLang="en-US"/>
              <a:t>収穫した計</a:t>
            </a:r>
            <a:r>
              <a:rPr kumimoji="1" lang="en-US" altLang="ja-JP" dirty="0"/>
              <a:t>35</a:t>
            </a:r>
            <a:r>
              <a:rPr kumimoji="1" lang="ja-JP" altLang="en-US"/>
              <a:t>サイクルのレタス栽培データをデータセット</a:t>
            </a:r>
            <a:endParaRPr kumimoji="1" lang="en-US" altLang="ja-JP" dirty="0"/>
          </a:p>
          <a:p>
            <a:pPr algn="ctr"/>
            <a:endParaRPr lang="en-US" altLang="ja-JP" dirty="0"/>
          </a:p>
          <a:p>
            <a:pPr marL="0" indent="0" algn="ctr">
              <a:buNone/>
            </a:pPr>
            <a:r>
              <a:rPr lang="ja-JP" altLang="en-US"/>
              <a:t>出力パラメータ</a:t>
            </a:r>
            <a:r>
              <a:rPr lang="en-US" altLang="ja-JP" dirty="0"/>
              <a:t> = </a:t>
            </a:r>
            <a:r>
              <a:rPr kumimoji="1" lang="ja-JP" altLang="en-US"/>
              <a:t>各サイクルの収穫日</a:t>
            </a:r>
            <a:endParaRPr kumimoji="1" lang="en-US" altLang="ja-JP" dirty="0"/>
          </a:p>
          <a:p>
            <a:pPr marL="0" indent="0" algn="ctr">
              <a:buNone/>
            </a:pPr>
            <a:endParaRPr lang="en-US" altLang="ja-JP" dirty="0"/>
          </a:p>
          <a:p>
            <a:pPr marL="0" indent="0" algn="ctr">
              <a:buNone/>
            </a:pPr>
            <a:r>
              <a:rPr lang="ja-JP" altLang="en-US"/>
              <a:t>入力パラメータ</a:t>
            </a:r>
            <a:r>
              <a:rPr lang="en-US" altLang="ja-JP" dirty="0"/>
              <a:t> = </a:t>
            </a:r>
            <a:r>
              <a:rPr lang="ja-JP" altLang="en-US"/>
              <a:t>それ以外の各作業日程</a:t>
            </a:r>
            <a:r>
              <a:rPr lang="en-US" altLang="ja-JP" dirty="0"/>
              <a:t> &amp;</a:t>
            </a:r>
            <a:r>
              <a:rPr lang="ja-JP" altLang="en-US"/>
              <a:t>気象データ</a:t>
            </a:r>
            <a:endParaRPr lang="en-US" altLang="ja-JP" dirty="0"/>
          </a:p>
          <a:p>
            <a:pPr algn="ctr"/>
            <a:endParaRPr lang="en-US" altLang="ja-JP" dirty="0"/>
          </a:p>
          <a:p>
            <a:pPr marL="0" indent="0" algn="ctr">
              <a:buNone/>
            </a:pPr>
            <a:r>
              <a:rPr lang="ja-JP" altLang="en-US"/>
              <a:t>各パラメータは正規化</a:t>
            </a:r>
            <a:endParaRPr kumimoji="1" lang="en-US" altLang="ja-JP" dirty="0"/>
          </a:p>
        </p:txBody>
      </p:sp>
    </p:spTree>
    <p:extLst>
      <p:ext uri="{BB962C8B-B14F-4D97-AF65-F5344CB8AC3E}">
        <p14:creationId xmlns:p14="http://schemas.microsoft.com/office/powerpoint/2010/main" val="2023665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A8BBF5-43D2-E746-947B-C44E8AF2375E}"/>
              </a:ext>
            </a:extLst>
          </p:cNvPr>
          <p:cNvSpPr>
            <a:spLocks noGrp="1"/>
          </p:cNvSpPr>
          <p:nvPr>
            <p:ph type="title"/>
          </p:nvPr>
        </p:nvSpPr>
        <p:spPr/>
        <p:txBody>
          <a:bodyPr/>
          <a:lstStyle/>
          <a:p>
            <a:pPr algn="ctr"/>
            <a:r>
              <a:rPr lang="ja-JP" altLang="en-US"/>
              <a:t>④どのような結果が得られているのか</a:t>
            </a:r>
            <a:endParaRPr kumimoji="1" lang="ja-JP" altLang="en-US"/>
          </a:p>
        </p:txBody>
      </p:sp>
      <p:sp>
        <p:nvSpPr>
          <p:cNvPr id="3" name="コンテンツ プレースホルダー 2">
            <a:extLst>
              <a:ext uri="{FF2B5EF4-FFF2-40B4-BE49-F238E27FC236}">
                <a16:creationId xmlns:a16="http://schemas.microsoft.com/office/drawing/2014/main" id="{3CEA41E3-EC69-E94A-931B-EC669DB664E3}"/>
              </a:ext>
            </a:extLst>
          </p:cNvPr>
          <p:cNvSpPr>
            <a:spLocks noGrp="1"/>
          </p:cNvSpPr>
          <p:nvPr>
            <p:ph idx="1"/>
          </p:nvPr>
        </p:nvSpPr>
        <p:spPr/>
        <p:txBody>
          <a:bodyPr/>
          <a:lstStyle/>
          <a:p>
            <a:pPr marL="0" indent="0" algn="ctr">
              <a:buNone/>
            </a:pPr>
            <a:endParaRPr kumimoji="1" lang="en-US" altLang="ja-JP" dirty="0"/>
          </a:p>
          <a:p>
            <a:pPr marL="0" indent="0" algn="ctr">
              <a:buNone/>
            </a:pPr>
            <a:endParaRPr lang="en-US" altLang="ja-JP" dirty="0"/>
          </a:p>
          <a:p>
            <a:pPr marL="0" indent="0" algn="ctr">
              <a:buNone/>
            </a:pPr>
            <a:endParaRPr kumimoji="1" lang="en-US" altLang="ja-JP" dirty="0"/>
          </a:p>
          <a:p>
            <a:pPr marL="0" indent="0" algn="ctr">
              <a:buNone/>
            </a:pPr>
            <a:r>
              <a:rPr kumimoji="1" lang="ja-JP" altLang="en-US"/>
              <a:t>深層学習を用いた収穫日予測手法がより優れた精度を持つ</a:t>
            </a:r>
          </a:p>
        </p:txBody>
      </p:sp>
    </p:spTree>
    <p:extLst>
      <p:ext uri="{BB962C8B-B14F-4D97-AF65-F5344CB8AC3E}">
        <p14:creationId xmlns:p14="http://schemas.microsoft.com/office/powerpoint/2010/main" val="1007755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9D34C6-E8E7-CE4B-921E-8833B2D8904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0BFC0CAC-679D-CB40-9D39-4005203DF832}"/>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538756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1353</Words>
  <Application>Microsoft Macintosh PowerPoint</Application>
  <PresentationFormat>ワイド画面</PresentationFormat>
  <Paragraphs>148</Paragraphs>
  <Slides>24</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24</vt:i4>
      </vt:variant>
    </vt:vector>
  </HeadingPairs>
  <TitlesOfParts>
    <vt:vector size="28" baseType="lpstr">
      <vt:lpstr>游ゴシック</vt:lpstr>
      <vt:lpstr>游ゴシック Light</vt:lpstr>
      <vt:lpstr>Arial</vt:lpstr>
      <vt:lpstr>Office テーマ</vt:lpstr>
      <vt:lpstr>PowerPoint プレゼンテーション</vt:lpstr>
      <vt:lpstr>①どのような⽬的で研究をしているのか</vt:lpstr>
      <vt:lpstr>①どのような⽬的で研究をしているのか</vt:lpstr>
      <vt:lpstr>①どのような⽬的で研究をしているのか</vt:lpstr>
      <vt:lpstr>➁どのような分析⽅法を⽤いているのか</vt:lpstr>
      <vt:lpstr>➁どのような分析⽅法を⽤いているのか</vt:lpstr>
      <vt:lpstr>③どのようなデータを⽤いているのか</vt:lpstr>
      <vt:lpstr>④どのような結果が得られているのか</vt:lpstr>
      <vt:lpstr>PowerPoint プレゼンテーション</vt:lpstr>
      <vt:lpstr>①どのような⽬的で研究をしているのか</vt:lpstr>
      <vt:lpstr>①どのような⽬的で研究をしているのか</vt:lpstr>
      <vt:lpstr>➁どのような分析⽅法を⽤いているのか</vt:lpstr>
      <vt:lpstr>③どのようなデータを⽤いているのか</vt:lpstr>
      <vt:lpstr>④どのような結果が得られているのか</vt:lpstr>
      <vt:lpstr>④どのような結果が得られているのか</vt:lpstr>
      <vt:lpstr>PowerPoint プレゼンテーション</vt:lpstr>
      <vt:lpstr>①どのような⽬的で研究をしているのか</vt:lpstr>
      <vt:lpstr>①どのような⽬的で研究をしているのか</vt:lpstr>
      <vt:lpstr>➁どのような分析⽅法を⽤いているのか</vt:lpstr>
      <vt:lpstr>③どのようなデータを⽤いているのか</vt:lpstr>
      <vt:lpstr>③どのようなデータを⽤いているのか</vt:lpstr>
      <vt:lpstr>④どのような結果が得られているのか</vt:lpstr>
      <vt:lpstr>PowerPoint プレゼンテーション</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冨家 旭陽(ec0882hi)</dc:creator>
  <cp:lastModifiedBy>冨家 旭陽(ec0882hi)</cp:lastModifiedBy>
  <cp:revision>2</cp:revision>
  <dcterms:created xsi:type="dcterms:W3CDTF">2021-08-26T08:27:42Z</dcterms:created>
  <dcterms:modified xsi:type="dcterms:W3CDTF">2021-08-27T09:38:55Z</dcterms:modified>
</cp:coreProperties>
</file>