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4" r:id="rId5"/>
    <p:sldId id="259" r:id="rId6"/>
    <p:sldId id="260" r:id="rId7"/>
    <p:sldId id="266" r:id="rId8"/>
    <p:sldId id="267" r:id="rId9"/>
    <p:sldId id="268" r:id="rId10"/>
    <p:sldId id="263" r:id="rId11"/>
    <p:sldId id="272" r:id="rId12"/>
    <p:sldId id="273" r:id="rId13"/>
    <p:sldId id="274" r:id="rId14"/>
    <p:sldId id="261"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55075"/>
  </p:normalViewPr>
  <p:slideViewPr>
    <p:cSldViewPr snapToGrid="0" snapToObjects="1">
      <p:cViewPr varScale="1">
        <p:scale>
          <a:sx n="66" d="100"/>
          <a:sy n="66" d="100"/>
        </p:scale>
        <p:origin x="2336" y="192"/>
      </p:cViewPr>
      <p:guideLst/>
    </p:cSldViewPr>
  </p:slideViewPr>
  <p:outlineViewPr>
    <p:cViewPr>
      <p:scale>
        <a:sx n="33" d="100"/>
        <a:sy n="33" d="100"/>
      </p:scale>
      <p:origin x="0" y="-1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CD24B-0DCB-B944-8B70-99FFE1D1C326}" type="datetimeFigureOut">
              <a:rPr kumimoji="1" lang="ja-JP" altLang="en-US" smtClean="0"/>
              <a:t>2021/7/2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0032E-B19B-4C4D-A268-FBC89147D57A}" type="slidenum">
              <a:rPr kumimoji="1" lang="ja-JP" altLang="en-US" smtClean="0"/>
              <a:t>‹#›</a:t>
            </a:fld>
            <a:endParaRPr kumimoji="1" lang="ja-JP" altLang="en-US"/>
          </a:p>
        </p:txBody>
      </p:sp>
    </p:spTree>
    <p:extLst>
      <p:ext uri="{BB962C8B-B14F-4D97-AF65-F5344CB8AC3E}">
        <p14:creationId xmlns:p14="http://schemas.microsoft.com/office/powerpoint/2010/main" val="35310431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以下の点に注意して報告資料を作成してください。</a:t>
            </a:r>
            <a:endParaRPr lang="en-US" altLang="ja-JP" dirty="0"/>
          </a:p>
          <a:p>
            <a:r>
              <a:rPr lang="ja-JP" altLang="en-US"/>
              <a:t> 報告は </a:t>
            </a:r>
            <a:r>
              <a:rPr lang="en-US" altLang="ja-JP" dirty="0"/>
              <a:t>1 </a:t>
            </a:r>
            <a:r>
              <a:rPr lang="ja-JP" altLang="en-US"/>
              <a:t>⼈あたり </a:t>
            </a:r>
            <a:r>
              <a:rPr lang="en-US" altLang="ja-JP" dirty="0"/>
              <a:t>5 </a:t>
            </a:r>
            <a:r>
              <a:rPr lang="ja-JP" altLang="en-US"/>
              <a:t>分以上 </a:t>
            </a:r>
            <a:r>
              <a:rPr lang="en-US" altLang="ja-JP" dirty="0"/>
              <a:t>10 </a:t>
            </a:r>
            <a:r>
              <a:rPr lang="ja-JP" altLang="en-US"/>
              <a:t>分以内で⾏います。</a:t>
            </a:r>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a:t>
            </a:fld>
            <a:endParaRPr kumimoji="1" lang="ja-JP" altLang="en-US"/>
          </a:p>
        </p:txBody>
      </p:sp>
    </p:spTree>
    <p:extLst>
      <p:ext uri="{BB962C8B-B14F-4D97-AF65-F5344CB8AC3E}">
        <p14:creationId xmlns:p14="http://schemas.microsoft.com/office/powerpoint/2010/main" val="3836511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t>「どのような分析⽅法を⽤いているのか」について、森平 、伊藤</a:t>
            </a:r>
            <a:r>
              <a:rPr lang="en-US" altLang="ja-JP" dirty="0"/>
              <a:t>(2020)</a:t>
            </a:r>
            <a:r>
              <a:rPr lang="ja-JP" altLang="en-US"/>
              <a:t>は、次のように述べている。</a:t>
            </a: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a:t>ここで、 </a:t>
            </a:r>
            <a:r>
              <a:rPr lang="en-US" altLang="ja-JP" dirty="0"/>
              <a:t>1 </a:t>
            </a:r>
            <a:r>
              <a:rPr lang="en" altLang="ja-JP" dirty="0"/>
              <a:t>Ft </a:t>
            </a:r>
            <a:r>
              <a:rPr lang="ja-JP" altLang="en-US"/>
              <a:t>は </a:t>
            </a:r>
            <a:r>
              <a:rPr lang="en" altLang="ja-JP" dirty="0"/>
              <a:t>t </a:t>
            </a:r>
            <a:r>
              <a:rPr lang="ja-JP" altLang="en-US"/>
              <a:t>日の </a:t>
            </a:r>
            <a:r>
              <a:rPr lang="en-US" altLang="ja-JP" dirty="0"/>
              <a:t>1 </a:t>
            </a:r>
            <a:r>
              <a:rPr lang="ja-JP" altLang="en-US"/>
              <a:t>限月の小豆先物価格、 </a:t>
            </a:r>
            <a:r>
              <a:rPr lang="en" altLang="ja-JP" dirty="0"/>
              <a:t>t S </a:t>
            </a:r>
            <a:r>
              <a:rPr lang="ja-JP" altLang="en-US"/>
              <a:t>は </a:t>
            </a:r>
            <a:r>
              <a:rPr lang="en" altLang="ja-JP" dirty="0"/>
              <a:t>t </a:t>
            </a:r>
            <a:r>
              <a:rPr lang="ja-JP" altLang="en-US"/>
              <a:t>日の小豆現物価格、 </a:t>
            </a:r>
            <a:r>
              <a:rPr lang="en" altLang="ja-JP" dirty="0"/>
              <a:t>Tt </a:t>
            </a:r>
            <a:r>
              <a:rPr lang="ja-JP" altLang="en-US"/>
              <a:t>は </a:t>
            </a:r>
            <a:r>
              <a:rPr lang="en" altLang="ja-JP" dirty="0"/>
              <a:t>t </a:t>
            </a:r>
            <a:r>
              <a:rPr lang="ja-JP" altLang="en-US"/>
              <a:t>日の平均気温、 </a:t>
            </a:r>
            <a:r>
              <a:rPr lang="en" altLang="ja-JP" dirty="0"/>
              <a:t>Max [KT - Tt, 0]</a:t>
            </a:r>
            <a:r>
              <a:rPr lang="ja-JP" altLang="en-US"/>
              <a:t>は </a:t>
            </a:r>
            <a:r>
              <a:rPr lang="en" altLang="ja-JP" dirty="0"/>
              <a:t>t </a:t>
            </a:r>
            <a:r>
              <a:rPr lang="ja-JP" altLang="en-US"/>
              <a:t>日の平均気温</a:t>
            </a:r>
            <a:r>
              <a:rPr lang="en" altLang="ja-JP" dirty="0"/>
              <a:t>Tt </a:t>
            </a:r>
            <a:r>
              <a:rPr lang="ja-JP" altLang="en-US"/>
              <a:t>があらかじめ決め られた温度 </a:t>
            </a:r>
            <a:r>
              <a:rPr lang="en" altLang="ja-JP" dirty="0"/>
              <a:t>KT </a:t>
            </a:r>
            <a:r>
              <a:rPr lang="ja-JP" altLang="en-US"/>
              <a:t>を下回る度合い、 </a:t>
            </a:r>
            <a:r>
              <a:rPr lang="en" altLang="ja-JP" dirty="0"/>
              <a:t>F t e </a:t>
            </a:r>
            <a:r>
              <a:rPr lang="ja-JP" altLang="en-US"/>
              <a:t>と </a:t>
            </a:r>
            <a:r>
              <a:rPr lang="en" altLang="ja-JP" dirty="0"/>
              <a:t>S t e </a:t>
            </a:r>
            <a:r>
              <a:rPr lang="ja-JP" altLang="en-US"/>
              <a:t>はそれぞれ 平均ゼロの誤差項である。パラメータ </a:t>
            </a:r>
            <a:r>
              <a:rPr lang="el-GR" altLang="ja-JP" dirty="0"/>
              <a:t>α </a:t>
            </a:r>
            <a:r>
              <a:rPr lang="ja-JP" altLang="en-US"/>
              <a:t>と </a:t>
            </a:r>
            <a:r>
              <a:rPr lang="el-GR" altLang="ja-JP" dirty="0"/>
              <a:t>β </a:t>
            </a:r>
            <a:r>
              <a:rPr lang="ja-JP" altLang="en-US"/>
              <a:t>は</a:t>
            </a:r>
            <a:r>
              <a:rPr lang="ja-JP" altLang="en-US">
                <a:solidFill>
                  <a:srgbClr val="00B050"/>
                </a:solidFill>
              </a:rPr>
              <a:t>線形回帰分析</a:t>
            </a:r>
            <a:r>
              <a:rPr lang="ja-JP" altLang="en-US"/>
              <a:t>によって推定される固定パラメータである。</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11</a:t>
            </a:fld>
            <a:endParaRPr kumimoji="1" lang="ja-JP" altLang="en-US"/>
          </a:p>
        </p:txBody>
      </p:sp>
    </p:spTree>
    <p:extLst>
      <p:ext uri="{BB962C8B-B14F-4D97-AF65-F5344CB8AC3E}">
        <p14:creationId xmlns:p14="http://schemas.microsoft.com/office/powerpoint/2010/main" val="69370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t>「どのようなデータを⽤いているのか」について、森平 、伊藤</a:t>
            </a:r>
            <a:r>
              <a:rPr lang="en-US" altLang="ja-JP" dirty="0"/>
              <a:t>(2020)</a:t>
            </a:r>
            <a:r>
              <a:rPr lang="ja-JP" altLang="en-US"/>
              <a:t>は、次のように述べている。</a:t>
            </a:r>
            <a:endParaRPr lang="en-US" altLang="ja-JP" dirty="0"/>
          </a:p>
          <a:p>
            <a:pPr marL="0" indent="0">
              <a:buNone/>
            </a:pPr>
            <a:endParaRPr lang="en-US" altLang="ja-JP" dirty="0"/>
          </a:p>
          <a:p>
            <a:pPr marL="0" indent="0">
              <a:buNone/>
            </a:pPr>
            <a:r>
              <a:rPr lang="ja-JP" altLang="en-US"/>
              <a:t>小豆先物価格 </a:t>
            </a:r>
            <a:r>
              <a:rPr lang="en-US" altLang="ja-JP" dirty="0"/>
              <a:t>1 </a:t>
            </a:r>
            <a:r>
              <a:rPr lang="en" altLang="ja-JP" dirty="0"/>
              <a:t>Ft </a:t>
            </a:r>
            <a:r>
              <a:rPr lang="ja-JP" altLang="en-US"/>
              <a:t>として、</a:t>
            </a:r>
            <a:r>
              <a:rPr lang="en-US" altLang="ja-JP" dirty="0">
                <a:solidFill>
                  <a:srgbClr val="00B050"/>
                </a:solidFill>
              </a:rPr>
              <a:t>1984 </a:t>
            </a:r>
            <a:r>
              <a:rPr lang="ja-JP" altLang="en-US">
                <a:solidFill>
                  <a:srgbClr val="00B050"/>
                </a:solidFill>
              </a:rPr>
              <a:t>年 </a:t>
            </a:r>
            <a:r>
              <a:rPr lang="en-US" altLang="ja-JP" dirty="0">
                <a:solidFill>
                  <a:srgbClr val="00B050"/>
                </a:solidFill>
              </a:rPr>
              <a:t>8 </a:t>
            </a:r>
            <a:r>
              <a:rPr lang="ja-JP" altLang="en-US">
                <a:solidFill>
                  <a:srgbClr val="00B050"/>
                </a:solidFill>
              </a:rPr>
              <a:t>月 </a:t>
            </a:r>
            <a:r>
              <a:rPr lang="en-US" altLang="ja-JP" dirty="0">
                <a:solidFill>
                  <a:srgbClr val="00B050"/>
                </a:solidFill>
              </a:rPr>
              <a:t>29 </a:t>
            </a:r>
            <a:r>
              <a:rPr lang="ja-JP" altLang="en-US">
                <a:solidFill>
                  <a:srgbClr val="00B050"/>
                </a:solidFill>
              </a:rPr>
              <a:t>日から </a:t>
            </a:r>
            <a:r>
              <a:rPr lang="en-US" altLang="ja-JP" dirty="0">
                <a:solidFill>
                  <a:srgbClr val="00B050"/>
                </a:solidFill>
              </a:rPr>
              <a:t>2013 </a:t>
            </a:r>
            <a:r>
              <a:rPr lang="ja-JP" altLang="en-US">
                <a:solidFill>
                  <a:srgbClr val="00B050"/>
                </a:solidFill>
              </a:rPr>
              <a:t>年 </a:t>
            </a:r>
            <a:r>
              <a:rPr lang="en-US" altLang="ja-JP" dirty="0">
                <a:solidFill>
                  <a:srgbClr val="00B050"/>
                </a:solidFill>
              </a:rPr>
              <a:t>8 </a:t>
            </a:r>
            <a:r>
              <a:rPr lang="ja-JP" altLang="en-US">
                <a:solidFill>
                  <a:srgbClr val="00B050"/>
                </a:solidFill>
              </a:rPr>
              <a:t>月 </a:t>
            </a:r>
            <a:r>
              <a:rPr lang="en-US" altLang="ja-JP" dirty="0">
                <a:solidFill>
                  <a:srgbClr val="00B050"/>
                </a:solidFill>
              </a:rPr>
              <a:t>28 </a:t>
            </a:r>
            <a:r>
              <a:rPr lang="ja-JP" altLang="en-US">
                <a:solidFill>
                  <a:srgbClr val="00B050"/>
                </a:solidFill>
              </a:rPr>
              <a:t>日までの日次の </a:t>
            </a:r>
            <a:r>
              <a:rPr lang="en-US" altLang="ja-JP" dirty="0">
                <a:solidFill>
                  <a:srgbClr val="00B050"/>
                </a:solidFill>
              </a:rPr>
              <a:t>1 </a:t>
            </a:r>
            <a:r>
              <a:rPr lang="ja-JP" altLang="en-US">
                <a:solidFill>
                  <a:srgbClr val="00B050"/>
                </a:solidFill>
              </a:rPr>
              <a:t>番限月</a:t>
            </a:r>
            <a:r>
              <a:rPr lang="en-US" altLang="ja-JP" dirty="0">
                <a:solidFill>
                  <a:srgbClr val="00B050"/>
                </a:solidFill>
              </a:rPr>
              <a:t>(</a:t>
            </a:r>
            <a:r>
              <a:rPr lang="ja-JP" altLang="en-US">
                <a:solidFill>
                  <a:srgbClr val="00B050"/>
                </a:solidFill>
              </a:rPr>
              <a:t>最期近</a:t>
            </a:r>
            <a:r>
              <a:rPr lang="en-US" altLang="ja-JP" dirty="0">
                <a:solidFill>
                  <a:srgbClr val="00B050"/>
                </a:solidFill>
              </a:rPr>
              <a:t>)</a:t>
            </a:r>
            <a:r>
              <a:rPr lang="ja-JP" altLang="en-US">
                <a:solidFill>
                  <a:srgbClr val="00B050"/>
                </a:solidFill>
              </a:rPr>
              <a:t>の小豆先物価格</a:t>
            </a:r>
            <a:r>
              <a:rPr lang="ja-JP" altLang="en-US"/>
              <a:t>を、また現物価格 </a:t>
            </a:r>
            <a:r>
              <a:rPr lang="en" altLang="ja-JP" dirty="0"/>
              <a:t>St </a:t>
            </a:r>
            <a:r>
              <a:rPr lang="ja-JP" altLang="en-US"/>
              <a:t>として、</a:t>
            </a:r>
            <a:r>
              <a:rPr lang="en-US" altLang="ja-JP" dirty="0">
                <a:solidFill>
                  <a:srgbClr val="00B050"/>
                </a:solidFill>
              </a:rPr>
              <a:t>30</a:t>
            </a:r>
            <a:r>
              <a:rPr lang="en" altLang="ja-JP" dirty="0">
                <a:solidFill>
                  <a:srgbClr val="00B050"/>
                </a:solidFill>
              </a:rPr>
              <a:t>kg </a:t>
            </a:r>
            <a:r>
              <a:rPr lang="ja-JP" altLang="en-US">
                <a:solidFill>
                  <a:srgbClr val="00B050"/>
                </a:solidFill>
              </a:rPr>
              <a:t>あたりの北海道産中間物</a:t>
            </a:r>
            <a:r>
              <a:rPr lang="en-US" altLang="ja-JP" dirty="0"/>
              <a:t>(</a:t>
            </a:r>
            <a:r>
              <a:rPr lang="ja-JP" altLang="en-US"/>
              <a:t>倉庫渡しの問屋仲間東京市場）と呼ば れる銘柄を用いる </a:t>
            </a:r>
            <a:r>
              <a:rPr lang="en-US" altLang="ja-JP" dirty="0"/>
              <a:t>3 </a:t>
            </a:r>
            <a:r>
              <a:rPr lang="ja-JP" altLang="en-US"/>
              <a:t>。気温 </a:t>
            </a:r>
            <a:r>
              <a:rPr lang="en" altLang="ja-JP" dirty="0"/>
              <a:t>Tt </a:t>
            </a:r>
            <a:r>
              <a:rPr lang="ja-JP" altLang="en-US"/>
              <a:t>に関しては、北海道の小 豆の生産農家が集中する</a:t>
            </a:r>
            <a:r>
              <a:rPr lang="ja-JP" altLang="en-US">
                <a:solidFill>
                  <a:srgbClr val="00B050"/>
                </a:solidFill>
              </a:rPr>
              <a:t>岩見沢地区の日次平均気温</a:t>
            </a:r>
            <a:r>
              <a:rPr lang="ja-JP" altLang="en-US"/>
              <a:t>を採用する。</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12</a:t>
            </a:fld>
            <a:endParaRPr kumimoji="1" lang="ja-JP" altLang="en-US"/>
          </a:p>
        </p:txBody>
      </p:sp>
    </p:spTree>
    <p:extLst>
      <p:ext uri="{BB962C8B-B14F-4D97-AF65-F5344CB8AC3E}">
        <p14:creationId xmlns:p14="http://schemas.microsoft.com/office/powerpoint/2010/main" val="124389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latin typeface="MS Mincho" panose="02020609040205080304" pitchFamily="49" charset="-128"/>
                <a:ea typeface="MS Mincho" panose="02020609040205080304" pitchFamily="49" charset="-128"/>
              </a:rPr>
              <a:t>「どのような結果が得られているのか 」について、森平 、伊藤</a:t>
            </a:r>
            <a:r>
              <a:rPr lang="en-US" altLang="ja-JP" dirty="0">
                <a:latin typeface="MS Mincho" panose="02020609040205080304" pitchFamily="49" charset="-128"/>
                <a:ea typeface="MS Mincho" panose="02020609040205080304" pitchFamily="49" charset="-128"/>
              </a:rPr>
              <a:t>(2020)</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本論文では、線形回帰分析と状態空間モデルの </a:t>
            </a:r>
            <a:r>
              <a:rPr lang="en-US" altLang="ja-JP" dirty="0">
                <a:latin typeface="MS Mincho" panose="02020609040205080304" pitchFamily="49" charset="-128"/>
                <a:ea typeface="MS Mincho" panose="02020609040205080304" pitchFamily="49" charset="-128"/>
              </a:rPr>
              <a:t>2 </a:t>
            </a:r>
            <a:r>
              <a:rPr lang="ja-JP" altLang="en-US">
                <a:latin typeface="MS Mincho" panose="02020609040205080304" pitchFamily="49" charset="-128"/>
                <a:ea typeface="MS Mincho" panose="02020609040205080304" pitchFamily="49" charset="-128"/>
              </a:rPr>
              <a:t>つの手法により、</a:t>
            </a:r>
            <a:r>
              <a:rPr lang="ja-JP" altLang="en-US">
                <a:solidFill>
                  <a:srgbClr val="00B050"/>
                </a:solidFill>
                <a:latin typeface="MS Mincho" panose="02020609040205080304" pitchFamily="49" charset="-128"/>
                <a:ea typeface="MS Mincho" panose="02020609040205080304" pitchFamily="49" charset="-128"/>
              </a:rPr>
              <a:t>小豆先物価格と毎日の平均気温</a:t>
            </a:r>
            <a:r>
              <a:rPr lang="ja-JP" altLang="en-US">
                <a:latin typeface="MS Mincho" panose="02020609040205080304" pitchFamily="49" charset="-128"/>
                <a:ea typeface="MS Mincho" panose="02020609040205080304" pitchFamily="49" charset="-128"/>
              </a:rPr>
              <a:t>が 一定の閾値</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行使気温</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を下回る度合いである</a:t>
            </a:r>
            <a:r>
              <a:rPr lang="ja-JP" altLang="en-US">
                <a:solidFill>
                  <a:srgbClr val="00B050"/>
                </a:solidFill>
                <a:latin typeface="MS Mincho" panose="02020609040205080304" pitchFamily="49" charset="-128"/>
                <a:ea typeface="MS Mincho" panose="02020609040205080304" pitchFamily="49" charset="-128"/>
              </a:rPr>
              <a:t>「冷温リスク」と密接な関連がある</a:t>
            </a:r>
            <a:r>
              <a:rPr lang="ja-JP" altLang="en-US">
                <a:latin typeface="MS Mincho" panose="02020609040205080304" pitchFamily="49" charset="-128"/>
                <a:ea typeface="MS Mincho" panose="02020609040205080304" pitchFamily="49" charset="-128"/>
              </a:rPr>
              <a:t>ことを確かめることがで きた。</a:t>
            </a:r>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13</a:t>
            </a:fld>
            <a:endParaRPr kumimoji="1" lang="ja-JP" altLang="en-US"/>
          </a:p>
        </p:txBody>
      </p:sp>
    </p:spTree>
    <p:extLst>
      <p:ext uri="{BB962C8B-B14F-4D97-AF65-F5344CB8AC3E}">
        <p14:creationId xmlns:p14="http://schemas.microsoft.com/office/powerpoint/2010/main" val="874847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いつまでに何を⾏うか，具体的にスケジュールを⽰す。 </a:t>
            </a:r>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14</a:t>
            </a:fld>
            <a:endParaRPr kumimoji="1" lang="ja-JP" altLang="en-US"/>
          </a:p>
        </p:txBody>
      </p:sp>
    </p:spTree>
    <p:extLst>
      <p:ext uri="{BB962C8B-B14F-4D97-AF65-F5344CB8AC3E}">
        <p14:creationId xmlns:p14="http://schemas.microsoft.com/office/powerpoint/2010/main" val="12564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15</a:t>
            </a:fld>
            <a:endParaRPr kumimoji="1" lang="ja-JP" altLang="en-US"/>
          </a:p>
        </p:txBody>
      </p:sp>
    </p:spTree>
    <p:extLst>
      <p:ext uri="{BB962C8B-B14F-4D97-AF65-F5344CB8AC3E}">
        <p14:creationId xmlns:p14="http://schemas.microsoft.com/office/powerpoint/2010/main" val="380850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研究のタイトル </a:t>
            </a:r>
            <a:endParaRPr lang="en-US" altLang="ja-JP" dirty="0"/>
          </a:p>
          <a:p>
            <a:r>
              <a:rPr lang="en-US" altLang="ja-JP" dirty="0"/>
              <a:t>※ </a:t>
            </a:r>
            <a:r>
              <a:rPr lang="ja-JP" altLang="en-US"/>
              <a:t>仮のタイトルで構いません。</a:t>
            </a:r>
            <a:endParaRPr lang="en-US" altLang="ja-JP" dirty="0"/>
          </a:p>
          <a:p>
            <a:r>
              <a:rPr lang="en-US" altLang="ja-JP" dirty="0"/>
              <a:t>※ </a:t>
            </a:r>
            <a:r>
              <a:rPr lang="ja-JP" altLang="en-US"/>
              <a:t>研究内容はデータを使った研究であれば，どのようなものでも構いません。 </a:t>
            </a:r>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2</a:t>
            </a:fld>
            <a:endParaRPr kumimoji="1" lang="ja-JP" altLang="en-US"/>
          </a:p>
        </p:txBody>
      </p:sp>
    </p:spTree>
    <p:extLst>
      <p:ext uri="{BB962C8B-B14F-4D97-AF65-F5344CB8AC3E}">
        <p14:creationId xmlns:p14="http://schemas.microsoft.com/office/powerpoint/2010/main" val="34187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⼀般的な観点から，どのようなことが研究の背景にあるのかを⽰す。 </a:t>
            </a:r>
            <a:endParaRPr lang="en-US" altLang="ja-JP" dirty="0"/>
          </a:p>
          <a:p>
            <a:r>
              <a:rPr lang="en-US" altLang="ja-JP" dirty="0"/>
              <a:t>※ 〜</a:t>
            </a:r>
            <a:r>
              <a:rPr lang="ja-JP" altLang="en-US"/>
              <a:t>に興味・関⼼をもったから，といったような各⾃の感想的背景ではなく，よ り客観的に数字や事実に基づいて⽰す。 </a:t>
            </a:r>
            <a:endParaRPr lang="en-US" altLang="ja-JP" dirty="0"/>
          </a:p>
          <a:p>
            <a:endParaRPr kumimoji="1" lang="en-US" altLang="ja-JP" dirty="0"/>
          </a:p>
          <a:p>
            <a:endParaRPr kumimoji="1" lang="en-US" altLang="ja-JP" dirty="0"/>
          </a:p>
          <a:p>
            <a:r>
              <a:rPr kumimoji="1" lang="ja-JP" altLang="en-US" sz="1200" kern="1200">
                <a:solidFill>
                  <a:schemeClr val="tx1"/>
                </a:solidFill>
                <a:effectLst/>
                <a:latin typeface="+mn-lt"/>
                <a:ea typeface="+mn-ea"/>
                <a:cs typeface="+mn-cs"/>
              </a:rPr>
              <a:t>インシュアリングとヘッジングの違いは，ヘッジング </a:t>
            </a:r>
            <a:r>
              <a:rPr kumimoji="1" lang="en-US" altLang="ja-JP" sz="1200" kern="1200" dirty="0">
                <a:solidFill>
                  <a:schemeClr val="tx1"/>
                </a:solidFill>
                <a:effectLst/>
                <a:latin typeface="+mn-lt"/>
                <a:ea typeface="+mn-ea"/>
                <a:cs typeface="+mn-cs"/>
              </a:rPr>
              <a:t>1 </a:t>
            </a:r>
            <a:r>
              <a:rPr kumimoji="1" lang="ja-JP" altLang="en-US" sz="1200" kern="1200">
                <a:solidFill>
                  <a:schemeClr val="tx1"/>
                </a:solidFill>
                <a:effectLst/>
                <a:latin typeface="+mn-lt"/>
                <a:ea typeface="+mn-ea"/>
                <a:cs typeface="+mn-cs"/>
              </a:rPr>
              <a:t>の場合は，利益を得るチャンスも犠牲にしている点 </a:t>
            </a:r>
            <a:r>
              <a:rPr kumimoji="1" lang="en-US" altLang="ja-JP" sz="1200" kern="1200" dirty="0">
                <a:solidFill>
                  <a:schemeClr val="tx1"/>
                </a:solidFill>
                <a:effectLst/>
                <a:latin typeface="+mn-lt"/>
                <a:ea typeface="+mn-ea"/>
                <a:cs typeface="+mn-cs"/>
              </a:rPr>
              <a:t>2 </a:t>
            </a:r>
            <a:endParaRPr lang="ja-JP" altLang="en-US"/>
          </a:p>
          <a:p>
            <a:r>
              <a:rPr kumimoji="1" lang="ja-JP" altLang="en-US" sz="1200" kern="1200">
                <a:solidFill>
                  <a:schemeClr val="tx1"/>
                </a:solidFill>
                <a:effectLst/>
                <a:latin typeface="+mn-lt"/>
                <a:ea typeface="+mn-ea"/>
                <a:cs typeface="+mn-cs"/>
              </a:rPr>
              <a:t>▽ 例 </a:t>
            </a:r>
            <a:r>
              <a:rPr kumimoji="1" lang="en-US" altLang="ja-JP" sz="1200" kern="1200" dirty="0">
                <a:solidFill>
                  <a:schemeClr val="tx1"/>
                </a:solidFill>
                <a:effectLst/>
                <a:latin typeface="+mn-lt"/>
                <a:ea typeface="+mn-ea"/>
                <a:cs typeface="+mn-cs"/>
              </a:rPr>
              <a:t>4.1-1</a:t>
            </a:r>
            <a:r>
              <a:rPr kumimoji="1" lang="ja-JP" altLang="en-US" sz="1200" kern="1200">
                <a:solidFill>
                  <a:schemeClr val="tx1"/>
                </a:solidFill>
                <a:effectLst/>
                <a:latin typeface="+mn-lt"/>
                <a:ea typeface="+mn-ea"/>
                <a:cs typeface="+mn-cs"/>
              </a:rPr>
              <a:t>では，収穫時の販売価格下落リスクを回避 </a:t>
            </a:r>
            <a:r>
              <a:rPr kumimoji="1" lang="en-US" altLang="ja-JP" sz="1200" kern="1200" dirty="0">
                <a:solidFill>
                  <a:schemeClr val="tx1"/>
                </a:solidFill>
                <a:effectLst/>
                <a:latin typeface="+mn-lt"/>
                <a:ea typeface="+mn-ea"/>
                <a:cs typeface="+mn-cs"/>
              </a:rPr>
              <a:t>3 </a:t>
            </a:r>
            <a:r>
              <a:rPr kumimoji="1" lang="ja-JP" altLang="en-US" sz="1200" kern="1200">
                <a:solidFill>
                  <a:schemeClr val="tx1"/>
                </a:solidFill>
                <a:effectLst/>
                <a:latin typeface="+mn-lt"/>
                <a:ea typeface="+mn-ea"/>
                <a:cs typeface="+mn-cs"/>
              </a:rPr>
              <a:t>すると同時に，価格上昇による利益獲得のチャンス </a:t>
            </a:r>
            <a:r>
              <a:rPr kumimoji="1" lang="en-US" altLang="ja-JP" sz="1200" kern="1200" dirty="0">
                <a:solidFill>
                  <a:schemeClr val="tx1"/>
                </a:solidFill>
                <a:effectLst/>
                <a:latin typeface="+mn-lt"/>
                <a:ea typeface="+mn-ea"/>
                <a:cs typeface="+mn-cs"/>
              </a:rPr>
              <a:t>4 </a:t>
            </a:r>
            <a:r>
              <a:rPr kumimoji="1" lang="ja-JP" altLang="en-US" sz="1200" kern="1200">
                <a:solidFill>
                  <a:schemeClr val="tx1"/>
                </a:solidFill>
                <a:effectLst/>
                <a:latin typeface="+mn-lt"/>
                <a:ea typeface="+mn-ea"/>
                <a:cs typeface="+mn-cs"/>
              </a:rPr>
              <a:t>も犠牲にしている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近年、〇〇が問題となっている。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〇〇の調査（）によれば、〇〇が明らかとなる。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しかし、〇〇については明らかにされていない。</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〇〇は、〇〇なのかについて考察する。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そこで、本レポートでは、００を明らかにする。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そのために、先行論文に記載されている関連研究を調べて検討する。</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3</a:t>
            </a:fld>
            <a:endParaRPr kumimoji="1" lang="ja-JP" altLang="en-US"/>
          </a:p>
        </p:txBody>
      </p:sp>
    </p:spTree>
    <p:extLst>
      <p:ext uri="{BB962C8B-B14F-4D97-AF65-F5344CB8AC3E}">
        <p14:creationId xmlns:p14="http://schemas.microsoft.com/office/powerpoint/2010/main" val="30827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4</a:t>
            </a:fld>
            <a:endParaRPr kumimoji="1" lang="ja-JP" altLang="en-US"/>
          </a:p>
        </p:txBody>
      </p:sp>
    </p:spTree>
    <p:extLst>
      <p:ext uri="{BB962C8B-B14F-4D97-AF65-F5344CB8AC3E}">
        <p14:creationId xmlns:p14="http://schemas.microsoft.com/office/powerpoint/2010/main" val="262630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なにを明らかにしたいのかなどの「問い」や「仮説」を⽰す。</a:t>
            </a:r>
            <a:endParaRPr lang="en-US" altLang="ja-JP" dirty="0"/>
          </a:p>
          <a:p>
            <a:r>
              <a:rPr lang="ja-JP" altLang="en-US"/>
              <a:t> </a:t>
            </a:r>
            <a:r>
              <a:rPr lang="en-US" altLang="ja-JP" dirty="0"/>
              <a:t>※ </a:t>
            </a:r>
            <a:r>
              <a:rPr lang="ja-JP" altLang="en-US"/>
              <a:t>ここを明確に設定できるかが，今後の研究に影響してきます。</a:t>
            </a:r>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5</a:t>
            </a:fld>
            <a:endParaRPr kumimoji="1" lang="ja-JP" altLang="en-US"/>
          </a:p>
        </p:txBody>
      </p:sp>
    </p:spTree>
    <p:extLst>
      <p:ext uri="{BB962C8B-B14F-4D97-AF65-F5344CB8AC3E}">
        <p14:creationId xmlns:p14="http://schemas.microsoft.com/office/powerpoint/2010/main" val="165953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t>・「どのような⽬的で研究をしているのか」について、中井 </a:t>
            </a:r>
            <a:r>
              <a:rPr lang="en-US" altLang="ja-JP" dirty="0"/>
              <a:t>,</a:t>
            </a:r>
            <a:r>
              <a:rPr lang="ja-JP" altLang="en-US"/>
              <a:t>杉村，谷水，岩村</a:t>
            </a:r>
            <a:r>
              <a:rPr lang="en-US" altLang="ja-JP" dirty="0"/>
              <a:t>(2013)</a:t>
            </a:r>
            <a:r>
              <a:rPr lang="ja-JP" altLang="en-US"/>
              <a:t>は次のように述べている。</a:t>
            </a:r>
          </a:p>
          <a:p>
            <a:pPr marL="0" indent="0">
              <a:buNone/>
            </a:pPr>
            <a:endParaRPr lang="en-US" altLang="ja-JP" dirty="0"/>
          </a:p>
          <a:p>
            <a:pPr marL="0" indent="0">
              <a:buNone/>
            </a:pPr>
            <a:r>
              <a:rPr lang="ja-JP" altLang="en-US"/>
              <a:t>現在，食に対する安全性と安定供給が重要となっている</a:t>
            </a:r>
            <a:r>
              <a:rPr lang="en-US" altLang="ja-JP" dirty="0"/>
              <a:t>. </a:t>
            </a:r>
            <a:r>
              <a:rPr lang="ja-JP" altLang="en-US"/>
              <a:t>そこで，植物工場における野菜の生産が注目されている</a:t>
            </a:r>
            <a:r>
              <a:rPr lang="en-US" altLang="ja-JP" dirty="0"/>
              <a:t>.</a:t>
            </a:r>
            <a:r>
              <a:rPr lang="ja-JP" altLang="en-US"/>
              <a:t>し かし，植物工場で生産される野菜は，生産コストが一般の野 菜に比べて高くなる事が問題である </a:t>
            </a:r>
            <a:r>
              <a:rPr lang="en-US" altLang="ja-JP" dirty="0"/>
              <a:t>1).</a:t>
            </a:r>
            <a:r>
              <a:rPr lang="ja-JP" altLang="en-US"/>
              <a:t>そこで，リーフレタス の完全制御型植物工場をモデル化し生産コスト分析を行い， その問題点を明らかにする</a:t>
            </a:r>
            <a:r>
              <a:rPr lang="en-US" altLang="ja-JP" dirty="0"/>
              <a:t>.</a:t>
            </a:r>
            <a:r>
              <a:rPr lang="ja-JP" altLang="en-US"/>
              <a:t>さらに，</a:t>
            </a:r>
            <a:r>
              <a:rPr lang="ja-JP" altLang="en-US">
                <a:solidFill>
                  <a:srgbClr val="00B050"/>
                </a:solidFill>
              </a:rPr>
              <a:t>植物工場を運営する上 で重要な市場価格を予測するシステムを開発</a:t>
            </a:r>
            <a:r>
              <a:rPr lang="ja-JP" altLang="en-US"/>
              <a:t>し，予測価格に 基づいて植物工場の運用を行う手法を提案する</a:t>
            </a:r>
            <a:r>
              <a:rPr lang="en-US" altLang="ja-JP" dirty="0"/>
              <a:t>. </a:t>
            </a:r>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6</a:t>
            </a:fld>
            <a:endParaRPr kumimoji="1" lang="ja-JP" altLang="en-US"/>
          </a:p>
        </p:txBody>
      </p:sp>
    </p:spTree>
    <p:extLst>
      <p:ext uri="{BB962C8B-B14F-4D97-AF65-F5344CB8AC3E}">
        <p14:creationId xmlns:p14="http://schemas.microsoft.com/office/powerpoint/2010/main" val="80722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a:t>「</a:t>
            </a:r>
            <a:r>
              <a:rPr lang="ja-JP" altLang="en-US"/>
              <a:t>どのような分析⽅法を⽤いているのか</a:t>
            </a:r>
            <a:r>
              <a:rPr kumimoji="1" lang="ja-JP" altLang="en-US"/>
              <a:t>」について、</a:t>
            </a:r>
            <a:r>
              <a:rPr lang="ja-JP" altLang="en-US"/>
              <a:t>中井 </a:t>
            </a:r>
            <a:r>
              <a:rPr lang="en-US" altLang="ja-JP" dirty="0"/>
              <a:t>,</a:t>
            </a:r>
            <a:r>
              <a:rPr lang="ja-JP" altLang="en-US"/>
              <a:t>杉村，谷水，岩村</a:t>
            </a:r>
            <a:r>
              <a:rPr lang="en-US" altLang="ja-JP" dirty="0"/>
              <a:t>(2013)</a:t>
            </a:r>
            <a:r>
              <a:rPr lang="ja-JP" altLang="en-US"/>
              <a:t>は次のように述べている。</a:t>
            </a:r>
            <a:endParaRPr lang="en-US" altLang="ja-JP" dirty="0"/>
          </a:p>
          <a:p>
            <a:pPr marL="0" indent="0">
              <a:buNone/>
            </a:pPr>
            <a:endParaRPr kumimoji="1" lang="en-US" altLang="ja-JP" dirty="0"/>
          </a:p>
          <a:p>
            <a:pPr marL="0" indent="0">
              <a:buNone/>
            </a:pPr>
            <a:r>
              <a:rPr lang="ja-JP" altLang="en-US">
                <a:solidFill>
                  <a:srgbClr val="00B050"/>
                </a:solidFill>
              </a:rPr>
              <a:t>過去 </a:t>
            </a:r>
            <a:r>
              <a:rPr lang="en-US" altLang="ja-JP" dirty="0">
                <a:solidFill>
                  <a:srgbClr val="00B050"/>
                </a:solidFill>
              </a:rPr>
              <a:t>8 </a:t>
            </a:r>
            <a:r>
              <a:rPr lang="ja-JP" altLang="en-US">
                <a:solidFill>
                  <a:srgbClr val="00B050"/>
                </a:solidFill>
              </a:rPr>
              <a:t>年間の各月の気象データと卸売価格の相関</a:t>
            </a:r>
            <a:r>
              <a:rPr lang="ja-JP" altLang="en-US"/>
              <a:t>を求め， 卸売価格との相関が高い各月の気温のデータに基づいてレタ スの卸売価格を推定するモデルを作成する</a:t>
            </a:r>
            <a:r>
              <a:rPr lang="en-US" altLang="ja-JP" dirty="0"/>
              <a:t>.</a:t>
            </a:r>
            <a:r>
              <a:rPr lang="ja-JP" altLang="en-US"/>
              <a:t>このモデルは， 多項式関数を生成する </a:t>
            </a:r>
            <a:r>
              <a:rPr lang="en" altLang="ja-JP" dirty="0">
                <a:solidFill>
                  <a:srgbClr val="00B050"/>
                </a:solidFill>
              </a:rPr>
              <a:t>GP(Genetic Programming) </a:t>
            </a:r>
            <a:r>
              <a:rPr lang="ja-JP" altLang="en-US">
                <a:solidFill>
                  <a:srgbClr val="00B050"/>
                </a:solidFill>
              </a:rPr>
              <a:t>の手法を 適用し，過去 </a:t>
            </a:r>
            <a:r>
              <a:rPr lang="en-US" altLang="ja-JP" dirty="0">
                <a:solidFill>
                  <a:srgbClr val="00B050"/>
                </a:solidFill>
              </a:rPr>
              <a:t>36 </a:t>
            </a:r>
            <a:r>
              <a:rPr lang="ja-JP" altLang="en-US">
                <a:solidFill>
                  <a:srgbClr val="00B050"/>
                </a:solidFill>
              </a:rPr>
              <a:t>か月間の各月の最低気温のデータに基づいて， 実際の卸市場価格と予測値の最小 </a:t>
            </a:r>
            <a:r>
              <a:rPr lang="en-US" altLang="ja-JP" dirty="0">
                <a:solidFill>
                  <a:srgbClr val="00B050"/>
                </a:solidFill>
              </a:rPr>
              <a:t>2 </a:t>
            </a:r>
            <a:r>
              <a:rPr lang="ja-JP" altLang="en-US">
                <a:solidFill>
                  <a:srgbClr val="00B050"/>
                </a:solidFill>
              </a:rPr>
              <a:t>乗誤差が小さくする多項 式関数を求める</a:t>
            </a:r>
            <a:r>
              <a:rPr lang="en-US" altLang="ja-JP" dirty="0">
                <a:solidFill>
                  <a:srgbClr val="00B050"/>
                </a:solidFill>
              </a:rPr>
              <a:t>.</a:t>
            </a:r>
            <a:r>
              <a:rPr lang="ja-JP" altLang="en-US"/>
              <a:t>これを翌月のレタスの卸売価格を予測する 予測式として利用する</a:t>
            </a:r>
            <a:r>
              <a:rPr lang="en-US" altLang="ja-JP" dirty="0"/>
              <a:t>.</a:t>
            </a:r>
            <a:r>
              <a:rPr lang="ja-JP" altLang="en-US"/>
              <a:t>また，</a:t>
            </a:r>
            <a:r>
              <a:rPr lang="en" altLang="ja-JP" dirty="0">
                <a:solidFill>
                  <a:srgbClr val="00B050"/>
                </a:solidFill>
              </a:rPr>
              <a:t>GP </a:t>
            </a:r>
            <a:r>
              <a:rPr lang="ja-JP" altLang="en-US">
                <a:solidFill>
                  <a:srgbClr val="00B050"/>
                </a:solidFill>
              </a:rPr>
              <a:t>は確率的に多項式関数を生 成するため，関数の生成を </a:t>
            </a:r>
            <a:r>
              <a:rPr lang="en-US" altLang="ja-JP" dirty="0">
                <a:solidFill>
                  <a:srgbClr val="00B050"/>
                </a:solidFill>
              </a:rPr>
              <a:t>5 </a:t>
            </a:r>
            <a:r>
              <a:rPr lang="ja-JP" altLang="en-US">
                <a:solidFill>
                  <a:srgbClr val="00B050"/>
                </a:solidFill>
              </a:rPr>
              <a:t>回行い，その平均をとっている </a:t>
            </a:r>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7</a:t>
            </a:fld>
            <a:endParaRPr kumimoji="1" lang="ja-JP" altLang="en-US"/>
          </a:p>
        </p:txBody>
      </p:sp>
    </p:spTree>
    <p:extLst>
      <p:ext uri="{BB962C8B-B14F-4D97-AF65-F5344CB8AC3E}">
        <p14:creationId xmlns:p14="http://schemas.microsoft.com/office/powerpoint/2010/main" val="303119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t>「どのようなデータを⽤いているのか」について、中井 </a:t>
            </a:r>
            <a:r>
              <a:rPr lang="en-US" altLang="ja-JP" dirty="0"/>
              <a:t>,</a:t>
            </a:r>
            <a:r>
              <a:rPr lang="ja-JP" altLang="en-US"/>
              <a:t>杉村，谷水，岩村</a:t>
            </a:r>
            <a:r>
              <a:rPr lang="en-US" altLang="ja-JP" dirty="0"/>
              <a:t>(2013)</a:t>
            </a:r>
            <a:r>
              <a:rPr lang="ja-JP" altLang="en-US"/>
              <a:t>は次のように述べている。</a:t>
            </a:r>
            <a:endParaRPr lang="en-US" altLang="ja-JP" dirty="0"/>
          </a:p>
          <a:p>
            <a:endParaRPr kumimoji="1" lang="en-US" altLang="ja-JP" dirty="0"/>
          </a:p>
          <a:p>
            <a:pPr marL="0" indent="0">
              <a:buNone/>
            </a:pPr>
            <a:r>
              <a:rPr lang="ja-JP" altLang="en-US">
                <a:solidFill>
                  <a:srgbClr val="00B050"/>
                </a:solidFill>
              </a:rPr>
              <a:t>過去 </a:t>
            </a:r>
            <a:r>
              <a:rPr lang="en-US" altLang="ja-JP" dirty="0">
                <a:solidFill>
                  <a:srgbClr val="00B050"/>
                </a:solidFill>
              </a:rPr>
              <a:t>8 </a:t>
            </a:r>
            <a:r>
              <a:rPr lang="ja-JP" altLang="en-US">
                <a:solidFill>
                  <a:srgbClr val="00B050"/>
                </a:solidFill>
              </a:rPr>
              <a:t>年間の各月の気象データ</a:t>
            </a:r>
            <a:r>
              <a:rPr lang="ja-JP" altLang="en-US"/>
              <a:t>と</a:t>
            </a:r>
            <a:r>
              <a:rPr lang="ja-JP" altLang="en-US">
                <a:solidFill>
                  <a:srgbClr val="00B050"/>
                </a:solidFill>
              </a:rPr>
              <a:t>卸売価格</a:t>
            </a:r>
            <a:r>
              <a:rPr lang="ja-JP" altLang="en-US"/>
              <a:t>の相関を求め， 卸売価格との相関が高い各月の気温のデータに基づいてレタ スの卸売価格を推定するモデルを作成する</a:t>
            </a:r>
            <a:r>
              <a:rPr lang="en-US" altLang="ja-JP" dirty="0"/>
              <a:t>.</a:t>
            </a:r>
            <a:r>
              <a:rPr lang="ja-JP" altLang="en-US"/>
              <a:t>このモデルは， 多項式関数を生成する </a:t>
            </a:r>
            <a:r>
              <a:rPr lang="en" altLang="ja-JP" dirty="0"/>
              <a:t>GP(Genetic Programming) </a:t>
            </a:r>
            <a:r>
              <a:rPr lang="ja-JP" altLang="en-US"/>
              <a:t>の手法を 適用し，</a:t>
            </a:r>
            <a:r>
              <a:rPr lang="ja-JP" altLang="en-US">
                <a:solidFill>
                  <a:srgbClr val="00B050"/>
                </a:solidFill>
              </a:rPr>
              <a:t>過去 </a:t>
            </a:r>
            <a:r>
              <a:rPr lang="en-US" altLang="ja-JP" dirty="0">
                <a:solidFill>
                  <a:srgbClr val="00B050"/>
                </a:solidFill>
              </a:rPr>
              <a:t>36 </a:t>
            </a:r>
            <a:r>
              <a:rPr lang="ja-JP" altLang="en-US">
                <a:solidFill>
                  <a:srgbClr val="00B050"/>
                </a:solidFill>
              </a:rPr>
              <a:t>か月間の各月の最低気温のデータ</a:t>
            </a:r>
            <a:r>
              <a:rPr lang="ja-JP" altLang="en-US"/>
              <a:t>に基づいて， 実際の卸市場価格と予測値の最小 </a:t>
            </a:r>
            <a:r>
              <a:rPr lang="en-US" altLang="ja-JP" dirty="0"/>
              <a:t>2 </a:t>
            </a:r>
            <a:r>
              <a:rPr lang="ja-JP" altLang="en-US"/>
              <a:t>乗誤差が小さくする多項 式関数を求める</a:t>
            </a:r>
            <a:r>
              <a:rPr lang="en-US" altLang="ja-JP" dirty="0"/>
              <a:t>.</a:t>
            </a:r>
            <a:r>
              <a:rPr lang="ja-JP" altLang="en-US"/>
              <a:t>これを翌月のレタスの卸売価格を予測する 予測式として利用する</a:t>
            </a:r>
            <a:r>
              <a:rPr lang="en-US" altLang="ja-JP" dirty="0"/>
              <a:t>.</a:t>
            </a:r>
            <a:r>
              <a:rPr lang="ja-JP" altLang="en-US"/>
              <a:t>また，</a:t>
            </a:r>
            <a:r>
              <a:rPr lang="en" altLang="ja-JP" dirty="0"/>
              <a:t>GP </a:t>
            </a:r>
            <a:r>
              <a:rPr lang="ja-JP" altLang="en-US"/>
              <a:t>は確率的に多項式関数を生 成するため，関数の生成を </a:t>
            </a:r>
            <a:r>
              <a:rPr lang="en-US" altLang="ja-JP" dirty="0"/>
              <a:t>5 </a:t>
            </a:r>
            <a:r>
              <a:rPr lang="ja-JP" altLang="en-US"/>
              <a:t>回行い，その平均をとっている </a:t>
            </a:r>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8</a:t>
            </a:fld>
            <a:endParaRPr kumimoji="1" lang="ja-JP" altLang="en-US"/>
          </a:p>
        </p:txBody>
      </p:sp>
    </p:spTree>
    <p:extLst>
      <p:ext uri="{BB962C8B-B14F-4D97-AF65-F5344CB8AC3E}">
        <p14:creationId xmlns:p14="http://schemas.microsoft.com/office/powerpoint/2010/main" val="120207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a:t>「どのような⽬的で研究をしているのか 」について、森平 、伊藤</a:t>
            </a:r>
            <a:r>
              <a:rPr lang="en-US" altLang="ja-JP" dirty="0"/>
              <a:t>(2020)</a:t>
            </a:r>
            <a:r>
              <a:rPr lang="ja-JP" altLang="en-US"/>
              <a:t>は、次のように述べている。</a:t>
            </a:r>
            <a:endParaRPr lang="en-US" altLang="ja-JP" dirty="0"/>
          </a:p>
          <a:p>
            <a:endParaRPr lang="en-US" altLang="ja-JP" dirty="0"/>
          </a:p>
          <a:p>
            <a:pPr marL="0" indent="0">
              <a:buNone/>
            </a:pPr>
            <a:r>
              <a:rPr lang="ja-JP" altLang="en-US"/>
              <a:t>小豆の収穫量に大きな影響を与える天候、特にこれまで言われてきた </a:t>
            </a:r>
            <a:r>
              <a:rPr lang="en-US" altLang="ja-JP" dirty="0"/>
              <a:t>6 </a:t>
            </a:r>
            <a:r>
              <a:rPr lang="ja-JP" altLang="en-US"/>
              <a:t>月から </a:t>
            </a:r>
            <a:r>
              <a:rPr lang="en-US" altLang="ja-JP" dirty="0"/>
              <a:t>9 </a:t>
            </a:r>
            <a:r>
              <a:rPr lang="ja-JP" altLang="en-US"/>
              <a:t>月の冷温のみならず、</a:t>
            </a:r>
            <a:r>
              <a:rPr lang="ja-JP" altLang="en-US">
                <a:solidFill>
                  <a:srgbClr val="00B050"/>
                </a:solidFill>
              </a:rPr>
              <a:t>冬季の寒さもが小豆の先物と現物価格に異なった形で影響を与える</a:t>
            </a:r>
            <a:r>
              <a:rPr lang="ja-JP" altLang="en-US"/>
              <a:t>ことを検証することにある。</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D90032E-B19B-4C4D-A268-FBC89147D57A}" type="slidenum">
              <a:rPr kumimoji="1" lang="ja-JP" altLang="en-US" smtClean="0"/>
              <a:t>10</a:t>
            </a:fld>
            <a:endParaRPr kumimoji="1" lang="ja-JP" altLang="en-US"/>
          </a:p>
        </p:txBody>
      </p:sp>
    </p:spTree>
    <p:extLst>
      <p:ext uri="{BB962C8B-B14F-4D97-AF65-F5344CB8AC3E}">
        <p14:creationId xmlns:p14="http://schemas.microsoft.com/office/powerpoint/2010/main" val="366109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4A927A-3310-DC44-844C-B39DCB153C1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2E95C5-9F92-CB46-B7C5-25BF50F82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97DE49-3825-494D-8E70-D2DB3DBB2170}"/>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E4485616-E9F8-9849-9880-E02917C761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CCA47C-8588-FA44-8245-4216CBE1298A}"/>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361676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4D21B-563E-6249-83A6-BF560F5363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52BFA8-B434-5B41-B2EF-D9E92DA1B67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76292A-4E94-0A4F-BF93-F93332BB608E}"/>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F2810699-18EC-FB4B-BDA9-73A6A18E09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7E429F-B20C-994C-B790-1D90074DD34A}"/>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23709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9E78292-F8B6-D545-82EC-F72667004C9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DBF327-624D-A845-8375-5577B3BD239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A35BA5-C080-E248-9D22-6FD030F8546B}"/>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FDC0E96C-8E22-BB45-8CF3-BC090EC9A7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1204F1-8B9F-3C4C-9892-72A3951823C4}"/>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7569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1BE08-4DB2-2A4C-94F8-094D3414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1B548F-B019-FE4E-B6D8-E63FC83C20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FA764D-5288-394D-9007-09F6D1FA5578}"/>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538C58C9-3D47-9A4F-ACA5-DEB8EBB6BD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D1AEDD-1D28-8544-B63D-C18CFFB80FB6}"/>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367542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5AFAE-7C2E-2E4B-9D5B-0FA023C5D8D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74EAC-FDB7-6F46-AAD1-983D556FA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6E06AD-730F-0844-9E4D-B498784F8984}"/>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80D895A-B148-F84F-AA8B-2C3FD86BE8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368C0-8E2A-B44E-8B1E-E1108F0A2291}"/>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153121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5F3B5-E86B-F847-864C-D87D3E3CD7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ED7B5B-49F9-5845-9A74-3AD8788682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99B2F-D161-B348-8E76-98F52D341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E9A486A-7AFD-3548-9C27-369163756A6B}"/>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FDAF13F9-92C1-5E42-A1F9-2A778EA92C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FCB7C3-11B6-B047-8D19-A22BACA480C8}"/>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289747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AFE12D-4D02-DE42-9E2F-333CDF79B7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839CCA-C720-F546-A089-8DC8C37F3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F1B325-54C7-2043-A744-0299B6B17C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73E1C23-542D-E54D-9AE4-EE313B7A2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A3EBCE-F1E7-E449-A48C-3D93E3F6C95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0B31B5-CA4D-4046-9808-E0120896B3C6}"/>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8" name="フッター プレースホルダー 7">
            <a:extLst>
              <a:ext uri="{FF2B5EF4-FFF2-40B4-BE49-F238E27FC236}">
                <a16:creationId xmlns:a16="http://schemas.microsoft.com/office/drawing/2014/main" id="{D183A863-94B5-904E-AD13-B444583ADA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A6151A9-4130-B94A-8D42-00D14F59723F}"/>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336495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BEB56-01DC-F84D-949D-F310CE1446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038E45-7A97-FA41-8731-AF45B27265F3}"/>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4" name="フッター プレースホルダー 3">
            <a:extLst>
              <a:ext uri="{FF2B5EF4-FFF2-40B4-BE49-F238E27FC236}">
                <a16:creationId xmlns:a16="http://schemas.microsoft.com/office/drawing/2014/main" id="{81C9FB4E-98CF-A646-8BE6-3047DCED70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E9A6F54-6369-2141-AC1F-BB48989B0F54}"/>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12233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3277E9-77B1-4343-A911-5BA4AA2E834B}"/>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3" name="フッター プレースホルダー 2">
            <a:extLst>
              <a:ext uri="{FF2B5EF4-FFF2-40B4-BE49-F238E27FC236}">
                <a16:creationId xmlns:a16="http://schemas.microsoft.com/office/drawing/2014/main" id="{3BB4D800-B108-3D48-945C-1C332CC4341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3BEB08D-8C64-304E-8769-E6417D043ABC}"/>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134087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F6EFB5-C794-A144-B7A7-89323FC207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7D0B5C-F800-1943-A14B-3DD2DC77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5FF699D-7E0E-5944-8F55-C1AF71A36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DC73C9-D46B-424A-B069-DE92AE1CE083}"/>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36BE9626-1149-0744-8288-80C8C747C5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936542-B3EF-2047-8DD4-1F4B63404CA4}"/>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417598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03FB4-A6AD-4E4D-9AF4-7CCAC1F1DD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AAA0156-BFEC-C343-9D56-A227C5128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CF168E4-B00D-A541-A202-ACF2144CE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B719CF-635A-DD4C-BE4B-2A694FEB7A6C}"/>
              </a:ext>
            </a:extLst>
          </p:cNvPr>
          <p:cNvSpPr>
            <a:spLocks noGrp="1"/>
          </p:cNvSpPr>
          <p:nvPr>
            <p:ph type="dt" sz="half" idx="10"/>
          </p:nvPr>
        </p:nvSpPr>
        <p:spPr/>
        <p:txBody>
          <a:bodyPr/>
          <a:lstStyle/>
          <a:p>
            <a:fld id="{B7ED1AE3-F53F-EA4A-88E1-7FBB004BC737}"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BB002F93-67FE-A848-B10F-6AB8804F61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F29DA4-F639-5545-92CD-D1F51569E775}"/>
              </a:ext>
            </a:extLst>
          </p:cNvPr>
          <p:cNvSpPr>
            <a:spLocks noGrp="1"/>
          </p:cNvSpPr>
          <p:nvPr>
            <p:ph type="sldNum" sz="quarter" idx="12"/>
          </p:nvPr>
        </p:nvSpPr>
        <p:spPr/>
        <p:txBody>
          <a:body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384006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702484E-21FD-B54C-B486-447B77FBB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D19CE3-D855-BC4D-ACFD-CD2445155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BFC71A-D1D7-554E-BC05-782A4C85C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D1AE3-F53F-EA4A-88E1-7FBB004BC737}"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43EEBBC5-D805-C744-AB31-E14E9472D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365D78D-D623-0940-AEAD-3AFD4982C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AAA17-E0C9-2049-9ADE-B68E392070AE}" type="slidenum">
              <a:rPr kumimoji="1" lang="ja-JP" altLang="en-US" smtClean="0"/>
              <a:t>‹#›</a:t>
            </a:fld>
            <a:endParaRPr kumimoji="1" lang="ja-JP" altLang="en-US"/>
          </a:p>
        </p:txBody>
      </p:sp>
    </p:spTree>
    <p:extLst>
      <p:ext uri="{BB962C8B-B14F-4D97-AF65-F5344CB8AC3E}">
        <p14:creationId xmlns:p14="http://schemas.microsoft.com/office/powerpoint/2010/main" val="268265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stage.jst.go.jp/article/pscjspe/2013A/0/2013A_751/_article/-char/j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2B1FB4-CDB1-414A-951A-6765DA288C02}"/>
              </a:ext>
            </a:extLst>
          </p:cNvPr>
          <p:cNvSpPr>
            <a:spLocks noGrp="1"/>
          </p:cNvSpPr>
          <p:nvPr>
            <p:ph type="ctrTitle"/>
          </p:nvPr>
        </p:nvSpPr>
        <p:spPr/>
        <p:txBody>
          <a:bodyPr/>
          <a:lstStyle/>
          <a:p>
            <a:r>
              <a:rPr lang="ja-JP" altLang="en-US" b="1">
                <a:latin typeface="MS Mincho" panose="02020609040205080304" pitchFamily="49" charset="-128"/>
                <a:ea typeface="MS Mincho" panose="02020609040205080304" pitchFamily="49" charset="-128"/>
              </a:rPr>
              <a:t>報告会用資料</a:t>
            </a:r>
            <a:endParaRPr kumimoji="1" lang="ja-JP" altLang="en-US">
              <a:latin typeface="MS Mincho" panose="02020609040205080304" pitchFamily="49" charset="-128"/>
              <a:ea typeface="MS Mincho" panose="02020609040205080304" pitchFamily="49" charset="-128"/>
            </a:endParaRPr>
          </a:p>
        </p:txBody>
      </p:sp>
      <p:sp>
        <p:nvSpPr>
          <p:cNvPr id="3" name="字幕 2">
            <a:extLst>
              <a:ext uri="{FF2B5EF4-FFF2-40B4-BE49-F238E27FC236}">
                <a16:creationId xmlns:a16="http://schemas.microsoft.com/office/drawing/2014/main" id="{AC9123A5-F1B1-A346-987E-34F603F566FB}"/>
              </a:ext>
            </a:extLst>
          </p:cNvPr>
          <p:cNvSpPr>
            <a:spLocks noGrp="1"/>
          </p:cNvSpPr>
          <p:nvPr>
            <p:ph type="subTitle" idx="1"/>
          </p:nvPr>
        </p:nvSpPr>
        <p:spPr/>
        <p:txBody>
          <a:bodyPr/>
          <a:lstStyle/>
          <a:p>
            <a:r>
              <a:rPr kumimoji="1" lang="ja-JP" altLang="en-US">
                <a:latin typeface="MS Mincho" panose="02020609040205080304" pitchFamily="49" charset="-128"/>
                <a:ea typeface="MS Mincho" panose="02020609040205080304" pitchFamily="49" charset="-128"/>
              </a:rPr>
              <a:t>冨家旭陽</a:t>
            </a:r>
          </a:p>
        </p:txBody>
      </p:sp>
    </p:spTree>
    <p:extLst>
      <p:ext uri="{BB962C8B-B14F-4D97-AF65-F5344CB8AC3E}">
        <p14:creationId xmlns:p14="http://schemas.microsoft.com/office/powerpoint/2010/main" val="227146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2590D-ECD8-0A49-AEFE-DF8DF5866C4C}"/>
              </a:ext>
            </a:extLst>
          </p:cNvPr>
          <p:cNvSpPr>
            <a:spLocks noGrp="1"/>
          </p:cNvSpPr>
          <p:nvPr>
            <p:ph type="title"/>
          </p:nvPr>
        </p:nvSpPr>
        <p:spPr/>
        <p:txBody>
          <a:bodyPr/>
          <a:lstStyle/>
          <a:p>
            <a:r>
              <a:rPr kumimoji="1" lang="ja-JP" altLang="en-US" b="1">
                <a:latin typeface="MS Mincho" panose="02020609040205080304" pitchFamily="49" charset="-128"/>
                <a:ea typeface="MS Mincho" panose="02020609040205080304" pitchFamily="49" charset="-128"/>
              </a:rPr>
              <a:t>先行研究</a:t>
            </a:r>
            <a:r>
              <a:rPr lang="ja-JP" altLang="en-US" b="1">
                <a:latin typeface="MS Mincho" panose="02020609040205080304" pitchFamily="49" charset="-128"/>
                <a:ea typeface="MS Mincho" panose="02020609040205080304" pitchFamily="49" charset="-128"/>
              </a:rPr>
              <a:t>②</a:t>
            </a:r>
            <a:endParaRPr kumimoji="1" lang="ja-JP" altLang="en-US" b="1">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C40CCC89-34AA-BF41-A43B-68F9411262D5}"/>
              </a:ext>
            </a:extLst>
          </p:cNvPr>
          <p:cNvSpPr>
            <a:spLocks noGrp="1"/>
          </p:cNvSpPr>
          <p:nvPr>
            <p:ph idx="1"/>
          </p:nvPr>
        </p:nvSpPr>
        <p:spPr/>
        <p:txBody>
          <a:bodyPr/>
          <a:lstStyle/>
          <a:p>
            <a:pPr marL="0" indent="0">
              <a:buNone/>
            </a:pPr>
            <a:r>
              <a:rPr lang="ja-JP" altLang="en-US">
                <a:latin typeface="MS Mincho" panose="02020609040205080304" pitchFamily="49" charset="-128"/>
                <a:ea typeface="MS Mincho" panose="02020609040205080304" pitchFamily="49" charset="-128"/>
              </a:rPr>
              <a:t>・「どのような⽬的で研究をしているのか 」について、森平 、伊藤</a:t>
            </a:r>
            <a:r>
              <a:rPr lang="en-US" altLang="ja-JP" dirty="0">
                <a:latin typeface="MS Mincho" panose="02020609040205080304" pitchFamily="49" charset="-128"/>
                <a:ea typeface="MS Mincho" panose="02020609040205080304" pitchFamily="49" charset="-128"/>
              </a:rPr>
              <a:t>(2020)</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・冬季の寒さもが</a:t>
            </a:r>
            <a:r>
              <a:rPr lang="ja-JP" altLang="en-US">
                <a:solidFill>
                  <a:srgbClr val="00B050"/>
                </a:solidFill>
                <a:latin typeface="MS Mincho" panose="02020609040205080304" pitchFamily="49" charset="-128"/>
                <a:ea typeface="MS Mincho" panose="02020609040205080304" pitchFamily="49" charset="-128"/>
              </a:rPr>
              <a:t>小豆</a:t>
            </a:r>
            <a:r>
              <a:rPr lang="ja-JP" altLang="en-US">
                <a:latin typeface="MS Mincho" panose="02020609040205080304" pitchFamily="49" charset="-128"/>
                <a:ea typeface="MS Mincho" panose="02020609040205080304" pitchFamily="49" charset="-128"/>
              </a:rPr>
              <a:t>の</a:t>
            </a:r>
            <a:r>
              <a:rPr lang="ja-JP" altLang="en-US">
                <a:solidFill>
                  <a:srgbClr val="00B050"/>
                </a:solidFill>
                <a:latin typeface="MS Mincho" panose="02020609040205080304" pitchFamily="49" charset="-128"/>
                <a:ea typeface="MS Mincho" panose="02020609040205080304" pitchFamily="49" charset="-128"/>
              </a:rPr>
              <a:t>先物</a:t>
            </a:r>
            <a:r>
              <a:rPr lang="ja-JP" altLang="en-US">
                <a:latin typeface="MS Mincho" panose="02020609040205080304" pitchFamily="49" charset="-128"/>
                <a:ea typeface="MS Mincho" panose="02020609040205080304" pitchFamily="49" charset="-128"/>
              </a:rPr>
              <a:t>と</a:t>
            </a:r>
            <a:r>
              <a:rPr lang="ja-JP" altLang="en-US">
                <a:solidFill>
                  <a:srgbClr val="00B050"/>
                </a:solidFill>
                <a:latin typeface="MS Mincho" panose="02020609040205080304" pitchFamily="49" charset="-128"/>
                <a:ea typeface="MS Mincho" panose="02020609040205080304" pitchFamily="49" charset="-128"/>
              </a:rPr>
              <a:t>現物価格</a:t>
            </a:r>
            <a:r>
              <a:rPr lang="ja-JP" altLang="en-US">
                <a:latin typeface="MS Mincho" panose="02020609040205080304" pitchFamily="49" charset="-128"/>
                <a:ea typeface="MS Mincho" panose="02020609040205080304" pitchFamily="49" charset="-128"/>
              </a:rPr>
              <a:t>に異なった形で影響を与えることを検証することにある。</a:t>
            </a:r>
            <a:endParaRPr lang="en-US" altLang="ja-JP" dirty="0">
              <a:latin typeface="MS Mincho" panose="02020609040205080304" pitchFamily="49" charset="-128"/>
              <a:ea typeface="MS Mincho" panose="02020609040205080304" pitchFamily="49" charset="-128"/>
            </a:endParaRPr>
          </a:p>
          <a:p>
            <a:endParaRPr lang="en-US" altLang="ja-JP" dirty="0"/>
          </a:p>
          <a:p>
            <a:endParaRPr kumimoji="1" lang="ja-JP" altLang="en-US"/>
          </a:p>
        </p:txBody>
      </p:sp>
    </p:spTree>
    <p:extLst>
      <p:ext uri="{BB962C8B-B14F-4D97-AF65-F5344CB8AC3E}">
        <p14:creationId xmlns:p14="http://schemas.microsoft.com/office/powerpoint/2010/main" val="202483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F7AF-87C5-1844-9DA3-BAB643B40E4E}"/>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先行研究②</a:t>
            </a:r>
            <a:endParaRPr kumimoji="1" lang="ja-JP" altLang="en-US">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DB12AA99-E53D-F545-81BB-A20D7E63CBB9}"/>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・「どのような分析⽅法を⽤いているのか」について、森平 、伊藤</a:t>
            </a:r>
            <a:r>
              <a:rPr lang="en-US" altLang="ja-JP" dirty="0">
                <a:latin typeface="MS Mincho" panose="02020609040205080304" pitchFamily="49" charset="-128"/>
                <a:ea typeface="MS Mincho" panose="02020609040205080304" pitchFamily="49" charset="-128"/>
              </a:rPr>
              <a:t>(2020)</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a:latin typeface="MS Mincho" panose="02020609040205080304" pitchFamily="49" charset="-128"/>
                <a:ea typeface="MS Mincho" panose="02020609040205080304" pitchFamily="49" charset="-128"/>
              </a:rPr>
              <a:t>・</a:t>
            </a:r>
            <a:r>
              <a:rPr lang="ja-JP" altLang="en-US">
                <a:solidFill>
                  <a:srgbClr val="00B050"/>
                </a:solidFill>
                <a:latin typeface="MS Mincho" panose="02020609040205080304" pitchFamily="49" charset="-128"/>
                <a:ea typeface="MS Mincho" panose="02020609040205080304" pitchFamily="49" charset="-128"/>
              </a:rPr>
              <a:t>線形回帰分析</a:t>
            </a:r>
            <a:r>
              <a:rPr lang="ja-JP" altLang="en-US">
                <a:latin typeface="MS Mincho" panose="02020609040205080304" pitchFamily="49" charset="-128"/>
                <a:ea typeface="MS Mincho" panose="02020609040205080304" pitchFamily="49" charset="-128"/>
              </a:rPr>
              <a:t>によって推定される</a:t>
            </a:r>
            <a:endParaRPr lang="en-US" altLang="ja-JP" dirty="0">
              <a:latin typeface="MS Mincho" panose="02020609040205080304" pitchFamily="49" charset="-128"/>
              <a:ea typeface="MS Mincho" panose="02020609040205080304" pitchFamily="49" charset="-128"/>
            </a:endParaRPr>
          </a:p>
        </p:txBody>
      </p:sp>
      <p:pic>
        <p:nvPicPr>
          <p:cNvPr id="5" name="図 4" descr="テキスト, 手紙&#10;&#10;自動的に生成された説明">
            <a:extLst>
              <a:ext uri="{FF2B5EF4-FFF2-40B4-BE49-F238E27FC236}">
                <a16:creationId xmlns:a16="http://schemas.microsoft.com/office/drawing/2014/main" id="{91AB7BC5-8CBA-9C4B-952A-4704F2A3C83D}"/>
              </a:ext>
            </a:extLst>
          </p:cNvPr>
          <p:cNvPicPr>
            <a:picLocks noChangeAspect="1"/>
          </p:cNvPicPr>
          <p:nvPr/>
        </p:nvPicPr>
        <p:blipFill>
          <a:blip r:embed="rId3"/>
          <a:stretch>
            <a:fillRect/>
          </a:stretch>
        </p:blipFill>
        <p:spPr>
          <a:xfrm>
            <a:off x="838200" y="2921794"/>
            <a:ext cx="4114800" cy="1079500"/>
          </a:xfrm>
          <a:prstGeom prst="rect">
            <a:avLst/>
          </a:prstGeom>
        </p:spPr>
      </p:pic>
    </p:spTree>
    <p:extLst>
      <p:ext uri="{BB962C8B-B14F-4D97-AF65-F5344CB8AC3E}">
        <p14:creationId xmlns:p14="http://schemas.microsoft.com/office/powerpoint/2010/main" val="106223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79E5E-3356-254B-A0CC-AC263422BFB6}"/>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先行研究②</a:t>
            </a:r>
            <a:endParaRPr kumimoji="1" lang="ja-JP" altLang="en-US">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FA188940-ECDC-0E45-98E0-15C5E1E0DCBF}"/>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「どのようなデータを⽤いているのか」について、森平 、伊藤</a:t>
            </a:r>
            <a:r>
              <a:rPr lang="en-US" altLang="ja-JP" dirty="0">
                <a:latin typeface="MS Mincho" panose="02020609040205080304" pitchFamily="49" charset="-128"/>
                <a:ea typeface="MS Mincho" panose="02020609040205080304" pitchFamily="49" charset="-128"/>
              </a:rPr>
              <a:t>(2020)</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1984 </a:t>
            </a:r>
            <a:r>
              <a:rPr lang="ja-JP" altLang="en-US">
                <a:latin typeface="MS Mincho" panose="02020609040205080304" pitchFamily="49" charset="-128"/>
                <a:ea typeface="MS Mincho" panose="02020609040205080304" pitchFamily="49" charset="-128"/>
              </a:rPr>
              <a:t>年 </a:t>
            </a:r>
            <a:r>
              <a:rPr lang="en-US" altLang="ja-JP" dirty="0">
                <a:latin typeface="MS Mincho" panose="02020609040205080304" pitchFamily="49" charset="-128"/>
                <a:ea typeface="MS Mincho" panose="02020609040205080304" pitchFamily="49" charset="-128"/>
              </a:rPr>
              <a:t>8 </a:t>
            </a:r>
            <a:r>
              <a:rPr lang="ja-JP" altLang="en-US">
                <a:latin typeface="MS Mincho" panose="02020609040205080304" pitchFamily="49" charset="-128"/>
                <a:ea typeface="MS Mincho" panose="02020609040205080304" pitchFamily="49" charset="-128"/>
              </a:rPr>
              <a:t>月 </a:t>
            </a:r>
            <a:r>
              <a:rPr lang="en-US" altLang="ja-JP" dirty="0">
                <a:latin typeface="MS Mincho" panose="02020609040205080304" pitchFamily="49" charset="-128"/>
                <a:ea typeface="MS Mincho" panose="02020609040205080304" pitchFamily="49" charset="-128"/>
              </a:rPr>
              <a:t>29 </a:t>
            </a:r>
            <a:r>
              <a:rPr lang="ja-JP" altLang="en-US">
                <a:latin typeface="MS Mincho" panose="02020609040205080304" pitchFamily="49" charset="-128"/>
                <a:ea typeface="MS Mincho" panose="02020609040205080304" pitchFamily="49" charset="-128"/>
              </a:rPr>
              <a:t>日から </a:t>
            </a:r>
            <a:r>
              <a:rPr lang="en-US" altLang="ja-JP" dirty="0">
                <a:latin typeface="MS Mincho" panose="02020609040205080304" pitchFamily="49" charset="-128"/>
                <a:ea typeface="MS Mincho" panose="02020609040205080304" pitchFamily="49" charset="-128"/>
              </a:rPr>
              <a:t>2013 </a:t>
            </a:r>
            <a:r>
              <a:rPr lang="ja-JP" altLang="en-US">
                <a:latin typeface="MS Mincho" panose="02020609040205080304" pitchFamily="49" charset="-128"/>
                <a:ea typeface="MS Mincho" panose="02020609040205080304" pitchFamily="49" charset="-128"/>
              </a:rPr>
              <a:t>年 </a:t>
            </a:r>
            <a:r>
              <a:rPr lang="en-US" altLang="ja-JP" dirty="0">
                <a:latin typeface="MS Mincho" panose="02020609040205080304" pitchFamily="49" charset="-128"/>
                <a:ea typeface="MS Mincho" panose="02020609040205080304" pitchFamily="49" charset="-128"/>
              </a:rPr>
              <a:t>8 </a:t>
            </a:r>
            <a:r>
              <a:rPr lang="ja-JP" altLang="en-US">
                <a:latin typeface="MS Mincho" panose="02020609040205080304" pitchFamily="49" charset="-128"/>
                <a:ea typeface="MS Mincho" panose="02020609040205080304" pitchFamily="49" charset="-128"/>
              </a:rPr>
              <a:t>月 </a:t>
            </a:r>
            <a:r>
              <a:rPr lang="en-US" altLang="ja-JP" dirty="0">
                <a:latin typeface="MS Mincho" panose="02020609040205080304" pitchFamily="49" charset="-128"/>
                <a:ea typeface="MS Mincho" panose="02020609040205080304" pitchFamily="49" charset="-128"/>
              </a:rPr>
              <a:t>28 </a:t>
            </a:r>
            <a:r>
              <a:rPr lang="ja-JP" altLang="en-US">
                <a:latin typeface="MS Mincho" panose="02020609040205080304" pitchFamily="49" charset="-128"/>
                <a:ea typeface="MS Mincho" panose="02020609040205080304" pitchFamily="49" charset="-128"/>
              </a:rPr>
              <a:t>日までの日次の </a:t>
            </a:r>
            <a:r>
              <a:rPr lang="en-US" altLang="ja-JP" dirty="0">
                <a:latin typeface="MS Mincho" panose="02020609040205080304" pitchFamily="49" charset="-128"/>
                <a:ea typeface="MS Mincho" panose="02020609040205080304" pitchFamily="49" charset="-128"/>
              </a:rPr>
              <a:t>1 </a:t>
            </a:r>
            <a:r>
              <a:rPr lang="ja-JP" altLang="en-US">
                <a:latin typeface="MS Mincho" panose="02020609040205080304" pitchFamily="49" charset="-128"/>
                <a:ea typeface="MS Mincho" panose="02020609040205080304" pitchFamily="49" charset="-128"/>
              </a:rPr>
              <a:t>番限月</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最期近</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の</a:t>
            </a:r>
            <a:r>
              <a:rPr lang="ja-JP" altLang="en-US">
                <a:solidFill>
                  <a:srgbClr val="00B050"/>
                </a:solidFill>
                <a:latin typeface="MS Mincho" panose="02020609040205080304" pitchFamily="49" charset="-128"/>
                <a:ea typeface="MS Mincho" panose="02020609040205080304" pitchFamily="49" charset="-128"/>
              </a:rPr>
              <a:t>小豆先物価格</a:t>
            </a:r>
            <a:endParaRPr lang="en-US" altLang="ja-JP" dirty="0">
              <a:solidFill>
                <a:srgbClr val="00B050"/>
              </a:solidFill>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30</a:t>
            </a:r>
            <a:r>
              <a:rPr lang="en" altLang="ja-JP" dirty="0">
                <a:latin typeface="MS Mincho" panose="02020609040205080304" pitchFamily="49" charset="-128"/>
                <a:ea typeface="MS Mincho" panose="02020609040205080304" pitchFamily="49" charset="-128"/>
              </a:rPr>
              <a:t>kg </a:t>
            </a:r>
            <a:r>
              <a:rPr lang="ja-JP" altLang="en-US">
                <a:latin typeface="MS Mincho" panose="02020609040205080304" pitchFamily="49" charset="-128"/>
                <a:ea typeface="MS Mincho" panose="02020609040205080304" pitchFamily="49" charset="-128"/>
              </a:rPr>
              <a:t>あたりの</a:t>
            </a:r>
            <a:r>
              <a:rPr lang="ja-JP" altLang="en-US">
                <a:solidFill>
                  <a:srgbClr val="00B050"/>
                </a:solidFill>
                <a:latin typeface="MS Mincho" panose="02020609040205080304" pitchFamily="49" charset="-128"/>
                <a:ea typeface="MS Mincho" panose="02020609040205080304" pitchFamily="49" charset="-128"/>
              </a:rPr>
              <a:t>北海道産中間物</a:t>
            </a:r>
            <a:endParaRPr lang="en-US" altLang="ja-JP" dirty="0">
              <a:solidFill>
                <a:srgbClr val="00B050"/>
              </a:solidFill>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・岩見沢地区の</a:t>
            </a:r>
            <a:r>
              <a:rPr lang="ja-JP" altLang="en-US">
                <a:solidFill>
                  <a:srgbClr val="00B050"/>
                </a:solidFill>
                <a:latin typeface="MS Mincho" panose="02020609040205080304" pitchFamily="49" charset="-128"/>
                <a:ea typeface="MS Mincho" panose="02020609040205080304" pitchFamily="49" charset="-128"/>
              </a:rPr>
              <a:t>日次平均気温</a:t>
            </a:r>
            <a:endParaRPr kumimoji="1" lang="ja-JP" altLang="en-US">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9792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075E5-1217-0047-812B-DA0B69E2C09D}"/>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先行研究②</a:t>
            </a:r>
            <a:endParaRPr kumimoji="1" lang="ja-JP" altLang="en-US">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CA438231-66A2-AB41-82E2-82C8F85C71A3}"/>
              </a:ext>
            </a:extLst>
          </p:cNvPr>
          <p:cNvSpPr>
            <a:spLocks noGrp="1"/>
          </p:cNvSpPr>
          <p:nvPr>
            <p:ph idx="1"/>
          </p:nvPr>
        </p:nvSpPr>
        <p:spPr/>
        <p:txBody>
          <a:bodyPr/>
          <a:lstStyle/>
          <a:p>
            <a:pPr marL="0" indent="0">
              <a:buNone/>
            </a:pPr>
            <a:r>
              <a:rPr lang="ja-JP" altLang="en-US">
                <a:latin typeface="MS Mincho" panose="02020609040205080304" pitchFamily="49" charset="-128"/>
                <a:ea typeface="MS Mincho" panose="02020609040205080304" pitchFamily="49" charset="-128"/>
              </a:rPr>
              <a:t>・「どのような結果が得られているのか 」について、森平 、伊藤</a:t>
            </a:r>
            <a:r>
              <a:rPr lang="en-US" altLang="ja-JP" dirty="0">
                <a:latin typeface="MS Mincho" panose="02020609040205080304" pitchFamily="49" charset="-128"/>
                <a:ea typeface="MS Mincho" panose="02020609040205080304" pitchFamily="49" charset="-128"/>
              </a:rPr>
              <a:t>(2020)</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・小豆先物価格と毎日の平均気温が「冷温リスク」と密接な</a:t>
            </a:r>
            <a:r>
              <a:rPr lang="ja-JP" altLang="en-US">
                <a:solidFill>
                  <a:srgbClr val="00B050"/>
                </a:solidFill>
                <a:latin typeface="MS Mincho" panose="02020609040205080304" pitchFamily="49" charset="-128"/>
                <a:ea typeface="MS Mincho" panose="02020609040205080304" pitchFamily="49" charset="-128"/>
              </a:rPr>
              <a:t>関連がある。</a:t>
            </a:r>
            <a:endParaRPr kumimoji="1" lang="ja-JP" altLang="en-US"/>
          </a:p>
        </p:txBody>
      </p:sp>
    </p:spTree>
    <p:extLst>
      <p:ext uri="{BB962C8B-B14F-4D97-AF65-F5344CB8AC3E}">
        <p14:creationId xmlns:p14="http://schemas.microsoft.com/office/powerpoint/2010/main" val="279231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CBF03-9852-5648-9578-D5F48705E8DE}"/>
              </a:ext>
            </a:extLst>
          </p:cNvPr>
          <p:cNvSpPr>
            <a:spLocks noGrp="1"/>
          </p:cNvSpPr>
          <p:nvPr>
            <p:ph type="title"/>
          </p:nvPr>
        </p:nvSpPr>
        <p:spPr/>
        <p:txBody>
          <a:bodyPr/>
          <a:lstStyle/>
          <a:p>
            <a:r>
              <a:rPr kumimoji="1" lang="ja-JP" altLang="en-US" b="1">
                <a:latin typeface="MS Mincho" panose="02020609040205080304" pitchFamily="49" charset="-128"/>
                <a:ea typeface="MS Mincho" panose="02020609040205080304" pitchFamily="49" charset="-128"/>
              </a:rPr>
              <a:t>演習</a:t>
            </a:r>
            <a:r>
              <a:rPr kumimoji="1" lang="en-US" altLang="ja-JP" b="1" dirty="0">
                <a:latin typeface="MS Mincho" panose="02020609040205080304" pitchFamily="49" charset="-128"/>
                <a:ea typeface="MS Mincho" panose="02020609040205080304" pitchFamily="49" charset="-128"/>
              </a:rPr>
              <a:t>3</a:t>
            </a:r>
            <a:r>
              <a:rPr kumimoji="1" lang="ja-JP" altLang="en-US" b="1">
                <a:latin typeface="MS Mincho" panose="02020609040205080304" pitchFamily="49" charset="-128"/>
                <a:ea typeface="MS Mincho" panose="02020609040205080304" pitchFamily="49" charset="-128"/>
              </a:rPr>
              <a:t>での見通し</a:t>
            </a:r>
          </a:p>
        </p:txBody>
      </p:sp>
      <p:sp>
        <p:nvSpPr>
          <p:cNvPr id="3" name="コンテンツ プレースホルダー 2">
            <a:extLst>
              <a:ext uri="{FF2B5EF4-FFF2-40B4-BE49-F238E27FC236}">
                <a16:creationId xmlns:a16="http://schemas.microsoft.com/office/drawing/2014/main" id="{B8610E1A-523C-8642-A44C-3DC57C31A90C}"/>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・気象データが農作物の価格に影響することが判明した。</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・レタスの年間価格データを集めて、目的変数とする。</a:t>
            </a:r>
            <a:endParaRPr lang="en-US" altLang="ja-JP" dirty="0">
              <a:latin typeface="MS Mincho" panose="02020609040205080304" pitchFamily="49" charset="-128"/>
              <a:ea typeface="MS Mincho" panose="02020609040205080304" pitchFamily="49" charset="-128"/>
            </a:endParaRPr>
          </a:p>
          <a:p>
            <a:pPr marL="0" indent="0">
              <a:buNone/>
            </a:pPr>
            <a:r>
              <a:rPr kumimoji="1" lang="ja-JP" altLang="en-US">
                <a:latin typeface="MS Mincho" panose="02020609040205080304" pitchFamily="49" charset="-128"/>
                <a:ea typeface="MS Mincho" panose="02020609040205080304" pitchFamily="49" charset="-128"/>
              </a:rPr>
              <a:t>・年間の</a:t>
            </a:r>
            <a:r>
              <a:rPr lang="ja-JP" altLang="en-US">
                <a:latin typeface="MS Mincho" panose="02020609040205080304" pitchFamily="49" charset="-128"/>
                <a:ea typeface="MS Mincho" panose="02020609040205080304" pitchFamily="49" charset="-128"/>
              </a:rPr>
              <a:t>降水量データ</a:t>
            </a:r>
            <a:r>
              <a:rPr kumimoji="1" lang="ja-JP" altLang="en-US">
                <a:latin typeface="MS Mincho" panose="02020609040205080304" pitchFamily="49" charset="-128"/>
                <a:ea typeface="MS Mincho" panose="02020609040205080304" pitchFamily="49" charset="-128"/>
              </a:rPr>
              <a:t>を集めて、説明変数とする。</a:t>
            </a:r>
            <a:endParaRPr kumimoji="1"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・年間の気温データを集めて、説明変数とする。</a:t>
            </a: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・年間の日照データを集めて、説明変数とする。</a:t>
            </a:r>
            <a:endParaRPr kumimoji="1"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・回帰分析を用いて、目的変数の説明力が高い説明変数を割り出す。</a:t>
            </a:r>
            <a:endParaRPr kumimoji="1" lang="en-US" altLang="ja-JP"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3750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172B2F-842C-7242-8F3B-4079D2562F31}"/>
              </a:ext>
            </a:extLst>
          </p:cNvPr>
          <p:cNvSpPr>
            <a:spLocks noGrp="1"/>
          </p:cNvSpPr>
          <p:nvPr>
            <p:ph type="title"/>
          </p:nvPr>
        </p:nvSpPr>
        <p:spPr/>
        <p:txBody>
          <a:bodyPr/>
          <a:lstStyle/>
          <a:p>
            <a:r>
              <a:rPr kumimoji="1" lang="ja-JP" altLang="en-US" b="1"/>
              <a:t>参考文献</a:t>
            </a:r>
          </a:p>
        </p:txBody>
      </p:sp>
      <p:sp>
        <p:nvSpPr>
          <p:cNvPr id="3" name="コンテンツ プレースホルダー 2">
            <a:extLst>
              <a:ext uri="{FF2B5EF4-FFF2-40B4-BE49-F238E27FC236}">
                <a16:creationId xmlns:a16="http://schemas.microsoft.com/office/drawing/2014/main" id="{DAA7D76E-2DC8-6940-9081-3C2AE8C2C464}"/>
              </a:ext>
            </a:extLst>
          </p:cNvPr>
          <p:cNvSpPr>
            <a:spLocks noGrp="1"/>
          </p:cNvSpPr>
          <p:nvPr>
            <p:ph idx="1"/>
          </p:nvPr>
        </p:nvSpPr>
        <p:spPr/>
        <p:txBody>
          <a:bodyPr>
            <a:normAutofit lnSpcReduction="10000"/>
          </a:bodyPr>
          <a:lstStyle/>
          <a:p>
            <a:pPr marL="0" indent="0">
              <a:buNone/>
            </a:pPr>
            <a:r>
              <a:rPr lang="ja-JP" altLang="en-US"/>
              <a:t>中井 晃佑</a:t>
            </a:r>
            <a:r>
              <a:rPr lang="en-US" altLang="ja-JP" dirty="0"/>
              <a:t>, </a:t>
            </a:r>
            <a:r>
              <a:rPr lang="ja-JP" altLang="en-US"/>
              <a:t>杉村 延広</a:t>
            </a:r>
            <a:r>
              <a:rPr lang="en-US" altLang="ja-JP" dirty="0"/>
              <a:t>, </a:t>
            </a:r>
            <a:r>
              <a:rPr lang="ja-JP" altLang="en-US"/>
              <a:t>谷水 義隆</a:t>
            </a:r>
            <a:r>
              <a:rPr lang="en-US" altLang="ja-JP" dirty="0"/>
              <a:t>, </a:t>
            </a:r>
            <a:r>
              <a:rPr lang="ja-JP" altLang="en-US"/>
              <a:t>岩村 幸治</a:t>
            </a:r>
            <a:r>
              <a:rPr lang="en-US" altLang="ja-JP" dirty="0"/>
              <a:t>(2013)</a:t>
            </a:r>
            <a:r>
              <a:rPr lang="ja-JP" altLang="en-US"/>
              <a:t>「植物工場における生産コスト分析と生産計画 」</a:t>
            </a:r>
            <a:endParaRPr lang="en" altLang="ja-JP" dirty="0"/>
          </a:p>
          <a:p>
            <a:pPr marL="0" indent="0">
              <a:buNone/>
            </a:pPr>
            <a:r>
              <a:rPr lang="en" altLang="ja-JP" dirty="0"/>
              <a:t>(</a:t>
            </a:r>
            <a:r>
              <a:rPr lang="en" altLang="ja-JP" dirty="0">
                <a:hlinkClick r:id="rId3"/>
              </a:rPr>
              <a:t>https://www.jstage.jst.go.jp/article/pscjspe/2013A/0/2013A_751/_article/-char/ja/</a:t>
            </a:r>
            <a:r>
              <a:rPr lang="en" altLang="ja-JP" dirty="0"/>
              <a:t>)</a:t>
            </a:r>
          </a:p>
          <a:p>
            <a:pPr marL="0" indent="0">
              <a:buNone/>
            </a:pPr>
            <a:r>
              <a:rPr lang="ja-JP" altLang="en-US"/>
              <a:t>参照日</a:t>
            </a:r>
            <a:r>
              <a:rPr lang="en-US" altLang="ja-JP" dirty="0"/>
              <a:t>:2021</a:t>
            </a:r>
            <a:r>
              <a:rPr lang="ja-JP" altLang="en-US"/>
              <a:t>年</a:t>
            </a:r>
            <a:r>
              <a:rPr lang="en-US" altLang="ja-JP" dirty="0"/>
              <a:t>6</a:t>
            </a:r>
            <a:r>
              <a:rPr lang="ja-JP" altLang="en-US"/>
              <a:t>月</a:t>
            </a:r>
            <a:r>
              <a:rPr lang="en-US" altLang="ja-JP" dirty="0"/>
              <a:t>20</a:t>
            </a:r>
            <a:r>
              <a:rPr lang="ja-JP" altLang="en-US"/>
              <a:t>日</a:t>
            </a:r>
            <a:endParaRPr lang="en-US" altLang="ja-JP" dirty="0"/>
          </a:p>
          <a:p>
            <a:pPr marL="0" indent="0">
              <a:buNone/>
            </a:pPr>
            <a:endParaRPr lang="en-US" altLang="ja-JP" dirty="0"/>
          </a:p>
          <a:p>
            <a:pPr marL="0" indent="0">
              <a:buNone/>
            </a:pPr>
            <a:r>
              <a:rPr lang="ja-JP" altLang="en-US"/>
              <a:t>森平 爽一郎、伊藤 晴祥</a:t>
            </a:r>
            <a:r>
              <a:rPr lang="en-US" altLang="ja-JP" dirty="0"/>
              <a:t>(2020)</a:t>
            </a:r>
            <a:r>
              <a:rPr lang="ja-JP" altLang="en-US"/>
              <a:t>「小豆先物価格は冷温リスクを予測する </a:t>
            </a:r>
            <a:r>
              <a:rPr lang="en" altLang="ja-JP" dirty="0"/>
              <a:t>Adzuki Bean Futures Price Predicts Low-Temperature Risk</a:t>
            </a:r>
            <a:r>
              <a:rPr lang="ja-JP" altLang="en-US"/>
              <a:t>」</a:t>
            </a:r>
            <a:r>
              <a:rPr lang="en-US" altLang="ja-JP" dirty="0"/>
              <a:t>(https://</a:t>
            </a:r>
            <a:r>
              <a:rPr lang="en-US" altLang="ja-JP" dirty="0" err="1"/>
              <a:t>ci.nii.ac.jp</a:t>
            </a:r>
            <a:r>
              <a:rPr lang="en-US" altLang="ja-JP" dirty="0"/>
              <a:t>/</a:t>
            </a:r>
            <a:r>
              <a:rPr lang="en-US" altLang="ja-JP" dirty="0" err="1"/>
              <a:t>naid</a:t>
            </a:r>
            <a:r>
              <a:rPr lang="en-US" altLang="ja-JP" dirty="0"/>
              <a:t>/130007832231)</a:t>
            </a:r>
            <a:r>
              <a:rPr lang="ja-JP" altLang="en-US"/>
              <a:t>参照日：</a:t>
            </a:r>
            <a:r>
              <a:rPr lang="en-US" altLang="ja-JP" dirty="0"/>
              <a:t>2021</a:t>
            </a:r>
            <a:r>
              <a:rPr lang="ja-JP" altLang="en-US"/>
              <a:t>年</a:t>
            </a:r>
            <a:r>
              <a:rPr lang="en-US" altLang="ja-JP" dirty="0"/>
              <a:t>6</a:t>
            </a:r>
            <a:r>
              <a:rPr lang="ja-JP" altLang="en-US"/>
              <a:t>月</a:t>
            </a:r>
            <a:r>
              <a:rPr lang="en-US" altLang="ja-JP" dirty="0"/>
              <a:t>23</a:t>
            </a:r>
            <a:r>
              <a:rPr lang="ja-JP" altLang="en-US"/>
              <a:t>日</a:t>
            </a:r>
          </a:p>
          <a:p>
            <a:pPr marL="0" indent="0">
              <a:buNone/>
            </a:pPr>
            <a:endParaRPr kumimoji="1" lang="ja-JP" altLang="en-US"/>
          </a:p>
        </p:txBody>
      </p:sp>
    </p:spTree>
    <p:extLst>
      <p:ext uri="{BB962C8B-B14F-4D97-AF65-F5344CB8AC3E}">
        <p14:creationId xmlns:p14="http://schemas.microsoft.com/office/powerpoint/2010/main" val="488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2325F0-4AFB-8A4E-B29C-1C31C2BB3B2E}"/>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研究テーマ</a:t>
            </a:r>
            <a:endParaRPr kumimoji="1" lang="ja-JP" altLang="en-US" b="1">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79F40DE4-54CE-494D-9101-AE3B00FB445F}"/>
              </a:ext>
            </a:extLst>
          </p:cNvPr>
          <p:cNvSpPr>
            <a:spLocks noGrp="1"/>
          </p:cNvSpPr>
          <p:nvPr>
            <p:ph idx="1"/>
          </p:nvPr>
        </p:nvSpPr>
        <p:spPr/>
        <p:txBody>
          <a:bodyPr/>
          <a:lstStyle/>
          <a:p>
            <a:pPr marL="0" indent="0">
              <a:buNone/>
            </a:pPr>
            <a:r>
              <a:rPr lang="ja-JP" altLang="en-US">
                <a:latin typeface="MS Mincho" panose="02020609040205080304" pitchFamily="49" charset="-128"/>
                <a:ea typeface="MS Mincho" panose="02020609040205080304" pitchFamily="49" charset="-128"/>
              </a:rPr>
              <a:t>・</a:t>
            </a:r>
            <a:r>
              <a:rPr lang="ja-JP" altLang="en-US">
                <a:solidFill>
                  <a:srgbClr val="00B050"/>
                </a:solidFill>
                <a:latin typeface="MS Mincho" panose="02020609040205080304" pitchFamily="49" charset="-128"/>
                <a:ea typeface="MS Mincho" panose="02020609040205080304" pitchFamily="49" charset="-128"/>
              </a:rPr>
              <a:t>農作物の販売価格</a:t>
            </a:r>
            <a:r>
              <a:rPr lang="ja-JP" altLang="en-US">
                <a:latin typeface="MS Mincho" panose="02020609040205080304" pitchFamily="49" charset="-128"/>
                <a:ea typeface="MS Mincho" panose="02020609040205080304" pitchFamily="49" charset="-128"/>
              </a:rPr>
              <a:t>は、</a:t>
            </a:r>
            <a:r>
              <a:rPr lang="ja-JP" altLang="en-US">
                <a:solidFill>
                  <a:srgbClr val="00B050"/>
                </a:solidFill>
                <a:latin typeface="MS Mincho" panose="02020609040205080304" pitchFamily="49" charset="-128"/>
                <a:ea typeface="MS Mincho" panose="02020609040205080304" pitchFamily="49" charset="-128"/>
              </a:rPr>
              <a:t>何が原因</a:t>
            </a:r>
            <a:r>
              <a:rPr lang="ja-JP" altLang="en-US">
                <a:latin typeface="MS Mincho" panose="02020609040205080304" pitchFamily="49" charset="-128"/>
                <a:ea typeface="MS Mincho" panose="02020609040205080304" pitchFamily="49" charset="-128"/>
              </a:rPr>
              <a:t>となっているのか</a:t>
            </a:r>
            <a:endParaRPr kumimoji="1" lang="ja-JP" altLang="en-US">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17641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99144-730B-3444-914C-24B111D04745}"/>
              </a:ext>
            </a:extLst>
          </p:cNvPr>
          <p:cNvSpPr>
            <a:spLocks noGrp="1"/>
          </p:cNvSpPr>
          <p:nvPr>
            <p:ph type="title"/>
          </p:nvPr>
        </p:nvSpPr>
        <p:spPr/>
        <p:txBody>
          <a:bodyPr/>
          <a:lstStyle/>
          <a:p>
            <a:r>
              <a:rPr kumimoji="1" lang="ja-JP" altLang="en-US" b="1">
                <a:latin typeface="MS Mincho" panose="02020609040205080304" pitchFamily="49" charset="-128"/>
                <a:ea typeface="MS Mincho" panose="02020609040205080304" pitchFamily="49" charset="-128"/>
              </a:rPr>
              <a:t>問題意識・研究の背景</a:t>
            </a:r>
          </a:p>
        </p:txBody>
      </p:sp>
      <p:sp>
        <p:nvSpPr>
          <p:cNvPr id="3" name="コンテンツ プレースホルダー 2">
            <a:extLst>
              <a:ext uri="{FF2B5EF4-FFF2-40B4-BE49-F238E27FC236}">
                <a16:creationId xmlns:a16="http://schemas.microsoft.com/office/drawing/2014/main" id="{8F1EB934-B254-C94C-A6DC-1F0B8FEE15B8}"/>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・農家のリスク移転の方法について、平田</a:t>
            </a:r>
            <a:r>
              <a:rPr lang="en-US" altLang="ja-JP" dirty="0">
                <a:latin typeface="MS Mincho" panose="02020609040205080304" pitchFamily="49" charset="-128"/>
                <a:ea typeface="MS Mincho" panose="02020609040205080304" pitchFamily="49" charset="-128"/>
              </a:rPr>
              <a:t>(2021)</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・農家のリスク移転の方法として、ヘッジングがある。</a:t>
            </a:r>
            <a:endParaRPr lang="ja-JP" altLang="en-US">
              <a:effectLst/>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・農家が収穫前に固定価格で収穫の販売契約を結べば，収穫時期に販売価格が下落するときのリスクを回避できる </a:t>
            </a:r>
            <a:endParaRPr lang="en-US" altLang="ja-JP" dirty="0">
              <a:latin typeface="MS Mincho" panose="02020609040205080304" pitchFamily="49" charset="-128"/>
              <a:ea typeface="MS Mincho" panose="02020609040205080304" pitchFamily="49" charset="-128"/>
            </a:endParaRPr>
          </a:p>
          <a:p>
            <a:pPr marL="0" indent="0" algn="ctr">
              <a:buNone/>
            </a:pP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66735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BCC3F-6607-F344-9CCF-CD34F3745FC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0DE86EF-87A2-C641-8FDB-231F82C2275D}"/>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・しかし、ヘッジングは，利益を得るチャンスも犠牲にしている。</a:t>
            </a:r>
          </a:p>
          <a:p>
            <a:pPr marL="0" indent="0">
              <a:buNone/>
            </a:pPr>
            <a:r>
              <a:rPr lang="ja-JP" altLang="en-US">
                <a:latin typeface="MS Mincho" panose="02020609040205080304" pitchFamily="49" charset="-128"/>
                <a:ea typeface="MS Mincho" panose="02020609040205080304" pitchFamily="49" charset="-128"/>
              </a:rPr>
              <a:t>・なぜなら、収穫時の販売価格下落リスクを回避すると同時に，価格上昇による利益獲得のチャンスも犠牲にしているからである。</a:t>
            </a:r>
          </a:p>
          <a:p>
            <a:pPr marL="0" indent="0">
              <a:buNone/>
            </a:pPr>
            <a:endParaRPr lang="ja-JP" altLang="en-US">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・もし、</a:t>
            </a:r>
            <a:r>
              <a:rPr lang="ja-JP" altLang="en-US">
                <a:solidFill>
                  <a:srgbClr val="00B050"/>
                </a:solidFill>
                <a:latin typeface="MS Mincho" panose="02020609040205080304" pitchFamily="49" charset="-128"/>
                <a:ea typeface="MS Mincho" panose="02020609040205080304" pitchFamily="49" charset="-128"/>
              </a:rPr>
              <a:t>販売価格を予測</a:t>
            </a:r>
            <a:r>
              <a:rPr lang="ja-JP" altLang="en-US">
                <a:latin typeface="MS Mincho" panose="02020609040205080304" pitchFamily="49" charset="-128"/>
                <a:ea typeface="MS Mincho" panose="02020609040205080304" pitchFamily="49" charset="-128"/>
              </a:rPr>
              <a:t>することができれば、ヘッジングをせずにすむ</a:t>
            </a: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・利益を得る</a:t>
            </a:r>
            <a:r>
              <a:rPr lang="ja-JP" altLang="en-US">
                <a:solidFill>
                  <a:srgbClr val="00B050"/>
                </a:solidFill>
                <a:latin typeface="MS Mincho" panose="02020609040205080304" pitchFamily="49" charset="-128"/>
                <a:ea typeface="MS Mincho" panose="02020609040205080304" pitchFamily="49" charset="-128"/>
              </a:rPr>
              <a:t>チャンスを犠牲にすることがない</a:t>
            </a:r>
            <a:r>
              <a:rPr lang="ja-JP" altLang="en-US">
                <a:latin typeface="MS Mincho" panose="02020609040205080304" pitchFamily="49" charset="-128"/>
                <a:ea typeface="MS Mincho" panose="02020609040205080304" pitchFamily="49" charset="-128"/>
              </a:rPr>
              <a:t>のではないか</a:t>
            </a:r>
            <a:endParaRPr lang="en-US" altLang="ja-JP"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68450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5C5D7-904C-BB48-8BC9-69597E03A7BA}"/>
              </a:ext>
            </a:extLst>
          </p:cNvPr>
          <p:cNvSpPr>
            <a:spLocks noGrp="1"/>
          </p:cNvSpPr>
          <p:nvPr>
            <p:ph type="title"/>
          </p:nvPr>
        </p:nvSpPr>
        <p:spPr/>
        <p:txBody>
          <a:bodyPr/>
          <a:lstStyle/>
          <a:p>
            <a:r>
              <a:rPr kumimoji="1" lang="ja-JP" altLang="en-US" b="1">
                <a:latin typeface="MS Mincho" panose="02020609040205080304" pitchFamily="49" charset="-128"/>
                <a:ea typeface="MS Mincho" panose="02020609040205080304" pitchFamily="49" charset="-128"/>
              </a:rPr>
              <a:t>研究目的</a:t>
            </a:r>
          </a:p>
        </p:txBody>
      </p:sp>
      <p:sp>
        <p:nvSpPr>
          <p:cNvPr id="3" name="コンテンツ プレースホルダー 2">
            <a:extLst>
              <a:ext uri="{FF2B5EF4-FFF2-40B4-BE49-F238E27FC236}">
                <a16:creationId xmlns:a16="http://schemas.microsoft.com/office/drawing/2014/main" id="{9A1F566F-4404-5B4A-80E0-8A0745E885F2}"/>
              </a:ext>
            </a:extLst>
          </p:cNvPr>
          <p:cNvSpPr>
            <a:spLocks noGrp="1"/>
          </p:cNvSpPr>
          <p:nvPr>
            <p:ph idx="1"/>
          </p:nvPr>
        </p:nvSpPr>
        <p:spPr/>
        <p:txBody>
          <a:bodyPr/>
          <a:lstStyle/>
          <a:p>
            <a:pPr marL="0" indent="0">
              <a:buNone/>
            </a:pPr>
            <a:r>
              <a:rPr lang="ja-JP" altLang="en-US">
                <a:latin typeface="MS Mincho" panose="02020609040205080304" pitchFamily="49" charset="-128"/>
                <a:ea typeface="MS Mincho" panose="02020609040205080304" pitchFamily="49" charset="-128"/>
              </a:rPr>
              <a:t>・そこで、</a:t>
            </a:r>
            <a:r>
              <a:rPr lang="ja-JP" altLang="en-US">
                <a:solidFill>
                  <a:srgbClr val="00B050"/>
                </a:solidFill>
                <a:latin typeface="MS Mincho" panose="02020609040205080304" pitchFamily="49" charset="-128"/>
                <a:ea typeface="MS Mincho" panose="02020609040205080304" pitchFamily="49" charset="-128"/>
              </a:rPr>
              <a:t>農作物の販売価格</a:t>
            </a:r>
            <a:r>
              <a:rPr lang="ja-JP" altLang="en-US">
                <a:latin typeface="MS Mincho" panose="02020609040205080304" pitchFamily="49" charset="-128"/>
                <a:ea typeface="MS Mincho" panose="02020609040205080304" pitchFamily="49" charset="-128"/>
              </a:rPr>
              <a:t>は、何が</a:t>
            </a:r>
            <a:r>
              <a:rPr lang="ja-JP" altLang="en-US">
                <a:solidFill>
                  <a:srgbClr val="00B050"/>
                </a:solidFill>
                <a:latin typeface="MS Mincho" panose="02020609040205080304" pitchFamily="49" charset="-128"/>
                <a:ea typeface="MS Mincho" panose="02020609040205080304" pitchFamily="49" charset="-128"/>
              </a:rPr>
              <a:t>原因</a:t>
            </a:r>
            <a:r>
              <a:rPr lang="ja-JP" altLang="en-US">
                <a:latin typeface="MS Mincho" panose="02020609040205080304" pitchFamily="49" charset="-128"/>
                <a:ea typeface="MS Mincho" panose="02020609040205080304" pitchFamily="49" charset="-128"/>
              </a:rPr>
              <a:t>となっているのかという問いについて研究する。</a:t>
            </a: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・そのために、先行論文に記載されている関連研究を調べて検討する。</a:t>
            </a:r>
          </a:p>
        </p:txBody>
      </p:sp>
    </p:spTree>
    <p:extLst>
      <p:ext uri="{BB962C8B-B14F-4D97-AF65-F5344CB8AC3E}">
        <p14:creationId xmlns:p14="http://schemas.microsoft.com/office/powerpoint/2010/main" val="376251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DB213-4CB0-1B45-B3B6-AEDCF115C990}"/>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先行研究①</a:t>
            </a:r>
            <a:endParaRPr kumimoji="1" lang="ja-JP" altLang="en-US" b="1">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33B466A3-1AA6-D748-8F57-E11D9A801FF6}"/>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・「どのような⽬的で研究をしているのか」について、中井 </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杉村，谷水，岩村</a:t>
            </a:r>
            <a:r>
              <a:rPr lang="en-US" altLang="ja-JP" dirty="0">
                <a:latin typeface="MS Mincho" panose="02020609040205080304" pitchFamily="49" charset="-128"/>
                <a:ea typeface="MS Mincho" panose="02020609040205080304" pitchFamily="49" charset="-128"/>
              </a:rPr>
              <a:t>(2013)</a:t>
            </a:r>
            <a:r>
              <a:rPr lang="ja-JP" altLang="en-US">
                <a:latin typeface="MS Mincho" panose="02020609040205080304" pitchFamily="49" charset="-128"/>
                <a:ea typeface="MS Mincho" panose="02020609040205080304" pitchFamily="49" charset="-128"/>
              </a:rPr>
              <a:t>は次のように述べている。</a:t>
            </a: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・リーフレタスの完全制御型植物工場をモデル化し</a:t>
            </a:r>
            <a:r>
              <a:rPr lang="ja-JP" altLang="en-US">
                <a:solidFill>
                  <a:srgbClr val="00B050"/>
                </a:solidFill>
                <a:latin typeface="MS Mincho" panose="02020609040205080304" pitchFamily="49" charset="-128"/>
                <a:ea typeface="MS Mincho" panose="02020609040205080304" pitchFamily="49" charset="-128"/>
              </a:rPr>
              <a:t>生産コスト分析</a:t>
            </a:r>
            <a:r>
              <a:rPr lang="ja-JP" altLang="en-US">
                <a:latin typeface="MS Mincho" panose="02020609040205080304" pitchFamily="49" charset="-128"/>
                <a:ea typeface="MS Mincho" panose="02020609040205080304" pitchFamily="49" charset="-128"/>
              </a:rPr>
              <a:t>を行い、その問題点を明らかにする</a:t>
            </a:r>
            <a:r>
              <a:rPr lang="en-US" altLang="ja-JP" dirty="0">
                <a:latin typeface="MS Mincho" panose="02020609040205080304" pitchFamily="49" charset="-128"/>
                <a:ea typeface="MS Mincho" panose="02020609040205080304" pitchFamily="49" charset="-128"/>
              </a:rPr>
              <a:t>.</a:t>
            </a:r>
          </a:p>
          <a:p>
            <a:pPr marL="0" indent="0">
              <a:buNone/>
            </a:pP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・植物工場を運営する上で重要な</a:t>
            </a:r>
            <a:r>
              <a:rPr lang="ja-JP" altLang="en-US">
                <a:solidFill>
                  <a:srgbClr val="00B050"/>
                </a:solidFill>
                <a:latin typeface="MS Mincho" panose="02020609040205080304" pitchFamily="49" charset="-128"/>
                <a:ea typeface="MS Mincho" panose="02020609040205080304" pitchFamily="49" charset="-128"/>
              </a:rPr>
              <a:t>市場価格を予測</a:t>
            </a:r>
            <a:r>
              <a:rPr lang="ja-JP" altLang="en-US">
                <a:latin typeface="MS Mincho" panose="02020609040205080304" pitchFamily="49" charset="-128"/>
                <a:ea typeface="MS Mincho" panose="02020609040205080304" pitchFamily="49" charset="-128"/>
              </a:rPr>
              <a:t>するシステムを開発し，予測価格に基づいて植物工場の運用を行う手法を提案する。</a:t>
            </a:r>
          </a:p>
          <a:p>
            <a:endParaRPr lang="en-US" altLang="ja-JP" dirty="0">
              <a:solidFill>
                <a:srgbClr val="00B050"/>
              </a:solidFill>
            </a:endParaRPr>
          </a:p>
          <a:p>
            <a:endParaRPr lang="en-US" altLang="ja-JP" dirty="0"/>
          </a:p>
        </p:txBody>
      </p:sp>
    </p:spTree>
    <p:extLst>
      <p:ext uri="{BB962C8B-B14F-4D97-AF65-F5344CB8AC3E}">
        <p14:creationId xmlns:p14="http://schemas.microsoft.com/office/powerpoint/2010/main" val="133751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548ED2-00B2-8543-9B24-901B316E0FA8}"/>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先行研究①</a:t>
            </a:r>
            <a:endParaRPr kumimoji="1" lang="ja-JP" altLang="en-US">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44B74274-AA00-B84D-BE85-1CAC64057B86}"/>
              </a:ext>
            </a:extLst>
          </p:cNvPr>
          <p:cNvSpPr>
            <a:spLocks noGrp="1"/>
          </p:cNvSpPr>
          <p:nvPr>
            <p:ph idx="1"/>
          </p:nvPr>
        </p:nvSpPr>
        <p:spPr/>
        <p:txBody>
          <a:bodyPr>
            <a:normAutofit/>
          </a:bodyPr>
          <a:lstStyle/>
          <a:p>
            <a:pPr marL="0" indent="0">
              <a:buNone/>
            </a:pPr>
            <a:r>
              <a:rPr kumimoji="1" lang="ja-JP" altLang="en-US">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どのような分析⽅法を⽤いているのか</a:t>
            </a:r>
            <a:r>
              <a:rPr kumimoji="1" lang="ja-JP" altLang="en-US">
                <a:latin typeface="MS Mincho" panose="02020609040205080304" pitchFamily="49" charset="-128"/>
                <a:ea typeface="MS Mincho" panose="02020609040205080304" pitchFamily="49" charset="-128"/>
              </a:rPr>
              <a:t>」について、</a:t>
            </a:r>
            <a:r>
              <a:rPr lang="ja-JP" altLang="en-US">
                <a:latin typeface="MS Mincho" panose="02020609040205080304" pitchFamily="49" charset="-128"/>
                <a:ea typeface="MS Mincho" panose="02020609040205080304" pitchFamily="49" charset="-128"/>
              </a:rPr>
              <a:t>中井 </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杉村，谷水，岩村</a:t>
            </a:r>
            <a:r>
              <a:rPr lang="en-US" altLang="ja-JP" dirty="0">
                <a:latin typeface="MS Mincho" panose="02020609040205080304" pitchFamily="49" charset="-128"/>
                <a:ea typeface="MS Mincho" panose="02020609040205080304" pitchFamily="49" charset="-128"/>
              </a:rPr>
              <a:t>(2013)</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pPr marL="0" indent="0">
              <a:buNone/>
            </a:pPr>
            <a:endParaRPr kumimoji="1"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・レタスの卸売価格を推定する</a:t>
            </a:r>
            <a:r>
              <a:rPr lang="ja-JP" altLang="en-US">
                <a:solidFill>
                  <a:srgbClr val="00B050"/>
                </a:solidFill>
                <a:latin typeface="MS Mincho" panose="02020609040205080304" pitchFamily="49" charset="-128"/>
                <a:ea typeface="MS Mincho" panose="02020609040205080304" pitchFamily="49" charset="-128"/>
              </a:rPr>
              <a:t>モデル</a:t>
            </a:r>
            <a:r>
              <a:rPr lang="ja-JP" altLang="en-US">
                <a:latin typeface="MS Mincho" panose="02020609040205080304" pitchFamily="49" charset="-128"/>
                <a:ea typeface="MS Mincho" panose="02020609040205080304" pitchFamily="49" charset="-128"/>
              </a:rPr>
              <a:t>を作成する</a:t>
            </a: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a:t>
            </a:r>
            <a:r>
              <a:rPr lang="en" altLang="ja-JP" dirty="0">
                <a:solidFill>
                  <a:srgbClr val="00B050"/>
                </a:solidFill>
                <a:latin typeface="MS Mincho" panose="02020609040205080304" pitchFamily="49" charset="-128"/>
                <a:ea typeface="MS Mincho" panose="02020609040205080304" pitchFamily="49" charset="-128"/>
              </a:rPr>
              <a:t>GP</a:t>
            </a:r>
            <a:r>
              <a:rPr lang="en" altLang="ja-JP" dirty="0">
                <a:latin typeface="MS Mincho" panose="02020609040205080304" pitchFamily="49" charset="-128"/>
                <a:ea typeface="MS Mincho" panose="02020609040205080304" pitchFamily="49" charset="-128"/>
              </a:rPr>
              <a:t>(Genetic Programming) </a:t>
            </a:r>
            <a:r>
              <a:rPr lang="ja-JP" altLang="en-US">
                <a:latin typeface="MS Mincho" panose="02020609040205080304" pitchFamily="49" charset="-128"/>
                <a:ea typeface="MS Mincho" panose="02020609040205080304" pitchFamily="49" charset="-128"/>
              </a:rPr>
              <a:t>の手法を適用する</a:t>
            </a: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・実際の卸市場価格と予測値の最小</a:t>
            </a:r>
            <a:r>
              <a:rPr lang="en-US" altLang="ja-JP" dirty="0">
                <a:latin typeface="MS Mincho" panose="02020609040205080304" pitchFamily="49" charset="-128"/>
                <a:ea typeface="MS Mincho" panose="02020609040205080304" pitchFamily="49" charset="-128"/>
              </a:rPr>
              <a:t>2</a:t>
            </a:r>
            <a:r>
              <a:rPr lang="ja-JP" altLang="en-US">
                <a:latin typeface="MS Mincho" panose="02020609040205080304" pitchFamily="49" charset="-128"/>
                <a:ea typeface="MS Mincho" panose="02020609040205080304" pitchFamily="49" charset="-128"/>
              </a:rPr>
              <a:t>乗誤差が小さくする</a:t>
            </a:r>
            <a:r>
              <a:rPr lang="ja-JP" altLang="en-US">
                <a:solidFill>
                  <a:srgbClr val="00B050"/>
                </a:solidFill>
                <a:latin typeface="MS Mincho" panose="02020609040205080304" pitchFamily="49" charset="-128"/>
                <a:ea typeface="MS Mincho" panose="02020609040205080304" pitchFamily="49" charset="-128"/>
              </a:rPr>
              <a:t>多項式関数</a:t>
            </a:r>
            <a:r>
              <a:rPr lang="ja-JP" altLang="en-US">
                <a:latin typeface="MS Mincho" panose="02020609040205080304" pitchFamily="49" charset="-128"/>
                <a:ea typeface="MS Mincho" panose="02020609040205080304" pitchFamily="49" charset="-128"/>
              </a:rPr>
              <a:t>を求める</a:t>
            </a:r>
            <a:endParaRPr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a:t>
            </a:r>
            <a:r>
              <a:rPr lang="en" altLang="ja-JP" dirty="0">
                <a:latin typeface="MS Mincho" panose="02020609040205080304" pitchFamily="49" charset="-128"/>
                <a:ea typeface="MS Mincho" panose="02020609040205080304" pitchFamily="49" charset="-128"/>
              </a:rPr>
              <a:t>GP</a:t>
            </a:r>
            <a:r>
              <a:rPr lang="ja-JP" altLang="en-US">
                <a:latin typeface="MS Mincho" panose="02020609040205080304" pitchFamily="49" charset="-128"/>
                <a:ea typeface="MS Mincho" panose="02020609040205080304" pitchFamily="49" charset="-128"/>
              </a:rPr>
              <a:t>は確率的に多項式関数を生成するため，</a:t>
            </a:r>
            <a:r>
              <a:rPr lang="ja-JP" altLang="en-US">
                <a:solidFill>
                  <a:srgbClr val="00B050"/>
                </a:solidFill>
                <a:latin typeface="MS Mincho" panose="02020609040205080304" pitchFamily="49" charset="-128"/>
                <a:ea typeface="MS Mincho" panose="02020609040205080304" pitchFamily="49" charset="-128"/>
              </a:rPr>
              <a:t>関数の生成</a:t>
            </a:r>
            <a:r>
              <a:rPr lang="ja-JP" altLang="en-US">
                <a:latin typeface="MS Mincho" panose="02020609040205080304" pitchFamily="49" charset="-128"/>
                <a:ea typeface="MS Mincho" panose="02020609040205080304" pitchFamily="49" charset="-128"/>
              </a:rPr>
              <a:t>を</a:t>
            </a:r>
            <a:r>
              <a:rPr lang="en-US" altLang="ja-JP" dirty="0">
                <a:solidFill>
                  <a:srgbClr val="00B050"/>
                </a:solidFill>
                <a:latin typeface="MS Mincho" panose="02020609040205080304" pitchFamily="49" charset="-128"/>
                <a:ea typeface="MS Mincho" panose="02020609040205080304" pitchFamily="49" charset="-128"/>
              </a:rPr>
              <a:t>5</a:t>
            </a:r>
            <a:r>
              <a:rPr lang="ja-JP" altLang="en-US">
                <a:solidFill>
                  <a:srgbClr val="00B050"/>
                </a:solidFill>
                <a:latin typeface="MS Mincho" panose="02020609040205080304" pitchFamily="49" charset="-128"/>
                <a:ea typeface="MS Mincho" panose="02020609040205080304" pitchFamily="49" charset="-128"/>
              </a:rPr>
              <a:t>回</a:t>
            </a:r>
            <a:r>
              <a:rPr lang="ja-JP" altLang="en-US">
                <a:latin typeface="MS Mincho" panose="02020609040205080304" pitchFamily="49" charset="-128"/>
                <a:ea typeface="MS Mincho" panose="02020609040205080304" pitchFamily="49" charset="-128"/>
              </a:rPr>
              <a:t>行い，その</a:t>
            </a:r>
            <a:r>
              <a:rPr lang="ja-JP" altLang="en-US">
                <a:solidFill>
                  <a:srgbClr val="00B050"/>
                </a:solidFill>
                <a:latin typeface="MS Mincho" panose="02020609040205080304" pitchFamily="49" charset="-128"/>
                <a:ea typeface="MS Mincho" panose="02020609040205080304" pitchFamily="49" charset="-128"/>
              </a:rPr>
              <a:t>平均</a:t>
            </a:r>
            <a:r>
              <a:rPr lang="ja-JP" altLang="en-US">
                <a:latin typeface="MS Mincho" panose="02020609040205080304" pitchFamily="49" charset="-128"/>
                <a:ea typeface="MS Mincho" panose="02020609040205080304" pitchFamily="49" charset="-128"/>
              </a:rPr>
              <a:t>をとっている。</a:t>
            </a:r>
          </a:p>
        </p:txBody>
      </p:sp>
    </p:spTree>
    <p:extLst>
      <p:ext uri="{BB962C8B-B14F-4D97-AF65-F5344CB8AC3E}">
        <p14:creationId xmlns:p14="http://schemas.microsoft.com/office/powerpoint/2010/main" val="91333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DA5C9-3465-8746-8162-CD0F068CDE5E}"/>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先行研究①</a:t>
            </a:r>
            <a:endParaRPr kumimoji="1" lang="ja-JP" altLang="en-US" b="1">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26E43A0B-5E34-044C-A90E-805823E734BD}"/>
              </a:ext>
            </a:extLst>
          </p:cNvPr>
          <p:cNvSpPr>
            <a:spLocks noGrp="1"/>
          </p:cNvSpPr>
          <p:nvPr>
            <p:ph idx="1"/>
          </p:nvPr>
        </p:nvSpPr>
        <p:spPr/>
        <p:txBody>
          <a:bodyPr>
            <a:normAutofit/>
          </a:bodyPr>
          <a:lstStyle/>
          <a:p>
            <a:pPr marL="0" indent="0">
              <a:buNone/>
            </a:pPr>
            <a:r>
              <a:rPr lang="ja-JP" altLang="en-US">
                <a:latin typeface="MS Mincho" panose="02020609040205080304" pitchFamily="49" charset="-128"/>
                <a:ea typeface="MS Mincho" panose="02020609040205080304" pitchFamily="49" charset="-128"/>
              </a:rPr>
              <a:t>・「どのようなデータを⽤いているのか」について、中井 </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杉村，谷水，岩村</a:t>
            </a:r>
            <a:r>
              <a:rPr lang="en-US" altLang="ja-JP" dirty="0">
                <a:latin typeface="MS Mincho" panose="02020609040205080304" pitchFamily="49" charset="-128"/>
                <a:ea typeface="MS Mincho" panose="02020609040205080304" pitchFamily="49" charset="-128"/>
              </a:rPr>
              <a:t>(2013)</a:t>
            </a:r>
            <a:r>
              <a:rPr lang="ja-JP" altLang="en-US">
                <a:latin typeface="MS Mincho" panose="02020609040205080304" pitchFamily="49" charset="-128"/>
                <a:ea typeface="MS Mincho" panose="02020609040205080304" pitchFamily="49" charset="-128"/>
              </a:rPr>
              <a:t>は次のように述べている。</a:t>
            </a:r>
            <a:endParaRPr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・過去 </a:t>
            </a:r>
            <a:r>
              <a:rPr lang="en-US" altLang="ja-JP" dirty="0">
                <a:latin typeface="MS Mincho" panose="02020609040205080304" pitchFamily="49" charset="-128"/>
                <a:ea typeface="MS Mincho" panose="02020609040205080304" pitchFamily="49" charset="-128"/>
              </a:rPr>
              <a:t>8 </a:t>
            </a:r>
            <a:r>
              <a:rPr lang="ja-JP" altLang="en-US">
                <a:latin typeface="MS Mincho" panose="02020609040205080304" pitchFamily="49" charset="-128"/>
                <a:ea typeface="MS Mincho" panose="02020609040205080304" pitchFamily="49" charset="-128"/>
              </a:rPr>
              <a:t>年間の各月の</a:t>
            </a:r>
            <a:r>
              <a:rPr lang="ja-JP" altLang="en-US">
                <a:solidFill>
                  <a:srgbClr val="00B050"/>
                </a:solidFill>
                <a:latin typeface="MS Mincho" panose="02020609040205080304" pitchFamily="49" charset="-128"/>
                <a:ea typeface="MS Mincho" panose="02020609040205080304" pitchFamily="49" charset="-128"/>
              </a:rPr>
              <a:t>気象データ</a:t>
            </a:r>
            <a:r>
              <a:rPr lang="ja-JP" altLang="en-US">
                <a:latin typeface="MS Mincho" panose="02020609040205080304" pitchFamily="49" charset="-128"/>
                <a:ea typeface="MS Mincho" panose="02020609040205080304" pitchFamily="49" charset="-128"/>
              </a:rPr>
              <a:t>と</a:t>
            </a:r>
            <a:r>
              <a:rPr lang="ja-JP" altLang="en-US">
                <a:solidFill>
                  <a:srgbClr val="00B050"/>
                </a:solidFill>
                <a:latin typeface="MS Mincho" panose="02020609040205080304" pitchFamily="49" charset="-128"/>
                <a:ea typeface="MS Mincho" panose="02020609040205080304" pitchFamily="49" charset="-128"/>
              </a:rPr>
              <a:t>卸売価格</a:t>
            </a:r>
            <a:endParaRPr lang="en-US" altLang="ja-JP" dirty="0">
              <a:solidFill>
                <a:srgbClr val="00B050"/>
              </a:solidFill>
              <a:latin typeface="MS Mincho" panose="02020609040205080304" pitchFamily="49" charset="-128"/>
              <a:ea typeface="MS Mincho" panose="02020609040205080304" pitchFamily="49" charset="-128"/>
            </a:endParaRPr>
          </a:p>
          <a:p>
            <a:pPr marL="0" indent="0">
              <a:buNone/>
            </a:pPr>
            <a:endParaRPr lang="en-US" altLang="ja-JP" dirty="0">
              <a:solidFill>
                <a:srgbClr val="00B050"/>
              </a:solidFill>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・過去 </a:t>
            </a:r>
            <a:r>
              <a:rPr lang="en-US" altLang="ja-JP" dirty="0">
                <a:latin typeface="MS Mincho" panose="02020609040205080304" pitchFamily="49" charset="-128"/>
                <a:ea typeface="MS Mincho" panose="02020609040205080304" pitchFamily="49" charset="-128"/>
              </a:rPr>
              <a:t>36 </a:t>
            </a:r>
            <a:r>
              <a:rPr lang="ja-JP" altLang="en-US">
                <a:latin typeface="MS Mincho" panose="02020609040205080304" pitchFamily="49" charset="-128"/>
                <a:ea typeface="MS Mincho" panose="02020609040205080304" pitchFamily="49" charset="-128"/>
              </a:rPr>
              <a:t>か月間の各月の</a:t>
            </a:r>
            <a:r>
              <a:rPr lang="ja-JP" altLang="en-US">
                <a:solidFill>
                  <a:srgbClr val="00B050"/>
                </a:solidFill>
                <a:latin typeface="MS Mincho" panose="02020609040205080304" pitchFamily="49" charset="-128"/>
                <a:ea typeface="MS Mincho" panose="02020609040205080304" pitchFamily="49" charset="-128"/>
              </a:rPr>
              <a:t>最低気温</a:t>
            </a:r>
            <a:r>
              <a:rPr lang="ja-JP" altLang="en-US">
                <a:latin typeface="MS Mincho" panose="02020609040205080304" pitchFamily="49" charset="-128"/>
                <a:ea typeface="MS Mincho" panose="02020609040205080304" pitchFamily="49" charset="-128"/>
              </a:rPr>
              <a:t>のデータ</a:t>
            </a:r>
            <a:endParaRPr kumimoji="1" lang="ja-JP" altLang="en-US">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3888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83F44-91D3-4646-803C-A3972F7626FA}"/>
              </a:ext>
            </a:extLst>
          </p:cNvPr>
          <p:cNvSpPr>
            <a:spLocks noGrp="1"/>
          </p:cNvSpPr>
          <p:nvPr>
            <p:ph type="title"/>
          </p:nvPr>
        </p:nvSpPr>
        <p:spPr/>
        <p:txBody>
          <a:bodyPr/>
          <a:lstStyle/>
          <a:p>
            <a:r>
              <a:rPr lang="ja-JP" altLang="en-US" b="1">
                <a:latin typeface="MS Mincho" panose="02020609040205080304" pitchFamily="49" charset="-128"/>
                <a:ea typeface="MS Mincho" panose="02020609040205080304" pitchFamily="49" charset="-128"/>
              </a:rPr>
              <a:t>先行研究①</a:t>
            </a:r>
            <a:endParaRPr kumimoji="1" lang="ja-JP" altLang="en-US">
              <a:latin typeface="MS Mincho" panose="02020609040205080304" pitchFamily="49" charset="-128"/>
              <a:ea typeface="MS Mincho" panose="02020609040205080304" pitchFamily="49" charset="-128"/>
            </a:endParaRPr>
          </a:p>
        </p:txBody>
      </p:sp>
      <p:sp>
        <p:nvSpPr>
          <p:cNvPr id="3" name="コンテンツ プレースホルダー 2">
            <a:extLst>
              <a:ext uri="{FF2B5EF4-FFF2-40B4-BE49-F238E27FC236}">
                <a16:creationId xmlns:a16="http://schemas.microsoft.com/office/drawing/2014/main" id="{BB669575-9424-0047-9DC6-FB872B899313}"/>
              </a:ext>
            </a:extLst>
          </p:cNvPr>
          <p:cNvSpPr>
            <a:spLocks noGrp="1"/>
          </p:cNvSpPr>
          <p:nvPr>
            <p:ph idx="1"/>
          </p:nvPr>
        </p:nvSpPr>
        <p:spPr/>
        <p:txBody>
          <a:bodyPr/>
          <a:lstStyle/>
          <a:p>
            <a:pPr marL="0" indent="0">
              <a:buNone/>
            </a:pPr>
            <a:r>
              <a:rPr lang="ja-JP" altLang="en-US">
                <a:latin typeface="MS Mincho" panose="02020609040205080304" pitchFamily="49" charset="-128"/>
                <a:ea typeface="MS Mincho" panose="02020609040205080304" pitchFamily="49" charset="-128"/>
              </a:rPr>
              <a:t>・「どのような結果が得られているのか 」について、中井 </a:t>
            </a:r>
            <a:r>
              <a:rPr lang="en-US" altLang="ja-JP" dirty="0">
                <a:latin typeface="MS Mincho" panose="02020609040205080304" pitchFamily="49" charset="-128"/>
                <a:ea typeface="MS Mincho" panose="02020609040205080304" pitchFamily="49" charset="-128"/>
              </a:rPr>
              <a:t>,</a:t>
            </a:r>
            <a:r>
              <a:rPr lang="ja-JP" altLang="en-US">
                <a:latin typeface="MS Mincho" panose="02020609040205080304" pitchFamily="49" charset="-128"/>
                <a:ea typeface="MS Mincho" panose="02020609040205080304" pitchFamily="49" charset="-128"/>
              </a:rPr>
              <a:t>杉村，谷水，岩村</a:t>
            </a:r>
            <a:r>
              <a:rPr lang="en-US" altLang="ja-JP" dirty="0">
                <a:latin typeface="MS Mincho" panose="02020609040205080304" pitchFamily="49" charset="-128"/>
                <a:ea typeface="MS Mincho" panose="02020609040205080304" pitchFamily="49" charset="-128"/>
              </a:rPr>
              <a:t>(2013)</a:t>
            </a:r>
            <a:r>
              <a:rPr lang="ja-JP" altLang="en-US">
                <a:latin typeface="MS Mincho" panose="02020609040205080304" pitchFamily="49" charset="-128"/>
                <a:ea typeface="MS Mincho" panose="02020609040205080304" pitchFamily="49" charset="-128"/>
              </a:rPr>
              <a:t>は次のように述べている。</a:t>
            </a:r>
          </a:p>
          <a:p>
            <a:pPr marL="0" indent="0">
              <a:buNone/>
            </a:pPr>
            <a:endParaRPr lang="ja-JP" altLang="en-US">
              <a:latin typeface="MS Mincho" panose="02020609040205080304" pitchFamily="49" charset="-128"/>
              <a:ea typeface="MS Mincho" panose="02020609040205080304" pitchFamily="49" charset="-128"/>
            </a:endParaRPr>
          </a:p>
          <a:p>
            <a:pPr marL="0" indent="0">
              <a:buNone/>
            </a:pPr>
            <a:r>
              <a:rPr lang="ja-JP" altLang="en-US">
                <a:latin typeface="MS Mincho" panose="02020609040205080304" pitchFamily="49" charset="-128"/>
                <a:ea typeface="MS Mincho" panose="02020609040205080304" pitchFamily="49" charset="-128"/>
              </a:rPr>
              <a:t>・</a:t>
            </a:r>
            <a:r>
              <a:rPr lang="en" altLang="ja-JP" dirty="0">
                <a:latin typeface="MS Mincho" panose="02020609040205080304" pitchFamily="49" charset="-128"/>
                <a:ea typeface="MS Mincho" panose="02020609040205080304" pitchFamily="49" charset="-128"/>
              </a:rPr>
              <a:t>GP</a:t>
            </a:r>
            <a:r>
              <a:rPr lang="ja-JP" altLang="en-US">
                <a:latin typeface="MS Mincho" panose="02020609040205080304" pitchFamily="49" charset="-128"/>
                <a:ea typeface="MS Mincho" panose="02020609040205080304" pitchFamily="49" charset="-128"/>
              </a:rPr>
              <a:t>に基づき生成した価格モデルは最低気温と卸売価格との関係を定性的には</a:t>
            </a:r>
            <a:r>
              <a:rPr lang="ja-JP" altLang="en-US">
                <a:solidFill>
                  <a:srgbClr val="00B050"/>
                </a:solidFill>
                <a:latin typeface="MS Mincho" panose="02020609040205080304" pitchFamily="49" charset="-128"/>
                <a:ea typeface="MS Mincho" panose="02020609040205080304" pitchFamily="49" charset="-128"/>
              </a:rPr>
              <a:t>予測できる</a:t>
            </a:r>
            <a:r>
              <a:rPr lang="ja-JP" altLang="en-US">
                <a:latin typeface="MS Mincho" panose="02020609040205080304" pitchFamily="49" charset="-128"/>
                <a:ea typeface="MS Mincho" panose="02020609040205080304" pitchFamily="49" charset="-128"/>
              </a:rPr>
              <a:t>ものと考え ることができる</a:t>
            </a:r>
            <a:r>
              <a:rPr lang="en-US" altLang="ja-JP" dirty="0">
                <a:latin typeface="MS Mincho" panose="02020609040205080304" pitchFamily="49" charset="-128"/>
                <a:ea typeface="MS Mincho" panose="02020609040205080304" pitchFamily="49" charset="-128"/>
              </a:rPr>
              <a:t>. </a:t>
            </a:r>
            <a:endParaRPr lang="ja-JP" altLang="en-US">
              <a:latin typeface="MS Mincho" panose="02020609040205080304" pitchFamily="49" charset="-128"/>
              <a:ea typeface="MS Mincho" panose="02020609040205080304" pitchFamily="49" charset="-128"/>
            </a:endParaRPr>
          </a:p>
          <a:p>
            <a:endParaRPr kumimoji="1" lang="ja-JP" altLang="en-US"/>
          </a:p>
        </p:txBody>
      </p:sp>
    </p:spTree>
    <p:extLst>
      <p:ext uri="{BB962C8B-B14F-4D97-AF65-F5344CB8AC3E}">
        <p14:creationId xmlns:p14="http://schemas.microsoft.com/office/powerpoint/2010/main" val="36520399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2290</Words>
  <Application>Microsoft Macintosh PowerPoint</Application>
  <PresentationFormat>ワイド画面</PresentationFormat>
  <Paragraphs>135</Paragraphs>
  <Slides>15</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MS Mincho</vt:lpstr>
      <vt:lpstr>游ゴシック</vt:lpstr>
      <vt:lpstr>游ゴシック Light</vt:lpstr>
      <vt:lpstr>Arial</vt:lpstr>
      <vt:lpstr>Office テーマ</vt:lpstr>
      <vt:lpstr>報告会用資料</vt:lpstr>
      <vt:lpstr>研究テーマ</vt:lpstr>
      <vt:lpstr>問題意識・研究の背景</vt:lpstr>
      <vt:lpstr>PowerPoint プレゼンテーション</vt:lpstr>
      <vt:lpstr>研究目的</vt:lpstr>
      <vt:lpstr>先行研究①</vt:lpstr>
      <vt:lpstr>先行研究①</vt:lpstr>
      <vt:lpstr>先行研究①</vt:lpstr>
      <vt:lpstr>先行研究①</vt:lpstr>
      <vt:lpstr>先行研究②</vt:lpstr>
      <vt:lpstr>先行研究②</vt:lpstr>
      <vt:lpstr>先行研究②</vt:lpstr>
      <vt:lpstr>先行研究②</vt:lpstr>
      <vt:lpstr>演習3での見通し</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冨家 旭陽(ec0882hi)</dc:creator>
  <cp:lastModifiedBy>冨家 旭陽(ec0882hi)</cp:lastModifiedBy>
  <cp:revision>32</cp:revision>
  <dcterms:created xsi:type="dcterms:W3CDTF">2021-06-19T10:29:27Z</dcterms:created>
  <dcterms:modified xsi:type="dcterms:W3CDTF">2021-07-02T02:56:36Z</dcterms:modified>
</cp:coreProperties>
</file>