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6.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330" r:id="rId3"/>
    <p:sldId id="329" r:id="rId4"/>
    <p:sldId id="328" r:id="rId5"/>
    <p:sldId id="259" r:id="rId6"/>
    <p:sldId id="271" r:id="rId7"/>
    <p:sldId id="260" r:id="rId8"/>
    <p:sldId id="333" r:id="rId9"/>
    <p:sldId id="334" r:id="rId10"/>
    <p:sldId id="275" r:id="rId11"/>
    <p:sldId id="332" r:id="rId12"/>
    <p:sldId id="278" r:id="rId13"/>
    <p:sldId id="335" r:id="rId14"/>
    <p:sldId id="299" r:id="rId15"/>
    <p:sldId id="336" r:id="rId16"/>
    <p:sldId id="338" r:id="rId17"/>
    <p:sldId id="341" r:id="rId18"/>
    <p:sldId id="342" r:id="rId19"/>
    <p:sldId id="343" r:id="rId20"/>
    <p:sldId id="344" r:id="rId21"/>
    <p:sldId id="345" r:id="rId22"/>
    <p:sldId id="347" r:id="rId23"/>
    <p:sldId id="337" r:id="rId24"/>
    <p:sldId id="261" r:id="rId25"/>
    <p:sldId id="266" r:id="rId26"/>
    <p:sldId id="348"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449"/>
    <p:restoredTop sz="45885"/>
  </p:normalViewPr>
  <p:slideViewPr>
    <p:cSldViewPr snapToGrid="0" snapToObjects="1">
      <p:cViewPr varScale="1">
        <p:scale>
          <a:sx n="54" d="100"/>
          <a:sy n="54" d="100"/>
        </p:scale>
        <p:origin x="17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asahi/Downloads/&#37117;&#36947;&#24220;&#30476;&#21029;&#12524;&#12479;&#12473;&#20986;&#33655;&#37327;%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D0-1640-B9AD-6A217682FD0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3D0-1640-B9AD-6A217682FD0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3D0-1640-B9AD-6A217682FD0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3D0-1640-B9AD-6A217682FD0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3D0-1640-B9AD-6A217682FD0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3D0-1640-B9AD-6A217682FD0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3D0-1640-B9AD-6A217682FD0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3D0-1640-B9AD-6A217682FD0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3D0-1640-B9AD-6A217682FD0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13D0-1640-B9AD-6A217682FD09}"/>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13D0-1640-B9AD-6A217682FD09}"/>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13D0-1640-B9AD-6A217682FD09}"/>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13D0-1640-B9AD-6A217682FD09}"/>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13D0-1640-B9AD-6A217682FD09}"/>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13D0-1640-B9AD-6A217682FD09}"/>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13D0-1640-B9AD-6A217682FD09}"/>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13D0-1640-B9AD-6A217682FD09}"/>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13D0-1640-B9AD-6A217682FD09}"/>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13D0-1640-B9AD-6A217682FD09}"/>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13D0-1640-B9AD-6A217682FD09}"/>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13D0-1640-B9AD-6A217682FD09}"/>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13D0-1640-B9AD-6A217682FD09}"/>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13D0-1640-B9AD-6A217682FD09}"/>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13D0-1640-B9AD-6A217682FD09}"/>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13D0-1640-B9AD-6A217682FD09}"/>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13D0-1640-B9AD-6A217682FD09}"/>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13D0-1640-B9AD-6A217682FD09}"/>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13D0-1640-B9AD-6A217682FD09}"/>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13D0-1640-B9AD-6A217682FD09}"/>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13D0-1640-B9AD-6A217682FD09}"/>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13D0-1640-B9AD-6A217682FD09}"/>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13D0-1640-B9AD-6A217682FD09}"/>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13D0-1640-B9AD-6A217682FD09}"/>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13D0-1640-B9AD-6A217682FD09}"/>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13D0-1640-B9AD-6A217682FD09}"/>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13D0-1640-B9AD-6A217682FD09}"/>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13D0-1640-B9AD-6A217682FD09}"/>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13D0-1640-B9AD-6A217682FD09}"/>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13D0-1640-B9AD-6A217682FD09}"/>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13D0-1640-B9AD-6A217682FD09}"/>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13D0-1640-B9AD-6A217682FD09}"/>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13D0-1640-B9AD-6A217682FD09}"/>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13D0-1640-B9AD-6A217682FD09}"/>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13D0-1640-B9AD-6A217682FD09}"/>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13D0-1640-B9AD-6A217682FD09}"/>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13D0-1640-B9AD-6A217682FD09}"/>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13D0-1640-B9AD-6A217682FD0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Sheet1!$C$2:$C$48</c:f>
              <c:strCache>
                <c:ptCount val="47"/>
                <c:pt idx="0">
                  <c:v>北海道</c:v>
                </c:pt>
                <c:pt idx="1">
                  <c:v>青森県</c:v>
                </c:pt>
                <c:pt idx="2">
                  <c:v>岩手県</c:v>
                </c:pt>
                <c:pt idx="3">
                  <c:v>宮城県</c:v>
                </c:pt>
                <c:pt idx="4">
                  <c:v>秋田県</c:v>
                </c:pt>
                <c:pt idx="5">
                  <c:v>山形県</c:v>
                </c:pt>
                <c:pt idx="6">
                  <c:v>福島県</c:v>
                </c:pt>
                <c:pt idx="7">
                  <c:v>茨城県</c:v>
                </c:pt>
                <c:pt idx="8">
                  <c:v>栃木県</c:v>
                </c:pt>
                <c:pt idx="9">
                  <c:v>群馬県</c:v>
                </c:pt>
                <c:pt idx="10">
                  <c:v>埼玉県</c:v>
                </c:pt>
                <c:pt idx="11">
                  <c:v>千葉県</c:v>
                </c:pt>
                <c:pt idx="12">
                  <c:v>東京都</c:v>
                </c:pt>
                <c:pt idx="13">
                  <c:v>神奈川県</c:v>
                </c:pt>
                <c:pt idx="14">
                  <c:v>新潟県</c:v>
                </c:pt>
                <c:pt idx="15">
                  <c:v>富山県</c:v>
                </c:pt>
                <c:pt idx="16">
                  <c:v>石川県</c:v>
                </c:pt>
                <c:pt idx="17">
                  <c:v>福井県</c:v>
                </c:pt>
                <c:pt idx="18">
                  <c:v>山梨県</c:v>
                </c:pt>
                <c:pt idx="19">
                  <c:v>長野県</c:v>
                </c:pt>
                <c:pt idx="20">
                  <c:v>岐阜県</c:v>
                </c:pt>
                <c:pt idx="21">
                  <c:v>静岡県</c:v>
                </c:pt>
                <c:pt idx="22">
                  <c:v>愛知県</c:v>
                </c:pt>
                <c:pt idx="23">
                  <c:v>三重県</c:v>
                </c:pt>
                <c:pt idx="24">
                  <c:v>滋賀県</c:v>
                </c:pt>
                <c:pt idx="25">
                  <c:v>京都府</c:v>
                </c:pt>
                <c:pt idx="26">
                  <c:v>大阪府</c:v>
                </c:pt>
                <c:pt idx="27">
                  <c:v>兵庫県</c:v>
                </c:pt>
                <c:pt idx="28">
                  <c:v>奈良県</c:v>
                </c:pt>
                <c:pt idx="29">
                  <c:v>和歌山県</c:v>
                </c:pt>
                <c:pt idx="30">
                  <c:v>鳥取県</c:v>
                </c:pt>
                <c:pt idx="31">
                  <c:v>島根県</c:v>
                </c:pt>
                <c:pt idx="32">
                  <c:v>岡山県</c:v>
                </c:pt>
                <c:pt idx="33">
                  <c:v>広島県</c:v>
                </c:pt>
                <c:pt idx="34">
                  <c:v>山口県</c:v>
                </c:pt>
                <c:pt idx="35">
                  <c:v>徳島県</c:v>
                </c:pt>
                <c:pt idx="36">
                  <c:v>香川県</c:v>
                </c:pt>
                <c:pt idx="37">
                  <c:v>愛媛県</c:v>
                </c:pt>
                <c:pt idx="38">
                  <c:v>高知県</c:v>
                </c:pt>
                <c:pt idx="39">
                  <c:v>福岡県</c:v>
                </c:pt>
                <c:pt idx="40">
                  <c:v>佐賀県</c:v>
                </c:pt>
                <c:pt idx="41">
                  <c:v>長崎県</c:v>
                </c:pt>
                <c:pt idx="42">
                  <c:v>熊本県</c:v>
                </c:pt>
                <c:pt idx="43">
                  <c:v>大分県</c:v>
                </c:pt>
                <c:pt idx="44">
                  <c:v>宮崎県</c:v>
                </c:pt>
                <c:pt idx="45">
                  <c:v>鹿児島県</c:v>
                </c:pt>
                <c:pt idx="46">
                  <c:v>沖縄県</c:v>
                </c:pt>
              </c:strCache>
            </c:strRef>
          </c:cat>
          <c:val>
            <c:numRef>
              <c:f>Sheet1!$D$2:$D$48</c:f>
              <c:numCache>
                <c:formatCode>General</c:formatCode>
                <c:ptCount val="47"/>
                <c:pt idx="0">
                  <c:v>2294</c:v>
                </c:pt>
                <c:pt idx="1">
                  <c:v>853</c:v>
                </c:pt>
                <c:pt idx="2">
                  <c:v>8218</c:v>
                </c:pt>
                <c:pt idx="3">
                  <c:v>0</c:v>
                </c:pt>
                <c:pt idx="4">
                  <c:v>0</c:v>
                </c:pt>
                <c:pt idx="5">
                  <c:v>0</c:v>
                </c:pt>
                <c:pt idx="6">
                  <c:v>0</c:v>
                </c:pt>
                <c:pt idx="7">
                  <c:v>13960</c:v>
                </c:pt>
                <c:pt idx="8">
                  <c:v>0</c:v>
                </c:pt>
                <c:pt idx="9">
                  <c:v>38955</c:v>
                </c:pt>
                <c:pt idx="10">
                  <c:v>0</c:v>
                </c:pt>
                <c:pt idx="11">
                  <c:v>0</c:v>
                </c:pt>
                <c:pt idx="12">
                  <c:v>0</c:v>
                </c:pt>
                <c:pt idx="13">
                  <c:v>0</c:v>
                </c:pt>
                <c:pt idx="14">
                  <c:v>0</c:v>
                </c:pt>
                <c:pt idx="15">
                  <c:v>0</c:v>
                </c:pt>
                <c:pt idx="16">
                  <c:v>0</c:v>
                </c:pt>
                <c:pt idx="17">
                  <c:v>0</c:v>
                </c:pt>
                <c:pt idx="18">
                  <c:v>0</c:v>
                </c:pt>
                <c:pt idx="19">
                  <c:v>172952</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357</c:v>
                </c:pt>
                <c:pt idx="44">
                  <c:v>0</c:v>
                </c:pt>
                <c:pt idx="45">
                  <c:v>0</c:v>
                </c:pt>
                <c:pt idx="46">
                  <c:v>0</c:v>
                </c:pt>
              </c:numCache>
            </c:numRef>
          </c:val>
          <c:extLst>
            <c:ext xmlns:c16="http://schemas.microsoft.com/office/drawing/2014/chart" uri="{C3380CC4-5D6E-409C-BE32-E72D297353CC}">
              <c16:uniqueId val="{0000005E-13D0-1640-B9AD-6A217682FD09}"/>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0:21:50.61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0 16383,'69'0'0,"0"0"0,0 0 0,13 0 0,7 0 0,0 0 0,-8 0 0,-10 0 0,-6 0 0,4 0 0,31 0 0,6 0 0,-23 0 0,-20 0 0,2 0 0,-33 0 0,-8 0 0,-12 0 0,1 0 0,8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0:21:52.60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0 16383,'94'0'0,"0"0"0,3 0 0,1 0 0,-4 0 0,-2 0 0,-9 0 0,-6 0 0,-24 0 0,-4 0 0,31 0 0,-28 0 0,19 0 0,-12 0 0,39 0 0,-1 0 0,-3 0 0,-13 0 0,-11 0 0,-27 0 0,-17 0 0,-16 0 0,-9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0:21:54.65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90 16383,'73'0'0,"1"0"0,15 0 0,3 0 0,-3 0 0,-2 0 0,-11 0 0,-6 0 0,14 0 0,-53 0 0,-16 0 0,35 0 0,16 0 0,14 0 0,3 0 0,-3 0 0,4 0 0,-1 2 0,6 1 0,-9-8 0,-4-14 0,-4-2 0,13 17 0,-2-1 0,-17-17 0,-11 4 0,-18 18 0,-11 0 0,-19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0:21:56.07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0 16383,'93'0'0,"-1"0"0,0 0 0,-5 0 0,5 0 0,0 0 0,-3 0 0,-12 0 0,-1 0 0,-2 0 0,1 0 0,6 0 0,2 0 0,-3 0 0,-9 0 0,15 0 0,-13 0 0,21 0 0,-77 0 0,-3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0:21:57.381"/>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0 16383,'71'0'0,"0"0"0,0 0 0,0 0 0,-1 0 0,5 0 0,0 0 0,6 0 0,-1 0 0,-7 0 0,23 0 0,-8 0 0,-8 0 0,-14 0 0,-29 0 0,-11 0 0,-14 0 0,-4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0:23:33.21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0 16383,'99'0'0,"0"0"0,-41 0 0,1 0 0,-4 0 0,1 0 0,12 0 0,1 0 0,1 0 0,-6 0 0,17 0 0,-12 0 0,0 0 0,2 0 0,-7 0 0,2 0 0,-11 0 0,-2 0 0,-3 0 0,1 0 0,3 0 0,-1 0 0,-3 0 0,0 0 0,4 0 0,-2 0 0,26 0 0,-6 0 0,-21 0 0,2 0 0,-3 0 0,5 0 0,-4 0 0,-14 0 0,-6 0 0,-20 0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0:23:34.841"/>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 16383,'65'0'0,"1"0"0,-5 0 0,2 0 0,16 0 0,2 0 0,-8 0 0,-2 0 0,-2 0 0,-4 0 0,17 0 0,15 0 0,-58 0 0,34 0 0,-13 0 0,8 0 0,-11 0 0,-9 0 0,1 0 0,-17 0 0,2 0 0,-16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0:23:36.098"/>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1 16383,'87'0'0,"0"0"0,6 0 0,5 0 0,-20 0 0,3 0 0,0 0 0,-2 0 0,0 0 0,-2 0 0,-5 0 0,-3 0 0,-4 0 0,2 0 0,-3 0 0,9 0 0,-8 0 0,-12 0 0,37 0 0,-37 0 0,-17 0 0,-4 0 0,-22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0:23:37.433"/>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0 16383,'86'0'0,"0"0"0,3 0 0,-1 0 0,-8 0 0,0 0 0,16 0 0,-1 0 0,-17 0 0,-3 0 0,5 0 0,-6 0 0,13 0 0,-18 0 0,-32 0 0,2 0 0,-6 0 0,-14 0 0,0 0 0,-1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C6853-1612-9746-8916-13FF449FE447}" type="datetimeFigureOut">
              <a:rPr kumimoji="1" lang="ja-JP" altLang="en-US" smtClean="0"/>
              <a:t>2022/7/7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9C0AA-B9C2-584A-A184-EBEA514EF401}" type="slidenum">
              <a:rPr kumimoji="1" lang="ja-JP" altLang="en-US" smtClean="0"/>
              <a:t>‹#›</a:t>
            </a:fld>
            <a:endParaRPr kumimoji="1" lang="ja-JP" altLang="en-US"/>
          </a:p>
        </p:txBody>
      </p:sp>
    </p:spTree>
    <p:extLst>
      <p:ext uri="{BB962C8B-B14F-4D97-AF65-F5344CB8AC3E}">
        <p14:creationId xmlns:p14="http://schemas.microsoft.com/office/powerpoint/2010/main" val="36589094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発表を始める</a:t>
            </a:r>
            <a:endParaRPr kumimoji="1" lang="en-US" altLang="ja-JP" dirty="0"/>
          </a:p>
          <a:p>
            <a:r>
              <a:rPr kumimoji="1" lang="ja-JP" altLang="en-US"/>
              <a:t>タイトルを変える</a:t>
            </a:r>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a:t>
            </a:fld>
            <a:endParaRPr kumimoji="1" lang="ja-JP" altLang="en-US"/>
          </a:p>
        </p:txBody>
      </p:sp>
    </p:spTree>
    <p:extLst>
      <p:ext uri="{BB962C8B-B14F-4D97-AF65-F5344CB8AC3E}">
        <p14:creationId xmlns:p14="http://schemas.microsoft.com/office/powerpoint/2010/main" val="2690389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表５は、令和元年度都道府県別夏秋レタス出荷量と割合を表している。この資料によれば、全国のうち長野県が占める割合は、</a:t>
            </a:r>
            <a:r>
              <a:rPr kumimoji="1" lang="en-US" altLang="ja-JP" sz="1200" kern="1200" dirty="0">
                <a:solidFill>
                  <a:schemeClr val="tx1"/>
                </a:solidFill>
                <a:effectLst/>
                <a:latin typeface="+mn-lt"/>
                <a:ea typeface="+mn-ea"/>
                <a:cs typeface="+mn-cs"/>
              </a:rPr>
              <a:t>72.795%</a:t>
            </a:r>
            <a:r>
              <a:rPr kumimoji="1" lang="ja-JP" altLang="ja-JP" sz="1200" kern="1200">
                <a:solidFill>
                  <a:schemeClr val="tx1"/>
                </a:solidFill>
                <a:effectLst/>
                <a:latin typeface="+mn-lt"/>
                <a:ea typeface="+mn-ea"/>
                <a:cs typeface="+mn-cs"/>
              </a:rPr>
              <a:t>である。したがって、被説明変数は、長野県のレタスの価格である。価格は、農林水産業「青果物卸売市場調査報告」の長野市青果市場のレタスの各月の価格</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である。期間は、令和元年から平成</a:t>
            </a:r>
            <a:r>
              <a:rPr kumimoji="1" lang="en-US" altLang="ja-JP" sz="1200" kern="1200" dirty="0">
                <a:solidFill>
                  <a:schemeClr val="tx1"/>
                </a:solidFill>
                <a:effectLst/>
                <a:latin typeface="+mn-lt"/>
                <a:ea typeface="+mn-ea"/>
                <a:cs typeface="+mn-cs"/>
              </a:rPr>
              <a:t>20</a:t>
            </a:r>
            <a:r>
              <a:rPr kumimoji="1" lang="ja-JP" altLang="ja-JP" sz="1200" kern="1200">
                <a:solidFill>
                  <a:schemeClr val="tx1"/>
                </a:solidFill>
                <a:effectLst/>
                <a:latin typeface="+mn-lt"/>
                <a:ea typeface="+mn-ea"/>
                <a:cs typeface="+mn-cs"/>
              </a:rPr>
              <a:t>年である。</a:t>
            </a:r>
          </a:p>
          <a:p>
            <a:r>
              <a:rPr kumimoji="1" lang="ja-JP" altLang="ja-JP" sz="1200" kern="1200">
                <a:solidFill>
                  <a:schemeClr val="tx1"/>
                </a:solidFill>
                <a:effectLst/>
                <a:latin typeface="+mn-lt"/>
                <a:ea typeface="+mn-ea"/>
                <a:cs typeface="+mn-cs"/>
              </a:rPr>
              <a:t>　</a:t>
            </a:r>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10</a:t>
            </a:fld>
            <a:endParaRPr kumimoji="1" lang="ja-JP" altLang="en-US"/>
          </a:p>
        </p:txBody>
      </p:sp>
    </p:spTree>
    <p:extLst>
      <p:ext uri="{BB962C8B-B14F-4D97-AF65-F5344CB8AC3E}">
        <p14:creationId xmlns:p14="http://schemas.microsoft.com/office/powerpoint/2010/main" val="451317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また、説明変数は、長野県川上村の気象データである。図は、長野県川上村の位置を示している。</a:t>
            </a:r>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11</a:t>
            </a:fld>
            <a:endParaRPr kumimoji="1" lang="ja-JP" altLang="en-US"/>
          </a:p>
        </p:txBody>
      </p:sp>
    </p:spTree>
    <p:extLst>
      <p:ext uri="{BB962C8B-B14F-4D97-AF65-F5344CB8AC3E}">
        <p14:creationId xmlns:p14="http://schemas.microsoft.com/office/powerpoint/2010/main" val="1391252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図</a:t>
            </a:r>
            <a:r>
              <a:rPr kumimoji="1" lang="ja-JP" altLang="ja-JP" sz="1200" kern="1200">
                <a:solidFill>
                  <a:schemeClr val="tx1"/>
                </a:solidFill>
                <a:effectLst/>
                <a:latin typeface="+mn-lt"/>
                <a:ea typeface="+mn-ea"/>
                <a:cs typeface="+mn-cs"/>
              </a:rPr>
              <a:t>は、令和元年産長野県の市町村別夏秋レタス出荷量と割合を表している。この資料によれば、長野県の出荷量のうち、</a:t>
            </a:r>
            <a:r>
              <a:rPr kumimoji="1" lang="en-US" altLang="ja-JP" sz="1200" kern="1200" dirty="0">
                <a:solidFill>
                  <a:schemeClr val="tx1"/>
                </a:solidFill>
                <a:effectLst/>
                <a:latin typeface="+mn-lt"/>
                <a:ea typeface="+mn-ea"/>
                <a:cs typeface="+mn-cs"/>
              </a:rPr>
              <a:t>48.598%</a:t>
            </a:r>
            <a:r>
              <a:rPr kumimoji="1" lang="ja-JP" altLang="ja-JP" sz="1200" kern="1200">
                <a:solidFill>
                  <a:schemeClr val="tx1"/>
                </a:solidFill>
                <a:effectLst/>
                <a:latin typeface="+mn-lt"/>
                <a:ea typeface="+mn-ea"/>
                <a:cs typeface="+mn-cs"/>
              </a:rPr>
              <a:t>が川上村から出荷されている。したがって、説明変数は、長野県川上村の気象データである。説明変数は、国土交通省気象庁「過去の気象データ・ダウンロード」の長野市川上村を観測している佐久地点の各月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、日最高気温の平均</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、日最低気温の平均</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、最高気温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、最低気温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、降水量の合計</a:t>
            </a:r>
            <a:r>
              <a:rPr kumimoji="1" lang="en-US" altLang="ja-JP" sz="1200" kern="1200" dirty="0">
                <a:solidFill>
                  <a:schemeClr val="tx1"/>
                </a:solidFill>
                <a:effectLst/>
                <a:latin typeface="+mn-lt"/>
                <a:ea typeface="+mn-ea"/>
                <a:cs typeface="+mn-cs"/>
              </a:rPr>
              <a:t>(mm)</a:t>
            </a:r>
            <a:r>
              <a:rPr kumimoji="1" lang="ja-JP" altLang="ja-JP" sz="1200" kern="1200">
                <a:solidFill>
                  <a:schemeClr val="tx1"/>
                </a:solidFill>
                <a:effectLst/>
                <a:latin typeface="+mn-lt"/>
                <a:ea typeface="+mn-ea"/>
                <a:cs typeface="+mn-cs"/>
              </a:rPr>
              <a:t>、日照時間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と農林水産業「青果物卸売市場調査報告」の長野市青果市場のレタスの各月の「数量</a:t>
            </a:r>
            <a:r>
              <a:rPr kumimoji="1" lang="en-US" altLang="ja-JP" sz="1200" kern="1200" dirty="0">
                <a:solidFill>
                  <a:schemeClr val="tx1"/>
                </a:solidFill>
                <a:effectLst/>
                <a:latin typeface="+mn-lt"/>
                <a:ea typeface="+mn-ea"/>
                <a:cs typeface="+mn-cs"/>
              </a:rPr>
              <a:t>(t)</a:t>
            </a:r>
            <a:r>
              <a:rPr kumimoji="1" lang="ja-JP" altLang="ja-JP" sz="1200" kern="1200">
                <a:solidFill>
                  <a:schemeClr val="tx1"/>
                </a:solidFill>
                <a:effectLst/>
                <a:latin typeface="+mn-lt"/>
                <a:ea typeface="+mn-ea"/>
                <a:cs typeface="+mn-cs"/>
              </a:rPr>
              <a:t>」である。期間は、令和元年から平成</a:t>
            </a:r>
            <a:r>
              <a:rPr kumimoji="1" lang="en-US" altLang="ja-JP" sz="1200" kern="1200" dirty="0">
                <a:solidFill>
                  <a:schemeClr val="tx1"/>
                </a:solidFill>
                <a:effectLst/>
                <a:latin typeface="+mn-lt"/>
                <a:ea typeface="+mn-ea"/>
                <a:cs typeface="+mn-cs"/>
              </a:rPr>
              <a:t>20</a:t>
            </a:r>
            <a:r>
              <a:rPr kumimoji="1" lang="ja-JP" altLang="ja-JP" sz="1200" kern="1200">
                <a:solidFill>
                  <a:schemeClr val="tx1"/>
                </a:solidFill>
                <a:effectLst/>
                <a:latin typeface="+mn-lt"/>
                <a:ea typeface="+mn-ea"/>
                <a:cs typeface="+mn-cs"/>
              </a:rPr>
              <a:t>年である。図</a:t>
            </a:r>
            <a:r>
              <a:rPr kumimoji="1" lang="en-US" altLang="ja-JP" sz="1200" kern="1200" dirty="0">
                <a:solidFill>
                  <a:schemeClr val="tx1"/>
                </a:solidFill>
                <a:effectLst/>
                <a:latin typeface="+mn-lt"/>
                <a:ea typeface="+mn-ea"/>
                <a:cs typeface="+mn-cs"/>
              </a:rPr>
              <a:t>12</a:t>
            </a:r>
            <a:r>
              <a:rPr kumimoji="1" lang="ja-JP" altLang="ja-JP" sz="1200" kern="1200">
                <a:solidFill>
                  <a:schemeClr val="tx1"/>
                </a:solidFill>
                <a:effectLst/>
                <a:latin typeface="+mn-lt"/>
                <a:ea typeface="+mn-ea"/>
                <a:cs typeface="+mn-cs"/>
              </a:rPr>
              <a:t>は、長野県佐久市の位置を示している。</a:t>
            </a:r>
          </a:p>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12</a:t>
            </a:fld>
            <a:endParaRPr kumimoji="1" lang="ja-JP" altLang="en-US"/>
          </a:p>
        </p:txBody>
      </p:sp>
    </p:spTree>
    <p:extLst>
      <p:ext uri="{BB962C8B-B14F-4D97-AF65-F5344CB8AC3E}">
        <p14:creationId xmlns:p14="http://schemas.microsoft.com/office/powerpoint/2010/main" val="957598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分析方法について話します</a:t>
            </a:r>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13</a:t>
            </a:fld>
            <a:endParaRPr kumimoji="1" lang="ja-JP" altLang="en-US"/>
          </a:p>
        </p:txBody>
      </p:sp>
    </p:spTree>
    <p:extLst>
      <p:ext uri="{BB962C8B-B14F-4D97-AF65-F5344CB8AC3E}">
        <p14:creationId xmlns:p14="http://schemas.microsoft.com/office/powerpoint/2010/main" val="2297157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まず、過去</a:t>
            </a:r>
            <a:r>
              <a:rPr kumimoji="1" lang="en-US" altLang="ja-JP" sz="1200" kern="1200" dirty="0">
                <a:solidFill>
                  <a:schemeClr val="tx1"/>
                </a:solidFill>
                <a:effectLst/>
                <a:latin typeface="+mn-lt"/>
                <a:ea typeface="+mn-ea"/>
                <a:cs typeface="+mn-cs"/>
              </a:rPr>
              <a:t>12</a:t>
            </a:r>
            <a:r>
              <a:rPr kumimoji="1" lang="ja-JP" altLang="ja-JP" sz="1200" kern="1200">
                <a:solidFill>
                  <a:schemeClr val="tx1"/>
                </a:solidFill>
                <a:effectLst/>
                <a:latin typeface="+mn-lt"/>
                <a:ea typeface="+mn-ea"/>
                <a:cs typeface="+mn-cs"/>
              </a:rPr>
              <a:t>年間の各月の気象データとレタスの価格の基本統計量を算出する。</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次に、過去</a:t>
            </a:r>
            <a:r>
              <a:rPr kumimoji="1" lang="en-US" altLang="ja-JP" sz="1200" kern="1200" dirty="0">
                <a:solidFill>
                  <a:schemeClr val="tx1"/>
                </a:solidFill>
                <a:effectLst/>
                <a:latin typeface="+mn-lt"/>
                <a:ea typeface="+mn-ea"/>
                <a:cs typeface="+mn-cs"/>
              </a:rPr>
              <a:t>12</a:t>
            </a:r>
            <a:r>
              <a:rPr kumimoji="1" lang="ja-JP" altLang="ja-JP" sz="1200" kern="1200">
                <a:solidFill>
                  <a:schemeClr val="tx1"/>
                </a:solidFill>
                <a:effectLst/>
                <a:latin typeface="+mn-lt"/>
                <a:ea typeface="+mn-ea"/>
                <a:cs typeface="+mn-cs"/>
              </a:rPr>
              <a:t>年間の各月の気象データとレタスの価格の相関行列を求める。相関行列を求める理由は、相関の高い説明変数同士の重複を取り除くためである。そして、過去</a:t>
            </a:r>
            <a:r>
              <a:rPr kumimoji="1" lang="en-US" altLang="ja-JP" sz="1200" kern="1200" dirty="0">
                <a:solidFill>
                  <a:schemeClr val="tx1"/>
                </a:solidFill>
                <a:effectLst/>
                <a:latin typeface="+mn-lt"/>
                <a:ea typeface="+mn-ea"/>
                <a:cs typeface="+mn-cs"/>
              </a:rPr>
              <a:t>12</a:t>
            </a:r>
            <a:r>
              <a:rPr kumimoji="1" lang="ja-JP" altLang="ja-JP" sz="1200" kern="1200">
                <a:solidFill>
                  <a:schemeClr val="tx1"/>
                </a:solidFill>
                <a:effectLst/>
                <a:latin typeface="+mn-lt"/>
                <a:ea typeface="+mn-ea"/>
                <a:cs typeface="+mn-cs"/>
              </a:rPr>
              <a:t>年間の各月の気象データとレタスの価格の散布図をそれぞれ作成する。なぜなら、各説明変数と被説明変数との間に相関関係があるかを視覚的に確かめるためである。最後に、重回帰分析を行う。過去</a:t>
            </a:r>
            <a:r>
              <a:rPr kumimoji="1" lang="en-US" altLang="ja-JP" sz="1200" kern="1200" dirty="0">
                <a:solidFill>
                  <a:schemeClr val="tx1"/>
                </a:solidFill>
                <a:effectLst/>
                <a:latin typeface="+mn-lt"/>
                <a:ea typeface="+mn-ea"/>
                <a:cs typeface="+mn-cs"/>
              </a:rPr>
              <a:t>144</a:t>
            </a:r>
            <a:r>
              <a:rPr kumimoji="1" lang="ja-JP" altLang="ja-JP" sz="1200" kern="1200">
                <a:solidFill>
                  <a:schemeClr val="tx1"/>
                </a:solidFill>
                <a:effectLst/>
                <a:latin typeface="+mn-lt"/>
                <a:ea typeface="+mn-ea"/>
                <a:cs typeface="+mn-cs"/>
              </a:rPr>
              <a:t>ヶ月の各月の平均気温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、日最高気温の平均</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、日最低気温の平均</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、最高気温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、最低気温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、降水量の合計</a:t>
            </a:r>
            <a:r>
              <a:rPr kumimoji="1" lang="en-US" altLang="ja-JP" sz="1200" kern="1200" dirty="0">
                <a:solidFill>
                  <a:schemeClr val="tx1"/>
                </a:solidFill>
                <a:effectLst/>
                <a:latin typeface="+mn-lt"/>
                <a:ea typeface="+mn-ea"/>
                <a:cs typeface="+mn-cs"/>
              </a:rPr>
              <a:t>(mm)</a:t>
            </a:r>
            <a:r>
              <a:rPr kumimoji="1" lang="ja-JP" altLang="ja-JP" sz="1200" kern="1200">
                <a:solidFill>
                  <a:schemeClr val="tx1"/>
                </a:solidFill>
                <a:effectLst/>
                <a:latin typeface="+mn-lt"/>
                <a:ea typeface="+mn-ea"/>
                <a:cs typeface="+mn-cs"/>
              </a:rPr>
              <a:t>、日照時間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に基づいて、実際の自由度調整済み決定係数が最も大きくなる説明変数を求める。そして、求めたモデルの説明変数の</a:t>
            </a:r>
            <a:r>
              <a:rPr kumimoji="1" lang="en-US" altLang="ja-JP" sz="1200" kern="1200" dirty="0">
                <a:solidFill>
                  <a:schemeClr val="tx1"/>
                </a:solidFill>
                <a:effectLst/>
                <a:latin typeface="+mn-lt"/>
                <a:ea typeface="+mn-ea"/>
                <a:cs typeface="+mn-cs"/>
              </a:rPr>
              <a:t>P</a:t>
            </a:r>
            <a:r>
              <a:rPr kumimoji="1" lang="ja-JP" altLang="ja-JP" sz="1200" kern="1200">
                <a:solidFill>
                  <a:schemeClr val="tx1"/>
                </a:solidFill>
                <a:effectLst/>
                <a:latin typeface="+mn-lt"/>
                <a:ea typeface="+mn-ea"/>
                <a:cs typeface="+mn-cs"/>
              </a:rPr>
              <a:t>値からどのくらいレタスの価格に影響があるのかを推測する。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14</a:t>
            </a:fld>
            <a:endParaRPr kumimoji="1" lang="ja-JP" altLang="en-US"/>
          </a:p>
        </p:txBody>
      </p:sp>
    </p:spTree>
    <p:extLst>
      <p:ext uri="{BB962C8B-B14F-4D97-AF65-F5344CB8AC3E}">
        <p14:creationId xmlns:p14="http://schemas.microsoft.com/office/powerpoint/2010/main" val="326962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この表は、</a:t>
            </a:r>
            <a:r>
              <a:rPr kumimoji="1" lang="ja-JP" altLang="ja-JP" sz="1200" kern="1200">
                <a:solidFill>
                  <a:schemeClr val="tx1"/>
                </a:solidFill>
                <a:effectLst/>
                <a:latin typeface="+mn-lt"/>
                <a:ea typeface="+mn-ea"/>
                <a:cs typeface="+mn-cs"/>
              </a:rPr>
              <a:t>「平均気温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」、「日最高気温の平均気温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」、「日最低気温の平均気温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」、「最高気温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」、「最低気温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」、「降水量の合計</a:t>
            </a:r>
            <a:r>
              <a:rPr kumimoji="1" lang="en-US" altLang="ja-JP" sz="1200" kern="1200" dirty="0">
                <a:solidFill>
                  <a:schemeClr val="tx1"/>
                </a:solidFill>
                <a:effectLst/>
                <a:latin typeface="+mn-lt"/>
                <a:ea typeface="+mn-ea"/>
                <a:cs typeface="+mn-cs"/>
              </a:rPr>
              <a:t>(mm)</a:t>
            </a:r>
            <a:r>
              <a:rPr kumimoji="1" lang="ja-JP" altLang="ja-JP" sz="1200" kern="1200">
                <a:solidFill>
                  <a:schemeClr val="tx1"/>
                </a:solidFill>
                <a:effectLst/>
                <a:latin typeface="+mn-lt"/>
                <a:ea typeface="+mn-ea"/>
                <a:cs typeface="+mn-cs"/>
              </a:rPr>
              <a:t>」、「日照時間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」、「数量</a:t>
            </a:r>
            <a:r>
              <a:rPr kumimoji="1" lang="en-US" altLang="ja-JP" sz="1200" kern="1200" dirty="0">
                <a:solidFill>
                  <a:schemeClr val="tx1"/>
                </a:solidFill>
                <a:effectLst/>
                <a:latin typeface="+mn-lt"/>
                <a:ea typeface="+mn-ea"/>
                <a:cs typeface="+mn-cs"/>
              </a:rPr>
              <a:t>(t)</a:t>
            </a:r>
            <a:r>
              <a:rPr kumimoji="1" lang="ja-JP" altLang="ja-JP" sz="1200" kern="1200">
                <a:solidFill>
                  <a:schemeClr val="tx1"/>
                </a:solidFill>
                <a:effectLst/>
                <a:latin typeface="+mn-lt"/>
                <a:ea typeface="+mn-ea"/>
                <a:cs typeface="+mn-cs"/>
              </a:rPr>
              <a:t>」、「キログラム単価」それぞれの基本統計量を示している。この資料によれば、「平均気温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」の標準偏差は、</a:t>
            </a:r>
            <a:r>
              <a:rPr kumimoji="1" lang="en-US" altLang="ja-JP" sz="1200" kern="1200" dirty="0">
                <a:solidFill>
                  <a:schemeClr val="tx1"/>
                </a:solidFill>
                <a:effectLst/>
                <a:latin typeface="+mn-lt"/>
                <a:ea typeface="+mn-ea"/>
                <a:cs typeface="+mn-cs"/>
              </a:rPr>
              <a:t>8.984</a:t>
            </a:r>
            <a:r>
              <a:rPr kumimoji="1" lang="ja-JP" altLang="ja-JP" sz="1200" kern="1200">
                <a:solidFill>
                  <a:schemeClr val="tx1"/>
                </a:solidFill>
                <a:effectLst/>
                <a:latin typeface="+mn-lt"/>
                <a:ea typeface="+mn-ea"/>
                <a:cs typeface="+mn-cs"/>
              </a:rPr>
              <a:t>である。「日最高気温の平均気温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」は、</a:t>
            </a:r>
            <a:r>
              <a:rPr kumimoji="1" lang="en-US" altLang="ja-JP" sz="1200" kern="1200" dirty="0">
                <a:solidFill>
                  <a:schemeClr val="tx1"/>
                </a:solidFill>
                <a:effectLst/>
                <a:latin typeface="+mn-lt"/>
                <a:ea typeface="+mn-ea"/>
                <a:cs typeface="+mn-cs"/>
              </a:rPr>
              <a:t>8.946</a:t>
            </a:r>
            <a:r>
              <a:rPr kumimoji="1" lang="ja-JP" altLang="ja-JP" sz="1200" kern="1200">
                <a:solidFill>
                  <a:schemeClr val="tx1"/>
                </a:solidFill>
                <a:effectLst/>
                <a:latin typeface="+mn-lt"/>
                <a:ea typeface="+mn-ea"/>
                <a:cs typeface="+mn-cs"/>
              </a:rPr>
              <a:t>である。「日最低気温の平均気温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」の標準偏差は、</a:t>
            </a:r>
            <a:r>
              <a:rPr kumimoji="1" lang="en-US" altLang="ja-JP" sz="1200" kern="1200" dirty="0">
                <a:solidFill>
                  <a:schemeClr val="tx1"/>
                </a:solidFill>
                <a:effectLst/>
                <a:latin typeface="+mn-lt"/>
                <a:ea typeface="+mn-ea"/>
                <a:cs typeface="+mn-cs"/>
              </a:rPr>
              <a:t>9.481</a:t>
            </a:r>
            <a:r>
              <a:rPr kumimoji="1" lang="ja-JP" altLang="ja-JP" sz="1200" kern="1200">
                <a:solidFill>
                  <a:schemeClr val="tx1"/>
                </a:solidFill>
                <a:effectLst/>
                <a:latin typeface="+mn-lt"/>
                <a:ea typeface="+mn-ea"/>
                <a:cs typeface="+mn-cs"/>
              </a:rPr>
              <a:t>である。「最高気温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」の標準偏差は、</a:t>
            </a:r>
            <a:r>
              <a:rPr kumimoji="1" lang="en-US" altLang="ja-JP" sz="1200" kern="1200" dirty="0">
                <a:solidFill>
                  <a:schemeClr val="tx1"/>
                </a:solidFill>
                <a:effectLst/>
                <a:latin typeface="+mn-lt"/>
                <a:ea typeface="+mn-ea"/>
                <a:cs typeface="+mn-cs"/>
              </a:rPr>
              <a:t>7.925</a:t>
            </a:r>
            <a:r>
              <a:rPr kumimoji="1" lang="ja-JP" altLang="ja-JP" sz="1200" kern="1200">
                <a:solidFill>
                  <a:schemeClr val="tx1"/>
                </a:solidFill>
                <a:effectLst/>
                <a:latin typeface="+mn-lt"/>
                <a:ea typeface="+mn-ea"/>
                <a:cs typeface="+mn-cs"/>
              </a:rPr>
              <a:t>である。「最低気温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」の標準偏差は、</a:t>
            </a:r>
            <a:r>
              <a:rPr kumimoji="1" lang="en-US" altLang="ja-JP" sz="1200" kern="1200" dirty="0">
                <a:solidFill>
                  <a:schemeClr val="tx1"/>
                </a:solidFill>
                <a:effectLst/>
                <a:latin typeface="+mn-lt"/>
                <a:ea typeface="+mn-ea"/>
                <a:cs typeface="+mn-cs"/>
              </a:rPr>
              <a:t>9.871</a:t>
            </a:r>
            <a:r>
              <a:rPr kumimoji="1" lang="ja-JP" altLang="ja-JP" sz="1200" kern="1200">
                <a:solidFill>
                  <a:schemeClr val="tx1"/>
                </a:solidFill>
                <a:effectLst/>
                <a:latin typeface="+mn-lt"/>
                <a:ea typeface="+mn-ea"/>
                <a:cs typeface="+mn-cs"/>
              </a:rPr>
              <a:t>である。つまり、「平均気温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」、「日最高気温の平均気温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」、「日最低気温の平均気温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」、「最高気温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」、「最低気温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」のばらつき具合が近いということである。</a:t>
            </a:r>
          </a:p>
          <a:p>
            <a:r>
              <a:rPr kumimoji="1" lang="en-US" altLang="ja-JP" sz="1200" kern="1200" dirty="0">
                <a:solidFill>
                  <a:schemeClr val="tx1"/>
                </a:solidFill>
                <a:effectLst/>
                <a:latin typeface="+mn-lt"/>
                <a:ea typeface="+mn-ea"/>
                <a:cs typeface="+mn-cs"/>
              </a:rPr>
              <a:t> </a:t>
            </a:r>
            <a:endParaRPr kumimoji="1" lang="ja-JP" altLang="ja-JP" sz="120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16</a:t>
            </a:fld>
            <a:endParaRPr kumimoji="1" lang="ja-JP" altLang="en-US"/>
          </a:p>
        </p:txBody>
      </p:sp>
    </p:spTree>
    <p:extLst>
      <p:ext uri="{BB962C8B-B14F-4D97-AF65-F5344CB8AC3E}">
        <p14:creationId xmlns:p14="http://schemas.microsoft.com/office/powerpoint/2010/main" val="875779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表は、「平均気温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」、「日最高気温の平均気温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」、「日最低気温の平均気温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」、「最高気温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」、「最低気温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」、「降水量の合計</a:t>
            </a:r>
            <a:r>
              <a:rPr kumimoji="1" lang="en-US" altLang="ja-JP" sz="1200" kern="1200" dirty="0">
                <a:solidFill>
                  <a:schemeClr val="tx1"/>
                </a:solidFill>
                <a:effectLst/>
                <a:latin typeface="+mn-lt"/>
                <a:ea typeface="+mn-ea"/>
                <a:cs typeface="+mn-cs"/>
              </a:rPr>
              <a:t>(mm)</a:t>
            </a:r>
            <a:r>
              <a:rPr kumimoji="1" lang="ja-JP" altLang="ja-JP" sz="1200" kern="1200">
                <a:solidFill>
                  <a:schemeClr val="tx1"/>
                </a:solidFill>
                <a:effectLst/>
                <a:latin typeface="+mn-lt"/>
                <a:ea typeface="+mn-ea"/>
                <a:cs typeface="+mn-cs"/>
              </a:rPr>
              <a:t>」、「日照時間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」、「数量</a:t>
            </a:r>
            <a:r>
              <a:rPr kumimoji="1" lang="en-US" altLang="ja-JP" sz="1200" kern="1200" dirty="0">
                <a:solidFill>
                  <a:schemeClr val="tx1"/>
                </a:solidFill>
                <a:effectLst/>
                <a:latin typeface="+mn-lt"/>
                <a:ea typeface="+mn-ea"/>
                <a:cs typeface="+mn-cs"/>
              </a:rPr>
              <a:t>(t)</a:t>
            </a:r>
            <a:r>
              <a:rPr kumimoji="1" lang="ja-JP" altLang="ja-JP" sz="1200" kern="1200">
                <a:solidFill>
                  <a:schemeClr val="tx1"/>
                </a:solidFill>
                <a:effectLst/>
                <a:latin typeface="+mn-lt"/>
                <a:ea typeface="+mn-ea"/>
                <a:cs typeface="+mn-cs"/>
              </a:rPr>
              <a:t>」、「キログラム単価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」の相関行列を示している。この資料によれば、「平均気温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」と「日最高気温の平均気温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」の相関係数は、</a:t>
            </a:r>
            <a:r>
              <a:rPr kumimoji="1" lang="en-US" altLang="ja-JP" sz="1200" kern="1200" dirty="0">
                <a:solidFill>
                  <a:schemeClr val="tx1"/>
                </a:solidFill>
                <a:effectLst/>
                <a:latin typeface="+mn-lt"/>
                <a:ea typeface="+mn-ea"/>
                <a:cs typeface="+mn-cs"/>
              </a:rPr>
              <a:t>0.996</a:t>
            </a:r>
            <a:r>
              <a:rPr kumimoji="1" lang="ja-JP" altLang="ja-JP" sz="1200" kern="1200">
                <a:solidFill>
                  <a:schemeClr val="tx1"/>
                </a:solidFill>
                <a:effectLst/>
                <a:latin typeface="+mn-lt"/>
                <a:ea typeface="+mn-ea"/>
                <a:cs typeface="+mn-cs"/>
              </a:rPr>
              <a:t>である。また、「平均気温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」と「日最低気温の平均気温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」の相関係数は、</a:t>
            </a:r>
            <a:r>
              <a:rPr kumimoji="1" lang="en-US" altLang="ja-JP" sz="1200" kern="1200" dirty="0">
                <a:solidFill>
                  <a:schemeClr val="tx1"/>
                </a:solidFill>
                <a:effectLst/>
                <a:latin typeface="+mn-lt"/>
                <a:ea typeface="+mn-ea"/>
                <a:cs typeface="+mn-cs"/>
              </a:rPr>
              <a:t>0.996</a:t>
            </a:r>
            <a:r>
              <a:rPr kumimoji="1" lang="ja-JP" altLang="ja-JP" sz="1200" kern="1200">
                <a:solidFill>
                  <a:schemeClr val="tx1"/>
                </a:solidFill>
                <a:effectLst/>
                <a:latin typeface="+mn-lt"/>
                <a:ea typeface="+mn-ea"/>
                <a:cs typeface="+mn-cs"/>
              </a:rPr>
              <a:t>である。そして、「平均気温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」と「最高気温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」の相関係数は、</a:t>
            </a:r>
            <a:r>
              <a:rPr kumimoji="1" lang="en-US" altLang="ja-JP" sz="1200" kern="1200" dirty="0">
                <a:solidFill>
                  <a:schemeClr val="tx1"/>
                </a:solidFill>
                <a:effectLst/>
                <a:latin typeface="+mn-lt"/>
                <a:ea typeface="+mn-ea"/>
                <a:cs typeface="+mn-cs"/>
              </a:rPr>
              <a:t>0.958</a:t>
            </a:r>
            <a:r>
              <a:rPr kumimoji="1" lang="ja-JP" altLang="ja-JP" sz="1200" kern="1200">
                <a:solidFill>
                  <a:schemeClr val="tx1"/>
                </a:solidFill>
                <a:effectLst/>
                <a:latin typeface="+mn-lt"/>
                <a:ea typeface="+mn-ea"/>
                <a:cs typeface="+mn-cs"/>
              </a:rPr>
              <a:t>である。さらに、「平均気温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」と「最低気温」の相関係数は、</a:t>
            </a:r>
            <a:r>
              <a:rPr kumimoji="1" lang="en-US" altLang="ja-JP" sz="1200" kern="1200" dirty="0">
                <a:solidFill>
                  <a:schemeClr val="tx1"/>
                </a:solidFill>
                <a:effectLst/>
                <a:latin typeface="+mn-lt"/>
                <a:ea typeface="+mn-ea"/>
                <a:cs typeface="+mn-cs"/>
              </a:rPr>
              <a:t>0.973</a:t>
            </a:r>
            <a:r>
              <a:rPr kumimoji="1" lang="ja-JP" altLang="ja-JP" sz="1200" kern="1200">
                <a:solidFill>
                  <a:schemeClr val="tx1"/>
                </a:solidFill>
                <a:effectLst/>
                <a:latin typeface="+mn-lt"/>
                <a:ea typeface="+mn-ea"/>
                <a:cs typeface="+mn-cs"/>
              </a:rPr>
              <a:t>である。つまり、「平均気温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」と「日最高気温の平均気温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」、「日最低気温の平均気温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」、「最高気温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」、「最低気温」は、強い正の相関である。したがって、「平均気温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」を説明変数として採用する。なぜなら、「平均気温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」は、「日最高気温の平均気温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」、「日最低気温の平均気温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」、「最高気温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」、「最低気温」の結果が反映されているからである。</a:t>
            </a:r>
          </a:p>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17</a:t>
            </a:fld>
            <a:endParaRPr kumimoji="1" lang="ja-JP" altLang="en-US"/>
          </a:p>
        </p:txBody>
      </p:sp>
    </p:spTree>
    <p:extLst>
      <p:ext uri="{BB962C8B-B14F-4D97-AF65-F5344CB8AC3E}">
        <p14:creationId xmlns:p14="http://schemas.microsoft.com/office/powerpoint/2010/main" val="3757164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図</a:t>
            </a:r>
            <a:r>
              <a:rPr kumimoji="1" lang="en-US" altLang="ja-JP" sz="1200" kern="1200" dirty="0">
                <a:solidFill>
                  <a:schemeClr val="tx1"/>
                </a:solidFill>
                <a:effectLst/>
                <a:latin typeface="+mn-lt"/>
                <a:ea typeface="+mn-ea"/>
                <a:cs typeface="+mn-cs"/>
              </a:rPr>
              <a:t>13</a:t>
            </a:r>
            <a:r>
              <a:rPr kumimoji="1" lang="ja-JP" altLang="ja-JP" sz="1200" kern="1200">
                <a:solidFill>
                  <a:schemeClr val="tx1"/>
                </a:solidFill>
                <a:effectLst/>
                <a:latin typeface="+mn-lt"/>
                <a:ea typeface="+mn-ea"/>
                <a:cs typeface="+mn-cs"/>
              </a:rPr>
              <a:t>は、「平均気温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」と「キログラム単価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」の散布図を表している。この資料によれば、「平均気温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」と「キログラム単価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」の相関係数は、</a:t>
            </a:r>
            <a:r>
              <a:rPr kumimoji="1" lang="en-US" altLang="ja-JP" sz="1200" kern="1200" dirty="0">
                <a:solidFill>
                  <a:schemeClr val="tx1"/>
                </a:solidFill>
                <a:effectLst/>
                <a:latin typeface="+mn-lt"/>
                <a:ea typeface="+mn-ea"/>
                <a:cs typeface="+mn-cs"/>
              </a:rPr>
              <a:t>0.417</a:t>
            </a:r>
            <a:r>
              <a:rPr kumimoji="1" lang="ja-JP" altLang="ja-JP" sz="1200" kern="1200">
                <a:solidFill>
                  <a:schemeClr val="tx1"/>
                </a:solidFill>
                <a:effectLst/>
                <a:latin typeface="+mn-lt"/>
                <a:ea typeface="+mn-ea"/>
                <a:cs typeface="+mn-cs"/>
              </a:rPr>
              <a:t>である。つまり、「平均気温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」と「キログラム単価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」は、弱い負の相関である。また、予測線が直線、または、二次曲線の可能性がある。</a:t>
            </a:r>
          </a:p>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18</a:t>
            </a:fld>
            <a:endParaRPr kumimoji="1" lang="ja-JP" altLang="en-US"/>
          </a:p>
        </p:txBody>
      </p:sp>
    </p:spTree>
    <p:extLst>
      <p:ext uri="{BB962C8B-B14F-4D97-AF65-F5344CB8AC3E}">
        <p14:creationId xmlns:p14="http://schemas.microsoft.com/office/powerpoint/2010/main" val="2670274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図１</a:t>
            </a:r>
            <a:r>
              <a:rPr kumimoji="1" lang="en-US" altLang="ja-JP" sz="1200" kern="1200" dirty="0">
                <a:solidFill>
                  <a:schemeClr val="tx1"/>
                </a:solidFill>
                <a:effectLst/>
                <a:latin typeface="+mn-lt"/>
                <a:ea typeface="+mn-ea"/>
                <a:cs typeface="+mn-cs"/>
              </a:rPr>
              <a:t>4</a:t>
            </a:r>
            <a:r>
              <a:rPr kumimoji="1" lang="ja-JP" altLang="ja-JP" sz="1200" kern="1200">
                <a:solidFill>
                  <a:schemeClr val="tx1"/>
                </a:solidFill>
                <a:effectLst/>
                <a:latin typeface="+mn-lt"/>
                <a:ea typeface="+mn-ea"/>
                <a:cs typeface="+mn-cs"/>
              </a:rPr>
              <a:t>は、「降水量の合計</a:t>
            </a:r>
            <a:r>
              <a:rPr kumimoji="1" lang="en-US" altLang="ja-JP" sz="1200" kern="1200" dirty="0">
                <a:solidFill>
                  <a:schemeClr val="tx1"/>
                </a:solidFill>
                <a:effectLst/>
                <a:latin typeface="+mn-lt"/>
                <a:ea typeface="+mn-ea"/>
                <a:cs typeface="+mn-cs"/>
              </a:rPr>
              <a:t>(mm)</a:t>
            </a:r>
            <a:r>
              <a:rPr kumimoji="1" lang="ja-JP" altLang="ja-JP" sz="1200" kern="1200">
                <a:solidFill>
                  <a:schemeClr val="tx1"/>
                </a:solidFill>
                <a:effectLst/>
                <a:latin typeface="+mn-lt"/>
                <a:ea typeface="+mn-ea"/>
                <a:cs typeface="+mn-cs"/>
              </a:rPr>
              <a:t>」と「キログラム単価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」の散布図を表している。この資料によれば、「降水量の合計</a:t>
            </a:r>
            <a:r>
              <a:rPr kumimoji="1" lang="en-US" altLang="ja-JP" sz="1200" kern="1200" dirty="0">
                <a:solidFill>
                  <a:schemeClr val="tx1"/>
                </a:solidFill>
                <a:effectLst/>
                <a:latin typeface="+mn-lt"/>
                <a:ea typeface="+mn-ea"/>
                <a:cs typeface="+mn-cs"/>
              </a:rPr>
              <a:t>(mm)</a:t>
            </a:r>
            <a:r>
              <a:rPr kumimoji="1" lang="ja-JP" altLang="ja-JP" sz="1200" kern="1200">
                <a:solidFill>
                  <a:schemeClr val="tx1"/>
                </a:solidFill>
                <a:effectLst/>
                <a:latin typeface="+mn-lt"/>
                <a:ea typeface="+mn-ea"/>
                <a:cs typeface="+mn-cs"/>
              </a:rPr>
              <a:t>」と「キログラム単価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」の相関係数は、</a:t>
            </a:r>
            <a:r>
              <a:rPr kumimoji="1" lang="en-US" altLang="ja-JP" sz="1200" kern="1200" dirty="0">
                <a:solidFill>
                  <a:schemeClr val="tx1"/>
                </a:solidFill>
                <a:effectLst/>
                <a:latin typeface="+mn-lt"/>
                <a:ea typeface="+mn-ea"/>
                <a:cs typeface="+mn-cs"/>
              </a:rPr>
              <a:t>-0.333</a:t>
            </a:r>
            <a:r>
              <a:rPr kumimoji="1" lang="ja-JP" altLang="ja-JP" sz="1200" kern="1200">
                <a:solidFill>
                  <a:schemeClr val="tx1"/>
                </a:solidFill>
                <a:effectLst/>
                <a:latin typeface="+mn-lt"/>
                <a:ea typeface="+mn-ea"/>
                <a:cs typeface="+mn-cs"/>
              </a:rPr>
              <a:t>である。つまり、「降水量の合計</a:t>
            </a:r>
            <a:r>
              <a:rPr kumimoji="1" lang="en-US" altLang="ja-JP" sz="1200" kern="1200" dirty="0">
                <a:solidFill>
                  <a:schemeClr val="tx1"/>
                </a:solidFill>
                <a:effectLst/>
                <a:latin typeface="+mn-lt"/>
                <a:ea typeface="+mn-ea"/>
                <a:cs typeface="+mn-cs"/>
              </a:rPr>
              <a:t>(mm)</a:t>
            </a:r>
            <a:r>
              <a:rPr kumimoji="1" lang="ja-JP" altLang="ja-JP" sz="1200" kern="1200">
                <a:solidFill>
                  <a:schemeClr val="tx1"/>
                </a:solidFill>
                <a:effectLst/>
                <a:latin typeface="+mn-lt"/>
                <a:ea typeface="+mn-ea"/>
                <a:cs typeface="+mn-cs"/>
              </a:rPr>
              <a:t>」と「キログラム単価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」は、弱い負の相関である。また、予測線が二次曲線の可能性がある。</a:t>
            </a:r>
          </a:p>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19</a:t>
            </a:fld>
            <a:endParaRPr kumimoji="1" lang="ja-JP" altLang="en-US"/>
          </a:p>
        </p:txBody>
      </p:sp>
    </p:spTree>
    <p:extLst>
      <p:ext uri="{BB962C8B-B14F-4D97-AF65-F5344CB8AC3E}">
        <p14:creationId xmlns:p14="http://schemas.microsoft.com/office/powerpoint/2010/main" val="655257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図１</a:t>
            </a:r>
            <a:r>
              <a:rPr kumimoji="1" lang="en-US" altLang="ja-JP" sz="1200" kern="1200" dirty="0">
                <a:solidFill>
                  <a:schemeClr val="tx1"/>
                </a:solidFill>
                <a:effectLst/>
                <a:latin typeface="+mn-lt"/>
                <a:ea typeface="+mn-ea"/>
                <a:cs typeface="+mn-cs"/>
              </a:rPr>
              <a:t>5</a:t>
            </a:r>
            <a:r>
              <a:rPr kumimoji="1" lang="ja-JP" altLang="ja-JP" sz="1200" kern="1200">
                <a:solidFill>
                  <a:schemeClr val="tx1"/>
                </a:solidFill>
                <a:effectLst/>
                <a:latin typeface="+mn-lt"/>
                <a:ea typeface="+mn-ea"/>
                <a:cs typeface="+mn-cs"/>
              </a:rPr>
              <a:t>は、「日照時間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」と「キログラム単価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」の散布図を表している。この資料によれば、「日照時間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」と「キログラム単価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」の相関係数は、</a:t>
            </a:r>
            <a:r>
              <a:rPr kumimoji="1" lang="en-US" altLang="ja-JP" sz="1200" kern="1200" dirty="0">
                <a:solidFill>
                  <a:schemeClr val="tx1"/>
                </a:solidFill>
                <a:effectLst/>
                <a:latin typeface="+mn-lt"/>
                <a:ea typeface="+mn-ea"/>
                <a:cs typeface="+mn-cs"/>
              </a:rPr>
              <a:t>0.081</a:t>
            </a:r>
            <a:r>
              <a:rPr kumimoji="1" lang="ja-JP" altLang="ja-JP" sz="1200" kern="1200">
                <a:solidFill>
                  <a:schemeClr val="tx1"/>
                </a:solidFill>
                <a:effectLst/>
                <a:latin typeface="+mn-lt"/>
                <a:ea typeface="+mn-ea"/>
                <a:cs typeface="+mn-cs"/>
              </a:rPr>
              <a:t>である。つまり、「日照時間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」と「キログラム単価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」は、あまり相関がない。</a:t>
            </a:r>
            <a:r>
              <a:rPr kumimoji="1" lang="ja-JP" altLang="en-US" sz="1200" kern="1200">
                <a:solidFill>
                  <a:schemeClr val="tx1"/>
                </a:solidFill>
                <a:effectLst/>
                <a:latin typeface="+mn-lt"/>
                <a:ea typeface="+mn-ea"/>
                <a:cs typeface="+mn-cs"/>
              </a:rPr>
              <a:t>しかし</a:t>
            </a:r>
            <a:r>
              <a:rPr kumimoji="1" lang="ja-JP" altLang="ja-JP" sz="1200" kern="1200">
                <a:solidFill>
                  <a:schemeClr val="tx1"/>
                </a:solidFill>
                <a:effectLst/>
                <a:latin typeface="+mn-lt"/>
                <a:ea typeface="+mn-ea"/>
                <a:cs typeface="+mn-cs"/>
              </a:rPr>
              <a:t>、予測線が上に凸の二次曲線の可能性がある。</a:t>
            </a:r>
          </a:p>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20</a:t>
            </a:fld>
            <a:endParaRPr kumimoji="1" lang="ja-JP" altLang="en-US"/>
          </a:p>
        </p:txBody>
      </p:sp>
    </p:spTree>
    <p:extLst>
      <p:ext uri="{BB962C8B-B14F-4D97-AF65-F5344CB8AC3E}">
        <p14:creationId xmlns:p14="http://schemas.microsoft.com/office/powerpoint/2010/main" val="91282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農作物の価格予測を研究テーマにしたきっかけを話す</a:t>
            </a:r>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a:t>
            </a:fld>
            <a:endParaRPr kumimoji="1" lang="ja-JP" altLang="en-US"/>
          </a:p>
        </p:txBody>
      </p:sp>
    </p:spTree>
    <p:extLst>
      <p:ext uri="{BB962C8B-B14F-4D97-AF65-F5344CB8AC3E}">
        <p14:creationId xmlns:p14="http://schemas.microsoft.com/office/powerpoint/2010/main" val="3941267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図１</a:t>
            </a:r>
            <a:r>
              <a:rPr kumimoji="1" lang="en-US" altLang="ja-JP" sz="1200" kern="1200" dirty="0">
                <a:solidFill>
                  <a:schemeClr val="tx1"/>
                </a:solidFill>
                <a:effectLst/>
                <a:latin typeface="+mn-lt"/>
                <a:ea typeface="+mn-ea"/>
                <a:cs typeface="+mn-cs"/>
              </a:rPr>
              <a:t>6</a:t>
            </a:r>
            <a:r>
              <a:rPr kumimoji="1" lang="ja-JP" altLang="ja-JP" sz="1200" kern="1200">
                <a:solidFill>
                  <a:schemeClr val="tx1"/>
                </a:solidFill>
                <a:effectLst/>
                <a:latin typeface="+mn-lt"/>
                <a:ea typeface="+mn-ea"/>
                <a:cs typeface="+mn-cs"/>
              </a:rPr>
              <a:t>は、「数量</a:t>
            </a:r>
            <a:r>
              <a:rPr kumimoji="1" lang="en-US" altLang="ja-JP" sz="1200" kern="1200" dirty="0">
                <a:solidFill>
                  <a:schemeClr val="tx1"/>
                </a:solidFill>
                <a:effectLst/>
                <a:latin typeface="+mn-lt"/>
                <a:ea typeface="+mn-ea"/>
                <a:cs typeface="+mn-cs"/>
              </a:rPr>
              <a:t>(t)</a:t>
            </a:r>
            <a:r>
              <a:rPr kumimoji="1" lang="ja-JP" altLang="ja-JP" sz="1200" kern="1200">
                <a:solidFill>
                  <a:schemeClr val="tx1"/>
                </a:solidFill>
                <a:effectLst/>
                <a:latin typeface="+mn-lt"/>
                <a:ea typeface="+mn-ea"/>
                <a:cs typeface="+mn-cs"/>
              </a:rPr>
              <a:t>」と「キログラム単価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」の散布図を表している。この資料によれば、「数量</a:t>
            </a:r>
            <a:r>
              <a:rPr kumimoji="1" lang="en-US" altLang="ja-JP" sz="1200" kern="1200" dirty="0">
                <a:solidFill>
                  <a:schemeClr val="tx1"/>
                </a:solidFill>
                <a:effectLst/>
                <a:latin typeface="+mn-lt"/>
                <a:ea typeface="+mn-ea"/>
                <a:cs typeface="+mn-cs"/>
              </a:rPr>
              <a:t>(t)</a:t>
            </a:r>
            <a:r>
              <a:rPr kumimoji="1" lang="ja-JP" altLang="ja-JP" sz="1200" kern="1200">
                <a:solidFill>
                  <a:schemeClr val="tx1"/>
                </a:solidFill>
                <a:effectLst/>
                <a:latin typeface="+mn-lt"/>
                <a:ea typeface="+mn-ea"/>
                <a:cs typeface="+mn-cs"/>
              </a:rPr>
              <a:t>」と「キログラム単価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」の相関係数は、</a:t>
            </a:r>
            <a:r>
              <a:rPr kumimoji="1" lang="en-US" altLang="ja-JP" sz="1200" kern="1200" dirty="0">
                <a:solidFill>
                  <a:schemeClr val="tx1"/>
                </a:solidFill>
                <a:effectLst/>
                <a:latin typeface="+mn-lt"/>
                <a:ea typeface="+mn-ea"/>
                <a:cs typeface="+mn-cs"/>
              </a:rPr>
              <a:t>-0.279</a:t>
            </a:r>
            <a:r>
              <a:rPr kumimoji="1" lang="ja-JP" altLang="ja-JP" sz="1200" kern="1200">
                <a:solidFill>
                  <a:schemeClr val="tx1"/>
                </a:solidFill>
                <a:effectLst/>
                <a:latin typeface="+mn-lt"/>
                <a:ea typeface="+mn-ea"/>
                <a:cs typeface="+mn-cs"/>
              </a:rPr>
              <a:t>である。つまり、「数量</a:t>
            </a:r>
            <a:r>
              <a:rPr kumimoji="1" lang="en-US" altLang="ja-JP" sz="1200" kern="1200" dirty="0">
                <a:solidFill>
                  <a:schemeClr val="tx1"/>
                </a:solidFill>
                <a:effectLst/>
                <a:latin typeface="+mn-lt"/>
                <a:ea typeface="+mn-ea"/>
                <a:cs typeface="+mn-cs"/>
              </a:rPr>
              <a:t>(t)</a:t>
            </a:r>
            <a:r>
              <a:rPr kumimoji="1" lang="ja-JP" altLang="ja-JP" sz="1200" kern="1200">
                <a:solidFill>
                  <a:schemeClr val="tx1"/>
                </a:solidFill>
                <a:effectLst/>
                <a:latin typeface="+mn-lt"/>
                <a:ea typeface="+mn-ea"/>
                <a:cs typeface="+mn-cs"/>
              </a:rPr>
              <a:t>」と「キログラム単価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」は、弱い負の相関係数である。また、予測線は、直線または、二次曲線の可能性がある。</a:t>
            </a:r>
          </a:p>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21</a:t>
            </a:fld>
            <a:endParaRPr kumimoji="1" lang="ja-JP" altLang="en-US"/>
          </a:p>
        </p:txBody>
      </p:sp>
    </p:spTree>
    <p:extLst>
      <p:ext uri="{BB962C8B-B14F-4D97-AF65-F5344CB8AC3E}">
        <p14:creationId xmlns:p14="http://schemas.microsoft.com/office/powerpoint/2010/main" val="3005411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」に対する「平均気温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」、「降水量の合計</a:t>
            </a:r>
            <a:r>
              <a:rPr kumimoji="1" lang="en-US" altLang="ja-JP" sz="1200" kern="1200" dirty="0">
                <a:solidFill>
                  <a:schemeClr val="tx1"/>
                </a:solidFill>
                <a:effectLst/>
                <a:latin typeface="+mn-lt"/>
                <a:ea typeface="+mn-ea"/>
                <a:cs typeface="+mn-cs"/>
              </a:rPr>
              <a:t>(mm)</a:t>
            </a:r>
            <a:r>
              <a:rPr kumimoji="1" lang="ja-JP" altLang="ja-JP" sz="1200" kern="1200">
                <a:solidFill>
                  <a:schemeClr val="tx1"/>
                </a:solidFill>
                <a:effectLst/>
                <a:latin typeface="+mn-lt"/>
                <a:ea typeface="+mn-ea"/>
                <a:cs typeface="+mn-cs"/>
              </a:rPr>
              <a:t>」、「日照時間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」、「数量</a:t>
            </a:r>
            <a:r>
              <a:rPr kumimoji="1" lang="en-US" altLang="ja-JP" sz="1200" kern="1200" dirty="0">
                <a:solidFill>
                  <a:schemeClr val="tx1"/>
                </a:solidFill>
                <a:effectLst/>
                <a:latin typeface="+mn-lt"/>
                <a:ea typeface="+mn-ea"/>
                <a:cs typeface="+mn-cs"/>
              </a:rPr>
              <a:t>(t)</a:t>
            </a:r>
            <a:r>
              <a:rPr kumimoji="1" lang="ja-JP" altLang="ja-JP" sz="1200" kern="1200">
                <a:solidFill>
                  <a:schemeClr val="tx1"/>
                </a:solidFill>
                <a:effectLst/>
                <a:latin typeface="+mn-lt"/>
                <a:ea typeface="+mn-ea"/>
                <a:cs typeface="+mn-cs"/>
              </a:rPr>
              <a:t>」の直線的な関係があることを調べる。表の「直線のモデル」は、「キログラム単価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」を被説明変数、「平均気温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」、「降水量の合計</a:t>
            </a:r>
            <a:r>
              <a:rPr kumimoji="1" lang="en-US" altLang="ja-JP" sz="1200" kern="1200" dirty="0">
                <a:solidFill>
                  <a:schemeClr val="tx1"/>
                </a:solidFill>
                <a:effectLst/>
                <a:latin typeface="+mn-lt"/>
                <a:ea typeface="+mn-ea"/>
                <a:cs typeface="+mn-cs"/>
              </a:rPr>
              <a:t>(mm)</a:t>
            </a:r>
            <a:r>
              <a:rPr kumimoji="1" lang="ja-JP" altLang="ja-JP" sz="1200" kern="1200">
                <a:solidFill>
                  <a:schemeClr val="tx1"/>
                </a:solidFill>
                <a:effectLst/>
                <a:latin typeface="+mn-lt"/>
                <a:ea typeface="+mn-ea"/>
                <a:cs typeface="+mn-cs"/>
              </a:rPr>
              <a:t>」、「日照時間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」、「数量</a:t>
            </a:r>
            <a:r>
              <a:rPr kumimoji="1" lang="en-US" altLang="ja-JP" sz="1200" kern="1200" dirty="0">
                <a:solidFill>
                  <a:schemeClr val="tx1"/>
                </a:solidFill>
                <a:effectLst/>
                <a:latin typeface="+mn-lt"/>
                <a:ea typeface="+mn-ea"/>
                <a:cs typeface="+mn-cs"/>
              </a:rPr>
              <a:t>(t)</a:t>
            </a:r>
            <a:r>
              <a:rPr kumimoji="1" lang="ja-JP" altLang="ja-JP" sz="1200" kern="1200">
                <a:solidFill>
                  <a:schemeClr val="tx1"/>
                </a:solidFill>
                <a:effectLst/>
                <a:latin typeface="+mn-lt"/>
                <a:ea typeface="+mn-ea"/>
                <a:cs typeface="+mn-cs"/>
              </a:rPr>
              <a:t>」を説明変数とした重回帰分析を行った結果を表している。統計的検定の基準は、</a:t>
            </a:r>
            <a:r>
              <a:rPr kumimoji="1" lang="en-US" altLang="ja-JP" sz="1200" kern="1200" dirty="0">
                <a:solidFill>
                  <a:schemeClr val="tx1"/>
                </a:solidFill>
                <a:effectLst/>
                <a:latin typeface="+mn-lt"/>
                <a:ea typeface="+mn-ea"/>
                <a:cs typeface="+mn-cs"/>
              </a:rPr>
              <a:t>5%</a:t>
            </a:r>
            <a:r>
              <a:rPr kumimoji="1" lang="ja-JP" altLang="ja-JP" sz="1200" kern="1200">
                <a:solidFill>
                  <a:schemeClr val="tx1"/>
                </a:solidFill>
                <a:effectLst/>
                <a:latin typeface="+mn-lt"/>
                <a:ea typeface="+mn-ea"/>
                <a:cs typeface="+mn-cs"/>
              </a:rPr>
              <a:t>として結果を読み取る。この資料によれば、平均気温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が有意である。たとえば、平均気温が</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上がると、レタスのキログラム単価が</a:t>
            </a:r>
            <a:r>
              <a:rPr kumimoji="1" lang="en-US" altLang="ja-JP" sz="1200" kern="1200" dirty="0">
                <a:solidFill>
                  <a:schemeClr val="tx1"/>
                </a:solidFill>
                <a:effectLst/>
                <a:latin typeface="+mn-lt"/>
                <a:ea typeface="+mn-ea"/>
                <a:cs typeface="+mn-cs"/>
              </a:rPr>
              <a:t>-2.1067</a:t>
            </a:r>
            <a:r>
              <a:rPr kumimoji="1" lang="ja-JP" altLang="ja-JP" sz="1200" kern="1200">
                <a:solidFill>
                  <a:schemeClr val="tx1"/>
                </a:solidFill>
                <a:effectLst/>
                <a:latin typeface="+mn-lt"/>
                <a:ea typeface="+mn-ea"/>
                <a:cs typeface="+mn-cs"/>
              </a:rPr>
              <a:t>下がるという関係がある。つまり、平均気温が低いほど、レタスのキログラム単価が下がるということである。</a:t>
            </a:r>
          </a:p>
          <a:p>
            <a:r>
              <a:rPr kumimoji="1" lang="ja-JP" altLang="ja-JP" sz="1200" kern="1200">
                <a:solidFill>
                  <a:schemeClr val="tx1"/>
                </a:solidFill>
                <a:effectLst/>
                <a:latin typeface="+mn-lt"/>
                <a:ea typeface="+mn-ea"/>
                <a:cs typeface="+mn-cs"/>
              </a:rPr>
              <a:t>次に、「キログラム単価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」に対する「平均気温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」、「降水量の合計</a:t>
            </a:r>
            <a:r>
              <a:rPr kumimoji="1" lang="en-US" altLang="ja-JP" sz="1200" kern="1200" dirty="0">
                <a:solidFill>
                  <a:schemeClr val="tx1"/>
                </a:solidFill>
                <a:effectLst/>
                <a:latin typeface="+mn-lt"/>
                <a:ea typeface="+mn-ea"/>
                <a:cs typeface="+mn-cs"/>
              </a:rPr>
              <a:t>(mm)</a:t>
            </a:r>
            <a:r>
              <a:rPr kumimoji="1" lang="ja-JP" altLang="ja-JP" sz="1200" kern="1200">
                <a:solidFill>
                  <a:schemeClr val="tx1"/>
                </a:solidFill>
                <a:effectLst/>
                <a:latin typeface="+mn-lt"/>
                <a:ea typeface="+mn-ea"/>
                <a:cs typeface="+mn-cs"/>
              </a:rPr>
              <a:t>」、「日照時間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」、「数量</a:t>
            </a:r>
            <a:r>
              <a:rPr kumimoji="1" lang="en-US" altLang="ja-JP" sz="1200" kern="1200" dirty="0">
                <a:solidFill>
                  <a:schemeClr val="tx1"/>
                </a:solidFill>
                <a:effectLst/>
                <a:latin typeface="+mn-lt"/>
                <a:ea typeface="+mn-ea"/>
                <a:cs typeface="+mn-cs"/>
              </a:rPr>
              <a:t>(t)</a:t>
            </a:r>
            <a:r>
              <a:rPr kumimoji="1" lang="ja-JP" altLang="ja-JP" sz="1200" kern="1200">
                <a:solidFill>
                  <a:schemeClr val="tx1"/>
                </a:solidFill>
                <a:effectLst/>
                <a:latin typeface="+mn-lt"/>
                <a:ea typeface="+mn-ea"/>
                <a:cs typeface="+mn-cs"/>
              </a:rPr>
              <a:t>」の曲線的な関係があることを調べる。表の「曲線のモデル」は、「キログラム単価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」を被説明変数、「平均気温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」、「降水量の合計</a:t>
            </a:r>
            <a:r>
              <a:rPr kumimoji="1" lang="en-US" altLang="ja-JP" sz="1200" kern="1200" dirty="0">
                <a:solidFill>
                  <a:schemeClr val="tx1"/>
                </a:solidFill>
                <a:effectLst/>
                <a:latin typeface="+mn-lt"/>
                <a:ea typeface="+mn-ea"/>
                <a:cs typeface="+mn-cs"/>
              </a:rPr>
              <a:t>(mm)</a:t>
            </a:r>
            <a:r>
              <a:rPr kumimoji="1" lang="ja-JP" altLang="ja-JP" sz="1200" kern="1200">
                <a:solidFill>
                  <a:schemeClr val="tx1"/>
                </a:solidFill>
                <a:effectLst/>
                <a:latin typeface="+mn-lt"/>
                <a:ea typeface="+mn-ea"/>
                <a:cs typeface="+mn-cs"/>
              </a:rPr>
              <a:t>」、「日照時間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」、「数量</a:t>
            </a:r>
            <a:r>
              <a:rPr kumimoji="1" lang="en-US" altLang="ja-JP" sz="1200" kern="1200" dirty="0">
                <a:solidFill>
                  <a:schemeClr val="tx1"/>
                </a:solidFill>
                <a:effectLst/>
                <a:latin typeface="+mn-lt"/>
                <a:ea typeface="+mn-ea"/>
                <a:cs typeface="+mn-cs"/>
              </a:rPr>
              <a:t>(t)</a:t>
            </a:r>
            <a:r>
              <a:rPr kumimoji="1" lang="ja-JP" altLang="ja-JP" sz="1200" kern="1200">
                <a:solidFill>
                  <a:schemeClr val="tx1"/>
                </a:solidFill>
                <a:effectLst/>
                <a:latin typeface="+mn-lt"/>
                <a:ea typeface="+mn-ea"/>
                <a:cs typeface="+mn-cs"/>
              </a:rPr>
              <a:t>」、「平均気温の</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乗」、「降水量の合計の</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乗」、「日照時間の</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乗」、「数量の</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乗」を説明変数とした重回帰分析を行った結果を表している。統計的検定の基準は、</a:t>
            </a:r>
            <a:r>
              <a:rPr kumimoji="1" lang="en-US" altLang="ja-JP" sz="1200" kern="1200" dirty="0">
                <a:solidFill>
                  <a:schemeClr val="tx1"/>
                </a:solidFill>
                <a:effectLst/>
                <a:latin typeface="+mn-lt"/>
                <a:ea typeface="+mn-ea"/>
                <a:cs typeface="+mn-cs"/>
              </a:rPr>
              <a:t>5%</a:t>
            </a:r>
            <a:r>
              <a:rPr kumimoji="1" lang="ja-JP" altLang="ja-JP" sz="1200" kern="1200">
                <a:solidFill>
                  <a:schemeClr val="tx1"/>
                </a:solidFill>
                <a:effectLst/>
                <a:latin typeface="+mn-lt"/>
                <a:ea typeface="+mn-ea"/>
                <a:cs typeface="+mn-cs"/>
              </a:rPr>
              <a:t>として結果を読み取る。この資料によれば、調整済み決定係数は、</a:t>
            </a:r>
            <a:r>
              <a:rPr kumimoji="1" lang="en-US" altLang="ja-JP" sz="1200" kern="1200" dirty="0">
                <a:solidFill>
                  <a:schemeClr val="tx1"/>
                </a:solidFill>
                <a:effectLst/>
                <a:latin typeface="+mn-lt"/>
                <a:ea typeface="+mn-ea"/>
                <a:cs typeface="+mn-cs"/>
              </a:rPr>
              <a:t>0.215</a:t>
            </a:r>
            <a:r>
              <a:rPr kumimoji="1" lang="ja-JP" altLang="ja-JP" sz="1200" kern="1200">
                <a:solidFill>
                  <a:schemeClr val="tx1"/>
                </a:solidFill>
                <a:effectLst/>
                <a:latin typeface="+mn-lt"/>
                <a:ea typeface="+mn-ea"/>
                <a:cs typeface="+mn-cs"/>
              </a:rPr>
              <a:t>である。これは、表</a:t>
            </a:r>
            <a:r>
              <a:rPr kumimoji="1" lang="en-US" altLang="ja-JP" sz="1200" kern="1200" dirty="0">
                <a:solidFill>
                  <a:schemeClr val="tx1"/>
                </a:solidFill>
                <a:effectLst/>
                <a:latin typeface="+mn-lt"/>
                <a:ea typeface="+mn-ea"/>
                <a:cs typeface="+mn-cs"/>
              </a:rPr>
              <a:t>9</a:t>
            </a:r>
            <a:r>
              <a:rPr kumimoji="1" lang="ja-JP" altLang="ja-JP" sz="1200" kern="1200">
                <a:solidFill>
                  <a:schemeClr val="tx1"/>
                </a:solidFill>
                <a:effectLst/>
                <a:latin typeface="+mn-lt"/>
                <a:ea typeface="+mn-ea"/>
                <a:cs typeface="+mn-cs"/>
              </a:rPr>
              <a:t>の調整済み決定係数</a:t>
            </a:r>
            <a:r>
              <a:rPr kumimoji="1" lang="en-US" altLang="ja-JP" sz="1200" kern="1200" dirty="0">
                <a:solidFill>
                  <a:schemeClr val="tx1"/>
                </a:solidFill>
                <a:effectLst/>
                <a:latin typeface="+mn-lt"/>
                <a:ea typeface="+mn-ea"/>
                <a:cs typeface="+mn-cs"/>
              </a:rPr>
              <a:t>0.167</a:t>
            </a:r>
            <a:r>
              <a:rPr kumimoji="1" lang="ja-JP" altLang="ja-JP" sz="1200" kern="1200">
                <a:solidFill>
                  <a:schemeClr val="tx1"/>
                </a:solidFill>
                <a:effectLst/>
                <a:latin typeface="+mn-lt"/>
                <a:ea typeface="+mn-ea"/>
                <a:cs typeface="+mn-cs"/>
              </a:rPr>
              <a:t>よりも大きい。つまり、より説明力が上がったといことである。また、「平均気温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」、「数量</a:t>
            </a:r>
            <a:r>
              <a:rPr kumimoji="1" lang="en-US" altLang="ja-JP" sz="1200" kern="1200" dirty="0">
                <a:solidFill>
                  <a:schemeClr val="tx1"/>
                </a:solidFill>
                <a:effectLst/>
                <a:latin typeface="+mn-lt"/>
                <a:ea typeface="+mn-ea"/>
                <a:cs typeface="+mn-cs"/>
              </a:rPr>
              <a:t>(t)</a:t>
            </a:r>
            <a:r>
              <a:rPr kumimoji="1" lang="ja-JP" altLang="ja-JP" sz="1200" kern="1200">
                <a:solidFill>
                  <a:schemeClr val="tx1"/>
                </a:solidFill>
                <a:effectLst/>
                <a:latin typeface="+mn-lt"/>
                <a:ea typeface="+mn-ea"/>
                <a:cs typeface="+mn-cs"/>
              </a:rPr>
              <a:t>」が有意である。平均気温の効果は、レタスのキログラム単価を平均気温で微分して、平均気温の平均値を代入して算出する。その結果、平均気温が</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上がると、レタスのキログラム単価が</a:t>
            </a:r>
            <a:r>
              <a:rPr kumimoji="1" lang="en-US" altLang="ja-JP" sz="1200" kern="1200" dirty="0">
                <a:solidFill>
                  <a:schemeClr val="tx1"/>
                </a:solidFill>
                <a:effectLst/>
                <a:latin typeface="+mn-lt"/>
                <a:ea typeface="+mn-ea"/>
                <a:cs typeface="+mn-cs"/>
              </a:rPr>
              <a:t>-1.774</a:t>
            </a:r>
            <a:r>
              <a:rPr kumimoji="1" lang="ja-JP" altLang="ja-JP" sz="1200" kern="1200">
                <a:solidFill>
                  <a:schemeClr val="tx1"/>
                </a:solidFill>
                <a:effectLst/>
                <a:latin typeface="+mn-lt"/>
                <a:ea typeface="+mn-ea"/>
                <a:cs typeface="+mn-cs"/>
              </a:rPr>
              <a:t>下がる。数量の効果は、レタスのキログラム単価を数量で微分して、数量の平均値を代入して算出する。その結果、数量が</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上がると、レタスのキログラム単価が</a:t>
            </a:r>
            <a:r>
              <a:rPr kumimoji="1" lang="en-US" altLang="ja-JP" sz="1200" kern="1200" dirty="0">
                <a:solidFill>
                  <a:schemeClr val="tx1"/>
                </a:solidFill>
                <a:effectLst/>
                <a:latin typeface="+mn-lt"/>
                <a:ea typeface="+mn-ea"/>
                <a:cs typeface="+mn-cs"/>
              </a:rPr>
              <a:t>0.032</a:t>
            </a:r>
            <a:r>
              <a:rPr kumimoji="1" lang="ja-JP" altLang="ja-JP" sz="1200" kern="1200">
                <a:solidFill>
                  <a:schemeClr val="tx1"/>
                </a:solidFill>
                <a:effectLst/>
                <a:latin typeface="+mn-lt"/>
                <a:ea typeface="+mn-ea"/>
                <a:cs typeface="+mn-cs"/>
              </a:rPr>
              <a:t>上がる。つまり、平均気温が低いほど、レタスのキログラム単価が下がり、数量が上がるほど、レタスのキログラム単価が上がる。</a:t>
            </a:r>
          </a:p>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22</a:t>
            </a:fld>
            <a:endParaRPr kumimoji="1" lang="ja-JP" altLang="en-US"/>
          </a:p>
        </p:txBody>
      </p:sp>
    </p:spTree>
    <p:extLst>
      <p:ext uri="{BB962C8B-B14F-4D97-AF65-F5344CB8AC3E}">
        <p14:creationId xmlns:p14="http://schemas.microsoft.com/office/powerpoint/2010/main" val="4053268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以上、農作物の価格は、何が原因となっているのかについて、検討した。その結果、平均気温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」と「数量</a:t>
            </a:r>
            <a:r>
              <a:rPr kumimoji="1" lang="en-US" altLang="ja-JP" sz="1200" kern="1200" dirty="0">
                <a:solidFill>
                  <a:schemeClr val="tx1"/>
                </a:solidFill>
                <a:effectLst/>
                <a:latin typeface="+mn-lt"/>
                <a:ea typeface="+mn-ea"/>
                <a:cs typeface="+mn-cs"/>
              </a:rPr>
              <a:t>(t)</a:t>
            </a:r>
            <a:r>
              <a:rPr kumimoji="1" lang="ja-JP" altLang="ja-JP" sz="1200" kern="1200">
                <a:solidFill>
                  <a:schemeClr val="tx1"/>
                </a:solidFill>
                <a:effectLst/>
                <a:latin typeface="+mn-lt"/>
                <a:ea typeface="+mn-ea"/>
                <a:cs typeface="+mn-cs"/>
              </a:rPr>
              <a:t>」は、レタスの価格に関係があることが判明した。平均気温が低いほど、レタスのキログラム単価が下がる。これは、レタスは、平均気温が高くない方がより生育しやすく、結果供給量が増して、レタスのキログラム単価が下がる可能性がある。一方、数量が上がるほど、レタスのキログラム単価が上がることが判明した。一般的に、市場に出回る数量が増えれば、財の価格は下がると言われている。しかし、今回は、それに反する結果である。なぜ、レタスの数量が増えれば、レタスのキログラム単価が上がるのかについては、今後の課題としたい。また、今回作成したモデルを用いて、どのくらい植物工業の廃棄や販売の機会損失を減らすことができるのかについても今後の課題としたい。</a:t>
            </a:r>
          </a:p>
          <a:p>
            <a:r>
              <a:rPr kumimoji="1" lang="en-US" altLang="ja-JP" sz="1200" kern="1200" dirty="0">
                <a:solidFill>
                  <a:schemeClr val="tx1"/>
                </a:solidFill>
                <a:effectLst/>
                <a:latin typeface="+mn-lt"/>
                <a:ea typeface="+mn-ea"/>
                <a:cs typeface="+mn-cs"/>
              </a:rPr>
              <a:t> </a:t>
            </a:r>
            <a:endParaRPr kumimoji="1" lang="ja-JP" altLang="ja-JP" sz="120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23</a:t>
            </a:fld>
            <a:endParaRPr kumimoji="1" lang="ja-JP" altLang="en-US"/>
          </a:p>
        </p:txBody>
      </p:sp>
    </p:spTree>
    <p:extLst>
      <p:ext uri="{BB962C8B-B14F-4D97-AF65-F5344CB8AC3E}">
        <p14:creationId xmlns:p14="http://schemas.microsoft.com/office/powerpoint/2010/main" val="161118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24</a:t>
            </a:fld>
            <a:endParaRPr kumimoji="1" lang="ja-JP" altLang="en-US"/>
          </a:p>
        </p:txBody>
      </p:sp>
    </p:spTree>
    <p:extLst>
      <p:ext uri="{BB962C8B-B14F-4D97-AF65-F5344CB8AC3E}">
        <p14:creationId xmlns:p14="http://schemas.microsoft.com/office/powerpoint/2010/main" val="2739320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第</a:t>
            </a:r>
            <a:r>
              <a:rPr kumimoji="1" lang="en-US" altLang="ja-JP" sz="1200" kern="1200" dirty="0">
                <a:solidFill>
                  <a:schemeClr val="tx1"/>
                </a:solidFill>
                <a:effectLst/>
                <a:latin typeface="+mn-lt"/>
                <a:ea typeface="+mn-ea"/>
                <a:cs typeface="+mn-cs"/>
              </a:rPr>
              <a:t>3</a:t>
            </a:r>
            <a:r>
              <a:rPr kumimoji="1" lang="ja-JP" altLang="ja-JP" sz="1200" kern="1200">
                <a:solidFill>
                  <a:schemeClr val="tx1"/>
                </a:solidFill>
                <a:effectLst/>
                <a:latin typeface="+mn-lt"/>
                <a:ea typeface="+mn-ea"/>
                <a:cs typeface="+mn-cs"/>
              </a:rPr>
              <a:t>に、「平均気温</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」、「降水量の合計</a:t>
            </a:r>
            <a:r>
              <a:rPr kumimoji="1" lang="en-US" altLang="ja-JP" sz="1200" kern="1200" dirty="0">
                <a:solidFill>
                  <a:schemeClr val="tx1"/>
                </a:solidFill>
                <a:effectLst/>
                <a:latin typeface="+mn-lt"/>
                <a:ea typeface="+mn-ea"/>
                <a:cs typeface="+mn-cs"/>
              </a:rPr>
              <a:t>(mm)</a:t>
            </a:r>
            <a:r>
              <a:rPr kumimoji="1" lang="ja-JP" altLang="ja-JP" sz="1200" kern="1200">
                <a:solidFill>
                  <a:schemeClr val="tx1"/>
                </a:solidFill>
                <a:effectLst/>
                <a:latin typeface="+mn-lt"/>
                <a:ea typeface="+mn-ea"/>
                <a:cs typeface="+mn-cs"/>
              </a:rPr>
              <a:t>」、「日照時間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時間</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」、「数量</a:t>
            </a:r>
            <a:r>
              <a:rPr kumimoji="1" lang="en-US" altLang="ja-JP" sz="1200" kern="1200" dirty="0">
                <a:solidFill>
                  <a:schemeClr val="tx1"/>
                </a:solidFill>
                <a:effectLst/>
                <a:latin typeface="+mn-lt"/>
                <a:ea typeface="+mn-ea"/>
                <a:cs typeface="+mn-cs"/>
              </a:rPr>
              <a:t>(t)</a:t>
            </a:r>
            <a:r>
              <a:rPr kumimoji="1" lang="ja-JP" altLang="ja-JP" sz="1200" kern="1200">
                <a:solidFill>
                  <a:schemeClr val="tx1"/>
                </a:solidFill>
                <a:effectLst/>
                <a:latin typeface="+mn-lt"/>
                <a:ea typeface="+mn-ea"/>
                <a:cs typeface="+mn-cs"/>
              </a:rPr>
              <a:t>」のどの値が「キログラム単価</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円</a:t>
            </a:r>
            <a:r>
              <a:rPr kumimoji="1" lang="en-US" altLang="ja-JP" sz="1200" kern="1200" dirty="0">
                <a:solidFill>
                  <a:schemeClr val="tx1"/>
                </a:solidFill>
                <a:effectLst/>
                <a:latin typeface="+mn-lt"/>
                <a:ea typeface="+mn-ea"/>
                <a:cs typeface="+mn-cs"/>
              </a:rPr>
              <a:t>/kg)</a:t>
            </a:r>
            <a:r>
              <a:rPr kumimoji="1" lang="ja-JP" altLang="ja-JP" sz="1200" kern="1200">
                <a:solidFill>
                  <a:schemeClr val="tx1"/>
                </a:solidFill>
                <a:effectLst/>
                <a:latin typeface="+mn-lt"/>
                <a:ea typeface="+mn-ea"/>
                <a:cs typeface="+mn-cs"/>
              </a:rPr>
              <a:t>」と曲線的な関係があるのかを調べる。表</a:t>
            </a:r>
            <a:r>
              <a:rPr kumimoji="1" lang="en-US" altLang="ja-JP" sz="1200" kern="1200" dirty="0">
                <a:solidFill>
                  <a:schemeClr val="tx1"/>
                </a:solidFill>
                <a:effectLst/>
                <a:latin typeface="+mn-lt"/>
                <a:ea typeface="+mn-ea"/>
                <a:cs typeface="+mn-cs"/>
              </a:rPr>
              <a:t>11</a:t>
            </a:r>
            <a:r>
              <a:rPr kumimoji="1" lang="ja-JP" altLang="ja-JP" sz="1200" kern="1200">
                <a:solidFill>
                  <a:schemeClr val="tx1"/>
                </a:solidFill>
                <a:effectLst/>
                <a:latin typeface="+mn-lt"/>
                <a:ea typeface="+mn-ea"/>
                <a:cs typeface="+mn-cs"/>
              </a:rPr>
              <a:t>、表</a:t>
            </a:r>
            <a:r>
              <a:rPr kumimoji="1" lang="en-US" altLang="ja-JP" sz="1200" kern="1200" dirty="0">
                <a:solidFill>
                  <a:schemeClr val="tx1"/>
                </a:solidFill>
                <a:effectLst/>
                <a:latin typeface="+mn-lt"/>
                <a:ea typeface="+mn-ea"/>
                <a:cs typeface="+mn-cs"/>
              </a:rPr>
              <a:t>12</a:t>
            </a:r>
            <a:r>
              <a:rPr kumimoji="1" lang="ja-JP" altLang="ja-JP" sz="1200" kern="1200">
                <a:solidFill>
                  <a:schemeClr val="tx1"/>
                </a:solidFill>
                <a:effectLst/>
                <a:latin typeface="+mn-lt"/>
                <a:ea typeface="+mn-ea"/>
                <a:cs typeface="+mn-cs"/>
              </a:rPr>
              <a:t>、表</a:t>
            </a:r>
            <a:r>
              <a:rPr kumimoji="1" lang="en-US" altLang="ja-JP" sz="1200" kern="1200" dirty="0">
                <a:solidFill>
                  <a:schemeClr val="tx1"/>
                </a:solidFill>
                <a:effectLst/>
                <a:latin typeface="+mn-lt"/>
                <a:ea typeface="+mn-ea"/>
                <a:cs typeface="+mn-cs"/>
              </a:rPr>
              <a:t>13</a:t>
            </a:r>
            <a:r>
              <a:rPr kumimoji="1" lang="ja-JP" altLang="ja-JP" sz="1200" kern="1200">
                <a:solidFill>
                  <a:schemeClr val="tx1"/>
                </a:solidFill>
                <a:effectLst/>
                <a:latin typeface="+mn-lt"/>
                <a:ea typeface="+mn-ea"/>
                <a:cs typeface="+mn-cs"/>
              </a:rPr>
              <a:t>、表</a:t>
            </a:r>
            <a:r>
              <a:rPr kumimoji="1" lang="en-US" altLang="ja-JP" sz="1200" kern="1200" dirty="0">
                <a:solidFill>
                  <a:schemeClr val="tx1"/>
                </a:solidFill>
                <a:effectLst/>
                <a:latin typeface="+mn-lt"/>
                <a:ea typeface="+mn-ea"/>
                <a:cs typeface="+mn-cs"/>
              </a:rPr>
              <a:t>14</a:t>
            </a:r>
            <a:r>
              <a:rPr kumimoji="1" lang="ja-JP" altLang="ja-JP" sz="1200" kern="1200">
                <a:solidFill>
                  <a:schemeClr val="tx1"/>
                </a:solidFill>
                <a:effectLst/>
                <a:latin typeface="+mn-lt"/>
                <a:ea typeface="+mn-ea"/>
                <a:cs typeface="+mn-cs"/>
              </a:rPr>
              <a:t>は、第</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から「平均気温の</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乗」「降水量の合計の</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乗」、「日照時間の</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乗」、「数量の</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乗」それぞれ除いて、重回帰分析を行った結果を表している。統計的検定の基準は、</a:t>
            </a:r>
            <a:r>
              <a:rPr kumimoji="1" lang="en-US" altLang="ja-JP" sz="1200" kern="1200" dirty="0">
                <a:solidFill>
                  <a:schemeClr val="tx1"/>
                </a:solidFill>
                <a:effectLst/>
                <a:latin typeface="+mn-lt"/>
                <a:ea typeface="+mn-ea"/>
                <a:cs typeface="+mn-cs"/>
              </a:rPr>
              <a:t>5%</a:t>
            </a:r>
            <a:r>
              <a:rPr kumimoji="1" lang="ja-JP" altLang="ja-JP" sz="1200" kern="1200">
                <a:solidFill>
                  <a:schemeClr val="tx1"/>
                </a:solidFill>
                <a:effectLst/>
                <a:latin typeface="+mn-lt"/>
                <a:ea typeface="+mn-ea"/>
                <a:cs typeface="+mn-cs"/>
              </a:rPr>
              <a:t>として結果を読み取る。この資料によれば、調整済み決定係数が、「数量の</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乗」を除いたときのみ、</a:t>
            </a:r>
            <a:r>
              <a:rPr kumimoji="1" lang="en-US" altLang="ja-JP" sz="1200" kern="1200" dirty="0">
                <a:solidFill>
                  <a:schemeClr val="tx1"/>
                </a:solidFill>
                <a:effectLst/>
                <a:latin typeface="+mn-lt"/>
                <a:ea typeface="+mn-ea"/>
                <a:cs typeface="+mn-cs"/>
              </a:rPr>
              <a:t>0.2</a:t>
            </a:r>
            <a:r>
              <a:rPr kumimoji="1" lang="ja-JP" altLang="ja-JP" sz="1200" kern="1200">
                <a:solidFill>
                  <a:schemeClr val="tx1"/>
                </a:solidFill>
                <a:effectLst/>
                <a:latin typeface="+mn-lt"/>
                <a:ea typeface="+mn-ea"/>
                <a:cs typeface="+mn-cs"/>
              </a:rPr>
              <a:t>よりも低い。したがって、数量を曲線で予測することで、レタスのキログラム単価をより説明することができる。また、「日照時間の</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乗」を除き、「平均気温の</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乗」「降水量の合計の</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乗」、「数量の</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乗」を含めると最も調整済み決定係数が大きく、説明できている。このとき、平均気温と数量が有意である。平均気温の効果は、レタスのキログラム単価を平均気温で微分して、平均気温の平均値を代入して算出する。その結果、平均気温が</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上がると、レタスのキログラム単価が</a:t>
            </a:r>
            <a:r>
              <a:rPr kumimoji="1" lang="en-US" altLang="ja-JP" sz="1200" kern="1200" dirty="0">
                <a:solidFill>
                  <a:schemeClr val="tx1"/>
                </a:solidFill>
                <a:effectLst/>
                <a:latin typeface="+mn-lt"/>
                <a:ea typeface="+mn-ea"/>
                <a:cs typeface="+mn-cs"/>
              </a:rPr>
              <a:t>-1.734</a:t>
            </a:r>
            <a:r>
              <a:rPr kumimoji="1" lang="ja-JP" altLang="ja-JP" sz="1200" kern="1200">
                <a:solidFill>
                  <a:schemeClr val="tx1"/>
                </a:solidFill>
                <a:effectLst/>
                <a:latin typeface="+mn-lt"/>
                <a:ea typeface="+mn-ea"/>
                <a:cs typeface="+mn-cs"/>
              </a:rPr>
              <a:t>下がる。数量の効果は、レタスのキログラム単価を数量で微分して、数量の平均値を代入して算出する。その結果、数量が</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上がると、レタスのキログラム単価が</a:t>
            </a:r>
            <a:r>
              <a:rPr kumimoji="1" lang="en-US" altLang="ja-JP" sz="1200" kern="1200" dirty="0">
                <a:solidFill>
                  <a:schemeClr val="tx1"/>
                </a:solidFill>
                <a:effectLst/>
                <a:latin typeface="+mn-lt"/>
                <a:ea typeface="+mn-ea"/>
                <a:cs typeface="+mn-cs"/>
              </a:rPr>
              <a:t>0.033</a:t>
            </a:r>
            <a:r>
              <a:rPr kumimoji="1" lang="ja-JP" altLang="ja-JP" sz="1200" kern="1200">
                <a:solidFill>
                  <a:schemeClr val="tx1"/>
                </a:solidFill>
                <a:effectLst/>
                <a:latin typeface="+mn-lt"/>
                <a:ea typeface="+mn-ea"/>
                <a:cs typeface="+mn-cs"/>
              </a:rPr>
              <a:t>上がる。つまり、平均気温が低いほど、レタスのキログラム単価が下がり、数量が上がるほど、レタスのキログラム単価が上がる。</a:t>
            </a:r>
          </a:p>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26</a:t>
            </a:fld>
            <a:endParaRPr kumimoji="1" lang="ja-JP" altLang="en-US"/>
          </a:p>
        </p:txBody>
      </p:sp>
    </p:spTree>
    <p:extLst>
      <p:ext uri="{BB962C8B-B14F-4D97-AF65-F5344CB8AC3E}">
        <p14:creationId xmlns:p14="http://schemas.microsoft.com/office/powerpoint/2010/main" val="1458968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近年、価格変動による生産した農作物の廃棄や販売の機会損失が問題となっている。価格変動による生産した農作物の廃棄について、東北農研・やませ気象変動研究チーム</a:t>
            </a:r>
            <a:r>
              <a:rPr kumimoji="1" lang="en-US" altLang="ja-JP" sz="1200" kern="1200" dirty="0">
                <a:solidFill>
                  <a:schemeClr val="tx1"/>
                </a:solidFill>
                <a:effectLst/>
                <a:latin typeface="+mn-lt"/>
                <a:ea typeface="+mn-ea"/>
                <a:cs typeface="+mn-cs"/>
              </a:rPr>
              <a:t>(2021)</a:t>
            </a:r>
            <a:r>
              <a:rPr kumimoji="1" lang="ja-JP" altLang="ja-JP" sz="1200" kern="1200">
                <a:solidFill>
                  <a:schemeClr val="tx1"/>
                </a:solidFill>
                <a:effectLst/>
                <a:latin typeface="+mn-lt"/>
                <a:ea typeface="+mn-ea"/>
                <a:cs typeface="+mn-cs"/>
              </a:rPr>
              <a:t>は、次のように述べている。 </a:t>
            </a:r>
          </a:p>
          <a:p>
            <a:r>
              <a:rPr kumimoji="1" lang="en-US" altLang="ja-JP" sz="1200" kern="1200" dirty="0">
                <a:solidFill>
                  <a:schemeClr val="tx1"/>
                </a:solidFill>
                <a:effectLst/>
                <a:latin typeface="+mn-lt"/>
                <a:ea typeface="+mn-ea"/>
                <a:cs typeface="+mn-cs"/>
              </a:rPr>
              <a:t> </a:t>
            </a:r>
            <a:endParaRPr kumimoji="1" lang="ja-JP"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　　　植物工場から供給する野菜は、露地栽培と異なり天候に影響されない安定生産が可</a:t>
            </a:r>
          </a:p>
          <a:p>
            <a:r>
              <a:rPr kumimoji="1" lang="ja-JP" altLang="ja-JP" sz="1200" kern="1200">
                <a:solidFill>
                  <a:schemeClr val="tx1"/>
                </a:solidFill>
                <a:effectLst/>
                <a:latin typeface="+mn-lt"/>
                <a:ea typeface="+mn-ea"/>
                <a:cs typeface="+mn-cs"/>
              </a:rPr>
              <a:t>　　能なことに加え、狭い耕地で済むことから、近年その生産量を著しく伸ばしています。</a:t>
            </a:r>
          </a:p>
          <a:p>
            <a:r>
              <a:rPr kumimoji="1" lang="ja-JP" altLang="ja-JP" sz="1200" kern="1200">
                <a:solidFill>
                  <a:schemeClr val="tx1"/>
                </a:solidFill>
                <a:effectLst/>
                <a:latin typeface="+mn-lt"/>
                <a:ea typeface="+mn-ea"/>
                <a:cs typeface="+mn-cs"/>
              </a:rPr>
              <a:t>　　しかし、その需要は露地野菜の価格変動に大きく左右されるため、生産した野菜の廃棄</a:t>
            </a:r>
          </a:p>
          <a:p>
            <a:r>
              <a:rPr kumimoji="1" lang="ja-JP" altLang="ja-JP" sz="1200" kern="1200">
                <a:solidFill>
                  <a:schemeClr val="tx1"/>
                </a:solidFill>
                <a:effectLst/>
                <a:latin typeface="+mn-lt"/>
                <a:ea typeface="+mn-ea"/>
                <a:cs typeface="+mn-cs"/>
              </a:rPr>
              <a:t>　　や販売の機会損失が生じており、効率的な生産を可能とする植物工場本来の特徴を生</a:t>
            </a:r>
          </a:p>
          <a:p>
            <a:r>
              <a:rPr kumimoji="1" lang="ja-JP" altLang="ja-JP" sz="1200" kern="1200">
                <a:solidFill>
                  <a:schemeClr val="tx1"/>
                </a:solidFill>
                <a:effectLst/>
                <a:latin typeface="+mn-lt"/>
                <a:ea typeface="+mn-ea"/>
                <a:cs typeface="+mn-cs"/>
              </a:rPr>
              <a:t>　　かせていませんでした。</a:t>
            </a:r>
          </a:p>
          <a:p>
            <a:r>
              <a:rPr kumimoji="1" lang="en-US" altLang="ja-JP" sz="1200" kern="1200" dirty="0">
                <a:solidFill>
                  <a:schemeClr val="tx1"/>
                </a:solidFill>
                <a:effectLst/>
                <a:latin typeface="+mn-lt"/>
                <a:ea typeface="+mn-ea"/>
                <a:cs typeface="+mn-cs"/>
              </a:rPr>
              <a:t> </a:t>
            </a:r>
            <a:endParaRPr kumimoji="1" lang="ja-JP" altLang="ja-JP" sz="120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3</a:t>
            </a:fld>
            <a:endParaRPr kumimoji="1" lang="ja-JP" altLang="en-US"/>
          </a:p>
        </p:txBody>
      </p:sp>
    </p:spTree>
    <p:extLst>
      <p:ext uri="{BB962C8B-B14F-4D97-AF65-F5344CB8AC3E}">
        <p14:creationId xmlns:p14="http://schemas.microsoft.com/office/powerpoint/2010/main" val="1182997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このことから、農作物の価格を的確に予測できれば、農作物の廃棄や販売の機会損失が軽減する可能性がある。しかし、農作物の価格が変動する原因については明らかにされていない。農作物の価格は、何が原因なのかという問いについて研究する。そこで、本レポートでは、農作物の価格は、何が原因となっているのかを明らかにする。そのために、先行論文に記載されている関連研究を調べて検討する。</a:t>
            </a:r>
          </a:p>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4</a:t>
            </a:fld>
            <a:endParaRPr kumimoji="1" lang="ja-JP" altLang="en-US"/>
          </a:p>
        </p:txBody>
      </p:sp>
    </p:spTree>
    <p:extLst>
      <p:ext uri="{BB962C8B-B14F-4D97-AF65-F5344CB8AC3E}">
        <p14:creationId xmlns:p14="http://schemas.microsoft.com/office/powerpoint/2010/main" val="2864740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次に、先行研究の紹介をする</a:t>
            </a:r>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5</a:t>
            </a:fld>
            <a:endParaRPr kumimoji="1" lang="ja-JP" altLang="en-US"/>
          </a:p>
        </p:txBody>
      </p:sp>
    </p:spTree>
    <p:extLst>
      <p:ext uri="{BB962C8B-B14F-4D97-AF65-F5344CB8AC3E}">
        <p14:creationId xmlns:p14="http://schemas.microsoft.com/office/powerpoint/2010/main" val="874027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データと分析方法</a:t>
            </a:r>
            <a:endParaRPr lang="en-US" altLang="ja-JP" dirty="0"/>
          </a:p>
          <a:p>
            <a:r>
              <a:rPr lang="ja-JP" altLang="en-US"/>
              <a:t>過去 </a:t>
            </a:r>
            <a:r>
              <a:rPr lang="en-US" altLang="ja-JP" dirty="0"/>
              <a:t>8 </a:t>
            </a:r>
            <a:r>
              <a:rPr lang="ja-JP" altLang="en-US"/>
              <a:t>年間の各月の気象データと卸売価格の相関を求め， 卸売価格との相関が高い各月の気温のデータに基づいてレタ スの卸売価格を推定するモデルを作成する．このモデルは， 多項式関数を生成する </a:t>
            </a:r>
            <a:r>
              <a:rPr lang="en" altLang="ja-JP" dirty="0"/>
              <a:t>GP(Genetic Programming) </a:t>
            </a:r>
            <a:r>
              <a:rPr lang="ja-JP" altLang="en-US"/>
              <a:t>の手法を 適用し，過去 </a:t>
            </a:r>
            <a:r>
              <a:rPr lang="en-US" altLang="ja-JP" dirty="0"/>
              <a:t>36 </a:t>
            </a:r>
            <a:r>
              <a:rPr lang="ja-JP" altLang="en-US"/>
              <a:t>か月間の各月の最低気温のデータに基づいて， 実際の卸市場価格と予測値の最小 </a:t>
            </a:r>
            <a:r>
              <a:rPr lang="en-US" altLang="ja-JP" dirty="0"/>
              <a:t>2 </a:t>
            </a:r>
            <a:r>
              <a:rPr lang="ja-JP" altLang="en-US"/>
              <a:t>乗誤差が小さくする多項式関数を求める．これを翌月のレタスの卸売価格を予測する 予測式として利用する．また，</a:t>
            </a:r>
            <a:r>
              <a:rPr lang="en" altLang="ja-JP" dirty="0"/>
              <a:t>GP </a:t>
            </a:r>
            <a:r>
              <a:rPr lang="ja-JP" altLang="en-US"/>
              <a:t>は確率的に多項式関数を生 成するため，関数の生成を </a:t>
            </a:r>
            <a:r>
              <a:rPr lang="en-US" altLang="ja-JP" dirty="0"/>
              <a:t>5 </a:t>
            </a:r>
            <a:r>
              <a:rPr lang="ja-JP" altLang="en-US"/>
              <a:t>回行い，その平均をとっている．</a:t>
            </a:r>
            <a:endParaRPr kumimoji="1" lang="ja-JP" altLang="en-US"/>
          </a:p>
          <a:p>
            <a:endParaRPr kumimoji="1" lang="en-US" altLang="ja-JP" dirty="0"/>
          </a:p>
          <a:p>
            <a:r>
              <a:rPr lang="en-US" altLang="ja-JP" dirty="0" err="1"/>
              <a:t>GeneticProgramming</a:t>
            </a:r>
            <a:r>
              <a:rPr lang="ja-JP" altLang="ja-JP"/>
              <a:t>に基づき生成した価格モデルは最低気温と卸売価格との関係を定性的には予測できる </a:t>
            </a:r>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6</a:t>
            </a:fld>
            <a:endParaRPr kumimoji="1" lang="ja-JP" altLang="en-US"/>
          </a:p>
        </p:txBody>
      </p:sp>
    </p:spTree>
    <p:extLst>
      <p:ext uri="{BB962C8B-B14F-4D97-AF65-F5344CB8AC3E}">
        <p14:creationId xmlns:p14="http://schemas.microsoft.com/office/powerpoint/2010/main" val="2772803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研究で使用するデータと分析方法</a:t>
            </a:r>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7</a:t>
            </a:fld>
            <a:endParaRPr kumimoji="1" lang="ja-JP" altLang="en-US"/>
          </a:p>
        </p:txBody>
      </p:sp>
    </p:spTree>
    <p:extLst>
      <p:ext uri="{BB962C8B-B14F-4D97-AF65-F5344CB8AC3E}">
        <p14:creationId xmlns:p14="http://schemas.microsoft.com/office/powerpoint/2010/main" val="872975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先行研究</a:t>
            </a:r>
            <a:r>
              <a:rPr kumimoji="1" lang="en-US" altLang="ja-JP" sz="1200" kern="1200" dirty="0">
                <a:solidFill>
                  <a:schemeClr val="tx1"/>
                </a:solidFill>
                <a:effectLst/>
                <a:latin typeface="+mn-lt"/>
                <a:ea typeface="+mn-ea"/>
                <a:cs typeface="+mn-cs"/>
              </a:rPr>
              <a:t>2.1</a:t>
            </a:r>
            <a:r>
              <a:rPr kumimoji="1" lang="ja-JP" altLang="ja-JP" sz="1200" kern="1200">
                <a:solidFill>
                  <a:schemeClr val="tx1"/>
                </a:solidFill>
                <a:effectLst/>
                <a:latin typeface="+mn-lt"/>
                <a:ea typeface="+mn-ea"/>
                <a:cs typeface="+mn-cs"/>
              </a:rPr>
              <a:t>では、レタスの価格予測を行っている。したがって、本レポートでは、先行研究を参考に、レタスの価格予測を行っていく。</a:t>
            </a:r>
          </a:p>
          <a:p>
            <a:r>
              <a:rPr kumimoji="1" lang="ja-JP" altLang="ja-JP" sz="1200" kern="1200">
                <a:solidFill>
                  <a:schemeClr val="tx1"/>
                </a:solidFill>
                <a:effectLst/>
                <a:latin typeface="+mn-lt"/>
                <a:ea typeface="+mn-ea"/>
                <a:cs typeface="+mn-cs"/>
              </a:rPr>
              <a:t>　</a:t>
            </a:r>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8</a:t>
            </a:fld>
            <a:endParaRPr kumimoji="1" lang="ja-JP" altLang="en-US"/>
          </a:p>
        </p:txBody>
      </p:sp>
    </p:spTree>
    <p:extLst>
      <p:ext uri="{BB962C8B-B14F-4D97-AF65-F5344CB8AC3E}">
        <p14:creationId xmlns:p14="http://schemas.microsoft.com/office/powerpoint/2010/main" val="248350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まず、被説明変数は、長野県のレタスの価格である。</a:t>
            </a:r>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9</a:t>
            </a:fld>
            <a:endParaRPr kumimoji="1" lang="ja-JP" altLang="en-US"/>
          </a:p>
        </p:txBody>
      </p:sp>
    </p:spTree>
    <p:extLst>
      <p:ext uri="{BB962C8B-B14F-4D97-AF65-F5344CB8AC3E}">
        <p14:creationId xmlns:p14="http://schemas.microsoft.com/office/powerpoint/2010/main" val="718568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096EF-C6B5-6C48-B935-435C10EDD60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187272C-D55C-6245-97C6-8DC50F0BE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F952BA0-CBA2-0A40-A101-653DCDA2DB3E}"/>
              </a:ext>
            </a:extLst>
          </p:cNvPr>
          <p:cNvSpPr>
            <a:spLocks noGrp="1"/>
          </p:cNvSpPr>
          <p:nvPr>
            <p:ph type="dt" sz="half" idx="10"/>
          </p:nvPr>
        </p:nvSpPr>
        <p:spPr/>
        <p:txBody>
          <a:bodyPr/>
          <a:lstStyle/>
          <a:p>
            <a:fld id="{91D72292-F677-AF45-A1C7-DCD4228847E1}"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3AE97FF8-CA05-B146-A744-9D0F23CB90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627D34-F1D8-264F-857E-2C26AA1F5583}"/>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318072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F87A4-FABD-1D48-A3F8-8BD8F8BB25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994F05-E8CF-BF4C-B7EC-E25A19E1287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75E03B-30E8-7C47-8099-D86CBFA40291}"/>
              </a:ext>
            </a:extLst>
          </p:cNvPr>
          <p:cNvSpPr>
            <a:spLocks noGrp="1"/>
          </p:cNvSpPr>
          <p:nvPr>
            <p:ph type="dt" sz="half" idx="10"/>
          </p:nvPr>
        </p:nvSpPr>
        <p:spPr/>
        <p:txBody>
          <a:bodyPr/>
          <a:lstStyle/>
          <a:p>
            <a:fld id="{91D72292-F677-AF45-A1C7-DCD4228847E1}"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11E80911-694D-C44A-8F9B-BC1D57431D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6CEF62-8A9A-A24D-9626-53F313B0FE43}"/>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7250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DEA6B9D-6F60-E643-A5F0-C5F92763E78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7433CF-1CA5-894E-92A6-F6027D2BD4A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1D5A3E-B624-8545-A189-8C7420109850}"/>
              </a:ext>
            </a:extLst>
          </p:cNvPr>
          <p:cNvSpPr>
            <a:spLocks noGrp="1"/>
          </p:cNvSpPr>
          <p:nvPr>
            <p:ph type="dt" sz="half" idx="10"/>
          </p:nvPr>
        </p:nvSpPr>
        <p:spPr/>
        <p:txBody>
          <a:bodyPr/>
          <a:lstStyle/>
          <a:p>
            <a:fld id="{91D72292-F677-AF45-A1C7-DCD4228847E1}"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E02085F6-72C4-5247-965E-77EA8B27BD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C05C4D-C7E1-AB4F-A06C-B875284F325F}"/>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4801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D96CBD-5515-4546-A3F1-5ABA553DEC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277D4F-1993-0F4B-AE88-C454B0A15D3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0F3A73-C1F5-5148-8D5E-966FF7CAEB38}"/>
              </a:ext>
            </a:extLst>
          </p:cNvPr>
          <p:cNvSpPr>
            <a:spLocks noGrp="1"/>
          </p:cNvSpPr>
          <p:nvPr>
            <p:ph type="dt" sz="half" idx="10"/>
          </p:nvPr>
        </p:nvSpPr>
        <p:spPr/>
        <p:txBody>
          <a:bodyPr/>
          <a:lstStyle/>
          <a:p>
            <a:fld id="{91D72292-F677-AF45-A1C7-DCD4228847E1}"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E2DF33E7-10F7-AA4C-8F89-5E61E452FD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9194D1-BAA5-924E-84CA-D966B2011E9B}"/>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225258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64299-CC57-E34A-92FB-4F74456349C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462943-2C18-E54B-A90D-C9C1B6D2B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47F2CC-8FA6-354D-856D-CDFA2C81DF3D}"/>
              </a:ext>
            </a:extLst>
          </p:cNvPr>
          <p:cNvSpPr>
            <a:spLocks noGrp="1"/>
          </p:cNvSpPr>
          <p:nvPr>
            <p:ph type="dt" sz="half" idx="10"/>
          </p:nvPr>
        </p:nvSpPr>
        <p:spPr/>
        <p:txBody>
          <a:bodyPr/>
          <a:lstStyle/>
          <a:p>
            <a:fld id="{91D72292-F677-AF45-A1C7-DCD4228847E1}"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9C605D0B-E7F8-0649-9CD7-C08729F50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CC2696-9FD1-2345-8B2F-A3541E36A1C8}"/>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421951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98D38-B782-7D4E-A4EC-A800D677E7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F4C13A-62CE-A248-BDBF-DFDDD56969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6DE6402-0AE0-BB4D-8837-70ADF36BCD6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5F480A-2973-8E46-8F85-E7016DFAE618}"/>
              </a:ext>
            </a:extLst>
          </p:cNvPr>
          <p:cNvSpPr>
            <a:spLocks noGrp="1"/>
          </p:cNvSpPr>
          <p:nvPr>
            <p:ph type="dt" sz="half" idx="10"/>
          </p:nvPr>
        </p:nvSpPr>
        <p:spPr/>
        <p:txBody>
          <a:bodyPr/>
          <a:lstStyle/>
          <a:p>
            <a:fld id="{91D72292-F677-AF45-A1C7-DCD4228847E1}" type="datetimeFigureOut">
              <a:rPr kumimoji="1" lang="ja-JP" altLang="en-US" smtClean="0"/>
              <a:t>2022/7/7</a:t>
            </a:fld>
            <a:endParaRPr kumimoji="1" lang="ja-JP" altLang="en-US"/>
          </a:p>
        </p:txBody>
      </p:sp>
      <p:sp>
        <p:nvSpPr>
          <p:cNvPr id="6" name="フッター プレースホルダー 5">
            <a:extLst>
              <a:ext uri="{FF2B5EF4-FFF2-40B4-BE49-F238E27FC236}">
                <a16:creationId xmlns:a16="http://schemas.microsoft.com/office/drawing/2014/main" id="{7C16664F-DCD9-9749-88F5-B168ED34EE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C6C83C-865B-E043-9DC2-1A0E18A8E31A}"/>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137199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2021F2-2AF1-CC48-9291-49AB8D0F2A8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08EB2E-6103-3B42-9438-29D8791CE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EDA020-1C71-A54E-AA52-BD15FDAC79E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D1B5CA7-F755-7342-94AE-672ACCD6B5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F66CB4-F9E1-C744-A7BE-311238643F0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2907708-9450-E04F-A5F6-6D0FFBA483AC}"/>
              </a:ext>
            </a:extLst>
          </p:cNvPr>
          <p:cNvSpPr>
            <a:spLocks noGrp="1"/>
          </p:cNvSpPr>
          <p:nvPr>
            <p:ph type="dt" sz="half" idx="10"/>
          </p:nvPr>
        </p:nvSpPr>
        <p:spPr/>
        <p:txBody>
          <a:bodyPr/>
          <a:lstStyle/>
          <a:p>
            <a:fld id="{91D72292-F677-AF45-A1C7-DCD4228847E1}" type="datetimeFigureOut">
              <a:rPr kumimoji="1" lang="ja-JP" altLang="en-US" smtClean="0"/>
              <a:t>2022/7/7</a:t>
            </a:fld>
            <a:endParaRPr kumimoji="1" lang="ja-JP" altLang="en-US"/>
          </a:p>
        </p:txBody>
      </p:sp>
      <p:sp>
        <p:nvSpPr>
          <p:cNvPr id="8" name="フッター プレースホルダー 7">
            <a:extLst>
              <a:ext uri="{FF2B5EF4-FFF2-40B4-BE49-F238E27FC236}">
                <a16:creationId xmlns:a16="http://schemas.microsoft.com/office/drawing/2014/main" id="{AA4441D1-E47B-454D-B36B-2D6A02B0655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92EAF0-F768-6441-BB5E-EE7873298DBB}"/>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390603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5713AD-C23F-9A4C-AD64-A350E9683A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428ECC-C4A4-424C-9EE7-2F2B99846988}"/>
              </a:ext>
            </a:extLst>
          </p:cNvPr>
          <p:cNvSpPr>
            <a:spLocks noGrp="1"/>
          </p:cNvSpPr>
          <p:nvPr>
            <p:ph type="dt" sz="half" idx="10"/>
          </p:nvPr>
        </p:nvSpPr>
        <p:spPr/>
        <p:txBody>
          <a:bodyPr/>
          <a:lstStyle/>
          <a:p>
            <a:fld id="{91D72292-F677-AF45-A1C7-DCD4228847E1}" type="datetimeFigureOut">
              <a:rPr kumimoji="1" lang="ja-JP" altLang="en-US" smtClean="0"/>
              <a:t>2022/7/7</a:t>
            </a:fld>
            <a:endParaRPr kumimoji="1" lang="ja-JP" altLang="en-US"/>
          </a:p>
        </p:txBody>
      </p:sp>
      <p:sp>
        <p:nvSpPr>
          <p:cNvPr id="4" name="フッター プレースホルダー 3">
            <a:extLst>
              <a:ext uri="{FF2B5EF4-FFF2-40B4-BE49-F238E27FC236}">
                <a16:creationId xmlns:a16="http://schemas.microsoft.com/office/drawing/2014/main" id="{73443D25-E155-2243-B385-581997C868A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2EEBC11-55CD-E84A-A65C-50A63E2C649F}"/>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391470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28862B-E894-F040-A921-8A995FD4B5A1}"/>
              </a:ext>
            </a:extLst>
          </p:cNvPr>
          <p:cNvSpPr>
            <a:spLocks noGrp="1"/>
          </p:cNvSpPr>
          <p:nvPr>
            <p:ph type="dt" sz="half" idx="10"/>
          </p:nvPr>
        </p:nvSpPr>
        <p:spPr/>
        <p:txBody>
          <a:bodyPr/>
          <a:lstStyle/>
          <a:p>
            <a:fld id="{91D72292-F677-AF45-A1C7-DCD4228847E1}" type="datetimeFigureOut">
              <a:rPr kumimoji="1" lang="ja-JP" altLang="en-US" smtClean="0"/>
              <a:t>2022/7/7</a:t>
            </a:fld>
            <a:endParaRPr kumimoji="1" lang="ja-JP" altLang="en-US"/>
          </a:p>
        </p:txBody>
      </p:sp>
      <p:sp>
        <p:nvSpPr>
          <p:cNvPr id="3" name="フッター プレースホルダー 2">
            <a:extLst>
              <a:ext uri="{FF2B5EF4-FFF2-40B4-BE49-F238E27FC236}">
                <a16:creationId xmlns:a16="http://schemas.microsoft.com/office/drawing/2014/main" id="{F4C182A4-784C-D448-AC3E-0DDD736833E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2CC59F4-5F7D-E548-A7EC-3A297292652D}"/>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364576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24B331-247E-8C4F-910A-DAACA358A8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E0D615-9502-4A45-91BD-AA2125F4F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CE912DE-6D20-AB48-A0B6-8E549663E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5E4485-7E8F-D844-AD1F-573E30FF839A}"/>
              </a:ext>
            </a:extLst>
          </p:cNvPr>
          <p:cNvSpPr>
            <a:spLocks noGrp="1"/>
          </p:cNvSpPr>
          <p:nvPr>
            <p:ph type="dt" sz="half" idx="10"/>
          </p:nvPr>
        </p:nvSpPr>
        <p:spPr/>
        <p:txBody>
          <a:bodyPr/>
          <a:lstStyle/>
          <a:p>
            <a:fld id="{91D72292-F677-AF45-A1C7-DCD4228847E1}" type="datetimeFigureOut">
              <a:rPr kumimoji="1" lang="ja-JP" altLang="en-US" smtClean="0"/>
              <a:t>2022/7/7</a:t>
            </a:fld>
            <a:endParaRPr kumimoji="1" lang="ja-JP" altLang="en-US"/>
          </a:p>
        </p:txBody>
      </p:sp>
      <p:sp>
        <p:nvSpPr>
          <p:cNvPr id="6" name="フッター プレースホルダー 5">
            <a:extLst>
              <a:ext uri="{FF2B5EF4-FFF2-40B4-BE49-F238E27FC236}">
                <a16:creationId xmlns:a16="http://schemas.microsoft.com/office/drawing/2014/main" id="{AACBFE3B-3E92-D848-BACC-D4668E2C38D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DD4D75-F517-F24E-AAE4-83E31CA137C4}"/>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224616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F5A866-2243-354C-9D62-E60999460F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EC96B39-7D15-B240-84BD-9C0C522B8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E980005-1A3F-1744-B4B9-810A4C675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028B694-5F88-1E41-A5EF-014AADB28D21}"/>
              </a:ext>
            </a:extLst>
          </p:cNvPr>
          <p:cNvSpPr>
            <a:spLocks noGrp="1"/>
          </p:cNvSpPr>
          <p:nvPr>
            <p:ph type="dt" sz="half" idx="10"/>
          </p:nvPr>
        </p:nvSpPr>
        <p:spPr/>
        <p:txBody>
          <a:bodyPr/>
          <a:lstStyle/>
          <a:p>
            <a:fld id="{91D72292-F677-AF45-A1C7-DCD4228847E1}" type="datetimeFigureOut">
              <a:rPr kumimoji="1" lang="ja-JP" altLang="en-US" smtClean="0"/>
              <a:t>2022/7/7</a:t>
            </a:fld>
            <a:endParaRPr kumimoji="1" lang="ja-JP" altLang="en-US"/>
          </a:p>
        </p:txBody>
      </p:sp>
      <p:sp>
        <p:nvSpPr>
          <p:cNvPr id="6" name="フッター プレースホルダー 5">
            <a:extLst>
              <a:ext uri="{FF2B5EF4-FFF2-40B4-BE49-F238E27FC236}">
                <a16:creationId xmlns:a16="http://schemas.microsoft.com/office/drawing/2014/main" id="{6C9CE057-38A2-E344-ADF1-16C7856A98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D41AF0-3672-5B41-A2B9-46507795A0C0}"/>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158340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EA68E04-CE1F-BB41-893B-483055B027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110381-2FC3-304D-8F3A-BECDAC341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6261E7-FD23-F442-9A31-EEA6BDE83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72292-F677-AF45-A1C7-DCD4228847E1}"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90DFFB52-5A84-FA41-BF55-A0983ED01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755022-DE80-A441-85D2-7CCB5576F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24276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https://japan-img.com/data/area17/type1/map026.p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5.png"/><Relationship Id="rId3" Type="http://schemas.openxmlformats.org/officeDocument/2006/relationships/image" Target="../media/image10.emf"/><Relationship Id="rId7" Type="http://schemas.openxmlformats.org/officeDocument/2006/relationships/image" Target="../media/image12.png"/><Relationship Id="rId12" Type="http://schemas.openxmlformats.org/officeDocument/2006/relationships/customXml" Target="../ink/ink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16.emf"/><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e-stat.go.jp/stat-search/files?page=1&amp;layout=datalist&amp;toukei=00500215&amp;tstat=000001013427&amp;cycle=7&amp;year=20190&amp;month=0&amp;tclass1=000001033085&amp;tclass2=00000113754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D50CC4-1C5C-E147-8164-1F9081665663}"/>
              </a:ext>
            </a:extLst>
          </p:cNvPr>
          <p:cNvSpPr>
            <a:spLocks noGrp="1"/>
          </p:cNvSpPr>
          <p:nvPr>
            <p:ph type="ctrTitle"/>
          </p:nvPr>
        </p:nvSpPr>
        <p:spPr/>
        <p:txBody>
          <a:bodyPr>
            <a:normAutofit/>
          </a:bodyPr>
          <a:lstStyle/>
          <a:p>
            <a:r>
              <a:rPr lang="ja-JP" altLang="ja-JP" sz="4800" b="1"/>
              <a:t>農作物の価格変動の原因と予測</a:t>
            </a:r>
          </a:p>
        </p:txBody>
      </p:sp>
      <p:sp>
        <p:nvSpPr>
          <p:cNvPr id="3" name="字幕 2">
            <a:extLst>
              <a:ext uri="{FF2B5EF4-FFF2-40B4-BE49-F238E27FC236}">
                <a16:creationId xmlns:a16="http://schemas.microsoft.com/office/drawing/2014/main" id="{23885B88-5027-194D-9E51-4F49CD3FF679}"/>
              </a:ext>
            </a:extLst>
          </p:cNvPr>
          <p:cNvSpPr>
            <a:spLocks noGrp="1"/>
          </p:cNvSpPr>
          <p:nvPr>
            <p:ph type="subTitle" idx="1"/>
          </p:nvPr>
        </p:nvSpPr>
        <p:spPr/>
        <p:txBody>
          <a:bodyPr/>
          <a:lstStyle/>
          <a:p>
            <a:r>
              <a:rPr kumimoji="1" lang="ja-JP" altLang="en-US"/>
              <a:t>冨家旭陽</a:t>
            </a:r>
          </a:p>
        </p:txBody>
      </p:sp>
    </p:spTree>
    <p:extLst>
      <p:ext uri="{BB962C8B-B14F-4D97-AF65-F5344CB8AC3E}">
        <p14:creationId xmlns:p14="http://schemas.microsoft.com/office/powerpoint/2010/main" val="89706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52E35-C48E-344E-82BD-B6F0348529B5}"/>
              </a:ext>
            </a:extLst>
          </p:cNvPr>
          <p:cNvSpPr>
            <a:spLocks noGrp="1"/>
          </p:cNvSpPr>
          <p:nvPr>
            <p:ph type="title"/>
          </p:nvPr>
        </p:nvSpPr>
        <p:spPr/>
        <p:txBody>
          <a:bodyPr/>
          <a:lstStyle/>
          <a:p>
            <a:pPr algn="ctr"/>
            <a:r>
              <a:rPr lang="ja-JP" altLang="en-US"/>
              <a:t>日本で一番レタスの出荷量が多いから</a:t>
            </a:r>
            <a:endParaRPr kumimoji="1" lang="ja-JP" altLang="en-US"/>
          </a:p>
        </p:txBody>
      </p:sp>
      <p:sp>
        <p:nvSpPr>
          <p:cNvPr id="3" name="コンテンツ プレースホルダー 2">
            <a:extLst>
              <a:ext uri="{FF2B5EF4-FFF2-40B4-BE49-F238E27FC236}">
                <a16:creationId xmlns:a16="http://schemas.microsoft.com/office/drawing/2014/main" id="{E32CD7F1-059D-4E4D-94C9-8ABD161E9051}"/>
              </a:ext>
            </a:extLst>
          </p:cNvPr>
          <p:cNvSpPr>
            <a:spLocks noGrp="1"/>
          </p:cNvSpPr>
          <p:nvPr>
            <p:ph idx="1"/>
          </p:nvPr>
        </p:nvSpPr>
        <p:spPr/>
        <p:txBody>
          <a:bodyPr/>
          <a:lstStyle/>
          <a:p>
            <a:endParaRPr kumimoji="1" lang="ja-JP" altLang="en-US"/>
          </a:p>
        </p:txBody>
      </p:sp>
      <p:graphicFrame>
        <p:nvGraphicFramePr>
          <p:cNvPr id="5" name="グラフ 4">
            <a:extLst>
              <a:ext uri="{FF2B5EF4-FFF2-40B4-BE49-F238E27FC236}">
                <a16:creationId xmlns:a16="http://schemas.microsoft.com/office/drawing/2014/main" id="{177EAF43-B7E3-A24C-BDF9-9326888A14BC}"/>
              </a:ext>
            </a:extLst>
          </p:cNvPr>
          <p:cNvGraphicFramePr/>
          <p:nvPr>
            <p:extLst>
              <p:ext uri="{D42A27DB-BD31-4B8C-83A1-F6EECF244321}">
                <p14:modId xmlns:p14="http://schemas.microsoft.com/office/powerpoint/2010/main" val="1115547849"/>
              </p:ext>
            </p:extLst>
          </p:nvPr>
        </p:nvGraphicFramePr>
        <p:xfrm>
          <a:off x="1876926" y="1811834"/>
          <a:ext cx="8438147" cy="4378919"/>
        </p:xfrm>
        <a:graphic>
          <a:graphicData uri="http://schemas.openxmlformats.org/drawingml/2006/chart">
            <c:chart xmlns:c="http://schemas.openxmlformats.org/drawingml/2006/chart" xmlns:r="http://schemas.openxmlformats.org/officeDocument/2006/relationships" r:id="rId3"/>
          </a:graphicData>
        </a:graphic>
      </p:graphicFrame>
      <p:sp>
        <p:nvSpPr>
          <p:cNvPr id="6" name="テキスト ボックス 5">
            <a:extLst>
              <a:ext uri="{FF2B5EF4-FFF2-40B4-BE49-F238E27FC236}">
                <a16:creationId xmlns:a16="http://schemas.microsoft.com/office/drawing/2014/main" id="{082A01CC-74AB-5049-8228-0382205EAD33}"/>
              </a:ext>
            </a:extLst>
          </p:cNvPr>
          <p:cNvSpPr txBox="1"/>
          <p:nvPr/>
        </p:nvSpPr>
        <p:spPr>
          <a:xfrm>
            <a:off x="3893312" y="5934670"/>
            <a:ext cx="4405373" cy="923330"/>
          </a:xfrm>
          <a:prstGeom prst="rect">
            <a:avLst/>
          </a:prstGeom>
          <a:noFill/>
        </p:spPr>
        <p:txBody>
          <a:bodyPr wrap="none" rtlCol="0">
            <a:spAutoFit/>
          </a:bodyPr>
          <a:lstStyle/>
          <a:p>
            <a:r>
              <a:rPr lang="en-US" altLang="ja-JP" dirty="0"/>
              <a:t>(</a:t>
            </a:r>
            <a:r>
              <a:rPr lang="ja-JP" altLang="en-US"/>
              <a:t>出典</a:t>
            </a:r>
            <a:r>
              <a:rPr lang="en-US" altLang="ja-JP" dirty="0"/>
              <a:t>)</a:t>
            </a:r>
            <a:r>
              <a:rPr lang="ja-JP" altLang="ja-JP"/>
              <a:t>作物統計調査</a:t>
            </a:r>
            <a:r>
              <a:rPr lang="en-US" altLang="ja-JP" dirty="0"/>
              <a:t> / </a:t>
            </a:r>
            <a:r>
              <a:rPr lang="ja-JP" altLang="ja-JP"/>
              <a:t>市町村別データ</a:t>
            </a:r>
            <a:endParaRPr lang="en-US" altLang="ja-JP" dirty="0"/>
          </a:p>
          <a:p>
            <a:r>
              <a:rPr lang="ja-JP" altLang="ja-JP"/>
              <a:t> 令和元年産市町村別データ</a:t>
            </a:r>
            <a:r>
              <a:rPr lang="ja-JP" altLang="en-US"/>
              <a:t>をもとに作成</a:t>
            </a:r>
          </a:p>
          <a:p>
            <a:endParaRPr kumimoji="1" lang="ja-JP" altLang="en-US"/>
          </a:p>
        </p:txBody>
      </p:sp>
    </p:spTree>
    <p:extLst>
      <p:ext uri="{BB962C8B-B14F-4D97-AF65-F5344CB8AC3E}">
        <p14:creationId xmlns:p14="http://schemas.microsoft.com/office/powerpoint/2010/main" val="301273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575A4-3F86-53A1-78F3-E0792C8D0134}"/>
              </a:ext>
            </a:extLst>
          </p:cNvPr>
          <p:cNvSpPr>
            <a:spLocks noGrp="1"/>
          </p:cNvSpPr>
          <p:nvPr>
            <p:ph type="title"/>
          </p:nvPr>
        </p:nvSpPr>
        <p:spPr/>
        <p:txBody>
          <a:bodyPr/>
          <a:lstStyle/>
          <a:p>
            <a:pPr algn="ctr"/>
            <a:r>
              <a:rPr lang="ja-JP" altLang="en-US"/>
              <a:t>説明変数</a:t>
            </a:r>
            <a:r>
              <a:rPr lang="en-US" altLang="ja-JP" dirty="0"/>
              <a:t> </a:t>
            </a:r>
            <a:r>
              <a:rPr lang="ja-JP" altLang="en-US" b="1"/>
              <a:t>長野県川上村</a:t>
            </a:r>
            <a:r>
              <a:rPr lang="ja-JP" altLang="en-US"/>
              <a:t>の気象データ</a:t>
            </a:r>
            <a:endParaRPr kumimoji="1" lang="ja-JP" altLang="en-US"/>
          </a:p>
        </p:txBody>
      </p:sp>
      <p:sp>
        <p:nvSpPr>
          <p:cNvPr id="4" name="Rectangle 2">
            <a:extLst>
              <a:ext uri="{FF2B5EF4-FFF2-40B4-BE49-F238E27FC236}">
                <a16:creationId xmlns:a16="http://schemas.microsoft.com/office/drawing/2014/main" id="{82BEB56E-3966-184E-694D-93BC297C3EFF}"/>
              </a:ext>
            </a:extLst>
          </p:cNvPr>
          <p:cNvSpPr>
            <a:spLocks noChangeArrowheads="1"/>
          </p:cNvSpPr>
          <p:nvPr/>
        </p:nvSpPr>
        <p:spPr bwMode="auto">
          <a:xfrm>
            <a:off x="3248526" y="1690687"/>
            <a:ext cx="299723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pic>
        <p:nvPicPr>
          <p:cNvPr id="10241" name="図 36" descr="長野県川上村の場所を示す画像">
            <a:extLst>
              <a:ext uri="{FF2B5EF4-FFF2-40B4-BE49-F238E27FC236}">
                <a16:creationId xmlns:a16="http://schemas.microsoft.com/office/drawing/2014/main" id="{D3942ABF-8EDD-FC79-17CF-45638E149F8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636990" y="2273279"/>
            <a:ext cx="2918020" cy="4173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218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D6432A-D35B-5243-AE4B-BF096DADDA88}"/>
              </a:ext>
            </a:extLst>
          </p:cNvPr>
          <p:cNvSpPr>
            <a:spLocks noGrp="1"/>
          </p:cNvSpPr>
          <p:nvPr>
            <p:ph type="title"/>
          </p:nvPr>
        </p:nvSpPr>
        <p:spPr>
          <a:xfrm>
            <a:off x="838199" y="198124"/>
            <a:ext cx="10515600" cy="1325563"/>
          </a:xfrm>
        </p:spPr>
        <p:txBody>
          <a:bodyPr>
            <a:normAutofit/>
          </a:bodyPr>
          <a:lstStyle/>
          <a:p>
            <a:pPr algn="ctr"/>
            <a:r>
              <a:rPr lang="ja-JP" altLang="en-US"/>
              <a:t>長野県で一番レタスの出荷量が多いから</a:t>
            </a:r>
            <a:endParaRPr kumimoji="1" lang="ja-JP" altLang="en-US"/>
          </a:p>
        </p:txBody>
      </p:sp>
      <p:pic>
        <p:nvPicPr>
          <p:cNvPr id="5" name="コンテンツ プレースホルダー 4" descr="グラフ, 円グラフ&#10;&#10;自動的に生成された説明">
            <a:extLst>
              <a:ext uri="{FF2B5EF4-FFF2-40B4-BE49-F238E27FC236}">
                <a16:creationId xmlns:a16="http://schemas.microsoft.com/office/drawing/2014/main" id="{7B6A0384-AFF9-A846-91FB-058922D0A24B}"/>
              </a:ext>
            </a:extLst>
          </p:cNvPr>
          <p:cNvPicPr>
            <a:picLocks noGrp="1" noChangeAspect="1"/>
          </p:cNvPicPr>
          <p:nvPr>
            <p:ph idx="1"/>
          </p:nvPr>
        </p:nvPicPr>
        <p:blipFill>
          <a:blip r:embed="rId3"/>
          <a:stretch>
            <a:fillRect/>
          </a:stretch>
        </p:blipFill>
        <p:spPr>
          <a:xfrm>
            <a:off x="2450429" y="1309235"/>
            <a:ext cx="7291137" cy="4239529"/>
          </a:xfrm>
        </p:spPr>
      </p:pic>
      <p:sp>
        <p:nvSpPr>
          <p:cNvPr id="6" name="テキスト ボックス 5">
            <a:extLst>
              <a:ext uri="{FF2B5EF4-FFF2-40B4-BE49-F238E27FC236}">
                <a16:creationId xmlns:a16="http://schemas.microsoft.com/office/drawing/2014/main" id="{D5DCCECF-5D56-E846-9950-4076690EDF7E}"/>
              </a:ext>
            </a:extLst>
          </p:cNvPr>
          <p:cNvSpPr txBox="1"/>
          <p:nvPr/>
        </p:nvSpPr>
        <p:spPr>
          <a:xfrm>
            <a:off x="3893312" y="6013544"/>
            <a:ext cx="4405373" cy="646331"/>
          </a:xfrm>
          <a:prstGeom prst="rect">
            <a:avLst/>
          </a:prstGeom>
          <a:noFill/>
        </p:spPr>
        <p:txBody>
          <a:bodyPr wrap="none" rtlCol="0">
            <a:spAutoFit/>
          </a:bodyPr>
          <a:lstStyle/>
          <a:p>
            <a:r>
              <a:rPr lang="en-US" altLang="ja-JP" dirty="0"/>
              <a:t>(</a:t>
            </a:r>
            <a:r>
              <a:rPr lang="ja-JP" altLang="en-US"/>
              <a:t>出典</a:t>
            </a:r>
            <a:r>
              <a:rPr lang="en-US" altLang="ja-JP" dirty="0"/>
              <a:t>)</a:t>
            </a:r>
            <a:r>
              <a:rPr lang="ja-JP" altLang="ja-JP"/>
              <a:t>作物統計調査</a:t>
            </a:r>
            <a:r>
              <a:rPr lang="en-US" altLang="ja-JP" dirty="0"/>
              <a:t> / </a:t>
            </a:r>
            <a:r>
              <a:rPr lang="ja-JP" altLang="ja-JP"/>
              <a:t>市町村別データ</a:t>
            </a:r>
            <a:endParaRPr lang="en-US" altLang="ja-JP" dirty="0"/>
          </a:p>
          <a:p>
            <a:r>
              <a:rPr lang="ja-JP" altLang="ja-JP"/>
              <a:t> 令和元年産市町村別データ</a:t>
            </a:r>
            <a:r>
              <a:rPr lang="ja-JP" altLang="en-US"/>
              <a:t>をもとに作成</a:t>
            </a:r>
            <a:endParaRPr kumimoji="1" lang="ja-JP" altLang="en-US"/>
          </a:p>
        </p:txBody>
      </p:sp>
    </p:spTree>
    <p:extLst>
      <p:ext uri="{BB962C8B-B14F-4D97-AF65-F5344CB8AC3E}">
        <p14:creationId xmlns:p14="http://schemas.microsoft.com/office/powerpoint/2010/main" val="410474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E451B-C6E7-4A05-8986-E78A46D948DF}"/>
              </a:ext>
            </a:extLst>
          </p:cNvPr>
          <p:cNvSpPr>
            <a:spLocks noGrp="1"/>
          </p:cNvSpPr>
          <p:nvPr>
            <p:ph type="title"/>
          </p:nvPr>
        </p:nvSpPr>
        <p:spPr>
          <a:xfrm>
            <a:off x="838200" y="2766218"/>
            <a:ext cx="10515600" cy="1325563"/>
          </a:xfrm>
        </p:spPr>
        <p:txBody>
          <a:bodyPr/>
          <a:lstStyle/>
          <a:p>
            <a:pPr algn="ctr"/>
            <a:r>
              <a:rPr lang="ja-JP" altLang="en-US" b="1"/>
              <a:t>分析方法</a:t>
            </a:r>
            <a:endParaRPr kumimoji="1" lang="ja-JP" altLang="en-US"/>
          </a:p>
        </p:txBody>
      </p:sp>
    </p:spTree>
    <p:extLst>
      <p:ext uri="{BB962C8B-B14F-4D97-AF65-F5344CB8AC3E}">
        <p14:creationId xmlns:p14="http://schemas.microsoft.com/office/powerpoint/2010/main" val="396744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7CB0E-0BD5-C145-A32A-9F628E216FA0}"/>
              </a:ext>
            </a:extLst>
          </p:cNvPr>
          <p:cNvSpPr>
            <a:spLocks noGrp="1"/>
          </p:cNvSpPr>
          <p:nvPr>
            <p:ph type="title"/>
          </p:nvPr>
        </p:nvSpPr>
        <p:spPr>
          <a:xfrm>
            <a:off x="838200" y="2766218"/>
            <a:ext cx="10515600" cy="1325563"/>
          </a:xfrm>
        </p:spPr>
        <p:txBody>
          <a:bodyPr>
            <a:normAutofit fontScale="90000"/>
          </a:bodyPr>
          <a:lstStyle/>
          <a:p>
            <a:pPr algn="ctr"/>
            <a:r>
              <a:rPr lang="ja-JP" altLang="ja-JP"/>
              <a:t>基本統計量</a:t>
            </a:r>
            <a:br>
              <a:rPr lang="en-US" altLang="ja-JP" dirty="0"/>
            </a:br>
            <a:br>
              <a:rPr lang="en-US" altLang="ja-JP" dirty="0"/>
            </a:br>
            <a:r>
              <a:rPr lang="ja-JP" altLang="ja-JP"/>
              <a:t>相関行列</a:t>
            </a:r>
            <a:br>
              <a:rPr lang="en-US" altLang="ja-JP" dirty="0"/>
            </a:br>
            <a:br>
              <a:rPr lang="en-US" altLang="ja-JP" dirty="0"/>
            </a:br>
            <a:r>
              <a:rPr lang="ja-JP" altLang="ja-JP"/>
              <a:t>散布図</a:t>
            </a:r>
            <a:br>
              <a:rPr lang="en-US" altLang="ja-JP" dirty="0"/>
            </a:br>
            <a:br>
              <a:rPr lang="en-US" altLang="ja-JP" dirty="0"/>
            </a:br>
            <a:r>
              <a:rPr lang="ja-JP" altLang="ja-JP"/>
              <a:t>重回帰分析</a:t>
            </a:r>
            <a:endParaRPr kumimoji="1" lang="ja-JP" altLang="en-US"/>
          </a:p>
        </p:txBody>
      </p:sp>
      <p:pic>
        <p:nvPicPr>
          <p:cNvPr id="3" name="グラフィックス 2" descr="キャレットを下へ 枠線">
            <a:extLst>
              <a:ext uri="{FF2B5EF4-FFF2-40B4-BE49-F238E27FC236}">
                <a16:creationId xmlns:a16="http://schemas.microsoft.com/office/drawing/2014/main" id="{FDCB97DD-55C4-E5EB-3575-E04F3D0AF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1851818"/>
            <a:ext cx="914400" cy="914400"/>
          </a:xfrm>
          <a:prstGeom prst="rect">
            <a:avLst/>
          </a:prstGeom>
        </p:spPr>
      </p:pic>
      <p:pic>
        <p:nvPicPr>
          <p:cNvPr id="5" name="グラフィックス 4" descr="キャレットを下へ 枠線">
            <a:extLst>
              <a:ext uri="{FF2B5EF4-FFF2-40B4-BE49-F238E27FC236}">
                <a16:creationId xmlns:a16="http://schemas.microsoft.com/office/drawing/2014/main" id="{842AC6E3-6B75-EBB5-6890-76C4AB015E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799" y="2970754"/>
            <a:ext cx="914400" cy="914400"/>
          </a:xfrm>
          <a:prstGeom prst="rect">
            <a:avLst/>
          </a:prstGeom>
        </p:spPr>
      </p:pic>
      <p:pic>
        <p:nvPicPr>
          <p:cNvPr id="6" name="グラフィックス 5" descr="キャレットを下へ 枠線">
            <a:extLst>
              <a:ext uri="{FF2B5EF4-FFF2-40B4-BE49-F238E27FC236}">
                <a16:creationId xmlns:a16="http://schemas.microsoft.com/office/drawing/2014/main" id="{C2B17316-EB83-8B9D-47D0-24A746A3EF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0882" y="4089690"/>
            <a:ext cx="914400" cy="914400"/>
          </a:xfrm>
          <a:prstGeom prst="rect">
            <a:avLst/>
          </a:prstGeom>
        </p:spPr>
      </p:pic>
    </p:spTree>
    <p:extLst>
      <p:ext uri="{BB962C8B-B14F-4D97-AF65-F5344CB8AC3E}">
        <p14:creationId xmlns:p14="http://schemas.microsoft.com/office/powerpoint/2010/main" val="373820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B69D1-0E04-A506-5D77-25BE5649A730}"/>
              </a:ext>
            </a:extLst>
          </p:cNvPr>
          <p:cNvSpPr>
            <a:spLocks noGrp="1"/>
          </p:cNvSpPr>
          <p:nvPr>
            <p:ph type="title"/>
          </p:nvPr>
        </p:nvSpPr>
        <p:spPr>
          <a:xfrm>
            <a:off x="838200" y="2766218"/>
            <a:ext cx="10515600" cy="1325563"/>
          </a:xfrm>
        </p:spPr>
        <p:txBody>
          <a:bodyPr/>
          <a:lstStyle/>
          <a:p>
            <a:pPr algn="ctr"/>
            <a:r>
              <a:rPr kumimoji="1" lang="ja-JP" altLang="en-US"/>
              <a:t>結果</a:t>
            </a:r>
          </a:p>
        </p:txBody>
      </p:sp>
    </p:spTree>
    <p:extLst>
      <p:ext uri="{BB962C8B-B14F-4D97-AF65-F5344CB8AC3E}">
        <p14:creationId xmlns:p14="http://schemas.microsoft.com/office/powerpoint/2010/main" val="2005060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23">
            <a:extLst>
              <a:ext uri="{FF2B5EF4-FFF2-40B4-BE49-F238E27FC236}">
                <a16:creationId xmlns:a16="http://schemas.microsoft.com/office/drawing/2014/main" id="{96DC8808-25E0-8152-35C8-0F7421572DAD}"/>
              </a:ext>
            </a:extLst>
          </p:cNvPr>
          <p:cNvSpPr>
            <a:spLocks noGrp="1"/>
          </p:cNvSpPr>
          <p:nvPr>
            <p:ph idx="1"/>
          </p:nvPr>
        </p:nvSpPr>
        <p:spPr/>
        <p:txBody>
          <a:bodyPr/>
          <a:lstStyle/>
          <a:p>
            <a:endParaRPr lang="ja-JP" altLang="en-US"/>
          </a:p>
        </p:txBody>
      </p:sp>
      <p:sp>
        <p:nvSpPr>
          <p:cNvPr id="2" name="タイトル 1">
            <a:extLst>
              <a:ext uri="{FF2B5EF4-FFF2-40B4-BE49-F238E27FC236}">
                <a16:creationId xmlns:a16="http://schemas.microsoft.com/office/drawing/2014/main" id="{9869EC2E-50E1-9138-8409-DF727F050EE3}"/>
              </a:ext>
            </a:extLst>
          </p:cNvPr>
          <p:cNvSpPr>
            <a:spLocks noGrp="1"/>
          </p:cNvSpPr>
          <p:nvPr>
            <p:ph type="title"/>
          </p:nvPr>
        </p:nvSpPr>
        <p:spPr/>
        <p:txBody>
          <a:bodyPr/>
          <a:lstStyle/>
          <a:p>
            <a:pPr algn="ctr"/>
            <a:r>
              <a:rPr lang="ja-JP" altLang="en-US"/>
              <a:t>基本統計量</a:t>
            </a:r>
            <a:endParaRPr kumimoji="1" lang="ja-JP" altLang="en-US"/>
          </a:p>
        </p:txBody>
      </p:sp>
      <p:pic>
        <p:nvPicPr>
          <p:cNvPr id="4" name="図 3">
            <a:extLst>
              <a:ext uri="{FF2B5EF4-FFF2-40B4-BE49-F238E27FC236}">
                <a16:creationId xmlns:a16="http://schemas.microsoft.com/office/drawing/2014/main" id="{DC16A975-873E-E080-6904-0A233B596B0B}"/>
              </a:ext>
            </a:extLst>
          </p:cNvPr>
          <p:cNvPicPr>
            <a:picLocks noChangeAspect="1"/>
          </p:cNvPicPr>
          <p:nvPr/>
        </p:nvPicPr>
        <p:blipFill>
          <a:blip r:embed="rId3"/>
          <a:stretch>
            <a:fillRect/>
          </a:stretch>
        </p:blipFill>
        <p:spPr>
          <a:xfrm>
            <a:off x="319144" y="2419423"/>
            <a:ext cx="11553711" cy="3163742"/>
          </a:xfrm>
          <a:prstGeom prst="rect">
            <a:avLst/>
          </a:prstGeom>
        </p:spPr>
      </p:pic>
      <mc:AlternateContent xmlns:mc="http://schemas.openxmlformats.org/markup-compatibility/2006">
        <mc:Choice xmlns:p14="http://schemas.microsoft.com/office/powerpoint/2010/main" Requires="p14">
          <p:contentPart p14:bwMode="auto" r:id="rId4">
            <p14:nvContentPartPr>
              <p14:cNvPr id="29" name="インク 28">
                <a:extLst>
                  <a:ext uri="{FF2B5EF4-FFF2-40B4-BE49-F238E27FC236}">
                    <a16:creationId xmlns:a16="http://schemas.microsoft.com/office/drawing/2014/main" id="{729D259C-1658-1B46-02BA-FD2F50036C63}"/>
                  </a:ext>
                </a:extLst>
              </p14:cNvPr>
              <p14:cNvContentPartPr/>
              <p14:nvPr/>
            </p14:nvContentPartPr>
            <p14:xfrm>
              <a:off x="2877253" y="3689621"/>
              <a:ext cx="466560" cy="360"/>
            </p14:xfrm>
          </p:contentPart>
        </mc:Choice>
        <mc:Fallback>
          <p:pic>
            <p:nvPicPr>
              <p:cNvPr id="29" name="インク 28">
                <a:extLst>
                  <a:ext uri="{FF2B5EF4-FFF2-40B4-BE49-F238E27FC236}">
                    <a16:creationId xmlns:a16="http://schemas.microsoft.com/office/drawing/2014/main" id="{729D259C-1658-1B46-02BA-FD2F50036C63}"/>
                  </a:ext>
                </a:extLst>
              </p:cNvPr>
              <p:cNvPicPr/>
              <p:nvPr/>
            </p:nvPicPr>
            <p:blipFill>
              <a:blip r:embed="rId5"/>
              <a:stretch>
                <a:fillRect/>
              </a:stretch>
            </p:blipFill>
            <p:spPr>
              <a:xfrm>
                <a:off x="2823613" y="3581621"/>
                <a:ext cx="574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0" name="インク 29">
                <a:extLst>
                  <a:ext uri="{FF2B5EF4-FFF2-40B4-BE49-F238E27FC236}">
                    <a16:creationId xmlns:a16="http://schemas.microsoft.com/office/drawing/2014/main" id="{5E743DE1-E5FC-27DB-6EE2-E05BD5177D4B}"/>
                  </a:ext>
                </a:extLst>
              </p14:cNvPr>
              <p14:cNvContentPartPr/>
              <p14:nvPr/>
            </p14:nvContentPartPr>
            <p14:xfrm>
              <a:off x="5608213" y="3676301"/>
              <a:ext cx="581040" cy="360"/>
            </p14:xfrm>
          </p:contentPart>
        </mc:Choice>
        <mc:Fallback>
          <p:pic>
            <p:nvPicPr>
              <p:cNvPr id="30" name="インク 29">
                <a:extLst>
                  <a:ext uri="{FF2B5EF4-FFF2-40B4-BE49-F238E27FC236}">
                    <a16:creationId xmlns:a16="http://schemas.microsoft.com/office/drawing/2014/main" id="{5E743DE1-E5FC-27DB-6EE2-E05BD5177D4B}"/>
                  </a:ext>
                </a:extLst>
              </p:cNvPr>
              <p:cNvPicPr/>
              <p:nvPr/>
            </p:nvPicPr>
            <p:blipFill>
              <a:blip r:embed="rId7"/>
              <a:stretch>
                <a:fillRect/>
              </a:stretch>
            </p:blipFill>
            <p:spPr>
              <a:xfrm>
                <a:off x="5554573" y="3568301"/>
                <a:ext cx="6886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1" name="インク 30">
                <a:extLst>
                  <a:ext uri="{FF2B5EF4-FFF2-40B4-BE49-F238E27FC236}">
                    <a16:creationId xmlns:a16="http://schemas.microsoft.com/office/drawing/2014/main" id="{F2314814-FDC1-2DEF-3F24-A258CD72CCDC}"/>
                  </a:ext>
                </a:extLst>
              </p14:cNvPr>
              <p14:cNvContentPartPr/>
              <p14:nvPr/>
            </p14:nvContentPartPr>
            <p14:xfrm>
              <a:off x="8419093" y="3638861"/>
              <a:ext cx="714240" cy="34200"/>
            </p14:xfrm>
          </p:contentPart>
        </mc:Choice>
        <mc:Fallback>
          <p:pic>
            <p:nvPicPr>
              <p:cNvPr id="31" name="インク 30">
                <a:extLst>
                  <a:ext uri="{FF2B5EF4-FFF2-40B4-BE49-F238E27FC236}">
                    <a16:creationId xmlns:a16="http://schemas.microsoft.com/office/drawing/2014/main" id="{F2314814-FDC1-2DEF-3F24-A258CD72CCDC}"/>
                  </a:ext>
                </a:extLst>
              </p:cNvPr>
              <p:cNvPicPr/>
              <p:nvPr/>
            </p:nvPicPr>
            <p:blipFill>
              <a:blip r:embed="rId9"/>
              <a:stretch>
                <a:fillRect/>
              </a:stretch>
            </p:blipFill>
            <p:spPr>
              <a:xfrm>
                <a:off x="8365453" y="3531221"/>
                <a:ext cx="82188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2" name="インク 31">
                <a:extLst>
                  <a:ext uri="{FF2B5EF4-FFF2-40B4-BE49-F238E27FC236}">
                    <a16:creationId xmlns:a16="http://schemas.microsoft.com/office/drawing/2014/main" id="{2B1EC710-B8EC-F608-9006-1CA54C8FCD5A}"/>
                  </a:ext>
                </a:extLst>
              </p14:cNvPr>
              <p14:cNvContentPartPr/>
              <p14:nvPr/>
            </p14:nvContentPartPr>
            <p14:xfrm>
              <a:off x="9855493" y="3646781"/>
              <a:ext cx="554040" cy="360"/>
            </p14:xfrm>
          </p:contentPart>
        </mc:Choice>
        <mc:Fallback>
          <p:pic>
            <p:nvPicPr>
              <p:cNvPr id="32" name="インク 31">
                <a:extLst>
                  <a:ext uri="{FF2B5EF4-FFF2-40B4-BE49-F238E27FC236}">
                    <a16:creationId xmlns:a16="http://schemas.microsoft.com/office/drawing/2014/main" id="{2B1EC710-B8EC-F608-9006-1CA54C8FCD5A}"/>
                  </a:ext>
                </a:extLst>
              </p:cNvPr>
              <p:cNvPicPr/>
              <p:nvPr/>
            </p:nvPicPr>
            <p:blipFill>
              <a:blip r:embed="rId11"/>
              <a:stretch>
                <a:fillRect/>
              </a:stretch>
            </p:blipFill>
            <p:spPr>
              <a:xfrm>
                <a:off x="9801493" y="3538781"/>
                <a:ext cx="6616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3" name="インク 32">
                <a:extLst>
                  <a:ext uri="{FF2B5EF4-FFF2-40B4-BE49-F238E27FC236}">
                    <a16:creationId xmlns:a16="http://schemas.microsoft.com/office/drawing/2014/main" id="{3669F29B-1B66-86AB-0CE7-5C66DD9EFA8B}"/>
                  </a:ext>
                </a:extLst>
              </p14:cNvPr>
              <p14:cNvContentPartPr/>
              <p14:nvPr/>
            </p14:nvContentPartPr>
            <p14:xfrm>
              <a:off x="11349493" y="3611861"/>
              <a:ext cx="414720" cy="360"/>
            </p14:xfrm>
          </p:contentPart>
        </mc:Choice>
        <mc:Fallback>
          <p:pic>
            <p:nvPicPr>
              <p:cNvPr id="33" name="インク 32">
                <a:extLst>
                  <a:ext uri="{FF2B5EF4-FFF2-40B4-BE49-F238E27FC236}">
                    <a16:creationId xmlns:a16="http://schemas.microsoft.com/office/drawing/2014/main" id="{3669F29B-1B66-86AB-0CE7-5C66DD9EFA8B}"/>
                  </a:ext>
                </a:extLst>
              </p:cNvPr>
              <p:cNvPicPr/>
              <p:nvPr/>
            </p:nvPicPr>
            <p:blipFill>
              <a:blip r:embed="rId13"/>
              <a:stretch>
                <a:fillRect/>
              </a:stretch>
            </p:blipFill>
            <p:spPr>
              <a:xfrm>
                <a:off x="11295853" y="3503861"/>
                <a:ext cx="522360" cy="216000"/>
              </a:xfrm>
              <a:prstGeom prst="rect">
                <a:avLst/>
              </a:prstGeom>
            </p:spPr>
          </p:pic>
        </mc:Fallback>
      </mc:AlternateContent>
    </p:spTree>
    <p:extLst>
      <p:ext uri="{BB962C8B-B14F-4D97-AF65-F5344CB8AC3E}">
        <p14:creationId xmlns:p14="http://schemas.microsoft.com/office/powerpoint/2010/main" val="1655764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DA500E97-189B-B305-AB54-BA684A7EE8BD}"/>
              </a:ext>
            </a:extLst>
          </p:cNvPr>
          <p:cNvSpPr>
            <a:spLocks noGrp="1"/>
          </p:cNvSpPr>
          <p:nvPr>
            <p:ph idx="1"/>
          </p:nvPr>
        </p:nvSpPr>
        <p:spPr/>
        <p:txBody>
          <a:bodyPr/>
          <a:lstStyle/>
          <a:p>
            <a:endParaRPr lang="ja-JP" altLang="en-US"/>
          </a:p>
        </p:txBody>
      </p:sp>
      <p:sp>
        <p:nvSpPr>
          <p:cNvPr id="2" name="タイトル 1">
            <a:extLst>
              <a:ext uri="{FF2B5EF4-FFF2-40B4-BE49-F238E27FC236}">
                <a16:creationId xmlns:a16="http://schemas.microsoft.com/office/drawing/2014/main" id="{8D409318-E918-3A45-CAA5-BC03B3F64901}"/>
              </a:ext>
            </a:extLst>
          </p:cNvPr>
          <p:cNvSpPr>
            <a:spLocks noGrp="1"/>
          </p:cNvSpPr>
          <p:nvPr>
            <p:ph type="title"/>
          </p:nvPr>
        </p:nvSpPr>
        <p:spPr/>
        <p:txBody>
          <a:bodyPr/>
          <a:lstStyle/>
          <a:p>
            <a:pPr algn="ctr"/>
            <a:r>
              <a:rPr lang="ja-JP" altLang="ja-JP" b="1"/>
              <a:t>相関行列</a:t>
            </a:r>
            <a:endParaRPr kumimoji="1" lang="ja-JP" altLang="en-US"/>
          </a:p>
        </p:txBody>
      </p:sp>
      <p:pic>
        <p:nvPicPr>
          <p:cNvPr id="4" name="図 3">
            <a:extLst>
              <a:ext uri="{FF2B5EF4-FFF2-40B4-BE49-F238E27FC236}">
                <a16:creationId xmlns:a16="http://schemas.microsoft.com/office/drawing/2014/main" id="{0FDC8C50-E65A-63D6-B9C7-436DA8663823}"/>
              </a:ext>
            </a:extLst>
          </p:cNvPr>
          <p:cNvPicPr>
            <a:picLocks noChangeAspect="1"/>
          </p:cNvPicPr>
          <p:nvPr/>
        </p:nvPicPr>
        <p:blipFill>
          <a:blip r:embed="rId3"/>
          <a:stretch>
            <a:fillRect/>
          </a:stretch>
        </p:blipFill>
        <p:spPr>
          <a:xfrm>
            <a:off x="838200" y="2589675"/>
            <a:ext cx="10515600" cy="2759448"/>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インク 7">
                <a:extLst>
                  <a:ext uri="{FF2B5EF4-FFF2-40B4-BE49-F238E27FC236}">
                    <a16:creationId xmlns:a16="http://schemas.microsoft.com/office/drawing/2014/main" id="{8F896FA3-4E32-FD3E-EDC5-7836463B9190}"/>
                  </a:ext>
                </a:extLst>
              </p14:cNvPr>
              <p14:cNvContentPartPr/>
              <p14:nvPr/>
            </p14:nvContentPartPr>
            <p14:xfrm>
              <a:off x="3659173" y="3281381"/>
              <a:ext cx="768960" cy="360"/>
            </p14:xfrm>
          </p:contentPart>
        </mc:Choice>
        <mc:Fallback>
          <p:pic>
            <p:nvPicPr>
              <p:cNvPr id="8" name="インク 7">
                <a:extLst>
                  <a:ext uri="{FF2B5EF4-FFF2-40B4-BE49-F238E27FC236}">
                    <a16:creationId xmlns:a16="http://schemas.microsoft.com/office/drawing/2014/main" id="{8F896FA3-4E32-FD3E-EDC5-7836463B9190}"/>
                  </a:ext>
                </a:extLst>
              </p:cNvPr>
              <p:cNvPicPr/>
              <p:nvPr/>
            </p:nvPicPr>
            <p:blipFill>
              <a:blip r:embed="rId5"/>
              <a:stretch>
                <a:fillRect/>
              </a:stretch>
            </p:blipFill>
            <p:spPr>
              <a:xfrm>
                <a:off x="3605173" y="3173381"/>
                <a:ext cx="8766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インク 8">
                <a:extLst>
                  <a:ext uri="{FF2B5EF4-FFF2-40B4-BE49-F238E27FC236}">
                    <a16:creationId xmlns:a16="http://schemas.microsoft.com/office/drawing/2014/main" id="{2E389D3E-F1CA-6E79-46A5-118DA3E5A71D}"/>
                  </a:ext>
                </a:extLst>
              </p14:cNvPr>
              <p14:cNvContentPartPr/>
              <p14:nvPr/>
            </p14:nvContentPartPr>
            <p14:xfrm>
              <a:off x="3844933" y="3534101"/>
              <a:ext cx="486360" cy="360"/>
            </p14:xfrm>
          </p:contentPart>
        </mc:Choice>
        <mc:Fallback>
          <p:pic>
            <p:nvPicPr>
              <p:cNvPr id="9" name="インク 8">
                <a:extLst>
                  <a:ext uri="{FF2B5EF4-FFF2-40B4-BE49-F238E27FC236}">
                    <a16:creationId xmlns:a16="http://schemas.microsoft.com/office/drawing/2014/main" id="{2E389D3E-F1CA-6E79-46A5-118DA3E5A71D}"/>
                  </a:ext>
                </a:extLst>
              </p:cNvPr>
              <p:cNvPicPr/>
              <p:nvPr/>
            </p:nvPicPr>
            <p:blipFill>
              <a:blip r:embed="rId7"/>
              <a:stretch>
                <a:fillRect/>
              </a:stretch>
            </p:blipFill>
            <p:spPr>
              <a:xfrm>
                <a:off x="3790933" y="3426461"/>
                <a:ext cx="594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インク 9">
                <a:extLst>
                  <a:ext uri="{FF2B5EF4-FFF2-40B4-BE49-F238E27FC236}">
                    <a16:creationId xmlns:a16="http://schemas.microsoft.com/office/drawing/2014/main" id="{4B595304-50B3-A685-72AA-FA61ADEEA343}"/>
                  </a:ext>
                </a:extLst>
              </p14:cNvPr>
              <p14:cNvContentPartPr/>
              <p14:nvPr/>
            </p14:nvContentPartPr>
            <p14:xfrm>
              <a:off x="3820813" y="3874301"/>
              <a:ext cx="575640" cy="360"/>
            </p14:xfrm>
          </p:contentPart>
        </mc:Choice>
        <mc:Fallback>
          <p:pic>
            <p:nvPicPr>
              <p:cNvPr id="10" name="インク 9">
                <a:extLst>
                  <a:ext uri="{FF2B5EF4-FFF2-40B4-BE49-F238E27FC236}">
                    <a16:creationId xmlns:a16="http://schemas.microsoft.com/office/drawing/2014/main" id="{4B595304-50B3-A685-72AA-FA61ADEEA343}"/>
                  </a:ext>
                </a:extLst>
              </p:cNvPr>
              <p:cNvPicPr/>
              <p:nvPr/>
            </p:nvPicPr>
            <p:blipFill>
              <a:blip r:embed="rId9"/>
              <a:stretch>
                <a:fillRect/>
              </a:stretch>
            </p:blipFill>
            <p:spPr>
              <a:xfrm>
                <a:off x="3767173" y="3766661"/>
                <a:ext cx="6832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インク 10">
                <a:extLst>
                  <a:ext uri="{FF2B5EF4-FFF2-40B4-BE49-F238E27FC236}">
                    <a16:creationId xmlns:a16="http://schemas.microsoft.com/office/drawing/2014/main" id="{2366EE5E-A88C-C56A-1F7A-B9D8B14DF451}"/>
                  </a:ext>
                </a:extLst>
              </p14:cNvPr>
              <p14:cNvContentPartPr/>
              <p14:nvPr/>
            </p14:nvContentPartPr>
            <p14:xfrm>
              <a:off x="3878773" y="4120541"/>
              <a:ext cx="485280" cy="360"/>
            </p14:xfrm>
          </p:contentPart>
        </mc:Choice>
        <mc:Fallback>
          <p:pic>
            <p:nvPicPr>
              <p:cNvPr id="11" name="インク 10">
                <a:extLst>
                  <a:ext uri="{FF2B5EF4-FFF2-40B4-BE49-F238E27FC236}">
                    <a16:creationId xmlns:a16="http://schemas.microsoft.com/office/drawing/2014/main" id="{2366EE5E-A88C-C56A-1F7A-B9D8B14DF451}"/>
                  </a:ext>
                </a:extLst>
              </p:cNvPr>
              <p:cNvPicPr/>
              <p:nvPr/>
            </p:nvPicPr>
            <p:blipFill>
              <a:blip r:embed="rId11"/>
              <a:stretch>
                <a:fillRect/>
              </a:stretch>
            </p:blipFill>
            <p:spPr>
              <a:xfrm>
                <a:off x="3824773" y="4012541"/>
                <a:ext cx="592920" cy="216000"/>
              </a:xfrm>
              <a:prstGeom prst="rect">
                <a:avLst/>
              </a:prstGeom>
            </p:spPr>
          </p:pic>
        </mc:Fallback>
      </mc:AlternateContent>
    </p:spTree>
    <p:extLst>
      <p:ext uri="{BB962C8B-B14F-4D97-AF65-F5344CB8AC3E}">
        <p14:creationId xmlns:p14="http://schemas.microsoft.com/office/powerpoint/2010/main" val="3589344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41989-38E1-2065-333C-2CD2A95F03A3}"/>
              </a:ext>
            </a:extLst>
          </p:cNvPr>
          <p:cNvSpPr>
            <a:spLocks noGrp="1"/>
          </p:cNvSpPr>
          <p:nvPr>
            <p:ph type="title"/>
          </p:nvPr>
        </p:nvSpPr>
        <p:spPr/>
        <p:txBody>
          <a:bodyPr>
            <a:normAutofit/>
          </a:bodyPr>
          <a:lstStyle/>
          <a:p>
            <a:pPr algn="ctr"/>
            <a:r>
              <a:rPr lang="ja-JP" altLang="ja-JP" b="1"/>
              <a:t>平均気温</a:t>
            </a:r>
            <a:r>
              <a:rPr lang="en-US" altLang="ja-JP" b="1" dirty="0"/>
              <a:t>(℃)</a:t>
            </a:r>
            <a:r>
              <a:rPr lang="ja-JP" altLang="ja-JP" sz="2800"/>
              <a:t>とキログラム単価</a:t>
            </a:r>
            <a:r>
              <a:rPr lang="en-US" altLang="ja-JP" sz="2800" dirty="0"/>
              <a:t>(</a:t>
            </a:r>
            <a:r>
              <a:rPr lang="ja-JP" altLang="ja-JP" sz="2800"/>
              <a:t>円</a:t>
            </a:r>
            <a:r>
              <a:rPr lang="en-US" altLang="ja-JP" sz="2800" dirty="0"/>
              <a:t>/kg)</a:t>
            </a:r>
            <a:endParaRPr kumimoji="1" lang="ja-JP" altLang="en-US" sz="2800"/>
          </a:p>
        </p:txBody>
      </p:sp>
      <p:pic>
        <p:nvPicPr>
          <p:cNvPr id="4" name="コンテンツ プレースホルダー 3" descr="グラフ, 散布図&#10;&#10;自動的に生成された説明">
            <a:extLst>
              <a:ext uri="{FF2B5EF4-FFF2-40B4-BE49-F238E27FC236}">
                <a16:creationId xmlns:a16="http://schemas.microsoft.com/office/drawing/2014/main" id="{F6982213-6177-206D-91D8-E1A2C7EB7D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8285" y="1946298"/>
            <a:ext cx="6355430" cy="4546577"/>
          </a:xfrm>
          <a:prstGeom prst="rect">
            <a:avLst/>
          </a:prstGeom>
        </p:spPr>
      </p:pic>
    </p:spTree>
    <p:extLst>
      <p:ext uri="{BB962C8B-B14F-4D97-AF65-F5344CB8AC3E}">
        <p14:creationId xmlns:p14="http://schemas.microsoft.com/office/powerpoint/2010/main" val="295071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088B1-E71A-38AD-DDB7-36EDE3A72C6A}"/>
              </a:ext>
            </a:extLst>
          </p:cNvPr>
          <p:cNvSpPr>
            <a:spLocks noGrp="1"/>
          </p:cNvSpPr>
          <p:nvPr>
            <p:ph type="title"/>
          </p:nvPr>
        </p:nvSpPr>
        <p:spPr/>
        <p:txBody>
          <a:bodyPr>
            <a:normAutofit/>
          </a:bodyPr>
          <a:lstStyle/>
          <a:p>
            <a:pPr algn="ctr"/>
            <a:r>
              <a:rPr lang="ja-JP" altLang="ja-JP" b="1"/>
              <a:t>降水量の合計</a:t>
            </a:r>
            <a:r>
              <a:rPr lang="en-US" altLang="ja-JP" b="1" dirty="0"/>
              <a:t>(mm)</a:t>
            </a:r>
            <a:r>
              <a:rPr lang="ja-JP" altLang="ja-JP" sz="2800"/>
              <a:t>とキログラム単価</a:t>
            </a:r>
            <a:r>
              <a:rPr lang="en-US" altLang="ja-JP" sz="2800" dirty="0"/>
              <a:t>(</a:t>
            </a:r>
            <a:r>
              <a:rPr lang="ja-JP" altLang="ja-JP" sz="2800"/>
              <a:t>円</a:t>
            </a:r>
            <a:r>
              <a:rPr lang="en-US" altLang="ja-JP" sz="2800" dirty="0"/>
              <a:t>/kg)</a:t>
            </a:r>
            <a:endParaRPr kumimoji="1" lang="ja-JP" altLang="en-US" sz="2800"/>
          </a:p>
        </p:txBody>
      </p:sp>
      <p:sp>
        <p:nvSpPr>
          <p:cNvPr id="6" name="コンテンツ プレースホルダー 5">
            <a:extLst>
              <a:ext uri="{FF2B5EF4-FFF2-40B4-BE49-F238E27FC236}">
                <a16:creationId xmlns:a16="http://schemas.microsoft.com/office/drawing/2014/main" id="{40A7AC21-7E55-9896-76DF-11DBDCBE0CC5}"/>
              </a:ext>
            </a:extLst>
          </p:cNvPr>
          <p:cNvSpPr>
            <a:spLocks noGrp="1"/>
          </p:cNvSpPr>
          <p:nvPr>
            <p:ph idx="1"/>
          </p:nvPr>
        </p:nvSpPr>
        <p:spPr/>
        <p:txBody>
          <a:bodyPr/>
          <a:lstStyle/>
          <a:p>
            <a:endParaRPr lang="ja-JP" altLang="en-US"/>
          </a:p>
        </p:txBody>
      </p:sp>
      <p:pic>
        <p:nvPicPr>
          <p:cNvPr id="7" name="図 6" descr="グラフ, 散布図&#10;&#10;自動的に生成された説明">
            <a:extLst>
              <a:ext uri="{FF2B5EF4-FFF2-40B4-BE49-F238E27FC236}">
                <a16:creationId xmlns:a16="http://schemas.microsoft.com/office/drawing/2014/main" id="{3C70541D-1537-D1A9-9E5B-3483C15639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5622" y="2079192"/>
            <a:ext cx="5920756" cy="4232708"/>
          </a:xfrm>
          <a:prstGeom prst="rect">
            <a:avLst/>
          </a:prstGeom>
          <a:noFill/>
          <a:ln>
            <a:noFill/>
          </a:ln>
        </p:spPr>
      </p:pic>
    </p:spTree>
    <p:extLst>
      <p:ext uri="{BB962C8B-B14F-4D97-AF65-F5344CB8AC3E}">
        <p14:creationId xmlns:p14="http://schemas.microsoft.com/office/powerpoint/2010/main" val="349085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B100E6-8E2C-EEFF-EF44-5F8D9B1AAA28}"/>
              </a:ext>
            </a:extLst>
          </p:cNvPr>
          <p:cNvSpPr>
            <a:spLocks noGrp="1"/>
          </p:cNvSpPr>
          <p:nvPr>
            <p:ph type="title"/>
          </p:nvPr>
        </p:nvSpPr>
        <p:spPr>
          <a:xfrm>
            <a:off x="838200" y="2766218"/>
            <a:ext cx="10515600" cy="1325563"/>
          </a:xfrm>
        </p:spPr>
        <p:txBody>
          <a:bodyPr/>
          <a:lstStyle/>
          <a:p>
            <a:pPr algn="ctr"/>
            <a:r>
              <a:rPr kumimoji="1" lang="ja-JP" altLang="en-US" b="1"/>
              <a:t>なぜ、農作物の価格予測？</a:t>
            </a:r>
          </a:p>
        </p:txBody>
      </p:sp>
    </p:spTree>
    <p:extLst>
      <p:ext uri="{BB962C8B-B14F-4D97-AF65-F5344CB8AC3E}">
        <p14:creationId xmlns:p14="http://schemas.microsoft.com/office/powerpoint/2010/main" val="3989911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CBF72-E095-9FBE-99A1-497978BEC2EC}"/>
              </a:ext>
            </a:extLst>
          </p:cNvPr>
          <p:cNvSpPr>
            <a:spLocks noGrp="1"/>
          </p:cNvSpPr>
          <p:nvPr>
            <p:ph type="title"/>
          </p:nvPr>
        </p:nvSpPr>
        <p:spPr/>
        <p:txBody>
          <a:bodyPr>
            <a:normAutofit/>
          </a:bodyPr>
          <a:lstStyle/>
          <a:p>
            <a:pPr algn="ctr"/>
            <a:r>
              <a:rPr lang="ja-JP" altLang="ja-JP" b="1"/>
              <a:t>日照時間</a:t>
            </a:r>
            <a:r>
              <a:rPr lang="en-US" altLang="ja-JP" b="1" dirty="0"/>
              <a:t>(</a:t>
            </a:r>
            <a:r>
              <a:rPr lang="ja-JP" altLang="ja-JP" b="1"/>
              <a:t>時間</a:t>
            </a:r>
            <a:r>
              <a:rPr lang="en-US" altLang="ja-JP" b="1" dirty="0"/>
              <a:t>)</a:t>
            </a:r>
            <a:r>
              <a:rPr lang="ja-JP" altLang="ja-JP" sz="2800"/>
              <a:t>とキログラム単価</a:t>
            </a:r>
            <a:r>
              <a:rPr lang="en-US" altLang="ja-JP" sz="2800" dirty="0"/>
              <a:t>(</a:t>
            </a:r>
            <a:r>
              <a:rPr lang="ja-JP" altLang="ja-JP" sz="2800"/>
              <a:t>円</a:t>
            </a:r>
            <a:r>
              <a:rPr lang="en-US" altLang="ja-JP" sz="2800" dirty="0"/>
              <a:t>/kg)</a:t>
            </a:r>
            <a:endParaRPr kumimoji="1" lang="ja-JP" altLang="en-US" sz="2800"/>
          </a:p>
        </p:txBody>
      </p:sp>
      <p:pic>
        <p:nvPicPr>
          <p:cNvPr id="4" name="コンテンツ プレースホルダー 3" descr="グラフ, 散布図&#10;&#10;自動的に生成された説明">
            <a:extLst>
              <a:ext uri="{FF2B5EF4-FFF2-40B4-BE49-F238E27FC236}">
                <a16:creationId xmlns:a16="http://schemas.microsoft.com/office/drawing/2014/main" id="{C4BECB5E-0A72-CF18-2D5E-679B4B80F6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6491" y="1786347"/>
            <a:ext cx="6579017" cy="4706528"/>
          </a:xfrm>
          <a:prstGeom prst="rect">
            <a:avLst/>
          </a:prstGeom>
        </p:spPr>
      </p:pic>
    </p:spTree>
    <p:extLst>
      <p:ext uri="{BB962C8B-B14F-4D97-AF65-F5344CB8AC3E}">
        <p14:creationId xmlns:p14="http://schemas.microsoft.com/office/powerpoint/2010/main" val="22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6B916-EC1B-D06D-2C9F-28E2336304A7}"/>
              </a:ext>
            </a:extLst>
          </p:cNvPr>
          <p:cNvSpPr>
            <a:spLocks noGrp="1"/>
          </p:cNvSpPr>
          <p:nvPr>
            <p:ph type="title"/>
          </p:nvPr>
        </p:nvSpPr>
        <p:spPr/>
        <p:txBody>
          <a:bodyPr/>
          <a:lstStyle/>
          <a:p>
            <a:pPr algn="ctr"/>
            <a:r>
              <a:rPr lang="ja-JP" altLang="ja-JP" b="1"/>
              <a:t>数量</a:t>
            </a:r>
            <a:r>
              <a:rPr lang="en-US" altLang="ja-JP" b="1" dirty="0"/>
              <a:t>(t)</a:t>
            </a:r>
            <a:r>
              <a:rPr lang="ja-JP" altLang="ja-JP" sz="2800"/>
              <a:t>とキログラム単価</a:t>
            </a:r>
            <a:r>
              <a:rPr lang="en-US" altLang="ja-JP" sz="2800" dirty="0"/>
              <a:t>(</a:t>
            </a:r>
            <a:r>
              <a:rPr lang="ja-JP" altLang="ja-JP" sz="2800"/>
              <a:t>円</a:t>
            </a:r>
            <a:r>
              <a:rPr lang="en-US" altLang="ja-JP" sz="2800" dirty="0"/>
              <a:t>/kg)</a:t>
            </a:r>
            <a:endParaRPr kumimoji="1" lang="ja-JP" altLang="en-US" sz="2800"/>
          </a:p>
        </p:txBody>
      </p:sp>
      <p:pic>
        <p:nvPicPr>
          <p:cNvPr id="4" name="コンテンツ プレースホルダー 3" descr="グラフ, 散布図&#10;&#10;自動的に生成された説明">
            <a:extLst>
              <a:ext uri="{FF2B5EF4-FFF2-40B4-BE49-F238E27FC236}">
                <a16:creationId xmlns:a16="http://schemas.microsoft.com/office/drawing/2014/main" id="{02DF5F3A-462F-A2B7-CCA4-8083D8D443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45731" y="2058573"/>
            <a:ext cx="6300537" cy="4434302"/>
          </a:xfrm>
          <a:prstGeom prst="rect">
            <a:avLst/>
          </a:prstGeom>
        </p:spPr>
      </p:pic>
    </p:spTree>
    <p:extLst>
      <p:ext uri="{BB962C8B-B14F-4D97-AF65-F5344CB8AC3E}">
        <p14:creationId xmlns:p14="http://schemas.microsoft.com/office/powerpoint/2010/main" val="130096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820999-5E0B-D7E6-5DCF-5C6E68B188CD}"/>
              </a:ext>
            </a:extLst>
          </p:cNvPr>
          <p:cNvSpPr>
            <a:spLocks noGrp="1"/>
          </p:cNvSpPr>
          <p:nvPr>
            <p:ph type="title"/>
          </p:nvPr>
        </p:nvSpPr>
        <p:spPr>
          <a:xfrm>
            <a:off x="838200" y="443581"/>
            <a:ext cx="10515600" cy="1325563"/>
          </a:xfrm>
        </p:spPr>
        <p:txBody>
          <a:bodyPr/>
          <a:lstStyle/>
          <a:p>
            <a:pPr algn="ctr"/>
            <a:r>
              <a:rPr lang="ja-JP" altLang="ja-JP" b="1"/>
              <a:t>平均気温</a:t>
            </a:r>
            <a:r>
              <a:rPr lang="en-US" altLang="ja-JP" b="1" dirty="0"/>
              <a:t>(</a:t>
            </a:r>
            <a:r>
              <a:rPr lang="ja-JP" altLang="ja-JP" b="1"/>
              <a:t>℃</a:t>
            </a:r>
            <a:r>
              <a:rPr lang="en-US" altLang="ja-JP" b="1" dirty="0"/>
              <a:t>)</a:t>
            </a:r>
            <a:r>
              <a:rPr lang="ja-JP" altLang="ja-JP" sz="2800"/>
              <a:t>と</a:t>
            </a:r>
            <a:r>
              <a:rPr lang="ja-JP" altLang="ja-JP" b="1"/>
              <a:t>数量</a:t>
            </a:r>
            <a:r>
              <a:rPr lang="en-US" altLang="ja-JP" b="1" dirty="0"/>
              <a:t>(t)</a:t>
            </a:r>
            <a:r>
              <a:rPr lang="en-US" altLang="ja-JP" dirty="0"/>
              <a:t> </a:t>
            </a:r>
            <a:r>
              <a:rPr lang="ja-JP" altLang="ja-JP" sz="2800"/>
              <a:t>価格に関係</a:t>
            </a:r>
            <a:r>
              <a:rPr lang="ja-JP" altLang="en-US" sz="2800"/>
              <a:t>あり！</a:t>
            </a:r>
            <a:endParaRPr kumimoji="1" lang="ja-JP" altLang="en-US" sz="2800"/>
          </a:p>
        </p:txBody>
      </p:sp>
      <p:sp>
        <p:nvSpPr>
          <p:cNvPr id="5" name="コンテンツ プレースホルダー 4">
            <a:extLst>
              <a:ext uri="{FF2B5EF4-FFF2-40B4-BE49-F238E27FC236}">
                <a16:creationId xmlns:a16="http://schemas.microsoft.com/office/drawing/2014/main" id="{2C040247-E5CB-D0BB-923D-EA19D0A70D83}"/>
              </a:ext>
            </a:extLst>
          </p:cNvPr>
          <p:cNvSpPr>
            <a:spLocks noGrp="1"/>
          </p:cNvSpPr>
          <p:nvPr>
            <p:ph idx="1"/>
          </p:nvPr>
        </p:nvSpPr>
        <p:spPr/>
        <p:txBody>
          <a:bodyPr/>
          <a:lstStyle/>
          <a:p>
            <a:endParaRPr lang="ja-JP" altLang="en-US"/>
          </a:p>
        </p:txBody>
      </p:sp>
      <p:pic>
        <p:nvPicPr>
          <p:cNvPr id="6" name="図 5">
            <a:extLst>
              <a:ext uri="{FF2B5EF4-FFF2-40B4-BE49-F238E27FC236}">
                <a16:creationId xmlns:a16="http://schemas.microsoft.com/office/drawing/2014/main" id="{D1DBD6C1-FD1E-FE59-8D3C-AD0B0233CB4D}"/>
              </a:ext>
            </a:extLst>
          </p:cNvPr>
          <p:cNvPicPr>
            <a:picLocks noChangeAspect="1"/>
          </p:cNvPicPr>
          <p:nvPr/>
        </p:nvPicPr>
        <p:blipFill>
          <a:blip r:embed="rId3"/>
          <a:stretch>
            <a:fillRect/>
          </a:stretch>
        </p:blipFill>
        <p:spPr>
          <a:xfrm>
            <a:off x="2041431" y="1825625"/>
            <a:ext cx="8109137" cy="4351337"/>
          </a:xfrm>
          <a:prstGeom prst="rect">
            <a:avLst/>
          </a:prstGeom>
        </p:spPr>
      </p:pic>
    </p:spTree>
    <p:extLst>
      <p:ext uri="{BB962C8B-B14F-4D97-AF65-F5344CB8AC3E}">
        <p14:creationId xmlns:p14="http://schemas.microsoft.com/office/powerpoint/2010/main" val="4290502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44FB99-4C57-2DCB-F28C-C597B4D4E4E8}"/>
              </a:ext>
            </a:extLst>
          </p:cNvPr>
          <p:cNvSpPr>
            <a:spLocks noGrp="1"/>
          </p:cNvSpPr>
          <p:nvPr>
            <p:ph type="title"/>
          </p:nvPr>
        </p:nvSpPr>
        <p:spPr>
          <a:xfrm>
            <a:off x="838200" y="2766218"/>
            <a:ext cx="10515600" cy="1325563"/>
          </a:xfrm>
        </p:spPr>
        <p:txBody>
          <a:bodyPr/>
          <a:lstStyle/>
          <a:p>
            <a:pPr algn="ctr"/>
            <a:r>
              <a:rPr kumimoji="1" lang="ja-JP" altLang="en-US"/>
              <a:t> 考察</a:t>
            </a:r>
          </a:p>
        </p:txBody>
      </p:sp>
    </p:spTree>
    <p:extLst>
      <p:ext uri="{BB962C8B-B14F-4D97-AF65-F5344CB8AC3E}">
        <p14:creationId xmlns:p14="http://schemas.microsoft.com/office/powerpoint/2010/main" val="70613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2C1F31-5677-D242-B58C-BF8E6139C962}"/>
              </a:ext>
            </a:extLst>
          </p:cNvPr>
          <p:cNvSpPr>
            <a:spLocks noGrp="1"/>
          </p:cNvSpPr>
          <p:nvPr>
            <p:ph type="title"/>
          </p:nvPr>
        </p:nvSpPr>
        <p:spPr>
          <a:xfrm>
            <a:off x="838200" y="2766218"/>
            <a:ext cx="10515600" cy="1325563"/>
          </a:xfrm>
        </p:spPr>
        <p:txBody>
          <a:bodyPr/>
          <a:lstStyle/>
          <a:p>
            <a:pPr algn="ctr"/>
            <a:r>
              <a:rPr lang="ja-JP" altLang="en-US" b="1"/>
              <a:t>参考文献</a:t>
            </a:r>
            <a:endParaRPr kumimoji="1" lang="ja-JP" altLang="en-US" b="1"/>
          </a:p>
        </p:txBody>
      </p:sp>
    </p:spTree>
    <p:extLst>
      <p:ext uri="{BB962C8B-B14F-4D97-AF65-F5344CB8AC3E}">
        <p14:creationId xmlns:p14="http://schemas.microsoft.com/office/powerpoint/2010/main" val="1306358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6B0E0-F24D-0447-90BF-131A4FA8141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D253745-3847-AC4B-9E40-22E294C08B0A}"/>
              </a:ext>
            </a:extLst>
          </p:cNvPr>
          <p:cNvSpPr>
            <a:spLocks noGrp="1"/>
          </p:cNvSpPr>
          <p:nvPr>
            <p:ph idx="1"/>
          </p:nvPr>
        </p:nvSpPr>
        <p:spPr/>
        <p:txBody>
          <a:bodyPr>
            <a:normAutofit fontScale="70000" lnSpcReduction="20000"/>
          </a:bodyPr>
          <a:lstStyle/>
          <a:p>
            <a:pPr marL="0" indent="0">
              <a:buNone/>
            </a:pPr>
            <a:r>
              <a:rPr lang="ja-JP" altLang="en-US"/>
              <a:t>中井 晃佑，杉村延広，谷水義隆，岩村幸治</a:t>
            </a:r>
            <a:r>
              <a:rPr kumimoji="1" lang="en-US" altLang="ja-JP" dirty="0"/>
              <a:t>(2013)</a:t>
            </a:r>
            <a:r>
              <a:rPr kumimoji="1" lang="ja-JP" altLang="en-US"/>
              <a:t>「</a:t>
            </a:r>
            <a:r>
              <a:rPr lang="ja-JP" altLang="en-US"/>
              <a:t>植物工場における生産コスト分析と生産計画</a:t>
            </a:r>
            <a:r>
              <a:rPr lang="en-US" altLang="ja-JP" dirty="0"/>
              <a:t>(https://</a:t>
            </a:r>
            <a:r>
              <a:rPr lang="en-US" altLang="ja-JP" dirty="0" err="1"/>
              <a:t>www.jstage.jst.go.jp</a:t>
            </a:r>
            <a:r>
              <a:rPr lang="en-US" altLang="ja-JP" dirty="0"/>
              <a:t>/article/</a:t>
            </a:r>
            <a:r>
              <a:rPr lang="en-US" altLang="ja-JP" dirty="0" err="1"/>
              <a:t>pscjspe</a:t>
            </a:r>
            <a:r>
              <a:rPr lang="en-US" altLang="ja-JP" dirty="0"/>
              <a:t>/2013A/0/2013A_751/_pdf/-char/ja)</a:t>
            </a:r>
            <a:r>
              <a:rPr kumimoji="1" lang="ja-JP" altLang="en-US"/>
              <a:t>参照日</a:t>
            </a:r>
            <a:r>
              <a:rPr kumimoji="1" lang="en-US" altLang="ja-JP" dirty="0"/>
              <a:t>:2021</a:t>
            </a:r>
            <a:r>
              <a:rPr kumimoji="1" lang="ja-JP" altLang="en-US"/>
              <a:t>年</a:t>
            </a:r>
            <a:r>
              <a:rPr kumimoji="1" lang="en-US" altLang="ja-JP" dirty="0"/>
              <a:t>11</a:t>
            </a:r>
            <a:r>
              <a:rPr kumimoji="1" lang="ja-JP" altLang="en-US"/>
              <a:t>月</a:t>
            </a:r>
            <a:r>
              <a:rPr kumimoji="1" lang="en-US" altLang="ja-JP" dirty="0"/>
              <a:t>15</a:t>
            </a:r>
            <a:r>
              <a:rPr kumimoji="1" lang="ja-JP" altLang="en-US"/>
              <a:t>日</a:t>
            </a:r>
            <a:endParaRPr kumimoji="1" lang="en-US" altLang="ja-JP" dirty="0"/>
          </a:p>
          <a:p>
            <a:pPr marL="0" indent="0">
              <a:buNone/>
            </a:pPr>
            <a:endParaRPr lang="en-US" altLang="ja-JP" dirty="0"/>
          </a:p>
          <a:p>
            <a:r>
              <a:rPr lang="ja-JP" altLang="ja-JP"/>
              <a:t>農林水産省</a:t>
            </a:r>
            <a:r>
              <a:rPr lang="en-US" altLang="ja-JP" dirty="0"/>
              <a:t>(2020)</a:t>
            </a:r>
            <a:r>
              <a:rPr lang="ja-JP" altLang="ja-JP"/>
              <a:t>「作物統計調査</a:t>
            </a:r>
            <a:r>
              <a:rPr lang="en-US" altLang="ja-JP" dirty="0"/>
              <a:t> / </a:t>
            </a:r>
            <a:r>
              <a:rPr lang="ja-JP" altLang="ja-JP"/>
              <a:t>市町村別データ 令和元年産市町村別データ」</a:t>
            </a:r>
          </a:p>
          <a:p>
            <a:r>
              <a:rPr lang="en-US" altLang="ja-JP" dirty="0"/>
              <a:t>(</a:t>
            </a:r>
            <a:r>
              <a:rPr lang="en-US" altLang="ja-JP" u="sng" dirty="0">
                <a:hlinkClick r:id="rId2"/>
              </a:rPr>
              <a:t>https://www.e-stat.go.jp/stat-search/files?page=1&amp;layout=datalist&amp;toukei=00500215&amp;tstat=000001013427&amp;cycle=7&amp;year=20190&amp;month=0&amp;tclass1=000001033085&amp;tclass2=000001137546</a:t>
            </a:r>
            <a:r>
              <a:rPr lang="en-US" altLang="ja-JP" dirty="0"/>
              <a:t>)</a:t>
            </a:r>
            <a:endParaRPr lang="ja-JP" altLang="ja-JP"/>
          </a:p>
          <a:p>
            <a:r>
              <a:rPr lang="ja-JP" altLang="ja-JP"/>
              <a:t>参照日</a:t>
            </a:r>
            <a:r>
              <a:rPr lang="en-US" altLang="ja-JP" dirty="0"/>
              <a:t>:2021</a:t>
            </a:r>
            <a:r>
              <a:rPr lang="ja-JP" altLang="ja-JP"/>
              <a:t>年</a:t>
            </a:r>
            <a:r>
              <a:rPr lang="en-US" altLang="ja-JP" dirty="0"/>
              <a:t>11</a:t>
            </a:r>
            <a:r>
              <a:rPr lang="ja-JP" altLang="ja-JP"/>
              <a:t>月</a:t>
            </a:r>
            <a:r>
              <a:rPr lang="en-US" altLang="ja-JP" dirty="0"/>
              <a:t>15</a:t>
            </a:r>
            <a:r>
              <a:rPr lang="ja-JP" altLang="ja-JP"/>
              <a:t>日</a:t>
            </a:r>
          </a:p>
          <a:p>
            <a:r>
              <a:rPr lang="en-US" altLang="ja-JP" dirty="0"/>
              <a:t> </a:t>
            </a:r>
            <a:endParaRPr lang="ja-JP" altLang="ja-JP"/>
          </a:p>
          <a:p>
            <a:r>
              <a:rPr lang="ja-JP" altLang="ja-JP"/>
              <a:t>農林水産省</a:t>
            </a:r>
            <a:r>
              <a:rPr lang="en-US" altLang="ja-JP" dirty="0"/>
              <a:t>(2020)</a:t>
            </a:r>
            <a:r>
              <a:rPr lang="ja-JP" altLang="ja-JP"/>
              <a:t>「作物統計調査</a:t>
            </a:r>
            <a:r>
              <a:rPr lang="en-US" altLang="ja-JP" dirty="0"/>
              <a:t> / </a:t>
            </a:r>
            <a:r>
              <a:rPr lang="ja-JP" altLang="ja-JP"/>
              <a:t>市町村別データ 令和元年産市町村別データ」</a:t>
            </a:r>
          </a:p>
          <a:p>
            <a:r>
              <a:rPr lang="en-US" altLang="ja-JP" dirty="0"/>
              <a:t>(</a:t>
            </a:r>
            <a:r>
              <a:rPr lang="en-US" altLang="ja-JP" u="sng" dirty="0">
                <a:hlinkClick r:id="rId2"/>
              </a:rPr>
              <a:t>https://www.e-stat.go.jp/stat-search/files?page=1&amp;layout=datalist&amp;toukei=00500215&amp;tstat=000001013427&amp;cycle=7&amp;year=20190&amp;month=0&amp;tclass1=000001033085&amp;tclass2=000001137546</a:t>
            </a:r>
            <a:r>
              <a:rPr lang="en-US" altLang="ja-JP" dirty="0"/>
              <a:t>)</a:t>
            </a:r>
            <a:endParaRPr lang="ja-JP" altLang="ja-JP"/>
          </a:p>
          <a:p>
            <a:r>
              <a:rPr lang="ja-JP" altLang="ja-JP"/>
              <a:t>参照日</a:t>
            </a:r>
            <a:r>
              <a:rPr lang="en-US" altLang="ja-JP" dirty="0"/>
              <a:t>:2021</a:t>
            </a:r>
            <a:r>
              <a:rPr lang="ja-JP" altLang="ja-JP"/>
              <a:t>年</a:t>
            </a:r>
            <a:r>
              <a:rPr lang="en-US" altLang="ja-JP" dirty="0"/>
              <a:t>11</a:t>
            </a:r>
            <a:r>
              <a:rPr lang="ja-JP" altLang="ja-JP"/>
              <a:t>月</a:t>
            </a:r>
            <a:r>
              <a:rPr lang="en-US" altLang="ja-JP" dirty="0"/>
              <a:t>15</a:t>
            </a:r>
            <a:r>
              <a:rPr lang="ja-JP" altLang="ja-JP"/>
              <a:t>日</a:t>
            </a:r>
          </a:p>
          <a:p>
            <a:pPr marL="0" indent="0">
              <a:buNone/>
            </a:pPr>
            <a:endParaRPr kumimoji="1" lang="ja-JP" altLang="en-US"/>
          </a:p>
        </p:txBody>
      </p:sp>
    </p:spTree>
    <p:extLst>
      <p:ext uri="{BB962C8B-B14F-4D97-AF65-F5344CB8AC3E}">
        <p14:creationId xmlns:p14="http://schemas.microsoft.com/office/powerpoint/2010/main" val="109593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5CBE2-D5FD-4966-E149-CA9B3B41F70A}"/>
              </a:ext>
            </a:extLst>
          </p:cNvPr>
          <p:cNvSpPr>
            <a:spLocks noGrp="1"/>
          </p:cNvSpPr>
          <p:nvPr>
            <p:ph type="title"/>
          </p:nvPr>
        </p:nvSpPr>
        <p:spPr/>
        <p:txBody>
          <a:bodyPr/>
          <a:lstStyle/>
          <a:p>
            <a:pPr algn="ctr"/>
            <a:r>
              <a:rPr kumimoji="1" lang="ja-JP" altLang="en-US" sz="2800"/>
              <a:t>価格予測は</a:t>
            </a:r>
            <a:r>
              <a:rPr kumimoji="1" lang="ja-JP" altLang="en-US" b="1"/>
              <a:t>数量</a:t>
            </a:r>
            <a:r>
              <a:rPr kumimoji="1" lang="ja-JP" altLang="en-US" sz="2800"/>
              <a:t>と</a:t>
            </a:r>
            <a:r>
              <a:rPr kumimoji="1" lang="ja-JP" altLang="en-US" b="1"/>
              <a:t>平均気温</a:t>
            </a:r>
            <a:r>
              <a:rPr kumimoji="1" lang="ja-JP" altLang="en-US" sz="2800"/>
              <a:t>が関係しそう</a:t>
            </a:r>
            <a:r>
              <a:rPr kumimoji="1" lang="en-US" altLang="ja-JP" sz="2800" dirty="0"/>
              <a:t>!</a:t>
            </a:r>
            <a:endParaRPr kumimoji="1" lang="ja-JP" altLang="en-US" sz="2800"/>
          </a:p>
        </p:txBody>
      </p:sp>
      <p:pic>
        <p:nvPicPr>
          <p:cNvPr id="5" name="コンテンツ プレースホルダー 4">
            <a:extLst>
              <a:ext uri="{FF2B5EF4-FFF2-40B4-BE49-F238E27FC236}">
                <a16:creationId xmlns:a16="http://schemas.microsoft.com/office/drawing/2014/main" id="{3160C411-F4B1-ECBB-0DEE-127A022D7AD7}"/>
              </a:ext>
            </a:extLst>
          </p:cNvPr>
          <p:cNvPicPr>
            <a:picLocks noGrp="1" noChangeAspect="1"/>
          </p:cNvPicPr>
          <p:nvPr>
            <p:ph idx="1"/>
          </p:nvPr>
        </p:nvPicPr>
        <p:blipFill>
          <a:blip r:embed="rId3"/>
          <a:stretch>
            <a:fillRect/>
          </a:stretch>
        </p:blipFill>
        <p:spPr>
          <a:xfrm>
            <a:off x="2745187" y="2141537"/>
            <a:ext cx="6701626" cy="4351338"/>
          </a:xfrm>
          <a:prstGeom prst="rect">
            <a:avLst/>
          </a:prstGeom>
        </p:spPr>
      </p:pic>
    </p:spTree>
    <p:extLst>
      <p:ext uri="{BB962C8B-B14F-4D97-AF65-F5344CB8AC3E}">
        <p14:creationId xmlns:p14="http://schemas.microsoft.com/office/powerpoint/2010/main" val="56630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AA5156-1FE2-F1EF-BFEC-5F0759410621}"/>
              </a:ext>
            </a:extLst>
          </p:cNvPr>
          <p:cNvSpPr>
            <a:spLocks noGrp="1"/>
          </p:cNvSpPr>
          <p:nvPr>
            <p:ph type="title"/>
          </p:nvPr>
        </p:nvSpPr>
        <p:spPr/>
        <p:txBody>
          <a:bodyPr>
            <a:normAutofit fontScale="90000"/>
          </a:bodyPr>
          <a:lstStyle/>
          <a:p>
            <a:pPr algn="ctr"/>
            <a:br>
              <a:rPr lang="en-US" altLang="ja-JP" dirty="0"/>
            </a:br>
            <a:br>
              <a:rPr lang="en-US" altLang="ja-JP" dirty="0"/>
            </a:br>
            <a:r>
              <a:rPr lang="ja-JP" altLang="ja-JP" sz="3100"/>
              <a:t>価格変動による</a:t>
            </a:r>
            <a:r>
              <a:rPr lang="ja-JP" altLang="ja-JP" sz="4900" b="1"/>
              <a:t>作物の廃棄</a:t>
            </a:r>
            <a:br>
              <a:rPr lang="en-US" altLang="ja-JP" b="1" dirty="0"/>
            </a:br>
            <a:br>
              <a:rPr lang="en-US" altLang="ja-JP" dirty="0"/>
            </a:br>
            <a:r>
              <a:rPr lang="ja-JP" altLang="ja-JP" sz="3100"/>
              <a:t>販売の</a:t>
            </a:r>
            <a:r>
              <a:rPr lang="ja-JP" altLang="ja-JP" sz="4900" b="1"/>
              <a:t>機会損失</a:t>
            </a:r>
            <a:endParaRPr kumimoji="1" lang="ja-JP" altLang="en-US" sz="4900"/>
          </a:p>
        </p:txBody>
      </p:sp>
      <p:pic>
        <p:nvPicPr>
          <p:cNvPr id="5" name="Picture 2" descr="悩む男性 悩む,困る,クルクルのシルエット素材">
            <a:extLst>
              <a:ext uri="{FF2B5EF4-FFF2-40B4-BE49-F238E27FC236}">
                <a16:creationId xmlns:a16="http://schemas.microsoft.com/office/drawing/2014/main" id="{21ADCC98-9326-D5D3-6715-FC763FFC8C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26832" y="2554539"/>
            <a:ext cx="3938336" cy="3938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40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E1128B-DAE8-AE94-3080-83DDA16DD163}"/>
              </a:ext>
            </a:extLst>
          </p:cNvPr>
          <p:cNvSpPr>
            <a:spLocks noGrp="1"/>
          </p:cNvSpPr>
          <p:nvPr>
            <p:ph type="title"/>
          </p:nvPr>
        </p:nvSpPr>
        <p:spPr/>
        <p:txBody>
          <a:bodyPr>
            <a:normAutofit/>
          </a:bodyPr>
          <a:lstStyle/>
          <a:p>
            <a:pPr algn="ctr"/>
            <a:br>
              <a:rPr kumimoji="1" lang="en-US" altLang="ja-JP" dirty="0"/>
            </a:br>
            <a:r>
              <a:rPr kumimoji="1" lang="ja-JP" altLang="en-US" sz="2800"/>
              <a:t>農作物を</a:t>
            </a:r>
            <a:r>
              <a:rPr kumimoji="1" lang="ja-JP" altLang="en-US" b="1"/>
              <a:t>価格予測</a:t>
            </a:r>
          </a:p>
        </p:txBody>
      </p:sp>
      <p:sp>
        <p:nvSpPr>
          <p:cNvPr id="3" name="コンテンツ プレースホルダー 2">
            <a:extLst>
              <a:ext uri="{FF2B5EF4-FFF2-40B4-BE49-F238E27FC236}">
                <a16:creationId xmlns:a16="http://schemas.microsoft.com/office/drawing/2014/main" id="{C49D4500-CEEF-0BE1-8CA5-6F26B8331667}"/>
              </a:ext>
            </a:extLst>
          </p:cNvPr>
          <p:cNvSpPr>
            <a:spLocks noGrp="1"/>
          </p:cNvSpPr>
          <p:nvPr>
            <p:ph idx="1"/>
          </p:nvPr>
        </p:nvSpPr>
        <p:spPr>
          <a:xfrm>
            <a:off x="5324474" y="1825625"/>
            <a:ext cx="6029325" cy="4351338"/>
          </a:xfrm>
        </p:spPr>
        <p:txBody>
          <a:bodyPr/>
          <a:lstStyle/>
          <a:p>
            <a:endParaRPr kumimoji="1" lang="en-US" altLang="ja-JP" dirty="0"/>
          </a:p>
          <a:p>
            <a:endParaRPr lang="en-US" altLang="ja-JP" dirty="0"/>
          </a:p>
          <a:p>
            <a:endParaRPr kumimoji="1" lang="en-US" altLang="ja-JP" dirty="0"/>
          </a:p>
          <a:p>
            <a:endParaRPr lang="en-US" altLang="ja-JP" dirty="0"/>
          </a:p>
          <a:p>
            <a:pPr marL="0" indent="0">
              <a:buNone/>
            </a:pPr>
            <a:endParaRPr kumimoji="1" lang="en-US" altLang="ja-JP" dirty="0"/>
          </a:p>
          <a:p>
            <a:endParaRPr lang="en-US" altLang="ja-JP" dirty="0"/>
          </a:p>
          <a:p>
            <a:endParaRPr kumimoji="1" lang="ja-JP" altLang="en-US"/>
          </a:p>
        </p:txBody>
      </p:sp>
      <p:pic>
        <p:nvPicPr>
          <p:cNvPr id="5122" name="Picture 2" descr="豆電球のアイコン素材 3 | 商用可の無料(フリー)のアイコン素材をダウンロードできるサイト『icon rainbow』">
            <a:extLst>
              <a:ext uri="{FF2B5EF4-FFF2-40B4-BE49-F238E27FC236}">
                <a16:creationId xmlns:a16="http://schemas.microsoft.com/office/drawing/2014/main" id="{065A3C81-4B8A-F115-9268-232326766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206" y="2406500"/>
            <a:ext cx="3189587" cy="3189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6F188-2F6F-8948-8041-76670BF59E3F}"/>
              </a:ext>
            </a:extLst>
          </p:cNvPr>
          <p:cNvSpPr>
            <a:spLocks noGrp="1"/>
          </p:cNvSpPr>
          <p:nvPr>
            <p:ph type="title"/>
          </p:nvPr>
        </p:nvSpPr>
        <p:spPr>
          <a:xfrm>
            <a:off x="838200" y="2766218"/>
            <a:ext cx="10515600" cy="1325563"/>
          </a:xfrm>
        </p:spPr>
        <p:txBody>
          <a:bodyPr/>
          <a:lstStyle/>
          <a:p>
            <a:pPr algn="ctr"/>
            <a:r>
              <a:rPr lang="ja-JP" altLang="en-US" b="1"/>
              <a:t>先行研究の紹介</a:t>
            </a:r>
            <a:br>
              <a:rPr lang="en-US" altLang="ja-JP" b="1" dirty="0"/>
            </a:br>
            <a:r>
              <a:rPr lang="ja-JP" altLang="en-US" b="1"/>
              <a:t>（データや分析方法，分析結果を明示）</a:t>
            </a:r>
            <a:endParaRPr kumimoji="1" lang="ja-JP" altLang="en-US" b="1"/>
          </a:p>
        </p:txBody>
      </p:sp>
    </p:spTree>
    <p:extLst>
      <p:ext uri="{BB962C8B-B14F-4D97-AF65-F5344CB8AC3E}">
        <p14:creationId xmlns:p14="http://schemas.microsoft.com/office/powerpoint/2010/main" val="130728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5F0B46-C420-B249-B3A7-E2146BA2C2E4}"/>
              </a:ext>
            </a:extLst>
          </p:cNvPr>
          <p:cNvSpPr>
            <a:spLocks noGrp="1"/>
          </p:cNvSpPr>
          <p:nvPr>
            <p:ph type="title"/>
          </p:nvPr>
        </p:nvSpPr>
        <p:spPr/>
        <p:txBody>
          <a:bodyPr>
            <a:normAutofit/>
          </a:bodyPr>
          <a:lstStyle/>
          <a:p>
            <a:pPr algn="ctr"/>
            <a:r>
              <a:rPr lang="ja-JP" altLang="ja-JP" b="1"/>
              <a:t>最低気温</a:t>
            </a:r>
            <a:r>
              <a:rPr lang="ja-JP" altLang="ja-JP" sz="2800"/>
              <a:t>と</a:t>
            </a:r>
            <a:r>
              <a:rPr lang="ja-JP" altLang="ja-JP" b="1"/>
              <a:t>卸売価格</a:t>
            </a:r>
            <a:r>
              <a:rPr lang="ja-JP" altLang="ja-JP" sz="3200"/>
              <a:t>との関係を予測できる </a:t>
            </a:r>
            <a:endParaRPr kumimoji="1" lang="ja-JP" altLang="en-US" sz="3200"/>
          </a:p>
        </p:txBody>
      </p:sp>
      <p:sp>
        <p:nvSpPr>
          <p:cNvPr id="7" name="コンテンツ プレースホルダー 6">
            <a:extLst>
              <a:ext uri="{FF2B5EF4-FFF2-40B4-BE49-F238E27FC236}">
                <a16:creationId xmlns:a16="http://schemas.microsoft.com/office/drawing/2014/main" id="{2B3DBC38-93B1-4041-89A8-D8B64AEEDF4E}"/>
              </a:ext>
            </a:extLst>
          </p:cNvPr>
          <p:cNvSpPr>
            <a:spLocks noGrp="1"/>
          </p:cNvSpPr>
          <p:nvPr>
            <p:ph idx="1"/>
          </p:nvPr>
        </p:nvSpPr>
        <p:spPr/>
        <p:txBody>
          <a:bodyPr/>
          <a:lstStyle/>
          <a:p>
            <a:endParaRPr lang="ja-JP" altLang="en-US"/>
          </a:p>
        </p:txBody>
      </p:sp>
      <p:pic>
        <p:nvPicPr>
          <p:cNvPr id="8" name="図 7" descr="グラフ, 散布図&#10;&#10;自動的に生成された説明">
            <a:extLst>
              <a:ext uri="{FF2B5EF4-FFF2-40B4-BE49-F238E27FC236}">
                <a16:creationId xmlns:a16="http://schemas.microsoft.com/office/drawing/2014/main" id="{CC3F54D7-C06D-D544-A2F9-115B2580E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476" y="1690688"/>
            <a:ext cx="6335048" cy="4351338"/>
          </a:xfrm>
          <a:prstGeom prst="rect">
            <a:avLst/>
          </a:prstGeom>
        </p:spPr>
      </p:pic>
    </p:spTree>
    <p:extLst>
      <p:ext uri="{BB962C8B-B14F-4D97-AF65-F5344CB8AC3E}">
        <p14:creationId xmlns:p14="http://schemas.microsoft.com/office/powerpoint/2010/main" val="62250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CC926A-6699-FD44-839C-C9FF25F1DF6E}"/>
              </a:ext>
            </a:extLst>
          </p:cNvPr>
          <p:cNvSpPr>
            <a:spLocks noGrp="1"/>
          </p:cNvSpPr>
          <p:nvPr>
            <p:ph type="title"/>
          </p:nvPr>
        </p:nvSpPr>
        <p:spPr>
          <a:xfrm>
            <a:off x="838200" y="2766218"/>
            <a:ext cx="10515600" cy="1325563"/>
          </a:xfrm>
        </p:spPr>
        <p:txBody>
          <a:bodyPr>
            <a:normAutofit/>
          </a:bodyPr>
          <a:lstStyle/>
          <a:p>
            <a:pPr algn="ctr"/>
            <a:r>
              <a:rPr lang="ja-JP" altLang="en-US" b="1"/>
              <a:t>研究で使用するデータ</a:t>
            </a:r>
            <a:endParaRPr kumimoji="1" lang="ja-JP" altLang="en-US" b="1"/>
          </a:p>
        </p:txBody>
      </p:sp>
    </p:spTree>
    <p:extLst>
      <p:ext uri="{BB962C8B-B14F-4D97-AF65-F5344CB8AC3E}">
        <p14:creationId xmlns:p14="http://schemas.microsoft.com/office/powerpoint/2010/main" val="232017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43092-3854-55A7-C9BD-B78B0673A733}"/>
              </a:ext>
            </a:extLst>
          </p:cNvPr>
          <p:cNvSpPr>
            <a:spLocks noGrp="1"/>
          </p:cNvSpPr>
          <p:nvPr>
            <p:ph type="title"/>
          </p:nvPr>
        </p:nvSpPr>
        <p:spPr/>
        <p:txBody>
          <a:bodyPr>
            <a:normAutofit fontScale="90000"/>
          </a:bodyPr>
          <a:lstStyle/>
          <a:p>
            <a:pPr algn="ctr"/>
            <a:br>
              <a:rPr lang="en-US" altLang="ja-JP" sz="2400" dirty="0"/>
            </a:br>
            <a:br>
              <a:rPr lang="en-US" altLang="ja-JP" sz="2400" dirty="0"/>
            </a:br>
            <a:br>
              <a:rPr lang="en-US" altLang="ja-JP" sz="2400" dirty="0"/>
            </a:br>
            <a:br>
              <a:rPr lang="en-US" altLang="ja-JP" sz="2400" dirty="0"/>
            </a:br>
            <a:br>
              <a:rPr lang="en-US" altLang="ja-JP" sz="2400" dirty="0"/>
            </a:br>
            <a:r>
              <a:rPr lang="ja-JP" altLang="en-US" sz="2400"/>
              <a:t>先行研究も</a:t>
            </a:r>
            <a:r>
              <a:rPr lang="ja-JP" altLang="en-US" b="1"/>
              <a:t>レタス</a:t>
            </a:r>
            <a:r>
              <a:rPr lang="en-US" altLang="ja-JP" b="1" dirty="0"/>
              <a:t> </a:t>
            </a:r>
            <a:br>
              <a:rPr lang="en-US" altLang="ja-JP" b="1" dirty="0"/>
            </a:br>
            <a:br>
              <a:rPr lang="en-US" altLang="ja-JP" dirty="0"/>
            </a:br>
            <a:r>
              <a:rPr lang="ja-JP" altLang="en-US" b="1"/>
              <a:t>レタス</a:t>
            </a:r>
            <a:endParaRPr kumimoji="1" lang="ja-JP" altLang="en-US"/>
          </a:p>
        </p:txBody>
      </p:sp>
      <p:pic>
        <p:nvPicPr>
          <p:cNvPr id="5" name="コンテンツ プレースホルダー 4" descr="図形&#10;&#10;低い精度で自動的に生成された説明">
            <a:extLst>
              <a:ext uri="{FF2B5EF4-FFF2-40B4-BE49-F238E27FC236}">
                <a16:creationId xmlns:a16="http://schemas.microsoft.com/office/drawing/2014/main" id="{E2B67DA8-77E4-60DA-28EF-696759172206}"/>
              </a:ext>
            </a:extLst>
          </p:cNvPr>
          <p:cNvPicPr>
            <a:picLocks noGrp="1" noChangeAspect="1"/>
          </p:cNvPicPr>
          <p:nvPr>
            <p:ph idx="1"/>
          </p:nvPr>
        </p:nvPicPr>
        <p:blipFill>
          <a:blip r:embed="rId3"/>
          <a:stretch>
            <a:fillRect/>
          </a:stretch>
        </p:blipFill>
        <p:spPr>
          <a:xfrm>
            <a:off x="4305383" y="2911642"/>
            <a:ext cx="3581233" cy="3581233"/>
          </a:xfrm>
          <a:prstGeom prst="rect">
            <a:avLst/>
          </a:prstGeom>
        </p:spPr>
      </p:pic>
      <p:pic>
        <p:nvPicPr>
          <p:cNvPr id="6" name="グラフィックス 5" descr="キャレットを下へ 枠線">
            <a:extLst>
              <a:ext uri="{FF2B5EF4-FFF2-40B4-BE49-F238E27FC236}">
                <a16:creationId xmlns:a16="http://schemas.microsoft.com/office/drawing/2014/main" id="{AD044E7D-AD08-DE73-21C7-A84962BEE3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799" y="1233488"/>
            <a:ext cx="914400" cy="914400"/>
          </a:xfrm>
          <a:prstGeom prst="rect">
            <a:avLst/>
          </a:prstGeom>
        </p:spPr>
      </p:pic>
    </p:spTree>
    <p:extLst>
      <p:ext uri="{BB962C8B-B14F-4D97-AF65-F5344CB8AC3E}">
        <p14:creationId xmlns:p14="http://schemas.microsoft.com/office/powerpoint/2010/main" val="184778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2F3AE-A0DA-4EC2-993A-46893D67BBDD}"/>
              </a:ext>
            </a:extLst>
          </p:cNvPr>
          <p:cNvSpPr>
            <a:spLocks noGrp="1"/>
          </p:cNvSpPr>
          <p:nvPr>
            <p:ph type="title"/>
          </p:nvPr>
        </p:nvSpPr>
        <p:spPr/>
        <p:txBody>
          <a:bodyPr>
            <a:normAutofit/>
          </a:bodyPr>
          <a:lstStyle/>
          <a:p>
            <a:pPr algn="ctr"/>
            <a:br>
              <a:rPr lang="en-US" altLang="ja-JP" dirty="0"/>
            </a:br>
            <a:r>
              <a:rPr lang="ja-JP" altLang="en-US"/>
              <a:t>被説明変数</a:t>
            </a:r>
            <a:r>
              <a:rPr lang="en-US" altLang="ja-JP" dirty="0"/>
              <a:t> </a:t>
            </a:r>
            <a:r>
              <a:rPr lang="ja-JP" altLang="en-US" b="1"/>
              <a:t>長野県</a:t>
            </a:r>
            <a:r>
              <a:rPr lang="ja-JP" altLang="en-US"/>
              <a:t>の卸売価格</a:t>
            </a:r>
            <a:endParaRPr kumimoji="1" lang="ja-JP" altLang="en-US"/>
          </a:p>
        </p:txBody>
      </p:sp>
      <p:pic>
        <p:nvPicPr>
          <p:cNvPr id="12290" name="Picture 2" descr="「長野県のアイコン」の画像検索結果">
            <a:extLst>
              <a:ext uri="{FF2B5EF4-FFF2-40B4-BE49-F238E27FC236}">
                <a16:creationId xmlns:a16="http://schemas.microsoft.com/office/drawing/2014/main" id="{C7E63A7D-C370-6E30-8833-60DDA2F201C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90946" y="2001503"/>
            <a:ext cx="4010108" cy="4010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49828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3448</TotalTime>
  <Words>3598</Words>
  <Application>Microsoft Macintosh PowerPoint</Application>
  <PresentationFormat>ワイド画面</PresentationFormat>
  <Paragraphs>108</Paragraphs>
  <Slides>26</Slides>
  <Notes>24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26</vt:i4>
      </vt:variant>
    </vt:vector>
  </HeadingPairs>
  <TitlesOfParts>
    <vt:vector size="30" baseType="lpstr">
      <vt:lpstr>游ゴシック</vt:lpstr>
      <vt:lpstr>游ゴシック Light</vt:lpstr>
      <vt:lpstr>Arial</vt:lpstr>
      <vt:lpstr>Office テーマ</vt:lpstr>
      <vt:lpstr>農作物の価格変動の原因と予測</vt:lpstr>
      <vt:lpstr>なぜ、農作物の価格予測？</vt:lpstr>
      <vt:lpstr>  価格変動による作物の廃棄  販売の機会損失</vt:lpstr>
      <vt:lpstr> 農作物を価格予測</vt:lpstr>
      <vt:lpstr>先行研究の紹介 （データや分析方法，分析結果を明示）</vt:lpstr>
      <vt:lpstr>最低気温と卸売価格との関係を予測できる </vt:lpstr>
      <vt:lpstr>研究で使用するデータ</vt:lpstr>
      <vt:lpstr>     先行研究もレタス   レタス</vt:lpstr>
      <vt:lpstr> 被説明変数 長野県の卸売価格</vt:lpstr>
      <vt:lpstr>日本で一番レタスの出荷量が多いから</vt:lpstr>
      <vt:lpstr>説明変数 長野県川上村の気象データ</vt:lpstr>
      <vt:lpstr>長野県で一番レタスの出荷量が多いから</vt:lpstr>
      <vt:lpstr>分析方法</vt:lpstr>
      <vt:lpstr>基本統計量  相関行列  散布図  重回帰分析</vt:lpstr>
      <vt:lpstr>結果</vt:lpstr>
      <vt:lpstr>基本統計量</vt:lpstr>
      <vt:lpstr>相関行列</vt:lpstr>
      <vt:lpstr>平均気温(℃)とキログラム単価(円/kg)</vt:lpstr>
      <vt:lpstr>降水量の合計(mm)とキログラム単価(円/kg)</vt:lpstr>
      <vt:lpstr>日照時間(時間)とキログラム単価(円/kg)</vt:lpstr>
      <vt:lpstr>数量(t)とキログラム単価(円/kg)</vt:lpstr>
      <vt:lpstr>平均気温(℃)と数量(t) 価格に関係あり！</vt:lpstr>
      <vt:lpstr> 考察</vt:lpstr>
      <vt:lpstr>参考文献</vt:lpstr>
      <vt:lpstr>PowerPoint プレゼンテーション</vt:lpstr>
      <vt:lpstr>価格予測は数量と平均気温が関係しそう!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冨家 旭陽(ec0882hi)</dc:creator>
  <cp:lastModifiedBy>冨家 旭陽(ec0882hi)</cp:lastModifiedBy>
  <cp:revision>31</cp:revision>
  <dcterms:created xsi:type="dcterms:W3CDTF">2021-11-14T09:39:49Z</dcterms:created>
  <dcterms:modified xsi:type="dcterms:W3CDTF">2022-07-08T01:38:31Z</dcterms:modified>
</cp:coreProperties>
</file>