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05" r:id="rId3"/>
    <p:sldId id="257" r:id="rId4"/>
    <p:sldId id="279" r:id="rId5"/>
    <p:sldId id="283" r:id="rId6"/>
    <p:sldId id="288" r:id="rId7"/>
    <p:sldId id="280" r:id="rId8"/>
    <p:sldId id="284" r:id="rId9"/>
    <p:sldId id="273" r:id="rId10"/>
    <p:sldId id="289" r:id="rId11"/>
    <p:sldId id="281" r:id="rId12"/>
    <p:sldId id="270" r:id="rId13"/>
    <p:sldId id="272" r:id="rId14"/>
    <p:sldId id="274" r:id="rId15"/>
    <p:sldId id="282" r:id="rId16"/>
    <p:sldId id="258" r:id="rId17"/>
    <p:sldId id="263" r:id="rId18"/>
    <p:sldId id="259" r:id="rId19"/>
    <p:sldId id="262" r:id="rId20"/>
    <p:sldId id="268" r:id="rId21"/>
    <p:sldId id="271" r:id="rId22"/>
    <p:sldId id="303" r:id="rId23"/>
    <p:sldId id="260" r:id="rId24"/>
    <p:sldId id="285" r:id="rId25"/>
    <p:sldId id="286" r:id="rId26"/>
    <p:sldId id="290" r:id="rId27"/>
    <p:sldId id="275" r:id="rId28"/>
    <p:sldId id="287" r:id="rId29"/>
    <p:sldId id="291" r:id="rId30"/>
    <p:sldId id="278" r:id="rId31"/>
    <p:sldId id="304" r:id="rId32"/>
    <p:sldId id="299" r:id="rId33"/>
    <p:sldId id="300" r:id="rId34"/>
    <p:sldId id="301" r:id="rId35"/>
    <p:sldId id="302" r:id="rId36"/>
    <p:sldId id="293" r:id="rId37"/>
    <p:sldId id="295" r:id="rId38"/>
    <p:sldId id="296" r:id="rId39"/>
    <p:sldId id="297" r:id="rId40"/>
    <p:sldId id="298" r:id="rId41"/>
    <p:sldId id="292" r:id="rId42"/>
    <p:sldId id="261" r:id="rId43"/>
    <p:sldId id="266"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46"/>
    <p:restoredTop sz="61714"/>
  </p:normalViewPr>
  <p:slideViewPr>
    <p:cSldViewPr snapToGrid="0" snapToObjects="1">
      <p:cViewPr varScale="1">
        <p:scale>
          <a:sx n="65" d="100"/>
          <a:sy n="65" d="100"/>
        </p:scale>
        <p:origin x="17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Users/asahi/Downloads/&#37117;&#36947;&#24220;&#30476;&#21029;&#12524;&#12479;&#12473;&#20986;&#33655;&#37327;%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sahi/Downloads/&#37117;&#36947;&#24220;&#30476;&#21029;&#12524;&#12479;&#12473;&#20986;&#33655;&#37327;%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D0-1640-B9AD-6A217682FD0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D0-1640-B9AD-6A217682FD0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D0-1640-B9AD-6A217682FD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D0-1640-B9AD-6A217682FD0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3D0-1640-B9AD-6A217682FD0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3D0-1640-B9AD-6A217682FD0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3D0-1640-B9AD-6A217682FD0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3D0-1640-B9AD-6A217682FD0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3D0-1640-B9AD-6A217682FD0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3D0-1640-B9AD-6A217682FD0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13D0-1640-B9AD-6A217682FD09}"/>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13D0-1640-B9AD-6A217682FD09}"/>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13D0-1640-B9AD-6A217682FD09}"/>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13D0-1640-B9AD-6A217682FD09}"/>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13D0-1640-B9AD-6A217682FD09}"/>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13D0-1640-B9AD-6A217682FD09}"/>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13D0-1640-B9AD-6A217682FD09}"/>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13D0-1640-B9AD-6A217682FD09}"/>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13D0-1640-B9AD-6A217682FD09}"/>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13D0-1640-B9AD-6A217682FD09}"/>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13D0-1640-B9AD-6A217682FD09}"/>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13D0-1640-B9AD-6A217682FD09}"/>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13D0-1640-B9AD-6A217682FD09}"/>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13D0-1640-B9AD-6A217682FD09}"/>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13D0-1640-B9AD-6A217682FD09}"/>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13D0-1640-B9AD-6A217682FD09}"/>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13D0-1640-B9AD-6A217682FD09}"/>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13D0-1640-B9AD-6A217682FD09}"/>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13D0-1640-B9AD-6A217682FD09}"/>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13D0-1640-B9AD-6A217682FD09}"/>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13D0-1640-B9AD-6A217682FD09}"/>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13D0-1640-B9AD-6A217682FD09}"/>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13D0-1640-B9AD-6A217682FD09}"/>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13D0-1640-B9AD-6A217682FD09}"/>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13D0-1640-B9AD-6A217682FD09}"/>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13D0-1640-B9AD-6A217682FD09}"/>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13D0-1640-B9AD-6A217682FD09}"/>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13D0-1640-B9AD-6A217682FD09}"/>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13D0-1640-B9AD-6A217682FD09}"/>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13D0-1640-B9AD-6A217682FD09}"/>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13D0-1640-B9AD-6A217682FD09}"/>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13D0-1640-B9AD-6A217682FD09}"/>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13D0-1640-B9AD-6A217682FD09}"/>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13D0-1640-B9AD-6A217682FD09}"/>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13D0-1640-B9AD-6A217682FD09}"/>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13D0-1640-B9AD-6A217682FD09}"/>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13D0-1640-B9AD-6A217682FD0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Sheet1!$C$2:$C$48</c:f>
              <c:strCache>
                <c:ptCount val="47"/>
                <c:pt idx="0">
                  <c:v>北海道</c:v>
                </c:pt>
                <c:pt idx="1">
                  <c:v>青森県</c:v>
                </c:pt>
                <c:pt idx="2">
                  <c:v>岩手県</c:v>
                </c:pt>
                <c:pt idx="3">
                  <c:v>宮城県</c:v>
                </c:pt>
                <c:pt idx="4">
                  <c:v>秋田県</c:v>
                </c:pt>
                <c:pt idx="5">
                  <c:v>山形県</c:v>
                </c:pt>
                <c:pt idx="6">
                  <c:v>福島県</c:v>
                </c:pt>
                <c:pt idx="7">
                  <c:v>茨城県</c:v>
                </c:pt>
                <c:pt idx="8">
                  <c:v>栃木県</c:v>
                </c:pt>
                <c:pt idx="9">
                  <c:v>群馬県</c:v>
                </c:pt>
                <c:pt idx="10">
                  <c:v>埼玉県</c:v>
                </c:pt>
                <c:pt idx="11">
                  <c:v>千葉県</c:v>
                </c:pt>
                <c:pt idx="12">
                  <c:v>東京都</c:v>
                </c:pt>
                <c:pt idx="13">
                  <c:v>神奈川県</c:v>
                </c:pt>
                <c:pt idx="14">
                  <c:v>新潟県</c:v>
                </c:pt>
                <c:pt idx="15">
                  <c:v>富山県</c:v>
                </c:pt>
                <c:pt idx="16">
                  <c:v>石川県</c:v>
                </c:pt>
                <c:pt idx="17">
                  <c:v>福井県</c:v>
                </c:pt>
                <c:pt idx="18">
                  <c:v>山梨県</c:v>
                </c:pt>
                <c:pt idx="19">
                  <c:v>長野県</c:v>
                </c:pt>
                <c:pt idx="20">
                  <c:v>岐阜県</c:v>
                </c:pt>
                <c:pt idx="21">
                  <c:v>静岡県</c:v>
                </c:pt>
                <c:pt idx="22">
                  <c:v>愛知県</c:v>
                </c:pt>
                <c:pt idx="23">
                  <c:v>三重県</c:v>
                </c:pt>
                <c:pt idx="24">
                  <c:v>滋賀県</c:v>
                </c:pt>
                <c:pt idx="25">
                  <c:v>京都府</c:v>
                </c:pt>
                <c:pt idx="26">
                  <c:v>大阪府</c:v>
                </c:pt>
                <c:pt idx="27">
                  <c:v>兵庫県</c:v>
                </c:pt>
                <c:pt idx="28">
                  <c:v>奈良県</c:v>
                </c:pt>
                <c:pt idx="29">
                  <c:v>和歌山県</c:v>
                </c:pt>
                <c:pt idx="30">
                  <c:v>鳥取県</c:v>
                </c:pt>
                <c:pt idx="31">
                  <c:v>島根県</c:v>
                </c:pt>
                <c:pt idx="32">
                  <c:v>岡山県</c:v>
                </c:pt>
                <c:pt idx="33">
                  <c:v>広島県</c:v>
                </c:pt>
                <c:pt idx="34">
                  <c:v>山口県</c:v>
                </c:pt>
                <c:pt idx="35">
                  <c:v>徳島県</c:v>
                </c:pt>
                <c:pt idx="36">
                  <c:v>香川県</c:v>
                </c:pt>
                <c:pt idx="37">
                  <c:v>愛媛県</c:v>
                </c:pt>
                <c:pt idx="38">
                  <c:v>高知県</c:v>
                </c:pt>
                <c:pt idx="39">
                  <c:v>福岡県</c:v>
                </c:pt>
                <c:pt idx="40">
                  <c:v>佐賀県</c:v>
                </c:pt>
                <c:pt idx="41">
                  <c:v>長崎県</c:v>
                </c:pt>
                <c:pt idx="42">
                  <c:v>熊本県</c:v>
                </c:pt>
                <c:pt idx="43">
                  <c:v>大分県</c:v>
                </c:pt>
                <c:pt idx="44">
                  <c:v>宮崎県</c:v>
                </c:pt>
                <c:pt idx="45">
                  <c:v>鹿児島県</c:v>
                </c:pt>
                <c:pt idx="46">
                  <c:v>沖縄県</c:v>
                </c:pt>
              </c:strCache>
            </c:strRef>
          </c:cat>
          <c:val>
            <c:numRef>
              <c:f>Sheet1!$D$2:$D$48</c:f>
              <c:numCache>
                <c:formatCode>General</c:formatCode>
                <c:ptCount val="47"/>
                <c:pt idx="0">
                  <c:v>2294</c:v>
                </c:pt>
                <c:pt idx="1">
                  <c:v>853</c:v>
                </c:pt>
                <c:pt idx="2">
                  <c:v>8218</c:v>
                </c:pt>
                <c:pt idx="3">
                  <c:v>0</c:v>
                </c:pt>
                <c:pt idx="4">
                  <c:v>0</c:v>
                </c:pt>
                <c:pt idx="5">
                  <c:v>0</c:v>
                </c:pt>
                <c:pt idx="6">
                  <c:v>0</c:v>
                </c:pt>
                <c:pt idx="7">
                  <c:v>13960</c:v>
                </c:pt>
                <c:pt idx="8">
                  <c:v>0</c:v>
                </c:pt>
                <c:pt idx="9">
                  <c:v>38955</c:v>
                </c:pt>
                <c:pt idx="10">
                  <c:v>0</c:v>
                </c:pt>
                <c:pt idx="11">
                  <c:v>0</c:v>
                </c:pt>
                <c:pt idx="12">
                  <c:v>0</c:v>
                </c:pt>
                <c:pt idx="13">
                  <c:v>0</c:v>
                </c:pt>
                <c:pt idx="14">
                  <c:v>0</c:v>
                </c:pt>
                <c:pt idx="15">
                  <c:v>0</c:v>
                </c:pt>
                <c:pt idx="16">
                  <c:v>0</c:v>
                </c:pt>
                <c:pt idx="17">
                  <c:v>0</c:v>
                </c:pt>
                <c:pt idx="18">
                  <c:v>0</c:v>
                </c:pt>
                <c:pt idx="19">
                  <c:v>172952</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357</c:v>
                </c:pt>
                <c:pt idx="44">
                  <c:v>0</c:v>
                </c:pt>
                <c:pt idx="45">
                  <c:v>0</c:v>
                </c:pt>
                <c:pt idx="46">
                  <c:v>0</c:v>
                </c:pt>
              </c:numCache>
            </c:numRef>
          </c:val>
          <c:extLst>
            <c:ext xmlns:c16="http://schemas.microsoft.com/office/drawing/2014/chart" uri="{C3380CC4-5D6E-409C-BE32-E72D297353CC}">
              <c16:uniqueId val="{0000005E-13D0-1640-B9AD-6A217682FD09}"/>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29D276-53DF-9D4A-B1B2-04A8E6220DDB}" type="doc">
      <dgm:prSet loTypeId="urn:microsoft.com/office/officeart/2005/8/layout/radial1" loCatId="list" qsTypeId="urn:microsoft.com/office/officeart/2005/8/quickstyle/simple1" qsCatId="simple" csTypeId="urn:microsoft.com/office/officeart/2005/8/colors/accent1_2" csCatId="accent1" phldr="1"/>
      <dgm:spPr/>
      <dgm:t>
        <a:bodyPr/>
        <a:lstStyle/>
        <a:p>
          <a:endParaRPr kumimoji="1" lang="ja-JP" altLang="en-US"/>
        </a:p>
      </dgm:t>
    </dgm:pt>
    <dgm:pt modelId="{A690E539-43F4-184C-8128-F67DC65DF0E3}">
      <dgm:prSet phldrT="[テキスト]"/>
      <dgm:spPr>
        <a:solidFill>
          <a:schemeClr val="accent2"/>
        </a:solidFill>
      </dgm:spPr>
      <dgm:t>
        <a:bodyPr/>
        <a:lstStyle/>
        <a:p>
          <a:r>
            <a:rPr kumimoji="1" lang="en-US" altLang="ja-JP" dirty="0"/>
            <a:t>Plant</a:t>
          </a:r>
        </a:p>
        <a:p>
          <a:r>
            <a:rPr kumimoji="1" lang="en-US" altLang="ja-JP" dirty="0"/>
            <a:t>factory</a:t>
          </a:r>
          <a:endParaRPr kumimoji="1" lang="ja-JP" altLang="en-US"/>
        </a:p>
      </dgm:t>
    </dgm:pt>
    <dgm:pt modelId="{9E35DB0A-1147-DD4C-B27A-3E276B80B539}" type="parTrans" cxnId="{A42F2562-72F5-7D47-9E6E-9D2D9FC881AD}">
      <dgm:prSet/>
      <dgm:spPr/>
      <dgm:t>
        <a:bodyPr/>
        <a:lstStyle/>
        <a:p>
          <a:endParaRPr kumimoji="1" lang="ja-JP" altLang="en-US"/>
        </a:p>
      </dgm:t>
    </dgm:pt>
    <dgm:pt modelId="{CEC19F78-7AAC-324F-94C9-9DB931C96682}" type="sibTrans" cxnId="{A42F2562-72F5-7D47-9E6E-9D2D9FC881AD}">
      <dgm:prSet/>
      <dgm:spPr/>
      <dgm:t>
        <a:bodyPr/>
        <a:lstStyle/>
        <a:p>
          <a:endParaRPr kumimoji="1" lang="ja-JP" altLang="en-US"/>
        </a:p>
      </dgm:t>
    </dgm:pt>
    <dgm:pt modelId="{29DFD85B-0E63-004B-9396-9A22A120EBEA}">
      <dgm:prSet phldrT="[テキスト]"/>
      <dgm:spPr/>
      <dgm:t>
        <a:bodyPr/>
        <a:lstStyle/>
        <a:p>
          <a:r>
            <a:rPr kumimoji="1" lang="en-US" altLang="ja-JP" dirty="0"/>
            <a:t>Electric</a:t>
          </a:r>
        </a:p>
        <a:p>
          <a:r>
            <a:rPr kumimoji="1" lang="en-US" altLang="ja-JP" dirty="0"/>
            <a:t>Power</a:t>
          </a:r>
        </a:p>
        <a:p>
          <a:r>
            <a:rPr kumimoji="1" lang="en-US" altLang="ja-JP" dirty="0"/>
            <a:t>Market</a:t>
          </a:r>
        </a:p>
      </dgm:t>
    </dgm:pt>
    <dgm:pt modelId="{57B29F07-85DA-3E4E-AFF3-ABBC856CB3E8}" type="parTrans" cxnId="{551A6C01-5452-F94A-89B4-07942EEA7B6F}">
      <dgm:prSet/>
      <dgm:spPr>
        <a:ln>
          <a:solidFill>
            <a:schemeClr val="accent1">
              <a:shade val="60000"/>
              <a:hueOff val="0"/>
              <a:satOff val="0"/>
              <a:lumOff val="0"/>
              <a:alpha val="0"/>
            </a:schemeClr>
          </a:solidFill>
        </a:ln>
      </dgm:spPr>
      <dgm:t>
        <a:bodyPr/>
        <a:lstStyle/>
        <a:p>
          <a:endParaRPr kumimoji="1" lang="ja-JP" altLang="en-US"/>
        </a:p>
      </dgm:t>
    </dgm:pt>
    <dgm:pt modelId="{3C5CE599-B586-6141-BAC9-034A335EA255}" type="sibTrans" cxnId="{551A6C01-5452-F94A-89B4-07942EEA7B6F}">
      <dgm:prSet/>
      <dgm:spPr/>
      <dgm:t>
        <a:bodyPr/>
        <a:lstStyle/>
        <a:p>
          <a:endParaRPr kumimoji="1" lang="ja-JP" altLang="en-US"/>
        </a:p>
      </dgm:t>
    </dgm:pt>
    <dgm:pt modelId="{7CB6FB65-E7FD-A94B-B200-2B53DE44FD71}">
      <dgm:prSet phldrT="[テキスト]"/>
      <dgm:spPr/>
      <dgm:t>
        <a:bodyPr/>
        <a:lstStyle/>
        <a:p>
          <a:r>
            <a:rPr kumimoji="1" lang="en-US" altLang="ja-JP" dirty="0"/>
            <a:t>Vegetable</a:t>
          </a:r>
        </a:p>
        <a:p>
          <a:r>
            <a:rPr kumimoji="1" lang="en-US" altLang="ja-JP" dirty="0"/>
            <a:t>market</a:t>
          </a:r>
          <a:endParaRPr kumimoji="1" lang="ja-JP" altLang="en-US"/>
        </a:p>
      </dgm:t>
    </dgm:pt>
    <dgm:pt modelId="{CCF29BBF-F171-9347-9F72-A9DF799FD0B2}" type="parTrans" cxnId="{269B20A0-CAA4-A743-89F8-0825BFF540C3}">
      <dgm:prSet/>
      <dgm:spPr>
        <a:ln>
          <a:solidFill>
            <a:schemeClr val="accent1">
              <a:shade val="60000"/>
              <a:hueOff val="0"/>
              <a:satOff val="0"/>
              <a:lumOff val="0"/>
              <a:alpha val="0"/>
            </a:schemeClr>
          </a:solidFill>
        </a:ln>
      </dgm:spPr>
      <dgm:t>
        <a:bodyPr/>
        <a:lstStyle/>
        <a:p>
          <a:endParaRPr kumimoji="1" lang="ja-JP" altLang="en-US"/>
        </a:p>
      </dgm:t>
    </dgm:pt>
    <dgm:pt modelId="{EFF49EA0-97ED-0147-A419-8AF19727544A}" type="sibTrans" cxnId="{269B20A0-CAA4-A743-89F8-0825BFF540C3}">
      <dgm:prSet/>
      <dgm:spPr/>
      <dgm:t>
        <a:bodyPr/>
        <a:lstStyle/>
        <a:p>
          <a:endParaRPr kumimoji="1" lang="ja-JP" altLang="en-US"/>
        </a:p>
      </dgm:t>
    </dgm:pt>
    <dgm:pt modelId="{EB46EE0C-DE69-6D4B-B957-D30175D5DF24}">
      <dgm:prSet/>
      <dgm:spPr/>
      <dgm:t>
        <a:bodyPr/>
        <a:lstStyle/>
        <a:p>
          <a:r>
            <a:rPr lang="en-US" altLang="ja-JP" dirty="0"/>
            <a:t>Electric</a:t>
          </a:r>
        </a:p>
        <a:p>
          <a:r>
            <a:rPr lang="en-US" altLang="ja-JP" dirty="0"/>
            <a:t>Power</a:t>
          </a:r>
        </a:p>
        <a:p>
          <a:r>
            <a:rPr lang="en-US" altLang="ja-JP" dirty="0"/>
            <a:t>supplier</a:t>
          </a:r>
          <a:endParaRPr lang="ja-JP" altLang="en-US"/>
        </a:p>
      </dgm:t>
    </dgm:pt>
    <dgm:pt modelId="{28B23929-A2A9-EC40-9826-492D443CB6EB}" type="parTrans" cxnId="{A1B5332C-1743-954F-AAAC-A03462C60550}">
      <dgm:prSet/>
      <dgm:spPr>
        <a:ln>
          <a:solidFill>
            <a:schemeClr val="accent1">
              <a:shade val="60000"/>
              <a:hueOff val="0"/>
              <a:satOff val="0"/>
              <a:lumOff val="0"/>
              <a:alpha val="0"/>
            </a:schemeClr>
          </a:solidFill>
        </a:ln>
      </dgm:spPr>
      <dgm:t>
        <a:bodyPr/>
        <a:lstStyle/>
        <a:p>
          <a:endParaRPr kumimoji="1" lang="ja-JP" altLang="en-US"/>
        </a:p>
      </dgm:t>
    </dgm:pt>
    <dgm:pt modelId="{56D13BD9-D170-AE4C-8C6E-FD6B48CB49A1}" type="sibTrans" cxnId="{A1B5332C-1743-954F-AAAC-A03462C60550}">
      <dgm:prSet/>
      <dgm:spPr/>
      <dgm:t>
        <a:bodyPr/>
        <a:lstStyle/>
        <a:p>
          <a:endParaRPr kumimoji="1" lang="ja-JP" altLang="en-US"/>
        </a:p>
      </dgm:t>
    </dgm:pt>
    <dgm:pt modelId="{6CF10B19-E6AA-7743-B2DE-085D15593E3B}" type="pres">
      <dgm:prSet presAssocID="{2A29D276-53DF-9D4A-B1B2-04A8E6220DDB}" presName="cycle" presStyleCnt="0">
        <dgm:presLayoutVars>
          <dgm:chMax val="1"/>
          <dgm:dir/>
          <dgm:animLvl val="ctr"/>
          <dgm:resizeHandles val="exact"/>
        </dgm:presLayoutVars>
      </dgm:prSet>
      <dgm:spPr/>
    </dgm:pt>
    <dgm:pt modelId="{E6680096-CE52-5C49-A324-C62970D916DF}" type="pres">
      <dgm:prSet presAssocID="{A690E539-43F4-184C-8128-F67DC65DF0E3}" presName="centerShape" presStyleLbl="node0" presStyleIdx="0" presStyleCnt="1"/>
      <dgm:spPr/>
    </dgm:pt>
    <dgm:pt modelId="{F235121D-9880-0C43-83C3-3EA326FA6B5D}" type="pres">
      <dgm:prSet presAssocID="{57B29F07-85DA-3E4E-AFF3-ABBC856CB3E8}" presName="Name9" presStyleLbl="parChTrans1D2" presStyleIdx="0" presStyleCnt="3"/>
      <dgm:spPr/>
    </dgm:pt>
    <dgm:pt modelId="{35262F02-BF9A-E444-AEA3-DFE646CFDAFB}" type="pres">
      <dgm:prSet presAssocID="{57B29F07-85DA-3E4E-AFF3-ABBC856CB3E8}" presName="connTx" presStyleLbl="parChTrans1D2" presStyleIdx="0" presStyleCnt="3"/>
      <dgm:spPr/>
    </dgm:pt>
    <dgm:pt modelId="{5F0EEFE0-A6AC-5543-AC23-D77FA384D0C6}" type="pres">
      <dgm:prSet presAssocID="{29DFD85B-0E63-004B-9396-9A22A120EBEA}" presName="node" presStyleLbl="node1" presStyleIdx="0" presStyleCnt="3">
        <dgm:presLayoutVars>
          <dgm:bulletEnabled val="1"/>
        </dgm:presLayoutVars>
      </dgm:prSet>
      <dgm:spPr/>
    </dgm:pt>
    <dgm:pt modelId="{85E4770D-FC21-0A4F-9A4B-83B8DC8615EA}" type="pres">
      <dgm:prSet presAssocID="{CCF29BBF-F171-9347-9F72-A9DF799FD0B2}" presName="Name9" presStyleLbl="parChTrans1D2" presStyleIdx="1" presStyleCnt="3"/>
      <dgm:spPr/>
    </dgm:pt>
    <dgm:pt modelId="{AC5D09CE-4F0C-894B-908B-9A2109646A35}" type="pres">
      <dgm:prSet presAssocID="{CCF29BBF-F171-9347-9F72-A9DF799FD0B2}" presName="connTx" presStyleLbl="parChTrans1D2" presStyleIdx="1" presStyleCnt="3"/>
      <dgm:spPr/>
    </dgm:pt>
    <dgm:pt modelId="{B75665C3-4D14-1C4D-93A6-54B4CC929920}" type="pres">
      <dgm:prSet presAssocID="{7CB6FB65-E7FD-A94B-B200-2B53DE44FD71}" presName="node" presStyleLbl="node1" presStyleIdx="1" presStyleCnt="3">
        <dgm:presLayoutVars>
          <dgm:bulletEnabled val="1"/>
        </dgm:presLayoutVars>
      </dgm:prSet>
      <dgm:spPr/>
    </dgm:pt>
    <dgm:pt modelId="{928A3972-C633-A34C-8CB9-FAF8B89B5940}" type="pres">
      <dgm:prSet presAssocID="{28B23929-A2A9-EC40-9826-492D443CB6EB}" presName="Name9" presStyleLbl="parChTrans1D2" presStyleIdx="2" presStyleCnt="3"/>
      <dgm:spPr/>
    </dgm:pt>
    <dgm:pt modelId="{1F6B4191-8EEC-4E44-A9B1-EA5DE2FEE791}" type="pres">
      <dgm:prSet presAssocID="{28B23929-A2A9-EC40-9826-492D443CB6EB}" presName="connTx" presStyleLbl="parChTrans1D2" presStyleIdx="2" presStyleCnt="3"/>
      <dgm:spPr/>
    </dgm:pt>
    <dgm:pt modelId="{1162EBB6-7D2D-3D4C-8AB4-866DE3B98F39}" type="pres">
      <dgm:prSet presAssocID="{EB46EE0C-DE69-6D4B-B957-D30175D5DF24}" presName="node" presStyleLbl="node1" presStyleIdx="2" presStyleCnt="3">
        <dgm:presLayoutVars>
          <dgm:bulletEnabled val="1"/>
        </dgm:presLayoutVars>
      </dgm:prSet>
      <dgm:spPr/>
    </dgm:pt>
  </dgm:ptLst>
  <dgm:cxnLst>
    <dgm:cxn modelId="{551A6C01-5452-F94A-89B4-07942EEA7B6F}" srcId="{A690E539-43F4-184C-8128-F67DC65DF0E3}" destId="{29DFD85B-0E63-004B-9396-9A22A120EBEA}" srcOrd="0" destOrd="0" parTransId="{57B29F07-85DA-3E4E-AFF3-ABBC856CB3E8}" sibTransId="{3C5CE599-B586-6141-BAC9-034A335EA255}"/>
    <dgm:cxn modelId="{B50BC304-1954-E64B-B4F6-8FC4FC5A3D70}" type="presOf" srcId="{7CB6FB65-E7FD-A94B-B200-2B53DE44FD71}" destId="{B75665C3-4D14-1C4D-93A6-54B4CC929920}" srcOrd="0" destOrd="0" presId="urn:microsoft.com/office/officeart/2005/8/layout/radial1"/>
    <dgm:cxn modelId="{BDBB2310-9C01-A642-B520-D909BC95622E}" type="presOf" srcId="{28B23929-A2A9-EC40-9826-492D443CB6EB}" destId="{928A3972-C633-A34C-8CB9-FAF8B89B5940}" srcOrd="0" destOrd="0" presId="urn:microsoft.com/office/officeart/2005/8/layout/radial1"/>
    <dgm:cxn modelId="{2BA5F429-CA0A-DB4B-9916-0CA619C2C07B}" type="presOf" srcId="{57B29F07-85DA-3E4E-AFF3-ABBC856CB3E8}" destId="{35262F02-BF9A-E444-AEA3-DFE646CFDAFB}" srcOrd="1" destOrd="0" presId="urn:microsoft.com/office/officeart/2005/8/layout/radial1"/>
    <dgm:cxn modelId="{A1B5332C-1743-954F-AAAC-A03462C60550}" srcId="{A690E539-43F4-184C-8128-F67DC65DF0E3}" destId="{EB46EE0C-DE69-6D4B-B957-D30175D5DF24}" srcOrd="2" destOrd="0" parTransId="{28B23929-A2A9-EC40-9826-492D443CB6EB}" sibTransId="{56D13BD9-D170-AE4C-8C6E-FD6B48CB49A1}"/>
    <dgm:cxn modelId="{7E99F551-5656-6A45-A163-92E1F795A7CB}" type="presOf" srcId="{CCF29BBF-F171-9347-9F72-A9DF799FD0B2}" destId="{85E4770D-FC21-0A4F-9A4B-83B8DC8615EA}" srcOrd="0" destOrd="0" presId="urn:microsoft.com/office/officeart/2005/8/layout/radial1"/>
    <dgm:cxn modelId="{A42F2562-72F5-7D47-9E6E-9D2D9FC881AD}" srcId="{2A29D276-53DF-9D4A-B1B2-04A8E6220DDB}" destId="{A690E539-43F4-184C-8128-F67DC65DF0E3}" srcOrd="0" destOrd="0" parTransId="{9E35DB0A-1147-DD4C-B27A-3E276B80B539}" sibTransId="{CEC19F78-7AAC-324F-94C9-9DB931C96682}"/>
    <dgm:cxn modelId="{D9B0308B-6207-284C-8C9E-06C0F276CFCD}" type="presOf" srcId="{2A29D276-53DF-9D4A-B1B2-04A8E6220DDB}" destId="{6CF10B19-E6AA-7743-B2DE-085D15593E3B}" srcOrd="0" destOrd="0" presId="urn:microsoft.com/office/officeart/2005/8/layout/radial1"/>
    <dgm:cxn modelId="{F245328D-B57D-4A4A-8B99-DEB5BAE09D9A}" type="presOf" srcId="{57B29F07-85DA-3E4E-AFF3-ABBC856CB3E8}" destId="{F235121D-9880-0C43-83C3-3EA326FA6B5D}" srcOrd="0" destOrd="0" presId="urn:microsoft.com/office/officeart/2005/8/layout/radial1"/>
    <dgm:cxn modelId="{E8C2D08E-EA59-BD42-8EA3-6E1CDCE1BC0A}" type="presOf" srcId="{28B23929-A2A9-EC40-9826-492D443CB6EB}" destId="{1F6B4191-8EEC-4E44-A9B1-EA5DE2FEE791}" srcOrd="1" destOrd="0" presId="urn:microsoft.com/office/officeart/2005/8/layout/radial1"/>
    <dgm:cxn modelId="{269B20A0-CAA4-A743-89F8-0825BFF540C3}" srcId="{A690E539-43F4-184C-8128-F67DC65DF0E3}" destId="{7CB6FB65-E7FD-A94B-B200-2B53DE44FD71}" srcOrd="1" destOrd="0" parTransId="{CCF29BBF-F171-9347-9F72-A9DF799FD0B2}" sibTransId="{EFF49EA0-97ED-0147-A419-8AF19727544A}"/>
    <dgm:cxn modelId="{B19C8AA2-F4CB-E245-96E9-01FB848A6501}" type="presOf" srcId="{CCF29BBF-F171-9347-9F72-A9DF799FD0B2}" destId="{AC5D09CE-4F0C-894B-908B-9A2109646A35}" srcOrd="1" destOrd="0" presId="urn:microsoft.com/office/officeart/2005/8/layout/radial1"/>
    <dgm:cxn modelId="{B6A6D8C5-6C85-CC43-A2E9-CC1087749A8E}" type="presOf" srcId="{A690E539-43F4-184C-8128-F67DC65DF0E3}" destId="{E6680096-CE52-5C49-A324-C62970D916DF}" srcOrd="0" destOrd="0" presId="urn:microsoft.com/office/officeart/2005/8/layout/radial1"/>
    <dgm:cxn modelId="{B251DEC9-B8E6-4A4C-B8F4-E3DC946331D2}" type="presOf" srcId="{EB46EE0C-DE69-6D4B-B957-D30175D5DF24}" destId="{1162EBB6-7D2D-3D4C-8AB4-866DE3B98F39}" srcOrd="0" destOrd="0" presId="urn:microsoft.com/office/officeart/2005/8/layout/radial1"/>
    <dgm:cxn modelId="{18DAEAE1-00B2-4443-ADB9-97F00FB50965}" type="presOf" srcId="{29DFD85B-0E63-004B-9396-9A22A120EBEA}" destId="{5F0EEFE0-A6AC-5543-AC23-D77FA384D0C6}" srcOrd="0" destOrd="0" presId="urn:microsoft.com/office/officeart/2005/8/layout/radial1"/>
    <dgm:cxn modelId="{E7F08EF3-1023-9F47-BB71-A050BDDBAD69}" type="presParOf" srcId="{6CF10B19-E6AA-7743-B2DE-085D15593E3B}" destId="{E6680096-CE52-5C49-A324-C62970D916DF}" srcOrd="0" destOrd="0" presId="urn:microsoft.com/office/officeart/2005/8/layout/radial1"/>
    <dgm:cxn modelId="{33ECF259-011F-7C48-BB9C-1B538A469B7F}" type="presParOf" srcId="{6CF10B19-E6AA-7743-B2DE-085D15593E3B}" destId="{F235121D-9880-0C43-83C3-3EA326FA6B5D}" srcOrd="1" destOrd="0" presId="urn:microsoft.com/office/officeart/2005/8/layout/radial1"/>
    <dgm:cxn modelId="{85312D58-B8B9-704E-8D51-CC49457A6715}" type="presParOf" srcId="{F235121D-9880-0C43-83C3-3EA326FA6B5D}" destId="{35262F02-BF9A-E444-AEA3-DFE646CFDAFB}" srcOrd="0" destOrd="0" presId="urn:microsoft.com/office/officeart/2005/8/layout/radial1"/>
    <dgm:cxn modelId="{A67604D7-0E39-B64A-B8D8-9B92C3FB2329}" type="presParOf" srcId="{6CF10B19-E6AA-7743-B2DE-085D15593E3B}" destId="{5F0EEFE0-A6AC-5543-AC23-D77FA384D0C6}" srcOrd="2" destOrd="0" presId="urn:microsoft.com/office/officeart/2005/8/layout/radial1"/>
    <dgm:cxn modelId="{C91F6AAE-DF15-BE43-9FCB-C661D0378B7A}" type="presParOf" srcId="{6CF10B19-E6AA-7743-B2DE-085D15593E3B}" destId="{85E4770D-FC21-0A4F-9A4B-83B8DC8615EA}" srcOrd="3" destOrd="0" presId="urn:microsoft.com/office/officeart/2005/8/layout/radial1"/>
    <dgm:cxn modelId="{91C9A304-4C27-9E46-A146-3FE531EA7FFB}" type="presParOf" srcId="{85E4770D-FC21-0A4F-9A4B-83B8DC8615EA}" destId="{AC5D09CE-4F0C-894B-908B-9A2109646A35}" srcOrd="0" destOrd="0" presId="urn:microsoft.com/office/officeart/2005/8/layout/radial1"/>
    <dgm:cxn modelId="{2D262495-C7C9-3C45-9D7D-629D012D1590}" type="presParOf" srcId="{6CF10B19-E6AA-7743-B2DE-085D15593E3B}" destId="{B75665C3-4D14-1C4D-93A6-54B4CC929920}" srcOrd="4" destOrd="0" presId="urn:microsoft.com/office/officeart/2005/8/layout/radial1"/>
    <dgm:cxn modelId="{35B60515-4C26-824A-8DA2-82BE6C76C455}" type="presParOf" srcId="{6CF10B19-E6AA-7743-B2DE-085D15593E3B}" destId="{928A3972-C633-A34C-8CB9-FAF8B89B5940}" srcOrd="5" destOrd="0" presId="urn:microsoft.com/office/officeart/2005/8/layout/radial1"/>
    <dgm:cxn modelId="{8454734A-39A8-984C-ABA4-89BCB8FBF79E}" type="presParOf" srcId="{928A3972-C633-A34C-8CB9-FAF8B89B5940}" destId="{1F6B4191-8EEC-4E44-A9B1-EA5DE2FEE791}" srcOrd="0" destOrd="0" presId="urn:microsoft.com/office/officeart/2005/8/layout/radial1"/>
    <dgm:cxn modelId="{BB95DE37-1DB0-FE43-9359-456F422C0048}" type="presParOf" srcId="{6CF10B19-E6AA-7743-B2DE-085D15593E3B}" destId="{1162EBB6-7D2D-3D4C-8AB4-866DE3B98F39}"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80096-CE52-5C49-A324-C62970D916DF}">
      <dsp:nvSpPr>
        <dsp:cNvPr id="0" name=""/>
        <dsp:cNvSpPr/>
      </dsp:nvSpPr>
      <dsp:spPr>
        <a:xfrm>
          <a:off x="4935140" y="3023365"/>
          <a:ext cx="2321718" cy="2321718"/>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kumimoji="1" lang="en-US" altLang="ja-JP" sz="3400" kern="1200" dirty="0"/>
            <a:t>Plant</a:t>
          </a:r>
        </a:p>
        <a:p>
          <a:pPr marL="0" lvl="0" indent="0" algn="ctr" defTabSz="1511300">
            <a:lnSpc>
              <a:spcPct val="90000"/>
            </a:lnSpc>
            <a:spcBef>
              <a:spcPct val="0"/>
            </a:spcBef>
            <a:spcAft>
              <a:spcPct val="35000"/>
            </a:spcAft>
            <a:buNone/>
          </a:pPr>
          <a:r>
            <a:rPr kumimoji="1" lang="en-US" altLang="ja-JP" sz="3400" kern="1200" dirty="0"/>
            <a:t>factory</a:t>
          </a:r>
          <a:endParaRPr kumimoji="1" lang="ja-JP" altLang="en-US" sz="3400" kern="1200"/>
        </a:p>
      </dsp:txBody>
      <dsp:txXfrm>
        <a:off x="5275148" y="3363373"/>
        <a:ext cx="1641702" cy="1641702"/>
      </dsp:txXfrm>
    </dsp:sp>
    <dsp:sp modelId="{F235121D-9880-0C43-83C3-3EA326FA6B5D}">
      <dsp:nvSpPr>
        <dsp:cNvPr id="0" name=""/>
        <dsp:cNvSpPr/>
      </dsp:nvSpPr>
      <dsp:spPr>
        <a:xfrm rot="16200000">
          <a:off x="5746410" y="2656636"/>
          <a:ext cx="699178" cy="34277"/>
        </a:xfrm>
        <a:custGeom>
          <a:avLst/>
          <a:gdLst/>
          <a:ahLst/>
          <a:cxnLst/>
          <a:rect l="0" t="0" r="0" b="0"/>
          <a:pathLst>
            <a:path>
              <a:moveTo>
                <a:pt x="0" y="17138"/>
              </a:moveTo>
              <a:lnTo>
                <a:pt x="699178" y="17138"/>
              </a:lnTo>
            </a:path>
          </a:pathLst>
        </a:custGeom>
        <a:noFill/>
        <a:ln w="12700" cap="flat" cmpd="sng" algn="ctr">
          <a:solidFill>
            <a:schemeClr val="accent1">
              <a:shade val="60000"/>
              <a:hueOff val="0"/>
              <a:satOff val="0"/>
              <a:lumOff val="0"/>
              <a:alpha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6078520" y="2656296"/>
        <a:ext cx="34958" cy="34958"/>
      </dsp:txXfrm>
    </dsp:sp>
    <dsp:sp modelId="{5F0EEFE0-A6AC-5543-AC23-D77FA384D0C6}">
      <dsp:nvSpPr>
        <dsp:cNvPr id="0" name=""/>
        <dsp:cNvSpPr/>
      </dsp:nvSpPr>
      <dsp:spPr>
        <a:xfrm>
          <a:off x="4935140" y="2467"/>
          <a:ext cx="2321718" cy="23217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Electric</a:t>
          </a:r>
        </a:p>
        <a:p>
          <a:pPr marL="0" lvl="0" indent="0" algn="ctr" defTabSz="977900">
            <a:lnSpc>
              <a:spcPct val="90000"/>
            </a:lnSpc>
            <a:spcBef>
              <a:spcPct val="0"/>
            </a:spcBef>
            <a:spcAft>
              <a:spcPct val="35000"/>
            </a:spcAft>
            <a:buNone/>
          </a:pPr>
          <a:r>
            <a:rPr kumimoji="1" lang="en-US" altLang="ja-JP" sz="2200" kern="1200" dirty="0"/>
            <a:t>Power</a:t>
          </a:r>
        </a:p>
        <a:p>
          <a:pPr marL="0" lvl="0" indent="0" algn="ctr" defTabSz="977900">
            <a:lnSpc>
              <a:spcPct val="90000"/>
            </a:lnSpc>
            <a:spcBef>
              <a:spcPct val="0"/>
            </a:spcBef>
            <a:spcAft>
              <a:spcPct val="35000"/>
            </a:spcAft>
            <a:buNone/>
          </a:pPr>
          <a:r>
            <a:rPr kumimoji="1" lang="en-US" altLang="ja-JP" sz="2200" kern="1200" dirty="0"/>
            <a:t>Market</a:t>
          </a:r>
        </a:p>
      </dsp:txBody>
      <dsp:txXfrm>
        <a:off x="5275148" y="342475"/>
        <a:ext cx="1641702" cy="1641702"/>
      </dsp:txXfrm>
    </dsp:sp>
    <dsp:sp modelId="{85E4770D-FC21-0A4F-9A4B-83B8DC8615EA}">
      <dsp:nvSpPr>
        <dsp:cNvPr id="0" name=""/>
        <dsp:cNvSpPr/>
      </dsp:nvSpPr>
      <dsp:spPr>
        <a:xfrm rot="1800000">
          <a:off x="7054497" y="4922310"/>
          <a:ext cx="699178" cy="34277"/>
        </a:xfrm>
        <a:custGeom>
          <a:avLst/>
          <a:gdLst/>
          <a:ahLst/>
          <a:cxnLst/>
          <a:rect l="0" t="0" r="0" b="0"/>
          <a:pathLst>
            <a:path>
              <a:moveTo>
                <a:pt x="0" y="17138"/>
              </a:moveTo>
              <a:lnTo>
                <a:pt x="699178" y="17138"/>
              </a:lnTo>
            </a:path>
          </a:pathLst>
        </a:custGeom>
        <a:noFill/>
        <a:ln w="12700" cap="flat" cmpd="sng" algn="ctr">
          <a:solidFill>
            <a:schemeClr val="accent1">
              <a:shade val="60000"/>
              <a:hueOff val="0"/>
              <a:satOff val="0"/>
              <a:lumOff val="0"/>
              <a:alpha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7386607" y="4921969"/>
        <a:ext cx="34958" cy="34958"/>
      </dsp:txXfrm>
    </dsp:sp>
    <dsp:sp modelId="{B75665C3-4D14-1C4D-93A6-54B4CC929920}">
      <dsp:nvSpPr>
        <dsp:cNvPr id="0" name=""/>
        <dsp:cNvSpPr/>
      </dsp:nvSpPr>
      <dsp:spPr>
        <a:xfrm>
          <a:off x="7551314" y="4533813"/>
          <a:ext cx="2321718" cy="23217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Vegetable</a:t>
          </a:r>
        </a:p>
        <a:p>
          <a:pPr marL="0" lvl="0" indent="0" algn="ctr" defTabSz="977900">
            <a:lnSpc>
              <a:spcPct val="90000"/>
            </a:lnSpc>
            <a:spcBef>
              <a:spcPct val="0"/>
            </a:spcBef>
            <a:spcAft>
              <a:spcPct val="35000"/>
            </a:spcAft>
            <a:buNone/>
          </a:pPr>
          <a:r>
            <a:rPr kumimoji="1" lang="en-US" altLang="ja-JP" sz="2200" kern="1200" dirty="0"/>
            <a:t>market</a:t>
          </a:r>
          <a:endParaRPr kumimoji="1" lang="ja-JP" altLang="en-US" sz="2200" kern="1200"/>
        </a:p>
      </dsp:txBody>
      <dsp:txXfrm>
        <a:off x="7891322" y="4873821"/>
        <a:ext cx="1641702" cy="1641702"/>
      </dsp:txXfrm>
    </dsp:sp>
    <dsp:sp modelId="{928A3972-C633-A34C-8CB9-FAF8B89B5940}">
      <dsp:nvSpPr>
        <dsp:cNvPr id="0" name=""/>
        <dsp:cNvSpPr/>
      </dsp:nvSpPr>
      <dsp:spPr>
        <a:xfrm rot="9000000">
          <a:off x="4438323" y="4922310"/>
          <a:ext cx="699178" cy="34277"/>
        </a:xfrm>
        <a:custGeom>
          <a:avLst/>
          <a:gdLst/>
          <a:ahLst/>
          <a:cxnLst/>
          <a:rect l="0" t="0" r="0" b="0"/>
          <a:pathLst>
            <a:path>
              <a:moveTo>
                <a:pt x="0" y="17138"/>
              </a:moveTo>
              <a:lnTo>
                <a:pt x="699178" y="17138"/>
              </a:lnTo>
            </a:path>
          </a:pathLst>
        </a:custGeom>
        <a:noFill/>
        <a:ln w="12700" cap="flat" cmpd="sng" algn="ctr">
          <a:solidFill>
            <a:schemeClr val="accent1">
              <a:shade val="60000"/>
              <a:hueOff val="0"/>
              <a:satOff val="0"/>
              <a:lumOff val="0"/>
              <a:alpha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4770433" y="4921969"/>
        <a:ext cx="34958" cy="34958"/>
      </dsp:txXfrm>
    </dsp:sp>
    <dsp:sp modelId="{1162EBB6-7D2D-3D4C-8AB4-866DE3B98F39}">
      <dsp:nvSpPr>
        <dsp:cNvPr id="0" name=""/>
        <dsp:cNvSpPr/>
      </dsp:nvSpPr>
      <dsp:spPr>
        <a:xfrm>
          <a:off x="2318966" y="4533813"/>
          <a:ext cx="2321718" cy="23217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ja-JP" sz="2200" kern="1200" dirty="0"/>
            <a:t>Electric</a:t>
          </a:r>
        </a:p>
        <a:p>
          <a:pPr marL="0" lvl="0" indent="0" algn="ctr" defTabSz="977900">
            <a:lnSpc>
              <a:spcPct val="90000"/>
            </a:lnSpc>
            <a:spcBef>
              <a:spcPct val="0"/>
            </a:spcBef>
            <a:spcAft>
              <a:spcPct val="35000"/>
            </a:spcAft>
            <a:buNone/>
          </a:pPr>
          <a:r>
            <a:rPr lang="en-US" altLang="ja-JP" sz="2200" kern="1200" dirty="0"/>
            <a:t>Power</a:t>
          </a:r>
        </a:p>
        <a:p>
          <a:pPr marL="0" lvl="0" indent="0" algn="ctr" defTabSz="977900">
            <a:lnSpc>
              <a:spcPct val="90000"/>
            </a:lnSpc>
            <a:spcBef>
              <a:spcPct val="0"/>
            </a:spcBef>
            <a:spcAft>
              <a:spcPct val="35000"/>
            </a:spcAft>
            <a:buNone/>
          </a:pPr>
          <a:r>
            <a:rPr lang="en-US" altLang="ja-JP" sz="2200" kern="1200" dirty="0"/>
            <a:t>supplier</a:t>
          </a:r>
          <a:endParaRPr lang="ja-JP" altLang="en-US" sz="2200" kern="1200"/>
        </a:p>
      </dsp:txBody>
      <dsp:txXfrm>
        <a:off x="2658974" y="4873821"/>
        <a:ext cx="1641702" cy="164170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C6853-1612-9746-8916-13FF449FE447}" type="datetimeFigureOut">
              <a:rPr kumimoji="1" lang="ja-JP" altLang="en-US" smtClean="0"/>
              <a:t>2022/6/16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9C0AA-B9C2-584A-A184-EBEA514EF401}" type="slidenum">
              <a:rPr kumimoji="1" lang="ja-JP" altLang="en-US" smtClean="0"/>
              <a:t>‹#›</a:t>
            </a:fld>
            <a:endParaRPr kumimoji="1" lang="ja-JP" altLang="en-US"/>
          </a:p>
        </p:txBody>
      </p:sp>
    </p:spTree>
    <p:extLst>
      <p:ext uri="{BB962C8B-B14F-4D97-AF65-F5344CB8AC3E}">
        <p14:creationId xmlns:p14="http://schemas.microsoft.com/office/powerpoint/2010/main" val="36589094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3</a:t>
            </a:fld>
            <a:endParaRPr kumimoji="1" lang="ja-JP" altLang="en-US"/>
          </a:p>
        </p:txBody>
      </p:sp>
    </p:spTree>
    <p:extLst>
      <p:ext uri="{BB962C8B-B14F-4D97-AF65-F5344CB8AC3E}">
        <p14:creationId xmlns:p14="http://schemas.microsoft.com/office/powerpoint/2010/main" val="1492922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27</a:t>
            </a:fld>
            <a:endParaRPr kumimoji="1" lang="ja-JP" altLang="en-US"/>
          </a:p>
        </p:txBody>
      </p:sp>
    </p:spTree>
    <p:extLst>
      <p:ext uri="{BB962C8B-B14F-4D97-AF65-F5344CB8AC3E}">
        <p14:creationId xmlns:p14="http://schemas.microsoft.com/office/powerpoint/2010/main" val="451317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28</a:t>
            </a:fld>
            <a:endParaRPr kumimoji="1" lang="ja-JP" altLang="en-US"/>
          </a:p>
        </p:txBody>
      </p:sp>
    </p:spTree>
    <p:extLst>
      <p:ext uri="{BB962C8B-B14F-4D97-AF65-F5344CB8AC3E}">
        <p14:creationId xmlns:p14="http://schemas.microsoft.com/office/powerpoint/2010/main" val="151510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30</a:t>
            </a:fld>
            <a:endParaRPr kumimoji="1" lang="ja-JP" altLang="en-US"/>
          </a:p>
        </p:txBody>
      </p:sp>
    </p:spTree>
    <p:extLst>
      <p:ext uri="{BB962C8B-B14F-4D97-AF65-F5344CB8AC3E}">
        <p14:creationId xmlns:p14="http://schemas.microsoft.com/office/powerpoint/2010/main" val="95759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31</a:t>
            </a:fld>
            <a:endParaRPr kumimoji="1" lang="ja-JP" altLang="en-US"/>
          </a:p>
        </p:txBody>
      </p:sp>
    </p:spTree>
    <p:extLst>
      <p:ext uri="{BB962C8B-B14F-4D97-AF65-F5344CB8AC3E}">
        <p14:creationId xmlns:p14="http://schemas.microsoft.com/office/powerpoint/2010/main" val="325251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41</a:t>
            </a:fld>
            <a:endParaRPr kumimoji="1" lang="ja-JP" altLang="en-US"/>
          </a:p>
        </p:txBody>
      </p:sp>
    </p:spTree>
    <p:extLst>
      <p:ext uri="{BB962C8B-B14F-4D97-AF65-F5344CB8AC3E}">
        <p14:creationId xmlns:p14="http://schemas.microsoft.com/office/powerpoint/2010/main" val="1897342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42</a:t>
            </a:fld>
            <a:endParaRPr kumimoji="1" lang="ja-JP" altLang="en-US"/>
          </a:p>
        </p:txBody>
      </p:sp>
    </p:spTree>
    <p:extLst>
      <p:ext uri="{BB962C8B-B14F-4D97-AF65-F5344CB8AC3E}">
        <p14:creationId xmlns:p14="http://schemas.microsoft.com/office/powerpoint/2010/main" val="273932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5</a:t>
            </a:fld>
            <a:endParaRPr kumimoji="1" lang="ja-JP" altLang="en-US"/>
          </a:p>
        </p:txBody>
      </p:sp>
    </p:spTree>
    <p:extLst>
      <p:ext uri="{BB962C8B-B14F-4D97-AF65-F5344CB8AC3E}">
        <p14:creationId xmlns:p14="http://schemas.microsoft.com/office/powerpoint/2010/main" val="276854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12</a:t>
            </a:fld>
            <a:endParaRPr kumimoji="1" lang="ja-JP" altLang="en-US"/>
          </a:p>
        </p:txBody>
      </p:sp>
    </p:spTree>
    <p:extLst>
      <p:ext uri="{BB962C8B-B14F-4D97-AF65-F5344CB8AC3E}">
        <p14:creationId xmlns:p14="http://schemas.microsoft.com/office/powerpoint/2010/main" val="262630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16</a:t>
            </a:fld>
            <a:endParaRPr kumimoji="1" lang="ja-JP" altLang="en-US"/>
          </a:p>
        </p:txBody>
      </p:sp>
    </p:spTree>
    <p:extLst>
      <p:ext uri="{BB962C8B-B14F-4D97-AF65-F5344CB8AC3E}">
        <p14:creationId xmlns:p14="http://schemas.microsoft.com/office/powerpoint/2010/main" val="113388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そこで、本レポートでは、農作物の販売価格は、何が原因となっているのかを明らかにする。そのために、先行論文に記載されている関連研究を調べて検討する。</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17</a:t>
            </a:fld>
            <a:endParaRPr kumimoji="1" lang="ja-JP" altLang="en-US"/>
          </a:p>
        </p:txBody>
      </p:sp>
    </p:spTree>
    <p:extLst>
      <p:ext uri="{BB962C8B-B14F-4D97-AF65-F5344CB8AC3E}">
        <p14:creationId xmlns:p14="http://schemas.microsoft.com/office/powerpoint/2010/main" val="27507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18</a:t>
            </a:fld>
            <a:endParaRPr kumimoji="1" lang="ja-JP" altLang="en-US"/>
          </a:p>
        </p:txBody>
      </p:sp>
    </p:spTree>
    <p:extLst>
      <p:ext uri="{BB962C8B-B14F-4D97-AF65-F5344CB8AC3E}">
        <p14:creationId xmlns:p14="http://schemas.microsoft.com/office/powerpoint/2010/main" val="87402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19</a:t>
            </a:fld>
            <a:endParaRPr kumimoji="1" lang="ja-JP" altLang="en-US"/>
          </a:p>
        </p:txBody>
      </p:sp>
    </p:spTree>
    <p:extLst>
      <p:ext uri="{BB962C8B-B14F-4D97-AF65-F5344CB8AC3E}">
        <p14:creationId xmlns:p14="http://schemas.microsoft.com/office/powerpoint/2010/main" val="420182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21</a:t>
            </a:fld>
            <a:endParaRPr kumimoji="1" lang="ja-JP" altLang="en-US"/>
          </a:p>
        </p:txBody>
      </p:sp>
    </p:spTree>
    <p:extLst>
      <p:ext uri="{BB962C8B-B14F-4D97-AF65-F5344CB8AC3E}">
        <p14:creationId xmlns:p14="http://schemas.microsoft.com/office/powerpoint/2010/main" val="2772803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23</a:t>
            </a:fld>
            <a:endParaRPr kumimoji="1" lang="ja-JP" altLang="en-US"/>
          </a:p>
        </p:txBody>
      </p:sp>
    </p:spTree>
    <p:extLst>
      <p:ext uri="{BB962C8B-B14F-4D97-AF65-F5344CB8AC3E}">
        <p14:creationId xmlns:p14="http://schemas.microsoft.com/office/powerpoint/2010/main" val="87297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096EF-C6B5-6C48-B935-435C10EDD6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187272C-D55C-6245-97C6-8DC50F0BE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F952BA0-CBA2-0A40-A101-653DCDA2DB3E}"/>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5" name="フッター プレースホルダー 4">
            <a:extLst>
              <a:ext uri="{FF2B5EF4-FFF2-40B4-BE49-F238E27FC236}">
                <a16:creationId xmlns:a16="http://schemas.microsoft.com/office/drawing/2014/main" id="{3AE97FF8-CA05-B146-A744-9D0F23CB90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627D34-F1D8-264F-857E-2C26AA1F5583}"/>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18072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F87A4-FABD-1D48-A3F8-8BD8F8BB25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994F05-E8CF-BF4C-B7EC-E25A19E1287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75E03B-30E8-7C47-8099-D86CBFA40291}"/>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5" name="フッター プレースホルダー 4">
            <a:extLst>
              <a:ext uri="{FF2B5EF4-FFF2-40B4-BE49-F238E27FC236}">
                <a16:creationId xmlns:a16="http://schemas.microsoft.com/office/drawing/2014/main" id="{11E80911-694D-C44A-8F9B-BC1D57431D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6CEF62-8A9A-A24D-9626-53F313B0FE43}"/>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7250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EA6B9D-6F60-E643-A5F0-C5F92763E78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7433CF-1CA5-894E-92A6-F6027D2BD4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1D5A3E-B624-8545-A189-8C7420109850}"/>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5" name="フッター プレースホルダー 4">
            <a:extLst>
              <a:ext uri="{FF2B5EF4-FFF2-40B4-BE49-F238E27FC236}">
                <a16:creationId xmlns:a16="http://schemas.microsoft.com/office/drawing/2014/main" id="{E02085F6-72C4-5247-965E-77EA8B27BD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C05C4D-C7E1-AB4F-A06C-B875284F325F}"/>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4801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D96CBD-5515-4546-A3F1-5ABA553DEC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277D4F-1993-0F4B-AE88-C454B0A15D3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0F3A73-C1F5-5148-8D5E-966FF7CAEB38}"/>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5" name="フッター プレースホルダー 4">
            <a:extLst>
              <a:ext uri="{FF2B5EF4-FFF2-40B4-BE49-F238E27FC236}">
                <a16:creationId xmlns:a16="http://schemas.microsoft.com/office/drawing/2014/main" id="{E2DF33E7-10F7-AA4C-8F89-5E61E452FD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9194D1-BAA5-924E-84CA-D966B2011E9B}"/>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225258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64299-CC57-E34A-92FB-4F74456349C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462943-2C18-E54B-A90D-C9C1B6D2B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47F2CC-8FA6-354D-856D-CDFA2C81DF3D}"/>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5" name="フッター プレースホルダー 4">
            <a:extLst>
              <a:ext uri="{FF2B5EF4-FFF2-40B4-BE49-F238E27FC236}">
                <a16:creationId xmlns:a16="http://schemas.microsoft.com/office/drawing/2014/main" id="{9C605D0B-E7F8-0649-9CD7-C08729F50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CC2696-9FD1-2345-8B2F-A3541E36A1C8}"/>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421951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98D38-B782-7D4E-A4EC-A800D677E7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F4C13A-62CE-A248-BDBF-DFDDD56969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6DE6402-0AE0-BB4D-8837-70ADF36BCD6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5F480A-2973-8E46-8F85-E7016DFAE618}"/>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6" name="フッター プレースホルダー 5">
            <a:extLst>
              <a:ext uri="{FF2B5EF4-FFF2-40B4-BE49-F238E27FC236}">
                <a16:creationId xmlns:a16="http://schemas.microsoft.com/office/drawing/2014/main" id="{7C16664F-DCD9-9749-88F5-B168ED34EE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C6C83C-865B-E043-9DC2-1A0E18A8E31A}"/>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137199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021F2-2AF1-CC48-9291-49AB8D0F2A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08EB2E-6103-3B42-9438-29D8791CE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EDA020-1C71-A54E-AA52-BD15FDAC79E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D1B5CA7-F755-7342-94AE-672ACCD6B5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F66CB4-F9E1-C744-A7BE-311238643F0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907708-9450-E04F-A5F6-6D0FFBA483AC}"/>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8" name="フッター プレースホルダー 7">
            <a:extLst>
              <a:ext uri="{FF2B5EF4-FFF2-40B4-BE49-F238E27FC236}">
                <a16:creationId xmlns:a16="http://schemas.microsoft.com/office/drawing/2014/main" id="{AA4441D1-E47B-454D-B36B-2D6A02B0655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92EAF0-F768-6441-BB5E-EE7873298DBB}"/>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90603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713AD-C23F-9A4C-AD64-A350E9683A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428ECC-C4A4-424C-9EE7-2F2B99846988}"/>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4" name="フッター プレースホルダー 3">
            <a:extLst>
              <a:ext uri="{FF2B5EF4-FFF2-40B4-BE49-F238E27FC236}">
                <a16:creationId xmlns:a16="http://schemas.microsoft.com/office/drawing/2014/main" id="{73443D25-E155-2243-B385-581997C868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EEBC11-55CD-E84A-A65C-50A63E2C649F}"/>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91470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8862B-E894-F040-A921-8A995FD4B5A1}"/>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3" name="フッター プレースホルダー 2">
            <a:extLst>
              <a:ext uri="{FF2B5EF4-FFF2-40B4-BE49-F238E27FC236}">
                <a16:creationId xmlns:a16="http://schemas.microsoft.com/office/drawing/2014/main" id="{F4C182A4-784C-D448-AC3E-0DDD736833E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2CC59F4-5F7D-E548-A7EC-3A297292652D}"/>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64576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24B331-247E-8C4F-910A-DAACA358A8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E0D615-9502-4A45-91BD-AA2125F4F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E912DE-6D20-AB48-A0B6-8E549663E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5E4485-7E8F-D844-AD1F-573E30FF839A}"/>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6" name="フッター プレースホルダー 5">
            <a:extLst>
              <a:ext uri="{FF2B5EF4-FFF2-40B4-BE49-F238E27FC236}">
                <a16:creationId xmlns:a16="http://schemas.microsoft.com/office/drawing/2014/main" id="{AACBFE3B-3E92-D848-BACC-D4668E2C38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DD4D75-F517-F24E-AAE4-83E31CA137C4}"/>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224616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F5A866-2243-354C-9D62-E60999460F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EC96B39-7D15-B240-84BD-9C0C522B8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E980005-1A3F-1744-B4B9-810A4C675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028B694-5F88-1E41-A5EF-014AADB28D21}"/>
              </a:ext>
            </a:extLst>
          </p:cNvPr>
          <p:cNvSpPr>
            <a:spLocks noGrp="1"/>
          </p:cNvSpPr>
          <p:nvPr>
            <p:ph type="dt" sz="half" idx="10"/>
          </p:nvPr>
        </p:nvSpPr>
        <p:spPr/>
        <p:txBody>
          <a:bodyPr/>
          <a:lstStyle/>
          <a:p>
            <a:fld id="{91D72292-F677-AF45-A1C7-DCD4228847E1}" type="datetimeFigureOut">
              <a:rPr kumimoji="1" lang="ja-JP" altLang="en-US" smtClean="0"/>
              <a:t>2022/6/16</a:t>
            </a:fld>
            <a:endParaRPr kumimoji="1" lang="ja-JP" altLang="en-US"/>
          </a:p>
        </p:txBody>
      </p:sp>
      <p:sp>
        <p:nvSpPr>
          <p:cNvPr id="6" name="フッター プレースホルダー 5">
            <a:extLst>
              <a:ext uri="{FF2B5EF4-FFF2-40B4-BE49-F238E27FC236}">
                <a16:creationId xmlns:a16="http://schemas.microsoft.com/office/drawing/2014/main" id="{6C9CE057-38A2-E344-ADF1-16C7856A98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D41AF0-3672-5B41-A2B9-46507795A0C0}"/>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158340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EA68E04-CE1F-BB41-893B-483055B02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110381-2FC3-304D-8F3A-BECDAC341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6261E7-FD23-F442-9A31-EEA6BDE83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72292-F677-AF45-A1C7-DCD4228847E1}" type="datetimeFigureOut">
              <a:rPr kumimoji="1" lang="ja-JP" altLang="en-US" smtClean="0"/>
              <a:t>2022/6/16</a:t>
            </a:fld>
            <a:endParaRPr kumimoji="1" lang="ja-JP" altLang="en-US"/>
          </a:p>
        </p:txBody>
      </p:sp>
      <p:sp>
        <p:nvSpPr>
          <p:cNvPr id="5" name="フッター プレースホルダー 4">
            <a:extLst>
              <a:ext uri="{FF2B5EF4-FFF2-40B4-BE49-F238E27FC236}">
                <a16:creationId xmlns:a16="http://schemas.microsoft.com/office/drawing/2014/main" id="{90DFFB52-5A84-FA41-BF55-A0983ED01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755022-DE80-A441-85D2-7CCB5576F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24276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e-stat.go.jp/stat-search/files?page=1&amp;layout=datalist&amp;toukei=00500215&amp;tstat=000001013427&amp;cycle=7&amp;year=20190&amp;month=0&amp;tclass1=000001033085&amp;tclass2=00000113754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D50CC4-1C5C-E147-8164-1F9081665663}"/>
              </a:ext>
            </a:extLst>
          </p:cNvPr>
          <p:cNvSpPr>
            <a:spLocks noGrp="1"/>
          </p:cNvSpPr>
          <p:nvPr>
            <p:ph type="ctrTitle"/>
          </p:nvPr>
        </p:nvSpPr>
        <p:spPr/>
        <p:txBody>
          <a:bodyPr/>
          <a:lstStyle/>
          <a:p>
            <a:r>
              <a:rPr lang="ja-JP" altLang="en-US" b="1"/>
              <a:t>報告資料</a:t>
            </a:r>
            <a:endParaRPr kumimoji="1" lang="ja-JP" altLang="en-US"/>
          </a:p>
        </p:txBody>
      </p:sp>
      <p:sp>
        <p:nvSpPr>
          <p:cNvPr id="3" name="字幕 2">
            <a:extLst>
              <a:ext uri="{FF2B5EF4-FFF2-40B4-BE49-F238E27FC236}">
                <a16:creationId xmlns:a16="http://schemas.microsoft.com/office/drawing/2014/main" id="{23885B88-5027-194D-9E51-4F49CD3FF679}"/>
              </a:ext>
            </a:extLst>
          </p:cNvPr>
          <p:cNvSpPr>
            <a:spLocks noGrp="1"/>
          </p:cNvSpPr>
          <p:nvPr>
            <p:ph type="subTitle" idx="1"/>
          </p:nvPr>
        </p:nvSpPr>
        <p:spPr/>
        <p:txBody>
          <a:bodyPr/>
          <a:lstStyle/>
          <a:p>
            <a:r>
              <a:rPr kumimoji="1" lang="ja-JP" altLang="en-US"/>
              <a:t>冨家旭陽</a:t>
            </a:r>
          </a:p>
        </p:txBody>
      </p:sp>
    </p:spTree>
    <p:extLst>
      <p:ext uri="{BB962C8B-B14F-4D97-AF65-F5344CB8AC3E}">
        <p14:creationId xmlns:p14="http://schemas.microsoft.com/office/powerpoint/2010/main" val="89706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B6F40-D516-4843-8BBE-F995F20B5FA2}"/>
              </a:ext>
            </a:extLst>
          </p:cNvPr>
          <p:cNvSpPr>
            <a:spLocks noGrp="1"/>
          </p:cNvSpPr>
          <p:nvPr>
            <p:ph type="title"/>
          </p:nvPr>
        </p:nvSpPr>
        <p:spPr>
          <a:xfrm>
            <a:off x="838200" y="2766218"/>
            <a:ext cx="10515600" cy="1325563"/>
          </a:xfrm>
        </p:spPr>
        <p:txBody>
          <a:bodyPr/>
          <a:lstStyle/>
          <a:p>
            <a:pPr algn="ctr"/>
            <a:r>
              <a:rPr kumimoji="1" lang="ja-JP" altLang="en-US"/>
              <a:t>しかし</a:t>
            </a:r>
          </a:p>
        </p:txBody>
      </p:sp>
    </p:spTree>
    <p:extLst>
      <p:ext uri="{BB962C8B-B14F-4D97-AF65-F5344CB8AC3E}">
        <p14:creationId xmlns:p14="http://schemas.microsoft.com/office/powerpoint/2010/main" val="270131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1BB04-ABE0-2545-8BB6-A3B3E2F583E2}"/>
              </a:ext>
            </a:extLst>
          </p:cNvPr>
          <p:cNvSpPr>
            <a:spLocks noGrp="1"/>
          </p:cNvSpPr>
          <p:nvPr>
            <p:ph type="title"/>
          </p:nvPr>
        </p:nvSpPr>
        <p:spPr>
          <a:xfrm>
            <a:off x="838200" y="2766218"/>
            <a:ext cx="10515600" cy="1325563"/>
          </a:xfrm>
        </p:spPr>
        <p:txBody>
          <a:bodyPr/>
          <a:lstStyle/>
          <a:p>
            <a:pPr algn="ctr"/>
            <a:r>
              <a:rPr lang="ja-JP" altLang="en-US">
                <a:latin typeface="MS Mincho" panose="02020609040205080304" pitchFamily="49" charset="-128"/>
                <a:ea typeface="MS Mincho" panose="02020609040205080304" pitchFamily="49" charset="-128"/>
              </a:rPr>
              <a:t>ヘッジングは利益を得るチャンスも犠牲</a:t>
            </a:r>
            <a:endParaRPr kumimoji="1" lang="ja-JP" altLang="en-US"/>
          </a:p>
        </p:txBody>
      </p:sp>
    </p:spTree>
    <p:extLst>
      <p:ext uri="{BB962C8B-B14F-4D97-AF65-F5344CB8AC3E}">
        <p14:creationId xmlns:p14="http://schemas.microsoft.com/office/powerpoint/2010/main" val="254619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BCC3F-6607-F344-9CCF-CD34F3745FCE}"/>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価格上昇による利益獲得のチャンスも犠牲にしているから</a:t>
            </a:r>
            <a:endParaRPr kumimoji="1" lang="ja-JP" altLang="en-US"/>
          </a:p>
        </p:txBody>
      </p:sp>
    </p:spTree>
    <p:extLst>
      <p:ext uri="{BB962C8B-B14F-4D97-AF65-F5344CB8AC3E}">
        <p14:creationId xmlns:p14="http://schemas.microsoft.com/office/powerpoint/2010/main" val="68450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5BB750-E780-094A-8CB8-456FBDC0A03B}"/>
              </a:ext>
            </a:extLst>
          </p:cNvPr>
          <p:cNvSpPr>
            <a:spLocks noGrp="1"/>
          </p:cNvSpPr>
          <p:nvPr>
            <p:ph type="title"/>
          </p:nvPr>
        </p:nvSpPr>
        <p:spPr>
          <a:xfrm>
            <a:off x="838200" y="365125"/>
            <a:ext cx="10515600" cy="244475"/>
          </a:xfrm>
        </p:spPr>
        <p:txBody>
          <a:bodyPr>
            <a:normAutofit fontScale="90000"/>
          </a:bodyPr>
          <a:lstStyle/>
          <a:p>
            <a:pPr algn="ctr"/>
            <a:r>
              <a:rPr kumimoji="1" lang="ja-JP" altLang="en-US" sz="1800"/>
              <a:t>農作物の市場価格が上がっていく場合</a:t>
            </a:r>
          </a:p>
        </p:txBody>
      </p:sp>
      <p:pic>
        <p:nvPicPr>
          <p:cNvPr id="7" name="図 6" descr="グラフ, 折れ線グラフ&#10;&#10;自動的に生成された説明">
            <a:extLst>
              <a:ext uri="{FF2B5EF4-FFF2-40B4-BE49-F238E27FC236}">
                <a16:creationId xmlns:a16="http://schemas.microsoft.com/office/drawing/2014/main" id="{15D929A6-21F0-AC40-84F2-EAB78146608D}"/>
              </a:ext>
            </a:extLst>
          </p:cNvPr>
          <p:cNvPicPr>
            <a:picLocks noChangeAspect="1"/>
          </p:cNvPicPr>
          <p:nvPr/>
        </p:nvPicPr>
        <p:blipFill>
          <a:blip r:embed="rId2"/>
          <a:stretch>
            <a:fillRect/>
          </a:stretch>
        </p:blipFill>
        <p:spPr>
          <a:xfrm>
            <a:off x="401972" y="609600"/>
            <a:ext cx="11388055" cy="6248399"/>
          </a:xfrm>
          <a:prstGeom prst="rect">
            <a:avLst/>
          </a:prstGeom>
        </p:spPr>
      </p:pic>
    </p:spTree>
    <p:extLst>
      <p:ext uri="{BB962C8B-B14F-4D97-AF65-F5344CB8AC3E}">
        <p14:creationId xmlns:p14="http://schemas.microsoft.com/office/powerpoint/2010/main" val="237850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47FD4-CCE7-4948-B2FB-3E769B0AE49D}"/>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販売価格を予測</a:t>
            </a:r>
            <a:r>
              <a:rPr lang="en-US" altLang="ja-JP" dirty="0">
                <a:latin typeface="MS Mincho" panose="02020609040205080304" pitchFamily="49" charset="-128"/>
                <a:ea typeface="MS Mincho" panose="02020609040205080304" pitchFamily="49" charset="-128"/>
              </a:rPr>
              <a:t> =&gt; </a:t>
            </a:r>
            <a:r>
              <a:rPr lang="ja-JP" altLang="en-US">
                <a:latin typeface="MS Mincho" panose="02020609040205080304" pitchFamily="49" charset="-128"/>
                <a:ea typeface="MS Mincho" panose="02020609040205080304" pitchFamily="49" charset="-128"/>
              </a:rPr>
              <a:t>ヘッジング</a:t>
            </a:r>
            <a:endParaRPr kumimoji="1" lang="ja-JP" altLang="en-US"/>
          </a:p>
        </p:txBody>
      </p:sp>
      <p:sp>
        <p:nvSpPr>
          <p:cNvPr id="21" name="乗算記号 20">
            <a:extLst>
              <a:ext uri="{FF2B5EF4-FFF2-40B4-BE49-F238E27FC236}">
                <a16:creationId xmlns:a16="http://schemas.microsoft.com/office/drawing/2014/main" id="{6A6C1D7E-D7A6-C54D-8D00-D44664E27B5D}"/>
              </a:ext>
            </a:extLst>
          </p:cNvPr>
          <p:cNvSpPr/>
          <p:nvPr/>
        </p:nvSpPr>
        <p:spPr>
          <a:xfrm>
            <a:off x="7382933" y="2766218"/>
            <a:ext cx="2556934" cy="1325563"/>
          </a:xfrm>
          <a:prstGeom prst="mathMultiply">
            <a:avLst/>
          </a:prstGeom>
          <a:solidFill>
            <a:srgbClr val="FF00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58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86EDB-6441-D74C-97F4-30078A0A4BCD}"/>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利益を得るチャンスを犠牲にせずにすむ</a:t>
            </a:r>
            <a:endParaRPr kumimoji="1" lang="ja-JP" altLang="en-US"/>
          </a:p>
        </p:txBody>
      </p:sp>
    </p:spTree>
    <p:extLst>
      <p:ext uri="{BB962C8B-B14F-4D97-AF65-F5344CB8AC3E}">
        <p14:creationId xmlns:p14="http://schemas.microsoft.com/office/powerpoint/2010/main" val="33315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6FE46B-7FAE-0242-A0FD-5B6A6E4C3D86}"/>
              </a:ext>
            </a:extLst>
          </p:cNvPr>
          <p:cNvSpPr>
            <a:spLocks noGrp="1"/>
          </p:cNvSpPr>
          <p:nvPr>
            <p:ph type="title"/>
          </p:nvPr>
        </p:nvSpPr>
        <p:spPr>
          <a:xfrm>
            <a:off x="838200" y="2766218"/>
            <a:ext cx="10515600" cy="1325563"/>
          </a:xfrm>
        </p:spPr>
        <p:txBody>
          <a:bodyPr/>
          <a:lstStyle/>
          <a:p>
            <a:pPr algn="ctr"/>
            <a:r>
              <a:rPr lang="ja-JP" altLang="en-US" b="1"/>
              <a:t>研究の目的</a:t>
            </a:r>
            <a:endParaRPr kumimoji="1" lang="ja-JP" altLang="en-US" b="1"/>
          </a:p>
        </p:txBody>
      </p:sp>
    </p:spTree>
    <p:extLst>
      <p:ext uri="{BB962C8B-B14F-4D97-AF65-F5344CB8AC3E}">
        <p14:creationId xmlns:p14="http://schemas.microsoft.com/office/powerpoint/2010/main" val="380335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2DCAD2-2FC3-3A46-A5CB-427F15056377}"/>
              </a:ext>
            </a:extLst>
          </p:cNvPr>
          <p:cNvSpPr>
            <a:spLocks noGrp="1"/>
          </p:cNvSpPr>
          <p:nvPr>
            <p:ph type="title"/>
          </p:nvPr>
        </p:nvSpPr>
        <p:spPr>
          <a:xfrm>
            <a:off x="838200" y="2888191"/>
            <a:ext cx="10515600" cy="1325563"/>
          </a:xfrm>
        </p:spPr>
        <p:txBody>
          <a:bodyPr>
            <a:normAutofit/>
          </a:bodyPr>
          <a:lstStyle/>
          <a:p>
            <a:pPr algn="ctr"/>
            <a:r>
              <a:rPr lang="ja-JP" altLang="ja-JP"/>
              <a:t>農作物の販売価格は、何が原因</a:t>
            </a:r>
            <a:r>
              <a:rPr lang="en-US" altLang="ja-JP" dirty="0"/>
              <a:t>?</a:t>
            </a:r>
            <a:endParaRPr kumimoji="1" lang="ja-JP" altLang="en-US"/>
          </a:p>
        </p:txBody>
      </p:sp>
    </p:spTree>
    <p:extLst>
      <p:ext uri="{BB962C8B-B14F-4D97-AF65-F5344CB8AC3E}">
        <p14:creationId xmlns:p14="http://schemas.microsoft.com/office/powerpoint/2010/main" val="297154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6F188-2F6F-8948-8041-76670BF59E3F}"/>
              </a:ext>
            </a:extLst>
          </p:cNvPr>
          <p:cNvSpPr>
            <a:spLocks noGrp="1"/>
          </p:cNvSpPr>
          <p:nvPr>
            <p:ph type="title"/>
          </p:nvPr>
        </p:nvSpPr>
        <p:spPr>
          <a:xfrm>
            <a:off x="838200" y="2766218"/>
            <a:ext cx="10515600" cy="1325563"/>
          </a:xfrm>
        </p:spPr>
        <p:txBody>
          <a:bodyPr/>
          <a:lstStyle/>
          <a:p>
            <a:pPr algn="ctr"/>
            <a:r>
              <a:rPr lang="ja-JP" altLang="en-US" b="1"/>
              <a:t>先行研究の紹介</a:t>
            </a:r>
            <a:br>
              <a:rPr lang="en-US" altLang="ja-JP" b="1" dirty="0"/>
            </a:br>
            <a:r>
              <a:rPr lang="ja-JP" altLang="en-US" b="1"/>
              <a:t>（データや分析方法，分析結果を明示）</a:t>
            </a:r>
            <a:endParaRPr kumimoji="1" lang="ja-JP" altLang="en-US" b="1"/>
          </a:p>
        </p:txBody>
      </p:sp>
    </p:spTree>
    <p:extLst>
      <p:ext uri="{BB962C8B-B14F-4D97-AF65-F5344CB8AC3E}">
        <p14:creationId xmlns:p14="http://schemas.microsoft.com/office/powerpoint/2010/main" val="1307283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BA8202E4-18DB-AB49-9C7F-A6D591A0BAA2}"/>
              </a:ext>
            </a:extLst>
          </p:cNvPr>
          <p:cNvGraphicFramePr>
            <a:graphicFrameLocks noGrp="1"/>
          </p:cNvGraphicFramePr>
          <p:nvPr>
            <p:ph idx="1"/>
            <p:extLst>
              <p:ext uri="{D42A27DB-BD31-4B8C-83A1-F6EECF244321}">
                <p14:modId xmlns:p14="http://schemas.microsoft.com/office/powerpoint/2010/main" val="802656522"/>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直線矢印コネクタ 7">
            <a:extLst>
              <a:ext uri="{FF2B5EF4-FFF2-40B4-BE49-F238E27FC236}">
                <a16:creationId xmlns:a16="http://schemas.microsoft.com/office/drawing/2014/main" id="{547CE073-1F17-7643-A1BB-5E98D1571D84}"/>
              </a:ext>
            </a:extLst>
          </p:cNvPr>
          <p:cNvCxnSpPr>
            <a:cxnSpLocks/>
          </p:cNvCxnSpPr>
          <p:nvPr/>
        </p:nvCxnSpPr>
        <p:spPr>
          <a:xfrm flipH="1">
            <a:off x="4351863" y="4487334"/>
            <a:ext cx="575733" cy="338666"/>
          </a:xfrm>
          <a:prstGeom prst="straightConnector1">
            <a:avLst/>
          </a:prstGeom>
          <a:ln w="635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10A0D00-ACE5-604C-BF13-7B9610517EDC}"/>
              </a:ext>
            </a:extLst>
          </p:cNvPr>
          <p:cNvCxnSpPr>
            <a:cxnSpLocks/>
          </p:cNvCxnSpPr>
          <p:nvPr/>
        </p:nvCxnSpPr>
        <p:spPr>
          <a:xfrm flipV="1">
            <a:off x="5841999" y="2336800"/>
            <a:ext cx="0" cy="660399"/>
          </a:xfrm>
          <a:prstGeom prst="straightConnector1">
            <a:avLst/>
          </a:prstGeom>
          <a:ln w="635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F3123CB-C576-514B-92A5-1DA928E61A1B}"/>
              </a:ext>
            </a:extLst>
          </p:cNvPr>
          <p:cNvCxnSpPr>
            <a:cxnSpLocks/>
          </p:cNvCxnSpPr>
          <p:nvPr/>
        </p:nvCxnSpPr>
        <p:spPr>
          <a:xfrm flipH="1" flipV="1">
            <a:off x="6917268" y="5020732"/>
            <a:ext cx="694266" cy="389465"/>
          </a:xfrm>
          <a:prstGeom prst="straightConnector1">
            <a:avLst/>
          </a:prstGeom>
          <a:ln w="635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2EBE268-B9D0-EA42-A5C5-E1CA62302A06}"/>
              </a:ext>
            </a:extLst>
          </p:cNvPr>
          <p:cNvCxnSpPr>
            <a:cxnSpLocks/>
          </p:cNvCxnSpPr>
          <p:nvPr/>
        </p:nvCxnSpPr>
        <p:spPr>
          <a:xfrm>
            <a:off x="7315202" y="4487334"/>
            <a:ext cx="592664" cy="338666"/>
          </a:xfrm>
          <a:prstGeom prst="straightConnector1">
            <a:avLst/>
          </a:prstGeom>
          <a:ln w="635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BA4B8BCD-909D-8D45-BB5A-75A3FDDF9CEF}"/>
              </a:ext>
            </a:extLst>
          </p:cNvPr>
          <p:cNvCxnSpPr>
            <a:cxnSpLocks/>
          </p:cNvCxnSpPr>
          <p:nvPr/>
        </p:nvCxnSpPr>
        <p:spPr>
          <a:xfrm>
            <a:off x="6316132" y="2336803"/>
            <a:ext cx="0" cy="660398"/>
          </a:xfrm>
          <a:prstGeom prst="straightConnector1">
            <a:avLst/>
          </a:prstGeom>
          <a:ln w="635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FE75119-09E7-9844-BE75-D7E7861EEA93}"/>
              </a:ext>
            </a:extLst>
          </p:cNvPr>
          <p:cNvCxnSpPr>
            <a:cxnSpLocks/>
          </p:cNvCxnSpPr>
          <p:nvPr/>
        </p:nvCxnSpPr>
        <p:spPr>
          <a:xfrm flipV="1">
            <a:off x="4639730" y="5020732"/>
            <a:ext cx="677337" cy="389465"/>
          </a:xfrm>
          <a:prstGeom prst="straightConnector1">
            <a:avLst/>
          </a:prstGeom>
          <a:ln w="635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B8B028B-4323-7745-ADA8-4C7E622E8CD0}"/>
              </a:ext>
            </a:extLst>
          </p:cNvPr>
          <p:cNvCxnSpPr>
            <a:cxnSpLocks/>
          </p:cNvCxnSpPr>
          <p:nvPr/>
        </p:nvCxnSpPr>
        <p:spPr>
          <a:xfrm>
            <a:off x="7873999" y="1388535"/>
            <a:ext cx="1117601" cy="0"/>
          </a:xfrm>
          <a:prstGeom prst="straightConnector1">
            <a:avLst/>
          </a:prstGeom>
          <a:ln w="635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B541380-E666-1048-AFAE-3A1CEF09A29A}"/>
              </a:ext>
            </a:extLst>
          </p:cNvPr>
          <p:cNvCxnSpPr>
            <a:cxnSpLocks/>
          </p:cNvCxnSpPr>
          <p:nvPr/>
        </p:nvCxnSpPr>
        <p:spPr>
          <a:xfrm>
            <a:off x="7873999" y="1761070"/>
            <a:ext cx="1117601" cy="0"/>
          </a:xfrm>
          <a:prstGeom prst="straightConnector1">
            <a:avLst/>
          </a:prstGeom>
          <a:ln w="635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6B4988B-4366-0346-AB6F-BBD1A15EDF63}"/>
              </a:ext>
            </a:extLst>
          </p:cNvPr>
          <p:cNvCxnSpPr>
            <a:cxnSpLocks/>
          </p:cNvCxnSpPr>
          <p:nvPr/>
        </p:nvCxnSpPr>
        <p:spPr>
          <a:xfrm>
            <a:off x="7874000" y="2116668"/>
            <a:ext cx="1117600" cy="0"/>
          </a:xfrm>
          <a:prstGeom prst="straightConnector1">
            <a:avLst/>
          </a:prstGeom>
          <a:ln w="63500">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CBAB91C-0D6F-0744-AEB9-81428B1C1F0F}"/>
              </a:ext>
            </a:extLst>
          </p:cNvPr>
          <p:cNvSpPr txBox="1"/>
          <p:nvPr/>
        </p:nvSpPr>
        <p:spPr>
          <a:xfrm>
            <a:off x="8991600" y="1220807"/>
            <a:ext cx="1619354" cy="369332"/>
          </a:xfrm>
          <a:prstGeom prst="rect">
            <a:avLst/>
          </a:prstGeom>
          <a:noFill/>
        </p:spPr>
        <p:txBody>
          <a:bodyPr wrap="none" rtlCol="0">
            <a:spAutoFit/>
          </a:bodyPr>
          <a:lstStyle/>
          <a:p>
            <a:r>
              <a:rPr kumimoji="1" lang="en-US" altLang="ja-JP" dirty="0"/>
              <a:t>Power supply</a:t>
            </a:r>
            <a:endParaRPr kumimoji="1" lang="ja-JP" altLang="en-US"/>
          </a:p>
        </p:txBody>
      </p:sp>
      <p:sp>
        <p:nvSpPr>
          <p:cNvPr id="51" name="テキスト ボックス 50">
            <a:extLst>
              <a:ext uri="{FF2B5EF4-FFF2-40B4-BE49-F238E27FC236}">
                <a16:creationId xmlns:a16="http://schemas.microsoft.com/office/drawing/2014/main" id="{3610ED86-1E97-FA4D-841F-663E04B78991}"/>
              </a:ext>
            </a:extLst>
          </p:cNvPr>
          <p:cNvSpPr txBox="1"/>
          <p:nvPr/>
        </p:nvSpPr>
        <p:spPr>
          <a:xfrm>
            <a:off x="8991600" y="1967471"/>
            <a:ext cx="1298753" cy="369332"/>
          </a:xfrm>
          <a:prstGeom prst="rect">
            <a:avLst/>
          </a:prstGeom>
          <a:noFill/>
        </p:spPr>
        <p:txBody>
          <a:bodyPr wrap="none" rtlCol="0">
            <a:spAutoFit/>
          </a:bodyPr>
          <a:lstStyle/>
          <a:p>
            <a:r>
              <a:rPr kumimoji="1" lang="en-US" altLang="ja-JP" dirty="0"/>
              <a:t>Cash Flow</a:t>
            </a:r>
            <a:endParaRPr kumimoji="1" lang="ja-JP" altLang="en-US"/>
          </a:p>
        </p:txBody>
      </p:sp>
      <p:sp>
        <p:nvSpPr>
          <p:cNvPr id="52" name="テキスト ボックス 51">
            <a:extLst>
              <a:ext uri="{FF2B5EF4-FFF2-40B4-BE49-F238E27FC236}">
                <a16:creationId xmlns:a16="http://schemas.microsoft.com/office/drawing/2014/main" id="{8AB627A2-819E-4644-9A04-A556A386E588}"/>
              </a:ext>
            </a:extLst>
          </p:cNvPr>
          <p:cNvSpPr txBox="1"/>
          <p:nvPr/>
        </p:nvSpPr>
        <p:spPr>
          <a:xfrm>
            <a:off x="8991599" y="1615074"/>
            <a:ext cx="2012089" cy="369332"/>
          </a:xfrm>
          <a:prstGeom prst="rect">
            <a:avLst/>
          </a:prstGeom>
          <a:noFill/>
        </p:spPr>
        <p:txBody>
          <a:bodyPr wrap="none" rtlCol="0">
            <a:spAutoFit/>
          </a:bodyPr>
          <a:lstStyle/>
          <a:p>
            <a:r>
              <a:rPr lang="en-US" altLang="ja-JP" dirty="0"/>
              <a:t>Vegetable supply</a:t>
            </a:r>
            <a:endParaRPr kumimoji="1" lang="ja-JP" altLang="en-US"/>
          </a:p>
        </p:txBody>
      </p:sp>
    </p:spTree>
    <p:extLst>
      <p:ext uri="{BB962C8B-B14F-4D97-AF65-F5344CB8AC3E}">
        <p14:creationId xmlns:p14="http://schemas.microsoft.com/office/powerpoint/2010/main" val="62467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A5BDA-642F-8243-957E-D0FBAAFBC6E3}"/>
              </a:ext>
            </a:extLst>
          </p:cNvPr>
          <p:cNvSpPr>
            <a:spLocks noGrp="1"/>
          </p:cNvSpPr>
          <p:nvPr>
            <p:ph type="title"/>
          </p:nvPr>
        </p:nvSpPr>
        <p:spPr>
          <a:xfrm>
            <a:off x="838200" y="2766218"/>
            <a:ext cx="10515600" cy="1325563"/>
          </a:xfrm>
        </p:spPr>
        <p:txBody>
          <a:bodyPr/>
          <a:lstStyle/>
          <a:p>
            <a:pPr algn="ctr"/>
            <a:r>
              <a:rPr lang="ja-JP" altLang="ja-JP"/>
              <a:t>農作物の販売価格は、何が原因</a:t>
            </a:r>
            <a:r>
              <a:rPr lang="en-US" altLang="ja-JP" dirty="0"/>
              <a:t>?</a:t>
            </a:r>
            <a:endParaRPr kumimoji="1" lang="ja-JP" altLang="en-US"/>
          </a:p>
        </p:txBody>
      </p:sp>
    </p:spTree>
    <p:extLst>
      <p:ext uri="{BB962C8B-B14F-4D97-AF65-F5344CB8AC3E}">
        <p14:creationId xmlns:p14="http://schemas.microsoft.com/office/powerpoint/2010/main" val="1647029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09A2-3962-0C4C-8D61-C6D6BDE6289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C1041EE-264D-0D44-997D-F3EC2FF8DAFD}"/>
              </a:ext>
            </a:extLst>
          </p:cNvPr>
          <p:cNvSpPr>
            <a:spLocks noGrp="1"/>
          </p:cNvSpPr>
          <p:nvPr>
            <p:ph idx="1"/>
          </p:nvPr>
        </p:nvSpPr>
        <p:spPr/>
        <p:txBody>
          <a:bodyPr/>
          <a:lstStyle/>
          <a:p>
            <a:r>
              <a:rPr lang="ja-JP" altLang="en-US"/>
              <a:t>データと分析方法</a:t>
            </a:r>
            <a:endParaRPr lang="en-US" altLang="ja-JP" dirty="0"/>
          </a:p>
          <a:p>
            <a:r>
              <a:rPr lang="ja-JP" altLang="en-US"/>
              <a:t>過去 </a:t>
            </a:r>
            <a:r>
              <a:rPr lang="en-US" altLang="ja-JP" dirty="0"/>
              <a:t>8 </a:t>
            </a:r>
            <a:r>
              <a:rPr lang="ja-JP" altLang="en-US"/>
              <a:t>年間の各月の気象データと卸売価格の相関を求め， 卸売価格との相関が高い各月の気温のデータに基づいてレタ スの卸売価格を推定するモデルを作成する．このモデルは， 多項式関数を生成する </a:t>
            </a:r>
            <a:r>
              <a:rPr lang="en" altLang="ja-JP" dirty="0"/>
              <a:t>GP(Genetic Programming) </a:t>
            </a:r>
            <a:r>
              <a:rPr lang="ja-JP" altLang="en-US"/>
              <a:t>の手法を 適用し，過去 </a:t>
            </a:r>
            <a:r>
              <a:rPr lang="en-US" altLang="ja-JP" dirty="0"/>
              <a:t>36 </a:t>
            </a:r>
            <a:r>
              <a:rPr lang="ja-JP" altLang="en-US"/>
              <a:t>か月間の各月の最低気温のデータに基づいて， 実際の卸市場価格と予測値の最小 </a:t>
            </a:r>
            <a:r>
              <a:rPr lang="en-US" altLang="ja-JP" dirty="0"/>
              <a:t>2 </a:t>
            </a:r>
            <a:r>
              <a:rPr lang="ja-JP" altLang="en-US"/>
              <a:t>乗誤差が小さくする多項式関数を求める．これを翌月のレタスの卸売価格を予測する 予測式として利用する．また，</a:t>
            </a:r>
            <a:r>
              <a:rPr lang="en" altLang="ja-JP" dirty="0"/>
              <a:t>GP </a:t>
            </a:r>
            <a:r>
              <a:rPr lang="ja-JP" altLang="en-US"/>
              <a:t>は確率的に多項式関数を生 成するため，関数の生成を </a:t>
            </a:r>
            <a:r>
              <a:rPr lang="en-US" altLang="ja-JP" dirty="0"/>
              <a:t>5 </a:t>
            </a:r>
            <a:r>
              <a:rPr lang="ja-JP" altLang="en-US"/>
              <a:t>回行い，その平均をとっている．</a:t>
            </a:r>
            <a:endParaRPr kumimoji="1" lang="ja-JP" altLang="en-US"/>
          </a:p>
        </p:txBody>
      </p:sp>
    </p:spTree>
    <p:extLst>
      <p:ext uri="{BB962C8B-B14F-4D97-AF65-F5344CB8AC3E}">
        <p14:creationId xmlns:p14="http://schemas.microsoft.com/office/powerpoint/2010/main" val="1858833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5F0B46-C420-B249-B3A7-E2146BA2C2E4}"/>
              </a:ext>
            </a:extLst>
          </p:cNvPr>
          <p:cNvSpPr>
            <a:spLocks noGrp="1"/>
          </p:cNvSpPr>
          <p:nvPr>
            <p:ph type="title"/>
          </p:nvPr>
        </p:nvSpPr>
        <p:spPr/>
        <p:txBody>
          <a:bodyPr/>
          <a:lstStyle/>
          <a:p>
            <a:endParaRPr kumimoji="1" lang="ja-JP" altLang="en-US"/>
          </a:p>
        </p:txBody>
      </p:sp>
      <p:sp>
        <p:nvSpPr>
          <p:cNvPr id="7" name="コンテンツ プレースホルダー 6">
            <a:extLst>
              <a:ext uri="{FF2B5EF4-FFF2-40B4-BE49-F238E27FC236}">
                <a16:creationId xmlns:a16="http://schemas.microsoft.com/office/drawing/2014/main" id="{2B3DBC38-93B1-4041-89A8-D8B64AEEDF4E}"/>
              </a:ext>
            </a:extLst>
          </p:cNvPr>
          <p:cNvSpPr>
            <a:spLocks noGrp="1"/>
          </p:cNvSpPr>
          <p:nvPr>
            <p:ph idx="1"/>
          </p:nvPr>
        </p:nvSpPr>
        <p:spPr/>
        <p:txBody>
          <a:bodyPr/>
          <a:lstStyle/>
          <a:p>
            <a:endParaRPr lang="ja-JP" altLang="en-US"/>
          </a:p>
        </p:txBody>
      </p:sp>
      <p:pic>
        <p:nvPicPr>
          <p:cNvPr id="8" name="図 7" descr="グラフ, 散布図&#10;&#10;自動的に生成された説明">
            <a:extLst>
              <a:ext uri="{FF2B5EF4-FFF2-40B4-BE49-F238E27FC236}">
                <a16:creationId xmlns:a16="http://schemas.microsoft.com/office/drawing/2014/main" id="{CC3F54D7-C06D-D544-A2F9-115B2580E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666" y="0"/>
            <a:ext cx="9990667" cy="6862264"/>
          </a:xfrm>
          <a:prstGeom prst="rect">
            <a:avLst/>
          </a:prstGeom>
        </p:spPr>
      </p:pic>
    </p:spTree>
    <p:extLst>
      <p:ext uri="{BB962C8B-B14F-4D97-AF65-F5344CB8AC3E}">
        <p14:creationId xmlns:p14="http://schemas.microsoft.com/office/powerpoint/2010/main" val="62250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62F71-9AE4-CF4B-9252-BE7DFBB8DC77}"/>
              </a:ext>
            </a:extLst>
          </p:cNvPr>
          <p:cNvSpPr>
            <a:spLocks noGrp="1"/>
          </p:cNvSpPr>
          <p:nvPr>
            <p:ph type="title"/>
          </p:nvPr>
        </p:nvSpPr>
        <p:spPr>
          <a:xfrm>
            <a:off x="838200" y="2766218"/>
            <a:ext cx="10515600" cy="1325563"/>
          </a:xfrm>
        </p:spPr>
        <p:txBody>
          <a:bodyPr>
            <a:normAutofit fontScale="90000"/>
          </a:bodyPr>
          <a:lstStyle/>
          <a:p>
            <a:pPr algn="ctr"/>
            <a:r>
              <a:rPr lang="en-US" altLang="ja-JP" dirty="0" err="1"/>
              <a:t>GeneticProgramming</a:t>
            </a:r>
            <a:r>
              <a:rPr lang="ja-JP" altLang="ja-JP"/>
              <a:t>に基づき生成した価格モデルは最低気温と卸売価格との関係を定性的には予測できる </a:t>
            </a:r>
            <a:endParaRPr kumimoji="1" lang="ja-JP" altLang="en-US"/>
          </a:p>
        </p:txBody>
      </p:sp>
    </p:spTree>
    <p:extLst>
      <p:ext uri="{BB962C8B-B14F-4D97-AF65-F5344CB8AC3E}">
        <p14:creationId xmlns:p14="http://schemas.microsoft.com/office/powerpoint/2010/main" val="939681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C926A-6699-FD44-839C-C9FF25F1DF6E}"/>
              </a:ext>
            </a:extLst>
          </p:cNvPr>
          <p:cNvSpPr>
            <a:spLocks noGrp="1"/>
          </p:cNvSpPr>
          <p:nvPr>
            <p:ph type="title"/>
          </p:nvPr>
        </p:nvSpPr>
        <p:spPr>
          <a:xfrm>
            <a:off x="838200" y="2766218"/>
            <a:ext cx="10515600" cy="1325563"/>
          </a:xfrm>
        </p:spPr>
        <p:txBody>
          <a:bodyPr>
            <a:normAutofit/>
          </a:bodyPr>
          <a:lstStyle/>
          <a:p>
            <a:pPr algn="ctr"/>
            <a:r>
              <a:rPr lang="ja-JP" altLang="en-US" b="1"/>
              <a:t>研究で使用する予定のデータと分析方法</a:t>
            </a:r>
            <a:endParaRPr kumimoji="1" lang="ja-JP" altLang="en-US" b="1"/>
          </a:p>
        </p:txBody>
      </p:sp>
    </p:spTree>
    <p:extLst>
      <p:ext uri="{BB962C8B-B14F-4D97-AF65-F5344CB8AC3E}">
        <p14:creationId xmlns:p14="http://schemas.microsoft.com/office/powerpoint/2010/main" val="2320178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5053E-0CAC-E147-ABF5-A5E4298AE8CA}"/>
              </a:ext>
            </a:extLst>
          </p:cNvPr>
          <p:cNvSpPr>
            <a:spLocks noGrp="1"/>
          </p:cNvSpPr>
          <p:nvPr>
            <p:ph type="title"/>
          </p:nvPr>
        </p:nvSpPr>
        <p:spPr>
          <a:xfrm>
            <a:off x="838200" y="2766218"/>
            <a:ext cx="10515600" cy="1325563"/>
          </a:xfrm>
        </p:spPr>
        <p:txBody>
          <a:bodyPr/>
          <a:lstStyle/>
          <a:p>
            <a:pPr algn="ctr"/>
            <a:r>
              <a:rPr kumimoji="1" lang="ja-JP" altLang="en-US"/>
              <a:t>先行研究もレタス</a:t>
            </a:r>
            <a:r>
              <a:rPr kumimoji="1" lang="en-US" altLang="ja-JP" dirty="0"/>
              <a:t> =&gt; </a:t>
            </a:r>
            <a:r>
              <a:rPr kumimoji="1" lang="ja-JP" altLang="en-US" b="1"/>
              <a:t>レタス</a:t>
            </a:r>
          </a:p>
        </p:txBody>
      </p:sp>
    </p:spTree>
    <p:extLst>
      <p:ext uri="{BB962C8B-B14F-4D97-AF65-F5344CB8AC3E}">
        <p14:creationId xmlns:p14="http://schemas.microsoft.com/office/powerpoint/2010/main" val="339653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308C2-D751-A045-9667-81AB2293BB0F}"/>
              </a:ext>
            </a:extLst>
          </p:cNvPr>
          <p:cNvSpPr>
            <a:spLocks noGrp="1"/>
          </p:cNvSpPr>
          <p:nvPr>
            <p:ph type="title"/>
          </p:nvPr>
        </p:nvSpPr>
        <p:spPr>
          <a:xfrm>
            <a:off x="838200" y="2766218"/>
            <a:ext cx="10515600" cy="1325563"/>
          </a:xfrm>
        </p:spPr>
        <p:txBody>
          <a:bodyPr/>
          <a:lstStyle/>
          <a:p>
            <a:pPr algn="ctr"/>
            <a:r>
              <a:rPr kumimoji="1" lang="ja-JP" altLang="en-US"/>
              <a:t>被説明変数</a:t>
            </a:r>
            <a:r>
              <a:rPr kumimoji="1" lang="en-US" altLang="ja-JP" dirty="0"/>
              <a:t> </a:t>
            </a:r>
            <a:r>
              <a:rPr kumimoji="1" lang="ja-JP" altLang="en-US" b="1"/>
              <a:t>長野県</a:t>
            </a:r>
            <a:r>
              <a:rPr kumimoji="1" lang="ja-JP" altLang="en-US"/>
              <a:t>の卸売価格</a:t>
            </a:r>
          </a:p>
        </p:txBody>
      </p:sp>
    </p:spTree>
    <p:extLst>
      <p:ext uri="{BB962C8B-B14F-4D97-AF65-F5344CB8AC3E}">
        <p14:creationId xmlns:p14="http://schemas.microsoft.com/office/powerpoint/2010/main" val="284146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484B7-D90D-DD43-B22D-E39EEDAB231F}"/>
              </a:ext>
            </a:extLst>
          </p:cNvPr>
          <p:cNvSpPr>
            <a:spLocks noGrp="1"/>
          </p:cNvSpPr>
          <p:nvPr>
            <p:ph type="title"/>
          </p:nvPr>
        </p:nvSpPr>
        <p:spPr>
          <a:xfrm>
            <a:off x="838200" y="2766218"/>
            <a:ext cx="10515600" cy="1325563"/>
          </a:xfrm>
        </p:spPr>
        <p:txBody>
          <a:bodyPr/>
          <a:lstStyle/>
          <a:p>
            <a:pPr algn="ctr"/>
            <a:r>
              <a:rPr kumimoji="1" lang="ja-JP" altLang="en-US"/>
              <a:t>日本で一番レタスの出荷量が多いから</a:t>
            </a:r>
          </a:p>
        </p:txBody>
      </p:sp>
    </p:spTree>
    <p:extLst>
      <p:ext uri="{BB962C8B-B14F-4D97-AF65-F5344CB8AC3E}">
        <p14:creationId xmlns:p14="http://schemas.microsoft.com/office/powerpoint/2010/main" val="1438378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52E35-C48E-344E-82BD-B6F0348529B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32CD7F1-059D-4E4D-94C9-8ABD161E9051}"/>
              </a:ext>
            </a:extLst>
          </p:cNvPr>
          <p:cNvSpPr>
            <a:spLocks noGrp="1"/>
          </p:cNvSpPr>
          <p:nvPr>
            <p:ph idx="1"/>
          </p:nvPr>
        </p:nvSpPr>
        <p:spPr/>
        <p:txBody>
          <a:bodyPr/>
          <a:lstStyle/>
          <a:p>
            <a:endParaRPr kumimoji="1" lang="ja-JP" altLang="en-US"/>
          </a:p>
        </p:txBody>
      </p:sp>
      <p:graphicFrame>
        <p:nvGraphicFramePr>
          <p:cNvPr id="4" name="グラフ 3">
            <a:extLst>
              <a:ext uri="{FF2B5EF4-FFF2-40B4-BE49-F238E27FC236}">
                <a16:creationId xmlns:a16="http://schemas.microsoft.com/office/drawing/2014/main" id="{177EAF43-B7E3-A24C-BDF9-9326888A14BC}"/>
              </a:ext>
            </a:extLst>
          </p:cNvPr>
          <p:cNvGraphicFramePr>
            <a:graphicFrameLocks/>
          </p:cNvGraphicFramePr>
          <p:nvPr>
            <p:extLst>
              <p:ext uri="{D42A27DB-BD31-4B8C-83A1-F6EECF244321}">
                <p14:modId xmlns:p14="http://schemas.microsoft.com/office/powerpoint/2010/main" val="411604053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177EAF43-B7E3-A24C-BDF9-9326888A14BC}"/>
              </a:ext>
            </a:extLst>
          </p:cNvPr>
          <p:cNvGraphicFramePr/>
          <p:nvPr>
            <p:extLst>
              <p:ext uri="{D42A27DB-BD31-4B8C-83A1-F6EECF244321}">
                <p14:modId xmlns:p14="http://schemas.microsoft.com/office/powerpoint/2010/main" val="1700182220"/>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4"/>
          </a:graphicData>
        </a:graphic>
      </p:graphicFrame>
      <p:sp>
        <p:nvSpPr>
          <p:cNvPr id="6" name="テキスト ボックス 5">
            <a:extLst>
              <a:ext uri="{FF2B5EF4-FFF2-40B4-BE49-F238E27FC236}">
                <a16:creationId xmlns:a16="http://schemas.microsoft.com/office/drawing/2014/main" id="{082A01CC-74AB-5049-8228-0382205EAD33}"/>
              </a:ext>
            </a:extLst>
          </p:cNvPr>
          <p:cNvSpPr txBox="1"/>
          <p:nvPr/>
        </p:nvSpPr>
        <p:spPr>
          <a:xfrm>
            <a:off x="643467" y="6069607"/>
            <a:ext cx="4405373" cy="923330"/>
          </a:xfrm>
          <a:prstGeom prst="rect">
            <a:avLst/>
          </a:prstGeom>
          <a:noFill/>
        </p:spPr>
        <p:txBody>
          <a:bodyPr wrap="none" rtlCol="0">
            <a:spAutoFit/>
          </a:bodyPr>
          <a:lstStyle/>
          <a:p>
            <a:r>
              <a:rPr lang="en-US" altLang="ja-JP" dirty="0"/>
              <a:t>(</a:t>
            </a:r>
            <a:r>
              <a:rPr lang="ja-JP" altLang="en-US"/>
              <a:t>出典</a:t>
            </a:r>
            <a:r>
              <a:rPr lang="en-US" altLang="ja-JP" dirty="0"/>
              <a:t>)</a:t>
            </a:r>
            <a:r>
              <a:rPr lang="ja-JP" altLang="ja-JP"/>
              <a:t>作物統計調査</a:t>
            </a:r>
            <a:r>
              <a:rPr lang="en-US" altLang="ja-JP" dirty="0"/>
              <a:t> / </a:t>
            </a:r>
            <a:r>
              <a:rPr lang="ja-JP" altLang="ja-JP"/>
              <a:t>市町村別データ</a:t>
            </a:r>
            <a:endParaRPr lang="en-US" altLang="ja-JP" dirty="0"/>
          </a:p>
          <a:p>
            <a:r>
              <a:rPr lang="ja-JP" altLang="ja-JP"/>
              <a:t> 令和元年産市町村別データ</a:t>
            </a:r>
            <a:r>
              <a:rPr lang="ja-JP" altLang="en-US"/>
              <a:t>をもとに作成</a:t>
            </a:r>
          </a:p>
          <a:p>
            <a:endParaRPr kumimoji="1" lang="ja-JP" altLang="en-US"/>
          </a:p>
        </p:txBody>
      </p:sp>
    </p:spTree>
    <p:extLst>
      <p:ext uri="{BB962C8B-B14F-4D97-AF65-F5344CB8AC3E}">
        <p14:creationId xmlns:p14="http://schemas.microsoft.com/office/powerpoint/2010/main" val="301273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3CAC2-DC3F-AC43-A3E3-1DB7CA8F4A69}"/>
              </a:ext>
            </a:extLst>
          </p:cNvPr>
          <p:cNvSpPr>
            <a:spLocks noGrp="1"/>
          </p:cNvSpPr>
          <p:nvPr>
            <p:ph type="title"/>
          </p:nvPr>
        </p:nvSpPr>
        <p:spPr>
          <a:xfrm>
            <a:off x="838200" y="2766218"/>
            <a:ext cx="10515600" cy="1325563"/>
          </a:xfrm>
        </p:spPr>
        <p:txBody>
          <a:bodyPr/>
          <a:lstStyle/>
          <a:p>
            <a:pPr algn="ctr"/>
            <a:r>
              <a:rPr kumimoji="1" lang="ja-JP" altLang="en-US"/>
              <a:t>説明変数</a:t>
            </a:r>
            <a:r>
              <a:rPr kumimoji="1" lang="en-US" altLang="ja-JP" dirty="0"/>
              <a:t> </a:t>
            </a:r>
            <a:r>
              <a:rPr kumimoji="1" lang="ja-JP" altLang="en-US" b="1"/>
              <a:t>長野県川上村</a:t>
            </a:r>
            <a:r>
              <a:rPr kumimoji="1" lang="ja-JP" altLang="en-US"/>
              <a:t>の気象データ</a:t>
            </a:r>
          </a:p>
        </p:txBody>
      </p:sp>
    </p:spTree>
    <p:extLst>
      <p:ext uri="{BB962C8B-B14F-4D97-AF65-F5344CB8AC3E}">
        <p14:creationId xmlns:p14="http://schemas.microsoft.com/office/powerpoint/2010/main" val="989463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A6A01-39F9-1E49-8A4F-E3AFA3743D6C}"/>
              </a:ext>
            </a:extLst>
          </p:cNvPr>
          <p:cNvSpPr>
            <a:spLocks noGrp="1"/>
          </p:cNvSpPr>
          <p:nvPr>
            <p:ph type="title"/>
          </p:nvPr>
        </p:nvSpPr>
        <p:spPr>
          <a:xfrm>
            <a:off x="838200" y="2766218"/>
            <a:ext cx="10515600" cy="1325563"/>
          </a:xfrm>
        </p:spPr>
        <p:txBody>
          <a:bodyPr/>
          <a:lstStyle/>
          <a:p>
            <a:pPr algn="ctr"/>
            <a:r>
              <a:rPr kumimoji="1" lang="ja-JP" altLang="en-US"/>
              <a:t>長野県で一番レタスの出荷量が多いから</a:t>
            </a:r>
          </a:p>
        </p:txBody>
      </p:sp>
    </p:spTree>
    <p:extLst>
      <p:ext uri="{BB962C8B-B14F-4D97-AF65-F5344CB8AC3E}">
        <p14:creationId xmlns:p14="http://schemas.microsoft.com/office/powerpoint/2010/main" val="427205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7E216-7310-EE46-9FF3-BFA00E56F004}"/>
              </a:ext>
            </a:extLst>
          </p:cNvPr>
          <p:cNvSpPr>
            <a:spLocks noGrp="1"/>
          </p:cNvSpPr>
          <p:nvPr>
            <p:ph type="title"/>
          </p:nvPr>
        </p:nvSpPr>
        <p:spPr>
          <a:xfrm>
            <a:off x="838200" y="2766218"/>
            <a:ext cx="10515600" cy="1325563"/>
          </a:xfrm>
        </p:spPr>
        <p:txBody>
          <a:bodyPr/>
          <a:lstStyle/>
          <a:p>
            <a:pPr algn="ctr"/>
            <a:r>
              <a:rPr lang="ja-JP" altLang="en-US" b="1"/>
              <a:t>研究の動機や背景</a:t>
            </a:r>
            <a:endParaRPr kumimoji="1" lang="ja-JP" altLang="en-US" b="1"/>
          </a:p>
        </p:txBody>
      </p:sp>
    </p:spTree>
    <p:extLst>
      <p:ext uri="{BB962C8B-B14F-4D97-AF65-F5344CB8AC3E}">
        <p14:creationId xmlns:p14="http://schemas.microsoft.com/office/powerpoint/2010/main" val="3736255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6432A-D35B-5243-AE4B-BF096DADDA88}"/>
              </a:ext>
            </a:extLst>
          </p:cNvPr>
          <p:cNvSpPr>
            <a:spLocks noGrp="1"/>
          </p:cNvSpPr>
          <p:nvPr>
            <p:ph type="title"/>
          </p:nvPr>
        </p:nvSpPr>
        <p:spPr>
          <a:xfrm>
            <a:off x="838200" y="214576"/>
            <a:ext cx="10515600" cy="1325563"/>
          </a:xfrm>
        </p:spPr>
        <p:txBody>
          <a:bodyPr>
            <a:normAutofit/>
          </a:bodyPr>
          <a:lstStyle/>
          <a:p>
            <a:pPr algn="ctr"/>
            <a:r>
              <a:rPr lang="ja-JP" altLang="ja-JP" sz="1800"/>
              <a:t>図　令和元年産長野県の市町村別夏秋レタス出荷量の割合</a:t>
            </a:r>
            <a:br>
              <a:rPr lang="ja-JP" altLang="ja-JP"/>
            </a:br>
            <a:endParaRPr kumimoji="1" lang="ja-JP" altLang="en-US"/>
          </a:p>
        </p:txBody>
      </p:sp>
      <p:pic>
        <p:nvPicPr>
          <p:cNvPr id="5" name="コンテンツ プレースホルダー 4" descr="グラフ, 円グラフ&#10;&#10;自動的に生成された説明">
            <a:extLst>
              <a:ext uri="{FF2B5EF4-FFF2-40B4-BE49-F238E27FC236}">
                <a16:creationId xmlns:a16="http://schemas.microsoft.com/office/drawing/2014/main" id="{7B6A0384-AFF9-A846-91FB-058922D0A24B}"/>
              </a:ext>
            </a:extLst>
          </p:cNvPr>
          <p:cNvPicPr>
            <a:picLocks noGrp="1" noChangeAspect="1"/>
          </p:cNvPicPr>
          <p:nvPr>
            <p:ph idx="1"/>
          </p:nvPr>
        </p:nvPicPr>
        <p:blipFill>
          <a:blip r:embed="rId3"/>
          <a:stretch>
            <a:fillRect/>
          </a:stretch>
        </p:blipFill>
        <p:spPr>
          <a:xfrm>
            <a:off x="838200" y="743563"/>
            <a:ext cx="10515600" cy="6114437"/>
          </a:xfrm>
        </p:spPr>
      </p:pic>
      <p:sp>
        <p:nvSpPr>
          <p:cNvPr id="6" name="テキスト ボックス 5">
            <a:extLst>
              <a:ext uri="{FF2B5EF4-FFF2-40B4-BE49-F238E27FC236}">
                <a16:creationId xmlns:a16="http://schemas.microsoft.com/office/drawing/2014/main" id="{D5DCCECF-5D56-E846-9950-4076690EDF7E}"/>
              </a:ext>
            </a:extLst>
          </p:cNvPr>
          <p:cNvSpPr txBox="1"/>
          <p:nvPr/>
        </p:nvSpPr>
        <p:spPr>
          <a:xfrm>
            <a:off x="838200" y="5997093"/>
            <a:ext cx="4405373" cy="646331"/>
          </a:xfrm>
          <a:prstGeom prst="rect">
            <a:avLst/>
          </a:prstGeom>
          <a:noFill/>
        </p:spPr>
        <p:txBody>
          <a:bodyPr wrap="none" rtlCol="0">
            <a:spAutoFit/>
          </a:bodyPr>
          <a:lstStyle/>
          <a:p>
            <a:r>
              <a:rPr lang="en-US" altLang="ja-JP" dirty="0"/>
              <a:t>(</a:t>
            </a:r>
            <a:r>
              <a:rPr lang="ja-JP" altLang="en-US"/>
              <a:t>出典</a:t>
            </a:r>
            <a:r>
              <a:rPr lang="en-US" altLang="ja-JP" dirty="0"/>
              <a:t>)</a:t>
            </a:r>
            <a:r>
              <a:rPr lang="ja-JP" altLang="ja-JP"/>
              <a:t>作物統計調査</a:t>
            </a:r>
            <a:r>
              <a:rPr lang="en-US" altLang="ja-JP" dirty="0"/>
              <a:t> / </a:t>
            </a:r>
            <a:r>
              <a:rPr lang="ja-JP" altLang="ja-JP"/>
              <a:t>市町村別データ</a:t>
            </a:r>
            <a:endParaRPr lang="en-US" altLang="ja-JP" dirty="0"/>
          </a:p>
          <a:p>
            <a:r>
              <a:rPr lang="ja-JP" altLang="ja-JP"/>
              <a:t> 令和元年産市町村別データ</a:t>
            </a:r>
            <a:r>
              <a:rPr lang="ja-JP" altLang="en-US"/>
              <a:t>をもとに作成</a:t>
            </a:r>
            <a:endParaRPr kumimoji="1" lang="ja-JP" altLang="en-US"/>
          </a:p>
        </p:txBody>
      </p:sp>
    </p:spTree>
    <p:extLst>
      <p:ext uri="{BB962C8B-B14F-4D97-AF65-F5344CB8AC3E}">
        <p14:creationId xmlns:p14="http://schemas.microsoft.com/office/powerpoint/2010/main" val="4104748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コンテンツ プレースホルダー 4" descr="グラフィカル ユーザー インターフェイス, アプリケーション, テーブル, Excel&#10;&#10;自動的に生成された説明">
            <a:extLst>
              <a:ext uri="{FF2B5EF4-FFF2-40B4-BE49-F238E27FC236}">
                <a16:creationId xmlns:a16="http://schemas.microsoft.com/office/drawing/2014/main" id="{D7C04071-2F59-0242-B0E9-995060BC421A}"/>
              </a:ext>
            </a:extLst>
          </p:cNvPr>
          <p:cNvPicPr>
            <a:picLocks noGrp="1" noChangeAspect="1"/>
          </p:cNvPicPr>
          <p:nvPr>
            <p:ph idx="1"/>
          </p:nvPr>
        </p:nvPicPr>
        <p:blipFill rotWithShape="1">
          <a:blip r:embed="rId3"/>
          <a:srcRect t="6416" b="3601"/>
          <a:stretch/>
        </p:blipFill>
        <p:spPr>
          <a:xfrm>
            <a:off x="20" y="1282"/>
            <a:ext cx="12191980" cy="6856718"/>
          </a:xfrm>
          <a:prstGeom prst="rect">
            <a:avLst/>
          </a:prstGeom>
        </p:spPr>
      </p:pic>
    </p:spTree>
    <p:extLst>
      <p:ext uri="{BB962C8B-B14F-4D97-AF65-F5344CB8AC3E}">
        <p14:creationId xmlns:p14="http://schemas.microsoft.com/office/powerpoint/2010/main" val="2201734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7CB0E-0BD5-C145-A32A-9F628E216FA0}"/>
              </a:ext>
            </a:extLst>
          </p:cNvPr>
          <p:cNvSpPr>
            <a:spLocks noGrp="1"/>
          </p:cNvSpPr>
          <p:nvPr>
            <p:ph type="title"/>
          </p:nvPr>
        </p:nvSpPr>
        <p:spPr>
          <a:xfrm>
            <a:off x="838200" y="2766218"/>
            <a:ext cx="10515600" cy="1325563"/>
          </a:xfrm>
        </p:spPr>
        <p:txBody>
          <a:bodyPr/>
          <a:lstStyle/>
          <a:p>
            <a:pPr algn="ctr"/>
            <a:r>
              <a:rPr lang="ja-JP" altLang="en-US"/>
              <a:t>各月の気象データと卸売価格の相関</a:t>
            </a:r>
            <a:br>
              <a:rPr lang="en-US" altLang="ja-JP" dirty="0"/>
            </a:br>
            <a:r>
              <a:rPr lang="ja-JP" altLang="en-US"/>
              <a:t>を求める</a:t>
            </a:r>
            <a:endParaRPr kumimoji="1" lang="ja-JP" altLang="en-US"/>
          </a:p>
        </p:txBody>
      </p:sp>
    </p:spTree>
    <p:extLst>
      <p:ext uri="{BB962C8B-B14F-4D97-AF65-F5344CB8AC3E}">
        <p14:creationId xmlns:p14="http://schemas.microsoft.com/office/powerpoint/2010/main" val="3738208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B40248-29B0-5C40-A1EE-7DD0C623F259}"/>
              </a:ext>
            </a:extLst>
          </p:cNvPr>
          <p:cNvSpPr>
            <a:spLocks noGrp="1"/>
          </p:cNvSpPr>
          <p:nvPr>
            <p:ph type="title"/>
          </p:nvPr>
        </p:nvSpPr>
        <p:spPr>
          <a:xfrm>
            <a:off x="838200" y="2766218"/>
            <a:ext cx="10515600" cy="1325563"/>
          </a:xfrm>
        </p:spPr>
        <p:txBody>
          <a:bodyPr>
            <a:normAutofit fontScale="90000"/>
          </a:bodyPr>
          <a:lstStyle/>
          <a:p>
            <a:pPr algn="ctr"/>
            <a:r>
              <a:rPr lang="ja-JP" altLang="en-US"/>
              <a:t>卸売価格との相関が高い各月の気温のデータに基づいてレタ スの卸売価格を推定する</a:t>
            </a:r>
            <a:br>
              <a:rPr lang="en-US" altLang="ja-JP" dirty="0"/>
            </a:br>
            <a:r>
              <a:rPr lang="ja-JP" altLang="en-US"/>
              <a:t>モデルを作成</a:t>
            </a:r>
            <a:endParaRPr kumimoji="1" lang="ja-JP" altLang="en-US"/>
          </a:p>
        </p:txBody>
      </p:sp>
    </p:spTree>
    <p:extLst>
      <p:ext uri="{BB962C8B-B14F-4D97-AF65-F5344CB8AC3E}">
        <p14:creationId xmlns:p14="http://schemas.microsoft.com/office/powerpoint/2010/main" val="4049286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D4153B-964B-E34A-A746-386C2E5F1864}"/>
              </a:ext>
            </a:extLst>
          </p:cNvPr>
          <p:cNvSpPr>
            <a:spLocks noGrp="1"/>
          </p:cNvSpPr>
          <p:nvPr>
            <p:ph type="title"/>
          </p:nvPr>
        </p:nvSpPr>
        <p:spPr>
          <a:xfrm>
            <a:off x="838200" y="2766218"/>
            <a:ext cx="10515600" cy="1325563"/>
          </a:xfrm>
        </p:spPr>
        <p:txBody>
          <a:bodyPr>
            <a:normAutofit/>
          </a:bodyPr>
          <a:lstStyle/>
          <a:p>
            <a:pPr algn="ctr"/>
            <a:r>
              <a:rPr lang="ja-JP" altLang="en-US"/>
              <a:t>多項式関数を生成する </a:t>
            </a:r>
            <a:r>
              <a:rPr lang="en" altLang="ja-JP" dirty="0"/>
              <a:t>GP</a:t>
            </a:r>
            <a:r>
              <a:rPr lang="ja-JP" altLang="en-US"/>
              <a:t>の手法を適用、</a:t>
            </a:r>
            <a:endParaRPr kumimoji="1" lang="ja-JP" altLang="en-US"/>
          </a:p>
        </p:txBody>
      </p:sp>
    </p:spTree>
    <p:extLst>
      <p:ext uri="{BB962C8B-B14F-4D97-AF65-F5344CB8AC3E}">
        <p14:creationId xmlns:p14="http://schemas.microsoft.com/office/powerpoint/2010/main" val="677032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2F8E8-60F2-CF49-9E31-1683BEAB41BF}"/>
              </a:ext>
            </a:extLst>
          </p:cNvPr>
          <p:cNvSpPr>
            <a:spLocks noGrp="1"/>
          </p:cNvSpPr>
          <p:nvPr>
            <p:ph type="title"/>
          </p:nvPr>
        </p:nvSpPr>
        <p:spPr>
          <a:xfrm>
            <a:off x="838200" y="2766218"/>
            <a:ext cx="10515600" cy="1325563"/>
          </a:xfrm>
        </p:spPr>
        <p:txBody>
          <a:bodyPr>
            <a:normAutofit fontScale="90000"/>
          </a:bodyPr>
          <a:lstStyle/>
          <a:p>
            <a:pPr algn="ctr"/>
            <a:r>
              <a:rPr lang="ja-JP" altLang="en-US"/>
              <a:t>過去 </a:t>
            </a:r>
            <a:r>
              <a:rPr lang="en-US" altLang="ja-JP" dirty="0"/>
              <a:t>36 </a:t>
            </a:r>
            <a:r>
              <a:rPr lang="ja-JP" altLang="en-US"/>
              <a:t>か月間の各月の最低気温のデータに基づいて， 実際の卸市場価格と予測値の最小 </a:t>
            </a:r>
            <a:r>
              <a:rPr lang="en-US" altLang="ja-JP" dirty="0"/>
              <a:t>2 </a:t>
            </a:r>
            <a:r>
              <a:rPr lang="ja-JP" altLang="en-US"/>
              <a:t>乗誤差が小さくする多項 式関数を求める．</a:t>
            </a:r>
            <a:endParaRPr kumimoji="1" lang="ja-JP" altLang="en-US"/>
          </a:p>
        </p:txBody>
      </p:sp>
    </p:spTree>
    <p:extLst>
      <p:ext uri="{BB962C8B-B14F-4D97-AF65-F5344CB8AC3E}">
        <p14:creationId xmlns:p14="http://schemas.microsoft.com/office/powerpoint/2010/main" val="1267159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0C103-11B8-F545-A487-BEE7EC685836}"/>
              </a:ext>
            </a:extLst>
          </p:cNvPr>
          <p:cNvSpPr>
            <a:spLocks noGrp="1"/>
          </p:cNvSpPr>
          <p:nvPr>
            <p:ph type="title"/>
          </p:nvPr>
        </p:nvSpPr>
        <p:spPr>
          <a:xfrm>
            <a:off x="838200" y="2766218"/>
            <a:ext cx="10515600" cy="1325563"/>
          </a:xfrm>
        </p:spPr>
        <p:txBody>
          <a:bodyPr/>
          <a:lstStyle/>
          <a:p>
            <a:pPr algn="ctr"/>
            <a:r>
              <a:rPr kumimoji="1" lang="ja-JP" altLang="en-US"/>
              <a:t>報告会後の動き</a:t>
            </a:r>
          </a:p>
        </p:txBody>
      </p:sp>
    </p:spTree>
    <p:extLst>
      <p:ext uri="{BB962C8B-B14F-4D97-AF65-F5344CB8AC3E}">
        <p14:creationId xmlns:p14="http://schemas.microsoft.com/office/powerpoint/2010/main" val="356645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47B3C5-6060-D649-805F-16A59DD93EA5}"/>
              </a:ext>
            </a:extLst>
          </p:cNvPr>
          <p:cNvSpPr>
            <a:spLocks noGrp="1"/>
          </p:cNvSpPr>
          <p:nvPr>
            <p:ph type="title"/>
          </p:nvPr>
        </p:nvSpPr>
        <p:spPr>
          <a:xfrm>
            <a:off x="838200" y="2766218"/>
            <a:ext cx="10515600" cy="1325563"/>
          </a:xfrm>
        </p:spPr>
        <p:txBody>
          <a:bodyPr/>
          <a:lstStyle/>
          <a:p>
            <a:pPr algn="ctr"/>
            <a:r>
              <a:rPr lang="ja-JP" altLang="en-US"/>
              <a:t>作付け量を調べる	</a:t>
            </a:r>
            <a:endParaRPr kumimoji="1" lang="ja-JP" altLang="en-US"/>
          </a:p>
        </p:txBody>
      </p:sp>
    </p:spTree>
    <p:extLst>
      <p:ext uri="{BB962C8B-B14F-4D97-AF65-F5344CB8AC3E}">
        <p14:creationId xmlns:p14="http://schemas.microsoft.com/office/powerpoint/2010/main" val="1833848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468709-4366-F944-97A5-AE665E70FDC9}"/>
              </a:ext>
            </a:extLst>
          </p:cNvPr>
          <p:cNvSpPr>
            <a:spLocks noGrp="1"/>
          </p:cNvSpPr>
          <p:nvPr>
            <p:ph type="title"/>
          </p:nvPr>
        </p:nvSpPr>
        <p:spPr>
          <a:xfrm>
            <a:off x="838200" y="3429000"/>
            <a:ext cx="10515600" cy="1325563"/>
          </a:xfrm>
        </p:spPr>
        <p:txBody>
          <a:bodyPr>
            <a:normAutofit fontScale="90000"/>
          </a:bodyPr>
          <a:lstStyle/>
          <a:p>
            <a:r>
              <a:rPr lang="ja-JP" altLang="en-US"/>
              <a:t>収穫できていても、出来が悪くて売り物に出さないことがあり、売り物に出ている量と収穫された量が違ってくるから						</a:t>
            </a:r>
            <a:br>
              <a:rPr lang="ja-JP" altLang="en-US"/>
            </a:br>
            <a:endParaRPr kumimoji="1" lang="ja-JP" altLang="en-US"/>
          </a:p>
        </p:txBody>
      </p:sp>
    </p:spTree>
    <p:extLst>
      <p:ext uri="{BB962C8B-B14F-4D97-AF65-F5344CB8AC3E}">
        <p14:creationId xmlns:p14="http://schemas.microsoft.com/office/powerpoint/2010/main" val="483441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2D6B-AADA-BC4E-A132-D179F57127BF}"/>
              </a:ext>
            </a:extLst>
          </p:cNvPr>
          <p:cNvSpPr>
            <a:spLocks noGrp="1"/>
          </p:cNvSpPr>
          <p:nvPr>
            <p:ph type="title"/>
          </p:nvPr>
        </p:nvSpPr>
        <p:spPr>
          <a:xfrm>
            <a:off x="838200" y="2766218"/>
            <a:ext cx="10515600" cy="1325563"/>
          </a:xfrm>
        </p:spPr>
        <p:txBody>
          <a:bodyPr/>
          <a:lstStyle/>
          <a:p>
            <a:pPr algn="ctr"/>
            <a:r>
              <a:rPr lang="ja-JP" altLang="en-US"/>
              <a:t>ない場合は、卸売されたレタスがどの領域かをしっかり明示しておく	</a:t>
            </a:r>
            <a:endParaRPr kumimoji="1" lang="ja-JP" altLang="en-US"/>
          </a:p>
        </p:txBody>
      </p:sp>
    </p:spTree>
    <p:extLst>
      <p:ext uri="{BB962C8B-B14F-4D97-AF65-F5344CB8AC3E}">
        <p14:creationId xmlns:p14="http://schemas.microsoft.com/office/powerpoint/2010/main" val="37324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887027-37CD-7A44-BA60-5C35142591E4}"/>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農家のリスク移転の方法として</a:t>
            </a:r>
            <a:endParaRPr kumimoji="1" lang="ja-JP" altLang="en-US" b="1"/>
          </a:p>
        </p:txBody>
      </p:sp>
    </p:spTree>
    <p:extLst>
      <p:ext uri="{BB962C8B-B14F-4D97-AF65-F5344CB8AC3E}">
        <p14:creationId xmlns:p14="http://schemas.microsoft.com/office/powerpoint/2010/main" val="3427804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67EED-8460-A448-96D6-AD39F3D005F3}"/>
              </a:ext>
            </a:extLst>
          </p:cNvPr>
          <p:cNvSpPr>
            <a:spLocks noGrp="1"/>
          </p:cNvSpPr>
          <p:nvPr>
            <p:ph type="title"/>
          </p:nvPr>
        </p:nvSpPr>
        <p:spPr>
          <a:xfrm>
            <a:off x="838200" y="2766218"/>
            <a:ext cx="10515600" cy="1325563"/>
          </a:xfrm>
        </p:spPr>
        <p:txBody>
          <a:bodyPr>
            <a:normAutofit fontScale="90000"/>
          </a:bodyPr>
          <a:lstStyle/>
          <a:p>
            <a:pPr algn="ctr"/>
            <a:r>
              <a:rPr lang="ja-JP" altLang="en-US"/>
              <a:t>作付け量</a:t>
            </a:r>
            <a:r>
              <a:rPr lang="en-US" altLang="ja-JP" dirty="0"/>
              <a:t>&gt;</a:t>
            </a:r>
            <a:r>
              <a:rPr lang="ja-JP" altLang="en-US"/>
              <a:t>収穫量</a:t>
            </a:r>
            <a:r>
              <a:rPr lang="en-US" altLang="ja-JP" dirty="0"/>
              <a:t>&gt;</a:t>
            </a:r>
            <a:r>
              <a:rPr lang="ja-JP" altLang="en-US"/>
              <a:t>売り物</a:t>
            </a:r>
            <a:br>
              <a:rPr lang="en-US" altLang="ja-JP" dirty="0"/>
            </a:br>
            <a:r>
              <a:rPr lang="ja-JP" altLang="en-US"/>
              <a:t>その関係性をおさえておく</a:t>
            </a:r>
            <a:br>
              <a:rPr lang="en-US" altLang="ja-JP" dirty="0"/>
            </a:br>
            <a:r>
              <a:rPr lang="ja-JP" altLang="en-US"/>
              <a:t>前提条件としてみておく</a:t>
            </a:r>
            <a:endParaRPr kumimoji="1" lang="ja-JP" altLang="en-US"/>
          </a:p>
        </p:txBody>
      </p:sp>
    </p:spTree>
    <p:extLst>
      <p:ext uri="{BB962C8B-B14F-4D97-AF65-F5344CB8AC3E}">
        <p14:creationId xmlns:p14="http://schemas.microsoft.com/office/powerpoint/2010/main" val="269036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14889-99B8-3547-9B5F-BF4B97DD277C}"/>
              </a:ext>
            </a:extLst>
          </p:cNvPr>
          <p:cNvSpPr>
            <a:spLocks noGrp="1"/>
          </p:cNvSpPr>
          <p:nvPr>
            <p:ph type="title"/>
          </p:nvPr>
        </p:nvSpPr>
        <p:spPr>
          <a:xfrm>
            <a:off x="838200" y="3338512"/>
            <a:ext cx="10515600" cy="1325563"/>
          </a:xfrm>
        </p:spPr>
        <p:txBody>
          <a:bodyPr>
            <a:normAutofit fontScale="90000"/>
          </a:bodyPr>
          <a:lstStyle/>
          <a:p>
            <a:pPr algn="ctr"/>
            <a:r>
              <a:rPr lang="ja-JP" altLang="en-US"/>
              <a:t>いつ作付けして、いつ収穫するのか、生育環境も調べる、何度が最適な温度なのかも調べる。なぜ長野で多いのかがわかる！	</a:t>
            </a:r>
            <a:endParaRPr kumimoji="1" lang="ja-JP" altLang="en-US"/>
          </a:p>
        </p:txBody>
      </p:sp>
    </p:spTree>
    <p:extLst>
      <p:ext uri="{BB962C8B-B14F-4D97-AF65-F5344CB8AC3E}">
        <p14:creationId xmlns:p14="http://schemas.microsoft.com/office/powerpoint/2010/main" val="3112478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C1F31-5677-D242-B58C-BF8E6139C962}"/>
              </a:ext>
            </a:extLst>
          </p:cNvPr>
          <p:cNvSpPr>
            <a:spLocks noGrp="1"/>
          </p:cNvSpPr>
          <p:nvPr>
            <p:ph type="title"/>
          </p:nvPr>
        </p:nvSpPr>
        <p:spPr>
          <a:xfrm>
            <a:off x="838200" y="2766218"/>
            <a:ext cx="10515600" cy="1325563"/>
          </a:xfrm>
        </p:spPr>
        <p:txBody>
          <a:bodyPr/>
          <a:lstStyle/>
          <a:p>
            <a:pPr algn="ctr"/>
            <a:r>
              <a:rPr lang="ja-JP" altLang="en-US" b="1"/>
              <a:t>参考文献</a:t>
            </a:r>
            <a:endParaRPr kumimoji="1" lang="ja-JP" altLang="en-US" b="1"/>
          </a:p>
        </p:txBody>
      </p:sp>
    </p:spTree>
    <p:extLst>
      <p:ext uri="{BB962C8B-B14F-4D97-AF65-F5344CB8AC3E}">
        <p14:creationId xmlns:p14="http://schemas.microsoft.com/office/powerpoint/2010/main" val="1306358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6B0E0-F24D-0447-90BF-131A4FA8141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D253745-3847-AC4B-9E40-22E294C08B0A}"/>
              </a:ext>
            </a:extLst>
          </p:cNvPr>
          <p:cNvSpPr>
            <a:spLocks noGrp="1"/>
          </p:cNvSpPr>
          <p:nvPr>
            <p:ph idx="1"/>
          </p:nvPr>
        </p:nvSpPr>
        <p:spPr/>
        <p:txBody>
          <a:bodyPr>
            <a:normAutofit fontScale="70000" lnSpcReduction="20000"/>
          </a:bodyPr>
          <a:lstStyle/>
          <a:p>
            <a:pPr marL="0" indent="0">
              <a:buNone/>
            </a:pPr>
            <a:r>
              <a:rPr lang="ja-JP" altLang="en-US"/>
              <a:t>中井 晃佑，杉村延広，谷水義隆，岩村幸治</a:t>
            </a:r>
            <a:r>
              <a:rPr kumimoji="1" lang="en-US" altLang="ja-JP" dirty="0"/>
              <a:t>(2013)</a:t>
            </a:r>
            <a:r>
              <a:rPr kumimoji="1" lang="ja-JP" altLang="en-US"/>
              <a:t>「</a:t>
            </a:r>
            <a:r>
              <a:rPr lang="ja-JP" altLang="en-US"/>
              <a:t>植物工場における生産コスト分析と生産計画</a:t>
            </a:r>
            <a:r>
              <a:rPr lang="en-US" altLang="ja-JP" dirty="0"/>
              <a:t>(https://</a:t>
            </a:r>
            <a:r>
              <a:rPr lang="en-US" altLang="ja-JP" dirty="0" err="1"/>
              <a:t>www.jstage.jst.go.jp</a:t>
            </a:r>
            <a:r>
              <a:rPr lang="en-US" altLang="ja-JP" dirty="0"/>
              <a:t>/article/</a:t>
            </a:r>
            <a:r>
              <a:rPr lang="en-US" altLang="ja-JP" dirty="0" err="1"/>
              <a:t>pscjspe</a:t>
            </a:r>
            <a:r>
              <a:rPr lang="en-US" altLang="ja-JP" dirty="0"/>
              <a:t>/2013A/0/2013A_751/_pdf/-char/ja)</a:t>
            </a:r>
            <a:r>
              <a:rPr kumimoji="1" lang="ja-JP" altLang="en-US"/>
              <a:t>参照日</a:t>
            </a:r>
            <a:r>
              <a:rPr kumimoji="1" lang="en-US" altLang="ja-JP" dirty="0"/>
              <a:t>:2021</a:t>
            </a:r>
            <a:r>
              <a:rPr kumimoji="1" lang="ja-JP" altLang="en-US"/>
              <a:t>年</a:t>
            </a:r>
            <a:r>
              <a:rPr kumimoji="1" lang="en-US" altLang="ja-JP" dirty="0"/>
              <a:t>11</a:t>
            </a:r>
            <a:r>
              <a:rPr kumimoji="1" lang="ja-JP" altLang="en-US"/>
              <a:t>月</a:t>
            </a:r>
            <a:r>
              <a:rPr kumimoji="1" lang="en-US" altLang="ja-JP" dirty="0"/>
              <a:t>15</a:t>
            </a:r>
            <a:r>
              <a:rPr kumimoji="1" lang="ja-JP" altLang="en-US"/>
              <a:t>日</a:t>
            </a:r>
            <a:endParaRPr kumimoji="1" lang="en-US" altLang="ja-JP" dirty="0"/>
          </a:p>
          <a:p>
            <a:pPr marL="0" indent="0">
              <a:buNone/>
            </a:pPr>
            <a:endParaRPr lang="en-US" altLang="ja-JP" dirty="0"/>
          </a:p>
          <a:p>
            <a:r>
              <a:rPr lang="ja-JP" altLang="ja-JP"/>
              <a:t>農林水産省</a:t>
            </a:r>
            <a:r>
              <a:rPr lang="en-US" altLang="ja-JP" dirty="0"/>
              <a:t>(2020)</a:t>
            </a:r>
            <a:r>
              <a:rPr lang="ja-JP" altLang="ja-JP"/>
              <a:t>「作物統計調査</a:t>
            </a:r>
            <a:r>
              <a:rPr lang="en-US" altLang="ja-JP" dirty="0"/>
              <a:t> / </a:t>
            </a:r>
            <a:r>
              <a:rPr lang="ja-JP" altLang="ja-JP"/>
              <a:t>市町村別データ 令和元年産市町村別データ」</a:t>
            </a:r>
          </a:p>
          <a:p>
            <a:r>
              <a:rPr lang="en-US" altLang="ja-JP" dirty="0"/>
              <a:t>(</a:t>
            </a:r>
            <a:r>
              <a:rPr lang="en-US" altLang="ja-JP" u="sng" dirty="0">
                <a:hlinkClick r:id="rId2"/>
              </a:rPr>
              <a:t>https://www.e-stat.go.jp/stat-search/files?page=1&amp;layout=datalist&amp;toukei=00500215&amp;tstat=000001013427&amp;cycle=7&amp;year=20190&amp;month=0&amp;tclass1=000001033085&amp;tclass2=000001137546</a:t>
            </a:r>
            <a:r>
              <a:rPr lang="en-US" altLang="ja-JP" dirty="0"/>
              <a:t>)</a:t>
            </a:r>
            <a:endParaRPr lang="ja-JP" altLang="ja-JP"/>
          </a:p>
          <a:p>
            <a:r>
              <a:rPr lang="ja-JP" altLang="ja-JP"/>
              <a:t>参照日</a:t>
            </a:r>
            <a:r>
              <a:rPr lang="en-US" altLang="ja-JP" dirty="0"/>
              <a:t>:2021</a:t>
            </a:r>
            <a:r>
              <a:rPr lang="ja-JP" altLang="ja-JP"/>
              <a:t>年</a:t>
            </a:r>
            <a:r>
              <a:rPr lang="en-US" altLang="ja-JP" dirty="0"/>
              <a:t>11</a:t>
            </a:r>
            <a:r>
              <a:rPr lang="ja-JP" altLang="ja-JP"/>
              <a:t>月</a:t>
            </a:r>
            <a:r>
              <a:rPr lang="en-US" altLang="ja-JP" dirty="0"/>
              <a:t>15</a:t>
            </a:r>
            <a:r>
              <a:rPr lang="ja-JP" altLang="ja-JP"/>
              <a:t>日</a:t>
            </a:r>
          </a:p>
          <a:p>
            <a:r>
              <a:rPr lang="en-US" altLang="ja-JP" dirty="0"/>
              <a:t> </a:t>
            </a:r>
            <a:endParaRPr lang="ja-JP" altLang="ja-JP"/>
          </a:p>
          <a:p>
            <a:r>
              <a:rPr lang="ja-JP" altLang="ja-JP"/>
              <a:t>農林水産省</a:t>
            </a:r>
            <a:r>
              <a:rPr lang="en-US" altLang="ja-JP" dirty="0"/>
              <a:t>(2020)</a:t>
            </a:r>
            <a:r>
              <a:rPr lang="ja-JP" altLang="ja-JP"/>
              <a:t>「作物統計調査</a:t>
            </a:r>
            <a:r>
              <a:rPr lang="en-US" altLang="ja-JP" dirty="0"/>
              <a:t> / </a:t>
            </a:r>
            <a:r>
              <a:rPr lang="ja-JP" altLang="ja-JP"/>
              <a:t>市町村別データ 令和元年産市町村別データ」</a:t>
            </a:r>
          </a:p>
          <a:p>
            <a:r>
              <a:rPr lang="en-US" altLang="ja-JP" dirty="0"/>
              <a:t>(</a:t>
            </a:r>
            <a:r>
              <a:rPr lang="en-US" altLang="ja-JP" u="sng" dirty="0">
                <a:hlinkClick r:id="rId2"/>
              </a:rPr>
              <a:t>https://www.e-stat.go.jp/stat-search/files?page=1&amp;layout=datalist&amp;toukei=00500215&amp;tstat=000001013427&amp;cycle=7&amp;year=20190&amp;month=0&amp;tclass1=000001033085&amp;tclass2=000001137546</a:t>
            </a:r>
            <a:r>
              <a:rPr lang="en-US" altLang="ja-JP" dirty="0"/>
              <a:t>)</a:t>
            </a:r>
            <a:endParaRPr lang="ja-JP" altLang="ja-JP"/>
          </a:p>
          <a:p>
            <a:r>
              <a:rPr lang="ja-JP" altLang="ja-JP"/>
              <a:t>参照日</a:t>
            </a:r>
            <a:r>
              <a:rPr lang="en-US" altLang="ja-JP" dirty="0"/>
              <a:t>:2021</a:t>
            </a:r>
            <a:r>
              <a:rPr lang="ja-JP" altLang="ja-JP"/>
              <a:t>年</a:t>
            </a:r>
            <a:r>
              <a:rPr lang="en-US" altLang="ja-JP" dirty="0"/>
              <a:t>11</a:t>
            </a:r>
            <a:r>
              <a:rPr lang="ja-JP" altLang="ja-JP"/>
              <a:t>月</a:t>
            </a:r>
            <a:r>
              <a:rPr lang="en-US" altLang="ja-JP" dirty="0"/>
              <a:t>15</a:t>
            </a:r>
            <a:r>
              <a:rPr lang="ja-JP" altLang="ja-JP"/>
              <a:t>日</a:t>
            </a:r>
          </a:p>
          <a:p>
            <a:pPr marL="0" indent="0">
              <a:buNone/>
            </a:pPr>
            <a:endParaRPr kumimoji="1" lang="ja-JP" altLang="en-US"/>
          </a:p>
        </p:txBody>
      </p:sp>
    </p:spTree>
    <p:extLst>
      <p:ext uri="{BB962C8B-B14F-4D97-AF65-F5344CB8AC3E}">
        <p14:creationId xmlns:p14="http://schemas.microsoft.com/office/powerpoint/2010/main" val="10959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92727-0077-B24D-848F-8DCEF3A6294E}"/>
              </a:ext>
            </a:extLst>
          </p:cNvPr>
          <p:cNvSpPr>
            <a:spLocks noGrp="1"/>
          </p:cNvSpPr>
          <p:nvPr>
            <p:ph type="title"/>
          </p:nvPr>
        </p:nvSpPr>
        <p:spPr>
          <a:xfrm>
            <a:off x="838200" y="2766218"/>
            <a:ext cx="10515600" cy="1325563"/>
          </a:xfrm>
        </p:spPr>
        <p:txBody>
          <a:bodyPr/>
          <a:lstStyle/>
          <a:p>
            <a:pPr algn="ctr"/>
            <a:r>
              <a:rPr lang="ja-JP" altLang="en-US">
                <a:latin typeface="MS Mincho" panose="02020609040205080304" pitchFamily="49" charset="-128"/>
                <a:ea typeface="MS Mincho" panose="02020609040205080304" pitchFamily="49" charset="-128"/>
              </a:rPr>
              <a:t>ヘッジング</a:t>
            </a:r>
            <a:endParaRPr kumimoji="1" lang="ja-JP" altLang="en-US"/>
          </a:p>
        </p:txBody>
      </p:sp>
    </p:spTree>
    <p:extLst>
      <p:ext uri="{BB962C8B-B14F-4D97-AF65-F5344CB8AC3E}">
        <p14:creationId xmlns:p14="http://schemas.microsoft.com/office/powerpoint/2010/main" val="344982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69FDE-72F7-D548-8F83-634FBCB92512}"/>
              </a:ext>
            </a:extLst>
          </p:cNvPr>
          <p:cNvSpPr>
            <a:spLocks noGrp="1"/>
          </p:cNvSpPr>
          <p:nvPr>
            <p:ph type="title"/>
          </p:nvPr>
        </p:nvSpPr>
        <p:spPr>
          <a:xfrm>
            <a:off x="838200" y="2766218"/>
            <a:ext cx="10515600" cy="1325563"/>
          </a:xfrm>
        </p:spPr>
        <p:txBody>
          <a:bodyPr/>
          <a:lstStyle/>
          <a:p>
            <a:pPr algn="ctr"/>
            <a:r>
              <a:rPr kumimoji="1" lang="ja-JP" altLang="en-US"/>
              <a:t>ヘッジングとは</a:t>
            </a:r>
          </a:p>
        </p:txBody>
      </p:sp>
    </p:spTree>
    <p:extLst>
      <p:ext uri="{BB962C8B-B14F-4D97-AF65-F5344CB8AC3E}">
        <p14:creationId xmlns:p14="http://schemas.microsoft.com/office/powerpoint/2010/main" val="204389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B0502-A59E-B648-8A7D-96294D7BADA6}"/>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農家が収穫前に固定価格で収穫の販売契約を結べば，</a:t>
            </a:r>
            <a:endParaRPr kumimoji="1" lang="ja-JP" altLang="en-US"/>
          </a:p>
        </p:txBody>
      </p:sp>
    </p:spTree>
    <p:extLst>
      <p:ext uri="{BB962C8B-B14F-4D97-AF65-F5344CB8AC3E}">
        <p14:creationId xmlns:p14="http://schemas.microsoft.com/office/powerpoint/2010/main" val="352960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04EB1-9D6F-4D47-84A3-15937603148D}"/>
              </a:ext>
            </a:extLst>
          </p:cNvPr>
          <p:cNvSpPr>
            <a:spLocks noGrp="1"/>
          </p:cNvSpPr>
          <p:nvPr>
            <p:ph type="title"/>
          </p:nvPr>
        </p:nvSpPr>
        <p:spPr>
          <a:xfrm>
            <a:off x="838200" y="2766218"/>
            <a:ext cx="10515600" cy="1325563"/>
          </a:xfrm>
        </p:spPr>
        <p:txBody>
          <a:bodyPr/>
          <a:lstStyle/>
          <a:p>
            <a:pPr algn="ctr"/>
            <a:r>
              <a:rPr lang="ja-JP" altLang="en-US">
                <a:latin typeface="MS Mincho" panose="02020609040205080304" pitchFamily="49" charset="-128"/>
                <a:ea typeface="MS Mincho" panose="02020609040205080304" pitchFamily="49" charset="-128"/>
              </a:rPr>
              <a:t>収穫時期に販売価格が下落するときのリスクを回避できる</a:t>
            </a:r>
            <a:endParaRPr kumimoji="1" lang="ja-JP" altLang="en-US"/>
          </a:p>
        </p:txBody>
      </p:sp>
    </p:spTree>
    <p:extLst>
      <p:ext uri="{BB962C8B-B14F-4D97-AF65-F5344CB8AC3E}">
        <p14:creationId xmlns:p14="http://schemas.microsoft.com/office/powerpoint/2010/main" val="217400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34C15-583D-D740-9273-BE68E73F69D4}"/>
              </a:ext>
            </a:extLst>
          </p:cNvPr>
          <p:cNvSpPr>
            <a:spLocks noGrp="1"/>
          </p:cNvSpPr>
          <p:nvPr>
            <p:ph type="title"/>
          </p:nvPr>
        </p:nvSpPr>
        <p:spPr>
          <a:xfrm>
            <a:off x="838200" y="365126"/>
            <a:ext cx="10515600" cy="312208"/>
          </a:xfrm>
        </p:spPr>
        <p:txBody>
          <a:bodyPr>
            <a:normAutofit fontScale="90000"/>
          </a:bodyPr>
          <a:lstStyle/>
          <a:p>
            <a:pPr algn="ctr"/>
            <a:r>
              <a:rPr kumimoji="1" lang="ja-JP" altLang="en-US" sz="1800"/>
              <a:t>農作物の市場価格が下がっていく場合</a:t>
            </a:r>
          </a:p>
        </p:txBody>
      </p:sp>
      <p:pic>
        <p:nvPicPr>
          <p:cNvPr id="5" name="コンテンツ プレースホルダー 4" descr="グラフ, 折れ線グラフ&#10;&#10;自動的に生成された説明">
            <a:extLst>
              <a:ext uri="{FF2B5EF4-FFF2-40B4-BE49-F238E27FC236}">
                <a16:creationId xmlns:a16="http://schemas.microsoft.com/office/drawing/2014/main" id="{A906A98B-342A-BD4D-B926-33AC09ACB30F}"/>
              </a:ext>
            </a:extLst>
          </p:cNvPr>
          <p:cNvPicPr>
            <a:picLocks noGrp="1" noChangeAspect="1"/>
          </p:cNvPicPr>
          <p:nvPr>
            <p:ph idx="1"/>
          </p:nvPr>
        </p:nvPicPr>
        <p:blipFill>
          <a:blip r:embed="rId2"/>
          <a:stretch>
            <a:fillRect/>
          </a:stretch>
        </p:blipFill>
        <p:spPr>
          <a:xfrm>
            <a:off x="401972" y="677334"/>
            <a:ext cx="11388055" cy="6180666"/>
          </a:xfrm>
        </p:spPr>
      </p:pic>
    </p:spTree>
    <p:extLst>
      <p:ext uri="{BB962C8B-B14F-4D97-AF65-F5344CB8AC3E}">
        <p14:creationId xmlns:p14="http://schemas.microsoft.com/office/powerpoint/2010/main" val="36224725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908</Words>
  <Application>Microsoft Macintosh PowerPoint</Application>
  <PresentationFormat>ワイド画面</PresentationFormat>
  <Paragraphs>82</Paragraphs>
  <Slides>43</Slides>
  <Notes>15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43</vt:i4>
      </vt:variant>
    </vt:vector>
  </HeadingPairs>
  <TitlesOfParts>
    <vt:vector size="48" baseType="lpstr">
      <vt:lpstr>MS Mincho</vt:lpstr>
      <vt:lpstr>游ゴシック</vt:lpstr>
      <vt:lpstr>游ゴシック Light</vt:lpstr>
      <vt:lpstr>Arial</vt:lpstr>
      <vt:lpstr>Office テーマ</vt:lpstr>
      <vt:lpstr>報告資料</vt:lpstr>
      <vt:lpstr>農作物の販売価格は、何が原因?</vt:lpstr>
      <vt:lpstr>研究の動機や背景</vt:lpstr>
      <vt:lpstr>農家のリスク移転の方法として</vt:lpstr>
      <vt:lpstr>ヘッジング</vt:lpstr>
      <vt:lpstr>ヘッジングとは</vt:lpstr>
      <vt:lpstr>農家が収穫前に固定価格で収穫の販売契約を結べば，</vt:lpstr>
      <vt:lpstr>収穫時期に販売価格が下落するときのリスクを回避できる</vt:lpstr>
      <vt:lpstr>農作物の市場価格が下がっていく場合</vt:lpstr>
      <vt:lpstr>しかし</vt:lpstr>
      <vt:lpstr>ヘッジングは利益を得るチャンスも犠牲</vt:lpstr>
      <vt:lpstr>価格上昇による利益獲得のチャンスも犠牲にしているから</vt:lpstr>
      <vt:lpstr>農作物の市場価格が上がっていく場合</vt:lpstr>
      <vt:lpstr>販売価格を予測 =&gt; ヘッジング</vt:lpstr>
      <vt:lpstr>利益を得るチャンスを犠牲にせずにすむ</vt:lpstr>
      <vt:lpstr>研究の目的</vt:lpstr>
      <vt:lpstr>農作物の販売価格は、何が原因?</vt:lpstr>
      <vt:lpstr>先行研究の紹介 （データや分析方法，分析結果を明示）</vt:lpstr>
      <vt:lpstr>PowerPoint プレゼンテーション</vt:lpstr>
      <vt:lpstr>PowerPoint プレゼンテーション</vt:lpstr>
      <vt:lpstr>PowerPoint プレゼンテーション</vt:lpstr>
      <vt:lpstr>GeneticProgrammingに基づき生成した価格モデルは最低気温と卸売価格との関係を定性的には予測できる </vt:lpstr>
      <vt:lpstr>研究で使用する予定のデータと分析方法</vt:lpstr>
      <vt:lpstr>先行研究もレタス =&gt; レタス</vt:lpstr>
      <vt:lpstr>被説明変数 長野県の卸売価格</vt:lpstr>
      <vt:lpstr>日本で一番レタスの出荷量が多いから</vt:lpstr>
      <vt:lpstr>PowerPoint プレゼンテーション</vt:lpstr>
      <vt:lpstr>説明変数 長野県川上村の気象データ</vt:lpstr>
      <vt:lpstr>長野県で一番レタスの出荷量が多いから</vt:lpstr>
      <vt:lpstr>図　令和元年産長野県の市町村別夏秋レタス出荷量の割合 </vt:lpstr>
      <vt:lpstr>PowerPoint プレゼンテーション</vt:lpstr>
      <vt:lpstr>各月の気象データと卸売価格の相関 を求める</vt:lpstr>
      <vt:lpstr>卸売価格との相関が高い各月の気温のデータに基づいてレタ スの卸売価格を推定する モデルを作成</vt:lpstr>
      <vt:lpstr>多項式関数を生成する GPの手法を適用、</vt:lpstr>
      <vt:lpstr>過去 36 か月間の各月の最低気温のデータに基づいて， 実際の卸市場価格と予測値の最小 2 乗誤差が小さくする多項 式関数を求める．</vt:lpstr>
      <vt:lpstr>報告会後の動き</vt:lpstr>
      <vt:lpstr>作付け量を調べる </vt:lpstr>
      <vt:lpstr>収穫できていても、出来が悪くて売り物に出さないことがあり、売り物に出ている量と収穫された量が違ってくるから       </vt:lpstr>
      <vt:lpstr>ない場合は、卸売されたレタスがどの領域かをしっかり明示しておく </vt:lpstr>
      <vt:lpstr>作付け量&gt;収穫量&gt;売り物 その関係性をおさえておく 前提条件としてみておく</vt:lpstr>
      <vt:lpstr>いつ作付けして、いつ収穫するのか、生育環境も調べる、何度が最適な温度なのかも調べる。なぜ長野で多いのかがわかる！ </vt:lpstr>
      <vt:lpstr>参考文献</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冨家 旭陽(ec0882hi)</dc:creator>
  <cp:lastModifiedBy>冨家 旭陽(ec0882hi)</cp:lastModifiedBy>
  <cp:revision>23</cp:revision>
  <dcterms:created xsi:type="dcterms:W3CDTF">2021-11-14T09:39:49Z</dcterms:created>
  <dcterms:modified xsi:type="dcterms:W3CDTF">2022-06-16T00:17:30Z</dcterms:modified>
</cp:coreProperties>
</file>