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23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5F4C9-5666-456D-9DB7-ACE5A5009EC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527B-4873-414B-BC79-1E92FB318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50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CAE9D-4CDC-40F1-80E0-E038A6484BE5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3C59-84DB-4982-8BEA-6A9C0CB00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1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39F2D-4484-4D03-9301-F6DCCCEADF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1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0EBC093-F1E0-4E64-9599-5ACB9CD2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034FE338-2BDC-4629-A803-236CC351E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480F3AE-8162-4CC2-9254-6EEBBCB3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DC6B350-A8A0-439B-A652-1D3AA78F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086E5F7-C8A2-42AD-9049-AAD69280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7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DCAD6FE-2AC9-4CA4-9AB9-D2ECD998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9C802FFA-A5A3-4F23-A3A5-6F34CA67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3135290-3377-4E04-9F4C-D7254087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51306B2-7482-42AA-B179-7473F343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60C6F4A-411E-4D69-9860-C429430E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8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4872471B-157A-4798-9793-10825666A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C0A4CA5-FE6D-400D-B2BF-B59662D7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F4C8819-3769-4821-9C48-1B7EFE1F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84B582A-713C-40E0-A74B-5DE4BC5F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F6F0ADE-6AA8-4253-AF29-E733D891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4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148116-6A4A-4F8C-BB43-9D8679F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395A35D-C511-49D4-90C4-E2E4EC14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882FDC5-7222-4AB4-A3CD-D351ADC8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424D08B-2551-4C43-BCA1-9CDE9DA4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B344A5E-84FC-4FEC-837E-7ECBC572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4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1473E12-EBBB-4520-BF23-E5FE9D8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80C2496-E6DE-430E-B7A5-B1171B6C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697DD8B-13A1-479C-963C-94EF5254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D381E4C-9B2E-4F12-84A7-7B64BD55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F65630A-509B-4691-B504-E776A7B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C6E636-CF05-4160-A65D-0B7732F0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2AB8E97-5DD9-4936-8B4D-65DDFEC4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977EF7CD-0583-482D-9966-94EF489C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22AA01C-A9C8-4109-86C4-FE72FE6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B2D4A514-3E83-431D-A1BF-9A9E3904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A9007C2-C5ED-49ED-9A14-C023BDC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1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12EED59-2FC6-4DAC-A76B-D17AC2BA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7AB38BEC-1D41-4676-B9AA-07E03E1C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FA5F6B72-1245-4B36-A32F-202D3D6C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687CC09D-4B0D-4618-A950-0173BBA4F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99671AB0-9C61-432B-8876-EEF718B94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AE990337-350B-4544-8017-B66D3F1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E1C3B7D0-2073-460F-8116-5D73D66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CD0EF2DD-2A15-4D06-8997-231AF4FB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9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A1C1F8-C8B9-48F3-87A4-DFE19655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86D952E4-C2E1-42A5-8AF6-8A39552A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9F1BB734-CDD8-4A29-AFDF-AA296ABF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2CC509C7-9FAE-41C4-AF56-97F6A185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60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2BC4C7C4-5F95-4BE4-B9C6-6256ECA3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092121D4-7F98-4A12-AD1C-A904B14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6356C5F3-DDCD-4E99-A593-820EC788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C0D45B6-7096-4516-BA33-B83C9A26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F19763E-CD74-4050-929F-F5FAE42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84557E8E-6F62-41A7-B71C-B71544CE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5ABA3D9-0337-414F-A211-A1ECDACA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D4EC9441-509A-406E-84FC-2C398AD6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B0DD4D82-E5ED-48A4-9353-A3BF6DE6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5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385CC28-AD6D-4FA3-8A65-41196D4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157EE2E-94E7-49DB-891B-80FBD4ED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0C1AFDD1-6432-4B4E-8345-8895D9DF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AA092DC4-5E8F-44E8-96D2-DB060597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89216D23-D135-4B4C-824C-DD568CD1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F44B2FF-D7E2-464C-92F3-3A597DE5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5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80C19D55-4ED4-4908-AB9C-A1DE3BE5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2B310BD-DD39-4736-8988-D84B7207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BC43E1F-A967-45E7-A6C8-157365D5A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3AD2-8EA5-46FE-BB05-3DD49F050A76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6D603F0-2768-437F-8F03-CEE1703D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F7961AA-3D57-437F-A7DC-D33ED1DD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3ACF6E6-54F0-44EA-9177-95A49A208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次元</a:t>
            </a:r>
            <a:r>
              <a:rPr kumimoji="1" lang="en-US" altLang="ja-JP" dirty="0"/>
              <a:t>GMM</a:t>
            </a:r>
            <a:r>
              <a:rPr kumimoji="1" lang="ja-JP" altLang="en-US" dirty="0"/>
              <a:t>に対する</a:t>
            </a:r>
            <a:r>
              <a:rPr kumimoji="1" lang="en-US" altLang="ja-JP" dirty="0"/>
              <a:t>Basic BBVI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3354C1C0-BFAD-4304-874A-5AA9C42EF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xmlns="" id="{7B0A11A3-603D-4E07-96C3-26E734EF0B36}"/>
              </a:ext>
            </a:extLst>
          </p:cNvPr>
          <p:cNvGrpSpPr/>
          <p:nvPr/>
        </p:nvGrpSpPr>
        <p:grpSpPr>
          <a:xfrm>
            <a:off x="2925843" y="4075521"/>
            <a:ext cx="6563412" cy="2617510"/>
            <a:chOff x="5524107" y="2340989"/>
            <a:chExt cx="6563412" cy="2617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楕円 2">
                  <a:extLst>
                    <a:ext uri="{FF2B5EF4-FFF2-40B4-BE49-F238E27FC236}">
                      <a16:creationId xmlns:a16="http://schemas.microsoft.com/office/drawing/2014/main" xmlns="" id="{23B65717-DFE9-4F2B-91DD-32CD171506B7}"/>
                    </a:ext>
                  </a:extLst>
                </p:cNvPr>
                <p:cNvSpPr/>
                <p:nvPr/>
              </p:nvSpPr>
              <p:spPr>
                <a:xfrm>
                  <a:off x="7532013" y="4421171"/>
                  <a:ext cx="631596" cy="44306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40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楕円 2">
                  <a:extLst>
                    <a:ext uri="{FF2B5EF4-FFF2-40B4-BE49-F238E27FC236}">
                      <a16:creationId xmlns:a16="http://schemas.microsoft.com/office/drawing/2014/main" id="{23B65717-DFE9-4F2B-91DD-32CD171506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013" y="4421171"/>
                  <a:ext cx="631596" cy="44306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4098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xmlns="" id="{9DB08B99-8E73-47BA-BA14-F74FA3E7BE1F}"/>
                    </a:ext>
                  </a:extLst>
                </p:cNvPr>
                <p:cNvSpPr/>
                <p:nvPr/>
              </p:nvSpPr>
              <p:spPr>
                <a:xfrm>
                  <a:off x="7532013" y="3546049"/>
                  <a:ext cx="631596" cy="443060"/>
                </a:xfrm>
                <a:prstGeom prst="ellipse">
                  <a:avLst/>
                </a:prstGeom>
                <a:noFill/>
                <a:ln>
                  <a:solidFill>
                    <a:srgbClr val="0040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9DB08B99-8E73-47BA-BA14-F74FA3E7BE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013" y="3546049"/>
                  <a:ext cx="631596" cy="4430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4098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xmlns="" id="{0CA2CFA9-7B47-45C6-B4B8-0CDC429010E0}"/>
                </a:ext>
              </a:extLst>
            </p:cNvPr>
            <p:cNvCxnSpPr>
              <a:stCxn id="4" idx="4"/>
              <a:endCxn id="3" idx="0"/>
            </p:cNvCxnSpPr>
            <p:nvPr/>
          </p:nvCxnSpPr>
          <p:spPr>
            <a:xfrm>
              <a:off x="7847811" y="3989109"/>
              <a:ext cx="0" cy="432062"/>
            </a:xfrm>
            <a:prstGeom prst="straightConnector1">
              <a:avLst/>
            </a:prstGeom>
            <a:ln>
              <a:solidFill>
                <a:srgbClr val="00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xmlns="" id="{27C4EBE6-6AE3-499D-B541-DDF45AD096F9}"/>
                </a:ext>
              </a:extLst>
            </p:cNvPr>
            <p:cNvGrpSpPr/>
            <p:nvPr/>
          </p:nvGrpSpPr>
          <p:grpSpPr>
            <a:xfrm>
              <a:off x="7051246" y="3299382"/>
              <a:ext cx="1593130" cy="1659117"/>
              <a:chOff x="8870622" y="1461155"/>
              <a:chExt cx="1593130" cy="1659117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xmlns="" id="{477304D8-5F49-4F10-B1AB-797718C08819}"/>
                  </a:ext>
                </a:extLst>
              </p:cNvPr>
              <p:cNvSpPr/>
              <p:nvPr/>
            </p:nvSpPr>
            <p:spPr>
              <a:xfrm>
                <a:off x="8870622" y="1461155"/>
                <a:ext cx="1593130" cy="1659117"/>
              </a:xfrm>
              <a:prstGeom prst="rect">
                <a:avLst/>
              </a:prstGeom>
              <a:noFill/>
              <a:ln>
                <a:solidFill>
                  <a:srgbClr val="0040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xmlns="" id="{D49ED356-4869-49F9-9170-4BD1DADD354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7827" y="2747342"/>
                    <a:ext cx="3959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D49ED356-4869-49F9-9170-4BD1DADD3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7827" y="2747342"/>
                    <a:ext cx="3959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xmlns="" id="{C9FE7C94-DEE5-4C58-A895-8F06D52EC7EE}"/>
                    </a:ext>
                  </a:extLst>
                </p:cNvPr>
                <p:cNvSpPr/>
                <p:nvPr/>
              </p:nvSpPr>
              <p:spPr>
                <a:xfrm>
                  <a:off x="7532013" y="2340989"/>
                  <a:ext cx="631596" cy="443060"/>
                </a:xfrm>
                <a:prstGeom prst="ellipse">
                  <a:avLst/>
                </a:prstGeom>
                <a:noFill/>
                <a:ln>
                  <a:solidFill>
                    <a:srgbClr val="0040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C9FE7C94-DEE5-4C58-A895-8F06D52EC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013" y="2340989"/>
                  <a:ext cx="631596" cy="4430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4098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xmlns="" id="{0A4E83A6-D152-4A71-A5D3-B92C045A1E62}"/>
                </a:ext>
              </a:extLst>
            </p:cNvPr>
            <p:cNvCxnSpPr>
              <a:stCxn id="10" idx="4"/>
              <a:endCxn id="4" idx="0"/>
            </p:cNvCxnSpPr>
            <p:nvPr/>
          </p:nvCxnSpPr>
          <p:spPr>
            <a:xfrm>
              <a:off x="7847811" y="2784049"/>
              <a:ext cx="0" cy="762000"/>
            </a:xfrm>
            <a:prstGeom prst="straightConnector1">
              <a:avLst/>
            </a:prstGeom>
            <a:ln>
              <a:solidFill>
                <a:srgbClr val="00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xmlns="" id="{4A883892-8453-4717-A8AF-830B393343CA}"/>
                    </a:ext>
                  </a:extLst>
                </p:cNvPr>
                <p:cNvSpPr/>
                <p:nvPr/>
              </p:nvSpPr>
              <p:spPr>
                <a:xfrm>
                  <a:off x="9379669" y="3335517"/>
                  <a:ext cx="631596" cy="443060"/>
                </a:xfrm>
                <a:prstGeom prst="ellipse">
                  <a:avLst/>
                </a:prstGeom>
                <a:noFill/>
                <a:ln>
                  <a:solidFill>
                    <a:srgbClr val="0040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4A883892-8453-4717-A8AF-830B39334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9669" y="3335517"/>
                  <a:ext cx="631596" cy="4430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4098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xmlns="" id="{99B7300A-3EE8-456B-98D2-5ED875D310D9}"/>
                    </a:ext>
                  </a:extLst>
                </p:cNvPr>
                <p:cNvSpPr/>
                <p:nvPr/>
              </p:nvSpPr>
              <p:spPr>
                <a:xfrm>
                  <a:off x="9379669" y="4051759"/>
                  <a:ext cx="631596" cy="443060"/>
                </a:xfrm>
                <a:prstGeom prst="ellipse">
                  <a:avLst/>
                </a:prstGeom>
                <a:noFill/>
                <a:ln>
                  <a:solidFill>
                    <a:srgbClr val="0040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99B7300A-3EE8-456B-98D2-5ED875D310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9669" y="4051759"/>
                  <a:ext cx="631596" cy="44306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4098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xmlns="" id="{48528049-2470-467A-971C-034FDB0189F5}"/>
                </a:ext>
              </a:extLst>
            </p:cNvPr>
            <p:cNvCxnSpPr>
              <a:stCxn id="14" idx="2"/>
              <a:endCxn id="3" idx="7"/>
            </p:cNvCxnSpPr>
            <p:nvPr/>
          </p:nvCxnSpPr>
          <p:spPr>
            <a:xfrm flipH="1">
              <a:off x="8071114" y="3557047"/>
              <a:ext cx="1308555" cy="929009"/>
            </a:xfrm>
            <a:prstGeom prst="straightConnector1">
              <a:avLst/>
            </a:prstGeom>
            <a:ln>
              <a:solidFill>
                <a:srgbClr val="00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xmlns="" id="{DD18299F-F58F-43DA-8F2B-929B472260A9}"/>
                </a:ext>
              </a:extLst>
            </p:cNvPr>
            <p:cNvCxnSpPr>
              <a:stCxn id="15" idx="2"/>
              <a:endCxn id="3" idx="6"/>
            </p:cNvCxnSpPr>
            <p:nvPr/>
          </p:nvCxnSpPr>
          <p:spPr>
            <a:xfrm flipH="1">
              <a:off x="8163609" y="4273289"/>
              <a:ext cx="1216060" cy="369412"/>
            </a:xfrm>
            <a:prstGeom prst="straightConnector1">
              <a:avLst/>
            </a:prstGeom>
            <a:ln>
              <a:solidFill>
                <a:srgbClr val="00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xmlns="" id="{B1A544D2-624D-4BFE-9F81-EF3E3A91D702}"/>
                </a:ext>
              </a:extLst>
            </p:cNvPr>
            <p:cNvGrpSpPr/>
            <p:nvPr/>
          </p:nvGrpSpPr>
          <p:grpSpPr>
            <a:xfrm>
              <a:off x="8993171" y="3165049"/>
              <a:ext cx="1404593" cy="1477652"/>
              <a:chOff x="10510887" y="1505932"/>
              <a:chExt cx="1404593" cy="1477652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="" id="{438F4A6B-744F-4B6C-A5F3-E6571689F08A}"/>
                  </a:ext>
                </a:extLst>
              </p:cNvPr>
              <p:cNvSpPr/>
              <p:nvPr/>
            </p:nvSpPr>
            <p:spPr>
              <a:xfrm>
                <a:off x="10510887" y="1505932"/>
                <a:ext cx="1404593" cy="1477652"/>
              </a:xfrm>
              <a:prstGeom prst="rect">
                <a:avLst/>
              </a:prstGeom>
              <a:noFill/>
              <a:ln>
                <a:solidFill>
                  <a:srgbClr val="0040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xmlns="" id="{BD7CAE2F-D15C-41CA-A69A-41A11594F85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8981" y="2614171"/>
                    <a:ext cx="3864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D7CAE2F-D15C-41CA-A69A-41A11594F8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28981" y="2614171"/>
                    <a:ext cx="38649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xmlns="" id="{1E124FF3-CC0D-40B3-97BD-57769D7CC942}"/>
                </a:ext>
              </a:extLst>
            </p:cNvPr>
            <p:cNvCxnSpPr>
              <a:cxnSpLocks/>
              <a:stCxn id="24" idx="3"/>
              <a:endCxn id="10" idx="2"/>
            </p:cNvCxnSpPr>
            <p:nvPr/>
          </p:nvCxnSpPr>
          <p:spPr>
            <a:xfrm>
              <a:off x="6052007" y="2562519"/>
              <a:ext cx="1480006" cy="0"/>
            </a:xfrm>
            <a:prstGeom prst="straightConnector1">
              <a:avLst/>
            </a:prstGeom>
            <a:ln>
              <a:solidFill>
                <a:srgbClr val="004098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xmlns="" id="{5BD2E4C0-D540-4384-B5C6-82443168E571}"/>
                </a:ext>
              </a:extLst>
            </p:cNvPr>
            <p:cNvSpPr/>
            <p:nvPr/>
          </p:nvSpPr>
          <p:spPr>
            <a:xfrm>
              <a:off x="5976593" y="2471393"/>
              <a:ext cx="75414" cy="182251"/>
            </a:xfrm>
            <a:prstGeom prst="rect">
              <a:avLst/>
            </a:prstGeom>
            <a:solidFill>
              <a:srgbClr val="004098"/>
            </a:solidFill>
            <a:ln>
              <a:solidFill>
                <a:srgbClr val="004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xmlns="" id="{6B9410D3-98B0-400E-AF51-6AAEA18B9092}"/>
                    </a:ext>
                  </a:extLst>
                </p:cNvPr>
                <p:cNvSpPr txBox="1"/>
                <p:nvPr/>
              </p:nvSpPr>
              <p:spPr>
                <a:xfrm>
                  <a:off x="5524107" y="2377852"/>
                  <a:ext cx="4524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B9410D3-98B0-400E-AF51-6AAEA18B9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07" y="2377852"/>
                  <a:ext cx="45248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xmlns="" id="{CC35FC94-812F-46C9-9262-018AB6E641A6}"/>
                    </a:ext>
                  </a:extLst>
                </p:cNvPr>
                <p:cNvSpPr txBox="1"/>
                <p:nvPr/>
              </p:nvSpPr>
              <p:spPr>
                <a:xfrm>
                  <a:off x="5561814" y="3561486"/>
                  <a:ext cx="452486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CC35FC94-812F-46C9-9262-018AB6E64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814" y="3561486"/>
                  <a:ext cx="452486" cy="4042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1F6D02ED-462C-4C55-89D8-C07025B1EB5E}"/>
                </a:ext>
              </a:extLst>
            </p:cNvPr>
            <p:cNvSpPr/>
            <p:nvPr/>
          </p:nvSpPr>
          <p:spPr>
            <a:xfrm>
              <a:off x="6014300" y="3676453"/>
              <a:ext cx="75414" cy="182251"/>
            </a:xfrm>
            <a:prstGeom prst="rect">
              <a:avLst/>
            </a:prstGeom>
            <a:solidFill>
              <a:srgbClr val="004098"/>
            </a:solidFill>
            <a:ln>
              <a:solidFill>
                <a:srgbClr val="004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xmlns="" id="{C81E8F73-2D84-409D-BB2F-F5AFA8FD43E5}"/>
                </a:ext>
              </a:extLst>
            </p:cNvPr>
            <p:cNvCxnSpPr>
              <a:cxnSpLocks/>
              <a:stCxn id="32" idx="3"/>
              <a:endCxn id="4" idx="2"/>
            </p:cNvCxnSpPr>
            <p:nvPr/>
          </p:nvCxnSpPr>
          <p:spPr>
            <a:xfrm>
              <a:off x="6089714" y="3767579"/>
              <a:ext cx="1442299" cy="0"/>
            </a:xfrm>
            <a:prstGeom prst="straightConnector1">
              <a:avLst/>
            </a:prstGeom>
            <a:ln>
              <a:solidFill>
                <a:srgbClr val="004098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xmlns="" id="{23796D79-CE31-4F68-A660-2E1B9709FAC1}"/>
                </a:ext>
              </a:extLst>
            </p:cNvPr>
            <p:cNvSpPr/>
            <p:nvPr/>
          </p:nvSpPr>
          <p:spPr>
            <a:xfrm>
              <a:off x="11543123" y="3465921"/>
              <a:ext cx="75414" cy="182251"/>
            </a:xfrm>
            <a:prstGeom prst="rect">
              <a:avLst/>
            </a:prstGeom>
            <a:solidFill>
              <a:srgbClr val="004098"/>
            </a:solidFill>
            <a:ln>
              <a:solidFill>
                <a:srgbClr val="004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xmlns="" id="{737D2B0C-7391-49F7-9781-39376254AC40}"/>
                </a:ext>
              </a:extLst>
            </p:cNvPr>
            <p:cNvCxnSpPr>
              <a:cxnSpLocks/>
              <a:stCxn id="37" idx="1"/>
              <a:endCxn id="14" idx="6"/>
            </p:cNvCxnSpPr>
            <p:nvPr/>
          </p:nvCxnSpPr>
          <p:spPr>
            <a:xfrm flipH="1">
              <a:off x="10011265" y="3557047"/>
              <a:ext cx="1531858" cy="0"/>
            </a:xfrm>
            <a:prstGeom prst="straightConnector1">
              <a:avLst/>
            </a:prstGeom>
            <a:ln>
              <a:solidFill>
                <a:srgbClr val="004098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xmlns="" id="{22AE4F0B-A450-4E9E-A817-3424A7C99E8D}"/>
                </a:ext>
              </a:extLst>
            </p:cNvPr>
            <p:cNvSpPr/>
            <p:nvPr/>
          </p:nvSpPr>
          <p:spPr>
            <a:xfrm>
              <a:off x="11543123" y="4205140"/>
              <a:ext cx="75414" cy="182251"/>
            </a:xfrm>
            <a:prstGeom prst="rect">
              <a:avLst/>
            </a:prstGeom>
            <a:solidFill>
              <a:srgbClr val="004098"/>
            </a:solidFill>
            <a:ln>
              <a:solidFill>
                <a:srgbClr val="004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xmlns="" id="{B31D2ECF-FC36-4064-B313-77CB95D22819}"/>
                </a:ext>
              </a:extLst>
            </p:cNvPr>
            <p:cNvCxnSpPr>
              <a:stCxn id="14" idx="4"/>
              <a:endCxn id="15" idx="0"/>
            </p:cNvCxnSpPr>
            <p:nvPr/>
          </p:nvCxnSpPr>
          <p:spPr>
            <a:xfrm>
              <a:off x="9695467" y="3778577"/>
              <a:ext cx="0" cy="273182"/>
            </a:xfrm>
            <a:prstGeom prst="straightConnector1">
              <a:avLst/>
            </a:prstGeom>
            <a:ln>
              <a:solidFill>
                <a:srgbClr val="0040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xmlns="" id="{7362B68B-D3B5-4294-885B-3EEE3173E25C}"/>
                </a:ext>
              </a:extLst>
            </p:cNvPr>
            <p:cNvCxnSpPr>
              <a:cxnSpLocks/>
              <a:stCxn id="42" idx="1"/>
              <a:endCxn id="15" idx="6"/>
            </p:cNvCxnSpPr>
            <p:nvPr/>
          </p:nvCxnSpPr>
          <p:spPr>
            <a:xfrm flipH="1" flipV="1">
              <a:off x="10011265" y="4273289"/>
              <a:ext cx="1531858" cy="22977"/>
            </a:xfrm>
            <a:prstGeom prst="straightConnector1">
              <a:avLst/>
            </a:prstGeom>
            <a:ln>
              <a:solidFill>
                <a:srgbClr val="004098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xmlns="" id="{F88C8254-DA85-4A1D-9612-27BAF0FA2061}"/>
                    </a:ext>
                  </a:extLst>
                </p:cNvPr>
                <p:cNvSpPr txBox="1"/>
                <p:nvPr/>
              </p:nvSpPr>
              <p:spPr>
                <a:xfrm>
                  <a:off x="11635033" y="3372380"/>
                  <a:ext cx="452486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88C8254-DA85-4A1D-9612-27BAF0FA2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033" y="3372380"/>
                  <a:ext cx="452486" cy="404213"/>
                </a:xfrm>
                <a:prstGeom prst="rect">
                  <a:avLst/>
                </a:prstGeom>
                <a:blipFill>
                  <a:blip r:embed="rId11"/>
                  <a:stretch>
                    <a:fillRect r="-40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xmlns="" id="{784BE5C1-4B43-4D04-A705-880E44183B9E}"/>
                    </a:ext>
                  </a:extLst>
                </p:cNvPr>
                <p:cNvSpPr txBox="1"/>
                <p:nvPr/>
              </p:nvSpPr>
              <p:spPr>
                <a:xfrm>
                  <a:off x="11635033" y="4099108"/>
                  <a:ext cx="452486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84BE5C1-4B43-4D04-A705-880E44183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033" y="4099108"/>
                  <a:ext cx="452486" cy="40421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id="{680438DE-98DA-4B7D-AA01-1D5AE6704C61}"/>
                  </a:ext>
                </a:extLst>
              </p:cNvPr>
              <p:cNvSpPr txBox="1"/>
              <p:nvPr/>
            </p:nvSpPr>
            <p:spPr>
              <a:xfrm>
                <a:off x="3001255" y="531234"/>
                <a:ext cx="6344239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80438DE-98DA-4B7D-AA01-1D5AE670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255" y="531234"/>
                <a:ext cx="6344239" cy="871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F920AF5E-2E61-44F2-9A9F-49505184F1F4}"/>
              </a:ext>
            </a:extLst>
          </p:cNvPr>
          <p:cNvSpPr txBox="1"/>
          <p:nvPr/>
        </p:nvSpPr>
        <p:spPr>
          <a:xfrm>
            <a:off x="1796977" y="836673"/>
            <a:ext cx="255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</a:t>
            </a:r>
            <a:r>
              <a:rPr kumimoji="1" lang="ja-JP" altLang="en-US" dirty="0"/>
              <a:t>次元混合ガウス分布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xmlns="" id="{CE084E73-CA9B-474F-B4BC-F00EA6E15F42}"/>
                  </a:ext>
                </a:extLst>
              </p:cNvPr>
              <p:cNvSpPr txBox="1"/>
              <p:nvPr/>
            </p:nvSpPr>
            <p:spPr>
              <a:xfrm>
                <a:off x="1781664" y="1512558"/>
                <a:ext cx="88517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この混合ガウス分布に従うデータは、混合率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ja-JP" altLang="en-US" sz="1600" dirty="0"/>
                  <a:t>に生成される隠れ変数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1600" dirty="0"/>
                  <a:t>及びガウス分布の平均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1600" dirty="0"/>
                  <a:t>, </a:t>
                </a:r>
                <a:r>
                  <a:rPr kumimoji="1" lang="ja-JP" altLang="en-US" sz="1600" dirty="0"/>
                  <a:t>共分散行列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sz="1600" dirty="0"/>
                  <a:t>によって生成されていると考えることができる。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084E73-CA9B-474F-B4BC-F00EA6E15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64" y="1512558"/>
                <a:ext cx="8851770" cy="584775"/>
              </a:xfrm>
              <a:prstGeom prst="rect">
                <a:avLst/>
              </a:prstGeom>
              <a:blipFill>
                <a:blip r:embed="rId14"/>
                <a:stretch>
                  <a:fillRect l="-344" t="-312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xmlns="" id="{9A298C64-BC46-4B5C-8AAB-7CF31A255035}"/>
                  </a:ext>
                </a:extLst>
              </p:cNvPr>
              <p:cNvSpPr txBox="1"/>
              <p:nvPr/>
            </p:nvSpPr>
            <p:spPr>
              <a:xfrm>
                <a:off x="3258134" y="2171616"/>
                <a:ext cx="5830480" cy="798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A298C64-BC46-4B5C-8AAB-7CF31A255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34" y="2171616"/>
                <a:ext cx="5830480" cy="7982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xmlns="" id="{449683DD-D60F-495F-AF6D-D6F54F09D242}"/>
                  </a:ext>
                </a:extLst>
              </p:cNvPr>
              <p:cNvSpPr txBox="1"/>
              <p:nvPr/>
            </p:nvSpPr>
            <p:spPr>
              <a:xfrm>
                <a:off x="4276526" y="3109838"/>
                <a:ext cx="3701202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49683DD-D60F-495F-AF6D-D6F54F09D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26" y="3109838"/>
                <a:ext cx="3701202" cy="6790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矢印: 右 21">
            <a:extLst>
              <a:ext uri="{FF2B5EF4-FFF2-40B4-BE49-F238E27FC236}">
                <a16:creationId xmlns:a16="http://schemas.microsoft.com/office/drawing/2014/main" xmlns="" id="{F4BB1B45-E774-4405-A3E4-21A4E711E06B}"/>
              </a:ext>
            </a:extLst>
          </p:cNvPr>
          <p:cNvSpPr/>
          <p:nvPr/>
        </p:nvSpPr>
        <p:spPr>
          <a:xfrm>
            <a:off x="7742350" y="3307539"/>
            <a:ext cx="873160" cy="339516"/>
          </a:xfrm>
          <a:prstGeom prst="rightArrow">
            <a:avLst/>
          </a:prstGeom>
          <a:solidFill>
            <a:srgbClr val="00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FDE9663B-3BDA-4129-B598-1A58A80C2E9A}"/>
                  </a:ext>
                </a:extLst>
              </p:cNvPr>
              <p:cNvSpPr txBox="1"/>
              <p:nvPr/>
            </p:nvSpPr>
            <p:spPr>
              <a:xfrm>
                <a:off x="8812882" y="3099092"/>
                <a:ext cx="2725526" cy="830997"/>
              </a:xfrm>
              <a:prstGeom prst="rect">
                <a:avLst/>
              </a:prstGeom>
              <a:noFill/>
              <a:ln>
                <a:solidFill>
                  <a:srgbClr val="004098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dirty="0"/>
                  <a:t>がわかれば観測データからパラメータの分布を求めることができる。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DE9663B-3BDA-4129-B598-1A58A80C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882" y="3099092"/>
                <a:ext cx="2725526" cy="830997"/>
              </a:xfrm>
              <a:prstGeom prst="rect">
                <a:avLst/>
              </a:prstGeom>
              <a:blipFill>
                <a:blip r:embed="rId17"/>
                <a:stretch>
                  <a:fillRect l="-1114" t="-1439" r="-4454" b="-7194"/>
                </a:stretch>
              </a:blipFill>
              <a:ln>
                <a:solidFill>
                  <a:srgbClr val="004098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F16F7E61-EDE2-462B-BB39-79ECACC4E0A4}"/>
              </a:ext>
            </a:extLst>
          </p:cNvPr>
          <p:cNvSpPr txBox="1"/>
          <p:nvPr/>
        </p:nvSpPr>
        <p:spPr>
          <a:xfrm>
            <a:off x="2752626" y="3333410"/>
            <a:ext cx="158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ベイズの定理</a:t>
            </a:r>
          </a:p>
        </p:txBody>
      </p:sp>
      <p:sp>
        <p:nvSpPr>
          <p:cNvPr id="27" name="フレーム 26">
            <a:extLst>
              <a:ext uri="{FF2B5EF4-FFF2-40B4-BE49-F238E27FC236}">
                <a16:creationId xmlns:a16="http://schemas.microsoft.com/office/drawing/2014/main" xmlns="" id="{EB528D4B-E041-4999-BE96-06ACE95A2704}"/>
              </a:ext>
            </a:extLst>
          </p:cNvPr>
          <p:cNvSpPr/>
          <p:nvPr/>
        </p:nvSpPr>
        <p:spPr>
          <a:xfrm>
            <a:off x="6207549" y="3099092"/>
            <a:ext cx="1398701" cy="350262"/>
          </a:xfrm>
          <a:prstGeom prst="frame">
            <a:avLst>
              <a:gd name="adj1" fmla="val 0"/>
            </a:avLst>
          </a:prstGeom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B7035822-B88B-4118-AA48-31E5389813A1}"/>
              </a:ext>
            </a:extLst>
          </p:cNvPr>
          <p:cNvSpPr/>
          <p:nvPr/>
        </p:nvSpPr>
        <p:spPr>
          <a:xfrm>
            <a:off x="0" y="0"/>
            <a:ext cx="12192000" cy="377072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Gaussian Mixture Model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id="{F88C8254-DA85-4A1D-9612-27BAF0FA2061}"/>
                  </a:ext>
                </a:extLst>
              </p:cNvPr>
              <p:cNvSpPr txBox="1"/>
              <p:nvPr/>
            </p:nvSpPr>
            <p:spPr>
              <a:xfrm>
                <a:off x="9036769" y="4531717"/>
                <a:ext cx="452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8C8254-DA85-4A1D-9612-27BAF0FA2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769" y="4531717"/>
                <a:ext cx="452486" cy="40421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23796D79-CE31-4F68-A660-2E1B9709FAC1}"/>
              </a:ext>
            </a:extLst>
          </p:cNvPr>
          <p:cNvSpPr/>
          <p:nvPr/>
        </p:nvSpPr>
        <p:spPr>
          <a:xfrm>
            <a:off x="8944859" y="4642697"/>
            <a:ext cx="75414" cy="182251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737D2B0C-7391-49F7-9781-39376254AC40}"/>
              </a:ext>
            </a:extLst>
          </p:cNvPr>
          <p:cNvCxnSpPr>
            <a:cxnSpLocks/>
            <a:stCxn id="43" idx="1"/>
            <a:endCxn id="14" idx="7"/>
          </p:cNvCxnSpPr>
          <p:nvPr/>
        </p:nvCxnSpPr>
        <p:spPr>
          <a:xfrm flipH="1">
            <a:off x="7320506" y="4733823"/>
            <a:ext cx="1624353" cy="401111"/>
          </a:xfrm>
          <a:prstGeom prst="straightConnector1">
            <a:avLst/>
          </a:prstGeom>
          <a:ln>
            <a:solidFill>
              <a:srgbClr val="00409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xmlns="" id="{784BE5C1-4B43-4D04-A705-880E44183B9E}"/>
                  </a:ext>
                </a:extLst>
              </p:cNvPr>
              <p:cNvSpPr txBox="1"/>
              <p:nvPr/>
            </p:nvSpPr>
            <p:spPr>
              <a:xfrm>
                <a:off x="9036769" y="6204951"/>
                <a:ext cx="56840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4BE5C1-4B43-4D04-A705-880E4418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769" y="6204951"/>
                <a:ext cx="568407" cy="40421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22AE4F0B-A450-4E9E-A817-3424A7C99E8D}"/>
              </a:ext>
            </a:extLst>
          </p:cNvPr>
          <p:cNvSpPr/>
          <p:nvPr/>
        </p:nvSpPr>
        <p:spPr>
          <a:xfrm>
            <a:off x="8944859" y="6313543"/>
            <a:ext cx="75414" cy="182251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7362B68B-D3B5-4294-885B-3EEE3173E25C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7413001" y="6035746"/>
            <a:ext cx="1531858" cy="368923"/>
          </a:xfrm>
          <a:prstGeom prst="straightConnector1">
            <a:avLst/>
          </a:prstGeom>
          <a:ln>
            <a:solidFill>
              <a:srgbClr val="00409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7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xmlns="" id="{D4F0E492-4BE6-4D64-8AB6-5947EE0E682F}"/>
                  </a:ext>
                </a:extLst>
              </p:cNvPr>
              <p:cNvSpPr txBox="1"/>
              <p:nvPr/>
            </p:nvSpPr>
            <p:spPr>
              <a:xfrm>
                <a:off x="2779949" y="498441"/>
                <a:ext cx="6268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𝛾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F0E492-4BE6-4D64-8AB6-5947EE0E6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949" y="498441"/>
                <a:ext cx="626850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xmlns="" id="{F76255A5-76B9-4FB1-9E84-BBDBB9BB0BC8}"/>
                  </a:ext>
                </a:extLst>
              </p:cNvPr>
              <p:cNvSpPr txBox="1"/>
              <p:nvPr/>
            </p:nvSpPr>
            <p:spPr>
              <a:xfrm>
                <a:off x="3393650" y="1460060"/>
                <a:ext cx="4835950" cy="16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b="0" i="0" smtClean="0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255A5-76B9-4FB1-9E84-BBDBB9BB0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50" y="1460060"/>
                <a:ext cx="4835950" cy="16500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xmlns="" id="{3E98C98E-90F3-4999-88F7-88F1F23B686F}"/>
                  </a:ext>
                </a:extLst>
              </p:cNvPr>
              <p:cNvSpPr txBox="1"/>
              <p:nvPr/>
            </p:nvSpPr>
            <p:spPr>
              <a:xfrm>
                <a:off x="3393650" y="1045397"/>
                <a:ext cx="5041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: K</a:t>
                </a:r>
                <a:r>
                  <a:rPr kumimoji="1" lang="ja-JP" altLang="en-US" sz="1600" dirty="0"/>
                  <a:t>個の要素の中で</a:t>
                </a:r>
                <a:r>
                  <a:rPr kumimoji="1" lang="en-US" altLang="ja-JP" sz="1600" dirty="0"/>
                  <a:t>1</a:t>
                </a:r>
                <a:r>
                  <a:rPr kumimoji="1" lang="ja-JP" altLang="en-US" sz="1600" dirty="0"/>
                  <a:t>つだけが</a:t>
                </a:r>
                <a:r>
                  <a:rPr kumimoji="1" lang="en-US" altLang="ja-JP" sz="1600" dirty="0"/>
                  <a:t>1</a:t>
                </a:r>
                <a:r>
                  <a:rPr kumimoji="1" lang="ja-JP" altLang="en-US" sz="1600" dirty="0"/>
                  <a:t>でそれ以外は</a:t>
                </a:r>
                <a:r>
                  <a:rPr kumimoji="1" lang="en-US" altLang="ja-JP" sz="1600" dirty="0"/>
                  <a:t>0</a:t>
                </a:r>
                <a:r>
                  <a:rPr kumimoji="1" lang="ja-JP" altLang="en-US" sz="1600" dirty="0"/>
                  <a:t>とする。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E98C98E-90F3-4999-88F7-88F1F23B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50" y="1045397"/>
                <a:ext cx="5041104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8929" r="-4595" b="-2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id="{269972E4-9793-42EA-8A8E-97C471BC8B52}"/>
                  </a:ext>
                </a:extLst>
              </p:cNvPr>
              <p:cNvSpPr txBox="1"/>
              <p:nvPr/>
            </p:nvSpPr>
            <p:spPr>
              <a:xfrm>
                <a:off x="3707090" y="3461604"/>
                <a:ext cx="2799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dirty="0"/>
                  <a:t>の共役事前分布：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9972E4-9793-42EA-8A8E-97C471BC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90" y="3461604"/>
                <a:ext cx="27997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3333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xmlns="" id="{1748ACA7-8994-4EE1-A36E-8FD2AAA96715}"/>
                  </a:ext>
                </a:extLst>
              </p:cNvPr>
              <p:cNvSpPr txBox="1"/>
              <p:nvPr/>
            </p:nvSpPr>
            <p:spPr>
              <a:xfrm>
                <a:off x="2884242" y="3841976"/>
                <a:ext cx="5854765" cy="16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𝐷𝑖𝑟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𝛾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𝛾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kumimoji="1" lang="en-US" altLang="ja-JP" b="0" i="0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kumimoji="1" lang="en-US" altLang="ja-JP" b="0" i="0" smtClean="0">
                              <a:latin typeface="Cambria Math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b="0" i="0" smtClean="0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748ACA7-8994-4EE1-A36E-8FD2AAA9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42" y="3841976"/>
                <a:ext cx="5854765" cy="16500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16DC1D67-A09A-4D47-B6F7-8D9F4CDA264B}"/>
              </a:ext>
            </a:extLst>
          </p:cNvPr>
          <p:cNvSpPr/>
          <p:nvPr/>
        </p:nvSpPr>
        <p:spPr>
          <a:xfrm>
            <a:off x="0" y="0"/>
            <a:ext cx="12192000" cy="377072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Generative Model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753226" y="4895004"/>
                <a:ext cx="1875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𝛼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kumimoji="1" lang="ja-JP" altLang="en-US" sz="1600" dirty="0" smtClean="0"/>
                  <a:t>として実装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226" y="4895004"/>
                <a:ext cx="187529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133492" y="5586554"/>
                <a:ext cx="58087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/>
                      </a:rPr>
                      <m:t>𝛼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kumimoji="1" lang="en-US" altLang="ja-JP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kumimoji="1" lang="en-US" altLang="ja-JP" sz="1400" b="0" i="1" smtClean="0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kumimoji="1" lang="en-US" altLang="ja-JP" sz="1400" b="0" i="1" smtClean="0">
                        <a:latin typeface="Cambria Math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𝛽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kumimoji="1" lang="en-US" altLang="ja-JP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kumimoji="1" lang="en-US" altLang="ja-JP" sz="14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kumimoji="1" lang="en-US" altLang="ja-JP" sz="1400" b="0" i="1" smtClean="0">
                        <a:latin typeface="Cambria Math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𝐷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−1,</m:t>
                    </m:r>
                    <m:r>
                      <a:rPr kumimoji="1" lang="en-US" altLang="ja-JP" sz="1400" b="0" i="1" smtClean="0">
                        <a:latin typeface="Cambria Math"/>
                      </a:rPr>
                      <m:t>𝑉</m:t>
                    </m:r>
                    <m:r>
                      <a:rPr lang="ja-JP" altLang="en-US" sz="1400" i="1">
                        <a:latin typeface="Cambria Math"/>
                      </a:rPr>
                      <m:t>（</m:t>
                    </m:r>
                    <m:r>
                      <a:rPr lang="ja-JP" altLang="en-US" sz="1400" i="1" smtClean="0">
                        <a:latin typeface="Cambria Math"/>
                      </a:rPr>
                      <m:t>正定値行列</m:t>
                    </m:r>
                    <m:r>
                      <a:rPr lang="ja-JP" altLang="en-US" sz="1400" i="1">
                        <a:latin typeface="Cambria Math"/>
                      </a:rPr>
                      <m:t>）</m:t>
                    </m:r>
                  </m:oMath>
                </a14:m>
                <a:r>
                  <a:rPr lang="ja-JP" altLang="en-US" sz="1400" dirty="0" smtClean="0"/>
                  <a:t>はハイパーパラメーター</a:t>
                </a:r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92" y="5586554"/>
                <a:ext cx="5808749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5882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828132" y="4082235"/>
                <a:ext cx="23350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0" dirty="0" smtClean="0"/>
                  <a:t>ハイパーパラメータ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𝛾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kumimoji="1" lang="ja-JP" altLang="en-US" sz="1600" dirty="0" smtClean="0"/>
                  <a:t>として実装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32" y="4082235"/>
                <a:ext cx="2335080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1305" t="-3125" b="-10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31175" y="5965594"/>
                <a:ext cx="11613381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/>
                                </a:rPr>
                                <m:t>Λ</m:t>
                              </m:r>
                            </m:e>
                          </m:d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600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𝐶𝑎𝑡</m:t>
                                      </m:r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</m:nary>
                          <m:func>
                            <m:func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𝐷𝑖𝑟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𝛾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1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ja-JP" sz="1600" b="0" i="0" smtClean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16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𝜈</m:t>
                                  </m:r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75" y="5965594"/>
                <a:ext cx="11613381" cy="8106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9048454" y="1952786"/>
                <a:ext cx="2286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kumimoji="1" lang="ja-JP" altLang="en-US" sz="1400" b="0" i="0" dirty="0" smtClean="0">
                    <a:latin typeface="Cambria Math"/>
                  </a:rPr>
                  <a:t>：</a:t>
                </a:r>
                <a:r>
                  <a:rPr kumimoji="1" lang="en-US" altLang="ja-JP" sz="1400" b="0" i="0" dirty="0" smtClean="0">
                    <a:latin typeface="Cambria Math"/>
                  </a:rPr>
                  <a:t>Gauss</a:t>
                </a:r>
                <a:r>
                  <a:rPr kumimoji="1" lang="ja-JP" altLang="en-US" sz="1400" b="0" i="0" dirty="0" smtClean="0">
                    <a:latin typeface="Cambria Math"/>
                  </a:rPr>
                  <a:t>分布の平均</a:t>
                </a:r>
                <a:endParaRPr kumimoji="1" lang="en-US" altLang="ja-JP" sz="1400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400" b="0" i="0" smtClean="0">
                        <a:latin typeface="Cambria Math"/>
                      </a:rPr>
                      <m:t>Λ</m:t>
                    </m:r>
                  </m:oMath>
                </a14:m>
                <a:r>
                  <a:rPr kumimoji="1" lang="ja-JP" altLang="en-US" sz="1400" dirty="0" smtClean="0"/>
                  <a:t>：ガウス分布の精度行列</a:t>
                </a:r>
                <a:endParaRPr kumimoji="1" lang="en-US" altLang="ja-JP" sz="14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kumimoji="1" lang="ja-JP" altLang="en-US" sz="1400" dirty="0" smtClean="0"/>
                  <a:t>：正定値行列</a:t>
                </a:r>
                <a:endParaRPr kumimoji="1" lang="en-US" altLang="ja-JP" sz="14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sz="1400" dirty="0" smtClean="0"/>
                  <a:t>：</a:t>
                </a:r>
                <a:r>
                  <a:rPr kumimoji="1" lang="en-US" altLang="ja-JP" sz="1400" dirty="0" err="1" smtClean="0"/>
                  <a:t>Wishert</a:t>
                </a:r>
                <a:r>
                  <a:rPr kumimoji="1" lang="ja-JP" altLang="en-US" sz="1400" dirty="0" smtClean="0"/>
                  <a:t>分布の自由度</a:t>
                </a:r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454" y="1952786"/>
                <a:ext cx="2286000" cy="954107"/>
              </a:xfrm>
              <a:prstGeom prst="rect">
                <a:avLst/>
              </a:prstGeom>
              <a:blipFill rotWithShape="1">
                <a:blip r:embed="rId11"/>
                <a:stretch>
                  <a:fillRect t="-1274" b="-57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6353093" y="5324944"/>
            <a:ext cx="135172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h</a:t>
            </a:r>
            <a:r>
              <a:rPr lang="en-US" altLang="ja-JP" sz="1050" dirty="0" err="1" smtClean="0"/>
              <a:t>yper_alpha_mean</a:t>
            </a:r>
            <a:endParaRPr kumimoji="1" lang="ja-JP" altLang="en-US" sz="105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6353093" y="5144494"/>
            <a:ext cx="0" cy="31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668763" y="4633394"/>
            <a:ext cx="1525324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h</a:t>
            </a:r>
            <a:r>
              <a:rPr lang="en-US" altLang="ja-JP" sz="1050" dirty="0" err="1" smtClean="0"/>
              <a:t>yper_coe_alpha_var</a:t>
            </a:r>
            <a:endParaRPr kumimoji="1" lang="ja-JP" altLang="en-US" sz="1050" dirty="0"/>
          </a:p>
        </p:txBody>
      </p:sp>
      <p:cxnSp>
        <p:nvCxnSpPr>
          <p:cNvPr id="18" name="直線矢印コネクタ 17"/>
          <p:cNvCxnSpPr>
            <a:stCxn id="16" idx="2"/>
          </p:cNvCxnSpPr>
          <p:nvPr/>
        </p:nvCxnSpPr>
        <p:spPr>
          <a:xfrm>
            <a:off x="6431425" y="4895004"/>
            <a:ext cx="239719" cy="12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396976" y="3820625"/>
            <a:ext cx="103444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hyper_gamma</a:t>
            </a:r>
            <a:endParaRPr kumimoji="1" lang="ja-JP" altLang="en-US" sz="1050" dirty="0"/>
          </a:p>
        </p:txBody>
      </p:sp>
      <p:cxnSp>
        <p:nvCxnSpPr>
          <p:cNvPr id="23" name="直線矢印コネクタ 22"/>
          <p:cNvCxnSpPr>
            <a:stCxn id="21" idx="2"/>
          </p:cNvCxnSpPr>
          <p:nvPr/>
        </p:nvCxnSpPr>
        <p:spPr>
          <a:xfrm flipH="1">
            <a:off x="5811625" y="4082235"/>
            <a:ext cx="102576" cy="227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164195" y="5324944"/>
            <a:ext cx="66393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hyper_V</a:t>
            </a:r>
            <a:endParaRPr kumimoji="1" lang="ja-JP" altLang="en-US" sz="1050" dirty="0"/>
          </a:p>
        </p:txBody>
      </p:sp>
      <p:cxnSp>
        <p:nvCxnSpPr>
          <p:cNvPr id="26" name="直線矢印コネクタ 25"/>
          <p:cNvCxnSpPr>
            <a:stCxn id="24" idx="1"/>
          </p:cNvCxnSpPr>
          <p:nvPr/>
        </p:nvCxnSpPr>
        <p:spPr>
          <a:xfrm flipH="1" flipV="1">
            <a:off x="8157405" y="5144495"/>
            <a:ext cx="6790" cy="311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656424" y="4687045"/>
            <a:ext cx="7658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hyper_nu</a:t>
            </a:r>
            <a:endParaRPr kumimoji="1" lang="ja-JP" altLang="en-US" sz="1050" dirty="0"/>
          </a:p>
        </p:txBody>
      </p:sp>
      <p:cxnSp>
        <p:nvCxnSpPr>
          <p:cNvPr id="30" name="直線矢印コネクタ 29"/>
          <p:cNvCxnSpPr>
            <a:stCxn id="28" idx="1"/>
          </p:cNvCxnSpPr>
          <p:nvPr/>
        </p:nvCxnSpPr>
        <p:spPr>
          <a:xfrm flipH="1">
            <a:off x="8434754" y="4817850"/>
            <a:ext cx="221670" cy="246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302808" y="4416592"/>
            <a:ext cx="124278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c</a:t>
            </a:r>
            <a:r>
              <a:rPr kumimoji="1" lang="en-US" altLang="ja-JP" sz="1050" dirty="0" err="1" smtClean="0"/>
              <a:t>ovariance_p_mu</a:t>
            </a:r>
            <a:endParaRPr kumimoji="1" lang="ja-JP" altLang="en-US" sz="1050" dirty="0"/>
          </a:p>
        </p:txBody>
      </p:sp>
      <p:sp>
        <p:nvSpPr>
          <p:cNvPr id="20" name="フレーム 19"/>
          <p:cNvSpPr/>
          <p:nvPr/>
        </p:nvSpPr>
        <p:spPr>
          <a:xfrm>
            <a:off x="6551284" y="4955638"/>
            <a:ext cx="835478" cy="27792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5" idx="2"/>
            <a:endCxn id="20" idx="3"/>
          </p:cNvCxnSpPr>
          <p:nvPr/>
        </p:nvCxnSpPr>
        <p:spPr>
          <a:xfrm flipH="1">
            <a:off x="7386762" y="4678202"/>
            <a:ext cx="537437" cy="41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583825" y="2172770"/>
            <a:ext cx="71898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m</a:t>
            </a:r>
            <a:r>
              <a:rPr lang="en-US" altLang="ja-JP" sz="1050" dirty="0" err="1" smtClean="0"/>
              <a:t>u_gene</a:t>
            </a:r>
            <a:endParaRPr kumimoji="1" lang="ja-JP" altLang="en-US" sz="1050" dirty="0"/>
          </a:p>
        </p:txBody>
      </p:sp>
      <p:cxnSp>
        <p:nvCxnSpPr>
          <p:cNvPr id="32" name="直線矢印コネクタ 31"/>
          <p:cNvCxnSpPr>
            <a:stCxn id="31" idx="2"/>
          </p:cNvCxnSpPr>
          <p:nvPr/>
        </p:nvCxnSpPr>
        <p:spPr>
          <a:xfrm flipH="1">
            <a:off x="6750657" y="2434380"/>
            <a:ext cx="192660" cy="22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063534" y="2890312"/>
            <a:ext cx="187870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c</a:t>
            </a:r>
            <a:r>
              <a:rPr lang="en-US" altLang="ja-JP" sz="1050" dirty="0" err="1" smtClean="0"/>
              <a:t>ovariance_generative_gauss</a:t>
            </a:r>
            <a:endParaRPr kumimoji="1" lang="ja-JP" altLang="en-US" sz="1050" dirty="0"/>
          </a:p>
        </p:txBody>
      </p:sp>
      <p:cxnSp>
        <p:nvCxnSpPr>
          <p:cNvPr id="35" name="直線矢印コネクタ 34"/>
          <p:cNvCxnSpPr>
            <a:stCxn id="33" idx="1"/>
          </p:cNvCxnSpPr>
          <p:nvPr/>
        </p:nvCxnSpPr>
        <p:spPr>
          <a:xfrm flipV="1">
            <a:off x="7063534" y="2763769"/>
            <a:ext cx="0" cy="253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037484" y="1383951"/>
            <a:ext cx="71898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pi_gene</a:t>
            </a:r>
            <a:endParaRPr kumimoji="1" lang="ja-JP" altLang="en-US" sz="1050" dirty="0"/>
          </a:p>
        </p:txBody>
      </p:sp>
      <p:cxnSp>
        <p:nvCxnSpPr>
          <p:cNvPr id="39" name="直線矢印コネクタ 38"/>
          <p:cNvCxnSpPr>
            <a:stCxn id="37" idx="2"/>
          </p:cNvCxnSpPr>
          <p:nvPr/>
        </p:nvCxnSpPr>
        <p:spPr>
          <a:xfrm flipH="1">
            <a:off x="5254943" y="1645561"/>
            <a:ext cx="142033" cy="230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655480" y="2173900"/>
            <a:ext cx="109774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s</a:t>
            </a:r>
            <a:r>
              <a:rPr kumimoji="1" lang="en-US" altLang="ja-JP" sz="1050" dirty="0" err="1" smtClean="0"/>
              <a:t>ample_q_z_ass</a:t>
            </a:r>
            <a:endParaRPr kumimoji="1" lang="ja-JP" altLang="en-US" sz="1050" dirty="0"/>
          </a:p>
        </p:txBody>
      </p:sp>
      <p:cxnSp>
        <p:nvCxnSpPr>
          <p:cNvPr id="43" name="直線矢印コネクタ 42"/>
          <p:cNvCxnSpPr>
            <a:stCxn id="41" idx="1"/>
          </p:cNvCxnSpPr>
          <p:nvPr/>
        </p:nvCxnSpPr>
        <p:spPr>
          <a:xfrm flipH="1">
            <a:off x="7561690" y="2304705"/>
            <a:ext cx="93790" cy="24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9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xmlns="" id="{DC22C996-4194-4838-88C7-E6719B857FD9}"/>
                  </a:ext>
                </a:extLst>
              </p:cNvPr>
              <p:cNvSpPr txBox="1"/>
              <p:nvPr/>
            </p:nvSpPr>
            <p:spPr>
              <a:xfrm>
                <a:off x="4234206" y="480851"/>
                <a:ext cx="37235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22C996-4194-4838-88C7-E6719B85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06" y="480851"/>
                <a:ext cx="3723587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32510FED-B6C5-4FBF-8D80-DCFAF8E828DC}"/>
              </a:ext>
            </a:extLst>
          </p:cNvPr>
          <p:cNvSpPr/>
          <p:nvPr/>
        </p:nvSpPr>
        <p:spPr>
          <a:xfrm>
            <a:off x="0" y="0"/>
            <a:ext cx="12192000" cy="377072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Variational</a:t>
            </a:r>
            <a:r>
              <a:rPr lang="en-US" altLang="ja-JP" dirty="0">
                <a:solidFill>
                  <a:schemeClr val="bg1"/>
                </a:solidFill>
              </a:rPr>
              <a:t> Approximation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339412" y="2315545"/>
                <a:ext cx="5513175" cy="288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𝑧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𝐶𝑎𝑡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𝜋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𝐷𝑖𝑟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𝜋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𝜇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/>
                            </a:rPr>
                            <m:t>Λ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1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ja-JP" sz="1600" b="0" i="0" smtClean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16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/>
                            </a:rPr>
                            <m:t>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/>
                                </a:rPr>
                                <m:t>Λ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𝑊</m:t>
                          </m:r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1600" b="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12" y="2315545"/>
                <a:ext cx="5513175" cy="28875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11298" y="1077132"/>
                <a:ext cx="316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Λ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98" y="1077132"/>
                <a:ext cx="316940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238142" y="1666067"/>
                <a:ext cx="3821620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/>
                                </a:rPr>
                                <m:t>Λ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Λ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Λ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𝜈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42" y="1666067"/>
                <a:ext cx="3821620" cy="411395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128861" y="1692580"/>
                <a:ext cx="3928820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/>
                          </a:rPr>
                          <m:t>Λ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/>
                          </a:rPr>
                          <m:t>Λ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/>
                          </a:rPr>
                          <m:t>𝜈</m:t>
                        </m:r>
                      </m:sub>
                    </m:sSub>
                  </m:oMath>
                </a14:m>
                <a:r>
                  <a:rPr kumimoji="1" lang="ja-JP" altLang="en-US" sz="1600" dirty="0" smtClean="0"/>
                  <a:t>は変分パラメータ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1" y="1692580"/>
                <a:ext cx="3928820" cy="358368"/>
              </a:xfrm>
              <a:prstGeom prst="rect">
                <a:avLst/>
              </a:prstGeom>
              <a:blipFill rotWithShape="1">
                <a:blip r:embed="rId6"/>
                <a:stretch>
                  <a:fillRect t="-8621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204992" y="5651639"/>
                <a:ext cx="9887919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/>
                                </a:rPr>
                                <m:t>Λ</m:t>
                              </m:r>
                            </m:e>
                          </m:d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𝐶𝑎𝑡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𝐷𝑖𝑟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1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1600" b="0" i="1" smtClean="0"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16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ja-JP" sz="1600" b="0" i="0" smtClean="0"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1600" b="0" i="0" smtClean="0"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92" y="5651639"/>
                <a:ext cx="9887919" cy="8106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339412" y="5303805"/>
                <a:ext cx="5676578" cy="332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14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14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400" b="0" i="0" smtClean="0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400" b="0" i="0" smtClean="0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kumimoji="1" lang="en-US" altLang="ja-JP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12" y="5303805"/>
                <a:ext cx="5676578" cy="3323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238142" y="2193733"/>
            <a:ext cx="790088" cy="253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l</a:t>
            </a:r>
            <a:r>
              <a:rPr kumimoji="1" lang="en-US" altLang="ja-JP" sz="1050" dirty="0" err="1" smtClean="0"/>
              <a:t>ambda_z</a:t>
            </a:r>
            <a:endParaRPr kumimoji="1" lang="ja-JP" altLang="en-US" sz="1050" dirty="0"/>
          </a:p>
        </p:txBody>
      </p:sp>
      <p:cxnSp>
        <p:nvCxnSpPr>
          <p:cNvPr id="12" name="直線矢印コネクタ 11"/>
          <p:cNvCxnSpPr>
            <a:stCxn id="4" idx="2"/>
          </p:cNvCxnSpPr>
          <p:nvPr/>
        </p:nvCxnSpPr>
        <p:spPr>
          <a:xfrm>
            <a:off x="4633186" y="2447649"/>
            <a:ext cx="0" cy="25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234206" y="2942481"/>
            <a:ext cx="790088" cy="253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l</a:t>
            </a:r>
            <a:r>
              <a:rPr kumimoji="1" lang="en-US" altLang="ja-JP" sz="1050" dirty="0" err="1" smtClean="0"/>
              <a:t>ambda_pi</a:t>
            </a:r>
            <a:endParaRPr kumimoji="1" lang="ja-JP" altLang="en-US" sz="105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633186" y="3196397"/>
            <a:ext cx="391108" cy="143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212327" y="3573782"/>
            <a:ext cx="1298971" cy="253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l</a:t>
            </a:r>
            <a:r>
              <a:rPr kumimoji="1" lang="en-US" altLang="ja-JP" sz="1050" dirty="0" err="1" smtClean="0"/>
              <a:t>ambda_muLambda</a:t>
            </a:r>
            <a:endParaRPr kumimoji="1" lang="ja-JP" altLang="en-US" sz="1050" dirty="0"/>
          </a:p>
        </p:txBody>
      </p:sp>
      <p:cxnSp>
        <p:nvCxnSpPr>
          <p:cNvPr id="19" name="直線矢印コネクタ 18"/>
          <p:cNvCxnSpPr>
            <a:stCxn id="17" idx="3"/>
          </p:cNvCxnSpPr>
          <p:nvPr/>
        </p:nvCxnSpPr>
        <p:spPr>
          <a:xfrm>
            <a:off x="4511298" y="3700740"/>
            <a:ext cx="402608" cy="330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812837" y="3577325"/>
            <a:ext cx="885995" cy="253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l</a:t>
            </a:r>
            <a:r>
              <a:rPr kumimoji="1" lang="en-US" altLang="ja-JP" sz="1050" dirty="0" err="1" smtClean="0"/>
              <a:t>ambda_mu</a:t>
            </a:r>
            <a:endParaRPr kumimoji="1" lang="ja-JP" altLang="en-US" sz="1050" dirty="0"/>
          </a:p>
        </p:txBody>
      </p:sp>
      <p:cxnSp>
        <p:nvCxnSpPr>
          <p:cNvPr id="22" name="直線矢印コネクタ 21"/>
          <p:cNvCxnSpPr>
            <a:stCxn id="20" idx="2"/>
          </p:cNvCxnSpPr>
          <p:nvPr/>
        </p:nvCxnSpPr>
        <p:spPr>
          <a:xfrm flipH="1">
            <a:off x="5160397" y="3831241"/>
            <a:ext cx="95438" cy="200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395817" y="4282773"/>
            <a:ext cx="1115481" cy="253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l</a:t>
            </a:r>
            <a:r>
              <a:rPr kumimoji="1" lang="en-US" altLang="ja-JP" sz="1050" dirty="0" err="1" smtClean="0"/>
              <a:t>ambda_Lambda</a:t>
            </a:r>
            <a:endParaRPr kumimoji="1" lang="ja-JP" altLang="en-US" sz="1050" dirty="0"/>
          </a:p>
        </p:txBody>
      </p:sp>
      <p:cxnSp>
        <p:nvCxnSpPr>
          <p:cNvPr id="34" name="直線矢印コネクタ 33"/>
          <p:cNvCxnSpPr>
            <a:stCxn id="31" idx="3"/>
          </p:cNvCxnSpPr>
          <p:nvPr/>
        </p:nvCxnSpPr>
        <p:spPr>
          <a:xfrm>
            <a:off x="4511298" y="4409731"/>
            <a:ext cx="577537" cy="28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712602" y="4274859"/>
            <a:ext cx="885995" cy="253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l</a:t>
            </a:r>
            <a:r>
              <a:rPr kumimoji="1" lang="en-US" altLang="ja-JP" sz="1050" dirty="0" err="1" smtClean="0"/>
              <a:t>ambda_nu</a:t>
            </a:r>
            <a:endParaRPr kumimoji="1" lang="ja-JP" altLang="en-US" sz="105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160397" y="4536689"/>
            <a:ext cx="214685" cy="154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4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-19881" y="377072"/>
                <a:ext cx="12192000" cy="675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u="sng" dirty="0" smtClean="0"/>
                  <a:t>Algorithm</a:t>
                </a:r>
              </a:p>
              <a:p>
                <a:r>
                  <a:rPr lang="en-US" altLang="ja-JP" sz="1600" b="1" dirty="0"/>
                  <a:t>Input</a:t>
                </a:r>
                <a:r>
                  <a:rPr lang="en-US" altLang="ja-JP" sz="1600" dirty="0"/>
                  <a:t>    : Model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𝑝</m:t>
                    </m:r>
                    <m:r>
                      <a:rPr lang="en-US" altLang="ja-JP" sz="1600" b="0" i="1" smtClean="0">
                        <a:latin typeface="Cambria Math"/>
                      </a:rPr>
                      <m:t>(</m:t>
                    </m:r>
                    <m:r>
                      <a:rPr lang="en-US" altLang="ja-JP" sz="1600" b="0" i="1" smtClean="0">
                        <a:latin typeface="Cambria Math"/>
                      </a:rPr>
                      <m:t>𝑥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a:rPr lang="en-US" altLang="ja-JP" sz="1600" b="0" i="1" smtClean="0">
                        <a:latin typeface="Cambria Math"/>
                      </a:rPr>
                      <m:t>𝑧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a:rPr lang="en-US" altLang="ja-JP" sz="1600" b="0" i="1" smtClean="0">
                        <a:latin typeface="Cambria Math"/>
                      </a:rPr>
                      <m:t>𝜋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a:rPr lang="en-US" altLang="ja-JP" sz="1600" b="0" i="1" smtClean="0">
                        <a:latin typeface="Cambria Math"/>
                      </a:rPr>
                      <m:t>𝜇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/>
                      </a:rPr>
                      <m:t>Λ</m:t>
                    </m:r>
                    <m:r>
                      <a:rPr lang="en-US" altLang="ja-JP" sz="1600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lang="en-US" altLang="ja-JP" sz="1600" dirty="0"/>
                  <a:t>                </a:t>
                </a:r>
                <a:r>
                  <a:rPr lang="en-US" altLang="ja-JP" sz="1600" dirty="0" err="1"/>
                  <a:t>Variational</a:t>
                </a:r>
                <a:r>
                  <a:rPr lang="en-US" altLang="ja-JP" sz="1600" dirty="0"/>
                  <a:t> approximation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𝑞</m:t>
                    </m:r>
                    <m:r>
                      <a:rPr lang="en-US" altLang="ja-JP" sz="1600" b="0" i="1" smtClean="0">
                        <a:latin typeface="Cambria Math"/>
                      </a:rPr>
                      <m:t>(</m:t>
                    </m:r>
                    <m:r>
                      <a:rPr lang="en-US" altLang="ja-JP" sz="1600" b="0" i="1" smtClean="0">
                        <a:latin typeface="Cambria Math"/>
                      </a:rPr>
                      <m:t>𝑧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a:rPr lang="en-US" altLang="ja-JP" sz="1600" b="0" i="1" smtClean="0">
                        <a:latin typeface="Cambria Math"/>
                      </a:rPr>
                      <m:t>𝜋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a:rPr lang="en-US" altLang="ja-JP" sz="1600" b="0" i="1" smtClean="0">
                        <a:latin typeface="Cambria Math"/>
                      </a:rPr>
                      <m:t>𝜇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/>
                      </a:rPr>
                      <m:t>Λ</m:t>
                    </m:r>
                    <m:r>
                      <a:rPr lang="en-US" altLang="ja-JP" sz="1600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lang="en-US" altLang="ja-JP" sz="1600" b="1" dirty="0"/>
                  <a:t>Output</a:t>
                </a:r>
                <a:r>
                  <a:rPr lang="en-US" altLang="ja-JP" sz="1600" dirty="0"/>
                  <a:t> : </a:t>
                </a:r>
                <a:r>
                  <a:rPr lang="en-US" altLang="ja-JP" sz="1600" dirty="0" err="1"/>
                  <a:t>Variational</a:t>
                </a:r>
                <a:r>
                  <a:rPr lang="en-US" altLang="ja-JP" sz="1600" dirty="0"/>
                  <a:t> parameters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𝜆</m:t>
                    </m:r>
                    <m:r>
                      <a:rPr lang="en-US" altLang="ja-JP" sz="16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,{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},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 b="0" i="0" smtClean="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ja-JP" sz="1600" b="1" dirty="0"/>
                  <a:t>Mean</a:t>
                </a:r>
                <a:r>
                  <a:rPr lang="ja-JP" altLang="en-US" sz="1600" b="1" dirty="0"/>
                  <a:t> </a:t>
                </a:r>
                <a:r>
                  <a:rPr lang="en-US" altLang="ja-JP" sz="1600" b="1" dirty="0"/>
                  <a:t>Field Approximation</a:t>
                </a:r>
              </a:p>
              <a:p>
                <a:r>
                  <a:rPr lang="en-US" altLang="ja-JP" sz="1600" dirty="0"/>
                  <a:t>	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sz="1400" b="0" i="0" smtClean="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ja-JP" sz="1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altLang="ja-JP" sz="1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1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1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ja-JP" sz="1400" i="1">
                                <a:latin typeface="Cambria Math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ja-JP" sz="1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400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ja-JP" sz="1400">
                                                <a:latin typeface="Cambria Math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p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/>
                                      </a:rPr>
                                      <m:t>𝑛𝑘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nary>
                          <m:naryPr>
                            <m:chr m:val="∏"/>
                            <m:ctrlPr>
                              <a:rPr lang="en-US" altLang="ja-JP" sz="1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ja-JP" sz="1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ja-JP" sz="1400" i="1">
                                <a:latin typeface="Cambria Math"/>
                              </a:rPr>
                              <m:t>𝐶𝑎𝑡</m:t>
                            </m:r>
                            <m:r>
                              <a:rPr lang="en-US" altLang="ja-JP" sz="1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sz="14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ja-JP" sz="14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ja-JP" sz="1400" b="0" i="1" smtClean="0">
                            <a:latin typeface="Cambria Math"/>
                          </a:rPr>
                          <m:t>Dir</m:t>
                        </m:r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ja-JP" sz="1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sz="1400" b="0" i="1" smtClean="0">
                                <a:latin typeface="Cambria Math"/>
                              </a:rPr>
                              <m:t>𝛾</m:t>
                            </m:r>
                          </m:e>
                        </m:d>
                        <m:nary>
                          <m:naryPr>
                            <m:chr m:val="∏"/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ja-JP" sz="1600"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𝜈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ja-JP" sz="1600" dirty="0"/>
              </a:p>
              <a:p>
                <a:r>
                  <a:rPr lang="en-US" altLang="ja-JP" sz="1600" dirty="0"/>
                  <a:t>	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ja-JP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/>
                          </a:rPr>
                          <m:t>𝑧</m:t>
                        </m:r>
                        <m:r>
                          <a:rPr lang="en-US" altLang="ja-JP" sz="1600" i="1">
                            <a:latin typeface="Cambria Math"/>
                          </a:rPr>
                          <m:t>,</m:t>
                        </m:r>
                        <m:r>
                          <a:rPr lang="en-US" altLang="ja-JP" sz="1600" i="1">
                            <a:latin typeface="Cambria Math"/>
                          </a:rPr>
                          <m:t>𝜇</m:t>
                        </m:r>
                        <m:r>
                          <a:rPr lang="en-US" altLang="ja-JP" sz="1600" i="1">
                            <a:latin typeface="Cambria Math"/>
                          </a:rPr>
                          <m:t>,</m:t>
                        </m:r>
                        <m:r>
                          <a:rPr lang="en-US" altLang="ja-JP" sz="1600" i="1">
                            <a:latin typeface="Cambria Math"/>
                          </a:rPr>
                          <m:t>𝜋</m:t>
                        </m:r>
                        <m:r>
                          <a:rPr lang="en-US" altLang="ja-JP" sz="1600" b="0" i="1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altLang="ja-JP" sz="16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ja-JP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sz="1600" i="1">
                            <a:latin typeface="Cambria Math"/>
                          </a:rPr>
                          <m:t>Cat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ja-JP" sz="1600" b="0" i="1" smtClean="0">
                        <a:latin typeface="Cambria Math"/>
                      </a:rPr>
                      <m:t>Dir</m:t>
                    </m:r>
                    <m:r>
                      <a:rPr lang="en-US" altLang="ja-JP" sz="1600" i="1">
                        <a:latin typeface="Cambria Math"/>
                      </a:rPr>
                      <m:t>(</m:t>
                    </m:r>
                    <m:r>
                      <a:rPr lang="en-US" altLang="ja-JP" sz="1600" i="1">
                        <a:latin typeface="Cambria Math"/>
                      </a:rPr>
                      <m:t>𝜋</m:t>
                    </m:r>
                    <m:r>
                      <a:rPr lang="en-US" altLang="ja-JP" sz="16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i="1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ja-JP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i="1">
                            <a:latin typeface="Cambria Math"/>
                          </a:rPr>
                          <m:t>𝑘</m:t>
                        </m:r>
                        <m:r>
                          <a:rPr lang="en-US" altLang="ja-JP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i="1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en-US" altLang="ja-JP" sz="1600" i="1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ja-JP" sz="1600" i="1">
                                <a:latin typeface="Cambria Math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ja-JP" sz="1600" b="0" i="0" smtClean="0">
                                                <a:latin typeface="Cambria Math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6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1600" i="1">
                            <a:latin typeface="Cambria Math"/>
                          </a:rPr>
                          <m:t>𝑊</m:t>
                        </m:r>
                        <m:r>
                          <a:rPr lang="en-US" altLang="ja-JP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160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600" b="0" i="0" smtClean="0">
                                    <a:latin typeface="Cambria Math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ja-JP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ja-JP" sz="16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kumimoji="1" lang="en-US" altLang="ja-JP" sz="1600" b="1" dirty="0"/>
                  <a:t>While</a:t>
                </a:r>
                <a:r>
                  <a:rPr kumimoji="1" lang="en-US" altLang="ja-JP" sz="1600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≤ </m:t>
                    </m:r>
                  </m:oMath>
                </a14:m>
                <a:r>
                  <a:rPr kumimoji="1" lang="ja-JP" altLang="en-US" sz="1600" dirty="0"/>
                  <a:t>適当な繰り返し回数</a:t>
                </a:r>
                <a:r>
                  <a:rPr kumimoji="1" lang="en-US" altLang="ja-JP" sz="1600" dirty="0"/>
                  <a:t>)</a:t>
                </a:r>
              </a:p>
              <a:p>
                <a:r>
                  <a:rPr lang="en-US" altLang="ja-JP" sz="1600" dirty="0"/>
                  <a:t>	</a:t>
                </a:r>
                <a:r>
                  <a:rPr lang="ja-JP" altLang="en-US" sz="1600" b="1" dirty="0"/>
                  <a:t>潜在変数のサンプリングと</a:t>
                </a:r>
                <a:r>
                  <a:rPr lang="en-US" altLang="ja-JP" sz="1600" b="1" dirty="0"/>
                  <a:t>Robbins </a:t>
                </a:r>
                <a:r>
                  <a:rPr lang="en-US" altLang="ja-JP" sz="1600" b="1" dirty="0" err="1"/>
                  <a:t>Monro</a:t>
                </a:r>
                <a:r>
                  <a:rPr lang="en-US" altLang="ja-JP" sz="1600" b="1" dirty="0"/>
                  <a:t> Sequence</a:t>
                </a:r>
                <a:r>
                  <a:rPr lang="ja-JP" altLang="en-US" sz="1600" b="1" dirty="0"/>
                  <a:t>の設定</a:t>
                </a:r>
                <a:endParaRPr lang="en-US" altLang="ja-JP" sz="1600" b="1" dirty="0"/>
              </a:p>
              <a:p>
                <a:r>
                  <a:rPr lang="en-US" altLang="ja-JP" sz="16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∼</m:t>
                    </m:r>
                    <m:r>
                      <a:rPr lang="en-US" altLang="ja-JP" sz="1600" b="0" i="1" smtClean="0">
                        <a:latin typeface="Cambria Math"/>
                      </a:rPr>
                      <m:t>𝑞</m:t>
                    </m:r>
                    <m:r>
                      <a:rPr lang="en-US" altLang="ja-JP" sz="1600" b="0" i="1" smtClean="0">
                        <a:latin typeface="Cambria Math"/>
                      </a:rPr>
                      <m:t>(</m:t>
                    </m:r>
                    <m:r>
                      <a:rPr lang="en-US" altLang="ja-JP" sz="1600" b="0" i="1" smtClean="0">
                        <a:latin typeface="Cambria Math"/>
                      </a:rPr>
                      <m:t>𝑧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a:rPr lang="en-US" altLang="ja-JP" sz="1600" b="0" i="1" smtClean="0">
                        <a:latin typeface="Cambria Math"/>
                      </a:rPr>
                      <m:t>𝜋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a:rPr lang="en-US" altLang="ja-JP" sz="1600" b="0" i="1" smtClean="0">
                        <a:latin typeface="Cambria Math"/>
                      </a:rPr>
                      <m:t>𝜇</m:t>
                    </m:r>
                    <m:r>
                      <a:rPr lang="en-US" altLang="ja-JP" sz="16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/>
                      </a:rPr>
                      <m:t>Λ</m:t>
                    </m:r>
                    <m:r>
                      <a:rPr lang="en-US" altLang="ja-JP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sz="1600" dirty="0"/>
                  <a:t>	</a:t>
                </a:r>
                <a:r>
                  <a:rPr kumimoji="1" lang="ja-JP" altLang="en-US" sz="16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𝑞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𝑧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,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,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𝜇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/>
                      </a:rPr>
                      <m:t>Λ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kumimoji="1" lang="ja-JP" altLang="en-US" sz="1600" dirty="0"/>
                  <a:t>から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/>
                      </a:rPr>
                      <m:t>S</m:t>
                    </m:r>
                  </m:oMath>
                </a14:m>
                <a:r>
                  <a:rPr kumimoji="1" lang="ja-JP" altLang="en-US" sz="1600" dirty="0"/>
                  <a:t>個サンプリングする）</a:t>
                </a:r>
                <a:endParaRPr kumimoji="1" lang="en-US" altLang="ja-JP" sz="1600" dirty="0"/>
              </a:p>
              <a:p>
                <a:r>
                  <a:rPr lang="en-US" altLang="ja-JP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kumimoji="1" lang="ja-JP" altLang="en-US" sz="1600" dirty="0" smtClean="0"/>
                  <a:t>を初期値とする</a:t>
                </a:r>
                <a:r>
                  <a:rPr kumimoji="1" lang="en-US" altLang="ja-JP" sz="1600" dirty="0"/>
                  <a:t>	</a:t>
                </a:r>
                <a:r>
                  <a:rPr kumimoji="1" lang="ja-JP" altLang="en-US" sz="1600" dirty="0" smtClean="0"/>
                  <a:t>（</a:t>
                </a:r>
                <a:r>
                  <a:rPr kumimoji="1" lang="en-US" altLang="ja-JP" sz="1600" dirty="0"/>
                  <a:t>Robbins </a:t>
                </a:r>
                <a:r>
                  <a:rPr kumimoji="1" lang="en-US" altLang="ja-JP" sz="1600" dirty="0" err="1"/>
                  <a:t>Monro</a:t>
                </a:r>
                <a:r>
                  <a:rPr kumimoji="1" lang="en-US" altLang="ja-JP" sz="1600" dirty="0"/>
                  <a:t> Sequence</a:t>
                </a:r>
                <a:r>
                  <a:rPr kumimoji="1" lang="ja-JP" altLang="en-US" sz="1600" dirty="0"/>
                  <a:t>の</a:t>
                </a:r>
                <a:r>
                  <a:rPr kumimoji="1" lang="en-US" altLang="ja-JP" sz="1600" dirty="0"/>
                  <a:t>t</a:t>
                </a:r>
                <a:r>
                  <a:rPr kumimoji="1" lang="ja-JP" altLang="en-US" sz="1600" dirty="0"/>
                  <a:t>番目の値で、通常は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𝜌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6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ja-JP" altLang="en-US" sz="1600" dirty="0" smtClean="0"/>
                  <a:t>）</a:t>
                </a:r>
                <a:endParaRPr kumimoji="1" lang="en-US" altLang="ja-JP" sz="1600" dirty="0"/>
              </a:p>
              <a:p>
                <a:r>
                  <a:rPr lang="en-US" altLang="ja-JP" sz="1600" dirty="0"/>
                  <a:t>	</a:t>
                </a:r>
                <a:r>
                  <a:rPr lang="ja-JP" altLang="en-US" sz="1600" b="1" dirty="0"/>
                  <a:t>変分パラメータの更新式：</a:t>
                </a:r>
                <a:endParaRPr kumimoji="1" lang="en-US" altLang="ja-JP" sz="1600" b="1" dirty="0"/>
              </a:p>
              <a:p>
                <a:r>
                  <a:rPr lang="en-US" altLang="ja-JP" sz="1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sup>
                      <m:e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>
                                    <a:latin typeface="Cambria Math"/>
                                  </a:rPr>
                                  <m:t>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sub>
                            </m:sSub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 b="0" i="0" smtClean="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ja-JP" sz="1600" dirty="0"/>
              </a:p>
              <a:p>
                <a:r>
                  <a:rPr kumimoji="1" lang="en-US" altLang="ja-JP" sz="1600" dirty="0"/>
                  <a:t>	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sup>
                      <m:e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>
                                    <a:latin typeface="Cambria Math"/>
                                  </a:rPr>
                                  <m:t>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sub>
                                </m:sSub>
                              </m:sub>
                            </m:sSub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 b="0" i="0" smtClean="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kumimoji="1" lang="en-US" altLang="ja-JP" sz="1600" dirty="0" smtClean="0"/>
              </a:p>
              <a:p>
                <a:r>
                  <a:rPr lang="en-US" altLang="ja-JP" sz="1600" dirty="0"/>
                  <a:t> </a:t>
                </a:r>
                <a:r>
                  <a:rPr lang="en-US" altLang="ja-JP" sz="1600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i="1">
                            <a:latin typeface="Cambria Math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Λ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i="1">
                            <a:latin typeface="Cambria Math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Λ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ja-JP" sz="1600" i="1">
                            <a:latin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sup>
                      <m:e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>
                                    <a:latin typeface="Cambria Math"/>
                                  </a:rPr>
                                  <m:t>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600" b="0" i="0" smtClean="0">
                                        <a:latin typeface="Cambria Math"/>
                                      </a:rPr>
                                      <m:t>Λ</m:t>
                                    </m:r>
                                  </m:sub>
                                </m:sSub>
                              </m:sub>
                            </m:sSub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kumimoji="1" lang="en-US" altLang="ja-JP" sz="1600" dirty="0"/>
              </a:p>
              <a:p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i="1">
                            <a:latin typeface="Cambria Math"/>
                            <a:ea typeface="Cambria Math"/>
                          </a:rPr>
                          <m:t>𝑆</m:t>
                        </m:r>
                      </m:sup>
                      <m:e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>
                                    <a:latin typeface="Cambria Math"/>
                                  </a:rPr>
                                  <m:t>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sub>
                                </m:sSub>
                              </m:sub>
                            </m:sSub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 b="0" i="0" smtClean="0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ja-JP" sz="1600" dirty="0" smtClean="0"/>
              </a:p>
              <a:p>
                <a:r>
                  <a:rPr lang="en-US" altLang="ja-JP" sz="1600" dirty="0"/>
                  <a:t> </a:t>
                </a:r>
                <a:r>
                  <a:rPr lang="en-US" altLang="ja-JP" sz="1600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Λ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Λ</m:t>
                        </m:r>
                      </m:sub>
                    </m:sSub>
                    <m:r>
                      <a:rPr lang="en-US" altLang="ja-JP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600" b="0" i="1" smtClean="0">
                            <a:latin typeface="Cambria Math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ja-JP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/>
                          </a:rPr>
                          <m:t>𝑆</m:t>
                        </m:r>
                      </m:sup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 b="0" i="0" smtClean="0"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1600" b="0" i="0" smtClean="0">
                                    <a:latin typeface="Cambria Math"/>
                                  </a:rPr>
                                  <m:t>Λ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altLang="ja-JP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600" b="0" i="0" smtClean="0">
                                    <a:latin typeface="Cambria Math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altLang="ja-JP" sz="1600" b="0" i="1" smtClean="0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 b="0" i="0" smtClean="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ja-JP" sz="1600" dirty="0" smtClean="0"/>
              </a:p>
              <a:p>
                <a:r>
                  <a:rPr lang="en-US" altLang="ja-JP" sz="16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𝜈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/>
                          </a:rPr>
                          <m:t>𝜈</m:t>
                        </m:r>
                      </m:sub>
                    </m:sSub>
                    <m:r>
                      <a:rPr lang="en-US" altLang="ja-JP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ja-JP" sz="1600" i="1">
                            <a:latin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ja-JP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600" i="1">
                            <a:latin typeface="Cambria Math"/>
                          </a:rPr>
                          <m:t>𝑠</m:t>
                        </m:r>
                        <m:r>
                          <a:rPr lang="en-US" altLang="ja-JP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1600" i="1">
                            <a:latin typeface="Cambria Math"/>
                          </a:rPr>
                          <m:t>𝑆</m:t>
                        </m:r>
                      </m:sup>
                      <m:e>
                        <m:r>
                          <a:rPr lang="en-US" altLang="ja-JP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/>
                                  </a:rPr>
                                  <m:t>𝜈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sz="1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altLang="ja-JP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altLang="ja-JP" sz="1600" i="1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6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600">
                                            <a:latin typeface="Cambria Math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ja-JP" sz="1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ja-JP" altLang="en-US" sz="1600" dirty="0"/>
              </a:p>
              <a:p>
                <a:r>
                  <a:rPr kumimoji="1" lang="en-US" altLang="ja-JP" sz="1600" dirty="0"/>
                  <a:t>	</a:t>
                </a:r>
                <a:r>
                  <a:rPr kumimoji="1" lang="en-US" altLang="ja-JP" sz="16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sz="1600" b="0" i="1" smtClean="0">
                        <a:latin typeface="Cambria Math"/>
                      </a:rPr>
                      <m:t>+1</m:t>
                    </m:r>
                  </m:oMath>
                </a14:m>
                <a:endParaRPr kumimoji="1" lang="en-US" altLang="ja-JP" sz="1600" dirty="0"/>
              </a:p>
              <a:p>
                <a:r>
                  <a:rPr lang="en-US" altLang="ja-JP" sz="1600" b="1" dirty="0"/>
                  <a:t>end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81" y="377072"/>
                <a:ext cx="12192000" cy="6751720"/>
              </a:xfrm>
              <a:prstGeom prst="rect">
                <a:avLst/>
              </a:prstGeom>
              <a:blipFill rotWithShape="1">
                <a:blip r:embed="rId3"/>
                <a:stretch>
                  <a:fillRect l="-300" t="-2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H="1">
            <a:off x="304800" y="3200400"/>
            <a:ext cx="4763" cy="3103051"/>
          </a:xfrm>
          <a:prstGeom prst="straightConnector1">
            <a:avLst/>
          </a:prstGeom>
          <a:ln>
            <a:solidFill>
              <a:srgbClr val="0040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32510FED-B6C5-4FBF-8D80-DCFAF8E828DC}"/>
              </a:ext>
            </a:extLst>
          </p:cNvPr>
          <p:cNvSpPr/>
          <p:nvPr/>
        </p:nvSpPr>
        <p:spPr>
          <a:xfrm>
            <a:off x="0" y="0"/>
            <a:ext cx="12192000" cy="377072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Update Algorithm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925878" y="931103"/>
                <a:ext cx="11701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200" b="0" i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1200" dirty="0" smtClean="0"/>
                  <a:t>は精度行列</a:t>
                </a:r>
                <a:endParaRPr kumimoji="1" lang="ja-JP" altLang="en-US" sz="12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878" y="931103"/>
                <a:ext cx="1170122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-1" y="4162129"/>
            <a:ext cx="98596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/>
              <a:t>l</a:t>
            </a:r>
            <a:r>
              <a:rPr kumimoji="1" lang="en-US" altLang="ja-JP" sz="800" dirty="0" err="1" smtClean="0"/>
              <a:t>ambda_z_update</a:t>
            </a:r>
            <a:endParaRPr kumimoji="1" lang="ja-JP" altLang="en-US" sz="800" dirty="0"/>
          </a:p>
        </p:txBody>
      </p:sp>
      <p:cxnSp>
        <p:nvCxnSpPr>
          <p:cNvPr id="6" name="直線矢印コネクタ 5"/>
          <p:cNvCxnSpPr>
            <a:stCxn id="4" idx="3"/>
          </p:cNvCxnSpPr>
          <p:nvPr/>
        </p:nvCxnSpPr>
        <p:spPr>
          <a:xfrm>
            <a:off x="985961" y="4269851"/>
            <a:ext cx="95415" cy="10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-3" y="4428759"/>
            <a:ext cx="105752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</a:t>
            </a:r>
            <a:r>
              <a:rPr kumimoji="1" lang="en-US" altLang="ja-JP" sz="800" dirty="0" err="1" smtClean="0"/>
              <a:t>ambda_mu_update</a:t>
            </a:r>
            <a:endParaRPr kumimoji="1" lang="ja-JP" altLang="en-US" sz="800" dirty="0"/>
          </a:p>
        </p:txBody>
      </p:sp>
      <p:cxnSp>
        <p:nvCxnSpPr>
          <p:cNvPr id="13" name="直線矢印コネクタ 12"/>
          <p:cNvCxnSpPr>
            <a:stCxn id="10" idx="3"/>
          </p:cNvCxnSpPr>
          <p:nvPr/>
        </p:nvCxnSpPr>
        <p:spPr>
          <a:xfrm>
            <a:off x="1057520" y="4536481"/>
            <a:ext cx="59636" cy="10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-4" y="4796603"/>
            <a:ext cx="1367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</a:t>
            </a:r>
            <a:r>
              <a:rPr kumimoji="1" lang="en-US" altLang="ja-JP" sz="800" dirty="0" err="1" smtClean="0"/>
              <a:t>ambda_muLambda_update</a:t>
            </a:r>
            <a:endParaRPr kumimoji="1" lang="ja-JP" altLang="en-US" sz="800" dirty="0"/>
          </a:p>
        </p:txBody>
      </p:sp>
      <p:cxnSp>
        <p:nvCxnSpPr>
          <p:cNvPr id="17" name="直線矢印コネクタ 16"/>
          <p:cNvCxnSpPr>
            <a:stCxn id="15" idx="2"/>
          </p:cNvCxnSpPr>
          <p:nvPr/>
        </p:nvCxnSpPr>
        <p:spPr>
          <a:xfrm>
            <a:off x="683810" y="5012047"/>
            <a:ext cx="403528" cy="7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0" y="5185458"/>
            <a:ext cx="105752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</a:t>
            </a:r>
            <a:r>
              <a:rPr kumimoji="1" lang="en-US" altLang="ja-JP" sz="800" dirty="0" err="1" smtClean="0"/>
              <a:t>ambda_pi_update</a:t>
            </a:r>
            <a:endParaRPr kumimoji="1" lang="ja-JP" altLang="en-US" sz="8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28761" y="5400902"/>
            <a:ext cx="588395" cy="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0" y="5537399"/>
            <a:ext cx="1367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</a:t>
            </a:r>
            <a:r>
              <a:rPr kumimoji="1" lang="en-US" altLang="ja-JP" sz="800" dirty="0" err="1" smtClean="0"/>
              <a:t>ambda_Lambda_update</a:t>
            </a:r>
            <a:endParaRPr kumimoji="1" lang="ja-JP" altLang="en-US" sz="800" dirty="0"/>
          </a:p>
        </p:txBody>
      </p:sp>
      <p:cxnSp>
        <p:nvCxnSpPr>
          <p:cNvPr id="23" name="直線矢印コネクタ 22"/>
          <p:cNvCxnSpPr>
            <a:stCxn id="21" idx="2"/>
          </p:cNvCxnSpPr>
          <p:nvPr/>
        </p:nvCxnSpPr>
        <p:spPr>
          <a:xfrm>
            <a:off x="683814" y="5752843"/>
            <a:ext cx="433342" cy="67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-19881" y="5877222"/>
            <a:ext cx="105752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</a:t>
            </a:r>
            <a:r>
              <a:rPr kumimoji="1" lang="en-US" altLang="ja-JP" sz="800" dirty="0" err="1" smtClean="0"/>
              <a:t>ambda_nu_update</a:t>
            </a:r>
            <a:endParaRPr kumimoji="1" lang="ja-JP" altLang="en-US" sz="800" dirty="0"/>
          </a:p>
        </p:txBody>
      </p:sp>
      <p:cxnSp>
        <p:nvCxnSpPr>
          <p:cNvPr id="26" name="直線矢印コネクタ 25"/>
          <p:cNvCxnSpPr>
            <a:stCxn id="24" idx="2"/>
          </p:cNvCxnSpPr>
          <p:nvPr/>
        </p:nvCxnSpPr>
        <p:spPr>
          <a:xfrm>
            <a:off x="508881" y="6092666"/>
            <a:ext cx="578457" cy="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107757" y="6365966"/>
            <a:ext cx="332631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rho</a:t>
            </a:r>
            <a:endParaRPr kumimoji="1" lang="ja-JP" altLang="en-US" sz="800" dirty="0"/>
          </a:p>
        </p:txBody>
      </p:sp>
      <p:cxnSp>
        <p:nvCxnSpPr>
          <p:cNvPr id="29" name="直線矢印コネクタ 28"/>
          <p:cNvCxnSpPr>
            <a:stCxn id="27" idx="1"/>
          </p:cNvCxnSpPr>
          <p:nvPr/>
        </p:nvCxnSpPr>
        <p:spPr>
          <a:xfrm flipV="1">
            <a:off x="2107757" y="6233823"/>
            <a:ext cx="0" cy="23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498820" y="6599587"/>
            <a:ext cx="1013791" cy="215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/>
              <a:t>u</a:t>
            </a:r>
            <a:r>
              <a:rPr lang="en-US" altLang="ja-JP" sz="800" dirty="0" err="1" smtClean="0"/>
              <a:t>pdate_counter</a:t>
            </a:r>
            <a:endParaRPr kumimoji="1" lang="ja-JP" altLang="en-US" sz="8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439186" y="6473688"/>
            <a:ext cx="59634" cy="233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レーム 32"/>
          <p:cNvSpPr/>
          <p:nvPr/>
        </p:nvSpPr>
        <p:spPr>
          <a:xfrm>
            <a:off x="2782957" y="4269851"/>
            <a:ext cx="1932166" cy="26663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49040" y="3943847"/>
            <a:ext cx="59634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/>
              <a:t>g</a:t>
            </a:r>
            <a:r>
              <a:rPr kumimoji="1" lang="en-US" altLang="ja-JP" sz="800" dirty="0" err="1" smtClean="0"/>
              <a:t>rad_q_z</a:t>
            </a:r>
            <a:endParaRPr kumimoji="1" lang="ja-JP" altLang="en-US" sz="800" dirty="0"/>
          </a:p>
        </p:txBody>
      </p:sp>
      <p:cxnSp>
        <p:nvCxnSpPr>
          <p:cNvPr id="36" name="直線矢印コネクタ 35"/>
          <p:cNvCxnSpPr>
            <a:stCxn id="34" idx="1"/>
            <a:endCxn id="33" idx="0"/>
          </p:cNvCxnSpPr>
          <p:nvPr/>
        </p:nvCxnSpPr>
        <p:spPr>
          <a:xfrm>
            <a:off x="3749040" y="4051569"/>
            <a:ext cx="0" cy="218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レーム 36"/>
          <p:cNvSpPr/>
          <p:nvPr/>
        </p:nvSpPr>
        <p:spPr>
          <a:xfrm>
            <a:off x="4842344" y="4269851"/>
            <a:ext cx="1832776" cy="266630"/>
          </a:xfrm>
          <a:prstGeom prst="frame">
            <a:avLst>
              <a:gd name="adj1" fmla="val 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497665" y="3946685"/>
            <a:ext cx="522134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log_p</a:t>
            </a:r>
            <a:endParaRPr kumimoji="1" lang="ja-JP" altLang="en-US" sz="800" dirty="0"/>
          </a:p>
        </p:txBody>
      </p:sp>
      <p:cxnSp>
        <p:nvCxnSpPr>
          <p:cNvPr id="40" name="直線矢印コネクタ 39"/>
          <p:cNvCxnSpPr>
            <a:stCxn id="38" idx="2"/>
            <a:endCxn id="37" idx="0"/>
          </p:cNvCxnSpPr>
          <p:nvPr/>
        </p:nvCxnSpPr>
        <p:spPr>
          <a:xfrm>
            <a:off x="5758732" y="4162129"/>
            <a:ext cx="0" cy="10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レーム 42"/>
          <p:cNvSpPr/>
          <p:nvPr/>
        </p:nvSpPr>
        <p:spPr>
          <a:xfrm>
            <a:off x="6861976" y="4269851"/>
            <a:ext cx="1645920" cy="26663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469256" y="3938734"/>
            <a:ext cx="431359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log_q</a:t>
            </a:r>
            <a:endParaRPr kumimoji="1" lang="ja-JP" altLang="en-US" sz="800" dirty="0"/>
          </a:p>
        </p:txBody>
      </p:sp>
      <p:cxnSp>
        <p:nvCxnSpPr>
          <p:cNvPr id="48" name="直線矢印コネクタ 47"/>
          <p:cNvCxnSpPr>
            <a:stCxn id="44" idx="2"/>
            <a:endCxn id="43" idx="0"/>
          </p:cNvCxnSpPr>
          <p:nvPr/>
        </p:nvCxnSpPr>
        <p:spPr>
          <a:xfrm>
            <a:off x="7684936" y="4154178"/>
            <a:ext cx="0" cy="115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レーム 49"/>
          <p:cNvSpPr/>
          <p:nvPr/>
        </p:nvSpPr>
        <p:spPr>
          <a:xfrm>
            <a:off x="4770783" y="4212014"/>
            <a:ext cx="3832528" cy="37832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30254" y="4150390"/>
            <a:ext cx="528431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log_loss</a:t>
            </a:r>
            <a:endParaRPr kumimoji="1" lang="ja-JP" altLang="en-US" sz="800" dirty="0"/>
          </a:p>
        </p:txBody>
      </p:sp>
      <p:cxnSp>
        <p:nvCxnSpPr>
          <p:cNvPr id="53" name="直線矢印コネクタ 52"/>
          <p:cNvCxnSpPr>
            <a:endCxn id="50" idx="3"/>
          </p:cNvCxnSpPr>
          <p:nvPr/>
        </p:nvCxnSpPr>
        <p:spPr>
          <a:xfrm flipH="1">
            <a:off x="8603311" y="4258112"/>
            <a:ext cx="226943" cy="14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レーム 54"/>
          <p:cNvSpPr/>
          <p:nvPr/>
        </p:nvSpPr>
        <p:spPr>
          <a:xfrm>
            <a:off x="2782957" y="5984944"/>
            <a:ext cx="1932166" cy="318507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377979" y="6473688"/>
            <a:ext cx="742122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g</a:t>
            </a:r>
            <a:r>
              <a:rPr kumimoji="1" lang="en-US" altLang="ja-JP" sz="800" dirty="0" err="1" smtClean="0"/>
              <a:t>rad_q_nu</a:t>
            </a:r>
            <a:endParaRPr kumimoji="1" lang="ja-JP" altLang="en-US" sz="800" dirty="0"/>
          </a:p>
        </p:txBody>
      </p:sp>
      <p:cxnSp>
        <p:nvCxnSpPr>
          <p:cNvPr id="58" name="直線矢印コネクタ 57"/>
          <p:cNvCxnSpPr>
            <a:stCxn id="56" idx="0"/>
            <a:endCxn id="55" idx="2"/>
          </p:cNvCxnSpPr>
          <p:nvPr/>
        </p:nvCxnSpPr>
        <p:spPr>
          <a:xfrm flipV="1">
            <a:off x="3749040" y="6303451"/>
            <a:ext cx="0" cy="17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フレーム 60"/>
          <p:cNvSpPr/>
          <p:nvPr/>
        </p:nvSpPr>
        <p:spPr>
          <a:xfrm>
            <a:off x="2123659" y="4536481"/>
            <a:ext cx="6609025" cy="367844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>
            <a:stCxn id="64" idx="1"/>
            <a:endCxn id="61" idx="3"/>
          </p:cNvCxnSpPr>
          <p:nvPr/>
        </p:nvCxnSpPr>
        <p:spPr>
          <a:xfrm flipH="1">
            <a:off x="8732684" y="4720403"/>
            <a:ext cx="490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9223514" y="4612681"/>
            <a:ext cx="96210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sample_mean_mu</a:t>
            </a:r>
            <a:endParaRPr kumimoji="1" lang="ja-JP" altLang="en-US" sz="800" dirty="0"/>
          </a:p>
        </p:txBody>
      </p:sp>
      <p:sp>
        <p:nvSpPr>
          <p:cNvPr id="68" name="フレーム 67"/>
          <p:cNvSpPr/>
          <p:nvPr/>
        </p:nvSpPr>
        <p:spPr>
          <a:xfrm>
            <a:off x="2361537" y="4904325"/>
            <a:ext cx="6616562" cy="388855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223513" y="5005458"/>
            <a:ext cx="132786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sample_mean_muLambda</a:t>
            </a:r>
            <a:endParaRPr kumimoji="1" lang="ja-JP" altLang="en-US" sz="800" dirty="0"/>
          </a:p>
        </p:txBody>
      </p:sp>
      <p:cxnSp>
        <p:nvCxnSpPr>
          <p:cNvPr id="71" name="直線矢印コネクタ 70"/>
          <p:cNvCxnSpPr>
            <a:stCxn id="69" idx="1"/>
            <a:endCxn id="68" idx="3"/>
          </p:cNvCxnSpPr>
          <p:nvPr/>
        </p:nvCxnSpPr>
        <p:spPr>
          <a:xfrm flipH="1" flipV="1">
            <a:off x="8978099" y="5098753"/>
            <a:ext cx="245414" cy="14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171079" y="6482776"/>
            <a:ext cx="924921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/>
              <a:t>s</a:t>
            </a:r>
            <a:r>
              <a:rPr kumimoji="1" lang="en-US" altLang="ja-JP" sz="800" dirty="0" err="1" smtClean="0"/>
              <a:t>ample_q_z_ass</a:t>
            </a:r>
            <a:endParaRPr kumimoji="1" lang="ja-JP" altLang="en-US" sz="800" dirty="0"/>
          </a:p>
        </p:txBody>
      </p:sp>
      <p:cxnSp>
        <p:nvCxnSpPr>
          <p:cNvPr id="76" name="直線矢印コネクタ 75"/>
          <p:cNvCxnSpPr>
            <a:stCxn id="74" idx="0"/>
          </p:cNvCxnSpPr>
          <p:nvPr/>
        </p:nvCxnSpPr>
        <p:spPr>
          <a:xfrm flipV="1">
            <a:off x="5633540" y="6233824"/>
            <a:ext cx="36279" cy="248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80" idx="0"/>
          </p:cNvCxnSpPr>
          <p:nvPr/>
        </p:nvCxnSpPr>
        <p:spPr>
          <a:xfrm flipH="1" flipV="1">
            <a:off x="5907820" y="6233824"/>
            <a:ext cx="767300" cy="250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6212659" y="6483918"/>
            <a:ext cx="924921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s</a:t>
            </a:r>
            <a:r>
              <a:rPr kumimoji="1" lang="en-US" altLang="ja-JP" sz="800" dirty="0" err="1" smtClean="0"/>
              <a:t>ample_q_pi_ass</a:t>
            </a:r>
            <a:endParaRPr kumimoji="1" lang="ja-JP" altLang="en-US" sz="8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89980" y="6491865"/>
            <a:ext cx="995279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s</a:t>
            </a:r>
            <a:r>
              <a:rPr kumimoji="1" lang="en-US" altLang="ja-JP" sz="800" dirty="0" err="1" smtClean="0"/>
              <a:t>ample_q_mu_ass</a:t>
            </a:r>
            <a:endParaRPr kumimoji="1" lang="ja-JP" altLang="en-US" sz="800" dirty="0"/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7787619" y="6233823"/>
            <a:ext cx="195491" cy="248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8363406" y="6491865"/>
            <a:ext cx="116225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s</a:t>
            </a:r>
            <a:r>
              <a:rPr kumimoji="1" lang="en-US" altLang="ja-JP" sz="800" dirty="0" err="1" smtClean="0"/>
              <a:t>ample_q_Lambda_ass</a:t>
            </a:r>
            <a:endParaRPr kumimoji="1" lang="ja-JP" altLang="en-US" sz="800" dirty="0"/>
          </a:p>
        </p:txBody>
      </p:sp>
      <p:cxnSp>
        <p:nvCxnSpPr>
          <p:cNvPr id="87" name="直線矢印コネクタ 86"/>
          <p:cNvCxnSpPr>
            <a:stCxn id="85" idx="1"/>
          </p:cNvCxnSpPr>
          <p:nvPr/>
        </p:nvCxnSpPr>
        <p:spPr>
          <a:xfrm flipH="1" flipV="1">
            <a:off x="8285259" y="6233823"/>
            <a:ext cx="78147" cy="36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1232</Words>
  <Application>Microsoft Office PowerPoint</Application>
  <PresentationFormat>ユーザー設定</PresentationFormat>
  <Paragraphs>109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2次元GMMに対するBasic BBVI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2次元GMMに対するBasic BBVI</dc:title>
  <dc:creator>和貴</dc:creator>
  <cp:lastModifiedBy>2016-020</cp:lastModifiedBy>
  <cp:revision>75</cp:revision>
  <cp:lastPrinted>2017-10-26T04:47:38Z</cp:lastPrinted>
  <dcterms:created xsi:type="dcterms:W3CDTF">2017-09-23T02:52:50Z</dcterms:created>
  <dcterms:modified xsi:type="dcterms:W3CDTF">2017-12-12T08:16:23Z</dcterms:modified>
</cp:coreProperties>
</file>