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5" r:id="rId3"/>
    <p:sldId id="257" r:id="rId4"/>
    <p:sldId id="269" r:id="rId5"/>
    <p:sldId id="270" r:id="rId6"/>
    <p:sldId id="271" r:id="rId7"/>
    <p:sldId id="272" r:id="rId8"/>
    <p:sldId id="273" r:id="rId9"/>
    <p:sldId id="274" r:id="rId10"/>
    <p:sldId id="275" r:id="rId11"/>
    <p:sldId id="258" r:id="rId12"/>
    <p:sldId id="259" r:id="rId13"/>
    <p:sldId id="264" r:id="rId14"/>
    <p:sldId id="268" r:id="rId15"/>
    <p:sldId id="266" r:id="rId16"/>
    <p:sldId id="267" r:id="rId17"/>
    <p:sldId id="260" r:id="rId18"/>
    <p:sldId id="263" r:id="rId19"/>
    <p:sldId id="261" r:id="rId20"/>
    <p:sldId id="262"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ABE11F-2C02-4F49-BCFB-22225AEDD18F}" type="datetimeFigureOut">
              <a:rPr kumimoji="1" lang="ja-JP" altLang="en-US" smtClean="0"/>
              <a:t>2018/1/25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325A61-0F94-4E9F-BB69-517D139301AF}" type="slidenum">
              <a:rPr kumimoji="1" lang="ja-JP" altLang="en-US" smtClean="0"/>
              <a:t>‹#›</a:t>
            </a:fld>
            <a:endParaRPr kumimoji="1" lang="ja-JP" altLang="en-US"/>
          </a:p>
        </p:txBody>
      </p:sp>
    </p:spTree>
    <p:extLst>
      <p:ext uri="{BB962C8B-B14F-4D97-AF65-F5344CB8AC3E}">
        <p14:creationId xmlns:p14="http://schemas.microsoft.com/office/powerpoint/2010/main" val="410876068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23AE14D-5C19-4EEC-A0C4-D5BF904A26C6}" type="datetime1">
              <a:rPr kumimoji="1" lang="ja-JP" altLang="en-US" smtClean="0"/>
              <a:t>2018/1/25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AB62604-91A1-4246-AFFE-5DE633CAFD0F}" type="slidenum">
              <a:rPr kumimoji="1" lang="ja-JP" altLang="en-US" smtClean="0"/>
              <a:t>‹#›</a:t>
            </a:fld>
            <a:endParaRPr kumimoji="1" lang="ja-JP" altLang="en-US"/>
          </a:p>
        </p:txBody>
      </p:sp>
    </p:spTree>
    <p:extLst>
      <p:ext uri="{BB962C8B-B14F-4D97-AF65-F5344CB8AC3E}">
        <p14:creationId xmlns:p14="http://schemas.microsoft.com/office/powerpoint/2010/main" val="1379629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6412A62-2426-4531-856F-40098B137B48}" type="datetime1">
              <a:rPr kumimoji="1" lang="ja-JP" altLang="en-US" smtClean="0"/>
              <a:t>2018/1/25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AB62604-91A1-4246-AFFE-5DE633CAFD0F}" type="slidenum">
              <a:rPr kumimoji="1" lang="ja-JP" altLang="en-US" smtClean="0"/>
              <a:t>‹#›</a:t>
            </a:fld>
            <a:endParaRPr kumimoji="1" lang="ja-JP" altLang="en-US"/>
          </a:p>
        </p:txBody>
      </p:sp>
    </p:spTree>
    <p:extLst>
      <p:ext uri="{BB962C8B-B14F-4D97-AF65-F5344CB8AC3E}">
        <p14:creationId xmlns:p14="http://schemas.microsoft.com/office/powerpoint/2010/main" val="1876811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7246F5E-AE3D-4242-BFAA-669A2F1DEB3C}" type="datetime1">
              <a:rPr kumimoji="1" lang="ja-JP" altLang="en-US" smtClean="0"/>
              <a:t>2018/1/25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AB62604-91A1-4246-AFFE-5DE633CAFD0F}" type="slidenum">
              <a:rPr kumimoji="1" lang="ja-JP" altLang="en-US" smtClean="0"/>
              <a:t>‹#›</a:t>
            </a:fld>
            <a:endParaRPr kumimoji="1" lang="ja-JP" altLang="en-US"/>
          </a:p>
        </p:txBody>
      </p:sp>
    </p:spTree>
    <p:extLst>
      <p:ext uri="{BB962C8B-B14F-4D97-AF65-F5344CB8AC3E}">
        <p14:creationId xmlns:p14="http://schemas.microsoft.com/office/powerpoint/2010/main" val="1130513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F2BB950-71F3-4E12-8D61-6DE5ADEF20BC}" type="datetime1">
              <a:rPr kumimoji="1" lang="ja-JP" altLang="en-US" smtClean="0"/>
              <a:t>2018/1/25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AB62604-91A1-4246-AFFE-5DE633CAFD0F}" type="slidenum">
              <a:rPr kumimoji="1" lang="ja-JP" altLang="en-US" smtClean="0"/>
              <a:t>‹#›</a:t>
            </a:fld>
            <a:endParaRPr kumimoji="1" lang="ja-JP" altLang="en-US"/>
          </a:p>
        </p:txBody>
      </p:sp>
    </p:spTree>
    <p:extLst>
      <p:ext uri="{BB962C8B-B14F-4D97-AF65-F5344CB8AC3E}">
        <p14:creationId xmlns:p14="http://schemas.microsoft.com/office/powerpoint/2010/main" val="293800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4D79F73-83B6-453B-BCA5-4CA2D1A7B518}" type="datetime1">
              <a:rPr kumimoji="1" lang="ja-JP" altLang="en-US" smtClean="0"/>
              <a:t>2018/1/25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AB62604-91A1-4246-AFFE-5DE633CAFD0F}" type="slidenum">
              <a:rPr kumimoji="1" lang="ja-JP" altLang="en-US" smtClean="0"/>
              <a:t>‹#›</a:t>
            </a:fld>
            <a:endParaRPr kumimoji="1" lang="ja-JP" altLang="en-US"/>
          </a:p>
        </p:txBody>
      </p:sp>
    </p:spTree>
    <p:extLst>
      <p:ext uri="{BB962C8B-B14F-4D97-AF65-F5344CB8AC3E}">
        <p14:creationId xmlns:p14="http://schemas.microsoft.com/office/powerpoint/2010/main" val="13737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B2A4F46-473B-43DD-A483-BCF28E451457}" type="datetime1">
              <a:rPr kumimoji="1" lang="ja-JP" altLang="en-US" smtClean="0"/>
              <a:t>2018/1/25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AB62604-91A1-4246-AFFE-5DE633CAFD0F}" type="slidenum">
              <a:rPr kumimoji="1" lang="ja-JP" altLang="en-US" smtClean="0"/>
              <a:t>‹#›</a:t>
            </a:fld>
            <a:endParaRPr kumimoji="1" lang="ja-JP" altLang="en-US"/>
          </a:p>
        </p:txBody>
      </p:sp>
    </p:spTree>
    <p:extLst>
      <p:ext uri="{BB962C8B-B14F-4D97-AF65-F5344CB8AC3E}">
        <p14:creationId xmlns:p14="http://schemas.microsoft.com/office/powerpoint/2010/main" val="3817479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3177265-B1AC-4A2C-B8DE-96CDFD19CC31}" type="datetime1">
              <a:rPr kumimoji="1" lang="ja-JP" altLang="en-US" smtClean="0"/>
              <a:t>2018/1/25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AB62604-91A1-4246-AFFE-5DE633CAFD0F}" type="slidenum">
              <a:rPr kumimoji="1" lang="ja-JP" altLang="en-US" smtClean="0"/>
              <a:t>‹#›</a:t>
            </a:fld>
            <a:endParaRPr kumimoji="1" lang="ja-JP" altLang="en-US"/>
          </a:p>
        </p:txBody>
      </p:sp>
    </p:spTree>
    <p:extLst>
      <p:ext uri="{BB962C8B-B14F-4D97-AF65-F5344CB8AC3E}">
        <p14:creationId xmlns:p14="http://schemas.microsoft.com/office/powerpoint/2010/main" val="12034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5BF0BC4-4FE4-4D68-AC6A-FC463196BBD9}" type="datetime1">
              <a:rPr kumimoji="1" lang="ja-JP" altLang="en-US" smtClean="0"/>
              <a:t>2018/1/25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AB62604-91A1-4246-AFFE-5DE633CAFD0F}" type="slidenum">
              <a:rPr kumimoji="1" lang="ja-JP" altLang="en-US" smtClean="0"/>
              <a:t>‹#›</a:t>
            </a:fld>
            <a:endParaRPr kumimoji="1" lang="ja-JP" altLang="en-US"/>
          </a:p>
        </p:txBody>
      </p:sp>
    </p:spTree>
    <p:extLst>
      <p:ext uri="{BB962C8B-B14F-4D97-AF65-F5344CB8AC3E}">
        <p14:creationId xmlns:p14="http://schemas.microsoft.com/office/powerpoint/2010/main" val="2340054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1E7581C-721E-4318-9091-92A82009E39B}" type="datetime1">
              <a:rPr kumimoji="1" lang="ja-JP" altLang="en-US" smtClean="0"/>
              <a:t>2018/1/25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AB62604-91A1-4246-AFFE-5DE633CAFD0F}" type="slidenum">
              <a:rPr kumimoji="1" lang="ja-JP" altLang="en-US" smtClean="0"/>
              <a:t>‹#›</a:t>
            </a:fld>
            <a:endParaRPr kumimoji="1" lang="ja-JP" altLang="en-US"/>
          </a:p>
        </p:txBody>
      </p:sp>
    </p:spTree>
    <p:extLst>
      <p:ext uri="{BB962C8B-B14F-4D97-AF65-F5344CB8AC3E}">
        <p14:creationId xmlns:p14="http://schemas.microsoft.com/office/powerpoint/2010/main" val="741207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1E73677-5178-420D-A574-65DE0015F9AA}" type="datetime1">
              <a:rPr kumimoji="1" lang="ja-JP" altLang="en-US" smtClean="0"/>
              <a:t>2018/1/25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AB62604-91A1-4246-AFFE-5DE633CAFD0F}" type="slidenum">
              <a:rPr kumimoji="1" lang="ja-JP" altLang="en-US" smtClean="0"/>
              <a:t>‹#›</a:t>
            </a:fld>
            <a:endParaRPr kumimoji="1" lang="ja-JP" altLang="en-US"/>
          </a:p>
        </p:txBody>
      </p:sp>
    </p:spTree>
    <p:extLst>
      <p:ext uri="{BB962C8B-B14F-4D97-AF65-F5344CB8AC3E}">
        <p14:creationId xmlns:p14="http://schemas.microsoft.com/office/powerpoint/2010/main" val="4100938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DCC11CC-9457-4ABB-A37F-8E1496E3D7FE}" type="datetime1">
              <a:rPr kumimoji="1" lang="ja-JP" altLang="en-US" smtClean="0"/>
              <a:t>2018/1/25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AB62604-91A1-4246-AFFE-5DE633CAFD0F}" type="slidenum">
              <a:rPr kumimoji="1" lang="ja-JP" altLang="en-US" smtClean="0"/>
              <a:t>‹#›</a:t>
            </a:fld>
            <a:endParaRPr kumimoji="1" lang="ja-JP" altLang="en-US"/>
          </a:p>
        </p:txBody>
      </p:sp>
    </p:spTree>
    <p:extLst>
      <p:ext uri="{BB962C8B-B14F-4D97-AF65-F5344CB8AC3E}">
        <p14:creationId xmlns:p14="http://schemas.microsoft.com/office/powerpoint/2010/main" val="1891761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08B8B-383E-4D68-9097-8B0AFDA9B25E}" type="datetime1">
              <a:rPr kumimoji="1" lang="ja-JP" altLang="en-US" smtClean="0"/>
              <a:t>2018/1/25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B62604-91A1-4246-AFFE-5DE633CAFD0F}" type="slidenum">
              <a:rPr kumimoji="1" lang="ja-JP" altLang="en-US" smtClean="0"/>
              <a:t>‹#›</a:t>
            </a:fld>
            <a:endParaRPr kumimoji="1" lang="ja-JP" altLang="en-US"/>
          </a:p>
        </p:txBody>
      </p:sp>
    </p:spTree>
    <p:extLst>
      <p:ext uri="{BB962C8B-B14F-4D97-AF65-F5344CB8AC3E}">
        <p14:creationId xmlns:p14="http://schemas.microsoft.com/office/powerpoint/2010/main" val="3106111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33.png"/><Relationship Id="rId2" Type="http://schemas.openxmlformats.org/officeDocument/2006/relationships/image" Target="../media/image100.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70.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7.xml"/><Relationship Id="rId4" Type="http://schemas.openxmlformats.org/officeDocument/2006/relationships/image" Target="../media/image220.png"/></Relationships>
</file>

<file path=ppt/slides/_rels/slide17.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40.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60.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7" Type="http://schemas.openxmlformats.org/officeDocument/2006/relationships/image" Target="../media/image42.png"/><Relationship Id="rId2" Type="http://schemas.openxmlformats.org/officeDocument/2006/relationships/image" Target="../media/image120.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1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7"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190.png"/><Relationship Id="rId4" Type="http://schemas.openxmlformats.org/officeDocument/2006/relationships/image" Target="../media/image18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Basic BBVI for Single Gaussian</a:t>
            </a:r>
            <a:endParaRPr kumimoji="1" lang="ja-JP" altLang="en-US" dirty="0"/>
          </a:p>
        </p:txBody>
      </p:sp>
      <p:sp>
        <p:nvSpPr>
          <p:cNvPr id="3" name="サブタイトル 2"/>
          <p:cNvSpPr>
            <a:spLocks noGrp="1"/>
          </p:cNvSpPr>
          <p:nvPr>
            <p:ph type="subTitle" idx="1"/>
          </p:nvPr>
        </p:nvSpPr>
        <p:spPr/>
        <p:txBody>
          <a:bodyPr/>
          <a:lstStyle/>
          <a:p>
            <a:r>
              <a:rPr lang="ja-JP" altLang="en-US" dirty="0"/>
              <a:t>挙動解析</a:t>
            </a:r>
            <a:endParaRPr kumimoji="1" lang="ja-JP" altLang="en-US" dirty="0"/>
          </a:p>
        </p:txBody>
      </p:sp>
      <p:sp>
        <p:nvSpPr>
          <p:cNvPr id="4" name="スライド番号プレースホルダー 3"/>
          <p:cNvSpPr>
            <a:spLocks noGrp="1"/>
          </p:cNvSpPr>
          <p:nvPr>
            <p:ph type="sldNum" sz="quarter" idx="12"/>
          </p:nvPr>
        </p:nvSpPr>
        <p:spPr/>
        <p:txBody>
          <a:bodyPr/>
          <a:lstStyle/>
          <a:p>
            <a:fld id="{3AB62604-91A1-4246-AFFE-5DE633CAFD0F}" type="slidenum">
              <a:rPr kumimoji="1" lang="ja-JP" altLang="en-US" smtClean="0"/>
              <a:t>1</a:t>
            </a:fld>
            <a:endParaRPr kumimoji="1" lang="ja-JP" altLang="en-US"/>
          </a:p>
        </p:txBody>
      </p:sp>
    </p:spTree>
    <p:extLst>
      <p:ext uri="{BB962C8B-B14F-4D97-AF65-F5344CB8AC3E}">
        <p14:creationId xmlns:p14="http://schemas.microsoft.com/office/powerpoint/2010/main" val="4268914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75324" y="260648"/>
            <a:ext cx="1260372" cy="369332"/>
          </a:xfrm>
          <a:prstGeom prst="rect">
            <a:avLst/>
          </a:prstGeom>
          <a:noFill/>
        </p:spPr>
        <p:txBody>
          <a:bodyPr wrap="square" rtlCol="0">
            <a:spAutoFit/>
          </a:bodyPr>
          <a:lstStyle/>
          <a:p>
            <a:r>
              <a:rPr kumimoji="1" lang="ja-JP" altLang="en-US" dirty="0" smtClean="0"/>
              <a:t>実験結果：</a:t>
            </a:r>
            <a:endParaRPr kumimoji="1" lang="ja-JP" altLang="en-US" dirty="0"/>
          </a:p>
        </p:txBody>
      </p:sp>
      <p:sp>
        <p:nvSpPr>
          <p:cNvPr id="4" name="テキスト ボックス 3"/>
          <p:cNvSpPr txBox="1"/>
          <p:nvPr/>
        </p:nvSpPr>
        <p:spPr>
          <a:xfrm>
            <a:off x="3602955" y="6037355"/>
            <a:ext cx="2373784" cy="338554"/>
          </a:xfrm>
          <a:prstGeom prst="rect">
            <a:avLst/>
          </a:prstGeom>
          <a:noFill/>
        </p:spPr>
        <p:txBody>
          <a:bodyPr wrap="square" rtlCol="0">
            <a:spAutoFit/>
          </a:bodyPr>
          <a:lstStyle/>
          <a:p>
            <a:r>
              <a:rPr lang="en-US" altLang="ja-JP" sz="1600" dirty="0" smtClean="0"/>
              <a:t>ELBO</a:t>
            </a:r>
            <a:r>
              <a:rPr lang="ja-JP" altLang="en-US" sz="1600" dirty="0" smtClean="0"/>
              <a:t>の挙動がおかしい。</a:t>
            </a:r>
            <a:endParaRPr kumimoji="1" lang="ja-JP" altLang="en-US" sz="1600" dirty="0"/>
          </a:p>
        </p:txBody>
      </p:sp>
      <p:sp>
        <p:nvSpPr>
          <p:cNvPr id="5" name="右矢印 4"/>
          <p:cNvSpPr/>
          <p:nvPr/>
        </p:nvSpPr>
        <p:spPr>
          <a:xfrm>
            <a:off x="4215023" y="4672833"/>
            <a:ext cx="576064" cy="217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p:txBody>
          <a:bodyPr/>
          <a:lstStyle/>
          <a:p>
            <a:fld id="{3AB62604-91A1-4246-AFFE-5DE633CAFD0F}" type="slidenum">
              <a:rPr kumimoji="1" lang="ja-JP" altLang="en-US" smtClean="0"/>
              <a:t>10</a:t>
            </a:fld>
            <a:endParaRPr kumimoji="1" lang="ja-JP" altLang="en-US"/>
          </a:p>
        </p:txBody>
      </p:sp>
      <p:pic>
        <p:nvPicPr>
          <p:cNvPr id="1026" name="Picture 2" descr="C:\work\Basic_BBVI_for_Single_Gaussian\csv\ver_lambda_Lambda_up2\1000stepOK30\ver_lambda_Lambda_up2_ELBO_bad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85" y="548875"/>
            <a:ext cx="3633337" cy="269690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work\Basic_BBVI_for_Single_Gaussian\csv\ver_lambda_Lambda_up2\1000stepOK30\ver_lambda_Lambda_up2_area_covariance_ellipse_ba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5210" y="548874"/>
            <a:ext cx="3633336" cy="26969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work\Basic_BBVI_for_Single_Gaussian\csv\ver_lambda_Lambda_up2\1000stepOK30\ver_lambda_Lambda_up2_mu_and_Sigma1_bad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686" y="3340446"/>
            <a:ext cx="3633337" cy="269690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work\Basic_BBVI_for_Single_Gaussian\csv\ver_lambda_Lambda_up2\1000stepOK30\ver_lambda_Lambda_up2_mu_and_Sigma2_bad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5461" y="3340446"/>
            <a:ext cx="3633336" cy="2696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124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p:cNvSpPr txBox="1"/>
              <p:nvPr/>
            </p:nvSpPr>
            <p:spPr>
              <a:xfrm>
                <a:off x="395536" y="676893"/>
                <a:ext cx="8352928" cy="3647409"/>
              </a:xfrm>
              <a:prstGeom prst="rect">
                <a:avLst/>
              </a:prstGeom>
              <a:noFill/>
            </p:spPr>
            <p:txBody>
              <a:bodyPr wrap="square" rtlCol="0">
                <a:spAutoFit/>
              </a:bodyPr>
              <a:lstStyle/>
              <a:p>
                <a:r>
                  <a:rPr kumimoji="1" lang="ja-JP" altLang="en-US" sz="1600" dirty="0" smtClean="0"/>
                  <a:t>実験条件（初期条件）：</a:t>
                </a:r>
                <a:endParaRPr kumimoji="1" lang="en-US" altLang="ja-JP" sz="1600" dirty="0" smtClean="0"/>
              </a:p>
              <a:p>
                <a:r>
                  <a:rPr lang="en-US" altLang="ja-JP" sz="1600" dirty="0" smtClean="0"/>
                  <a:t>N=1000, S=100</a:t>
                </a:r>
              </a:p>
              <a:p>
                <a:pPr/>
                <a14:m>
                  <m:oMathPara xmlns:m="http://schemas.openxmlformats.org/officeDocument/2006/math">
                    <m:oMathParaPr>
                      <m:jc m:val="centerGroup"/>
                    </m:oMathParaPr>
                    <m:oMath xmlns:m="http://schemas.openxmlformats.org/officeDocument/2006/math">
                      <m:r>
                        <a:rPr lang="en-US" altLang="ja-JP" sz="1600" b="0" i="1" smtClean="0">
                          <a:latin typeface="Cambria Math"/>
                        </a:rPr>
                        <m:t>𝛼</m:t>
                      </m:r>
                      <m:r>
                        <a:rPr lang="en-US" altLang="ja-JP" sz="1600" b="0" i="1" smtClean="0">
                          <a:latin typeface="Cambria Math"/>
                        </a:rPr>
                        <m:t>=</m:t>
                      </m:r>
                      <m:d>
                        <m:dPr>
                          <m:ctrlPr>
                            <a:rPr lang="en-US" altLang="ja-JP" sz="1600" b="0" i="1" smtClean="0">
                              <a:latin typeface="Cambria Math"/>
                            </a:rPr>
                          </m:ctrlPr>
                        </m:dPr>
                        <m:e>
                          <m:r>
                            <a:rPr lang="en-US" altLang="ja-JP" sz="1600" b="0" i="1" smtClean="0">
                              <a:latin typeface="Cambria Math"/>
                            </a:rPr>
                            <m:t>0.2, 0.0</m:t>
                          </m:r>
                        </m:e>
                      </m:d>
                    </m:oMath>
                  </m:oMathPara>
                </a14:m>
                <a:endParaRPr lang="en-US" altLang="ja-JP" sz="1600" b="0" dirty="0" smtClean="0"/>
              </a:p>
              <a:p>
                <a:pPr/>
                <a14:m>
                  <m:oMathPara xmlns:m="http://schemas.openxmlformats.org/officeDocument/2006/math">
                    <m:oMathParaPr>
                      <m:jc m:val="centerGroup"/>
                    </m:oMathParaPr>
                    <m:oMath xmlns:m="http://schemas.openxmlformats.org/officeDocument/2006/math">
                      <m:r>
                        <a:rPr lang="en-US" altLang="ja-JP" sz="1600" b="0" i="1" smtClean="0">
                          <a:latin typeface="Cambria Math"/>
                        </a:rPr>
                        <m:t>𝛽</m:t>
                      </m:r>
                      <m:r>
                        <a:rPr lang="en-US" altLang="ja-JP" sz="1600" b="0" i="1" smtClean="0">
                          <a:latin typeface="Cambria Math"/>
                        </a:rPr>
                        <m:t>=</m:t>
                      </m:r>
                      <m:d>
                        <m:dPr>
                          <m:ctrlPr>
                            <a:rPr lang="en-US" altLang="ja-JP" sz="1600" b="0" i="1" smtClean="0">
                              <a:latin typeface="Cambria Math"/>
                            </a:rPr>
                          </m:ctrlPr>
                        </m:dPr>
                        <m:e>
                          <m:m>
                            <m:mPr>
                              <m:mcs>
                                <m:mc>
                                  <m:mcPr>
                                    <m:count m:val="2"/>
                                    <m:mcJc m:val="center"/>
                                  </m:mcPr>
                                </m:mc>
                              </m:mcs>
                              <m:ctrlPr>
                                <a:rPr lang="en-US" altLang="ja-JP" sz="1600" b="0" i="1" smtClean="0">
                                  <a:latin typeface="Cambria Math"/>
                                </a:rPr>
                              </m:ctrlPr>
                            </m:mPr>
                            <m:mr>
                              <m:e>
                                <m:r>
                                  <m:rPr>
                                    <m:brk m:alnAt="7"/>
                                  </m:rPr>
                                  <a:rPr lang="en-US" altLang="ja-JP" sz="1600" b="0" i="1" smtClean="0">
                                    <a:latin typeface="Cambria Math"/>
                                  </a:rPr>
                                  <m:t>1</m:t>
                                </m:r>
                                <m:r>
                                  <a:rPr lang="en-US" altLang="ja-JP" sz="1600" b="0" i="1" smtClean="0">
                                    <a:latin typeface="Cambria Math"/>
                                  </a:rPr>
                                  <m:t>0.0</m:t>
                                </m:r>
                              </m:e>
                              <m:e>
                                <m:r>
                                  <a:rPr lang="en-US" altLang="ja-JP" sz="1600" b="0" i="1" smtClean="0">
                                    <a:latin typeface="Cambria Math"/>
                                  </a:rPr>
                                  <m:t>0</m:t>
                                </m:r>
                              </m:e>
                            </m:mr>
                            <m:mr>
                              <m:e>
                                <m:r>
                                  <a:rPr lang="en-US" altLang="ja-JP" sz="1600" b="0" i="1" smtClean="0">
                                    <a:latin typeface="Cambria Math"/>
                                  </a:rPr>
                                  <m:t>0</m:t>
                                </m:r>
                              </m:e>
                              <m:e>
                                <m:r>
                                  <a:rPr lang="en-US" altLang="ja-JP" sz="1600" b="0" i="1" smtClean="0">
                                    <a:latin typeface="Cambria Math"/>
                                  </a:rPr>
                                  <m:t>10.0</m:t>
                                </m:r>
                              </m:e>
                            </m:mr>
                          </m:m>
                        </m:e>
                      </m:d>
                    </m:oMath>
                  </m:oMathPara>
                </a14:m>
                <a:endParaRPr lang="en-US" altLang="ja-JP" sz="1600" dirty="0" smtClean="0"/>
              </a:p>
              <a:p>
                <a:pPr/>
                <a14:m>
                  <m:oMathPara xmlns:m="http://schemas.openxmlformats.org/officeDocument/2006/math">
                    <m:oMathParaPr>
                      <m:jc m:val="centerGroup"/>
                    </m:oMathParaPr>
                    <m:oMath xmlns:m="http://schemas.openxmlformats.org/officeDocument/2006/math">
                      <m:r>
                        <a:rPr lang="en-US" altLang="ja-JP" sz="1600" b="0" i="1" smtClean="0">
                          <a:latin typeface="Cambria Math"/>
                        </a:rPr>
                        <m:t>𝑉</m:t>
                      </m:r>
                      <m:r>
                        <a:rPr lang="en-US" altLang="ja-JP" sz="1600" b="0" i="1" smtClean="0">
                          <a:latin typeface="Cambria Math"/>
                        </a:rPr>
                        <m:t>=</m:t>
                      </m:r>
                      <m:d>
                        <m:dPr>
                          <m:ctrlPr>
                            <a:rPr lang="en-US" altLang="ja-JP" sz="1600" b="0" i="1" smtClean="0">
                              <a:latin typeface="Cambria Math"/>
                            </a:rPr>
                          </m:ctrlPr>
                        </m:dPr>
                        <m:e>
                          <m:m>
                            <m:mPr>
                              <m:mcs>
                                <m:mc>
                                  <m:mcPr>
                                    <m:count m:val="2"/>
                                    <m:mcJc m:val="center"/>
                                  </m:mcPr>
                                </m:mc>
                              </m:mcs>
                              <m:ctrlPr>
                                <a:rPr lang="en-US" altLang="ja-JP" sz="1600" b="0" i="1" smtClean="0">
                                  <a:latin typeface="Cambria Math"/>
                                </a:rPr>
                              </m:ctrlPr>
                            </m:mPr>
                            <m:mr>
                              <m:e>
                                <m:r>
                                  <m:rPr>
                                    <m:brk m:alnAt="7"/>
                                  </m:rPr>
                                  <a:rPr lang="en-US" altLang="ja-JP" sz="1600" b="0" i="1" smtClean="0">
                                    <a:latin typeface="Cambria Math"/>
                                  </a:rPr>
                                  <m:t>0</m:t>
                                </m:r>
                                <m:r>
                                  <a:rPr lang="en-US" altLang="ja-JP" sz="1600" b="0" i="1" smtClean="0">
                                    <a:latin typeface="Cambria Math"/>
                                  </a:rPr>
                                  <m:t>.15</m:t>
                                </m:r>
                              </m:e>
                              <m:e>
                                <m:r>
                                  <a:rPr lang="en-US" altLang="ja-JP" sz="1600" b="0" i="1" smtClean="0">
                                    <a:latin typeface="Cambria Math"/>
                                  </a:rPr>
                                  <m:t>0.0</m:t>
                                </m:r>
                              </m:e>
                            </m:mr>
                            <m:mr>
                              <m:e>
                                <m:r>
                                  <a:rPr lang="en-US" altLang="ja-JP" sz="1600" b="0" i="1" smtClean="0">
                                    <a:latin typeface="Cambria Math"/>
                                  </a:rPr>
                                  <m:t>0.0</m:t>
                                </m:r>
                              </m:e>
                              <m:e>
                                <m:r>
                                  <a:rPr lang="en-US" altLang="ja-JP" sz="1600" b="0" i="1" smtClean="0">
                                    <a:latin typeface="Cambria Math"/>
                                  </a:rPr>
                                  <m:t>0.2</m:t>
                                </m:r>
                              </m:e>
                            </m:mr>
                          </m:m>
                        </m:e>
                      </m:d>
                    </m:oMath>
                  </m:oMathPara>
                </a14:m>
                <a:endParaRPr lang="en-US" altLang="ja-JP" sz="1600" dirty="0" smtClean="0"/>
              </a:p>
              <a:p>
                <a:pPr/>
                <a14:m>
                  <m:oMathPara xmlns:m="http://schemas.openxmlformats.org/officeDocument/2006/math">
                    <m:oMathParaPr>
                      <m:jc m:val="centerGroup"/>
                    </m:oMathParaPr>
                    <m:oMath xmlns:m="http://schemas.openxmlformats.org/officeDocument/2006/math">
                      <m:r>
                        <a:rPr lang="en-US" altLang="ja-JP" sz="1600" b="0" i="1" smtClean="0">
                          <a:latin typeface="Cambria Math"/>
                        </a:rPr>
                        <m:t>𝜈</m:t>
                      </m:r>
                      <m:r>
                        <a:rPr lang="en-US" altLang="ja-JP" sz="1600" b="0" i="1" smtClean="0">
                          <a:latin typeface="Cambria Math"/>
                        </a:rPr>
                        <m:t>=3.0</m:t>
                      </m:r>
                    </m:oMath>
                  </m:oMathPara>
                </a14:m>
                <a:endParaRPr lang="en-US" altLang="ja-JP" sz="1600" dirty="0" smtClean="0"/>
              </a:p>
              <a:p>
                <a14:m>
                  <m:oMath xmlns:m="http://schemas.openxmlformats.org/officeDocument/2006/math">
                    <m:sSub>
                      <m:sSubPr>
                        <m:ctrlPr>
                          <a:rPr lang="en-US" altLang="ja-JP" sz="1600" b="0" i="1" smtClean="0">
                            <a:latin typeface="Cambria Math"/>
                          </a:rPr>
                        </m:ctrlPr>
                      </m:sSubPr>
                      <m:e>
                        <m:r>
                          <a:rPr lang="en-US" altLang="ja-JP" sz="1600" b="0" i="1" smtClean="0">
                            <a:latin typeface="Cambria Math"/>
                          </a:rPr>
                          <m:t>𝜆</m:t>
                        </m:r>
                      </m:e>
                      <m:sub>
                        <m:r>
                          <a:rPr lang="en-US" altLang="ja-JP" sz="1600" b="0" i="1" smtClean="0">
                            <a:latin typeface="Cambria Math"/>
                          </a:rPr>
                          <m:t>𝜇</m:t>
                        </m:r>
                      </m:sub>
                    </m:sSub>
                  </m:oMath>
                </a14:m>
                <a:r>
                  <a:rPr lang="ja-JP" altLang="en-US" sz="1600" dirty="0" smtClean="0"/>
                  <a:t>の初期値：平均</a:t>
                </a:r>
                <a14:m>
                  <m:oMath xmlns:m="http://schemas.openxmlformats.org/officeDocument/2006/math">
                    <m:r>
                      <a:rPr lang="en-US" altLang="ja-JP" sz="1600" b="0" i="1" smtClean="0">
                        <a:latin typeface="Cambria Math"/>
                      </a:rPr>
                      <m:t>(1.5, 1.5)</m:t>
                    </m:r>
                  </m:oMath>
                </a14:m>
                <a:r>
                  <a:rPr lang="ja-JP" altLang="en-US" sz="1600" dirty="0" smtClean="0"/>
                  <a:t>で分散</a:t>
                </a:r>
                <a14:m>
                  <m:oMath xmlns:m="http://schemas.openxmlformats.org/officeDocument/2006/math">
                    <m:d>
                      <m:dPr>
                        <m:ctrlPr>
                          <a:rPr lang="en-US" altLang="ja-JP" sz="1600" i="1" smtClean="0">
                            <a:latin typeface="Cambria Math"/>
                          </a:rPr>
                        </m:ctrlPr>
                      </m:dPr>
                      <m:e>
                        <m:m>
                          <m:mPr>
                            <m:mcs>
                              <m:mc>
                                <m:mcPr>
                                  <m:count m:val="2"/>
                                  <m:mcJc m:val="center"/>
                                </m:mcPr>
                              </m:mc>
                            </m:mcs>
                            <m:ctrlPr>
                              <a:rPr lang="en-US" altLang="ja-JP" sz="1600" i="1" smtClean="0">
                                <a:latin typeface="Cambria Math"/>
                              </a:rPr>
                            </m:ctrlPr>
                          </m:mPr>
                          <m:mr>
                            <m:e>
                              <m:r>
                                <m:rPr>
                                  <m:brk m:alnAt="7"/>
                                </m:rPr>
                                <a:rPr lang="en-US" altLang="ja-JP" sz="1600" b="0" i="1" smtClean="0">
                                  <a:latin typeface="Cambria Math"/>
                                </a:rPr>
                                <m:t>0</m:t>
                              </m:r>
                              <m:r>
                                <a:rPr lang="en-US" altLang="ja-JP" sz="1600" b="0" i="1" smtClean="0">
                                  <a:latin typeface="Cambria Math"/>
                                </a:rPr>
                                <m:t>.1</m:t>
                              </m:r>
                            </m:e>
                            <m:e>
                              <m:r>
                                <a:rPr lang="en-US" altLang="ja-JP" sz="1600" b="0" i="1" smtClean="0">
                                  <a:latin typeface="Cambria Math"/>
                                </a:rPr>
                                <m:t>0.0</m:t>
                              </m:r>
                            </m:e>
                          </m:mr>
                          <m:mr>
                            <m:e>
                              <m:r>
                                <a:rPr lang="en-US" altLang="ja-JP" sz="1600" b="0" i="1" smtClean="0">
                                  <a:latin typeface="Cambria Math"/>
                                </a:rPr>
                                <m:t>0.0</m:t>
                              </m:r>
                            </m:e>
                            <m:e>
                              <m:r>
                                <a:rPr lang="en-US" altLang="ja-JP" sz="1600" b="0" i="1" smtClean="0">
                                  <a:latin typeface="Cambria Math"/>
                                </a:rPr>
                                <m:t>0.1</m:t>
                              </m:r>
                            </m:e>
                          </m:mr>
                        </m:m>
                      </m:e>
                    </m:d>
                  </m:oMath>
                </a14:m>
                <a:r>
                  <a:rPr lang="ja-JP" altLang="en-US" sz="1600" dirty="0" smtClean="0"/>
                  <a:t>の２次元ガウス分布からランダムでサンプリング</a:t>
                </a:r>
                <a:endParaRPr lang="en-US" altLang="ja-JP" sz="1600" dirty="0" smtClean="0"/>
              </a:p>
              <a:p>
                <a14:m>
                  <m:oMath xmlns:m="http://schemas.openxmlformats.org/officeDocument/2006/math">
                    <m:sSub>
                      <m:sSubPr>
                        <m:ctrlPr>
                          <a:rPr lang="en-US" altLang="ja-JP" sz="1600" b="0" i="1" smtClean="0">
                            <a:latin typeface="Cambria Math"/>
                          </a:rPr>
                        </m:ctrlPr>
                      </m:sSubPr>
                      <m:e>
                        <m:r>
                          <a:rPr lang="en-US" altLang="ja-JP" sz="1600" b="0" i="1" smtClean="0">
                            <a:latin typeface="Cambria Math"/>
                          </a:rPr>
                          <m:t>𝜆</m:t>
                        </m:r>
                      </m:e>
                      <m:sub>
                        <m:r>
                          <a:rPr lang="en-US" altLang="ja-JP" sz="1600" b="0" i="1" smtClean="0">
                            <a:latin typeface="Cambria Math"/>
                          </a:rPr>
                          <m:t>𝜇</m:t>
                        </m:r>
                        <m:r>
                          <m:rPr>
                            <m:sty m:val="p"/>
                          </m:rPr>
                          <a:rPr lang="en-US" altLang="ja-JP" sz="1600" b="0" i="0" smtClean="0">
                            <a:latin typeface="Cambria Math"/>
                          </a:rPr>
                          <m:t>Λ</m:t>
                        </m:r>
                      </m:sub>
                    </m:sSub>
                  </m:oMath>
                </a14:m>
                <a:r>
                  <a:rPr lang="ja-JP" altLang="en-US" sz="1600" b="0" dirty="0" smtClean="0">
                    <a:latin typeface="Cambria Math"/>
                  </a:rPr>
                  <a:t>の初期値：</a:t>
                </a:r>
                <a14:m>
                  <m:oMath xmlns:m="http://schemas.openxmlformats.org/officeDocument/2006/math">
                    <m:d>
                      <m:dPr>
                        <m:ctrlPr>
                          <a:rPr lang="en-US" altLang="ja-JP" sz="1600" b="0" i="1" smtClean="0">
                            <a:latin typeface="Cambria Math"/>
                          </a:rPr>
                        </m:ctrlPr>
                      </m:dPr>
                      <m:e>
                        <m:m>
                          <m:mPr>
                            <m:mcs>
                              <m:mc>
                                <m:mcPr>
                                  <m:count m:val="2"/>
                                  <m:mcJc m:val="center"/>
                                </m:mcPr>
                              </m:mc>
                            </m:mcs>
                            <m:ctrlPr>
                              <a:rPr lang="en-US" altLang="ja-JP" sz="1600" b="0" i="1" smtClean="0">
                                <a:latin typeface="Cambria Math"/>
                              </a:rPr>
                            </m:ctrlPr>
                          </m:mPr>
                          <m:mr>
                            <m:e>
                              <m:r>
                                <m:rPr>
                                  <m:brk m:alnAt="7"/>
                                </m:rPr>
                                <a:rPr lang="en-US" altLang="ja-JP" sz="1600" b="0" i="1" smtClean="0">
                                  <a:latin typeface="Cambria Math"/>
                                </a:rPr>
                                <m:t>1</m:t>
                              </m:r>
                              <m:r>
                                <a:rPr lang="en-US" altLang="ja-JP" sz="1600" b="0" i="1" smtClean="0">
                                  <a:latin typeface="Cambria Math"/>
                                </a:rPr>
                                <m:t>.0</m:t>
                              </m:r>
                            </m:e>
                            <m:e>
                              <m:r>
                                <a:rPr lang="en-US" altLang="ja-JP" sz="1600" b="0" i="1" smtClean="0">
                                  <a:latin typeface="Cambria Math"/>
                                </a:rPr>
                                <m:t>0.0</m:t>
                              </m:r>
                            </m:e>
                          </m:mr>
                          <m:mr>
                            <m:e>
                              <m:r>
                                <a:rPr lang="en-US" altLang="ja-JP" sz="1600" b="0" i="1" smtClean="0">
                                  <a:latin typeface="Cambria Math"/>
                                </a:rPr>
                                <m:t>0.0</m:t>
                              </m:r>
                            </m:e>
                            <m:e>
                              <m:r>
                                <a:rPr lang="en-US" altLang="ja-JP" sz="1600" b="0" i="1" smtClean="0">
                                  <a:latin typeface="Cambria Math"/>
                                </a:rPr>
                                <m:t>1.0</m:t>
                              </m:r>
                            </m:e>
                          </m:mr>
                        </m:m>
                      </m:e>
                    </m:d>
                  </m:oMath>
                </a14:m>
                <a:endParaRPr lang="en-US" altLang="ja-JP" sz="1600" b="0" i="1" dirty="0" smtClean="0">
                  <a:latin typeface="Cambria Math"/>
                </a:endParaRPr>
              </a:p>
              <a:p>
                <a14:m>
                  <m:oMath xmlns:m="http://schemas.openxmlformats.org/officeDocument/2006/math">
                    <m:sSub>
                      <m:sSubPr>
                        <m:ctrlPr>
                          <a:rPr lang="en-US" altLang="ja-JP" sz="1600" b="0" i="1" smtClean="0">
                            <a:latin typeface="Cambria Math"/>
                          </a:rPr>
                        </m:ctrlPr>
                      </m:sSubPr>
                      <m:e>
                        <m:r>
                          <a:rPr lang="en-US" altLang="ja-JP" sz="1600" b="0" i="1" smtClean="0">
                            <a:latin typeface="Cambria Math"/>
                          </a:rPr>
                          <m:t>𝜆</m:t>
                        </m:r>
                      </m:e>
                      <m:sub>
                        <m:r>
                          <m:rPr>
                            <m:sty m:val="p"/>
                          </m:rPr>
                          <a:rPr lang="en-US" altLang="ja-JP" sz="1600" b="0" i="0" smtClean="0">
                            <a:latin typeface="Cambria Math"/>
                          </a:rPr>
                          <m:t>Λ</m:t>
                        </m:r>
                      </m:sub>
                    </m:sSub>
                  </m:oMath>
                </a14:m>
                <a:r>
                  <a:rPr lang="ja-JP" altLang="en-US" sz="1600" dirty="0" smtClean="0"/>
                  <a:t>の初期値：</a:t>
                </a:r>
                <a14:m>
                  <m:oMath xmlns:m="http://schemas.openxmlformats.org/officeDocument/2006/math">
                    <m:d>
                      <m:dPr>
                        <m:ctrlPr>
                          <a:rPr lang="en-US" altLang="ja-JP" sz="1600" i="1" smtClean="0">
                            <a:latin typeface="Cambria Math"/>
                          </a:rPr>
                        </m:ctrlPr>
                      </m:dPr>
                      <m:e>
                        <m:m>
                          <m:mPr>
                            <m:mcs>
                              <m:mc>
                                <m:mcPr>
                                  <m:count m:val="2"/>
                                  <m:mcJc m:val="center"/>
                                </m:mcPr>
                              </m:mc>
                            </m:mcs>
                            <m:ctrlPr>
                              <a:rPr lang="en-US" altLang="ja-JP" sz="1600" i="1" smtClean="0">
                                <a:latin typeface="Cambria Math"/>
                              </a:rPr>
                            </m:ctrlPr>
                          </m:mPr>
                          <m:mr>
                            <m:e>
                              <m:r>
                                <m:rPr>
                                  <m:brk m:alnAt="7"/>
                                </m:rPr>
                                <a:rPr lang="en-US" altLang="ja-JP" sz="1600" b="0" i="1" smtClean="0">
                                  <a:latin typeface="Cambria Math"/>
                                </a:rPr>
                                <m:t>0</m:t>
                              </m:r>
                              <m:r>
                                <a:rPr lang="en-US" altLang="ja-JP" sz="1600" b="0" i="1" smtClean="0">
                                  <a:latin typeface="Cambria Math"/>
                                </a:rPr>
                                <m:t>.22</m:t>
                              </m:r>
                            </m:e>
                            <m:e>
                              <m:r>
                                <a:rPr lang="en-US" altLang="ja-JP" sz="1600" b="0" i="1" smtClean="0">
                                  <a:latin typeface="Cambria Math"/>
                                </a:rPr>
                                <m:t>0.0</m:t>
                              </m:r>
                            </m:e>
                          </m:mr>
                          <m:mr>
                            <m:e>
                              <m:r>
                                <a:rPr lang="en-US" altLang="ja-JP" sz="1600" b="0" i="1" smtClean="0">
                                  <a:latin typeface="Cambria Math"/>
                                </a:rPr>
                                <m:t>0.0</m:t>
                              </m:r>
                            </m:e>
                            <m:e>
                              <m:r>
                                <a:rPr lang="en-US" altLang="ja-JP" sz="1600" b="0" i="1" smtClean="0">
                                  <a:latin typeface="Cambria Math"/>
                                </a:rPr>
                                <m:t>0.22</m:t>
                              </m:r>
                            </m:e>
                          </m:mr>
                        </m:m>
                      </m:e>
                    </m:d>
                  </m:oMath>
                </a14:m>
                <a:endParaRPr lang="en-US" altLang="ja-JP" sz="1600" dirty="0" smtClean="0"/>
              </a:p>
              <a:p>
                <a14:m>
                  <m:oMath xmlns:m="http://schemas.openxmlformats.org/officeDocument/2006/math">
                    <m:sSub>
                      <m:sSubPr>
                        <m:ctrlPr>
                          <a:rPr lang="en-US" altLang="ja-JP" sz="1600" b="0" i="1" smtClean="0">
                            <a:latin typeface="Cambria Math"/>
                          </a:rPr>
                        </m:ctrlPr>
                      </m:sSubPr>
                      <m:e>
                        <m:r>
                          <a:rPr lang="en-US" altLang="ja-JP" sz="1600" b="0" i="1" smtClean="0">
                            <a:latin typeface="Cambria Math"/>
                          </a:rPr>
                          <m:t>𝜆</m:t>
                        </m:r>
                      </m:e>
                      <m:sub>
                        <m:r>
                          <a:rPr lang="en-US" altLang="ja-JP" sz="1600" b="0" i="1" smtClean="0">
                            <a:latin typeface="Cambria Math"/>
                          </a:rPr>
                          <m:t>𝜈</m:t>
                        </m:r>
                      </m:sub>
                    </m:sSub>
                  </m:oMath>
                </a14:m>
                <a:r>
                  <a:rPr lang="ja-JP" altLang="en-US" sz="1600" dirty="0" smtClean="0"/>
                  <a:t>の初期値：</a:t>
                </a:r>
                <a14:m>
                  <m:oMath xmlns:m="http://schemas.openxmlformats.org/officeDocument/2006/math">
                    <m:r>
                      <a:rPr lang="en-US" altLang="ja-JP" sz="1600" i="1">
                        <a:latin typeface="Cambria Math"/>
                      </a:rPr>
                      <m:t>4</m:t>
                    </m:r>
                    <m:r>
                      <a:rPr lang="en-US" altLang="ja-JP" sz="1600" b="0" i="1" smtClean="0">
                        <a:latin typeface="Cambria Math"/>
                      </a:rPr>
                      <m:t>0.0</m:t>
                    </m:r>
                  </m:oMath>
                </a14:m>
                <a:endParaRPr lang="en-US" altLang="ja-JP" sz="1600" dirty="0" smtClean="0"/>
              </a:p>
              <a:p>
                <a14:m>
                  <m:oMath xmlns:m="http://schemas.openxmlformats.org/officeDocument/2006/math">
                    <m:r>
                      <a:rPr lang="en-US" altLang="ja-JP" sz="1600" b="0" i="1" smtClean="0">
                        <a:latin typeface="Cambria Math"/>
                      </a:rPr>
                      <m:t>𝜌</m:t>
                    </m:r>
                  </m:oMath>
                </a14:m>
                <a:r>
                  <a:rPr lang="ja-JP" altLang="en-US" sz="1600" dirty="0" smtClean="0"/>
                  <a:t>の初期値：</a:t>
                </a:r>
                <a14:m>
                  <m:oMath xmlns:m="http://schemas.openxmlformats.org/officeDocument/2006/math">
                    <m:r>
                      <a:rPr lang="en-US" altLang="ja-JP" sz="1600" b="0" i="0" smtClean="0">
                        <a:latin typeface="Cambria Math"/>
                      </a:rPr>
                      <m:t>1</m:t>
                    </m:r>
                    <m:r>
                      <a:rPr lang="en-US" altLang="ja-JP" sz="1600" b="0" i="1" smtClean="0">
                        <a:latin typeface="Cambria Math"/>
                      </a:rPr>
                      <m:t>.0×</m:t>
                    </m:r>
                    <m:sSup>
                      <m:sSupPr>
                        <m:ctrlPr>
                          <a:rPr lang="en-US" altLang="ja-JP" sz="1600" b="0" i="1" smtClean="0">
                            <a:latin typeface="Cambria Math"/>
                          </a:rPr>
                        </m:ctrlPr>
                      </m:sSupPr>
                      <m:e>
                        <m:r>
                          <a:rPr lang="en-US" altLang="ja-JP" sz="1600" b="0" i="1" smtClean="0">
                            <a:latin typeface="Cambria Math"/>
                          </a:rPr>
                          <m:t>10</m:t>
                        </m:r>
                      </m:e>
                      <m:sup>
                        <m:r>
                          <a:rPr lang="en-US" altLang="ja-JP" sz="1600" b="0" i="1" smtClean="0">
                            <a:latin typeface="Cambria Math"/>
                          </a:rPr>
                          <m:t>−6</m:t>
                        </m:r>
                      </m:sup>
                    </m:sSup>
                  </m:oMath>
                </a14:m>
                <a:endParaRPr lang="en-US" altLang="ja-JP" sz="1600" dirty="0" smtClean="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395536" y="676893"/>
                <a:ext cx="8352928" cy="3647409"/>
              </a:xfrm>
              <a:prstGeom prst="rect">
                <a:avLst/>
              </a:prstGeom>
              <a:blipFill rotWithShape="1">
                <a:blip r:embed="rId2"/>
                <a:stretch>
                  <a:fillRect l="-438" t="-836" b="-33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p:cNvSpPr txBox="1"/>
              <p:nvPr/>
            </p:nvSpPr>
            <p:spPr>
              <a:xfrm>
                <a:off x="323528" y="44624"/>
                <a:ext cx="7416824" cy="584775"/>
              </a:xfrm>
              <a:prstGeom prst="rect">
                <a:avLst/>
              </a:prstGeom>
              <a:noFill/>
            </p:spPr>
            <p:txBody>
              <a:bodyPr wrap="square" rtlCol="0">
                <a:spAutoFit/>
              </a:bodyPr>
              <a:lstStyle/>
              <a:p>
                <a14:m>
                  <m:oMath xmlns:m="http://schemas.openxmlformats.org/officeDocument/2006/math">
                    <m:sSub>
                      <m:sSubPr>
                        <m:ctrlPr>
                          <a:rPr kumimoji="1" lang="en-US" altLang="ja-JP" sz="1600" b="0" i="1" smtClean="0">
                            <a:latin typeface="Cambria Math"/>
                          </a:rPr>
                        </m:ctrlPr>
                      </m:sSubPr>
                      <m:e>
                        <m:r>
                          <a:rPr kumimoji="1" lang="en-US" altLang="ja-JP" sz="1600" b="0" i="1" smtClean="0">
                            <a:latin typeface="Cambria Math"/>
                          </a:rPr>
                          <m:t>𝜆</m:t>
                        </m:r>
                      </m:e>
                      <m:sub>
                        <m:r>
                          <m:rPr>
                            <m:sty m:val="p"/>
                          </m:rPr>
                          <a:rPr kumimoji="1" lang="en-US" altLang="ja-JP" sz="1600" b="0" i="0" smtClean="0">
                            <a:latin typeface="Cambria Math"/>
                          </a:rPr>
                          <m:t>Λ</m:t>
                        </m:r>
                      </m:sub>
                    </m:sSub>
                  </m:oMath>
                </a14:m>
                <a:r>
                  <a:rPr kumimoji="1" lang="ja-JP" altLang="en-US" sz="1600" dirty="0" smtClean="0"/>
                  <a:t>のみを更新させ、他は初期値のままにする。</a:t>
                </a:r>
                <a:endParaRPr kumimoji="1" lang="en-US" altLang="ja-JP" sz="1600" dirty="0" smtClean="0"/>
              </a:p>
              <a:p>
                <a:r>
                  <a:rPr lang="ja-JP" altLang="en-US" sz="1600" dirty="0" smtClean="0"/>
                  <a:t>分散が未知で平均が既知の場合の推論。</a:t>
                </a:r>
                <a:endParaRPr kumimoji="1" lang="en-US" altLang="ja-JP" sz="1600" dirty="0" smtClean="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323528" y="44624"/>
                <a:ext cx="7416824" cy="584775"/>
              </a:xfrm>
              <a:prstGeom prst="rect">
                <a:avLst/>
              </a:prstGeom>
              <a:blipFill rotWithShape="1">
                <a:blip r:embed="rId3"/>
                <a:stretch>
                  <a:fillRect l="-411" t="-5208" b="-10417"/>
                </a:stretch>
              </a:blipFill>
            </p:spPr>
            <p:txBody>
              <a:bodyPr/>
              <a:lstStyle/>
              <a:p>
                <a:r>
                  <a:rPr lang="ja-JP" altLang="en-US">
                    <a:noFill/>
                  </a:rPr>
                  <a:t> </a:t>
                </a:r>
              </a:p>
            </p:txBody>
          </p:sp>
        </mc:Fallback>
      </mc:AlternateContent>
      <p:pic>
        <p:nvPicPr>
          <p:cNvPr id="4098" name="Picture 2" descr="C:\Users\2016-020\Documents\知財企画課業務\Amortized inferenceベースのソフト開発（立命館谷口先生）\進捗\Basic BBVI20180122\single_ver_lambda_Lambda_up2_generative_model_observab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365" y="3702760"/>
            <a:ext cx="3996670" cy="2966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テキスト ボックス 3"/>
              <p:cNvSpPr txBox="1"/>
              <p:nvPr/>
            </p:nvSpPr>
            <p:spPr>
              <a:xfrm>
                <a:off x="395536" y="4277293"/>
                <a:ext cx="4032448" cy="1734064"/>
              </a:xfrm>
              <a:prstGeom prst="rect">
                <a:avLst/>
              </a:prstGeom>
              <a:noFill/>
            </p:spPr>
            <p:txBody>
              <a:bodyPr wrap="square" rtlCol="0">
                <a:spAutoFit/>
              </a:bodyPr>
              <a:lstStyle/>
              <a:p>
                <a:r>
                  <a:rPr kumimoji="1" lang="ja-JP" altLang="en-US" sz="1600" dirty="0" smtClean="0"/>
                  <a:t>観測データ：</a:t>
                </a:r>
                <a:endParaRPr kumimoji="1" lang="en-US" altLang="ja-JP" sz="1600" dirty="0" smtClean="0"/>
              </a:p>
              <a:p>
                <a:r>
                  <a:rPr lang="ja-JP" altLang="en-US" sz="1600" dirty="0" smtClean="0"/>
                  <a:t>平均</a:t>
                </a:r>
                <a14:m>
                  <m:oMath xmlns:m="http://schemas.openxmlformats.org/officeDocument/2006/math">
                    <m:d>
                      <m:dPr>
                        <m:ctrlPr>
                          <a:rPr lang="en-US" altLang="ja-JP" sz="1600" i="1" smtClean="0">
                            <a:latin typeface="Cambria Math"/>
                          </a:rPr>
                        </m:ctrlPr>
                      </m:dPr>
                      <m:e>
                        <m:r>
                          <a:rPr lang="en-US" altLang="ja-JP" sz="1600" b="0" i="1" smtClean="0">
                            <a:latin typeface="Cambria Math"/>
                          </a:rPr>
                          <m:t>0.0, 0.0</m:t>
                        </m:r>
                      </m:e>
                    </m:d>
                  </m:oMath>
                </a14:m>
                <a:r>
                  <a:rPr lang="en-US" altLang="ja-JP" sz="1600" dirty="0" smtClean="0"/>
                  <a:t>, </a:t>
                </a:r>
              </a:p>
              <a:p>
                <a:r>
                  <a:rPr lang="ja-JP" altLang="en-US" sz="1600" dirty="0" smtClean="0"/>
                  <a:t>分散</a:t>
                </a:r>
                <a14:m>
                  <m:oMath xmlns:m="http://schemas.openxmlformats.org/officeDocument/2006/math">
                    <m:d>
                      <m:dPr>
                        <m:ctrlPr>
                          <a:rPr lang="en-US" altLang="ja-JP" sz="1600" i="1" smtClean="0">
                            <a:latin typeface="Cambria Math"/>
                          </a:rPr>
                        </m:ctrlPr>
                      </m:dPr>
                      <m:e>
                        <m:m>
                          <m:mPr>
                            <m:mcs>
                              <m:mc>
                                <m:mcPr>
                                  <m:count m:val="2"/>
                                  <m:mcJc m:val="center"/>
                                </m:mcPr>
                              </m:mc>
                            </m:mcs>
                            <m:ctrlPr>
                              <a:rPr lang="en-US" altLang="ja-JP" sz="1600" i="1" smtClean="0">
                                <a:latin typeface="Cambria Math"/>
                              </a:rPr>
                            </m:ctrlPr>
                          </m:mPr>
                          <m:mr>
                            <m:e>
                              <m:r>
                                <m:rPr>
                                  <m:brk m:alnAt="7"/>
                                </m:rPr>
                                <a:rPr lang="en-US" altLang="ja-JP" sz="1600" b="0" i="1" smtClean="0">
                                  <a:latin typeface="Cambria Math"/>
                                </a:rPr>
                                <m:t>0</m:t>
                              </m:r>
                              <m:r>
                                <a:rPr lang="en-US" altLang="ja-JP" sz="1600" b="0" i="1" smtClean="0">
                                  <a:latin typeface="Cambria Math"/>
                                </a:rPr>
                                <m:t>.3</m:t>
                              </m:r>
                            </m:e>
                            <m:e>
                              <m:r>
                                <a:rPr lang="en-US" altLang="ja-JP" sz="1600" b="0" i="1" smtClean="0">
                                  <a:latin typeface="Cambria Math"/>
                                </a:rPr>
                                <m:t>0.0</m:t>
                              </m:r>
                            </m:e>
                          </m:mr>
                          <m:mr>
                            <m:e>
                              <m:r>
                                <a:rPr lang="en-US" altLang="ja-JP" sz="1600" b="0" i="1" smtClean="0">
                                  <a:latin typeface="Cambria Math"/>
                                </a:rPr>
                                <m:t>0.0</m:t>
                              </m:r>
                            </m:e>
                            <m:e>
                              <m:r>
                                <a:rPr lang="en-US" altLang="ja-JP" sz="1600" b="0" i="1" smtClean="0">
                                  <a:latin typeface="Cambria Math"/>
                                </a:rPr>
                                <m:t>0.3</m:t>
                              </m:r>
                            </m:e>
                          </m:mr>
                        </m:m>
                      </m:e>
                    </m:d>
                  </m:oMath>
                </a14:m>
                <a:endParaRPr kumimoji="1" lang="en-US" altLang="ja-JP" sz="1600" dirty="0" smtClean="0"/>
              </a:p>
              <a:p>
                <a:r>
                  <a:rPr lang="ja-JP" altLang="en-US" sz="1600" dirty="0" smtClean="0"/>
                  <a:t>の２次元ガウス分布に従う。</a:t>
                </a:r>
                <a:endParaRPr lang="en-US" altLang="ja-JP" sz="1600" dirty="0" smtClean="0"/>
              </a:p>
              <a:p>
                <a:r>
                  <a:rPr kumimoji="1" lang="ja-JP" altLang="en-US" sz="1600" dirty="0" smtClean="0"/>
                  <a:t>赤：観測データ点</a:t>
                </a:r>
                <a:endParaRPr kumimoji="1" lang="en-US" altLang="ja-JP" sz="1600" dirty="0" smtClean="0"/>
              </a:p>
              <a:p>
                <a:r>
                  <a:rPr lang="ja-JP" altLang="en-US" sz="1600" dirty="0" smtClean="0"/>
                  <a:t>青：観測モデルが生成するデータ点</a:t>
                </a:r>
                <a:endParaRPr kumimoji="1" lang="ja-JP" altLang="en-US" sz="1600"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395536" y="4277293"/>
                <a:ext cx="4032448" cy="1734064"/>
              </a:xfrm>
              <a:prstGeom prst="rect">
                <a:avLst/>
              </a:prstGeom>
              <a:blipFill rotWithShape="1">
                <a:blip r:embed="rId5"/>
                <a:stretch>
                  <a:fillRect l="-908" t="-1761" b="-3169"/>
                </a:stretch>
              </a:blipFill>
            </p:spPr>
            <p:txBody>
              <a:bodyPr/>
              <a:lstStyle/>
              <a:p>
                <a:r>
                  <a:rPr lang="ja-JP" altLang="en-US">
                    <a:noFill/>
                  </a:rPr>
                  <a:t> </a:t>
                </a:r>
              </a:p>
            </p:txBody>
          </p:sp>
        </mc:Fallback>
      </mc:AlternateContent>
      <p:sp>
        <p:nvSpPr>
          <p:cNvPr id="5" name="テキスト ボックス 4"/>
          <p:cNvSpPr txBox="1"/>
          <p:nvPr/>
        </p:nvSpPr>
        <p:spPr>
          <a:xfrm>
            <a:off x="5580112" y="140325"/>
            <a:ext cx="3240360" cy="430887"/>
          </a:xfrm>
          <a:prstGeom prst="rect">
            <a:avLst/>
          </a:prstGeom>
          <a:noFill/>
        </p:spPr>
        <p:txBody>
          <a:bodyPr wrap="square" rtlCol="0">
            <a:spAutoFit/>
          </a:bodyPr>
          <a:lstStyle/>
          <a:p>
            <a:r>
              <a:rPr lang="en-US" altLang="ja-JP" sz="1100" dirty="0" smtClean="0"/>
              <a:t>Basic_BBVI_for_Single_ver_lambda_Lambda_up2.py</a:t>
            </a:r>
          </a:p>
          <a:p>
            <a:r>
              <a:rPr kumimoji="1" lang="en-US" altLang="ja-JP" sz="1100" dirty="0" smtClean="0"/>
              <a:t>27</a:t>
            </a:r>
            <a:r>
              <a:rPr kumimoji="1" lang="ja-JP" altLang="en-US" sz="1100" dirty="0" smtClean="0"/>
              <a:t>回目</a:t>
            </a:r>
            <a:endParaRPr kumimoji="1" lang="ja-JP" altLang="en-US" sz="1100" dirty="0"/>
          </a:p>
        </p:txBody>
      </p:sp>
      <p:sp>
        <p:nvSpPr>
          <p:cNvPr id="6" name="スライド番号プレースホルダー 5"/>
          <p:cNvSpPr>
            <a:spLocks noGrp="1"/>
          </p:cNvSpPr>
          <p:nvPr>
            <p:ph type="sldNum" sz="quarter" idx="12"/>
          </p:nvPr>
        </p:nvSpPr>
        <p:spPr/>
        <p:txBody>
          <a:bodyPr/>
          <a:lstStyle/>
          <a:p>
            <a:fld id="{3AB62604-91A1-4246-AFFE-5DE633CAFD0F}" type="slidenum">
              <a:rPr kumimoji="1" lang="ja-JP" altLang="en-US" smtClean="0"/>
              <a:t>11</a:t>
            </a:fld>
            <a:endParaRPr kumimoji="1" lang="ja-JP" altLang="en-US"/>
          </a:p>
        </p:txBody>
      </p:sp>
    </p:spTree>
    <p:extLst>
      <p:ext uri="{BB962C8B-B14F-4D97-AF65-F5344CB8AC3E}">
        <p14:creationId xmlns:p14="http://schemas.microsoft.com/office/powerpoint/2010/main" val="1406093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75324" y="260648"/>
            <a:ext cx="1260372" cy="369332"/>
          </a:xfrm>
          <a:prstGeom prst="rect">
            <a:avLst/>
          </a:prstGeom>
          <a:noFill/>
        </p:spPr>
        <p:txBody>
          <a:bodyPr wrap="square" rtlCol="0">
            <a:spAutoFit/>
          </a:bodyPr>
          <a:lstStyle/>
          <a:p>
            <a:r>
              <a:rPr kumimoji="1" lang="ja-JP" altLang="en-US" dirty="0" smtClean="0"/>
              <a:t>実験結果：</a:t>
            </a:r>
            <a:endParaRPr kumimoji="1" lang="ja-JP" altLang="en-US" dirty="0"/>
          </a:p>
        </p:txBody>
      </p:sp>
      <p:sp>
        <p:nvSpPr>
          <p:cNvPr id="4" name="テキスト ボックス 3"/>
          <p:cNvSpPr txBox="1"/>
          <p:nvPr/>
        </p:nvSpPr>
        <p:spPr>
          <a:xfrm>
            <a:off x="3131840" y="6046549"/>
            <a:ext cx="3499161" cy="338554"/>
          </a:xfrm>
          <a:prstGeom prst="rect">
            <a:avLst/>
          </a:prstGeom>
          <a:noFill/>
        </p:spPr>
        <p:txBody>
          <a:bodyPr wrap="square" rtlCol="0">
            <a:spAutoFit/>
          </a:bodyPr>
          <a:lstStyle/>
          <a:p>
            <a:r>
              <a:rPr kumimoji="1" lang="ja-JP" altLang="en-US" sz="1600" dirty="0" smtClean="0"/>
              <a:t>分散は</a:t>
            </a:r>
            <a:r>
              <a:rPr lang="ja-JP" altLang="en-US" sz="1600" dirty="0"/>
              <a:t>増加</a:t>
            </a:r>
            <a:r>
              <a:rPr lang="ja-JP" altLang="en-US" sz="1600" dirty="0" smtClean="0"/>
              <a:t>する（徐々に一定になる）</a:t>
            </a:r>
            <a:r>
              <a:rPr kumimoji="1" lang="ja-JP" altLang="en-US" sz="1600" dirty="0" smtClean="0"/>
              <a:t>。</a:t>
            </a:r>
            <a:endParaRPr kumimoji="1" lang="ja-JP" altLang="en-US" sz="1600" dirty="0"/>
          </a:p>
        </p:txBody>
      </p:sp>
      <p:pic>
        <p:nvPicPr>
          <p:cNvPr id="2050" name="Picture 2" descr="C:\work\Basic_BBVI_for_Single_Gaussian\csv\ver_lambda_Lambda_up2\1000stepOK27\ver_lambda_Lambda_up2_ELB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629980"/>
            <a:ext cx="3633336" cy="269690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work\Basic_BBVI_for_Single_Gaussian\csv\ver_lambda_Lambda_up2\1000stepOK27\ver_lambda_Lambda_up2_area_covariance_ellip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0755" y="495134"/>
            <a:ext cx="3996671" cy="2966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work\Basic_BBVI_for_Single_Gaussian\csv\ver_lambda_Lambda_up2\1000stepOK27\ver_lambda_Lambda_up2_mu_and_Sigma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4333" y="3324379"/>
            <a:ext cx="3633336" cy="2696909"/>
          </a:xfrm>
          <a:prstGeom prst="rect">
            <a:avLst/>
          </a:prstGeom>
          <a:noFill/>
          <a:extLst>
            <a:ext uri="{909E8E84-426E-40DD-AFC4-6F175D3DCCD1}">
              <a14:hiddenFill xmlns:a14="http://schemas.microsoft.com/office/drawing/2010/main">
                <a:solidFill>
                  <a:srgbClr val="FFFFFF"/>
                </a:solidFill>
              </a14:hiddenFill>
            </a:ext>
          </a:extLst>
        </p:spPr>
      </p:pic>
      <p:sp>
        <p:nvSpPr>
          <p:cNvPr id="5" name="右矢印 4"/>
          <p:cNvSpPr/>
          <p:nvPr/>
        </p:nvSpPr>
        <p:spPr>
          <a:xfrm>
            <a:off x="4215023" y="4672833"/>
            <a:ext cx="576064" cy="217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p:txBody>
          <a:bodyPr/>
          <a:lstStyle/>
          <a:p>
            <a:fld id="{3AB62604-91A1-4246-AFFE-5DE633CAFD0F}" type="slidenum">
              <a:rPr kumimoji="1" lang="ja-JP" altLang="en-US" smtClean="0"/>
              <a:t>12</a:t>
            </a:fld>
            <a:endParaRPr kumimoji="1" lang="ja-JP" altLang="en-US" dirty="0"/>
          </a:p>
        </p:txBody>
      </p:sp>
      <p:pic>
        <p:nvPicPr>
          <p:cNvPr id="1026" name="Picture 2" descr="C:\work\Basic_BBVI_for_Single_Gaussian\csv\ver_lambda_Lambda_up2\1000stepOK27\ver_lambda_Lambda_up2_mu_and_Sigma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785" y="3324378"/>
            <a:ext cx="3633336" cy="2696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56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p:cNvSpPr txBox="1"/>
              <p:nvPr/>
            </p:nvSpPr>
            <p:spPr>
              <a:xfrm>
                <a:off x="683568" y="260648"/>
                <a:ext cx="2664296" cy="369332"/>
              </a:xfrm>
              <a:prstGeom prst="rect">
                <a:avLst/>
              </a:prstGeom>
              <a:noFill/>
            </p:spPr>
            <p:txBody>
              <a:bodyPr wrap="square" rtlCol="0">
                <a:spAutoFit/>
              </a:bodyPr>
              <a:lstStyle/>
              <a:p>
                <a:r>
                  <a:rPr kumimoji="1" lang="ja-JP" altLang="en-US" dirty="0" smtClean="0"/>
                  <a:t>変分パラメータ</a:t>
                </a:r>
                <a14:m>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𝜆</m:t>
                        </m:r>
                      </m:e>
                      <m:sub>
                        <m:r>
                          <m:rPr>
                            <m:sty m:val="p"/>
                          </m:rPr>
                          <a:rPr kumimoji="1" lang="en-US" altLang="ja-JP" b="0" i="0" smtClean="0">
                            <a:latin typeface="Cambria Math"/>
                          </a:rPr>
                          <m:t>Λ</m:t>
                        </m:r>
                      </m:sub>
                    </m:sSub>
                  </m:oMath>
                </a14:m>
                <a:r>
                  <a:rPr kumimoji="1" lang="ja-JP" altLang="en-US" dirty="0" smtClean="0"/>
                  <a:t>の様子</a:t>
                </a:r>
                <a:endParaRPr kumimoji="1" lang="en-US" altLang="ja-JP" dirty="0" smtClean="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683568" y="260648"/>
                <a:ext cx="2664296" cy="369332"/>
              </a:xfrm>
              <a:prstGeom prst="rect">
                <a:avLst/>
              </a:prstGeom>
              <a:blipFill rotWithShape="1">
                <a:blip r:embed="rId2"/>
                <a:stretch>
                  <a:fillRect l="-1831" t="-13333" b="-2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1880984" y="6344379"/>
                <a:ext cx="5688632" cy="484941"/>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𝜆</m:t>
                        </m:r>
                      </m:e>
                      <m:sub>
                        <m:r>
                          <m:rPr>
                            <m:sty m:val="p"/>
                          </m:rPr>
                          <a:rPr kumimoji="1" lang="en-US" altLang="ja-JP" b="0" i="0" smtClean="0">
                            <a:latin typeface="Cambria Math"/>
                          </a:rPr>
                          <m:t>Λ</m:t>
                        </m:r>
                      </m:sub>
                    </m:sSub>
                    <m:d>
                      <m:dPr>
                        <m:ctrlPr>
                          <a:rPr kumimoji="1" lang="en-US" altLang="ja-JP" b="0" i="1" smtClean="0">
                            <a:latin typeface="Cambria Math"/>
                          </a:rPr>
                        </m:ctrlPr>
                      </m:dPr>
                      <m:e>
                        <m:r>
                          <a:rPr kumimoji="1" lang="en-US" altLang="ja-JP" b="0" i="1" smtClean="0">
                            <a:latin typeface="Cambria Math"/>
                          </a:rPr>
                          <m:t>𝑡</m:t>
                        </m:r>
                        <m:r>
                          <a:rPr kumimoji="1" lang="en-US" altLang="ja-JP" b="0" i="1" smtClean="0">
                            <a:latin typeface="Cambria Math"/>
                          </a:rPr>
                          <m:t>+1</m:t>
                        </m:r>
                      </m:e>
                    </m:d>
                    <m:r>
                      <a:rPr kumimoji="1" lang="en-US" altLang="ja-JP" b="0" i="1" smtClean="0">
                        <a:latin typeface="Cambria Math"/>
                      </a:rPr>
                      <m:t>=</m:t>
                    </m:r>
                    <m:sSub>
                      <m:sSubPr>
                        <m:ctrlPr>
                          <a:rPr kumimoji="1" lang="en-US" altLang="ja-JP" b="0" i="1" smtClean="0">
                            <a:latin typeface="Cambria Math"/>
                          </a:rPr>
                        </m:ctrlPr>
                      </m:sSubPr>
                      <m:e>
                        <m:r>
                          <a:rPr kumimoji="1" lang="en-US" altLang="ja-JP" b="0" i="1" smtClean="0">
                            <a:latin typeface="Cambria Math"/>
                          </a:rPr>
                          <m:t>𝜆</m:t>
                        </m:r>
                      </m:e>
                      <m:sub>
                        <m:r>
                          <m:rPr>
                            <m:sty m:val="p"/>
                          </m:rPr>
                          <a:rPr kumimoji="1" lang="en-US" altLang="ja-JP" b="0" i="0" smtClean="0">
                            <a:latin typeface="Cambria Math"/>
                          </a:rPr>
                          <m:t>Λ</m:t>
                        </m:r>
                      </m:sub>
                    </m:sSub>
                    <m:d>
                      <m:dPr>
                        <m:ctrlPr>
                          <a:rPr kumimoji="1" lang="en-US" altLang="ja-JP" b="0" i="1" smtClean="0">
                            <a:latin typeface="Cambria Math"/>
                          </a:rPr>
                        </m:ctrlPr>
                      </m:dPr>
                      <m:e>
                        <m:r>
                          <a:rPr kumimoji="1" lang="en-US" altLang="ja-JP" b="0" i="1" smtClean="0">
                            <a:latin typeface="Cambria Math"/>
                          </a:rPr>
                          <m:t>𝑡</m:t>
                        </m:r>
                      </m:e>
                    </m:d>
                    <m:r>
                      <a:rPr kumimoji="1" lang="en-US" altLang="ja-JP" b="0" i="1" smtClean="0">
                        <a:latin typeface="Cambria Math"/>
                      </a:rPr>
                      <m:t>+</m:t>
                    </m:r>
                    <m:f>
                      <m:fPr>
                        <m:ctrlPr>
                          <a:rPr kumimoji="1" lang="en-US" altLang="ja-JP" b="0" i="1" smtClean="0">
                            <a:latin typeface="Cambria Math"/>
                          </a:rPr>
                        </m:ctrlPr>
                      </m:fPr>
                      <m:num>
                        <m:r>
                          <a:rPr kumimoji="1" lang="en-US" altLang="ja-JP" b="0" i="1" smtClean="0">
                            <a:latin typeface="Cambria Math"/>
                          </a:rPr>
                          <m:t>1</m:t>
                        </m:r>
                      </m:num>
                      <m:den>
                        <m:r>
                          <a:rPr kumimoji="1" lang="en-US" altLang="ja-JP" b="0" i="1" smtClean="0">
                            <a:latin typeface="Cambria Math"/>
                          </a:rPr>
                          <m:t>𝑡</m:t>
                        </m:r>
                      </m:den>
                    </m:f>
                    <m:r>
                      <m:rPr>
                        <m:sty m:val="p"/>
                      </m:rPr>
                      <a:rPr kumimoji="1" lang="en-US" altLang="ja-JP" b="0" i="0" smtClean="0">
                        <a:latin typeface="Cambria Math"/>
                      </a:rPr>
                      <m:t>Δ</m:t>
                    </m:r>
                    <m:sSub>
                      <m:sSubPr>
                        <m:ctrlPr>
                          <a:rPr kumimoji="1" lang="en-US" altLang="ja-JP" b="0" i="1" smtClean="0">
                            <a:latin typeface="Cambria Math"/>
                          </a:rPr>
                        </m:ctrlPr>
                      </m:sSubPr>
                      <m:e>
                        <m:r>
                          <a:rPr kumimoji="1" lang="en-US" altLang="ja-JP" b="0" i="1" smtClean="0">
                            <a:latin typeface="Cambria Math"/>
                          </a:rPr>
                          <m:t>𝜆</m:t>
                        </m:r>
                      </m:e>
                      <m:sub>
                        <m:r>
                          <m:rPr>
                            <m:sty m:val="p"/>
                          </m:rPr>
                          <a:rPr kumimoji="1" lang="en-US" altLang="ja-JP" b="0" i="0" smtClean="0">
                            <a:latin typeface="Cambria Math"/>
                          </a:rPr>
                          <m:t>Λ</m:t>
                        </m:r>
                      </m:sub>
                    </m:sSub>
                    <m:r>
                      <a:rPr kumimoji="1" lang="en-US" altLang="ja-JP" b="0" i="1" smtClean="0">
                        <a:latin typeface="Cambria Math"/>
                      </a:rPr>
                      <m:t>(</m:t>
                    </m:r>
                    <m:r>
                      <a:rPr kumimoji="1" lang="en-US" altLang="ja-JP" b="0" i="1" smtClean="0">
                        <a:latin typeface="Cambria Math"/>
                      </a:rPr>
                      <m:t>𝑡</m:t>
                    </m:r>
                    <m:r>
                      <a:rPr kumimoji="1" lang="en-US" altLang="ja-JP" b="0" i="1" smtClean="0">
                        <a:latin typeface="Cambria Math"/>
                      </a:rPr>
                      <m:t>)</m:t>
                    </m:r>
                  </m:oMath>
                </a14:m>
                <a:r>
                  <a:rPr kumimoji="1" lang="ja-JP" altLang="en-US" dirty="0" smtClean="0"/>
                  <a:t>に従って変化して</a:t>
                </a:r>
                <a:r>
                  <a:rPr lang="ja-JP" altLang="en-US" dirty="0"/>
                  <a:t>いる</a:t>
                </a:r>
                <a:r>
                  <a:rPr kumimoji="1" lang="ja-JP" altLang="en-US" dirty="0" smtClean="0"/>
                  <a:t>。</a:t>
                </a:r>
                <a:endParaRPr kumimoji="1" lang="ja-JP" altLang="en-US"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1880984" y="6344379"/>
                <a:ext cx="5688632" cy="484941"/>
              </a:xfrm>
              <a:prstGeom prst="rect">
                <a:avLst/>
              </a:prstGeom>
              <a:blipFill rotWithShape="1">
                <a:blip r:embed="rId3"/>
                <a:stretch>
                  <a:fillRect b="-3797"/>
                </a:stretch>
              </a:blipFill>
            </p:spPr>
            <p:txBody>
              <a:bodyPr/>
              <a:lstStyle/>
              <a:p>
                <a:r>
                  <a:rPr lang="ja-JP" altLang="en-US">
                    <a:noFill/>
                  </a:rPr>
                  <a:t> </a:t>
                </a:r>
              </a:p>
            </p:txBody>
          </p:sp>
        </mc:Fallback>
      </mc:AlternateContent>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9" y="725370"/>
            <a:ext cx="4526862" cy="2696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9353" y="725370"/>
            <a:ext cx="4501933" cy="2710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38" y="3435928"/>
            <a:ext cx="4534215" cy="27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3435928"/>
            <a:ext cx="4509286" cy="2690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スライド番号プレースホルダー 2"/>
          <p:cNvSpPr>
            <a:spLocks noGrp="1"/>
          </p:cNvSpPr>
          <p:nvPr>
            <p:ph type="sldNum" sz="quarter" idx="12"/>
          </p:nvPr>
        </p:nvSpPr>
        <p:spPr/>
        <p:txBody>
          <a:bodyPr/>
          <a:lstStyle/>
          <a:p>
            <a:fld id="{3AB62604-91A1-4246-AFFE-5DE633CAFD0F}" type="slidenum">
              <a:rPr kumimoji="1" lang="ja-JP" altLang="en-US" smtClean="0"/>
              <a:t>13</a:t>
            </a:fld>
            <a:endParaRPr kumimoji="1" lang="ja-JP" altLang="en-US"/>
          </a:p>
        </p:txBody>
      </p:sp>
    </p:spTree>
    <p:extLst>
      <p:ext uri="{BB962C8B-B14F-4D97-AF65-F5344CB8AC3E}">
        <p14:creationId xmlns:p14="http://schemas.microsoft.com/office/powerpoint/2010/main" val="2541522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p:cNvSpPr txBox="1"/>
              <p:nvPr/>
            </p:nvSpPr>
            <p:spPr>
              <a:xfrm>
                <a:off x="2091085" y="188640"/>
                <a:ext cx="4968552" cy="369332"/>
              </a:xfrm>
              <a:prstGeom prst="rect">
                <a:avLst/>
              </a:prstGeom>
              <a:noFill/>
            </p:spPr>
            <p:txBody>
              <a:bodyPr wrap="square" rtlCol="0">
                <a:spAutoFit/>
              </a:bodyPr>
              <a:lstStyle/>
              <a:p>
                <a:r>
                  <a:rPr kumimoji="1" lang="ja-JP" altLang="en-US" dirty="0" smtClean="0"/>
                  <a:t>変分パラメータ</a:t>
                </a:r>
                <a14:m>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𝜆</m:t>
                        </m:r>
                      </m:e>
                      <m:sub>
                        <m:r>
                          <m:rPr>
                            <m:sty m:val="p"/>
                          </m:rPr>
                          <a:rPr kumimoji="1" lang="en-US" altLang="ja-JP" b="0" i="0" smtClean="0">
                            <a:latin typeface="Cambria Math"/>
                          </a:rPr>
                          <m:t>Λ</m:t>
                        </m:r>
                      </m:sub>
                    </m:sSub>
                  </m:oMath>
                </a14:m>
                <a:r>
                  <a:rPr kumimoji="1" lang="ja-JP" altLang="en-US" dirty="0" smtClean="0"/>
                  <a:t>の固有値のステップごとの変化</a:t>
                </a:r>
                <a:endParaRPr kumimoji="1" lang="ja-JP" altLang="en-US" dirty="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2091085" y="188640"/>
                <a:ext cx="4968552" cy="369332"/>
              </a:xfrm>
              <a:prstGeom prst="rect">
                <a:avLst/>
              </a:prstGeom>
              <a:blipFill rotWithShape="1">
                <a:blip r:embed="rId4"/>
                <a:stretch>
                  <a:fillRect l="-982" t="-13115" b="-19672"/>
                </a:stretch>
              </a:blipFill>
            </p:spPr>
            <p:txBody>
              <a:bodyPr/>
              <a:lstStyle/>
              <a:p>
                <a:r>
                  <a:rPr lang="ja-JP" altLang="en-US">
                    <a:noFill/>
                  </a:rPr>
                  <a:t> </a:t>
                </a:r>
              </a:p>
            </p:txBody>
          </p:sp>
        </mc:Fallback>
      </mc:AlternateContent>
      <p:sp>
        <p:nvSpPr>
          <p:cNvPr id="3" name="スライド番号プレースホルダー 2"/>
          <p:cNvSpPr>
            <a:spLocks noGrp="1"/>
          </p:cNvSpPr>
          <p:nvPr>
            <p:ph type="sldNum" sz="quarter" idx="12"/>
          </p:nvPr>
        </p:nvSpPr>
        <p:spPr/>
        <p:txBody>
          <a:bodyPr/>
          <a:lstStyle/>
          <a:p>
            <a:fld id="{3AB62604-91A1-4246-AFFE-5DE633CAFD0F}" type="slidenum">
              <a:rPr kumimoji="1" lang="ja-JP" altLang="en-US" smtClean="0"/>
              <a:t>14</a:t>
            </a:fld>
            <a:endParaRPr kumimoji="1" lang="ja-JP" altLang="en-US"/>
          </a:p>
        </p:txBody>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633" y="908845"/>
            <a:ext cx="8751455" cy="2505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550" y="3501008"/>
            <a:ext cx="8712489" cy="2505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9048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683568" y="188640"/>
            <a:ext cx="7848872" cy="369332"/>
          </a:xfrm>
          <a:prstGeom prst="rect">
            <a:avLst/>
          </a:prstGeom>
          <a:noFill/>
        </p:spPr>
        <p:txBody>
          <a:bodyPr wrap="square" rtlCol="0">
            <a:spAutoFit/>
          </a:bodyPr>
          <a:lstStyle/>
          <a:p>
            <a:r>
              <a:rPr lang="en-US" altLang="ja-JP" dirty="0" err="1"/>
              <a:t>q</a:t>
            </a:r>
            <a:r>
              <a:rPr kumimoji="1" lang="en-US" altLang="ja-JP" dirty="0" err="1" smtClean="0"/>
              <a:t>_Lambda</a:t>
            </a:r>
            <a:r>
              <a:rPr kumimoji="1" lang="ja-JP" altLang="en-US" dirty="0" smtClean="0"/>
              <a:t>（</a:t>
            </a:r>
            <a:r>
              <a:rPr kumimoji="1" lang="en-US" altLang="ja-JP" dirty="0" err="1" smtClean="0"/>
              <a:t>Wishart</a:t>
            </a:r>
            <a:r>
              <a:rPr kumimoji="1" lang="ja-JP" altLang="en-US" dirty="0" smtClean="0"/>
              <a:t>分布）</a:t>
            </a:r>
            <a:r>
              <a:rPr lang="ja-JP" altLang="en-US" dirty="0" smtClean="0"/>
              <a:t>の期待値の逆行列の固有値のステップごとの変化</a:t>
            </a:r>
            <a:endParaRPr kumimoji="1" lang="ja-JP" altLang="en-US" dirty="0"/>
          </a:p>
        </p:txBody>
      </p:sp>
      <p:sp>
        <p:nvSpPr>
          <p:cNvPr id="2" name="スライド番号プレースホルダー 1"/>
          <p:cNvSpPr>
            <a:spLocks noGrp="1"/>
          </p:cNvSpPr>
          <p:nvPr>
            <p:ph type="sldNum" sz="quarter" idx="12"/>
          </p:nvPr>
        </p:nvSpPr>
        <p:spPr/>
        <p:txBody>
          <a:bodyPr/>
          <a:lstStyle/>
          <a:p>
            <a:fld id="{3AB62604-91A1-4246-AFFE-5DE633CAFD0F}" type="slidenum">
              <a:rPr kumimoji="1" lang="ja-JP" altLang="en-US" smtClean="0"/>
              <a:t>15</a:t>
            </a:fld>
            <a:endParaRPr kumimoji="1" lang="ja-JP"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91" y="908720"/>
            <a:ext cx="8729807" cy="2505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365" y="3501008"/>
            <a:ext cx="8729807" cy="2505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988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p:cNvSpPr txBox="1"/>
              <p:nvPr/>
            </p:nvSpPr>
            <p:spPr>
              <a:xfrm>
                <a:off x="1763688" y="1196752"/>
                <a:ext cx="5760640" cy="28412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600" b="0" i="0" smtClean="0">
                          <a:latin typeface="Cambria Math"/>
                        </a:rPr>
                        <m:t>Λ</m:t>
                      </m:r>
                      <m:r>
                        <a:rPr kumimoji="1" lang="en-US" altLang="ja-JP" sz="1600" b="0" i="1" smtClean="0">
                          <a:latin typeface="Cambria Math"/>
                        </a:rPr>
                        <m:t>∼</m:t>
                      </m:r>
                      <m:sSub>
                        <m:sSubPr>
                          <m:ctrlPr>
                            <a:rPr kumimoji="1" lang="en-US" altLang="ja-JP" sz="1600" b="0" i="1" smtClean="0">
                              <a:latin typeface="Cambria Math"/>
                            </a:rPr>
                          </m:ctrlPr>
                        </m:sSubPr>
                        <m:e>
                          <m:r>
                            <a:rPr kumimoji="1" lang="en-US" altLang="ja-JP" sz="1600" b="0" i="1" smtClean="0">
                              <a:latin typeface="Cambria Math"/>
                            </a:rPr>
                            <m:t>𝑞</m:t>
                          </m:r>
                        </m:e>
                        <m:sub>
                          <m:r>
                            <m:rPr>
                              <m:sty m:val="p"/>
                            </m:rPr>
                            <a:rPr kumimoji="1" lang="en-US" altLang="ja-JP" sz="1600" b="0" i="0" smtClean="0">
                              <a:latin typeface="Cambria Math"/>
                            </a:rPr>
                            <m:t>Λ</m:t>
                          </m:r>
                        </m:sub>
                      </m:sSub>
                      <m:d>
                        <m:dPr>
                          <m:ctrlPr>
                            <a:rPr kumimoji="1" lang="en-US" altLang="ja-JP" sz="1600" b="0" i="1" smtClean="0">
                              <a:latin typeface="Cambria Math"/>
                            </a:rPr>
                          </m:ctrlPr>
                        </m:dPr>
                        <m:e>
                          <m:r>
                            <m:rPr>
                              <m:sty m:val="p"/>
                            </m:rPr>
                            <a:rPr kumimoji="1" lang="en-US" altLang="ja-JP" sz="1600" b="0" i="0" smtClean="0">
                              <a:latin typeface="Cambria Math"/>
                            </a:rPr>
                            <m:t>Λ</m:t>
                          </m:r>
                        </m:e>
                        <m:e>
                          <m:sSub>
                            <m:sSubPr>
                              <m:ctrlPr>
                                <a:rPr kumimoji="1" lang="en-US" altLang="ja-JP" sz="1600" b="0" i="1" smtClean="0">
                                  <a:latin typeface="Cambria Math"/>
                                </a:rPr>
                              </m:ctrlPr>
                            </m:sSubPr>
                            <m:e>
                              <m:r>
                                <a:rPr kumimoji="1" lang="en-US" altLang="ja-JP" sz="1600" b="0" i="1" smtClean="0">
                                  <a:latin typeface="Cambria Math"/>
                                </a:rPr>
                                <m:t>𝜆</m:t>
                              </m:r>
                            </m:e>
                            <m:sub>
                              <m:r>
                                <m:rPr>
                                  <m:sty m:val="p"/>
                                </m:rPr>
                                <a:rPr kumimoji="1" lang="en-US" altLang="ja-JP" sz="1600" b="0" i="0" smtClean="0">
                                  <a:latin typeface="Cambria Math"/>
                                </a:rPr>
                                <m:t>Λ</m:t>
                              </m:r>
                            </m:sub>
                          </m:sSub>
                          <m:r>
                            <a:rPr kumimoji="1" lang="en-US" altLang="ja-JP" sz="1600" b="0" i="1" smtClean="0">
                              <a:latin typeface="Cambria Math"/>
                            </a:rPr>
                            <m:t>, </m:t>
                          </m:r>
                          <m:sSub>
                            <m:sSubPr>
                              <m:ctrlPr>
                                <a:rPr kumimoji="1" lang="en-US" altLang="ja-JP" sz="1600" b="0" i="1" smtClean="0">
                                  <a:latin typeface="Cambria Math"/>
                                </a:rPr>
                              </m:ctrlPr>
                            </m:sSubPr>
                            <m:e>
                              <m:r>
                                <a:rPr kumimoji="1" lang="en-US" altLang="ja-JP" sz="1600" b="0" i="1" smtClean="0">
                                  <a:latin typeface="Cambria Math"/>
                                </a:rPr>
                                <m:t>𝜆</m:t>
                              </m:r>
                            </m:e>
                            <m:sub>
                              <m:r>
                                <a:rPr kumimoji="1" lang="en-US" altLang="ja-JP" sz="1600" b="0" i="1" smtClean="0">
                                  <a:latin typeface="Cambria Math"/>
                                </a:rPr>
                                <m:t>𝜈</m:t>
                              </m:r>
                            </m:sub>
                          </m:sSub>
                        </m:e>
                      </m:d>
                      <m:r>
                        <a:rPr kumimoji="1" lang="en-US" altLang="ja-JP" sz="1600" b="0" i="1" smtClean="0">
                          <a:latin typeface="Cambria Math"/>
                        </a:rPr>
                        <m:t>=</m:t>
                      </m:r>
                      <m:r>
                        <a:rPr kumimoji="1" lang="en-US" altLang="ja-JP" sz="1600" b="0" i="1" smtClean="0">
                          <a:latin typeface="Cambria Math"/>
                        </a:rPr>
                        <m:t>𝑊</m:t>
                      </m:r>
                      <m:r>
                        <a:rPr kumimoji="1" lang="en-US" altLang="ja-JP" sz="1600" b="0" i="1" smtClean="0">
                          <a:latin typeface="Cambria Math"/>
                        </a:rPr>
                        <m:t>(</m:t>
                      </m:r>
                      <m:r>
                        <m:rPr>
                          <m:sty m:val="p"/>
                        </m:rPr>
                        <a:rPr kumimoji="1" lang="en-US" altLang="ja-JP" sz="1600" b="0" i="0" smtClean="0">
                          <a:latin typeface="Cambria Math"/>
                        </a:rPr>
                        <m:t>Λ</m:t>
                      </m:r>
                      <m:r>
                        <a:rPr kumimoji="1" lang="en-US" altLang="ja-JP" sz="1600" b="0" i="1" smtClean="0">
                          <a:latin typeface="Cambria Math"/>
                        </a:rPr>
                        <m:t>|</m:t>
                      </m:r>
                      <m:sSub>
                        <m:sSubPr>
                          <m:ctrlPr>
                            <a:rPr kumimoji="1" lang="en-US" altLang="ja-JP" sz="1600" b="0" i="1" smtClean="0">
                              <a:latin typeface="Cambria Math"/>
                            </a:rPr>
                          </m:ctrlPr>
                        </m:sSubPr>
                        <m:e>
                          <m:r>
                            <a:rPr kumimoji="1" lang="en-US" altLang="ja-JP" sz="1600" b="0" i="1" smtClean="0">
                              <a:latin typeface="Cambria Math"/>
                            </a:rPr>
                            <m:t>𝜆</m:t>
                          </m:r>
                        </m:e>
                        <m:sub>
                          <m:r>
                            <m:rPr>
                              <m:sty m:val="p"/>
                            </m:rPr>
                            <a:rPr kumimoji="1" lang="en-US" altLang="ja-JP" sz="1600" b="0" i="0" smtClean="0">
                              <a:latin typeface="Cambria Math"/>
                            </a:rPr>
                            <m:t>Λ</m:t>
                          </m:r>
                        </m:sub>
                      </m:sSub>
                      <m:r>
                        <a:rPr kumimoji="1" lang="en-US" altLang="ja-JP" sz="1600" b="0" i="1" smtClean="0">
                          <a:latin typeface="Cambria Math"/>
                        </a:rPr>
                        <m:t>, </m:t>
                      </m:r>
                      <m:sSub>
                        <m:sSubPr>
                          <m:ctrlPr>
                            <a:rPr kumimoji="1" lang="en-US" altLang="ja-JP" sz="1600" b="0" i="1" smtClean="0">
                              <a:latin typeface="Cambria Math"/>
                            </a:rPr>
                          </m:ctrlPr>
                        </m:sSubPr>
                        <m:e>
                          <m:r>
                            <a:rPr kumimoji="1" lang="en-US" altLang="ja-JP" sz="1600" b="0" i="1" smtClean="0">
                              <a:latin typeface="Cambria Math"/>
                            </a:rPr>
                            <m:t>𝜆</m:t>
                          </m:r>
                        </m:e>
                        <m:sub>
                          <m:r>
                            <a:rPr kumimoji="1" lang="en-US" altLang="ja-JP" sz="1600" b="0" i="1" smtClean="0">
                              <a:latin typeface="Cambria Math"/>
                            </a:rPr>
                            <m:t>𝜈</m:t>
                          </m:r>
                        </m:sub>
                      </m:sSub>
                      <m:r>
                        <a:rPr kumimoji="1" lang="en-US" altLang="ja-JP" sz="1600" b="0" i="1" smtClean="0">
                          <a:latin typeface="Cambria Math"/>
                        </a:rPr>
                        <m:t>)</m:t>
                      </m:r>
                    </m:oMath>
                  </m:oMathPara>
                </a14:m>
                <a:endParaRPr kumimoji="1" lang="en-US" altLang="ja-JP" sz="1600" b="0" i="1" dirty="0" smtClean="0">
                  <a:latin typeface="Cambria Math"/>
                </a:endParaRPr>
              </a:p>
              <a:p>
                <a:pPr/>
                <a14:m>
                  <m:oMathPara xmlns:m="http://schemas.openxmlformats.org/officeDocument/2006/math">
                    <m:oMathParaPr>
                      <m:jc m:val="centerGroup"/>
                    </m:oMathParaPr>
                    <m:oMath xmlns:m="http://schemas.openxmlformats.org/officeDocument/2006/math">
                      <m:d>
                        <m:dPr>
                          <m:begChr m:val="⟨"/>
                          <m:endChr m:val="⟩"/>
                          <m:ctrlPr>
                            <a:rPr kumimoji="1" lang="en-US" altLang="ja-JP" sz="1600" b="0" i="1" smtClean="0">
                              <a:latin typeface="Cambria Math"/>
                            </a:rPr>
                          </m:ctrlPr>
                        </m:dPr>
                        <m:e>
                          <m:r>
                            <m:rPr>
                              <m:sty m:val="p"/>
                            </m:rPr>
                            <a:rPr kumimoji="1" lang="en-US" altLang="ja-JP" sz="1600" b="0" i="0" smtClean="0">
                              <a:latin typeface="Cambria Math"/>
                            </a:rPr>
                            <m:t>Λ</m:t>
                          </m:r>
                        </m:e>
                      </m:d>
                      <m:r>
                        <a:rPr kumimoji="1" lang="en-US" altLang="ja-JP" sz="1600" b="0" i="1" smtClean="0">
                          <a:latin typeface="Cambria Math"/>
                        </a:rPr>
                        <m:t>=</m:t>
                      </m:r>
                      <m:sSub>
                        <m:sSubPr>
                          <m:ctrlPr>
                            <a:rPr kumimoji="1" lang="en-US" altLang="ja-JP" sz="1600" b="0" i="1" smtClean="0">
                              <a:latin typeface="Cambria Math"/>
                            </a:rPr>
                          </m:ctrlPr>
                        </m:sSubPr>
                        <m:e>
                          <m:r>
                            <a:rPr kumimoji="1" lang="en-US" altLang="ja-JP" sz="1600" b="0" i="1" smtClean="0">
                              <a:latin typeface="Cambria Math"/>
                            </a:rPr>
                            <m:t>𝜆</m:t>
                          </m:r>
                        </m:e>
                        <m:sub>
                          <m:r>
                            <a:rPr kumimoji="1" lang="en-US" altLang="ja-JP" sz="1600" b="0" i="1" smtClean="0">
                              <a:latin typeface="Cambria Math"/>
                            </a:rPr>
                            <m:t>𝜈</m:t>
                          </m:r>
                        </m:sub>
                      </m:sSub>
                      <m:sSub>
                        <m:sSubPr>
                          <m:ctrlPr>
                            <a:rPr kumimoji="1" lang="en-US" altLang="ja-JP" sz="1600" b="0" i="1" smtClean="0">
                              <a:latin typeface="Cambria Math"/>
                            </a:rPr>
                          </m:ctrlPr>
                        </m:sSubPr>
                        <m:e>
                          <m:r>
                            <a:rPr kumimoji="1" lang="en-US" altLang="ja-JP" sz="1600" b="0" i="1" smtClean="0">
                              <a:latin typeface="Cambria Math"/>
                            </a:rPr>
                            <m:t>𝜆</m:t>
                          </m:r>
                        </m:e>
                        <m:sub>
                          <m:r>
                            <m:rPr>
                              <m:sty m:val="p"/>
                            </m:rPr>
                            <a:rPr kumimoji="1" lang="en-US" altLang="ja-JP" sz="1600" b="0" i="0" smtClean="0">
                              <a:latin typeface="Cambria Math"/>
                            </a:rPr>
                            <m:t>Λ</m:t>
                          </m:r>
                        </m:sub>
                      </m:sSub>
                    </m:oMath>
                  </m:oMathPara>
                </a14:m>
                <a:endParaRPr kumimoji="1" lang="en-US" altLang="ja-JP" sz="1600" b="0" dirty="0" smtClean="0"/>
              </a:p>
              <a:p>
                <a:pPr/>
                <a14:m>
                  <m:oMathPara xmlns:m="http://schemas.openxmlformats.org/officeDocument/2006/math">
                    <m:oMathParaPr>
                      <m:jc m:val="centerGroup"/>
                    </m:oMathParaPr>
                    <m:oMath xmlns:m="http://schemas.openxmlformats.org/officeDocument/2006/math">
                      <m:sSup>
                        <m:sSupPr>
                          <m:ctrlPr>
                            <a:rPr kumimoji="1" lang="en-US" altLang="ja-JP" sz="1600" b="0" i="1" smtClean="0">
                              <a:latin typeface="Cambria Math"/>
                            </a:rPr>
                          </m:ctrlPr>
                        </m:sSupPr>
                        <m:e>
                          <m:d>
                            <m:dPr>
                              <m:begChr m:val="⟨"/>
                              <m:endChr m:val="⟩"/>
                              <m:ctrlPr>
                                <a:rPr kumimoji="1" lang="en-US" altLang="ja-JP" sz="1600" i="1" smtClean="0">
                                  <a:latin typeface="Cambria Math"/>
                                </a:rPr>
                              </m:ctrlPr>
                            </m:dPr>
                            <m:e>
                              <m:r>
                                <m:rPr>
                                  <m:sty m:val="p"/>
                                </m:rPr>
                                <a:rPr kumimoji="1" lang="en-US" altLang="ja-JP" sz="1600" b="0" i="0" smtClean="0">
                                  <a:latin typeface="Cambria Math"/>
                                </a:rPr>
                                <m:t>Λ</m:t>
                              </m:r>
                            </m:e>
                          </m:d>
                        </m:e>
                        <m:sup>
                          <m:r>
                            <a:rPr kumimoji="1" lang="en-US" altLang="ja-JP" sz="1600" b="0" i="1" smtClean="0">
                              <a:latin typeface="Cambria Math"/>
                            </a:rPr>
                            <m:t>−1</m:t>
                          </m:r>
                        </m:sup>
                      </m:sSup>
                      <m:r>
                        <a:rPr kumimoji="1" lang="en-US" altLang="ja-JP" sz="1600" b="0" i="1" smtClean="0">
                          <a:latin typeface="Cambria Math"/>
                        </a:rPr>
                        <m:t>=</m:t>
                      </m:r>
                      <m:f>
                        <m:fPr>
                          <m:ctrlPr>
                            <a:rPr kumimoji="1" lang="en-US" altLang="ja-JP" sz="1600" b="0" i="1" smtClean="0">
                              <a:latin typeface="Cambria Math"/>
                            </a:rPr>
                          </m:ctrlPr>
                        </m:fPr>
                        <m:num>
                          <m:r>
                            <a:rPr kumimoji="1" lang="en-US" altLang="ja-JP" sz="1600" b="0" i="1" smtClean="0">
                              <a:latin typeface="Cambria Math"/>
                            </a:rPr>
                            <m:t>1</m:t>
                          </m:r>
                        </m:num>
                        <m:den>
                          <m:sSub>
                            <m:sSubPr>
                              <m:ctrlPr>
                                <a:rPr kumimoji="1" lang="en-US" altLang="ja-JP" sz="1600" b="0" i="1" smtClean="0">
                                  <a:latin typeface="Cambria Math"/>
                                </a:rPr>
                              </m:ctrlPr>
                            </m:sSubPr>
                            <m:e>
                              <m:r>
                                <a:rPr kumimoji="1" lang="en-US" altLang="ja-JP" sz="1600" b="0" i="1" smtClean="0">
                                  <a:latin typeface="Cambria Math"/>
                                </a:rPr>
                                <m:t>𝜆</m:t>
                              </m:r>
                            </m:e>
                            <m:sub>
                              <m:r>
                                <a:rPr kumimoji="1" lang="en-US" altLang="ja-JP" sz="1600" b="0" i="1" smtClean="0">
                                  <a:latin typeface="Cambria Math"/>
                                </a:rPr>
                                <m:t>𝜈</m:t>
                              </m:r>
                            </m:sub>
                          </m:sSub>
                        </m:den>
                      </m:f>
                      <m:sSup>
                        <m:sSupPr>
                          <m:ctrlPr>
                            <a:rPr kumimoji="1" lang="en-US" altLang="ja-JP" sz="1600" b="0" i="1" smtClean="0">
                              <a:latin typeface="Cambria Math"/>
                            </a:rPr>
                          </m:ctrlPr>
                        </m:sSupPr>
                        <m:e>
                          <m:sSubSup>
                            <m:sSubSupPr>
                              <m:ctrlPr>
                                <a:rPr kumimoji="1" lang="en-US" altLang="ja-JP" sz="1600" b="0" i="1" smtClean="0">
                                  <a:latin typeface="Cambria Math"/>
                                </a:rPr>
                              </m:ctrlPr>
                            </m:sSubSupPr>
                            <m:e>
                              <m:r>
                                <a:rPr kumimoji="1" lang="en-US" altLang="ja-JP" sz="1600" b="0" i="1" smtClean="0">
                                  <a:latin typeface="Cambria Math"/>
                                </a:rPr>
                                <m:t>𝜆</m:t>
                              </m:r>
                            </m:e>
                            <m:sub>
                              <m:r>
                                <m:rPr>
                                  <m:sty m:val="p"/>
                                </m:rPr>
                                <a:rPr kumimoji="1" lang="en-US" altLang="ja-JP" sz="1600" b="0" i="0" smtClean="0">
                                  <a:latin typeface="Cambria Math"/>
                                </a:rPr>
                                <m:t>Λ</m:t>
                              </m:r>
                            </m:sub>
                            <m:sup/>
                          </m:sSubSup>
                        </m:e>
                        <m:sup>
                          <m:r>
                            <a:rPr kumimoji="1" lang="en-US" altLang="ja-JP" sz="1600" b="0" i="1" smtClean="0">
                              <a:latin typeface="Cambria Math"/>
                            </a:rPr>
                            <m:t>−1</m:t>
                          </m:r>
                        </m:sup>
                      </m:sSup>
                    </m:oMath>
                  </m:oMathPara>
                </a14:m>
                <a:endParaRPr kumimoji="1" lang="en-US" altLang="ja-JP" sz="1600" dirty="0" smtClean="0"/>
              </a:p>
              <a:p>
                <a14:m>
                  <m:oMath xmlns:m="http://schemas.openxmlformats.org/officeDocument/2006/math">
                    <m:sSub>
                      <m:sSubPr>
                        <m:ctrlPr>
                          <a:rPr kumimoji="1" lang="en-US" altLang="ja-JP" sz="1600" b="0" i="1" smtClean="0">
                            <a:latin typeface="Cambria Math"/>
                          </a:rPr>
                        </m:ctrlPr>
                      </m:sSubPr>
                      <m:e>
                        <m:r>
                          <a:rPr kumimoji="1" lang="en-US" altLang="ja-JP" sz="1600" b="0" i="1" smtClean="0">
                            <a:latin typeface="Cambria Math"/>
                          </a:rPr>
                          <m:t>𝜆</m:t>
                        </m:r>
                      </m:e>
                      <m:sub>
                        <m:r>
                          <m:rPr>
                            <m:sty m:val="p"/>
                          </m:rPr>
                          <a:rPr kumimoji="1" lang="en-US" altLang="ja-JP" sz="1600" b="0" i="0" smtClean="0">
                            <a:latin typeface="Cambria Math"/>
                          </a:rPr>
                          <m:t>Λ</m:t>
                        </m:r>
                      </m:sub>
                    </m:sSub>
                  </m:oMath>
                </a14:m>
                <a:r>
                  <a:rPr kumimoji="1" lang="ja-JP" altLang="en-US" sz="1600" dirty="0" smtClean="0"/>
                  <a:t>の固有値を</a:t>
                </a:r>
                <a14:m>
                  <m:oMath xmlns:m="http://schemas.openxmlformats.org/officeDocument/2006/math">
                    <m:sSub>
                      <m:sSubPr>
                        <m:ctrlPr>
                          <a:rPr kumimoji="1" lang="en-US" altLang="ja-JP" sz="1600" b="0" i="1" smtClean="0">
                            <a:latin typeface="Cambria Math"/>
                          </a:rPr>
                        </m:ctrlPr>
                      </m:sSubPr>
                      <m:e>
                        <m:r>
                          <a:rPr kumimoji="1" lang="en-US" altLang="ja-JP" sz="1600" b="0" i="1" smtClean="0">
                            <a:latin typeface="Cambria Math"/>
                          </a:rPr>
                          <m:t>𝛽</m:t>
                        </m:r>
                      </m:e>
                      <m:sub>
                        <m:r>
                          <a:rPr kumimoji="1" lang="en-US" altLang="ja-JP" sz="1600" b="0" i="1" smtClean="0">
                            <a:latin typeface="Cambria Math"/>
                          </a:rPr>
                          <m:t>1</m:t>
                        </m:r>
                      </m:sub>
                    </m:sSub>
                    <m:r>
                      <a:rPr kumimoji="1" lang="en-US" altLang="ja-JP" sz="1600" b="0" i="1" smtClean="0">
                        <a:latin typeface="Cambria Math"/>
                      </a:rPr>
                      <m:t>, </m:t>
                    </m:r>
                    <m:sSub>
                      <m:sSubPr>
                        <m:ctrlPr>
                          <a:rPr kumimoji="1" lang="en-US" altLang="ja-JP" sz="1600" b="0" i="1" smtClean="0">
                            <a:latin typeface="Cambria Math"/>
                          </a:rPr>
                        </m:ctrlPr>
                      </m:sSubPr>
                      <m:e>
                        <m:r>
                          <a:rPr kumimoji="1" lang="en-US" altLang="ja-JP" sz="1600" b="0" i="1" smtClean="0">
                            <a:latin typeface="Cambria Math"/>
                          </a:rPr>
                          <m:t>𝛽</m:t>
                        </m:r>
                      </m:e>
                      <m:sub>
                        <m:r>
                          <a:rPr kumimoji="1" lang="en-US" altLang="ja-JP" sz="1600" b="0" i="1" smtClean="0">
                            <a:latin typeface="Cambria Math"/>
                          </a:rPr>
                          <m:t>2</m:t>
                        </m:r>
                      </m:sub>
                    </m:sSub>
                  </m:oMath>
                </a14:m>
                <a:r>
                  <a:rPr kumimoji="1" lang="ja-JP" altLang="en-US" sz="1600" dirty="0" smtClean="0"/>
                  <a:t>とおくと、</a:t>
                </a:r>
                <a14:m>
                  <m:oMath xmlns:m="http://schemas.openxmlformats.org/officeDocument/2006/math">
                    <m:sSup>
                      <m:sSupPr>
                        <m:ctrlPr>
                          <a:rPr kumimoji="1" lang="en-US" altLang="ja-JP" sz="1600" b="0" i="1" smtClean="0">
                            <a:latin typeface="Cambria Math"/>
                          </a:rPr>
                        </m:ctrlPr>
                      </m:sSupPr>
                      <m:e>
                        <m:d>
                          <m:dPr>
                            <m:begChr m:val="⟨"/>
                            <m:endChr m:val="⟩"/>
                            <m:ctrlPr>
                              <a:rPr kumimoji="1" lang="en-US" altLang="ja-JP" sz="1600" i="1" smtClean="0">
                                <a:latin typeface="Cambria Math"/>
                              </a:rPr>
                            </m:ctrlPr>
                          </m:dPr>
                          <m:e>
                            <m:r>
                              <m:rPr>
                                <m:sty m:val="p"/>
                              </m:rPr>
                              <a:rPr kumimoji="1" lang="en-US" altLang="ja-JP" sz="1600" b="0" i="0" smtClean="0">
                                <a:latin typeface="Cambria Math"/>
                              </a:rPr>
                              <m:t>Λ</m:t>
                            </m:r>
                          </m:e>
                        </m:d>
                      </m:e>
                      <m:sup>
                        <m:r>
                          <a:rPr kumimoji="1" lang="en-US" altLang="ja-JP" sz="1600" b="0" i="1" smtClean="0">
                            <a:latin typeface="Cambria Math"/>
                          </a:rPr>
                          <m:t>−1</m:t>
                        </m:r>
                      </m:sup>
                    </m:sSup>
                  </m:oMath>
                </a14:m>
                <a:r>
                  <a:rPr kumimoji="1" lang="ja-JP" altLang="en-US" sz="1600" dirty="0" smtClean="0"/>
                  <a:t>の固有値</a:t>
                </a:r>
                <a14:m>
                  <m:oMath xmlns:m="http://schemas.openxmlformats.org/officeDocument/2006/math">
                    <m:sSub>
                      <m:sSubPr>
                        <m:ctrlPr>
                          <a:rPr kumimoji="1" lang="en-US" altLang="ja-JP" sz="1600" b="0" i="1" smtClean="0">
                            <a:latin typeface="Cambria Math"/>
                          </a:rPr>
                        </m:ctrlPr>
                      </m:sSubPr>
                      <m:e>
                        <m:r>
                          <a:rPr kumimoji="1" lang="en-US" altLang="ja-JP" sz="1600" b="0" i="1" smtClean="0">
                            <a:latin typeface="Cambria Math"/>
                          </a:rPr>
                          <m:t>𝛼</m:t>
                        </m:r>
                      </m:e>
                      <m:sub>
                        <m:r>
                          <a:rPr kumimoji="1" lang="en-US" altLang="ja-JP" sz="1600" b="0" i="1" smtClean="0">
                            <a:latin typeface="Cambria Math"/>
                          </a:rPr>
                          <m:t>1</m:t>
                        </m:r>
                      </m:sub>
                    </m:sSub>
                    <m:r>
                      <a:rPr kumimoji="1" lang="en-US" altLang="ja-JP" sz="1600" b="0" i="1" smtClean="0">
                        <a:latin typeface="Cambria Math"/>
                      </a:rPr>
                      <m:t>, </m:t>
                    </m:r>
                    <m:sSub>
                      <m:sSubPr>
                        <m:ctrlPr>
                          <a:rPr kumimoji="1" lang="en-US" altLang="ja-JP" sz="1600" b="0" i="1" smtClean="0">
                            <a:latin typeface="Cambria Math"/>
                          </a:rPr>
                        </m:ctrlPr>
                      </m:sSubPr>
                      <m:e>
                        <m:r>
                          <a:rPr kumimoji="1" lang="en-US" altLang="ja-JP" sz="1600" b="0" i="1" smtClean="0">
                            <a:latin typeface="Cambria Math"/>
                          </a:rPr>
                          <m:t>𝛼</m:t>
                        </m:r>
                      </m:e>
                      <m:sub>
                        <m:r>
                          <a:rPr kumimoji="1" lang="en-US" altLang="ja-JP" sz="1600" b="0" i="1" smtClean="0">
                            <a:latin typeface="Cambria Math"/>
                          </a:rPr>
                          <m:t>2</m:t>
                        </m:r>
                      </m:sub>
                    </m:sSub>
                  </m:oMath>
                </a14:m>
                <a:r>
                  <a:rPr kumimoji="1" lang="ja-JP" altLang="en-US" sz="1600" dirty="0" smtClean="0"/>
                  <a:t>は</a:t>
                </a:r>
                <a:endParaRPr kumimoji="1" lang="en-US" altLang="ja-JP" sz="1600" dirty="0" smtClean="0"/>
              </a:p>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a:rPr>
                          </m:ctrlPr>
                        </m:sSubPr>
                        <m:e>
                          <m:r>
                            <a:rPr kumimoji="1" lang="en-US" altLang="ja-JP" sz="1600" b="0" i="1" smtClean="0">
                              <a:latin typeface="Cambria Math"/>
                            </a:rPr>
                            <m:t>𝛼</m:t>
                          </m:r>
                        </m:e>
                        <m:sub>
                          <m:r>
                            <a:rPr kumimoji="1" lang="en-US" altLang="ja-JP" sz="1600" b="0" i="1" smtClean="0">
                              <a:latin typeface="Cambria Math"/>
                            </a:rPr>
                            <m:t>1</m:t>
                          </m:r>
                        </m:sub>
                      </m:sSub>
                      <m:r>
                        <a:rPr kumimoji="1" lang="en-US" altLang="ja-JP" sz="1600" b="0" i="1" smtClean="0">
                          <a:latin typeface="Cambria Math"/>
                        </a:rPr>
                        <m:t>=</m:t>
                      </m:r>
                      <m:f>
                        <m:fPr>
                          <m:ctrlPr>
                            <a:rPr kumimoji="1" lang="en-US" altLang="ja-JP" sz="1600" b="0" i="1" smtClean="0">
                              <a:latin typeface="Cambria Math"/>
                            </a:rPr>
                          </m:ctrlPr>
                        </m:fPr>
                        <m:num>
                          <m:r>
                            <a:rPr kumimoji="1" lang="en-US" altLang="ja-JP" sz="1600" b="0" i="1" smtClean="0">
                              <a:latin typeface="Cambria Math"/>
                            </a:rPr>
                            <m:t>1</m:t>
                          </m:r>
                        </m:num>
                        <m:den>
                          <m:r>
                            <a:rPr kumimoji="1" lang="en-US" altLang="ja-JP" sz="1600" b="0" i="1" smtClean="0">
                              <a:latin typeface="Cambria Math"/>
                            </a:rPr>
                            <m:t>2</m:t>
                          </m:r>
                        </m:den>
                      </m:f>
                      <m:f>
                        <m:fPr>
                          <m:ctrlPr>
                            <a:rPr kumimoji="1" lang="en-US" altLang="ja-JP" sz="1600" b="0" i="1" smtClean="0">
                              <a:latin typeface="Cambria Math"/>
                            </a:rPr>
                          </m:ctrlPr>
                        </m:fPr>
                        <m:num>
                          <m:r>
                            <a:rPr kumimoji="1" lang="en-US" altLang="ja-JP" sz="1600" b="0" i="1" smtClean="0">
                              <a:latin typeface="Cambria Math"/>
                            </a:rPr>
                            <m:t>1</m:t>
                          </m:r>
                        </m:num>
                        <m:den>
                          <m:sSub>
                            <m:sSubPr>
                              <m:ctrlPr>
                                <a:rPr kumimoji="1" lang="en-US" altLang="ja-JP" sz="1600" b="0" i="1" smtClean="0">
                                  <a:latin typeface="Cambria Math"/>
                                </a:rPr>
                              </m:ctrlPr>
                            </m:sSubPr>
                            <m:e>
                              <m:r>
                                <a:rPr kumimoji="1" lang="en-US" altLang="ja-JP" sz="1600" b="0" i="1" smtClean="0">
                                  <a:latin typeface="Cambria Math"/>
                                </a:rPr>
                                <m:t>𝜆</m:t>
                              </m:r>
                            </m:e>
                            <m:sub>
                              <m:r>
                                <a:rPr kumimoji="1" lang="en-US" altLang="ja-JP" sz="1600" b="0" i="1" smtClean="0">
                                  <a:latin typeface="Cambria Math"/>
                                </a:rPr>
                                <m:t>𝜈</m:t>
                              </m:r>
                            </m:sub>
                          </m:sSub>
                          <m:d>
                            <m:dPr>
                              <m:begChr m:val="|"/>
                              <m:endChr m:val="|"/>
                              <m:ctrlPr>
                                <a:rPr kumimoji="1" lang="en-US" altLang="ja-JP" sz="1600" b="0" i="1" smtClean="0">
                                  <a:latin typeface="Cambria Math"/>
                                </a:rPr>
                              </m:ctrlPr>
                            </m:dPr>
                            <m:e>
                              <m:sSub>
                                <m:sSubPr>
                                  <m:ctrlPr>
                                    <a:rPr kumimoji="1" lang="en-US" altLang="ja-JP" sz="1600" b="0" i="1" smtClean="0">
                                      <a:latin typeface="Cambria Math"/>
                                    </a:rPr>
                                  </m:ctrlPr>
                                </m:sSubPr>
                                <m:e>
                                  <m:r>
                                    <a:rPr kumimoji="1" lang="en-US" altLang="ja-JP" sz="1600" b="0" i="1" smtClean="0">
                                      <a:latin typeface="Cambria Math"/>
                                    </a:rPr>
                                    <m:t>𝜆</m:t>
                                  </m:r>
                                </m:e>
                                <m:sub>
                                  <m:r>
                                    <m:rPr>
                                      <m:sty m:val="p"/>
                                    </m:rPr>
                                    <a:rPr kumimoji="1" lang="en-US" altLang="ja-JP" sz="1600" b="0" i="0" smtClean="0">
                                      <a:latin typeface="Cambria Math"/>
                                    </a:rPr>
                                    <m:t>Λ</m:t>
                                  </m:r>
                                </m:sub>
                              </m:sSub>
                            </m:e>
                          </m:d>
                        </m:den>
                      </m:f>
                      <m:sSub>
                        <m:sSubPr>
                          <m:ctrlPr>
                            <a:rPr kumimoji="1" lang="en-US" altLang="ja-JP" sz="1600" b="0" i="1" smtClean="0">
                              <a:latin typeface="Cambria Math"/>
                            </a:rPr>
                          </m:ctrlPr>
                        </m:sSubPr>
                        <m:e>
                          <m:r>
                            <a:rPr kumimoji="1" lang="en-US" altLang="ja-JP" sz="1600" b="0" i="1" smtClean="0">
                              <a:latin typeface="Cambria Math"/>
                            </a:rPr>
                            <m:t>𝛽</m:t>
                          </m:r>
                        </m:e>
                        <m:sub>
                          <m:r>
                            <a:rPr kumimoji="1" lang="en-US" altLang="ja-JP" sz="1600" b="0" i="1" smtClean="0">
                              <a:latin typeface="Cambria Math"/>
                            </a:rPr>
                            <m:t>1</m:t>
                          </m:r>
                        </m:sub>
                      </m:sSub>
                      <m:r>
                        <a:rPr kumimoji="1" lang="en-US" altLang="ja-JP" sz="1600" b="0" i="1" smtClean="0">
                          <a:latin typeface="Cambria Math"/>
                        </a:rPr>
                        <m:t>, </m:t>
                      </m:r>
                      <m:sSub>
                        <m:sSubPr>
                          <m:ctrlPr>
                            <a:rPr kumimoji="1" lang="en-US" altLang="ja-JP" sz="1600" b="0" i="1" smtClean="0">
                              <a:latin typeface="Cambria Math"/>
                            </a:rPr>
                          </m:ctrlPr>
                        </m:sSubPr>
                        <m:e>
                          <m:r>
                            <a:rPr kumimoji="1" lang="en-US" altLang="ja-JP" sz="1600" b="0" i="1" smtClean="0">
                              <a:latin typeface="Cambria Math"/>
                            </a:rPr>
                            <m:t>𝛼</m:t>
                          </m:r>
                        </m:e>
                        <m:sub>
                          <m:r>
                            <a:rPr kumimoji="1" lang="en-US" altLang="ja-JP" sz="1600" b="0" i="1" smtClean="0">
                              <a:latin typeface="Cambria Math"/>
                            </a:rPr>
                            <m:t>2</m:t>
                          </m:r>
                        </m:sub>
                      </m:sSub>
                      <m:r>
                        <a:rPr kumimoji="1" lang="en-US" altLang="ja-JP" sz="1600" b="0" i="1" smtClean="0">
                          <a:latin typeface="Cambria Math"/>
                        </a:rPr>
                        <m:t>=</m:t>
                      </m:r>
                      <m:f>
                        <m:fPr>
                          <m:ctrlPr>
                            <a:rPr kumimoji="1" lang="en-US" altLang="ja-JP" sz="1600" b="0" i="1" smtClean="0">
                              <a:latin typeface="Cambria Math"/>
                            </a:rPr>
                          </m:ctrlPr>
                        </m:fPr>
                        <m:num>
                          <m:r>
                            <a:rPr kumimoji="1" lang="en-US" altLang="ja-JP" sz="1600" b="0" i="1" smtClean="0">
                              <a:latin typeface="Cambria Math"/>
                            </a:rPr>
                            <m:t>1</m:t>
                          </m:r>
                        </m:num>
                        <m:den>
                          <m:r>
                            <a:rPr kumimoji="1" lang="en-US" altLang="ja-JP" sz="1600" b="0" i="1" smtClean="0">
                              <a:latin typeface="Cambria Math"/>
                            </a:rPr>
                            <m:t>2</m:t>
                          </m:r>
                        </m:den>
                      </m:f>
                      <m:f>
                        <m:fPr>
                          <m:ctrlPr>
                            <a:rPr kumimoji="1" lang="en-US" altLang="ja-JP" sz="1600" b="0" i="1" smtClean="0">
                              <a:latin typeface="Cambria Math"/>
                            </a:rPr>
                          </m:ctrlPr>
                        </m:fPr>
                        <m:num>
                          <m:r>
                            <a:rPr kumimoji="1" lang="en-US" altLang="ja-JP" sz="1600" b="0" i="1" smtClean="0">
                              <a:latin typeface="Cambria Math"/>
                            </a:rPr>
                            <m:t>1</m:t>
                          </m:r>
                        </m:num>
                        <m:den>
                          <m:sSub>
                            <m:sSubPr>
                              <m:ctrlPr>
                                <a:rPr kumimoji="1" lang="en-US" altLang="ja-JP" sz="1600" b="0" i="1" smtClean="0">
                                  <a:latin typeface="Cambria Math"/>
                                </a:rPr>
                              </m:ctrlPr>
                            </m:sSubPr>
                            <m:e>
                              <m:r>
                                <a:rPr kumimoji="1" lang="en-US" altLang="ja-JP" sz="1600" b="0" i="1" smtClean="0">
                                  <a:latin typeface="Cambria Math"/>
                                </a:rPr>
                                <m:t>𝜆</m:t>
                              </m:r>
                            </m:e>
                            <m:sub>
                              <m:r>
                                <a:rPr kumimoji="1" lang="en-US" altLang="ja-JP" sz="1600" b="0" i="1" smtClean="0">
                                  <a:latin typeface="Cambria Math"/>
                                </a:rPr>
                                <m:t>𝜈</m:t>
                              </m:r>
                            </m:sub>
                          </m:sSub>
                          <m:d>
                            <m:dPr>
                              <m:begChr m:val="|"/>
                              <m:endChr m:val="|"/>
                              <m:ctrlPr>
                                <a:rPr kumimoji="1" lang="en-US" altLang="ja-JP" sz="1600" b="0" i="1" smtClean="0">
                                  <a:latin typeface="Cambria Math"/>
                                </a:rPr>
                              </m:ctrlPr>
                            </m:dPr>
                            <m:e>
                              <m:sSub>
                                <m:sSubPr>
                                  <m:ctrlPr>
                                    <a:rPr kumimoji="1" lang="en-US" altLang="ja-JP" sz="1600" b="0" i="1" smtClean="0">
                                      <a:latin typeface="Cambria Math"/>
                                    </a:rPr>
                                  </m:ctrlPr>
                                </m:sSubPr>
                                <m:e>
                                  <m:r>
                                    <a:rPr kumimoji="1" lang="en-US" altLang="ja-JP" sz="1600" b="0" i="1" smtClean="0">
                                      <a:latin typeface="Cambria Math"/>
                                    </a:rPr>
                                    <m:t>𝜆</m:t>
                                  </m:r>
                                </m:e>
                                <m:sub>
                                  <m:r>
                                    <m:rPr>
                                      <m:sty m:val="p"/>
                                    </m:rPr>
                                    <a:rPr kumimoji="1" lang="en-US" altLang="ja-JP" sz="1600" b="0" i="0" smtClean="0">
                                      <a:latin typeface="Cambria Math"/>
                                    </a:rPr>
                                    <m:t>Λ</m:t>
                                  </m:r>
                                </m:sub>
                              </m:sSub>
                            </m:e>
                          </m:d>
                        </m:den>
                      </m:f>
                      <m:sSub>
                        <m:sSubPr>
                          <m:ctrlPr>
                            <a:rPr kumimoji="1" lang="en-US" altLang="ja-JP" sz="1600" b="0" i="1" smtClean="0">
                              <a:latin typeface="Cambria Math"/>
                            </a:rPr>
                          </m:ctrlPr>
                        </m:sSubPr>
                        <m:e>
                          <m:r>
                            <a:rPr kumimoji="1" lang="en-US" altLang="ja-JP" sz="1600" b="0" i="1" smtClean="0">
                              <a:latin typeface="Cambria Math"/>
                            </a:rPr>
                            <m:t>𝛽</m:t>
                          </m:r>
                        </m:e>
                        <m:sub>
                          <m:r>
                            <a:rPr kumimoji="1" lang="en-US" altLang="ja-JP" sz="1600" b="0" i="1" smtClean="0">
                              <a:latin typeface="Cambria Math"/>
                            </a:rPr>
                            <m:t>2</m:t>
                          </m:r>
                        </m:sub>
                      </m:sSub>
                    </m:oMath>
                  </m:oMathPara>
                </a14:m>
                <a:endParaRPr kumimoji="1" lang="en-US" altLang="ja-JP" sz="1600" dirty="0" smtClean="0"/>
              </a:p>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a:rPr>
                          </m:ctrlPr>
                        </m:sSubPr>
                        <m:e>
                          <m:r>
                            <a:rPr kumimoji="1" lang="en-US" altLang="ja-JP" sz="1600" b="0" i="1" smtClean="0">
                              <a:latin typeface="Cambria Math"/>
                            </a:rPr>
                            <m:t>𝛽</m:t>
                          </m:r>
                        </m:e>
                        <m:sub>
                          <m:r>
                            <a:rPr kumimoji="1" lang="en-US" altLang="ja-JP" sz="1600" b="0" i="1" smtClean="0">
                              <a:latin typeface="Cambria Math"/>
                            </a:rPr>
                            <m:t>1</m:t>
                          </m:r>
                        </m:sub>
                      </m:sSub>
                      <m:r>
                        <a:rPr kumimoji="1" lang="en-US" altLang="ja-JP" sz="1600" b="0" i="1" smtClean="0">
                          <a:latin typeface="Cambria Math"/>
                        </a:rPr>
                        <m:t>=</m:t>
                      </m:r>
                      <m:sSub>
                        <m:sSubPr>
                          <m:ctrlPr>
                            <a:rPr kumimoji="1" lang="en-US" altLang="ja-JP" sz="1600" b="0" i="1" smtClean="0">
                              <a:latin typeface="Cambria Math"/>
                            </a:rPr>
                          </m:ctrlPr>
                        </m:sSubPr>
                        <m:e>
                          <m:r>
                            <a:rPr kumimoji="1" lang="en-US" altLang="ja-JP" sz="1600" b="0" i="1" smtClean="0">
                              <a:latin typeface="Cambria Math"/>
                            </a:rPr>
                            <m:t>𝜆</m:t>
                          </m:r>
                        </m:e>
                        <m:sub>
                          <m:r>
                            <m:rPr>
                              <m:sty m:val="p"/>
                            </m:rPr>
                            <a:rPr kumimoji="1" lang="en-US" altLang="ja-JP" sz="1600" b="0" i="0" smtClean="0">
                              <a:latin typeface="Cambria Math"/>
                            </a:rPr>
                            <m:t>Λ</m:t>
                          </m:r>
                          <m:r>
                            <a:rPr kumimoji="1" lang="en-US" altLang="ja-JP" sz="1600" b="0" i="1" smtClean="0">
                              <a:latin typeface="Cambria Math"/>
                            </a:rPr>
                            <m:t>11</m:t>
                          </m:r>
                        </m:sub>
                      </m:sSub>
                      <m:r>
                        <a:rPr kumimoji="1" lang="en-US" altLang="ja-JP" sz="1600" b="0" i="1" smtClean="0">
                          <a:latin typeface="Cambria Math"/>
                        </a:rPr>
                        <m:t>+</m:t>
                      </m:r>
                      <m:sSub>
                        <m:sSubPr>
                          <m:ctrlPr>
                            <a:rPr kumimoji="1" lang="en-US" altLang="ja-JP" sz="1600" b="0" i="1" smtClean="0">
                              <a:latin typeface="Cambria Math"/>
                            </a:rPr>
                          </m:ctrlPr>
                        </m:sSubPr>
                        <m:e>
                          <m:r>
                            <a:rPr kumimoji="1" lang="en-US" altLang="ja-JP" sz="1600" b="0" i="1" smtClean="0">
                              <a:latin typeface="Cambria Math"/>
                            </a:rPr>
                            <m:t>𝜆</m:t>
                          </m:r>
                        </m:e>
                        <m:sub>
                          <m:r>
                            <m:rPr>
                              <m:sty m:val="p"/>
                            </m:rPr>
                            <a:rPr kumimoji="1" lang="en-US" altLang="ja-JP" sz="1600" b="0" i="0" smtClean="0">
                              <a:latin typeface="Cambria Math"/>
                            </a:rPr>
                            <m:t>Λ</m:t>
                          </m:r>
                          <m:r>
                            <a:rPr kumimoji="1" lang="en-US" altLang="ja-JP" sz="1600" b="0" i="1" smtClean="0">
                              <a:latin typeface="Cambria Math"/>
                            </a:rPr>
                            <m:t>22</m:t>
                          </m:r>
                        </m:sub>
                      </m:sSub>
                      <m:r>
                        <a:rPr kumimoji="1" lang="en-US" altLang="ja-JP" sz="1600" b="0" i="1" smtClean="0">
                          <a:latin typeface="Cambria Math"/>
                        </a:rPr>
                        <m:t>+</m:t>
                      </m:r>
                      <m:rad>
                        <m:radPr>
                          <m:degHide m:val="on"/>
                          <m:ctrlPr>
                            <a:rPr kumimoji="1" lang="en-US" altLang="ja-JP" sz="1600" b="0" i="1" smtClean="0">
                              <a:latin typeface="Cambria Math"/>
                            </a:rPr>
                          </m:ctrlPr>
                        </m:radPr>
                        <m:deg/>
                        <m:e>
                          <m:sSup>
                            <m:sSupPr>
                              <m:ctrlPr>
                                <a:rPr kumimoji="1" lang="en-US" altLang="ja-JP" sz="1600" b="0" i="1" smtClean="0">
                                  <a:latin typeface="Cambria Math"/>
                                </a:rPr>
                              </m:ctrlPr>
                            </m:sSupPr>
                            <m:e>
                              <m:d>
                                <m:dPr>
                                  <m:ctrlPr>
                                    <a:rPr kumimoji="1" lang="en-US" altLang="ja-JP" sz="1600" b="0" i="1" smtClean="0">
                                      <a:latin typeface="Cambria Math"/>
                                    </a:rPr>
                                  </m:ctrlPr>
                                </m:dPr>
                                <m:e>
                                  <m:sSub>
                                    <m:sSubPr>
                                      <m:ctrlPr>
                                        <a:rPr kumimoji="1" lang="en-US" altLang="ja-JP" sz="1600" b="0" i="1" smtClean="0">
                                          <a:latin typeface="Cambria Math"/>
                                        </a:rPr>
                                      </m:ctrlPr>
                                    </m:sSubPr>
                                    <m:e>
                                      <m:r>
                                        <a:rPr kumimoji="1" lang="en-US" altLang="ja-JP" sz="1600" b="0" i="1" smtClean="0">
                                          <a:latin typeface="Cambria Math"/>
                                        </a:rPr>
                                        <m:t>𝜆</m:t>
                                      </m:r>
                                    </m:e>
                                    <m:sub>
                                      <m:r>
                                        <m:rPr>
                                          <m:sty m:val="p"/>
                                        </m:rPr>
                                        <a:rPr kumimoji="1" lang="en-US" altLang="ja-JP" sz="1600" b="0" i="0" smtClean="0">
                                          <a:latin typeface="Cambria Math"/>
                                        </a:rPr>
                                        <m:t>Λ</m:t>
                                      </m:r>
                                      <m:r>
                                        <a:rPr kumimoji="1" lang="en-US" altLang="ja-JP" sz="1600" b="0" i="1" smtClean="0">
                                          <a:latin typeface="Cambria Math"/>
                                        </a:rPr>
                                        <m:t>11</m:t>
                                      </m:r>
                                    </m:sub>
                                  </m:sSub>
                                  <m:r>
                                    <a:rPr kumimoji="1" lang="en-US" altLang="ja-JP" sz="1600" b="0" i="1" smtClean="0">
                                      <a:latin typeface="Cambria Math"/>
                                    </a:rPr>
                                    <m:t>−</m:t>
                                  </m:r>
                                  <m:sSub>
                                    <m:sSubPr>
                                      <m:ctrlPr>
                                        <a:rPr kumimoji="1" lang="en-US" altLang="ja-JP" sz="1600" b="0" i="1" smtClean="0">
                                          <a:latin typeface="Cambria Math"/>
                                        </a:rPr>
                                      </m:ctrlPr>
                                    </m:sSubPr>
                                    <m:e>
                                      <m:r>
                                        <a:rPr kumimoji="1" lang="en-US" altLang="ja-JP" sz="1600" b="0" i="1" smtClean="0">
                                          <a:latin typeface="Cambria Math"/>
                                        </a:rPr>
                                        <m:t>𝜆</m:t>
                                      </m:r>
                                    </m:e>
                                    <m:sub>
                                      <m:r>
                                        <m:rPr>
                                          <m:sty m:val="p"/>
                                        </m:rPr>
                                        <a:rPr kumimoji="1" lang="en-US" altLang="ja-JP" sz="1600" b="0" i="0" smtClean="0">
                                          <a:latin typeface="Cambria Math"/>
                                        </a:rPr>
                                        <m:t>Λ</m:t>
                                      </m:r>
                                      <m:r>
                                        <a:rPr kumimoji="1" lang="en-US" altLang="ja-JP" sz="1600" b="0" i="1" smtClean="0">
                                          <a:latin typeface="Cambria Math"/>
                                        </a:rPr>
                                        <m:t>22</m:t>
                                      </m:r>
                                    </m:sub>
                                  </m:sSub>
                                </m:e>
                              </m:d>
                            </m:e>
                            <m:sup>
                              <m:r>
                                <a:rPr kumimoji="1" lang="en-US" altLang="ja-JP" sz="1600" b="0" i="1" smtClean="0">
                                  <a:latin typeface="Cambria Math"/>
                                </a:rPr>
                                <m:t>2</m:t>
                              </m:r>
                            </m:sup>
                          </m:sSup>
                          <m:r>
                            <a:rPr kumimoji="1" lang="en-US" altLang="ja-JP" sz="1600" b="0" i="1" smtClean="0">
                              <a:latin typeface="Cambria Math"/>
                            </a:rPr>
                            <m:t>+4</m:t>
                          </m:r>
                          <m:sSup>
                            <m:sSupPr>
                              <m:ctrlPr>
                                <a:rPr kumimoji="1" lang="en-US" altLang="ja-JP" sz="1600" b="0" i="1" smtClean="0">
                                  <a:latin typeface="Cambria Math"/>
                                </a:rPr>
                              </m:ctrlPr>
                            </m:sSupPr>
                            <m:e>
                              <m:sSubSup>
                                <m:sSubSupPr>
                                  <m:ctrlPr>
                                    <a:rPr kumimoji="1" lang="en-US" altLang="ja-JP" sz="1600" b="0" i="1" smtClean="0">
                                      <a:latin typeface="Cambria Math"/>
                                    </a:rPr>
                                  </m:ctrlPr>
                                </m:sSubSupPr>
                                <m:e>
                                  <m:r>
                                    <a:rPr kumimoji="1" lang="en-US" altLang="ja-JP" sz="1600" b="0" i="1" smtClean="0">
                                      <a:latin typeface="Cambria Math"/>
                                    </a:rPr>
                                    <m:t>𝜆</m:t>
                                  </m:r>
                                </m:e>
                                <m:sub>
                                  <m:r>
                                    <m:rPr>
                                      <m:sty m:val="p"/>
                                    </m:rPr>
                                    <a:rPr kumimoji="1" lang="en-US" altLang="ja-JP" sz="1600" b="0" i="0" smtClean="0">
                                      <a:latin typeface="Cambria Math"/>
                                    </a:rPr>
                                    <m:t>Λ</m:t>
                                  </m:r>
                                  <m:r>
                                    <a:rPr kumimoji="1" lang="en-US" altLang="ja-JP" sz="1600" b="0" i="1" smtClean="0">
                                      <a:latin typeface="Cambria Math"/>
                                    </a:rPr>
                                    <m:t>12</m:t>
                                  </m:r>
                                </m:sub>
                                <m:sup/>
                              </m:sSubSup>
                            </m:e>
                            <m:sup>
                              <m:r>
                                <a:rPr kumimoji="1" lang="en-US" altLang="ja-JP" sz="1600" b="0" i="1" smtClean="0">
                                  <a:latin typeface="Cambria Math"/>
                                </a:rPr>
                                <m:t>2</m:t>
                              </m:r>
                            </m:sup>
                          </m:sSup>
                        </m:e>
                      </m:rad>
                    </m:oMath>
                  </m:oMathPara>
                </a14:m>
                <a:endParaRPr kumimoji="1" lang="en-US" altLang="ja-JP" sz="1600" dirty="0" smtClean="0"/>
              </a:p>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a:rPr>
                          </m:ctrlPr>
                        </m:sSubPr>
                        <m:e>
                          <m:r>
                            <a:rPr kumimoji="1" lang="en-US" altLang="ja-JP" sz="1600" b="0" i="1" smtClean="0">
                              <a:latin typeface="Cambria Math"/>
                            </a:rPr>
                            <m:t>𝛽</m:t>
                          </m:r>
                        </m:e>
                        <m:sub>
                          <m:r>
                            <a:rPr kumimoji="1" lang="en-US" altLang="ja-JP" sz="1600" b="0" i="1" smtClean="0">
                              <a:latin typeface="Cambria Math"/>
                            </a:rPr>
                            <m:t>2</m:t>
                          </m:r>
                        </m:sub>
                      </m:sSub>
                      <m:r>
                        <a:rPr kumimoji="1" lang="en-US" altLang="ja-JP" sz="1600" b="0" i="1" smtClean="0">
                          <a:latin typeface="Cambria Math"/>
                        </a:rPr>
                        <m:t>=</m:t>
                      </m:r>
                      <m:sSub>
                        <m:sSubPr>
                          <m:ctrlPr>
                            <a:rPr kumimoji="1" lang="en-US" altLang="ja-JP" sz="1600" b="0" i="1" smtClean="0">
                              <a:latin typeface="Cambria Math"/>
                            </a:rPr>
                          </m:ctrlPr>
                        </m:sSubPr>
                        <m:e>
                          <m:r>
                            <a:rPr kumimoji="1" lang="en-US" altLang="ja-JP" sz="1600" b="0" i="1" smtClean="0">
                              <a:latin typeface="Cambria Math"/>
                            </a:rPr>
                            <m:t>𝜆</m:t>
                          </m:r>
                        </m:e>
                        <m:sub>
                          <m:r>
                            <m:rPr>
                              <m:sty m:val="p"/>
                            </m:rPr>
                            <a:rPr kumimoji="1" lang="en-US" altLang="ja-JP" sz="1600" b="0" i="0" smtClean="0">
                              <a:latin typeface="Cambria Math"/>
                            </a:rPr>
                            <m:t>Λ</m:t>
                          </m:r>
                          <m:r>
                            <a:rPr kumimoji="1" lang="en-US" altLang="ja-JP" sz="1600" b="0" i="1" smtClean="0">
                              <a:latin typeface="Cambria Math"/>
                            </a:rPr>
                            <m:t>11</m:t>
                          </m:r>
                        </m:sub>
                      </m:sSub>
                      <m:r>
                        <a:rPr kumimoji="1" lang="en-US" altLang="ja-JP" sz="1600" b="0" i="1" smtClean="0">
                          <a:latin typeface="Cambria Math"/>
                        </a:rPr>
                        <m:t>+</m:t>
                      </m:r>
                      <m:sSub>
                        <m:sSubPr>
                          <m:ctrlPr>
                            <a:rPr kumimoji="1" lang="en-US" altLang="ja-JP" sz="1600" b="0" i="1" smtClean="0">
                              <a:latin typeface="Cambria Math"/>
                            </a:rPr>
                          </m:ctrlPr>
                        </m:sSubPr>
                        <m:e>
                          <m:r>
                            <a:rPr kumimoji="1" lang="en-US" altLang="ja-JP" sz="1600" b="0" i="1" smtClean="0">
                              <a:latin typeface="Cambria Math"/>
                            </a:rPr>
                            <m:t>𝜆</m:t>
                          </m:r>
                        </m:e>
                        <m:sub>
                          <m:r>
                            <m:rPr>
                              <m:sty m:val="p"/>
                            </m:rPr>
                            <a:rPr kumimoji="1" lang="en-US" altLang="ja-JP" sz="1600" b="0" i="0" smtClean="0">
                              <a:latin typeface="Cambria Math"/>
                            </a:rPr>
                            <m:t>Λ</m:t>
                          </m:r>
                          <m:r>
                            <a:rPr kumimoji="1" lang="en-US" altLang="ja-JP" sz="1600" b="0" i="1" smtClean="0">
                              <a:latin typeface="Cambria Math"/>
                            </a:rPr>
                            <m:t>22</m:t>
                          </m:r>
                        </m:sub>
                      </m:sSub>
                      <m:r>
                        <a:rPr kumimoji="1" lang="en-US" altLang="ja-JP" sz="1600" b="0" i="1" smtClean="0">
                          <a:latin typeface="Cambria Math"/>
                        </a:rPr>
                        <m:t>−</m:t>
                      </m:r>
                      <m:rad>
                        <m:radPr>
                          <m:degHide m:val="on"/>
                          <m:ctrlPr>
                            <a:rPr kumimoji="1" lang="en-US" altLang="ja-JP" sz="1600" b="0" i="1" smtClean="0">
                              <a:latin typeface="Cambria Math"/>
                            </a:rPr>
                          </m:ctrlPr>
                        </m:radPr>
                        <m:deg/>
                        <m:e>
                          <m:sSup>
                            <m:sSupPr>
                              <m:ctrlPr>
                                <a:rPr kumimoji="1" lang="en-US" altLang="ja-JP" sz="1600" b="0" i="1" smtClean="0">
                                  <a:latin typeface="Cambria Math"/>
                                </a:rPr>
                              </m:ctrlPr>
                            </m:sSupPr>
                            <m:e>
                              <m:d>
                                <m:dPr>
                                  <m:ctrlPr>
                                    <a:rPr kumimoji="1" lang="en-US" altLang="ja-JP" sz="1600" b="0" i="1" smtClean="0">
                                      <a:latin typeface="Cambria Math"/>
                                    </a:rPr>
                                  </m:ctrlPr>
                                </m:dPr>
                                <m:e>
                                  <m:sSub>
                                    <m:sSubPr>
                                      <m:ctrlPr>
                                        <a:rPr kumimoji="1" lang="en-US" altLang="ja-JP" sz="1600" b="0" i="1" smtClean="0">
                                          <a:latin typeface="Cambria Math"/>
                                        </a:rPr>
                                      </m:ctrlPr>
                                    </m:sSubPr>
                                    <m:e>
                                      <m:r>
                                        <a:rPr kumimoji="1" lang="en-US" altLang="ja-JP" sz="1600" b="0" i="1" smtClean="0">
                                          <a:latin typeface="Cambria Math"/>
                                        </a:rPr>
                                        <m:t>𝜆</m:t>
                                      </m:r>
                                    </m:e>
                                    <m:sub>
                                      <m:r>
                                        <m:rPr>
                                          <m:sty m:val="p"/>
                                        </m:rPr>
                                        <a:rPr kumimoji="1" lang="en-US" altLang="ja-JP" sz="1600" b="0" i="0" smtClean="0">
                                          <a:latin typeface="Cambria Math"/>
                                        </a:rPr>
                                        <m:t>Λ</m:t>
                                      </m:r>
                                      <m:r>
                                        <a:rPr kumimoji="1" lang="en-US" altLang="ja-JP" sz="1600" b="0" i="1" smtClean="0">
                                          <a:latin typeface="Cambria Math"/>
                                        </a:rPr>
                                        <m:t>11</m:t>
                                      </m:r>
                                    </m:sub>
                                  </m:sSub>
                                  <m:r>
                                    <a:rPr kumimoji="1" lang="en-US" altLang="ja-JP" sz="1600" b="0" i="1" smtClean="0">
                                      <a:latin typeface="Cambria Math"/>
                                    </a:rPr>
                                    <m:t>−</m:t>
                                  </m:r>
                                  <m:sSub>
                                    <m:sSubPr>
                                      <m:ctrlPr>
                                        <a:rPr kumimoji="1" lang="en-US" altLang="ja-JP" sz="1600" b="0" i="1" smtClean="0">
                                          <a:latin typeface="Cambria Math"/>
                                        </a:rPr>
                                      </m:ctrlPr>
                                    </m:sSubPr>
                                    <m:e>
                                      <m:r>
                                        <a:rPr kumimoji="1" lang="en-US" altLang="ja-JP" sz="1600" b="0" i="1" smtClean="0">
                                          <a:latin typeface="Cambria Math"/>
                                        </a:rPr>
                                        <m:t>𝜆</m:t>
                                      </m:r>
                                    </m:e>
                                    <m:sub>
                                      <m:r>
                                        <m:rPr>
                                          <m:sty m:val="p"/>
                                        </m:rPr>
                                        <a:rPr kumimoji="1" lang="en-US" altLang="ja-JP" sz="1600" b="0" i="0" smtClean="0">
                                          <a:latin typeface="Cambria Math"/>
                                        </a:rPr>
                                        <m:t>Λ</m:t>
                                      </m:r>
                                      <m:r>
                                        <a:rPr kumimoji="1" lang="en-US" altLang="ja-JP" sz="1600" b="0" i="1" smtClean="0">
                                          <a:latin typeface="Cambria Math"/>
                                        </a:rPr>
                                        <m:t>22</m:t>
                                      </m:r>
                                    </m:sub>
                                  </m:sSub>
                                </m:e>
                              </m:d>
                            </m:e>
                            <m:sup>
                              <m:r>
                                <a:rPr kumimoji="1" lang="en-US" altLang="ja-JP" sz="1600" b="0" i="1" smtClean="0">
                                  <a:latin typeface="Cambria Math"/>
                                </a:rPr>
                                <m:t>2</m:t>
                              </m:r>
                            </m:sup>
                          </m:sSup>
                          <m:r>
                            <a:rPr kumimoji="1" lang="en-US" altLang="ja-JP" sz="1600" b="0" i="1" smtClean="0">
                              <a:latin typeface="Cambria Math"/>
                            </a:rPr>
                            <m:t>+4</m:t>
                          </m:r>
                          <m:sSup>
                            <m:sSupPr>
                              <m:ctrlPr>
                                <a:rPr kumimoji="1" lang="en-US" altLang="ja-JP" sz="1600" b="0" i="1" smtClean="0">
                                  <a:latin typeface="Cambria Math"/>
                                </a:rPr>
                              </m:ctrlPr>
                            </m:sSupPr>
                            <m:e>
                              <m:sSubSup>
                                <m:sSubSupPr>
                                  <m:ctrlPr>
                                    <a:rPr kumimoji="1" lang="en-US" altLang="ja-JP" sz="1600" b="0" i="1" smtClean="0">
                                      <a:latin typeface="Cambria Math"/>
                                    </a:rPr>
                                  </m:ctrlPr>
                                </m:sSubSupPr>
                                <m:e>
                                  <m:r>
                                    <a:rPr kumimoji="1" lang="en-US" altLang="ja-JP" sz="1600" b="0" i="1" smtClean="0">
                                      <a:latin typeface="Cambria Math"/>
                                    </a:rPr>
                                    <m:t>𝜆</m:t>
                                  </m:r>
                                </m:e>
                                <m:sub>
                                  <m:r>
                                    <m:rPr>
                                      <m:sty m:val="p"/>
                                    </m:rPr>
                                    <a:rPr kumimoji="1" lang="en-US" altLang="ja-JP" sz="1600" b="0" i="0" smtClean="0">
                                      <a:latin typeface="Cambria Math"/>
                                    </a:rPr>
                                    <m:t>Λ</m:t>
                                  </m:r>
                                  <m:r>
                                    <a:rPr kumimoji="1" lang="en-US" altLang="ja-JP" sz="1600" b="0" i="1" smtClean="0">
                                      <a:latin typeface="Cambria Math"/>
                                    </a:rPr>
                                    <m:t>12</m:t>
                                  </m:r>
                                </m:sub>
                                <m:sup/>
                              </m:sSubSup>
                            </m:e>
                            <m:sup>
                              <m:r>
                                <a:rPr kumimoji="1" lang="en-US" altLang="ja-JP" sz="1600" b="0" i="1" smtClean="0">
                                  <a:latin typeface="Cambria Math"/>
                                </a:rPr>
                                <m:t>2</m:t>
                              </m:r>
                            </m:sup>
                          </m:sSup>
                        </m:e>
                      </m:rad>
                    </m:oMath>
                  </m:oMathPara>
                </a14:m>
                <a:endParaRPr kumimoji="1" lang="en-US" altLang="ja-JP" sz="1600" dirty="0" smtClean="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1763688" y="1196752"/>
                <a:ext cx="5760640" cy="2841291"/>
              </a:xfrm>
              <a:prstGeom prst="rect">
                <a:avLst/>
              </a:prstGeom>
              <a:blipFill rotWithShape="1">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p:cNvSpPr txBox="1"/>
              <p:nvPr/>
            </p:nvSpPr>
            <p:spPr>
              <a:xfrm>
                <a:off x="1618945" y="4366845"/>
                <a:ext cx="6264696" cy="861774"/>
              </a:xfrm>
              <a:prstGeom prst="rect">
                <a:avLst/>
              </a:prstGeom>
              <a:noFill/>
            </p:spPr>
            <p:txBody>
              <a:bodyPr wrap="square" rtlCol="0">
                <a:spAutoFit/>
              </a:bodyPr>
              <a:lstStyle/>
              <a:p>
                <a14:m>
                  <m:oMath xmlns:m="http://schemas.openxmlformats.org/officeDocument/2006/math">
                    <m:d>
                      <m:dPr>
                        <m:begChr m:val="|"/>
                        <m:endChr m:val="|"/>
                        <m:ctrlPr>
                          <a:rPr kumimoji="1" lang="en-US" altLang="ja-JP" sz="1600" i="1" smtClean="0">
                            <a:latin typeface="Cambria Math"/>
                          </a:rPr>
                        </m:ctrlPr>
                      </m:dPr>
                      <m:e>
                        <m:sSub>
                          <m:sSubPr>
                            <m:ctrlPr>
                              <a:rPr kumimoji="1" lang="en-US" altLang="ja-JP" sz="1600" b="0" i="1" smtClean="0">
                                <a:latin typeface="Cambria Math"/>
                              </a:rPr>
                            </m:ctrlPr>
                          </m:sSubPr>
                          <m:e>
                            <m:r>
                              <a:rPr kumimoji="1" lang="en-US" altLang="ja-JP" sz="1600" b="0" i="1" smtClean="0">
                                <a:latin typeface="Cambria Math"/>
                              </a:rPr>
                              <m:t>𝜆</m:t>
                            </m:r>
                          </m:e>
                          <m:sub>
                            <m:r>
                              <m:rPr>
                                <m:sty m:val="p"/>
                              </m:rPr>
                              <a:rPr kumimoji="1" lang="en-US" altLang="ja-JP" sz="1600" b="0" i="0" smtClean="0">
                                <a:latin typeface="Cambria Math"/>
                              </a:rPr>
                              <m:t>Λ</m:t>
                            </m:r>
                          </m:sub>
                        </m:sSub>
                      </m:e>
                    </m:d>
                  </m:oMath>
                </a14:m>
                <a:r>
                  <a:rPr kumimoji="1" lang="ja-JP" altLang="en-US" sz="1600" dirty="0" smtClean="0"/>
                  <a:t>のステップごとの減少率が</a:t>
                </a:r>
                <a14:m>
                  <m:oMath xmlns:m="http://schemas.openxmlformats.org/officeDocument/2006/math">
                    <m:sSub>
                      <m:sSubPr>
                        <m:ctrlPr>
                          <a:rPr kumimoji="1" lang="en-US" altLang="ja-JP" sz="1600" b="0" i="1" smtClean="0">
                            <a:latin typeface="Cambria Math"/>
                          </a:rPr>
                        </m:ctrlPr>
                      </m:sSubPr>
                      <m:e>
                        <m:r>
                          <a:rPr kumimoji="1" lang="en-US" altLang="ja-JP" sz="1600" b="0" i="1" smtClean="0">
                            <a:latin typeface="Cambria Math"/>
                          </a:rPr>
                          <m:t>𝛽</m:t>
                        </m:r>
                      </m:e>
                      <m:sub>
                        <m:r>
                          <a:rPr kumimoji="1" lang="en-US" altLang="ja-JP" sz="1600" b="0" i="1" smtClean="0">
                            <a:latin typeface="Cambria Math"/>
                          </a:rPr>
                          <m:t>1</m:t>
                        </m:r>
                      </m:sub>
                    </m:sSub>
                    <m:r>
                      <a:rPr kumimoji="1" lang="en-US" altLang="ja-JP" sz="1600" b="0" i="1" smtClean="0">
                        <a:latin typeface="Cambria Math"/>
                      </a:rPr>
                      <m:t>, </m:t>
                    </m:r>
                    <m:sSub>
                      <m:sSubPr>
                        <m:ctrlPr>
                          <a:rPr kumimoji="1" lang="en-US" altLang="ja-JP" sz="1600" b="0" i="1" smtClean="0">
                            <a:latin typeface="Cambria Math"/>
                          </a:rPr>
                        </m:ctrlPr>
                      </m:sSubPr>
                      <m:e>
                        <m:r>
                          <a:rPr kumimoji="1" lang="en-US" altLang="ja-JP" sz="1600" b="0" i="1" smtClean="0">
                            <a:latin typeface="Cambria Math"/>
                          </a:rPr>
                          <m:t>𝛽</m:t>
                        </m:r>
                      </m:e>
                      <m:sub>
                        <m:r>
                          <a:rPr kumimoji="1" lang="en-US" altLang="ja-JP" sz="1600" b="0" i="1" smtClean="0">
                            <a:latin typeface="Cambria Math"/>
                          </a:rPr>
                          <m:t>2</m:t>
                        </m:r>
                      </m:sub>
                    </m:sSub>
                  </m:oMath>
                </a14:m>
                <a:r>
                  <a:rPr kumimoji="1" lang="ja-JP" altLang="en-US" sz="1600" dirty="0" smtClean="0"/>
                  <a:t>の減少率より大きければ</a:t>
                </a:r>
                <a14:m>
                  <m:oMath xmlns:m="http://schemas.openxmlformats.org/officeDocument/2006/math">
                    <m:sSub>
                      <m:sSubPr>
                        <m:ctrlPr>
                          <a:rPr kumimoji="1" lang="en-US" altLang="ja-JP" sz="1600" b="0" i="1" smtClean="0">
                            <a:latin typeface="Cambria Math"/>
                          </a:rPr>
                        </m:ctrlPr>
                      </m:sSubPr>
                      <m:e>
                        <m:r>
                          <a:rPr kumimoji="1" lang="en-US" altLang="ja-JP" sz="1600" b="0" i="1" smtClean="0">
                            <a:latin typeface="Cambria Math"/>
                          </a:rPr>
                          <m:t>𝛼</m:t>
                        </m:r>
                      </m:e>
                      <m:sub>
                        <m:r>
                          <a:rPr kumimoji="1" lang="en-US" altLang="ja-JP" sz="1600" b="0" i="1" smtClean="0">
                            <a:latin typeface="Cambria Math"/>
                          </a:rPr>
                          <m:t>1</m:t>
                        </m:r>
                      </m:sub>
                    </m:sSub>
                    <m:r>
                      <a:rPr kumimoji="1" lang="en-US" altLang="ja-JP" sz="1600" b="0" i="1" smtClean="0">
                        <a:latin typeface="Cambria Math"/>
                      </a:rPr>
                      <m:t>, </m:t>
                    </m:r>
                    <m:sSub>
                      <m:sSubPr>
                        <m:ctrlPr>
                          <a:rPr kumimoji="1" lang="en-US" altLang="ja-JP" sz="1600" b="0" i="1" smtClean="0">
                            <a:latin typeface="Cambria Math"/>
                          </a:rPr>
                        </m:ctrlPr>
                      </m:sSubPr>
                      <m:e>
                        <m:r>
                          <a:rPr kumimoji="1" lang="en-US" altLang="ja-JP" sz="1600" b="0" i="1" smtClean="0">
                            <a:latin typeface="Cambria Math"/>
                          </a:rPr>
                          <m:t>𝛼</m:t>
                        </m:r>
                      </m:e>
                      <m:sub>
                        <m:r>
                          <a:rPr kumimoji="1" lang="en-US" altLang="ja-JP" sz="1600" b="0" i="1" smtClean="0">
                            <a:latin typeface="Cambria Math"/>
                          </a:rPr>
                          <m:t>2</m:t>
                        </m:r>
                      </m:sub>
                    </m:sSub>
                  </m:oMath>
                </a14:m>
                <a:r>
                  <a:rPr kumimoji="1" lang="ja-JP" altLang="en-US" sz="1600" dirty="0" smtClean="0"/>
                  <a:t>は増加する。</a:t>
                </a:r>
                <a:endParaRPr kumimoji="1" lang="en-US" altLang="ja-JP" sz="1600" dirty="0" smtClean="0"/>
              </a:p>
              <a:p>
                <a:r>
                  <a:rPr lang="ja-JP" altLang="en-US" sz="1600" dirty="0"/>
                  <a:t>これ</a:t>
                </a:r>
                <a:r>
                  <a:rPr lang="ja-JP" altLang="en-US" sz="1600" dirty="0" smtClean="0"/>
                  <a:t>がいつも成り立つことかどうかはわからない。</a:t>
                </a:r>
                <a:endParaRPr lang="en-US" altLang="ja-JP" sz="16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1618945" y="4366845"/>
                <a:ext cx="6264696" cy="861774"/>
              </a:xfrm>
              <a:prstGeom prst="rect">
                <a:avLst/>
              </a:prstGeom>
              <a:blipFill rotWithShape="1">
                <a:blip r:embed="rId3"/>
                <a:stretch>
                  <a:fillRect l="-584" t="-2817" b="-28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p:cNvSpPr txBox="1"/>
              <p:nvPr/>
            </p:nvSpPr>
            <p:spPr>
              <a:xfrm>
                <a:off x="827584" y="476672"/>
                <a:ext cx="7488832" cy="338554"/>
              </a:xfrm>
              <a:prstGeom prst="rect">
                <a:avLst/>
              </a:prstGeom>
              <a:noFill/>
            </p:spPr>
            <p:txBody>
              <a:bodyPr wrap="square" rtlCol="0">
                <a:spAutoFit/>
              </a:bodyPr>
              <a:lstStyle/>
              <a:p>
                <a14:m>
                  <m:oMath xmlns:m="http://schemas.openxmlformats.org/officeDocument/2006/math">
                    <m:sSub>
                      <m:sSubPr>
                        <m:ctrlPr>
                          <a:rPr kumimoji="1" lang="en-US" altLang="ja-JP" sz="1600" b="0" i="1" smtClean="0">
                            <a:latin typeface="Cambria Math"/>
                          </a:rPr>
                        </m:ctrlPr>
                      </m:sSubPr>
                      <m:e>
                        <m:r>
                          <a:rPr kumimoji="1" lang="en-US" altLang="ja-JP" sz="1600" b="0" i="1" smtClean="0">
                            <a:latin typeface="Cambria Math"/>
                          </a:rPr>
                          <m:t>𝜆</m:t>
                        </m:r>
                      </m:e>
                      <m:sub>
                        <m:r>
                          <a:rPr kumimoji="1" lang="en-US" altLang="ja-JP" sz="1600" b="0" i="1" smtClean="0">
                            <a:latin typeface="Cambria Math"/>
                          </a:rPr>
                          <m:t>𝜈</m:t>
                        </m:r>
                      </m:sub>
                    </m:sSub>
                  </m:oMath>
                </a14:m>
                <a:r>
                  <a:rPr kumimoji="1" lang="ja-JP" altLang="en-US" sz="1600" dirty="0" smtClean="0"/>
                  <a:t>を固定していて、</a:t>
                </a:r>
                <a14:m>
                  <m:oMath xmlns:m="http://schemas.openxmlformats.org/officeDocument/2006/math">
                    <m:sSub>
                      <m:sSubPr>
                        <m:ctrlPr>
                          <a:rPr kumimoji="1" lang="en-US" altLang="ja-JP" sz="1600" b="0" i="1" smtClean="0">
                            <a:latin typeface="Cambria Math"/>
                          </a:rPr>
                        </m:ctrlPr>
                      </m:sSubPr>
                      <m:e>
                        <m:r>
                          <a:rPr kumimoji="1" lang="en-US" altLang="ja-JP" sz="1600" b="0" i="1" smtClean="0">
                            <a:latin typeface="Cambria Math"/>
                          </a:rPr>
                          <m:t>𝜆</m:t>
                        </m:r>
                      </m:e>
                      <m:sub>
                        <m:r>
                          <m:rPr>
                            <m:sty m:val="p"/>
                          </m:rPr>
                          <a:rPr kumimoji="1" lang="en-US" altLang="ja-JP" sz="1600" b="0" i="0" smtClean="0">
                            <a:latin typeface="Cambria Math"/>
                          </a:rPr>
                          <m:t>Λ</m:t>
                        </m:r>
                      </m:sub>
                    </m:sSub>
                  </m:oMath>
                </a14:m>
                <a:r>
                  <a:rPr kumimoji="1" lang="ja-JP" altLang="en-US" sz="1600" dirty="0" smtClean="0"/>
                  <a:t>の固有値が減少していく場合は</a:t>
                </a:r>
                <a14:m>
                  <m:oMath xmlns:m="http://schemas.openxmlformats.org/officeDocument/2006/math">
                    <m:sSup>
                      <m:sSupPr>
                        <m:ctrlPr>
                          <a:rPr kumimoji="1" lang="en-US" altLang="ja-JP" sz="1600" b="0" i="1" smtClean="0">
                            <a:latin typeface="Cambria Math"/>
                          </a:rPr>
                        </m:ctrlPr>
                      </m:sSupPr>
                      <m:e>
                        <m:d>
                          <m:dPr>
                            <m:begChr m:val="⟨"/>
                            <m:endChr m:val="⟩"/>
                            <m:ctrlPr>
                              <a:rPr kumimoji="1" lang="en-US" altLang="ja-JP" sz="1600" i="1" smtClean="0">
                                <a:latin typeface="Cambria Math"/>
                              </a:rPr>
                            </m:ctrlPr>
                          </m:dPr>
                          <m:e>
                            <m:r>
                              <m:rPr>
                                <m:sty m:val="p"/>
                              </m:rPr>
                              <a:rPr kumimoji="1" lang="en-US" altLang="ja-JP" sz="1600" b="0" i="0" smtClean="0">
                                <a:latin typeface="Cambria Math"/>
                              </a:rPr>
                              <m:t>Λ</m:t>
                            </m:r>
                          </m:e>
                        </m:d>
                      </m:e>
                      <m:sup>
                        <m:r>
                          <a:rPr kumimoji="1" lang="en-US" altLang="ja-JP" sz="1600" b="0" i="1" smtClean="0">
                            <a:latin typeface="Cambria Math"/>
                          </a:rPr>
                          <m:t>−1</m:t>
                        </m:r>
                      </m:sup>
                    </m:sSup>
                  </m:oMath>
                </a14:m>
                <a:r>
                  <a:rPr kumimoji="1" lang="ja-JP" altLang="en-US" sz="1600" dirty="0" smtClean="0"/>
                  <a:t>の固有値は増加するか？</a:t>
                </a:r>
                <a:endParaRPr kumimoji="1" lang="ja-JP" altLang="en-US" sz="1600"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827584" y="476672"/>
                <a:ext cx="7488832" cy="338554"/>
              </a:xfrm>
              <a:prstGeom prst="rect">
                <a:avLst/>
              </a:prstGeom>
              <a:blipFill rotWithShape="1">
                <a:blip r:embed="rId4"/>
                <a:stretch>
                  <a:fillRect t="-8929" b="-17857"/>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3AB62604-91A1-4246-AFFE-5DE633CAFD0F}" type="slidenum">
              <a:rPr kumimoji="1" lang="ja-JP" altLang="en-US" smtClean="0"/>
              <a:t>16</a:t>
            </a:fld>
            <a:endParaRPr kumimoji="1" lang="ja-JP" altLang="en-US"/>
          </a:p>
        </p:txBody>
      </p:sp>
    </p:spTree>
    <p:extLst>
      <p:ext uri="{BB962C8B-B14F-4D97-AF65-F5344CB8AC3E}">
        <p14:creationId xmlns:p14="http://schemas.microsoft.com/office/powerpoint/2010/main" val="2819472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p:cNvSpPr txBox="1"/>
              <p:nvPr/>
            </p:nvSpPr>
            <p:spPr>
              <a:xfrm>
                <a:off x="323528" y="748901"/>
                <a:ext cx="8424936" cy="3483198"/>
              </a:xfrm>
              <a:prstGeom prst="rect">
                <a:avLst/>
              </a:prstGeom>
              <a:noFill/>
            </p:spPr>
            <p:txBody>
              <a:bodyPr wrap="square" rtlCol="0">
                <a:spAutoFit/>
              </a:bodyPr>
              <a:lstStyle/>
              <a:p>
                <a:r>
                  <a:rPr lang="ja-JP" altLang="en-US" sz="1600" dirty="0" smtClean="0"/>
                  <a:t>実験条件（初期条件）：</a:t>
                </a:r>
                <a:endParaRPr lang="en-US" altLang="ja-JP" sz="1600" dirty="0" smtClean="0"/>
              </a:p>
              <a:p>
                <a:r>
                  <a:rPr lang="en-US" altLang="ja-JP" sz="1600" dirty="0" smtClean="0"/>
                  <a:t>N=1000, S=100</a:t>
                </a:r>
              </a:p>
              <a:p>
                <a:pPr/>
                <a14:m>
                  <m:oMathPara xmlns:m="http://schemas.openxmlformats.org/officeDocument/2006/math">
                    <m:oMathParaPr>
                      <m:jc m:val="centerGroup"/>
                    </m:oMathParaPr>
                    <m:oMath xmlns:m="http://schemas.openxmlformats.org/officeDocument/2006/math">
                      <m:r>
                        <a:rPr lang="en-US" altLang="ja-JP" sz="1600" b="0" i="1" smtClean="0">
                          <a:latin typeface="Cambria Math"/>
                        </a:rPr>
                        <m:t>𝛼</m:t>
                      </m:r>
                      <m:r>
                        <a:rPr lang="en-US" altLang="ja-JP" sz="1600" b="0" i="1" smtClean="0">
                          <a:latin typeface="Cambria Math"/>
                        </a:rPr>
                        <m:t>=</m:t>
                      </m:r>
                      <m:d>
                        <m:dPr>
                          <m:ctrlPr>
                            <a:rPr lang="en-US" altLang="ja-JP" sz="1600" b="0" i="1" smtClean="0">
                              <a:latin typeface="Cambria Math"/>
                            </a:rPr>
                          </m:ctrlPr>
                        </m:dPr>
                        <m:e>
                          <m:r>
                            <a:rPr lang="en-US" altLang="ja-JP" sz="1600" b="0" i="1" smtClean="0">
                              <a:latin typeface="Cambria Math"/>
                            </a:rPr>
                            <m:t>0.2, 0.0</m:t>
                          </m:r>
                        </m:e>
                      </m:d>
                    </m:oMath>
                  </m:oMathPara>
                </a14:m>
                <a:endParaRPr lang="en-US" altLang="ja-JP" sz="1600" b="0" dirty="0" smtClean="0"/>
              </a:p>
              <a:p>
                <a:pPr/>
                <a14:m>
                  <m:oMathPara xmlns:m="http://schemas.openxmlformats.org/officeDocument/2006/math">
                    <m:oMathParaPr>
                      <m:jc m:val="centerGroup"/>
                    </m:oMathParaPr>
                    <m:oMath xmlns:m="http://schemas.openxmlformats.org/officeDocument/2006/math">
                      <m:r>
                        <a:rPr lang="en-US" altLang="ja-JP" sz="1600" b="0" i="1" smtClean="0">
                          <a:latin typeface="Cambria Math"/>
                        </a:rPr>
                        <m:t>𝛽</m:t>
                      </m:r>
                      <m:r>
                        <a:rPr lang="en-US" altLang="ja-JP" sz="1600" b="0" i="1" smtClean="0">
                          <a:latin typeface="Cambria Math"/>
                        </a:rPr>
                        <m:t>=</m:t>
                      </m:r>
                      <m:d>
                        <m:dPr>
                          <m:ctrlPr>
                            <a:rPr lang="en-US" altLang="ja-JP" sz="1600" b="0" i="1" smtClean="0">
                              <a:latin typeface="Cambria Math"/>
                            </a:rPr>
                          </m:ctrlPr>
                        </m:dPr>
                        <m:e>
                          <m:m>
                            <m:mPr>
                              <m:mcs>
                                <m:mc>
                                  <m:mcPr>
                                    <m:count m:val="2"/>
                                    <m:mcJc m:val="center"/>
                                  </m:mcPr>
                                </m:mc>
                              </m:mcs>
                              <m:ctrlPr>
                                <a:rPr lang="en-US" altLang="ja-JP" sz="1600" b="0" i="1" smtClean="0">
                                  <a:latin typeface="Cambria Math"/>
                                </a:rPr>
                              </m:ctrlPr>
                            </m:mPr>
                            <m:mr>
                              <m:e>
                                <m:r>
                                  <m:rPr>
                                    <m:brk m:alnAt="7"/>
                                  </m:rPr>
                                  <a:rPr lang="en-US" altLang="ja-JP" sz="1600" b="0" i="1" smtClean="0">
                                    <a:latin typeface="Cambria Math"/>
                                  </a:rPr>
                                  <m:t>1</m:t>
                                </m:r>
                                <m:r>
                                  <a:rPr lang="en-US" altLang="ja-JP" sz="1600" b="0" i="1" smtClean="0">
                                    <a:latin typeface="Cambria Math"/>
                                  </a:rPr>
                                  <m:t>0.0</m:t>
                                </m:r>
                              </m:e>
                              <m:e>
                                <m:r>
                                  <a:rPr lang="en-US" altLang="ja-JP" sz="1600" b="0" i="1" smtClean="0">
                                    <a:latin typeface="Cambria Math"/>
                                  </a:rPr>
                                  <m:t>0</m:t>
                                </m:r>
                              </m:e>
                            </m:mr>
                            <m:mr>
                              <m:e>
                                <m:r>
                                  <a:rPr lang="en-US" altLang="ja-JP" sz="1600" b="0" i="1" smtClean="0">
                                    <a:latin typeface="Cambria Math"/>
                                  </a:rPr>
                                  <m:t>0</m:t>
                                </m:r>
                              </m:e>
                              <m:e>
                                <m:r>
                                  <a:rPr lang="en-US" altLang="ja-JP" sz="1600" b="0" i="1" smtClean="0">
                                    <a:latin typeface="Cambria Math"/>
                                  </a:rPr>
                                  <m:t>10.0</m:t>
                                </m:r>
                              </m:e>
                            </m:mr>
                          </m:m>
                        </m:e>
                      </m:d>
                    </m:oMath>
                  </m:oMathPara>
                </a14:m>
                <a:endParaRPr lang="en-US" altLang="ja-JP" sz="1600" dirty="0" smtClean="0"/>
              </a:p>
              <a:p>
                <a:pPr/>
                <a14:m>
                  <m:oMathPara xmlns:m="http://schemas.openxmlformats.org/officeDocument/2006/math">
                    <m:oMathParaPr>
                      <m:jc m:val="centerGroup"/>
                    </m:oMathParaPr>
                    <m:oMath xmlns:m="http://schemas.openxmlformats.org/officeDocument/2006/math">
                      <m:r>
                        <a:rPr lang="en-US" altLang="ja-JP" sz="1600" b="0" i="1" smtClean="0">
                          <a:latin typeface="Cambria Math"/>
                        </a:rPr>
                        <m:t>𝑉</m:t>
                      </m:r>
                      <m:r>
                        <a:rPr lang="en-US" altLang="ja-JP" sz="1600" b="0" i="1" smtClean="0">
                          <a:latin typeface="Cambria Math"/>
                        </a:rPr>
                        <m:t>=</m:t>
                      </m:r>
                      <m:d>
                        <m:dPr>
                          <m:ctrlPr>
                            <a:rPr lang="en-US" altLang="ja-JP" sz="1600" b="0" i="1" smtClean="0">
                              <a:latin typeface="Cambria Math"/>
                            </a:rPr>
                          </m:ctrlPr>
                        </m:dPr>
                        <m:e>
                          <m:m>
                            <m:mPr>
                              <m:mcs>
                                <m:mc>
                                  <m:mcPr>
                                    <m:count m:val="2"/>
                                    <m:mcJc m:val="center"/>
                                  </m:mcPr>
                                </m:mc>
                              </m:mcs>
                              <m:ctrlPr>
                                <a:rPr lang="en-US" altLang="ja-JP" sz="1600" b="0" i="1" smtClean="0">
                                  <a:latin typeface="Cambria Math"/>
                                </a:rPr>
                              </m:ctrlPr>
                            </m:mPr>
                            <m:mr>
                              <m:e>
                                <m:r>
                                  <m:rPr>
                                    <m:brk m:alnAt="7"/>
                                  </m:rPr>
                                  <a:rPr lang="en-US" altLang="ja-JP" sz="1600" b="0" i="1" smtClean="0">
                                    <a:latin typeface="Cambria Math"/>
                                  </a:rPr>
                                  <m:t>0</m:t>
                                </m:r>
                                <m:r>
                                  <a:rPr lang="en-US" altLang="ja-JP" sz="1600" b="0" i="1" smtClean="0">
                                    <a:latin typeface="Cambria Math"/>
                                  </a:rPr>
                                  <m:t>.15</m:t>
                                </m:r>
                              </m:e>
                              <m:e>
                                <m:r>
                                  <a:rPr lang="en-US" altLang="ja-JP" sz="1600" b="0" i="1" smtClean="0">
                                    <a:latin typeface="Cambria Math"/>
                                  </a:rPr>
                                  <m:t>0.0</m:t>
                                </m:r>
                              </m:e>
                            </m:mr>
                            <m:mr>
                              <m:e>
                                <m:r>
                                  <a:rPr lang="en-US" altLang="ja-JP" sz="1600" b="0" i="1" smtClean="0">
                                    <a:latin typeface="Cambria Math"/>
                                  </a:rPr>
                                  <m:t>0.0</m:t>
                                </m:r>
                              </m:e>
                              <m:e>
                                <m:r>
                                  <a:rPr lang="en-US" altLang="ja-JP" sz="1600" b="0" i="1" smtClean="0">
                                    <a:latin typeface="Cambria Math"/>
                                  </a:rPr>
                                  <m:t>0.2</m:t>
                                </m:r>
                              </m:e>
                            </m:mr>
                          </m:m>
                        </m:e>
                      </m:d>
                    </m:oMath>
                  </m:oMathPara>
                </a14:m>
                <a:endParaRPr lang="en-US" altLang="ja-JP" sz="1600" dirty="0" smtClean="0"/>
              </a:p>
              <a:p>
                <a:pPr/>
                <a14:m>
                  <m:oMathPara xmlns:m="http://schemas.openxmlformats.org/officeDocument/2006/math">
                    <m:oMathParaPr>
                      <m:jc m:val="centerGroup"/>
                    </m:oMathParaPr>
                    <m:oMath xmlns:m="http://schemas.openxmlformats.org/officeDocument/2006/math">
                      <m:r>
                        <a:rPr lang="en-US" altLang="ja-JP" sz="1600" b="0" i="1" smtClean="0">
                          <a:latin typeface="Cambria Math"/>
                        </a:rPr>
                        <m:t>𝜈</m:t>
                      </m:r>
                      <m:r>
                        <a:rPr lang="en-US" altLang="ja-JP" sz="1600" b="0" i="1" smtClean="0">
                          <a:latin typeface="Cambria Math"/>
                        </a:rPr>
                        <m:t>=3.0</m:t>
                      </m:r>
                    </m:oMath>
                  </m:oMathPara>
                </a14:m>
                <a:endParaRPr lang="en-US" altLang="ja-JP" sz="1600" dirty="0" smtClean="0"/>
              </a:p>
              <a:p>
                <a14:m>
                  <m:oMath xmlns:m="http://schemas.openxmlformats.org/officeDocument/2006/math">
                    <m:sSub>
                      <m:sSubPr>
                        <m:ctrlPr>
                          <a:rPr lang="en-US" altLang="ja-JP" sz="1600" b="0" i="1" smtClean="0">
                            <a:latin typeface="Cambria Math"/>
                          </a:rPr>
                        </m:ctrlPr>
                      </m:sSubPr>
                      <m:e>
                        <m:r>
                          <a:rPr lang="en-US" altLang="ja-JP" sz="1600" b="0" i="1" smtClean="0">
                            <a:latin typeface="Cambria Math"/>
                          </a:rPr>
                          <m:t>𝜆</m:t>
                        </m:r>
                      </m:e>
                      <m:sub>
                        <m:r>
                          <a:rPr lang="en-US" altLang="ja-JP" sz="1600" b="0" i="1" smtClean="0">
                            <a:latin typeface="Cambria Math"/>
                          </a:rPr>
                          <m:t>𝜇</m:t>
                        </m:r>
                      </m:sub>
                    </m:sSub>
                  </m:oMath>
                </a14:m>
                <a:r>
                  <a:rPr lang="ja-JP" altLang="en-US" sz="1600" dirty="0" smtClean="0"/>
                  <a:t>の初期値：</a:t>
                </a:r>
                <a14:m>
                  <m:oMath xmlns:m="http://schemas.openxmlformats.org/officeDocument/2006/math">
                    <m:r>
                      <a:rPr lang="en-US" altLang="ja-JP" sz="1600" b="0" i="1" smtClean="0">
                        <a:latin typeface="Cambria Math"/>
                      </a:rPr>
                      <m:t>(1.0, 1.0)</m:t>
                    </m:r>
                  </m:oMath>
                </a14:m>
                <a:endParaRPr lang="en-US" altLang="ja-JP" sz="1600" dirty="0" smtClean="0"/>
              </a:p>
              <a:p>
                <a14:m>
                  <m:oMath xmlns:m="http://schemas.openxmlformats.org/officeDocument/2006/math">
                    <m:sSub>
                      <m:sSubPr>
                        <m:ctrlPr>
                          <a:rPr lang="en-US" altLang="ja-JP" sz="1600" b="0" i="1" smtClean="0">
                            <a:latin typeface="Cambria Math"/>
                          </a:rPr>
                        </m:ctrlPr>
                      </m:sSubPr>
                      <m:e>
                        <m:r>
                          <a:rPr lang="en-US" altLang="ja-JP" sz="1600" b="0" i="1" smtClean="0">
                            <a:latin typeface="Cambria Math"/>
                          </a:rPr>
                          <m:t>𝜆</m:t>
                        </m:r>
                      </m:e>
                      <m:sub>
                        <m:r>
                          <a:rPr lang="en-US" altLang="ja-JP" sz="1600" b="0" i="1" smtClean="0">
                            <a:latin typeface="Cambria Math"/>
                          </a:rPr>
                          <m:t>𝜇</m:t>
                        </m:r>
                        <m:r>
                          <m:rPr>
                            <m:sty m:val="p"/>
                          </m:rPr>
                          <a:rPr lang="en-US" altLang="ja-JP" sz="1600" b="0" i="0" smtClean="0">
                            <a:latin typeface="Cambria Math"/>
                          </a:rPr>
                          <m:t>Λ</m:t>
                        </m:r>
                      </m:sub>
                    </m:sSub>
                  </m:oMath>
                </a14:m>
                <a:r>
                  <a:rPr lang="ja-JP" altLang="en-US" sz="1600" dirty="0" smtClean="0"/>
                  <a:t>の初期値：</a:t>
                </a:r>
                <a14:m>
                  <m:oMath xmlns:m="http://schemas.openxmlformats.org/officeDocument/2006/math">
                    <m:d>
                      <m:dPr>
                        <m:ctrlPr>
                          <a:rPr lang="en-US" altLang="ja-JP" sz="1600" i="1" smtClean="0">
                            <a:latin typeface="Cambria Math"/>
                          </a:rPr>
                        </m:ctrlPr>
                      </m:dPr>
                      <m:e>
                        <m:m>
                          <m:mPr>
                            <m:mcs>
                              <m:mc>
                                <m:mcPr>
                                  <m:count m:val="2"/>
                                  <m:mcJc m:val="center"/>
                                </m:mcPr>
                              </m:mc>
                            </m:mcs>
                            <m:ctrlPr>
                              <a:rPr lang="en-US" altLang="ja-JP" sz="1600" i="1" smtClean="0">
                                <a:latin typeface="Cambria Math"/>
                              </a:rPr>
                            </m:ctrlPr>
                          </m:mPr>
                          <m:mr>
                            <m:e>
                              <m:r>
                                <m:rPr>
                                  <m:brk m:alnAt="7"/>
                                </m:rPr>
                                <a:rPr lang="en-US" altLang="ja-JP" sz="1600" b="0" i="1" smtClean="0">
                                  <a:latin typeface="Cambria Math"/>
                                </a:rPr>
                                <m:t>3</m:t>
                              </m:r>
                              <m:r>
                                <a:rPr lang="en-US" altLang="ja-JP" sz="1600" b="0" i="1" smtClean="0">
                                  <a:latin typeface="Cambria Math"/>
                                </a:rPr>
                                <m:t>.0</m:t>
                              </m:r>
                            </m:e>
                            <m:e>
                              <m:r>
                                <a:rPr lang="en-US" altLang="ja-JP" sz="1600" b="0" i="1" smtClean="0">
                                  <a:latin typeface="Cambria Math"/>
                                </a:rPr>
                                <m:t>0.0</m:t>
                              </m:r>
                            </m:e>
                          </m:mr>
                          <m:mr>
                            <m:e>
                              <m:r>
                                <a:rPr lang="en-US" altLang="ja-JP" sz="1600" b="0" i="1" smtClean="0">
                                  <a:latin typeface="Cambria Math"/>
                                </a:rPr>
                                <m:t>0.0</m:t>
                              </m:r>
                            </m:e>
                            <m:e>
                              <m:r>
                                <a:rPr lang="en-US" altLang="ja-JP" sz="1600" b="0" i="1" smtClean="0">
                                  <a:latin typeface="Cambria Math"/>
                                </a:rPr>
                                <m:t>3.0</m:t>
                              </m:r>
                            </m:e>
                          </m:mr>
                        </m:m>
                      </m:e>
                    </m:d>
                  </m:oMath>
                </a14:m>
                <a:endParaRPr lang="en-US" altLang="ja-JP" sz="1600" dirty="0" smtClean="0"/>
              </a:p>
              <a:p>
                <a14:m>
                  <m:oMath xmlns:m="http://schemas.openxmlformats.org/officeDocument/2006/math">
                    <m:sSub>
                      <m:sSubPr>
                        <m:ctrlPr>
                          <a:rPr lang="en-US" altLang="ja-JP" sz="1600" b="0" i="1" smtClean="0">
                            <a:latin typeface="Cambria Math"/>
                          </a:rPr>
                        </m:ctrlPr>
                      </m:sSubPr>
                      <m:e>
                        <m:r>
                          <a:rPr lang="en-US" altLang="ja-JP" sz="1600" b="0" i="1" smtClean="0">
                            <a:latin typeface="Cambria Math"/>
                          </a:rPr>
                          <m:t>𝜆</m:t>
                        </m:r>
                      </m:e>
                      <m:sub>
                        <m:r>
                          <m:rPr>
                            <m:sty m:val="p"/>
                          </m:rPr>
                          <a:rPr lang="en-US" altLang="ja-JP" sz="1600" b="0" i="0" smtClean="0">
                            <a:latin typeface="Cambria Math"/>
                          </a:rPr>
                          <m:t>Λ</m:t>
                        </m:r>
                      </m:sub>
                    </m:sSub>
                  </m:oMath>
                </a14:m>
                <a:r>
                  <a:rPr lang="ja-JP" altLang="en-US" sz="1600" b="0" dirty="0" smtClean="0"/>
                  <a:t>の初期値：</a:t>
                </a:r>
                <a14:m>
                  <m:oMath xmlns:m="http://schemas.openxmlformats.org/officeDocument/2006/math">
                    <m:d>
                      <m:dPr>
                        <m:ctrlPr>
                          <a:rPr lang="en-US" altLang="ja-JP" sz="1600" b="0" i="1" smtClean="0">
                            <a:latin typeface="Cambria Math"/>
                          </a:rPr>
                        </m:ctrlPr>
                      </m:dPr>
                      <m:e>
                        <m:m>
                          <m:mPr>
                            <m:mcs>
                              <m:mc>
                                <m:mcPr>
                                  <m:count m:val="2"/>
                                  <m:mcJc m:val="center"/>
                                </m:mcPr>
                              </m:mc>
                            </m:mcs>
                            <m:ctrlPr>
                              <a:rPr lang="en-US" altLang="ja-JP" sz="1600" b="0" i="1" smtClean="0">
                                <a:latin typeface="Cambria Math"/>
                              </a:rPr>
                            </m:ctrlPr>
                          </m:mPr>
                          <m:mr>
                            <m:e>
                              <m:r>
                                <m:rPr>
                                  <m:brk m:alnAt="7"/>
                                </m:rPr>
                                <a:rPr lang="en-US" altLang="ja-JP" sz="1600" b="0" i="1" smtClean="0">
                                  <a:latin typeface="Cambria Math"/>
                                </a:rPr>
                                <m:t>0</m:t>
                              </m:r>
                              <m:r>
                                <a:rPr lang="en-US" altLang="ja-JP" sz="1600" b="0" i="1" smtClean="0">
                                  <a:latin typeface="Cambria Math"/>
                                </a:rPr>
                                <m:t>.2</m:t>
                              </m:r>
                            </m:e>
                            <m:e>
                              <m:r>
                                <a:rPr lang="en-US" altLang="ja-JP" sz="1600" b="0" i="1" smtClean="0">
                                  <a:latin typeface="Cambria Math"/>
                                </a:rPr>
                                <m:t>0.0</m:t>
                              </m:r>
                            </m:e>
                          </m:mr>
                          <m:mr>
                            <m:e>
                              <m:r>
                                <a:rPr lang="en-US" altLang="ja-JP" sz="1600" b="0" i="1" smtClean="0">
                                  <a:latin typeface="Cambria Math"/>
                                </a:rPr>
                                <m:t>0.0</m:t>
                              </m:r>
                            </m:e>
                            <m:e>
                              <m:r>
                                <a:rPr lang="en-US" altLang="ja-JP" sz="1600" b="0" i="1" smtClean="0">
                                  <a:latin typeface="Cambria Math"/>
                                </a:rPr>
                                <m:t>0.2</m:t>
                              </m:r>
                            </m:e>
                          </m:mr>
                        </m:m>
                      </m:e>
                    </m:d>
                  </m:oMath>
                </a14:m>
                <a:endParaRPr lang="en-US" altLang="ja-JP" sz="1600" dirty="0" smtClean="0"/>
              </a:p>
              <a:p>
                <a14:m>
                  <m:oMath xmlns:m="http://schemas.openxmlformats.org/officeDocument/2006/math">
                    <m:sSub>
                      <m:sSubPr>
                        <m:ctrlPr>
                          <a:rPr lang="en-US" altLang="ja-JP" sz="1600" b="0" i="1" smtClean="0">
                            <a:latin typeface="Cambria Math"/>
                          </a:rPr>
                        </m:ctrlPr>
                      </m:sSubPr>
                      <m:e>
                        <m:r>
                          <a:rPr lang="en-US" altLang="ja-JP" sz="1600" b="0" i="1" smtClean="0">
                            <a:latin typeface="Cambria Math"/>
                          </a:rPr>
                          <m:t>𝜆</m:t>
                        </m:r>
                      </m:e>
                      <m:sub>
                        <m:r>
                          <a:rPr lang="en-US" altLang="ja-JP" sz="1600" b="0" i="1" smtClean="0">
                            <a:latin typeface="Cambria Math"/>
                          </a:rPr>
                          <m:t>𝜈</m:t>
                        </m:r>
                      </m:sub>
                    </m:sSub>
                  </m:oMath>
                </a14:m>
                <a:r>
                  <a:rPr lang="ja-JP" altLang="en-US" sz="1600" dirty="0" smtClean="0"/>
                  <a:t>の初期値：</a:t>
                </a:r>
                <a14:m>
                  <m:oMath xmlns:m="http://schemas.openxmlformats.org/officeDocument/2006/math">
                    <m:r>
                      <a:rPr lang="en-US" altLang="ja-JP" sz="1600" b="0" i="1" smtClean="0">
                        <a:latin typeface="Cambria Math"/>
                      </a:rPr>
                      <m:t>10.0</m:t>
                    </m:r>
                  </m:oMath>
                </a14:m>
                <a:endParaRPr lang="en-US" altLang="ja-JP" sz="1600" dirty="0" smtClean="0"/>
              </a:p>
              <a:p>
                <a14:m>
                  <m:oMath xmlns:m="http://schemas.openxmlformats.org/officeDocument/2006/math">
                    <m:r>
                      <a:rPr lang="en-US" altLang="ja-JP" sz="1600" b="0" i="1" smtClean="0">
                        <a:latin typeface="Cambria Math"/>
                      </a:rPr>
                      <m:t>𝜌</m:t>
                    </m:r>
                  </m:oMath>
                </a14:m>
                <a:r>
                  <a:rPr lang="ja-JP" altLang="en-US" sz="1600" dirty="0" smtClean="0"/>
                  <a:t>の初期値：</a:t>
                </a:r>
                <a14:m>
                  <m:oMath xmlns:m="http://schemas.openxmlformats.org/officeDocument/2006/math">
                    <m:r>
                      <a:rPr lang="en-US" altLang="ja-JP" sz="1600" b="0" i="1" smtClean="0">
                        <a:latin typeface="Cambria Math"/>
                      </a:rPr>
                      <m:t>1.0</m:t>
                    </m:r>
                    <m:r>
                      <a:rPr lang="en-US" altLang="ja-JP" sz="1600" b="0" i="1" smtClean="0">
                        <a:latin typeface="Cambria Math"/>
                        <a:ea typeface="Cambria Math"/>
                      </a:rPr>
                      <m:t>×</m:t>
                    </m:r>
                    <m:sSup>
                      <m:sSupPr>
                        <m:ctrlPr>
                          <a:rPr lang="en-US" altLang="ja-JP" sz="1600" b="0" i="1" smtClean="0">
                            <a:latin typeface="Cambria Math"/>
                            <a:ea typeface="Cambria Math"/>
                          </a:rPr>
                        </m:ctrlPr>
                      </m:sSupPr>
                      <m:e>
                        <m:r>
                          <a:rPr lang="en-US" altLang="ja-JP" sz="1600" b="0" i="1" smtClean="0">
                            <a:latin typeface="Cambria Math"/>
                            <a:ea typeface="Cambria Math"/>
                          </a:rPr>
                          <m:t>10</m:t>
                        </m:r>
                      </m:e>
                      <m:sup>
                        <m:r>
                          <a:rPr lang="en-US" altLang="ja-JP" sz="1600" b="0" i="1" smtClean="0">
                            <a:latin typeface="Cambria Math"/>
                            <a:ea typeface="Cambria Math"/>
                          </a:rPr>
                          <m:t>−5</m:t>
                        </m:r>
                      </m:sup>
                    </m:sSup>
                  </m:oMath>
                </a14:m>
                <a:endParaRPr lang="en-US" altLang="ja-JP" sz="1600" dirty="0" smtClean="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323528" y="748901"/>
                <a:ext cx="8424936" cy="3483198"/>
              </a:xfrm>
              <a:prstGeom prst="rect">
                <a:avLst/>
              </a:prstGeom>
              <a:blipFill rotWithShape="1">
                <a:blip r:embed="rId2"/>
                <a:stretch>
                  <a:fillRect l="-362" t="-876" b="-10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p:cNvSpPr txBox="1"/>
              <p:nvPr/>
            </p:nvSpPr>
            <p:spPr>
              <a:xfrm>
                <a:off x="374472" y="27603"/>
                <a:ext cx="7992888" cy="604589"/>
              </a:xfrm>
              <a:prstGeom prst="rect">
                <a:avLst/>
              </a:prstGeom>
              <a:noFill/>
            </p:spPr>
            <p:txBody>
              <a:bodyPr wrap="square" rtlCol="0">
                <a:spAutoFit/>
              </a:bodyPr>
              <a:lstStyle/>
              <a:p>
                <a14:m>
                  <m:oMath xmlns:m="http://schemas.openxmlformats.org/officeDocument/2006/math">
                    <m:sSub>
                      <m:sSubPr>
                        <m:ctrlPr>
                          <a:rPr kumimoji="1" lang="en-US" altLang="ja-JP" sz="1600" b="0" i="1" smtClean="0">
                            <a:latin typeface="Cambria Math"/>
                          </a:rPr>
                        </m:ctrlPr>
                      </m:sSubPr>
                      <m:e>
                        <m:r>
                          <a:rPr kumimoji="1" lang="en-US" altLang="ja-JP" sz="1600" b="0" i="1" smtClean="0">
                            <a:latin typeface="Cambria Math"/>
                          </a:rPr>
                          <m:t>𝜆</m:t>
                        </m:r>
                      </m:e>
                      <m:sub>
                        <m:r>
                          <a:rPr kumimoji="1" lang="en-US" altLang="ja-JP" sz="1600" b="0" i="1" smtClean="0">
                            <a:latin typeface="Cambria Math"/>
                          </a:rPr>
                          <m:t>𝜇</m:t>
                        </m:r>
                      </m:sub>
                    </m:sSub>
                  </m:oMath>
                </a14:m>
                <a:r>
                  <a:rPr kumimoji="1" lang="ja-JP" altLang="en-US" sz="1600" dirty="0" smtClean="0"/>
                  <a:t>と</a:t>
                </a:r>
                <a14:m>
                  <m:oMath xmlns:m="http://schemas.openxmlformats.org/officeDocument/2006/math">
                    <m:sSub>
                      <m:sSubPr>
                        <m:ctrlPr>
                          <a:rPr kumimoji="1" lang="en-US" altLang="ja-JP" sz="1600" b="0" i="1" dirty="0" smtClean="0">
                            <a:latin typeface="Cambria Math"/>
                          </a:rPr>
                        </m:ctrlPr>
                      </m:sSubPr>
                      <m:e>
                        <m:r>
                          <a:rPr kumimoji="1" lang="en-US" altLang="ja-JP" sz="1600" b="0" i="1" dirty="0" smtClean="0">
                            <a:latin typeface="Cambria Math"/>
                          </a:rPr>
                          <m:t>𝜆</m:t>
                        </m:r>
                      </m:e>
                      <m:sub>
                        <m:r>
                          <a:rPr kumimoji="1" lang="en-US" altLang="ja-JP" sz="1600" b="0" i="1" dirty="0" smtClean="0">
                            <a:latin typeface="Cambria Math"/>
                          </a:rPr>
                          <m:t>𝜇</m:t>
                        </m:r>
                        <m:r>
                          <m:rPr>
                            <m:sty m:val="p"/>
                          </m:rPr>
                          <a:rPr kumimoji="1" lang="en-US" altLang="ja-JP" sz="1600" b="0" i="0" dirty="0" smtClean="0">
                            <a:latin typeface="Cambria Math"/>
                          </a:rPr>
                          <m:t>Λ</m:t>
                        </m:r>
                      </m:sub>
                    </m:sSub>
                  </m:oMath>
                </a14:m>
                <a:r>
                  <a:rPr kumimoji="1" lang="ja-JP" altLang="en-US" sz="1600" dirty="0" smtClean="0"/>
                  <a:t>のみ変化させる。</a:t>
                </a:r>
                <a:endParaRPr kumimoji="1" lang="en-US" altLang="ja-JP" sz="1600" dirty="0" smtClean="0"/>
              </a:p>
              <a:p>
                <a:r>
                  <a:rPr lang="ja-JP" altLang="en-US" sz="1600" dirty="0" smtClean="0"/>
                  <a:t>平均が未知で分散が既知の場合の推論。</a:t>
                </a:r>
                <a:endParaRPr kumimoji="1" lang="ja-JP" altLang="en-US" sz="16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374472" y="27603"/>
                <a:ext cx="7992888" cy="604589"/>
              </a:xfrm>
              <a:prstGeom prst="rect">
                <a:avLst/>
              </a:prstGeom>
              <a:blipFill rotWithShape="1">
                <a:blip r:embed="rId3"/>
                <a:stretch>
                  <a:fillRect l="-381" t="-5051" b="-1010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p:cNvSpPr txBox="1"/>
              <p:nvPr/>
            </p:nvSpPr>
            <p:spPr>
              <a:xfrm>
                <a:off x="374472" y="4565249"/>
                <a:ext cx="4032448" cy="1734064"/>
              </a:xfrm>
              <a:prstGeom prst="rect">
                <a:avLst/>
              </a:prstGeom>
              <a:noFill/>
            </p:spPr>
            <p:txBody>
              <a:bodyPr wrap="square" rtlCol="0">
                <a:spAutoFit/>
              </a:bodyPr>
              <a:lstStyle/>
              <a:p>
                <a:r>
                  <a:rPr kumimoji="1" lang="ja-JP" altLang="en-US" sz="1600" dirty="0" smtClean="0"/>
                  <a:t>観測データ：</a:t>
                </a:r>
                <a:endParaRPr kumimoji="1" lang="en-US" altLang="ja-JP" sz="1600" dirty="0" smtClean="0"/>
              </a:p>
              <a:p>
                <a:r>
                  <a:rPr lang="ja-JP" altLang="en-US" sz="1600" dirty="0" smtClean="0"/>
                  <a:t>平均</a:t>
                </a:r>
                <a14:m>
                  <m:oMath xmlns:m="http://schemas.openxmlformats.org/officeDocument/2006/math">
                    <m:d>
                      <m:dPr>
                        <m:ctrlPr>
                          <a:rPr lang="en-US" altLang="ja-JP" sz="1600" i="1" smtClean="0">
                            <a:latin typeface="Cambria Math"/>
                          </a:rPr>
                        </m:ctrlPr>
                      </m:dPr>
                      <m:e>
                        <m:r>
                          <a:rPr lang="en-US" altLang="ja-JP" sz="1600" b="0" i="1" smtClean="0">
                            <a:latin typeface="Cambria Math"/>
                          </a:rPr>
                          <m:t>0.0, 0.0</m:t>
                        </m:r>
                      </m:e>
                    </m:d>
                  </m:oMath>
                </a14:m>
                <a:r>
                  <a:rPr lang="en-US" altLang="ja-JP" sz="1600" dirty="0" smtClean="0"/>
                  <a:t>, </a:t>
                </a:r>
              </a:p>
              <a:p>
                <a:r>
                  <a:rPr lang="ja-JP" altLang="en-US" sz="1600" dirty="0" smtClean="0"/>
                  <a:t>分散</a:t>
                </a:r>
                <a14:m>
                  <m:oMath xmlns:m="http://schemas.openxmlformats.org/officeDocument/2006/math">
                    <m:d>
                      <m:dPr>
                        <m:ctrlPr>
                          <a:rPr lang="en-US" altLang="ja-JP" sz="1600" i="1" smtClean="0">
                            <a:latin typeface="Cambria Math"/>
                          </a:rPr>
                        </m:ctrlPr>
                      </m:dPr>
                      <m:e>
                        <m:m>
                          <m:mPr>
                            <m:mcs>
                              <m:mc>
                                <m:mcPr>
                                  <m:count m:val="2"/>
                                  <m:mcJc m:val="center"/>
                                </m:mcPr>
                              </m:mc>
                            </m:mcs>
                            <m:ctrlPr>
                              <a:rPr lang="en-US" altLang="ja-JP" sz="1600" i="1" smtClean="0">
                                <a:latin typeface="Cambria Math"/>
                              </a:rPr>
                            </m:ctrlPr>
                          </m:mPr>
                          <m:mr>
                            <m:e>
                              <m:r>
                                <m:rPr>
                                  <m:brk m:alnAt="7"/>
                                </m:rPr>
                                <a:rPr lang="en-US" altLang="ja-JP" sz="1600" b="0" i="1" smtClean="0">
                                  <a:latin typeface="Cambria Math"/>
                                </a:rPr>
                                <m:t>0</m:t>
                              </m:r>
                              <m:r>
                                <a:rPr lang="en-US" altLang="ja-JP" sz="1600" b="0" i="1" smtClean="0">
                                  <a:latin typeface="Cambria Math"/>
                                </a:rPr>
                                <m:t>.3</m:t>
                              </m:r>
                            </m:e>
                            <m:e>
                              <m:r>
                                <a:rPr lang="en-US" altLang="ja-JP" sz="1600" b="0" i="1" smtClean="0">
                                  <a:latin typeface="Cambria Math"/>
                                </a:rPr>
                                <m:t>0.0</m:t>
                              </m:r>
                            </m:e>
                          </m:mr>
                          <m:mr>
                            <m:e>
                              <m:r>
                                <a:rPr lang="en-US" altLang="ja-JP" sz="1600" b="0" i="1" smtClean="0">
                                  <a:latin typeface="Cambria Math"/>
                                </a:rPr>
                                <m:t>0.0</m:t>
                              </m:r>
                            </m:e>
                            <m:e>
                              <m:r>
                                <a:rPr lang="en-US" altLang="ja-JP" sz="1600" b="0" i="1" smtClean="0">
                                  <a:latin typeface="Cambria Math"/>
                                </a:rPr>
                                <m:t>0.3</m:t>
                              </m:r>
                            </m:e>
                          </m:mr>
                        </m:m>
                      </m:e>
                    </m:d>
                  </m:oMath>
                </a14:m>
                <a:endParaRPr kumimoji="1" lang="en-US" altLang="ja-JP" sz="1600" dirty="0" smtClean="0"/>
              </a:p>
              <a:p>
                <a:r>
                  <a:rPr lang="ja-JP" altLang="en-US" sz="1600" dirty="0" smtClean="0"/>
                  <a:t>の２次元ガウス分布に従う。</a:t>
                </a:r>
                <a:endParaRPr lang="en-US" altLang="ja-JP" sz="1600" dirty="0" smtClean="0"/>
              </a:p>
              <a:p>
                <a:r>
                  <a:rPr lang="ja-JP" altLang="en-US" sz="1600" dirty="0"/>
                  <a:t>赤：観測データ点</a:t>
                </a:r>
                <a:endParaRPr lang="en-US" altLang="ja-JP" sz="1600" dirty="0"/>
              </a:p>
              <a:p>
                <a:r>
                  <a:rPr lang="ja-JP" altLang="en-US" sz="1600" dirty="0"/>
                  <a:t>青：観測モデルが生成する</a:t>
                </a:r>
                <a:r>
                  <a:rPr lang="ja-JP" altLang="en-US" sz="1600" dirty="0" smtClean="0"/>
                  <a:t>データ点</a:t>
                </a:r>
                <a:endParaRPr lang="ja-JP" altLang="en-US" sz="1600"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374472" y="4565249"/>
                <a:ext cx="4032448" cy="1734064"/>
              </a:xfrm>
              <a:prstGeom prst="rect">
                <a:avLst/>
              </a:prstGeom>
              <a:blipFill rotWithShape="1">
                <a:blip r:embed="rId4"/>
                <a:stretch>
                  <a:fillRect l="-755" t="-1761" b="-3169"/>
                </a:stretch>
              </a:blipFill>
            </p:spPr>
            <p:txBody>
              <a:bodyPr/>
              <a:lstStyle/>
              <a:p>
                <a:r>
                  <a:rPr lang="ja-JP" altLang="en-US">
                    <a:noFill/>
                  </a:rPr>
                  <a:t> </a:t>
                </a:r>
              </a:p>
            </p:txBody>
          </p:sp>
        </mc:Fallback>
      </mc:AlternateContent>
      <p:pic>
        <p:nvPicPr>
          <p:cNvPr id="5" name="Picture 2" descr="C:\Users\2016-020\Documents\知財企画課業務\Amortized inferenceベースのソフト開発（立命館谷口先生）\進捗\Basic BBVI20180122\single_ver_lambda_Lambda_up2_generative_model_observabl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8365" y="3702760"/>
            <a:ext cx="3996670" cy="296660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5151249" y="145232"/>
            <a:ext cx="3816424" cy="369332"/>
          </a:xfrm>
          <a:prstGeom prst="rect">
            <a:avLst/>
          </a:prstGeom>
          <a:noFill/>
        </p:spPr>
        <p:txBody>
          <a:bodyPr wrap="square" rtlCol="0">
            <a:spAutoFit/>
          </a:bodyPr>
          <a:lstStyle/>
          <a:p>
            <a:r>
              <a:rPr lang="en-US" altLang="ja-JP" sz="900" dirty="0" smtClean="0"/>
              <a:t>Basic_BBVI_for_Single_ver_lambda_mu_and_lambda_muLambda_2.py</a:t>
            </a:r>
          </a:p>
          <a:p>
            <a:r>
              <a:rPr kumimoji="1" lang="en-US" altLang="ja-JP" sz="900" dirty="0" smtClean="0"/>
              <a:t>(21</a:t>
            </a:r>
            <a:r>
              <a:rPr kumimoji="1" lang="ja-JP" altLang="en-US" sz="900" dirty="0" smtClean="0"/>
              <a:t>回目</a:t>
            </a:r>
            <a:r>
              <a:rPr kumimoji="1" lang="en-US" altLang="ja-JP" sz="900" dirty="0" smtClean="0"/>
              <a:t>)</a:t>
            </a:r>
            <a:endParaRPr kumimoji="1" lang="ja-JP" altLang="en-US" sz="900" dirty="0"/>
          </a:p>
        </p:txBody>
      </p:sp>
      <p:sp>
        <p:nvSpPr>
          <p:cNvPr id="7" name="スライド番号プレースホルダー 6"/>
          <p:cNvSpPr>
            <a:spLocks noGrp="1"/>
          </p:cNvSpPr>
          <p:nvPr>
            <p:ph type="sldNum" sz="quarter" idx="12"/>
          </p:nvPr>
        </p:nvSpPr>
        <p:spPr/>
        <p:txBody>
          <a:bodyPr/>
          <a:lstStyle/>
          <a:p>
            <a:fld id="{3AB62604-91A1-4246-AFFE-5DE633CAFD0F}" type="slidenum">
              <a:rPr kumimoji="1" lang="ja-JP" altLang="en-US" smtClean="0"/>
              <a:t>17</a:t>
            </a:fld>
            <a:endParaRPr kumimoji="1" lang="ja-JP" altLang="en-US"/>
          </a:p>
        </p:txBody>
      </p:sp>
    </p:spTree>
    <p:extLst>
      <p:ext uri="{BB962C8B-B14F-4D97-AF65-F5344CB8AC3E}">
        <p14:creationId xmlns:p14="http://schemas.microsoft.com/office/powerpoint/2010/main" val="3416624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69437" y="6021288"/>
            <a:ext cx="2697919" cy="338554"/>
          </a:xfrm>
          <a:prstGeom prst="rect">
            <a:avLst/>
          </a:prstGeom>
          <a:noFill/>
        </p:spPr>
        <p:txBody>
          <a:bodyPr wrap="square" rtlCol="0">
            <a:spAutoFit/>
          </a:bodyPr>
          <a:lstStyle/>
          <a:p>
            <a:r>
              <a:rPr kumimoji="1" lang="ja-JP" altLang="en-US" sz="1600" dirty="0" smtClean="0"/>
              <a:t>平均は真値に向かって行く。</a:t>
            </a:r>
            <a:endParaRPr kumimoji="1" lang="ja-JP" altLang="en-US" sz="1600" dirty="0"/>
          </a:p>
        </p:txBody>
      </p:sp>
      <p:sp>
        <p:nvSpPr>
          <p:cNvPr id="4" name="テキスト ボックス 3"/>
          <p:cNvSpPr txBox="1"/>
          <p:nvPr/>
        </p:nvSpPr>
        <p:spPr>
          <a:xfrm>
            <a:off x="575324" y="260648"/>
            <a:ext cx="1260372" cy="369332"/>
          </a:xfrm>
          <a:prstGeom prst="rect">
            <a:avLst/>
          </a:prstGeom>
          <a:noFill/>
        </p:spPr>
        <p:txBody>
          <a:bodyPr wrap="square" rtlCol="0">
            <a:spAutoFit/>
          </a:bodyPr>
          <a:lstStyle/>
          <a:p>
            <a:r>
              <a:rPr kumimoji="1" lang="ja-JP" altLang="en-US" dirty="0" smtClean="0"/>
              <a:t>実験結果：</a:t>
            </a:r>
            <a:endParaRPr kumimoji="1" lang="ja-JP" altLang="en-US" dirty="0"/>
          </a:p>
        </p:txBody>
      </p:sp>
      <p:pic>
        <p:nvPicPr>
          <p:cNvPr id="1026" name="Picture 2" descr="C:\work\Basic_BBVI_for_Single_Gaussian\csv\ver_lambda_mu_and_lambda_muLambda_2\1000stepOK21\ver_lambda_mu_and_lambda_muLambda_ELB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062" y="548680"/>
            <a:ext cx="3996670" cy="2966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work\Basic_BBVI_for_Single_Gaussian\csv\ver_lambda_mu_and_lambda_muLambda_2\1000stepOK21\ver_lambda_mu_and_lambda_muLambda_mu_and_Sigma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3724052"/>
            <a:ext cx="3002757" cy="2228850"/>
          </a:xfrm>
          <a:prstGeom prst="rect">
            <a:avLst/>
          </a:prstGeom>
          <a:noFill/>
          <a:extLst>
            <a:ext uri="{909E8E84-426E-40DD-AFC4-6F175D3DCCD1}">
              <a14:hiddenFill xmlns:a14="http://schemas.microsoft.com/office/drawing/2010/main">
                <a:solidFill>
                  <a:srgbClr val="FFFFFF"/>
                </a:solidFill>
              </a14:hiddenFill>
            </a:ext>
          </a:extLst>
        </p:spPr>
      </p:pic>
      <p:sp>
        <p:nvSpPr>
          <p:cNvPr id="3" name="右矢印 2"/>
          <p:cNvSpPr/>
          <p:nvPr/>
        </p:nvSpPr>
        <p:spPr>
          <a:xfrm>
            <a:off x="4067944" y="4730465"/>
            <a:ext cx="1029691"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p:txBody>
          <a:bodyPr/>
          <a:lstStyle/>
          <a:p>
            <a:fld id="{3AB62604-91A1-4246-AFFE-5DE633CAFD0F}" type="slidenum">
              <a:rPr kumimoji="1" lang="ja-JP" altLang="en-US" smtClean="0"/>
              <a:t>18</a:t>
            </a:fld>
            <a:endParaRPr kumimoji="1" lang="ja-JP" altLang="en-US"/>
          </a:p>
        </p:txBody>
      </p:sp>
      <p:pic>
        <p:nvPicPr>
          <p:cNvPr id="2050" name="Picture 2" descr="C:\work\Basic_BBVI_for_Single_Gaussian\csv\ver_lambda_mu_and_lambda_muLambda_2\1000stepOK21\ver_lambda_mu_and_lambda_muLambda2_mu_and_Sigma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7584" y="3724052"/>
            <a:ext cx="3002758"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30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p:cNvSpPr txBox="1"/>
              <p:nvPr/>
            </p:nvSpPr>
            <p:spPr>
              <a:xfrm>
                <a:off x="683568" y="260648"/>
                <a:ext cx="5112568" cy="391646"/>
              </a:xfrm>
              <a:prstGeom prst="rect">
                <a:avLst/>
              </a:prstGeom>
              <a:noFill/>
            </p:spPr>
            <p:txBody>
              <a:bodyPr wrap="square" rtlCol="0">
                <a:spAutoFit/>
              </a:bodyPr>
              <a:lstStyle/>
              <a:p>
                <a:r>
                  <a:rPr kumimoji="1" lang="ja-JP" altLang="en-US" dirty="0" smtClean="0"/>
                  <a:t>変分パラメータ</a:t>
                </a:r>
                <a14:m>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𝜆</m:t>
                        </m:r>
                      </m:e>
                      <m:sub>
                        <m:r>
                          <a:rPr kumimoji="1" lang="en-US" altLang="ja-JP" b="0" i="1" smtClean="0">
                            <a:latin typeface="Cambria Math"/>
                          </a:rPr>
                          <m:t>𝜇</m:t>
                        </m:r>
                      </m:sub>
                    </m:sSub>
                  </m:oMath>
                </a14:m>
                <a:r>
                  <a:rPr kumimoji="1" lang="ja-JP" altLang="en-US" dirty="0" smtClean="0"/>
                  <a:t>の様子</a:t>
                </a:r>
                <a:endParaRPr kumimoji="1" lang="en-US" altLang="ja-JP" dirty="0" smtClean="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683568" y="260648"/>
                <a:ext cx="5112568" cy="391646"/>
              </a:xfrm>
              <a:prstGeom prst="rect">
                <a:avLst/>
              </a:prstGeom>
              <a:blipFill rotWithShape="1">
                <a:blip r:embed="rId2"/>
                <a:stretch>
                  <a:fillRect l="-954" t="-12500" b="-140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p:cNvSpPr txBox="1"/>
              <p:nvPr/>
            </p:nvSpPr>
            <p:spPr>
              <a:xfrm>
                <a:off x="1880984" y="5862700"/>
                <a:ext cx="5688632" cy="484941"/>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𝜆</m:t>
                        </m:r>
                      </m:e>
                      <m:sub>
                        <m:r>
                          <a:rPr kumimoji="1" lang="en-US" altLang="ja-JP" b="0" i="1" smtClean="0">
                            <a:latin typeface="Cambria Math"/>
                          </a:rPr>
                          <m:t>𝜇</m:t>
                        </m:r>
                      </m:sub>
                    </m:sSub>
                    <m:d>
                      <m:dPr>
                        <m:ctrlPr>
                          <a:rPr kumimoji="1" lang="en-US" altLang="ja-JP" b="0" i="1" smtClean="0">
                            <a:latin typeface="Cambria Math"/>
                          </a:rPr>
                        </m:ctrlPr>
                      </m:dPr>
                      <m:e>
                        <m:r>
                          <a:rPr kumimoji="1" lang="en-US" altLang="ja-JP" b="0" i="1" smtClean="0">
                            <a:latin typeface="Cambria Math"/>
                          </a:rPr>
                          <m:t>𝑡</m:t>
                        </m:r>
                        <m:r>
                          <a:rPr kumimoji="1" lang="en-US" altLang="ja-JP" b="0" i="1" smtClean="0">
                            <a:latin typeface="Cambria Math"/>
                          </a:rPr>
                          <m:t>+1</m:t>
                        </m:r>
                      </m:e>
                    </m:d>
                    <m:r>
                      <a:rPr kumimoji="1" lang="en-US" altLang="ja-JP" b="0" i="1" smtClean="0">
                        <a:latin typeface="Cambria Math"/>
                      </a:rPr>
                      <m:t>=</m:t>
                    </m:r>
                    <m:sSub>
                      <m:sSubPr>
                        <m:ctrlPr>
                          <a:rPr kumimoji="1" lang="en-US" altLang="ja-JP" b="0" i="1" smtClean="0">
                            <a:latin typeface="Cambria Math"/>
                          </a:rPr>
                        </m:ctrlPr>
                      </m:sSubPr>
                      <m:e>
                        <m:r>
                          <a:rPr kumimoji="1" lang="en-US" altLang="ja-JP" b="0" i="1" smtClean="0">
                            <a:latin typeface="Cambria Math"/>
                          </a:rPr>
                          <m:t>𝜆</m:t>
                        </m:r>
                      </m:e>
                      <m:sub>
                        <m:r>
                          <a:rPr kumimoji="1" lang="en-US" altLang="ja-JP" b="0" i="1" smtClean="0">
                            <a:latin typeface="Cambria Math"/>
                          </a:rPr>
                          <m:t>𝜇</m:t>
                        </m:r>
                      </m:sub>
                    </m:sSub>
                    <m:d>
                      <m:dPr>
                        <m:ctrlPr>
                          <a:rPr kumimoji="1" lang="en-US" altLang="ja-JP" b="0" i="1" smtClean="0">
                            <a:latin typeface="Cambria Math"/>
                          </a:rPr>
                        </m:ctrlPr>
                      </m:dPr>
                      <m:e>
                        <m:r>
                          <a:rPr kumimoji="1" lang="en-US" altLang="ja-JP" b="0" i="1" smtClean="0">
                            <a:latin typeface="Cambria Math"/>
                          </a:rPr>
                          <m:t>𝑡</m:t>
                        </m:r>
                      </m:e>
                    </m:d>
                    <m:r>
                      <a:rPr kumimoji="1" lang="en-US" altLang="ja-JP" b="0" i="1" smtClean="0">
                        <a:latin typeface="Cambria Math"/>
                      </a:rPr>
                      <m:t>+</m:t>
                    </m:r>
                    <m:f>
                      <m:fPr>
                        <m:ctrlPr>
                          <a:rPr kumimoji="1" lang="en-US" altLang="ja-JP" b="0" i="1" smtClean="0">
                            <a:latin typeface="Cambria Math"/>
                          </a:rPr>
                        </m:ctrlPr>
                      </m:fPr>
                      <m:num>
                        <m:r>
                          <a:rPr kumimoji="1" lang="en-US" altLang="ja-JP" b="0" i="1" smtClean="0">
                            <a:latin typeface="Cambria Math"/>
                          </a:rPr>
                          <m:t>1</m:t>
                        </m:r>
                      </m:num>
                      <m:den>
                        <m:r>
                          <a:rPr kumimoji="1" lang="en-US" altLang="ja-JP" b="0" i="1" smtClean="0">
                            <a:latin typeface="Cambria Math"/>
                          </a:rPr>
                          <m:t>𝑡</m:t>
                        </m:r>
                      </m:den>
                    </m:f>
                    <m:r>
                      <m:rPr>
                        <m:sty m:val="p"/>
                      </m:rPr>
                      <a:rPr kumimoji="1" lang="en-US" altLang="ja-JP" b="0" i="0" smtClean="0">
                        <a:latin typeface="Cambria Math"/>
                      </a:rPr>
                      <m:t>Δ</m:t>
                    </m:r>
                    <m:sSub>
                      <m:sSubPr>
                        <m:ctrlPr>
                          <a:rPr kumimoji="1" lang="en-US" altLang="ja-JP" b="0" i="1" smtClean="0">
                            <a:latin typeface="Cambria Math"/>
                          </a:rPr>
                        </m:ctrlPr>
                      </m:sSubPr>
                      <m:e>
                        <m:r>
                          <a:rPr kumimoji="1" lang="en-US" altLang="ja-JP" b="0" i="1" smtClean="0">
                            <a:latin typeface="Cambria Math"/>
                          </a:rPr>
                          <m:t>𝜆</m:t>
                        </m:r>
                      </m:e>
                      <m:sub>
                        <m:r>
                          <a:rPr kumimoji="1" lang="en-US" altLang="ja-JP" b="0" i="1" smtClean="0">
                            <a:latin typeface="Cambria Math"/>
                          </a:rPr>
                          <m:t>𝜇</m:t>
                        </m:r>
                      </m:sub>
                    </m:sSub>
                    <m:r>
                      <a:rPr kumimoji="1" lang="en-US" altLang="ja-JP" b="0" i="1" smtClean="0">
                        <a:latin typeface="Cambria Math"/>
                      </a:rPr>
                      <m:t>(</m:t>
                    </m:r>
                    <m:r>
                      <a:rPr kumimoji="1" lang="en-US" altLang="ja-JP" b="0" i="1" smtClean="0">
                        <a:latin typeface="Cambria Math"/>
                      </a:rPr>
                      <m:t>𝑡</m:t>
                    </m:r>
                    <m:r>
                      <a:rPr kumimoji="1" lang="en-US" altLang="ja-JP" b="0" i="1" smtClean="0">
                        <a:latin typeface="Cambria Math"/>
                      </a:rPr>
                      <m:t>)</m:t>
                    </m:r>
                  </m:oMath>
                </a14:m>
                <a:r>
                  <a:rPr kumimoji="1" lang="ja-JP" altLang="en-US" dirty="0" smtClean="0"/>
                  <a:t>に従って変化している。</a:t>
                </a:r>
                <a:endParaRPr kumimoji="1" lang="ja-JP" altLang="en-US"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1880984" y="5862700"/>
                <a:ext cx="5688632" cy="484941"/>
              </a:xfrm>
              <a:prstGeom prst="rect">
                <a:avLst/>
              </a:prstGeom>
              <a:blipFill rotWithShape="1">
                <a:blip r:embed="rId5"/>
                <a:stretch>
                  <a:fillRect b="-3797"/>
                </a:stretch>
              </a:blipFill>
            </p:spPr>
            <p:txBody>
              <a:bodyPr/>
              <a:lstStyle/>
              <a:p>
                <a:r>
                  <a:rPr lang="ja-JP" altLang="en-US">
                    <a:noFill/>
                  </a:rPr>
                  <a:t> </a:t>
                </a:r>
              </a:p>
            </p:txBody>
          </p:sp>
        </mc:Fallback>
      </mc:AlternateContent>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217" y="836712"/>
            <a:ext cx="7769567" cy="2277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2465" y="3356992"/>
            <a:ext cx="7764319" cy="2272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スライド番号プレースホルダー 3"/>
          <p:cNvSpPr>
            <a:spLocks noGrp="1"/>
          </p:cNvSpPr>
          <p:nvPr>
            <p:ph type="sldNum" sz="quarter" idx="12"/>
          </p:nvPr>
        </p:nvSpPr>
        <p:spPr/>
        <p:txBody>
          <a:bodyPr/>
          <a:lstStyle/>
          <a:p>
            <a:fld id="{3AB62604-91A1-4246-AFFE-5DE633CAFD0F}" type="slidenum">
              <a:rPr kumimoji="1" lang="ja-JP" altLang="en-US" smtClean="0"/>
              <a:t>19</a:t>
            </a:fld>
            <a:endParaRPr kumimoji="1" lang="ja-JP" altLang="en-US"/>
          </a:p>
        </p:txBody>
      </p:sp>
    </p:spTree>
    <p:extLst>
      <p:ext uri="{BB962C8B-B14F-4D97-AF65-F5344CB8AC3E}">
        <p14:creationId xmlns:p14="http://schemas.microsoft.com/office/powerpoint/2010/main" val="1362557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71600" y="836712"/>
            <a:ext cx="7560840" cy="4031873"/>
          </a:xfrm>
          <a:prstGeom prst="rect">
            <a:avLst/>
          </a:prstGeom>
          <a:noFill/>
        </p:spPr>
        <p:txBody>
          <a:bodyPr wrap="square" rtlCol="0">
            <a:spAutoFit/>
          </a:bodyPr>
          <a:lstStyle/>
          <a:p>
            <a:r>
              <a:rPr lang="ja-JP" altLang="en-US" sz="1600" dirty="0" smtClean="0"/>
              <a:t>前回の打ち合わせで出た課題</a:t>
            </a:r>
            <a:endParaRPr lang="en-US" altLang="ja-JP" sz="1600" dirty="0" smtClean="0"/>
          </a:p>
          <a:p>
            <a:endParaRPr lang="en-US" altLang="ja-JP" sz="1600" dirty="0" smtClean="0"/>
          </a:p>
          <a:p>
            <a:pPr marL="285750" indent="-285750">
              <a:buFont typeface="Arial" panose="020B0604020202020204" pitchFamily="34" charset="0"/>
              <a:buChar char="•"/>
            </a:pPr>
            <a:r>
              <a:rPr lang="ja-JP" altLang="en-US" sz="1600" dirty="0" smtClean="0"/>
              <a:t>分散</a:t>
            </a:r>
            <a:endParaRPr lang="en-US" altLang="ja-JP" sz="1600" dirty="0"/>
          </a:p>
          <a:p>
            <a:r>
              <a:rPr lang="en-US" altLang="ja-JP" sz="1600" dirty="0"/>
              <a:t>Single</a:t>
            </a:r>
            <a:r>
              <a:rPr lang="ja-JP" altLang="en-US" sz="1600" dirty="0"/>
              <a:t>でも</a:t>
            </a:r>
            <a:r>
              <a:rPr lang="en-US" altLang="ja-JP" sz="1600" dirty="0"/>
              <a:t>GMM</a:t>
            </a:r>
            <a:r>
              <a:rPr lang="ja-JP" altLang="en-US" sz="1600" dirty="0"/>
              <a:t>でも分散が小さすぎる。</a:t>
            </a:r>
          </a:p>
          <a:p>
            <a:r>
              <a:rPr lang="ja-JP" altLang="en-US" sz="1600" dirty="0"/>
              <a:t>ミスリードを起こしうるので</a:t>
            </a:r>
            <a:r>
              <a:rPr lang="en-US" altLang="ja-JP" sz="1600" dirty="0"/>
              <a:t>plot</a:t>
            </a:r>
            <a:r>
              <a:rPr lang="ja-JP" altLang="en-US" sz="1600" dirty="0"/>
              <a:t>のところでスケールを調整しない（スケール</a:t>
            </a:r>
            <a:r>
              <a:rPr lang="en-US" altLang="ja-JP" sz="1600" dirty="0"/>
              <a:t>1.0</a:t>
            </a:r>
            <a:r>
              <a:rPr lang="ja-JP" altLang="en-US" sz="1600" dirty="0"/>
              <a:t>でやる）。</a:t>
            </a:r>
          </a:p>
          <a:p>
            <a:r>
              <a:rPr lang="en-US" altLang="ja-JP" sz="1600" dirty="0"/>
              <a:t>Single Gaussian</a:t>
            </a:r>
            <a:r>
              <a:rPr lang="ja-JP" altLang="en-US" sz="1600" dirty="0"/>
              <a:t>で分散がまともな大きさになるようにする</a:t>
            </a:r>
            <a:r>
              <a:rPr lang="ja-JP" altLang="en-US" sz="1600" dirty="0" smtClean="0"/>
              <a:t>。</a:t>
            </a:r>
            <a:endParaRPr lang="ja-JP" altLang="en-US" sz="1600" dirty="0"/>
          </a:p>
          <a:p>
            <a:r>
              <a:rPr lang="ja-JP" altLang="en-US" sz="1600" dirty="0"/>
              <a:t>観測データ点が何も</a:t>
            </a:r>
            <a:r>
              <a:rPr lang="en-US" altLang="ja-JP" sz="1600" dirty="0"/>
              <a:t>plot</a:t>
            </a:r>
            <a:r>
              <a:rPr lang="ja-JP" altLang="en-US" sz="1600" dirty="0"/>
              <a:t>のスケールをいじらなくても分散の楕円の中に含まれているようであれば良い。</a:t>
            </a:r>
          </a:p>
          <a:p>
            <a:endParaRPr lang="ja-JP" altLang="en-US" sz="1600" dirty="0"/>
          </a:p>
          <a:p>
            <a:endParaRPr lang="ja-JP" altLang="en-US" sz="1600" dirty="0"/>
          </a:p>
          <a:p>
            <a:pPr marL="285750" indent="-285750">
              <a:buFont typeface="Arial" panose="020B0604020202020204" pitchFamily="34" charset="0"/>
              <a:buChar char="•"/>
            </a:pPr>
            <a:r>
              <a:rPr lang="ja-JP" altLang="en-US" sz="1600" dirty="0" smtClean="0"/>
              <a:t>クラス分け</a:t>
            </a:r>
            <a:endParaRPr lang="en-US" altLang="ja-JP" sz="1600" dirty="0"/>
          </a:p>
          <a:p>
            <a:r>
              <a:rPr lang="ja-JP" altLang="en-US" sz="1600" dirty="0"/>
              <a:t>クラス分けが進んでいるかは</a:t>
            </a:r>
            <a:r>
              <a:rPr lang="en-US" altLang="ja-JP" sz="1600" dirty="0"/>
              <a:t>z</a:t>
            </a:r>
            <a:r>
              <a:rPr lang="ja-JP" altLang="en-US" sz="1600" dirty="0"/>
              <a:t>と</a:t>
            </a:r>
            <a:r>
              <a:rPr lang="en-US" altLang="ja-JP" sz="1600" dirty="0" err="1"/>
              <a:t>lambda_z</a:t>
            </a:r>
            <a:r>
              <a:rPr lang="ja-JP" altLang="en-US" sz="1600" dirty="0"/>
              <a:t>でデータ点ごとの帰属度を見ないとわからない（混合率ではわからない）。</a:t>
            </a:r>
          </a:p>
          <a:p>
            <a:r>
              <a:rPr lang="ja-JP" altLang="en-US" sz="1600" dirty="0" smtClean="0"/>
              <a:t>真値</a:t>
            </a:r>
            <a:r>
              <a:rPr lang="ja-JP" altLang="en-US" sz="1600" dirty="0"/>
              <a:t>に近いところから始めても平均が近い方に帰属しなので、</a:t>
            </a:r>
            <a:r>
              <a:rPr lang="en-US" altLang="ja-JP" sz="1600" dirty="0" err="1"/>
              <a:t>lambda_z</a:t>
            </a:r>
            <a:r>
              <a:rPr lang="ja-JP" altLang="en-US" sz="1600" dirty="0"/>
              <a:t>の更新がおかしい。</a:t>
            </a:r>
          </a:p>
          <a:p>
            <a:r>
              <a:rPr lang="ja-JP" altLang="en-US" sz="1600" dirty="0"/>
              <a:t>それで</a:t>
            </a:r>
            <a:r>
              <a:rPr lang="en-US" altLang="ja-JP" sz="1600" dirty="0" err="1"/>
              <a:t>lambda_z</a:t>
            </a:r>
            <a:r>
              <a:rPr lang="ja-JP" altLang="en-US" sz="1600" dirty="0"/>
              <a:t>以外の変分パラメータの更新を止めて（固定して）デバッグする。</a:t>
            </a:r>
            <a:endParaRPr kumimoji="1" lang="ja-JP" altLang="en-US" sz="1600" dirty="0"/>
          </a:p>
        </p:txBody>
      </p:sp>
      <p:cxnSp>
        <p:nvCxnSpPr>
          <p:cNvPr id="4" name="直線矢印コネクタ 3"/>
          <p:cNvCxnSpPr>
            <a:stCxn id="5" idx="3"/>
          </p:cNvCxnSpPr>
          <p:nvPr/>
        </p:nvCxnSpPr>
        <p:spPr>
          <a:xfrm>
            <a:off x="846918" y="1361520"/>
            <a:ext cx="288032" cy="1341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26838" y="1207631"/>
            <a:ext cx="720080" cy="307777"/>
          </a:xfrm>
          <a:prstGeom prst="rect">
            <a:avLst/>
          </a:prstGeom>
          <a:noFill/>
          <a:ln>
            <a:solidFill>
              <a:schemeClr val="accent1"/>
            </a:solidFill>
          </a:ln>
        </p:spPr>
        <p:txBody>
          <a:bodyPr wrap="square" rtlCol="0">
            <a:spAutoFit/>
          </a:bodyPr>
          <a:lstStyle/>
          <a:p>
            <a:r>
              <a:rPr kumimoji="1" lang="ja-JP" altLang="en-US" sz="1400" b="1" dirty="0" smtClean="0"/>
              <a:t>着手中</a:t>
            </a:r>
            <a:endParaRPr kumimoji="1" lang="ja-JP" altLang="en-US" sz="1400" b="1" dirty="0"/>
          </a:p>
        </p:txBody>
      </p:sp>
      <p:sp>
        <p:nvSpPr>
          <p:cNvPr id="8" name="テキスト ボックス 7"/>
          <p:cNvSpPr txBox="1"/>
          <p:nvPr/>
        </p:nvSpPr>
        <p:spPr>
          <a:xfrm>
            <a:off x="107504" y="3212976"/>
            <a:ext cx="720080" cy="307777"/>
          </a:xfrm>
          <a:prstGeom prst="rect">
            <a:avLst/>
          </a:prstGeom>
          <a:noFill/>
          <a:ln>
            <a:solidFill>
              <a:schemeClr val="accent1"/>
            </a:solidFill>
          </a:ln>
        </p:spPr>
        <p:txBody>
          <a:bodyPr wrap="square" rtlCol="0">
            <a:spAutoFit/>
          </a:bodyPr>
          <a:lstStyle/>
          <a:p>
            <a:r>
              <a:rPr kumimoji="1" lang="ja-JP" altLang="en-US" sz="1400" b="1" dirty="0" smtClean="0"/>
              <a:t>未着手</a:t>
            </a:r>
            <a:endParaRPr kumimoji="1" lang="ja-JP" altLang="en-US" sz="1400" b="1" dirty="0"/>
          </a:p>
        </p:txBody>
      </p:sp>
      <p:cxnSp>
        <p:nvCxnSpPr>
          <p:cNvPr id="10" name="直線矢印コネクタ 9"/>
          <p:cNvCxnSpPr>
            <a:stCxn id="8" idx="3"/>
          </p:cNvCxnSpPr>
          <p:nvPr/>
        </p:nvCxnSpPr>
        <p:spPr>
          <a:xfrm>
            <a:off x="827584" y="3366865"/>
            <a:ext cx="288032" cy="6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3AB62604-91A1-4246-AFFE-5DE633CAFD0F}" type="slidenum">
              <a:rPr kumimoji="1" lang="ja-JP" altLang="en-US" smtClean="0"/>
              <a:t>2</a:t>
            </a:fld>
            <a:endParaRPr kumimoji="1" lang="ja-JP" altLang="en-US"/>
          </a:p>
        </p:txBody>
      </p:sp>
    </p:spTree>
    <p:extLst>
      <p:ext uri="{BB962C8B-B14F-4D97-AF65-F5344CB8AC3E}">
        <p14:creationId xmlns:p14="http://schemas.microsoft.com/office/powerpoint/2010/main" val="21065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p:cNvSpPr txBox="1"/>
              <p:nvPr/>
            </p:nvSpPr>
            <p:spPr>
              <a:xfrm>
                <a:off x="683568" y="116632"/>
                <a:ext cx="5112568" cy="391646"/>
              </a:xfrm>
              <a:prstGeom prst="rect">
                <a:avLst/>
              </a:prstGeom>
              <a:noFill/>
            </p:spPr>
            <p:txBody>
              <a:bodyPr wrap="square" rtlCol="0">
                <a:spAutoFit/>
              </a:bodyPr>
              <a:lstStyle/>
              <a:p>
                <a:r>
                  <a:rPr kumimoji="1" lang="ja-JP" altLang="en-US" dirty="0" smtClean="0"/>
                  <a:t>変分パラメータ</a:t>
                </a:r>
                <a14:m>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𝜆</m:t>
                        </m:r>
                      </m:e>
                      <m:sub>
                        <m:r>
                          <a:rPr kumimoji="1" lang="en-US" altLang="ja-JP" b="0" i="1" smtClean="0">
                            <a:latin typeface="Cambria Math"/>
                          </a:rPr>
                          <m:t>𝜇</m:t>
                        </m:r>
                        <m:r>
                          <m:rPr>
                            <m:sty m:val="p"/>
                          </m:rPr>
                          <a:rPr kumimoji="1" lang="en-US" altLang="ja-JP" b="0" i="0" smtClean="0">
                            <a:latin typeface="Cambria Math"/>
                          </a:rPr>
                          <m:t>Λ</m:t>
                        </m:r>
                      </m:sub>
                    </m:sSub>
                  </m:oMath>
                </a14:m>
                <a:r>
                  <a:rPr kumimoji="1" lang="ja-JP" altLang="en-US" dirty="0" smtClean="0"/>
                  <a:t>の様子</a:t>
                </a:r>
                <a:endParaRPr kumimoji="1" lang="en-US" altLang="ja-JP" dirty="0" smtClean="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683568" y="116632"/>
                <a:ext cx="5112568" cy="391646"/>
              </a:xfrm>
              <a:prstGeom prst="rect">
                <a:avLst/>
              </a:prstGeom>
              <a:blipFill rotWithShape="1">
                <a:blip r:embed="rId4"/>
                <a:stretch>
                  <a:fillRect l="-954" t="-12500" b="-140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2084222" y="6165304"/>
                <a:ext cx="4989723" cy="441339"/>
              </a:xfrm>
              <a:prstGeom prst="rect">
                <a:avLst/>
              </a:prstGeom>
              <a:noFill/>
            </p:spPr>
            <p:txBody>
              <a:bodyPr wrap="square" rtlCol="0">
                <a:spAutoFit/>
              </a:bodyPr>
              <a:lstStyle/>
              <a:p>
                <a14:m>
                  <m:oMath xmlns:m="http://schemas.openxmlformats.org/officeDocument/2006/math">
                    <m:sSub>
                      <m:sSubPr>
                        <m:ctrlPr>
                          <a:rPr kumimoji="1" lang="en-US" altLang="ja-JP" sz="1600" b="0" i="1" smtClean="0">
                            <a:latin typeface="Cambria Math"/>
                          </a:rPr>
                        </m:ctrlPr>
                      </m:sSubPr>
                      <m:e>
                        <m:r>
                          <a:rPr kumimoji="1" lang="en-US" altLang="ja-JP" sz="1600" b="0" i="1" smtClean="0">
                            <a:latin typeface="Cambria Math"/>
                          </a:rPr>
                          <m:t>𝜆</m:t>
                        </m:r>
                      </m:e>
                      <m:sub>
                        <m:r>
                          <a:rPr kumimoji="1" lang="en-US" altLang="ja-JP" sz="1600" b="0" i="1" smtClean="0">
                            <a:latin typeface="Cambria Math"/>
                          </a:rPr>
                          <m:t>𝜇</m:t>
                        </m:r>
                        <m:r>
                          <m:rPr>
                            <m:sty m:val="p"/>
                          </m:rPr>
                          <a:rPr kumimoji="1" lang="en-US" altLang="ja-JP" sz="1600" b="0" i="0" smtClean="0">
                            <a:latin typeface="Cambria Math"/>
                          </a:rPr>
                          <m:t>Λ</m:t>
                        </m:r>
                      </m:sub>
                    </m:sSub>
                    <m:d>
                      <m:dPr>
                        <m:ctrlPr>
                          <a:rPr kumimoji="1" lang="en-US" altLang="ja-JP" sz="1600" b="0" i="1" smtClean="0">
                            <a:latin typeface="Cambria Math"/>
                          </a:rPr>
                        </m:ctrlPr>
                      </m:dPr>
                      <m:e>
                        <m:r>
                          <a:rPr kumimoji="1" lang="en-US" altLang="ja-JP" sz="1600" b="0" i="1" smtClean="0">
                            <a:latin typeface="Cambria Math"/>
                          </a:rPr>
                          <m:t>𝑡</m:t>
                        </m:r>
                        <m:r>
                          <a:rPr kumimoji="1" lang="en-US" altLang="ja-JP" sz="1600" b="0" i="1" smtClean="0">
                            <a:latin typeface="Cambria Math"/>
                          </a:rPr>
                          <m:t>+1</m:t>
                        </m:r>
                      </m:e>
                    </m:d>
                    <m:r>
                      <a:rPr kumimoji="1" lang="en-US" altLang="ja-JP" sz="1600" b="0" i="1" smtClean="0">
                        <a:latin typeface="Cambria Math"/>
                      </a:rPr>
                      <m:t>=</m:t>
                    </m:r>
                    <m:sSub>
                      <m:sSubPr>
                        <m:ctrlPr>
                          <a:rPr kumimoji="1" lang="en-US" altLang="ja-JP" sz="1600" b="0" i="1" smtClean="0">
                            <a:latin typeface="Cambria Math"/>
                          </a:rPr>
                        </m:ctrlPr>
                      </m:sSubPr>
                      <m:e>
                        <m:r>
                          <a:rPr kumimoji="1" lang="en-US" altLang="ja-JP" sz="1600" b="0" i="1" smtClean="0">
                            <a:latin typeface="Cambria Math"/>
                          </a:rPr>
                          <m:t>𝜆</m:t>
                        </m:r>
                      </m:e>
                      <m:sub>
                        <m:r>
                          <a:rPr kumimoji="1" lang="en-US" altLang="ja-JP" sz="1600" b="0" i="1" smtClean="0">
                            <a:latin typeface="Cambria Math"/>
                          </a:rPr>
                          <m:t>𝜇</m:t>
                        </m:r>
                        <m:r>
                          <m:rPr>
                            <m:sty m:val="p"/>
                          </m:rPr>
                          <a:rPr kumimoji="1" lang="en-US" altLang="ja-JP" sz="1600" b="0" i="0" smtClean="0">
                            <a:latin typeface="Cambria Math"/>
                          </a:rPr>
                          <m:t>Λ</m:t>
                        </m:r>
                      </m:sub>
                    </m:sSub>
                    <m:d>
                      <m:dPr>
                        <m:ctrlPr>
                          <a:rPr kumimoji="1" lang="en-US" altLang="ja-JP" sz="1600" b="0" i="1" smtClean="0">
                            <a:latin typeface="Cambria Math"/>
                          </a:rPr>
                        </m:ctrlPr>
                      </m:dPr>
                      <m:e>
                        <m:r>
                          <a:rPr kumimoji="1" lang="en-US" altLang="ja-JP" sz="1600" b="0" i="1" smtClean="0">
                            <a:latin typeface="Cambria Math"/>
                          </a:rPr>
                          <m:t>𝑡</m:t>
                        </m:r>
                      </m:e>
                    </m:d>
                    <m:r>
                      <a:rPr kumimoji="1" lang="en-US" altLang="ja-JP" sz="1600" b="0" i="1" smtClean="0">
                        <a:latin typeface="Cambria Math"/>
                      </a:rPr>
                      <m:t>+</m:t>
                    </m:r>
                    <m:f>
                      <m:fPr>
                        <m:ctrlPr>
                          <a:rPr kumimoji="1" lang="en-US" altLang="ja-JP" sz="1600" b="0" i="1" smtClean="0">
                            <a:latin typeface="Cambria Math"/>
                          </a:rPr>
                        </m:ctrlPr>
                      </m:fPr>
                      <m:num>
                        <m:r>
                          <a:rPr kumimoji="1" lang="en-US" altLang="ja-JP" sz="1600" b="0" i="1" smtClean="0">
                            <a:latin typeface="Cambria Math"/>
                          </a:rPr>
                          <m:t>1</m:t>
                        </m:r>
                      </m:num>
                      <m:den>
                        <m:r>
                          <a:rPr kumimoji="1" lang="en-US" altLang="ja-JP" sz="1600" b="0" i="1" smtClean="0">
                            <a:latin typeface="Cambria Math"/>
                          </a:rPr>
                          <m:t>𝑡</m:t>
                        </m:r>
                      </m:den>
                    </m:f>
                    <m:r>
                      <m:rPr>
                        <m:sty m:val="p"/>
                      </m:rPr>
                      <a:rPr kumimoji="1" lang="en-US" altLang="ja-JP" sz="1600" b="0" i="0" smtClean="0">
                        <a:latin typeface="Cambria Math"/>
                      </a:rPr>
                      <m:t>Δ</m:t>
                    </m:r>
                    <m:sSub>
                      <m:sSubPr>
                        <m:ctrlPr>
                          <a:rPr kumimoji="1" lang="en-US" altLang="ja-JP" sz="1600" b="0" i="1" smtClean="0">
                            <a:latin typeface="Cambria Math"/>
                          </a:rPr>
                        </m:ctrlPr>
                      </m:sSubPr>
                      <m:e>
                        <m:r>
                          <a:rPr kumimoji="1" lang="en-US" altLang="ja-JP" sz="1600" b="0" i="1" smtClean="0">
                            <a:latin typeface="Cambria Math"/>
                          </a:rPr>
                          <m:t>𝜆</m:t>
                        </m:r>
                      </m:e>
                      <m:sub>
                        <m:r>
                          <a:rPr kumimoji="1" lang="en-US" altLang="ja-JP" sz="1600" b="0" i="1" smtClean="0">
                            <a:latin typeface="Cambria Math"/>
                          </a:rPr>
                          <m:t>𝜇</m:t>
                        </m:r>
                        <m:r>
                          <m:rPr>
                            <m:sty m:val="p"/>
                          </m:rPr>
                          <a:rPr kumimoji="1" lang="en-US" altLang="ja-JP" sz="1600" b="0" i="0" smtClean="0">
                            <a:latin typeface="Cambria Math"/>
                          </a:rPr>
                          <m:t>Λ</m:t>
                        </m:r>
                      </m:sub>
                    </m:sSub>
                    <m:r>
                      <a:rPr kumimoji="1" lang="en-US" altLang="ja-JP" sz="1600" b="0" i="1" smtClean="0">
                        <a:latin typeface="Cambria Math"/>
                      </a:rPr>
                      <m:t>(</m:t>
                    </m:r>
                    <m:r>
                      <a:rPr kumimoji="1" lang="en-US" altLang="ja-JP" sz="1600" b="0" i="1" smtClean="0">
                        <a:latin typeface="Cambria Math"/>
                      </a:rPr>
                      <m:t>𝑡</m:t>
                    </m:r>
                    <m:r>
                      <a:rPr kumimoji="1" lang="en-US" altLang="ja-JP" sz="1600" b="0" i="1" smtClean="0">
                        <a:latin typeface="Cambria Math"/>
                      </a:rPr>
                      <m:t>)</m:t>
                    </m:r>
                  </m:oMath>
                </a14:m>
                <a:r>
                  <a:rPr kumimoji="1" lang="ja-JP" altLang="en-US" sz="1600" dirty="0" smtClean="0"/>
                  <a:t>に従って変化している。</a:t>
                </a:r>
                <a:endParaRPr kumimoji="1" lang="ja-JP" altLang="en-US" sz="16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2084222" y="6165304"/>
                <a:ext cx="4989723" cy="441339"/>
              </a:xfrm>
              <a:prstGeom prst="rect">
                <a:avLst/>
              </a:prstGeom>
              <a:blipFill rotWithShape="1">
                <a:blip r:embed="rId5"/>
                <a:stretch>
                  <a:fillRect b="-1370"/>
                </a:stretch>
              </a:blipFill>
            </p:spPr>
            <p:txBody>
              <a:bodyPr/>
              <a:lstStyle/>
              <a:p>
                <a:r>
                  <a:rPr lang="ja-JP" altLang="en-US">
                    <a:noFill/>
                  </a:rPr>
                  <a:t> </a:t>
                </a:r>
              </a:p>
            </p:txBody>
          </p:sp>
        </mc:Fallback>
      </mc:AlternateContent>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548680"/>
            <a:ext cx="7566025"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68" y="3306617"/>
            <a:ext cx="7553325"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スライド番号プレースホルダー 1"/>
          <p:cNvSpPr>
            <a:spLocks noGrp="1"/>
          </p:cNvSpPr>
          <p:nvPr>
            <p:ph type="sldNum" sz="quarter" idx="12"/>
          </p:nvPr>
        </p:nvSpPr>
        <p:spPr/>
        <p:txBody>
          <a:bodyPr/>
          <a:lstStyle/>
          <a:p>
            <a:fld id="{3AB62604-91A1-4246-AFFE-5DE633CAFD0F}" type="slidenum">
              <a:rPr kumimoji="1" lang="ja-JP" altLang="en-US" smtClean="0"/>
              <a:t>20</a:t>
            </a:fld>
            <a:endParaRPr kumimoji="1" lang="ja-JP" altLang="en-US"/>
          </a:p>
        </p:txBody>
      </p:sp>
    </p:spTree>
    <p:extLst>
      <p:ext uri="{BB962C8B-B14F-4D97-AF65-F5344CB8AC3E}">
        <p14:creationId xmlns:p14="http://schemas.microsoft.com/office/powerpoint/2010/main" val="140831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p:cNvSpPr txBox="1"/>
              <p:nvPr/>
            </p:nvSpPr>
            <p:spPr>
              <a:xfrm>
                <a:off x="1259996" y="2132856"/>
                <a:ext cx="6624736" cy="1600438"/>
              </a:xfrm>
              <a:prstGeom prst="rect">
                <a:avLst/>
              </a:prstGeom>
              <a:noFill/>
            </p:spPr>
            <p:txBody>
              <a:bodyPr wrap="square" rtlCol="0">
                <a:spAutoFit/>
              </a:bodyPr>
              <a:lstStyle/>
              <a:p>
                <a:r>
                  <a:rPr kumimoji="1" lang="en-US" altLang="ja-JP" sz="1600" dirty="0" smtClean="0"/>
                  <a:t>Single Gaussian</a:t>
                </a:r>
                <a:r>
                  <a:rPr kumimoji="1" lang="ja-JP" altLang="en-US" sz="1600" dirty="0" smtClean="0"/>
                  <a:t>の分散の問題</a:t>
                </a:r>
                <a:endParaRPr kumimoji="1" lang="en-US" altLang="ja-JP" sz="1600" dirty="0" smtClean="0"/>
              </a:p>
              <a:p>
                <a:endParaRPr kumimoji="1" lang="en-US" altLang="ja-JP" sz="1600" dirty="0" smtClean="0"/>
              </a:p>
              <a:p>
                <a:r>
                  <a:rPr lang="en-US" altLang="ja-JP" sz="1600" dirty="0" smtClean="0"/>
                  <a:t>Single Gaussian</a:t>
                </a:r>
                <a:r>
                  <a:rPr lang="ja-JP" altLang="en-US" sz="1600" dirty="0" smtClean="0"/>
                  <a:t>の分散は近似分布の</a:t>
                </a:r>
                <a:r>
                  <a:rPr lang="en-US" altLang="ja-JP" sz="1600" dirty="0" err="1" smtClean="0"/>
                  <a:t>Wishart</a:t>
                </a:r>
                <a:r>
                  <a:rPr lang="ja-JP" altLang="en-US" sz="1600" dirty="0" smtClean="0"/>
                  <a:t>分布からのサンプル値の逆行列なので、まず、</a:t>
                </a:r>
                <a:r>
                  <a:rPr lang="en-US" altLang="ja-JP" sz="1600" dirty="0" err="1" smtClean="0"/>
                  <a:t>Wishart</a:t>
                </a:r>
                <a:r>
                  <a:rPr lang="ja-JP" altLang="en-US" sz="1600" dirty="0" smtClean="0"/>
                  <a:t>分布の変分パラメータの</a:t>
                </a:r>
                <a14:m>
                  <m:oMath xmlns:m="http://schemas.openxmlformats.org/officeDocument/2006/math">
                    <m:sSub>
                      <m:sSubPr>
                        <m:ctrlPr>
                          <a:rPr lang="en-US" altLang="ja-JP" sz="1600" b="0" i="1" smtClean="0">
                            <a:latin typeface="Cambria Math"/>
                          </a:rPr>
                        </m:ctrlPr>
                      </m:sSubPr>
                      <m:e>
                        <m:r>
                          <a:rPr lang="en-US" altLang="ja-JP" sz="1600" b="0" i="1" smtClean="0">
                            <a:latin typeface="Cambria Math"/>
                          </a:rPr>
                          <m:t>𝜆</m:t>
                        </m:r>
                      </m:e>
                      <m:sub>
                        <m:r>
                          <m:rPr>
                            <m:sty m:val="p"/>
                          </m:rPr>
                          <a:rPr lang="en-US" altLang="ja-JP" sz="1600" b="0" i="0" smtClean="0">
                            <a:latin typeface="Cambria Math"/>
                          </a:rPr>
                          <m:t>Λ</m:t>
                        </m:r>
                      </m:sub>
                    </m:sSub>
                  </m:oMath>
                </a14:m>
                <a:r>
                  <a:rPr lang="ja-JP" altLang="en-US" sz="1600" dirty="0" err="1" smtClean="0"/>
                  <a:t>だけを</a:t>
                </a:r>
                <a:r>
                  <a:rPr lang="ja-JP" altLang="en-US" sz="1600" dirty="0" smtClean="0"/>
                  <a:t>変化させ、あとは固定してデバッグする。</a:t>
                </a:r>
                <a:endParaRPr lang="en-US" altLang="ja-JP" sz="1600" dirty="0"/>
              </a:p>
              <a:p>
                <a:endParaRPr kumimoji="1" lang="ja-JP" altLang="en-US" sz="1600" dirty="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1259996" y="2132856"/>
                <a:ext cx="6624736" cy="1600438"/>
              </a:xfrm>
              <a:prstGeom prst="rect">
                <a:avLst/>
              </a:prstGeom>
              <a:blipFill rotWithShape="1">
                <a:blip r:embed="rId2"/>
                <a:stretch>
                  <a:fillRect l="-552" t="-1908"/>
                </a:stretch>
              </a:blipFill>
            </p:spPr>
            <p:txBody>
              <a:bodyPr/>
              <a:lstStyle/>
              <a:p>
                <a:r>
                  <a:rPr lang="ja-JP" altLang="en-US">
                    <a:noFill/>
                  </a:rPr>
                  <a:t> </a:t>
                </a:r>
              </a:p>
            </p:txBody>
          </p:sp>
        </mc:Fallback>
      </mc:AlternateContent>
      <p:sp>
        <p:nvSpPr>
          <p:cNvPr id="3" name="スライド番号プレースホルダー 2"/>
          <p:cNvSpPr>
            <a:spLocks noGrp="1"/>
          </p:cNvSpPr>
          <p:nvPr>
            <p:ph type="sldNum" sz="quarter" idx="12"/>
          </p:nvPr>
        </p:nvSpPr>
        <p:spPr/>
        <p:txBody>
          <a:bodyPr/>
          <a:lstStyle/>
          <a:p>
            <a:fld id="{3AB62604-91A1-4246-AFFE-5DE633CAFD0F}" type="slidenum">
              <a:rPr kumimoji="1" lang="ja-JP" altLang="en-US" smtClean="0"/>
              <a:t>3</a:t>
            </a:fld>
            <a:endParaRPr kumimoji="1" lang="ja-JP" altLang="en-US"/>
          </a:p>
        </p:txBody>
      </p:sp>
    </p:spTree>
    <p:extLst>
      <p:ext uri="{BB962C8B-B14F-4D97-AF65-F5344CB8AC3E}">
        <p14:creationId xmlns:p14="http://schemas.microsoft.com/office/powerpoint/2010/main" val="3722898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p:cNvSpPr txBox="1"/>
              <p:nvPr/>
            </p:nvSpPr>
            <p:spPr>
              <a:xfrm>
                <a:off x="395536" y="676893"/>
                <a:ext cx="8352928" cy="3502818"/>
              </a:xfrm>
              <a:prstGeom prst="rect">
                <a:avLst/>
              </a:prstGeom>
              <a:noFill/>
            </p:spPr>
            <p:txBody>
              <a:bodyPr wrap="square" rtlCol="0">
                <a:spAutoFit/>
              </a:bodyPr>
              <a:lstStyle/>
              <a:p>
                <a:r>
                  <a:rPr kumimoji="1" lang="ja-JP" altLang="en-US" sz="1600" dirty="0" smtClean="0"/>
                  <a:t>実験条件（初期条件）：</a:t>
                </a:r>
                <a:endParaRPr kumimoji="1" lang="en-US" altLang="ja-JP" sz="1600" dirty="0" smtClean="0"/>
              </a:p>
              <a:p>
                <a:r>
                  <a:rPr lang="en-US" altLang="ja-JP" sz="1600" dirty="0" smtClean="0"/>
                  <a:t>N=1000, S=100</a:t>
                </a:r>
              </a:p>
              <a:p>
                <a:pPr/>
                <a14:m>
                  <m:oMathPara xmlns:m="http://schemas.openxmlformats.org/officeDocument/2006/math">
                    <m:oMathParaPr>
                      <m:jc m:val="centerGroup"/>
                    </m:oMathParaPr>
                    <m:oMath xmlns:m="http://schemas.openxmlformats.org/officeDocument/2006/math">
                      <m:r>
                        <a:rPr lang="en-US" altLang="ja-JP" sz="1600" b="0" i="1" smtClean="0">
                          <a:latin typeface="Cambria Math"/>
                        </a:rPr>
                        <m:t>𝛼</m:t>
                      </m:r>
                      <m:r>
                        <a:rPr lang="en-US" altLang="ja-JP" sz="1600" b="0" i="1" smtClean="0">
                          <a:latin typeface="Cambria Math"/>
                        </a:rPr>
                        <m:t>=</m:t>
                      </m:r>
                      <m:d>
                        <m:dPr>
                          <m:ctrlPr>
                            <a:rPr lang="en-US" altLang="ja-JP" sz="1600" b="0" i="1" smtClean="0">
                              <a:latin typeface="Cambria Math"/>
                            </a:rPr>
                          </m:ctrlPr>
                        </m:dPr>
                        <m:e>
                          <m:r>
                            <a:rPr lang="en-US" altLang="ja-JP" sz="1600" b="0" i="1" smtClean="0">
                              <a:latin typeface="Cambria Math"/>
                            </a:rPr>
                            <m:t>0.2, 0.0</m:t>
                          </m:r>
                        </m:e>
                      </m:d>
                    </m:oMath>
                  </m:oMathPara>
                </a14:m>
                <a:endParaRPr lang="en-US" altLang="ja-JP" sz="1600" b="0" dirty="0" smtClean="0"/>
              </a:p>
              <a:p>
                <a:pPr/>
                <a14:m>
                  <m:oMathPara xmlns:m="http://schemas.openxmlformats.org/officeDocument/2006/math">
                    <m:oMathParaPr>
                      <m:jc m:val="centerGroup"/>
                    </m:oMathParaPr>
                    <m:oMath xmlns:m="http://schemas.openxmlformats.org/officeDocument/2006/math">
                      <m:r>
                        <a:rPr lang="en-US" altLang="ja-JP" sz="1600" b="0" i="1" smtClean="0">
                          <a:latin typeface="Cambria Math"/>
                        </a:rPr>
                        <m:t>𝛽</m:t>
                      </m:r>
                      <m:r>
                        <a:rPr lang="en-US" altLang="ja-JP" sz="1600" b="0" i="1" smtClean="0">
                          <a:latin typeface="Cambria Math"/>
                        </a:rPr>
                        <m:t>=</m:t>
                      </m:r>
                      <m:d>
                        <m:dPr>
                          <m:ctrlPr>
                            <a:rPr lang="en-US" altLang="ja-JP" sz="1600" b="0" i="1" smtClean="0">
                              <a:latin typeface="Cambria Math"/>
                            </a:rPr>
                          </m:ctrlPr>
                        </m:dPr>
                        <m:e>
                          <m:m>
                            <m:mPr>
                              <m:mcs>
                                <m:mc>
                                  <m:mcPr>
                                    <m:count m:val="2"/>
                                    <m:mcJc m:val="center"/>
                                  </m:mcPr>
                                </m:mc>
                              </m:mcs>
                              <m:ctrlPr>
                                <a:rPr lang="en-US" altLang="ja-JP" sz="1600" b="0" i="1" smtClean="0">
                                  <a:latin typeface="Cambria Math"/>
                                </a:rPr>
                              </m:ctrlPr>
                            </m:mPr>
                            <m:mr>
                              <m:e>
                                <m:r>
                                  <m:rPr>
                                    <m:brk m:alnAt="7"/>
                                  </m:rPr>
                                  <a:rPr lang="en-US" altLang="ja-JP" sz="1600" b="0" i="1" smtClean="0">
                                    <a:latin typeface="Cambria Math"/>
                                  </a:rPr>
                                  <m:t>1</m:t>
                                </m:r>
                                <m:r>
                                  <a:rPr lang="en-US" altLang="ja-JP" sz="1600" b="0" i="1" smtClean="0">
                                    <a:latin typeface="Cambria Math"/>
                                  </a:rPr>
                                  <m:t>0.0</m:t>
                                </m:r>
                              </m:e>
                              <m:e>
                                <m:r>
                                  <a:rPr lang="en-US" altLang="ja-JP" sz="1600" b="0" i="1" smtClean="0">
                                    <a:latin typeface="Cambria Math"/>
                                  </a:rPr>
                                  <m:t>0</m:t>
                                </m:r>
                              </m:e>
                            </m:mr>
                            <m:mr>
                              <m:e>
                                <m:r>
                                  <a:rPr lang="en-US" altLang="ja-JP" sz="1600" b="0" i="1" smtClean="0">
                                    <a:latin typeface="Cambria Math"/>
                                  </a:rPr>
                                  <m:t>0</m:t>
                                </m:r>
                              </m:e>
                              <m:e>
                                <m:r>
                                  <a:rPr lang="en-US" altLang="ja-JP" sz="1600" b="0" i="1" smtClean="0">
                                    <a:latin typeface="Cambria Math"/>
                                  </a:rPr>
                                  <m:t>10.0</m:t>
                                </m:r>
                              </m:e>
                            </m:mr>
                          </m:m>
                        </m:e>
                      </m:d>
                    </m:oMath>
                  </m:oMathPara>
                </a14:m>
                <a:endParaRPr lang="en-US" altLang="ja-JP" sz="1600" dirty="0" smtClean="0"/>
              </a:p>
              <a:p>
                <a:pPr/>
                <a14:m>
                  <m:oMathPara xmlns:m="http://schemas.openxmlformats.org/officeDocument/2006/math">
                    <m:oMathParaPr>
                      <m:jc m:val="centerGroup"/>
                    </m:oMathParaPr>
                    <m:oMath xmlns:m="http://schemas.openxmlformats.org/officeDocument/2006/math">
                      <m:r>
                        <a:rPr lang="en-US" altLang="ja-JP" sz="1600" b="0" i="1" smtClean="0">
                          <a:latin typeface="Cambria Math"/>
                        </a:rPr>
                        <m:t>𝑉</m:t>
                      </m:r>
                      <m:r>
                        <a:rPr lang="en-US" altLang="ja-JP" sz="1600" b="0" i="1" smtClean="0">
                          <a:latin typeface="Cambria Math"/>
                        </a:rPr>
                        <m:t>=</m:t>
                      </m:r>
                      <m:d>
                        <m:dPr>
                          <m:ctrlPr>
                            <a:rPr lang="en-US" altLang="ja-JP" sz="1600" b="0" i="1" smtClean="0">
                              <a:latin typeface="Cambria Math"/>
                            </a:rPr>
                          </m:ctrlPr>
                        </m:dPr>
                        <m:e>
                          <m:m>
                            <m:mPr>
                              <m:mcs>
                                <m:mc>
                                  <m:mcPr>
                                    <m:count m:val="2"/>
                                    <m:mcJc m:val="center"/>
                                  </m:mcPr>
                                </m:mc>
                              </m:mcs>
                              <m:ctrlPr>
                                <a:rPr lang="en-US" altLang="ja-JP" sz="1600" b="0" i="1" smtClean="0">
                                  <a:latin typeface="Cambria Math"/>
                                </a:rPr>
                              </m:ctrlPr>
                            </m:mPr>
                            <m:mr>
                              <m:e>
                                <m:r>
                                  <m:rPr>
                                    <m:brk m:alnAt="7"/>
                                  </m:rPr>
                                  <a:rPr lang="en-US" altLang="ja-JP" sz="1600" b="0" i="1" smtClean="0">
                                    <a:latin typeface="Cambria Math"/>
                                  </a:rPr>
                                  <m:t>0</m:t>
                                </m:r>
                                <m:r>
                                  <a:rPr lang="en-US" altLang="ja-JP" sz="1600" b="0" i="1" smtClean="0">
                                    <a:latin typeface="Cambria Math"/>
                                  </a:rPr>
                                  <m:t>.15</m:t>
                                </m:r>
                              </m:e>
                              <m:e>
                                <m:r>
                                  <a:rPr lang="en-US" altLang="ja-JP" sz="1600" b="0" i="1" smtClean="0">
                                    <a:latin typeface="Cambria Math"/>
                                  </a:rPr>
                                  <m:t>0.0</m:t>
                                </m:r>
                              </m:e>
                            </m:mr>
                            <m:mr>
                              <m:e>
                                <m:r>
                                  <a:rPr lang="en-US" altLang="ja-JP" sz="1600" b="0" i="1" smtClean="0">
                                    <a:latin typeface="Cambria Math"/>
                                  </a:rPr>
                                  <m:t>0.0</m:t>
                                </m:r>
                              </m:e>
                              <m:e>
                                <m:r>
                                  <a:rPr lang="en-US" altLang="ja-JP" sz="1600" b="0" i="1" smtClean="0">
                                    <a:latin typeface="Cambria Math"/>
                                  </a:rPr>
                                  <m:t>0.2</m:t>
                                </m:r>
                              </m:e>
                            </m:mr>
                          </m:m>
                        </m:e>
                      </m:d>
                    </m:oMath>
                  </m:oMathPara>
                </a14:m>
                <a:endParaRPr lang="en-US" altLang="ja-JP" sz="1600" dirty="0" smtClean="0"/>
              </a:p>
              <a:p>
                <a:pPr/>
                <a14:m>
                  <m:oMathPara xmlns:m="http://schemas.openxmlformats.org/officeDocument/2006/math">
                    <m:oMathParaPr>
                      <m:jc m:val="centerGroup"/>
                    </m:oMathParaPr>
                    <m:oMath xmlns:m="http://schemas.openxmlformats.org/officeDocument/2006/math">
                      <m:r>
                        <a:rPr lang="en-US" altLang="ja-JP" sz="1600" b="0" i="1" smtClean="0">
                          <a:latin typeface="Cambria Math"/>
                        </a:rPr>
                        <m:t>𝜈</m:t>
                      </m:r>
                      <m:r>
                        <a:rPr lang="en-US" altLang="ja-JP" sz="1600" b="0" i="1" smtClean="0">
                          <a:latin typeface="Cambria Math"/>
                        </a:rPr>
                        <m:t>=3.0</m:t>
                      </m:r>
                    </m:oMath>
                  </m:oMathPara>
                </a14:m>
                <a:endParaRPr lang="en-US" altLang="ja-JP" sz="1600" dirty="0" smtClean="0"/>
              </a:p>
              <a:p>
                <a14:m>
                  <m:oMath xmlns:m="http://schemas.openxmlformats.org/officeDocument/2006/math">
                    <m:sSub>
                      <m:sSubPr>
                        <m:ctrlPr>
                          <a:rPr lang="en-US" altLang="ja-JP" sz="1600" b="0" i="1" smtClean="0">
                            <a:latin typeface="Cambria Math"/>
                          </a:rPr>
                        </m:ctrlPr>
                      </m:sSubPr>
                      <m:e>
                        <m:r>
                          <a:rPr lang="en-US" altLang="ja-JP" sz="1600" b="0" i="1" smtClean="0">
                            <a:latin typeface="Cambria Math"/>
                          </a:rPr>
                          <m:t>𝜆</m:t>
                        </m:r>
                      </m:e>
                      <m:sub>
                        <m:r>
                          <a:rPr lang="en-US" altLang="ja-JP" sz="1600" b="0" i="1" smtClean="0">
                            <a:latin typeface="Cambria Math"/>
                          </a:rPr>
                          <m:t>𝜇</m:t>
                        </m:r>
                      </m:sub>
                    </m:sSub>
                  </m:oMath>
                </a14:m>
                <a:r>
                  <a:rPr lang="ja-JP" altLang="en-US" sz="1600" dirty="0" smtClean="0"/>
                  <a:t>の初期値：</a:t>
                </a:r>
                <a14:m>
                  <m:oMath xmlns:m="http://schemas.openxmlformats.org/officeDocument/2006/math">
                    <m:r>
                      <a:rPr lang="en-US" altLang="ja-JP" sz="1600" b="0" i="1" smtClean="0">
                        <a:latin typeface="Cambria Math"/>
                      </a:rPr>
                      <m:t>(0.0, 0.0)</m:t>
                    </m:r>
                  </m:oMath>
                </a14:m>
                <a:endParaRPr lang="en-US" altLang="ja-JP" sz="1600" dirty="0" smtClean="0"/>
              </a:p>
              <a:p>
                <a14:m>
                  <m:oMath xmlns:m="http://schemas.openxmlformats.org/officeDocument/2006/math">
                    <m:sSub>
                      <m:sSubPr>
                        <m:ctrlPr>
                          <a:rPr lang="en-US" altLang="ja-JP" sz="1600" b="0" i="1" smtClean="0">
                            <a:latin typeface="Cambria Math"/>
                          </a:rPr>
                        </m:ctrlPr>
                      </m:sSubPr>
                      <m:e>
                        <m:r>
                          <a:rPr lang="en-US" altLang="ja-JP" sz="1600" b="0" i="1" smtClean="0">
                            <a:latin typeface="Cambria Math"/>
                          </a:rPr>
                          <m:t>𝜆</m:t>
                        </m:r>
                      </m:e>
                      <m:sub>
                        <m:r>
                          <a:rPr lang="en-US" altLang="ja-JP" sz="1600" b="0" i="1" smtClean="0">
                            <a:latin typeface="Cambria Math"/>
                          </a:rPr>
                          <m:t>𝜇</m:t>
                        </m:r>
                        <m:r>
                          <m:rPr>
                            <m:sty m:val="p"/>
                          </m:rPr>
                          <a:rPr lang="en-US" altLang="ja-JP" sz="1600" b="0" i="0" smtClean="0">
                            <a:latin typeface="Cambria Math"/>
                          </a:rPr>
                          <m:t>Λ</m:t>
                        </m:r>
                      </m:sub>
                    </m:sSub>
                  </m:oMath>
                </a14:m>
                <a:r>
                  <a:rPr lang="ja-JP" altLang="en-US" sz="1600" b="0" dirty="0" smtClean="0">
                    <a:latin typeface="Cambria Math"/>
                  </a:rPr>
                  <a:t>の初期値：</a:t>
                </a:r>
                <a14:m>
                  <m:oMath xmlns:m="http://schemas.openxmlformats.org/officeDocument/2006/math">
                    <m:d>
                      <m:dPr>
                        <m:ctrlPr>
                          <a:rPr lang="en-US" altLang="ja-JP" sz="1600" b="0" i="1" smtClean="0">
                            <a:latin typeface="Cambria Math"/>
                          </a:rPr>
                        </m:ctrlPr>
                      </m:dPr>
                      <m:e>
                        <m:m>
                          <m:mPr>
                            <m:mcs>
                              <m:mc>
                                <m:mcPr>
                                  <m:count m:val="2"/>
                                  <m:mcJc m:val="center"/>
                                </m:mcPr>
                              </m:mc>
                            </m:mcs>
                            <m:ctrlPr>
                              <a:rPr lang="en-US" altLang="ja-JP" sz="1600" b="0" i="1" smtClean="0">
                                <a:latin typeface="Cambria Math"/>
                              </a:rPr>
                            </m:ctrlPr>
                          </m:mPr>
                          <m:mr>
                            <m:e>
                              <m:r>
                                <m:rPr>
                                  <m:brk m:alnAt="7"/>
                                </m:rPr>
                                <a:rPr lang="en-US" altLang="ja-JP" sz="1600" b="0" i="1" smtClean="0">
                                  <a:latin typeface="Cambria Math"/>
                                </a:rPr>
                                <m:t>1</m:t>
                              </m:r>
                              <m:r>
                                <a:rPr lang="en-US" altLang="ja-JP" sz="1600" b="0" i="1" smtClean="0">
                                  <a:latin typeface="Cambria Math"/>
                                </a:rPr>
                                <m:t>.0</m:t>
                              </m:r>
                            </m:e>
                            <m:e>
                              <m:r>
                                <a:rPr lang="en-US" altLang="ja-JP" sz="1600" b="0" i="1" smtClean="0">
                                  <a:latin typeface="Cambria Math"/>
                                </a:rPr>
                                <m:t>0.0</m:t>
                              </m:r>
                            </m:e>
                          </m:mr>
                          <m:mr>
                            <m:e>
                              <m:r>
                                <a:rPr lang="en-US" altLang="ja-JP" sz="1600" b="0" i="1" smtClean="0">
                                  <a:latin typeface="Cambria Math"/>
                                </a:rPr>
                                <m:t>0.0</m:t>
                              </m:r>
                            </m:e>
                            <m:e>
                              <m:r>
                                <a:rPr lang="en-US" altLang="ja-JP" sz="1600" b="0" i="1" smtClean="0">
                                  <a:latin typeface="Cambria Math"/>
                                </a:rPr>
                                <m:t>1.0</m:t>
                              </m:r>
                            </m:e>
                          </m:mr>
                        </m:m>
                      </m:e>
                    </m:d>
                  </m:oMath>
                </a14:m>
                <a:endParaRPr lang="en-US" altLang="ja-JP" sz="1600" b="0" i="1" dirty="0" smtClean="0">
                  <a:latin typeface="Cambria Math"/>
                </a:endParaRPr>
              </a:p>
              <a:p>
                <a14:m>
                  <m:oMath xmlns:m="http://schemas.openxmlformats.org/officeDocument/2006/math">
                    <m:sSub>
                      <m:sSubPr>
                        <m:ctrlPr>
                          <a:rPr lang="en-US" altLang="ja-JP" sz="1600" b="0" i="1" smtClean="0">
                            <a:latin typeface="Cambria Math"/>
                          </a:rPr>
                        </m:ctrlPr>
                      </m:sSubPr>
                      <m:e>
                        <m:r>
                          <a:rPr lang="en-US" altLang="ja-JP" sz="1600" b="0" i="1" smtClean="0">
                            <a:latin typeface="Cambria Math"/>
                          </a:rPr>
                          <m:t>𝜆</m:t>
                        </m:r>
                      </m:e>
                      <m:sub>
                        <m:r>
                          <m:rPr>
                            <m:sty m:val="p"/>
                          </m:rPr>
                          <a:rPr lang="en-US" altLang="ja-JP" sz="1600" b="0" i="0" smtClean="0">
                            <a:latin typeface="Cambria Math"/>
                          </a:rPr>
                          <m:t>Λ</m:t>
                        </m:r>
                      </m:sub>
                    </m:sSub>
                  </m:oMath>
                </a14:m>
                <a:r>
                  <a:rPr lang="ja-JP" altLang="en-US" sz="1600" dirty="0" smtClean="0"/>
                  <a:t>の初期値：</a:t>
                </a:r>
                <a14:m>
                  <m:oMath xmlns:m="http://schemas.openxmlformats.org/officeDocument/2006/math">
                    <m:d>
                      <m:dPr>
                        <m:ctrlPr>
                          <a:rPr lang="en-US" altLang="ja-JP" sz="1600" i="1" smtClean="0">
                            <a:latin typeface="Cambria Math"/>
                          </a:rPr>
                        </m:ctrlPr>
                      </m:dPr>
                      <m:e>
                        <m:m>
                          <m:mPr>
                            <m:mcs>
                              <m:mc>
                                <m:mcPr>
                                  <m:count m:val="2"/>
                                  <m:mcJc m:val="center"/>
                                </m:mcPr>
                              </m:mc>
                            </m:mcs>
                            <m:ctrlPr>
                              <a:rPr lang="en-US" altLang="ja-JP" sz="1600" i="1" smtClean="0">
                                <a:latin typeface="Cambria Math"/>
                              </a:rPr>
                            </m:ctrlPr>
                          </m:mPr>
                          <m:mr>
                            <m:e>
                              <m:r>
                                <m:rPr>
                                  <m:brk m:alnAt="7"/>
                                </m:rPr>
                                <a:rPr lang="en-US" altLang="ja-JP" sz="1600" b="0" i="1" smtClean="0">
                                  <a:latin typeface="Cambria Math"/>
                                </a:rPr>
                                <m:t>0</m:t>
                              </m:r>
                              <m:r>
                                <a:rPr lang="en-US" altLang="ja-JP" sz="1600" b="0" i="1" smtClean="0">
                                  <a:latin typeface="Cambria Math"/>
                                </a:rPr>
                                <m:t>.3</m:t>
                              </m:r>
                            </m:e>
                            <m:e>
                              <m:r>
                                <a:rPr lang="en-US" altLang="ja-JP" sz="1600" b="0" i="1" smtClean="0">
                                  <a:latin typeface="Cambria Math"/>
                                </a:rPr>
                                <m:t>0.0</m:t>
                              </m:r>
                            </m:e>
                          </m:mr>
                          <m:mr>
                            <m:e>
                              <m:r>
                                <a:rPr lang="en-US" altLang="ja-JP" sz="1600" b="0" i="1" smtClean="0">
                                  <a:latin typeface="Cambria Math"/>
                                </a:rPr>
                                <m:t>0.0</m:t>
                              </m:r>
                            </m:e>
                            <m:e>
                              <m:r>
                                <a:rPr lang="en-US" altLang="ja-JP" sz="1600" b="0" i="1" smtClean="0">
                                  <a:latin typeface="Cambria Math"/>
                                </a:rPr>
                                <m:t>0.3</m:t>
                              </m:r>
                            </m:e>
                          </m:mr>
                        </m:m>
                      </m:e>
                    </m:d>
                  </m:oMath>
                </a14:m>
                <a:endParaRPr lang="en-US" altLang="ja-JP" sz="1600" dirty="0" smtClean="0"/>
              </a:p>
              <a:p>
                <a14:m>
                  <m:oMath xmlns:m="http://schemas.openxmlformats.org/officeDocument/2006/math">
                    <m:sSub>
                      <m:sSubPr>
                        <m:ctrlPr>
                          <a:rPr lang="en-US" altLang="ja-JP" sz="1600" b="0" i="1" smtClean="0">
                            <a:latin typeface="Cambria Math"/>
                          </a:rPr>
                        </m:ctrlPr>
                      </m:sSubPr>
                      <m:e>
                        <m:r>
                          <a:rPr lang="en-US" altLang="ja-JP" sz="1600" b="0" i="1" smtClean="0">
                            <a:latin typeface="Cambria Math"/>
                          </a:rPr>
                          <m:t>𝜆</m:t>
                        </m:r>
                      </m:e>
                      <m:sub>
                        <m:r>
                          <a:rPr lang="en-US" altLang="ja-JP" sz="1600" b="0" i="1" smtClean="0">
                            <a:latin typeface="Cambria Math"/>
                          </a:rPr>
                          <m:t>𝜈</m:t>
                        </m:r>
                      </m:sub>
                    </m:sSub>
                  </m:oMath>
                </a14:m>
                <a:r>
                  <a:rPr lang="ja-JP" altLang="en-US" sz="1600" dirty="0" smtClean="0"/>
                  <a:t>の初期値：</a:t>
                </a:r>
                <a14:m>
                  <m:oMath xmlns:m="http://schemas.openxmlformats.org/officeDocument/2006/math">
                    <m:r>
                      <a:rPr lang="en-US" altLang="ja-JP" sz="1600" i="1">
                        <a:latin typeface="Cambria Math"/>
                      </a:rPr>
                      <m:t>1</m:t>
                    </m:r>
                    <m:r>
                      <a:rPr lang="en-US" altLang="ja-JP" sz="1600" b="0" i="1" smtClean="0">
                        <a:latin typeface="Cambria Math"/>
                      </a:rPr>
                      <m:t>0.0</m:t>
                    </m:r>
                  </m:oMath>
                </a14:m>
                <a:endParaRPr lang="en-US" altLang="ja-JP" sz="1600" dirty="0" smtClean="0"/>
              </a:p>
              <a:p>
                <a14:m>
                  <m:oMath xmlns:m="http://schemas.openxmlformats.org/officeDocument/2006/math">
                    <m:r>
                      <a:rPr lang="en-US" altLang="ja-JP" sz="1600" b="0" i="1" smtClean="0">
                        <a:latin typeface="Cambria Math"/>
                      </a:rPr>
                      <m:t>𝜌</m:t>
                    </m:r>
                  </m:oMath>
                </a14:m>
                <a:r>
                  <a:rPr lang="ja-JP" altLang="en-US" sz="1600" dirty="0" smtClean="0"/>
                  <a:t>の初期値：</a:t>
                </a:r>
                <a14:m>
                  <m:oMath xmlns:m="http://schemas.openxmlformats.org/officeDocument/2006/math">
                    <m:r>
                      <a:rPr lang="en-US" altLang="ja-JP" sz="1600" b="0" i="0" smtClean="0">
                        <a:latin typeface="Cambria Math"/>
                      </a:rPr>
                      <m:t>1</m:t>
                    </m:r>
                    <m:r>
                      <a:rPr lang="en-US" altLang="ja-JP" sz="1600" b="0" i="1" smtClean="0">
                        <a:latin typeface="Cambria Math"/>
                      </a:rPr>
                      <m:t>.0×</m:t>
                    </m:r>
                    <m:sSup>
                      <m:sSupPr>
                        <m:ctrlPr>
                          <a:rPr lang="en-US" altLang="ja-JP" sz="1600" b="0" i="1" smtClean="0">
                            <a:latin typeface="Cambria Math"/>
                          </a:rPr>
                        </m:ctrlPr>
                      </m:sSupPr>
                      <m:e>
                        <m:r>
                          <a:rPr lang="en-US" altLang="ja-JP" sz="1600" b="0" i="1" smtClean="0">
                            <a:latin typeface="Cambria Math"/>
                          </a:rPr>
                          <m:t>10</m:t>
                        </m:r>
                      </m:e>
                      <m:sup>
                        <m:r>
                          <a:rPr lang="en-US" altLang="ja-JP" sz="1600" b="0" i="1" smtClean="0">
                            <a:latin typeface="Cambria Math"/>
                          </a:rPr>
                          <m:t>−6</m:t>
                        </m:r>
                      </m:sup>
                    </m:sSup>
                  </m:oMath>
                </a14:m>
                <a:endParaRPr lang="en-US" altLang="ja-JP" sz="1600" dirty="0" smtClean="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395536" y="676893"/>
                <a:ext cx="8352928" cy="3502818"/>
              </a:xfrm>
              <a:prstGeom prst="rect">
                <a:avLst/>
              </a:prstGeom>
              <a:blipFill rotWithShape="1">
                <a:blip r:embed="rId2"/>
                <a:stretch>
                  <a:fillRect l="-438" t="-870" b="-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p:cNvSpPr txBox="1"/>
              <p:nvPr/>
            </p:nvSpPr>
            <p:spPr>
              <a:xfrm>
                <a:off x="323528" y="44624"/>
                <a:ext cx="7416824" cy="584775"/>
              </a:xfrm>
              <a:prstGeom prst="rect">
                <a:avLst/>
              </a:prstGeom>
              <a:noFill/>
            </p:spPr>
            <p:txBody>
              <a:bodyPr wrap="square" rtlCol="0">
                <a:spAutoFit/>
              </a:bodyPr>
              <a:lstStyle/>
              <a:p>
                <a14:m>
                  <m:oMath xmlns:m="http://schemas.openxmlformats.org/officeDocument/2006/math">
                    <m:sSub>
                      <m:sSubPr>
                        <m:ctrlPr>
                          <a:rPr kumimoji="1" lang="en-US" altLang="ja-JP" sz="1600" b="0" i="1" smtClean="0">
                            <a:latin typeface="Cambria Math"/>
                          </a:rPr>
                        </m:ctrlPr>
                      </m:sSubPr>
                      <m:e>
                        <m:r>
                          <a:rPr kumimoji="1" lang="en-US" altLang="ja-JP" sz="1600" b="0" i="1" smtClean="0">
                            <a:latin typeface="Cambria Math"/>
                          </a:rPr>
                          <m:t>𝜆</m:t>
                        </m:r>
                      </m:e>
                      <m:sub>
                        <m:r>
                          <m:rPr>
                            <m:sty m:val="p"/>
                          </m:rPr>
                          <a:rPr kumimoji="1" lang="en-US" altLang="ja-JP" sz="1600" b="0" i="0" smtClean="0">
                            <a:latin typeface="Cambria Math"/>
                          </a:rPr>
                          <m:t>Λ</m:t>
                        </m:r>
                      </m:sub>
                    </m:sSub>
                  </m:oMath>
                </a14:m>
                <a:r>
                  <a:rPr kumimoji="1" lang="ja-JP" altLang="en-US" sz="1600" dirty="0" smtClean="0"/>
                  <a:t>のみを更新させ、他は初期値のままにする。</a:t>
                </a:r>
                <a:endParaRPr kumimoji="1" lang="en-US" altLang="ja-JP" sz="1600" dirty="0" smtClean="0"/>
              </a:p>
              <a:p>
                <a:r>
                  <a:rPr lang="ja-JP" altLang="en-US" sz="1600" dirty="0" smtClean="0"/>
                  <a:t>分散が未知で平均が既知の場合の推論。</a:t>
                </a:r>
                <a:endParaRPr kumimoji="1" lang="en-US" altLang="ja-JP" sz="1600" dirty="0" smtClean="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323528" y="44624"/>
                <a:ext cx="7416824" cy="584775"/>
              </a:xfrm>
              <a:prstGeom prst="rect">
                <a:avLst/>
              </a:prstGeom>
              <a:blipFill rotWithShape="1">
                <a:blip r:embed="rId3"/>
                <a:stretch>
                  <a:fillRect l="-411" t="-5208" b="-10417"/>
                </a:stretch>
              </a:blipFill>
            </p:spPr>
            <p:txBody>
              <a:bodyPr/>
              <a:lstStyle/>
              <a:p>
                <a:r>
                  <a:rPr lang="ja-JP" altLang="en-US">
                    <a:noFill/>
                  </a:rPr>
                  <a:t> </a:t>
                </a:r>
              </a:p>
            </p:txBody>
          </p:sp>
        </mc:Fallback>
      </mc:AlternateContent>
      <p:pic>
        <p:nvPicPr>
          <p:cNvPr id="4098" name="Picture 2" descr="C:\Users\2016-020\Documents\知財企画課業務\Amortized inferenceベースのソフト開発（立命館谷口先生）\進捗\Basic BBVI20180122\single_ver_lambda_Lambda_up2_generative_model_observab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365" y="3702760"/>
            <a:ext cx="3996670" cy="2966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テキスト ボックス 3"/>
              <p:cNvSpPr txBox="1"/>
              <p:nvPr/>
            </p:nvSpPr>
            <p:spPr>
              <a:xfrm>
                <a:off x="395536" y="4277293"/>
                <a:ext cx="4032448" cy="1734064"/>
              </a:xfrm>
              <a:prstGeom prst="rect">
                <a:avLst/>
              </a:prstGeom>
              <a:noFill/>
            </p:spPr>
            <p:txBody>
              <a:bodyPr wrap="square" rtlCol="0">
                <a:spAutoFit/>
              </a:bodyPr>
              <a:lstStyle/>
              <a:p>
                <a:r>
                  <a:rPr kumimoji="1" lang="ja-JP" altLang="en-US" sz="1600" dirty="0" smtClean="0"/>
                  <a:t>観測データ：</a:t>
                </a:r>
                <a:endParaRPr kumimoji="1" lang="en-US" altLang="ja-JP" sz="1600" dirty="0" smtClean="0"/>
              </a:p>
              <a:p>
                <a:r>
                  <a:rPr lang="ja-JP" altLang="en-US" sz="1600" dirty="0" smtClean="0"/>
                  <a:t>平均</a:t>
                </a:r>
                <a14:m>
                  <m:oMath xmlns:m="http://schemas.openxmlformats.org/officeDocument/2006/math">
                    <m:d>
                      <m:dPr>
                        <m:ctrlPr>
                          <a:rPr lang="en-US" altLang="ja-JP" sz="1600" i="1" smtClean="0">
                            <a:latin typeface="Cambria Math"/>
                          </a:rPr>
                        </m:ctrlPr>
                      </m:dPr>
                      <m:e>
                        <m:r>
                          <a:rPr lang="en-US" altLang="ja-JP" sz="1600" b="0" i="1" smtClean="0">
                            <a:latin typeface="Cambria Math"/>
                          </a:rPr>
                          <m:t>0.0, 0.0</m:t>
                        </m:r>
                      </m:e>
                    </m:d>
                  </m:oMath>
                </a14:m>
                <a:r>
                  <a:rPr lang="en-US" altLang="ja-JP" sz="1600" dirty="0" smtClean="0"/>
                  <a:t>, </a:t>
                </a:r>
              </a:p>
              <a:p>
                <a:r>
                  <a:rPr lang="ja-JP" altLang="en-US" sz="1600" dirty="0" smtClean="0"/>
                  <a:t>分散</a:t>
                </a:r>
                <a14:m>
                  <m:oMath xmlns:m="http://schemas.openxmlformats.org/officeDocument/2006/math">
                    <m:d>
                      <m:dPr>
                        <m:ctrlPr>
                          <a:rPr lang="en-US" altLang="ja-JP" sz="1600" i="1" smtClean="0">
                            <a:latin typeface="Cambria Math"/>
                          </a:rPr>
                        </m:ctrlPr>
                      </m:dPr>
                      <m:e>
                        <m:m>
                          <m:mPr>
                            <m:mcs>
                              <m:mc>
                                <m:mcPr>
                                  <m:count m:val="2"/>
                                  <m:mcJc m:val="center"/>
                                </m:mcPr>
                              </m:mc>
                            </m:mcs>
                            <m:ctrlPr>
                              <a:rPr lang="en-US" altLang="ja-JP" sz="1600" i="1" smtClean="0">
                                <a:latin typeface="Cambria Math"/>
                              </a:rPr>
                            </m:ctrlPr>
                          </m:mPr>
                          <m:mr>
                            <m:e>
                              <m:r>
                                <m:rPr>
                                  <m:brk m:alnAt="7"/>
                                </m:rPr>
                                <a:rPr lang="en-US" altLang="ja-JP" sz="1600" b="0" i="1" smtClean="0">
                                  <a:latin typeface="Cambria Math"/>
                                </a:rPr>
                                <m:t>0</m:t>
                              </m:r>
                              <m:r>
                                <a:rPr lang="en-US" altLang="ja-JP" sz="1600" b="0" i="1" smtClean="0">
                                  <a:latin typeface="Cambria Math"/>
                                </a:rPr>
                                <m:t>.3</m:t>
                              </m:r>
                            </m:e>
                            <m:e>
                              <m:r>
                                <a:rPr lang="en-US" altLang="ja-JP" sz="1600" b="0" i="1" smtClean="0">
                                  <a:latin typeface="Cambria Math"/>
                                </a:rPr>
                                <m:t>0.0</m:t>
                              </m:r>
                            </m:e>
                          </m:mr>
                          <m:mr>
                            <m:e>
                              <m:r>
                                <a:rPr lang="en-US" altLang="ja-JP" sz="1600" b="0" i="1" smtClean="0">
                                  <a:latin typeface="Cambria Math"/>
                                </a:rPr>
                                <m:t>0.0</m:t>
                              </m:r>
                            </m:e>
                            <m:e>
                              <m:r>
                                <a:rPr lang="en-US" altLang="ja-JP" sz="1600" b="0" i="1" smtClean="0">
                                  <a:latin typeface="Cambria Math"/>
                                </a:rPr>
                                <m:t>0.3</m:t>
                              </m:r>
                            </m:e>
                          </m:mr>
                        </m:m>
                      </m:e>
                    </m:d>
                  </m:oMath>
                </a14:m>
                <a:endParaRPr kumimoji="1" lang="en-US" altLang="ja-JP" sz="1600" dirty="0" smtClean="0"/>
              </a:p>
              <a:p>
                <a:r>
                  <a:rPr lang="ja-JP" altLang="en-US" sz="1600" dirty="0" smtClean="0"/>
                  <a:t>の２次元ガウス分布に従う。</a:t>
                </a:r>
                <a:endParaRPr lang="en-US" altLang="ja-JP" sz="1600" dirty="0" smtClean="0"/>
              </a:p>
              <a:p>
                <a:r>
                  <a:rPr kumimoji="1" lang="ja-JP" altLang="en-US" sz="1600" dirty="0" smtClean="0"/>
                  <a:t>赤：観測データ点</a:t>
                </a:r>
                <a:endParaRPr kumimoji="1" lang="en-US" altLang="ja-JP" sz="1600" dirty="0" smtClean="0"/>
              </a:p>
              <a:p>
                <a:r>
                  <a:rPr lang="ja-JP" altLang="en-US" sz="1600" dirty="0" smtClean="0"/>
                  <a:t>青：観測モデルが生成するデータ点</a:t>
                </a:r>
                <a:endParaRPr kumimoji="1" lang="ja-JP" altLang="en-US" sz="1600"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395536" y="4277293"/>
                <a:ext cx="4032448" cy="1734064"/>
              </a:xfrm>
              <a:prstGeom prst="rect">
                <a:avLst/>
              </a:prstGeom>
              <a:blipFill rotWithShape="1">
                <a:blip r:embed="rId5"/>
                <a:stretch>
                  <a:fillRect l="-908" t="-1761" b="-3169"/>
                </a:stretch>
              </a:blipFill>
            </p:spPr>
            <p:txBody>
              <a:bodyPr/>
              <a:lstStyle/>
              <a:p>
                <a:r>
                  <a:rPr lang="ja-JP" altLang="en-US">
                    <a:noFill/>
                  </a:rPr>
                  <a:t> </a:t>
                </a:r>
              </a:p>
            </p:txBody>
          </p:sp>
        </mc:Fallback>
      </mc:AlternateContent>
      <p:sp>
        <p:nvSpPr>
          <p:cNvPr id="5" name="テキスト ボックス 4"/>
          <p:cNvSpPr txBox="1"/>
          <p:nvPr/>
        </p:nvSpPr>
        <p:spPr>
          <a:xfrm>
            <a:off x="5580112" y="140325"/>
            <a:ext cx="3240360" cy="430887"/>
          </a:xfrm>
          <a:prstGeom prst="rect">
            <a:avLst/>
          </a:prstGeom>
          <a:noFill/>
        </p:spPr>
        <p:txBody>
          <a:bodyPr wrap="square" rtlCol="0">
            <a:spAutoFit/>
          </a:bodyPr>
          <a:lstStyle/>
          <a:p>
            <a:r>
              <a:rPr lang="en-US" altLang="ja-JP" sz="1100" dirty="0" smtClean="0"/>
              <a:t>Basic_BBVI_for_Single_ver_lambda_Lambda_up2.py</a:t>
            </a:r>
          </a:p>
          <a:p>
            <a:r>
              <a:rPr kumimoji="1" lang="en-US" altLang="ja-JP" sz="1100" dirty="0" smtClean="0"/>
              <a:t>29</a:t>
            </a:r>
            <a:r>
              <a:rPr kumimoji="1" lang="ja-JP" altLang="en-US" sz="1100" dirty="0" smtClean="0"/>
              <a:t>回目</a:t>
            </a:r>
            <a:endParaRPr kumimoji="1" lang="ja-JP" altLang="en-US" sz="1100" dirty="0"/>
          </a:p>
        </p:txBody>
      </p:sp>
      <p:sp>
        <p:nvSpPr>
          <p:cNvPr id="6" name="スライド番号プレースホルダー 5"/>
          <p:cNvSpPr>
            <a:spLocks noGrp="1"/>
          </p:cNvSpPr>
          <p:nvPr>
            <p:ph type="sldNum" sz="quarter" idx="12"/>
          </p:nvPr>
        </p:nvSpPr>
        <p:spPr/>
        <p:txBody>
          <a:bodyPr/>
          <a:lstStyle/>
          <a:p>
            <a:fld id="{3AB62604-91A1-4246-AFFE-5DE633CAFD0F}" type="slidenum">
              <a:rPr kumimoji="1" lang="ja-JP" altLang="en-US" smtClean="0"/>
              <a:t>4</a:t>
            </a:fld>
            <a:endParaRPr kumimoji="1" lang="ja-JP" altLang="en-US"/>
          </a:p>
        </p:txBody>
      </p:sp>
    </p:spTree>
    <p:extLst>
      <p:ext uri="{BB962C8B-B14F-4D97-AF65-F5344CB8AC3E}">
        <p14:creationId xmlns:p14="http://schemas.microsoft.com/office/powerpoint/2010/main" val="2492950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75324" y="260648"/>
            <a:ext cx="1260372" cy="369332"/>
          </a:xfrm>
          <a:prstGeom prst="rect">
            <a:avLst/>
          </a:prstGeom>
          <a:noFill/>
        </p:spPr>
        <p:txBody>
          <a:bodyPr wrap="square" rtlCol="0">
            <a:spAutoFit/>
          </a:bodyPr>
          <a:lstStyle/>
          <a:p>
            <a:r>
              <a:rPr kumimoji="1" lang="ja-JP" altLang="en-US" dirty="0" smtClean="0"/>
              <a:t>実験結果：</a:t>
            </a:r>
            <a:endParaRPr kumimoji="1" lang="ja-JP" altLang="en-US" dirty="0"/>
          </a:p>
        </p:txBody>
      </p:sp>
      <p:sp>
        <p:nvSpPr>
          <p:cNvPr id="4" name="テキスト ボックス 3"/>
          <p:cNvSpPr txBox="1"/>
          <p:nvPr/>
        </p:nvSpPr>
        <p:spPr>
          <a:xfrm>
            <a:off x="3602955" y="6037355"/>
            <a:ext cx="1800200" cy="338554"/>
          </a:xfrm>
          <a:prstGeom prst="rect">
            <a:avLst/>
          </a:prstGeom>
          <a:noFill/>
        </p:spPr>
        <p:txBody>
          <a:bodyPr wrap="square" rtlCol="0">
            <a:spAutoFit/>
          </a:bodyPr>
          <a:lstStyle/>
          <a:p>
            <a:r>
              <a:rPr kumimoji="1" lang="ja-JP" altLang="en-US" sz="1600" dirty="0" smtClean="0"/>
              <a:t>分散は</a:t>
            </a:r>
            <a:r>
              <a:rPr lang="ja-JP" altLang="en-US" sz="1600" dirty="0"/>
              <a:t>ほぼ</a:t>
            </a:r>
            <a:r>
              <a:rPr lang="ja-JP" altLang="en-US" sz="1600" dirty="0" smtClean="0"/>
              <a:t>一定。</a:t>
            </a:r>
            <a:endParaRPr kumimoji="1" lang="ja-JP" altLang="en-US" sz="1600" dirty="0"/>
          </a:p>
        </p:txBody>
      </p:sp>
      <p:sp>
        <p:nvSpPr>
          <p:cNvPr id="5" name="右矢印 4"/>
          <p:cNvSpPr/>
          <p:nvPr/>
        </p:nvSpPr>
        <p:spPr>
          <a:xfrm>
            <a:off x="4215023" y="4672833"/>
            <a:ext cx="576064" cy="217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p:txBody>
          <a:bodyPr/>
          <a:lstStyle/>
          <a:p>
            <a:fld id="{3AB62604-91A1-4246-AFFE-5DE633CAFD0F}" type="slidenum">
              <a:rPr kumimoji="1" lang="ja-JP" altLang="en-US" smtClean="0"/>
              <a:t>5</a:t>
            </a:fld>
            <a:endParaRPr kumimoji="1" lang="ja-JP" altLang="en-US"/>
          </a:p>
        </p:txBody>
      </p:sp>
      <p:pic>
        <p:nvPicPr>
          <p:cNvPr id="3074" name="Picture 2" descr="C:\work\Basic_BBVI_for_Single_Gaussian\csv\ver_lambda_Lambda_up2\1000stepOK29\ver_lambda_mu_and_lambda_muLambda2_ELBO_b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85" y="548877"/>
            <a:ext cx="3633336" cy="269690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work\Basic_BBVI_for_Single_Gaussian\csv\ver_lambda_Lambda_up2\1000stepOK29\ver_lambda_mu_and_lambda_muLambda2_area_covariance_ellipse_b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733" y="548877"/>
            <a:ext cx="3633336" cy="26969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work\Basic_BBVI_for_Single_Gaussian\csv\ver_lambda_Lambda_up2\1000stepOK29\ver_lambda_Lambda_up2_mu_and_Sigma1_b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85" y="3349640"/>
            <a:ext cx="3633336" cy="2696909"/>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work\Basic_BBVI_for_Single_Gaussian\csv\ver_lambda_Lambda_up2\1000stepOK29\ver_lambda_Lambda_up2_mu_and_Sigma2_b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5210" y="3349640"/>
            <a:ext cx="3633336" cy="2696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96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3AB62604-91A1-4246-AFFE-5DE633CAFD0F}" type="slidenum">
              <a:rPr kumimoji="1" lang="ja-JP" altLang="en-US" smtClean="0"/>
              <a:t>6</a:t>
            </a:fld>
            <a:endParaRPr kumimoji="1" lang="ja-JP"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3" y="764704"/>
            <a:ext cx="4534215" cy="2277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テキスト ボックス 3"/>
              <p:cNvSpPr txBox="1"/>
              <p:nvPr/>
            </p:nvSpPr>
            <p:spPr>
              <a:xfrm>
                <a:off x="683568" y="260648"/>
                <a:ext cx="2664296" cy="369332"/>
              </a:xfrm>
              <a:prstGeom prst="rect">
                <a:avLst/>
              </a:prstGeom>
              <a:noFill/>
            </p:spPr>
            <p:txBody>
              <a:bodyPr wrap="square" rtlCol="0">
                <a:spAutoFit/>
              </a:bodyPr>
              <a:lstStyle/>
              <a:p>
                <a:r>
                  <a:rPr kumimoji="1" lang="ja-JP" altLang="en-US" dirty="0" smtClean="0"/>
                  <a:t>変分パラメータ</a:t>
                </a:r>
                <a14:m>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𝜆</m:t>
                        </m:r>
                      </m:e>
                      <m:sub>
                        <m:r>
                          <m:rPr>
                            <m:sty m:val="p"/>
                          </m:rPr>
                          <a:rPr kumimoji="1" lang="en-US" altLang="ja-JP" b="0" i="0" smtClean="0">
                            <a:latin typeface="Cambria Math"/>
                          </a:rPr>
                          <m:t>Λ</m:t>
                        </m:r>
                      </m:sub>
                    </m:sSub>
                  </m:oMath>
                </a14:m>
                <a:r>
                  <a:rPr kumimoji="1" lang="ja-JP" altLang="en-US" dirty="0" smtClean="0"/>
                  <a:t>の様子</a:t>
                </a:r>
                <a:endParaRPr kumimoji="1" lang="en-US" altLang="ja-JP" dirty="0" smtClean="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683568" y="260648"/>
                <a:ext cx="2664296" cy="369332"/>
              </a:xfrm>
              <a:prstGeom prst="rect">
                <a:avLst/>
              </a:prstGeom>
              <a:blipFill rotWithShape="1">
                <a:blip r:embed="rId3"/>
                <a:stretch>
                  <a:fillRect l="-1831" t="-13333" b="-21667"/>
                </a:stretch>
              </a:blipFill>
            </p:spPr>
            <p:txBody>
              <a:bodyPr/>
              <a:lstStyle/>
              <a:p>
                <a:r>
                  <a:rPr lang="ja-JP" altLang="en-US">
                    <a:noFill/>
                  </a:rPr>
                  <a:t> </a:t>
                </a:r>
              </a:p>
            </p:txBody>
          </p:sp>
        </mc:Fallback>
      </mc:AlternateContent>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9785" y="764704"/>
            <a:ext cx="4534215" cy="2277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3" y="3140968"/>
            <a:ext cx="4544711" cy="2277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9785" y="3143012"/>
            <a:ext cx="4544711" cy="2277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8" name="テキスト ボックス 7"/>
              <p:cNvSpPr txBox="1"/>
              <p:nvPr/>
            </p:nvSpPr>
            <p:spPr>
              <a:xfrm>
                <a:off x="2000733" y="5872028"/>
                <a:ext cx="5688632" cy="484941"/>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𝜆</m:t>
                        </m:r>
                      </m:e>
                      <m:sub>
                        <m:r>
                          <m:rPr>
                            <m:sty m:val="p"/>
                          </m:rPr>
                          <a:rPr kumimoji="1" lang="en-US" altLang="ja-JP" b="0" i="0" smtClean="0">
                            <a:latin typeface="Cambria Math"/>
                          </a:rPr>
                          <m:t>Λ</m:t>
                        </m:r>
                      </m:sub>
                    </m:sSub>
                    <m:d>
                      <m:dPr>
                        <m:ctrlPr>
                          <a:rPr kumimoji="1" lang="en-US" altLang="ja-JP" b="0" i="1" smtClean="0">
                            <a:latin typeface="Cambria Math"/>
                          </a:rPr>
                        </m:ctrlPr>
                      </m:dPr>
                      <m:e>
                        <m:r>
                          <a:rPr kumimoji="1" lang="en-US" altLang="ja-JP" b="0" i="1" smtClean="0">
                            <a:latin typeface="Cambria Math"/>
                          </a:rPr>
                          <m:t>𝑡</m:t>
                        </m:r>
                        <m:r>
                          <a:rPr kumimoji="1" lang="en-US" altLang="ja-JP" b="0" i="1" smtClean="0">
                            <a:latin typeface="Cambria Math"/>
                          </a:rPr>
                          <m:t>+1</m:t>
                        </m:r>
                      </m:e>
                    </m:d>
                    <m:r>
                      <a:rPr kumimoji="1" lang="en-US" altLang="ja-JP" b="0" i="1" smtClean="0">
                        <a:latin typeface="Cambria Math"/>
                      </a:rPr>
                      <m:t>=</m:t>
                    </m:r>
                    <m:sSub>
                      <m:sSubPr>
                        <m:ctrlPr>
                          <a:rPr kumimoji="1" lang="en-US" altLang="ja-JP" b="0" i="1" smtClean="0">
                            <a:latin typeface="Cambria Math"/>
                          </a:rPr>
                        </m:ctrlPr>
                      </m:sSubPr>
                      <m:e>
                        <m:r>
                          <a:rPr kumimoji="1" lang="en-US" altLang="ja-JP" b="0" i="1" smtClean="0">
                            <a:latin typeface="Cambria Math"/>
                          </a:rPr>
                          <m:t>𝜆</m:t>
                        </m:r>
                      </m:e>
                      <m:sub>
                        <m:r>
                          <m:rPr>
                            <m:sty m:val="p"/>
                          </m:rPr>
                          <a:rPr kumimoji="1" lang="en-US" altLang="ja-JP" b="0" i="0" smtClean="0">
                            <a:latin typeface="Cambria Math"/>
                          </a:rPr>
                          <m:t>Λ</m:t>
                        </m:r>
                      </m:sub>
                    </m:sSub>
                    <m:d>
                      <m:dPr>
                        <m:ctrlPr>
                          <a:rPr kumimoji="1" lang="en-US" altLang="ja-JP" b="0" i="1" smtClean="0">
                            <a:latin typeface="Cambria Math"/>
                          </a:rPr>
                        </m:ctrlPr>
                      </m:dPr>
                      <m:e>
                        <m:r>
                          <a:rPr kumimoji="1" lang="en-US" altLang="ja-JP" b="0" i="1" smtClean="0">
                            <a:latin typeface="Cambria Math"/>
                          </a:rPr>
                          <m:t>𝑡</m:t>
                        </m:r>
                      </m:e>
                    </m:d>
                    <m:r>
                      <a:rPr kumimoji="1" lang="en-US" altLang="ja-JP" b="0" i="1" smtClean="0">
                        <a:latin typeface="Cambria Math"/>
                      </a:rPr>
                      <m:t>+</m:t>
                    </m:r>
                    <m:f>
                      <m:fPr>
                        <m:ctrlPr>
                          <a:rPr kumimoji="1" lang="en-US" altLang="ja-JP" b="0" i="1" smtClean="0">
                            <a:latin typeface="Cambria Math"/>
                          </a:rPr>
                        </m:ctrlPr>
                      </m:fPr>
                      <m:num>
                        <m:r>
                          <a:rPr kumimoji="1" lang="en-US" altLang="ja-JP" b="0" i="1" smtClean="0">
                            <a:latin typeface="Cambria Math"/>
                          </a:rPr>
                          <m:t>1</m:t>
                        </m:r>
                      </m:num>
                      <m:den>
                        <m:r>
                          <a:rPr kumimoji="1" lang="en-US" altLang="ja-JP" b="0" i="1" smtClean="0">
                            <a:latin typeface="Cambria Math"/>
                          </a:rPr>
                          <m:t>𝑡</m:t>
                        </m:r>
                      </m:den>
                    </m:f>
                    <m:r>
                      <m:rPr>
                        <m:sty m:val="p"/>
                      </m:rPr>
                      <a:rPr kumimoji="1" lang="en-US" altLang="ja-JP" b="0" i="0" smtClean="0">
                        <a:latin typeface="Cambria Math"/>
                      </a:rPr>
                      <m:t>Δ</m:t>
                    </m:r>
                    <m:sSub>
                      <m:sSubPr>
                        <m:ctrlPr>
                          <a:rPr kumimoji="1" lang="en-US" altLang="ja-JP" b="0" i="1" smtClean="0">
                            <a:latin typeface="Cambria Math"/>
                          </a:rPr>
                        </m:ctrlPr>
                      </m:sSubPr>
                      <m:e>
                        <m:r>
                          <a:rPr kumimoji="1" lang="en-US" altLang="ja-JP" b="0" i="1" smtClean="0">
                            <a:latin typeface="Cambria Math"/>
                          </a:rPr>
                          <m:t>𝜆</m:t>
                        </m:r>
                      </m:e>
                      <m:sub>
                        <m:r>
                          <m:rPr>
                            <m:sty m:val="p"/>
                          </m:rPr>
                          <a:rPr kumimoji="1" lang="en-US" altLang="ja-JP" b="0" i="0" smtClean="0">
                            <a:latin typeface="Cambria Math"/>
                          </a:rPr>
                          <m:t>Λ</m:t>
                        </m:r>
                      </m:sub>
                    </m:sSub>
                    <m:r>
                      <a:rPr kumimoji="1" lang="en-US" altLang="ja-JP" b="0" i="1" smtClean="0">
                        <a:latin typeface="Cambria Math"/>
                      </a:rPr>
                      <m:t>(</m:t>
                    </m:r>
                    <m:r>
                      <a:rPr kumimoji="1" lang="en-US" altLang="ja-JP" b="0" i="1" smtClean="0">
                        <a:latin typeface="Cambria Math"/>
                      </a:rPr>
                      <m:t>𝑡</m:t>
                    </m:r>
                    <m:r>
                      <a:rPr kumimoji="1" lang="en-US" altLang="ja-JP" b="0" i="1" smtClean="0">
                        <a:latin typeface="Cambria Math"/>
                      </a:rPr>
                      <m:t>)</m:t>
                    </m:r>
                  </m:oMath>
                </a14:m>
                <a:r>
                  <a:rPr kumimoji="1" lang="ja-JP" altLang="en-US" dirty="0" smtClean="0"/>
                  <a:t>に従って変化して</a:t>
                </a:r>
                <a:r>
                  <a:rPr lang="ja-JP" altLang="en-US" dirty="0"/>
                  <a:t>いる</a:t>
                </a:r>
                <a:r>
                  <a:rPr kumimoji="1" lang="ja-JP" altLang="en-US" dirty="0" smtClean="0"/>
                  <a:t>。</a:t>
                </a:r>
                <a:endParaRPr kumimoji="1" lang="ja-JP" altLang="en-US"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2000733" y="5872028"/>
                <a:ext cx="5688632" cy="484941"/>
              </a:xfrm>
              <a:prstGeom prst="rect">
                <a:avLst/>
              </a:prstGeom>
              <a:blipFill rotWithShape="1">
                <a:blip r:embed="rId7"/>
                <a:stretch>
                  <a:fillRect b="-25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49793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3AB62604-91A1-4246-AFFE-5DE633CAFD0F}" type="slidenum">
              <a:rPr kumimoji="1" lang="ja-JP" altLang="en-US" smtClean="0"/>
              <a:t>7</a:t>
            </a:fld>
            <a:endParaRPr kumimoji="1" lang="ja-JP"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700" y="980728"/>
            <a:ext cx="7936188" cy="2277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947" y="3690380"/>
            <a:ext cx="7930941" cy="2277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テキスト ボックス 4"/>
              <p:cNvSpPr txBox="1"/>
              <p:nvPr/>
            </p:nvSpPr>
            <p:spPr>
              <a:xfrm>
                <a:off x="2091085" y="188640"/>
                <a:ext cx="4968552" cy="369332"/>
              </a:xfrm>
              <a:prstGeom prst="rect">
                <a:avLst/>
              </a:prstGeom>
              <a:noFill/>
            </p:spPr>
            <p:txBody>
              <a:bodyPr wrap="square" rtlCol="0">
                <a:spAutoFit/>
              </a:bodyPr>
              <a:lstStyle/>
              <a:p>
                <a:r>
                  <a:rPr kumimoji="1" lang="ja-JP" altLang="en-US" dirty="0" smtClean="0"/>
                  <a:t>変分パラメータ</a:t>
                </a:r>
                <a14:m>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𝜆</m:t>
                        </m:r>
                      </m:e>
                      <m:sub>
                        <m:r>
                          <m:rPr>
                            <m:sty m:val="p"/>
                          </m:rPr>
                          <a:rPr kumimoji="1" lang="en-US" altLang="ja-JP" b="0" i="0" smtClean="0">
                            <a:latin typeface="Cambria Math"/>
                          </a:rPr>
                          <m:t>Λ</m:t>
                        </m:r>
                      </m:sub>
                    </m:sSub>
                  </m:oMath>
                </a14:m>
                <a:r>
                  <a:rPr kumimoji="1" lang="ja-JP" altLang="en-US" dirty="0" smtClean="0"/>
                  <a:t>の固有値のステップごとの変化</a:t>
                </a:r>
                <a:endParaRPr kumimoji="1" lang="ja-JP" altLang="en-US"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2091085" y="188640"/>
                <a:ext cx="4968552" cy="369332"/>
              </a:xfrm>
              <a:prstGeom prst="rect">
                <a:avLst/>
              </a:prstGeom>
              <a:blipFill rotWithShape="1">
                <a:blip r:embed="rId4"/>
                <a:stretch>
                  <a:fillRect l="-982" t="-13115" b="-1967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7991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3AB62604-91A1-4246-AFFE-5DE633CAFD0F}" type="slidenum">
              <a:rPr kumimoji="1" lang="ja-JP" altLang="en-US" smtClean="0"/>
              <a:t>8</a:t>
            </a:fld>
            <a:endParaRPr kumimoji="1" lang="ja-JP"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02" y="1268760"/>
            <a:ext cx="8885706" cy="1882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02" y="3501008"/>
            <a:ext cx="8903055" cy="1882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テキスト ボックス 4"/>
          <p:cNvSpPr txBox="1"/>
          <p:nvPr/>
        </p:nvSpPr>
        <p:spPr>
          <a:xfrm>
            <a:off x="683568" y="188640"/>
            <a:ext cx="7848872" cy="369332"/>
          </a:xfrm>
          <a:prstGeom prst="rect">
            <a:avLst/>
          </a:prstGeom>
          <a:noFill/>
        </p:spPr>
        <p:txBody>
          <a:bodyPr wrap="square" rtlCol="0">
            <a:spAutoFit/>
          </a:bodyPr>
          <a:lstStyle/>
          <a:p>
            <a:r>
              <a:rPr lang="en-US" altLang="ja-JP" dirty="0" err="1"/>
              <a:t>q</a:t>
            </a:r>
            <a:r>
              <a:rPr kumimoji="1" lang="en-US" altLang="ja-JP" dirty="0" err="1" smtClean="0"/>
              <a:t>_Lambda</a:t>
            </a:r>
            <a:r>
              <a:rPr kumimoji="1" lang="ja-JP" altLang="en-US" dirty="0" smtClean="0"/>
              <a:t>（</a:t>
            </a:r>
            <a:r>
              <a:rPr kumimoji="1" lang="en-US" altLang="ja-JP" dirty="0" err="1" smtClean="0"/>
              <a:t>Wishart</a:t>
            </a:r>
            <a:r>
              <a:rPr kumimoji="1" lang="ja-JP" altLang="en-US" dirty="0" smtClean="0"/>
              <a:t>分布）</a:t>
            </a:r>
            <a:r>
              <a:rPr lang="ja-JP" altLang="en-US" dirty="0" smtClean="0"/>
              <a:t>の期待値の逆行列の固有値のステップごとの変化</a:t>
            </a:r>
            <a:endParaRPr kumimoji="1" lang="ja-JP" altLang="en-US" dirty="0"/>
          </a:p>
        </p:txBody>
      </p:sp>
    </p:spTree>
    <p:extLst>
      <p:ext uri="{BB962C8B-B14F-4D97-AF65-F5344CB8AC3E}">
        <p14:creationId xmlns:p14="http://schemas.microsoft.com/office/powerpoint/2010/main" val="2167422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p:cNvSpPr txBox="1"/>
              <p:nvPr/>
            </p:nvSpPr>
            <p:spPr>
              <a:xfrm>
                <a:off x="395536" y="676893"/>
                <a:ext cx="8352928" cy="3502818"/>
              </a:xfrm>
              <a:prstGeom prst="rect">
                <a:avLst/>
              </a:prstGeom>
              <a:noFill/>
            </p:spPr>
            <p:txBody>
              <a:bodyPr wrap="square" rtlCol="0">
                <a:spAutoFit/>
              </a:bodyPr>
              <a:lstStyle/>
              <a:p>
                <a:r>
                  <a:rPr kumimoji="1" lang="ja-JP" altLang="en-US" sz="1600" dirty="0" smtClean="0"/>
                  <a:t>実験条件（初期条件）：</a:t>
                </a:r>
                <a:endParaRPr kumimoji="1" lang="en-US" altLang="ja-JP" sz="1600" dirty="0" smtClean="0"/>
              </a:p>
              <a:p>
                <a:r>
                  <a:rPr lang="en-US" altLang="ja-JP" sz="1600" dirty="0" smtClean="0"/>
                  <a:t>N=1000, S=100</a:t>
                </a:r>
              </a:p>
              <a:p>
                <a:pPr/>
                <a14:m>
                  <m:oMathPara xmlns:m="http://schemas.openxmlformats.org/officeDocument/2006/math">
                    <m:oMathParaPr>
                      <m:jc m:val="centerGroup"/>
                    </m:oMathParaPr>
                    <m:oMath xmlns:m="http://schemas.openxmlformats.org/officeDocument/2006/math">
                      <m:r>
                        <a:rPr lang="en-US" altLang="ja-JP" sz="1600" b="0" i="1" smtClean="0">
                          <a:latin typeface="Cambria Math"/>
                        </a:rPr>
                        <m:t>𝛼</m:t>
                      </m:r>
                      <m:r>
                        <a:rPr lang="en-US" altLang="ja-JP" sz="1600" b="0" i="1" smtClean="0">
                          <a:latin typeface="Cambria Math"/>
                        </a:rPr>
                        <m:t>=</m:t>
                      </m:r>
                      <m:d>
                        <m:dPr>
                          <m:ctrlPr>
                            <a:rPr lang="en-US" altLang="ja-JP" sz="1600" b="0" i="1" smtClean="0">
                              <a:latin typeface="Cambria Math"/>
                            </a:rPr>
                          </m:ctrlPr>
                        </m:dPr>
                        <m:e>
                          <m:r>
                            <a:rPr lang="en-US" altLang="ja-JP" sz="1600" b="0" i="1" smtClean="0">
                              <a:latin typeface="Cambria Math"/>
                            </a:rPr>
                            <m:t>0.2, 0.0</m:t>
                          </m:r>
                        </m:e>
                      </m:d>
                    </m:oMath>
                  </m:oMathPara>
                </a14:m>
                <a:endParaRPr lang="en-US" altLang="ja-JP" sz="1600" b="0" dirty="0" smtClean="0"/>
              </a:p>
              <a:p>
                <a:pPr/>
                <a14:m>
                  <m:oMathPara xmlns:m="http://schemas.openxmlformats.org/officeDocument/2006/math">
                    <m:oMathParaPr>
                      <m:jc m:val="centerGroup"/>
                    </m:oMathParaPr>
                    <m:oMath xmlns:m="http://schemas.openxmlformats.org/officeDocument/2006/math">
                      <m:r>
                        <a:rPr lang="en-US" altLang="ja-JP" sz="1600" b="0" i="1" smtClean="0">
                          <a:latin typeface="Cambria Math"/>
                        </a:rPr>
                        <m:t>𝛽</m:t>
                      </m:r>
                      <m:r>
                        <a:rPr lang="en-US" altLang="ja-JP" sz="1600" b="0" i="1" smtClean="0">
                          <a:latin typeface="Cambria Math"/>
                        </a:rPr>
                        <m:t>=</m:t>
                      </m:r>
                      <m:d>
                        <m:dPr>
                          <m:ctrlPr>
                            <a:rPr lang="en-US" altLang="ja-JP" sz="1600" b="0" i="1" smtClean="0">
                              <a:latin typeface="Cambria Math"/>
                            </a:rPr>
                          </m:ctrlPr>
                        </m:dPr>
                        <m:e>
                          <m:m>
                            <m:mPr>
                              <m:mcs>
                                <m:mc>
                                  <m:mcPr>
                                    <m:count m:val="2"/>
                                    <m:mcJc m:val="center"/>
                                  </m:mcPr>
                                </m:mc>
                              </m:mcs>
                              <m:ctrlPr>
                                <a:rPr lang="en-US" altLang="ja-JP" sz="1600" b="0" i="1" smtClean="0">
                                  <a:latin typeface="Cambria Math"/>
                                </a:rPr>
                              </m:ctrlPr>
                            </m:mPr>
                            <m:mr>
                              <m:e>
                                <m:r>
                                  <m:rPr>
                                    <m:brk m:alnAt="7"/>
                                  </m:rPr>
                                  <a:rPr lang="en-US" altLang="ja-JP" sz="1600" b="0" i="1" smtClean="0">
                                    <a:latin typeface="Cambria Math"/>
                                  </a:rPr>
                                  <m:t>1</m:t>
                                </m:r>
                                <m:r>
                                  <a:rPr lang="en-US" altLang="ja-JP" sz="1600" b="0" i="1" smtClean="0">
                                    <a:latin typeface="Cambria Math"/>
                                  </a:rPr>
                                  <m:t>0.0</m:t>
                                </m:r>
                              </m:e>
                              <m:e>
                                <m:r>
                                  <a:rPr lang="en-US" altLang="ja-JP" sz="1600" b="0" i="1" smtClean="0">
                                    <a:latin typeface="Cambria Math"/>
                                  </a:rPr>
                                  <m:t>0</m:t>
                                </m:r>
                              </m:e>
                            </m:mr>
                            <m:mr>
                              <m:e>
                                <m:r>
                                  <a:rPr lang="en-US" altLang="ja-JP" sz="1600" b="0" i="1" smtClean="0">
                                    <a:latin typeface="Cambria Math"/>
                                  </a:rPr>
                                  <m:t>0</m:t>
                                </m:r>
                              </m:e>
                              <m:e>
                                <m:r>
                                  <a:rPr lang="en-US" altLang="ja-JP" sz="1600" b="0" i="1" smtClean="0">
                                    <a:latin typeface="Cambria Math"/>
                                  </a:rPr>
                                  <m:t>10.0</m:t>
                                </m:r>
                              </m:e>
                            </m:mr>
                          </m:m>
                        </m:e>
                      </m:d>
                    </m:oMath>
                  </m:oMathPara>
                </a14:m>
                <a:endParaRPr lang="en-US" altLang="ja-JP" sz="1600" dirty="0" smtClean="0"/>
              </a:p>
              <a:p>
                <a:pPr/>
                <a14:m>
                  <m:oMathPara xmlns:m="http://schemas.openxmlformats.org/officeDocument/2006/math">
                    <m:oMathParaPr>
                      <m:jc m:val="centerGroup"/>
                    </m:oMathParaPr>
                    <m:oMath xmlns:m="http://schemas.openxmlformats.org/officeDocument/2006/math">
                      <m:r>
                        <a:rPr lang="en-US" altLang="ja-JP" sz="1600" b="0" i="1" smtClean="0">
                          <a:latin typeface="Cambria Math"/>
                        </a:rPr>
                        <m:t>𝑉</m:t>
                      </m:r>
                      <m:r>
                        <a:rPr lang="en-US" altLang="ja-JP" sz="1600" b="0" i="1" smtClean="0">
                          <a:latin typeface="Cambria Math"/>
                        </a:rPr>
                        <m:t>=</m:t>
                      </m:r>
                      <m:d>
                        <m:dPr>
                          <m:ctrlPr>
                            <a:rPr lang="en-US" altLang="ja-JP" sz="1600" b="0" i="1" smtClean="0">
                              <a:latin typeface="Cambria Math"/>
                            </a:rPr>
                          </m:ctrlPr>
                        </m:dPr>
                        <m:e>
                          <m:m>
                            <m:mPr>
                              <m:mcs>
                                <m:mc>
                                  <m:mcPr>
                                    <m:count m:val="2"/>
                                    <m:mcJc m:val="center"/>
                                  </m:mcPr>
                                </m:mc>
                              </m:mcs>
                              <m:ctrlPr>
                                <a:rPr lang="en-US" altLang="ja-JP" sz="1600" b="0" i="1" smtClean="0">
                                  <a:latin typeface="Cambria Math"/>
                                </a:rPr>
                              </m:ctrlPr>
                            </m:mPr>
                            <m:mr>
                              <m:e>
                                <m:r>
                                  <m:rPr>
                                    <m:brk m:alnAt="7"/>
                                  </m:rPr>
                                  <a:rPr lang="en-US" altLang="ja-JP" sz="1600" b="0" i="1" smtClean="0">
                                    <a:latin typeface="Cambria Math"/>
                                  </a:rPr>
                                  <m:t>0</m:t>
                                </m:r>
                                <m:r>
                                  <a:rPr lang="en-US" altLang="ja-JP" sz="1600" b="0" i="1" smtClean="0">
                                    <a:latin typeface="Cambria Math"/>
                                  </a:rPr>
                                  <m:t>.15</m:t>
                                </m:r>
                              </m:e>
                              <m:e>
                                <m:r>
                                  <a:rPr lang="en-US" altLang="ja-JP" sz="1600" b="0" i="1" smtClean="0">
                                    <a:latin typeface="Cambria Math"/>
                                  </a:rPr>
                                  <m:t>0.0</m:t>
                                </m:r>
                              </m:e>
                            </m:mr>
                            <m:mr>
                              <m:e>
                                <m:r>
                                  <a:rPr lang="en-US" altLang="ja-JP" sz="1600" b="0" i="1" smtClean="0">
                                    <a:latin typeface="Cambria Math"/>
                                  </a:rPr>
                                  <m:t>0.0</m:t>
                                </m:r>
                              </m:e>
                              <m:e>
                                <m:r>
                                  <a:rPr lang="en-US" altLang="ja-JP" sz="1600" b="0" i="1" smtClean="0">
                                    <a:latin typeface="Cambria Math"/>
                                  </a:rPr>
                                  <m:t>0.2</m:t>
                                </m:r>
                              </m:e>
                            </m:mr>
                          </m:m>
                        </m:e>
                      </m:d>
                    </m:oMath>
                  </m:oMathPara>
                </a14:m>
                <a:endParaRPr lang="en-US" altLang="ja-JP" sz="1600" dirty="0" smtClean="0"/>
              </a:p>
              <a:p>
                <a:pPr/>
                <a14:m>
                  <m:oMathPara xmlns:m="http://schemas.openxmlformats.org/officeDocument/2006/math">
                    <m:oMathParaPr>
                      <m:jc m:val="centerGroup"/>
                    </m:oMathParaPr>
                    <m:oMath xmlns:m="http://schemas.openxmlformats.org/officeDocument/2006/math">
                      <m:r>
                        <a:rPr lang="en-US" altLang="ja-JP" sz="1600" b="0" i="1" smtClean="0">
                          <a:latin typeface="Cambria Math"/>
                        </a:rPr>
                        <m:t>𝜈</m:t>
                      </m:r>
                      <m:r>
                        <a:rPr lang="en-US" altLang="ja-JP" sz="1600" b="0" i="1" smtClean="0">
                          <a:latin typeface="Cambria Math"/>
                        </a:rPr>
                        <m:t>=3.0</m:t>
                      </m:r>
                    </m:oMath>
                  </m:oMathPara>
                </a14:m>
                <a:endParaRPr lang="en-US" altLang="ja-JP" sz="1600" dirty="0" smtClean="0"/>
              </a:p>
              <a:p>
                <a14:m>
                  <m:oMath xmlns:m="http://schemas.openxmlformats.org/officeDocument/2006/math">
                    <m:sSub>
                      <m:sSubPr>
                        <m:ctrlPr>
                          <a:rPr lang="en-US" altLang="ja-JP" sz="1600" b="0" i="1" smtClean="0">
                            <a:latin typeface="Cambria Math"/>
                          </a:rPr>
                        </m:ctrlPr>
                      </m:sSubPr>
                      <m:e>
                        <m:r>
                          <a:rPr lang="en-US" altLang="ja-JP" sz="1600" b="0" i="1" smtClean="0">
                            <a:latin typeface="Cambria Math"/>
                          </a:rPr>
                          <m:t>𝜆</m:t>
                        </m:r>
                      </m:e>
                      <m:sub>
                        <m:r>
                          <a:rPr lang="en-US" altLang="ja-JP" sz="1600" b="0" i="1" smtClean="0">
                            <a:latin typeface="Cambria Math"/>
                          </a:rPr>
                          <m:t>𝜇</m:t>
                        </m:r>
                      </m:sub>
                    </m:sSub>
                  </m:oMath>
                </a14:m>
                <a:r>
                  <a:rPr lang="ja-JP" altLang="en-US" sz="1600" dirty="0" smtClean="0"/>
                  <a:t>の初期値：</a:t>
                </a:r>
                <a14:m>
                  <m:oMath xmlns:m="http://schemas.openxmlformats.org/officeDocument/2006/math">
                    <m:r>
                      <a:rPr lang="en-US" altLang="ja-JP" sz="1600" b="0" i="1" smtClean="0">
                        <a:latin typeface="Cambria Math"/>
                      </a:rPr>
                      <m:t>(0.0, 0.0)</m:t>
                    </m:r>
                  </m:oMath>
                </a14:m>
                <a:endParaRPr lang="en-US" altLang="ja-JP" sz="1600" dirty="0" smtClean="0"/>
              </a:p>
              <a:p>
                <a14:m>
                  <m:oMath xmlns:m="http://schemas.openxmlformats.org/officeDocument/2006/math">
                    <m:sSub>
                      <m:sSubPr>
                        <m:ctrlPr>
                          <a:rPr lang="en-US" altLang="ja-JP" sz="1600" b="0" i="1" smtClean="0">
                            <a:latin typeface="Cambria Math"/>
                          </a:rPr>
                        </m:ctrlPr>
                      </m:sSubPr>
                      <m:e>
                        <m:r>
                          <a:rPr lang="en-US" altLang="ja-JP" sz="1600" b="0" i="1" smtClean="0">
                            <a:latin typeface="Cambria Math"/>
                          </a:rPr>
                          <m:t>𝜆</m:t>
                        </m:r>
                      </m:e>
                      <m:sub>
                        <m:r>
                          <a:rPr lang="en-US" altLang="ja-JP" sz="1600" b="0" i="1" smtClean="0">
                            <a:latin typeface="Cambria Math"/>
                          </a:rPr>
                          <m:t>𝜇</m:t>
                        </m:r>
                        <m:r>
                          <m:rPr>
                            <m:sty m:val="p"/>
                          </m:rPr>
                          <a:rPr lang="en-US" altLang="ja-JP" sz="1600" b="0" i="0" smtClean="0">
                            <a:latin typeface="Cambria Math"/>
                          </a:rPr>
                          <m:t>Λ</m:t>
                        </m:r>
                      </m:sub>
                    </m:sSub>
                  </m:oMath>
                </a14:m>
                <a:r>
                  <a:rPr lang="ja-JP" altLang="en-US" sz="1600" b="0" dirty="0" smtClean="0">
                    <a:latin typeface="Cambria Math"/>
                  </a:rPr>
                  <a:t>の初期値：</a:t>
                </a:r>
                <a14:m>
                  <m:oMath xmlns:m="http://schemas.openxmlformats.org/officeDocument/2006/math">
                    <m:d>
                      <m:dPr>
                        <m:ctrlPr>
                          <a:rPr lang="en-US" altLang="ja-JP" sz="1600" b="0" i="1" smtClean="0">
                            <a:latin typeface="Cambria Math"/>
                          </a:rPr>
                        </m:ctrlPr>
                      </m:dPr>
                      <m:e>
                        <m:m>
                          <m:mPr>
                            <m:mcs>
                              <m:mc>
                                <m:mcPr>
                                  <m:count m:val="2"/>
                                  <m:mcJc m:val="center"/>
                                </m:mcPr>
                              </m:mc>
                            </m:mcs>
                            <m:ctrlPr>
                              <a:rPr lang="en-US" altLang="ja-JP" sz="1600" b="0" i="1" smtClean="0">
                                <a:latin typeface="Cambria Math"/>
                              </a:rPr>
                            </m:ctrlPr>
                          </m:mPr>
                          <m:mr>
                            <m:e>
                              <m:r>
                                <m:rPr>
                                  <m:brk m:alnAt="7"/>
                                </m:rPr>
                                <a:rPr lang="en-US" altLang="ja-JP" sz="1600" b="0" i="1" smtClean="0">
                                  <a:latin typeface="Cambria Math"/>
                                </a:rPr>
                                <m:t>1</m:t>
                              </m:r>
                              <m:r>
                                <a:rPr lang="en-US" altLang="ja-JP" sz="1600" b="0" i="1" smtClean="0">
                                  <a:latin typeface="Cambria Math"/>
                                </a:rPr>
                                <m:t>.0</m:t>
                              </m:r>
                            </m:e>
                            <m:e>
                              <m:r>
                                <a:rPr lang="en-US" altLang="ja-JP" sz="1600" b="0" i="1" smtClean="0">
                                  <a:latin typeface="Cambria Math"/>
                                </a:rPr>
                                <m:t>0.0</m:t>
                              </m:r>
                            </m:e>
                          </m:mr>
                          <m:mr>
                            <m:e>
                              <m:r>
                                <a:rPr lang="en-US" altLang="ja-JP" sz="1600" b="0" i="1" smtClean="0">
                                  <a:latin typeface="Cambria Math"/>
                                </a:rPr>
                                <m:t>0.0</m:t>
                              </m:r>
                            </m:e>
                            <m:e>
                              <m:r>
                                <a:rPr lang="en-US" altLang="ja-JP" sz="1600" b="0" i="1" smtClean="0">
                                  <a:latin typeface="Cambria Math"/>
                                </a:rPr>
                                <m:t>1.0</m:t>
                              </m:r>
                            </m:e>
                          </m:mr>
                        </m:m>
                      </m:e>
                    </m:d>
                  </m:oMath>
                </a14:m>
                <a:endParaRPr lang="en-US" altLang="ja-JP" sz="1600" b="0" i="1" dirty="0" smtClean="0">
                  <a:latin typeface="Cambria Math"/>
                </a:endParaRPr>
              </a:p>
              <a:p>
                <a14:m>
                  <m:oMath xmlns:m="http://schemas.openxmlformats.org/officeDocument/2006/math">
                    <m:sSub>
                      <m:sSubPr>
                        <m:ctrlPr>
                          <a:rPr lang="en-US" altLang="ja-JP" sz="1600" b="0" i="1" smtClean="0">
                            <a:latin typeface="Cambria Math"/>
                          </a:rPr>
                        </m:ctrlPr>
                      </m:sSubPr>
                      <m:e>
                        <m:r>
                          <a:rPr lang="en-US" altLang="ja-JP" sz="1600" b="0" i="1" smtClean="0">
                            <a:latin typeface="Cambria Math"/>
                          </a:rPr>
                          <m:t>𝜆</m:t>
                        </m:r>
                      </m:e>
                      <m:sub>
                        <m:r>
                          <m:rPr>
                            <m:sty m:val="p"/>
                          </m:rPr>
                          <a:rPr lang="en-US" altLang="ja-JP" sz="1600" b="0" i="0" smtClean="0">
                            <a:latin typeface="Cambria Math"/>
                          </a:rPr>
                          <m:t>Λ</m:t>
                        </m:r>
                      </m:sub>
                    </m:sSub>
                  </m:oMath>
                </a14:m>
                <a:r>
                  <a:rPr lang="ja-JP" altLang="en-US" sz="1600" dirty="0" smtClean="0"/>
                  <a:t>の初期値：</a:t>
                </a:r>
                <a14:m>
                  <m:oMath xmlns:m="http://schemas.openxmlformats.org/officeDocument/2006/math">
                    <m:d>
                      <m:dPr>
                        <m:ctrlPr>
                          <a:rPr lang="en-US" altLang="ja-JP" sz="1600" i="1" smtClean="0">
                            <a:latin typeface="Cambria Math"/>
                          </a:rPr>
                        </m:ctrlPr>
                      </m:dPr>
                      <m:e>
                        <m:m>
                          <m:mPr>
                            <m:mcs>
                              <m:mc>
                                <m:mcPr>
                                  <m:count m:val="2"/>
                                  <m:mcJc m:val="center"/>
                                </m:mcPr>
                              </m:mc>
                            </m:mcs>
                            <m:ctrlPr>
                              <a:rPr lang="en-US" altLang="ja-JP" sz="1600" i="1" smtClean="0">
                                <a:latin typeface="Cambria Math"/>
                              </a:rPr>
                            </m:ctrlPr>
                          </m:mPr>
                          <m:mr>
                            <m:e>
                              <m:r>
                                <m:rPr>
                                  <m:brk m:alnAt="7"/>
                                </m:rPr>
                                <a:rPr lang="en-US" altLang="ja-JP" sz="1600" b="0" i="1" smtClean="0">
                                  <a:latin typeface="Cambria Math"/>
                                </a:rPr>
                                <m:t>1</m:t>
                              </m:r>
                              <m:r>
                                <a:rPr lang="en-US" altLang="ja-JP" sz="1600" b="0" i="1" smtClean="0">
                                  <a:latin typeface="Cambria Math"/>
                                </a:rPr>
                                <m:t>.0</m:t>
                              </m:r>
                            </m:e>
                            <m:e>
                              <m:r>
                                <a:rPr lang="en-US" altLang="ja-JP" sz="1600" b="0" i="1" smtClean="0">
                                  <a:latin typeface="Cambria Math"/>
                                </a:rPr>
                                <m:t>0.0</m:t>
                              </m:r>
                            </m:e>
                          </m:mr>
                          <m:mr>
                            <m:e>
                              <m:r>
                                <a:rPr lang="en-US" altLang="ja-JP" sz="1600" b="0" i="1" smtClean="0">
                                  <a:latin typeface="Cambria Math"/>
                                </a:rPr>
                                <m:t>0.0</m:t>
                              </m:r>
                            </m:e>
                            <m:e>
                              <m:r>
                                <a:rPr lang="en-US" altLang="ja-JP" sz="1600" b="0" i="1" smtClean="0">
                                  <a:latin typeface="Cambria Math"/>
                                </a:rPr>
                                <m:t>1.0</m:t>
                              </m:r>
                            </m:e>
                          </m:mr>
                        </m:m>
                      </m:e>
                    </m:d>
                  </m:oMath>
                </a14:m>
                <a:endParaRPr lang="en-US" altLang="ja-JP" sz="1600" dirty="0" smtClean="0"/>
              </a:p>
              <a:p>
                <a14:m>
                  <m:oMath xmlns:m="http://schemas.openxmlformats.org/officeDocument/2006/math">
                    <m:sSub>
                      <m:sSubPr>
                        <m:ctrlPr>
                          <a:rPr lang="en-US" altLang="ja-JP" sz="1600" b="0" i="1" smtClean="0">
                            <a:latin typeface="Cambria Math"/>
                          </a:rPr>
                        </m:ctrlPr>
                      </m:sSubPr>
                      <m:e>
                        <m:r>
                          <a:rPr lang="en-US" altLang="ja-JP" sz="1600" b="0" i="1" smtClean="0">
                            <a:latin typeface="Cambria Math"/>
                          </a:rPr>
                          <m:t>𝜆</m:t>
                        </m:r>
                      </m:e>
                      <m:sub>
                        <m:r>
                          <a:rPr lang="en-US" altLang="ja-JP" sz="1600" b="0" i="1" smtClean="0">
                            <a:latin typeface="Cambria Math"/>
                          </a:rPr>
                          <m:t>𝜈</m:t>
                        </m:r>
                      </m:sub>
                    </m:sSub>
                  </m:oMath>
                </a14:m>
                <a:r>
                  <a:rPr lang="ja-JP" altLang="en-US" sz="1600" dirty="0" smtClean="0"/>
                  <a:t>の初期値：</a:t>
                </a:r>
                <a14:m>
                  <m:oMath xmlns:m="http://schemas.openxmlformats.org/officeDocument/2006/math">
                    <m:r>
                      <a:rPr lang="en-US" altLang="ja-JP" sz="1600" i="1">
                        <a:latin typeface="Cambria Math"/>
                      </a:rPr>
                      <m:t>2</m:t>
                    </m:r>
                    <m:r>
                      <a:rPr lang="en-US" altLang="ja-JP" sz="1600" b="0" i="1" smtClean="0">
                        <a:latin typeface="Cambria Math"/>
                      </a:rPr>
                      <m:t>.0</m:t>
                    </m:r>
                  </m:oMath>
                </a14:m>
                <a:endParaRPr lang="en-US" altLang="ja-JP" sz="1600" dirty="0" smtClean="0"/>
              </a:p>
              <a:p>
                <a14:m>
                  <m:oMath xmlns:m="http://schemas.openxmlformats.org/officeDocument/2006/math">
                    <m:r>
                      <a:rPr lang="en-US" altLang="ja-JP" sz="1600" b="0" i="1" smtClean="0">
                        <a:latin typeface="Cambria Math"/>
                      </a:rPr>
                      <m:t>𝜌</m:t>
                    </m:r>
                  </m:oMath>
                </a14:m>
                <a:r>
                  <a:rPr lang="ja-JP" altLang="en-US" sz="1600" dirty="0" smtClean="0"/>
                  <a:t>の初期値：</a:t>
                </a:r>
                <a14:m>
                  <m:oMath xmlns:m="http://schemas.openxmlformats.org/officeDocument/2006/math">
                    <m:r>
                      <a:rPr lang="en-US" altLang="ja-JP" sz="1600" b="0" i="0" smtClean="0">
                        <a:latin typeface="Cambria Math"/>
                      </a:rPr>
                      <m:t>1</m:t>
                    </m:r>
                    <m:r>
                      <a:rPr lang="en-US" altLang="ja-JP" sz="1600" b="0" i="1" smtClean="0">
                        <a:latin typeface="Cambria Math"/>
                      </a:rPr>
                      <m:t>.0×</m:t>
                    </m:r>
                    <m:sSup>
                      <m:sSupPr>
                        <m:ctrlPr>
                          <a:rPr lang="en-US" altLang="ja-JP" sz="1600" b="0" i="1" smtClean="0">
                            <a:latin typeface="Cambria Math"/>
                          </a:rPr>
                        </m:ctrlPr>
                      </m:sSupPr>
                      <m:e>
                        <m:r>
                          <a:rPr lang="en-US" altLang="ja-JP" sz="1600" b="0" i="1" smtClean="0">
                            <a:latin typeface="Cambria Math"/>
                          </a:rPr>
                          <m:t>10</m:t>
                        </m:r>
                      </m:e>
                      <m:sup>
                        <m:r>
                          <a:rPr lang="en-US" altLang="ja-JP" sz="1600" b="0" i="1" smtClean="0">
                            <a:latin typeface="Cambria Math"/>
                          </a:rPr>
                          <m:t>−6</m:t>
                        </m:r>
                      </m:sup>
                    </m:sSup>
                  </m:oMath>
                </a14:m>
                <a:endParaRPr lang="en-US" altLang="ja-JP" sz="1600" dirty="0" smtClean="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395536" y="676893"/>
                <a:ext cx="8352928" cy="3502818"/>
              </a:xfrm>
              <a:prstGeom prst="rect">
                <a:avLst/>
              </a:prstGeom>
              <a:blipFill rotWithShape="1">
                <a:blip r:embed="rId2"/>
                <a:stretch>
                  <a:fillRect l="-438" t="-870" b="-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p:cNvSpPr txBox="1"/>
              <p:nvPr/>
            </p:nvSpPr>
            <p:spPr>
              <a:xfrm>
                <a:off x="323528" y="44624"/>
                <a:ext cx="7416824" cy="584775"/>
              </a:xfrm>
              <a:prstGeom prst="rect">
                <a:avLst/>
              </a:prstGeom>
              <a:noFill/>
            </p:spPr>
            <p:txBody>
              <a:bodyPr wrap="square" rtlCol="0">
                <a:spAutoFit/>
              </a:bodyPr>
              <a:lstStyle/>
              <a:p>
                <a14:m>
                  <m:oMath xmlns:m="http://schemas.openxmlformats.org/officeDocument/2006/math">
                    <m:sSub>
                      <m:sSubPr>
                        <m:ctrlPr>
                          <a:rPr kumimoji="1" lang="en-US" altLang="ja-JP" sz="1600" b="0" i="1" smtClean="0">
                            <a:latin typeface="Cambria Math"/>
                          </a:rPr>
                        </m:ctrlPr>
                      </m:sSubPr>
                      <m:e>
                        <m:r>
                          <a:rPr kumimoji="1" lang="en-US" altLang="ja-JP" sz="1600" b="0" i="1" smtClean="0">
                            <a:latin typeface="Cambria Math"/>
                          </a:rPr>
                          <m:t>𝜆</m:t>
                        </m:r>
                      </m:e>
                      <m:sub>
                        <m:r>
                          <m:rPr>
                            <m:sty m:val="p"/>
                          </m:rPr>
                          <a:rPr kumimoji="1" lang="en-US" altLang="ja-JP" sz="1600" b="0" i="0" smtClean="0">
                            <a:latin typeface="Cambria Math"/>
                          </a:rPr>
                          <m:t>Λ</m:t>
                        </m:r>
                      </m:sub>
                    </m:sSub>
                  </m:oMath>
                </a14:m>
                <a:r>
                  <a:rPr kumimoji="1" lang="ja-JP" altLang="en-US" sz="1600" dirty="0" smtClean="0"/>
                  <a:t>のみを更新させ、他は初期値のままにする。</a:t>
                </a:r>
                <a:endParaRPr kumimoji="1" lang="en-US" altLang="ja-JP" sz="1600" dirty="0" smtClean="0"/>
              </a:p>
              <a:p>
                <a:r>
                  <a:rPr lang="ja-JP" altLang="en-US" sz="1600" dirty="0" smtClean="0"/>
                  <a:t>分散が未知で平均が既知の場合の推論。</a:t>
                </a:r>
                <a:endParaRPr kumimoji="1" lang="en-US" altLang="ja-JP" sz="1600" dirty="0" smtClean="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323528" y="44624"/>
                <a:ext cx="7416824" cy="584775"/>
              </a:xfrm>
              <a:prstGeom prst="rect">
                <a:avLst/>
              </a:prstGeom>
              <a:blipFill rotWithShape="1">
                <a:blip r:embed="rId3"/>
                <a:stretch>
                  <a:fillRect l="-411" t="-5208" b="-10417"/>
                </a:stretch>
              </a:blipFill>
            </p:spPr>
            <p:txBody>
              <a:bodyPr/>
              <a:lstStyle/>
              <a:p>
                <a:r>
                  <a:rPr lang="ja-JP" altLang="en-US">
                    <a:noFill/>
                  </a:rPr>
                  <a:t> </a:t>
                </a:r>
              </a:p>
            </p:txBody>
          </p:sp>
        </mc:Fallback>
      </mc:AlternateContent>
      <p:pic>
        <p:nvPicPr>
          <p:cNvPr id="4098" name="Picture 2" descr="C:\Users\2016-020\Documents\知財企画課業務\Amortized inferenceベースのソフト開発（立命館谷口先生）\進捗\Basic BBVI20180122\single_ver_lambda_Lambda_up2_generative_model_observab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365" y="3702760"/>
            <a:ext cx="3996670" cy="2966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テキスト ボックス 3"/>
              <p:cNvSpPr txBox="1"/>
              <p:nvPr/>
            </p:nvSpPr>
            <p:spPr>
              <a:xfrm>
                <a:off x="395536" y="4277293"/>
                <a:ext cx="4032448" cy="1734064"/>
              </a:xfrm>
              <a:prstGeom prst="rect">
                <a:avLst/>
              </a:prstGeom>
              <a:noFill/>
            </p:spPr>
            <p:txBody>
              <a:bodyPr wrap="square" rtlCol="0">
                <a:spAutoFit/>
              </a:bodyPr>
              <a:lstStyle/>
              <a:p>
                <a:r>
                  <a:rPr kumimoji="1" lang="ja-JP" altLang="en-US" sz="1600" dirty="0" smtClean="0"/>
                  <a:t>観測データ：</a:t>
                </a:r>
                <a:endParaRPr kumimoji="1" lang="en-US" altLang="ja-JP" sz="1600" dirty="0" smtClean="0"/>
              </a:p>
              <a:p>
                <a:r>
                  <a:rPr lang="ja-JP" altLang="en-US" sz="1600" dirty="0" smtClean="0"/>
                  <a:t>平均</a:t>
                </a:r>
                <a14:m>
                  <m:oMath xmlns:m="http://schemas.openxmlformats.org/officeDocument/2006/math">
                    <m:d>
                      <m:dPr>
                        <m:ctrlPr>
                          <a:rPr lang="en-US" altLang="ja-JP" sz="1600" i="1" smtClean="0">
                            <a:latin typeface="Cambria Math"/>
                          </a:rPr>
                        </m:ctrlPr>
                      </m:dPr>
                      <m:e>
                        <m:r>
                          <a:rPr lang="en-US" altLang="ja-JP" sz="1600" b="0" i="1" smtClean="0">
                            <a:latin typeface="Cambria Math"/>
                          </a:rPr>
                          <m:t>0.0, 0.0</m:t>
                        </m:r>
                      </m:e>
                    </m:d>
                  </m:oMath>
                </a14:m>
                <a:r>
                  <a:rPr lang="en-US" altLang="ja-JP" sz="1600" dirty="0" smtClean="0"/>
                  <a:t>, </a:t>
                </a:r>
              </a:p>
              <a:p>
                <a:r>
                  <a:rPr lang="ja-JP" altLang="en-US" sz="1600" dirty="0" smtClean="0"/>
                  <a:t>分散</a:t>
                </a:r>
                <a14:m>
                  <m:oMath xmlns:m="http://schemas.openxmlformats.org/officeDocument/2006/math">
                    <m:d>
                      <m:dPr>
                        <m:ctrlPr>
                          <a:rPr lang="en-US" altLang="ja-JP" sz="1600" i="1" smtClean="0">
                            <a:latin typeface="Cambria Math"/>
                          </a:rPr>
                        </m:ctrlPr>
                      </m:dPr>
                      <m:e>
                        <m:m>
                          <m:mPr>
                            <m:mcs>
                              <m:mc>
                                <m:mcPr>
                                  <m:count m:val="2"/>
                                  <m:mcJc m:val="center"/>
                                </m:mcPr>
                              </m:mc>
                            </m:mcs>
                            <m:ctrlPr>
                              <a:rPr lang="en-US" altLang="ja-JP" sz="1600" i="1" smtClean="0">
                                <a:latin typeface="Cambria Math"/>
                              </a:rPr>
                            </m:ctrlPr>
                          </m:mPr>
                          <m:mr>
                            <m:e>
                              <m:r>
                                <m:rPr>
                                  <m:brk m:alnAt="7"/>
                                </m:rPr>
                                <a:rPr lang="en-US" altLang="ja-JP" sz="1600" b="0" i="1" smtClean="0">
                                  <a:latin typeface="Cambria Math"/>
                                </a:rPr>
                                <m:t>0</m:t>
                              </m:r>
                              <m:r>
                                <a:rPr lang="en-US" altLang="ja-JP" sz="1600" b="0" i="1" smtClean="0">
                                  <a:latin typeface="Cambria Math"/>
                                </a:rPr>
                                <m:t>.3</m:t>
                              </m:r>
                            </m:e>
                            <m:e>
                              <m:r>
                                <a:rPr lang="en-US" altLang="ja-JP" sz="1600" b="0" i="1" smtClean="0">
                                  <a:latin typeface="Cambria Math"/>
                                </a:rPr>
                                <m:t>0.0</m:t>
                              </m:r>
                            </m:e>
                          </m:mr>
                          <m:mr>
                            <m:e>
                              <m:r>
                                <a:rPr lang="en-US" altLang="ja-JP" sz="1600" b="0" i="1" smtClean="0">
                                  <a:latin typeface="Cambria Math"/>
                                </a:rPr>
                                <m:t>0.0</m:t>
                              </m:r>
                            </m:e>
                            <m:e>
                              <m:r>
                                <a:rPr lang="en-US" altLang="ja-JP" sz="1600" b="0" i="1" smtClean="0">
                                  <a:latin typeface="Cambria Math"/>
                                </a:rPr>
                                <m:t>0.3</m:t>
                              </m:r>
                            </m:e>
                          </m:mr>
                        </m:m>
                      </m:e>
                    </m:d>
                  </m:oMath>
                </a14:m>
                <a:endParaRPr kumimoji="1" lang="en-US" altLang="ja-JP" sz="1600" dirty="0" smtClean="0"/>
              </a:p>
              <a:p>
                <a:r>
                  <a:rPr lang="ja-JP" altLang="en-US" sz="1600" dirty="0" smtClean="0"/>
                  <a:t>の２次元ガウス分布に従う。</a:t>
                </a:r>
                <a:endParaRPr lang="en-US" altLang="ja-JP" sz="1600" dirty="0" smtClean="0"/>
              </a:p>
              <a:p>
                <a:r>
                  <a:rPr kumimoji="1" lang="ja-JP" altLang="en-US" sz="1600" dirty="0" smtClean="0"/>
                  <a:t>赤：観測データ点</a:t>
                </a:r>
                <a:endParaRPr kumimoji="1" lang="en-US" altLang="ja-JP" sz="1600" dirty="0" smtClean="0"/>
              </a:p>
              <a:p>
                <a:r>
                  <a:rPr lang="ja-JP" altLang="en-US" sz="1600" dirty="0" smtClean="0"/>
                  <a:t>青：観測モデルが生成するデータ点</a:t>
                </a:r>
                <a:endParaRPr kumimoji="1" lang="ja-JP" altLang="en-US" sz="1600"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395536" y="4277293"/>
                <a:ext cx="4032448" cy="1734064"/>
              </a:xfrm>
              <a:prstGeom prst="rect">
                <a:avLst/>
              </a:prstGeom>
              <a:blipFill rotWithShape="1">
                <a:blip r:embed="rId5"/>
                <a:stretch>
                  <a:fillRect l="-908" t="-1761" b="-3169"/>
                </a:stretch>
              </a:blipFill>
            </p:spPr>
            <p:txBody>
              <a:bodyPr/>
              <a:lstStyle/>
              <a:p>
                <a:r>
                  <a:rPr lang="ja-JP" altLang="en-US">
                    <a:noFill/>
                  </a:rPr>
                  <a:t> </a:t>
                </a:r>
              </a:p>
            </p:txBody>
          </p:sp>
        </mc:Fallback>
      </mc:AlternateContent>
      <p:sp>
        <p:nvSpPr>
          <p:cNvPr id="5" name="テキスト ボックス 4"/>
          <p:cNvSpPr txBox="1"/>
          <p:nvPr/>
        </p:nvSpPr>
        <p:spPr>
          <a:xfrm>
            <a:off x="5580112" y="140325"/>
            <a:ext cx="3240360" cy="430887"/>
          </a:xfrm>
          <a:prstGeom prst="rect">
            <a:avLst/>
          </a:prstGeom>
          <a:noFill/>
        </p:spPr>
        <p:txBody>
          <a:bodyPr wrap="square" rtlCol="0">
            <a:spAutoFit/>
          </a:bodyPr>
          <a:lstStyle/>
          <a:p>
            <a:r>
              <a:rPr lang="en-US" altLang="ja-JP" sz="1100" dirty="0" smtClean="0"/>
              <a:t>Basic_BBVI_for_Single_ver_lambda_Lambda_up2.py</a:t>
            </a:r>
          </a:p>
          <a:p>
            <a:r>
              <a:rPr kumimoji="1" lang="en-US" altLang="ja-JP" sz="1100" dirty="0" smtClean="0"/>
              <a:t>30</a:t>
            </a:r>
            <a:r>
              <a:rPr kumimoji="1" lang="ja-JP" altLang="en-US" sz="1100" dirty="0" smtClean="0"/>
              <a:t>回目</a:t>
            </a:r>
            <a:endParaRPr kumimoji="1" lang="ja-JP" altLang="en-US" sz="1100" dirty="0"/>
          </a:p>
        </p:txBody>
      </p:sp>
      <p:sp>
        <p:nvSpPr>
          <p:cNvPr id="6" name="スライド番号プレースホルダー 5"/>
          <p:cNvSpPr>
            <a:spLocks noGrp="1"/>
          </p:cNvSpPr>
          <p:nvPr>
            <p:ph type="sldNum" sz="quarter" idx="12"/>
          </p:nvPr>
        </p:nvSpPr>
        <p:spPr/>
        <p:txBody>
          <a:bodyPr/>
          <a:lstStyle/>
          <a:p>
            <a:fld id="{3AB62604-91A1-4246-AFFE-5DE633CAFD0F}" type="slidenum">
              <a:rPr kumimoji="1" lang="ja-JP" altLang="en-US" smtClean="0"/>
              <a:t>9</a:t>
            </a:fld>
            <a:endParaRPr kumimoji="1" lang="ja-JP" altLang="en-US"/>
          </a:p>
        </p:txBody>
      </p:sp>
    </p:spTree>
    <p:extLst>
      <p:ext uri="{BB962C8B-B14F-4D97-AF65-F5344CB8AC3E}">
        <p14:creationId xmlns:p14="http://schemas.microsoft.com/office/powerpoint/2010/main" val="22930749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1668</TotalTime>
  <Words>1522</Words>
  <Application>Microsoft Office PowerPoint</Application>
  <PresentationFormat>画面に合わせる (4:3)</PresentationFormat>
  <Paragraphs>154</Paragraphs>
  <Slides>20</Slides>
  <Notes>0</Notes>
  <HiddenSlides>0</HiddenSlides>
  <MMClips>0</MMClips>
  <ScaleCrop>false</ScaleCrop>
  <HeadingPairs>
    <vt:vector size="4" baseType="variant">
      <vt:variant>
        <vt:lpstr>テーマ</vt:lpstr>
      </vt:variant>
      <vt:variant>
        <vt:i4>1</vt:i4>
      </vt:variant>
      <vt:variant>
        <vt:lpstr>スライド タイトル</vt:lpstr>
      </vt:variant>
      <vt:variant>
        <vt:i4>20</vt:i4>
      </vt:variant>
    </vt:vector>
  </HeadingPairs>
  <TitlesOfParts>
    <vt:vector size="21" baseType="lpstr">
      <vt:lpstr>Office ​​テーマ</vt:lpstr>
      <vt:lpstr>Basic BBVI for Single Gaussian</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UNITCOM PC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2016-020</dc:creator>
  <cp:lastModifiedBy>2016-020</cp:lastModifiedBy>
  <cp:revision>54</cp:revision>
  <dcterms:created xsi:type="dcterms:W3CDTF">2018-01-19T07:08:21Z</dcterms:created>
  <dcterms:modified xsi:type="dcterms:W3CDTF">2018-01-25T05:31:47Z</dcterms:modified>
</cp:coreProperties>
</file>