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7" r:id="rId4"/>
    <p:sldId id="258" r:id="rId5"/>
    <p:sldId id="266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D7C29-6351-4F07-B607-8CD2AB68B85A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FD409-48BA-44FC-A5C4-DA3EBA0D76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8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B1A2-1A07-4290-8A30-524D061A9921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FCA-7334-4AEC-B962-734E2727AD03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0C3A-AF96-405F-8F52-AC3969419640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5AA1-C474-4282-95A8-78F7A6153021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3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A52-3B5E-4AF0-A787-4C9B5DAE20E8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38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3DC-ADF7-4238-A948-38DF1C160FC3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23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FBB-EB28-4543-81D3-861F8D0AD5B0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64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BF6-D76B-417F-B6BD-F99FD28891F6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8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5B4D-5196-4C2B-B35B-522914D2C208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4342-0BAF-46FF-A33C-315A16A0EA9A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90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C69E-37A6-48DA-B175-6881E7BE11F4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08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2F5A-EC53-46B1-828C-AD96DB2A6EDE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B4D2C-3B2F-4B96-9D45-5914E5538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8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Basic BBVI for GMM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4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95836" y="21999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混合率のステップごとの変化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203848" y="6304104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混合率の平均値：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(0.307, 0.693)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6304104"/>
                <a:ext cx="345638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87" t="-131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3" y="779620"/>
            <a:ext cx="8107795" cy="250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59" y="3443916"/>
            <a:ext cx="8097694" cy="250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7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339752" y="476672"/>
                <a:ext cx="43924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隠れ変数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kumimoji="1" lang="ja-JP" altLang="en-US" dirty="0" smtClean="0"/>
                  <a:t>のクラスごとのデータ点方向の和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（最終ステップのみ）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76672"/>
                <a:ext cx="439248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250" t="-7547" r="-1111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108506" y="5454811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理想的には</a:t>
            </a:r>
            <a:r>
              <a:rPr kumimoji="1" lang="en-US" altLang="ja-JP" sz="1600" dirty="0" smtClean="0"/>
              <a:t>7:3</a:t>
            </a:r>
            <a:r>
              <a:rPr kumimoji="1" lang="ja-JP" altLang="en-US" sz="1600" dirty="0" smtClean="0"/>
              <a:t>に近くなるはずだが、</a:t>
            </a:r>
            <a:r>
              <a:rPr kumimoji="1" lang="en-US" altLang="ja-JP" sz="1600" dirty="0" smtClean="0"/>
              <a:t>8:2</a:t>
            </a:r>
            <a:r>
              <a:rPr kumimoji="1" lang="ja-JP" altLang="en-US" sz="1600" dirty="0" smtClean="0"/>
              <a:t>くらいになっている。</a:t>
            </a:r>
            <a:endParaRPr kumimoji="1" lang="ja-JP" altLang="en-US" sz="1600" dirty="0"/>
          </a:p>
        </p:txBody>
      </p:sp>
      <p:pic>
        <p:nvPicPr>
          <p:cNvPr id="9218" name="Picture 2" descr="C:\work\Basic_BBVI_for_2-dim_GMM\csv\ver_lambda_pi_and_lambda_z\100stepOK40\ver_lambda_pi_and_lambda_z_z_GMM_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33" y="1123003"/>
            <a:ext cx="58515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2987824" y="2060747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804</a:t>
            </a:r>
            <a:endParaRPr kumimoji="1" lang="ja-JP" altLang="en-US" sz="11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24128" y="407707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196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7893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1232" y="188640"/>
            <a:ext cx="47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各データ点ごとの帰属度（最後のステップのみ）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0164" y="4797152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観測データを帰属度に応じて色分け</a:t>
            </a:r>
            <a:endParaRPr kumimoji="1" lang="ja-JP" alt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3" y="548680"/>
            <a:ext cx="8524623" cy="15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6" y="2204864"/>
            <a:ext cx="8521037" cy="15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 descr="C:\work\Basic_BBVI_for_2-dim_GMM\csv\ver_lambda_pi_and_lambda_z\100stepOK40\ver_lambda_pi_and_lambda_z_generated_data_ass_GMM_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64" y="4005064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43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2095" y="62027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([[3.2, 0.2], [-0.2, 3.2]],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sample_unit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hyper_gamma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([0.3, 4.0],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hyper_gamma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([[[2.0, 0.8], [-0.3, 4.0]], [[5.0, 0.0], [0.0, 5.0]]])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(2.05, shape=[K])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([[2.8, 0.2], [0.2, 2.8]],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unit_matrices</a:t>
            </a:r>
            <a:endParaRPr lang="en-US" altLang="ja-JP" sz="1600" dirty="0"/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([[[0.6, 0.0], [0.0, 0.6]], [[0.6, 0.0], [0.0, 0.6]]],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(5.0,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init_lambda_z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rand.dirichlet</a:t>
            </a:r>
            <a:r>
              <a:rPr lang="en-US" altLang="ja-JP" sz="1600" dirty="0"/>
              <a:t>(alpha=[1.2, 0.5], size=N),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init_lambda_pi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rand.gamma</a:t>
            </a:r>
            <a:r>
              <a:rPr lang="en-US" altLang="ja-JP" sz="1600" dirty="0"/>
              <a:t>(shape=5.0, scale=0.2, size=K),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(0.000001)</a:t>
            </a:r>
            <a:endParaRPr kumimoji="1" lang="ja-JP" altLang="en-US" sz="1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82095" y="4149080"/>
                <a:ext cx="3253801" cy="1980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3.0, 0.0</m:t>
                        </m:r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(0.0, 3.0)</m:t>
                    </m:r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分散：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混合率：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(0.7, 0.3)</m:t>
                    </m:r>
                  </m:oMath>
                </a14:m>
                <a:endParaRPr lang="en-US" altLang="ja-JP" sz="1600" dirty="0" smtClean="0"/>
              </a:p>
              <a:p>
                <a:r>
                  <a:rPr lang="ja-JP" altLang="en-US" sz="1600" dirty="0" smtClean="0"/>
                  <a:t>の</a:t>
                </a:r>
                <a:r>
                  <a:rPr lang="en-US" altLang="ja-JP" sz="1600" dirty="0" smtClean="0"/>
                  <a:t>2</a:t>
                </a:r>
                <a:r>
                  <a:rPr lang="ja-JP" altLang="en-US" sz="1600" dirty="0" smtClean="0"/>
                  <a:t>次元</a:t>
                </a:r>
                <a:r>
                  <a:rPr lang="en-US" altLang="ja-JP" sz="1600" dirty="0"/>
                  <a:t>2</a:t>
                </a:r>
                <a:r>
                  <a:rPr lang="ja-JP" altLang="en-US" sz="1600" dirty="0" smtClean="0"/>
                  <a:t>峰性</a:t>
                </a:r>
                <a:r>
                  <a:rPr lang="en-US" altLang="ja-JP" sz="1600" dirty="0" smtClean="0"/>
                  <a:t>GMM</a:t>
                </a:r>
                <a:r>
                  <a:rPr lang="ja-JP" altLang="en-US" sz="1600" dirty="0" smtClean="0"/>
                  <a:t>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95" y="4149080"/>
                <a:ext cx="3253801" cy="1980286"/>
              </a:xfrm>
              <a:prstGeom prst="rect">
                <a:avLst/>
              </a:prstGeom>
              <a:blipFill rotWithShape="1">
                <a:blip r:embed="rId2"/>
                <a:stretch>
                  <a:fillRect l="-1126" t="-1543"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1266" name="Picture 2" descr="C:\work\Basic_BBVI_for_2-dim_GMM\csv\ver_lambda_pi_and_lambda_z\1000stepOK44\ver_lambda_pi_and_lambda_z_generative_model_GMM_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64" y="3904584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5508104" y="0"/>
            <a:ext cx="363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Basic_BBVI_for_2dim_GMM_ver</a:t>
            </a:r>
            <a:r>
              <a:rPr lang="en-US" altLang="ja-JP" sz="1050" dirty="0"/>
              <a:t>_</a:t>
            </a:r>
            <a:r>
              <a:rPr lang="en-US" altLang="ja-JP" sz="1050" dirty="0" smtClean="0"/>
              <a:t>lambda_pi_and_lambda_z.py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338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80112" y="409997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混合率の真値と逆。</a:t>
            </a:r>
            <a:endParaRPr kumimoji="1" lang="ja-JP" altLang="en-US" sz="1600" dirty="0"/>
          </a:p>
        </p:txBody>
      </p:sp>
      <p:pic>
        <p:nvPicPr>
          <p:cNvPr id="12290" name="Picture 2" descr="C:\work\Basic_BBVI_for_2-dim_GMM\csv\ver_lambda_pi_and_lambda_z\1000stepOK44\ver_lambda_pi_and_lambda_z_ELBO_GMM_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" y="836712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work\Basic_BBVI_for_2-dim_GMM\csv\ver_lambda_pi_and_lambda_z\1000stepOK44\ver_lambda_pi_and_lambda_z_pi_GMM_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69" y="836712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5436096" y="63305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最後の</a:t>
            </a:r>
            <a:r>
              <a:rPr lang="ja-JP" altLang="en-US" sz="1600" dirty="0"/>
              <a:t>ステップ</a:t>
            </a:r>
            <a:r>
              <a:rPr kumimoji="1" lang="ja-JP" altLang="en-US" sz="1600" dirty="0" smtClean="0"/>
              <a:t>での混合率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36096" y="220673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0.470</a:t>
            </a:r>
            <a:endParaRPr kumimoji="1" lang="ja-JP" altLang="en-US" sz="11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37902" y="207573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0.530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3568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95836" y="21999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混合率のステップごとの変化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844601" y="6304104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混合率の平均値：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(0.486, 0.514)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601" y="6304104"/>
                <a:ext cx="345638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87" t="-131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6" y="1052736"/>
            <a:ext cx="8906308" cy="188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6" y="3207205"/>
            <a:ext cx="8903055" cy="187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88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339752" y="476672"/>
                <a:ext cx="43924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隠れ変数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kumimoji="1" lang="ja-JP" altLang="en-US" dirty="0" smtClean="0"/>
                  <a:t>のクラスごとのデータ点方向の和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（最終ステップのみ）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76672"/>
                <a:ext cx="439248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250" t="-7547" r="-1111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889540" y="5474980"/>
            <a:ext cx="129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7:3</a:t>
            </a:r>
            <a:r>
              <a:rPr kumimoji="1" lang="ja-JP" altLang="en-US" sz="1600" dirty="0" smtClean="0"/>
              <a:t>に近い。</a:t>
            </a:r>
            <a:endParaRPr kumimoji="1" lang="ja-JP" altLang="en-US" sz="1600" dirty="0"/>
          </a:p>
        </p:txBody>
      </p:sp>
      <p:pic>
        <p:nvPicPr>
          <p:cNvPr id="14338" name="Picture 2" descr="C:\work\Basic_BBVI_for_2-dim_GMM\csv\ver_lambda_pi_and_lambda_z\1000stepOK44\ver_lambda_pi_and_lambda_z_z_GMM_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3003"/>
            <a:ext cx="58515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892482" y="219155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74</a:t>
            </a:r>
            <a:r>
              <a:rPr kumimoji="1" lang="en-US" altLang="ja-JP" sz="1100" dirty="0" smtClean="0"/>
              <a:t>4</a:t>
            </a:r>
            <a:endParaRPr kumimoji="1" lang="ja-JP" altLang="en-US" sz="11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80112" y="378904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256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2636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1232" y="188640"/>
            <a:ext cx="47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各データ点ごとの帰属度（最後のステップのみ）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0164" y="4797152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観測データを帰属度に応じて色分け</a:t>
            </a:r>
            <a:endParaRPr kumimoji="1" lang="ja-JP" alt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3" y="620688"/>
            <a:ext cx="8524623" cy="15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0" y="2276872"/>
            <a:ext cx="8513868" cy="15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 descr="C:\work\Basic_BBVI_for_2-dim_GMM\csv\ver_lambda_pi_and_lambda_z\1000stepOK44\ver_lambda_pi_and_lambda_z_generated_data_ass_GMM_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94" y="3936334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8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2095" y="62027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([[3.2, 0.2], [-0.2, 3.2]],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sample_unit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hyper_gamma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([0.3, 4.0],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hyper_gamma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([[[2.0, 0.8], [-0.3, 4.0]], [[5.0, 0.0], [0.0, 5.0]]])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(2.05, shape=[K])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([[2.8, 0.2], [0.2, 2.8]],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unit_matrices</a:t>
            </a:r>
            <a:endParaRPr lang="en-US" altLang="ja-JP" sz="1600" dirty="0"/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([[[0.6, 0.0], [0.0, 0.6]], [[0.6, 0.0], [0.0, 0.6]]],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(5.0,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init_lambda_z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rand.dirichlet</a:t>
            </a:r>
            <a:r>
              <a:rPr lang="en-US" altLang="ja-JP" sz="1600" dirty="0"/>
              <a:t>(alpha=[1.2, 0.5], size=N),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init_lambda_pi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rand.gamma</a:t>
            </a:r>
            <a:r>
              <a:rPr lang="en-US" altLang="ja-JP" sz="1600" dirty="0"/>
              <a:t>(shape=5.0, scale=0.2, size=K),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(0.000001)</a:t>
            </a:r>
            <a:endParaRPr kumimoji="1" lang="ja-JP" altLang="en-US" sz="1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82095" y="4149080"/>
                <a:ext cx="3253801" cy="1980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3.0, 0.0</m:t>
                        </m:r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(0.0, 3.0)</m:t>
                    </m:r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分散：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混合率：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(0.7, 0.3)</m:t>
                    </m:r>
                  </m:oMath>
                </a14:m>
                <a:endParaRPr lang="en-US" altLang="ja-JP" sz="1600" dirty="0" smtClean="0"/>
              </a:p>
              <a:p>
                <a:r>
                  <a:rPr lang="ja-JP" altLang="en-US" sz="1600" dirty="0" smtClean="0"/>
                  <a:t>の</a:t>
                </a:r>
                <a:r>
                  <a:rPr lang="en-US" altLang="ja-JP" sz="1600" dirty="0" smtClean="0"/>
                  <a:t>2</a:t>
                </a:r>
                <a:r>
                  <a:rPr lang="ja-JP" altLang="en-US" sz="1600" dirty="0" smtClean="0"/>
                  <a:t>次元</a:t>
                </a:r>
                <a:r>
                  <a:rPr lang="en-US" altLang="ja-JP" sz="1600" dirty="0"/>
                  <a:t>2</a:t>
                </a:r>
                <a:r>
                  <a:rPr lang="ja-JP" altLang="en-US" sz="1600" dirty="0" smtClean="0"/>
                  <a:t>峰性</a:t>
                </a:r>
                <a:r>
                  <a:rPr lang="en-US" altLang="ja-JP" sz="1600" dirty="0" smtClean="0"/>
                  <a:t>GMM</a:t>
                </a:r>
                <a:r>
                  <a:rPr lang="ja-JP" altLang="en-US" sz="1600" dirty="0" smtClean="0"/>
                  <a:t>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95" y="4149080"/>
                <a:ext cx="3253801" cy="1980286"/>
              </a:xfrm>
              <a:prstGeom prst="rect">
                <a:avLst/>
              </a:prstGeom>
              <a:blipFill rotWithShape="1">
                <a:blip r:embed="rId2"/>
                <a:stretch>
                  <a:fillRect l="-1126" t="-1543"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6386" name="Picture 2" descr="C:\work\Basic_BBVI_for_2-dim_GMM\csv\ver_lambda_pi_and_lambda_z\1000stepOK45\ver_lambda_pi_and_lambda_z_generative_model_GMM_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56" y="3956971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71600" y="620983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サンプル数</a:t>
            </a:r>
            <a:r>
              <a:rPr kumimoji="1" lang="en-US" altLang="ja-JP" sz="1600" dirty="0" smtClean="0"/>
              <a:t>200</a:t>
            </a:r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8104" y="0"/>
            <a:ext cx="363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Basic_BBVI_for_2dim_GMM_ver</a:t>
            </a:r>
            <a:r>
              <a:rPr lang="en-US" altLang="ja-JP" sz="1050" dirty="0"/>
              <a:t>_</a:t>
            </a:r>
            <a:r>
              <a:rPr lang="en-US" altLang="ja-JP" sz="1050" dirty="0" smtClean="0"/>
              <a:t>lambda_pi_and_lambda_z.py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3680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7410" name="Picture 2" descr="C:\work\Basic_BBVI_for_2-dim_GMM\csv\ver_lambda_pi_and_lambda_z\1000stepOK45\ver_lambda_pi_and_lambda_z_ELBO_GMM_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work\Basic_BBVI_for_2-dim_GMM\csv\ver_lambda_pi_and_lambda_z\1000stepOK45\ver_lambda_pi_and_lambda_z_pi_GMM_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51" y="836712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5436096" y="667435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最後の</a:t>
            </a:r>
            <a:r>
              <a:rPr lang="ja-JP" altLang="en-US" sz="1600" dirty="0"/>
              <a:t>ステップ</a:t>
            </a:r>
            <a:r>
              <a:rPr kumimoji="1" lang="ja-JP" altLang="en-US" sz="1600" dirty="0" smtClean="0"/>
              <a:t>での混合率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92080" y="134076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0.817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08304" y="292494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0.183</a:t>
            </a:r>
          </a:p>
        </p:txBody>
      </p:sp>
    </p:spTree>
    <p:extLst>
      <p:ext uri="{BB962C8B-B14F-4D97-AF65-F5344CB8AC3E}">
        <p14:creationId xmlns:p14="http://schemas.microsoft.com/office/powerpoint/2010/main" val="345529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619672" y="2420888"/>
                <a:ext cx="61206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ja-JP" altLang="en-US" sz="1600" dirty="0" smtClean="0"/>
                  <a:t>のみを更新させ、他の変分パラメータは初期値のままにする。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混合率、クラスタ割り当ては未知で平均・分散が既知の場合の推論。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20888"/>
                <a:ext cx="6120680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598" t="-5208" b="-10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95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95836" y="21999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混合率のステップごとの変化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844601" y="6304104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混合率の平均値：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(0.832, 0.168)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601" y="6304104"/>
                <a:ext cx="345638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87" t="-131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3" y="908720"/>
            <a:ext cx="8894381" cy="188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6" y="3063189"/>
            <a:ext cx="8903055" cy="187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9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21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339752" y="476672"/>
                <a:ext cx="43924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隠れ変数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kumimoji="1" lang="ja-JP" altLang="en-US" dirty="0" smtClean="0"/>
                  <a:t>のクラスごとのデータ点方向の和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（最終ステップのみ）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76672"/>
                <a:ext cx="439248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250" t="-7547" r="-1111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974830" y="5468144"/>
            <a:ext cx="124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7:3</a:t>
            </a:r>
            <a:r>
              <a:rPr kumimoji="1" lang="ja-JP" altLang="en-US" sz="1600" dirty="0" smtClean="0"/>
              <a:t>に近い。</a:t>
            </a:r>
            <a:endParaRPr kumimoji="1" lang="ja-JP" altLang="en-US" sz="1600" dirty="0"/>
          </a:p>
        </p:txBody>
      </p:sp>
      <p:pic>
        <p:nvPicPr>
          <p:cNvPr id="19458" name="Picture 2" descr="C:\work\Basic_BBVI_for_2-dim_GMM\csv\ver_lambda_pi_and_lambda_z\1000stepOK45\ver_lambda_pi_and_lambda_z_z_GMM_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03" y="1124744"/>
            <a:ext cx="58515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108506" y="213285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75</a:t>
            </a:r>
            <a:r>
              <a:rPr kumimoji="1" lang="en-US" altLang="ja-JP" sz="1100" dirty="0" smtClean="0"/>
              <a:t>4</a:t>
            </a:r>
            <a:endParaRPr kumimoji="1" lang="ja-JP" altLang="en-US" sz="11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96136" y="386104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246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0300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1232" y="188640"/>
            <a:ext cx="47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各データ点ごとの帰属度（最後のステップのみ）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0164" y="4797152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観測データを帰属度に応じて色分け</a:t>
            </a:r>
            <a:endParaRPr kumimoji="1" lang="ja-JP" altLang="en-US" sz="1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0" y="620688"/>
            <a:ext cx="8513868" cy="15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67" y="2348880"/>
            <a:ext cx="8517454" cy="15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 descr="C:\work\Basic_BBVI_for_2-dim_GMM\csv\ver_lambda_pi_and_lambda_z\1000stepOK45\ver_lambda_pi_and_lambda_z_generated_data_ass_GMM_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44459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48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195736" y="2564904"/>
                <a:ext cx="47525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dirty="0" smtClean="0"/>
                  <a:t>クラスタリングができていない。</a:t>
                </a:r>
                <a:endParaRPr kumimoji="1" lang="en-US" altLang="ja-JP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 smtClean="0"/>
                  <a:t>混合率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 smtClean="0"/>
                  <a:t>と割り当て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kumimoji="1" lang="ja-JP" altLang="en-US" dirty="0" smtClean="0"/>
                  <a:t>が無関係に振る舞っている。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564904"/>
                <a:ext cx="4752528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769" t="-5298" b="-7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1979712" y="209220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問題点：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497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2095" y="62027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([[3.2, 0.2], [-0.2, 3.2]],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sample_unit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hyper_gamma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([0.3, 4.0],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hyper_gamma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([[[2.0, 0.8], [-0.3, 4.0]], [[5.0, 0.0], [0.0, 5.0]]])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(2.05, shape=[K])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([[2.8, 0.2], [0.2, 2.8]],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unit_matrices</a:t>
            </a:r>
            <a:endParaRPr lang="en-US" altLang="ja-JP" sz="1600" dirty="0"/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([[[0.6, 0.0], [0.0, 0.6]], [[0.6, 0.0], [0.0, 0.6]]],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(5.0,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init_lambda_z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rand.dirichlet</a:t>
            </a:r>
            <a:r>
              <a:rPr lang="en-US" altLang="ja-JP" sz="1600" dirty="0"/>
              <a:t>(alpha=[1.5, 0.5], size=N),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init_lambda_pi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rand.gamma</a:t>
            </a:r>
            <a:r>
              <a:rPr lang="en-US" altLang="ja-JP" sz="1600" dirty="0"/>
              <a:t>(shape=5.0, scale=2.0, size=K),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(0.000001)</a:t>
            </a:r>
            <a:endParaRPr kumimoji="1" lang="ja-JP" altLang="en-US" sz="1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82095" y="4149080"/>
                <a:ext cx="3253801" cy="1980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3.0, 0.0</m:t>
                        </m:r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(0.0, 3.0)</m:t>
                    </m:r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分散：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混合率：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(0.7, 0.3)</m:t>
                    </m:r>
                  </m:oMath>
                </a14:m>
                <a:endParaRPr lang="en-US" altLang="ja-JP" sz="1600" dirty="0" smtClean="0"/>
              </a:p>
              <a:p>
                <a:r>
                  <a:rPr lang="ja-JP" altLang="en-US" sz="1600" dirty="0" smtClean="0"/>
                  <a:t>の</a:t>
                </a:r>
                <a:r>
                  <a:rPr lang="en-US" altLang="ja-JP" sz="1600" dirty="0" smtClean="0"/>
                  <a:t>2</a:t>
                </a:r>
                <a:r>
                  <a:rPr lang="ja-JP" altLang="en-US" sz="1600" dirty="0" smtClean="0"/>
                  <a:t>次元</a:t>
                </a:r>
                <a:r>
                  <a:rPr lang="en-US" altLang="ja-JP" sz="1600" dirty="0"/>
                  <a:t>2</a:t>
                </a:r>
                <a:r>
                  <a:rPr lang="ja-JP" altLang="en-US" sz="1600" dirty="0" smtClean="0"/>
                  <a:t>峰性</a:t>
                </a:r>
                <a:r>
                  <a:rPr lang="en-US" altLang="ja-JP" sz="1600" dirty="0" smtClean="0"/>
                  <a:t>GMM</a:t>
                </a:r>
                <a:r>
                  <a:rPr lang="ja-JP" altLang="en-US" sz="1600" dirty="0" smtClean="0"/>
                  <a:t>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95" y="4149080"/>
                <a:ext cx="3253801" cy="1980286"/>
              </a:xfrm>
              <a:prstGeom prst="rect">
                <a:avLst/>
              </a:prstGeom>
              <a:blipFill rotWithShape="1">
                <a:blip r:embed="rId2"/>
                <a:stretch>
                  <a:fillRect l="-1126" t="-1543"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Picture 2" descr="C:\work\Basic_BBVI_for_2-dim_GMM\csv\ver_lambda_pi_and_lambda_z\100stepOK39\ver_lambda_pi_and_lambda_z_generative_model_GMM_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40" y="3702760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508104" y="0"/>
            <a:ext cx="363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Basic_BBVI_for_2dim_GMM_ver</a:t>
            </a:r>
            <a:r>
              <a:rPr lang="en-US" altLang="ja-JP" sz="1050" dirty="0"/>
              <a:t>_</a:t>
            </a:r>
            <a:r>
              <a:rPr lang="en-US" altLang="ja-JP" sz="1050" dirty="0" smtClean="0"/>
              <a:t>lambda_pi_and_lambda_z.py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0426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Picture 2" descr="C:\work\Basic_BBVI_for_2-dim_GMM\csv\ver_lambda_pi_and_lambda_z\100stepOK39\ver_lambda_pi_and_lambda_z_ELBO_GMM_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4" y="836712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work\Basic_BBVI_for_2-dim_GMM\csv\ver_lambda_pi_and_lambda_z\100stepOK39\ver_lambda_pi_and_lambda_z_pi_GMM_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107" y="836712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580112" y="61292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最後の</a:t>
            </a:r>
            <a:r>
              <a:rPr lang="ja-JP" altLang="en-US" sz="1600" dirty="0"/>
              <a:t>ステップ</a:t>
            </a:r>
            <a:r>
              <a:rPr kumimoji="1" lang="ja-JP" altLang="en-US" sz="1600" dirty="0" smtClean="0"/>
              <a:t>での混合率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24128" y="395454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混合率の真値と異なる。</a:t>
            </a:r>
            <a:endParaRPr kumimoji="1" lang="ja-JP" altLang="en-US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80112" y="227687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0.487</a:t>
            </a:r>
            <a:endParaRPr kumimoji="1" lang="ja-JP" altLang="en-US" sz="11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10504" y="219096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0.513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755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6" y="836712"/>
            <a:ext cx="8113568" cy="250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3" y="3515924"/>
            <a:ext cx="8107795" cy="250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095836" y="21999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混合率のステップごとの変化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203848" y="6304104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混合率の平均値：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(0.469, 0.531)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6304104"/>
                <a:ext cx="345638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87" t="-131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49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3074" name="Picture 2" descr="C:\work\Basic_BBVI_for_2-dim_GMM\csv\ver_lambda_pi_and_lambda_z\100stepOK39\ver_lambda_pi_and_lambda_z_z_GMM_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58515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339752" y="476672"/>
                <a:ext cx="43924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隠れ変数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kumimoji="1" lang="ja-JP" altLang="en-US" dirty="0" smtClean="0"/>
                  <a:t>のクラスごとのデータ点方向の和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（最終ステップのみ）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76672"/>
                <a:ext cx="439248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250" t="-7547" r="-1111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3131840" y="2074059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804</a:t>
            </a:r>
            <a:endParaRPr kumimoji="1"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6136" y="407707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196</a:t>
            </a:r>
            <a:endParaRPr kumimoji="1"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08506" y="5454811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理想的には</a:t>
            </a:r>
            <a:r>
              <a:rPr kumimoji="1" lang="en-US" altLang="ja-JP" sz="1600" dirty="0" smtClean="0"/>
              <a:t>7:3</a:t>
            </a:r>
            <a:r>
              <a:rPr kumimoji="1" lang="ja-JP" altLang="en-US" sz="1600" dirty="0" smtClean="0"/>
              <a:t>に近くなるはずだが、</a:t>
            </a:r>
            <a:r>
              <a:rPr kumimoji="1" lang="en-US" altLang="ja-JP" sz="1600" dirty="0" smtClean="0"/>
              <a:t>8:2</a:t>
            </a:r>
            <a:r>
              <a:rPr kumimoji="1" lang="ja-JP" altLang="en-US" sz="1600" dirty="0" smtClean="0"/>
              <a:t>くらいになっている。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810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8" y="620688"/>
            <a:ext cx="8513868" cy="15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8" y="2161398"/>
            <a:ext cx="8517454" cy="15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231232" y="188640"/>
            <a:ext cx="47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各データ点ごとの帰属度（最後のステップのみ）</a:t>
            </a:r>
            <a:endParaRPr kumimoji="1" lang="ja-JP" altLang="en-US" dirty="0"/>
          </a:p>
        </p:txBody>
      </p:sp>
      <p:pic>
        <p:nvPicPr>
          <p:cNvPr id="6" name="Picture 3" descr="C:\work\Basic_BBVI_for_2-dim_GMM\csv\ver_lambda_pi_and_lambda_z\100stepOK39\ver_lambda_pi_and_lambda_z_generated_data_ass_GMM_3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17" y="3752884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0164" y="4797152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観測データを帰属度に応じて色分け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032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2095" y="62027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([[3.2, 0.2], [-0.2, 3.2]],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sample_unit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hyper_gamma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([0.3, 4.0],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hyper_gamma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([[[2.0, 0.8], [-0.3, 4.0]], [[5.0, 0.0], [0.0, 5.0]]])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(2.05, shape=[K])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([[2.8, 0.2], [0.2, 2.8]],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unit_matrices</a:t>
            </a:r>
            <a:endParaRPr lang="en-US" altLang="ja-JP" sz="1600" dirty="0"/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([[[0.6, 0.0], [0.0, 0.6]], [[0.6, 0.0], [0.0, 0.6]]],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(5.0,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init_lambda_z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rand.dirichlet</a:t>
            </a:r>
            <a:r>
              <a:rPr lang="en-US" altLang="ja-JP" sz="1600" dirty="0"/>
              <a:t>(alpha=[1.5, 0.5], size=N),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init_lambda_pi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rand.gamma</a:t>
            </a:r>
            <a:r>
              <a:rPr lang="en-US" altLang="ja-JP" sz="1600" dirty="0"/>
              <a:t>(shape=5.0, scale=2.0, size=K),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(0.000001)</a:t>
            </a:r>
            <a:endParaRPr kumimoji="1" lang="ja-JP" altLang="en-US" sz="1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82095" y="4149080"/>
                <a:ext cx="3253801" cy="1980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3.0, 0.0</m:t>
                        </m:r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(0.0, 3.0)</m:t>
                    </m:r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分散：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混合率：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(0.7, 0.3)</m:t>
                    </m:r>
                  </m:oMath>
                </a14:m>
                <a:endParaRPr lang="en-US" altLang="ja-JP" sz="1600" dirty="0" smtClean="0"/>
              </a:p>
              <a:p>
                <a:r>
                  <a:rPr lang="ja-JP" altLang="en-US" sz="1600" dirty="0" smtClean="0"/>
                  <a:t>の</a:t>
                </a:r>
                <a:r>
                  <a:rPr lang="en-US" altLang="ja-JP" sz="1600" dirty="0" smtClean="0"/>
                  <a:t>2</a:t>
                </a:r>
                <a:r>
                  <a:rPr lang="ja-JP" altLang="en-US" sz="1600" dirty="0" smtClean="0"/>
                  <a:t>次元</a:t>
                </a:r>
                <a:r>
                  <a:rPr lang="en-US" altLang="ja-JP" sz="1600" dirty="0"/>
                  <a:t>2</a:t>
                </a:r>
                <a:r>
                  <a:rPr lang="ja-JP" altLang="en-US" sz="1600" dirty="0" smtClean="0"/>
                  <a:t>峰性</a:t>
                </a:r>
                <a:r>
                  <a:rPr lang="en-US" altLang="ja-JP" sz="1600" dirty="0" smtClean="0"/>
                  <a:t>GMM</a:t>
                </a:r>
                <a:r>
                  <a:rPr lang="ja-JP" altLang="en-US" sz="1600" dirty="0" smtClean="0"/>
                  <a:t>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95" y="4149080"/>
                <a:ext cx="3253801" cy="1980286"/>
              </a:xfrm>
              <a:prstGeom prst="rect">
                <a:avLst/>
              </a:prstGeom>
              <a:blipFill rotWithShape="1">
                <a:blip r:embed="rId2"/>
                <a:stretch>
                  <a:fillRect l="-1126" t="-1543"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620983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サンプル数</a:t>
            </a:r>
            <a:r>
              <a:rPr kumimoji="1" lang="en-US" altLang="ja-JP" sz="1600" dirty="0" smtClean="0"/>
              <a:t>200</a:t>
            </a:r>
            <a:endParaRPr kumimoji="1" lang="ja-JP" altLang="en-US" sz="1600" dirty="0"/>
          </a:p>
        </p:txBody>
      </p:sp>
      <p:pic>
        <p:nvPicPr>
          <p:cNvPr id="6146" name="Picture 2" descr="C:\work\Basic_BBVI_for_2-dim_GMM\csv\ver_lambda_pi_and_lambda_z\100stepOK40\ver_lambda_pi_and_lambda_z_generative_model_GMM_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46" y="3718938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5508104" y="0"/>
            <a:ext cx="363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Basic_BBVI_for_2dim_GMM_ver</a:t>
            </a:r>
            <a:r>
              <a:rPr lang="en-US" altLang="ja-JP" sz="1050" dirty="0"/>
              <a:t>_</a:t>
            </a:r>
            <a:r>
              <a:rPr lang="en-US" altLang="ja-JP" sz="1050" dirty="0" smtClean="0"/>
              <a:t>lambda_pi_and_lambda_z.py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8140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4D2C-3B2F-4B96-9D45-5914E5538468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170" name="Picture 2" descr="C:\work\Basic_BBVI_for_2-dim_GMM\csv\ver_lambda_pi_and_lambda_z\100stepOK40\ver_lambda_pi_and_lambda_z_ELBO_GMM_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9" y="836712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work\Basic_BBVI_for_2-dim_GMM\csv\ver_lambda_pi_and_lambda_z\100stepOK40\ver_lambda_pi_and_lambda_z_pi_GMM_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59" y="836712"/>
            <a:ext cx="4396337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580112" y="409997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混合率の真値と逆。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36096" y="62812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最後の</a:t>
            </a:r>
            <a:r>
              <a:rPr lang="ja-JP" altLang="en-US" sz="1600" dirty="0"/>
              <a:t>ステップ</a:t>
            </a:r>
            <a:r>
              <a:rPr kumimoji="1" lang="ja-JP" altLang="en-US" sz="1600" dirty="0" smtClean="0"/>
              <a:t>での混合率</a:t>
            </a:r>
            <a:endParaRPr kumimoji="1"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23658" y="257638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0.321</a:t>
            </a:r>
            <a:endParaRPr kumimoji="1" lang="ja-JP" altLang="en-US" sz="11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20825" y="17008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0.679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6963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1322</Words>
  <Application>Microsoft Office PowerPoint</Application>
  <PresentationFormat>画面に合わせる (4:3)</PresentationFormat>
  <Paragraphs>171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​​テーマ</vt:lpstr>
      <vt:lpstr>Basic BBVI for GMM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2016-020</dc:creator>
  <cp:lastModifiedBy>2016-020</cp:lastModifiedBy>
  <cp:revision>30</cp:revision>
  <dcterms:created xsi:type="dcterms:W3CDTF">2018-02-06T05:11:22Z</dcterms:created>
  <dcterms:modified xsi:type="dcterms:W3CDTF">2018-02-09T09:53:46Z</dcterms:modified>
</cp:coreProperties>
</file>