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7" r:id="rId3"/>
    <p:sldId id="258" r:id="rId4"/>
    <p:sldId id="257" r:id="rId5"/>
    <p:sldId id="259" r:id="rId6"/>
    <p:sldId id="260" r:id="rId7"/>
    <p:sldId id="261" r:id="rId8"/>
    <p:sldId id="262" r:id="rId9"/>
    <p:sldId id="263" r:id="rId10"/>
    <p:sldId id="264" r:id="rId11"/>
    <p:sldId id="265" r:id="rId12"/>
    <p:sldId id="266"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60CCBE-8BF1-4146-A277-E085AF9A92D7}" type="datetimeFigureOut">
              <a:rPr kumimoji="1" lang="ja-JP" altLang="en-US" smtClean="0"/>
              <a:t>2018/2/9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0AEAEE-873D-4DE2-AB50-73C68ACFC308}" type="slidenum">
              <a:rPr kumimoji="1" lang="ja-JP" altLang="en-US" smtClean="0"/>
              <a:t>‹#›</a:t>
            </a:fld>
            <a:endParaRPr kumimoji="1" lang="ja-JP" altLang="en-US"/>
          </a:p>
        </p:txBody>
      </p:sp>
    </p:spTree>
    <p:extLst>
      <p:ext uri="{BB962C8B-B14F-4D97-AF65-F5344CB8AC3E}">
        <p14:creationId xmlns:p14="http://schemas.microsoft.com/office/powerpoint/2010/main" val="89670987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0E886C41-486C-40B7-B345-F557E34E68FE}" type="datetime1">
              <a:rPr kumimoji="1" lang="ja-JP" altLang="en-US" smtClean="0"/>
              <a:t>2018/2/9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4E870C8-D3FB-4B1A-93E2-57B1A725C99A}" type="slidenum">
              <a:rPr kumimoji="1" lang="ja-JP" altLang="en-US" smtClean="0"/>
              <a:t>‹#›</a:t>
            </a:fld>
            <a:endParaRPr kumimoji="1" lang="ja-JP" altLang="en-US"/>
          </a:p>
        </p:txBody>
      </p:sp>
    </p:spTree>
    <p:extLst>
      <p:ext uri="{BB962C8B-B14F-4D97-AF65-F5344CB8AC3E}">
        <p14:creationId xmlns:p14="http://schemas.microsoft.com/office/powerpoint/2010/main" val="1185416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D222BBA-291F-4444-AE0B-994BF3E60232}" type="datetime1">
              <a:rPr kumimoji="1" lang="ja-JP" altLang="en-US" smtClean="0"/>
              <a:t>2018/2/9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4E870C8-D3FB-4B1A-93E2-57B1A725C99A}" type="slidenum">
              <a:rPr kumimoji="1" lang="ja-JP" altLang="en-US" smtClean="0"/>
              <a:t>‹#›</a:t>
            </a:fld>
            <a:endParaRPr kumimoji="1" lang="ja-JP" altLang="en-US"/>
          </a:p>
        </p:txBody>
      </p:sp>
    </p:spTree>
    <p:extLst>
      <p:ext uri="{BB962C8B-B14F-4D97-AF65-F5344CB8AC3E}">
        <p14:creationId xmlns:p14="http://schemas.microsoft.com/office/powerpoint/2010/main" val="3874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0FF9D92-1FD5-4989-8954-7FC4CDAF7D1D}" type="datetime1">
              <a:rPr kumimoji="1" lang="ja-JP" altLang="en-US" smtClean="0"/>
              <a:t>2018/2/9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4E870C8-D3FB-4B1A-93E2-57B1A725C99A}" type="slidenum">
              <a:rPr kumimoji="1" lang="ja-JP" altLang="en-US" smtClean="0"/>
              <a:t>‹#›</a:t>
            </a:fld>
            <a:endParaRPr kumimoji="1" lang="ja-JP" altLang="en-US"/>
          </a:p>
        </p:txBody>
      </p:sp>
    </p:spTree>
    <p:extLst>
      <p:ext uri="{BB962C8B-B14F-4D97-AF65-F5344CB8AC3E}">
        <p14:creationId xmlns:p14="http://schemas.microsoft.com/office/powerpoint/2010/main" val="2532282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1A69510-89A0-41C4-A180-15C08B5FDF06}" type="datetime1">
              <a:rPr kumimoji="1" lang="ja-JP" altLang="en-US" smtClean="0"/>
              <a:t>2018/2/9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4E870C8-D3FB-4B1A-93E2-57B1A725C99A}" type="slidenum">
              <a:rPr kumimoji="1" lang="ja-JP" altLang="en-US" smtClean="0"/>
              <a:t>‹#›</a:t>
            </a:fld>
            <a:endParaRPr kumimoji="1" lang="ja-JP" altLang="en-US"/>
          </a:p>
        </p:txBody>
      </p:sp>
    </p:spTree>
    <p:extLst>
      <p:ext uri="{BB962C8B-B14F-4D97-AF65-F5344CB8AC3E}">
        <p14:creationId xmlns:p14="http://schemas.microsoft.com/office/powerpoint/2010/main" val="1156303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7ED09FB-9ADF-4AFB-B58C-43D486B271EC}" type="datetime1">
              <a:rPr kumimoji="1" lang="ja-JP" altLang="en-US" smtClean="0"/>
              <a:t>2018/2/9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4E870C8-D3FB-4B1A-93E2-57B1A725C99A}" type="slidenum">
              <a:rPr kumimoji="1" lang="ja-JP" altLang="en-US" smtClean="0"/>
              <a:t>‹#›</a:t>
            </a:fld>
            <a:endParaRPr kumimoji="1" lang="ja-JP" altLang="en-US"/>
          </a:p>
        </p:txBody>
      </p:sp>
    </p:spTree>
    <p:extLst>
      <p:ext uri="{BB962C8B-B14F-4D97-AF65-F5344CB8AC3E}">
        <p14:creationId xmlns:p14="http://schemas.microsoft.com/office/powerpoint/2010/main" val="2610395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7684265-6805-4676-9D22-EF56EDB2E90D}" type="datetime1">
              <a:rPr kumimoji="1" lang="ja-JP" altLang="en-US" smtClean="0"/>
              <a:t>2018/2/9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4E870C8-D3FB-4B1A-93E2-57B1A725C99A}" type="slidenum">
              <a:rPr kumimoji="1" lang="ja-JP" altLang="en-US" smtClean="0"/>
              <a:t>‹#›</a:t>
            </a:fld>
            <a:endParaRPr kumimoji="1" lang="ja-JP" altLang="en-US"/>
          </a:p>
        </p:txBody>
      </p:sp>
    </p:spTree>
    <p:extLst>
      <p:ext uri="{BB962C8B-B14F-4D97-AF65-F5344CB8AC3E}">
        <p14:creationId xmlns:p14="http://schemas.microsoft.com/office/powerpoint/2010/main" val="2643345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454EF43-841F-4B9A-8A8E-17C37DB504B0}" type="datetime1">
              <a:rPr kumimoji="1" lang="ja-JP" altLang="en-US" smtClean="0"/>
              <a:t>2018/2/9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4E870C8-D3FB-4B1A-93E2-57B1A725C99A}" type="slidenum">
              <a:rPr kumimoji="1" lang="ja-JP" altLang="en-US" smtClean="0"/>
              <a:t>‹#›</a:t>
            </a:fld>
            <a:endParaRPr kumimoji="1" lang="ja-JP" altLang="en-US"/>
          </a:p>
        </p:txBody>
      </p:sp>
    </p:spTree>
    <p:extLst>
      <p:ext uri="{BB962C8B-B14F-4D97-AF65-F5344CB8AC3E}">
        <p14:creationId xmlns:p14="http://schemas.microsoft.com/office/powerpoint/2010/main" val="1033860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BE63D45-2E25-41BE-AFF1-2A337EDB721F}" type="datetime1">
              <a:rPr kumimoji="1" lang="ja-JP" altLang="en-US" smtClean="0"/>
              <a:t>2018/2/9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4E870C8-D3FB-4B1A-93E2-57B1A725C99A}" type="slidenum">
              <a:rPr kumimoji="1" lang="ja-JP" altLang="en-US" smtClean="0"/>
              <a:t>‹#›</a:t>
            </a:fld>
            <a:endParaRPr kumimoji="1" lang="ja-JP" altLang="en-US"/>
          </a:p>
        </p:txBody>
      </p:sp>
    </p:spTree>
    <p:extLst>
      <p:ext uri="{BB962C8B-B14F-4D97-AF65-F5344CB8AC3E}">
        <p14:creationId xmlns:p14="http://schemas.microsoft.com/office/powerpoint/2010/main" val="20425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11E0266-A8AF-4F51-9088-E12B72899C3A}" type="datetime1">
              <a:rPr kumimoji="1" lang="ja-JP" altLang="en-US" smtClean="0"/>
              <a:t>2018/2/9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4E870C8-D3FB-4B1A-93E2-57B1A725C99A}" type="slidenum">
              <a:rPr kumimoji="1" lang="ja-JP" altLang="en-US" smtClean="0"/>
              <a:t>‹#›</a:t>
            </a:fld>
            <a:endParaRPr kumimoji="1" lang="ja-JP" altLang="en-US"/>
          </a:p>
        </p:txBody>
      </p:sp>
    </p:spTree>
    <p:extLst>
      <p:ext uri="{BB962C8B-B14F-4D97-AF65-F5344CB8AC3E}">
        <p14:creationId xmlns:p14="http://schemas.microsoft.com/office/powerpoint/2010/main" val="3620525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2950B5A-966C-4FD9-AC63-ED1B65790E4A}" type="datetime1">
              <a:rPr kumimoji="1" lang="ja-JP" altLang="en-US" smtClean="0"/>
              <a:t>2018/2/9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4E870C8-D3FB-4B1A-93E2-57B1A725C99A}" type="slidenum">
              <a:rPr kumimoji="1" lang="ja-JP" altLang="en-US" smtClean="0"/>
              <a:t>‹#›</a:t>
            </a:fld>
            <a:endParaRPr kumimoji="1" lang="ja-JP" altLang="en-US"/>
          </a:p>
        </p:txBody>
      </p:sp>
    </p:spTree>
    <p:extLst>
      <p:ext uri="{BB962C8B-B14F-4D97-AF65-F5344CB8AC3E}">
        <p14:creationId xmlns:p14="http://schemas.microsoft.com/office/powerpoint/2010/main" val="2928628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792E908-1BA9-4F0B-9022-AC263C86BD29}" type="datetime1">
              <a:rPr kumimoji="1" lang="ja-JP" altLang="en-US" smtClean="0"/>
              <a:t>2018/2/9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4E870C8-D3FB-4B1A-93E2-57B1A725C99A}" type="slidenum">
              <a:rPr kumimoji="1" lang="ja-JP" altLang="en-US" smtClean="0"/>
              <a:t>‹#›</a:t>
            </a:fld>
            <a:endParaRPr kumimoji="1" lang="ja-JP" altLang="en-US"/>
          </a:p>
        </p:txBody>
      </p:sp>
    </p:spTree>
    <p:extLst>
      <p:ext uri="{BB962C8B-B14F-4D97-AF65-F5344CB8AC3E}">
        <p14:creationId xmlns:p14="http://schemas.microsoft.com/office/powerpoint/2010/main" val="4040224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AA8287-AC73-4509-9CBA-72310F346AED}" type="datetime1">
              <a:rPr kumimoji="1" lang="ja-JP" altLang="en-US" smtClean="0"/>
              <a:t>2018/2/9</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E870C8-D3FB-4B1A-93E2-57B1A725C99A}" type="slidenum">
              <a:rPr kumimoji="1" lang="ja-JP" altLang="en-US" smtClean="0"/>
              <a:t>‹#›</a:t>
            </a:fld>
            <a:endParaRPr kumimoji="1" lang="ja-JP" altLang="en-US"/>
          </a:p>
        </p:txBody>
      </p:sp>
    </p:spTree>
    <p:extLst>
      <p:ext uri="{BB962C8B-B14F-4D97-AF65-F5344CB8AC3E}">
        <p14:creationId xmlns:p14="http://schemas.microsoft.com/office/powerpoint/2010/main" val="1885879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Basic BBVI for GMM</a:t>
            </a:r>
            <a:endParaRPr kumimoji="1" lang="ja-JP" altLang="en-US" dirty="0"/>
          </a:p>
        </p:txBody>
      </p:sp>
      <mc:AlternateContent xmlns:mc="http://schemas.openxmlformats.org/markup-compatibility/2006" xmlns:a14="http://schemas.microsoft.com/office/drawing/2010/main">
        <mc:Choice Requires="a14">
          <p:sp>
            <p:nvSpPr>
              <p:cNvPr id="3" name="サブタイトル 2"/>
              <p:cNvSpPr>
                <a:spLocks noGrp="1"/>
              </p:cNvSpPr>
              <p:nvPr>
                <p:ph type="subTitle" idx="1"/>
              </p:nvPr>
            </p:nvSpPr>
            <p:spPr/>
            <p: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𝜆</m:t>
                          </m:r>
                        </m:e>
                        <m:sub>
                          <m:r>
                            <a:rPr kumimoji="1" lang="en-US" altLang="ja-JP" b="0" i="1" smtClean="0">
                              <a:latin typeface="Cambria Math"/>
                            </a:rPr>
                            <m:t>𝑧</m:t>
                          </m:r>
                        </m:sub>
                      </m:sSub>
                    </m:oMath>
                  </m:oMathPara>
                </a14:m>
                <a:endParaRPr kumimoji="1" lang="ja-JP" altLang="en-US" dirty="0"/>
              </a:p>
            </p:txBody>
          </p:sp>
        </mc:Choice>
        <mc:Fallback xmlns="">
          <p:sp>
            <p:nvSpPr>
              <p:cNvPr id="3" name="サブタイトル 2"/>
              <p:cNvSpPr>
                <a:spLocks noGrp="1" noRot="1" noChangeAspect="1" noMove="1" noResize="1" noEditPoints="1" noAdjustHandles="1" noChangeArrowheads="1" noChangeShapeType="1" noTextEdit="1"/>
              </p:cNvSpPr>
              <p:nvPr>
                <p:ph type="subTitle" idx="1"/>
              </p:nvPr>
            </p:nvSpPr>
            <p:spPr>
              <a:blipFill rotWithShape="1">
                <a:blip r:embed="rId2"/>
                <a:stretch>
                  <a:fillRect/>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14E870C8-D3FB-4B1A-93E2-57B1A725C99A}" type="slidenum">
              <a:rPr kumimoji="1" lang="ja-JP" altLang="en-US" smtClean="0"/>
              <a:t>1</a:t>
            </a:fld>
            <a:endParaRPr kumimoji="1" lang="ja-JP" altLang="en-US"/>
          </a:p>
        </p:txBody>
      </p:sp>
    </p:spTree>
    <p:extLst>
      <p:ext uri="{BB962C8B-B14F-4D97-AF65-F5344CB8AC3E}">
        <p14:creationId xmlns:p14="http://schemas.microsoft.com/office/powerpoint/2010/main" val="60507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971600" y="354142"/>
            <a:ext cx="6912768" cy="338554"/>
          </a:xfrm>
          <a:prstGeom prst="rect">
            <a:avLst/>
          </a:prstGeom>
          <a:noFill/>
        </p:spPr>
        <p:txBody>
          <a:bodyPr wrap="square" rtlCol="0">
            <a:spAutoFit/>
          </a:bodyPr>
          <a:lstStyle/>
          <a:p>
            <a:r>
              <a:rPr kumimoji="1" lang="ja-JP" altLang="en-US" sz="1600" dirty="0" smtClean="0"/>
              <a:t>近似分布の</a:t>
            </a:r>
            <a:r>
              <a:rPr kumimoji="1" lang="en-US" altLang="ja-JP" sz="1600" dirty="0" err="1" smtClean="0"/>
              <a:t>Dirichlet</a:t>
            </a:r>
            <a:r>
              <a:rPr kumimoji="1" lang="ja-JP" altLang="en-US" sz="1600" dirty="0" smtClean="0"/>
              <a:t>分布からサンプルした混合率の平均のステップごとの変化</a:t>
            </a:r>
            <a:endParaRPr kumimoji="1" lang="ja-JP" altLang="en-US" sz="16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46" y="836712"/>
            <a:ext cx="8739909" cy="2505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932" y="3521697"/>
            <a:ext cx="8734136" cy="2499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スライド番号プレースホルダー 2"/>
          <p:cNvSpPr>
            <a:spLocks noGrp="1"/>
          </p:cNvSpPr>
          <p:nvPr>
            <p:ph type="sldNum" sz="quarter" idx="12"/>
          </p:nvPr>
        </p:nvSpPr>
        <p:spPr/>
        <p:txBody>
          <a:bodyPr/>
          <a:lstStyle/>
          <a:p>
            <a:fld id="{14E870C8-D3FB-4B1A-93E2-57B1A725C99A}" type="slidenum">
              <a:rPr kumimoji="1" lang="ja-JP" altLang="en-US" smtClean="0"/>
              <a:t>10</a:t>
            </a:fld>
            <a:endParaRPr kumimoji="1" lang="ja-JP" altLang="en-US"/>
          </a:p>
        </p:txBody>
      </p:sp>
    </p:spTree>
    <p:extLst>
      <p:ext uri="{BB962C8B-B14F-4D97-AF65-F5344CB8AC3E}">
        <p14:creationId xmlns:p14="http://schemas.microsoft.com/office/powerpoint/2010/main" val="1499283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729892" y="395260"/>
            <a:ext cx="3960440" cy="584775"/>
          </a:xfrm>
          <a:prstGeom prst="rect">
            <a:avLst/>
          </a:prstGeom>
          <a:noFill/>
        </p:spPr>
        <p:txBody>
          <a:bodyPr wrap="square" rtlCol="0">
            <a:spAutoFit/>
          </a:bodyPr>
          <a:lstStyle/>
          <a:p>
            <a:r>
              <a:rPr kumimoji="1" lang="ja-JP" altLang="en-US" sz="1600" dirty="0" smtClean="0"/>
              <a:t>隠れ変数のクラスごとの</a:t>
            </a:r>
            <a:r>
              <a:rPr lang="ja-JP" altLang="en-US" sz="1600" dirty="0"/>
              <a:t>データ点方向の</a:t>
            </a:r>
            <a:r>
              <a:rPr lang="ja-JP" altLang="en-US" sz="1600" dirty="0" smtClean="0"/>
              <a:t>和</a:t>
            </a:r>
            <a:endParaRPr lang="en-US" altLang="ja-JP" sz="1600" dirty="0" smtClean="0"/>
          </a:p>
          <a:p>
            <a:r>
              <a:rPr kumimoji="1" lang="ja-JP" altLang="en-US" sz="1600" dirty="0" smtClean="0"/>
              <a:t>（最後のステップのみ）</a:t>
            </a:r>
            <a:endParaRPr kumimoji="1" lang="ja-JP" altLang="en-US" sz="1600" dirty="0"/>
          </a:p>
        </p:txBody>
      </p:sp>
      <p:sp>
        <p:nvSpPr>
          <p:cNvPr id="3" name="テキスト ボックス 2"/>
          <p:cNvSpPr txBox="1"/>
          <p:nvPr/>
        </p:nvSpPr>
        <p:spPr>
          <a:xfrm>
            <a:off x="1475656" y="5301208"/>
            <a:ext cx="6480720" cy="584775"/>
          </a:xfrm>
          <a:prstGeom prst="rect">
            <a:avLst/>
          </a:prstGeom>
          <a:noFill/>
        </p:spPr>
        <p:txBody>
          <a:bodyPr wrap="square" rtlCol="0">
            <a:spAutoFit/>
          </a:bodyPr>
          <a:lstStyle/>
          <a:p>
            <a:r>
              <a:rPr kumimoji="1" lang="ja-JP" altLang="en-US" sz="1600" dirty="0" smtClean="0"/>
              <a:t>混合率によって割り当てが決まっているので、本来は混合率の真値と同じになるはずだが、そうなっていない。</a:t>
            </a:r>
            <a:endParaRPr kumimoji="1" lang="en-US" altLang="ja-JP" sz="1600" dirty="0" smtClean="0"/>
          </a:p>
        </p:txBody>
      </p:sp>
      <p:pic>
        <p:nvPicPr>
          <p:cNvPr id="8194" name="Picture 2" descr="C:\work\Basic_BBVI_for_2-dim_GMM\csv\ver_lambda_z\200stepOK3\ver_lambda_z_z_GMM_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819" y="957808"/>
            <a:ext cx="5851525" cy="434340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3203848" y="3356992"/>
            <a:ext cx="504056" cy="276999"/>
          </a:xfrm>
          <a:prstGeom prst="rect">
            <a:avLst/>
          </a:prstGeom>
          <a:noFill/>
        </p:spPr>
        <p:txBody>
          <a:bodyPr wrap="square" rtlCol="0">
            <a:spAutoFit/>
          </a:bodyPr>
          <a:lstStyle/>
          <a:p>
            <a:r>
              <a:rPr kumimoji="1" lang="en-US" altLang="ja-JP" sz="1200" dirty="0" smtClean="0"/>
              <a:t>371</a:t>
            </a:r>
            <a:endParaRPr kumimoji="1" lang="ja-JP" altLang="en-US" sz="1200" dirty="0"/>
          </a:p>
        </p:txBody>
      </p:sp>
      <p:sp>
        <p:nvSpPr>
          <p:cNvPr id="7" name="テキスト ボックス 6"/>
          <p:cNvSpPr txBox="1"/>
          <p:nvPr/>
        </p:nvSpPr>
        <p:spPr>
          <a:xfrm>
            <a:off x="5940152" y="2420888"/>
            <a:ext cx="504056" cy="276999"/>
          </a:xfrm>
          <a:prstGeom prst="rect">
            <a:avLst/>
          </a:prstGeom>
          <a:noFill/>
        </p:spPr>
        <p:txBody>
          <a:bodyPr wrap="square" rtlCol="0">
            <a:spAutoFit/>
          </a:bodyPr>
          <a:lstStyle/>
          <a:p>
            <a:r>
              <a:rPr lang="en-US" altLang="ja-JP" sz="1200" dirty="0" smtClean="0"/>
              <a:t>629</a:t>
            </a:r>
            <a:endParaRPr kumimoji="1" lang="ja-JP" altLang="en-US" sz="1200" dirty="0"/>
          </a:p>
        </p:txBody>
      </p:sp>
      <p:sp>
        <p:nvSpPr>
          <p:cNvPr id="5" name="スライド番号プレースホルダー 4"/>
          <p:cNvSpPr>
            <a:spLocks noGrp="1"/>
          </p:cNvSpPr>
          <p:nvPr>
            <p:ph type="sldNum" sz="quarter" idx="12"/>
          </p:nvPr>
        </p:nvSpPr>
        <p:spPr/>
        <p:txBody>
          <a:bodyPr/>
          <a:lstStyle/>
          <a:p>
            <a:fld id="{14E870C8-D3FB-4B1A-93E2-57B1A725C99A}" type="slidenum">
              <a:rPr kumimoji="1" lang="ja-JP" altLang="en-US" smtClean="0"/>
              <a:t>11</a:t>
            </a:fld>
            <a:endParaRPr kumimoji="1" lang="ja-JP" altLang="en-US"/>
          </a:p>
        </p:txBody>
      </p:sp>
    </p:spTree>
    <p:extLst>
      <p:ext uri="{BB962C8B-B14F-4D97-AF65-F5344CB8AC3E}">
        <p14:creationId xmlns:p14="http://schemas.microsoft.com/office/powerpoint/2010/main" val="76168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p:cNvSpPr txBox="1"/>
              <p:nvPr/>
            </p:nvSpPr>
            <p:spPr>
              <a:xfrm>
                <a:off x="2339752" y="2636912"/>
                <a:ext cx="4896544" cy="584775"/>
              </a:xfrm>
              <a:prstGeom prst="rect">
                <a:avLst/>
              </a:prstGeom>
              <a:noFill/>
            </p:spPr>
            <p:txBody>
              <a:bodyPr wrap="square" rtlCol="0">
                <a:spAutoFit/>
              </a:bodyPr>
              <a:lstStyle/>
              <a:p>
                <a:r>
                  <a:rPr kumimoji="1" lang="ja-JP" altLang="en-US" sz="1600" dirty="0" smtClean="0"/>
                  <a:t>現状</a:t>
                </a:r>
                <a14:m>
                  <m:oMath xmlns:m="http://schemas.openxmlformats.org/officeDocument/2006/math">
                    <m:sSub>
                      <m:sSubPr>
                        <m:ctrlPr>
                          <a:rPr kumimoji="1" lang="en-US" altLang="ja-JP" sz="1600" b="0" i="1" smtClean="0">
                            <a:latin typeface="Cambria Math"/>
                          </a:rPr>
                        </m:ctrlPr>
                      </m:sSubPr>
                      <m:e>
                        <m:r>
                          <a:rPr kumimoji="1" lang="en-US" altLang="ja-JP" sz="1600" b="0" i="1" smtClean="0">
                            <a:latin typeface="Cambria Math"/>
                          </a:rPr>
                          <m:t>𝜆</m:t>
                        </m:r>
                      </m:e>
                      <m:sub>
                        <m:r>
                          <a:rPr kumimoji="1" lang="en-US" altLang="ja-JP" sz="1600" b="0" i="1" smtClean="0">
                            <a:latin typeface="Cambria Math"/>
                          </a:rPr>
                          <m:t>𝜋</m:t>
                        </m:r>
                      </m:sub>
                    </m:sSub>
                  </m:oMath>
                </a14:m>
                <a:r>
                  <a:rPr kumimoji="1" lang="ja-JP" altLang="en-US" sz="1600" dirty="0" smtClean="0"/>
                  <a:t>を固定して</a:t>
                </a:r>
                <a14:m>
                  <m:oMath xmlns:m="http://schemas.openxmlformats.org/officeDocument/2006/math">
                    <m:sSub>
                      <m:sSubPr>
                        <m:ctrlPr>
                          <a:rPr kumimoji="1" lang="en-US" altLang="ja-JP" sz="1600" b="0" i="1" smtClean="0">
                            <a:latin typeface="Cambria Math"/>
                          </a:rPr>
                        </m:ctrlPr>
                      </m:sSubPr>
                      <m:e>
                        <m:r>
                          <a:rPr kumimoji="1" lang="en-US" altLang="ja-JP" sz="1600" b="0" i="1" smtClean="0">
                            <a:latin typeface="Cambria Math"/>
                          </a:rPr>
                          <m:t>𝜆</m:t>
                        </m:r>
                      </m:e>
                      <m:sub>
                        <m:r>
                          <a:rPr kumimoji="1" lang="en-US" altLang="ja-JP" sz="1600" b="0" i="1" smtClean="0">
                            <a:latin typeface="Cambria Math"/>
                          </a:rPr>
                          <m:t>𝑧</m:t>
                        </m:r>
                      </m:sub>
                    </m:sSub>
                  </m:oMath>
                </a14:m>
                <a:r>
                  <a:rPr kumimoji="1" lang="ja-JP" altLang="en-US" sz="1600" dirty="0" smtClean="0"/>
                  <a:t>だけ更新しているので、混合率</a:t>
                </a:r>
                <a14:m>
                  <m:oMath xmlns:m="http://schemas.openxmlformats.org/officeDocument/2006/math">
                    <m:r>
                      <a:rPr kumimoji="1" lang="en-US" altLang="ja-JP" sz="1600" b="0" i="1" smtClean="0">
                        <a:latin typeface="Cambria Math"/>
                      </a:rPr>
                      <m:t>𝜋</m:t>
                    </m:r>
                  </m:oMath>
                </a14:m>
                <a:r>
                  <a:rPr kumimoji="1" lang="ja-JP" altLang="en-US" sz="1600" dirty="0" smtClean="0"/>
                  <a:t>と割り当て</a:t>
                </a:r>
                <a14:m>
                  <m:oMath xmlns:m="http://schemas.openxmlformats.org/officeDocument/2006/math">
                    <m:r>
                      <a:rPr kumimoji="1" lang="en-US" altLang="ja-JP" sz="1600" b="0" i="1" smtClean="0">
                        <a:latin typeface="Cambria Math"/>
                      </a:rPr>
                      <m:t>𝑧</m:t>
                    </m:r>
                  </m:oMath>
                </a14:m>
                <a:r>
                  <a:rPr kumimoji="1" lang="ja-JP" altLang="en-US" sz="1600" dirty="0" smtClean="0"/>
                  <a:t>はずれるが、真値と合っていない点が問題。</a:t>
                </a:r>
                <a:endParaRPr kumimoji="1" lang="ja-JP" altLang="en-US" sz="1600" dirty="0"/>
              </a:p>
            </p:txBody>
          </p:sp>
        </mc:Choice>
        <mc:Fallback xmlns="">
          <p:sp>
            <p:nvSpPr>
              <p:cNvPr id="2" name="テキスト ボックス 1"/>
              <p:cNvSpPr txBox="1">
                <a:spLocks noRot="1" noChangeAspect="1" noMove="1" noResize="1" noEditPoints="1" noAdjustHandles="1" noChangeArrowheads="1" noChangeShapeType="1" noTextEdit="1"/>
              </p:cNvSpPr>
              <p:nvPr/>
            </p:nvSpPr>
            <p:spPr>
              <a:xfrm>
                <a:off x="2339752" y="2636912"/>
                <a:ext cx="4896544" cy="584775"/>
              </a:xfrm>
              <a:prstGeom prst="rect">
                <a:avLst/>
              </a:prstGeom>
              <a:blipFill rotWithShape="1">
                <a:blip r:embed="rId2"/>
                <a:stretch>
                  <a:fillRect l="-747" t="-4211" b="-11579"/>
                </a:stretch>
              </a:blipFill>
            </p:spPr>
            <p:txBody>
              <a:bodyPr/>
              <a:lstStyle/>
              <a:p>
                <a:r>
                  <a:rPr lang="ja-JP" altLang="en-US">
                    <a:noFill/>
                  </a:rPr>
                  <a:t> </a:t>
                </a:r>
              </a:p>
            </p:txBody>
          </p:sp>
        </mc:Fallback>
      </mc:AlternateContent>
      <p:sp>
        <p:nvSpPr>
          <p:cNvPr id="3" name="スライド番号プレースホルダー 2"/>
          <p:cNvSpPr>
            <a:spLocks noGrp="1"/>
          </p:cNvSpPr>
          <p:nvPr>
            <p:ph type="sldNum" sz="quarter" idx="12"/>
          </p:nvPr>
        </p:nvSpPr>
        <p:spPr/>
        <p:txBody>
          <a:bodyPr/>
          <a:lstStyle/>
          <a:p>
            <a:fld id="{14E870C8-D3FB-4B1A-93E2-57B1A725C99A}" type="slidenum">
              <a:rPr kumimoji="1" lang="ja-JP" altLang="en-US" smtClean="0"/>
              <a:t>12</a:t>
            </a:fld>
            <a:endParaRPr kumimoji="1" lang="ja-JP" altLang="en-US"/>
          </a:p>
        </p:txBody>
      </p:sp>
    </p:spTree>
    <p:extLst>
      <p:ext uri="{BB962C8B-B14F-4D97-AF65-F5344CB8AC3E}">
        <p14:creationId xmlns:p14="http://schemas.microsoft.com/office/powerpoint/2010/main" val="3704550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971600" y="836712"/>
            <a:ext cx="7560840" cy="4031873"/>
          </a:xfrm>
          <a:prstGeom prst="rect">
            <a:avLst/>
          </a:prstGeom>
          <a:noFill/>
        </p:spPr>
        <p:txBody>
          <a:bodyPr wrap="square" rtlCol="0">
            <a:spAutoFit/>
          </a:bodyPr>
          <a:lstStyle/>
          <a:p>
            <a:r>
              <a:rPr lang="ja-JP" altLang="en-US" sz="1600" dirty="0" smtClean="0"/>
              <a:t>前前回の打ち合わせで出た課題</a:t>
            </a:r>
            <a:endParaRPr lang="en-US" altLang="ja-JP" sz="1600" dirty="0" smtClean="0"/>
          </a:p>
          <a:p>
            <a:endParaRPr lang="en-US" altLang="ja-JP" sz="1600" dirty="0" smtClean="0"/>
          </a:p>
          <a:p>
            <a:pPr marL="285750" indent="-285750">
              <a:buFont typeface="Arial" panose="020B0604020202020204" pitchFamily="34" charset="0"/>
              <a:buChar char="•"/>
            </a:pPr>
            <a:r>
              <a:rPr lang="ja-JP" altLang="en-US" sz="1600" dirty="0" smtClean="0">
                <a:solidFill>
                  <a:schemeClr val="bg1">
                    <a:lumMod val="75000"/>
                  </a:schemeClr>
                </a:solidFill>
              </a:rPr>
              <a:t>分散</a:t>
            </a:r>
            <a:endParaRPr lang="en-US" altLang="ja-JP" sz="1600" dirty="0">
              <a:solidFill>
                <a:schemeClr val="bg1">
                  <a:lumMod val="75000"/>
                </a:schemeClr>
              </a:solidFill>
            </a:endParaRPr>
          </a:p>
          <a:p>
            <a:r>
              <a:rPr lang="en-US" altLang="ja-JP" sz="1600" dirty="0">
                <a:solidFill>
                  <a:schemeClr val="bg1">
                    <a:lumMod val="75000"/>
                  </a:schemeClr>
                </a:solidFill>
              </a:rPr>
              <a:t>Single</a:t>
            </a:r>
            <a:r>
              <a:rPr lang="ja-JP" altLang="en-US" sz="1600" dirty="0">
                <a:solidFill>
                  <a:schemeClr val="bg1">
                    <a:lumMod val="75000"/>
                  </a:schemeClr>
                </a:solidFill>
              </a:rPr>
              <a:t>でも</a:t>
            </a:r>
            <a:r>
              <a:rPr lang="en-US" altLang="ja-JP" sz="1600" dirty="0">
                <a:solidFill>
                  <a:schemeClr val="bg1">
                    <a:lumMod val="75000"/>
                  </a:schemeClr>
                </a:solidFill>
              </a:rPr>
              <a:t>GMM</a:t>
            </a:r>
            <a:r>
              <a:rPr lang="ja-JP" altLang="en-US" sz="1600" dirty="0">
                <a:solidFill>
                  <a:schemeClr val="bg1">
                    <a:lumMod val="75000"/>
                  </a:schemeClr>
                </a:solidFill>
              </a:rPr>
              <a:t>でも分散が小さすぎる。</a:t>
            </a:r>
          </a:p>
          <a:p>
            <a:r>
              <a:rPr lang="ja-JP" altLang="en-US" sz="1600" dirty="0">
                <a:solidFill>
                  <a:schemeClr val="bg1">
                    <a:lumMod val="75000"/>
                  </a:schemeClr>
                </a:solidFill>
              </a:rPr>
              <a:t>ミスリードを起こしうるので</a:t>
            </a:r>
            <a:r>
              <a:rPr lang="en-US" altLang="ja-JP" sz="1600" dirty="0">
                <a:solidFill>
                  <a:schemeClr val="bg1">
                    <a:lumMod val="75000"/>
                  </a:schemeClr>
                </a:solidFill>
              </a:rPr>
              <a:t>plot</a:t>
            </a:r>
            <a:r>
              <a:rPr lang="ja-JP" altLang="en-US" sz="1600" dirty="0">
                <a:solidFill>
                  <a:schemeClr val="bg1">
                    <a:lumMod val="75000"/>
                  </a:schemeClr>
                </a:solidFill>
              </a:rPr>
              <a:t>のところでスケールを調整しない（スケール</a:t>
            </a:r>
            <a:r>
              <a:rPr lang="en-US" altLang="ja-JP" sz="1600" dirty="0">
                <a:solidFill>
                  <a:schemeClr val="bg1">
                    <a:lumMod val="75000"/>
                  </a:schemeClr>
                </a:solidFill>
              </a:rPr>
              <a:t>1.0</a:t>
            </a:r>
            <a:r>
              <a:rPr lang="ja-JP" altLang="en-US" sz="1600" dirty="0">
                <a:solidFill>
                  <a:schemeClr val="bg1">
                    <a:lumMod val="75000"/>
                  </a:schemeClr>
                </a:solidFill>
              </a:rPr>
              <a:t>でやる）。</a:t>
            </a:r>
          </a:p>
          <a:p>
            <a:r>
              <a:rPr lang="en-US" altLang="ja-JP" sz="1600" dirty="0">
                <a:solidFill>
                  <a:schemeClr val="bg1">
                    <a:lumMod val="75000"/>
                  </a:schemeClr>
                </a:solidFill>
              </a:rPr>
              <a:t>Single Gaussian</a:t>
            </a:r>
            <a:r>
              <a:rPr lang="ja-JP" altLang="en-US" sz="1600" dirty="0">
                <a:solidFill>
                  <a:schemeClr val="bg1">
                    <a:lumMod val="75000"/>
                  </a:schemeClr>
                </a:solidFill>
              </a:rPr>
              <a:t>で分散がまともな大きさになるようにする</a:t>
            </a:r>
            <a:r>
              <a:rPr lang="ja-JP" altLang="en-US" sz="1600" dirty="0" smtClean="0">
                <a:solidFill>
                  <a:schemeClr val="bg1">
                    <a:lumMod val="75000"/>
                  </a:schemeClr>
                </a:solidFill>
              </a:rPr>
              <a:t>。</a:t>
            </a:r>
            <a:endParaRPr lang="ja-JP" altLang="en-US" sz="1600" dirty="0">
              <a:solidFill>
                <a:schemeClr val="bg1">
                  <a:lumMod val="75000"/>
                </a:schemeClr>
              </a:solidFill>
            </a:endParaRPr>
          </a:p>
          <a:p>
            <a:r>
              <a:rPr lang="ja-JP" altLang="en-US" sz="1600" dirty="0">
                <a:solidFill>
                  <a:schemeClr val="bg1">
                    <a:lumMod val="75000"/>
                  </a:schemeClr>
                </a:solidFill>
              </a:rPr>
              <a:t>観測データ点が何も</a:t>
            </a:r>
            <a:r>
              <a:rPr lang="en-US" altLang="ja-JP" sz="1600" dirty="0">
                <a:solidFill>
                  <a:schemeClr val="bg1">
                    <a:lumMod val="75000"/>
                  </a:schemeClr>
                </a:solidFill>
              </a:rPr>
              <a:t>plot</a:t>
            </a:r>
            <a:r>
              <a:rPr lang="ja-JP" altLang="en-US" sz="1600" dirty="0">
                <a:solidFill>
                  <a:schemeClr val="bg1">
                    <a:lumMod val="75000"/>
                  </a:schemeClr>
                </a:solidFill>
              </a:rPr>
              <a:t>のスケールをいじらなくても分散の楕円の中に含まれているようであれば良い。</a:t>
            </a:r>
          </a:p>
          <a:p>
            <a:endParaRPr lang="ja-JP" altLang="en-US" sz="1600" dirty="0"/>
          </a:p>
          <a:p>
            <a:endParaRPr lang="ja-JP" altLang="en-US" sz="1600" dirty="0"/>
          </a:p>
          <a:p>
            <a:pPr marL="285750" indent="-285750">
              <a:buFont typeface="Arial" panose="020B0604020202020204" pitchFamily="34" charset="0"/>
              <a:buChar char="•"/>
            </a:pPr>
            <a:r>
              <a:rPr lang="ja-JP" altLang="en-US" sz="1600" dirty="0" smtClean="0"/>
              <a:t>クラス分け</a:t>
            </a:r>
            <a:endParaRPr lang="en-US" altLang="ja-JP" sz="1600" dirty="0"/>
          </a:p>
          <a:p>
            <a:r>
              <a:rPr lang="ja-JP" altLang="en-US" sz="1600" dirty="0"/>
              <a:t>クラス分けが進んでいるかは</a:t>
            </a:r>
            <a:r>
              <a:rPr lang="en-US" altLang="ja-JP" sz="1600" dirty="0"/>
              <a:t>z</a:t>
            </a:r>
            <a:r>
              <a:rPr lang="ja-JP" altLang="en-US" sz="1600" dirty="0"/>
              <a:t>と</a:t>
            </a:r>
            <a:r>
              <a:rPr lang="en-US" altLang="ja-JP" sz="1600" dirty="0" err="1"/>
              <a:t>lambda_z</a:t>
            </a:r>
            <a:r>
              <a:rPr lang="ja-JP" altLang="en-US" sz="1600" dirty="0"/>
              <a:t>でデータ点ごとの帰属度を見ないとわからない（混合率ではわからない）。</a:t>
            </a:r>
          </a:p>
          <a:p>
            <a:r>
              <a:rPr lang="ja-JP" altLang="en-US" sz="1600" dirty="0" smtClean="0"/>
              <a:t>真値</a:t>
            </a:r>
            <a:r>
              <a:rPr lang="ja-JP" altLang="en-US" sz="1600" dirty="0"/>
              <a:t>に近いところから始めても平均が近い方に帰属</a:t>
            </a:r>
            <a:r>
              <a:rPr lang="ja-JP" altLang="en-US" sz="1600" dirty="0" smtClean="0"/>
              <a:t>しないので</a:t>
            </a:r>
            <a:r>
              <a:rPr lang="ja-JP" altLang="en-US" sz="1600" dirty="0"/>
              <a:t>、</a:t>
            </a:r>
            <a:r>
              <a:rPr lang="en-US" altLang="ja-JP" sz="1600" dirty="0" err="1"/>
              <a:t>lambda_z</a:t>
            </a:r>
            <a:r>
              <a:rPr lang="ja-JP" altLang="en-US" sz="1600" dirty="0"/>
              <a:t>の更新がおかしい。</a:t>
            </a:r>
          </a:p>
          <a:p>
            <a:r>
              <a:rPr lang="ja-JP" altLang="en-US" sz="1600" dirty="0"/>
              <a:t>それで</a:t>
            </a:r>
            <a:r>
              <a:rPr lang="en-US" altLang="ja-JP" sz="1600" dirty="0" err="1"/>
              <a:t>lambda_z</a:t>
            </a:r>
            <a:r>
              <a:rPr lang="ja-JP" altLang="en-US" sz="1600" dirty="0"/>
              <a:t>以外の変分パラメータの更新を止めて（固定して）デバッグする。</a:t>
            </a:r>
            <a:endParaRPr kumimoji="1" lang="ja-JP" altLang="en-US" sz="1600" dirty="0"/>
          </a:p>
        </p:txBody>
      </p:sp>
      <p:sp>
        <p:nvSpPr>
          <p:cNvPr id="8" name="テキスト ボックス 7"/>
          <p:cNvSpPr txBox="1"/>
          <p:nvPr/>
        </p:nvSpPr>
        <p:spPr>
          <a:xfrm>
            <a:off x="107504" y="3212976"/>
            <a:ext cx="720080" cy="307777"/>
          </a:xfrm>
          <a:prstGeom prst="rect">
            <a:avLst/>
          </a:prstGeom>
          <a:noFill/>
          <a:ln>
            <a:solidFill>
              <a:schemeClr val="accent1"/>
            </a:solidFill>
          </a:ln>
        </p:spPr>
        <p:txBody>
          <a:bodyPr wrap="square" rtlCol="0">
            <a:spAutoFit/>
          </a:bodyPr>
          <a:lstStyle/>
          <a:p>
            <a:r>
              <a:rPr kumimoji="1" lang="ja-JP" altLang="en-US" sz="1400" b="1" dirty="0" smtClean="0"/>
              <a:t>着手中</a:t>
            </a:r>
            <a:endParaRPr kumimoji="1" lang="ja-JP" altLang="en-US" sz="1400" b="1" dirty="0"/>
          </a:p>
        </p:txBody>
      </p:sp>
      <p:cxnSp>
        <p:nvCxnSpPr>
          <p:cNvPr id="10" name="直線矢印コネクタ 9"/>
          <p:cNvCxnSpPr>
            <a:stCxn id="8" idx="3"/>
          </p:cNvCxnSpPr>
          <p:nvPr/>
        </p:nvCxnSpPr>
        <p:spPr>
          <a:xfrm>
            <a:off x="827584" y="3366865"/>
            <a:ext cx="288032" cy="62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3AB62604-91A1-4246-AFFE-5DE633CAFD0F}" type="slidenum">
              <a:rPr kumimoji="1" lang="ja-JP" altLang="en-US" smtClean="0"/>
              <a:t>2</a:t>
            </a:fld>
            <a:endParaRPr kumimoji="1" lang="ja-JP" altLang="en-US"/>
          </a:p>
        </p:txBody>
      </p:sp>
    </p:spTree>
    <p:extLst>
      <p:ext uri="{BB962C8B-B14F-4D97-AF65-F5344CB8AC3E}">
        <p14:creationId xmlns:p14="http://schemas.microsoft.com/office/powerpoint/2010/main" val="1270497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p:cNvSpPr txBox="1"/>
              <p:nvPr/>
            </p:nvSpPr>
            <p:spPr>
              <a:xfrm>
                <a:off x="2483768" y="2996952"/>
                <a:ext cx="4464496" cy="369332"/>
              </a:xfrm>
              <a:prstGeom prst="rect">
                <a:avLst/>
              </a:prstGeom>
              <a:noFill/>
            </p:spPr>
            <p:txBody>
              <a:bodyPr wrap="square" rtlCol="0">
                <a:spAutoFit/>
              </a:bodyPr>
              <a:lstStyle/>
              <a:p>
                <a14:m>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𝜆</m:t>
                        </m:r>
                      </m:e>
                      <m:sub>
                        <m:r>
                          <m:rPr>
                            <m:lit/>
                          </m:rPr>
                          <a:rPr kumimoji="1" lang="en-US" altLang="ja-JP" b="0" i="1" smtClean="0">
                            <a:latin typeface="Cambria Math"/>
                          </a:rPr>
                          <m:t> </m:t>
                        </m:r>
                        <m:r>
                          <a:rPr kumimoji="1" lang="en-US" altLang="ja-JP" b="0" i="1" smtClean="0">
                            <a:latin typeface="Cambria Math"/>
                          </a:rPr>
                          <m:t>𝑧</m:t>
                        </m:r>
                      </m:sub>
                    </m:sSub>
                  </m:oMath>
                </a14:m>
                <a:r>
                  <a:rPr kumimoji="1" lang="ja-JP" altLang="en-US" dirty="0" smtClean="0"/>
                  <a:t>のみ更新してあとは初期値のままにする。</a:t>
                </a:r>
                <a:endParaRPr kumimoji="1" lang="ja-JP" altLang="en-US" dirty="0"/>
              </a:p>
            </p:txBody>
          </p:sp>
        </mc:Choice>
        <mc:Fallback xmlns="">
          <p:sp>
            <p:nvSpPr>
              <p:cNvPr id="2" name="テキスト ボックス 1"/>
              <p:cNvSpPr txBox="1">
                <a:spLocks noRot="1" noChangeAspect="1" noMove="1" noResize="1" noEditPoints="1" noAdjustHandles="1" noChangeArrowheads="1" noChangeShapeType="1" noTextEdit="1"/>
              </p:cNvSpPr>
              <p:nvPr/>
            </p:nvSpPr>
            <p:spPr>
              <a:xfrm>
                <a:off x="2483768" y="2996952"/>
                <a:ext cx="4464496" cy="369332"/>
              </a:xfrm>
              <a:prstGeom prst="rect">
                <a:avLst/>
              </a:prstGeom>
              <a:blipFill rotWithShape="1">
                <a:blip r:embed="rId2"/>
                <a:stretch>
                  <a:fillRect t="-13333" r="-1091" b="-21667"/>
                </a:stretch>
              </a:blipFill>
            </p:spPr>
            <p:txBody>
              <a:bodyPr/>
              <a:lstStyle/>
              <a:p>
                <a:r>
                  <a:rPr lang="ja-JP" altLang="en-US">
                    <a:noFill/>
                  </a:rPr>
                  <a:t> </a:t>
                </a:r>
              </a:p>
            </p:txBody>
          </p:sp>
        </mc:Fallback>
      </mc:AlternateContent>
      <p:sp>
        <p:nvSpPr>
          <p:cNvPr id="3" name="スライド番号プレースホルダー 2"/>
          <p:cNvSpPr>
            <a:spLocks noGrp="1"/>
          </p:cNvSpPr>
          <p:nvPr>
            <p:ph type="sldNum" sz="quarter" idx="12"/>
          </p:nvPr>
        </p:nvSpPr>
        <p:spPr/>
        <p:txBody>
          <a:bodyPr/>
          <a:lstStyle/>
          <a:p>
            <a:fld id="{6B75737D-A35A-4740-99F9-8942757071C9}" type="slidenum">
              <a:rPr kumimoji="1" lang="ja-JP" altLang="en-US" smtClean="0"/>
              <a:t>3</a:t>
            </a:fld>
            <a:endParaRPr kumimoji="1" lang="ja-JP" altLang="en-US"/>
          </a:p>
        </p:txBody>
      </p:sp>
    </p:spTree>
    <p:extLst>
      <p:ext uri="{BB962C8B-B14F-4D97-AF65-F5344CB8AC3E}">
        <p14:creationId xmlns:p14="http://schemas.microsoft.com/office/powerpoint/2010/main" val="1221004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64071" y="548680"/>
            <a:ext cx="8280920" cy="3293209"/>
          </a:xfrm>
          <a:prstGeom prst="rect">
            <a:avLst/>
          </a:prstGeom>
          <a:noFill/>
        </p:spPr>
        <p:txBody>
          <a:bodyPr wrap="square" rtlCol="0">
            <a:spAutoFit/>
          </a:bodyPr>
          <a:lstStyle/>
          <a:p>
            <a:r>
              <a:rPr lang="en-US" altLang="ja-JP" sz="1600" dirty="0" err="1"/>
              <a:t>hyper_alpha_mean</a:t>
            </a:r>
            <a:r>
              <a:rPr lang="en-US" altLang="ja-JP" sz="1600" dirty="0"/>
              <a:t> = </a:t>
            </a:r>
            <a:r>
              <a:rPr lang="en-US" altLang="ja-JP" sz="1600" dirty="0" err="1"/>
              <a:t>tf.constant</a:t>
            </a:r>
            <a:r>
              <a:rPr lang="en-US" altLang="ja-JP" sz="1600" dirty="0"/>
              <a:t>([[3.2, 0.2], [-0.2, 3.2]], </a:t>
            </a:r>
            <a:r>
              <a:rPr lang="en-US" altLang="ja-JP" sz="1600" dirty="0" err="1"/>
              <a:t>dtype</a:t>
            </a:r>
            <a:r>
              <a:rPr lang="en-US" altLang="ja-JP" sz="1600" dirty="0"/>
              <a:t>=tf.float32, name='</a:t>
            </a:r>
            <a:r>
              <a:rPr lang="en-US" altLang="ja-JP" sz="1600" dirty="0" err="1"/>
              <a:t>hyper_alpha_mean</a:t>
            </a:r>
            <a:r>
              <a:rPr lang="en-US" altLang="ja-JP" sz="1600" dirty="0"/>
              <a:t>')</a:t>
            </a:r>
          </a:p>
          <a:p>
            <a:r>
              <a:rPr lang="en-US" altLang="ja-JP" sz="1600" dirty="0" err="1"/>
              <a:t>hyper_coe_alpha_var</a:t>
            </a:r>
            <a:r>
              <a:rPr lang="en-US" altLang="ja-JP" sz="1600" dirty="0"/>
              <a:t> = </a:t>
            </a:r>
            <a:r>
              <a:rPr lang="en-US" altLang="ja-JP" sz="1600" dirty="0" err="1"/>
              <a:t>tf.multiply</a:t>
            </a:r>
            <a:r>
              <a:rPr lang="en-US" altLang="ja-JP" sz="1600" dirty="0"/>
              <a:t>(</a:t>
            </a:r>
            <a:r>
              <a:rPr lang="en-US" altLang="ja-JP" sz="1600" dirty="0" err="1"/>
              <a:t>sample_unit</a:t>
            </a:r>
            <a:r>
              <a:rPr lang="en-US" altLang="ja-JP" sz="1600" dirty="0"/>
              <a:t>, _beta, name='</a:t>
            </a:r>
            <a:r>
              <a:rPr lang="en-US" altLang="ja-JP" sz="1600" dirty="0" err="1"/>
              <a:t>hyper_coe_alpha_var</a:t>
            </a:r>
            <a:r>
              <a:rPr lang="en-US" altLang="ja-JP" sz="1600" dirty="0"/>
              <a:t>')</a:t>
            </a:r>
          </a:p>
          <a:p>
            <a:r>
              <a:rPr lang="en-US" altLang="ja-JP" sz="1600" dirty="0" err="1"/>
              <a:t>hyper_gamma</a:t>
            </a:r>
            <a:r>
              <a:rPr lang="en-US" altLang="ja-JP" sz="1600" dirty="0"/>
              <a:t> = </a:t>
            </a:r>
            <a:r>
              <a:rPr lang="en-US" altLang="ja-JP" sz="1600" dirty="0" err="1"/>
              <a:t>tf.constant</a:t>
            </a:r>
            <a:r>
              <a:rPr lang="en-US" altLang="ja-JP" sz="1600" dirty="0"/>
              <a:t>([0.3, 4.0], shape=[K], </a:t>
            </a:r>
            <a:r>
              <a:rPr lang="en-US" altLang="ja-JP" sz="1600" dirty="0" err="1"/>
              <a:t>dtype</a:t>
            </a:r>
            <a:r>
              <a:rPr lang="en-US" altLang="ja-JP" sz="1600" dirty="0"/>
              <a:t>=tf.float32, name='</a:t>
            </a:r>
            <a:r>
              <a:rPr lang="en-US" altLang="ja-JP" sz="1600" dirty="0" err="1"/>
              <a:t>hyper_gamma</a:t>
            </a:r>
            <a:r>
              <a:rPr lang="en-US" altLang="ja-JP" sz="1600" dirty="0"/>
              <a:t>')</a:t>
            </a:r>
          </a:p>
          <a:p>
            <a:r>
              <a:rPr lang="en-US" altLang="ja-JP" sz="1600" dirty="0" err="1"/>
              <a:t>hyper_V</a:t>
            </a:r>
            <a:r>
              <a:rPr lang="en-US" altLang="ja-JP" sz="1600" dirty="0"/>
              <a:t> = </a:t>
            </a:r>
            <a:r>
              <a:rPr lang="en-US" altLang="ja-JP" sz="1600" dirty="0" err="1"/>
              <a:t>tf.constant</a:t>
            </a:r>
            <a:r>
              <a:rPr lang="en-US" altLang="ja-JP" sz="1600" dirty="0"/>
              <a:t>([[[2.0, 0.8], [-0.3, 4.0]], [[5.0, 0.0], [0.0, 5.0]]])</a:t>
            </a:r>
          </a:p>
          <a:p>
            <a:r>
              <a:rPr lang="en-US" altLang="ja-JP" sz="1600" dirty="0" err="1"/>
              <a:t>hyper_nu</a:t>
            </a:r>
            <a:r>
              <a:rPr lang="en-US" altLang="ja-JP" sz="1600" dirty="0"/>
              <a:t> = </a:t>
            </a:r>
            <a:r>
              <a:rPr lang="en-US" altLang="ja-JP" sz="1600" dirty="0" err="1"/>
              <a:t>tf.constant</a:t>
            </a:r>
            <a:r>
              <a:rPr lang="en-US" altLang="ja-JP" sz="1600" dirty="0"/>
              <a:t>(2.05, shape=[K])</a:t>
            </a:r>
          </a:p>
          <a:p>
            <a:r>
              <a:rPr lang="en-US" altLang="ja-JP" sz="1600" dirty="0" err="1"/>
              <a:t>init_lambda_mu</a:t>
            </a:r>
            <a:r>
              <a:rPr lang="en-US" altLang="ja-JP" sz="1600" dirty="0"/>
              <a:t> = </a:t>
            </a:r>
            <a:r>
              <a:rPr lang="en-US" altLang="ja-JP" sz="1600" dirty="0" err="1"/>
              <a:t>tf.constant</a:t>
            </a:r>
            <a:r>
              <a:rPr lang="en-US" altLang="ja-JP" sz="1600" dirty="0"/>
              <a:t>([[2.8, 0.2], [0.2, 2.8]], </a:t>
            </a:r>
            <a:r>
              <a:rPr lang="en-US" altLang="ja-JP" sz="1600" dirty="0" err="1"/>
              <a:t>dtype</a:t>
            </a:r>
            <a:r>
              <a:rPr lang="en-US" altLang="ja-JP" sz="1600" dirty="0"/>
              <a:t>=tf.float32)</a:t>
            </a:r>
          </a:p>
          <a:p>
            <a:r>
              <a:rPr lang="en-US" altLang="ja-JP" sz="1600" dirty="0" err="1"/>
              <a:t>init_lambda_muLambda</a:t>
            </a:r>
            <a:r>
              <a:rPr lang="en-US" altLang="ja-JP" sz="1600" dirty="0"/>
              <a:t> = </a:t>
            </a:r>
            <a:r>
              <a:rPr lang="en-US" altLang="ja-JP" sz="1600" dirty="0" err="1"/>
              <a:t>unit_matrices</a:t>
            </a:r>
            <a:endParaRPr lang="en-US" altLang="ja-JP" sz="1600" dirty="0"/>
          </a:p>
          <a:p>
            <a:r>
              <a:rPr lang="en-US" altLang="ja-JP" sz="1600" dirty="0" err="1"/>
              <a:t>init_lambda_Lambda</a:t>
            </a:r>
            <a:r>
              <a:rPr lang="en-US" altLang="ja-JP" sz="1600" dirty="0"/>
              <a:t> = </a:t>
            </a:r>
            <a:r>
              <a:rPr lang="en-US" altLang="ja-JP" sz="1600" dirty="0" err="1"/>
              <a:t>tf.constant</a:t>
            </a:r>
            <a:r>
              <a:rPr lang="en-US" altLang="ja-JP" sz="1600" dirty="0"/>
              <a:t>([[[0.6, 0.0], [0.0, 0.6]], [[0.6, 0.0], [0.0, 0.6]]], </a:t>
            </a:r>
            <a:r>
              <a:rPr lang="en-US" altLang="ja-JP" sz="1600" dirty="0" err="1"/>
              <a:t>dtype</a:t>
            </a:r>
            <a:r>
              <a:rPr lang="en-US" altLang="ja-JP" sz="1600" dirty="0"/>
              <a:t>=tf.float32)</a:t>
            </a:r>
          </a:p>
          <a:p>
            <a:r>
              <a:rPr lang="en-US" altLang="ja-JP" sz="1600" dirty="0" err="1"/>
              <a:t>init_lambda_nu</a:t>
            </a:r>
            <a:r>
              <a:rPr lang="en-US" altLang="ja-JP" sz="1600" dirty="0"/>
              <a:t> = </a:t>
            </a:r>
            <a:r>
              <a:rPr lang="en-US" altLang="ja-JP" sz="1600" dirty="0" err="1"/>
              <a:t>tf.constant</a:t>
            </a:r>
            <a:r>
              <a:rPr lang="en-US" altLang="ja-JP" sz="1600" dirty="0"/>
              <a:t>(5.0, shape=[K], </a:t>
            </a:r>
            <a:r>
              <a:rPr lang="en-US" altLang="ja-JP" sz="1600" dirty="0" err="1"/>
              <a:t>dtype</a:t>
            </a:r>
            <a:r>
              <a:rPr lang="en-US" altLang="ja-JP" sz="1600" dirty="0"/>
              <a:t>=tf.float32)</a:t>
            </a:r>
          </a:p>
          <a:p>
            <a:r>
              <a:rPr lang="en-US" altLang="ja-JP" sz="1600" dirty="0" err="1"/>
              <a:t>init_lambda_z</a:t>
            </a:r>
            <a:r>
              <a:rPr lang="en-US" altLang="ja-JP" sz="1600" dirty="0"/>
              <a:t> = </a:t>
            </a:r>
            <a:r>
              <a:rPr lang="en-US" altLang="ja-JP" sz="1600" dirty="0" err="1"/>
              <a:t>tf.constant</a:t>
            </a:r>
            <a:r>
              <a:rPr lang="en-US" altLang="ja-JP" sz="1600" dirty="0"/>
              <a:t>(</a:t>
            </a:r>
            <a:r>
              <a:rPr lang="en-US" altLang="ja-JP" sz="1600" dirty="0" err="1"/>
              <a:t>np.array</a:t>
            </a:r>
            <a:r>
              <a:rPr lang="en-US" altLang="ja-JP" sz="1600" dirty="0"/>
              <a:t>(</a:t>
            </a:r>
            <a:r>
              <a:rPr lang="en-US" altLang="ja-JP" sz="1600" dirty="0" err="1"/>
              <a:t>rand.dirichlet</a:t>
            </a:r>
            <a:r>
              <a:rPr lang="en-US" altLang="ja-JP" sz="1600" dirty="0"/>
              <a:t>(alpha=[0.1, 0.5], size=N), </a:t>
            </a:r>
            <a:r>
              <a:rPr lang="en-US" altLang="ja-JP" sz="1600" dirty="0" err="1"/>
              <a:t>dtype</a:t>
            </a:r>
            <a:r>
              <a:rPr lang="en-US" altLang="ja-JP" sz="1600" dirty="0"/>
              <a:t>=np.float32))</a:t>
            </a:r>
          </a:p>
          <a:p>
            <a:r>
              <a:rPr lang="en-US" altLang="ja-JP" sz="1600" dirty="0" err="1"/>
              <a:t>init_lambda_pi</a:t>
            </a:r>
            <a:r>
              <a:rPr lang="en-US" altLang="ja-JP" sz="1600" dirty="0"/>
              <a:t> = </a:t>
            </a:r>
            <a:r>
              <a:rPr lang="en-US" altLang="ja-JP" sz="1600" dirty="0" err="1"/>
              <a:t>tf.constant</a:t>
            </a:r>
            <a:r>
              <a:rPr lang="en-US" altLang="ja-JP" sz="1600" dirty="0"/>
              <a:t>([0.9, 0.1])</a:t>
            </a:r>
          </a:p>
          <a:p>
            <a:r>
              <a:rPr lang="en-US" altLang="ja-JP" sz="1600" dirty="0" err="1"/>
              <a:t>init_rho</a:t>
            </a:r>
            <a:r>
              <a:rPr lang="en-US" altLang="ja-JP" sz="1600" dirty="0"/>
              <a:t> = </a:t>
            </a:r>
            <a:r>
              <a:rPr lang="en-US" altLang="ja-JP" sz="1600" dirty="0" err="1"/>
              <a:t>tf.constant</a:t>
            </a:r>
            <a:r>
              <a:rPr lang="en-US" altLang="ja-JP" sz="1600" dirty="0"/>
              <a:t>(0.000001)</a:t>
            </a:r>
            <a:endParaRPr kumimoji="1" lang="ja-JP" altLang="en-US" sz="1600" dirty="0"/>
          </a:p>
        </p:txBody>
      </p:sp>
      <p:sp>
        <p:nvSpPr>
          <p:cNvPr id="3" name="テキスト ボックス 2"/>
          <p:cNvSpPr txBox="1"/>
          <p:nvPr/>
        </p:nvSpPr>
        <p:spPr>
          <a:xfrm>
            <a:off x="251520" y="116632"/>
            <a:ext cx="2376264" cy="369332"/>
          </a:xfrm>
          <a:prstGeom prst="rect">
            <a:avLst/>
          </a:prstGeom>
          <a:noFill/>
        </p:spPr>
        <p:txBody>
          <a:bodyPr wrap="square" rtlCol="0">
            <a:spAutoFit/>
          </a:bodyPr>
          <a:lstStyle/>
          <a:p>
            <a:r>
              <a:rPr kumimoji="1" lang="ja-JP" altLang="en-US" dirty="0" smtClean="0"/>
              <a:t>実験条件（初期条件）：</a:t>
            </a:r>
            <a:endParaRPr kumimoji="1" lang="ja-JP" altLang="en-US" dirty="0"/>
          </a:p>
        </p:txBody>
      </p:sp>
      <p:pic>
        <p:nvPicPr>
          <p:cNvPr id="1026" name="Picture 2" descr="C:\work\Basic_BBVI_for_2-dim_GMM\csv\ver_lambda_z\200stepOK2\ver_lambda_z_generative_model_GMM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3848836"/>
            <a:ext cx="3633336" cy="269690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テキスト ボックス 4"/>
              <p:cNvSpPr txBox="1"/>
              <p:nvPr/>
            </p:nvSpPr>
            <p:spPr>
              <a:xfrm>
                <a:off x="464071" y="4149080"/>
                <a:ext cx="3253801" cy="1980286"/>
              </a:xfrm>
              <a:prstGeom prst="rect">
                <a:avLst/>
              </a:prstGeom>
              <a:noFill/>
            </p:spPr>
            <p:txBody>
              <a:bodyPr wrap="square" rtlCol="0">
                <a:spAutoFit/>
              </a:bodyPr>
              <a:lstStyle/>
              <a:p>
                <a:r>
                  <a:rPr kumimoji="1" lang="ja-JP" altLang="en-US" sz="1600" dirty="0" smtClean="0"/>
                  <a:t>観測データ：</a:t>
                </a:r>
                <a:endParaRPr kumimoji="1" lang="en-US" altLang="ja-JP" sz="1600" dirty="0" smtClean="0"/>
              </a:p>
              <a:p>
                <a:r>
                  <a:rPr lang="ja-JP" altLang="en-US" sz="1600" dirty="0" smtClean="0"/>
                  <a:t>平均：</a:t>
                </a:r>
                <a14:m>
                  <m:oMath xmlns:m="http://schemas.openxmlformats.org/officeDocument/2006/math">
                    <m:d>
                      <m:dPr>
                        <m:ctrlPr>
                          <a:rPr lang="en-US" altLang="ja-JP" sz="1600" b="0" i="1" smtClean="0">
                            <a:latin typeface="Cambria Math"/>
                          </a:rPr>
                        </m:ctrlPr>
                      </m:dPr>
                      <m:e>
                        <m:r>
                          <a:rPr lang="en-US" altLang="ja-JP" sz="1600" b="0" i="1" smtClean="0">
                            <a:latin typeface="Cambria Math"/>
                          </a:rPr>
                          <m:t>3.0, 0.0</m:t>
                        </m:r>
                      </m:e>
                    </m:d>
                    <m:r>
                      <a:rPr lang="en-US" altLang="ja-JP" sz="1600" b="0" i="1" smtClean="0">
                        <a:latin typeface="Cambria Math"/>
                      </a:rPr>
                      <m:t>, (0.0, 3.0)</m:t>
                    </m:r>
                  </m:oMath>
                </a14:m>
                <a:endParaRPr kumimoji="1" lang="en-US" altLang="ja-JP" sz="1600" dirty="0" smtClean="0"/>
              </a:p>
              <a:p>
                <a:r>
                  <a:rPr lang="ja-JP" altLang="en-US" sz="1600" dirty="0" smtClean="0"/>
                  <a:t>分散： </a:t>
                </a:r>
                <a14:m>
                  <m:oMath xmlns:m="http://schemas.openxmlformats.org/officeDocument/2006/math">
                    <m:d>
                      <m:dPr>
                        <m:ctrlPr>
                          <a:rPr lang="en-US" altLang="ja-JP" sz="1600" i="1" smtClean="0">
                            <a:latin typeface="Cambria Math"/>
                          </a:rPr>
                        </m:ctrlPr>
                      </m:dPr>
                      <m:e>
                        <m:m>
                          <m:mPr>
                            <m:mcs>
                              <m:mc>
                                <m:mcPr>
                                  <m:count m:val="2"/>
                                  <m:mcJc m:val="center"/>
                                </m:mcPr>
                              </m:mc>
                            </m:mcs>
                            <m:ctrlPr>
                              <a:rPr lang="en-US" altLang="ja-JP" sz="1600" i="1" smtClean="0">
                                <a:latin typeface="Cambria Math"/>
                              </a:rPr>
                            </m:ctrlPr>
                          </m:mPr>
                          <m:mr>
                            <m:e>
                              <m:r>
                                <m:rPr>
                                  <m:brk m:alnAt="7"/>
                                </m:rPr>
                                <a:rPr lang="en-US" altLang="ja-JP" sz="1600" b="0" i="1" smtClean="0">
                                  <a:latin typeface="Cambria Math"/>
                                </a:rPr>
                                <m:t>0</m:t>
                              </m:r>
                              <m:r>
                                <a:rPr lang="en-US" altLang="ja-JP" sz="1600" b="0" i="1" smtClean="0">
                                  <a:latin typeface="Cambria Math"/>
                                </a:rPr>
                                <m:t>.3</m:t>
                              </m:r>
                            </m:e>
                            <m:e>
                              <m:r>
                                <a:rPr lang="en-US" altLang="ja-JP" sz="1600" b="0" i="1" smtClean="0">
                                  <a:latin typeface="Cambria Math"/>
                                </a:rPr>
                                <m:t>0.0</m:t>
                              </m:r>
                            </m:e>
                          </m:mr>
                          <m:mr>
                            <m:e>
                              <m:r>
                                <a:rPr lang="en-US" altLang="ja-JP" sz="1600" b="0" i="1" smtClean="0">
                                  <a:latin typeface="Cambria Math"/>
                                </a:rPr>
                                <m:t>0.0</m:t>
                              </m:r>
                            </m:e>
                            <m:e>
                              <m:r>
                                <a:rPr lang="en-US" altLang="ja-JP" sz="1600" b="0" i="1" smtClean="0">
                                  <a:latin typeface="Cambria Math"/>
                                </a:rPr>
                                <m:t>0.3</m:t>
                              </m:r>
                            </m:e>
                          </m:mr>
                        </m:m>
                      </m:e>
                    </m:d>
                    <m:r>
                      <a:rPr lang="en-US" altLang="ja-JP" sz="1600" b="0" i="1" smtClean="0">
                        <a:latin typeface="Cambria Math"/>
                      </a:rPr>
                      <m:t>, </m:t>
                    </m:r>
                    <m:d>
                      <m:dPr>
                        <m:ctrlPr>
                          <a:rPr lang="en-US" altLang="ja-JP" sz="1600" b="0" i="1" smtClean="0">
                            <a:latin typeface="Cambria Math"/>
                          </a:rPr>
                        </m:ctrlPr>
                      </m:dPr>
                      <m:e>
                        <m:m>
                          <m:mPr>
                            <m:mcs>
                              <m:mc>
                                <m:mcPr>
                                  <m:count m:val="2"/>
                                  <m:mcJc m:val="center"/>
                                </m:mcPr>
                              </m:mc>
                            </m:mcs>
                            <m:ctrlPr>
                              <a:rPr lang="en-US" altLang="ja-JP" sz="1600" b="0" i="1" smtClean="0">
                                <a:latin typeface="Cambria Math"/>
                              </a:rPr>
                            </m:ctrlPr>
                          </m:mPr>
                          <m:mr>
                            <m:e>
                              <m:r>
                                <m:rPr>
                                  <m:brk m:alnAt="7"/>
                                </m:rPr>
                                <a:rPr lang="en-US" altLang="ja-JP" sz="1600" b="0" i="1" smtClean="0">
                                  <a:latin typeface="Cambria Math"/>
                                </a:rPr>
                                <m:t>0</m:t>
                              </m:r>
                              <m:r>
                                <a:rPr lang="en-US" altLang="ja-JP" sz="1600" b="0" i="1" smtClean="0">
                                  <a:latin typeface="Cambria Math"/>
                                </a:rPr>
                                <m:t>.3</m:t>
                              </m:r>
                            </m:e>
                            <m:e>
                              <m:r>
                                <a:rPr lang="en-US" altLang="ja-JP" sz="1600" b="0" i="1" smtClean="0">
                                  <a:latin typeface="Cambria Math"/>
                                </a:rPr>
                                <m:t>0.0</m:t>
                              </m:r>
                            </m:e>
                          </m:mr>
                          <m:mr>
                            <m:e>
                              <m:r>
                                <a:rPr lang="en-US" altLang="ja-JP" sz="1600" b="0" i="1" smtClean="0">
                                  <a:latin typeface="Cambria Math"/>
                                </a:rPr>
                                <m:t>0.0</m:t>
                              </m:r>
                            </m:e>
                            <m:e>
                              <m:r>
                                <a:rPr lang="en-US" altLang="ja-JP" sz="1600" b="0" i="1" smtClean="0">
                                  <a:latin typeface="Cambria Math"/>
                                </a:rPr>
                                <m:t>0.3</m:t>
                              </m:r>
                            </m:e>
                          </m:mr>
                        </m:m>
                      </m:e>
                    </m:d>
                  </m:oMath>
                </a14:m>
                <a:endParaRPr kumimoji="1" lang="en-US" altLang="ja-JP" sz="1600" dirty="0" smtClean="0"/>
              </a:p>
              <a:p>
                <a:r>
                  <a:rPr lang="ja-JP" altLang="en-US" sz="1600" dirty="0" smtClean="0"/>
                  <a:t>混合率：</a:t>
                </a:r>
                <a14:m>
                  <m:oMath xmlns:m="http://schemas.openxmlformats.org/officeDocument/2006/math">
                    <m:r>
                      <a:rPr lang="en-US" altLang="ja-JP" sz="1600" b="0" i="1" smtClean="0">
                        <a:latin typeface="Cambria Math"/>
                      </a:rPr>
                      <m:t>(0.7, 0.3)</m:t>
                    </m:r>
                  </m:oMath>
                </a14:m>
                <a:endParaRPr kumimoji="1" lang="en-US" altLang="ja-JP" sz="1600" dirty="0" smtClean="0"/>
              </a:p>
              <a:p>
                <a:r>
                  <a:rPr lang="ja-JP" altLang="en-US" sz="1600" dirty="0" smtClean="0"/>
                  <a:t>の</a:t>
                </a:r>
                <a:r>
                  <a:rPr lang="en-US" altLang="ja-JP" sz="1600" dirty="0" smtClean="0"/>
                  <a:t>2</a:t>
                </a:r>
                <a:r>
                  <a:rPr lang="ja-JP" altLang="en-US" sz="1600" dirty="0" smtClean="0"/>
                  <a:t>次元</a:t>
                </a:r>
                <a:r>
                  <a:rPr lang="en-US" altLang="ja-JP" sz="1600" dirty="0"/>
                  <a:t>2</a:t>
                </a:r>
                <a:r>
                  <a:rPr lang="ja-JP" altLang="en-US" sz="1600" dirty="0" smtClean="0"/>
                  <a:t>峰性</a:t>
                </a:r>
                <a:r>
                  <a:rPr lang="en-US" altLang="ja-JP" sz="1600" dirty="0" smtClean="0"/>
                  <a:t>GMM</a:t>
                </a:r>
                <a:r>
                  <a:rPr lang="ja-JP" altLang="en-US" sz="1600" dirty="0" smtClean="0"/>
                  <a:t>に従う。</a:t>
                </a:r>
                <a:endParaRPr lang="en-US" altLang="ja-JP" sz="1600" dirty="0" smtClean="0"/>
              </a:p>
              <a:p>
                <a:r>
                  <a:rPr kumimoji="1" lang="ja-JP" altLang="en-US" sz="1600" dirty="0" smtClean="0"/>
                  <a:t>赤：観測データ</a:t>
                </a:r>
                <a:endParaRPr kumimoji="1" lang="en-US" altLang="ja-JP" sz="1600" dirty="0" smtClean="0"/>
              </a:p>
              <a:p>
                <a:r>
                  <a:rPr lang="ja-JP" altLang="en-US" sz="1600" dirty="0" smtClean="0"/>
                  <a:t>青：観測モデルが生成するデータ点</a:t>
                </a:r>
                <a:endParaRPr kumimoji="1" lang="ja-JP" altLang="en-US" sz="1600"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464071" y="4149080"/>
                <a:ext cx="3253801" cy="1980286"/>
              </a:xfrm>
              <a:prstGeom prst="rect">
                <a:avLst/>
              </a:prstGeom>
              <a:blipFill rotWithShape="1">
                <a:blip r:embed="rId3"/>
                <a:stretch>
                  <a:fillRect l="-936" t="-1543" b="-2778"/>
                </a:stretch>
              </a:blipFill>
            </p:spPr>
            <p:txBody>
              <a:bodyPr/>
              <a:lstStyle/>
              <a:p>
                <a:r>
                  <a:rPr lang="ja-JP" altLang="en-US">
                    <a:noFill/>
                  </a:rPr>
                  <a:t> </a:t>
                </a:r>
              </a:p>
            </p:txBody>
          </p:sp>
        </mc:Fallback>
      </mc:AlternateContent>
      <p:sp>
        <p:nvSpPr>
          <p:cNvPr id="6" name="テキスト ボックス 5"/>
          <p:cNvSpPr txBox="1"/>
          <p:nvPr/>
        </p:nvSpPr>
        <p:spPr>
          <a:xfrm>
            <a:off x="586132" y="6453336"/>
            <a:ext cx="2880320" cy="338554"/>
          </a:xfrm>
          <a:prstGeom prst="rect">
            <a:avLst/>
          </a:prstGeom>
          <a:noFill/>
        </p:spPr>
        <p:txBody>
          <a:bodyPr wrap="square" rtlCol="0">
            <a:spAutoFit/>
          </a:bodyPr>
          <a:lstStyle/>
          <a:p>
            <a:r>
              <a:rPr kumimoji="1" lang="en-US" altLang="ja-JP" sz="1600" dirty="0" smtClean="0"/>
              <a:t>200step</a:t>
            </a:r>
            <a:r>
              <a:rPr kumimoji="1" lang="ja-JP" altLang="en-US" sz="1600" dirty="0" smtClean="0"/>
              <a:t>で実行。</a:t>
            </a:r>
            <a:endParaRPr kumimoji="1" lang="ja-JP" altLang="en-US" sz="1600" dirty="0"/>
          </a:p>
        </p:txBody>
      </p:sp>
      <p:sp>
        <p:nvSpPr>
          <p:cNvPr id="4" name="スライド番号プレースホルダー 3"/>
          <p:cNvSpPr>
            <a:spLocks noGrp="1"/>
          </p:cNvSpPr>
          <p:nvPr>
            <p:ph type="sldNum" sz="quarter" idx="12"/>
          </p:nvPr>
        </p:nvSpPr>
        <p:spPr/>
        <p:txBody>
          <a:bodyPr/>
          <a:lstStyle/>
          <a:p>
            <a:fld id="{14E870C8-D3FB-4B1A-93E2-57B1A725C99A}" type="slidenum">
              <a:rPr kumimoji="1" lang="ja-JP" altLang="en-US" smtClean="0"/>
              <a:t>4</a:t>
            </a:fld>
            <a:endParaRPr kumimoji="1" lang="ja-JP" altLang="en-US"/>
          </a:p>
        </p:txBody>
      </p:sp>
      <p:sp>
        <p:nvSpPr>
          <p:cNvPr id="8" name="テキスト ボックス 7"/>
          <p:cNvSpPr txBox="1"/>
          <p:nvPr/>
        </p:nvSpPr>
        <p:spPr>
          <a:xfrm>
            <a:off x="6300192" y="0"/>
            <a:ext cx="2839094" cy="253916"/>
          </a:xfrm>
          <a:prstGeom prst="rect">
            <a:avLst/>
          </a:prstGeom>
          <a:noFill/>
        </p:spPr>
        <p:txBody>
          <a:bodyPr wrap="square" rtlCol="0">
            <a:spAutoFit/>
          </a:bodyPr>
          <a:lstStyle/>
          <a:p>
            <a:r>
              <a:rPr lang="en-US" altLang="ja-JP" sz="1050" dirty="0" smtClean="0"/>
              <a:t>Basic_BBVI_for_2dim_GMM_ver_lambda_z.py</a:t>
            </a:r>
            <a:endParaRPr kumimoji="1" lang="ja-JP" altLang="en-US" sz="1050" dirty="0"/>
          </a:p>
        </p:txBody>
      </p:sp>
    </p:spTree>
    <p:extLst>
      <p:ext uri="{BB962C8B-B14F-4D97-AF65-F5344CB8AC3E}">
        <p14:creationId xmlns:p14="http://schemas.microsoft.com/office/powerpoint/2010/main" val="317356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51520" y="116632"/>
            <a:ext cx="2376264" cy="369332"/>
          </a:xfrm>
          <a:prstGeom prst="rect">
            <a:avLst/>
          </a:prstGeom>
          <a:noFill/>
        </p:spPr>
        <p:txBody>
          <a:bodyPr wrap="square" rtlCol="0">
            <a:spAutoFit/>
          </a:bodyPr>
          <a:lstStyle/>
          <a:p>
            <a:r>
              <a:rPr kumimoji="1" lang="ja-JP" altLang="en-US" dirty="0" smtClean="0"/>
              <a:t>実験</a:t>
            </a:r>
            <a:r>
              <a:rPr lang="ja-JP" altLang="en-US" dirty="0"/>
              <a:t>結果</a:t>
            </a:r>
            <a:r>
              <a:rPr kumimoji="1" lang="ja-JP" altLang="en-US" dirty="0" smtClean="0"/>
              <a:t>：</a:t>
            </a:r>
            <a:endParaRPr kumimoji="1" lang="ja-JP" altLang="en-US" dirty="0"/>
          </a:p>
        </p:txBody>
      </p:sp>
      <p:pic>
        <p:nvPicPr>
          <p:cNvPr id="2050" name="Picture 2" descr="C:\work\Basic_BBVI_for_2-dim_GMM\csv\ver_lambda_z\200stepOK2\ver_lambda_z_ELBO_GMM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813812"/>
            <a:ext cx="4396337" cy="326326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work\Basic_BBVI_for_2-dim_GMM\csv\ver_lambda_z\200stepOK2\ver_lambda_z_generated_data_ass_GMM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836712"/>
            <a:ext cx="4396337" cy="3263260"/>
          </a:xfrm>
          <a:prstGeom prst="rect">
            <a:avLst/>
          </a:prstGeom>
          <a:noFill/>
          <a:extLst>
            <a:ext uri="{909E8E84-426E-40DD-AFC4-6F175D3DCCD1}">
              <a14:hiddenFill xmlns:a14="http://schemas.microsoft.com/office/drawing/2010/main">
                <a:solidFill>
                  <a:srgbClr val="FFFFFF"/>
                </a:solidFill>
              </a14:hiddenFill>
            </a:ext>
          </a:extLst>
        </p:spPr>
      </p:pic>
      <p:sp>
        <p:nvSpPr>
          <p:cNvPr id="3" name="下矢印 2"/>
          <p:cNvSpPr/>
          <p:nvPr/>
        </p:nvSpPr>
        <p:spPr>
          <a:xfrm>
            <a:off x="6444208" y="4077072"/>
            <a:ext cx="216024" cy="4177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5220072" y="4710872"/>
            <a:ext cx="2664296" cy="338554"/>
          </a:xfrm>
          <a:prstGeom prst="rect">
            <a:avLst/>
          </a:prstGeom>
          <a:noFill/>
        </p:spPr>
        <p:txBody>
          <a:bodyPr wrap="square" rtlCol="0">
            <a:spAutoFit/>
          </a:bodyPr>
          <a:lstStyle/>
          <a:p>
            <a:r>
              <a:rPr kumimoji="1" lang="ja-JP" altLang="en-US" sz="1600" dirty="0" smtClean="0"/>
              <a:t>クラスタリングできていない。</a:t>
            </a:r>
            <a:endParaRPr kumimoji="1" lang="ja-JP" altLang="en-US" sz="1600" dirty="0"/>
          </a:p>
        </p:txBody>
      </p:sp>
      <p:sp>
        <p:nvSpPr>
          <p:cNvPr id="5" name="スライド番号プレースホルダー 4"/>
          <p:cNvSpPr>
            <a:spLocks noGrp="1"/>
          </p:cNvSpPr>
          <p:nvPr>
            <p:ph type="sldNum" sz="quarter" idx="12"/>
          </p:nvPr>
        </p:nvSpPr>
        <p:spPr/>
        <p:txBody>
          <a:bodyPr/>
          <a:lstStyle/>
          <a:p>
            <a:fld id="{14E870C8-D3FB-4B1A-93E2-57B1A725C99A}" type="slidenum">
              <a:rPr kumimoji="1" lang="ja-JP" altLang="en-US" smtClean="0"/>
              <a:t>5</a:t>
            </a:fld>
            <a:endParaRPr kumimoji="1" lang="ja-JP" altLang="en-US"/>
          </a:p>
        </p:txBody>
      </p:sp>
    </p:spTree>
    <p:extLst>
      <p:ext uri="{BB962C8B-B14F-4D97-AF65-F5344CB8AC3E}">
        <p14:creationId xmlns:p14="http://schemas.microsoft.com/office/powerpoint/2010/main" val="3976330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91" y="836712"/>
            <a:ext cx="8729807" cy="2505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046" y="3521697"/>
            <a:ext cx="8739909" cy="2499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テキスト ボックス 1"/>
          <p:cNvSpPr txBox="1"/>
          <p:nvPr/>
        </p:nvSpPr>
        <p:spPr>
          <a:xfrm>
            <a:off x="971600" y="354142"/>
            <a:ext cx="6912768" cy="338554"/>
          </a:xfrm>
          <a:prstGeom prst="rect">
            <a:avLst/>
          </a:prstGeom>
          <a:noFill/>
        </p:spPr>
        <p:txBody>
          <a:bodyPr wrap="square" rtlCol="0">
            <a:spAutoFit/>
          </a:bodyPr>
          <a:lstStyle/>
          <a:p>
            <a:r>
              <a:rPr kumimoji="1" lang="ja-JP" altLang="en-US" sz="1600" dirty="0" smtClean="0"/>
              <a:t>近似分布の</a:t>
            </a:r>
            <a:r>
              <a:rPr kumimoji="1" lang="en-US" altLang="ja-JP" sz="1600" dirty="0" err="1" smtClean="0"/>
              <a:t>Dirichlet</a:t>
            </a:r>
            <a:r>
              <a:rPr kumimoji="1" lang="ja-JP" altLang="en-US" sz="1600" dirty="0" smtClean="0"/>
              <a:t>分布からサンプルした混合率の平均のステップごとの変化</a:t>
            </a:r>
            <a:endParaRPr kumimoji="1" lang="ja-JP" altLang="en-US" sz="1600" dirty="0"/>
          </a:p>
        </p:txBody>
      </p:sp>
      <p:sp>
        <p:nvSpPr>
          <p:cNvPr id="4" name="スライド番号プレースホルダー 3"/>
          <p:cNvSpPr>
            <a:spLocks noGrp="1"/>
          </p:cNvSpPr>
          <p:nvPr>
            <p:ph type="sldNum" sz="quarter" idx="12"/>
          </p:nvPr>
        </p:nvSpPr>
        <p:spPr/>
        <p:txBody>
          <a:bodyPr/>
          <a:lstStyle/>
          <a:p>
            <a:fld id="{14E870C8-D3FB-4B1A-93E2-57B1A725C99A}" type="slidenum">
              <a:rPr kumimoji="1" lang="ja-JP" altLang="en-US" smtClean="0"/>
              <a:t>6</a:t>
            </a:fld>
            <a:endParaRPr kumimoji="1" lang="ja-JP" altLang="en-US"/>
          </a:p>
        </p:txBody>
      </p:sp>
    </p:spTree>
    <p:extLst>
      <p:ext uri="{BB962C8B-B14F-4D97-AF65-F5344CB8AC3E}">
        <p14:creationId xmlns:p14="http://schemas.microsoft.com/office/powerpoint/2010/main" val="2687863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work\Basic_BBVI_for_2-dim_GMM\csv\ver_lambda_z\200stepOK2\ver_lambda_z_z_GMM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4349" y="761097"/>
            <a:ext cx="5851525" cy="4343400"/>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p:cNvSpPr txBox="1"/>
          <p:nvPr/>
        </p:nvSpPr>
        <p:spPr>
          <a:xfrm>
            <a:off x="2729892" y="395260"/>
            <a:ext cx="3960440" cy="584775"/>
          </a:xfrm>
          <a:prstGeom prst="rect">
            <a:avLst/>
          </a:prstGeom>
          <a:noFill/>
        </p:spPr>
        <p:txBody>
          <a:bodyPr wrap="square" rtlCol="0">
            <a:spAutoFit/>
          </a:bodyPr>
          <a:lstStyle/>
          <a:p>
            <a:r>
              <a:rPr kumimoji="1" lang="ja-JP" altLang="en-US" sz="1600" dirty="0" smtClean="0"/>
              <a:t>隠れ変数のクラスごとの</a:t>
            </a:r>
            <a:r>
              <a:rPr lang="ja-JP" altLang="en-US" sz="1600" dirty="0"/>
              <a:t>データ点方向の</a:t>
            </a:r>
            <a:r>
              <a:rPr lang="ja-JP" altLang="en-US" sz="1600" dirty="0" smtClean="0"/>
              <a:t>和</a:t>
            </a:r>
            <a:endParaRPr lang="en-US" altLang="ja-JP" sz="1600" dirty="0" smtClean="0"/>
          </a:p>
          <a:p>
            <a:r>
              <a:rPr kumimoji="1" lang="ja-JP" altLang="en-US" sz="1600" dirty="0" smtClean="0"/>
              <a:t>（最後のステップのみ）</a:t>
            </a:r>
            <a:endParaRPr kumimoji="1" lang="ja-JP" altLang="en-US" sz="1600" dirty="0"/>
          </a:p>
        </p:txBody>
      </p:sp>
      <p:sp>
        <p:nvSpPr>
          <p:cNvPr id="3" name="テキスト ボックス 2"/>
          <p:cNvSpPr txBox="1"/>
          <p:nvPr/>
        </p:nvSpPr>
        <p:spPr>
          <a:xfrm>
            <a:off x="1475656" y="5301208"/>
            <a:ext cx="6480720" cy="584775"/>
          </a:xfrm>
          <a:prstGeom prst="rect">
            <a:avLst/>
          </a:prstGeom>
          <a:noFill/>
        </p:spPr>
        <p:txBody>
          <a:bodyPr wrap="square" rtlCol="0">
            <a:spAutoFit/>
          </a:bodyPr>
          <a:lstStyle/>
          <a:p>
            <a:r>
              <a:rPr kumimoji="1" lang="ja-JP" altLang="en-US" sz="1600" dirty="0" smtClean="0"/>
              <a:t>混合率によって割り当てが決まっているので、本来は混合率の真値と同じになる</a:t>
            </a:r>
            <a:r>
              <a:rPr lang="ja-JP" altLang="en-US" sz="1600" dirty="0"/>
              <a:t>はずだ</a:t>
            </a:r>
            <a:r>
              <a:rPr lang="ja-JP" altLang="en-US" sz="1600" dirty="0" smtClean="0"/>
              <a:t>が、そうなっていない。</a:t>
            </a:r>
            <a:endParaRPr kumimoji="1" lang="en-US" altLang="ja-JP" sz="1600" dirty="0" smtClean="0"/>
          </a:p>
        </p:txBody>
      </p:sp>
      <p:sp>
        <p:nvSpPr>
          <p:cNvPr id="5" name="テキスト ボックス 4"/>
          <p:cNvSpPr txBox="1"/>
          <p:nvPr/>
        </p:nvSpPr>
        <p:spPr>
          <a:xfrm>
            <a:off x="3203848" y="3089936"/>
            <a:ext cx="504056" cy="276999"/>
          </a:xfrm>
          <a:prstGeom prst="rect">
            <a:avLst/>
          </a:prstGeom>
          <a:noFill/>
        </p:spPr>
        <p:txBody>
          <a:bodyPr wrap="square" rtlCol="0">
            <a:spAutoFit/>
          </a:bodyPr>
          <a:lstStyle/>
          <a:p>
            <a:r>
              <a:rPr kumimoji="1" lang="en-US" altLang="ja-JP" sz="1200" dirty="0" smtClean="0"/>
              <a:t>373</a:t>
            </a:r>
            <a:endParaRPr kumimoji="1" lang="ja-JP" altLang="en-US" sz="1200" dirty="0"/>
          </a:p>
        </p:txBody>
      </p:sp>
      <p:sp>
        <p:nvSpPr>
          <p:cNvPr id="6" name="テキスト ボックス 5"/>
          <p:cNvSpPr txBox="1"/>
          <p:nvPr/>
        </p:nvSpPr>
        <p:spPr>
          <a:xfrm>
            <a:off x="5940152" y="2204864"/>
            <a:ext cx="504056" cy="276999"/>
          </a:xfrm>
          <a:prstGeom prst="rect">
            <a:avLst/>
          </a:prstGeom>
          <a:noFill/>
        </p:spPr>
        <p:txBody>
          <a:bodyPr wrap="square" rtlCol="0">
            <a:spAutoFit/>
          </a:bodyPr>
          <a:lstStyle/>
          <a:p>
            <a:r>
              <a:rPr lang="en-US" altLang="ja-JP" sz="1200" dirty="0" smtClean="0"/>
              <a:t>627</a:t>
            </a:r>
            <a:endParaRPr kumimoji="1" lang="ja-JP" altLang="en-US" sz="1200" dirty="0"/>
          </a:p>
        </p:txBody>
      </p:sp>
      <p:sp>
        <p:nvSpPr>
          <p:cNvPr id="4" name="スライド番号プレースホルダー 3"/>
          <p:cNvSpPr>
            <a:spLocks noGrp="1"/>
          </p:cNvSpPr>
          <p:nvPr>
            <p:ph type="sldNum" sz="quarter" idx="12"/>
          </p:nvPr>
        </p:nvSpPr>
        <p:spPr/>
        <p:txBody>
          <a:bodyPr/>
          <a:lstStyle/>
          <a:p>
            <a:fld id="{14E870C8-D3FB-4B1A-93E2-57B1A725C99A}" type="slidenum">
              <a:rPr kumimoji="1" lang="ja-JP" altLang="en-US" smtClean="0"/>
              <a:t>7</a:t>
            </a:fld>
            <a:endParaRPr kumimoji="1" lang="ja-JP" altLang="en-US"/>
          </a:p>
        </p:txBody>
      </p:sp>
    </p:spTree>
    <p:extLst>
      <p:ext uri="{BB962C8B-B14F-4D97-AF65-F5344CB8AC3E}">
        <p14:creationId xmlns:p14="http://schemas.microsoft.com/office/powerpoint/2010/main" val="606837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64071" y="548680"/>
            <a:ext cx="8280920" cy="3293209"/>
          </a:xfrm>
          <a:prstGeom prst="rect">
            <a:avLst/>
          </a:prstGeom>
          <a:noFill/>
        </p:spPr>
        <p:txBody>
          <a:bodyPr wrap="square" rtlCol="0">
            <a:spAutoFit/>
          </a:bodyPr>
          <a:lstStyle/>
          <a:p>
            <a:r>
              <a:rPr lang="en-US" altLang="ja-JP" sz="1600" dirty="0" err="1"/>
              <a:t>hyper_alpha_mean</a:t>
            </a:r>
            <a:r>
              <a:rPr lang="en-US" altLang="ja-JP" sz="1600" dirty="0"/>
              <a:t> = </a:t>
            </a:r>
            <a:r>
              <a:rPr lang="en-US" altLang="ja-JP" sz="1600" dirty="0" err="1"/>
              <a:t>tf.constant</a:t>
            </a:r>
            <a:r>
              <a:rPr lang="en-US" altLang="ja-JP" sz="1600" dirty="0"/>
              <a:t>([[3.2, 0.2], [-0.2, 3.2]], </a:t>
            </a:r>
            <a:r>
              <a:rPr lang="en-US" altLang="ja-JP" sz="1600" dirty="0" err="1"/>
              <a:t>dtype</a:t>
            </a:r>
            <a:r>
              <a:rPr lang="en-US" altLang="ja-JP" sz="1600" dirty="0"/>
              <a:t>=tf.float32, name='</a:t>
            </a:r>
            <a:r>
              <a:rPr lang="en-US" altLang="ja-JP" sz="1600" dirty="0" err="1"/>
              <a:t>hyper_alpha_mean</a:t>
            </a:r>
            <a:r>
              <a:rPr lang="en-US" altLang="ja-JP" sz="1600" dirty="0"/>
              <a:t>')</a:t>
            </a:r>
          </a:p>
          <a:p>
            <a:r>
              <a:rPr lang="en-US" altLang="ja-JP" sz="1600" dirty="0" err="1"/>
              <a:t>hyper_coe_alpha_var</a:t>
            </a:r>
            <a:r>
              <a:rPr lang="en-US" altLang="ja-JP" sz="1600" dirty="0"/>
              <a:t> = </a:t>
            </a:r>
            <a:r>
              <a:rPr lang="en-US" altLang="ja-JP" sz="1600" dirty="0" err="1"/>
              <a:t>tf.multiply</a:t>
            </a:r>
            <a:r>
              <a:rPr lang="en-US" altLang="ja-JP" sz="1600" dirty="0"/>
              <a:t>(</a:t>
            </a:r>
            <a:r>
              <a:rPr lang="en-US" altLang="ja-JP" sz="1600" dirty="0" err="1"/>
              <a:t>sample_unit</a:t>
            </a:r>
            <a:r>
              <a:rPr lang="en-US" altLang="ja-JP" sz="1600" dirty="0"/>
              <a:t>, _beta, name='</a:t>
            </a:r>
            <a:r>
              <a:rPr lang="en-US" altLang="ja-JP" sz="1600" dirty="0" err="1"/>
              <a:t>hyper_coe_alpha_var</a:t>
            </a:r>
            <a:r>
              <a:rPr lang="en-US" altLang="ja-JP" sz="1600" dirty="0"/>
              <a:t>')</a:t>
            </a:r>
          </a:p>
          <a:p>
            <a:r>
              <a:rPr lang="en-US" altLang="ja-JP" sz="1600" dirty="0" err="1"/>
              <a:t>hyper_gamma</a:t>
            </a:r>
            <a:r>
              <a:rPr lang="en-US" altLang="ja-JP" sz="1600" dirty="0"/>
              <a:t> = </a:t>
            </a:r>
            <a:r>
              <a:rPr lang="en-US" altLang="ja-JP" sz="1600" dirty="0" err="1"/>
              <a:t>tf.constant</a:t>
            </a:r>
            <a:r>
              <a:rPr lang="en-US" altLang="ja-JP" sz="1600" dirty="0"/>
              <a:t>([0.3, 4.0], shape=[K], </a:t>
            </a:r>
            <a:r>
              <a:rPr lang="en-US" altLang="ja-JP" sz="1600" dirty="0" err="1"/>
              <a:t>dtype</a:t>
            </a:r>
            <a:r>
              <a:rPr lang="en-US" altLang="ja-JP" sz="1600" dirty="0"/>
              <a:t>=tf.float32, name='</a:t>
            </a:r>
            <a:r>
              <a:rPr lang="en-US" altLang="ja-JP" sz="1600" dirty="0" err="1"/>
              <a:t>hyper_gamma</a:t>
            </a:r>
            <a:r>
              <a:rPr lang="en-US" altLang="ja-JP" sz="1600" dirty="0"/>
              <a:t>')</a:t>
            </a:r>
          </a:p>
          <a:p>
            <a:r>
              <a:rPr lang="en-US" altLang="ja-JP" sz="1600" dirty="0" err="1"/>
              <a:t>hyper_V</a:t>
            </a:r>
            <a:r>
              <a:rPr lang="en-US" altLang="ja-JP" sz="1600" dirty="0"/>
              <a:t> = </a:t>
            </a:r>
            <a:r>
              <a:rPr lang="en-US" altLang="ja-JP" sz="1600" dirty="0" err="1"/>
              <a:t>tf.constant</a:t>
            </a:r>
            <a:r>
              <a:rPr lang="en-US" altLang="ja-JP" sz="1600" dirty="0"/>
              <a:t>([[[2.0, 0.8], [-0.3, 4.0]], [[5.0, 0.0], [0.0, 5.0]]])</a:t>
            </a:r>
          </a:p>
          <a:p>
            <a:r>
              <a:rPr lang="en-US" altLang="ja-JP" sz="1600" dirty="0" err="1"/>
              <a:t>hyper_nu</a:t>
            </a:r>
            <a:r>
              <a:rPr lang="en-US" altLang="ja-JP" sz="1600" dirty="0"/>
              <a:t> = </a:t>
            </a:r>
            <a:r>
              <a:rPr lang="en-US" altLang="ja-JP" sz="1600" dirty="0" err="1"/>
              <a:t>tf.constant</a:t>
            </a:r>
            <a:r>
              <a:rPr lang="en-US" altLang="ja-JP" sz="1600" dirty="0"/>
              <a:t>(2.05, shape=[K])</a:t>
            </a:r>
          </a:p>
          <a:p>
            <a:r>
              <a:rPr lang="en-US" altLang="ja-JP" sz="1600" dirty="0" err="1"/>
              <a:t>init_lambda_mu</a:t>
            </a:r>
            <a:r>
              <a:rPr lang="en-US" altLang="ja-JP" sz="1600" dirty="0"/>
              <a:t> = </a:t>
            </a:r>
            <a:r>
              <a:rPr lang="en-US" altLang="ja-JP" sz="1600" dirty="0" err="1"/>
              <a:t>tf.constant</a:t>
            </a:r>
            <a:r>
              <a:rPr lang="en-US" altLang="ja-JP" sz="1600" dirty="0"/>
              <a:t>([[2.8, 0.2], [0.2, 2.8]], </a:t>
            </a:r>
            <a:r>
              <a:rPr lang="en-US" altLang="ja-JP" sz="1600" dirty="0" err="1"/>
              <a:t>dtype</a:t>
            </a:r>
            <a:r>
              <a:rPr lang="en-US" altLang="ja-JP" sz="1600" dirty="0"/>
              <a:t>=tf.float32)</a:t>
            </a:r>
          </a:p>
          <a:p>
            <a:r>
              <a:rPr lang="en-US" altLang="ja-JP" sz="1600" dirty="0" err="1"/>
              <a:t>init_lambda_muLambda</a:t>
            </a:r>
            <a:r>
              <a:rPr lang="en-US" altLang="ja-JP" sz="1600" dirty="0"/>
              <a:t> = </a:t>
            </a:r>
            <a:r>
              <a:rPr lang="en-US" altLang="ja-JP" sz="1600" dirty="0" err="1"/>
              <a:t>unit_matrices</a:t>
            </a:r>
            <a:endParaRPr lang="en-US" altLang="ja-JP" sz="1600" dirty="0"/>
          </a:p>
          <a:p>
            <a:r>
              <a:rPr lang="en-US" altLang="ja-JP" sz="1600" dirty="0" err="1"/>
              <a:t>init_lambda_Lambda</a:t>
            </a:r>
            <a:r>
              <a:rPr lang="en-US" altLang="ja-JP" sz="1600" dirty="0"/>
              <a:t> = </a:t>
            </a:r>
            <a:r>
              <a:rPr lang="en-US" altLang="ja-JP" sz="1600" dirty="0" err="1"/>
              <a:t>tf.constant</a:t>
            </a:r>
            <a:r>
              <a:rPr lang="en-US" altLang="ja-JP" sz="1600" dirty="0"/>
              <a:t>([[[0.6, 0.0], [0.0, 0.6]], [[0.6, 0.0], [0.0, 0.6]]], </a:t>
            </a:r>
            <a:r>
              <a:rPr lang="en-US" altLang="ja-JP" sz="1600" dirty="0" err="1"/>
              <a:t>dtype</a:t>
            </a:r>
            <a:r>
              <a:rPr lang="en-US" altLang="ja-JP" sz="1600" dirty="0"/>
              <a:t>=tf.float32)</a:t>
            </a:r>
          </a:p>
          <a:p>
            <a:r>
              <a:rPr lang="en-US" altLang="ja-JP" sz="1600" dirty="0" err="1"/>
              <a:t>init_lambda_nu</a:t>
            </a:r>
            <a:r>
              <a:rPr lang="en-US" altLang="ja-JP" sz="1600" dirty="0"/>
              <a:t> = </a:t>
            </a:r>
            <a:r>
              <a:rPr lang="en-US" altLang="ja-JP" sz="1600" dirty="0" err="1"/>
              <a:t>tf.constant</a:t>
            </a:r>
            <a:r>
              <a:rPr lang="en-US" altLang="ja-JP" sz="1600" dirty="0"/>
              <a:t>(5.0, shape=[K], </a:t>
            </a:r>
            <a:r>
              <a:rPr lang="en-US" altLang="ja-JP" sz="1600" dirty="0" err="1"/>
              <a:t>dtype</a:t>
            </a:r>
            <a:r>
              <a:rPr lang="en-US" altLang="ja-JP" sz="1600" dirty="0"/>
              <a:t>=tf.float32)</a:t>
            </a:r>
          </a:p>
          <a:p>
            <a:r>
              <a:rPr lang="en-US" altLang="ja-JP" sz="1600" dirty="0" err="1"/>
              <a:t>init_lambda_z</a:t>
            </a:r>
            <a:r>
              <a:rPr lang="en-US" altLang="ja-JP" sz="1600" dirty="0"/>
              <a:t> = </a:t>
            </a:r>
            <a:r>
              <a:rPr lang="en-US" altLang="ja-JP" sz="1600" dirty="0" err="1"/>
              <a:t>tf.constant</a:t>
            </a:r>
            <a:r>
              <a:rPr lang="en-US" altLang="ja-JP" sz="1600" dirty="0"/>
              <a:t>(</a:t>
            </a:r>
            <a:r>
              <a:rPr lang="en-US" altLang="ja-JP" sz="1600" dirty="0" err="1"/>
              <a:t>np.array</a:t>
            </a:r>
            <a:r>
              <a:rPr lang="en-US" altLang="ja-JP" sz="1600" dirty="0"/>
              <a:t>(</a:t>
            </a:r>
            <a:r>
              <a:rPr lang="en-US" altLang="ja-JP" sz="1600" dirty="0" err="1"/>
              <a:t>rand.dirichlet</a:t>
            </a:r>
            <a:r>
              <a:rPr lang="en-US" altLang="ja-JP" sz="1600" dirty="0"/>
              <a:t>(alpha=[0.1, 0.5], size=N), </a:t>
            </a:r>
            <a:r>
              <a:rPr lang="en-US" altLang="ja-JP" sz="1600" dirty="0" err="1"/>
              <a:t>dtype</a:t>
            </a:r>
            <a:r>
              <a:rPr lang="en-US" altLang="ja-JP" sz="1600" dirty="0"/>
              <a:t>=np.float32))</a:t>
            </a:r>
          </a:p>
          <a:p>
            <a:r>
              <a:rPr lang="en-US" altLang="ja-JP" sz="1600" dirty="0" err="1"/>
              <a:t>init_lambda_pi</a:t>
            </a:r>
            <a:r>
              <a:rPr lang="en-US" altLang="ja-JP" sz="1600" dirty="0"/>
              <a:t> = </a:t>
            </a:r>
            <a:r>
              <a:rPr lang="en-US" altLang="ja-JP" sz="1600" dirty="0" err="1"/>
              <a:t>tf.constant</a:t>
            </a:r>
            <a:r>
              <a:rPr lang="en-US" altLang="ja-JP" sz="1600" dirty="0"/>
              <a:t>([0.7, 0.3])</a:t>
            </a:r>
          </a:p>
          <a:p>
            <a:r>
              <a:rPr lang="en-US" altLang="ja-JP" sz="1600" dirty="0" err="1"/>
              <a:t>init_rho</a:t>
            </a:r>
            <a:r>
              <a:rPr lang="en-US" altLang="ja-JP" sz="1600" dirty="0"/>
              <a:t> = </a:t>
            </a:r>
            <a:r>
              <a:rPr lang="en-US" altLang="ja-JP" sz="1600" dirty="0" err="1"/>
              <a:t>tf.constant</a:t>
            </a:r>
            <a:r>
              <a:rPr lang="en-US" altLang="ja-JP" sz="1600" dirty="0"/>
              <a:t>(0.000001)</a:t>
            </a:r>
            <a:endParaRPr kumimoji="1" lang="ja-JP" altLang="en-US" sz="1600" dirty="0"/>
          </a:p>
        </p:txBody>
      </p:sp>
      <p:sp>
        <p:nvSpPr>
          <p:cNvPr id="3" name="テキスト ボックス 2"/>
          <p:cNvSpPr txBox="1"/>
          <p:nvPr/>
        </p:nvSpPr>
        <p:spPr>
          <a:xfrm>
            <a:off x="251520" y="116632"/>
            <a:ext cx="2376264" cy="369332"/>
          </a:xfrm>
          <a:prstGeom prst="rect">
            <a:avLst/>
          </a:prstGeom>
          <a:noFill/>
        </p:spPr>
        <p:txBody>
          <a:bodyPr wrap="square" rtlCol="0">
            <a:spAutoFit/>
          </a:bodyPr>
          <a:lstStyle/>
          <a:p>
            <a:r>
              <a:rPr kumimoji="1" lang="ja-JP" altLang="en-US" dirty="0" smtClean="0"/>
              <a:t>実験条件（初期条件）：</a:t>
            </a:r>
            <a:endParaRPr kumimoji="1" lang="ja-JP" altLang="en-US" dirty="0"/>
          </a:p>
        </p:txBody>
      </p:sp>
      <mc:AlternateContent xmlns:mc="http://schemas.openxmlformats.org/markup-compatibility/2006" xmlns:a14="http://schemas.microsoft.com/office/drawing/2010/main">
        <mc:Choice Requires="a14">
          <p:sp>
            <p:nvSpPr>
              <p:cNvPr id="5" name="テキスト ボックス 4"/>
              <p:cNvSpPr txBox="1"/>
              <p:nvPr/>
            </p:nvSpPr>
            <p:spPr>
              <a:xfrm>
                <a:off x="464071" y="4149080"/>
                <a:ext cx="3253801" cy="1980286"/>
              </a:xfrm>
              <a:prstGeom prst="rect">
                <a:avLst/>
              </a:prstGeom>
              <a:noFill/>
            </p:spPr>
            <p:txBody>
              <a:bodyPr wrap="square" rtlCol="0">
                <a:spAutoFit/>
              </a:bodyPr>
              <a:lstStyle/>
              <a:p>
                <a:r>
                  <a:rPr kumimoji="1" lang="ja-JP" altLang="en-US" sz="1600" dirty="0" smtClean="0"/>
                  <a:t>観測データ：</a:t>
                </a:r>
                <a:endParaRPr kumimoji="1" lang="en-US" altLang="ja-JP" sz="1600" dirty="0" smtClean="0"/>
              </a:p>
              <a:p>
                <a:r>
                  <a:rPr lang="ja-JP" altLang="en-US" sz="1600" dirty="0" smtClean="0"/>
                  <a:t>平均：</a:t>
                </a:r>
                <a14:m>
                  <m:oMath xmlns:m="http://schemas.openxmlformats.org/officeDocument/2006/math">
                    <m:d>
                      <m:dPr>
                        <m:ctrlPr>
                          <a:rPr lang="en-US" altLang="ja-JP" sz="1600" b="0" i="1" smtClean="0">
                            <a:latin typeface="Cambria Math"/>
                          </a:rPr>
                        </m:ctrlPr>
                      </m:dPr>
                      <m:e>
                        <m:r>
                          <a:rPr lang="en-US" altLang="ja-JP" sz="1600" b="0" i="1" smtClean="0">
                            <a:latin typeface="Cambria Math"/>
                          </a:rPr>
                          <m:t>3.0, 0.0</m:t>
                        </m:r>
                      </m:e>
                    </m:d>
                    <m:r>
                      <a:rPr lang="en-US" altLang="ja-JP" sz="1600" b="0" i="1" smtClean="0">
                        <a:latin typeface="Cambria Math"/>
                      </a:rPr>
                      <m:t>, (0.0, 3.0)</m:t>
                    </m:r>
                  </m:oMath>
                </a14:m>
                <a:endParaRPr kumimoji="1" lang="en-US" altLang="ja-JP" sz="1600" dirty="0" smtClean="0"/>
              </a:p>
              <a:p>
                <a:r>
                  <a:rPr lang="ja-JP" altLang="en-US" sz="1600" dirty="0" smtClean="0"/>
                  <a:t>分散： </a:t>
                </a:r>
                <a14:m>
                  <m:oMath xmlns:m="http://schemas.openxmlformats.org/officeDocument/2006/math">
                    <m:d>
                      <m:dPr>
                        <m:ctrlPr>
                          <a:rPr lang="en-US" altLang="ja-JP" sz="1600" i="1" smtClean="0">
                            <a:latin typeface="Cambria Math"/>
                          </a:rPr>
                        </m:ctrlPr>
                      </m:dPr>
                      <m:e>
                        <m:m>
                          <m:mPr>
                            <m:mcs>
                              <m:mc>
                                <m:mcPr>
                                  <m:count m:val="2"/>
                                  <m:mcJc m:val="center"/>
                                </m:mcPr>
                              </m:mc>
                            </m:mcs>
                            <m:ctrlPr>
                              <a:rPr lang="en-US" altLang="ja-JP" sz="1600" i="1" smtClean="0">
                                <a:latin typeface="Cambria Math"/>
                              </a:rPr>
                            </m:ctrlPr>
                          </m:mPr>
                          <m:mr>
                            <m:e>
                              <m:r>
                                <m:rPr>
                                  <m:brk m:alnAt="7"/>
                                </m:rPr>
                                <a:rPr lang="en-US" altLang="ja-JP" sz="1600" b="0" i="1" smtClean="0">
                                  <a:latin typeface="Cambria Math"/>
                                </a:rPr>
                                <m:t>0</m:t>
                              </m:r>
                              <m:r>
                                <a:rPr lang="en-US" altLang="ja-JP" sz="1600" b="0" i="1" smtClean="0">
                                  <a:latin typeface="Cambria Math"/>
                                </a:rPr>
                                <m:t>.3</m:t>
                              </m:r>
                            </m:e>
                            <m:e>
                              <m:r>
                                <a:rPr lang="en-US" altLang="ja-JP" sz="1600" b="0" i="1" smtClean="0">
                                  <a:latin typeface="Cambria Math"/>
                                </a:rPr>
                                <m:t>0.0</m:t>
                              </m:r>
                            </m:e>
                          </m:mr>
                          <m:mr>
                            <m:e>
                              <m:r>
                                <a:rPr lang="en-US" altLang="ja-JP" sz="1600" b="0" i="1" smtClean="0">
                                  <a:latin typeface="Cambria Math"/>
                                </a:rPr>
                                <m:t>0.0</m:t>
                              </m:r>
                            </m:e>
                            <m:e>
                              <m:r>
                                <a:rPr lang="en-US" altLang="ja-JP" sz="1600" b="0" i="1" smtClean="0">
                                  <a:latin typeface="Cambria Math"/>
                                </a:rPr>
                                <m:t>0.3</m:t>
                              </m:r>
                            </m:e>
                          </m:mr>
                        </m:m>
                      </m:e>
                    </m:d>
                    <m:r>
                      <a:rPr lang="en-US" altLang="ja-JP" sz="1600" b="0" i="1" smtClean="0">
                        <a:latin typeface="Cambria Math"/>
                      </a:rPr>
                      <m:t>, </m:t>
                    </m:r>
                    <m:d>
                      <m:dPr>
                        <m:ctrlPr>
                          <a:rPr lang="en-US" altLang="ja-JP" sz="1600" b="0" i="1" smtClean="0">
                            <a:latin typeface="Cambria Math"/>
                          </a:rPr>
                        </m:ctrlPr>
                      </m:dPr>
                      <m:e>
                        <m:m>
                          <m:mPr>
                            <m:mcs>
                              <m:mc>
                                <m:mcPr>
                                  <m:count m:val="2"/>
                                  <m:mcJc m:val="center"/>
                                </m:mcPr>
                              </m:mc>
                            </m:mcs>
                            <m:ctrlPr>
                              <a:rPr lang="en-US" altLang="ja-JP" sz="1600" b="0" i="1" smtClean="0">
                                <a:latin typeface="Cambria Math"/>
                              </a:rPr>
                            </m:ctrlPr>
                          </m:mPr>
                          <m:mr>
                            <m:e>
                              <m:r>
                                <m:rPr>
                                  <m:brk m:alnAt="7"/>
                                </m:rPr>
                                <a:rPr lang="en-US" altLang="ja-JP" sz="1600" b="0" i="1" smtClean="0">
                                  <a:latin typeface="Cambria Math"/>
                                </a:rPr>
                                <m:t>0</m:t>
                              </m:r>
                              <m:r>
                                <a:rPr lang="en-US" altLang="ja-JP" sz="1600" b="0" i="1" smtClean="0">
                                  <a:latin typeface="Cambria Math"/>
                                </a:rPr>
                                <m:t>.3</m:t>
                              </m:r>
                            </m:e>
                            <m:e>
                              <m:r>
                                <a:rPr lang="en-US" altLang="ja-JP" sz="1600" b="0" i="1" smtClean="0">
                                  <a:latin typeface="Cambria Math"/>
                                </a:rPr>
                                <m:t>0.0</m:t>
                              </m:r>
                            </m:e>
                          </m:mr>
                          <m:mr>
                            <m:e>
                              <m:r>
                                <a:rPr lang="en-US" altLang="ja-JP" sz="1600" b="0" i="1" smtClean="0">
                                  <a:latin typeface="Cambria Math"/>
                                </a:rPr>
                                <m:t>0.0</m:t>
                              </m:r>
                            </m:e>
                            <m:e>
                              <m:r>
                                <a:rPr lang="en-US" altLang="ja-JP" sz="1600" b="0" i="1" smtClean="0">
                                  <a:latin typeface="Cambria Math"/>
                                </a:rPr>
                                <m:t>0.3</m:t>
                              </m:r>
                            </m:e>
                          </m:mr>
                        </m:m>
                      </m:e>
                    </m:d>
                  </m:oMath>
                </a14:m>
                <a:endParaRPr kumimoji="1" lang="en-US" altLang="ja-JP" sz="1600" dirty="0" smtClean="0"/>
              </a:p>
              <a:p>
                <a:r>
                  <a:rPr lang="ja-JP" altLang="en-US" sz="1600" dirty="0" smtClean="0"/>
                  <a:t>混合率：</a:t>
                </a:r>
                <a14:m>
                  <m:oMath xmlns:m="http://schemas.openxmlformats.org/officeDocument/2006/math">
                    <m:r>
                      <a:rPr lang="en-US" altLang="ja-JP" sz="1600" b="0" i="1" smtClean="0">
                        <a:latin typeface="Cambria Math"/>
                      </a:rPr>
                      <m:t>(0.7, 0.3)</m:t>
                    </m:r>
                  </m:oMath>
                </a14:m>
                <a:endParaRPr kumimoji="1" lang="en-US" altLang="ja-JP" sz="1600" dirty="0" smtClean="0"/>
              </a:p>
              <a:p>
                <a:r>
                  <a:rPr lang="ja-JP" altLang="en-US" sz="1600" dirty="0" smtClean="0"/>
                  <a:t>の</a:t>
                </a:r>
                <a:r>
                  <a:rPr lang="en-US" altLang="ja-JP" sz="1600" dirty="0" smtClean="0"/>
                  <a:t>2</a:t>
                </a:r>
                <a:r>
                  <a:rPr lang="ja-JP" altLang="en-US" sz="1600" dirty="0" smtClean="0"/>
                  <a:t>次元</a:t>
                </a:r>
                <a:r>
                  <a:rPr lang="en-US" altLang="ja-JP" sz="1600" dirty="0"/>
                  <a:t>2</a:t>
                </a:r>
                <a:r>
                  <a:rPr lang="ja-JP" altLang="en-US" sz="1600" dirty="0" smtClean="0"/>
                  <a:t>峰性</a:t>
                </a:r>
                <a:r>
                  <a:rPr lang="en-US" altLang="ja-JP" sz="1600" dirty="0" smtClean="0"/>
                  <a:t>GMM</a:t>
                </a:r>
                <a:r>
                  <a:rPr lang="ja-JP" altLang="en-US" sz="1600" dirty="0" smtClean="0"/>
                  <a:t>に従う。</a:t>
                </a:r>
                <a:endParaRPr lang="en-US" altLang="ja-JP" sz="1600" dirty="0" smtClean="0"/>
              </a:p>
              <a:p>
                <a:r>
                  <a:rPr kumimoji="1" lang="ja-JP" altLang="en-US" sz="1600" dirty="0" smtClean="0"/>
                  <a:t>赤：観測データ</a:t>
                </a:r>
                <a:endParaRPr kumimoji="1" lang="en-US" altLang="ja-JP" sz="1600" dirty="0" smtClean="0"/>
              </a:p>
              <a:p>
                <a:r>
                  <a:rPr lang="ja-JP" altLang="en-US" sz="1600" dirty="0" smtClean="0"/>
                  <a:t>青：観測モデルが生成するデータ点</a:t>
                </a:r>
                <a:endParaRPr kumimoji="1" lang="ja-JP" altLang="en-US" sz="1600"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464071" y="4149080"/>
                <a:ext cx="3253801" cy="1980286"/>
              </a:xfrm>
              <a:prstGeom prst="rect">
                <a:avLst/>
              </a:prstGeom>
              <a:blipFill rotWithShape="1">
                <a:blip r:embed="rId2"/>
                <a:stretch>
                  <a:fillRect l="-936" t="-1543" b="-2778"/>
                </a:stretch>
              </a:blipFill>
            </p:spPr>
            <p:txBody>
              <a:bodyPr/>
              <a:lstStyle/>
              <a:p>
                <a:r>
                  <a:rPr lang="ja-JP" altLang="en-US">
                    <a:noFill/>
                  </a:rPr>
                  <a:t> </a:t>
                </a:r>
              </a:p>
            </p:txBody>
          </p:sp>
        </mc:Fallback>
      </mc:AlternateContent>
      <p:pic>
        <p:nvPicPr>
          <p:cNvPr id="5122" name="Picture 2" descr="C:\work\Basic_BBVI_for_2-dim_GMM\csv\ver_lambda_z\200stepOK3\ver_lambda_z_generative_model_GMM_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3630752"/>
            <a:ext cx="3996670" cy="296660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586132" y="6453336"/>
            <a:ext cx="2880320" cy="338554"/>
          </a:xfrm>
          <a:prstGeom prst="rect">
            <a:avLst/>
          </a:prstGeom>
          <a:noFill/>
        </p:spPr>
        <p:txBody>
          <a:bodyPr wrap="square" rtlCol="0">
            <a:spAutoFit/>
          </a:bodyPr>
          <a:lstStyle/>
          <a:p>
            <a:r>
              <a:rPr kumimoji="1" lang="en-US" altLang="ja-JP" sz="1600" dirty="0" smtClean="0"/>
              <a:t>200step</a:t>
            </a:r>
            <a:r>
              <a:rPr kumimoji="1" lang="ja-JP" altLang="en-US" sz="1600" dirty="0" smtClean="0"/>
              <a:t>で実行。</a:t>
            </a:r>
            <a:endParaRPr kumimoji="1" lang="ja-JP" altLang="en-US" sz="1600" dirty="0"/>
          </a:p>
        </p:txBody>
      </p:sp>
      <p:sp>
        <p:nvSpPr>
          <p:cNvPr id="6" name="スライド番号プレースホルダー 5"/>
          <p:cNvSpPr>
            <a:spLocks noGrp="1"/>
          </p:cNvSpPr>
          <p:nvPr>
            <p:ph type="sldNum" sz="quarter" idx="12"/>
          </p:nvPr>
        </p:nvSpPr>
        <p:spPr/>
        <p:txBody>
          <a:bodyPr/>
          <a:lstStyle/>
          <a:p>
            <a:fld id="{14E870C8-D3FB-4B1A-93E2-57B1A725C99A}" type="slidenum">
              <a:rPr kumimoji="1" lang="ja-JP" altLang="en-US" smtClean="0"/>
              <a:t>8</a:t>
            </a:fld>
            <a:endParaRPr kumimoji="1" lang="ja-JP" altLang="en-US"/>
          </a:p>
        </p:txBody>
      </p:sp>
      <p:sp>
        <p:nvSpPr>
          <p:cNvPr id="8" name="テキスト ボックス 7"/>
          <p:cNvSpPr txBox="1"/>
          <p:nvPr/>
        </p:nvSpPr>
        <p:spPr>
          <a:xfrm>
            <a:off x="6300192" y="0"/>
            <a:ext cx="2839094" cy="253916"/>
          </a:xfrm>
          <a:prstGeom prst="rect">
            <a:avLst/>
          </a:prstGeom>
          <a:noFill/>
        </p:spPr>
        <p:txBody>
          <a:bodyPr wrap="square" rtlCol="0">
            <a:spAutoFit/>
          </a:bodyPr>
          <a:lstStyle/>
          <a:p>
            <a:r>
              <a:rPr lang="en-US" altLang="ja-JP" sz="1050" dirty="0" smtClean="0"/>
              <a:t>Basic_BBVI_for_2dim_GMM_ver_lambda_z.py</a:t>
            </a:r>
            <a:endParaRPr kumimoji="1" lang="ja-JP" altLang="en-US" sz="1050" dirty="0"/>
          </a:p>
        </p:txBody>
      </p:sp>
    </p:spTree>
    <p:extLst>
      <p:ext uri="{BB962C8B-B14F-4D97-AF65-F5344CB8AC3E}">
        <p14:creationId xmlns:p14="http://schemas.microsoft.com/office/powerpoint/2010/main" val="838148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51520" y="116632"/>
            <a:ext cx="2376264" cy="369332"/>
          </a:xfrm>
          <a:prstGeom prst="rect">
            <a:avLst/>
          </a:prstGeom>
          <a:noFill/>
        </p:spPr>
        <p:txBody>
          <a:bodyPr wrap="square" rtlCol="0">
            <a:spAutoFit/>
          </a:bodyPr>
          <a:lstStyle/>
          <a:p>
            <a:r>
              <a:rPr kumimoji="1" lang="ja-JP" altLang="en-US" dirty="0" smtClean="0"/>
              <a:t>実験</a:t>
            </a:r>
            <a:r>
              <a:rPr lang="ja-JP" altLang="en-US" dirty="0"/>
              <a:t>結果</a:t>
            </a:r>
            <a:r>
              <a:rPr kumimoji="1" lang="ja-JP" altLang="en-US" dirty="0" smtClean="0"/>
              <a:t>：</a:t>
            </a:r>
            <a:endParaRPr kumimoji="1" lang="ja-JP" altLang="en-US" dirty="0"/>
          </a:p>
        </p:txBody>
      </p:sp>
      <p:pic>
        <p:nvPicPr>
          <p:cNvPr id="2051" name="Picture 3" descr="C:\work\Basic_BBVI_for_2-dim_GMM\csv\ver_lambda_z\200stepOK2\ver_lambda_z_generated_data_ass_GMM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741804"/>
            <a:ext cx="4396337" cy="3263260"/>
          </a:xfrm>
          <a:prstGeom prst="rect">
            <a:avLst/>
          </a:prstGeom>
          <a:noFill/>
          <a:extLst>
            <a:ext uri="{909E8E84-426E-40DD-AFC4-6F175D3DCCD1}">
              <a14:hiddenFill xmlns:a14="http://schemas.microsoft.com/office/drawing/2010/main">
                <a:solidFill>
                  <a:srgbClr val="FFFFFF"/>
                </a:solidFill>
              </a14:hiddenFill>
            </a:ext>
          </a:extLst>
        </p:spPr>
      </p:pic>
      <p:sp>
        <p:nvSpPr>
          <p:cNvPr id="3" name="下矢印 2"/>
          <p:cNvSpPr/>
          <p:nvPr/>
        </p:nvSpPr>
        <p:spPr>
          <a:xfrm>
            <a:off x="6516216" y="4040822"/>
            <a:ext cx="216024" cy="4177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5292080" y="4674622"/>
            <a:ext cx="2664296" cy="338554"/>
          </a:xfrm>
          <a:prstGeom prst="rect">
            <a:avLst/>
          </a:prstGeom>
          <a:noFill/>
        </p:spPr>
        <p:txBody>
          <a:bodyPr wrap="square" rtlCol="0">
            <a:spAutoFit/>
          </a:bodyPr>
          <a:lstStyle/>
          <a:p>
            <a:r>
              <a:rPr kumimoji="1" lang="ja-JP" altLang="en-US" sz="1600" dirty="0" smtClean="0"/>
              <a:t>クラスタリングできていない。</a:t>
            </a:r>
            <a:endParaRPr kumimoji="1" lang="ja-JP" altLang="en-US" sz="1600" dirty="0"/>
          </a:p>
        </p:txBody>
      </p:sp>
      <p:pic>
        <p:nvPicPr>
          <p:cNvPr id="6146" name="Picture 2" descr="C:\work\Basic_BBVI_for_2-dim_GMM\csv\ver_lambda_z\200stepOK3\ver_lambda_z_ELBO_GMM_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615" y="741804"/>
            <a:ext cx="4396337" cy="3263260"/>
          </a:xfrm>
          <a:prstGeom prst="rect">
            <a:avLst/>
          </a:prstGeom>
          <a:noFill/>
          <a:extLst>
            <a:ext uri="{909E8E84-426E-40DD-AFC4-6F175D3DCCD1}">
              <a14:hiddenFill xmlns:a14="http://schemas.microsoft.com/office/drawing/2010/main">
                <a:solidFill>
                  <a:srgbClr val="FFFFFF"/>
                </a:solidFill>
              </a14:hiddenFill>
            </a:ext>
          </a:extLst>
        </p:spPr>
      </p:pic>
      <p:sp>
        <p:nvSpPr>
          <p:cNvPr id="5" name="スライド番号プレースホルダー 4"/>
          <p:cNvSpPr>
            <a:spLocks noGrp="1"/>
          </p:cNvSpPr>
          <p:nvPr>
            <p:ph type="sldNum" sz="quarter" idx="12"/>
          </p:nvPr>
        </p:nvSpPr>
        <p:spPr/>
        <p:txBody>
          <a:bodyPr/>
          <a:lstStyle/>
          <a:p>
            <a:fld id="{14E870C8-D3FB-4B1A-93E2-57B1A725C99A}" type="slidenum">
              <a:rPr kumimoji="1" lang="ja-JP" altLang="en-US" smtClean="0"/>
              <a:t>9</a:t>
            </a:fld>
            <a:endParaRPr kumimoji="1" lang="ja-JP" altLang="en-US"/>
          </a:p>
        </p:txBody>
      </p:sp>
    </p:spTree>
    <p:extLst>
      <p:ext uri="{BB962C8B-B14F-4D97-AF65-F5344CB8AC3E}">
        <p14:creationId xmlns:p14="http://schemas.microsoft.com/office/powerpoint/2010/main" val="175698236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TotalTime>
  <Words>810</Words>
  <Application>Microsoft Office PowerPoint</Application>
  <PresentationFormat>画面に合わせる (4:3)</PresentationFormat>
  <Paragraphs>90</Paragraphs>
  <Slides>12</Slides>
  <Notes>0</Notes>
  <HiddenSlides>0</HiddenSlides>
  <MMClips>0</MMClips>
  <ScaleCrop>false</ScaleCrop>
  <HeadingPairs>
    <vt:vector size="4" baseType="variant">
      <vt:variant>
        <vt:lpstr>テーマ</vt:lpstr>
      </vt:variant>
      <vt:variant>
        <vt:i4>1</vt:i4>
      </vt:variant>
      <vt:variant>
        <vt:lpstr>スライド タイトル</vt:lpstr>
      </vt:variant>
      <vt:variant>
        <vt:i4>12</vt:i4>
      </vt:variant>
    </vt:vector>
  </HeadingPairs>
  <TitlesOfParts>
    <vt:vector size="13" baseType="lpstr">
      <vt:lpstr>Office ​​テーマ</vt:lpstr>
      <vt:lpstr>Basic BBVI for GMM</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UNITCOM PC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2016-020</dc:creator>
  <cp:lastModifiedBy>2016-020</cp:lastModifiedBy>
  <cp:revision>20</cp:revision>
  <dcterms:created xsi:type="dcterms:W3CDTF">2018-02-08T06:11:15Z</dcterms:created>
  <dcterms:modified xsi:type="dcterms:W3CDTF">2018-02-09T11:54:04Z</dcterms:modified>
</cp:coreProperties>
</file>