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EE802-9552-4B5B-A8AB-A5414A5EFAB1}" type="datetimeFigureOut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A53BF-A1A1-4FF3-A6D0-E1E8D1A66F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6519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err="1" smtClean="0"/>
              <a:t>q_mu</a:t>
            </a:r>
            <a:r>
              <a:rPr kumimoji="1" lang="ja-JP" altLang="en-US" dirty="0" smtClean="0"/>
              <a:t>の期待値が</a:t>
            </a:r>
            <a:r>
              <a:rPr kumimoji="1" lang="en-US" altLang="ja-JP" dirty="0" err="1" smtClean="0"/>
              <a:t>lambda_mu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ACF3-9E02-4261-9412-355A05239C6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8896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q_Lambda</a:t>
            </a:r>
            <a:r>
              <a:rPr kumimoji="1" lang="ja-JP" altLang="en-US" dirty="0" smtClean="0"/>
              <a:t>の期待値は精度の期待値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0D675-6C2C-4AA8-B5BC-DB948089A7C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1717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03DD-E493-4C21-9687-BA9F1E733EB4}" type="datetimeFigureOut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5A484-C38E-4D1B-B9F2-6CB5AAAE12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2141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03DD-E493-4C21-9687-BA9F1E733EB4}" type="datetimeFigureOut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5A484-C38E-4D1B-B9F2-6CB5AAAE12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7156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03DD-E493-4C21-9687-BA9F1E733EB4}" type="datetimeFigureOut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5A484-C38E-4D1B-B9F2-6CB5AAAE12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034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03DD-E493-4C21-9687-BA9F1E733EB4}" type="datetimeFigureOut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5A484-C38E-4D1B-B9F2-6CB5AAAE12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94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03DD-E493-4C21-9687-BA9F1E733EB4}" type="datetimeFigureOut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5A484-C38E-4D1B-B9F2-6CB5AAAE12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0592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03DD-E493-4C21-9687-BA9F1E733EB4}" type="datetimeFigureOut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5A484-C38E-4D1B-B9F2-6CB5AAAE12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13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03DD-E493-4C21-9687-BA9F1E733EB4}" type="datetimeFigureOut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5A484-C38E-4D1B-B9F2-6CB5AAAE12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94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03DD-E493-4C21-9687-BA9F1E733EB4}" type="datetimeFigureOut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5A484-C38E-4D1B-B9F2-6CB5AAAE12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672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03DD-E493-4C21-9687-BA9F1E733EB4}" type="datetimeFigureOut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5A484-C38E-4D1B-B9F2-6CB5AAAE12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725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03DD-E493-4C21-9687-BA9F1E733EB4}" type="datetimeFigureOut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5A484-C38E-4D1B-B9F2-6CB5AAAE12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4245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03DD-E493-4C21-9687-BA9F1E733EB4}" type="datetimeFigureOut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5A484-C38E-4D1B-B9F2-6CB5AAAE12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42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F03DD-E493-4C21-9687-BA9F1E733EB4}" type="datetimeFigureOut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5A484-C38E-4D1B-B9F2-6CB5AAAE12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3380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0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Basic BBVI for Single Gaussian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サブタイトル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𝜇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𝜇</m:t>
                          </m:r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Λ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Λ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" name="サブタイトル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261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/>
              <p:cNvSpPr txBox="1"/>
              <p:nvPr/>
            </p:nvSpPr>
            <p:spPr>
              <a:xfrm>
                <a:off x="2195736" y="2492896"/>
                <a:ext cx="49685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 smtClean="0"/>
                  <a:t>変分パラメータ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𝜈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のみを固定する。</a:t>
                </a:r>
                <a:endParaRPr kumimoji="1" lang="en-US" altLang="ja-JP" dirty="0" smtClean="0"/>
              </a:p>
              <a:p>
                <a:r>
                  <a:rPr kumimoji="1" lang="ja-JP" altLang="en-US" dirty="0" smtClean="0"/>
                  <a:t>ガウス分布の平均と分散が未知のケースの推論。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2492896"/>
                <a:ext cx="4968552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982" t="-7547" r="-1350" b="-113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9595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85039" y="303003"/>
            <a:ext cx="2474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実験条件（初期条件）：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27584" y="836712"/>
            <a:ext cx="784887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/>
              <a:t>hyper_alpha_mean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([0.2, 0.0], shape=[D], </a:t>
            </a:r>
            <a:r>
              <a:rPr lang="en-US" altLang="ja-JP" sz="1600" dirty="0" err="1"/>
              <a:t>dtype</a:t>
            </a:r>
            <a:r>
              <a:rPr lang="en-US" altLang="ja-JP" sz="1600" dirty="0"/>
              <a:t>=tf.float32, name='</a:t>
            </a:r>
            <a:r>
              <a:rPr lang="en-US" altLang="ja-JP" sz="1600" dirty="0" err="1"/>
              <a:t>hyper_alpha_mean</a:t>
            </a:r>
            <a:r>
              <a:rPr lang="en-US" altLang="ja-JP" sz="1600" dirty="0"/>
              <a:t>')</a:t>
            </a:r>
          </a:p>
          <a:p>
            <a:r>
              <a:rPr lang="en-US" altLang="ja-JP" sz="1600" dirty="0" err="1"/>
              <a:t>hyper_coe_alpha_var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tf.multiply</a:t>
            </a:r>
            <a:r>
              <a:rPr lang="en-US" altLang="ja-JP" sz="1600" dirty="0"/>
              <a:t>(</a:t>
            </a:r>
            <a:r>
              <a:rPr lang="en-US" altLang="ja-JP" sz="1600" dirty="0" err="1"/>
              <a:t>unit_matrices</a:t>
            </a:r>
            <a:r>
              <a:rPr lang="en-US" altLang="ja-JP" sz="1600" dirty="0"/>
              <a:t>, _beta, name='</a:t>
            </a:r>
            <a:r>
              <a:rPr lang="en-US" altLang="ja-JP" sz="1600" dirty="0" err="1"/>
              <a:t>hyper_coe_alpha_var</a:t>
            </a:r>
            <a:r>
              <a:rPr lang="en-US" altLang="ja-JP" sz="1600" dirty="0"/>
              <a:t>')</a:t>
            </a:r>
          </a:p>
          <a:p>
            <a:r>
              <a:rPr lang="en-US" altLang="ja-JP" sz="1600" dirty="0" err="1"/>
              <a:t>hyper_V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([[0.15, 0.0], [0.0, 0.2]])</a:t>
            </a:r>
          </a:p>
          <a:p>
            <a:r>
              <a:rPr lang="en-US" altLang="ja-JP" sz="1600" dirty="0" err="1"/>
              <a:t>hyper_nu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(3.0)</a:t>
            </a:r>
          </a:p>
          <a:p>
            <a:r>
              <a:rPr lang="en-US" altLang="ja-JP" sz="1600" dirty="0" err="1"/>
              <a:t>init_lambda_mu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tf.convert_to_tensor</a:t>
            </a:r>
            <a:r>
              <a:rPr lang="en-US" altLang="ja-JP" sz="1600" dirty="0"/>
              <a:t>(</a:t>
            </a:r>
            <a:r>
              <a:rPr lang="en-US" altLang="ja-JP" sz="1600" dirty="0" err="1"/>
              <a:t>np.array</a:t>
            </a:r>
            <a:r>
              <a:rPr lang="en-US" altLang="ja-JP" sz="1600" dirty="0"/>
              <a:t>(</a:t>
            </a:r>
            <a:r>
              <a:rPr lang="en-US" altLang="ja-JP" sz="1600" dirty="0" err="1"/>
              <a:t>rand.multivariate_normal</a:t>
            </a:r>
            <a:r>
              <a:rPr lang="en-US" altLang="ja-JP" sz="1600" dirty="0"/>
              <a:t>(mean=[1.5, 1.5], </a:t>
            </a:r>
            <a:r>
              <a:rPr lang="en-US" altLang="ja-JP" sz="1600" dirty="0" err="1"/>
              <a:t>cov</a:t>
            </a:r>
            <a:r>
              <a:rPr lang="en-US" altLang="ja-JP" sz="1600" dirty="0"/>
              <a:t>=[[0.1, 0.0], [0.0, 0.1]]), </a:t>
            </a:r>
            <a:r>
              <a:rPr lang="en-US" altLang="ja-JP" sz="1600" dirty="0" err="1"/>
              <a:t>dtype</a:t>
            </a:r>
            <a:r>
              <a:rPr lang="en-US" altLang="ja-JP" sz="1600" dirty="0"/>
              <a:t>=np.float32))</a:t>
            </a:r>
          </a:p>
          <a:p>
            <a:r>
              <a:rPr lang="en-US" altLang="ja-JP" sz="1600" dirty="0" err="1"/>
              <a:t>init_lambda_muLambda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tf.multiply</a:t>
            </a:r>
            <a:r>
              <a:rPr lang="en-US" altLang="ja-JP" sz="1600" dirty="0"/>
              <a:t>(</a:t>
            </a:r>
            <a:r>
              <a:rPr lang="en-US" altLang="ja-JP" sz="1600" dirty="0" err="1"/>
              <a:t>tf.convert_to_tensor</a:t>
            </a:r>
            <a:r>
              <a:rPr lang="en-US" altLang="ja-JP" sz="1600" dirty="0"/>
              <a:t>(</a:t>
            </a:r>
            <a:r>
              <a:rPr lang="en-US" altLang="ja-JP" sz="1600" dirty="0" err="1"/>
              <a:t>np.array</a:t>
            </a:r>
            <a:r>
              <a:rPr lang="en-US" altLang="ja-JP" sz="1600" dirty="0"/>
              <a:t>(</a:t>
            </a:r>
            <a:r>
              <a:rPr lang="en-US" altLang="ja-JP" sz="1600" dirty="0" err="1"/>
              <a:t>rand.uniform</a:t>
            </a:r>
            <a:r>
              <a:rPr lang="en-US" altLang="ja-JP" sz="1600" dirty="0"/>
              <a:t>(low=0.3, high=0.8, size=1), </a:t>
            </a:r>
            <a:r>
              <a:rPr lang="en-US" altLang="ja-JP" sz="1600" dirty="0" err="1"/>
              <a:t>dtype</a:t>
            </a:r>
            <a:r>
              <a:rPr lang="en-US" altLang="ja-JP" sz="1600" dirty="0"/>
              <a:t>=np.float32)), </a:t>
            </a:r>
            <a:r>
              <a:rPr lang="en-US" altLang="ja-JP" sz="1600" dirty="0" err="1"/>
              <a:t>unit_matrices</a:t>
            </a:r>
            <a:r>
              <a:rPr lang="en-US" altLang="ja-JP" sz="1600" dirty="0"/>
              <a:t>)</a:t>
            </a:r>
          </a:p>
          <a:p>
            <a:r>
              <a:rPr lang="en-US" altLang="ja-JP" sz="1600" dirty="0" err="1"/>
              <a:t>init_lambda_Lambda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tf.multiply</a:t>
            </a:r>
            <a:r>
              <a:rPr lang="en-US" altLang="ja-JP" sz="1600" dirty="0"/>
              <a:t>(</a:t>
            </a:r>
            <a:r>
              <a:rPr lang="en-US" altLang="ja-JP" sz="1600" dirty="0" err="1"/>
              <a:t>tf.convert_to_tensor</a:t>
            </a:r>
            <a:r>
              <a:rPr lang="en-US" altLang="ja-JP" sz="1600" dirty="0"/>
              <a:t>(</a:t>
            </a:r>
            <a:r>
              <a:rPr lang="en-US" altLang="ja-JP" sz="1600" dirty="0" err="1"/>
              <a:t>np.array</a:t>
            </a:r>
            <a:r>
              <a:rPr lang="en-US" altLang="ja-JP" sz="1600" dirty="0"/>
              <a:t>(</a:t>
            </a:r>
            <a:r>
              <a:rPr lang="en-US" altLang="ja-JP" sz="1600" dirty="0" err="1"/>
              <a:t>rand.uniform</a:t>
            </a:r>
            <a:r>
              <a:rPr lang="en-US" altLang="ja-JP" sz="1600" dirty="0"/>
              <a:t>(low=0.75, high=0.8, size=1), </a:t>
            </a:r>
            <a:r>
              <a:rPr lang="en-US" altLang="ja-JP" sz="1600" dirty="0" err="1"/>
              <a:t>dtype</a:t>
            </a:r>
            <a:r>
              <a:rPr lang="en-US" altLang="ja-JP" sz="1600" dirty="0"/>
              <a:t>=np.float32)), </a:t>
            </a:r>
            <a:r>
              <a:rPr lang="en-US" altLang="ja-JP" sz="1600" dirty="0" err="1"/>
              <a:t>unit_matrices</a:t>
            </a:r>
            <a:r>
              <a:rPr lang="en-US" altLang="ja-JP" sz="1600" dirty="0"/>
              <a:t>)</a:t>
            </a:r>
          </a:p>
          <a:p>
            <a:r>
              <a:rPr lang="en-US" altLang="ja-JP" sz="1600" dirty="0" err="1"/>
              <a:t>init_lambda_nu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(10.0)</a:t>
            </a:r>
          </a:p>
          <a:p>
            <a:r>
              <a:rPr lang="en-US" altLang="ja-JP" sz="1600" dirty="0" err="1"/>
              <a:t>init_rho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(0.000001)</a:t>
            </a:r>
            <a:endParaRPr kumimoji="1" lang="ja-JP" altLang="en-US" sz="1600" dirty="0"/>
          </a:p>
        </p:txBody>
      </p:sp>
      <p:pic>
        <p:nvPicPr>
          <p:cNvPr id="1026" name="Picture 2" descr="C:\work\Basic_BBVI_for_Single_Gaussian\csv\ver_exc_lambda_nu_2\300stepOK100\ver_exc_lambda_nu_2_generative_model_single_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136" y="3923886"/>
            <a:ext cx="3633336" cy="269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/>
              <p:cNvSpPr txBox="1"/>
              <p:nvPr/>
            </p:nvSpPr>
            <p:spPr>
              <a:xfrm>
                <a:off x="585040" y="4365104"/>
                <a:ext cx="4032448" cy="1734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600" dirty="0" smtClean="0"/>
                  <a:t>観測データ：</a:t>
                </a:r>
                <a:endParaRPr kumimoji="1" lang="en-US" altLang="ja-JP" sz="1600" dirty="0" smtClean="0"/>
              </a:p>
              <a:p>
                <a:r>
                  <a:rPr lang="ja-JP" altLang="en-US" sz="1600" dirty="0" smtClean="0"/>
                  <a:t>平均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16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1600" b="0" i="1" smtClean="0">
                            <a:latin typeface="Cambria Math"/>
                          </a:rPr>
                          <m:t>0.0, 0.0</m:t>
                        </m:r>
                      </m:e>
                    </m:d>
                  </m:oMath>
                </a14:m>
                <a:r>
                  <a:rPr lang="en-US" altLang="ja-JP" sz="1600" dirty="0" smtClean="0"/>
                  <a:t>, </a:t>
                </a:r>
              </a:p>
              <a:p>
                <a:r>
                  <a:rPr lang="ja-JP" altLang="en-US" sz="1600" dirty="0" smtClean="0"/>
                  <a:t>分散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16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00" b="0" i="1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.3</m:t>
                              </m:r>
                            </m:e>
                            <m:e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0.0</m:t>
                              </m:r>
                            </m:e>
                            <m:e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0.3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en-US" altLang="ja-JP" sz="1600" dirty="0" smtClean="0"/>
              </a:p>
              <a:p>
                <a:r>
                  <a:rPr lang="ja-JP" altLang="en-US" sz="1600" dirty="0" smtClean="0"/>
                  <a:t>の２次元ガウス分布に従う。</a:t>
                </a:r>
                <a:endParaRPr lang="en-US" altLang="ja-JP" sz="1600" dirty="0" smtClean="0"/>
              </a:p>
              <a:p>
                <a:r>
                  <a:rPr kumimoji="1" lang="ja-JP" altLang="en-US" sz="1600" dirty="0" smtClean="0"/>
                  <a:t>赤：観測データ点</a:t>
                </a:r>
                <a:endParaRPr kumimoji="1" lang="en-US" altLang="ja-JP" sz="1600" dirty="0" smtClean="0"/>
              </a:p>
              <a:p>
                <a:r>
                  <a:rPr lang="ja-JP" altLang="en-US" sz="1600" dirty="0" smtClean="0"/>
                  <a:t>青：観測モデルが生成するデータ点</a:t>
                </a:r>
                <a:endParaRPr kumimoji="1" lang="ja-JP" altLang="en-US" sz="1600" dirty="0"/>
              </a:p>
            </p:txBody>
          </p:sp>
        </mc:Choice>
        <mc:Fallback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40" y="4365104"/>
                <a:ext cx="4032448" cy="1734064"/>
              </a:xfrm>
              <a:prstGeom prst="rect">
                <a:avLst/>
              </a:prstGeom>
              <a:blipFill rotWithShape="1">
                <a:blip r:embed="rId3"/>
                <a:stretch>
                  <a:fillRect l="-908" t="-1754" b="-28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6042942" y="0"/>
            <a:ext cx="30963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/>
              <a:t>Basic_BBVI_for_Single_ver_exc_lambda_nu_2.py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63438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585041" y="303003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実験結果：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8CB9-92BD-4A88-A007-EEFBE76C6DF1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p:pic>
        <p:nvPicPr>
          <p:cNvPr id="2050" name="Picture 2" descr="C:\work\Basic_BBVI_for_Single_Gaussian\csv\ver_exc_lambda_nu_2\300stepOK100\ver_exc_lambda_nu_2_ELBO_single_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899550"/>
            <a:ext cx="3633336" cy="269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work\Basic_BBVI_for_Single_Gaussian\csv\ver_exc_lambda_nu_2\300stepOK100\ver_exc_lambda_nu_2_area_covariance_ellipse_single_1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416" y="899549"/>
            <a:ext cx="3633336" cy="269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work\Basic_BBVI_for_Single_Gaussian\csv\ver_exc_lambda_nu_2\300stepOK100\ver_exc_lambda_nu_2_mu_and_Sigma_single_1_1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596458"/>
            <a:ext cx="3633336" cy="269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work\Basic_BBVI_for_Single_Gaussian\csv\ver_exc_lambda_nu_2\300stepOK100\ver_exc_lambda_nu_2_mu_and_Sigma_single_2_1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416" y="3616030"/>
            <a:ext cx="3633336" cy="269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右矢印 13"/>
          <p:cNvSpPr/>
          <p:nvPr/>
        </p:nvSpPr>
        <p:spPr>
          <a:xfrm>
            <a:off x="4272816" y="4858344"/>
            <a:ext cx="471120" cy="2122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333475" y="6312939"/>
            <a:ext cx="621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最初</a:t>
            </a:r>
            <a:endParaRPr kumimoji="1" lang="ja-JP" altLang="en-US" sz="14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072571" y="6342321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最後</a:t>
            </a:r>
            <a:r>
              <a:rPr kumimoji="1" lang="ja-JP" altLang="en-US" sz="1400" dirty="0" smtClean="0"/>
              <a:t>の方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84733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3323641" y="187499"/>
                <a:ext cx="2664296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 smtClean="0"/>
                  <a:t>変分パラメータ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𝜇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の変化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641" y="187499"/>
                <a:ext cx="2664296" cy="391646"/>
              </a:xfrm>
              <a:prstGeom prst="rect">
                <a:avLst/>
              </a:prstGeom>
              <a:blipFill rotWithShape="1">
                <a:blip r:embed="rId4"/>
                <a:stretch>
                  <a:fillRect l="-1831" t="-12500" b="-140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8921-CDF4-4759-B357-3311B3F7F1EA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4" name="Picture 2" descr="C:\work\Basic_BBVI_for_Single_Gaussian\csv\ver_exc_lambda_nu_2\300stepOK100\ver_exc_lambda_nu_2_lambda_mu_1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026" y="1412776"/>
            <a:ext cx="5851525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/>
          <p:cNvSpPr txBox="1"/>
          <p:nvPr/>
        </p:nvSpPr>
        <p:spPr>
          <a:xfrm>
            <a:off x="6300192" y="827550"/>
            <a:ext cx="216024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観測データから計算した平均</a:t>
            </a:r>
            <a:endParaRPr kumimoji="1" lang="ja-JP" altLang="en-US" sz="1200" dirty="0"/>
          </a:p>
        </p:txBody>
      </p:sp>
      <p:cxnSp>
        <p:nvCxnSpPr>
          <p:cNvPr id="10" name="直線矢印コネクタ 9"/>
          <p:cNvCxnSpPr/>
          <p:nvPr/>
        </p:nvCxnSpPr>
        <p:spPr>
          <a:xfrm flipH="1">
            <a:off x="6588224" y="1104549"/>
            <a:ext cx="792088" cy="22524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 flipH="1">
            <a:off x="6588224" y="1104549"/>
            <a:ext cx="792088" cy="40526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499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8281002" cy="2065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501008"/>
            <a:ext cx="8281002" cy="2070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/>
              <p:cNvSpPr txBox="1"/>
              <p:nvPr/>
            </p:nvSpPr>
            <p:spPr>
              <a:xfrm>
                <a:off x="2051720" y="384463"/>
                <a:ext cx="5112568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𝜇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による勾配の変化（サンプル数分でステップごと）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384463"/>
                <a:ext cx="5112568" cy="391646"/>
              </a:xfrm>
              <a:prstGeom prst="rect">
                <a:avLst/>
              </a:prstGeom>
              <a:blipFill rotWithShape="1">
                <a:blip r:embed="rId4"/>
                <a:stretch>
                  <a:fillRect t="-12500" r="-597" b="-140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/>
          <p:cNvSpPr txBox="1"/>
          <p:nvPr/>
        </p:nvSpPr>
        <p:spPr>
          <a:xfrm>
            <a:off x="3095836" y="5949280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勾配がほぼ変化していない</a:t>
            </a:r>
            <a:endParaRPr kumimoji="1" lang="en-US" altLang="ja-JP" dirty="0" smtClean="0"/>
          </a:p>
          <a:p>
            <a:r>
              <a:rPr lang="ja-JP" altLang="en-US" dirty="0" smtClean="0"/>
              <a:t>（増加・減少の傾向がない）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3874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2091085" y="188640"/>
                <a:ext cx="49685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 smtClean="0"/>
                  <a:t>変分パラメータ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/>
                          </a:rPr>
                          <m:t>Λ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の固有値のステップごとの変化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085" y="188640"/>
                <a:ext cx="4968552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982" t="-13115" b="-196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8CB9-92BD-4A88-A007-EEFBE76C6DF1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8" y="1196752"/>
            <a:ext cx="9078925" cy="2277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7" y="3671676"/>
            <a:ext cx="9064495" cy="2277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0414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683568" y="18864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q</a:t>
            </a:r>
            <a:r>
              <a:rPr kumimoji="1" lang="en-US" altLang="ja-JP" dirty="0" err="1" smtClean="0"/>
              <a:t>_Lambda</a:t>
            </a:r>
            <a:r>
              <a:rPr kumimoji="1" lang="ja-JP" altLang="en-US" dirty="0" smtClean="0"/>
              <a:t>（</a:t>
            </a:r>
            <a:r>
              <a:rPr kumimoji="1" lang="en-US" altLang="ja-JP" dirty="0" err="1" smtClean="0"/>
              <a:t>Wishart</a:t>
            </a:r>
            <a:r>
              <a:rPr kumimoji="1" lang="ja-JP" altLang="en-US" dirty="0" smtClean="0"/>
              <a:t>分布）</a:t>
            </a:r>
            <a:r>
              <a:rPr lang="ja-JP" altLang="en-US" dirty="0" smtClean="0"/>
              <a:t>の期待値の逆行列の固有値のステップごとの変化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8CB9-92BD-4A88-A007-EEFBE76C6DF1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6146" name="Picture 2" descr="C:\work\Basic_BBVI_for_Single_Gaussian\csv\ver_exc_lambda_nu_2\300stepOK100\ver_exc_lambda_nu_2_eig_inv_expect_val_q_Lambda_1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241" y="1605880"/>
            <a:ext cx="5851525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/>
          <p:cNvSpPr txBox="1"/>
          <p:nvPr/>
        </p:nvSpPr>
        <p:spPr>
          <a:xfrm>
            <a:off x="5940152" y="1196752"/>
            <a:ext cx="201622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データから計算した分散</a:t>
            </a:r>
            <a:endParaRPr kumimoji="1" lang="ja-JP" altLang="en-US" sz="1400" dirty="0"/>
          </a:p>
        </p:txBody>
      </p:sp>
      <p:cxnSp>
        <p:nvCxnSpPr>
          <p:cNvPr id="10" name="直線矢印コネクタ 9"/>
          <p:cNvCxnSpPr>
            <a:stCxn id="9" idx="2"/>
          </p:cNvCxnSpPr>
          <p:nvPr/>
        </p:nvCxnSpPr>
        <p:spPr>
          <a:xfrm flipH="1">
            <a:off x="6084168" y="1504529"/>
            <a:ext cx="864096" cy="6472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9" idx="2"/>
          </p:cNvCxnSpPr>
          <p:nvPr/>
        </p:nvCxnSpPr>
        <p:spPr>
          <a:xfrm flipH="1">
            <a:off x="6444208" y="1504529"/>
            <a:ext cx="504056" cy="37966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483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/>
              <p:cNvSpPr txBox="1"/>
              <p:nvPr/>
            </p:nvSpPr>
            <p:spPr>
              <a:xfrm>
                <a:off x="2909008" y="2348879"/>
                <a:ext cx="3456384" cy="668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ja-JP" altLang="en-US" dirty="0" smtClean="0"/>
                  <a:t>平均が真値に向かわない。</a:t>
                </a:r>
                <a:endParaRPr kumimoji="1" lang="en-US" altLang="ja-JP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𝜇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による勾配が変化しない。</a:t>
                </a:r>
                <a:endParaRPr kumimoji="1" lang="en-US" altLang="ja-JP" dirty="0" smtClean="0"/>
              </a:p>
            </p:txBody>
          </p:sp>
        </mc:Choice>
        <mc:Fallback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008" y="2348879"/>
                <a:ext cx="3456384" cy="668645"/>
              </a:xfrm>
              <a:prstGeom prst="rect">
                <a:avLst/>
              </a:prstGeom>
              <a:blipFill rotWithShape="1">
                <a:blip r:embed="rId2"/>
                <a:stretch>
                  <a:fillRect l="-1058" t="-7273" b="-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右矢印 2"/>
          <p:cNvSpPr/>
          <p:nvPr/>
        </p:nvSpPr>
        <p:spPr>
          <a:xfrm>
            <a:off x="2411760" y="3616049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059832" y="3159901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ランダムな初期値の設定でリーズナブルなものでないかもしれない。</a:t>
            </a:r>
            <a:endParaRPr lang="en-US" altLang="ja-JP" dirty="0" smtClean="0"/>
          </a:p>
          <a:p>
            <a:r>
              <a:rPr lang="ja-JP" altLang="en-US" dirty="0"/>
              <a:t>その場合</a:t>
            </a:r>
            <a:r>
              <a:rPr lang="ja-JP" altLang="en-US" dirty="0" smtClean="0"/>
              <a:t>は、初期値の設定で改善できる可能性はある。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631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344</Words>
  <Application>Microsoft Office PowerPoint</Application>
  <PresentationFormat>画面に合わせる (4:3)</PresentationFormat>
  <Paragraphs>44</Paragraphs>
  <Slides>9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Office ​​テーマ</vt:lpstr>
      <vt:lpstr>Basic BBVI for Single Gaussian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UNITCOM 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2016-020</dc:creator>
  <cp:lastModifiedBy>2016-020</cp:lastModifiedBy>
  <cp:revision>8</cp:revision>
  <dcterms:created xsi:type="dcterms:W3CDTF">2018-02-09T09:55:03Z</dcterms:created>
  <dcterms:modified xsi:type="dcterms:W3CDTF">2018-02-09T11:36:25Z</dcterms:modified>
</cp:coreProperties>
</file>