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9" r:id="rId3"/>
    <p:sldId id="270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332FB-CB1E-4C7D-A033-A7C6BA01E7EA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FACF3-9E02-4261-9412-355A0523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err="1" smtClean="0"/>
              <a:t>q_mu</a:t>
            </a:r>
            <a:r>
              <a:rPr kumimoji="1" lang="ja-JP" altLang="en-US" dirty="0" smtClean="0"/>
              <a:t>の期待値が</a:t>
            </a:r>
            <a:r>
              <a:rPr kumimoji="1" lang="en-US" altLang="ja-JP" dirty="0" err="1" smtClean="0"/>
              <a:t>lambda_mu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ACF3-9E02-4261-9412-355A05239C6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896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ACF3-9E02-4261-9412-355A05239C6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19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C13E-FFEA-4B45-9314-8450AD966AD7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64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DBC-B7A0-47BA-A62E-A5BE456A3BD3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92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BE79-620B-4FFA-A67F-972B8936D36D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21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98B5-DE38-46C7-A457-B3747CAD86AF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71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251C-396F-4123-9C81-484E9A6EA894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96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8AEB-B1F7-4FBE-9C1E-BC7F7FAA9F6A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67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BD3A-71E9-41E6-9077-8DF474514F95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21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9D89-5FFA-44CB-8085-5072C5D335B3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13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8554-0CC9-455E-9FD4-09AA0D4A13BF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77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7462-6BD2-4311-898F-721694BAE462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6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9EEC-AEF1-40A4-9E09-9C3098118DBE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47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AB2ED-0BA0-41F4-BE11-1EBC44E6268A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A8921-CDF4-4759-B357-3311B3F7F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67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Basic BBVI for Single Gaussian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サブタイトル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𝜇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𝜇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Λ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サブタイトル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92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work\Basic_BBVI_for_Single_Gaussian\csv\ver_lambda_mu_and_lambda_muLambda_3\1000stepOK14\ver_lambda_mu_and_lambda_muLambda_3_lambda_mu_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85" y="863038"/>
            <a:ext cx="7080346" cy="525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3323641" y="187499"/>
                <a:ext cx="2664296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変分パラメータ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の変化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641" y="187499"/>
                <a:ext cx="2664296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1831" t="-12500" b="-140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04248" y="692696"/>
            <a:ext cx="216024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観測データから計算した平均</a:t>
            </a:r>
            <a:endParaRPr kumimoji="1" lang="ja-JP" altLang="en-US" sz="1200" dirty="0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6804248" y="969695"/>
            <a:ext cx="1080120" cy="2243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7092280" y="969695"/>
            <a:ext cx="792088" cy="4475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093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work\Basic_BBVI_for_Single_Gaussian\csv\ver_lambda_mu_and_lambda_muLambda_3\1000stepOK14\ver_lambda_mu_and_lambda_muLambda_3_difference_lambda_mu-mean_observation_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4" y="866331"/>
            <a:ext cx="7080346" cy="525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751907" y="187499"/>
                <a:ext cx="5616624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変分パラメータ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と観測データの平均の相対誤差の変化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907" y="187499"/>
                <a:ext cx="5616624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868" t="-12500" r="-868" b="-140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19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95536" y="620688"/>
            <a:ext cx="84249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hyper_alpha_mean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([0.2, 0.0], shape=[D],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=tf.float32, name='</a:t>
            </a:r>
            <a:r>
              <a:rPr lang="en-US" altLang="ja-JP" sz="1600" dirty="0" err="1"/>
              <a:t>hyper_alpha_mean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hyper_coe_alpha_var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tf.multiply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unit_matrices</a:t>
            </a:r>
            <a:r>
              <a:rPr lang="en-US" altLang="ja-JP" sz="1600" dirty="0"/>
              <a:t>, _beta, name='</a:t>
            </a:r>
            <a:r>
              <a:rPr lang="en-US" altLang="ja-JP" sz="1600" dirty="0" err="1"/>
              <a:t>hyper_coe_alpha_var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hyper_V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([[0.15, 0.0], [0.0, 0.2]])</a:t>
            </a:r>
          </a:p>
          <a:p>
            <a:r>
              <a:rPr lang="en-US" altLang="ja-JP" sz="1600" dirty="0" err="1"/>
              <a:t>hyper_nu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(3.0)</a:t>
            </a:r>
          </a:p>
          <a:p>
            <a:r>
              <a:rPr lang="en-US" altLang="ja-JP" sz="1600" dirty="0" err="1"/>
              <a:t>init_lambda_mu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tf.convert_to_tensor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rand.multivariate_normal</a:t>
            </a:r>
            <a:r>
              <a:rPr lang="en-US" altLang="ja-JP" sz="1600" dirty="0"/>
              <a:t>(mean=[1.0, 1.0], </a:t>
            </a:r>
            <a:r>
              <a:rPr lang="en-US" altLang="ja-JP" sz="1600" dirty="0" err="1"/>
              <a:t>cov</a:t>
            </a:r>
            <a:r>
              <a:rPr lang="en-US" altLang="ja-JP" sz="1600" dirty="0"/>
              <a:t>=[[0.1, 0.0], [0.0, 0.1]]),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=np.float32))</a:t>
            </a:r>
          </a:p>
          <a:p>
            <a:r>
              <a:rPr lang="en-US" altLang="ja-JP" sz="1600" dirty="0" err="1"/>
              <a:t>init_lambda_muLambda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tf.multiply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tf.convert_to_tensor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rand.uniform</a:t>
            </a:r>
            <a:r>
              <a:rPr lang="en-US" altLang="ja-JP" sz="1600" dirty="0"/>
              <a:t>(low=3.0, high=5.0, size=1),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=np.float32)), </a:t>
            </a:r>
            <a:r>
              <a:rPr lang="en-US" altLang="ja-JP" sz="1600" dirty="0" err="1"/>
              <a:t>unit_matrices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 err="1"/>
              <a:t>init_lambda_Lambda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([[0.2, 0.0], [0.0, 0.2]],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=tf.float32)</a:t>
            </a:r>
          </a:p>
          <a:p>
            <a:r>
              <a:rPr lang="en-US" altLang="ja-JP" sz="1600" dirty="0" err="1"/>
              <a:t>init_lambda_nu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(10.0)</a:t>
            </a:r>
          </a:p>
          <a:p>
            <a:r>
              <a:rPr lang="en-US" altLang="ja-JP" sz="1600" dirty="0" err="1"/>
              <a:t>init_rho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(0.00001)</a:t>
            </a:r>
            <a:endParaRPr kumimoji="1" lang="ja-JP" altLang="en-US" sz="1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7857" y="75982"/>
            <a:ext cx="243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実験条件（初期条件）：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395536" y="4005064"/>
                <a:ext cx="4032448" cy="1734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 smtClean="0"/>
                  <a:t>観測データ：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平均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/>
                          </a:rPr>
                          <m:t>0.0, 0.0</m:t>
                        </m:r>
                      </m:e>
                    </m:d>
                  </m:oMath>
                </a14:m>
                <a:r>
                  <a:rPr lang="en-US" altLang="ja-JP" sz="1600" dirty="0" smtClean="0"/>
                  <a:t>, </a:t>
                </a:r>
              </a:p>
              <a:p>
                <a:r>
                  <a:rPr lang="ja-JP" altLang="en-US" sz="1600" dirty="0" smtClean="0"/>
                  <a:t>分散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の２次元ガウス分布に従う。</a:t>
                </a:r>
                <a:endParaRPr lang="en-US" altLang="ja-JP" sz="1600" dirty="0" smtClean="0"/>
              </a:p>
              <a:p>
                <a:r>
                  <a:rPr kumimoji="1" lang="ja-JP" altLang="en-US" sz="1600" dirty="0" smtClean="0"/>
                  <a:t>赤：観測データ点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青：観測モデルが生成するデータ点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05064"/>
                <a:ext cx="4032448" cy="1734064"/>
              </a:xfrm>
              <a:prstGeom prst="rect">
                <a:avLst/>
              </a:prstGeom>
              <a:blipFill rotWithShape="1">
                <a:blip r:embed="rId2"/>
                <a:stretch>
                  <a:fillRect l="-908" t="-1761" b="-3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755576" y="41829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実験</a:t>
            </a:r>
            <a:r>
              <a:rPr lang="en-US" altLang="ja-JP" sz="1050" dirty="0"/>
              <a:t>3</a:t>
            </a:r>
            <a:r>
              <a:rPr kumimoji="1" lang="ja-JP" altLang="en-US" sz="1050" dirty="0" smtClean="0"/>
              <a:t>回目</a:t>
            </a:r>
            <a:endParaRPr kumimoji="1" lang="ja-JP" altLang="en-US" sz="1050" dirty="0"/>
          </a:p>
        </p:txBody>
      </p:sp>
      <p:pic>
        <p:nvPicPr>
          <p:cNvPr id="9218" name="Picture 2" descr="C:\work\Basic_BBVI_for_Single_Gaussian\csv\ver_lambda_mu_and_lambda_muLambda_3\1000stepOK15\ver_lambda_mu_and_lambda_muLambda_3_generative_model_single_test_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240466"/>
            <a:ext cx="4396337" cy="326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5039544" y="0"/>
            <a:ext cx="4104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/>
              <a:t>Basic_BBVI_for_Single_ver_lambda_mu_and_lambda_muLambda_3.py</a:t>
            </a:r>
            <a:endParaRPr kumimoji="1" lang="ja-JP" altLang="en-US" sz="105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17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矢印 1"/>
          <p:cNvSpPr/>
          <p:nvPr/>
        </p:nvSpPr>
        <p:spPr>
          <a:xfrm>
            <a:off x="4321896" y="5085184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7857" y="75982"/>
            <a:ext cx="200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実験結果：</a:t>
            </a:r>
            <a:endParaRPr kumimoji="1" lang="ja-JP" altLang="en-US" dirty="0"/>
          </a:p>
        </p:txBody>
      </p:sp>
      <p:pic>
        <p:nvPicPr>
          <p:cNvPr id="10242" name="Picture 2" descr="C:\work\Basic_BBVI_for_Single_Gaussian\csv\ver_lambda_mu_and_lambda_muLambda_3\1000stepOK15\ver_lambda_mu_and_lambda_muLambda_3_ELBO_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593" y="692696"/>
            <a:ext cx="3996670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work\Basic_BBVI_for_Single_Gaussian\csv\ver_lambda_mu_and_lambda_muLambda_3\1000stepOK15\ver_lambda_mu_and_lambda_muLambda_3_mu_and_Sigma_1_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89" y="3745900"/>
            <a:ext cx="3996670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work\Basic_BBVI_for_Single_Gaussian\csv\ver_lambda_mu_and_lambda_muLambda_3\1000stepOK15\ver_lambda_mu_and_lambda_muLambda_3_mu_and_Sigma_2_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882" y="3745898"/>
            <a:ext cx="3996670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03848" y="6550223"/>
            <a:ext cx="621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最初</a:t>
            </a:r>
            <a:endParaRPr kumimoji="1" lang="ja-JP" altLang="en-US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24328" y="652323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最後</a:t>
            </a:r>
            <a:r>
              <a:rPr kumimoji="1" lang="ja-JP" altLang="en-US" sz="1400" dirty="0" smtClean="0"/>
              <a:t>の方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2126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work\Basic_BBVI_for_Single_Gaussian\csv\ver_lambda_mu_and_lambda_muLambda_3\1000stepOK15\ver_lambda_mu_and_lambda_muLambda_3_lambda_mu_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17154"/>
            <a:ext cx="7080346" cy="525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3323641" y="187499"/>
                <a:ext cx="2664296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変分パラメータ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の変化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641" y="187499"/>
                <a:ext cx="2664296" cy="391646"/>
              </a:xfrm>
              <a:prstGeom prst="rect">
                <a:avLst/>
              </a:prstGeom>
              <a:blipFill rotWithShape="1">
                <a:blip r:embed="rId4"/>
                <a:stretch>
                  <a:fillRect l="-1831" t="-12500" b="-140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804248" y="692696"/>
            <a:ext cx="216024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観測データから計算した平均</a:t>
            </a:r>
            <a:endParaRPr kumimoji="1" lang="ja-JP" altLang="en-US" sz="1200" dirty="0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7092280" y="969695"/>
            <a:ext cx="792088" cy="1163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7092280" y="969695"/>
            <a:ext cx="792088" cy="4187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60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work\Basic_BBVI_for_Single_Gaussian\csv\ver_lambda_mu_and_lambda_muLambda_3\1000stepOK15\ver_lambda_mu_and_lambda_muLambda_3_difference_lambda_mu-mean_observation_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46" y="728218"/>
            <a:ext cx="7080346" cy="525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751907" y="187499"/>
                <a:ext cx="5616624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変分パラメータ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と観測データの平均の相対誤差の変化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907" y="187499"/>
                <a:ext cx="5616624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868" t="-12500" r="-868" b="-140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45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16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123728" y="2636912"/>
                <a:ext cx="460851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solidFill>
                      <a:schemeClr val="bg1">
                        <a:lumMod val="75000"/>
                      </a:schemeClr>
                    </a:solidFill>
                  </a:rPr>
                  <a:t>1. </a:t>
                </a:r>
                <a:r>
                  <a:rPr lang="ja-JP" alt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観測データ点の平均が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(0.0, 0.0)</m:t>
                    </m:r>
                  </m:oMath>
                </a14:m>
                <a:r>
                  <a:rPr kumimoji="1" lang="ja-JP" alt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の場合</a:t>
                </a:r>
                <a:endParaRPr kumimoji="1" lang="en-US" altLang="ja-JP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endParaRPr lang="en-US" altLang="ja-JP" dirty="0" smtClean="0"/>
              </a:p>
              <a:p>
                <a:r>
                  <a:rPr lang="en-US" altLang="ja-JP" dirty="0" smtClean="0">
                    <a:solidFill>
                      <a:schemeClr val="tx1"/>
                    </a:solidFill>
                  </a:rPr>
                  <a:t>2. </a:t>
                </a:r>
                <a:r>
                  <a:rPr lang="ja-JP" altLang="en-US" dirty="0" smtClean="0">
                    <a:solidFill>
                      <a:schemeClr val="tx1"/>
                    </a:solidFill>
                  </a:rPr>
                  <a:t>観測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データ点の平均が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3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</a:rPr>
                      <m:t>.0, 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3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</a:rPr>
                      <m:t>.0)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の</a:t>
                </a:r>
                <a:r>
                  <a:rPr lang="ja-JP" altLang="en-US" dirty="0" smtClean="0">
                    <a:solidFill>
                      <a:schemeClr val="tx1"/>
                    </a:solidFill>
                  </a:rPr>
                  <a:t>場合</a:t>
                </a:r>
                <a:endParaRPr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636912"/>
                <a:ext cx="4608512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1058" t="-5298" b="-105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088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7857" y="75982"/>
            <a:ext cx="243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実験条件（初期条件）：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395536" y="4005064"/>
                <a:ext cx="4032448" cy="1734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 smtClean="0"/>
                  <a:t>観測データ：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平均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/>
                          </a:rPr>
                          <m:t>3.0, 3.0</m:t>
                        </m:r>
                      </m:e>
                    </m:d>
                  </m:oMath>
                </a14:m>
                <a:r>
                  <a:rPr lang="en-US" altLang="ja-JP" sz="1600" dirty="0" smtClean="0"/>
                  <a:t>, </a:t>
                </a:r>
              </a:p>
              <a:p>
                <a:r>
                  <a:rPr lang="ja-JP" altLang="en-US" sz="1600" dirty="0" smtClean="0"/>
                  <a:t>分散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の２次元ガウス分布に従う。</a:t>
                </a:r>
                <a:endParaRPr lang="en-US" altLang="ja-JP" sz="1600" dirty="0" smtClean="0"/>
              </a:p>
              <a:p>
                <a:r>
                  <a:rPr kumimoji="1" lang="ja-JP" altLang="en-US" sz="1600" dirty="0" smtClean="0"/>
                  <a:t>赤：観測データ点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青：観測モデルが生成するデータ点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05064"/>
                <a:ext cx="4032448" cy="1734064"/>
              </a:xfrm>
              <a:prstGeom prst="rect">
                <a:avLst/>
              </a:prstGeom>
              <a:blipFill rotWithShape="1">
                <a:blip r:embed="rId2"/>
                <a:stretch>
                  <a:fillRect l="-908" t="-1761" b="-3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755576" y="41829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実験</a:t>
            </a:r>
            <a:r>
              <a:rPr kumimoji="1" lang="en-US" altLang="ja-JP" sz="1050" dirty="0" smtClean="0"/>
              <a:t>1</a:t>
            </a:r>
            <a:r>
              <a:rPr kumimoji="1" lang="ja-JP" altLang="en-US" sz="1050" dirty="0" smtClean="0"/>
              <a:t>回目</a:t>
            </a:r>
            <a:endParaRPr kumimoji="1" lang="ja-JP" altLang="en-US" sz="105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932040" y="0"/>
            <a:ext cx="4211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/>
              <a:t>Basic_BBVI_for_Single_ver_lambda_mu_and_lambda_muLambda_3.1.py</a:t>
            </a:r>
            <a:endParaRPr kumimoji="1" lang="ja-JP" altLang="en-US" sz="105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67856" y="679904"/>
            <a:ext cx="85526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hyper_alpha_mean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([3.1, 3.0], shape=[D],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=tf.float32, name='</a:t>
            </a:r>
            <a:r>
              <a:rPr lang="en-US" altLang="ja-JP" sz="1600" dirty="0" err="1"/>
              <a:t>hyper_alpha_mean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hyper_coe_alpha_var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tf.multiply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unit_matrices</a:t>
            </a:r>
            <a:r>
              <a:rPr lang="en-US" altLang="ja-JP" sz="1600" dirty="0"/>
              <a:t>, _beta, name='</a:t>
            </a:r>
            <a:r>
              <a:rPr lang="en-US" altLang="ja-JP" sz="1600" dirty="0" err="1"/>
              <a:t>hyper_coe_alpha_var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hyper_V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([[0.15, 0.0], [0.0, 0.2]])</a:t>
            </a:r>
          </a:p>
          <a:p>
            <a:r>
              <a:rPr lang="en-US" altLang="ja-JP" sz="1600" dirty="0" err="1"/>
              <a:t>hyper_nu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(3.0)</a:t>
            </a:r>
          </a:p>
          <a:p>
            <a:r>
              <a:rPr lang="en-US" altLang="ja-JP" sz="1600" dirty="0" err="1"/>
              <a:t>init_lambda_mu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tf.convert_to_tensor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rand.multivariate_normal</a:t>
            </a:r>
            <a:r>
              <a:rPr lang="en-US" altLang="ja-JP" sz="1600" dirty="0"/>
              <a:t>(mean=[1.0, 1.0], </a:t>
            </a:r>
            <a:r>
              <a:rPr lang="en-US" altLang="ja-JP" sz="1600" dirty="0" err="1"/>
              <a:t>cov</a:t>
            </a:r>
            <a:r>
              <a:rPr lang="en-US" altLang="ja-JP" sz="1600" dirty="0"/>
              <a:t>=[[0.1, 0.0], [0.0, 0.1]]),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=np.float32))</a:t>
            </a:r>
          </a:p>
          <a:p>
            <a:r>
              <a:rPr lang="en-US" altLang="ja-JP" sz="1600" dirty="0" err="1"/>
              <a:t>init_lambda_muLambda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tf.multiply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tf.convert_to_tensor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rand.uniform</a:t>
            </a:r>
            <a:r>
              <a:rPr lang="en-US" altLang="ja-JP" sz="1600" dirty="0"/>
              <a:t>(low=3.0, high=5.0, size=1),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=np.float32)), </a:t>
            </a:r>
            <a:r>
              <a:rPr lang="en-US" altLang="ja-JP" sz="1600" dirty="0" err="1"/>
              <a:t>unit_matrices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 err="1"/>
              <a:t>init_lambda_Lambda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([[0.2, 0.0], [0.0, 0.2]],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=tf.float32)</a:t>
            </a:r>
          </a:p>
          <a:p>
            <a:r>
              <a:rPr lang="en-US" altLang="ja-JP" sz="1600" dirty="0" err="1"/>
              <a:t>init_lambda_nu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(10.0)</a:t>
            </a:r>
          </a:p>
          <a:p>
            <a:r>
              <a:rPr lang="en-US" altLang="ja-JP" sz="1600" dirty="0" err="1"/>
              <a:t>init_rho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(0.00001)</a:t>
            </a:r>
            <a:endParaRPr kumimoji="1" lang="ja-JP" altLang="en-US" sz="1600" dirty="0"/>
          </a:p>
        </p:txBody>
      </p:sp>
      <p:pic>
        <p:nvPicPr>
          <p:cNvPr id="1026" name="Picture 2" descr="C:\work\Basic_BBVI_for_Single_Gaussian\csv\ver_lambda_mu_and_lambda_muLambda_3.1\1000stepOK2\ver_lambda_mu_and_lambda_muLambda_3.1_generative_model_single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785" y="3388796"/>
            <a:ext cx="3996670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614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矢印 1"/>
          <p:cNvSpPr/>
          <p:nvPr/>
        </p:nvSpPr>
        <p:spPr>
          <a:xfrm>
            <a:off x="4321896" y="5085184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7857" y="75982"/>
            <a:ext cx="200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実験結果：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050" name="Picture 2" descr="C:\work\Basic_BBVI_for_Single_Gaussian\csv\ver_lambda_mu_and_lambda_muLambda_3.1\1000stepOK2\ver_lambda_mu_and_lambda_muLambda_3.1_ELBO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482338"/>
            <a:ext cx="4396337" cy="326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work\Basic_BBVI_for_Single_Gaussian\csv\ver_lambda_mu_and_lambda_muLambda_3.1\1000stepOK2\ver_lambda_mu_and_lambda_muLambda_3.1_mu_and_Sigma_1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03" y="3745598"/>
            <a:ext cx="3996671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work\Basic_BBVI_for_Single_Gaussian\csv\ver_lambda_mu_and_lambda_muLambda_3.1\1000stepOK2\ver_lambda_mu_and_lambda_muLambda_3.1_mu_and_Sigma_2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920" y="3745598"/>
            <a:ext cx="3996670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3203848" y="6550223"/>
            <a:ext cx="621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最初</a:t>
            </a:r>
            <a:endParaRPr kumimoji="1" lang="ja-JP" altLang="en-US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24328" y="652323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最後</a:t>
            </a:r>
            <a:r>
              <a:rPr kumimoji="1" lang="ja-JP" altLang="en-US" sz="1400" dirty="0" smtClean="0"/>
              <a:t>の方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6277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3323641" y="187499"/>
                <a:ext cx="2664296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変分パラメータ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の変化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641" y="187499"/>
                <a:ext cx="2664296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1831" t="-12500" b="-140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3074" name="Picture 2" descr="C:\work\Basic_BBVI_for_Single_Gaussian\csv\ver_lambda_mu_and_lambda_muLambda_3.1\1000stepOK2\ver_lambda_mu_and_lambda_muLambda_3.1_lambda_mu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64704"/>
            <a:ext cx="7080346" cy="525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6804248" y="692696"/>
            <a:ext cx="216024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観測データから計算した平均</a:t>
            </a:r>
            <a:endParaRPr kumimoji="1" lang="ja-JP" altLang="en-US" sz="1200" dirty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6804248" y="969695"/>
            <a:ext cx="1080120" cy="515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6732240" y="969695"/>
            <a:ext cx="1152128" cy="2675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5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2555776" y="2708920"/>
                <a:ext cx="4248472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/>
                          </a:rPr>
                          <m:t>Λ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のみ変化させる。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平均が未知で分散が既知の場合の推論。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708920"/>
                <a:ext cx="4248472" cy="668645"/>
              </a:xfrm>
              <a:prstGeom prst="rect">
                <a:avLst/>
              </a:prstGeom>
              <a:blipFill rotWithShape="1">
                <a:blip r:embed="rId2"/>
                <a:stretch>
                  <a:fillRect l="-1148" t="-7273" r="-574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146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751907" y="187499"/>
                <a:ext cx="5616624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変分パラメータ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と観測データの平均の相対誤差の変化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907" y="187499"/>
                <a:ext cx="5616624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868" t="-12500" r="-868" b="-140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4098" name="Picture 2" descr="C:\work\Basic_BBVI_for_Single_Gaussian\csv\ver_lambda_mu_and_lambda_muLambda_3.1\1000stepOK2\ver_lambda_mu_and_lambda_muLambda_3.1_difference_lambda_mu-mean_observation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39" y="908720"/>
            <a:ext cx="7080346" cy="525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815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7857" y="75982"/>
            <a:ext cx="243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実験条件（初期条件）：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395536" y="4005064"/>
                <a:ext cx="4032448" cy="1734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 smtClean="0"/>
                  <a:t>観測データ：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平均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/>
                          </a:rPr>
                          <m:t>3.0, 3.0</m:t>
                        </m:r>
                      </m:e>
                    </m:d>
                  </m:oMath>
                </a14:m>
                <a:r>
                  <a:rPr lang="en-US" altLang="ja-JP" sz="1600" dirty="0" smtClean="0"/>
                  <a:t>, </a:t>
                </a:r>
              </a:p>
              <a:p>
                <a:r>
                  <a:rPr lang="ja-JP" altLang="en-US" sz="1600" dirty="0" smtClean="0"/>
                  <a:t>分散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の２次元ガウス分布に従う。</a:t>
                </a:r>
                <a:endParaRPr lang="en-US" altLang="ja-JP" sz="1600" dirty="0" smtClean="0"/>
              </a:p>
              <a:p>
                <a:r>
                  <a:rPr kumimoji="1" lang="ja-JP" altLang="en-US" sz="1600" dirty="0" smtClean="0"/>
                  <a:t>赤：観測データ点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青：観測モデルが生成するデータ点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05064"/>
                <a:ext cx="4032448" cy="1734064"/>
              </a:xfrm>
              <a:prstGeom prst="rect">
                <a:avLst/>
              </a:prstGeom>
              <a:blipFill rotWithShape="1">
                <a:blip r:embed="rId2"/>
                <a:stretch>
                  <a:fillRect l="-908" t="-1761" b="-3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755576" y="41829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実験</a:t>
            </a:r>
            <a:r>
              <a:rPr lang="en-US" altLang="ja-JP" sz="1050" dirty="0"/>
              <a:t>2</a:t>
            </a:r>
            <a:r>
              <a:rPr kumimoji="1" lang="ja-JP" altLang="en-US" sz="1050" dirty="0" smtClean="0"/>
              <a:t>回目</a:t>
            </a:r>
            <a:endParaRPr kumimoji="1" lang="ja-JP" altLang="en-US" sz="105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932040" y="0"/>
            <a:ext cx="4211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/>
              <a:t>Basic_BBVI_for_Single_ver_lambda_mu_and_lambda_muLambda_3.1.py</a:t>
            </a:r>
            <a:endParaRPr kumimoji="1" lang="ja-JP" altLang="en-US" sz="105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67856" y="679904"/>
            <a:ext cx="85526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hyper_alpha_mean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([3.1, 3.0], shape=[D],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=tf.float32, name='</a:t>
            </a:r>
            <a:r>
              <a:rPr lang="en-US" altLang="ja-JP" sz="1600" dirty="0" err="1"/>
              <a:t>hyper_alpha_mean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hyper_coe_alpha_var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tf.multiply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unit_matrices</a:t>
            </a:r>
            <a:r>
              <a:rPr lang="en-US" altLang="ja-JP" sz="1600" dirty="0"/>
              <a:t>, _beta, name='</a:t>
            </a:r>
            <a:r>
              <a:rPr lang="en-US" altLang="ja-JP" sz="1600" dirty="0" err="1"/>
              <a:t>hyper_coe_alpha_var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hyper_V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([[0.15, 0.0], [0.0, 0.2]])</a:t>
            </a:r>
          </a:p>
          <a:p>
            <a:r>
              <a:rPr lang="en-US" altLang="ja-JP" sz="1600" dirty="0" err="1"/>
              <a:t>hyper_nu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(3.0)</a:t>
            </a:r>
          </a:p>
          <a:p>
            <a:r>
              <a:rPr lang="en-US" altLang="ja-JP" sz="1600" dirty="0" err="1"/>
              <a:t>init_lambda_mu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tf.convert_to_tensor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rand.multivariate_normal</a:t>
            </a:r>
            <a:r>
              <a:rPr lang="en-US" altLang="ja-JP" sz="1600" dirty="0"/>
              <a:t>(mean=[1.0, 1.0], </a:t>
            </a:r>
            <a:r>
              <a:rPr lang="en-US" altLang="ja-JP" sz="1600" dirty="0" err="1"/>
              <a:t>cov</a:t>
            </a:r>
            <a:r>
              <a:rPr lang="en-US" altLang="ja-JP" sz="1600" dirty="0"/>
              <a:t>=[[0.1, 0.0], [0.0, 0.1]]),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=np.float32))</a:t>
            </a:r>
          </a:p>
          <a:p>
            <a:r>
              <a:rPr lang="en-US" altLang="ja-JP" sz="1600" dirty="0" err="1"/>
              <a:t>init_lambda_muLambda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tf.multiply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tf.convert_to_tensor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rand.uniform</a:t>
            </a:r>
            <a:r>
              <a:rPr lang="en-US" altLang="ja-JP" sz="1600" dirty="0"/>
              <a:t>(low=3.0, high=5.0, size=1),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=np.float32)), </a:t>
            </a:r>
            <a:r>
              <a:rPr lang="en-US" altLang="ja-JP" sz="1600" dirty="0" err="1"/>
              <a:t>unit_matrices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 err="1"/>
              <a:t>init_lambda_Lambda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([[0.2, 0.0], [0.0, 0.2]],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=tf.float32)</a:t>
            </a:r>
          </a:p>
          <a:p>
            <a:r>
              <a:rPr lang="en-US" altLang="ja-JP" sz="1600" dirty="0" err="1"/>
              <a:t>init_lambda_nu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(10.0)</a:t>
            </a:r>
          </a:p>
          <a:p>
            <a:r>
              <a:rPr lang="en-US" altLang="ja-JP" sz="1600" dirty="0" err="1"/>
              <a:t>init_rho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(0.00001)</a:t>
            </a:r>
            <a:endParaRPr kumimoji="1" lang="ja-JP" altLang="en-US" sz="1600" dirty="0"/>
          </a:p>
        </p:txBody>
      </p:sp>
      <p:pic>
        <p:nvPicPr>
          <p:cNvPr id="5122" name="Picture 2" descr="C:\work\Basic_BBVI_for_Single_Gaussian\csv\ver_lambda_mu_and_lambda_muLambda_3.1\1000stepOK3\ver_lambda_mu_and_lambda_muLambda_3.1_generative_model_single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388796"/>
            <a:ext cx="3996670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707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矢印 1"/>
          <p:cNvSpPr/>
          <p:nvPr/>
        </p:nvSpPr>
        <p:spPr>
          <a:xfrm>
            <a:off x="4321896" y="5085184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7857" y="75982"/>
            <a:ext cx="200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実験結果：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6146" name="Picture 2" descr="C:\work\Basic_BBVI_for_Single_Gaussian\csv\ver_lambda_mu_and_lambda_muLambda_3.1\1000stepOK3\ver_lambda_mu_and_lambda_muLambda_3.1_ELBO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593" y="534408"/>
            <a:ext cx="3996670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work\Basic_BBVI_for_Single_Gaussian\csv\ver_lambda_mu_and_lambda_muLambda_3.1\1000stepOK3\ver_lambda_mu_and_lambda_muLambda_3.1_mu_and_Sigma_1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81" y="3745900"/>
            <a:ext cx="3996671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work\Basic_BBVI_for_Single_Gaussian\csv\ver_lambda_mu_and_lambda_muLambda_3.1\1000stepOK3\ver_lambda_mu_and_lambda_muLambda_3.1_mu_and_Sigma_2_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046" y="3724246"/>
            <a:ext cx="3996670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3203848" y="6550223"/>
            <a:ext cx="621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最初</a:t>
            </a:r>
            <a:endParaRPr kumimoji="1" lang="ja-JP" altLang="en-US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24328" y="652323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最後</a:t>
            </a:r>
            <a:r>
              <a:rPr kumimoji="1" lang="ja-JP" altLang="en-US" sz="1400" dirty="0" smtClean="0"/>
              <a:t>の方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10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3323641" y="187499"/>
                <a:ext cx="2664296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変分パラメータ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の変化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641" y="187499"/>
                <a:ext cx="2664296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1831" t="-12500" b="-140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7170" name="Picture 2" descr="C:\work\Basic_BBVI_for_Single_Gaussian\csv\ver_lambda_mu_and_lambda_muLambda_3.1\1000stepOK3\ver_lambda_mu_and_lambda_muLambda_3.1_lambda_mu_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189" y="848868"/>
            <a:ext cx="7080346" cy="525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6804248" y="692696"/>
            <a:ext cx="216024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観測データから計算した平均</a:t>
            </a:r>
            <a:endParaRPr kumimoji="1" lang="ja-JP" altLang="en-US" sz="1200" dirty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7020272" y="969695"/>
            <a:ext cx="864096" cy="1091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7092280" y="969695"/>
            <a:ext cx="792088" cy="2819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961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751907" y="187499"/>
                <a:ext cx="5616624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変分パラメータ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と観測データの平均の相対誤差の変化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907" y="187499"/>
                <a:ext cx="5616624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868" t="-12500" r="-868" b="-140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8194" name="Picture 2" descr="C:\work\Basic_BBVI_for_Single_Gaussian\csv\ver_lambda_mu_and_lambda_muLambda_3.1\1000stepOK3\ver_lambda_mu_and_lambda_muLambda_3.1_difference_lambda_mu-mean_observation_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4" y="837782"/>
            <a:ext cx="7080346" cy="525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712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7857" y="75982"/>
            <a:ext cx="243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実験条件（初期条件）：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395536" y="4005064"/>
                <a:ext cx="4032448" cy="1734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 smtClean="0"/>
                  <a:t>観測データ：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平均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/>
                          </a:rPr>
                          <m:t>3.0, 3.0</m:t>
                        </m:r>
                      </m:e>
                    </m:d>
                  </m:oMath>
                </a14:m>
                <a:r>
                  <a:rPr lang="en-US" altLang="ja-JP" sz="1600" dirty="0" smtClean="0"/>
                  <a:t>, </a:t>
                </a:r>
              </a:p>
              <a:p>
                <a:r>
                  <a:rPr lang="ja-JP" altLang="en-US" sz="1600" dirty="0" smtClean="0"/>
                  <a:t>分散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の２次元ガウス分布に従う。</a:t>
                </a:r>
                <a:endParaRPr lang="en-US" altLang="ja-JP" sz="1600" dirty="0" smtClean="0"/>
              </a:p>
              <a:p>
                <a:r>
                  <a:rPr kumimoji="1" lang="ja-JP" altLang="en-US" sz="1600" dirty="0" smtClean="0"/>
                  <a:t>赤：観測データ点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青：観測モデルが生成するデータ点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05064"/>
                <a:ext cx="4032448" cy="1734064"/>
              </a:xfrm>
              <a:prstGeom prst="rect">
                <a:avLst/>
              </a:prstGeom>
              <a:blipFill rotWithShape="1">
                <a:blip r:embed="rId2"/>
                <a:stretch>
                  <a:fillRect l="-908" t="-1761" b="-3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755576" y="41829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実験</a:t>
            </a:r>
            <a:r>
              <a:rPr kumimoji="1" lang="en-US" altLang="ja-JP" sz="1050" dirty="0" smtClean="0"/>
              <a:t>3</a:t>
            </a:r>
            <a:r>
              <a:rPr kumimoji="1" lang="ja-JP" altLang="en-US" sz="1050" dirty="0" smtClean="0"/>
              <a:t>回目</a:t>
            </a:r>
            <a:endParaRPr kumimoji="1" lang="ja-JP" altLang="en-US" sz="105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932040" y="0"/>
            <a:ext cx="4211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/>
              <a:t>Basic_BBVI_for_Single_ver_lambda_mu_and_lambda_muLambda_3.1.py</a:t>
            </a:r>
            <a:endParaRPr kumimoji="1" lang="ja-JP" altLang="en-US" sz="105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67856" y="679904"/>
            <a:ext cx="85526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hyper_alpha_mean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([3.1, 3.0], shape=[D],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=tf.float32, name='</a:t>
            </a:r>
            <a:r>
              <a:rPr lang="en-US" altLang="ja-JP" sz="1600" dirty="0" err="1"/>
              <a:t>hyper_alpha_mean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hyper_coe_alpha_var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tf.multiply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unit_matrices</a:t>
            </a:r>
            <a:r>
              <a:rPr lang="en-US" altLang="ja-JP" sz="1600" dirty="0"/>
              <a:t>, _beta, name='</a:t>
            </a:r>
            <a:r>
              <a:rPr lang="en-US" altLang="ja-JP" sz="1600" dirty="0" err="1"/>
              <a:t>hyper_coe_alpha_var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hyper_V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([[0.15, 0.0], [0.0, 0.2]])</a:t>
            </a:r>
          </a:p>
          <a:p>
            <a:r>
              <a:rPr lang="en-US" altLang="ja-JP" sz="1600" dirty="0" err="1"/>
              <a:t>hyper_nu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(3.0)</a:t>
            </a:r>
          </a:p>
          <a:p>
            <a:r>
              <a:rPr lang="en-US" altLang="ja-JP" sz="1600" dirty="0" err="1"/>
              <a:t>init_lambda_mu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tf.convert_to_tensor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rand.multivariate_normal</a:t>
            </a:r>
            <a:r>
              <a:rPr lang="en-US" altLang="ja-JP" sz="1600" dirty="0"/>
              <a:t>(mean=[1.0, 1.0], </a:t>
            </a:r>
            <a:r>
              <a:rPr lang="en-US" altLang="ja-JP" sz="1600" dirty="0" err="1"/>
              <a:t>cov</a:t>
            </a:r>
            <a:r>
              <a:rPr lang="en-US" altLang="ja-JP" sz="1600" dirty="0"/>
              <a:t>=[[0.1, 0.0], [0.0, 0.1]]),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=np.float32))</a:t>
            </a:r>
          </a:p>
          <a:p>
            <a:r>
              <a:rPr lang="en-US" altLang="ja-JP" sz="1600" dirty="0" err="1"/>
              <a:t>init_lambda_muLambda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tf.multiply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tf.convert_to_tensor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rand.uniform</a:t>
            </a:r>
            <a:r>
              <a:rPr lang="en-US" altLang="ja-JP" sz="1600" dirty="0"/>
              <a:t>(low=3.0, high=5.0, size=1),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=np.float32)), </a:t>
            </a:r>
            <a:r>
              <a:rPr lang="en-US" altLang="ja-JP" sz="1600" dirty="0" err="1"/>
              <a:t>unit_matrices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 err="1"/>
              <a:t>init_lambda_Lambda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([[0.2, 0.0], [0.0, 0.2]],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=tf.float32)</a:t>
            </a:r>
          </a:p>
          <a:p>
            <a:r>
              <a:rPr lang="en-US" altLang="ja-JP" sz="1600" dirty="0" err="1"/>
              <a:t>init_lambda_nu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(10.0)</a:t>
            </a:r>
          </a:p>
          <a:p>
            <a:r>
              <a:rPr lang="en-US" altLang="ja-JP" sz="1600" dirty="0" err="1"/>
              <a:t>init_rho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(0.00001)</a:t>
            </a:r>
            <a:endParaRPr kumimoji="1" lang="ja-JP" altLang="en-US" sz="1600" dirty="0"/>
          </a:p>
        </p:txBody>
      </p:sp>
      <p:pic>
        <p:nvPicPr>
          <p:cNvPr id="9218" name="Picture 2" descr="C:\work\Basic_BBVI_for_Single_Gaussian\csv\ver_lambda_mu_and_lambda_muLambda_3.1\1000stepOK4\ver_lambda_mu_and_lambda_muLambda_3.1_generative_model_single_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844" y="3118068"/>
            <a:ext cx="4396337" cy="326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564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矢印 1"/>
          <p:cNvSpPr/>
          <p:nvPr/>
        </p:nvSpPr>
        <p:spPr>
          <a:xfrm>
            <a:off x="4321896" y="5085184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7857" y="75982"/>
            <a:ext cx="200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実験結果：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26</a:t>
            </a:fld>
            <a:endParaRPr kumimoji="1" lang="ja-JP" altLang="en-US"/>
          </a:p>
        </p:txBody>
      </p:sp>
      <p:pic>
        <p:nvPicPr>
          <p:cNvPr id="10242" name="Picture 2" descr="C:\work\Basic_BBVI_for_Single_Gaussian\csv\ver_lambda_mu_and_lambda_muLambda_3.1\1000stepOK4\ver_lambda_mu_and_lambda_muLambda_3.1_ELBO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460986"/>
            <a:ext cx="4396337" cy="326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work\Basic_BBVI_for_Single_Gaussian\csv\ver_lambda_mu_and_lambda_muLambda_3.1\1000stepOK4\ver_lambda_mu_and_lambda_muLambda_3.1_mu_and_Sigma_1_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45" y="3724246"/>
            <a:ext cx="3996671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work\Basic_BBVI_for_Single_Gaussian\csv\ver_lambda_mu_and_lambda_muLambda_3.1\1000stepOK4\ver_lambda_mu_and_lambda_muLambda_3.1_mu_and_Sigma_2_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118" y="3745899"/>
            <a:ext cx="3996670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3203848" y="6550223"/>
            <a:ext cx="621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最初</a:t>
            </a:r>
            <a:endParaRPr kumimoji="1" lang="ja-JP" altLang="en-US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24328" y="652323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最後</a:t>
            </a:r>
            <a:r>
              <a:rPr kumimoji="1" lang="ja-JP" altLang="en-US" sz="1400" dirty="0" smtClean="0"/>
              <a:t>の方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37090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3323641" y="187499"/>
                <a:ext cx="2664296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変分パラメータ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の変化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641" y="187499"/>
                <a:ext cx="2664296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1831" t="-12500" b="-140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27</a:t>
            </a:fld>
            <a:endParaRPr kumimoji="1" lang="ja-JP" altLang="en-US"/>
          </a:p>
        </p:txBody>
      </p:sp>
      <p:pic>
        <p:nvPicPr>
          <p:cNvPr id="11266" name="Picture 2" descr="C:\work\Basic_BBVI_for_Single_Gaussian\csv\ver_lambda_mu_and_lambda_muLambda_3.1\1000stepOK4\ver_lambda_mu_and_lambda_muLambda_3.1_lambda_mu_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64704"/>
            <a:ext cx="7080346" cy="525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6804248" y="692696"/>
            <a:ext cx="216024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観測データから計算した平均</a:t>
            </a:r>
            <a:endParaRPr kumimoji="1" lang="ja-JP" altLang="en-US" sz="1200" dirty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6804248" y="969695"/>
            <a:ext cx="1080120" cy="515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6660232" y="969695"/>
            <a:ext cx="1224136" cy="2747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707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751907" y="187499"/>
                <a:ext cx="5616624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変分パラメータ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と観測データの平均の相対誤差の変化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907" y="187499"/>
                <a:ext cx="5616624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868" t="-12500" r="-868" b="-140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28</a:t>
            </a:fld>
            <a:endParaRPr kumimoji="1" lang="ja-JP" altLang="en-US"/>
          </a:p>
        </p:txBody>
      </p:sp>
      <p:pic>
        <p:nvPicPr>
          <p:cNvPr id="12290" name="Picture 2" descr="C:\work\Basic_BBVI_for_Single_Gaussian\csv\ver_lambda_mu_and_lambda_muLambda_3.1\1000stepOK4\ver_lambda_mu_and_lambda_muLambda_3.1_difference_lambda_mu-mean_observation_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7782"/>
            <a:ext cx="7080346" cy="525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77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123728" y="2636912"/>
                <a:ext cx="460851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1. </a:t>
                </a:r>
                <a:r>
                  <a:rPr lang="ja-JP" altLang="en-US" dirty="0" smtClean="0"/>
                  <a:t>観測データ点の平均が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(0.0, 0.0)</m:t>
                    </m:r>
                  </m:oMath>
                </a14:m>
                <a:r>
                  <a:rPr kumimoji="1" lang="ja-JP" altLang="en-US" dirty="0" smtClean="0"/>
                  <a:t>の場合</a:t>
                </a:r>
                <a:endParaRPr kumimoji="1" lang="en-US" altLang="ja-JP" dirty="0" smtClean="0"/>
              </a:p>
              <a:p>
                <a:endParaRPr lang="en-US" altLang="ja-JP" dirty="0" smtClean="0"/>
              </a:p>
              <a:p>
                <a:r>
                  <a:rPr lang="en-US" altLang="ja-JP" dirty="0" smtClean="0">
                    <a:solidFill>
                      <a:schemeClr val="bg1">
                        <a:lumMod val="75000"/>
                      </a:schemeClr>
                    </a:solidFill>
                  </a:rPr>
                  <a:t>2. </a:t>
                </a:r>
                <a:r>
                  <a:rPr lang="ja-JP" alt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観測</a:t>
                </a:r>
                <a:r>
                  <a:rPr lang="ja-JP" altLang="en-US" dirty="0">
                    <a:solidFill>
                      <a:schemeClr val="bg1">
                        <a:lumMod val="75000"/>
                      </a:schemeClr>
                    </a:solidFill>
                  </a:rPr>
                  <a:t>データ点の平均が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altLang="ja-JP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3</m:t>
                    </m:r>
                    <m:r>
                      <a:rPr lang="en-US" altLang="ja-JP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.0, </m:t>
                    </m:r>
                    <m:r>
                      <a:rPr lang="en-US" altLang="ja-JP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3</m:t>
                    </m:r>
                    <m:r>
                      <a:rPr lang="en-US" altLang="ja-JP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.0)</m:t>
                    </m:r>
                  </m:oMath>
                </a14:m>
                <a:r>
                  <a:rPr lang="ja-JP" altLang="en-US" dirty="0">
                    <a:solidFill>
                      <a:schemeClr val="bg1">
                        <a:lumMod val="75000"/>
                      </a:schemeClr>
                    </a:solidFill>
                  </a:rPr>
                  <a:t>の</a:t>
                </a:r>
                <a:r>
                  <a:rPr lang="ja-JP" alt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場合</a:t>
                </a:r>
                <a:endParaRPr lang="en-US" altLang="ja-JP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636912"/>
                <a:ext cx="4608512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1058" t="-5298" b="-105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16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95536" y="620688"/>
            <a:ext cx="84249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hyper_alpha_mean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([0.2, 0.0], shape=[D],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=tf.float32, name='</a:t>
            </a:r>
            <a:r>
              <a:rPr lang="en-US" altLang="ja-JP" sz="1600" dirty="0" err="1"/>
              <a:t>hyper_alpha_mean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hyper_coe_alpha_var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tf.multiply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unit_matrices</a:t>
            </a:r>
            <a:r>
              <a:rPr lang="en-US" altLang="ja-JP" sz="1600" dirty="0"/>
              <a:t>, _beta, name='</a:t>
            </a:r>
            <a:r>
              <a:rPr lang="en-US" altLang="ja-JP" sz="1600" dirty="0" err="1"/>
              <a:t>hyper_coe_alpha_var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hyper_V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([[0.15, 0.0], [0.0, 0.2]])</a:t>
            </a:r>
          </a:p>
          <a:p>
            <a:r>
              <a:rPr lang="en-US" altLang="ja-JP" sz="1600" dirty="0" err="1"/>
              <a:t>hyper_nu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(3.0)</a:t>
            </a:r>
          </a:p>
          <a:p>
            <a:r>
              <a:rPr lang="en-US" altLang="ja-JP" sz="1600" dirty="0" err="1"/>
              <a:t>init_lambda_mu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tf.convert_to_tensor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rand.multivariate_normal</a:t>
            </a:r>
            <a:r>
              <a:rPr lang="en-US" altLang="ja-JP" sz="1600" dirty="0"/>
              <a:t>(mean=[1.0, 1.0], </a:t>
            </a:r>
            <a:r>
              <a:rPr lang="en-US" altLang="ja-JP" sz="1600" dirty="0" err="1"/>
              <a:t>cov</a:t>
            </a:r>
            <a:r>
              <a:rPr lang="en-US" altLang="ja-JP" sz="1600" dirty="0"/>
              <a:t>=[[0.1, 0.0], [0.0, 0.1]]),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=np.float32))</a:t>
            </a:r>
          </a:p>
          <a:p>
            <a:r>
              <a:rPr lang="en-US" altLang="ja-JP" sz="1600" dirty="0" err="1"/>
              <a:t>init_lambda_muLambda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tf.multiply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tf.convert_to_tensor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rand.uniform</a:t>
            </a:r>
            <a:r>
              <a:rPr lang="en-US" altLang="ja-JP" sz="1600" dirty="0"/>
              <a:t>(low=3.0, high=5.0, size=1),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=np.float32)), </a:t>
            </a:r>
            <a:r>
              <a:rPr lang="en-US" altLang="ja-JP" sz="1600" dirty="0" err="1"/>
              <a:t>unit_matrices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 err="1"/>
              <a:t>init_lambda_Lambda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([[0.2, 0.0], [0.0, 0.2]],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=tf.float32)</a:t>
            </a:r>
          </a:p>
          <a:p>
            <a:r>
              <a:rPr lang="en-US" altLang="ja-JP" sz="1600" dirty="0" err="1"/>
              <a:t>init_lambda_nu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(10.0)</a:t>
            </a:r>
          </a:p>
          <a:p>
            <a:r>
              <a:rPr lang="en-US" altLang="ja-JP" sz="1600" dirty="0" err="1"/>
              <a:t>init_rho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(0.00001)</a:t>
            </a:r>
            <a:endParaRPr kumimoji="1" lang="ja-JP" altLang="en-US" sz="1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7857" y="75982"/>
            <a:ext cx="243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実験条件（初期条件）：</a:t>
            </a:r>
            <a:endParaRPr kumimoji="1" lang="ja-JP" altLang="en-US" dirty="0"/>
          </a:p>
        </p:txBody>
      </p:sp>
      <p:pic>
        <p:nvPicPr>
          <p:cNvPr id="2050" name="Picture 2" descr="C:\work\Basic_BBVI_for_Single_Gaussian\csv\ver_lambda_mu_and_lambda_muLambda_3\1000stepOK13\ver_lambda_mu_and_lambda_muLambda_3_generative_model_single_test_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159" y="3334092"/>
            <a:ext cx="4396337" cy="326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395536" y="4005064"/>
                <a:ext cx="4032448" cy="1734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 smtClean="0"/>
                  <a:t>観測データ：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平均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/>
                          </a:rPr>
                          <m:t>0.0, 0.0</m:t>
                        </m:r>
                      </m:e>
                    </m:d>
                  </m:oMath>
                </a14:m>
                <a:r>
                  <a:rPr lang="en-US" altLang="ja-JP" sz="1600" dirty="0" smtClean="0"/>
                  <a:t>, </a:t>
                </a:r>
              </a:p>
              <a:p>
                <a:r>
                  <a:rPr lang="ja-JP" altLang="en-US" sz="1600" dirty="0" smtClean="0"/>
                  <a:t>分散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の２次元ガウス分布に従う。</a:t>
                </a:r>
                <a:endParaRPr lang="en-US" altLang="ja-JP" sz="1600" dirty="0" smtClean="0"/>
              </a:p>
              <a:p>
                <a:r>
                  <a:rPr kumimoji="1" lang="ja-JP" altLang="en-US" sz="1600" dirty="0" smtClean="0"/>
                  <a:t>赤：観測データ点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青：観測モデルが生成するデータ点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05064"/>
                <a:ext cx="4032448" cy="1734064"/>
              </a:xfrm>
              <a:prstGeom prst="rect">
                <a:avLst/>
              </a:prstGeom>
              <a:blipFill rotWithShape="1">
                <a:blip r:embed="rId3"/>
                <a:stretch>
                  <a:fillRect l="-908" t="-1761" b="-3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755576" y="41829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実験</a:t>
            </a:r>
            <a:r>
              <a:rPr kumimoji="1" lang="en-US" altLang="ja-JP" sz="1050" dirty="0" smtClean="0"/>
              <a:t>1</a:t>
            </a:r>
            <a:r>
              <a:rPr kumimoji="1" lang="ja-JP" altLang="en-US" sz="1050" dirty="0" smtClean="0"/>
              <a:t>回目</a:t>
            </a:r>
            <a:endParaRPr kumimoji="1" lang="ja-JP" altLang="en-US" sz="105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039544" y="0"/>
            <a:ext cx="4104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/>
              <a:t>Basic_BBVI_for_Single_ver_lambda_mu_and_lambda_muLambda_3.py</a:t>
            </a:r>
            <a:endParaRPr kumimoji="1" lang="ja-JP" altLang="en-US" sz="105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72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\Basic_BBVI_for_Single_Gaussian\csv\ver_lambda_mu_and_lambda_muLambda_3\1000stepOK13\ver_lambda_mu_and_lambda_muLambda_3_ELBO_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593" y="674110"/>
            <a:ext cx="3996670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work\Basic_BBVI_for_Single_Gaussian\csv\ver_lambda_mu_and_lambda_muLambda_3\1000stepOK13\ver_lambda_mu_and_lambda_muLambda_3_mu_and_Sigma_1_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19741"/>
            <a:ext cx="3996670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work\Basic_BBVI_for_Single_Gaussian\csv\ver_lambda_mu_and_lambda_muLambda_3\1000stepOK13\ver_lambda_mu_and_lambda_muLambda_3_mu_and_Sigma_2_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710525"/>
            <a:ext cx="3996670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4321896" y="5085184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7857" y="75982"/>
            <a:ext cx="200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実験結果：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03848" y="6550223"/>
            <a:ext cx="621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最初</a:t>
            </a:r>
            <a:endParaRPr kumimoji="1" lang="ja-JP" altLang="en-US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24328" y="6506741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最後</a:t>
            </a:r>
            <a:r>
              <a:rPr kumimoji="1" lang="ja-JP" altLang="en-US" sz="1400" dirty="0" smtClean="0"/>
              <a:t>の方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29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work\Basic_BBVI_for_Single_Gaussian\csv\ver_lambda_mu_and_lambda_muLambda_3\1000stepOK13\ver_lambda_mu_and_lambda_muLambda_3_lambda_mu_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39" y="620688"/>
            <a:ext cx="7080346" cy="525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3323641" y="187499"/>
                <a:ext cx="2664296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変分パラメータ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の変化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641" y="187499"/>
                <a:ext cx="2664296" cy="391646"/>
              </a:xfrm>
              <a:prstGeom prst="rect">
                <a:avLst/>
              </a:prstGeom>
              <a:blipFill rotWithShape="1">
                <a:blip r:embed="rId4"/>
                <a:stretch>
                  <a:fillRect l="-1831" t="-12500" b="-140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04248" y="692696"/>
            <a:ext cx="216024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観測データから計算した平均</a:t>
            </a:r>
            <a:endParaRPr kumimoji="1" lang="ja-JP" altLang="en-US" sz="1200" dirty="0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7020272" y="969695"/>
            <a:ext cx="864096" cy="2027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7092280" y="969695"/>
            <a:ext cx="792088" cy="4187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49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work\Basic_BBVI_for_Single_Gaussian\csv\ver_lambda_mu_and_lambda_muLambda_3\1000stepOK13\ver_lambda_mu_and_lambda_muLambda_3_difference_lambda_mu-mean_observation_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593" y="837782"/>
            <a:ext cx="7080346" cy="525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751907" y="187499"/>
                <a:ext cx="5616624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変分パラメータ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と観測データの平均の相対誤差の変化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907" y="187499"/>
                <a:ext cx="5616624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868" t="-12500" r="-868" b="-140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71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95536" y="620688"/>
            <a:ext cx="84249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hyper_alpha_mean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([0.2, 0.0], shape=[D],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=tf.float32, name='</a:t>
            </a:r>
            <a:r>
              <a:rPr lang="en-US" altLang="ja-JP" sz="1600" dirty="0" err="1"/>
              <a:t>hyper_alpha_mean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hyper_coe_alpha_var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tf.multiply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unit_matrices</a:t>
            </a:r>
            <a:r>
              <a:rPr lang="en-US" altLang="ja-JP" sz="1600" dirty="0"/>
              <a:t>, _beta, name='</a:t>
            </a:r>
            <a:r>
              <a:rPr lang="en-US" altLang="ja-JP" sz="1600" dirty="0" err="1"/>
              <a:t>hyper_coe_alpha_var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hyper_V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([[0.15, 0.0], [0.0, 0.2]])</a:t>
            </a:r>
          </a:p>
          <a:p>
            <a:r>
              <a:rPr lang="en-US" altLang="ja-JP" sz="1600" dirty="0" err="1"/>
              <a:t>hyper_nu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(3.0)</a:t>
            </a:r>
          </a:p>
          <a:p>
            <a:r>
              <a:rPr lang="en-US" altLang="ja-JP" sz="1600" dirty="0" err="1"/>
              <a:t>init_lambda_mu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tf.convert_to_tensor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rand.multivariate_normal</a:t>
            </a:r>
            <a:r>
              <a:rPr lang="en-US" altLang="ja-JP" sz="1600" dirty="0"/>
              <a:t>(mean=[1.0, 1.0], </a:t>
            </a:r>
            <a:r>
              <a:rPr lang="en-US" altLang="ja-JP" sz="1600" dirty="0" err="1"/>
              <a:t>cov</a:t>
            </a:r>
            <a:r>
              <a:rPr lang="en-US" altLang="ja-JP" sz="1600" dirty="0"/>
              <a:t>=[[0.1, 0.0], [0.0, 0.1]]),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=np.float32))</a:t>
            </a:r>
          </a:p>
          <a:p>
            <a:r>
              <a:rPr lang="en-US" altLang="ja-JP" sz="1600" dirty="0" err="1"/>
              <a:t>init_lambda_muLambda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tf.multiply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tf.convert_to_tensor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rand.uniform</a:t>
            </a:r>
            <a:r>
              <a:rPr lang="en-US" altLang="ja-JP" sz="1600" dirty="0"/>
              <a:t>(low=3.0, high=5.0, size=1),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=np.float32)), </a:t>
            </a:r>
            <a:r>
              <a:rPr lang="en-US" altLang="ja-JP" sz="1600" dirty="0" err="1"/>
              <a:t>unit_matrices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 err="1"/>
              <a:t>init_lambda_Lambda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([[0.2, 0.0], [0.0, 0.2]],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=tf.float32)</a:t>
            </a:r>
          </a:p>
          <a:p>
            <a:r>
              <a:rPr lang="en-US" altLang="ja-JP" sz="1600" dirty="0" err="1"/>
              <a:t>init_lambda_nu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(10.0)</a:t>
            </a:r>
          </a:p>
          <a:p>
            <a:r>
              <a:rPr lang="en-US" altLang="ja-JP" sz="1600" dirty="0" err="1"/>
              <a:t>init_rho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(0.00001)</a:t>
            </a:r>
            <a:endParaRPr kumimoji="1" lang="ja-JP" altLang="en-US" sz="1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7857" y="75982"/>
            <a:ext cx="243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実験条件（初期条件）：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395536" y="4005064"/>
                <a:ext cx="4032448" cy="1734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 smtClean="0"/>
                  <a:t>観測データ：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平均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/>
                          </a:rPr>
                          <m:t>0.0, 0.0</m:t>
                        </m:r>
                      </m:e>
                    </m:d>
                  </m:oMath>
                </a14:m>
                <a:r>
                  <a:rPr lang="en-US" altLang="ja-JP" sz="1600" dirty="0" smtClean="0"/>
                  <a:t>, </a:t>
                </a:r>
              </a:p>
              <a:p>
                <a:r>
                  <a:rPr lang="ja-JP" altLang="en-US" sz="1600" dirty="0" smtClean="0"/>
                  <a:t>分散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の２次元ガウス分布に従う。</a:t>
                </a:r>
                <a:endParaRPr lang="en-US" altLang="ja-JP" sz="1600" dirty="0" smtClean="0"/>
              </a:p>
              <a:p>
                <a:r>
                  <a:rPr kumimoji="1" lang="ja-JP" altLang="en-US" sz="1600" dirty="0" smtClean="0"/>
                  <a:t>赤：観測データ点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青：観測モデルが生成するデータ点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05064"/>
                <a:ext cx="4032448" cy="1734064"/>
              </a:xfrm>
              <a:prstGeom prst="rect">
                <a:avLst/>
              </a:prstGeom>
              <a:blipFill rotWithShape="1">
                <a:blip r:embed="rId2"/>
                <a:stretch>
                  <a:fillRect l="-908" t="-1761" b="-3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755576" y="41829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実験</a:t>
            </a:r>
            <a:r>
              <a:rPr kumimoji="1" lang="en-US" altLang="ja-JP" sz="1050" dirty="0" smtClean="0"/>
              <a:t>2</a:t>
            </a:r>
            <a:r>
              <a:rPr kumimoji="1" lang="ja-JP" altLang="en-US" sz="1050" dirty="0" smtClean="0"/>
              <a:t>回目</a:t>
            </a:r>
            <a:endParaRPr kumimoji="1" lang="ja-JP" altLang="en-US" sz="1050" dirty="0"/>
          </a:p>
        </p:txBody>
      </p:sp>
      <p:pic>
        <p:nvPicPr>
          <p:cNvPr id="5122" name="Picture 2" descr="C:\work\Basic_BBVI_for_Single_Gaussian\csv\ver_lambda_mu_and_lambda_muLambda_3\1000stepOK14\ver_lambda_mu_and_lambda_muLambda_3_generative_model_single_test_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262084"/>
            <a:ext cx="4396337" cy="326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5039544" y="0"/>
            <a:ext cx="4104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/>
              <a:t>Basic_BBVI_for_Single_ver_lambda_mu_and_lambda_muLambda_3.py</a:t>
            </a:r>
            <a:endParaRPr kumimoji="1" lang="ja-JP" altLang="en-US" sz="105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288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矢印 1"/>
          <p:cNvSpPr/>
          <p:nvPr/>
        </p:nvSpPr>
        <p:spPr>
          <a:xfrm>
            <a:off x="4321896" y="5085184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7857" y="75982"/>
            <a:ext cx="200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実験結果：</a:t>
            </a:r>
            <a:endParaRPr kumimoji="1" lang="ja-JP" altLang="en-US" dirty="0"/>
          </a:p>
        </p:txBody>
      </p:sp>
      <p:pic>
        <p:nvPicPr>
          <p:cNvPr id="6146" name="Picture 2" descr="C:\work\Basic_BBVI_for_Single_Gaussian\csv\ver_lambda_mu_and_lambda_muLambda_3\1000stepOK14\ver_lambda_mu_and_lambda_muLambda_3_ELBO_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593" y="552994"/>
            <a:ext cx="3996670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work\Basic_BBVI_for_Single_Gaussian\csv\ver_lambda_mu_and_lambda_muLambda_3\1000stepOK14\ver_lambda_mu_and_lambda_muLambda_3_mu_and_Sigma_1_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10525"/>
            <a:ext cx="3996671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work\Basic_BBVI_for_Single_Gaussian\csv\ver_lambda_mu_and_lambda_muLambda_3\1000stepOK14\ver_lambda_mu_and_lambda_muLambda_3_mu_and_Sigma_2_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818" y="3745900"/>
            <a:ext cx="3996670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524328" y="652323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最後</a:t>
            </a:r>
            <a:r>
              <a:rPr kumimoji="1" lang="ja-JP" altLang="en-US" sz="1400" dirty="0" smtClean="0"/>
              <a:t>の方</a:t>
            </a:r>
            <a:endParaRPr kumimoji="1" lang="ja-JP" altLang="en-US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75856" y="6550223"/>
            <a:ext cx="621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最初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345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1275</Words>
  <Application>Microsoft Office PowerPoint</Application>
  <PresentationFormat>画面に合わせる (4:3)</PresentationFormat>
  <Paragraphs>185</Paragraphs>
  <Slides>28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29" baseType="lpstr">
      <vt:lpstr>Office ​​テーマ</vt:lpstr>
      <vt:lpstr>Basic BBVI for Single Gaussian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UNITCOM 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2016-020</dc:creator>
  <cp:lastModifiedBy>2016-020</cp:lastModifiedBy>
  <cp:revision>18</cp:revision>
  <dcterms:created xsi:type="dcterms:W3CDTF">2018-01-30T07:34:47Z</dcterms:created>
  <dcterms:modified xsi:type="dcterms:W3CDTF">2018-02-09T11:31:12Z</dcterms:modified>
</cp:coreProperties>
</file>