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3" r:id="rId5"/>
    <p:sldId id="259" r:id="rId6"/>
    <p:sldId id="260" r:id="rId7"/>
    <p:sldId id="261" r:id="rId8"/>
    <p:sldId id="262" r:id="rId9"/>
    <p:sldId id="264" r:id="rId10"/>
    <p:sldId id="265"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E0EC86-A823-47E6-A564-8561E1217369}" type="datetimeFigureOut">
              <a:rPr kumimoji="1" lang="ja-JP" altLang="en-US" smtClean="0"/>
              <a:t>2018/1/10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E5C977-C0E3-49EB-96A1-F8A0087060ED}" type="slidenum">
              <a:rPr kumimoji="1" lang="ja-JP" altLang="en-US" smtClean="0"/>
              <a:t>‹#›</a:t>
            </a:fld>
            <a:endParaRPr kumimoji="1" lang="ja-JP" altLang="en-US"/>
          </a:p>
        </p:txBody>
      </p:sp>
    </p:spTree>
    <p:extLst>
      <p:ext uri="{BB962C8B-B14F-4D97-AF65-F5344CB8AC3E}">
        <p14:creationId xmlns:p14="http://schemas.microsoft.com/office/powerpoint/2010/main" val="37947399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EE5C977-C0E3-49EB-96A1-F8A0087060ED}" type="slidenum">
              <a:rPr kumimoji="1" lang="ja-JP" altLang="en-US" smtClean="0"/>
              <a:t>3</a:t>
            </a:fld>
            <a:endParaRPr kumimoji="1" lang="ja-JP" altLang="en-US"/>
          </a:p>
        </p:txBody>
      </p:sp>
    </p:spTree>
    <p:extLst>
      <p:ext uri="{BB962C8B-B14F-4D97-AF65-F5344CB8AC3E}">
        <p14:creationId xmlns:p14="http://schemas.microsoft.com/office/powerpoint/2010/main" val="225659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EE5C977-C0E3-49EB-96A1-F8A0087060ED}" type="slidenum">
              <a:rPr kumimoji="1" lang="ja-JP" altLang="en-US" smtClean="0"/>
              <a:t>7</a:t>
            </a:fld>
            <a:endParaRPr kumimoji="1" lang="ja-JP" altLang="en-US"/>
          </a:p>
        </p:txBody>
      </p:sp>
    </p:spTree>
    <p:extLst>
      <p:ext uri="{BB962C8B-B14F-4D97-AF65-F5344CB8AC3E}">
        <p14:creationId xmlns:p14="http://schemas.microsoft.com/office/powerpoint/2010/main" val="100368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54FE0BF-DE7D-4318-81E7-852ED6756B15}" type="datetimeFigureOut">
              <a:rPr kumimoji="1" lang="ja-JP" altLang="en-US" smtClean="0"/>
              <a:t>2018/1/10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772F86-4DED-4A95-B548-70E85FB20F6E}" type="slidenum">
              <a:rPr kumimoji="1" lang="ja-JP" altLang="en-US" smtClean="0"/>
              <a:t>‹#›</a:t>
            </a:fld>
            <a:endParaRPr kumimoji="1" lang="ja-JP" altLang="en-US"/>
          </a:p>
        </p:txBody>
      </p:sp>
    </p:spTree>
    <p:extLst>
      <p:ext uri="{BB962C8B-B14F-4D97-AF65-F5344CB8AC3E}">
        <p14:creationId xmlns:p14="http://schemas.microsoft.com/office/powerpoint/2010/main" val="255687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54FE0BF-DE7D-4318-81E7-852ED6756B15}" type="datetimeFigureOut">
              <a:rPr kumimoji="1" lang="ja-JP" altLang="en-US" smtClean="0"/>
              <a:t>2018/1/10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772F86-4DED-4A95-B548-70E85FB20F6E}" type="slidenum">
              <a:rPr kumimoji="1" lang="ja-JP" altLang="en-US" smtClean="0"/>
              <a:t>‹#›</a:t>
            </a:fld>
            <a:endParaRPr kumimoji="1" lang="ja-JP" altLang="en-US"/>
          </a:p>
        </p:txBody>
      </p:sp>
    </p:spTree>
    <p:extLst>
      <p:ext uri="{BB962C8B-B14F-4D97-AF65-F5344CB8AC3E}">
        <p14:creationId xmlns:p14="http://schemas.microsoft.com/office/powerpoint/2010/main" val="2867681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54FE0BF-DE7D-4318-81E7-852ED6756B15}" type="datetimeFigureOut">
              <a:rPr kumimoji="1" lang="ja-JP" altLang="en-US" smtClean="0"/>
              <a:t>2018/1/10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772F86-4DED-4A95-B548-70E85FB20F6E}" type="slidenum">
              <a:rPr kumimoji="1" lang="ja-JP" altLang="en-US" smtClean="0"/>
              <a:t>‹#›</a:t>
            </a:fld>
            <a:endParaRPr kumimoji="1" lang="ja-JP" altLang="en-US"/>
          </a:p>
        </p:txBody>
      </p:sp>
    </p:spTree>
    <p:extLst>
      <p:ext uri="{BB962C8B-B14F-4D97-AF65-F5344CB8AC3E}">
        <p14:creationId xmlns:p14="http://schemas.microsoft.com/office/powerpoint/2010/main" val="20442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54FE0BF-DE7D-4318-81E7-852ED6756B15}" type="datetimeFigureOut">
              <a:rPr kumimoji="1" lang="ja-JP" altLang="en-US" smtClean="0"/>
              <a:t>2018/1/10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772F86-4DED-4A95-B548-70E85FB20F6E}" type="slidenum">
              <a:rPr kumimoji="1" lang="ja-JP" altLang="en-US" smtClean="0"/>
              <a:t>‹#›</a:t>
            </a:fld>
            <a:endParaRPr kumimoji="1" lang="ja-JP" altLang="en-US"/>
          </a:p>
        </p:txBody>
      </p:sp>
    </p:spTree>
    <p:extLst>
      <p:ext uri="{BB962C8B-B14F-4D97-AF65-F5344CB8AC3E}">
        <p14:creationId xmlns:p14="http://schemas.microsoft.com/office/powerpoint/2010/main" val="2525209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54FE0BF-DE7D-4318-81E7-852ED6756B15}" type="datetimeFigureOut">
              <a:rPr kumimoji="1" lang="ja-JP" altLang="en-US" smtClean="0"/>
              <a:t>2018/1/10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772F86-4DED-4A95-B548-70E85FB20F6E}" type="slidenum">
              <a:rPr kumimoji="1" lang="ja-JP" altLang="en-US" smtClean="0"/>
              <a:t>‹#›</a:t>
            </a:fld>
            <a:endParaRPr kumimoji="1" lang="ja-JP" altLang="en-US"/>
          </a:p>
        </p:txBody>
      </p:sp>
    </p:spTree>
    <p:extLst>
      <p:ext uri="{BB962C8B-B14F-4D97-AF65-F5344CB8AC3E}">
        <p14:creationId xmlns:p14="http://schemas.microsoft.com/office/powerpoint/2010/main" val="316626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54FE0BF-DE7D-4318-81E7-852ED6756B15}" type="datetimeFigureOut">
              <a:rPr kumimoji="1" lang="ja-JP" altLang="en-US" smtClean="0"/>
              <a:t>2018/1/10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772F86-4DED-4A95-B548-70E85FB20F6E}" type="slidenum">
              <a:rPr kumimoji="1" lang="ja-JP" altLang="en-US" smtClean="0"/>
              <a:t>‹#›</a:t>
            </a:fld>
            <a:endParaRPr kumimoji="1" lang="ja-JP" altLang="en-US"/>
          </a:p>
        </p:txBody>
      </p:sp>
    </p:spTree>
    <p:extLst>
      <p:ext uri="{BB962C8B-B14F-4D97-AF65-F5344CB8AC3E}">
        <p14:creationId xmlns:p14="http://schemas.microsoft.com/office/powerpoint/2010/main" val="159218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54FE0BF-DE7D-4318-81E7-852ED6756B15}" type="datetimeFigureOut">
              <a:rPr kumimoji="1" lang="ja-JP" altLang="en-US" smtClean="0"/>
              <a:t>2018/1/10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5772F86-4DED-4A95-B548-70E85FB20F6E}" type="slidenum">
              <a:rPr kumimoji="1" lang="ja-JP" altLang="en-US" smtClean="0"/>
              <a:t>‹#›</a:t>
            </a:fld>
            <a:endParaRPr kumimoji="1" lang="ja-JP" altLang="en-US"/>
          </a:p>
        </p:txBody>
      </p:sp>
    </p:spTree>
    <p:extLst>
      <p:ext uri="{BB962C8B-B14F-4D97-AF65-F5344CB8AC3E}">
        <p14:creationId xmlns:p14="http://schemas.microsoft.com/office/powerpoint/2010/main" val="295001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54FE0BF-DE7D-4318-81E7-852ED6756B15}" type="datetimeFigureOut">
              <a:rPr kumimoji="1" lang="ja-JP" altLang="en-US" smtClean="0"/>
              <a:t>2018/1/10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5772F86-4DED-4A95-B548-70E85FB20F6E}" type="slidenum">
              <a:rPr kumimoji="1" lang="ja-JP" altLang="en-US" smtClean="0"/>
              <a:t>‹#›</a:t>
            </a:fld>
            <a:endParaRPr kumimoji="1" lang="ja-JP" altLang="en-US"/>
          </a:p>
        </p:txBody>
      </p:sp>
    </p:spTree>
    <p:extLst>
      <p:ext uri="{BB962C8B-B14F-4D97-AF65-F5344CB8AC3E}">
        <p14:creationId xmlns:p14="http://schemas.microsoft.com/office/powerpoint/2010/main" val="284133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54FE0BF-DE7D-4318-81E7-852ED6756B15}" type="datetimeFigureOut">
              <a:rPr kumimoji="1" lang="ja-JP" altLang="en-US" smtClean="0"/>
              <a:t>2018/1/10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5772F86-4DED-4A95-B548-70E85FB20F6E}" type="slidenum">
              <a:rPr kumimoji="1" lang="ja-JP" altLang="en-US" smtClean="0"/>
              <a:t>‹#›</a:t>
            </a:fld>
            <a:endParaRPr kumimoji="1" lang="ja-JP" altLang="en-US"/>
          </a:p>
        </p:txBody>
      </p:sp>
    </p:spTree>
    <p:extLst>
      <p:ext uri="{BB962C8B-B14F-4D97-AF65-F5344CB8AC3E}">
        <p14:creationId xmlns:p14="http://schemas.microsoft.com/office/powerpoint/2010/main" val="418482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54FE0BF-DE7D-4318-81E7-852ED6756B15}" type="datetimeFigureOut">
              <a:rPr kumimoji="1" lang="ja-JP" altLang="en-US" smtClean="0"/>
              <a:t>2018/1/10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772F86-4DED-4A95-B548-70E85FB20F6E}" type="slidenum">
              <a:rPr kumimoji="1" lang="ja-JP" altLang="en-US" smtClean="0"/>
              <a:t>‹#›</a:t>
            </a:fld>
            <a:endParaRPr kumimoji="1" lang="ja-JP" altLang="en-US"/>
          </a:p>
        </p:txBody>
      </p:sp>
    </p:spTree>
    <p:extLst>
      <p:ext uri="{BB962C8B-B14F-4D97-AF65-F5344CB8AC3E}">
        <p14:creationId xmlns:p14="http://schemas.microsoft.com/office/powerpoint/2010/main" val="365253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54FE0BF-DE7D-4318-81E7-852ED6756B15}" type="datetimeFigureOut">
              <a:rPr kumimoji="1" lang="ja-JP" altLang="en-US" smtClean="0"/>
              <a:t>2018/1/10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772F86-4DED-4A95-B548-70E85FB20F6E}" type="slidenum">
              <a:rPr kumimoji="1" lang="ja-JP" altLang="en-US" smtClean="0"/>
              <a:t>‹#›</a:t>
            </a:fld>
            <a:endParaRPr kumimoji="1" lang="ja-JP" altLang="en-US"/>
          </a:p>
        </p:txBody>
      </p:sp>
    </p:spTree>
    <p:extLst>
      <p:ext uri="{BB962C8B-B14F-4D97-AF65-F5344CB8AC3E}">
        <p14:creationId xmlns:p14="http://schemas.microsoft.com/office/powerpoint/2010/main" val="3531107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FE0BF-DE7D-4318-81E7-852ED6756B15}" type="datetimeFigureOut">
              <a:rPr kumimoji="1" lang="ja-JP" altLang="en-US" smtClean="0"/>
              <a:t>2018/1/10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72F86-4DED-4A95-B548-70E85FB20F6E}" type="slidenum">
              <a:rPr kumimoji="1" lang="ja-JP" altLang="en-US" smtClean="0"/>
              <a:t>‹#›</a:t>
            </a:fld>
            <a:endParaRPr kumimoji="1" lang="ja-JP" altLang="en-US"/>
          </a:p>
        </p:txBody>
      </p:sp>
    </p:spTree>
    <p:extLst>
      <p:ext uri="{BB962C8B-B14F-4D97-AF65-F5344CB8AC3E}">
        <p14:creationId xmlns:p14="http://schemas.microsoft.com/office/powerpoint/2010/main" val="3394574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Basic BBVI</a:t>
            </a:r>
            <a:r>
              <a:rPr kumimoji="1" lang="ja-JP" altLang="en-US" dirty="0" smtClean="0"/>
              <a:t>の結果</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720743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72008" y="2983011"/>
            <a:ext cx="8964488" cy="246221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sz="1400" b="1" dirty="0" smtClean="0"/>
              <a:t>【</a:t>
            </a:r>
            <a:r>
              <a:rPr kumimoji="1" lang="ja-JP" altLang="en-US" sz="1400" b="1" dirty="0" smtClean="0"/>
              <a:t>調整後</a:t>
            </a:r>
            <a:r>
              <a:rPr kumimoji="1" lang="en-US" altLang="ja-JP" sz="1400" b="1" dirty="0" smtClean="0"/>
              <a:t>】</a:t>
            </a:r>
          </a:p>
          <a:p>
            <a:endParaRPr lang="en-US" altLang="ja-JP" sz="1400" b="1" dirty="0"/>
          </a:p>
          <a:p>
            <a:endParaRPr kumimoji="1" lang="en-US" altLang="ja-JP" sz="1400" b="1" dirty="0" smtClean="0"/>
          </a:p>
          <a:p>
            <a:endParaRPr lang="en-US" altLang="ja-JP" sz="1400" b="1" dirty="0"/>
          </a:p>
          <a:p>
            <a:endParaRPr kumimoji="1" lang="en-US" altLang="ja-JP" sz="1400" b="1" dirty="0" smtClean="0"/>
          </a:p>
          <a:p>
            <a:endParaRPr kumimoji="1" lang="en-US" altLang="ja-JP" sz="1400" b="1" dirty="0" smtClean="0"/>
          </a:p>
          <a:p>
            <a:endParaRPr kumimoji="1" lang="en-US" altLang="ja-JP" sz="1400" b="1" dirty="0" smtClean="0"/>
          </a:p>
          <a:p>
            <a:endParaRPr lang="en-US" altLang="ja-JP" sz="1400" b="1" dirty="0"/>
          </a:p>
          <a:p>
            <a:endParaRPr kumimoji="1" lang="en-US" altLang="ja-JP" sz="1400" b="1" dirty="0" smtClean="0"/>
          </a:p>
          <a:p>
            <a:endParaRPr lang="en-US" altLang="ja-JP" sz="1400" b="1" dirty="0"/>
          </a:p>
          <a:p>
            <a:endParaRPr kumimoji="1" lang="ja-JP" altLang="en-US" sz="1400" b="1" dirty="0"/>
          </a:p>
        </p:txBody>
      </p:sp>
      <p:sp>
        <p:nvSpPr>
          <p:cNvPr id="12" name="テキスト ボックス 11"/>
          <p:cNvSpPr txBox="1"/>
          <p:nvPr/>
        </p:nvSpPr>
        <p:spPr>
          <a:xfrm>
            <a:off x="72008" y="1179909"/>
            <a:ext cx="8964488" cy="160043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sz="1400" b="1" dirty="0" smtClean="0"/>
              <a:t>【</a:t>
            </a:r>
            <a:r>
              <a:rPr kumimoji="1" lang="ja-JP" altLang="en-US" sz="1400" b="1" dirty="0" smtClean="0"/>
              <a:t>調整前</a:t>
            </a:r>
            <a:r>
              <a:rPr kumimoji="1" lang="en-US" altLang="ja-JP" sz="1400" b="1" dirty="0" smtClean="0"/>
              <a:t>】</a:t>
            </a:r>
          </a:p>
          <a:p>
            <a:endParaRPr kumimoji="1" lang="en-US" altLang="ja-JP" sz="1400" b="1" dirty="0" smtClean="0"/>
          </a:p>
          <a:p>
            <a:endParaRPr kumimoji="1" lang="en-US" altLang="ja-JP" sz="1400" b="1" dirty="0" smtClean="0"/>
          </a:p>
          <a:p>
            <a:endParaRPr lang="en-US" altLang="ja-JP" sz="1400" b="1" dirty="0"/>
          </a:p>
          <a:p>
            <a:endParaRPr kumimoji="1" lang="en-US" altLang="ja-JP" sz="1400" b="1" dirty="0" smtClean="0"/>
          </a:p>
          <a:p>
            <a:endParaRPr lang="en-US" altLang="ja-JP" sz="1400" b="1" dirty="0"/>
          </a:p>
          <a:p>
            <a:endParaRPr kumimoji="1" lang="ja-JP" altLang="en-US" sz="1400" b="1" dirty="0"/>
          </a:p>
        </p:txBody>
      </p:sp>
      <p:sp>
        <p:nvSpPr>
          <p:cNvPr id="2" name="テキスト ボックス 1"/>
          <p:cNvSpPr txBox="1"/>
          <p:nvPr/>
        </p:nvSpPr>
        <p:spPr>
          <a:xfrm>
            <a:off x="0" y="-414"/>
            <a:ext cx="9144000" cy="584775"/>
          </a:xfrm>
          <a:prstGeom prst="rect">
            <a:avLst/>
          </a:prstGeom>
          <a:noFill/>
        </p:spPr>
        <p:txBody>
          <a:bodyPr wrap="square" rtlCol="0">
            <a:spAutoFit/>
          </a:bodyPr>
          <a:lstStyle/>
          <a:p>
            <a:r>
              <a:rPr lang="ja-JP" altLang="en-US" sz="1600" dirty="0" smtClean="0"/>
              <a:t>変分パラメータの</a:t>
            </a:r>
            <a:r>
              <a:rPr lang="ja-JP" altLang="en-US" sz="1600" dirty="0"/>
              <a:t>更</a:t>
            </a:r>
            <a:r>
              <a:rPr lang="ja-JP" altLang="en-US" sz="1600" dirty="0" smtClean="0"/>
              <a:t>新式を下記のように調整することにより、</a:t>
            </a:r>
            <a:r>
              <a:rPr lang="en-US" altLang="ja-JP" sz="1600" dirty="0" err="1" smtClean="0"/>
              <a:t>λ</a:t>
            </a:r>
            <a:r>
              <a:rPr lang="en-US" altLang="ja-JP" sz="1600" baseline="-25000" dirty="0" err="1" smtClean="0"/>
              <a:t>z</a:t>
            </a:r>
            <a:r>
              <a:rPr lang="ja-JP" altLang="en-US" sz="1600" dirty="0" smtClean="0"/>
              <a:t>が観測値のクラスタ分けに対応した値に更新されることを確認（</a:t>
            </a:r>
            <a:r>
              <a:rPr lang="en-US" altLang="ja-JP" sz="1600" b="1" dirty="0" smtClean="0">
                <a:solidFill>
                  <a:srgbClr val="FF0000"/>
                </a:solidFill>
              </a:rPr>
              <a:t>※</a:t>
            </a:r>
            <a:r>
              <a:rPr lang="ja-JP" altLang="en-US" sz="1600" dirty="0" smtClean="0"/>
              <a:t>）した。</a:t>
            </a:r>
            <a:endParaRPr lang="en-US" altLang="ja-JP" sz="1600" dirty="0" smtClean="0"/>
          </a:p>
        </p:txBody>
      </p:sp>
      <p:sp>
        <p:nvSpPr>
          <p:cNvPr id="6" name="テキスト ボックス 5"/>
          <p:cNvSpPr txBox="1"/>
          <p:nvPr/>
        </p:nvSpPr>
        <p:spPr>
          <a:xfrm>
            <a:off x="179512" y="6217567"/>
            <a:ext cx="8067063" cy="307777"/>
          </a:xfrm>
          <a:prstGeom prst="rect">
            <a:avLst/>
          </a:prstGeom>
          <a:noFill/>
        </p:spPr>
        <p:txBody>
          <a:bodyPr wrap="square" rtlCol="0">
            <a:spAutoFit/>
          </a:bodyPr>
          <a:lstStyle/>
          <a:p>
            <a:r>
              <a:rPr lang="en-US" altLang="ja-JP" sz="1400" b="1" dirty="0" smtClean="0">
                <a:solidFill>
                  <a:srgbClr val="FF0000"/>
                </a:solidFill>
              </a:rPr>
              <a:t>※</a:t>
            </a:r>
            <a:r>
              <a:rPr lang="ja-JP" altLang="en-US" sz="1400" dirty="0" smtClean="0"/>
              <a:t>但し、現状では、</a:t>
            </a:r>
            <a:r>
              <a:rPr kumimoji="1" lang="ja-JP" altLang="en-US" sz="1400" dirty="0" smtClean="0"/>
              <a:t>分散が大きくなってしまうペースのほうが早いため、最終的にクラスタ推定に失敗する</a:t>
            </a:r>
            <a:endParaRPr kumimoji="1" lang="ja-JP" altLang="en-US" sz="1400" dirty="0"/>
          </a:p>
        </p:txBody>
      </p:sp>
      <mc:AlternateContent xmlns:mc="http://schemas.openxmlformats.org/markup-compatibility/2006" xmlns:a14="http://schemas.microsoft.com/office/drawing/2010/main">
        <mc:Choice Requires="a14">
          <p:sp>
            <p:nvSpPr>
              <p:cNvPr id="7" name="正方形/長方形 6"/>
              <p:cNvSpPr/>
              <p:nvPr/>
            </p:nvSpPr>
            <p:spPr>
              <a:xfrm>
                <a:off x="92331" y="3284984"/>
                <a:ext cx="9664245" cy="78604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600" i="1" smtClean="0">
                              <a:solidFill>
                                <a:schemeClr val="tx1"/>
                              </a:solidFill>
                              <a:latin typeface="Cambria Math"/>
                            </a:rPr>
                          </m:ctrlPr>
                        </m:sSubPr>
                        <m:e>
                          <m:r>
                            <a:rPr lang="en-US" altLang="ja-JP" sz="1600" i="1">
                              <a:solidFill>
                                <a:schemeClr val="tx1"/>
                              </a:solidFill>
                              <a:latin typeface="Cambria Math"/>
                            </a:rPr>
                            <m:t>𝜆</m:t>
                          </m:r>
                        </m:e>
                        <m:sub>
                          <m:r>
                            <a:rPr lang="en-US" altLang="ja-JP" sz="1600" i="1">
                              <a:solidFill>
                                <a:schemeClr val="tx1"/>
                              </a:solidFill>
                              <a:latin typeface="Cambria Math"/>
                            </a:rPr>
                            <m:t>𝜇</m:t>
                          </m:r>
                          <m:r>
                            <a:rPr lang="en-US" altLang="ja-JP" sz="1600" b="0" i="1" smtClean="0">
                              <a:solidFill>
                                <a:srgbClr val="FF0000"/>
                              </a:solidFill>
                              <a:latin typeface="Cambria Math"/>
                            </a:rPr>
                            <m:t>(</m:t>
                          </m:r>
                          <m:r>
                            <a:rPr lang="en-US" altLang="ja-JP" sz="1600" b="0" i="1" smtClean="0">
                              <a:solidFill>
                                <a:srgbClr val="FF0000"/>
                              </a:solidFill>
                              <a:latin typeface="Cambria Math"/>
                            </a:rPr>
                            <m:t>𝑘</m:t>
                          </m:r>
                          <m:r>
                            <a:rPr lang="en-US" altLang="ja-JP" sz="1600" b="0" i="1" smtClean="0">
                              <a:solidFill>
                                <a:srgbClr val="FF0000"/>
                              </a:solidFill>
                              <a:latin typeface="Cambria Math"/>
                            </a:rPr>
                            <m:t>)</m:t>
                          </m:r>
                        </m:sub>
                      </m:sSub>
                      <m:r>
                        <a:rPr lang="en-US" altLang="ja-JP" sz="1600" i="1">
                          <a:solidFill>
                            <a:schemeClr val="tx1"/>
                          </a:solidFill>
                          <a:latin typeface="Cambria Math"/>
                        </a:rPr>
                        <m:t>=</m:t>
                      </m:r>
                      <m:sSub>
                        <m:sSubPr>
                          <m:ctrlPr>
                            <a:rPr lang="en-US" altLang="ja-JP" sz="1600" i="1" smtClean="0">
                              <a:solidFill>
                                <a:schemeClr val="tx1"/>
                              </a:solidFill>
                              <a:latin typeface="Cambria Math"/>
                            </a:rPr>
                          </m:ctrlPr>
                        </m:sSubPr>
                        <m:e>
                          <m:r>
                            <a:rPr lang="en-US" altLang="ja-JP" sz="1600" i="1">
                              <a:solidFill>
                                <a:schemeClr val="tx1"/>
                              </a:solidFill>
                              <a:latin typeface="Cambria Math"/>
                            </a:rPr>
                            <m:t>𝜆</m:t>
                          </m:r>
                        </m:e>
                        <m:sub>
                          <m:r>
                            <a:rPr lang="en-US" altLang="ja-JP" sz="1600" i="1">
                              <a:solidFill>
                                <a:schemeClr val="tx1"/>
                              </a:solidFill>
                              <a:latin typeface="Cambria Math"/>
                            </a:rPr>
                            <m:t>𝜇</m:t>
                          </m:r>
                          <m:r>
                            <a:rPr lang="en-US" altLang="ja-JP" sz="1600" b="0" i="1" smtClean="0">
                              <a:solidFill>
                                <a:srgbClr val="FF0000"/>
                              </a:solidFill>
                              <a:latin typeface="Cambria Math"/>
                            </a:rPr>
                            <m:t>(</m:t>
                          </m:r>
                          <m:r>
                            <a:rPr lang="en-US" altLang="ja-JP" sz="1600" b="0" i="1" smtClean="0">
                              <a:solidFill>
                                <a:srgbClr val="FF0000"/>
                              </a:solidFill>
                              <a:latin typeface="Cambria Math"/>
                            </a:rPr>
                            <m:t>𝑘</m:t>
                          </m:r>
                          <m:r>
                            <a:rPr lang="en-US" altLang="ja-JP" sz="1600" b="0" i="1" smtClean="0">
                              <a:solidFill>
                                <a:srgbClr val="FF0000"/>
                              </a:solidFill>
                              <a:latin typeface="Cambria Math"/>
                            </a:rPr>
                            <m:t>)</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a:rPr lang="en-US" altLang="ja-JP" sz="1600" i="1">
                              <a:solidFill>
                                <a:schemeClr val="tx1"/>
                              </a:solidFill>
                              <a:latin typeface="Cambria Math"/>
                            </a:rPr>
                            <m:t>𝜌</m:t>
                          </m:r>
                        </m:e>
                        <m:sub>
                          <m:r>
                            <a:rPr lang="en-US" altLang="ja-JP" sz="1600" i="1">
                              <a:solidFill>
                                <a:schemeClr val="tx1"/>
                              </a:solidFill>
                              <a:latin typeface="Cambria Math"/>
                            </a:rPr>
                            <m:t>𝑡</m:t>
                          </m:r>
                        </m:sub>
                      </m:sSub>
                      <m:f>
                        <m:fPr>
                          <m:ctrlPr>
                            <a:rPr lang="en-US" altLang="ja-JP" sz="1600" i="1">
                              <a:solidFill>
                                <a:schemeClr val="tx1"/>
                              </a:solidFill>
                              <a:latin typeface="Cambria Math"/>
                              <a:ea typeface="Cambria Math"/>
                            </a:rPr>
                          </m:ctrlPr>
                        </m:fPr>
                        <m:num>
                          <m:r>
                            <a:rPr lang="en-US" altLang="ja-JP" sz="1600" i="1">
                              <a:solidFill>
                                <a:schemeClr val="tx1"/>
                              </a:solidFill>
                              <a:latin typeface="Cambria Math"/>
                              <a:ea typeface="Cambria Math"/>
                            </a:rPr>
                            <m:t>1</m:t>
                          </m:r>
                        </m:num>
                        <m:den>
                          <m:r>
                            <a:rPr lang="en-US" altLang="ja-JP" sz="1600" i="1">
                              <a:solidFill>
                                <a:schemeClr val="tx1"/>
                              </a:solidFill>
                              <a:latin typeface="Cambria Math"/>
                              <a:ea typeface="Cambria Math"/>
                            </a:rPr>
                            <m:t>𝑆</m:t>
                          </m:r>
                        </m:den>
                      </m:f>
                      <m:nary>
                        <m:naryPr>
                          <m:chr m:val="∑"/>
                          <m:ctrlPr>
                            <a:rPr lang="en-US" altLang="ja-JP" sz="1600" i="1">
                              <a:solidFill>
                                <a:schemeClr val="tx1"/>
                              </a:solidFill>
                              <a:latin typeface="Cambria Math"/>
                              <a:ea typeface="Cambria Math"/>
                            </a:rPr>
                          </m:ctrlPr>
                        </m:naryPr>
                        <m:sub>
                          <m:r>
                            <m:rPr>
                              <m:brk m:alnAt="23"/>
                            </m:rPr>
                            <a:rPr lang="en-US" altLang="ja-JP" sz="1600" i="1">
                              <a:solidFill>
                                <a:schemeClr val="tx1"/>
                              </a:solidFill>
                              <a:latin typeface="Cambria Math"/>
                              <a:ea typeface="Cambria Math"/>
                            </a:rPr>
                            <m:t>𝑠</m:t>
                          </m:r>
                          <m:r>
                            <a:rPr lang="en-US" altLang="ja-JP" sz="1600" i="1">
                              <a:solidFill>
                                <a:schemeClr val="tx1"/>
                              </a:solidFill>
                              <a:latin typeface="Cambria Math"/>
                              <a:ea typeface="Cambria Math"/>
                            </a:rPr>
                            <m:t>=1</m:t>
                          </m:r>
                        </m:sub>
                        <m:sup>
                          <m:r>
                            <a:rPr lang="en-US" altLang="ja-JP" sz="1600" i="1">
                              <a:solidFill>
                                <a:schemeClr val="tx1"/>
                              </a:solidFill>
                              <a:latin typeface="Cambria Math"/>
                              <a:ea typeface="Cambria Math"/>
                            </a:rPr>
                            <m:t>𝑆</m:t>
                          </m:r>
                        </m:sup>
                        <m:e>
                          <m:d>
                            <m:dPr>
                              <m:ctrlPr>
                                <a:rPr lang="en-US" altLang="ja-JP" sz="1600" i="1">
                                  <a:solidFill>
                                    <a:schemeClr val="tx1"/>
                                  </a:solidFill>
                                  <a:latin typeface="Cambria Math"/>
                                </a:rPr>
                              </m:ctrlPr>
                            </m:dPr>
                            <m:e>
                              <m:sSub>
                                <m:sSubPr>
                                  <m:ctrlPr>
                                    <a:rPr lang="en-US" altLang="ja-JP" sz="1600" i="1">
                                      <a:solidFill>
                                        <a:schemeClr val="tx1"/>
                                      </a:solidFill>
                                      <a:latin typeface="Cambria Math"/>
                                    </a:rPr>
                                  </m:ctrlPr>
                                </m:sSubPr>
                                <m:e>
                                  <m:r>
                                    <a:rPr lang="en-US" altLang="ja-JP" sz="1600">
                                      <a:solidFill>
                                        <a:schemeClr val="tx1"/>
                                      </a:solidFill>
                                      <a:latin typeface="Cambria Math"/>
                                    </a:rPr>
                                    <m:t>𝛻</m:t>
                                  </m:r>
                                </m:e>
                                <m:sub>
                                  <m:sSub>
                                    <m:sSubPr>
                                      <m:ctrlPr>
                                        <a:rPr lang="en-US" altLang="ja-JP" sz="1600" i="1" smtClean="0">
                                          <a:solidFill>
                                            <a:schemeClr val="tx1"/>
                                          </a:solidFill>
                                          <a:latin typeface="Cambria Math"/>
                                        </a:rPr>
                                      </m:ctrlPr>
                                    </m:sSubPr>
                                    <m:e>
                                      <m:r>
                                        <a:rPr lang="en-US" altLang="ja-JP" sz="1600" i="1">
                                          <a:solidFill>
                                            <a:schemeClr val="tx1"/>
                                          </a:solidFill>
                                          <a:latin typeface="Cambria Math"/>
                                        </a:rPr>
                                        <m:t>𝜆</m:t>
                                      </m:r>
                                    </m:e>
                                    <m:sub>
                                      <m:r>
                                        <a:rPr lang="en-US" altLang="ja-JP" sz="1600" i="1">
                                          <a:solidFill>
                                            <a:schemeClr val="tx1"/>
                                          </a:solidFill>
                                          <a:latin typeface="Cambria Math"/>
                                        </a:rPr>
                                        <m:t>𝜇</m:t>
                                      </m:r>
                                      <m:r>
                                        <a:rPr lang="en-US" altLang="ja-JP" sz="1600" b="0" i="1" smtClean="0">
                                          <a:solidFill>
                                            <a:srgbClr val="FF0000"/>
                                          </a:solidFill>
                                          <a:latin typeface="Cambria Math"/>
                                        </a:rPr>
                                        <m:t>(</m:t>
                                      </m:r>
                                      <m:r>
                                        <a:rPr lang="en-US" altLang="ja-JP" sz="1600" b="0" i="1" smtClean="0">
                                          <a:solidFill>
                                            <a:srgbClr val="FF0000"/>
                                          </a:solidFill>
                                          <a:latin typeface="Cambria Math"/>
                                        </a:rPr>
                                        <m:t>𝑘</m:t>
                                      </m:r>
                                      <m:r>
                                        <a:rPr lang="en-US" altLang="ja-JP" sz="1600" b="0" i="1" smtClean="0">
                                          <a:solidFill>
                                            <a:srgbClr val="FF0000"/>
                                          </a:solidFill>
                                          <a:latin typeface="Cambria Math"/>
                                        </a:rPr>
                                        <m:t>)</m:t>
                                      </m:r>
                                    </m:sub>
                                  </m:sSub>
                                </m:sub>
                              </m:sSub>
                              <m:func>
                                <m:funcPr>
                                  <m:ctrlPr>
                                    <a:rPr lang="en-US" altLang="ja-JP" sz="1600" i="1">
                                      <a:solidFill>
                                        <a:schemeClr val="tx1"/>
                                      </a:solidFill>
                                      <a:latin typeface="Cambria Math"/>
                                    </a:rPr>
                                  </m:ctrlPr>
                                </m:funcPr>
                                <m:fName>
                                  <m:r>
                                    <m:rPr>
                                      <m:sty m:val="p"/>
                                    </m:rPr>
                                    <a:rPr lang="en-US" altLang="ja-JP" sz="1600">
                                      <a:solidFill>
                                        <a:schemeClr val="tx1"/>
                                      </a:solidFill>
                                      <a:latin typeface="Cambria Math"/>
                                    </a:rPr>
                                    <m:t>log</m:t>
                                  </m:r>
                                </m:fName>
                                <m:e>
                                  <m:sSub>
                                    <m:sSubPr>
                                      <m:ctrlPr>
                                        <a:rPr lang="en-US" altLang="ja-JP" sz="1600" i="1" smtClean="0">
                                          <a:solidFill>
                                            <a:schemeClr val="tx1"/>
                                          </a:solidFill>
                                          <a:latin typeface="Cambria Math"/>
                                        </a:rPr>
                                      </m:ctrlPr>
                                    </m:sSubPr>
                                    <m:e>
                                      <m:r>
                                        <a:rPr lang="en-US" altLang="ja-JP" sz="1600" b="0" i="1" smtClean="0">
                                          <a:solidFill>
                                            <a:schemeClr val="tx1"/>
                                          </a:solidFill>
                                          <a:latin typeface="Cambria Math"/>
                                        </a:rPr>
                                        <m:t>𝑞</m:t>
                                      </m:r>
                                    </m:e>
                                    <m:sub>
                                      <m:r>
                                        <a:rPr lang="en-US" altLang="ja-JP" sz="1600" b="0" i="1" smtClean="0">
                                          <a:solidFill>
                                            <a:srgbClr val="FF0000"/>
                                          </a:solidFill>
                                          <a:latin typeface="Cambria Math"/>
                                        </a:rPr>
                                        <m:t>(</m:t>
                                      </m:r>
                                      <m:r>
                                        <a:rPr lang="en-US" altLang="ja-JP" sz="1600" b="0" i="1" smtClean="0">
                                          <a:solidFill>
                                            <a:srgbClr val="FF0000"/>
                                          </a:solidFill>
                                          <a:latin typeface="Cambria Math"/>
                                        </a:rPr>
                                        <m:t>𝑘</m:t>
                                      </m:r>
                                      <m:r>
                                        <a:rPr lang="en-US" altLang="ja-JP" sz="1600" b="0" i="1" smtClean="0">
                                          <a:solidFill>
                                            <a:srgbClr val="FF0000"/>
                                          </a:solidFill>
                                          <a:latin typeface="Cambria Math"/>
                                        </a:rPr>
                                        <m:t>)</m:t>
                                      </m:r>
                                    </m:sub>
                                  </m:sSub>
                                  <m:r>
                                    <a:rPr lang="en-US" altLang="ja-JP" sz="1600" i="1">
                                      <a:solidFill>
                                        <a:schemeClr val="tx1"/>
                                      </a:solidFill>
                                      <a:latin typeface="Cambria Math"/>
                                    </a:rPr>
                                    <m:t>(</m:t>
                                  </m:r>
                                  <m:sSub>
                                    <m:sSubPr>
                                      <m:ctrlPr>
                                        <a:rPr lang="en-US" altLang="ja-JP" sz="1600" i="1" smtClean="0">
                                          <a:solidFill>
                                            <a:schemeClr val="tx1"/>
                                          </a:solidFill>
                                          <a:latin typeface="Cambria Math"/>
                                        </a:rPr>
                                      </m:ctrlPr>
                                    </m:sSubPr>
                                    <m:e>
                                      <m:r>
                                        <a:rPr lang="en-US" altLang="ja-JP" sz="1600" i="1">
                                          <a:solidFill>
                                            <a:schemeClr val="tx1"/>
                                          </a:solidFill>
                                          <a:latin typeface="Cambria Math"/>
                                        </a:rPr>
                                        <m:t>𝑧</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sSub>
                                        <m:sSubPr>
                                          <m:ctrlPr>
                                            <a:rPr lang="en-US" altLang="ja-JP" sz="1600" i="1">
                                              <a:solidFill>
                                                <a:schemeClr val="tx1"/>
                                              </a:solidFill>
                                              <a:latin typeface="Cambria Math"/>
                                            </a:rPr>
                                          </m:ctrlPr>
                                        </m:sSubPr>
                                        <m:e>
                                          <m:r>
                                            <a:rPr lang="en-US" altLang="ja-JP" sz="1600" i="1">
                                              <a:solidFill>
                                                <a:schemeClr val="tx1"/>
                                              </a:solidFill>
                                              <a:latin typeface="Cambria Math"/>
                                            </a:rPr>
                                            <m:t>𝜋</m:t>
                                          </m:r>
                                        </m:e>
                                        <m:sub>
                                          <m:r>
                                            <a:rPr lang="en-US" altLang="ja-JP" sz="1600" i="1">
                                              <a:solidFill>
                                                <a:schemeClr val="tx1"/>
                                              </a:solidFill>
                                              <a:latin typeface="Cambria Math"/>
                                            </a:rPr>
                                            <m:t>𝑠</m:t>
                                          </m:r>
                                        </m:sub>
                                      </m:sSub>
                                      <m:r>
                                        <a:rPr lang="en-US" altLang="ja-JP" sz="1600" i="1">
                                          <a:solidFill>
                                            <a:schemeClr val="tx1"/>
                                          </a:solidFill>
                                          <a:latin typeface="Cambria Math"/>
                                        </a:rPr>
                                        <m:t>,</m:t>
                                      </m:r>
                                      <m:r>
                                        <a:rPr lang="en-US" altLang="ja-JP" sz="1600" i="1">
                                          <a:solidFill>
                                            <a:schemeClr val="tx1"/>
                                          </a:solidFill>
                                          <a:latin typeface="Cambria Math"/>
                                        </a:rPr>
                                        <m:t>𝜇</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m:rPr>
                                          <m:sty m:val="p"/>
                                        </m:rPr>
                                        <a:rPr lang="en-US" altLang="ja-JP" sz="1600">
                                          <a:solidFill>
                                            <a:schemeClr val="tx1"/>
                                          </a:solidFill>
                                          <a:latin typeface="Cambria Math"/>
                                        </a:rPr>
                                        <m:t>Λ</m:t>
                                      </m:r>
                                    </m:e>
                                    <m:sub>
                                      <m:r>
                                        <a:rPr lang="en-US" altLang="ja-JP" sz="1600" i="1">
                                          <a:solidFill>
                                            <a:schemeClr val="tx1"/>
                                          </a:solidFill>
                                          <a:latin typeface="Cambria Math"/>
                                        </a:rPr>
                                        <m:t>𝑠</m:t>
                                      </m:r>
                                    </m:sub>
                                  </m:sSub>
                                  <m:r>
                                    <a:rPr lang="en-US" altLang="ja-JP" sz="1600" i="1">
                                      <a:solidFill>
                                        <a:schemeClr val="tx1"/>
                                      </a:solidFill>
                                      <a:latin typeface="Cambria Math"/>
                                    </a:rPr>
                                    <m:t>)</m:t>
                                  </m:r>
                                </m:e>
                              </m:func>
                            </m:e>
                          </m:d>
                          <m:d>
                            <m:dPr>
                              <m:ctrlPr>
                                <a:rPr lang="en-US" altLang="ja-JP" sz="1600" i="1">
                                  <a:solidFill>
                                    <a:schemeClr val="tx1"/>
                                  </a:solidFill>
                                  <a:latin typeface="Cambria Math"/>
                                </a:rPr>
                              </m:ctrlPr>
                            </m:dPr>
                            <m:e>
                              <m:func>
                                <m:funcPr>
                                  <m:ctrlPr>
                                    <a:rPr lang="en-US" altLang="ja-JP" sz="1600" i="1">
                                      <a:solidFill>
                                        <a:schemeClr val="tx1"/>
                                      </a:solidFill>
                                      <a:latin typeface="Cambria Math"/>
                                    </a:rPr>
                                  </m:ctrlPr>
                                </m:funcPr>
                                <m:fName>
                                  <m:r>
                                    <m:rPr>
                                      <m:sty m:val="p"/>
                                    </m:rPr>
                                    <a:rPr lang="en-US" altLang="ja-JP" sz="1600">
                                      <a:solidFill>
                                        <a:schemeClr val="tx1"/>
                                      </a:solidFill>
                                      <a:latin typeface="Cambria Math"/>
                                    </a:rPr>
                                    <m:t>log</m:t>
                                  </m:r>
                                </m:fName>
                                <m:e>
                                  <m:sSub>
                                    <m:sSubPr>
                                      <m:ctrlPr>
                                        <a:rPr lang="en-US" altLang="ja-JP" sz="1600" i="1" smtClean="0">
                                          <a:solidFill>
                                            <a:schemeClr val="tx1"/>
                                          </a:solidFill>
                                          <a:latin typeface="Cambria Math"/>
                                        </a:rPr>
                                      </m:ctrlPr>
                                    </m:sSubPr>
                                    <m:e>
                                      <m:r>
                                        <a:rPr lang="en-US" altLang="ja-JP" sz="1600" b="0" i="1" smtClean="0">
                                          <a:solidFill>
                                            <a:schemeClr val="tx1"/>
                                          </a:solidFill>
                                          <a:latin typeface="Cambria Math"/>
                                        </a:rPr>
                                        <m:t>𝑝</m:t>
                                      </m:r>
                                    </m:e>
                                    <m:sub>
                                      <m:r>
                                        <a:rPr lang="en-US" altLang="ja-JP" sz="1600" i="1" smtClean="0">
                                          <a:solidFill>
                                            <a:srgbClr val="FF0000"/>
                                          </a:solidFill>
                                          <a:latin typeface="Cambria Math"/>
                                        </a:rPr>
                                        <m:t>(</m:t>
                                      </m:r>
                                      <m:r>
                                        <a:rPr lang="en-US" altLang="ja-JP" sz="1600" i="1" smtClean="0">
                                          <a:solidFill>
                                            <a:srgbClr val="FF0000"/>
                                          </a:solidFill>
                                          <a:latin typeface="Cambria Math"/>
                                        </a:rPr>
                                        <m:t>𝑘</m:t>
                                      </m:r>
                                      <m:r>
                                        <a:rPr lang="en-US" altLang="ja-JP" sz="1600" i="1" smtClean="0">
                                          <a:solidFill>
                                            <a:srgbClr val="FF0000"/>
                                          </a:solidFill>
                                          <a:latin typeface="Cambria Math"/>
                                        </a:rPr>
                                        <m:t>)</m:t>
                                      </m:r>
                                    </m:sub>
                                  </m:sSub>
                                  <m:d>
                                    <m:dPr>
                                      <m:ctrlPr>
                                        <a:rPr lang="en-US" altLang="ja-JP" sz="1600" i="1">
                                          <a:solidFill>
                                            <a:schemeClr val="tx1"/>
                                          </a:solidFill>
                                          <a:latin typeface="Cambria Math"/>
                                        </a:rPr>
                                      </m:ctrlPr>
                                    </m:dPr>
                                    <m:e>
                                      <m:r>
                                        <a:rPr lang="en-US" altLang="ja-JP" sz="1600" i="1">
                                          <a:solidFill>
                                            <a:schemeClr val="tx1"/>
                                          </a:solidFill>
                                          <a:latin typeface="Cambria Math"/>
                                        </a:rPr>
                                        <m:t>𝑥</m:t>
                                      </m:r>
                                      <m:r>
                                        <a:rPr lang="en-US" altLang="ja-JP" sz="1600" i="1">
                                          <a:solidFill>
                                            <a:schemeClr val="tx1"/>
                                          </a:solidFill>
                                          <a:latin typeface="Cambria Math"/>
                                        </a:rPr>
                                        <m:t>,</m:t>
                                      </m:r>
                                      <m:sSub>
                                        <m:sSubPr>
                                          <m:ctrlPr>
                                            <a:rPr lang="en-US" altLang="ja-JP" sz="1600" i="1" smtClean="0">
                                              <a:solidFill>
                                                <a:schemeClr val="tx1"/>
                                              </a:solidFill>
                                              <a:latin typeface="Cambria Math"/>
                                            </a:rPr>
                                          </m:ctrlPr>
                                        </m:sSubPr>
                                        <m:e>
                                          <m:r>
                                            <a:rPr lang="en-US" altLang="ja-JP" sz="1600" i="1">
                                              <a:solidFill>
                                                <a:schemeClr val="tx1"/>
                                              </a:solidFill>
                                              <a:latin typeface="Cambria Math"/>
                                            </a:rPr>
                                            <m:t>𝑧</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a:rPr lang="en-US" altLang="ja-JP" sz="1600" i="1">
                                              <a:solidFill>
                                                <a:schemeClr val="tx1"/>
                                              </a:solidFill>
                                              <a:latin typeface="Cambria Math"/>
                                            </a:rPr>
                                            <m:t>𝜋</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a:rPr lang="en-US" altLang="ja-JP" sz="1600" i="1">
                                              <a:solidFill>
                                                <a:schemeClr val="tx1"/>
                                              </a:solidFill>
                                              <a:latin typeface="Cambria Math"/>
                                            </a:rPr>
                                            <m:t>𝜇</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m:rPr>
                                              <m:sty m:val="p"/>
                                            </m:rPr>
                                            <a:rPr lang="en-US" altLang="ja-JP" sz="1600">
                                              <a:solidFill>
                                                <a:schemeClr val="tx1"/>
                                              </a:solidFill>
                                              <a:latin typeface="Cambria Math"/>
                                            </a:rPr>
                                            <m:t>Λ</m:t>
                                          </m:r>
                                        </m:e>
                                        <m:sub>
                                          <m:r>
                                            <a:rPr lang="en-US" altLang="ja-JP" sz="1600" i="1">
                                              <a:solidFill>
                                                <a:schemeClr val="tx1"/>
                                              </a:solidFill>
                                              <a:latin typeface="Cambria Math"/>
                                            </a:rPr>
                                            <m:t>𝑠</m:t>
                                          </m:r>
                                        </m:sub>
                                      </m:sSub>
                                    </m:e>
                                  </m:d>
                                  <m:r>
                                    <a:rPr lang="en-US" altLang="ja-JP" sz="1600" i="1">
                                      <a:solidFill>
                                        <a:schemeClr val="tx1"/>
                                      </a:solidFill>
                                      <a:latin typeface="Cambria Math"/>
                                    </a:rPr>
                                    <m:t>−</m:t>
                                  </m:r>
                                  <m:func>
                                    <m:funcPr>
                                      <m:ctrlPr>
                                        <a:rPr lang="en-US" altLang="ja-JP" sz="1600" i="1">
                                          <a:solidFill>
                                            <a:schemeClr val="tx1"/>
                                          </a:solidFill>
                                          <a:latin typeface="Cambria Math"/>
                                        </a:rPr>
                                      </m:ctrlPr>
                                    </m:funcPr>
                                    <m:fName>
                                      <m:r>
                                        <m:rPr>
                                          <m:sty m:val="p"/>
                                        </m:rPr>
                                        <a:rPr lang="en-US" altLang="ja-JP" sz="1600">
                                          <a:solidFill>
                                            <a:schemeClr val="tx1"/>
                                          </a:solidFill>
                                          <a:latin typeface="Cambria Math"/>
                                        </a:rPr>
                                        <m:t>log</m:t>
                                      </m:r>
                                    </m:fName>
                                    <m:e>
                                      <m:sSub>
                                        <m:sSubPr>
                                          <m:ctrlPr>
                                            <a:rPr lang="en-US" altLang="ja-JP" sz="1600" i="1" smtClean="0">
                                              <a:solidFill>
                                                <a:schemeClr val="tx1"/>
                                              </a:solidFill>
                                              <a:latin typeface="Cambria Math"/>
                                            </a:rPr>
                                          </m:ctrlPr>
                                        </m:sSubPr>
                                        <m:e>
                                          <m:r>
                                            <a:rPr lang="en-US" altLang="ja-JP" sz="1600" b="0" i="1" smtClean="0">
                                              <a:solidFill>
                                                <a:schemeClr val="tx1"/>
                                              </a:solidFill>
                                              <a:latin typeface="Cambria Math"/>
                                            </a:rPr>
                                            <m:t>𝑞</m:t>
                                          </m:r>
                                        </m:e>
                                        <m:sub>
                                          <m:r>
                                            <a:rPr lang="en-US" altLang="ja-JP" sz="1600" i="1" smtClean="0">
                                              <a:solidFill>
                                                <a:srgbClr val="FF0000"/>
                                              </a:solidFill>
                                              <a:latin typeface="Cambria Math"/>
                                            </a:rPr>
                                            <m:t>(</m:t>
                                          </m:r>
                                          <m:r>
                                            <a:rPr lang="en-US" altLang="ja-JP" sz="1600" i="1" smtClean="0">
                                              <a:solidFill>
                                                <a:srgbClr val="FF0000"/>
                                              </a:solidFill>
                                              <a:latin typeface="Cambria Math"/>
                                            </a:rPr>
                                            <m:t>𝑘</m:t>
                                          </m:r>
                                          <m:r>
                                            <a:rPr lang="en-US" altLang="ja-JP" sz="1600" i="1" smtClean="0">
                                              <a:solidFill>
                                                <a:srgbClr val="FF0000"/>
                                              </a:solidFill>
                                              <a:latin typeface="Cambria Math"/>
                                            </a:rPr>
                                            <m:t>)</m:t>
                                          </m:r>
                                        </m:sub>
                                      </m:sSub>
                                      <m:r>
                                        <a:rPr lang="en-US" altLang="ja-JP" sz="1600" i="1">
                                          <a:solidFill>
                                            <a:schemeClr val="tx1"/>
                                          </a:solidFill>
                                          <a:latin typeface="Cambria Math"/>
                                        </a:rPr>
                                        <m:t>(</m:t>
                                      </m:r>
                                      <m:sSub>
                                        <m:sSubPr>
                                          <m:ctrlPr>
                                            <a:rPr lang="en-US" altLang="ja-JP" sz="1600" i="1" smtClean="0">
                                              <a:solidFill>
                                                <a:schemeClr val="tx1"/>
                                              </a:solidFill>
                                              <a:latin typeface="Cambria Math"/>
                                            </a:rPr>
                                          </m:ctrlPr>
                                        </m:sSubPr>
                                        <m:e>
                                          <m:r>
                                            <a:rPr lang="en-US" altLang="ja-JP" sz="1600" i="1">
                                              <a:solidFill>
                                                <a:schemeClr val="tx1"/>
                                              </a:solidFill>
                                              <a:latin typeface="Cambria Math"/>
                                            </a:rPr>
                                            <m:t>𝑧</m:t>
                                          </m:r>
                                        </m:e>
                                        <m:sub>
                                          <m:r>
                                            <a:rPr lang="en-US" altLang="ja-JP" sz="1600" i="1">
                                              <a:solidFill>
                                                <a:schemeClr val="tx1"/>
                                              </a:solidFill>
                                              <a:latin typeface="Cambria Math"/>
                                            </a:rPr>
                                            <m:t>𝑠</m:t>
                                          </m:r>
                                        </m:sub>
                                      </m:sSub>
                                      <m:r>
                                        <a:rPr lang="en-US" altLang="ja-JP" sz="1600" i="1">
                                          <a:solidFill>
                                            <a:schemeClr val="tx1"/>
                                          </a:solidFill>
                                          <a:latin typeface="Cambria Math"/>
                                        </a:rPr>
                                        <m:t>, </m:t>
                                      </m:r>
                                      <m:sSub>
                                        <m:sSubPr>
                                          <m:ctrlPr>
                                            <a:rPr lang="en-US" altLang="ja-JP" sz="1600" i="1">
                                              <a:solidFill>
                                                <a:schemeClr val="tx1"/>
                                              </a:solidFill>
                                              <a:latin typeface="Cambria Math"/>
                                            </a:rPr>
                                          </m:ctrlPr>
                                        </m:sSubPr>
                                        <m:e>
                                          <m:r>
                                            <a:rPr lang="en-US" altLang="ja-JP" sz="1600" i="1">
                                              <a:solidFill>
                                                <a:schemeClr val="tx1"/>
                                              </a:solidFill>
                                              <a:latin typeface="Cambria Math"/>
                                            </a:rPr>
                                            <m:t>𝜋</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a:rPr lang="en-US" altLang="ja-JP" sz="1600" i="1">
                                              <a:solidFill>
                                                <a:schemeClr val="tx1"/>
                                              </a:solidFill>
                                              <a:latin typeface="Cambria Math"/>
                                            </a:rPr>
                                            <m:t>𝜇</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m:rPr>
                                              <m:sty m:val="p"/>
                                            </m:rPr>
                                            <a:rPr lang="en-US" altLang="ja-JP" sz="1600">
                                              <a:solidFill>
                                                <a:schemeClr val="tx1"/>
                                              </a:solidFill>
                                              <a:latin typeface="Cambria Math"/>
                                            </a:rPr>
                                            <m:t>Λ</m:t>
                                          </m:r>
                                        </m:e>
                                        <m:sub>
                                          <m:r>
                                            <a:rPr lang="en-US" altLang="ja-JP" sz="1600" i="1">
                                              <a:solidFill>
                                                <a:schemeClr val="tx1"/>
                                              </a:solidFill>
                                              <a:latin typeface="Cambria Math"/>
                                            </a:rPr>
                                            <m:t>𝑠</m:t>
                                          </m:r>
                                        </m:sub>
                                      </m:sSub>
                                      <m:r>
                                        <a:rPr lang="en-US" altLang="ja-JP" sz="1600" i="1">
                                          <a:solidFill>
                                            <a:schemeClr val="tx1"/>
                                          </a:solidFill>
                                          <a:latin typeface="Cambria Math"/>
                                        </a:rPr>
                                        <m:t>)</m:t>
                                      </m:r>
                                    </m:e>
                                  </m:func>
                                </m:e>
                              </m:func>
                            </m:e>
                          </m:d>
                        </m:e>
                      </m:nary>
                    </m:oMath>
                  </m:oMathPara>
                </a14:m>
                <a:endParaRPr lang="en-US" altLang="ja-JP" sz="1600" dirty="0">
                  <a:solidFill>
                    <a:schemeClr val="tx1"/>
                  </a:solidFill>
                </a:endParaRPr>
              </a:p>
            </p:txBody>
          </p:sp>
        </mc:Choice>
        <mc:Fallback xmlns="">
          <p:sp>
            <p:nvSpPr>
              <p:cNvPr id="7" name="正方形/長方形 6"/>
              <p:cNvSpPr>
                <a:spLocks noRot="1" noChangeAspect="1" noMove="1" noResize="1" noEditPoints="1" noAdjustHandles="1" noChangeArrowheads="1" noChangeShapeType="1" noTextEdit="1"/>
              </p:cNvSpPr>
              <p:nvPr/>
            </p:nvSpPr>
            <p:spPr>
              <a:xfrm>
                <a:off x="92331" y="3284984"/>
                <a:ext cx="9664245" cy="786049"/>
              </a:xfrm>
              <a:prstGeom prst="rect">
                <a:avLst/>
              </a:prstGeom>
              <a:blipFill rotWithShape="1">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a:xfrm>
                <a:off x="92331" y="4515159"/>
                <a:ext cx="9736253" cy="78604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600" i="1" smtClean="0">
                              <a:solidFill>
                                <a:schemeClr val="tx1"/>
                              </a:solidFill>
                              <a:latin typeface="Cambria Math"/>
                            </a:rPr>
                          </m:ctrlPr>
                        </m:sSubPr>
                        <m:e>
                          <m:r>
                            <a:rPr lang="en-US" altLang="ja-JP" sz="1600" i="1">
                              <a:solidFill>
                                <a:schemeClr val="tx1"/>
                              </a:solidFill>
                              <a:latin typeface="Cambria Math"/>
                            </a:rPr>
                            <m:t>𝜆</m:t>
                          </m:r>
                        </m:e>
                        <m:sub>
                          <m:r>
                            <a:rPr lang="en-US" altLang="ja-JP" sz="1600" b="0" i="1" smtClean="0">
                              <a:solidFill>
                                <a:schemeClr val="tx1"/>
                              </a:solidFill>
                              <a:latin typeface="Cambria Math"/>
                            </a:rPr>
                            <m:t>𝑧</m:t>
                          </m:r>
                          <m:r>
                            <a:rPr lang="en-US" altLang="ja-JP" sz="1600" b="0" i="1" smtClean="0">
                              <a:solidFill>
                                <a:srgbClr val="FF0000"/>
                              </a:solidFill>
                              <a:latin typeface="Cambria Math"/>
                            </a:rPr>
                            <m:t>(</m:t>
                          </m:r>
                          <m:r>
                            <a:rPr lang="en-US" altLang="ja-JP" sz="1600" b="0" i="1" smtClean="0">
                              <a:solidFill>
                                <a:srgbClr val="FF0000"/>
                              </a:solidFill>
                              <a:latin typeface="Cambria Math"/>
                            </a:rPr>
                            <m:t>𝑛</m:t>
                          </m:r>
                          <m:r>
                            <a:rPr lang="en-US" altLang="ja-JP" sz="1600" b="0" i="1" smtClean="0">
                              <a:solidFill>
                                <a:srgbClr val="FF0000"/>
                              </a:solidFill>
                              <a:latin typeface="Cambria Math"/>
                            </a:rPr>
                            <m:t>)</m:t>
                          </m:r>
                        </m:sub>
                      </m:sSub>
                      <m:r>
                        <a:rPr lang="en-US" altLang="ja-JP" sz="1600" i="1">
                          <a:solidFill>
                            <a:schemeClr val="tx1"/>
                          </a:solidFill>
                          <a:latin typeface="Cambria Math"/>
                        </a:rPr>
                        <m:t>=</m:t>
                      </m:r>
                      <m:sSub>
                        <m:sSubPr>
                          <m:ctrlPr>
                            <a:rPr lang="en-US" altLang="ja-JP" sz="1600" i="1" smtClean="0">
                              <a:solidFill>
                                <a:schemeClr val="tx1"/>
                              </a:solidFill>
                              <a:latin typeface="Cambria Math"/>
                            </a:rPr>
                          </m:ctrlPr>
                        </m:sSubPr>
                        <m:e>
                          <m:r>
                            <a:rPr lang="en-US" altLang="ja-JP" sz="1600" i="1">
                              <a:solidFill>
                                <a:schemeClr val="tx1"/>
                              </a:solidFill>
                              <a:latin typeface="Cambria Math"/>
                            </a:rPr>
                            <m:t>𝜆</m:t>
                          </m:r>
                        </m:e>
                        <m:sub>
                          <m:r>
                            <a:rPr lang="en-US" altLang="ja-JP" sz="1600" b="0" i="1" smtClean="0">
                              <a:solidFill>
                                <a:schemeClr val="tx1"/>
                              </a:solidFill>
                              <a:latin typeface="Cambria Math"/>
                            </a:rPr>
                            <m:t>𝑧</m:t>
                          </m:r>
                          <m:r>
                            <a:rPr lang="en-US" altLang="ja-JP" sz="1600" b="0" i="1" smtClean="0">
                              <a:solidFill>
                                <a:srgbClr val="FF0000"/>
                              </a:solidFill>
                              <a:latin typeface="Cambria Math"/>
                            </a:rPr>
                            <m:t>(</m:t>
                          </m:r>
                          <m:r>
                            <a:rPr lang="en-US" altLang="ja-JP" sz="1600" b="0" i="1" smtClean="0">
                              <a:solidFill>
                                <a:srgbClr val="FF0000"/>
                              </a:solidFill>
                              <a:latin typeface="Cambria Math"/>
                            </a:rPr>
                            <m:t>𝑛</m:t>
                          </m:r>
                          <m:r>
                            <a:rPr lang="en-US" altLang="ja-JP" sz="1600" b="0" i="1" smtClean="0">
                              <a:solidFill>
                                <a:srgbClr val="FF0000"/>
                              </a:solidFill>
                              <a:latin typeface="Cambria Math"/>
                            </a:rPr>
                            <m:t>)</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a:rPr lang="en-US" altLang="ja-JP" sz="1600" i="1">
                              <a:solidFill>
                                <a:schemeClr val="tx1"/>
                              </a:solidFill>
                              <a:latin typeface="Cambria Math"/>
                            </a:rPr>
                            <m:t>𝜌</m:t>
                          </m:r>
                        </m:e>
                        <m:sub>
                          <m:r>
                            <a:rPr lang="en-US" altLang="ja-JP" sz="1600" i="1">
                              <a:solidFill>
                                <a:schemeClr val="tx1"/>
                              </a:solidFill>
                              <a:latin typeface="Cambria Math"/>
                            </a:rPr>
                            <m:t>𝑡</m:t>
                          </m:r>
                        </m:sub>
                      </m:sSub>
                      <m:f>
                        <m:fPr>
                          <m:ctrlPr>
                            <a:rPr lang="en-US" altLang="ja-JP" sz="1600" i="1">
                              <a:solidFill>
                                <a:schemeClr val="tx1"/>
                              </a:solidFill>
                              <a:latin typeface="Cambria Math"/>
                              <a:ea typeface="Cambria Math"/>
                            </a:rPr>
                          </m:ctrlPr>
                        </m:fPr>
                        <m:num>
                          <m:r>
                            <a:rPr lang="en-US" altLang="ja-JP" sz="1600" i="1">
                              <a:solidFill>
                                <a:schemeClr val="tx1"/>
                              </a:solidFill>
                              <a:latin typeface="Cambria Math"/>
                              <a:ea typeface="Cambria Math"/>
                            </a:rPr>
                            <m:t>1</m:t>
                          </m:r>
                        </m:num>
                        <m:den>
                          <m:r>
                            <a:rPr lang="en-US" altLang="ja-JP" sz="1600" i="1">
                              <a:solidFill>
                                <a:schemeClr val="tx1"/>
                              </a:solidFill>
                              <a:latin typeface="Cambria Math"/>
                              <a:ea typeface="Cambria Math"/>
                            </a:rPr>
                            <m:t>𝑆</m:t>
                          </m:r>
                        </m:den>
                      </m:f>
                      <m:nary>
                        <m:naryPr>
                          <m:chr m:val="∑"/>
                          <m:ctrlPr>
                            <a:rPr lang="en-US" altLang="ja-JP" sz="1600" i="1">
                              <a:solidFill>
                                <a:schemeClr val="tx1"/>
                              </a:solidFill>
                              <a:latin typeface="Cambria Math"/>
                              <a:ea typeface="Cambria Math"/>
                            </a:rPr>
                          </m:ctrlPr>
                        </m:naryPr>
                        <m:sub>
                          <m:r>
                            <m:rPr>
                              <m:brk m:alnAt="23"/>
                            </m:rPr>
                            <a:rPr lang="en-US" altLang="ja-JP" sz="1600" i="1">
                              <a:solidFill>
                                <a:schemeClr val="tx1"/>
                              </a:solidFill>
                              <a:latin typeface="Cambria Math"/>
                              <a:ea typeface="Cambria Math"/>
                            </a:rPr>
                            <m:t>𝑠</m:t>
                          </m:r>
                          <m:r>
                            <a:rPr lang="en-US" altLang="ja-JP" sz="1600" i="1">
                              <a:solidFill>
                                <a:schemeClr val="tx1"/>
                              </a:solidFill>
                              <a:latin typeface="Cambria Math"/>
                              <a:ea typeface="Cambria Math"/>
                            </a:rPr>
                            <m:t>=1</m:t>
                          </m:r>
                        </m:sub>
                        <m:sup>
                          <m:r>
                            <a:rPr lang="en-US" altLang="ja-JP" sz="1600" i="1">
                              <a:solidFill>
                                <a:schemeClr val="tx1"/>
                              </a:solidFill>
                              <a:latin typeface="Cambria Math"/>
                              <a:ea typeface="Cambria Math"/>
                            </a:rPr>
                            <m:t>𝑆</m:t>
                          </m:r>
                        </m:sup>
                        <m:e>
                          <m:d>
                            <m:dPr>
                              <m:ctrlPr>
                                <a:rPr lang="en-US" altLang="ja-JP" sz="1600" i="1">
                                  <a:solidFill>
                                    <a:schemeClr val="tx1"/>
                                  </a:solidFill>
                                  <a:latin typeface="Cambria Math"/>
                                </a:rPr>
                              </m:ctrlPr>
                            </m:dPr>
                            <m:e>
                              <m:sSub>
                                <m:sSubPr>
                                  <m:ctrlPr>
                                    <a:rPr lang="en-US" altLang="ja-JP" sz="1600" i="1">
                                      <a:solidFill>
                                        <a:schemeClr val="tx1"/>
                                      </a:solidFill>
                                      <a:latin typeface="Cambria Math"/>
                                    </a:rPr>
                                  </m:ctrlPr>
                                </m:sSubPr>
                                <m:e>
                                  <m:r>
                                    <a:rPr lang="en-US" altLang="ja-JP" sz="1600">
                                      <a:solidFill>
                                        <a:schemeClr val="tx1"/>
                                      </a:solidFill>
                                      <a:latin typeface="Cambria Math"/>
                                    </a:rPr>
                                    <m:t>𝛻</m:t>
                                  </m:r>
                                </m:e>
                                <m:sub>
                                  <m:sSub>
                                    <m:sSubPr>
                                      <m:ctrlPr>
                                        <a:rPr lang="en-US" altLang="ja-JP" sz="1600" i="1" smtClean="0">
                                          <a:solidFill>
                                            <a:schemeClr val="tx1"/>
                                          </a:solidFill>
                                          <a:latin typeface="Cambria Math"/>
                                        </a:rPr>
                                      </m:ctrlPr>
                                    </m:sSubPr>
                                    <m:e>
                                      <m:r>
                                        <a:rPr lang="en-US" altLang="ja-JP" sz="1600" i="1">
                                          <a:solidFill>
                                            <a:schemeClr val="tx1"/>
                                          </a:solidFill>
                                          <a:latin typeface="Cambria Math"/>
                                        </a:rPr>
                                        <m:t>𝜆</m:t>
                                      </m:r>
                                    </m:e>
                                    <m:sub>
                                      <m:r>
                                        <a:rPr lang="en-US" altLang="ja-JP" sz="1600" b="0" i="1" smtClean="0">
                                          <a:solidFill>
                                            <a:schemeClr val="tx1"/>
                                          </a:solidFill>
                                          <a:latin typeface="Cambria Math"/>
                                        </a:rPr>
                                        <m:t>𝑧</m:t>
                                      </m:r>
                                      <m:r>
                                        <a:rPr lang="en-US" altLang="ja-JP" sz="1600" b="0" i="1" smtClean="0">
                                          <a:solidFill>
                                            <a:srgbClr val="FF0000"/>
                                          </a:solidFill>
                                          <a:latin typeface="Cambria Math"/>
                                        </a:rPr>
                                        <m:t>(</m:t>
                                      </m:r>
                                      <m:r>
                                        <a:rPr lang="en-US" altLang="ja-JP" sz="1600" b="0" i="1" smtClean="0">
                                          <a:solidFill>
                                            <a:srgbClr val="FF0000"/>
                                          </a:solidFill>
                                          <a:latin typeface="Cambria Math"/>
                                        </a:rPr>
                                        <m:t>𝑛</m:t>
                                      </m:r>
                                      <m:r>
                                        <a:rPr lang="en-US" altLang="ja-JP" sz="1600" b="0" i="1" smtClean="0">
                                          <a:solidFill>
                                            <a:srgbClr val="FF0000"/>
                                          </a:solidFill>
                                          <a:latin typeface="Cambria Math"/>
                                        </a:rPr>
                                        <m:t>)</m:t>
                                      </m:r>
                                    </m:sub>
                                  </m:sSub>
                                </m:sub>
                              </m:sSub>
                              <m:func>
                                <m:funcPr>
                                  <m:ctrlPr>
                                    <a:rPr lang="en-US" altLang="ja-JP" sz="1600" i="1">
                                      <a:solidFill>
                                        <a:schemeClr val="tx1"/>
                                      </a:solidFill>
                                      <a:latin typeface="Cambria Math"/>
                                    </a:rPr>
                                  </m:ctrlPr>
                                </m:funcPr>
                                <m:fName>
                                  <m:r>
                                    <m:rPr>
                                      <m:sty m:val="p"/>
                                    </m:rPr>
                                    <a:rPr lang="en-US" altLang="ja-JP" sz="1600">
                                      <a:solidFill>
                                        <a:schemeClr val="tx1"/>
                                      </a:solidFill>
                                      <a:latin typeface="Cambria Math"/>
                                    </a:rPr>
                                    <m:t>log</m:t>
                                  </m:r>
                                </m:fName>
                                <m:e>
                                  <m:sSub>
                                    <m:sSubPr>
                                      <m:ctrlPr>
                                        <a:rPr lang="en-US" altLang="ja-JP" sz="1600" i="1" smtClean="0">
                                          <a:solidFill>
                                            <a:schemeClr val="tx1"/>
                                          </a:solidFill>
                                          <a:latin typeface="Cambria Math"/>
                                        </a:rPr>
                                      </m:ctrlPr>
                                    </m:sSubPr>
                                    <m:e>
                                      <m:r>
                                        <a:rPr lang="en-US" altLang="ja-JP" sz="1600" b="0" i="1" smtClean="0">
                                          <a:solidFill>
                                            <a:schemeClr val="tx1"/>
                                          </a:solidFill>
                                          <a:latin typeface="Cambria Math"/>
                                        </a:rPr>
                                        <m:t>𝑞</m:t>
                                      </m:r>
                                    </m:e>
                                    <m:sub>
                                      <m:r>
                                        <a:rPr lang="en-US" altLang="ja-JP" sz="1600" b="0" i="1" smtClean="0">
                                          <a:solidFill>
                                            <a:srgbClr val="FF0000"/>
                                          </a:solidFill>
                                          <a:latin typeface="Cambria Math"/>
                                        </a:rPr>
                                        <m:t>(</m:t>
                                      </m:r>
                                      <m:r>
                                        <a:rPr lang="en-US" altLang="ja-JP" sz="1600" b="0" i="1" smtClean="0">
                                          <a:solidFill>
                                            <a:srgbClr val="FF0000"/>
                                          </a:solidFill>
                                          <a:latin typeface="Cambria Math"/>
                                        </a:rPr>
                                        <m:t>𝑛</m:t>
                                      </m:r>
                                      <m:r>
                                        <a:rPr lang="en-US" altLang="ja-JP" sz="1600" b="0" i="1" smtClean="0">
                                          <a:solidFill>
                                            <a:srgbClr val="FF0000"/>
                                          </a:solidFill>
                                          <a:latin typeface="Cambria Math"/>
                                        </a:rPr>
                                        <m:t>)</m:t>
                                      </m:r>
                                    </m:sub>
                                  </m:sSub>
                                  <m:r>
                                    <a:rPr lang="en-US" altLang="ja-JP" sz="1600" i="1">
                                      <a:solidFill>
                                        <a:schemeClr val="tx1"/>
                                      </a:solidFill>
                                      <a:latin typeface="Cambria Math"/>
                                    </a:rPr>
                                    <m:t>(</m:t>
                                  </m:r>
                                  <m:sSub>
                                    <m:sSubPr>
                                      <m:ctrlPr>
                                        <a:rPr lang="en-US" altLang="ja-JP" sz="1600" i="1" smtClean="0">
                                          <a:solidFill>
                                            <a:schemeClr val="tx1"/>
                                          </a:solidFill>
                                          <a:latin typeface="Cambria Math"/>
                                        </a:rPr>
                                      </m:ctrlPr>
                                    </m:sSubPr>
                                    <m:e>
                                      <m:r>
                                        <a:rPr lang="en-US" altLang="ja-JP" sz="1600" i="1">
                                          <a:solidFill>
                                            <a:schemeClr val="tx1"/>
                                          </a:solidFill>
                                          <a:latin typeface="Cambria Math"/>
                                        </a:rPr>
                                        <m:t>𝑧</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sSub>
                                        <m:sSubPr>
                                          <m:ctrlPr>
                                            <a:rPr lang="en-US" altLang="ja-JP" sz="1600" i="1">
                                              <a:solidFill>
                                                <a:schemeClr val="tx1"/>
                                              </a:solidFill>
                                              <a:latin typeface="Cambria Math"/>
                                            </a:rPr>
                                          </m:ctrlPr>
                                        </m:sSubPr>
                                        <m:e>
                                          <m:r>
                                            <a:rPr lang="en-US" altLang="ja-JP" sz="1600" i="1">
                                              <a:solidFill>
                                                <a:schemeClr val="tx1"/>
                                              </a:solidFill>
                                              <a:latin typeface="Cambria Math"/>
                                            </a:rPr>
                                            <m:t>𝜋</m:t>
                                          </m:r>
                                        </m:e>
                                        <m:sub>
                                          <m:r>
                                            <a:rPr lang="en-US" altLang="ja-JP" sz="1600" i="1">
                                              <a:solidFill>
                                                <a:schemeClr val="tx1"/>
                                              </a:solidFill>
                                              <a:latin typeface="Cambria Math"/>
                                            </a:rPr>
                                            <m:t>𝑠</m:t>
                                          </m:r>
                                        </m:sub>
                                      </m:sSub>
                                      <m:r>
                                        <a:rPr lang="en-US" altLang="ja-JP" sz="1600" i="1">
                                          <a:solidFill>
                                            <a:schemeClr val="tx1"/>
                                          </a:solidFill>
                                          <a:latin typeface="Cambria Math"/>
                                        </a:rPr>
                                        <m:t>,</m:t>
                                      </m:r>
                                      <m:r>
                                        <a:rPr lang="en-US" altLang="ja-JP" sz="1600" i="1">
                                          <a:solidFill>
                                            <a:schemeClr val="tx1"/>
                                          </a:solidFill>
                                          <a:latin typeface="Cambria Math"/>
                                        </a:rPr>
                                        <m:t>𝜇</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m:rPr>
                                          <m:sty m:val="p"/>
                                        </m:rPr>
                                        <a:rPr lang="en-US" altLang="ja-JP" sz="1600">
                                          <a:solidFill>
                                            <a:schemeClr val="tx1"/>
                                          </a:solidFill>
                                          <a:latin typeface="Cambria Math"/>
                                        </a:rPr>
                                        <m:t>Λ</m:t>
                                      </m:r>
                                    </m:e>
                                    <m:sub>
                                      <m:r>
                                        <a:rPr lang="en-US" altLang="ja-JP" sz="1600" i="1">
                                          <a:solidFill>
                                            <a:schemeClr val="tx1"/>
                                          </a:solidFill>
                                          <a:latin typeface="Cambria Math"/>
                                        </a:rPr>
                                        <m:t>𝑠</m:t>
                                      </m:r>
                                    </m:sub>
                                  </m:sSub>
                                  <m:r>
                                    <a:rPr lang="en-US" altLang="ja-JP" sz="1600" i="1">
                                      <a:solidFill>
                                        <a:schemeClr val="tx1"/>
                                      </a:solidFill>
                                      <a:latin typeface="Cambria Math"/>
                                    </a:rPr>
                                    <m:t>)</m:t>
                                  </m:r>
                                </m:e>
                              </m:func>
                            </m:e>
                          </m:d>
                          <m:d>
                            <m:dPr>
                              <m:ctrlPr>
                                <a:rPr lang="en-US" altLang="ja-JP" sz="1600" i="1">
                                  <a:solidFill>
                                    <a:schemeClr val="tx1"/>
                                  </a:solidFill>
                                  <a:latin typeface="Cambria Math"/>
                                </a:rPr>
                              </m:ctrlPr>
                            </m:dPr>
                            <m:e>
                              <m:func>
                                <m:funcPr>
                                  <m:ctrlPr>
                                    <a:rPr lang="en-US" altLang="ja-JP" sz="1600" i="1">
                                      <a:solidFill>
                                        <a:schemeClr val="tx1"/>
                                      </a:solidFill>
                                      <a:latin typeface="Cambria Math"/>
                                    </a:rPr>
                                  </m:ctrlPr>
                                </m:funcPr>
                                <m:fName>
                                  <m:r>
                                    <m:rPr>
                                      <m:sty m:val="p"/>
                                    </m:rPr>
                                    <a:rPr lang="en-US" altLang="ja-JP" sz="1600">
                                      <a:solidFill>
                                        <a:schemeClr val="tx1"/>
                                      </a:solidFill>
                                      <a:latin typeface="Cambria Math"/>
                                    </a:rPr>
                                    <m:t>log</m:t>
                                  </m:r>
                                </m:fName>
                                <m:e>
                                  <m:sSub>
                                    <m:sSubPr>
                                      <m:ctrlPr>
                                        <a:rPr lang="en-US" altLang="ja-JP" sz="1600" i="1" smtClean="0">
                                          <a:solidFill>
                                            <a:schemeClr val="tx1"/>
                                          </a:solidFill>
                                          <a:latin typeface="Cambria Math"/>
                                        </a:rPr>
                                      </m:ctrlPr>
                                    </m:sSubPr>
                                    <m:e>
                                      <m:r>
                                        <a:rPr lang="en-US" altLang="ja-JP" sz="1600" b="0" i="1" smtClean="0">
                                          <a:solidFill>
                                            <a:schemeClr val="tx1"/>
                                          </a:solidFill>
                                          <a:latin typeface="Cambria Math"/>
                                        </a:rPr>
                                        <m:t>𝑝</m:t>
                                      </m:r>
                                    </m:e>
                                    <m:sub>
                                      <m:r>
                                        <a:rPr lang="en-US" altLang="ja-JP" sz="1600" i="1" smtClean="0">
                                          <a:solidFill>
                                            <a:srgbClr val="FF0000"/>
                                          </a:solidFill>
                                          <a:latin typeface="Cambria Math"/>
                                        </a:rPr>
                                        <m:t>(</m:t>
                                      </m:r>
                                      <m:r>
                                        <a:rPr lang="en-US" altLang="ja-JP" sz="1600" b="0" i="1" smtClean="0">
                                          <a:solidFill>
                                            <a:srgbClr val="FF0000"/>
                                          </a:solidFill>
                                          <a:latin typeface="Cambria Math"/>
                                        </a:rPr>
                                        <m:t>𝑛</m:t>
                                      </m:r>
                                      <m:r>
                                        <a:rPr lang="en-US" altLang="ja-JP" sz="1600" i="1" smtClean="0">
                                          <a:solidFill>
                                            <a:srgbClr val="FF0000"/>
                                          </a:solidFill>
                                          <a:latin typeface="Cambria Math"/>
                                        </a:rPr>
                                        <m:t>)</m:t>
                                      </m:r>
                                    </m:sub>
                                  </m:sSub>
                                  <m:d>
                                    <m:dPr>
                                      <m:ctrlPr>
                                        <a:rPr lang="en-US" altLang="ja-JP" sz="1600" i="1">
                                          <a:solidFill>
                                            <a:schemeClr val="tx1"/>
                                          </a:solidFill>
                                          <a:latin typeface="Cambria Math"/>
                                        </a:rPr>
                                      </m:ctrlPr>
                                    </m:dPr>
                                    <m:e>
                                      <m:r>
                                        <a:rPr lang="en-US" altLang="ja-JP" sz="1600" i="1">
                                          <a:solidFill>
                                            <a:schemeClr val="tx1"/>
                                          </a:solidFill>
                                          <a:latin typeface="Cambria Math"/>
                                        </a:rPr>
                                        <m:t>𝑥</m:t>
                                      </m:r>
                                      <m:r>
                                        <a:rPr lang="en-US" altLang="ja-JP" sz="1600" i="1">
                                          <a:solidFill>
                                            <a:schemeClr val="tx1"/>
                                          </a:solidFill>
                                          <a:latin typeface="Cambria Math"/>
                                        </a:rPr>
                                        <m:t>,</m:t>
                                      </m:r>
                                      <m:sSub>
                                        <m:sSubPr>
                                          <m:ctrlPr>
                                            <a:rPr lang="en-US" altLang="ja-JP" sz="1600" i="1" smtClean="0">
                                              <a:solidFill>
                                                <a:schemeClr val="tx1"/>
                                              </a:solidFill>
                                              <a:latin typeface="Cambria Math"/>
                                            </a:rPr>
                                          </m:ctrlPr>
                                        </m:sSubPr>
                                        <m:e>
                                          <m:r>
                                            <a:rPr lang="en-US" altLang="ja-JP" sz="1600" i="1">
                                              <a:solidFill>
                                                <a:schemeClr val="tx1"/>
                                              </a:solidFill>
                                              <a:latin typeface="Cambria Math"/>
                                            </a:rPr>
                                            <m:t>𝑧</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a:rPr lang="en-US" altLang="ja-JP" sz="1600" i="1">
                                              <a:solidFill>
                                                <a:schemeClr val="tx1"/>
                                              </a:solidFill>
                                              <a:latin typeface="Cambria Math"/>
                                            </a:rPr>
                                            <m:t>𝜋</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a:rPr lang="en-US" altLang="ja-JP" sz="1600" i="1">
                                              <a:solidFill>
                                                <a:schemeClr val="tx1"/>
                                              </a:solidFill>
                                              <a:latin typeface="Cambria Math"/>
                                            </a:rPr>
                                            <m:t>𝜇</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m:rPr>
                                              <m:sty m:val="p"/>
                                            </m:rPr>
                                            <a:rPr lang="en-US" altLang="ja-JP" sz="1600">
                                              <a:solidFill>
                                                <a:schemeClr val="tx1"/>
                                              </a:solidFill>
                                              <a:latin typeface="Cambria Math"/>
                                            </a:rPr>
                                            <m:t>Λ</m:t>
                                          </m:r>
                                        </m:e>
                                        <m:sub>
                                          <m:r>
                                            <a:rPr lang="en-US" altLang="ja-JP" sz="1600" i="1">
                                              <a:solidFill>
                                                <a:schemeClr val="tx1"/>
                                              </a:solidFill>
                                              <a:latin typeface="Cambria Math"/>
                                            </a:rPr>
                                            <m:t>𝑠</m:t>
                                          </m:r>
                                        </m:sub>
                                      </m:sSub>
                                    </m:e>
                                  </m:d>
                                  <m:r>
                                    <a:rPr lang="en-US" altLang="ja-JP" sz="1600" i="1">
                                      <a:solidFill>
                                        <a:schemeClr val="tx1"/>
                                      </a:solidFill>
                                      <a:latin typeface="Cambria Math"/>
                                    </a:rPr>
                                    <m:t>−</m:t>
                                  </m:r>
                                  <m:func>
                                    <m:funcPr>
                                      <m:ctrlPr>
                                        <a:rPr lang="en-US" altLang="ja-JP" sz="1600" i="1">
                                          <a:solidFill>
                                            <a:schemeClr val="tx1"/>
                                          </a:solidFill>
                                          <a:latin typeface="Cambria Math"/>
                                        </a:rPr>
                                      </m:ctrlPr>
                                    </m:funcPr>
                                    <m:fName>
                                      <m:r>
                                        <m:rPr>
                                          <m:sty m:val="p"/>
                                        </m:rPr>
                                        <a:rPr lang="en-US" altLang="ja-JP" sz="1600">
                                          <a:solidFill>
                                            <a:schemeClr val="tx1"/>
                                          </a:solidFill>
                                          <a:latin typeface="Cambria Math"/>
                                        </a:rPr>
                                        <m:t>log</m:t>
                                      </m:r>
                                    </m:fName>
                                    <m:e>
                                      <m:sSub>
                                        <m:sSubPr>
                                          <m:ctrlPr>
                                            <a:rPr lang="en-US" altLang="ja-JP" sz="1600" i="1" smtClean="0">
                                              <a:solidFill>
                                                <a:schemeClr val="tx1"/>
                                              </a:solidFill>
                                              <a:latin typeface="Cambria Math"/>
                                            </a:rPr>
                                          </m:ctrlPr>
                                        </m:sSubPr>
                                        <m:e>
                                          <m:r>
                                            <a:rPr lang="en-US" altLang="ja-JP" sz="1600" b="0" i="1" smtClean="0">
                                              <a:solidFill>
                                                <a:schemeClr val="tx1"/>
                                              </a:solidFill>
                                              <a:latin typeface="Cambria Math"/>
                                            </a:rPr>
                                            <m:t>𝑞</m:t>
                                          </m:r>
                                        </m:e>
                                        <m:sub>
                                          <m:r>
                                            <a:rPr lang="en-US" altLang="ja-JP" sz="1600" i="1" smtClean="0">
                                              <a:solidFill>
                                                <a:srgbClr val="FF0000"/>
                                              </a:solidFill>
                                              <a:latin typeface="Cambria Math"/>
                                            </a:rPr>
                                            <m:t>(</m:t>
                                          </m:r>
                                          <m:r>
                                            <a:rPr lang="en-US" altLang="ja-JP" sz="1600" b="0" i="1" smtClean="0">
                                              <a:solidFill>
                                                <a:srgbClr val="FF0000"/>
                                              </a:solidFill>
                                              <a:latin typeface="Cambria Math"/>
                                            </a:rPr>
                                            <m:t>𝑛</m:t>
                                          </m:r>
                                          <m:r>
                                            <a:rPr lang="en-US" altLang="ja-JP" sz="1600" i="1" smtClean="0">
                                              <a:solidFill>
                                                <a:srgbClr val="FF0000"/>
                                              </a:solidFill>
                                              <a:latin typeface="Cambria Math"/>
                                            </a:rPr>
                                            <m:t>)</m:t>
                                          </m:r>
                                        </m:sub>
                                      </m:sSub>
                                      <m:r>
                                        <a:rPr lang="en-US" altLang="ja-JP" sz="1600" i="1">
                                          <a:solidFill>
                                            <a:schemeClr val="tx1"/>
                                          </a:solidFill>
                                          <a:latin typeface="Cambria Math"/>
                                        </a:rPr>
                                        <m:t>(</m:t>
                                      </m:r>
                                      <m:sSub>
                                        <m:sSubPr>
                                          <m:ctrlPr>
                                            <a:rPr lang="en-US" altLang="ja-JP" sz="1600" i="1" smtClean="0">
                                              <a:solidFill>
                                                <a:schemeClr val="tx1"/>
                                              </a:solidFill>
                                              <a:latin typeface="Cambria Math"/>
                                            </a:rPr>
                                          </m:ctrlPr>
                                        </m:sSubPr>
                                        <m:e>
                                          <m:r>
                                            <a:rPr lang="en-US" altLang="ja-JP" sz="1600" i="1">
                                              <a:solidFill>
                                                <a:schemeClr val="tx1"/>
                                              </a:solidFill>
                                              <a:latin typeface="Cambria Math"/>
                                            </a:rPr>
                                            <m:t>𝑧</m:t>
                                          </m:r>
                                        </m:e>
                                        <m:sub>
                                          <m:r>
                                            <a:rPr lang="en-US" altLang="ja-JP" sz="1600" i="1">
                                              <a:solidFill>
                                                <a:schemeClr val="tx1"/>
                                              </a:solidFill>
                                              <a:latin typeface="Cambria Math"/>
                                            </a:rPr>
                                            <m:t>𝑠</m:t>
                                          </m:r>
                                        </m:sub>
                                      </m:sSub>
                                      <m:r>
                                        <a:rPr lang="en-US" altLang="ja-JP" sz="1600" i="1">
                                          <a:solidFill>
                                            <a:schemeClr val="tx1"/>
                                          </a:solidFill>
                                          <a:latin typeface="Cambria Math"/>
                                        </a:rPr>
                                        <m:t>, </m:t>
                                      </m:r>
                                      <m:sSub>
                                        <m:sSubPr>
                                          <m:ctrlPr>
                                            <a:rPr lang="en-US" altLang="ja-JP" sz="1600" i="1">
                                              <a:solidFill>
                                                <a:schemeClr val="tx1"/>
                                              </a:solidFill>
                                              <a:latin typeface="Cambria Math"/>
                                            </a:rPr>
                                          </m:ctrlPr>
                                        </m:sSubPr>
                                        <m:e>
                                          <m:r>
                                            <a:rPr lang="en-US" altLang="ja-JP" sz="1600" i="1">
                                              <a:solidFill>
                                                <a:schemeClr val="tx1"/>
                                              </a:solidFill>
                                              <a:latin typeface="Cambria Math"/>
                                            </a:rPr>
                                            <m:t>𝜋</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a:rPr lang="en-US" altLang="ja-JP" sz="1600" i="1">
                                              <a:solidFill>
                                                <a:schemeClr val="tx1"/>
                                              </a:solidFill>
                                              <a:latin typeface="Cambria Math"/>
                                            </a:rPr>
                                            <m:t>𝜇</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m:rPr>
                                              <m:sty m:val="p"/>
                                            </m:rPr>
                                            <a:rPr lang="en-US" altLang="ja-JP" sz="1600">
                                              <a:solidFill>
                                                <a:schemeClr val="tx1"/>
                                              </a:solidFill>
                                              <a:latin typeface="Cambria Math"/>
                                            </a:rPr>
                                            <m:t>Λ</m:t>
                                          </m:r>
                                        </m:e>
                                        <m:sub>
                                          <m:r>
                                            <a:rPr lang="en-US" altLang="ja-JP" sz="1600" i="1">
                                              <a:solidFill>
                                                <a:schemeClr val="tx1"/>
                                              </a:solidFill>
                                              <a:latin typeface="Cambria Math"/>
                                            </a:rPr>
                                            <m:t>𝑠</m:t>
                                          </m:r>
                                        </m:sub>
                                      </m:sSub>
                                      <m:r>
                                        <a:rPr lang="en-US" altLang="ja-JP" sz="1600" i="1">
                                          <a:solidFill>
                                            <a:schemeClr val="tx1"/>
                                          </a:solidFill>
                                          <a:latin typeface="Cambria Math"/>
                                        </a:rPr>
                                        <m:t>)</m:t>
                                      </m:r>
                                    </m:e>
                                  </m:func>
                                </m:e>
                              </m:func>
                            </m:e>
                          </m:d>
                        </m:e>
                      </m:nary>
                    </m:oMath>
                  </m:oMathPara>
                </a14:m>
                <a:endParaRPr lang="en-US" altLang="ja-JP" sz="1600" dirty="0">
                  <a:solidFill>
                    <a:schemeClr val="tx1"/>
                  </a:solidFill>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92331" y="4515159"/>
                <a:ext cx="9736253" cy="786049"/>
              </a:xfrm>
              <a:prstGeom prst="rect">
                <a:avLst/>
              </a:prstGeom>
              <a:blipFill rotWithShape="1">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282831" y="4011103"/>
                <a:ext cx="2258952" cy="358368"/>
              </a:xfrm>
              <a:prstGeom prst="rect">
                <a:avLst/>
              </a:prstGeom>
            </p:spPr>
            <p:txBody>
              <a:bodyPr wrap="none">
                <a:spAutoFit/>
              </a:bodyPr>
              <a:lstStyle/>
              <a:p>
                <a:r>
                  <a:rPr lang="ja-JP" altLang="en-US" sz="1600" dirty="0"/>
                  <a:t>（ </a:t>
                </a:r>
                <a14:m>
                  <m:oMath xmlns:m="http://schemas.openxmlformats.org/officeDocument/2006/math">
                    <m:sSub>
                      <m:sSubPr>
                        <m:ctrlPr>
                          <a:rPr lang="en-US" altLang="ja-JP" sz="1600" i="1" smtClean="0">
                            <a:solidFill>
                              <a:schemeClr val="tx1"/>
                            </a:solidFill>
                            <a:latin typeface="Cambria Math"/>
                          </a:rPr>
                        </m:ctrlPr>
                      </m:sSubPr>
                      <m:e>
                        <m:r>
                          <a:rPr lang="en-US" altLang="ja-JP" sz="1600" b="0" i="1">
                            <a:solidFill>
                              <a:schemeClr val="tx1"/>
                            </a:solidFill>
                            <a:latin typeface="Cambria Math"/>
                          </a:rPr>
                          <m:t>𝜆</m:t>
                        </m:r>
                      </m:e>
                      <m:sub>
                        <m:r>
                          <a:rPr lang="en-US" altLang="ja-JP" sz="1600" b="0" i="1">
                            <a:solidFill>
                              <a:schemeClr val="tx1"/>
                            </a:solidFill>
                            <a:latin typeface="Cambria Math"/>
                          </a:rPr>
                          <m:t>𝜇𝛬</m:t>
                        </m:r>
                      </m:sub>
                    </m:sSub>
                  </m:oMath>
                </a14:m>
                <a:r>
                  <a:rPr lang="en-US" altLang="ja-JP" sz="1600" dirty="0">
                    <a:solidFill>
                      <a:schemeClr val="tx1"/>
                    </a:solidFill>
                  </a:rPr>
                  <a:t> , </a:t>
                </a:r>
                <a14:m>
                  <m:oMath xmlns:m="http://schemas.openxmlformats.org/officeDocument/2006/math">
                    <m:sSub>
                      <m:sSubPr>
                        <m:ctrlPr>
                          <a:rPr lang="en-US" altLang="ja-JP" sz="1600" i="1">
                            <a:solidFill>
                              <a:schemeClr val="tx1"/>
                            </a:solidFill>
                            <a:latin typeface="Cambria Math"/>
                          </a:rPr>
                        </m:ctrlPr>
                      </m:sSubPr>
                      <m:e>
                        <m:r>
                          <a:rPr lang="en-US" altLang="ja-JP" sz="1600" b="0" i="1">
                            <a:solidFill>
                              <a:schemeClr val="tx1"/>
                            </a:solidFill>
                            <a:latin typeface="Cambria Math"/>
                          </a:rPr>
                          <m:t>𝜆</m:t>
                        </m:r>
                      </m:e>
                      <m:sub>
                        <m:r>
                          <a:rPr lang="en-US" altLang="ja-JP" sz="1600" b="0" i="1">
                            <a:solidFill>
                              <a:schemeClr val="tx1"/>
                            </a:solidFill>
                            <a:latin typeface="Cambria Math"/>
                          </a:rPr>
                          <m:t>𝛬</m:t>
                        </m:r>
                      </m:sub>
                    </m:sSub>
                  </m:oMath>
                </a14:m>
                <a:r>
                  <a:rPr lang="en-US" altLang="ja-JP" sz="1600" dirty="0">
                    <a:solidFill>
                      <a:schemeClr val="tx1"/>
                    </a:solidFill>
                  </a:rPr>
                  <a:t> , </a:t>
                </a:r>
                <a14:m>
                  <m:oMath xmlns:m="http://schemas.openxmlformats.org/officeDocument/2006/math">
                    <m:sSub>
                      <m:sSubPr>
                        <m:ctrlPr>
                          <a:rPr lang="en-US" altLang="ja-JP" sz="1600" i="1">
                            <a:solidFill>
                              <a:schemeClr val="tx1"/>
                            </a:solidFill>
                            <a:latin typeface="Cambria Math"/>
                          </a:rPr>
                        </m:ctrlPr>
                      </m:sSubPr>
                      <m:e>
                        <m:r>
                          <a:rPr lang="en-US" altLang="ja-JP" sz="1600" b="0" i="1">
                            <a:solidFill>
                              <a:schemeClr val="tx1"/>
                            </a:solidFill>
                            <a:latin typeface="Cambria Math"/>
                          </a:rPr>
                          <m:t>𝜆</m:t>
                        </m:r>
                      </m:e>
                      <m:sub>
                        <m:r>
                          <a:rPr lang="en-US" altLang="ja-JP" sz="1600" b="0" i="1">
                            <a:solidFill>
                              <a:schemeClr val="tx1"/>
                            </a:solidFill>
                            <a:latin typeface="Cambria Math"/>
                          </a:rPr>
                          <m:t>𝜈</m:t>
                        </m:r>
                      </m:sub>
                    </m:sSub>
                  </m:oMath>
                </a14:m>
                <a:r>
                  <a:rPr lang="ja-JP" altLang="en-US" sz="1600" dirty="0" smtClean="0">
                    <a:solidFill>
                      <a:schemeClr val="tx1"/>
                    </a:solidFill>
                  </a:rPr>
                  <a:t>も同様）</a:t>
                </a:r>
                <a:endParaRPr lang="ja-JP" altLang="en-US" sz="1600" dirty="0">
                  <a:solidFill>
                    <a:schemeClr val="tx1"/>
                  </a:solidFill>
                </a:endParaRPr>
              </a:p>
            </p:txBody>
          </p:sp>
        </mc:Choice>
        <mc:Fallback xmlns="">
          <p:sp>
            <p:nvSpPr>
              <p:cNvPr id="9" name="正方形/長方形 8"/>
              <p:cNvSpPr>
                <a:spLocks noRot="1" noChangeAspect="1" noMove="1" noResize="1" noEditPoints="1" noAdjustHandles="1" noChangeArrowheads="1" noChangeShapeType="1" noTextEdit="1"/>
              </p:cNvSpPr>
              <p:nvPr/>
            </p:nvSpPr>
            <p:spPr>
              <a:xfrm>
                <a:off x="282831" y="4011103"/>
                <a:ext cx="2258952" cy="358368"/>
              </a:xfrm>
              <a:prstGeom prst="rect">
                <a:avLst/>
              </a:prstGeom>
              <a:blipFill rotWithShape="1">
                <a:blip r:embed="rId4"/>
                <a:stretch>
                  <a:fillRect l="-1348" t="-8475" b="-16949"/>
                </a:stretch>
              </a:blipFill>
            </p:spPr>
            <p:txBody>
              <a:bodyPr/>
              <a:lstStyle/>
              <a:p>
                <a:r>
                  <a:rPr lang="ja-JP" altLang="en-US">
                    <a:noFill/>
                  </a:rPr>
                  <a:t> </a:t>
                </a:r>
              </a:p>
            </p:txBody>
          </p:sp>
        </mc:Fallback>
      </mc:AlternateContent>
      <p:sp>
        <p:nvSpPr>
          <p:cNvPr id="10" name="正方形/長方形 9"/>
          <p:cNvSpPr/>
          <p:nvPr/>
        </p:nvSpPr>
        <p:spPr>
          <a:xfrm>
            <a:off x="3635896" y="764704"/>
            <a:ext cx="5428089" cy="307777"/>
          </a:xfrm>
          <a:prstGeom prst="rect">
            <a:avLst/>
          </a:prstGeom>
        </p:spPr>
        <p:txBody>
          <a:bodyPr wrap="none">
            <a:spAutoFit/>
          </a:bodyPr>
          <a:lstStyle/>
          <a:p>
            <a:r>
              <a:rPr lang="en-US" altLang="ja-JP" sz="1400" b="1" dirty="0" smtClean="0"/>
              <a:t>N</a:t>
            </a:r>
            <a:r>
              <a:rPr lang="ja-JP" altLang="en-US" sz="1400" b="1" dirty="0" smtClean="0"/>
              <a:t>：観測値の数、 </a:t>
            </a:r>
            <a:r>
              <a:rPr lang="en-US" altLang="ja-JP" sz="1400" b="1" dirty="0" smtClean="0"/>
              <a:t>K</a:t>
            </a:r>
            <a:r>
              <a:rPr lang="ja-JP" altLang="en-US" sz="1400" b="1" dirty="0" smtClean="0"/>
              <a:t>：クラスタ数、 </a:t>
            </a:r>
            <a:r>
              <a:rPr lang="en-US" altLang="ja-JP" sz="1400" b="1" dirty="0" smtClean="0"/>
              <a:t>S</a:t>
            </a:r>
            <a:r>
              <a:rPr lang="ja-JP" altLang="en-US" sz="1400" b="1" dirty="0" smtClean="0"/>
              <a:t>：近似分布からドローするサンプル数</a:t>
            </a:r>
            <a:endParaRPr lang="en-US" altLang="ja-JP" sz="1400" b="1" dirty="0"/>
          </a:p>
        </p:txBody>
      </p:sp>
      <mc:AlternateContent xmlns:mc="http://schemas.openxmlformats.org/markup-compatibility/2006" xmlns:a14="http://schemas.microsoft.com/office/drawing/2010/main">
        <mc:Choice Requires="a14">
          <p:sp>
            <p:nvSpPr>
              <p:cNvPr id="11" name="正方形/長方形 10"/>
              <p:cNvSpPr/>
              <p:nvPr/>
            </p:nvSpPr>
            <p:spPr>
              <a:xfrm>
                <a:off x="107505" y="1346807"/>
                <a:ext cx="9361040" cy="78604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600" i="1" smtClean="0">
                              <a:solidFill>
                                <a:schemeClr val="tx1"/>
                              </a:solidFill>
                              <a:latin typeface="Cambria Math"/>
                            </a:rPr>
                          </m:ctrlPr>
                        </m:sSubPr>
                        <m:e>
                          <m:r>
                            <a:rPr lang="en-US" altLang="ja-JP" sz="1600" i="1">
                              <a:solidFill>
                                <a:schemeClr val="tx1"/>
                              </a:solidFill>
                              <a:latin typeface="Cambria Math"/>
                            </a:rPr>
                            <m:t>𝜆</m:t>
                          </m:r>
                        </m:e>
                        <m:sub>
                          <m:r>
                            <a:rPr lang="en-US" altLang="ja-JP" sz="1600" i="1">
                              <a:solidFill>
                                <a:schemeClr val="tx1"/>
                              </a:solidFill>
                              <a:latin typeface="Cambria Math"/>
                            </a:rPr>
                            <m:t>𝜇</m:t>
                          </m:r>
                        </m:sub>
                      </m:sSub>
                      <m:r>
                        <a:rPr lang="en-US" altLang="ja-JP" sz="1600" i="1">
                          <a:solidFill>
                            <a:schemeClr val="tx1"/>
                          </a:solidFill>
                          <a:latin typeface="Cambria Math"/>
                        </a:rPr>
                        <m:t>=</m:t>
                      </m:r>
                      <m:sSub>
                        <m:sSubPr>
                          <m:ctrlPr>
                            <a:rPr lang="en-US" altLang="ja-JP" sz="1600" i="1" smtClean="0">
                              <a:solidFill>
                                <a:schemeClr val="tx1"/>
                              </a:solidFill>
                              <a:latin typeface="Cambria Math"/>
                            </a:rPr>
                          </m:ctrlPr>
                        </m:sSubPr>
                        <m:e>
                          <m:r>
                            <a:rPr lang="en-US" altLang="ja-JP" sz="1600" i="1">
                              <a:solidFill>
                                <a:schemeClr val="tx1"/>
                              </a:solidFill>
                              <a:latin typeface="Cambria Math"/>
                            </a:rPr>
                            <m:t>𝜆</m:t>
                          </m:r>
                        </m:e>
                        <m:sub>
                          <m:r>
                            <a:rPr lang="en-US" altLang="ja-JP" sz="1600" i="1">
                              <a:solidFill>
                                <a:schemeClr val="tx1"/>
                              </a:solidFill>
                              <a:latin typeface="Cambria Math"/>
                            </a:rPr>
                            <m:t>𝜇</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a:rPr lang="en-US" altLang="ja-JP" sz="1600" i="1">
                              <a:solidFill>
                                <a:schemeClr val="tx1"/>
                              </a:solidFill>
                              <a:latin typeface="Cambria Math"/>
                            </a:rPr>
                            <m:t>𝜌</m:t>
                          </m:r>
                        </m:e>
                        <m:sub>
                          <m:r>
                            <a:rPr lang="en-US" altLang="ja-JP" sz="1600" i="1">
                              <a:solidFill>
                                <a:schemeClr val="tx1"/>
                              </a:solidFill>
                              <a:latin typeface="Cambria Math"/>
                            </a:rPr>
                            <m:t>𝑡</m:t>
                          </m:r>
                        </m:sub>
                      </m:sSub>
                      <m:f>
                        <m:fPr>
                          <m:ctrlPr>
                            <a:rPr lang="en-US" altLang="ja-JP" sz="1600" i="1">
                              <a:solidFill>
                                <a:schemeClr val="tx1"/>
                              </a:solidFill>
                              <a:latin typeface="Cambria Math"/>
                              <a:ea typeface="Cambria Math"/>
                            </a:rPr>
                          </m:ctrlPr>
                        </m:fPr>
                        <m:num>
                          <m:r>
                            <a:rPr lang="en-US" altLang="ja-JP" sz="1600" i="1">
                              <a:solidFill>
                                <a:schemeClr val="tx1"/>
                              </a:solidFill>
                              <a:latin typeface="Cambria Math"/>
                              <a:ea typeface="Cambria Math"/>
                            </a:rPr>
                            <m:t>1</m:t>
                          </m:r>
                        </m:num>
                        <m:den>
                          <m:r>
                            <a:rPr lang="en-US" altLang="ja-JP" sz="1600" i="1">
                              <a:solidFill>
                                <a:schemeClr val="tx1"/>
                              </a:solidFill>
                              <a:latin typeface="Cambria Math"/>
                              <a:ea typeface="Cambria Math"/>
                            </a:rPr>
                            <m:t>𝑆</m:t>
                          </m:r>
                        </m:den>
                      </m:f>
                      <m:nary>
                        <m:naryPr>
                          <m:chr m:val="∑"/>
                          <m:ctrlPr>
                            <a:rPr lang="en-US" altLang="ja-JP" sz="1600" i="1">
                              <a:solidFill>
                                <a:schemeClr val="tx1"/>
                              </a:solidFill>
                              <a:latin typeface="Cambria Math"/>
                              <a:ea typeface="Cambria Math"/>
                            </a:rPr>
                          </m:ctrlPr>
                        </m:naryPr>
                        <m:sub>
                          <m:r>
                            <m:rPr>
                              <m:brk m:alnAt="23"/>
                            </m:rPr>
                            <a:rPr lang="en-US" altLang="ja-JP" sz="1600" i="1">
                              <a:solidFill>
                                <a:schemeClr val="tx1"/>
                              </a:solidFill>
                              <a:latin typeface="Cambria Math"/>
                              <a:ea typeface="Cambria Math"/>
                            </a:rPr>
                            <m:t>𝑠</m:t>
                          </m:r>
                          <m:r>
                            <a:rPr lang="en-US" altLang="ja-JP" sz="1600" i="1">
                              <a:solidFill>
                                <a:schemeClr val="tx1"/>
                              </a:solidFill>
                              <a:latin typeface="Cambria Math"/>
                              <a:ea typeface="Cambria Math"/>
                            </a:rPr>
                            <m:t>=1</m:t>
                          </m:r>
                        </m:sub>
                        <m:sup>
                          <m:r>
                            <a:rPr lang="en-US" altLang="ja-JP" sz="1600" i="1">
                              <a:solidFill>
                                <a:schemeClr val="tx1"/>
                              </a:solidFill>
                              <a:latin typeface="Cambria Math"/>
                              <a:ea typeface="Cambria Math"/>
                            </a:rPr>
                            <m:t>𝑆</m:t>
                          </m:r>
                        </m:sup>
                        <m:e>
                          <m:d>
                            <m:dPr>
                              <m:ctrlPr>
                                <a:rPr lang="en-US" altLang="ja-JP" sz="1600" i="1">
                                  <a:solidFill>
                                    <a:schemeClr val="tx1"/>
                                  </a:solidFill>
                                  <a:latin typeface="Cambria Math"/>
                                </a:rPr>
                              </m:ctrlPr>
                            </m:dPr>
                            <m:e>
                              <m:sSub>
                                <m:sSubPr>
                                  <m:ctrlPr>
                                    <a:rPr lang="en-US" altLang="ja-JP" sz="1600" i="1">
                                      <a:solidFill>
                                        <a:schemeClr val="tx1"/>
                                      </a:solidFill>
                                      <a:latin typeface="Cambria Math"/>
                                    </a:rPr>
                                  </m:ctrlPr>
                                </m:sSubPr>
                                <m:e>
                                  <m:r>
                                    <a:rPr lang="en-US" altLang="ja-JP" sz="1600">
                                      <a:solidFill>
                                        <a:schemeClr val="tx1"/>
                                      </a:solidFill>
                                      <a:latin typeface="Cambria Math"/>
                                    </a:rPr>
                                    <m:t>𝛻</m:t>
                                  </m:r>
                                </m:e>
                                <m:sub>
                                  <m:sSub>
                                    <m:sSubPr>
                                      <m:ctrlPr>
                                        <a:rPr lang="en-US" altLang="ja-JP" sz="1600" i="1" smtClean="0">
                                          <a:solidFill>
                                            <a:schemeClr val="tx1"/>
                                          </a:solidFill>
                                          <a:latin typeface="Cambria Math"/>
                                        </a:rPr>
                                      </m:ctrlPr>
                                    </m:sSubPr>
                                    <m:e>
                                      <m:r>
                                        <a:rPr lang="en-US" altLang="ja-JP" sz="1600" i="1">
                                          <a:solidFill>
                                            <a:schemeClr val="tx1"/>
                                          </a:solidFill>
                                          <a:latin typeface="Cambria Math"/>
                                        </a:rPr>
                                        <m:t>𝜆</m:t>
                                      </m:r>
                                    </m:e>
                                    <m:sub>
                                      <m:r>
                                        <a:rPr lang="en-US" altLang="ja-JP" sz="1600" i="1">
                                          <a:solidFill>
                                            <a:schemeClr val="tx1"/>
                                          </a:solidFill>
                                          <a:latin typeface="Cambria Math"/>
                                        </a:rPr>
                                        <m:t>𝜇</m:t>
                                      </m:r>
                                    </m:sub>
                                  </m:sSub>
                                </m:sub>
                              </m:sSub>
                              <m:func>
                                <m:funcPr>
                                  <m:ctrlPr>
                                    <a:rPr lang="en-US" altLang="ja-JP" sz="1600" i="1">
                                      <a:solidFill>
                                        <a:schemeClr val="tx1"/>
                                      </a:solidFill>
                                      <a:latin typeface="Cambria Math"/>
                                    </a:rPr>
                                  </m:ctrlPr>
                                </m:funcPr>
                                <m:fName>
                                  <m:r>
                                    <m:rPr>
                                      <m:sty m:val="p"/>
                                    </m:rPr>
                                    <a:rPr lang="en-US" altLang="ja-JP" sz="1600">
                                      <a:solidFill>
                                        <a:schemeClr val="tx1"/>
                                      </a:solidFill>
                                      <a:latin typeface="Cambria Math"/>
                                    </a:rPr>
                                    <m:t>log</m:t>
                                  </m:r>
                                </m:fName>
                                <m:e>
                                  <m:r>
                                    <a:rPr lang="en-US" altLang="ja-JP" sz="1600" i="1">
                                      <a:solidFill>
                                        <a:schemeClr val="tx1"/>
                                      </a:solidFill>
                                      <a:latin typeface="Cambria Math"/>
                                    </a:rPr>
                                    <m:t>𝑞</m:t>
                                  </m:r>
                                  <m:r>
                                    <a:rPr lang="en-US" altLang="ja-JP" sz="1600" i="1">
                                      <a:solidFill>
                                        <a:schemeClr val="tx1"/>
                                      </a:solidFill>
                                      <a:latin typeface="Cambria Math"/>
                                    </a:rPr>
                                    <m:t>(</m:t>
                                  </m:r>
                                  <m:sSub>
                                    <m:sSubPr>
                                      <m:ctrlPr>
                                        <a:rPr lang="en-US" altLang="ja-JP" sz="1600" i="1" smtClean="0">
                                          <a:solidFill>
                                            <a:schemeClr val="tx1"/>
                                          </a:solidFill>
                                          <a:latin typeface="Cambria Math"/>
                                        </a:rPr>
                                      </m:ctrlPr>
                                    </m:sSubPr>
                                    <m:e>
                                      <m:r>
                                        <a:rPr lang="en-US" altLang="ja-JP" sz="1600" i="1">
                                          <a:solidFill>
                                            <a:schemeClr val="tx1"/>
                                          </a:solidFill>
                                          <a:latin typeface="Cambria Math"/>
                                        </a:rPr>
                                        <m:t>𝑧</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sSub>
                                        <m:sSubPr>
                                          <m:ctrlPr>
                                            <a:rPr lang="en-US" altLang="ja-JP" sz="1600" i="1">
                                              <a:solidFill>
                                                <a:schemeClr val="tx1"/>
                                              </a:solidFill>
                                              <a:latin typeface="Cambria Math"/>
                                            </a:rPr>
                                          </m:ctrlPr>
                                        </m:sSubPr>
                                        <m:e>
                                          <m:r>
                                            <a:rPr lang="en-US" altLang="ja-JP" sz="1600" i="1">
                                              <a:solidFill>
                                                <a:schemeClr val="tx1"/>
                                              </a:solidFill>
                                              <a:latin typeface="Cambria Math"/>
                                            </a:rPr>
                                            <m:t>𝜋</m:t>
                                          </m:r>
                                        </m:e>
                                        <m:sub>
                                          <m:r>
                                            <a:rPr lang="en-US" altLang="ja-JP" sz="1600" i="1">
                                              <a:solidFill>
                                                <a:schemeClr val="tx1"/>
                                              </a:solidFill>
                                              <a:latin typeface="Cambria Math"/>
                                            </a:rPr>
                                            <m:t>𝑠</m:t>
                                          </m:r>
                                        </m:sub>
                                      </m:sSub>
                                      <m:r>
                                        <a:rPr lang="en-US" altLang="ja-JP" sz="1600" i="1">
                                          <a:solidFill>
                                            <a:schemeClr val="tx1"/>
                                          </a:solidFill>
                                          <a:latin typeface="Cambria Math"/>
                                        </a:rPr>
                                        <m:t>,</m:t>
                                      </m:r>
                                      <m:r>
                                        <a:rPr lang="en-US" altLang="ja-JP" sz="1600" i="1">
                                          <a:solidFill>
                                            <a:schemeClr val="tx1"/>
                                          </a:solidFill>
                                          <a:latin typeface="Cambria Math"/>
                                        </a:rPr>
                                        <m:t>𝜇</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m:rPr>
                                          <m:sty m:val="p"/>
                                        </m:rPr>
                                        <a:rPr lang="en-US" altLang="ja-JP" sz="1600">
                                          <a:solidFill>
                                            <a:schemeClr val="tx1"/>
                                          </a:solidFill>
                                          <a:latin typeface="Cambria Math"/>
                                        </a:rPr>
                                        <m:t>Λ</m:t>
                                      </m:r>
                                    </m:e>
                                    <m:sub>
                                      <m:r>
                                        <a:rPr lang="en-US" altLang="ja-JP" sz="1600" i="1">
                                          <a:solidFill>
                                            <a:schemeClr val="tx1"/>
                                          </a:solidFill>
                                          <a:latin typeface="Cambria Math"/>
                                        </a:rPr>
                                        <m:t>𝑠</m:t>
                                      </m:r>
                                    </m:sub>
                                  </m:sSub>
                                  <m:r>
                                    <a:rPr lang="en-US" altLang="ja-JP" sz="1600" i="1">
                                      <a:solidFill>
                                        <a:schemeClr val="tx1"/>
                                      </a:solidFill>
                                      <a:latin typeface="Cambria Math"/>
                                    </a:rPr>
                                    <m:t>)</m:t>
                                  </m:r>
                                </m:e>
                              </m:func>
                            </m:e>
                          </m:d>
                          <m:d>
                            <m:dPr>
                              <m:ctrlPr>
                                <a:rPr lang="en-US" altLang="ja-JP" sz="1600" i="1">
                                  <a:solidFill>
                                    <a:schemeClr val="tx1"/>
                                  </a:solidFill>
                                  <a:latin typeface="Cambria Math"/>
                                </a:rPr>
                              </m:ctrlPr>
                            </m:dPr>
                            <m:e>
                              <m:func>
                                <m:funcPr>
                                  <m:ctrlPr>
                                    <a:rPr lang="en-US" altLang="ja-JP" sz="1600" i="1">
                                      <a:solidFill>
                                        <a:schemeClr val="tx1"/>
                                      </a:solidFill>
                                      <a:latin typeface="Cambria Math"/>
                                    </a:rPr>
                                  </m:ctrlPr>
                                </m:funcPr>
                                <m:fName>
                                  <m:r>
                                    <m:rPr>
                                      <m:sty m:val="p"/>
                                    </m:rPr>
                                    <a:rPr lang="en-US" altLang="ja-JP" sz="1600">
                                      <a:solidFill>
                                        <a:schemeClr val="tx1"/>
                                      </a:solidFill>
                                      <a:latin typeface="Cambria Math"/>
                                    </a:rPr>
                                    <m:t>log</m:t>
                                  </m:r>
                                </m:fName>
                                <m:e>
                                  <m:r>
                                    <a:rPr lang="en-US" altLang="ja-JP" sz="1600" i="1">
                                      <a:solidFill>
                                        <a:schemeClr val="tx1"/>
                                      </a:solidFill>
                                      <a:latin typeface="Cambria Math"/>
                                    </a:rPr>
                                    <m:t>𝑝</m:t>
                                  </m:r>
                                  <m:d>
                                    <m:dPr>
                                      <m:ctrlPr>
                                        <a:rPr lang="en-US" altLang="ja-JP" sz="1600" i="1">
                                          <a:solidFill>
                                            <a:schemeClr val="tx1"/>
                                          </a:solidFill>
                                          <a:latin typeface="Cambria Math"/>
                                        </a:rPr>
                                      </m:ctrlPr>
                                    </m:dPr>
                                    <m:e>
                                      <m:r>
                                        <a:rPr lang="en-US" altLang="ja-JP" sz="1600" i="1">
                                          <a:solidFill>
                                            <a:schemeClr val="tx1"/>
                                          </a:solidFill>
                                          <a:latin typeface="Cambria Math"/>
                                        </a:rPr>
                                        <m:t>𝑥</m:t>
                                      </m:r>
                                      <m:r>
                                        <a:rPr lang="en-US" altLang="ja-JP" sz="1600" i="1">
                                          <a:solidFill>
                                            <a:schemeClr val="tx1"/>
                                          </a:solidFill>
                                          <a:latin typeface="Cambria Math"/>
                                        </a:rPr>
                                        <m:t>,</m:t>
                                      </m:r>
                                      <m:sSub>
                                        <m:sSubPr>
                                          <m:ctrlPr>
                                            <a:rPr lang="en-US" altLang="ja-JP" sz="1600" i="1" smtClean="0">
                                              <a:solidFill>
                                                <a:schemeClr val="tx1"/>
                                              </a:solidFill>
                                              <a:latin typeface="Cambria Math"/>
                                            </a:rPr>
                                          </m:ctrlPr>
                                        </m:sSubPr>
                                        <m:e>
                                          <m:r>
                                            <a:rPr lang="en-US" altLang="ja-JP" sz="1600" i="1">
                                              <a:solidFill>
                                                <a:schemeClr val="tx1"/>
                                              </a:solidFill>
                                              <a:latin typeface="Cambria Math"/>
                                            </a:rPr>
                                            <m:t>𝑧</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a:rPr lang="en-US" altLang="ja-JP" sz="1600" i="1">
                                              <a:solidFill>
                                                <a:schemeClr val="tx1"/>
                                              </a:solidFill>
                                              <a:latin typeface="Cambria Math"/>
                                            </a:rPr>
                                            <m:t>𝜋</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a:rPr lang="en-US" altLang="ja-JP" sz="1600" i="1">
                                              <a:solidFill>
                                                <a:schemeClr val="tx1"/>
                                              </a:solidFill>
                                              <a:latin typeface="Cambria Math"/>
                                            </a:rPr>
                                            <m:t>𝜇</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m:rPr>
                                              <m:sty m:val="p"/>
                                            </m:rPr>
                                            <a:rPr lang="en-US" altLang="ja-JP" sz="1600">
                                              <a:solidFill>
                                                <a:schemeClr val="tx1"/>
                                              </a:solidFill>
                                              <a:latin typeface="Cambria Math"/>
                                            </a:rPr>
                                            <m:t>Λ</m:t>
                                          </m:r>
                                        </m:e>
                                        <m:sub>
                                          <m:r>
                                            <a:rPr lang="en-US" altLang="ja-JP" sz="1600" i="1">
                                              <a:solidFill>
                                                <a:schemeClr val="tx1"/>
                                              </a:solidFill>
                                              <a:latin typeface="Cambria Math"/>
                                            </a:rPr>
                                            <m:t>𝑠</m:t>
                                          </m:r>
                                        </m:sub>
                                      </m:sSub>
                                    </m:e>
                                  </m:d>
                                  <m:r>
                                    <a:rPr lang="en-US" altLang="ja-JP" sz="1600" i="1">
                                      <a:solidFill>
                                        <a:schemeClr val="tx1"/>
                                      </a:solidFill>
                                      <a:latin typeface="Cambria Math"/>
                                    </a:rPr>
                                    <m:t>−</m:t>
                                  </m:r>
                                  <m:func>
                                    <m:funcPr>
                                      <m:ctrlPr>
                                        <a:rPr lang="en-US" altLang="ja-JP" sz="1600" i="1">
                                          <a:solidFill>
                                            <a:schemeClr val="tx1"/>
                                          </a:solidFill>
                                          <a:latin typeface="Cambria Math"/>
                                        </a:rPr>
                                      </m:ctrlPr>
                                    </m:funcPr>
                                    <m:fName>
                                      <m:r>
                                        <m:rPr>
                                          <m:sty m:val="p"/>
                                        </m:rPr>
                                        <a:rPr lang="en-US" altLang="ja-JP" sz="1600">
                                          <a:solidFill>
                                            <a:schemeClr val="tx1"/>
                                          </a:solidFill>
                                          <a:latin typeface="Cambria Math"/>
                                        </a:rPr>
                                        <m:t>log</m:t>
                                      </m:r>
                                    </m:fName>
                                    <m:e>
                                      <m:r>
                                        <a:rPr lang="en-US" altLang="ja-JP" sz="1600" i="1">
                                          <a:solidFill>
                                            <a:schemeClr val="tx1"/>
                                          </a:solidFill>
                                          <a:latin typeface="Cambria Math"/>
                                        </a:rPr>
                                        <m:t>𝑞</m:t>
                                      </m:r>
                                      <m:r>
                                        <a:rPr lang="en-US" altLang="ja-JP" sz="1600" i="1">
                                          <a:solidFill>
                                            <a:schemeClr val="tx1"/>
                                          </a:solidFill>
                                          <a:latin typeface="Cambria Math"/>
                                        </a:rPr>
                                        <m:t>(</m:t>
                                      </m:r>
                                      <m:sSub>
                                        <m:sSubPr>
                                          <m:ctrlPr>
                                            <a:rPr lang="en-US" altLang="ja-JP" sz="1600" i="1" smtClean="0">
                                              <a:solidFill>
                                                <a:schemeClr val="tx1"/>
                                              </a:solidFill>
                                              <a:latin typeface="Cambria Math"/>
                                            </a:rPr>
                                          </m:ctrlPr>
                                        </m:sSubPr>
                                        <m:e>
                                          <m:r>
                                            <a:rPr lang="en-US" altLang="ja-JP" sz="1600" i="1">
                                              <a:solidFill>
                                                <a:schemeClr val="tx1"/>
                                              </a:solidFill>
                                              <a:latin typeface="Cambria Math"/>
                                            </a:rPr>
                                            <m:t>𝑧</m:t>
                                          </m:r>
                                        </m:e>
                                        <m:sub>
                                          <m:r>
                                            <a:rPr lang="en-US" altLang="ja-JP" sz="1600" i="1">
                                              <a:solidFill>
                                                <a:schemeClr val="tx1"/>
                                              </a:solidFill>
                                              <a:latin typeface="Cambria Math"/>
                                            </a:rPr>
                                            <m:t>𝑠</m:t>
                                          </m:r>
                                        </m:sub>
                                      </m:sSub>
                                      <m:r>
                                        <a:rPr lang="en-US" altLang="ja-JP" sz="1600" i="1">
                                          <a:solidFill>
                                            <a:schemeClr val="tx1"/>
                                          </a:solidFill>
                                          <a:latin typeface="Cambria Math"/>
                                        </a:rPr>
                                        <m:t>, </m:t>
                                      </m:r>
                                      <m:sSub>
                                        <m:sSubPr>
                                          <m:ctrlPr>
                                            <a:rPr lang="en-US" altLang="ja-JP" sz="1600" i="1">
                                              <a:solidFill>
                                                <a:schemeClr val="tx1"/>
                                              </a:solidFill>
                                              <a:latin typeface="Cambria Math"/>
                                            </a:rPr>
                                          </m:ctrlPr>
                                        </m:sSubPr>
                                        <m:e>
                                          <m:r>
                                            <a:rPr lang="en-US" altLang="ja-JP" sz="1600" i="1">
                                              <a:solidFill>
                                                <a:schemeClr val="tx1"/>
                                              </a:solidFill>
                                              <a:latin typeface="Cambria Math"/>
                                            </a:rPr>
                                            <m:t>𝜋</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a:rPr lang="en-US" altLang="ja-JP" sz="1600" i="1">
                                              <a:solidFill>
                                                <a:schemeClr val="tx1"/>
                                              </a:solidFill>
                                              <a:latin typeface="Cambria Math"/>
                                            </a:rPr>
                                            <m:t>𝜇</m:t>
                                          </m:r>
                                        </m:e>
                                        <m:sub>
                                          <m:r>
                                            <a:rPr lang="en-US" altLang="ja-JP" sz="1600" i="1">
                                              <a:solidFill>
                                                <a:schemeClr val="tx1"/>
                                              </a:solidFill>
                                              <a:latin typeface="Cambria Math"/>
                                            </a:rPr>
                                            <m:t>𝑠</m:t>
                                          </m:r>
                                        </m:sub>
                                      </m:sSub>
                                      <m:r>
                                        <a:rPr lang="en-US" altLang="ja-JP" sz="1600" i="1">
                                          <a:solidFill>
                                            <a:schemeClr val="tx1"/>
                                          </a:solidFill>
                                          <a:latin typeface="Cambria Math"/>
                                        </a:rPr>
                                        <m:t>,</m:t>
                                      </m:r>
                                      <m:sSub>
                                        <m:sSubPr>
                                          <m:ctrlPr>
                                            <a:rPr lang="en-US" altLang="ja-JP" sz="1600" i="1">
                                              <a:solidFill>
                                                <a:schemeClr val="tx1"/>
                                              </a:solidFill>
                                              <a:latin typeface="Cambria Math"/>
                                            </a:rPr>
                                          </m:ctrlPr>
                                        </m:sSubPr>
                                        <m:e>
                                          <m:r>
                                            <m:rPr>
                                              <m:sty m:val="p"/>
                                            </m:rPr>
                                            <a:rPr lang="en-US" altLang="ja-JP" sz="1600">
                                              <a:solidFill>
                                                <a:schemeClr val="tx1"/>
                                              </a:solidFill>
                                              <a:latin typeface="Cambria Math"/>
                                            </a:rPr>
                                            <m:t>Λ</m:t>
                                          </m:r>
                                        </m:e>
                                        <m:sub>
                                          <m:r>
                                            <a:rPr lang="en-US" altLang="ja-JP" sz="1600" i="1">
                                              <a:solidFill>
                                                <a:schemeClr val="tx1"/>
                                              </a:solidFill>
                                              <a:latin typeface="Cambria Math"/>
                                            </a:rPr>
                                            <m:t>𝑠</m:t>
                                          </m:r>
                                        </m:sub>
                                      </m:sSub>
                                      <m:r>
                                        <a:rPr lang="en-US" altLang="ja-JP" sz="1600" i="1">
                                          <a:solidFill>
                                            <a:schemeClr val="tx1"/>
                                          </a:solidFill>
                                          <a:latin typeface="Cambria Math"/>
                                        </a:rPr>
                                        <m:t>)</m:t>
                                      </m:r>
                                    </m:e>
                                  </m:func>
                                </m:e>
                              </m:func>
                            </m:e>
                          </m:d>
                        </m:e>
                      </m:nary>
                    </m:oMath>
                  </m:oMathPara>
                </a14:m>
                <a:endParaRPr lang="en-US" altLang="ja-JP" sz="1600" dirty="0">
                  <a:solidFill>
                    <a:schemeClr val="tx1"/>
                  </a:solidFill>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107505" y="1346807"/>
                <a:ext cx="9361040" cy="786049"/>
              </a:xfrm>
              <a:prstGeom prst="rect">
                <a:avLst/>
              </a:prstGeom>
              <a:blipFill rotWithShape="1">
                <a:blip r:embed="rId5"/>
                <a:stretch>
                  <a:fillRect/>
                </a:stretch>
              </a:blipFill>
            </p:spPr>
            <p:txBody>
              <a:bodyPr/>
              <a:lstStyle/>
              <a:p>
                <a:r>
                  <a:rPr lang="ja-JP" altLang="en-US">
                    <a:noFill/>
                  </a:rPr>
                  <a:t> </a:t>
                </a:r>
              </a:p>
            </p:txBody>
          </p:sp>
        </mc:Fallback>
      </mc:AlternateContent>
      <p:sp>
        <p:nvSpPr>
          <p:cNvPr id="13" name="右中かっこ 12"/>
          <p:cNvSpPr/>
          <p:nvPr/>
        </p:nvSpPr>
        <p:spPr>
          <a:xfrm rot="5400000">
            <a:off x="5624827" y="233355"/>
            <a:ext cx="342617" cy="360040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正方形/長方形 14"/>
          <p:cNvSpPr/>
          <p:nvPr/>
        </p:nvSpPr>
        <p:spPr>
          <a:xfrm>
            <a:off x="4687582" y="2257127"/>
            <a:ext cx="2332690" cy="307777"/>
          </a:xfrm>
          <a:prstGeom prst="rect">
            <a:avLst/>
          </a:prstGeom>
        </p:spPr>
        <p:txBody>
          <a:bodyPr wrap="none">
            <a:spAutoFit/>
          </a:bodyPr>
          <a:lstStyle/>
          <a:p>
            <a:r>
              <a:rPr lang="en-US" altLang="ja-JP" sz="1400" b="1" dirty="0" smtClean="0">
                <a:solidFill>
                  <a:srgbClr val="FF0000"/>
                </a:solidFill>
              </a:rPr>
              <a:t>N</a:t>
            </a:r>
            <a:r>
              <a:rPr lang="ja-JP" altLang="en-US" sz="1400" b="1" dirty="0" smtClean="0">
                <a:solidFill>
                  <a:srgbClr val="FF0000"/>
                </a:solidFill>
              </a:rPr>
              <a:t>と</a:t>
            </a:r>
            <a:r>
              <a:rPr lang="en-US" altLang="ja-JP" sz="1400" b="1" dirty="0" smtClean="0">
                <a:solidFill>
                  <a:srgbClr val="FF0000"/>
                </a:solidFill>
              </a:rPr>
              <a:t>K</a:t>
            </a:r>
            <a:r>
              <a:rPr lang="ja-JP" altLang="en-US" sz="1400" b="1" dirty="0" smtClean="0">
                <a:solidFill>
                  <a:srgbClr val="FF0000"/>
                </a:solidFill>
              </a:rPr>
              <a:t>に対して総和をとった値</a:t>
            </a:r>
            <a:endParaRPr lang="en-US" altLang="ja-JP" sz="1400" b="1" dirty="0">
              <a:solidFill>
                <a:srgbClr val="FF0000"/>
              </a:solidFill>
            </a:endParaRPr>
          </a:p>
        </p:txBody>
      </p:sp>
      <p:sp>
        <p:nvSpPr>
          <p:cNvPr id="16" name="正方形/長方形 15"/>
          <p:cNvSpPr/>
          <p:nvPr/>
        </p:nvSpPr>
        <p:spPr>
          <a:xfrm>
            <a:off x="4427984" y="2996952"/>
            <a:ext cx="2666114" cy="307777"/>
          </a:xfrm>
          <a:prstGeom prst="rect">
            <a:avLst/>
          </a:prstGeom>
        </p:spPr>
        <p:txBody>
          <a:bodyPr wrap="none">
            <a:spAutoFit/>
          </a:bodyPr>
          <a:lstStyle/>
          <a:p>
            <a:r>
              <a:rPr lang="en-US" altLang="ja-JP" sz="1400" b="1" dirty="0" smtClean="0">
                <a:solidFill>
                  <a:srgbClr val="FF0000"/>
                </a:solidFill>
              </a:rPr>
              <a:t>N</a:t>
            </a:r>
            <a:r>
              <a:rPr lang="ja-JP" altLang="en-US" sz="1400" b="1" dirty="0" smtClean="0">
                <a:solidFill>
                  <a:srgbClr val="FF0000"/>
                </a:solidFill>
              </a:rPr>
              <a:t>ごと、</a:t>
            </a:r>
            <a:r>
              <a:rPr lang="en-US" altLang="ja-JP" sz="1400" b="1" dirty="0" smtClean="0">
                <a:solidFill>
                  <a:srgbClr val="FF0000"/>
                </a:solidFill>
              </a:rPr>
              <a:t>K</a:t>
            </a:r>
            <a:r>
              <a:rPr lang="ja-JP" altLang="en-US" sz="1400" b="1" dirty="0" smtClean="0">
                <a:solidFill>
                  <a:srgbClr val="FF0000"/>
                </a:solidFill>
              </a:rPr>
              <a:t>ごとに</a:t>
            </a:r>
            <a:r>
              <a:rPr lang="en-US" altLang="ja-JP" sz="1400" b="1" dirty="0" smtClean="0">
                <a:solidFill>
                  <a:srgbClr val="FF0000"/>
                </a:solidFill>
              </a:rPr>
              <a:t>log p</a:t>
            </a:r>
            <a:r>
              <a:rPr lang="ja-JP" altLang="en-US" sz="1400" b="1" dirty="0" smtClean="0">
                <a:solidFill>
                  <a:srgbClr val="FF0000"/>
                </a:solidFill>
              </a:rPr>
              <a:t>と</a:t>
            </a:r>
            <a:r>
              <a:rPr lang="en-US" altLang="ja-JP" sz="1400" b="1" dirty="0" smtClean="0">
                <a:solidFill>
                  <a:srgbClr val="FF0000"/>
                </a:solidFill>
              </a:rPr>
              <a:t>log q</a:t>
            </a:r>
            <a:r>
              <a:rPr lang="ja-JP" altLang="en-US" sz="1400" b="1" dirty="0" smtClean="0">
                <a:solidFill>
                  <a:srgbClr val="FF0000"/>
                </a:solidFill>
              </a:rPr>
              <a:t>を計算</a:t>
            </a:r>
            <a:endParaRPr lang="en-US" altLang="ja-JP" sz="1400" b="1" dirty="0">
              <a:solidFill>
                <a:srgbClr val="FF0000"/>
              </a:solidFill>
            </a:endParaRPr>
          </a:p>
        </p:txBody>
      </p:sp>
    </p:spTree>
    <p:extLst>
      <p:ext uri="{BB962C8B-B14F-4D97-AF65-F5344CB8AC3E}">
        <p14:creationId xmlns:p14="http://schemas.microsoft.com/office/powerpoint/2010/main" val="68808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9144000" cy="2062103"/>
          </a:xfrm>
          <a:prstGeom prst="rect">
            <a:avLst/>
          </a:prstGeom>
          <a:noFill/>
        </p:spPr>
        <p:txBody>
          <a:bodyPr wrap="square" rtlCol="0">
            <a:spAutoFit/>
          </a:bodyPr>
          <a:lstStyle/>
          <a:p>
            <a:r>
              <a:rPr kumimoji="1" lang="en-US" altLang="ja-JP" sz="1600" dirty="0" smtClean="0"/>
              <a:t>Basic_BBVI_for_2d_GMM_ver2.2.6_ho.py</a:t>
            </a:r>
            <a:r>
              <a:rPr kumimoji="1" lang="ja-JP" altLang="en-US" sz="1600" dirty="0" smtClean="0"/>
              <a:t>の実験条件</a:t>
            </a:r>
            <a:endParaRPr kumimoji="1" lang="en-US" altLang="ja-JP" sz="1600" dirty="0" smtClean="0"/>
          </a:p>
          <a:p>
            <a:r>
              <a:rPr lang="en-US" altLang="ja-JP" sz="1600" dirty="0" smtClean="0"/>
              <a:t>N=1000, K=2, S=100</a:t>
            </a:r>
          </a:p>
          <a:p>
            <a:r>
              <a:rPr kumimoji="1" lang="ja-JP" altLang="en-US" sz="1600" dirty="0" smtClean="0"/>
              <a:t>観測データの平均</a:t>
            </a:r>
            <a:r>
              <a:rPr kumimoji="1" lang="en-US" altLang="ja-JP" sz="1600" dirty="0" smtClean="0"/>
              <a:t>(3.0, 0.0), (0.0, 3.0)</a:t>
            </a:r>
            <a:r>
              <a:rPr kumimoji="1" lang="ja-JP" altLang="en-US" sz="1600" dirty="0" smtClean="0"/>
              <a:t>で分散は対角成分が</a:t>
            </a:r>
            <a:r>
              <a:rPr kumimoji="1" lang="en-US" altLang="ja-JP" sz="1600" dirty="0" smtClean="0"/>
              <a:t>0.3</a:t>
            </a:r>
            <a:r>
              <a:rPr kumimoji="1" lang="ja-JP" altLang="en-US" sz="1600" dirty="0" smtClean="0"/>
              <a:t>の対角行列。</a:t>
            </a:r>
            <a:endParaRPr kumimoji="1" lang="en-US" altLang="ja-JP" sz="1600" dirty="0" smtClean="0"/>
          </a:p>
          <a:p>
            <a:r>
              <a:rPr lang="en-US" altLang="ja-JP" sz="1600" dirty="0" err="1" smtClean="0"/>
              <a:t>hyper_alpha_mean</a:t>
            </a:r>
            <a:r>
              <a:rPr lang="en-US" altLang="ja-JP" sz="1600" dirty="0" smtClean="0"/>
              <a:t> = </a:t>
            </a:r>
            <a:r>
              <a:rPr lang="en-US" altLang="ja-JP" sz="1600" dirty="0" err="1" smtClean="0"/>
              <a:t>tf.constant</a:t>
            </a:r>
            <a:r>
              <a:rPr lang="en-US" altLang="ja-JP" sz="1600" dirty="0" smtClean="0"/>
              <a:t>([[</a:t>
            </a:r>
            <a:r>
              <a:rPr lang="en-US" altLang="ja-JP" sz="1600" dirty="0"/>
              <a:t>3.2</a:t>
            </a:r>
            <a:r>
              <a:rPr lang="en-US" altLang="ja-JP" sz="1600" dirty="0" smtClean="0"/>
              <a:t>, </a:t>
            </a:r>
            <a:r>
              <a:rPr lang="en-US" altLang="ja-JP" sz="1600" dirty="0"/>
              <a:t>0.2</a:t>
            </a:r>
            <a:r>
              <a:rPr lang="en-US" altLang="ja-JP" sz="1600" dirty="0" smtClean="0"/>
              <a:t>], [-</a:t>
            </a:r>
            <a:r>
              <a:rPr lang="en-US" altLang="ja-JP" sz="1600" dirty="0"/>
              <a:t>0.2</a:t>
            </a:r>
            <a:r>
              <a:rPr lang="en-US" altLang="ja-JP" sz="1600" dirty="0" smtClean="0"/>
              <a:t>, </a:t>
            </a:r>
            <a:r>
              <a:rPr lang="en-US" altLang="ja-JP" sz="1600" dirty="0"/>
              <a:t>3.2</a:t>
            </a:r>
            <a:r>
              <a:rPr lang="en-US" altLang="ja-JP" sz="1600" dirty="0" smtClean="0"/>
              <a:t>]], </a:t>
            </a:r>
            <a:r>
              <a:rPr lang="en-US" altLang="ja-JP" sz="1600" dirty="0" err="1"/>
              <a:t>dtype</a:t>
            </a:r>
            <a:r>
              <a:rPr lang="en-US" altLang="ja-JP" sz="1600" dirty="0" smtClean="0"/>
              <a:t>=tf.float32, </a:t>
            </a:r>
            <a:r>
              <a:rPr lang="en-US" altLang="ja-JP" sz="1600" dirty="0"/>
              <a:t>name</a:t>
            </a:r>
            <a:r>
              <a:rPr lang="en-US" altLang="ja-JP" sz="1600" dirty="0" smtClean="0"/>
              <a:t>=</a:t>
            </a:r>
            <a:r>
              <a:rPr lang="en-US" altLang="ja-JP" sz="1600" b="1" dirty="0"/>
              <a:t>'</a:t>
            </a:r>
            <a:r>
              <a:rPr lang="en-US" altLang="ja-JP" sz="1600" b="1" dirty="0" err="1"/>
              <a:t>hyper_alpha_mean</a:t>
            </a:r>
            <a:r>
              <a:rPr lang="en-US" altLang="ja-JP" sz="1600" b="1" dirty="0"/>
              <a:t>'</a:t>
            </a:r>
            <a:r>
              <a:rPr lang="en-US" altLang="ja-JP" sz="1600" dirty="0" smtClean="0"/>
              <a:t>)</a:t>
            </a:r>
            <a:br>
              <a:rPr lang="en-US" altLang="ja-JP" sz="1600" dirty="0" smtClean="0"/>
            </a:br>
            <a:r>
              <a:rPr lang="en-US" altLang="ja-JP" sz="1600" dirty="0" err="1" smtClean="0"/>
              <a:t>hyper_coe_alpha_var</a:t>
            </a:r>
            <a:r>
              <a:rPr lang="en-US" altLang="ja-JP" sz="1600" dirty="0" smtClean="0"/>
              <a:t> = </a:t>
            </a:r>
            <a:r>
              <a:rPr lang="en-US" altLang="ja-JP" sz="1600" dirty="0" err="1" smtClean="0"/>
              <a:t>tf.multiply</a:t>
            </a:r>
            <a:r>
              <a:rPr lang="en-US" altLang="ja-JP" sz="1600" dirty="0" smtClean="0"/>
              <a:t>(</a:t>
            </a:r>
            <a:r>
              <a:rPr lang="en-US" altLang="ja-JP" sz="1600" dirty="0" err="1" smtClean="0"/>
              <a:t>sample_unit</a:t>
            </a:r>
            <a:r>
              <a:rPr lang="en-US" altLang="ja-JP" sz="1600" dirty="0" smtClean="0"/>
              <a:t>, _beta, </a:t>
            </a:r>
            <a:r>
              <a:rPr lang="en-US" altLang="ja-JP" sz="1600" dirty="0"/>
              <a:t>name</a:t>
            </a:r>
            <a:r>
              <a:rPr lang="en-US" altLang="ja-JP" sz="1600" dirty="0" smtClean="0"/>
              <a:t>=</a:t>
            </a:r>
            <a:r>
              <a:rPr lang="en-US" altLang="ja-JP" sz="1600" b="1" dirty="0"/>
              <a:t>'</a:t>
            </a:r>
            <a:r>
              <a:rPr lang="en-US" altLang="ja-JP" sz="1600" b="1" dirty="0" err="1"/>
              <a:t>hyper_coe_alpha_var</a:t>
            </a:r>
            <a:r>
              <a:rPr lang="en-US" altLang="ja-JP" sz="1600" b="1" dirty="0"/>
              <a:t>'</a:t>
            </a:r>
            <a:r>
              <a:rPr lang="en-US" altLang="ja-JP" sz="1600" dirty="0" smtClean="0"/>
              <a:t>)</a:t>
            </a:r>
            <a:br>
              <a:rPr lang="en-US" altLang="ja-JP" sz="1600" dirty="0" smtClean="0"/>
            </a:br>
            <a:r>
              <a:rPr lang="en-US" altLang="ja-JP" sz="1600" dirty="0" err="1" smtClean="0"/>
              <a:t>hyper_gamma</a:t>
            </a:r>
            <a:r>
              <a:rPr lang="en-US" altLang="ja-JP" sz="1600" dirty="0" smtClean="0"/>
              <a:t> = </a:t>
            </a:r>
            <a:r>
              <a:rPr lang="en-US" altLang="ja-JP" sz="1600" dirty="0" err="1" smtClean="0"/>
              <a:t>tf.constant</a:t>
            </a:r>
            <a:r>
              <a:rPr lang="en-US" altLang="ja-JP" sz="1600" dirty="0" smtClean="0"/>
              <a:t>([</a:t>
            </a:r>
            <a:r>
              <a:rPr lang="en-US" altLang="ja-JP" sz="1600" dirty="0"/>
              <a:t>0.3</a:t>
            </a:r>
            <a:r>
              <a:rPr lang="en-US" altLang="ja-JP" sz="1600" dirty="0" smtClean="0"/>
              <a:t>, </a:t>
            </a:r>
            <a:r>
              <a:rPr lang="en-US" altLang="ja-JP" sz="1600" dirty="0"/>
              <a:t>4.0</a:t>
            </a:r>
            <a:r>
              <a:rPr lang="en-US" altLang="ja-JP" sz="1600" dirty="0" smtClean="0"/>
              <a:t>], </a:t>
            </a:r>
            <a:r>
              <a:rPr lang="en-US" altLang="ja-JP" sz="1600" dirty="0"/>
              <a:t>shape</a:t>
            </a:r>
            <a:r>
              <a:rPr lang="en-US" altLang="ja-JP" sz="1600" dirty="0" smtClean="0"/>
              <a:t>=[K], </a:t>
            </a:r>
            <a:r>
              <a:rPr lang="en-US" altLang="ja-JP" sz="1600" dirty="0" err="1"/>
              <a:t>dtype</a:t>
            </a:r>
            <a:r>
              <a:rPr lang="en-US" altLang="ja-JP" sz="1600" dirty="0" smtClean="0"/>
              <a:t>=tf.float32, </a:t>
            </a:r>
            <a:r>
              <a:rPr lang="en-US" altLang="ja-JP" sz="1600" dirty="0"/>
              <a:t>name</a:t>
            </a:r>
            <a:r>
              <a:rPr lang="en-US" altLang="ja-JP" sz="1600" dirty="0" smtClean="0"/>
              <a:t>=</a:t>
            </a:r>
            <a:r>
              <a:rPr lang="en-US" altLang="ja-JP" sz="1600" b="1" dirty="0"/>
              <a:t>'</a:t>
            </a:r>
            <a:r>
              <a:rPr lang="en-US" altLang="ja-JP" sz="1600" b="1" dirty="0" err="1"/>
              <a:t>hyper_gamma</a:t>
            </a:r>
            <a:r>
              <a:rPr lang="en-US" altLang="ja-JP" sz="1600" b="1" dirty="0"/>
              <a:t>'</a:t>
            </a:r>
            <a:r>
              <a:rPr lang="en-US" altLang="ja-JP" sz="1600" dirty="0" smtClean="0"/>
              <a:t>)</a:t>
            </a:r>
            <a:br>
              <a:rPr lang="en-US" altLang="ja-JP" sz="1600" dirty="0" smtClean="0"/>
            </a:br>
            <a:r>
              <a:rPr lang="en-US" altLang="ja-JP" sz="1600" dirty="0" err="1" smtClean="0"/>
              <a:t>hyper_V</a:t>
            </a:r>
            <a:r>
              <a:rPr lang="en-US" altLang="ja-JP" sz="1600" dirty="0" smtClean="0"/>
              <a:t> = </a:t>
            </a:r>
            <a:r>
              <a:rPr lang="en-US" altLang="ja-JP" sz="1600" dirty="0" err="1" smtClean="0"/>
              <a:t>tf.constant</a:t>
            </a:r>
            <a:r>
              <a:rPr lang="en-US" altLang="ja-JP" sz="1600" dirty="0" smtClean="0"/>
              <a:t>([[[</a:t>
            </a:r>
            <a:r>
              <a:rPr lang="en-US" altLang="ja-JP" sz="1600" dirty="0"/>
              <a:t>5.0</a:t>
            </a:r>
            <a:r>
              <a:rPr lang="en-US" altLang="ja-JP" sz="1600" dirty="0" smtClean="0"/>
              <a:t>, </a:t>
            </a:r>
            <a:r>
              <a:rPr lang="en-US" altLang="ja-JP" sz="1600" dirty="0"/>
              <a:t>0.0</a:t>
            </a:r>
            <a:r>
              <a:rPr lang="en-US" altLang="ja-JP" sz="1600" dirty="0" smtClean="0"/>
              <a:t>], [</a:t>
            </a:r>
            <a:r>
              <a:rPr lang="en-US" altLang="ja-JP" sz="1600" dirty="0"/>
              <a:t>0.0</a:t>
            </a:r>
            <a:r>
              <a:rPr lang="en-US" altLang="ja-JP" sz="1600" dirty="0" smtClean="0"/>
              <a:t>, </a:t>
            </a:r>
            <a:r>
              <a:rPr lang="en-US" altLang="ja-JP" sz="1600" dirty="0"/>
              <a:t>5.0</a:t>
            </a:r>
            <a:r>
              <a:rPr lang="en-US" altLang="ja-JP" sz="1600" dirty="0" smtClean="0"/>
              <a:t>]], [[</a:t>
            </a:r>
            <a:r>
              <a:rPr lang="en-US" altLang="ja-JP" sz="1600" dirty="0"/>
              <a:t>5.0</a:t>
            </a:r>
            <a:r>
              <a:rPr lang="en-US" altLang="ja-JP" sz="1600" dirty="0" smtClean="0"/>
              <a:t>, </a:t>
            </a:r>
            <a:r>
              <a:rPr lang="en-US" altLang="ja-JP" sz="1600" dirty="0"/>
              <a:t>0.0</a:t>
            </a:r>
            <a:r>
              <a:rPr lang="en-US" altLang="ja-JP" sz="1600" dirty="0" smtClean="0"/>
              <a:t>], [</a:t>
            </a:r>
            <a:r>
              <a:rPr lang="en-US" altLang="ja-JP" sz="1600" dirty="0"/>
              <a:t>0.0</a:t>
            </a:r>
            <a:r>
              <a:rPr lang="en-US" altLang="ja-JP" sz="1600" dirty="0" smtClean="0"/>
              <a:t>, </a:t>
            </a:r>
            <a:r>
              <a:rPr lang="en-US" altLang="ja-JP" sz="1600" dirty="0"/>
              <a:t>5.0</a:t>
            </a:r>
            <a:r>
              <a:rPr lang="en-US" altLang="ja-JP" sz="1600" dirty="0" smtClean="0"/>
              <a:t>]]])</a:t>
            </a:r>
            <a:br>
              <a:rPr lang="en-US" altLang="ja-JP" sz="1600" dirty="0" smtClean="0"/>
            </a:br>
            <a:r>
              <a:rPr lang="en-US" altLang="ja-JP" sz="1600" dirty="0" err="1" smtClean="0"/>
              <a:t>hyper_nu</a:t>
            </a:r>
            <a:r>
              <a:rPr lang="en-US" altLang="ja-JP" sz="1600" dirty="0" smtClean="0"/>
              <a:t> = </a:t>
            </a:r>
            <a:r>
              <a:rPr lang="en-US" altLang="ja-JP" sz="1600" dirty="0" err="1" smtClean="0"/>
              <a:t>tf.constant</a:t>
            </a:r>
            <a:r>
              <a:rPr lang="en-US" altLang="ja-JP" sz="1600" dirty="0" smtClean="0"/>
              <a:t>(</a:t>
            </a:r>
            <a:r>
              <a:rPr lang="en-US" altLang="ja-JP" sz="1600" dirty="0"/>
              <a:t>2.05</a:t>
            </a:r>
            <a:r>
              <a:rPr lang="en-US" altLang="ja-JP" sz="1600" dirty="0" smtClean="0"/>
              <a:t>, </a:t>
            </a:r>
            <a:r>
              <a:rPr lang="en-US" altLang="ja-JP" sz="1600" dirty="0"/>
              <a:t>shape</a:t>
            </a:r>
            <a:r>
              <a:rPr lang="en-US" altLang="ja-JP" sz="1600" dirty="0" smtClean="0"/>
              <a:t>=[K])</a:t>
            </a:r>
            <a:endParaRPr kumimoji="1" lang="ja-JP" altLang="en-US" sz="1600"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83" y="1988840"/>
            <a:ext cx="4247700" cy="3152589"/>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772" y="1988841"/>
            <a:ext cx="4247700" cy="3152589"/>
          </a:xfrm>
          <a:prstGeom prst="rect">
            <a:avLst/>
          </a:prstGeom>
        </p:spPr>
      </p:pic>
      <p:sp>
        <p:nvSpPr>
          <p:cNvPr id="6" name="テキスト ボックス 5"/>
          <p:cNvSpPr txBox="1"/>
          <p:nvPr/>
        </p:nvSpPr>
        <p:spPr>
          <a:xfrm>
            <a:off x="746645" y="5111606"/>
            <a:ext cx="3384376" cy="523220"/>
          </a:xfrm>
          <a:prstGeom prst="rect">
            <a:avLst/>
          </a:prstGeom>
          <a:noFill/>
        </p:spPr>
        <p:txBody>
          <a:bodyPr wrap="square" rtlCol="0">
            <a:spAutoFit/>
          </a:bodyPr>
          <a:lstStyle/>
          <a:p>
            <a:r>
              <a:rPr kumimoji="1" lang="ja-JP" altLang="en-US" sz="1400" dirty="0" smtClean="0"/>
              <a:t>赤：観測データ</a:t>
            </a:r>
            <a:endParaRPr kumimoji="1" lang="en-US" altLang="ja-JP" sz="1400" dirty="0" smtClean="0"/>
          </a:p>
          <a:p>
            <a:r>
              <a:rPr lang="ja-JP" altLang="en-US" sz="1400" dirty="0" smtClean="0"/>
              <a:t>緑・青：観測モデルから生成されたデータ</a:t>
            </a:r>
            <a:endParaRPr kumimoji="1" lang="ja-JP" altLang="en-US" sz="1400" dirty="0"/>
          </a:p>
        </p:txBody>
      </p:sp>
      <p:sp>
        <p:nvSpPr>
          <p:cNvPr id="7" name="テキスト ボックス 6"/>
          <p:cNvSpPr txBox="1"/>
          <p:nvPr/>
        </p:nvSpPr>
        <p:spPr>
          <a:xfrm>
            <a:off x="4986625" y="5111606"/>
            <a:ext cx="3419994" cy="738664"/>
          </a:xfrm>
          <a:prstGeom prst="rect">
            <a:avLst/>
          </a:prstGeom>
          <a:noFill/>
        </p:spPr>
        <p:txBody>
          <a:bodyPr wrap="square" rtlCol="0">
            <a:spAutoFit/>
          </a:bodyPr>
          <a:lstStyle/>
          <a:p>
            <a:r>
              <a:rPr lang="ja-JP" altLang="en-US" sz="1400" dirty="0"/>
              <a:t>隠れ変数</a:t>
            </a:r>
            <a:endParaRPr kumimoji="1" lang="en-US" altLang="ja-JP" sz="1400" dirty="0" smtClean="0"/>
          </a:p>
          <a:p>
            <a:r>
              <a:rPr lang="ja-JP" altLang="en-US" sz="1400" dirty="0" smtClean="0"/>
              <a:t>（サンプルごとに平均して各データ点ごとに和を取ったもの）</a:t>
            </a:r>
            <a:endParaRPr kumimoji="1" lang="ja-JP" altLang="en-US" sz="1400" dirty="0"/>
          </a:p>
        </p:txBody>
      </p:sp>
    </p:spTree>
    <p:extLst>
      <p:ext uri="{BB962C8B-B14F-4D97-AF65-F5344CB8AC3E}">
        <p14:creationId xmlns:p14="http://schemas.microsoft.com/office/powerpoint/2010/main" val="10983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614005"/>
            <a:ext cx="4396823" cy="3263267"/>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385" y="2614004"/>
            <a:ext cx="4396823" cy="3263268"/>
          </a:xfrm>
          <a:prstGeom prst="rect">
            <a:avLst/>
          </a:prstGeom>
        </p:spPr>
      </p:pic>
      <p:sp>
        <p:nvSpPr>
          <p:cNvPr id="4" name="テキスト ボックス 3"/>
          <p:cNvSpPr txBox="1"/>
          <p:nvPr/>
        </p:nvSpPr>
        <p:spPr>
          <a:xfrm>
            <a:off x="0" y="27989"/>
            <a:ext cx="9144000" cy="2123658"/>
          </a:xfrm>
          <a:prstGeom prst="rect">
            <a:avLst/>
          </a:prstGeom>
          <a:noFill/>
        </p:spPr>
        <p:txBody>
          <a:bodyPr wrap="square" rtlCol="0">
            <a:spAutoFit/>
          </a:bodyPr>
          <a:lstStyle/>
          <a:p>
            <a:r>
              <a:rPr lang="en-US" altLang="ja-JP" sz="1200" dirty="0"/>
              <a:t>_</a:t>
            </a:r>
            <a:r>
              <a:rPr lang="en-US" altLang="ja-JP" sz="1200" dirty="0" err="1"/>
              <a:t>init_lambda_mu</a:t>
            </a:r>
            <a:r>
              <a:rPr lang="en-US" altLang="ja-JP" sz="1200" dirty="0"/>
              <a:t> = [</a:t>
            </a:r>
            <a:r>
              <a:rPr lang="en-US" altLang="ja-JP" sz="1200" dirty="0" err="1"/>
              <a:t>tf.convert_to_tensor</a:t>
            </a:r>
            <a:r>
              <a:rPr lang="en-US" altLang="ja-JP" sz="1200" dirty="0"/>
              <a:t>(</a:t>
            </a:r>
            <a:r>
              <a:rPr lang="en-US" altLang="ja-JP" sz="1200" dirty="0" err="1"/>
              <a:t>np.array</a:t>
            </a:r>
            <a:r>
              <a:rPr lang="en-US" altLang="ja-JP" sz="1200" dirty="0"/>
              <a:t>(</a:t>
            </a:r>
            <a:r>
              <a:rPr lang="en-US" altLang="ja-JP" sz="1200" dirty="0" err="1"/>
              <a:t>rand.multivariate_normal</a:t>
            </a:r>
            <a:r>
              <a:rPr lang="en-US" altLang="ja-JP" sz="1200" dirty="0"/>
              <a:t>(mean=[3.0, 0.0], </a:t>
            </a:r>
            <a:r>
              <a:rPr lang="en-US" altLang="ja-JP" sz="1200" dirty="0" err="1"/>
              <a:t>cov</a:t>
            </a:r>
            <a:r>
              <a:rPr lang="en-US" altLang="ja-JP" sz="1200" dirty="0"/>
              <a:t>=[[0.1, 0.0], [0.0, 0.1]]), </a:t>
            </a:r>
            <a:r>
              <a:rPr lang="en-US" altLang="ja-JP" sz="1200" dirty="0" err="1"/>
              <a:t>dtype</a:t>
            </a:r>
            <a:r>
              <a:rPr lang="en-US" altLang="ja-JP" sz="1200" dirty="0"/>
              <a:t>=np.float32)), </a:t>
            </a:r>
            <a:r>
              <a:rPr lang="en-US" altLang="ja-JP" sz="1200" dirty="0" err="1"/>
              <a:t>tf.convert_to_tensor</a:t>
            </a:r>
            <a:r>
              <a:rPr lang="en-US" altLang="ja-JP" sz="1200" dirty="0"/>
              <a:t>(</a:t>
            </a:r>
            <a:r>
              <a:rPr lang="en-US" altLang="ja-JP" sz="1200" dirty="0" err="1"/>
              <a:t>np.array</a:t>
            </a:r>
            <a:r>
              <a:rPr lang="en-US" altLang="ja-JP" sz="1200" dirty="0"/>
              <a:t>(</a:t>
            </a:r>
            <a:r>
              <a:rPr lang="en-US" altLang="ja-JP" sz="1200" dirty="0" err="1"/>
              <a:t>rand.multivariate_normal</a:t>
            </a:r>
            <a:r>
              <a:rPr lang="en-US" altLang="ja-JP" sz="1200" dirty="0"/>
              <a:t>(mean=[0.0, 3.0], </a:t>
            </a:r>
            <a:r>
              <a:rPr lang="en-US" altLang="ja-JP" sz="1200" dirty="0" err="1"/>
              <a:t>cov</a:t>
            </a:r>
            <a:r>
              <a:rPr lang="en-US" altLang="ja-JP" sz="1200" dirty="0"/>
              <a:t>=[[0.1, 0.0], [0.0, 0.1]]), </a:t>
            </a:r>
            <a:r>
              <a:rPr lang="en-US" altLang="ja-JP" sz="1200" dirty="0" err="1"/>
              <a:t>dtype</a:t>
            </a:r>
            <a:r>
              <a:rPr lang="en-US" altLang="ja-JP" sz="1200" dirty="0"/>
              <a:t>=np.float32))]</a:t>
            </a:r>
          </a:p>
          <a:p>
            <a:r>
              <a:rPr lang="en-US" altLang="ja-JP" sz="1200" dirty="0" err="1"/>
              <a:t>init_lambda_mu</a:t>
            </a:r>
            <a:r>
              <a:rPr lang="en-US" altLang="ja-JP" sz="1200" dirty="0"/>
              <a:t> = </a:t>
            </a:r>
            <a:r>
              <a:rPr lang="en-US" altLang="ja-JP" sz="1200" dirty="0" err="1"/>
              <a:t>tf.convert_to_tensor</a:t>
            </a:r>
            <a:r>
              <a:rPr lang="en-US" altLang="ja-JP" sz="1200" dirty="0"/>
              <a:t>(_</a:t>
            </a:r>
            <a:r>
              <a:rPr lang="en-US" altLang="ja-JP" sz="1200" dirty="0" err="1"/>
              <a:t>init_lambda_mu</a:t>
            </a:r>
            <a:r>
              <a:rPr lang="en-US" altLang="ja-JP" sz="1200" dirty="0"/>
              <a:t>)</a:t>
            </a:r>
          </a:p>
          <a:p>
            <a:r>
              <a:rPr lang="en-US" altLang="ja-JP" sz="1200" dirty="0"/>
              <a:t>_</a:t>
            </a:r>
            <a:r>
              <a:rPr lang="en-US" altLang="ja-JP" sz="1200" dirty="0" err="1"/>
              <a:t>init_lambda_Lambda</a:t>
            </a:r>
            <a:r>
              <a:rPr lang="en-US" altLang="ja-JP" sz="1200" dirty="0"/>
              <a:t> = [</a:t>
            </a:r>
            <a:r>
              <a:rPr lang="en-US" altLang="ja-JP" sz="1200" dirty="0" err="1"/>
              <a:t>tf.convert_to_tensor</a:t>
            </a:r>
            <a:r>
              <a:rPr lang="en-US" altLang="ja-JP" sz="1200" dirty="0"/>
              <a:t>(</a:t>
            </a:r>
            <a:r>
              <a:rPr lang="en-US" altLang="ja-JP" sz="1200" dirty="0" err="1"/>
              <a:t>np.array</a:t>
            </a:r>
            <a:r>
              <a:rPr lang="en-US" altLang="ja-JP" sz="1200" dirty="0"/>
              <a:t>(</a:t>
            </a:r>
            <a:r>
              <a:rPr lang="en-US" altLang="ja-JP" sz="1200" dirty="0" err="1"/>
              <a:t>static.wishart.rvs</a:t>
            </a:r>
            <a:r>
              <a:rPr lang="en-US" altLang="ja-JP" sz="1200" dirty="0"/>
              <a:t>(</a:t>
            </a:r>
            <a:r>
              <a:rPr lang="en-US" altLang="ja-JP" sz="1200" dirty="0" err="1"/>
              <a:t>df</a:t>
            </a:r>
            <a:r>
              <a:rPr lang="en-US" altLang="ja-JP" sz="1200" dirty="0"/>
              <a:t>=20.0, scale=[[0.5, 0.0], [0.0, 0.5]]), </a:t>
            </a:r>
            <a:r>
              <a:rPr lang="en-US" altLang="ja-JP" sz="1200" dirty="0" err="1"/>
              <a:t>dtype</a:t>
            </a:r>
            <a:r>
              <a:rPr lang="en-US" altLang="ja-JP" sz="1200" dirty="0"/>
              <a:t>=np.float32)), </a:t>
            </a:r>
            <a:r>
              <a:rPr lang="en-US" altLang="ja-JP" sz="1200" dirty="0" err="1"/>
              <a:t>tf.convert_to_tensor</a:t>
            </a:r>
            <a:r>
              <a:rPr lang="en-US" altLang="ja-JP" sz="1200" dirty="0"/>
              <a:t>(</a:t>
            </a:r>
            <a:r>
              <a:rPr lang="en-US" altLang="ja-JP" sz="1200" dirty="0" err="1"/>
              <a:t>np.array</a:t>
            </a:r>
            <a:r>
              <a:rPr lang="en-US" altLang="ja-JP" sz="1200" dirty="0"/>
              <a:t>(</a:t>
            </a:r>
            <a:r>
              <a:rPr lang="en-US" altLang="ja-JP" sz="1200" dirty="0" err="1"/>
              <a:t>static.wishart.rvs</a:t>
            </a:r>
            <a:r>
              <a:rPr lang="en-US" altLang="ja-JP" sz="1200" dirty="0"/>
              <a:t>(</a:t>
            </a:r>
            <a:r>
              <a:rPr lang="en-US" altLang="ja-JP" sz="1200" dirty="0" err="1"/>
              <a:t>df</a:t>
            </a:r>
            <a:r>
              <a:rPr lang="en-US" altLang="ja-JP" sz="1200" dirty="0"/>
              <a:t>=20.0, scale=[[0.5, 0.0], [0.0, 0.5]]), </a:t>
            </a:r>
            <a:r>
              <a:rPr lang="en-US" altLang="ja-JP" sz="1200" dirty="0" err="1"/>
              <a:t>dtype</a:t>
            </a:r>
            <a:r>
              <a:rPr lang="en-US" altLang="ja-JP" sz="1200" dirty="0"/>
              <a:t>=np.float32))]</a:t>
            </a:r>
          </a:p>
          <a:p>
            <a:r>
              <a:rPr lang="en-US" altLang="ja-JP" sz="1200" dirty="0" err="1"/>
              <a:t>init_lambda_Lambda</a:t>
            </a:r>
            <a:r>
              <a:rPr lang="en-US" altLang="ja-JP" sz="1200" dirty="0"/>
              <a:t> = </a:t>
            </a:r>
            <a:r>
              <a:rPr lang="en-US" altLang="ja-JP" sz="1200" dirty="0" err="1"/>
              <a:t>tf.convert_to_tensor</a:t>
            </a:r>
            <a:r>
              <a:rPr lang="en-US" altLang="ja-JP" sz="1200" dirty="0"/>
              <a:t>(_</a:t>
            </a:r>
            <a:r>
              <a:rPr lang="en-US" altLang="ja-JP" sz="1200" dirty="0" err="1"/>
              <a:t>init_lambda_Lambda</a:t>
            </a:r>
            <a:r>
              <a:rPr lang="en-US" altLang="ja-JP" sz="1200" dirty="0"/>
              <a:t>)</a:t>
            </a:r>
          </a:p>
          <a:p>
            <a:r>
              <a:rPr lang="en-US" altLang="ja-JP" sz="1200" dirty="0"/>
              <a:t>_</a:t>
            </a:r>
            <a:r>
              <a:rPr lang="en-US" altLang="ja-JP" sz="1200" dirty="0" err="1"/>
              <a:t>init_lambda_nu</a:t>
            </a:r>
            <a:r>
              <a:rPr lang="en-US" altLang="ja-JP" sz="1200" dirty="0"/>
              <a:t> = </a:t>
            </a:r>
            <a:r>
              <a:rPr lang="en-US" altLang="ja-JP" sz="1200" dirty="0" err="1"/>
              <a:t>np.array</a:t>
            </a:r>
            <a:r>
              <a:rPr lang="en-US" altLang="ja-JP" sz="1200" dirty="0"/>
              <a:t>(</a:t>
            </a:r>
            <a:r>
              <a:rPr lang="en-US" altLang="ja-JP" sz="1200" dirty="0" err="1"/>
              <a:t>rand.uniform</a:t>
            </a:r>
            <a:r>
              <a:rPr lang="en-US" altLang="ja-JP" sz="1200" dirty="0"/>
              <a:t>(low=D-1+0.001, high=30.0, size=K), </a:t>
            </a:r>
            <a:r>
              <a:rPr lang="en-US" altLang="ja-JP" sz="1200" dirty="0" err="1"/>
              <a:t>dtype</a:t>
            </a:r>
            <a:r>
              <a:rPr lang="en-US" altLang="ja-JP" sz="1200" dirty="0"/>
              <a:t>=np.float32)</a:t>
            </a:r>
          </a:p>
          <a:p>
            <a:r>
              <a:rPr lang="en-US" altLang="ja-JP" sz="1200" dirty="0" err="1"/>
              <a:t>init_lambda_nu</a:t>
            </a:r>
            <a:r>
              <a:rPr lang="en-US" altLang="ja-JP" sz="1200" dirty="0"/>
              <a:t> = </a:t>
            </a:r>
            <a:r>
              <a:rPr lang="en-US" altLang="ja-JP" sz="1200" dirty="0" err="1"/>
              <a:t>tf.convert_to_tensor</a:t>
            </a:r>
            <a:r>
              <a:rPr lang="en-US" altLang="ja-JP" sz="1200" dirty="0"/>
              <a:t>(_</a:t>
            </a:r>
            <a:r>
              <a:rPr lang="en-US" altLang="ja-JP" sz="1200" dirty="0" err="1"/>
              <a:t>init_lambda_nu</a:t>
            </a:r>
            <a:r>
              <a:rPr lang="en-US" altLang="ja-JP" sz="1200" dirty="0"/>
              <a:t>)</a:t>
            </a:r>
          </a:p>
          <a:p>
            <a:r>
              <a:rPr lang="en-US" altLang="ja-JP" sz="1200" dirty="0" err="1"/>
              <a:t>init_lambda_z</a:t>
            </a:r>
            <a:r>
              <a:rPr lang="en-US" altLang="ja-JP" sz="1200" dirty="0"/>
              <a:t> = </a:t>
            </a:r>
            <a:r>
              <a:rPr lang="en-US" altLang="ja-JP" sz="1200" dirty="0" err="1"/>
              <a:t>tf.constant</a:t>
            </a:r>
            <a:r>
              <a:rPr lang="en-US" altLang="ja-JP" sz="1200" dirty="0"/>
              <a:t>(</a:t>
            </a:r>
            <a:r>
              <a:rPr lang="en-US" altLang="ja-JP" sz="1200" dirty="0" err="1"/>
              <a:t>np.array</a:t>
            </a:r>
            <a:r>
              <a:rPr lang="en-US" altLang="ja-JP" sz="1200" dirty="0"/>
              <a:t>(</a:t>
            </a:r>
            <a:r>
              <a:rPr lang="en-US" altLang="ja-JP" sz="1200" dirty="0" err="1"/>
              <a:t>rand.dirichlet</a:t>
            </a:r>
            <a:r>
              <a:rPr lang="en-US" altLang="ja-JP" sz="1200" dirty="0"/>
              <a:t>(alpha=[0.1, 0.1], size=N), </a:t>
            </a:r>
            <a:r>
              <a:rPr lang="en-US" altLang="ja-JP" sz="1200" dirty="0" err="1"/>
              <a:t>dtype</a:t>
            </a:r>
            <a:r>
              <a:rPr lang="en-US" altLang="ja-JP" sz="1200" dirty="0"/>
              <a:t>=np.float32))</a:t>
            </a:r>
          </a:p>
          <a:p>
            <a:r>
              <a:rPr lang="en-US" altLang="ja-JP" sz="1200" dirty="0" err="1"/>
              <a:t>init_lambda_pi</a:t>
            </a:r>
            <a:r>
              <a:rPr lang="en-US" altLang="ja-JP" sz="1200" dirty="0"/>
              <a:t> = </a:t>
            </a:r>
            <a:r>
              <a:rPr lang="en-US" altLang="ja-JP" sz="1200" dirty="0" err="1"/>
              <a:t>tf.constant</a:t>
            </a:r>
            <a:r>
              <a:rPr lang="en-US" altLang="ja-JP" sz="1200" dirty="0"/>
              <a:t>(</a:t>
            </a:r>
            <a:r>
              <a:rPr lang="en-US" altLang="ja-JP" sz="1200" dirty="0" err="1"/>
              <a:t>np.array</a:t>
            </a:r>
            <a:r>
              <a:rPr lang="en-US" altLang="ja-JP" sz="1200" dirty="0"/>
              <a:t>(</a:t>
            </a:r>
            <a:r>
              <a:rPr lang="en-US" altLang="ja-JP" sz="1200" dirty="0" err="1"/>
              <a:t>rand.gamma</a:t>
            </a:r>
            <a:r>
              <a:rPr lang="en-US" altLang="ja-JP" sz="1200" dirty="0"/>
              <a:t>(shape=0.27, size=K), </a:t>
            </a:r>
            <a:r>
              <a:rPr lang="en-US" altLang="ja-JP" sz="1200" dirty="0" err="1"/>
              <a:t>dtype</a:t>
            </a:r>
            <a:r>
              <a:rPr lang="en-US" altLang="ja-JP" sz="1200" dirty="0"/>
              <a:t>=np.float32))</a:t>
            </a:r>
          </a:p>
          <a:p>
            <a:r>
              <a:rPr lang="en-US" altLang="ja-JP" sz="1200" dirty="0" err="1"/>
              <a:t>init_rho</a:t>
            </a:r>
            <a:r>
              <a:rPr lang="en-US" altLang="ja-JP" sz="1200" dirty="0"/>
              <a:t> = </a:t>
            </a:r>
            <a:r>
              <a:rPr lang="en-US" altLang="ja-JP" sz="1200" dirty="0" err="1"/>
              <a:t>tf.constant</a:t>
            </a:r>
            <a:r>
              <a:rPr lang="en-US" altLang="ja-JP" sz="1200" dirty="0"/>
              <a:t>(0.00000001)</a:t>
            </a:r>
            <a:endParaRPr kumimoji="1" lang="ja-JP" altLang="en-US" sz="1200" dirty="0"/>
          </a:p>
        </p:txBody>
      </p:sp>
      <p:sp>
        <p:nvSpPr>
          <p:cNvPr id="5" name="テキスト ボックス 4"/>
          <p:cNvSpPr txBox="1"/>
          <p:nvPr/>
        </p:nvSpPr>
        <p:spPr>
          <a:xfrm>
            <a:off x="0" y="2151647"/>
            <a:ext cx="9126208" cy="338554"/>
          </a:xfrm>
          <a:prstGeom prst="rect">
            <a:avLst/>
          </a:prstGeom>
          <a:noFill/>
        </p:spPr>
        <p:txBody>
          <a:bodyPr wrap="square" rtlCol="0">
            <a:spAutoFit/>
          </a:bodyPr>
          <a:lstStyle/>
          <a:p>
            <a:r>
              <a:rPr kumimoji="1" lang="ja-JP" altLang="en-US" sz="1600" dirty="0" smtClean="0"/>
              <a:t>実験結果</a:t>
            </a:r>
            <a:endParaRPr kumimoji="1" lang="ja-JP" altLang="en-US" sz="1600" dirty="0"/>
          </a:p>
        </p:txBody>
      </p:sp>
      <p:sp>
        <p:nvSpPr>
          <p:cNvPr id="6" name="テキスト ボックス 5"/>
          <p:cNvSpPr txBox="1"/>
          <p:nvPr/>
        </p:nvSpPr>
        <p:spPr>
          <a:xfrm>
            <a:off x="5343620" y="5905835"/>
            <a:ext cx="3168352" cy="738664"/>
          </a:xfrm>
          <a:prstGeom prst="rect">
            <a:avLst/>
          </a:prstGeom>
          <a:noFill/>
        </p:spPr>
        <p:txBody>
          <a:bodyPr wrap="square" rtlCol="0">
            <a:spAutoFit/>
          </a:bodyPr>
          <a:lstStyle/>
          <a:p>
            <a:r>
              <a:rPr lang="en-US" altLang="ja-JP" sz="1400" dirty="0" err="1" smtClean="0"/>
              <a:t>q_Lambda</a:t>
            </a:r>
            <a:r>
              <a:rPr lang="ja-JP" altLang="en-US" sz="1400" dirty="0" smtClean="0"/>
              <a:t>からサンプルしてきた精度の逆行列の固有値の積</a:t>
            </a:r>
            <a:endParaRPr lang="en-US" altLang="ja-JP" sz="1400" dirty="0" smtClean="0"/>
          </a:p>
          <a:p>
            <a:r>
              <a:rPr kumimoji="1" lang="ja-JP" altLang="en-US" sz="1400" dirty="0" smtClean="0"/>
              <a:t>（分散を表す楕円の面積）</a:t>
            </a:r>
            <a:endParaRPr kumimoji="1" lang="ja-JP" altLang="en-US" sz="1400" dirty="0"/>
          </a:p>
        </p:txBody>
      </p:sp>
    </p:spTree>
    <p:extLst>
      <p:ext uri="{BB962C8B-B14F-4D97-AF65-F5344CB8AC3E}">
        <p14:creationId xmlns:p14="http://schemas.microsoft.com/office/powerpoint/2010/main" val="1384538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692696"/>
            <a:ext cx="4836505" cy="3589595"/>
          </a:xfrm>
          <a:prstGeom prst="rect">
            <a:avLst/>
          </a:prstGeom>
        </p:spPr>
      </p:pic>
      <p:sp>
        <p:nvSpPr>
          <p:cNvPr id="3" name="テキスト ボックス 2"/>
          <p:cNvSpPr txBox="1"/>
          <p:nvPr/>
        </p:nvSpPr>
        <p:spPr>
          <a:xfrm>
            <a:off x="-21428" y="4653136"/>
            <a:ext cx="9144000" cy="1077218"/>
          </a:xfrm>
          <a:prstGeom prst="rect">
            <a:avLst/>
          </a:prstGeom>
          <a:noFill/>
        </p:spPr>
        <p:txBody>
          <a:bodyPr wrap="square" rtlCol="0">
            <a:spAutoFit/>
          </a:bodyPr>
          <a:lstStyle/>
          <a:p>
            <a:r>
              <a:rPr lang="en-US" altLang="ja-JP" sz="1600" dirty="0" err="1" smtClean="0"/>
              <a:t>l</a:t>
            </a:r>
            <a:r>
              <a:rPr kumimoji="1" lang="en-US" altLang="ja-JP" sz="1600" dirty="0" err="1" smtClean="0"/>
              <a:t>ambda_pi</a:t>
            </a:r>
            <a:r>
              <a:rPr kumimoji="1" lang="ja-JP" altLang="en-US" sz="1600" dirty="0" smtClean="0"/>
              <a:t>は</a:t>
            </a:r>
            <a:r>
              <a:rPr kumimoji="1" lang="en-US" altLang="ja-JP" sz="1600" dirty="0" smtClean="0"/>
              <a:t>1000</a:t>
            </a:r>
            <a:r>
              <a:rPr kumimoji="1" lang="ja-JP" altLang="en-US" sz="1600" dirty="0" smtClean="0"/>
              <a:t>ステップで</a:t>
            </a:r>
            <a:r>
              <a:rPr kumimoji="1" lang="en-US" altLang="ja-JP" sz="1600" dirty="0" smtClean="0"/>
              <a:t>0.05</a:t>
            </a:r>
            <a:r>
              <a:rPr kumimoji="1" lang="ja-JP" altLang="en-US" sz="1600" dirty="0" smtClean="0"/>
              <a:t>くらいしか変化して</a:t>
            </a:r>
            <a:r>
              <a:rPr lang="ja-JP" altLang="en-US" sz="1600" dirty="0"/>
              <a:t>おらず</a:t>
            </a:r>
            <a:r>
              <a:rPr lang="ja-JP" altLang="en-US" sz="1600" dirty="0" smtClean="0"/>
              <a:t>、減少していくわけでもないので</a:t>
            </a:r>
            <a:r>
              <a:rPr kumimoji="1" lang="ja-JP" altLang="en-US" sz="1600" dirty="0" smtClean="0"/>
              <a:t>クラス分けは進んでいない。</a:t>
            </a:r>
            <a:endParaRPr kumimoji="1" lang="en-US" altLang="ja-JP" sz="1600" dirty="0" smtClean="0"/>
          </a:p>
          <a:p>
            <a:r>
              <a:rPr lang="ja-JP" altLang="en-US" sz="1600" dirty="0" smtClean="0"/>
              <a:t>実際、最後のステップでの事後分布の近似分布の</a:t>
            </a:r>
            <a:r>
              <a:rPr lang="en-US" altLang="ja-JP" sz="1600" dirty="0" err="1" smtClean="0"/>
              <a:t>Dirichlet</a:t>
            </a:r>
            <a:r>
              <a:rPr lang="ja-JP" altLang="en-US" sz="1600" dirty="0" smtClean="0"/>
              <a:t>分布からサンプリングした数値は右図のようになるのでクラス分けができていない。</a:t>
            </a:r>
            <a:endParaRPr kumimoji="1" lang="ja-JP" altLang="en-US" sz="1600"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5580" y="855859"/>
            <a:ext cx="4396823" cy="3263268"/>
          </a:xfrm>
          <a:prstGeom prst="rect">
            <a:avLst/>
          </a:prstGeom>
        </p:spPr>
      </p:pic>
    </p:spTree>
    <p:extLst>
      <p:ext uri="{BB962C8B-B14F-4D97-AF65-F5344CB8AC3E}">
        <p14:creationId xmlns:p14="http://schemas.microsoft.com/office/powerpoint/2010/main" val="359283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9144000" cy="2062103"/>
          </a:xfrm>
          <a:prstGeom prst="rect">
            <a:avLst/>
          </a:prstGeom>
          <a:noFill/>
        </p:spPr>
        <p:txBody>
          <a:bodyPr wrap="square" rtlCol="0">
            <a:spAutoFit/>
          </a:bodyPr>
          <a:lstStyle/>
          <a:p>
            <a:r>
              <a:rPr kumimoji="1" lang="en-US" altLang="ja-JP" sz="1600" dirty="0" smtClean="0"/>
              <a:t>Basic_BBVI_for_Single_Gauss_ver2.1.py</a:t>
            </a:r>
            <a:r>
              <a:rPr kumimoji="1" lang="ja-JP" altLang="en-US" sz="1600" dirty="0" smtClean="0"/>
              <a:t>の実験条件</a:t>
            </a:r>
            <a:endParaRPr kumimoji="1" lang="en-US" altLang="ja-JP" sz="1600" dirty="0" smtClean="0"/>
          </a:p>
          <a:p>
            <a:r>
              <a:rPr kumimoji="1" lang="en-US" altLang="ja-JP" sz="1600" dirty="0" smtClean="0"/>
              <a:t>N=1000, S=200</a:t>
            </a:r>
          </a:p>
          <a:p>
            <a:r>
              <a:rPr kumimoji="1" lang="ja-JP" altLang="en-US" sz="1600" dirty="0" smtClean="0"/>
              <a:t>観測データの平均は</a:t>
            </a:r>
            <a:r>
              <a:rPr kumimoji="1" lang="en-US" altLang="ja-JP" sz="1600" dirty="0" smtClean="0"/>
              <a:t>(0.0, 0.0)</a:t>
            </a:r>
            <a:r>
              <a:rPr kumimoji="1" lang="ja-JP" altLang="en-US" sz="1600" dirty="0" smtClean="0"/>
              <a:t>で分散は対角成分が</a:t>
            </a:r>
            <a:r>
              <a:rPr kumimoji="1" lang="en-US" altLang="ja-JP" sz="1600" dirty="0" smtClean="0"/>
              <a:t>0.3</a:t>
            </a:r>
            <a:r>
              <a:rPr kumimoji="1" lang="ja-JP" altLang="en-US" sz="1600" dirty="0" smtClean="0"/>
              <a:t>の対角行列。</a:t>
            </a:r>
            <a:endParaRPr kumimoji="1" lang="en-US" altLang="ja-JP" sz="1600" dirty="0" smtClean="0"/>
          </a:p>
          <a:p>
            <a:r>
              <a:rPr lang="en-US" altLang="ja-JP" sz="1600" dirty="0" err="1"/>
              <a:t>hyper_alpha_mean</a:t>
            </a:r>
            <a:r>
              <a:rPr lang="en-US" altLang="ja-JP" sz="1600" dirty="0"/>
              <a:t> = </a:t>
            </a:r>
            <a:r>
              <a:rPr lang="en-US" altLang="ja-JP" sz="1600" dirty="0" err="1"/>
              <a:t>tf.constant</a:t>
            </a:r>
            <a:r>
              <a:rPr lang="en-US" altLang="ja-JP" sz="1600" dirty="0"/>
              <a:t>([0.2, 0.0], shape=[D], </a:t>
            </a:r>
            <a:r>
              <a:rPr lang="en-US" altLang="ja-JP" sz="1600" dirty="0" err="1"/>
              <a:t>dtype</a:t>
            </a:r>
            <a:r>
              <a:rPr lang="en-US" altLang="ja-JP" sz="1600" dirty="0"/>
              <a:t>=tf.float32, name='</a:t>
            </a:r>
            <a:r>
              <a:rPr lang="en-US" altLang="ja-JP" sz="1600" dirty="0" err="1"/>
              <a:t>hyper_alpha_mean</a:t>
            </a:r>
            <a:r>
              <a:rPr lang="en-US" altLang="ja-JP" sz="1600" dirty="0"/>
              <a:t>')</a:t>
            </a:r>
          </a:p>
          <a:p>
            <a:r>
              <a:rPr lang="en-US" altLang="ja-JP" sz="1600" dirty="0" err="1"/>
              <a:t>hyper_coe_alpha_var</a:t>
            </a:r>
            <a:r>
              <a:rPr lang="en-US" altLang="ja-JP" sz="1600" dirty="0"/>
              <a:t> = </a:t>
            </a:r>
            <a:r>
              <a:rPr lang="en-US" altLang="ja-JP" sz="1600" dirty="0" err="1"/>
              <a:t>tf.multiply</a:t>
            </a:r>
            <a:r>
              <a:rPr lang="en-US" altLang="ja-JP" sz="1600" dirty="0"/>
              <a:t>(</a:t>
            </a:r>
            <a:r>
              <a:rPr lang="en-US" altLang="ja-JP" sz="1600" dirty="0" err="1"/>
              <a:t>unit_matrices</a:t>
            </a:r>
            <a:r>
              <a:rPr lang="en-US" altLang="ja-JP" sz="1600" dirty="0"/>
              <a:t>, _beta, name='</a:t>
            </a:r>
            <a:r>
              <a:rPr lang="en-US" altLang="ja-JP" sz="1600" dirty="0" err="1"/>
              <a:t>hyper_coe_alpha_var</a:t>
            </a:r>
            <a:r>
              <a:rPr lang="en-US" altLang="ja-JP" sz="1600" dirty="0"/>
              <a:t>')</a:t>
            </a:r>
          </a:p>
          <a:p>
            <a:r>
              <a:rPr lang="en-US" altLang="ja-JP" sz="1600" dirty="0" err="1"/>
              <a:t>hyper_V</a:t>
            </a:r>
            <a:r>
              <a:rPr lang="en-US" altLang="ja-JP" sz="1600" dirty="0"/>
              <a:t> = </a:t>
            </a:r>
            <a:r>
              <a:rPr lang="en-US" altLang="ja-JP" sz="1600" dirty="0" err="1"/>
              <a:t>tf.constant</a:t>
            </a:r>
            <a:r>
              <a:rPr lang="en-US" altLang="ja-JP" sz="1600" dirty="0"/>
              <a:t>([[5.0, 0.0], [0.0, 5.0]])</a:t>
            </a:r>
          </a:p>
          <a:p>
            <a:r>
              <a:rPr lang="en-US" altLang="ja-JP" sz="1600" dirty="0" err="1"/>
              <a:t>hyper_nu</a:t>
            </a:r>
            <a:r>
              <a:rPr lang="en-US" altLang="ja-JP" sz="1600" dirty="0"/>
              <a:t> = </a:t>
            </a:r>
            <a:r>
              <a:rPr lang="en-US" altLang="ja-JP" sz="1600" dirty="0" err="1"/>
              <a:t>tf.constant</a:t>
            </a:r>
            <a:r>
              <a:rPr lang="en-US" altLang="ja-JP" sz="1600" dirty="0"/>
              <a:t>(2.05</a:t>
            </a:r>
            <a:r>
              <a:rPr lang="en-US" altLang="ja-JP" sz="1600" dirty="0" smtClean="0"/>
              <a:t>)</a:t>
            </a:r>
          </a:p>
          <a:p>
            <a:endParaRPr kumimoji="1" lang="ja-JP" altLang="en-US" sz="1600"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656" y="1844824"/>
            <a:ext cx="5320156" cy="3948555"/>
          </a:xfrm>
          <a:prstGeom prst="rect">
            <a:avLst/>
          </a:prstGeom>
        </p:spPr>
      </p:pic>
      <p:sp>
        <p:nvSpPr>
          <p:cNvPr id="4" name="テキスト ボックス 3"/>
          <p:cNvSpPr txBox="1"/>
          <p:nvPr/>
        </p:nvSpPr>
        <p:spPr>
          <a:xfrm>
            <a:off x="2637546" y="5639594"/>
            <a:ext cx="3384376" cy="523220"/>
          </a:xfrm>
          <a:prstGeom prst="rect">
            <a:avLst/>
          </a:prstGeom>
          <a:noFill/>
        </p:spPr>
        <p:txBody>
          <a:bodyPr wrap="square" rtlCol="0">
            <a:spAutoFit/>
          </a:bodyPr>
          <a:lstStyle/>
          <a:p>
            <a:r>
              <a:rPr kumimoji="1" lang="ja-JP" altLang="en-US" sz="1400" dirty="0" smtClean="0"/>
              <a:t>赤：観測データ</a:t>
            </a:r>
            <a:endParaRPr kumimoji="1" lang="en-US" altLang="ja-JP" sz="1400" dirty="0" smtClean="0"/>
          </a:p>
          <a:p>
            <a:r>
              <a:rPr lang="ja-JP" altLang="en-US" sz="1400" dirty="0" smtClean="0"/>
              <a:t>青：観測モデルから生成されたデータ</a:t>
            </a:r>
            <a:endParaRPr kumimoji="1" lang="ja-JP" altLang="en-US" sz="1400" dirty="0"/>
          </a:p>
        </p:txBody>
      </p:sp>
    </p:spTree>
    <p:extLst>
      <p:ext uri="{BB962C8B-B14F-4D97-AF65-F5344CB8AC3E}">
        <p14:creationId xmlns:p14="http://schemas.microsoft.com/office/powerpoint/2010/main" val="202224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9144000" cy="1815882"/>
          </a:xfrm>
          <a:prstGeom prst="rect">
            <a:avLst/>
          </a:prstGeom>
          <a:noFill/>
        </p:spPr>
        <p:txBody>
          <a:bodyPr wrap="square" rtlCol="0">
            <a:spAutoFit/>
          </a:bodyPr>
          <a:lstStyle/>
          <a:p>
            <a:r>
              <a:rPr lang="en-US" altLang="ja-JP" sz="1400" dirty="0" err="1"/>
              <a:t>init_lambda_mu</a:t>
            </a:r>
            <a:r>
              <a:rPr lang="en-US" altLang="ja-JP" sz="1400" dirty="0"/>
              <a:t> = </a:t>
            </a:r>
            <a:r>
              <a:rPr lang="en-US" altLang="ja-JP" sz="1400" dirty="0" err="1"/>
              <a:t>tf.convert_to_tensor</a:t>
            </a:r>
            <a:r>
              <a:rPr lang="en-US" altLang="ja-JP" sz="1400" dirty="0"/>
              <a:t>(</a:t>
            </a:r>
            <a:r>
              <a:rPr lang="en-US" altLang="ja-JP" sz="1400" dirty="0" err="1"/>
              <a:t>np.array</a:t>
            </a:r>
            <a:r>
              <a:rPr lang="en-US" altLang="ja-JP" sz="1400" dirty="0"/>
              <a:t>(</a:t>
            </a:r>
            <a:r>
              <a:rPr lang="en-US" altLang="ja-JP" sz="1400" dirty="0" err="1"/>
              <a:t>rand.multivariate_normal</a:t>
            </a:r>
            <a:r>
              <a:rPr lang="en-US" altLang="ja-JP" sz="1400" dirty="0"/>
              <a:t>(mean=[1.5, 1.5], </a:t>
            </a:r>
            <a:r>
              <a:rPr lang="en-US" altLang="ja-JP" sz="1400" dirty="0" err="1"/>
              <a:t>cov</a:t>
            </a:r>
            <a:r>
              <a:rPr lang="en-US" altLang="ja-JP" sz="1400" dirty="0"/>
              <a:t>=[[0.1, 0.0], [0.0, 0.1]]), </a:t>
            </a:r>
            <a:r>
              <a:rPr lang="en-US" altLang="ja-JP" sz="1400" dirty="0" err="1"/>
              <a:t>dtype</a:t>
            </a:r>
            <a:r>
              <a:rPr lang="en-US" altLang="ja-JP" sz="1400" dirty="0"/>
              <a:t>=np.float32))</a:t>
            </a:r>
          </a:p>
          <a:p>
            <a:r>
              <a:rPr lang="en-US" altLang="ja-JP" sz="1400" dirty="0" err="1" smtClean="0"/>
              <a:t>init_lambda_Lambda</a:t>
            </a:r>
            <a:r>
              <a:rPr lang="en-US" altLang="ja-JP" sz="1400" dirty="0" smtClean="0"/>
              <a:t> </a:t>
            </a:r>
            <a:r>
              <a:rPr lang="en-US" altLang="ja-JP" sz="1400" dirty="0"/>
              <a:t>= </a:t>
            </a:r>
            <a:r>
              <a:rPr lang="en-US" altLang="ja-JP" sz="1400" dirty="0" err="1"/>
              <a:t>tf.convert_to_tensor</a:t>
            </a:r>
            <a:r>
              <a:rPr lang="en-US" altLang="ja-JP" sz="1400" dirty="0"/>
              <a:t>(</a:t>
            </a:r>
            <a:r>
              <a:rPr lang="en-US" altLang="ja-JP" sz="1400" dirty="0" err="1"/>
              <a:t>np.array</a:t>
            </a:r>
            <a:r>
              <a:rPr lang="en-US" altLang="ja-JP" sz="1400" dirty="0"/>
              <a:t>(</a:t>
            </a:r>
            <a:r>
              <a:rPr lang="en-US" altLang="ja-JP" sz="1400" dirty="0" err="1"/>
              <a:t>stats.wishart.rvs</a:t>
            </a:r>
            <a:r>
              <a:rPr lang="en-US" altLang="ja-JP" sz="1400" dirty="0"/>
              <a:t>(</a:t>
            </a:r>
            <a:r>
              <a:rPr lang="en-US" altLang="ja-JP" sz="1400" dirty="0" err="1"/>
              <a:t>df</a:t>
            </a:r>
            <a:r>
              <a:rPr lang="en-US" altLang="ja-JP" sz="1400" dirty="0"/>
              <a:t>=20.0, scale=[[0.5, 0.0], [0.0, 0.5]]), </a:t>
            </a:r>
            <a:r>
              <a:rPr lang="en-US" altLang="ja-JP" sz="1400" dirty="0" err="1"/>
              <a:t>dtype</a:t>
            </a:r>
            <a:r>
              <a:rPr lang="en-US" altLang="ja-JP" sz="1400" dirty="0"/>
              <a:t>=np.float32))</a:t>
            </a:r>
          </a:p>
          <a:p>
            <a:r>
              <a:rPr lang="en-US" altLang="ja-JP" sz="1400" dirty="0" smtClean="0"/>
              <a:t>_</a:t>
            </a:r>
            <a:r>
              <a:rPr lang="en-US" altLang="ja-JP" sz="1400" dirty="0" err="1"/>
              <a:t>init_lambda_nu</a:t>
            </a:r>
            <a:r>
              <a:rPr lang="en-US" altLang="ja-JP" sz="1400" dirty="0"/>
              <a:t> = </a:t>
            </a:r>
            <a:r>
              <a:rPr lang="en-US" altLang="ja-JP" sz="1400" dirty="0" err="1"/>
              <a:t>np.array</a:t>
            </a:r>
            <a:r>
              <a:rPr lang="en-US" altLang="ja-JP" sz="1400" dirty="0"/>
              <a:t>(</a:t>
            </a:r>
            <a:r>
              <a:rPr lang="en-US" altLang="ja-JP" sz="1400" dirty="0" err="1"/>
              <a:t>rand.uniform</a:t>
            </a:r>
            <a:r>
              <a:rPr lang="en-US" altLang="ja-JP" sz="1400" dirty="0"/>
              <a:t>(low=D-1+0.001, high=30.0, size=1), </a:t>
            </a:r>
            <a:r>
              <a:rPr lang="en-US" altLang="ja-JP" sz="1400" dirty="0" err="1"/>
              <a:t>dtype</a:t>
            </a:r>
            <a:r>
              <a:rPr lang="en-US" altLang="ja-JP" sz="1400" dirty="0"/>
              <a:t>=np.float32)</a:t>
            </a:r>
          </a:p>
          <a:p>
            <a:r>
              <a:rPr lang="en-US" altLang="ja-JP" sz="1400" dirty="0" smtClean="0"/>
              <a:t>_</a:t>
            </a:r>
            <a:r>
              <a:rPr lang="en-US" altLang="ja-JP" sz="1400" dirty="0" err="1"/>
              <a:t>init_lambda_nu</a:t>
            </a:r>
            <a:r>
              <a:rPr lang="en-US" altLang="ja-JP" sz="1400" dirty="0"/>
              <a:t> = </a:t>
            </a:r>
            <a:r>
              <a:rPr lang="en-US" altLang="ja-JP" sz="1400" dirty="0" err="1"/>
              <a:t>np.array</a:t>
            </a:r>
            <a:r>
              <a:rPr lang="en-US" altLang="ja-JP" sz="1400" dirty="0"/>
              <a:t>(</a:t>
            </a:r>
            <a:r>
              <a:rPr lang="en-US" altLang="ja-JP" sz="1400" dirty="0" err="1"/>
              <a:t>rand.uniform</a:t>
            </a:r>
            <a:r>
              <a:rPr lang="en-US" altLang="ja-JP" sz="1400" dirty="0"/>
              <a:t>(low=9.0, high=11.0, size=1), </a:t>
            </a:r>
            <a:r>
              <a:rPr lang="en-US" altLang="ja-JP" sz="1400" dirty="0" err="1"/>
              <a:t>dtype</a:t>
            </a:r>
            <a:r>
              <a:rPr lang="en-US" altLang="ja-JP" sz="1400" dirty="0"/>
              <a:t>=np.float32)</a:t>
            </a:r>
          </a:p>
          <a:p>
            <a:r>
              <a:rPr lang="en-US" altLang="ja-JP" sz="1400" dirty="0" err="1" smtClean="0"/>
              <a:t>init_lambda_nu</a:t>
            </a:r>
            <a:r>
              <a:rPr lang="en-US" altLang="ja-JP" sz="1400" dirty="0" smtClean="0"/>
              <a:t> </a:t>
            </a:r>
            <a:r>
              <a:rPr lang="en-US" altLang="ja-JP" sz="1400" dirty="0"/>
              <a:t>= </a:t>
            </a:r>
            <a:r>
              <a:rPr lang="en-US" altLang="ja-JP" sz="1400" dirty="0" err="1"/>
              <a:t>tf.convert_to_tensor</a:t>
            </a:r>
            <a:r>
              <a:rPr lang="en-US" altLang="ja-JP" sz="1400" dirty="0"/>
              <a:t>(_</a:t>
            </a:r>
            <a:r>
              <a:rPr lang="en-US" altLang="ja-JP" sz="1400" dirty="0" err="1"/>
              <a:t>init_lambda_nu</a:t>
            </a:r>
            <a:r>
              <a:rPr lang="en-US" altLang="ja-JP" sz="1400" dirty="0"/>
              <a:t>)[0]</a:t>
            </a:r>
          </a:p>
          <a:p>
            <a:r>
              <a:rPr lang="en-US" altLang="ja-JP" sz="1400" dirty="0" err="1" smtClean="0"/>
              <a:t>init_rho</a:t>
            </a:r>
            <a:r>
              <a:rPr lang="en-US" altLang="ja-JP" sz="1400" dirty="0" smtClean="0"/>
              <a:t> </a:t>
            </a:r>
            <a:r>
              <a:rPr lang="en-US" altLang="ja-JP" sz="1400" dirty="0"/>
              <a:t>= </a:t>
            </a:r>
            <a:r>
              <a:rPr lang="en-US" altLang="ja-JP" sz="1400" dirty="0" err="1"/>
              <a:t>tf.constant</a:t>
            </a:r>
            <a:r>
              <a:rPr lang="en-US" altLang="ja-JP" sz="1400" dirty="0"/>
              <a:t>(0.000001)</a:t>
            </a:r>
            <a:endParaRPr kumimoji="1" lang="ja-JP" altLang="en-US" sz="1400" dirty="0"/>
          </a:p>
        </p:txBody>
      </p:sp>
      <p:sp>
        <p:nvSpPr>
          <p:cNvPr id="3" name="テキスト ボックス 2"/>
          <p:cNvSpPr txBox="1"/>
          <p:nvPr/>
        </p:nvSpPr>
        <p:spPr>
          <a:xfrm>
            <a:off x="0" y="1815882"/>
            <a:ext cx="2915816" cy="369332"/>
          </a:xfrm>
          <a:prstGeom prst="rect">
            <a:avLst/>
          </a:prstGeom>
          <a:noFill/>
        </p:spPr>
        <p:txBody>
          <a:bodyPr wrap="square" rtlCol="0">
            <a:spAutoFit/>
          </a:bodyPr>
          <a:lstStyle/>
          <a:p>
            <a:r>
              <a:rPr kumimoji="1" lang="ja-JP" altLang="en-US" dirty="0" smtClean="0"/>
              <a:t>実験結果</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8" y="2204459"/>
            <a:ext cx="4396823" cy="326326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0572" y="2185214"/>
            <a:ext cx="4396823" cy="3263268"/>
          </a:xfrm>
          <a:prstGeom prst="rect">
            <a:avLst/>
          </a:prstGeom>
        </p:spPr>
      </p:pic>
      <p:sp>
        <p:nvSpPr>
          <p:cNvPr id="6" name="テキスト ボックス 5"/>
          <p:cNvSpPr txBox="1"/>
          <p:nvPr/>
        </p:nvSpPr>
        <p:spPr>
          <a:xfrm>
            <a:off x="5436096" y="5535556"/>
            <a:ext cx="2952328" cy="307777"/>
          </a:xfrm>
          <a:prstGeom prst="rect">
            <a:avLst/>
          </a:prstGeom>
          <a:noFill/>
        </p:spPr>
        <p:txBody>
          <a:bodyPr wrap="square" rtlCol="0">
            <a:spAutoFit/>
          </a:bodyPr>
          <a:lstStyle/>
          <a:p>
            <a:r>
              <a:rPr kumimoji="1" lang="ja-JP" altLang="en-US" sz="1400" dirty="0" smtClean="0"/>
              <a:t>分散がステップごとに増加している。</a:t>
            </a:r>
            <a:endParaRPr kumimoji="1" lang="ja-JP" altLang="en-US" sz="1400" dirty="0"/>
          </a:p>
        </p:txBody>
      </p:sp>
    </p:spTree>
    <p:extLst>
      <p:ext uri="{BB962C8B-B14F-4D97-AF65-F5344CB8AC3E}">
        <p14:creationId xmlns:p14="http://schemas.microsoft.com/office/powerpoint/2010/main" val="325218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9144000" cy="830997"/>
          </a:xfrm>
          <a:prstGeom prst="rect">
            <a:avLst/>
          </a:prstGeom>
          <a:noFill/>
        </p:spPr>
        <p:txBody>
          <a:bodyPr wrap="square" rtlCol="0">
            <a:spAutoFit/>
          </a:bodyPr>
          <a:lstStyle/>
          <a:p>
            <a:r>
              <a:rPr kumimoji="1" lang="ja-JP" altLang="en-US" sz="1600" dirty="0" smtClean="0"/>
              <a:t>データログを見ると</a:t>
            </a:r>
            <a:r>
              <a:rPr kumimoji="1" lang="en-US" altLang="ja-JP" sz="1600" dirty="0" err="1" smtClean="0"/>
              <a:t>lambda_nu</a:t>
            </a:r>
            <a:r>
              <a:rPr kumimoji="1" lang="ja-JP" altLang="en-US" sz="1600" dirty="0" smtClean="0"/>
              <a:t>と</a:t>
            </a:r>
            <a:r>
              <a:rPr kumimoji="1" lang="en-US" altLang="ja-JP" sz="1600" dirty="0" err="1" smtClean="0"/>
              <a:t>lambda_Lambda</a:t>
            </a:r>
            <a:r>
              <a:rPr kumimoji="1" lang="ja-JP" altLang="en-US" sz="1600" dirty="0" smtClean="0"/>
              <a:t>はともに減少している。</a:t>
            </a:r>
            <a:endParaRPr kumimoji="1" lang="en-US" altLang="ja-JP" sz="1600" dirty="0" smtClean="0"/>
          </a:p>
          <a:p>
            <a:r>
              <a:rPr lang="en-US" altLang="ja-JP" sz="1600" dirty="0" err="1" smtClean="0"/>
              <a:t>Wishart</a:t>
            </a:r>
            <a:r>
              <a:rPr lang="ja-JP" altLang="en-US" sz="1600" dirty="0" smtClean="0"/>
              <a:t>分布</a:t>
            </a:r>
            <a:r>
              <a:rPr lang="ja-JP" altLang="en-US" sz="1600" dirty="0" smtClean="0"/>
              <a:t>のサンプル値</a:t>
            </a:r>
            <a:r>
              <a:rPr lang="ja-JP" altLang="en-US" sz="1600" dirty="0" smtClean="0"/>
              <a:t>を用いて分散を</a:t>
            </a:r>
            <a:r>
              <a:rPr lang="ja-JP" altLang="en-US" sz="1600" dirty="0" smtClean="0"/>
              <a:t>描かせる（下段の図）と</a:t>
            </a:r>
            <a:r>
              <a:rPr lang="ja-JP" altLang="en-US" sz="1600" dirty="0" smtClean="0"/>
              <a:t>、分散が増大するケースであることがわかる。</a:t>
            </a:r>
            <a:endParaRPr kumimoji="1" lang="ja-JP" altLang="en-US" sz="1600" dirty="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24744"/>
            <a:ext cx="4680853" cy="2685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2" y="830997"/>
            <a:ext cx="3997112" cy="2966607"/>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3891393"/>
            <a:ext cx="3997112" cy="2966607"/>
          </a:xfrm>
          <a:prstGeom prst="rect">
            <a:avLst/>
          </a:prstGeom>
        </p:spPr>
      </p:pic>
      <p:pic>
        <p:nvPicPr>
          <p:cNvPr id="6" name="図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06670" y="3866467"/>
            <a:ext cx="3997112" cy="2966607"/>
          </a:xfrm>
          <a:prstGeom prst="rect">
            <a:avLst/>
          </a:prstGeom>
        </p:spPr>
      </p:pic>
      <p:sp>
        <p:nvSpPr>
          <p:cNvPr id="7" name="右矢印 6"/>
          <p:cNvSpPr/>
          <p:nvPr/>
        </p:nvSpPr>
        <p:spPr>
          <a:xfrm>
            <a:off x="4139952" y="5266684"/>
            <a:ext cx="648405"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ドーナツ 7"/>
          <p:cNvSpPr/>
          <p:nvPr/>
        </p:nvSpPr>
        <p:spPr>
          <a:xfrm>
            <a:off x="251520" y="1556792"/>
            <a:ext cx="216024" cy="216024"/>
          </a:xfrm>
          <a:prstGeom prst="donut">
            <a:avLst>
              <a:gd name="adj" fmla="val 878"/>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13"/>
          <p:cNvSpPr/>
          <p:nvPr/>
        </p:nvSpPr>
        <p:spPr>
          <a:xfrm>
            <a:off x="5272921" y="1196752"/>
            <a:ext cx="288032" cy="1656184"/>
          </a:xfrm>
          <a:prstGeom prst="donut">
            <a:avLst>
              <a:gd name="adj" fmla="val 878"/>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 name="直線矢印コネクタ 9"/>
          <p:cNvCxnSpPr>
            <a:stCxn id="8" idx="4"/>
          </p:cNvCxnSpPr>
          <p:nvPr/>
        </p:nvCxnSpPr>
        <p:spPr>
          <a:xfrm>
            <a:off x="359532" y="1772816"/>
            <a:ext cx="1620180" cy="2592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4" idx="2"/>
          </p:cNvCxnSpPr>
          <p:nvPr/>
        </p:nvCxnSpPr>
        <p:spPr>
          <a:xfrm flipH="1">
            <a:off x="2051720" y="2024844"/>
            <a:ext cx="3221201" cy="2340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ドーナツ 18"/>
          <p:cNvSpPr/>
          <p:nvPr/>
        </p:nvSpPr>
        <p:spPr>
          <a:xfrm>
            <a:off x="3851920" y="1952621"/>
            <a:ext cx="216024" cy="216024"/>
          </a:xfrm>
          <a:prstGeom prst="donut">
            <a:avLst>
              <a:gd name="adj" fmla="val 878"/>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ドーナツ 19"/>
          <p:cNvSpPr/>
          <p:nvPr/>
        </p:nvSpPr>
        <p:spPr>
          <a:xfrm>
            <a:off x="8315750" y="1827532"/>
            <a:ext cx="288032" cy="1673476"/>
          </a:xfrm>
          <a:prstGeom prst="donut">
            <a:avLst>
              <a:gd name="adj" fmla="val 878"/>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5" name="直線矢印コネクタ 14"/>
          <p:cNvCxnSpPr>
            <a:stCxn id="20" idx="2"/>
          </p:cNvCxnSpPr>
          <p:nvPr/>
        </p:nvCxnSpPr>
        <p:spPr>
          <a:xfrm flipH="1">
            <a:off x="6948264" y="2664270"/>
            <a:ext cx="1367486" cy="2060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9" idx="5"/>
          </p:cNvCxnSpPr>
          <p:nvPr/>
        </p:nvCxnSpPr>
        <p:spPr>
          <a:xfrm>
            <a:off x="4036308" y="2137009"/>
            <a:ext cx="2822280" cy="2588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66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p:cNvSpPr txBox="1"/>
              <p:nvPr/>
            </p:nvSpPr>
            <p:spPr>
              <a:xfrm>
                <a:off x="0" y="-414"/>
                <a:ext cx="9144000" cy="584775"/>
              </a:xfrm>
              <a:prstGeom prst="rect">
                <a:avLst/>
              </a:prstGeom>
              <a:noFill/>
            </p:spPr>
            <p:txBody>
              <a:bodyPr wrap="square" rtlCol="0">
                <a:spAutoFit/>
              </a:bodyPr>
              <a:lstStyle/>
              <a:p>
                <a:r>
                  <a:rPr lang="en-US" altLang="ja-JP" sz="1600" dirty="0"/>
                  <a:t>GMM</a:t>
                </a:r>
                <a:r>
                  <a:rPr lang="ja-JP" altLang="en-US" sz="1600" dirty="0"/>
                  <a:t>のケースで</a:t>
                </a:r>
                <a:r>
                  <a:rPr kumimoji="1" lang="en-US" altLang="ja-JP" sz="1600" dirty="0" smtClean="0"/>
                  <a:t>rho</a:t>
                </a:r>
                <a:r>
                  <a:rPr kumimoji="1" lang="ja-JP" altLang="en-US" sz="1600" dirty="0" smtClean="0"/>
                  <a:t>を</a:t>
                </a:r>
                <a14:m>
                  <m:oMath xmlns:m="http://schemas.openxmlformats.org/officeDocument/2006/math">
                    <m:sSup>
                      <m:sSupPr>
                        <m:ctrlPr>
                          <a:rPr kumimoji="1" lang="en-US" altLang="ja-JP" sz="1600" b="0" i="1" smtClean="0">
                            <a:latin typeface="Cambria Math"/>
                          </a:rPr>
                        </m:ctrlPr>
                      </m:sSupPr>
                      <m:e>
                        <m:r>
                          <a:rPr kumimoji="1" lang="en-US" altLang="ja-JP" sz="1600" b="0" i="1" smtClean="0">
                            <a:latin typeface="Cambria Math"/>
                          </a:rPr>
                          <m:t>10</m:t>
                        </m:r>
                      </m:e>
                      <m:sup>
                        <m:r>
                          <a:rPr kumimoji="1" lang="en-US" altLang="ja-JP" sz="1600" b="0" i="1" smtClean="0">
                            <a:latin typeface="Cambria Math"/>
                          </a:rPr>
                          <m:t>−6</m:t>
                        </m:r>
                      </m:sup>
                    </m:sSup>
                  </m:oMath>
                </a14:m>
                <a:r>
                  <a:rPr kumimoji="1" lang="ja-JP" altLang="en-US" sz="1600" dirty="0" smtClean="0"/>
                  <a:t>より小さくとって、許される範囲内で</a:t>
                </a:r>
                <a:r>
                  <a:rPr kumimoji="1" lang="en-US" altLang="ja-JP" sz="1600" dirty="0" err="1" smtClean="0"/>
                  <a:t>lambda_nu</a:t>
                </a:r>
                <a:r>
                  <a:rPr kumimoji="1" lang="ja-JP" altLang="en-US" sz="1600" dirty="0" smtClean="0"/>
                  <a:t>と</a:t>
                </a:r>
                <a:r>
                  <a:rPr kumimoji="1" lang="en-US" altLang="ja-JP" sz="1600" dirty="0" err="1" smtClean="0"/>
                  <a:t>lambda_Lambda</a:t>
                </a:r>
                <a:r>
                  <a:rPr kumimoji="1" lang="ja-JP" altLang="en-US" sz="1600" dirty="0" smtClean="0"/>
                  <a:t>の初期値を設定し直して再度実験し直す（</a:t>
                </a:r>
                <a:r>
                  <a:rPr lang="en-US" altLang="ja-JP" sz="1600" dirty="0"/>
                  <a:t> Basic_BBVI_for_2d_GMM_ver2.2.7 </a:t>
                </a:r>
                <a:r>
                  <a:rPr lang="en-US" altLang="ja-JP" sz="1600" dirty="0" smtClean="0"/>
                  <a:t>.</a:t>
                </a:r>
                <a:r>
                  <a:rPr lang="en-US" altLang="ja-JP" sz="1600" dirty="0" err="1" smtClean="0"/>
                  <a:t>py</a:t>
                </a:r>
                <a:r>
                  <a:rPr kumimoji="1" lang="ja-JP" altLang="en-US" sz="1600" dirty="0" smtClean="0"/>
                  <a:t>）。</a:t>
                </a:r>
                <a:endParaRPr kumimoji="1" lang="en-US" altLang="ja-JP" sz="1600" dirty="0" smtClean="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0" y="-414"/>
                <a:ext cx="9144000" cy="584775"/>
              </a:xfrm>
              <a:prstGeom prst="rect">
                <a:avLst/>
              </a:prstGeom>
              <a:blipFill rotWithShape="1">
                <a:blip r:embed="rId2"/>
                <a:stretch>
                  <a:fillRect l="-333" t="-5208" b="-13542"/>
                </a:stretch>
              </a:blipFill>
            </p:spPr>
            <p:txBody>
              <a:bodyPr/>
              <a:lstStyle/>
              <a:p>
                <a:r>
                  <a:rPr lang="ja-JP" altLang="en-US">
                    <a:noFill/>
                  </a:rPr>
                  <a:t> </a:t>
                </a:r>
              </a:p>
            </p:txBody>
          </p:sp>
        </mc:Fallback>
      </mc:AlternateContent>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492896"/>
            <a:ext cx="4396823" cy="3263268"/>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2492896"/>
            <a:ext cx="4396823" cy="3263268"/>
          </a:xfrm>
          <a:prstGeom prst="rect">
            <a:avLst/>
          </a:prstGeom>
        </p:spPr>
      </p:pic>
      <p:sp>
        <p:nvSpPr>
          <p:cNvPr id="5" name="テキスト ボックス 4"/>
          <p:cNvSpPr txBox="1"/>
          <p:nvPr/>
        </p:nvSpPr>
        <p:spPr>
          <a:xfrm>
            <a:off x="0" y="604197"/>
            <a:ext cx="9144000" cy="1815882"/>
          </a:xfrm>
          <a:prstGeom prst="rect">
            <a:avLst/>
          </a:prstGeom>
          <a:noFill/>
        </p:spPr>
        <p:txBody>
          <a:bodyPr wrap="square" rtlCol="0">
            <a:spAutoFit/>
          </a:bodyPr>
          <a:lstStyle/>
          <a:p>
            <a:r>
              <a:rPr lang="en-US" altLang="ja-JP" sz="1400" dirty="0"/>
              <a:t>_</a:t>
            </a:r>
            <a:r>
              <a:rPr lang="en-US" altLang="ja-JP" sz="1400" dirty="0" err="1"/>
              <a:t>init_lambda_mu</a:t>
            </a:r>
            <a:r>
              <a:rPr lang="en-US" altLang="ja-JP" sz="1400" dirty="0"/>
              <a:t> = [</a:t>
            </a:r>
            <a:r>
              <a:rPr lang="en-US" altLang="ja-JP" sz="1400" dirty="0" err="1"/>
              <a:t>tf.convert_to_tensor</a:t>
            </a:r>
            <a:r>
              <a:rPr lang="en-US" altLang="ja-JP" sz="1400" dirty="0"/>
              <a:t>(</a:t>
            </a:r>
            <a:r>
              <a:rPr lang="en-US" altLang="ja-JP" sz="1400" dirty="0" err="1"/>
              <a:t>np.array</a:t>
            </a:r>
            <a:r>
              <a:rPr lang="en-US" altLang="ja-JP" sz="1400" dirty="0"/>
              <a:t>(</a:t>
            </a:r>
            <a:r>
              <a:rPr lang="en-US" altLang="ja-JP" sz="1400" dirty="0" err="1"/>
              <a:t>rand.multivariate_normal</a:t>
            </a:r>
            <a:r>
              <a:rPr lang="en-US" altLang="ja-JP" sz="1400" dirty="0"/>
              <a:t>(mean=[3.5, 0.3], </a:t>
            </a:r>
            <a:r>
              <a:rPr lang="en-US" altLang="ja-JP" sz="1400" dirty="0" err="1"/>
              <a:t>cov</a:t>
            </a:r>
            <a:r>
              <a:rPr lang="en-US" altLang="ja-JP" sz="1400" dirty="0"/>
              <a:t>=[[0.3, 0.0], [0.0, 0.3]]), </a:t>
            </a:r>
            <a:r>
              <a:rPr lang="en-US" altLang="ja-JP" sz="1400" dirty="0" err="1"/>
              <a:t>dtype</a:t>
            </a:r>
            <a:r>
              <a:rPr lang="en-US" altLang="ja-JP" sz="1400" dirty="0"/>
              <a:t>=np.float32)), </a:t>
            </a:r>
            <a:r>
              <a:rPr lang="en-US" altLang="ja-JP" sz="1400" dirty="0" err="1"/>
              <a:t>tf.convert_to_tensor</a:t>
            </a:r>
            <a:r>
              <a:rPr lang="en-US" altLang="ja-JP" sz="1400" dirty="0"/>
              <a:t>(</a:t>
            </a:r>
            <a:r>
              <a:rPr lang="en-US" altLang="ja-JP" sz="1400" dirty="0" err="1"/>
              <a:t>np.array</a:t>
            </a:r>
            <a:r>
              <a:rPr lang="en-US" altLang="ja-JP" sz="1400" dirty="0"/>
              <a:t>(</a:t>
            </a:r>
            <a:r>
              <a:rPr lang="en-US" altLang="ja-JP" sz="1400" dirty="0" err="1"/>
              <a:t>rand.multivariate_normal</a:t>
            </a:r>
            <a:r>
              <a:rPr lang="en-US" altLang="ja-JP" sz="1400" dirty="0"/>
              <a:t>(mean=[0.3, 3.5], </a:t>
            </a:r>
            <a:r>
              <a:rPr lang="en-US" altLang="ja-JP" sz="1400" dirty="0" err="1"/>
              <a:t>cov</a:t>
            </a:r>
            <a:r>
              <a:rPr lang="en-US" altLang="ja-JP" sz="1400" dirty="0"/>
              <a:t>=[[0.3, 0.0], [0.0, 0.3]]), </a:t>
            </a:r>
            <a:r>
              <a:rPr lang="en-US" altLang="ja-JP" sz="1400" dirty="0" err="1"/>
              <a:t>dtype</a:t>
            </a:r>
            <a:r>
              <a:rPr lang="en-US" altLang="ja-JP" sz="1400" dirty="0"/>
              <a:t>=np.float32))]</a:t>
            </a:r>
          </a:p>
          <a:p>
            <a:r>
              <a:rPr lang="en-US" altLang="ja-JP" sz="1400" dirty="0" err="1"/>
              <a:t>init_lambda_mu</a:t>
            </a:r>
            <a:r>
              <a:rPr lang="en-US" altLang="ja-JP" sz="1400" dirty="0"/>
              <a:t> = </a:t>
            </a:r>
            <a:r>
              <a:rPr lang="en-US" altLang="ja-JP" sz="1400" dirty="0" err="1"/>
              <a:t>tf.convert_to_tensor</a:t>
            </a:r>
            <a:r>
              <a:rPr lang="en-US" altLang="ja-JP" sz="1400" dirty="0"/>
              <a:t>(_</a:t>
            </a:r>
            <a:r>
              <a:rPr lang="en-US" altLang="ja-JP" sz="1400" dirty="0" err="1"/>
              <a:t>init_lambda_mu</a:t>
            </a:r>
            <a:r>
              <a:rPr lang="en-US" altLang="ja-JP" sz="1400" dirty="0"/>
              <a:t>)</a:t>
            </a:r>
          </a:p>
          <a:p>
            <a:r>
              <a:rPr lang="en-US" altLang="ja-JP" sz="1400" dirty="0" err="1"/>
              <a:t>init_lambda_Lambda</a:t>
            </a:r>
            <a:r>
              <a:rPr lang="en-US" altLang="ja-JP" sz="1400" dirty="0"/>
              <a:t> = </a:t>
            </a:r>
            <a:r>
              <a:rPr lang="en-US" altLang="ja-JP" sz="1400" dirty="0" err="1"/>
              <a:t>tf.constant</a:t>
            </a:r>
            <a:r>
              <a:rPr lang="en-US" altLang="ja-JP" sz="1400" dirty="0"/>
              <a:t>([[[1.0, 0.0], [0.0, 1.0]], [[1.0, 0.0], [0.0, 1.0]]], </a:t>
            </a:r>
            <a:r>
              <a:rPr lang="en-US" altLang="ja-JP" sz="1400" dirty="0" err="1"/>
              <a:t>dtype</a:t>
            </a:r>
            <a:r>
              <a:rPr lang="en-US" altLang="ja-JP" sz="1400" dirty="0"/>
              <a:t>=tf.float32)</a:t>
            </a:r>
          </a:p>
          <a:p>
            <a:r>
              <a:rPr lang="en-US" altLang="ja-JP" sz="1400" dirty="0" err="1"/>
              <a:t>init_lambda_nu</a:t>
            </a:r>
            <a:r>
              <a:rPr lang="en-US" altLang="ja-JP" sz="1400" dirty="0"/>
              <a:t> = </a:t>
            </a:r>
            <a:r>
              <a:rPr lang="en-US" altLang="ja-JP" sz="1400" dirty="0" err="1"/>
              <a:t>tf.constant</a:t>
            </a:r>
            <a:r>
              <a:rPr lang="en-US" altLang="ja-JP" sz="1400" dirty="0"/>
              <a:t>([12.0, 12.0])</a:t>
            </a:r>
          </a:p>
          <a:p>
            <a:r>
              <a:rPr lang="en-US" altLang="ja-JP" sz="1400" dirty="0" smtClean="0"/>
              <a:t>rho=5.0*10^{-8}</a:t>
            </a:r>
          </a:p>
          <a:p>
            <a:r>
              <a:rPr lang="en-US" altLang="ja-JP" sz="1400" dirty="0"/>
              <a:t>rho = </a:t>
            </a:r>
            <a:r>
              <a:rPr lang="en-US" altLang="ja-JP" sz="1400" dirty="0" err="1"/>
              <a:t>tf.minimum</a:t>
            </a:r>
            <a:r>
              <a:rPr lang="en-US" altLang="ja-JP" sz="1400" dirty="0"/>
              <a:t>(</a:t>
            </a:r>
            <a:r>
              <a:rPr lang="en-US" altLang="ja-JP" sz="1400" dirty="0" err="1"/>
              <a:t>init_rho</a:t>
            </a:r>
            <a:r>
              <a:rPr lang="en-US" altLang="ja-JP" sz="1400" dirty="0"/>
              <a:t>, </a:t>
            </a:r>
            <a:r>
              <a:rPr lang="en-US" altLang="ja-JP" sz="1400" dirty="0" err="1"/>
              <a:t>tf.divide</a:t>
            </a:r>
            <a:r>
              <a:rPr lang="en-US" altLang="ja-JP" sz="1400" dirty="0"/>
              <a:t>(</a:t>
            </a:r>
            <a:r>
              <a:rPr lang="en-US" altLang="ja-JP" sz="1400" dirty="0" err="1"/>
              <a:t>tf.ones</a:t>
            </a:r>
            <a:r>
              <a:rPr lang="en-US" altLang="ja-JP" sz="1400" dirty="0"/>
              <a:t>(1), </a:t>
            </a:r>
            <a:r>
              <a:rPr lang="en-US" altLang="ja-JP" sz="1400" dirty="0" err="1"/>
              <a:t>tf.multiply</a:t>
            </a:r>
            <a:r>
              <a:rPr lang="en-US" altLang="ja-JP" sz="1400" dirty="0"/>
              <a:t>(</a:t>
            </a:r>
            <a:r>
              <a:rPr lang="en-US" altLang="ja-JP" sz="1400" dirty="0" err="1"/>
              <a:t>update_counter_ass</a:t>
            </a:r>
            <a:r>
              <a:rPr lang="en-US" altLang="ja-JP" sz="1400" dirty="0"/>
              <a:t>, </a:t>
            </a:r>
            <a:r>
              <a:rPr lang="en-US" altLang="ja-JP" sz="1400" dirty="0" err="1"/>
              <a:t>tf.constant</a:t>
            </a:r>
            <a:r>
              <a:rPr lang="en-US" altLang="ja-JP" sz="1400" dirty="0"/>
              <a:t>(20000000.0))))</a:t>
            </a:r>
            <a:endParaRPr kumimoji="1" lang="ja-JP" altLang="en-US" sz="1400" dirty="0"/>
          </a:p>
        </p:txBody>
      </p:sp>
      <p:sp>
        <p:nvSpPr>
          <p:cNvPr id="6" name="テキスト ボックス 5"/>
          <p:cNvSpPr txBox="1"/>
          <p:nvPr/>
        </p:nvSpPr>
        <p:spPr>
          <a:xfrm>
            <a:off x="4934207" y="5818324"/>
            <a:ext cx="3528392" cy="307777"/>
          </a:xfrm>
          <a:prstGeom prst="rect">
            <a:avLst/>
          </a:prstGeom>
          <a:noFill/>
        </p:spPr>
        <p:txBody>
          <a:bodyPr wrap="square" rtlCol="0">
            <a:spAutoFit/>
          </a:bodyPr>
          <a:lstStyle/>
          <a:p>
            <a:r>
              <a:rPr kumimoji="1" lang="ja-JP" altLang="en-US" sz="1400" dirty="0" smtClean="0"/>
              <a:t>分散が爆発するステップを除けば若干増加。</a:t>
            </a:r>
            <a:endParaRPr kumimoji="1" lang="ja-JP" altLang="en-US" sz="1400" dirty="0"/>
          </a:p>
        </p:txBody>
      </p:sp>
      <p:sp>
        <p:nvSpPr>
          <p:cNvPr id="7" name="テキスト ボックス 6"/>
          <p:cNvSpPr txBox="1"/>
          <p:nvPr/>
        </p:nvSpPr>
        <p:spPr>
          <a:xfrm>
            <a:off x="0" y="6237312"/>
            <a:ext cx="9144000" cy="584775"/>
          </a:xfrm>
          <a:prstGeom prst="rect">
            <a:avLst/>
          </a:prstGeom>
          <a:noFill/>
        </p:spPr>
        <p:txBody>
          <a:bodyPr wrap="square" rtlCol="0">
            <a:spAutoFit/>
          </a:bodyPr>
          <a:lstStyle/>
          <a:p>
            <a:r>
              <a:rPr lang="en-US" altLang="ja-JP" sz="1600" dirty="0"/>
              <a:t>r</a:t>
            </a:r>
            <a:r>
              <a:rPr kumimoji="1" lang="en-US" altLang="ja-JP" sz="1600" dirty="0" smtClean="0"/>
              <a:t>ho</a:t>
            </a:r>
            <a:r>
              <a:rPr kumimoji="1" lang="ja-JP" altLang="en-US" sz="1600" dirty="0" smtClean="0"/>
              <a:t>を小さくとっても、</a:t>
            </a:r>
            <a:r>
              <a:rPr kumimoji="1" lang="en-US" altLang="ja-JP" sz="1600" dirty="0" err="1" smtClean="0"/>
              <a:t>lambda_nu</a:t>
            </a:r>
            <a:r>
              <a:rPr kumimoji="1" lang="ja-JP" altLang="en-US" sz="1600" dirty="0" smtClean="0"/>
              <a:t>と</a:t>
            </a:r>
            <a:r>
              <a:rPr kumimoji="1" lang="en-US" altLang="ja-JP" sz="1600" dirty="0" err="1" smtClean="0"/>
              <a:t>lambda_Lambda</a:t>
            </a:r>
            <a:r>
              <a:rPr kumimoji="1" lang="ja-JP" altLang="en-US" sz="1600" dirty="0" smtClean="0"/>
              <a:t>が減少する傾向が変わるわけではないので分散は増加する。</a:t>
            </a:r>
            <a:endParaRPr kumimoji="1" lang="en-US" altLang="ja-JP" sz="1600" dirty="0" smtClean="0"/>
          </a:p>
        </p:txBody>
      </p:sp>
    </p:spTree>
    <p:extLst>
      <p:ext uri="{BB962C8B-B14F-4D97-AF65-F5344CB8AC3E}">
        <p14:creationId xmlns:p14="http://schemas.microsoft.com/office/powerpoint/2010/main" val="228140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364258"/>
            <a:ext cx="4836505" cy="3589595"/>
          </a:xfrm>
          <a:prstGeom prst="rect">
            <a:avLst/>
          </a:prstGeom>
        </p:spPr>
      </p:pic>
      <p:sp>
        <p:nvSpPr>
          <p:cNvPr id="3" name="テキスト ボックス 2"/>
          <p:cNvSpPr txBox="1"/>
          <p:nvPr/>
        </p:nvSpPr>
        <p:spPr>
          <a:xfrm>
            <a:off x="0" y="4137194"/>
            <a:ext cx="9144000" cy="1815882"/>
          </a:xfrm>
          <a:prstGeom prst="rect">
            <a:avLst/>
          </a:prstGeom>
          <a:noFill/>
        </p:spPr>
        <p:txBody>
          <a:bodyPr wrap="square" rtlCol="0">
            <a:spAutoFit/>
          </a:bodyPr>
          <a:lstStyle/>
          <a:p>
            <a:r>
              <a:rPr lang="ja-JP" altLang="en-US" sz="1600" dirty="0"/>
              <a:t>左図</a:t>
            </a:r>
            <a:r>
              <a:rPr lang="ja-JP" altLang="en-US" sz="1600" dirty="0" smtClean="0"/>
              <a:t>は</a:t>
            </a:r>
            <a:r>
              <a:rPr lang="en-US" altLang="ja-JP" sz="1600" dirty="0" err="1" smtClean="0"/>
              <a:t>lambda_pi</a:t>
            </a:r>
            <a:r>
              <a:rPr lang="ja-JP" altLang="en-US" sz="1600" dirty="0" smtClean="0"/>
              <a:t>の増加していることを表しており、右図は最後のステップの</a:t>
            </a:r>
            <a:r>
              <a:rPr lang="en-US" altLang="ja-JP" sz="1600" dirty="0" err="1" smtClean="0"/>
              <a:t>Dirichlet</a:t>
            </a:r>
            <a:r>
              <a:rPr lang="ja-JP" altLang="en-US" sz="1600" dirty="0" smtClean="0"/>
              <a:t>分布からサンプルした数値を表している。</a:t>
            </a:r>
            <a:endParaRPr lang="en-US" altLang="ja-JP" sz="1600" dirty="0" smtClean="0"/>
          </a:p>
          <a:p>
            <a:r>
              <a:rPr kumimoji="1" lang="ja-JP" altLang="en-US" sz="1600" dirty="0" smtClean="0"/>
              <a:t>クラス分けは進んでいない。</a:t>
            </a:r>
            <a:endParaRPr lang="en-US" altLang="ja-JP" sz="1600" dirty="0" smtClean="0"/>
          </a:p>
          <a:p>
            <a:endParaRPr kumimoji="1" lang="en-US" altLang="ja-JP" sz="1600" dirty="0"/>
          </a:p>
          <a:p>
            <a:r>
              <a:rPr lang="en-US" altLang="ja-JP" sz="1600" dirty="0"/>
              <a:t>r</a:t>
            </a:r>
            <a:r>
              <a:rPr lang="en-US" altLang="ja-JP" sz="1600" dirty="0" smtClean="0"/>
              <a:t>ho</a:t>
            </a:r>
            <a:r>
              <a:rPr lang="ja-JP" altLang="en-US" sz="1600" dirty="0" smtClean="0"/>
              <a:t>が小さいせいで</a:t>
            </a:r>
            <a:r>
              <a:rPr lang="en-US" altLang="ja-JP" sz="1600" dirty="0" err="1" smtClean="0"/>
              <a:t>lambda_pi</a:t>
            </a:r>
            <a:r>
              <a:rPr lang="ja-JP" altLang="en-US" sz="1600" dirty="0" smtClean="0"/>
              <a:t>はあまり変化しない。</a:t>
            </a:r>
            <a:endParaRPr lang="en-US" altLang="ja-JP" sz="1600" dirty="0" smtClean="0"/>
          </a:p>
          <a:p>
            <a:r>
              <a:rPr kumimoji="1" lang="ja-JP" altLang="en-US" sz="1600" dirty="0" smtClean="0"/>
              <a:t>しかし、</a:t>
            </a:r>
            <a:r>
              <a:rPr kumimoji="1" lang="en-US" altLang="ja-JP" sz="1600" dirty="0" smtClean="0"/>
              <a:t>rho</a:t>
            </a:r>
            <a:r>
              <a:rPr kumimoji="1" lang="ja-JP" altLang="en-US" sz="1600" dirty="0" smtClean="0"/>
              <a:t>を大きくとるとコレスキー分解の</a:t>
            </a:r>
            <a:r>
              <a:rPr lang="ja-JP" altLang="en-US" sz="1600" dirty="0"/>
              <a:t>エラーが</a:t>
            </a:r>
            <a:r>
              <a:rPr lang="ja-JP" altLang="en-US" sz="1600" dirty="0" smtClean="0"/>
              <a:t>出る。</a:t>
            </a:r>
            <a:endParaRPr lang="en-US" altLang="ja-JP" sz="1600" dirty="0" smtClean="0"/>
          </a:p>
          <a:p>
            <a:r>
              <a:rPr lang="en-US" altLang="ja-JP" sz="1600" dirty="0"/>
              <a:t>r</a:t>
            </a:r>
            <a:r>
              <a:rPr kumimoji="1" lang="en-US" altLang="ja-JP" sz="1600" dirty="0" smtClean="0"/>
              <a:t>ho</a:t>
            </a:r>
            <a:r>
              <a:rPr kumimoji="1" lang="ja-JP" altLang="en-US" sz="1600" dirty="0" smtClean="0"/>
              <a:t>が小さい範囲で調整するしかないが、上のような結果にしかならない。</a:t>
            </a:r>
            <a:endParaRPr kumimoji="1" lang="en-US" altLang="ja-JP" sz="1600"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620688"/>
            <a:ext cx="4396823" cy="3263268"/>
          </a:xfrm>
          <a:prstGeom prst="rect">
            <a:avLst/>
          </a:prstGeom>
        </p:spPr>
      </p:pic>
    </p:spTree>
    <p:extLst>
      <p:ext uri="{BB962C8B-B14F-4D97-AF65-F5344CB8AC3E}">
        <p14:creationId xmlns:p14="http://schemas.microsoft.com/office/powerpoint/2010/main" val="4973589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1185</Words>
  <Application>Microsoft Office PowerPoint</Application>
  <PresentationFormat>画面に合わせる (4:3)</PresentationFormat>
  <Paragraphs>82</Paragraphs>
  <Slides>10</Slides>
  <Notes>2</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Basic BBVIの結果</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UNITCOM 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2016-020</dc:creator>
  <cp:lastModifiedBy>2016-020</cp:lastModifiedBy>
  <cp:revision>29</cp:revision>
  <dcterms:created xsi:type="dcterms:W3CDTF">2018-01-09T09:30:09Z</dcterms:created>
  <dcterms:modified xsi:type="dcterms:W3CDTF">2018-01-10T08:46:25Z</dcterms:modified>
</cp:coreProperties>
</file>