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57" r:id="rId3"/>
    <p:sldId id="266" r:id="rId4"/>
    <p:sldId id="259" r:id="rId5"/>
    <p:sldId id="263" r:id="rId6"/>
    <p:sldId id="261" r:id="rId7"/>
    <p:sldId id="260" r:id="rId8"/>
    <p:sldId id="262" r:id="rId9"/>
    <p:sldId id="264" r:id="rId10"/>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936" y="-4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4763" y="0"/>
            <a:ext cx="2919412" cy="493713"/>
          </a:xfrm>
          <a:prstGeom prst="rect">
            <a:avLst/>
          </a:prstGeom>
        </p:spPr>
        <p:txBody>
          <a:bodyPr vert="horz" lIns="91440" tIns="45720" rIns="91440" bIns="45720" rtlCol="0"/>
          <a:lstStyle>
            <a:lvl1pPr algn="r">
              <a:defRPr sz="1200"/>
            </a:lvl1pPr>
          </a:lstStyle>
          <a:p>
            <a:fld id="{53587BD7-F6A4-4210-8ED8-889E59BDAF51}" type="datetimeFigureOut">
              <a:rPr kumimoji="1" lang="ja-JP" altLang="en-US" smtClean="0"/>
              <a:t>2017/10/26</a:t>
            </a:fld>
            <a:endParaRPr kumimoji="1" lang="ja-JP" altLang="en-US"/>
          </a:p>
        </p:txBody>
      </p:sp>
      <p:sp>
        <p:nvSpPr>
          <p:cNvPr id="4" name="フッター プレースホルダー 3"/>
          <p:cNvSpPr>
            <a:spLocks noGrp="1"/>
          </p:cNvSpPr>
          <p:nvPr>
            <p:ph type="ftr" sz="quarter" idx="2"/>
          </p:nvPr>
        </p:nvSpPr>
        <p:spPr>
          <a:xfrm>
            <a:off x="0" y="9371013"/>
            <a:ext cx="2919413" cy="493712"/>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4763" y="9371013"/>
            <a:ext cx="2919412" cy="493712"/>
          </a:xfrm>
          <a:prstGeom prst="rect">
            <a:avLst/>
          </a:prstGeom>
        </p:spPr>
        <p:txBody>
          <a:bodyPr vert="horz" lIns="91440" tIns="45720" rIns="91440" bIns="45720" rtlCol="0" anchor="b"/>
          <a:lstStyle>
            <a:lvl1pPr algn="r">
              <a:defRPr sz="1200"/>
            </a:lvl1pPr>
          </a:lstStyle>
          <a:p>
            <a:fld id="{8D156739-B031-49DF-AFDF-0DE7B0E6EA02}" type="slidenum">
              <a:rPr kumimoji="1" lang="ja-JP" altLang="en-US" smtClean="0"/>
              <a:t>‹#›</a:t>
            </a:fld>
            <a:endParaRPr kumimoji="1" lang="ja-JP" altLang="en-US"/>
          </a:p>
        </p:txBody>
      </p:sp>
    </p:spTree>
    <p:extLst>
      <p:ext uri="{BB962C8B-B14F-4D97-AF65-F5344CB8AC3E}">
        <p14:creationId xmlns:p14="http://schemas.microsoft.com/office/powerpoint/2010/main" val="26898953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4763" y="0"/>
            <a:ext cx="2919412" cy="493713"/>
          </a:xfrm>
          <a:prstGeom prst="rect">
            <a:avLst/>
          </a:prstGeom>
        </p:spPr>
        <p:txBody>
          <a:bodyPr vert="horz" lIns="91440" tIns="45720" rIns="91440" bIns="45720" rtlCol="0"/>
          <a:lstStyle>
            <a:lvl1pPr algn="r">
              <a:defRPr sz="1200"/>
            </a:lvl1pPr>
          </a:lstStyle>
          <a:p>
            <a:fld id="{FE958C31-EF05-42ED-AB70-F254D5244B0C}" type="datetimeFigureOut">
              <a:rPr kumimoji="1" lang="ja-JP" altLang="en-US" smtClean="0"/>
              <a:t>2017/10/26</a:t>
            </a:fld>
            <a:endParaRPr kumimoji="1" lang="ja-JP" altLang="en-US"/>
          </a:p>
        </p:txBody>
      </p:sp>
      <p:sp>
        <p:nvSpPr>
          <p:cNvPr id="4" name="スライド イメージ プレースホルダー 3"/>
          <p:cNvSpPr>
            <a:spLocks noGrp="1" noRot="1" noChangeAspect="1"/>
          </p:cNvSpPr>
          <p:nvPr>
            <p:ph type="sldImg" idx="2"/>
          </p:nvPr>
        </p:nvSpPr>
        <p:spPr>
          <a:xfrm>
            <a:off x="79375" y="739775"/>
            <a:ext cx="6577013" cy="37004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100" y="4686300"/>
            <a:ext cx="5389563" cy="4440238"/>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1013"/>
            <a:ext cx="2919413" cy="49371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4763" y="9371013"/>
            <a:ext cx="2919412" cy="493712"/>
          </a:xfrm>
          <a:prstGeom prst="rect">
            <a:avLst/>
          </a:prstGeom>
        </p:spPr>
        <p:txBody>
          <a:bodyPr vert="horz" lIns="91440" tIns="45720" rIns="91440" bIns="45720" rtlCol="0" anchor="b"/>
          <a:lstStyle>
            <a:lvl1pPr algn="r">
              <a:defRPr sz="1200"/>
            </a:lvl1pPr>
          </a:lstStyle>
          <a:p>
            <a:fld id="{DF139F2D-4484-4D03-9301-F6DCCCEADFF4}" type="slidenum">
              <a:rPr kumimoji="1" lang="ja-JP" altLang="en-US" smtClean="0"/>
              <a:t>‹#›</a:t>
            </a:fld>
            <a:endParaRPr kumimoji="1" lang="ja-JP" altLang="en-US"/>
          </a:p>
        </p:txBody>
      </p:sp>
    </p:spTree>
    <p:extLst>
      <p:ext uri="{BB962C8B-B14F-4D97-AF65-F5344CB8AC3E}">
        <p14:creationId xmlns:p14="http://schemas.microsoft.com/office/powerpoint/2010/main" val="94646693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F139F2D-4484-4D03-9301-F6DCCCEADFF4}" type="slidenum">
              <a:rPr kumimoji="1" lang="ja-JP" altLang="en-US" smtClean="0"/>
              <a:t>1</a:t>
            </a:fld>
            <a:endParaRPr kumimoji="1" lang="ja-JP" altLang="en-US"/>
          </a:p>
        </p:txBody>
      </p:sp>
    </p:spTree>
    <p:extLst>
      <p:ext uri="{BB962C8B-B14F-4D97-AF65-F5344CB8AC3E}">
        <p14:creationId xmlns:p14="http://schemas.microsoft.com/office/powerpoint/2010/main" val="4241758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F139F2D-4484-4D03-9301-F6DCCCEADFF4}" type="slidenum">
              <a:rPr kumimoji="1" lang="ja-JP" altLang="en-US" smtClean="0"/>
              <a:t>2</a:t>
            </a:fld>
            <a:endParaRPr kumimoji="1" lang="ja-JP" altLang="en-US"/>
          </a:p>
        </p:txBody>
      </p:sp>
    </p:spTree>
    <p:extLst>
      <p:ext uri="{BB962C8B-B14F-4D97-AF65-F5344CB8AC3E}">
        <p14:creationId xmlns:p14="http://schemas.microsoft.com/office/powerpoint/2010/main" val="1617790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F139F2D-4484-4D03-9301-F6DCCCEADFF4}" type="slidenum">
              <a:rPr kumimoji="1" lang="ja-JP" altLang="en-US" smtClean="0"/>
              <a:t>3</a:t>
            </a:fld>
            <a:endParaRPr kumimoji="1" lang="ja-JP" altLang="en-US"/>
          </a:p>
        </p:txBody>
      </p:sp>
    </p:spTree>
    <p:extLst>
      <p:ext uri="{BB962C8B-B14F-4D97-AF65-F5344CB8AC3E}">
        <p14:creationId xmlns:p14="http://schemas.microsoft.com/office/powerpoint/2010/main" val="4253186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F139F2D-4484-4D03-9301-F6DCCCEADFF4}" type="slidenum">
              <a:rPr kumimoji="1" lang="ja-JP" altLang="en-US" smtClean="0"/>
              <a:t>4</a:t>
            </a:fld>
            <a:endParaRPr kumimoji="1" lang="ja-JP" altLang="en-US"/>
          </a:p>
        </p:txBody>
      </p:sp>
    </p:spTree>
    <p:extLst>
      <p:ext uri="{BB962C8B-B14F-4D97-AF65-F5344CB8AC3E}">
        <p14:creationId xmlns:p14="http://schemas.microsoft.com/office/powerpoint/2010/main" val="3530834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F139F2D-4484-4D03-9301-F6DCCCEADFF4}" type="slidenum">
              <a:rPr kumimoji="1" lang="ja-JP" altLang="en-US" smtClean="0"/>
              <a:t>5</a:t>
            </a:fld>
            <a:endParaRPr kumimoji="1" lang="ja-JP" altLang="en-US"/>
          </a:p>
        </p:txBody>
      </p:sp>
    </p:spTree>
    <p:extLst>
      <p:ext uri="{BB962C8B-B14F-4D97-AF65-F5344CB8AC3E}">
        <p14:creationId xmlns:p14="http://schemas.microsoft.com/office/powerpoint/2010/main" val="4113088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F139F2D-4484-4D03-9301-F6DCCCEADFF4}" type="slidenum">
              <a:rPr kumimoji="1" lang="ja-JP" altLang="en-US" smtClean="0"/>
              <a:t>6</a:t>
            </a:fld>
            <a:endParaRPr kumimoji="1" lang="ja-JP" altLang="en-US"/>
          </a:p>
        </p:txBody>
      </p:sp>
    </p:spTree>
    <p:extLst>
      <p:ext uri="{BB962C8B-B14F-4D97-AF65-F5344CB8AC3E}">
        <p14:creationId xmlns:p14="http://schemas.microsoft.com/office/powerpoint/2010/main" val="1806477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F139F2D-4484-4D03-9301-F6DCCCEADFF4}" type="slidenum">
              <a:rPr kumimoji="1" lang="ja-JP" altLang="en-US" smtClean="0"/>
              <a:t>7</a:t>
            </a:fld>
            <a:endParaRPr kumimoji="1" lang="ja-JP" altLang="en-US"/>
          </a:p>
        </p:txBody>
      </p:sp>
    </p:spTree>
    <p:extLst>
      <p:ext uri="{BB962C8B-B14F-4D97-AF65-F5344CB8AC3E}">
        <p14:creationId xmlns:p14="http://schemas.microsoft.com/office/powerpoint/2010/main" val="459283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F139F2D-4484-4D03-9301-F6DCCCEADFF4}" type="slidenum">
              <a:rPr kumimoji="1" lang="ja-JP" altLang="en-US" smtClean="0"/>
              <a:t>8</a:t>
            </a:fld>
            <a:endParaRPr kumimoji="1" lang="ja-JP" altLang="en-US"/>
          </a:p>
        </p:txBody>
      </p:sp>
    </p:spTree>
    <p:extLst>
      <p:ext uri="{BB962C8B-B14F-4D97-AF65-F5344CB8AC3E}">
        <p14:creationId xmlns:p14="http://schemas.microsoft.com/office/powerpoint/2010/main" val="2995200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F139F2D-4484-4D03-9301-F6DCCCEADFF4}" type="slidenum">
              <a:rPr kumimoji="1" lang="ja-JP" altLang="en-US" smtClean="0"/>
              <a:t>9</a:t>
            </a:fld>
            <a:endParaRPr kumimoji="1" lang="ja-JP" altLang="en-US"/>
          </a:p>
        </p:txBody>
      </p:sp>
    </p:spTree>
    <p:extLst>
      <p:ext uri="{BB962C8B-B14F-4D97-AF65-F5344CB8AC3E}">
        <p14:creationId xmlns:p14="http://schemas.microsoft.com/office/powerpoint/2010/main" val="4142618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068ACC7-4B5C-4E88-A01B-62722DAFF47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 xmlns:a16="http://schemas.microsoft.com/office/drawing/2014/main" id="{EEA84D98-C536-4721-BCEF-611BCA29A9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 xmlns:a16="http://schemas.microsoft.com/office/drawing/2014/main" id="{044ACEAF-3687-4E94-AE29-49D66270FB7D}"/>
              </a:ext>
            </a:extLst>
          </p:cNvPr>
          <p:cNvSpPr>
            <a:spLocks noGrp="1"/>
          </p:cNvSpPr>
          <p:nvPr>
            <p:ph type="dt" sz="half" idx="10"/>
          </p:nvPr>
        </p:nvSpPr>
        <p:spPr/>
        <p:txBody>
          <a:bodyPr/>
          <a:lstStyle/>
          <a:p>
            <a:fld id="{4DF6A229-D957-40EE-837A-53F96C81E179}" type="datetimeFigureOut">
              <a:rPr kumimoji="1" lang="ja-JP" altLang="en-US" smtClean="0"/>
              <a:t>2017/10/26</a:t>
            </a:fld>
            <a:endParaRPr kumimoji="1" lang="ja-JP" altLang="en-US"/>
          </a:p>
        </p:txBody>
      </p:sp>
      <p:sp>
        <p:nvSpPr>
          <p:cNvPr id="5" name="フッター プレースホルダー 4">
            <a:extLst>
              <a:ext uri="{FF2B5EF4-FFF2-40B4-BE49-F238E27FC236}">
                <a16:creationId xmlns="" xmlns:a16="http://schemas.microsoft.com/office/drawing/2014/main" id="{71232FE3-A6C3-4194-89F1-730703DB4E3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 xmlns:a16="http://schemas.microsoft.com/office/drawing/2014/main" id="{7420B03F-A95B-4E19-857B-6E0C5950C483}"/>
              </a:ext>
            </a:extLst>
          </p:cNvPr>
          <p:cNvSpPr>
            <a:spLocks noGrp="1"/>
          </p:cNvSpPr>
          <p:nvPr>
            <p:ph type="sldNum" sz="quarter" idx="12"/>
          </p:nvPr>
        </p:nvSpPr>
        <p:spPr/>
        <p:txBody>
          <a:bodyPr/>
          <a:lstStyle/>
          <a:p>
            <a:fld id="{EC686C73-33F2-4B68-BDC3-0C45ACD01F20}" type="slidenum">
              <a:rPr kumimoji="1" lang="ja-JP" altLang="en-US" smtClean="0"/>
              <a:t>‹#›</a:t>
            </a:fld>
            <a:endParaRPr kumimoji="1" lang="ja-JP" altLang="en-US"/>
          </a:p>
        </p:txBody>
      </p:sp>
    </p:spTree>
    <p:extLst>
      <p:ext uri="{BB962C8B-B14F-4D97-AF65-F5344CB8AC3E}">
        <p14:creationId xmlns:p14="http://schemas.microsoft.com/office/powerpoint/2010/main" val="33600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B1C98325-AEB2-4B5B-92E5-82DEA2E4B2E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 xmlns:a16="http://schemas.microsoft.com/office/drawing/2014/main" id="{69C5D582-FDD4-4D2B-8F84-AC73993062C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 xmlns:a16="http://schemas.microsoft.com/office/drawing/2014/main" id="{351AE063-D84C-4447-A87E-7EA92E651A4F}"/>
              </a:ext>
            </a:extLst>
          </p:cNvPr>
          <p:cNvSpPr>
            <a:spLocks noGrp="1"/>
          </p:cNvSpPr>
          <p:nvPr>
            <p:ph type="dt" sz="half" idx="10"/>
          </p:nvPr>
        </p:nvSpPr>
        <p:spPr/>
        <p:txBody>
          <a:bodyPr/>
          <a:lstStyle/>
          <a:p>
            <a:fld id="{4DF6A229-D957-40EE-837A-53F96C81E179}" type="datetimeFigureOut">
              <a:rPr kumimoji="1" lang="ja-JP" altLang="en-US" smtClean="0"/>
              <a:t>2017/10/26</a:t>
            </a:fld>
            <a:endParaRPr kumimoji="1" lang="ja-JP" altLang="en-US"/>
          </a:p>
        </p:txBody>
      </p:sp>
      <p:sp>
        <p:nvSpPr>
          <p:cNvPr id="5" name="フッター プレースホルダー 4">
            <a:extLst>
              <a:ext uri="{FF2B5EF4-FFF2-40B4-BE49-F238E27FC236}">
                <a16:creationId xmlns="" xmlns:a16="http://schemas.microsoft.com/office/drawing/2014/main" id="{8D975A79-2A7A-40F1-8D3A-1966E78EB36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 xmlns:a16="http://schemas.microsoft.com/office/drawing/2014/main" id="{2D0748A9-E2EE-4AED-B1D6-DF2894901D6E}"/>
              </a:ext>
            </a:extLst>
          </p:cNvPr>
          <p:cNvSpPr>
            <a:spLocks noGrp="1"/>
          </p:cNvSpPr>
          <p:nvPr>
            <p:ph type="sldNum" sz="quarter" idx="12"/>
          </p:nvPr>
        </p:nvSpPr>
        <p:spPr/>
        <p:txBody>
          <a:bodyPr/>
          <a:lstStyle/>
          <a:p>
            <a:fld id="{EC686C73-33F2-4B68-BDC3-0C45ACD01F20}" type="slidenum">
              <a:rPr kumimoji="1" lang="ja-JP" altLang="en-US" smtClean="0"/>
              <a:t>‹#›</a:t>
            </a:fld>
            <a:endParaRPr kumimoji="1" lang="ja-JP" altLang="en-US"/>
          </a:p>
        </p:txBody>
      </p:sp>
    </p:spTree>
    <p:extLst>
      <p:ext uri="{BB962C8B-B14F-4D97-AF65-F5344CB8AC3E}">
        <p14:creationId xmlns:p14="http://schemas.microsoft.com/office/powerpoint/2010/main" val="86354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 xmlns:a16="http://schemas.microsoft.com/office/drawing/2014/main" id="{EBF2E1DC-9287-412E-B8B7-03F97C27FEF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 xmlns:a16="http://schemas.microsoft.com/office/drawing/2014/main" id="{3528C764-0A8B-46B5-91E6-81D1DA1213C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 xmlns:a16="http://schemas.microsoft.com/office/drawing/2014/main" id="{E97ED862-88CA-4343-895C-E6D10476AE7E}"/>
              </a:ext>
            </a:extLst>
          </p:cNvPr>
          <p:cNvSpPr>
            <a:spLocks noGrp="1"/>
          </p:cNvSpPr>
          <p:nvPr>
            <p:ph type="dt" sz="half" idx="10"/>
          </p:nvPr>
        </p:nvSpPr>
        <p:spPr/>
        <p:txBody>
          <a:bodyPr/>
          <a:lstStyle/>
          <a:p>
            <a:fld id="{4DF6A229-D957-40EE-837A-53F96C81E179}" type="datetimeFigureOut">
              <a:rPr kumimoji="1" lang="ja-JP" altLang="en-US" smtClean="0"/>
              <a:t>2017/10/26</a:t>
            </a:fld>
            <a:endParaRPr kumimoji="1" lang="ja-JP" altLang="en-US"/>
          </a:p>
        </p:txBody>
      </p:sp>
      <p:sp>
        <p:nvSpPr>
          <p:cNvPr id="5" name="フッター プレースホルダー 4">
            <a:extLst>
              <a:ext uri="{FF2B5EF4-FFF2-40B4-BE49-F238E27FC236}">
                <a16:creationId xmlns="" xmlns:a16="http://schemas.microsoft.com/office/drawing/2014/main" id="{60770D66-5A3F-464C-837C-27F61E84DC5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 xmlns:a16="http://schemas.microsoft.com/office/drawing/2014/main" id="{E2EBE05D-5FBD-4B15-B1CB-C166E85726A1}"/>
              </a:ext>
            </a:extLst>
          </p:cNvPr>
          <p:cNvSpPr>
            <a:spLocks noGrp="1"/>
          </p:cNvSpPr>
          <p:nvPr>
            <p:ph type="sldNum" sz="quarter" idx="12"/>
          </p:nvPr>
        </p:nvSpPr>
        <p:spPr/>
        <p:txBody>
          <a:bodyPr/>
          <a:lstStyle/>
          <a:p>
            <a:fld id="{EC686C73-33F2-4B68-BDC3-0C45ACD01F20}" type="slidenum">
              <a:rPr kumimoji="1" lang="ja-JP" altLang="en-US" smtClean="0"/>
              <a:t>‹#›</a:t>
            </a:fld>
            <a:endParaRPr kumimoji="1" lang="ja-JP" altLang="en-US"/>
          </a:p>
        </p:txBody>
      </p:sp>
    </p:spTree>
    <p:extLst>
      <p:ext uri="{BB962C8B-B14F-4D97-AF65-F5344CB8AC3E}">
        <p14:creationId xmlns:p14="http://schemas.microsoft.com/office/powerpoint/2010/main" val="1962553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0EC6BD74-848B-4C7F-BD0A-9FCF3381F3E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 xmlns:a16="http://schemas.microsoft.com/office/drawing/2014/main" id="{0800A4FA-C515-41F8-8FFB-DD879533592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 xmlns:a16="http://schemas.microsoft.com/office/drawing/2014/main" id="{BC04FDA6-9C6B-4059-94B5-4659FDCFBE9E}"/>
              </a:ext>
            </a:extLst>
          </p:cNvPr>
          <p:cNvSpPr>
            <a:spLocks noGrp="1"/>
          </p:cNvSpPr>
          <p:nvPr>
            <p:ph type="dt" sz="half" idx="10"/>
          </p:nvPr>
        </p:nvSpPr>
        <p:spPr/>
        <p:txBody>
          <a:bodyPr/>
          <a:lstStyle/>
          <a:p>
            <a:fld id="{4DF6A229-D957-40EE-837A-53F96C81E179}" type="datetimeFigureOut">
              <a:rPr kumimoji="1" lang="ja-JP" altLang="en-US" smtClean="0"/>
              <a:t>2017/10/26</a:t>
            </a:fld>
            <a:endParaRPr kumimoji="1" lang="ja-JP" altLang="en-US"/>
          </a:p>
        </p:txBody>
      </p:sp>
      <p:sp>
        <p:nvSpPr>
          <p:cNvPr id="5" name="フッター プレースホルダー 4">
            <a:extLst>
              <a:ext uri="{FF2B5EF4-FFF2-40B4-BE49-F238E27FC236}">
                <a16:creationId xmlns="" xmlns:a16="http://schemas.microsoft.com/office/drawing/2014/main" id="{29104080-C1B2-4AB5-A122-38EB652EEA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 xmlns:a16="http://schemas.microsoft.com/office/drawing/2014/main" id="{55FC0855-297A-4FA4-844C-C13B2F16D23C}"/>
              </a:ext>
            </a:extLst>
          </p:cNvPr>
          <p:cNvSpPr>
            <a:spLocks noGrp="1"/>
          </p:cNvSpPr>
          <p:nvPr>
            <p:ph type="sldNum" sz="quarter" idx="12"/>
          </p:nvPr>
        </p:nvSpPr>
        <p:spPr/>
        <p:txBody>
          <a:bodyPr/>
          <a:lstStyle/>
          <a:p>
            <a:fld id="{EC686C73-33F2-4B68-BDC3-0C45ACD01F20}" type="slidenum">
              <a:rPr kumimoji="1" lang="ja-JP" altLang="en-US" smtClean="0"/>
              <a:t>‹#›</a:t>
            </a:fld>
            <a:endParaRPr kumimoji="1" lang="ja-JP" altLang="en-US"/>
          </a:p>
        </p:txBody>
      </p:sp>
    </p:spTree>
    <p:extLst>
      <p:ext uri="{BB962C8B-B14F-4D97-AF65-F5344CB8AC3E}">
        <p14:creationId xmlns:p14="http://schemas.microsoft.com/office/powerpoint/2010/main" val="2913283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46B42D25-0805-4B9B-82A8-E26BD3D9FE9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 xmlns:a16="http://schemas.microsoft.com/office/drawing/2014/main" id="{83DD7373-D69A-4F95-AB05-7894B19C01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 xmlns:a16="http://schemas.microsoft.com/office/drawing/2014/main" id="{B3E474B0-4D4A-4DB3-99DE-1FA82DB2E1C3}"/>
              </a:ext>
            </a:extLst>
          </p:cNvPr>
          <p:cNvSpPr>
            <a:spLocks noGrp="1"/>
          </p:cNvSpPr>
          <p:nvPr>
            <p:ph type="dt" sz="half" idx="10"/>
          </p:nvPr>
        </p:nvSpPr>
        <p:spPr/>
        <p:txBody>
          <a:bodyPr/>
          <a:lstStyle/>
          <a:p>
            <a:fld id="{4DF6A229-D957-40EE-837A-53F96C81E179}" type="datetimeFigureOut">
              <a:rPr kumimoji="1" lang="ja-JP" altLang="en-US" smtClean="0"/>
              <a:t>2017/10/26</a:t>
            </a:fld>
            <a:endParaRPr kumimoji="1" lang="ja-JP" altLang="en-US"/>
          </a:p>
        </p:txBody>
      </p:sp>
      <p:sp>
        <p:nvSpPr>
          <p:cNvPr id="5" name="フッター プレースホルダー 4">
            <a:extLst>
              <a:ext uri="{FF2B5EF4-FFF2-40B4-BE49-F238E27FC236}">
                <a16:creationId xmlns="" xmlns:a16="http://schemas.microsoft.com/office/drawing/2014/main" id="{B94369E3-7B82-47B5-9F6B-74C0BC79C6C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 xmlns:a16="http://schemas.microsoft.com/office/drawing/2014/main" id="{99A114E6-B317-427C-A40E-F40634B762E4}"/>
              </a:ext>
            </a:extLst>
          </p:cNvPr>
          <p:cNvSpPr>
            <a:spLocks noGrp="1"/>
          </p:cNvSpPr>
          <p:nvPr>
            <p:ph type="sldNum" sz="quarter" idx="12"/>
          </p:nvPr>
        </p:nvSpPr>
        <p:spPr/>
        <p:txBody>
          <a:bodyPr/>
          <a:lstStyle/>
          <a:p>
            <a:fld id="{EC686C73-33F2-4B68-BDC3-0C45ACD01F20}" type="slidenum">
              <a:rPr kumimoji="1" lang="ja-JP" altLang="en-US" smtClean="0"/>
              <a:t>‹#›</a:t>
            </a:fld>
            <a:endParaRPr kumimoji="1" lang="ja-JP" altLang="en-US"/>
          </a:p>
        </p:txBody>
      </p:sp>
    </p:spTree>
    <p:extLst>
      <p:ext uri="{BB962C8B-B14F-4D97-AF65-F5344CB8AC3E}">
        <p14:creationId xmlns:p14="http://schemas.microsoft.com/office/powerpoint/2010/main" val="2578298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95741E69-6FB8-4D47-9F72-975404D66D7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 xmlns:a16="http://schemas.microsoft.com/office/drawing/2014/main" id="{69765495-12FE-4F99-A797-6304D510C59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 xmlns:a16="http://schemas.microsoft.com/office/drawing/2014/main" id="{632FE809-B511-4320-A586-46581BD8328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 xmlns:a16="http://schemas.microsoft.com/office/drawing/2014/main" id="{45335892-FFBA-4775-9913-8701072E27BD}"/>
              </a:ext>
            </a:extLst>
          </p:cNvPr>
          <p:cNvSpPr>
            <a:spLocks noGrp="1"/>
          </p:cNvSpPr>
          <p:nvPr>
            <p:ph type="dt" sz="half" idx="10"/>
          </p:nvPr>
        </p:nvSpPr>
        <p:spPr/>
        <p:txBody>
          <a:bodyPr/>
          <a:lstStyle/>
          <a:p>
            <a:fld id="{4DF6A229-D957-40EE-837A-53F96C81E179}" type="datetimeFigureOut">
              <a:rPr kumimoji="1" lang="ja-JP" altLang="en-US" smtClean="0"/>
              <a:t>2017/10/26</a:t>
            </a:fld>
            <a:endParaRPr kumimoji="1" lang="ja-JP" altLang="en-US"/>
          </a:p>
        </p:txBody>
      </p:sp>
      <p:sp>
        <p:nvSpPr>
          <p:cNvPr id="6" name="フッター プレースホルダー 5">
            <a:extLst>
              <a:ext uri="{FF2B5EF4-FFF2-40B4-BE49-F238E27FC236}">
                <a16:creationId xmlns="" xmlns:a16="http://schemas.microsoft.com/office/drawing/2014/main" id="{E14EDF19-24E4-46C5-AFE5-2D96F8ADC5D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 xmlns:a16="http://schemas.microsoft.com/office/drawing/2014/main" id="{77656143-66BF-4AFB-9EBB-EC5CA61663A7}"/>
              </a:ext>
            </a:extLst>
          </p:cNvPr>
          <p:cNvSpPr>
            <a:spLocks noGrp="1"/>
          </p:cNvSpPr>
          <p:nvPr>
            <p:ph type="sldNum" sz="quarter" idx="12"/>
          </p:nvPr>
        </p:nvSpPr>
        <p:spPr/>
        <p:txBody>
          <a:bodyPr/>
          <a:lstStyle/>
          <a:p>
            <a:fld id="{EC686C73-33F2-4B68-BDC3-0C45ACD01F20}" type="slidenum">
              <a:rPr kumimoji="1" lang="ja-JP" altLang="en-US" smtClean="0"/>
              <a:t>‹#›</a:t>
            </a:fld>
            <a:endParaRPr kumimoji="1" lang="ja-JP" altLang="en-US"/>
          </a:p>
        </p:txBody>
      </p:sp>
    </p:spTree>
    <p:extLst>
      <p:ext uri="{BB962C8B-B14F-4D97-AF65-F5344CB8AC3E}">
        <p14:creationId xmlns:p14="http://schemas.microsoft.com/office/powerpoint/2010/main" val="2869457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752506EC-3A30-4918-9A47-526D51188A9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 xmlns:a16="http://schemas.microsoft.com/office/drawing/2014/main" id="{0AAF0BC0-C4C6-4918-A953-666024CF5C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 xmlns:a16="http://schemas.microsoft.com/office/drawing/2014/main" id="{4C93279E-9267-4506-839E-74E7286D945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 xmlns:a16="http://schemas.microsoft.com/office/drawing/2014/main" id="{38A2CAF5-DFDC-4997-9463-195726E771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 xmlns:a16="http://schemas.microsoft.com/office/drawing/2014/main" id="{97D5A456-4D88-4C32-B92D-6A54B44AE97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 xmlns:a16="http://schemas.microsoft.com/office/drawing/2014/main" id="{BE0BA74F-5179-4C41-A50B-C026DEEDB1BF}"/>
              </a:ext>
            </a:extLst>
          </p:cNvPr>
          <p:cNvSpPr>
            <a:spLocks noGrp="1"/>
          </p:cNvSpPr>
          <p:nvPr>
            <p:ph type="dt" sz="half" idx="10"/>
          </p:nvPr>
        </p:nvSpPr>
        <p:spPr/>
        <p:txBody>
          <a:bodyPr/>
          <a:lstStyle/>
          <a:p>
            <a:fld id="{4DF6A229-D957-40EE-837A-53F96C81E179}" type="datetimeFigureOut">
              <a:rPr kumimoji="1" lang="ja-JP" altLang="en-US" smtClean="0"/>
              <a:t>2017/10/26</a:t>
            </a:fld>
            <a:endParaRPr kumimoji="1" lang="ja-JP" altLang="en-US"/>
          </a:p>
        </p:txBody>
      </p:sp>
      <p:sp>
        <p:nvSpPr>
          <p:cNvPr id="8" name="フッター プレースホルダー 7">
            <a:extLst>
              <a:ext uri="{FF2B5EF4-FFF2-40B4-BE49-F238E27FC236}">
                <a16:creationId xmlns="" xmlns:a16="http://schemas.microsoft.com/office/drawing/2014/main" id="{3D6DD259-8712-4197-8973-BF0B9160F10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 xmlns:a16="http://schemas.microsoft.com/office/drawing/2014/main" id="{0876C3E7-1FF4-481A-98C9-E019CD32AC73}"/>
              </a:ext>
            </a:extLst>
          </p:cNvPr>
          <p:cNvSpPr>
            <a:spLocks noGrp="1"/>
          </p:cNvSpPr>
          <p:nvPr>
            <p:ph type="sldNum" sz="quarter" idx="12"/>
          </p:nvPr>
        </p:nvSpPr>
        <p:spPr/>
        <p:txBody>
          <a:bodyPr/>
          <a:lstStyle/>
          <a:p>
            <a:fld id="{EC686C73-33F2-4B68-BDC3-0C45ACD01F20}" type="slidenum">
              <a:rPr kumimoji="1" lang="ja-JP" altLang="en-US" smtClean="0"/>
              <a:t>‹#›</a:t>
            </a:fld>
            <a:endParaRPr kumimoji="1" lang="ja-JP" altLang="en-US"/>
          </a:p>
        </p:txBody>
      </p:sp>
    </p:spTree>
    <p:extLst>
      <p:ext uri="{BB962C8B-B14F-4D97-AF65-F5344CB8AC3E}">
        <p14:creationId xmlns:p14="http://schemas.microsoft.com/office/powerpoint/2010/main" val="3352552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3E8DABC1-C607-4BAB-B40B-25EF1C8F4C3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 xmlns:a16="http://schemas.microsoft.com/office/drawing/2014/main" id="{08EA4646-91ED-4F59-AADE-C9DFB977AE19}"/>
              </a:ext>
            </a:extLst>
          </p:cNvPr>
          <p:cNvSpPr>
            <a:spLocks noGrp="1"/>
          </p:cNvSpPr>
          <p:nvPr>
            <p:ph type="dt" sz="half" idx="10"/>
          </p:nvPr>
        </p:nvSpPr>
        <p:spPr/>
        <p:txBody>
          <a:bodyPr/>
          <a:lstStyle/>
          <a:p>
            <a:fld id="{4DF6A229-D957-40EE-837A-53F96C81E179}" type="datetimeFigureOut">
              <a:rPr kumimoji="1" lang="ja-JP" altLang="en-US" smtClean="0"/>
              <a:t>2017/10/26</a:t>
            </a:fld>
            <a:endParaRPr kumimoji="1" lang="ja-JP" altLang="en-US"/>
          </a:p>
        </p:txBody>
      </p:sp>
      <p:sp>
        <p:nvSpPr>
          <p:cNvPr id="4" name="フッター プレースホルダー 3">
            <a:extLst>
              <a:ext uri="{FF2B5EF4-FFF2-40B4-BE49-F238E27FC236}">
                <a16:creationId xmlns="" xmlns:a16="http://schemas.microsoft.com/office/drawing/2014/main" id="{4A9C1A7E-FF74-4D1A-A734-92AC4FBE393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 xmlns:a16="http://schemas.microsoft.com/office/drawing/2014/main" id="{85576F90-03DE-4BA6-89C1-34C7B240E311}"/>
              </a:ext>
            </a:extLst>
          </p:cNvPr>
          <p:cNvSpPr>
            <a:spLocks noGrp="1"/>
          </p:cNvSpPr>
          <p:nvPr>
            <p:ph type="sldNum" sz="quarter" idx="12"/>
          </p:nvPr>
        </p:nvSpPr>
        <p:spPr/>
        <p:txBody>
          <a:bodyPr/>
          <a:lstStyle/>
          <a:p>
            <a:fld id="{EC686C73-33F2-4B68-BDC3-0C45ACD01F20}" type="slidenum">
              <a:rPr kumimoji="1" lang="ja-JP" altLang="en-US" smtClean="0"/>
              <a:t>‹#›</a:t>
            </a:fld>
            <a:endParaRPr kumimoji="1" lang="ja-JP" altLang="en-US"/>
          </a:p>
        </p:txBody>
      </p:sp>
    </p:spTree>
    <p:extLst>
      <p:ext uri="{BB962C8B-B14F-4D97-AF65-F5344CB8AC3E}">
        <p14:creationId xmlns:p14="http://schemas.microsoft.com/office/powerpoint/2010/main" val="1167477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 xmlns:a16="http://schemas.microsoft.com/office/drawing/2014/main" id="{98DD3C27-C895-41A8-8413-A6478B1D2A79}"/>
              </a:ext>
            </a:extLst>
          </p:cNvPr>
          <p:cNvSpPr>
            <a:spLocks noGrp="1"/>
          </p:cNvSpPr>
          <p:nvPr>
            <p:ph type="dt" sz="half" idx="10"/>
          </p:nvPr>
        </p:nvSpPr>
        <p:spPr/>
        <p:txBody>
          <a:bodyPr/>
          <a:lstStyle/>
          <a:p>
            <a:fld id="{4DF6A229-D957-40EE-837A-53F96C81E179}" type="datetimeFigureOut">
              <a:rPr kumimoji="1" lang="ja-JP" altLang="en-US" smtClean="0"/>
              <a:t>2017/10/26</a:t>
            </a:fld>
            <a:endParaRPr kumimoji="1" lang="ja-JP" altLang="en-US"/>
          </a:p>
        </p:txBody>
      </p:sp>
      <p:sp>
        <p:nvSpPr>
          <p:cNvPr id="3" name="フッター プレースホルダー 2">
            <a:extLst>
              <a:ext uri="{FF2B5EF4-FFF2-40B4-BE49-F238E27FC236}">
                <a16:creationId xmlns="" xmlns:a16="http://schemas.microsoft.com/office/drawing/2014/main" id="{00991791-D342-441C-AC61-B759E69DE3F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 xmlns:a16="http://schemas.microsoft.com/office/drawing/2014/main" id="{D8291E5A-A5D0-4F57-B397-49ED3688C771}"/>
              </a:ext>
            </a:extLst>
          </p:cNvPr>
          <p:cNvSpPr>
            <a:spLocks noGrp="1"/>
          </p:cNvSpPr>
          <p:nvPr>
            <p:ph type="sldNum" sz="quarter" idx="12"/>
          </p:nvPr>
        </p:nvSpPr>
        <p:spPr/>
        <p:txBody>
          <a:bodyPr/>
          <a:lstStyle/>
          <a:p>
            <a:fld id="{EC686C73-33F2-4B68-BDC3-0C45ACD01F20}" type="slidenum">
              <a:rPr kumimoji="1" lang="ja-JP" altLang="en-US" smtClean="0"/>
              <a:t>‹#›</a:t>
            </a:fld>
            <a:endParaRPr kumimoji="1" lang="ja-JP" altLang="en-US"/>
          </a:p>
        </p:txBody>
      </p:sp>
    </p:spTree>
    <p:extLst>
      <p:ext uri="{BB962C8B-B14F-4D97-AF65-F5344CB8AC3E}">
        <p14:creationId xmlns:p14="http://schemas.microsoft.com/office/powerpoint/2010/main" val="1879978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B7640FC6-A5FC-4AA6-8BE6-C203A0E4575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 xmlns:a16="http://schemas.microsoft.com/office/drawing/2014/main" id="{C29DC06F-7769-491D-B2D7-756D05BA3B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 xmlns:a16="http://schemas.microsoft.com/office/drawing/2014/main" id="{B3C42C27-9488-4006-BFC0-866FB0D5A9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 xmlns:a16="http://schemas.microsoft.com/office/drawing/2014/main" id="{39B48C4E-A965-4B97-858A-7DA55879DB1E}"/>
              </a:ext>
            </a:extLst>
          </p:cNvPr>
          <p:cNvSpPr>
            <a:spLocks noGrp="1"/>
          </p:cNvSpPr>
          <p:nvPr>
            <p:ph type="dt" sz="half" idx="10"/>
          </p:nvPr>
        </p:nvSpPr>
        <p:spPr/>
        <p:txBody>
          <a:bodyPr/>
          <a:lstStyle/>
          <a:p>
            <a:fld id="{4DF6A229-D957-40EE-837A-53F96C81E179}" type="datetimeFigureOut">
              <a:rPr kumimoji="1" lang="ja-JP" altLang="en-US" smtClean="0"/>
              <a:t>2017/10/26</a:t>
            </a:fld>
            <a:endParaRPr kumimoji="1" lang="ja-JP" altLang="en-US"/>
          </a:p>
        </p:txBody>
      </p:sp>
      <p:sp>
        <p:nvSpPr>
          <p:cNvPr id="6" name="フッター プレースホルダー 5">
            <a:extLst>
              <a:ext uri="{FF2B5EF4-FFF2-40B4-BE49-F238E27FC236}">
                <a16:creationId xmlns="" xmlns:a16="http://schemas.microsoft.com/office/drawing/2014/main" id="{DE579E77-851A-4DD6-8E60-1B58327E01C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 xmlns:a16="http://schemas.microsoft.com/office/drawing/2014/main" id="{DDB112B3-07D8-4D99-BCEB-CF6DFD1BEA9A}"/>
              </a:ext>
            </a:extLst>
          </p:cNvPr>
          <p:cNvSpPr>
            <a:spLocks noGrp="1"/>
          </p:cNvSpPr>
          <p:nvPr>
            <p:ph type="sldNum" sz="quarter" idx="12"/>
          </p:nvPr>
        </p:nvSpPr>
        <p:spPr/>
        <p:txBody>
          <a:bodyPr/>
          <a:lstStyle/>
          <a:p>
            <a:fld id="{EC686C73-33F2-4B68-BDC3-0C45ACD01F20}" type="slidenum">
              <a:rPr kumimoji="1" lang="ja-JP" altLang="en-US" smtClean="0"/>
              <a:t>‹#›</a:t>
            </a:fld>
            <a:endParaRPr kumimoji="1" lang="ja-JP" altLang="en-US"/>
          </a:p>
        </p:txBody>
      </p:sp>
    </p:spTree>
    <p:extLst>
      <p:ext uri="{BB962C8B-B14F-4D97-AF65-F5344CB8AC3E}">
        <p14:creationId xmlns:p14="http://schemas.microsoft.com/office/powerpoint/2010/main" val="358782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B3254CA-C3AA-4082-9992-B0BEBA7DB5C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 xmlns:a16="http://schemas.microsoft.com/office/drawing/2014/main" id="{54EAE96A-2F58-41E2-A64A-AD5DFD1D04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 xmlns:a16="http://schemas.microsoft.com/office/drawing/2014/main" id="{0234F069-60B4-4EFA-BD23-362A484A99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 xmlns:a16="http://schemas.microsoft.com/office/drawing/2014/main" id="{C8C4A213-A38E-453B-83CC-9E763B0F49C8}"/>
              </a:ext>
            </a:extLst>
          </p:cNvPr>
          <p:cNvSpPr>
            <a:spLocks noGrp="1"/>
          </p:cNvSpPr>
          <p:nvPr>
            <p:ph type="dt" sz="half" idx="10"/>
          </p:nvPr>
        </p:nvSpPr>
        <p:spPr/>
        <p:txBody>
          <a:bodyPr/>
          <a:lstStyle/>
          <a:p>
            <a:fld id="{4DF6A229-D957-40EE-837A-53F96C81E179}" type="datetimeFigureOut">
              <a:rPr kumimoji="1" lang="ja-JP" altLang="en-US" smtClean="0"/>
              <a:t>2017/10/26</a:t>
            </a:fld>
            <a:endParaRPr kumimoji="1" lang="ja-JP" altLang="en-US"/>
          </a:p>
        </p:txBody>
      </p:sp>
      <p:sp>
        <p:nvSpPr>
          <p:cNvPr id="6" name="フッター プレースホルダー 5">
            <a:extLst>
              <a:ext uri="{FF2B5EF4-FFF2-40B4-BE49-F238E27FC236}">
                <a16:creationId xmlns="" xmlns:a16="http://schemas.microsoft.com/office/drawing/2014/main" id="{0ED98BC6-9F04-4753-ADD6-F06C6A46696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 xmlns:a16="http://schemas.microsoft.com/office/drawing/2014/main" id="{DBD5C309-1EFA-41B8-85CB-CF44C0424753}"/>
              </a:ext>
            </a:extLst>
          </p:cNvPr>
          <p:cNvSpPr>
            <a:spLocks noGrp="1"/>
          </p:cNvSpPr>
          <p:nvPr>
            <p:ph type="sldNum" sz="quarter" idx="12"/>
          </p:nvPr>
        </p:nvSpPr>
        <p:spPr/>
        <p:txBody>
          <a:bodyPr/>
          <a:lstStyle/>
          <a:p>
            <a:fld id="{EC686C73-33F2-4B68-BDC3-0C45ACD01F20}" type="slidenum">
              <a:rPr kumimoji="1" lang="ja-JP" altLang="en-US" smtClean="0"/>
              <a:t>‹#›</a:t>
            </a:fld>
            <a:endParaRPr kumimoji="1" lang="ja-JP" altLang="en-US"/>
          </a:p>
        </p:txBody>
      </p:sp>
    </p:spTree>
    <p:extLst>
      <p:ext uri="{BB962C8B-B14F-4D97-AF65-F5344CB8AC3E}">
        <p14:creationId xmlns:p14="http://schemas.microsoft.com/office/powerpoint/2010/main" val="785762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 xmlns:a16="http://schemas.microsoft.com/office/drawing/2014/main" id="{4D44895D-D5EC-4EAB-A713-2C0F0A7124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 xmlns:a16="http://schemas.microsoft.com/office/drawing/2014/main" id="{C08961BD-A766-4D35-984B-3FA530AA85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 xmlns:a16="http://schemas.microsoft.com/office/drawing/2014/main" id="{1C9DF852-FE4D-452C-8690-A88287176A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F6A229-D957-40EE-837A-53F96C81E179}" type="datetimeFigureOut">
              <a:rPr kumimoji="1" lang="ja-JP" altLang="en-US" smtClean="0"/>
              <a:t>2017/10/26</a:t>
            </a:fld>
            <a:endParaRPr kumimoji="1" lang="ja-JP" altLang="en-US"/>
          </a:p>
        </p:txBody>
      </p:sp>
      <p:sp>
        <p:nvSpPr>
          <p:cNvPr id="5" name="フッター プレースホルダー 4">
            <a:extLst>
              <a:ext uri="{FF2B5EF4-FFF2-40B4-BE49-F238E27FC236}">
                <a16:creationId xmlns="" xmlns:a16="http://schemas.microsoft.com/office/drawing/2014/main" id="{CB7D311F-E3C5-4C8D-815C-0BFF038EAB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 xmlns:a16="http://schemas.microsoft.com/office/drawing/2014/main" id="{9F148418-55B7-42D3-8BB0-2B6666864B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686C73-33F2-4B68-BDC3-0C45ACD01F20}" type="slidenum">
              <a:rPr kumimoji="1" lang="ja-JP" altLang="en-US" smtClean="0"/>
              <a:t>‹#›</a:t>
            </a:fld>
            <a:endParaRPr kumimoji="1" lang="ja-JP" altLang="en-US"/>
          </a:p>
        </p:txBody>
      </p:sp>
    </p:spTree>
    <p:extLst>
      <p:ext uri="{BB962C8B-B14F-4D97-AF65-F5344CB8AC3E}">
        <p14:creationId xmlns:p14="http://schemas.microsoft.com/office/powerpoint/2010/main" val="1313657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49.png"/><Relationship Id="rId7"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8.png"/><Relationship Id="rId18" Type="http://schemas.openxmlformats.org/officeDocument/2006/relationships/image" Target="../media/image48.png"/><Relationship Id="rId3" Type="http://schemas.openxmlformats.org/officeDocument/2006/relationships/image" Target="../media/image4.png"/><Relationship Id="rId7" Type="http://schemas.openxmlformats.org/officeDocument/2006/relationships/image" Target="../media/image29.png"/><Relationship Id="rId12" Type="http://schemas.openxmlformats.org/officeDocument/2006/relationships/image" Target="../media/image7.png"/><Relationship Id="rId17" Type="http://schemas.openxmlformats.org/officeDocument/2006/relationships/image" Target="../media/image12.png"/><Relationship Id="rId2" Type="http://schemas.openxmlformats.org/officeDocument/2006/relationships/notesSlide" Target="../notesSlides/notesSlide4.xml"/><Relationship Id="rId16"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10.png"/><Relationship Id="rId11" Type="http://schemas.openxmlformats.org/officeDocument/2006/relationships/image" Target="../media/image6.png"/><Relationship Id="rId5" Type="http://schemas.openxmlformats.org/officeDocument/2006/relationships/image" Target="../media/image310.png"/><Relationship Id="rId15" Type="http://schemas.openxmlformats.org/officeDocument/2006/relationships/image" Target="../media/image10.png"/><Relationship Id="rId10" Type="http://schemas.openxmlformats.org/officeDocument/2006/relationships/image" Target="../media/image5.png"/><Relationship Id="rId4" Type="http://schemas.openxmlformats.org/officeDocument/2006/relationships/image" Target="../media/image210.png"/><Relationship Id="rId9" Type="http://schemas.openxmlformats.org/officeDocument/2006/relationships/image" Target="../media/image47.png"/><Relationship Id="rId1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6.xml"/><Relationship Id="rId16"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7.xml.rels><?xml version="1.0" encoding="UTF-8" standalone="yes"?>
<Relationships xmlns="http://schemas.openxmlformats.org/package/2006/relationships"><Relationship Id="rId13" Type="http://schemas.openxmlformats.org/officeDocument/2006/relationships/image" Target="../media/image41.png"/><Relationship Id="rId18" Type="http://schemas.openxmlformats.org/officeDocument/2006/relationships/image" Target="../media/image34.png"/><Relationship Id="rId3" Type="http://schemas.openxmlformats.org/officeDocument/2006/relationships/image" Target="../media/image27.png"/><Relationship Id="rId21" Type="http://schemas.openxmlformats.org/officeDocument/2006/relationships/image" Target="../media/image37.png"/><Relationship Id="rId12" Type="http://schemas.openxmlformats.org/officeDocument/2006/relationships/image" Target="../media/image40.png"/><Relationship Id="rId17" Type="http://schemas.openxmlformats.org/officeDocument/2006/relationships/image" Target="../media/image46.png"/><Relationship Id="rId2" Type="http://schemas.openxmlformats.org/officeDocument/2006/relationships/notesSlide" Target="../notesSlides/notesSlide7.xml"/><Relationship Id="rId16" Type="http://schemas.openxmlformats.org/officeDocument/2006/relationships/image" Target="../media/image45.png"/><Relationship Id="rId20"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32.png"/><Relationship Id="rId11" Type="http://schemas.openxmlformats.org/officeDocument/2006/relationships/image" Target="../media/image33.png"/><Relationship Id="rId5" Type="http://schemas.openxmlformats.org/officeDocument/2006/relationships/image" Target="../media/image31.png"/><Relationship Id="rId15" Type="http://schemas.openxmlformats.org/officeDocument/2006/relationships/image" Target="../media/image44.png"/><Relationship Id="rId10" Type="http://schemas.openxmlformats.org/officeDocument/2006/relationships/image" Target="../media/image38.png"/><Relationship Id="rId19" Type="http://schemas.openxmlformats.org/officeDocument/2006/relationships/image" Target="../media/image35.png"/><Relationship Id="rId4" Type="http://schemas.openxmlformats.org/officeDocument/2006/relationships/image" Target="../media/image28.png"/><Relationship Id="rId22" Type="http://schemas.openxmlformats.org/officeDocument/2006/relationships/image" Target="../media/image39.png"/></Relationships>
</file>

<file path=ppt/slides/_rels/slide8.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49.png"/><Relationship Id="rId2" Type="http://schemas.openxmlformats.org/officeDocument/2006/relationships/notesSlide" Target="../notesSlides/notesSlide8.xml"/><Relationship Id="rId1" Type="http://schemas.openxmlformats.org/officeDocument/2006/relationships/slideLayout" Target="../slideLayouts/slideLayout7.xml"/><Relationship Id="rId11" Type="http://schemas.openxmlformats.org/officeDocument/2006/relationships/image" Target="../media/image62.png"/><Relationship Id="rId5" Type="http://schemas.openxmlformats.org/officeDocument/2006/relationships/image" Target="../media/image54.png"/><Relationship Id="rId10" Type="http://schemas.openxmlformats.org/officeDocument/2006/relationships/image" Target="../media/image61.png"/><Relationship Id="rId9" Type="http://schemas.openxmlformats.org/officeDocument/2006/relationships/image" Target="../media/image58.png"/></Relationships>
</file>

<file path=ppt/slides/_rels/slide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1BB6A83A-71DA-4F52-AE6E-34D5738070C8}"/>
              </a:ext>
            </a:extLst>
          </p:cNvPr>
          <p:cNvSpPr>
            <a:spLocks noGrp="1"/>
          </p:cNvSpPr>
          <p:nvPr>
            <p:ph type="ctrTitle"/>
          </p:nvPr>
        </p:nvSpPr>
        <p:spPr/>
        <p:txBody>
          <a:bodyPr>
            <a:normAutofit fontScale="90000"/>
          </a:bodyPr>
          <a:lstStyle/>
          <a:p>
            <a:r>
              <a:rPr kumimoji="1" lang="en-US" altLang="ja-JP" dirty="0"/>
              <a:t>1</a:t>
            </a:r>
            <a:r>
              <a:rPr kumimoji="1" lang="ja-JP" altLang="en-US" dirty="0"/>
              <a:t>次元</a:t>
            </a:r>
            <a:r>
              <a:rPr kumimoji="1" lang="en-US" altLang="ja-JP" dirty="0"/>
              <a:t>Gaussian Mixture Model</a:t>
            </a:r>
            <a:r>
              <a:rPr kumimoji="1" lang="ja-JP" altLang="en-US" dirty="0"/>
              <a:t>に対する</a:t>
            </a:r>
            <a:r>
              <a:rPr kumimoji="1" lang="en-US" altLang="ja-JP" dirty="0"/>
              <a:t>Basic BBVI</a:t>
            </a:r>
            <a:r>
              <a:rPr kumimoji="1" lang="ja-JP" altLang="en-US" dirty="0"/>
              <a:t>の実装</a:t>
            </a:r>
          </a:p>
        </p:txBody>
      </p:sp>
      <p:sp>
        <p:nvSpPr>
          <p:cNvPr id="3" name="サブタイトル 2">
            <a:extLst>
              <a:ext uri="{FF2B5EF4-FFF2-40B4-BE49-F238E27FC236}">
                <a16:creationId xmlns="" xmlns:a16="http://schemas.microsoft.com/office/drawing/2014/main" id="{E66862D7-CA0E-4969-B530-2FEB8A2A0045}"/>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852854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 xmlns:a16="http://schemas.microsoft.com/office/drawing/2014/main" id="{771CD1B9-D780-4D90-B8EE-114CF87270FF}"/>
              </a:ext>
            </a:extLst>
          </p:cNvPr>
          <p:cNvSpPr/>
          <p:nvPr/>
        </p:nvSpPr>
        <p:spPr>
          <a:xfrm>
            <a:off x="0" y="0"/>
            <a:ext cx="12192000" cy="490194"/>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t>Monte-Carlo</a:t>
            </a:r>
            <a:r>
              <a:rPr lang="ja-JP" altLang="en-US" b="1" dirty="0"/>
              <a:t>近似</a:t>
            </a:r>
            <a:endParaRPr kumimoji="1" lang="ja-JP" altLang="en-US" b="1" dirty="0"/>
          </a:p>
        </p:txBody>
      </p:sp>
      <mc:AlternateContent xmlns:mc="http://schemas.openxmlformats.org/markup-compatibility/2006" xmlns:a14="http://schemas.microsoft.com/office/drawing/2010/main">
        <mc:Choice Requires="a14">
          <p:sp>
            <p:nvSpPr>
              <p:cNvPr id="3" name="テキスト ボックス 2"/>
              <p:cNvSpPr txBox="1"/>
              <p:nvPr/>
            </p:nvSpPr>
            <p:spPr>
              <a:xfrm>
                <a:off x="0" y="491609"/>
                <a:ext cx="12192000" cy="4463786"/>
              </a:xfrm>
              <a:prstGeom prst="rect">
                <a:avLst/>
              </a:prstGeom>
              <a:noFill/>
            </p:spPr>
            <p:txBody>
              <a:bodyPr wrap="square" rtlCol="0">
                <a:spAutoFit/>
              </a:bodyPr>
              <a:lstStyle/>
              <a:p>
                <a:r>
                  <a:rPr kumimoji="1" lang="en-US" altLang="ja-JP" b="1" u="sng" dirty="0"/>
                  <a:t>Monte Carlo</a:t>
                </a:r>
                <a:r>
                  <a:rPr kumimoji="1" lang="ja-JP" altLang="en-US" b="1" u="sng" dirty="0"/>
                  <a:t>近似</a:t>
                </a:r>
                <a:endParaRPr kumimoji="1" lang="en-US" altLang="ja-JP" b="1" u="sng"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𝐸</m:t>
                          </m:r>
                        </m:e>
                        <m:sub>
                          <m:r>
                            <a:rPr kumimoji="1" lang="en-US" altLang="ja-JP" b="0" i="1" smtClean="0">
                              <a:latin typeface="Cambria Math"/>
                            </a:rPr>
                            <m:t>𝑞</m:t>
                          </m:r>
                        </m:sub>
                      </m:sSub>
                      <m:d>
                        <m:dPr>
                          <m:begChr m:val="["/>
                          <m:endChr m:val="]"/>
                          <m:ctrlPr>
                            <a:rPr kumimoji="1" lang="en-US" altLang="ja-JP" b="0" i="1" smtClean="0">
                              <a:latin typeface="Cambria Math"/>
                            </a:rPr>
                          </m:ctrlPr>
                        </m:dPr>
                        <m:e>
                          <m:r>
                            <a:rPr kumimoji="1" lang="en-US" altLang="ja-JP" b="0" i="1" smtClean="0">
                              <a:latin typeface="Cambria Math"/>
                            </a:rPr>
                            <m:t>𝑥</m:t>
                          </m:r>
                        </m:e>
                      </m:d>
                      <m:r>
                        <a:rPr kumimoji="1" lang="en-US" altLang="ja-JP" b="0" i="1" smtClean="0">
                          <a:latin typeface="Cambria Math"/>
                        </a:rPr>
                        <m:t>=</m:t>
                      </m:r>
                      <m:nary>
                        <m:naryPr>
                          <m:ctrlPr>
                            <a:rPr kumimoji="1" lang="en-US" altLang="ja-JP" b="0" i="1" smtClean="0">
                              <a:latin typeface="Cambria Math"/>
                            </a:rPr>
                          </m:ctrlPr>
                        </m:naryPr>
                        <m:sub>
                          <m:r>
                            <m:rPr>
                              <m:brk m:alnAt="23"/>
                            </m:rPr>
                            <a:rPr kumimoji="1" lang="en-US" altLang="ja-JP" b="0" i="1" smtClean="0">
                              <a:latin typeface="Cambria Math"/>
                            </a:rPr>
                            <m:t>−</m:t>
                          </m:r>
                          <m:r>
                            <a:rPr kumimoji="1" lang="en-US" altLang="ja-JP" b="0" i="1" smtClean="0">
                              <a:latin typeface="Cambria Math"/>
                            </a:rPr>
                            <m:t>∞</m:t>
                          </m:r>
                        </m:sub>
                        <m:sup>
                          <m:r>
                            <a:rPr kumimoji="1" lang="en-US" altLang="ja-JP" b="0" i="1" smtClean="0">
                              <a:latin typeface="Cambria Math"/>
                            </a:rPr>
                            <m:t>∞</m:t>
                          </m:r>
                        </m:sup>
                        <m:e>
                          <m:r>
                            <a:rPr kumimoji="1" lang="en-US" altLang="ja-JP" b="0" i="1" smtClean="0">
                              <a:latin typeface="Cambria Math"/>
                            </a:rPr>
                            <m:t>𝑥𝑞</m:t>
                          </m:r>
                          <m:d>
                            <m:dPr>
                              <m:ctrlPr>
                                <a:rPr kumimoji="1" lang="en-US" altLang="ja-JP" b="0" i="1" smtClean="0">
                                  <a:latin typeface="Cambria Math"/>
                                </a:rPr>
                              </m:ctrlPr>
                            </m:dPr>
                            <m:e>
                              <m:r>
                                <a:rPr kumimoji="1" lang="en-US" altLang="ja-JP" b="0" i="1" smtClean="0">
                                  <a:latin typeface="Cambria Math"/>
                                </a:rPr>
                                <m:t>𝑥</m:t>
                              </m:r>
                            </m:e>
                          </m:d>
                          <m:r>
                            <a:rPr kumimoji="1" lang="en-US" altLang="ja-JP" b="0" i="1" smtClean="0">
                              <a:latin typeface="Cambria Math"/>
                            </a:rPr>
                            <m:t>𝑑𝑥</m:t>
                          </m:r>
                        </m:e>
                      </m:nary>
                    </m:oMath>
                  </m:oMathPara>
                </a14:m>
                <a:endParaRPr kumimoji="1" lang="en-US" altLang="ja-JP" dirty="0"/>
              </a:p>
              <a:p>
                <a:r>
                  <a:rPr lang="ja-JP" altLang="en-US" dirty="0"/>
                  <a:t>期待値をサンプリングして計算する。</a:t>
                </a:r>
                <a:endParaRPr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𝑥</m:t>
                          </m:r>
                        </m:e>
                        <m:sub>
                          <m:r>
                            <a:rPr kumimoji="1" lang="en-US" altLang="ja-JP" b="0" i="1" smtClean="0">
                              <a:latin typeface="Cambria Math"/>
                            </a:rPr>
                            <m:t>𝑖</m:t>
                          </m:r>
                        </m:sub>
                      </m:sSub>
                      <m:r>
                        <a:rPr kumimoji="1" lang="en-US" altLang="ja-JP" b="0" i="1" smtClean="0">
                          <a:latin typeface="Cambria Math"/>
                        </a:rPr>
                        <m:t>∼</m:t>
                      </m:r>
                      <m:r>
                        <a:rPr kumimoji="1" lang="en-US" altLang="ja-JP" b="0" i="1" smtClean="0">
                          <a:latin typeface="Cambria Math"/>
                        </a:rPr>
                        <m:t>𝑞</m:t>
                      </m:r>
                      <m:r>
                        <a:rPr kumimoji="1" lang="en-US" altLang="ja-JP" b="0" i="1" smtClean="0">
                          <a:latin typeface="Cambria Math"/>
                        </a:rPr>
                        <m:t>(</m:t>
                      </m:r>
                      <m:r>
                        <a:rPr kumimoji="1" lang="en-US" altLang="ja-JP" b="0" i="1" smtClean="0">
                          <a:latin typeface="Cambria Math"/>
                        </a:rPr>
                        <m:t>𝑥</m:t>
                      </m:r>
                      <m:r>
                        <a:rPr kumimoji="1" lang="en-US" altLang="ja-JP" b="0" i="1" smtClean="0">
                          <a:latin typeface="Cambria Math"/>
                        </a:rPr>
                        <m:t>)</m:t>
                      </m:r>
                    </m:oMath>
                  </m:oMathPara>
                </a14:m>
                <a:endParaRPr kumimoji="1" lang="en-US" altLang="ja-JP" dirty="0"/>
              </a:p>
              <a:p>
                <a14:m>
                  <m:oMath xmlns:m="http://schemas.openxmlformats.org/officeDocument/2006/math">
                    <m:r>
                      <a:rPr kumimoji="1" lang="en-US" altLang="ja-JP" b="0" i="1" smtClean="0">
                        <a:latin typeface="Cambria Math"/>
                      </a:rPr>
                      <m:t>𝑁</m:t>
                    </m:r>
                  </m:oMath>
                </a14:m>
                <a:r>
                  <a:rPr kumimoji="1" lang="ja-JP" altLang="en-US" dirty="0"/>
                  <a:t>個のデータをとったとすると</a:t>
                </a:r>
                <a:endParaRPr kumimoji="1"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𝐸</m:t>
                          </m:r>
                        </m:e>
                        <m:sub>
                          <m:r>
                            <a:rPr kumimoji="1" lang="en-US" altLang="ja-JP" b="0" i="1" smtClean="0">
                              <a:latin typeface="Cambria Math"/>
                            </a:rPr>
                            <m:t>𝑞</m:t>
                          </m:r>
                        </m:sub>
                      </m:sSub>
                      <m:r>
                        <a:rPr kumimoji="1" lang="en-US" altLang="ja-JP" b="0" i="1" smtClean="0">
                          <a:latin typeface="Cambria Math"/>
                        </a:rPr>
                        <m:t>[</m:t>
                      </m:r>
                      <m:r>
                        <a:rPr kumimoji="1" lang="en-US" altLang="ja-JP" b="0" i="1" smtClean="0">
                          <a:latin typeface="Cambria Math"/>
                        </a:rPr>
                        <m:t>𝑥</m:t>
                      </m:r>
                      <m:r>
                        <a:rPr kumimoji="1" lang="en-US" altLang="ja-JP" b="0" i="1" smtClean="0">
                          <a:latin typeface="Cambria Math"/>
                        </a:rPr>
                        <m:t>]≈</m:t>
                      </m:r>
                      <m:f>
                        <m:fPr>
                          <m:ctrlPr>
                            <a:rPr kumimoji="1" lang="en-US" altLang="ja-JP" b="0" i="1" smtClean="0">
                              <a:latin typeface="Cambria Math"/>
                              <a:ea typeface="Cambria Math"/>
                            </a:rPr>
                          </m:ctrlPr>
                        </m:fPr>
                        <m:num>
                          <m:r>
                            <a:rPr kumimoji="1" lang="en-US" altLang="ja-JP" b="0" i="1" smtClean="0">
                              <a:latin typeface="Cambria Math"/>
                              <a:ea typeface="Cambria Math"/>
                            </a:rPr>
                            <m:t>1</m:t>
                          </m:r>
                        </m:num>
                        <m:den>
                          <m:r>
                            <a:rPr kumimoji="1" lang="en-US" altLang="ja-JP" b="0" i="1" smtClean="0">
                              <a:latin typeface="Cambria Math"/>
                              <a:ea typeface="Cambria Math"/>
                            </a:rPr>
                            <m:t>𝑁</m:t>
                          </m:r>
                        </m:den>
                      </m:f>
                      <m:nary>
                        <m:naryPr>
                          <m:chr m:val="∑"/>
                          <m:ctrlPr>
                            <a:rPr kumimoji="1" lang="en-US" altLang="ja-JP" b="0" i="1" smtClean="0">
                              <a:latin typeface="Cambria Math"/>
                              <a:ea typeface="Cambria Math"/>
                            </a:rPr>
                          </m:ctrlPr>
                        </m:naryPr>
                        <m:sub>
                          <m:r>
                            <m:rPr>
                              <m:brk m:alnAt="23"/>
                            </m:rPr>
                            <a:rPr kumimoji="1" lang="en-US" altLang="ja-JP" b="0" i="1" smtClean="0">
                              <a:latin typeface="Cambria Math"/>
                              <a:ea typeface="Cambria Math"/>
                            </a:rPr>
                            <m:t>𝑖</m:t>
                          </m:r>
                          <m:r>
                            <a:rPr kumimoji="1" lang="en-US" altLang="ja-JP" b="0" i="1" smtClean="0">
                              <a:latin typeface="Cambria Math"/>
                              <a:ea typeface="Cambria Math"/>
                            </a:rPr>
                            <m:t>=1</m:t>
                          </m:r>
                        </m:sub>
                        <m:sup>
                          <m:r>
                            <a:rPr kumimoji="1" lang="en-US" altLang="ja-JP" b="0" i="1" smtClean="0">
                              <a:latin typeface="Cambria Math"/>
                              <a:ea typeface="Cambria Math"/>
                            </a:rPr>
                            <m:t>𝑁</m:t>
                          </m:r>
                        </m:sup>
                        <m:e>
                          <m:sSub>
                            <m:sSubPr>
                              <m:ctrlPr>
                                <a:rPr kumimoji="1" lang="en-US" altLang="ja-JP" b="0" i="1" smtClean="0">
                                  <a:latin typeface="Cambria Math"/>
                                  <a:ea typeface="Cambria Math"/>
                                </a:rPr>
                              </m:ctrlPr>
                            </m:sSubPr>
                            <m:e>
                              <m:r>
                                <a:rPr kumimoji="1" lang="en-US" altLang="ja-JP" b="0" i="1" smtClean="0">
                                  <a:latin typeface="Cambria Math"/>
                                  <a:ea typeface="Cambria Math"/>
                                </a:rPr>
                                <m:t>𝑥</m:t>
                              </m:r>
                            </m:e>
                            <m:sub>
                              <m:r>
                                <a:rPr kumimoji="1" lang="en-US" altLang="ja-JP" b="0" i="1" smtClean="0">
                                  <a:latin typeface="Cambria Math"/>
                                  <a:ea typeface="Cambria Math"/>
                                </a:rPr>
                                <m:t>𝑖</m:t>
                              </m:r>
                            </m:sub>
                          </m:sSub>
                        </m:e>
                      </m:nary>
                    </m:oMath>
                  </m:oMathPara>
                </a14:m>
                <a:endParaRPr kumimoji="1" lang="en-US" altLang="ja-JP" dirty="0"/>
              </a:p>
              <a:p>
                <a:r>
                  <a:rPr lang="ja-JP" altLang="en-US" dirty="0"/>
                  <a:t>と近似できる。</a:t>
                </a:r>
                <a:endParaRPr lang="en-US" altLang="ja-JP" dirty="0"/>
              </a:p>
              <a:p>
                <a:r>
                  <a:rPr kumimoji="1" lang="ja-JP" altLang="en-US" dirty="0"/>
                  <a:t>これは関数の期待値でも同様で</a:t>
                </a:r>
                <a:endParaRPr kumimoji="1"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𝐸</m:t>
                          </m:r>
                        </m:e>
                        <m:sub>
                          <m:r>
                            <a:rPr kumimoji="1" lang="en-US" altLang="ja-JP" b="0" i="1" smtClean="0">
                              <a:latin typeface="Cambria Math"/>
                            </a:rPr>
                            <m:t>𝑞</m:t>
                          </m:r>
                        </m:sub>
                      </m:sSub>
                      <m:r>
                        <a:rPr kumimoji="1" lang="en-US" altLang="ja-JP" b="0" i="1" smtClean="0">
                          <a:latin typeface="Cambria Math"/>
                        </a:rPr>
                        <m:t>[</m:t>
                      </m:r>
                      <m:r>
                        <a:rPr kumimoji="1" lang="en-US" altLang="ja-JP" b="0" i="1" smtClean="0">
                          <a:latin typeface="Cambria Math"/>
                        </a:rPr>
                        <m:t>𝑓</m:t>
                      </m:r>
                      <m:r>
                        <a:rPr kumimoji="1" lang="en-US" altLang="ja-JP" b="0" i="1" smtClean="0">
                          <a:latin typeface="Cambria Math"/>
                        </a:rPr>
                        <m:t>(</m:t>
                      </m:r>
                      <m:r>
                        <a:rPr kumimoji="1" lang="en-US" altLang="ja-JP" b="0" i="1" smtClean="0">
                          <a:latin typeface="Cambria Math"/>
                        </a:rPr>
                        <m:t>𝑥</m:t>
                      </m:r>
                      <m:r>
                        <a:rPr kumimoji="1" lang="en-US" altLang="ja-JP" b="0" i="1" smtClean="0">
                          <a:latin typeface="Cambria Math"/>
                        </a:rPr>
                        <m:t>)]≈</m:t>
                      </m:r>
                      <m:f>
                        <m:fPr>
                          <m:ctrlPr>
                            <a:rPr kumimoji="1" lang="en-US" altLang="ja-JP" b="0" i="1" smtClean="0">
                              <a:latin typeface="Cambria Math"/>
                              <a:ea typeface="Cambria Math"/>
                            </a:rPr>
                          </m:ctrlPr>
                        </m:fPr>
                        <m:num>
                          <m:r>
                            <a:rPr kumimoji="1" lang="en-US" altLang="ja-JP" b="0" i="1" smtClean="0">
                              <a:latin typeface="Cambria Math"/>
                              <a:ea typeface="Cambria Math"/>
                            </a:rPr>
                            <m:t>1</m:t>
                          </m:r>
                        </m:num>
                        <m:den>
                          <m:r>
                            <a:rPr kumimoji="1" lang="en-US" altLang="ja-JP" b="0" i="1" smtClean="0">
                              <a:latin typeface="Cambria Math"/>
                              <a:ea typeface="Cambria Math"/>
                            </a:rPr>
                            <m:t>𝑁</m:t>
                          </m:r>
                        </m:den>
                      </m:f>
                      <m:nary>
                        <m:naryPr>
                          <m:chr m:val="∑"/>
                          <m:ctrlPr>
                            <a:rPr kumimoji="1" lang="en-US" altLang="ja-JP" b="0" i="1" smtClean="0">
                              <a:latin typeface="Cambria Math"/>
                              <a:ea typeface="Cambria Math"/>
                            </a:rPr>
                          </m:ctrlPr>
                        </m:naryPr>
                        <m:sub>
                          <m:r>
                            <m:rPr>
                              <m:brk m:alnAt="23"/>
                            </m:rPr>
                            <a:rPr kumimoji="1" lang="en-US" altLang="ja-JP" b="0" i="1" smtClean="0">
                              <a:latin typeface="Cambria Math"/>
                              <a:ea typeface="Cambria Math"/>
                            </a:rPr>
                            <m:t>𝑖</m:t>
                          </m:r>
                          <m:r>
                            <a:rPr kumimoji="1" lang="en-US" altLang="ja-JP" b="0" i="1" smtClean="0">
                              <a:latin typeface="Cambria Math"/>
                              <a:ea typeface="Cambria Math"/>
                            </a:rPr>
                            <m:t>=1</m:t>
                          </m:r>
                        </m:sub>
                        <m:sup>
                          <m:r>
                            <a:rPr kumimoji="1" lang="en-US" altLang="ja-JP" b="0" i="1" smtClean="0">
                              <a:latin typeface="Cambria Math"/>
                              <a:ea typeface="Cambria Math"/>
                            </a:rPr>
                            <m:t>𝑁</m:t>
                          </m:r>
                        </m:sup>
                        <m:e>
                          <m:r>
                            <a:rPr kumimoji="1" lang="en-US" altLang="ja-JP" b="0" i="1" smtClean="0">
                              <a:latin typeface="Cambria Math"/>
                              <a:ea typeface="Cambria Math"/>
                            </a:rPr>
                            <m:t>𝑓</m:t>
                          </m:r>
                          <m:r>
                            <a:rPr kumimoji="1" lang="en-US" altLang="ja-JP" b="0" i="1" smtClean="0">
                              <a:latin typeface="Cambria Math"/>
                              <a:ea typeface="Cambria Math"/>
                            </a:rPr>
                            <m:t>(</m:t>
                          </m:r>
                          <m:sSub>
                            <m:sSubPr>
                              <m:ctrlPr>
                                <a:rPr kumimoji="1" lang="en-US" altLang="ja-JP" b="0" i="1" smtClean="0">
                                  <a:latin typeface="Cambria Math"/>
                                  <a:ea typeface="Cambria Math"/>
                                </a:rPr>
                              </m:ctrlPr>
                            </m:sSubPr>
                            <m:e>
                              <m:r>
                                <a:rPr kumimoji="1" lang="en-US" altLang="ja-JP" b="0" i="1" smtClean="0">
                                  <a:latin typeface="Cambria Math"/>
                                  <a:ea typeface="Cambria Math"/>
                                </a:rPr>
                                <m:t>𝑥</m:t>
                              </m:r>
                            </m:e>
                            <m:sub>
                              <m:r>
                                <a:rPr kumimoji="1" lang="en-US" altLang="ja-JP" b="0" i="1" smtClean="0">
                                  <a:latin typeface="Cambria Math"/>
                                  <a:ea typeface="Cambria Math"/>
                                </a:rPr>
                                <m:t>𝑖</m:t>
                              </m:r>
                            </m:sub>
                          </m:sSub>
                          <m:r>
                            <a:rPr kumimoji="1" lang="en-US" altLang="ja-JP" b="0" i="1" smtClean="0">
                              <a:latin typeface="Cambria Math"/>
                              <a:ea typeface="Cambria Math"/>
                            </a:rPr>
                            <m:t>)</m:t>
                          </m:r>
                        </m:e>
                      </m:nary>
                    </m:oMath>
                  </m:oMathPara>
                </a14:m>
                <a:endParaRPr kumimoji="1"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𝑥</m:t>
                          </m:r>
                        </m:e>
                        <m:sub>
                          <m:r>
                            <a:rPr kumimoji="1" lang="en-US" altLang="ja-JP" b="0" i="1" smtClean="0">
                              <a:latin typeface="Cambria Math"/>
                            </a:rPr>
                            <m:t>𝑖</m:t>
                          </m:r>
                        </m:sub>
                      </m:sSub>
                      <m:r>
                        <a:rPr kumimoji="1" lang="en-US" altLang="ja-JP" b="0" i="1" smtClean="0">
                          <a:latin typeface="Cambria Math"/>
                        </a:rPr>
                        <m:t>∼</m:t>
                      </m:r>
                      <m:r>
                        <a:rPr kumimoji="1" lang="en-US" altLang="ja-JP" b="0" i="1" smtClean="0">
                          <a:latin typeface="Cambria Math"/>
                        </a:rPr>
                        <m:t>𝑞</m:t>
                      </m:r>
                      <m:r>
                        <a:rPr kumimoji="1" lang="en-US" altLang="ja-JP" b="0" i="1" smtClean="0">
                          <a:latin typeface="Cambria Math"/>
                        </a:rPr>
                        <m:t>(</m:t>
                      </m:r>
                      <m:r>
                        <a:rPr kumimoji="1" lang="en-US" altLang="ja-JP" b="0" i="1" smtClean="0">
                          <a:latin typeface="Cambria Math"/>
                        </a:rPr>
                        <m:t>𝑥</m:t>
                      </m:r>
                      <m:r>
                        <a:rPr kumimoji="1" lang="en-US" altLang="ja-JP" b="0" i="1" smtClean="0">
                          <a:latin typeface="Cambria Math"/>
                        </a:rPr>
                        <m:t>)</m:t>
                      </m:r>
                    </m:oMath>
                  </m:oMathPara>
                </a14:m>
                <a:endParaRPr kumimoji="1" lang="en-US" altLang="ja-JP" dirty="0"/>
              </a:p>
              <a:p>
                <a:r>
                  <a:rPr lang="ja-JP" altLang="en-US" dirty="0"/>
                  <a:t>以下で</a:t>
                </a:r>
                <a:r>
                  <a:rPr lang="en-US" altLang="ja-JP" dirty="0"/>
                  <a:t>ELBO</a:t>
                </a:r>
                <a:r>
                  <a:rPr lang="ja-JP" altLang="en-US" dirty="0"/>
                  <a:t>の微分に対して</a:t>
                </a:r>
                <a:r>
                  <a:rPr lang="en-US" altLang="ja-JP" dirty="0"/>
                  <a:t>Monte-Carlo</a:t>
                </a:r>
                <a:r>
                  <a:rPr lang="ja-JP" altLang="en-US" dirty="0"/>
                  <a:t>近似を利用して積分を和に近似する。</a:t>
                </a:r>
                <a:endParaRPr kumimoji="1" lang="ja-JP" altLang="en-US" dirty="0"/>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0" y="491609"/>
                <a:ext cx="12192000" cy="4463786"/>
              </a:xfrm>
              <a:prstGeom prst="rect">
                <a:avLst/>
              </a:prstGeom>
              <a:blipFill rotWithShape="1">
                <a:blip r:embed="rId3"/>
                <a:stretch>
                  <a:fillRect l="-400" t="-1093" b="-1366"/>
                </a:stretch>
              </a:blipFill>
            </p:spPr>
            <p:txBody>
              <a:bodyPr/>
              <a:lstStyle/>
              <a:p>
                <a:r>
                  <a:rPr lang="ja-JP" altLang="en-US">
                    <a:noFill/>
                  </a:rPr>
                  <a:t> </a:t>
                </a:r>
              </a:p>
            </p:txBody>
          </p:sp>
        </mc:Fallback>
      </mc:AlternateContent>
      <p:sp>
        <p:nvSpPr>
          <p:cNvPr id="4" name="正方形/長方形 3"/>
          <p:cNvSpPr/>
          <p:nvPr/>
        </p:nvSpPr>
        <p:spPr>
          <a:xfrm>
            <a:off x="5734051" y="4171950"/>
            <a:ext cx="457200" cy="238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err="1">
                <a:solidFill>
                  <a:schemeClr val="tx1"/>
                </a:solidFill>
              </a:rPr>
              <a:t>i.i.d</a:t>
            </a:r>
            <a:endParaRPr kumimoji="1" lang="ja-JP" altLang="en-US" sz="800" dirty="0">
              <a:solidFill>
                <a:schemeClr val="tx1"/>
              </a:solidFill>
            </a:endParaRPr>
          </a:p>
        </p:txBody>
      </p:sp>
    </p:spTree>
    <p:extLst>
      <p:ext uri="{BB962C8B-B14F-4D97-AF65-F5344CB8AC3E}">
        <p14:creationId xmlns:p14="http://schemas.microsoft.com/office/powerpoint/2010/main" val="3848936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 xmlns:a16="http://schemas.microsoft.com/office/drawing/2014/main" id="{D074003E-7E19-478A-A532-B36C42EECB8D}"/>
              </a:ext>
            </a:extLst>
          </p:cNvPr>
          <p:cNvSpPr>
            <a:spLocks noGrp="1"/>
          </p:cNvSpPr>
          <p:nvPr>
            <p:ph type="sldNum" sz="quarter" idx="12"/>
          </p:nvPr>
        </p:nvSpPr>
        <p:spPr/>
        <p:txBody>
          <a:bodyPr/>
          <a:lstStyle/>
          <a:p>
            <a:fld id="{D421EEDC-197B-4E51-B2D5-E043FD9B43B9}" type="slidenum">
              <a:rPr kumimoji="1" lang="ja-JP" altLang="en-US" smtClean="0"/>
              <a:t>3</a:t>
            </a:fld>
            <a:endParaRPr kumimoji="1" lang="ja-JP" altLang="en-US"/>
          </a:p>
        </p:txBody>
      </p:sp>
      <p:sp>
        <p:nvSpPr>
          <p:cNvPr id="3" name="正方形/長方形 2">
            <a:extLst>
              <a:ext uri="{FF2B5EF4-FFF2-40B4-BE49-F238E27FC236}">
                <a16:creationId xmlns="" xmlns:a16="http://schemas.microsoft.com/office/drawing/2014/main" id="{0128324F-61F8-4C81-9F42-74D964CEB685}"/>
              </a:ext>
            </a:extLst>
          </p:cNvPr>
          <p:cNvSpPr/>
          <p:nvPr/>
        </p:nvSpPr>
        <p:spPr>
          <a:xfrm>
            <a:off x="0" y="0"/>
            <a:ext cx="12192000" cy="461913"/>
          </a:xfrm>
          <a:prstGeom prst="rect">
            <a:avLst/>
          </a:prstGeom>
          <a:solidFill>
            <a:srgbClr val="00409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Basic Black Box </a:t>
            </a:r>
            <a:r>
              <a:rPr kumimoji="1" lang="en-US" altLang="ja-JP" b="1" dirty="0" err="1"/>
              <a:t>Variational</a:t>
            </a:r>
            <a:r>
              <a:rPr kumimoji="1" lang="en-US" altLang="ja-JP" b="1" dirty="0"/>
              <a:t> Inference</a:t>
            </a:r>
            <a:r>
              <a:rPr kumimoji="1" lang="ja-JP" altLang="en-US" b="1" dirty="0"/>
              <a:t>（</a:t>
            </a:r>
            <a:r>
              <a:rPr kumimoji="1" lang="en-US" altLang="ja-JP" b="1" dirty="0"/>
              <a:t>Score Function Gradients</a:t>
            </a:r>
            <a:r>
              <a:rPr kumimoji="1" lang="ja-JP" altLang="en-US" b="1" dirty="0"/>
              <a:t>）</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 xmlns:a16="http://schemas.microsoft.com/office/drawing/2014/main" id="{2A7482C0-ACA8-484A-B235-16AA9A1117A3}"/>
                  </a:ext>
                </a:extLst>
              </p:cNvPr>
              <p:cNvSpPr txBox="1"/>
              <p:nvPr/>
            </p:nvSpPr>
            <p:spPr>
              <a:xfrm>
                <a:off x="0" y="461913"/>
                <a:ext cx="12192000" cy="3260508"/>
              </a:xfrm>
              <a:prstGeom prst="rect">
                <a:avLst/>
              </a:prstGeom>
              <a:noFill/>
            </p:spPr>
            <p:txBody>
              <a:bodyPr wrap="square" rtlCol="0">
                <a:spAutoFit/>
              </a:bodyPr>
              <a:lstStyle/>
              <a:p>
                <a:r>
                  <a:rPr kumimoji="1" lang="ja-JP" altLang="en-US" dirty="0"/>
                  <a:t>観測変数</a:t>
                </a:r>
                <a14:m>
                  <m:oMath xmlns:m="http://schemas.openxmlformats.org/officeDocument/2006/math">
                    <m:r>
                      <a:rPr kumimoji="1" lang="en-US" altLang="ja-JP" b="0" i="1" smtClean="0">
                        <a:latin typeface="Cambria Math" panose="02040503050406030204" pitchFamily="18" charset="0"/>
                      </a:rPr>
                      <m:t>𝑥</m:t>
                    </m:r>
                  </m:oMath>
                </a14:m>
                <a:r>
                  <a:rPr kumimoji="1" lang="ja-JP" altLang="en-US" dirty="0"/>
                  <a:t>が与えられたとき隠れ変数</a:t>
                </a:r>
                <a14:m>
                  <m:oMath xmlns:m="http://schemas.openxmlformats.org/officeDocument/2006/math">
                    <m:r>
                      <a:rPr kumimoji="1" lang="en-US" altLang="ja-JP" b="0" i="1" smtClean="0">
                        <a:latin typeface="Cambria Math" panose="02040503050406030204" pitchFamily="18" charset="0"/>
                      </a:rPr>
                      <m:t>𝑧</m:t>
                    </m:r>
                  </m:oMath>
                </a14:m>
                <a:r>
                  <a:rPr kumimoji="1" lang="ja-JP" altLang="en-US" dirty="0"/>
                  <a:t>を変分パラメータ</a:t>
                </a:r>
                <a14:m>
                  <m:oMath xmlns:m="http://schemas.openxmlformats.org/officeDocument/2006/math">
                    <m:r>
                      <a:rPr kumimoji="1" lang="en-US" altLang="ja-JP" b="0" i="1" smtClean="0">
                        <a:latin typeface="Cambria Math" panose="02040503050406030204" pitchFamily="18" charset="0"/>
                      </a:rPr>
                      <m:t>𝜈</m:t>
                    </m:r>
                  </m:oMath>
                </a14:m>
                <a:r>
                  <a:rPr kumimoji="1" lang="ja-JP" altLang="en-US" dirty="0"/>
                  <a:t>の変分推論によって推論する。</a:t>
                </a:r>
                <a:endParaRPr kumimoji="1" lang="en-US" altLang="ja-JP" dirty="0"/>
              </a:p>
              <a:p>
                <a14:m>
                  <m:oMath xmlns:m="http://schemas.openxmlformats.org/officeDocument/2006/math">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r>
                      <a:rPr kumimoji="1" lang="en-US" altLang="ja-JP" b="1" i="1" smtClean="0">
                        <a:latin typeface="Cambria Math" panose="02040503050406030204" pitchFamily="18" charset="0"/>
                      </a:rPr>
                      <m:t>𝒙</m:t>
                    </m:r>
                    <m:r>
                      <a:rPr kumimoji="1" lang="en-US" altLang="ja-JP" b="0" i="1" smtClean="0">
                        <a:latin typeface="Cambria Math" panose="02040503050406030204" pitchFamily="18" charset="0"/>
                      </a:rPr>
                      <m:t>,</m:t>
                    </m:r>
                    <m:r>
                      <a:rPr kumimoji="1" lang="en-US" altLang="ja-JP" b="1" i="1" smtClean="0">
                        <a:latin typeface="Cambria Math" panose="02040503050406030204" pitchFamily="18" charset="0"/>
                      </a:rPr>
                      <m:t>𝒛</m:t>
                    </m:r>
                    <m:r>
                      <a:rPr kumimoji="1" lang="en-US" altLang="ja-JP" b="0" i="1" smtClean="0">
                        <a:latin typeface="Cambria Math" panose="02040503050406030204" pitchFamily="18" charset="0"/>
                      </a:rPr>
                      <m:t>)</m:t>
                    </m:r>
                  </m:oMath>
                </a14:m>
                <a:r>
                  <a:rPr kumimoji="1" lang="ja-JP" altLang="en-US" dirty="0"/>
                  <a:t>の変分近似を</a:t>
                </a:r>
                <a14:m>
                  <m:oMath xmlns:m="http://schemas.openxmlformats.org/officeDocument/2006/math">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m:t>
                    </m:r>
                    <m:r>
                      <a:rPr kumimoji="1" lang="en-US" altLang="ja-JP" b="1" i="1" smtClean="0">
                        <a:latin typeface="Cambria Math" panose="02040503050406030204" pitchFamily="18" charset="0"/>
                      </a:rPr>
                      <m:t>𝒛</m:t>
                    </m:r>
                    <m:r>
                      <a:rPr kumimoji="1" lang="en-US" altLang="ja-JP" b="0" i="1" smtClean="0">
                        <a:latin typeface="Cambria Math" panose="02040503050406030204" pitchFamily="18" charset="0"/>
                      </a:rPr>
                      <m:t>;</m:t>
                    </m:r>
                    <m:r>
                      <a:rPr kumimoji="1" lang="en-US" altLang="ja-JP" b="1" i="1" smtClean="0">
                        <a:latin typeface="Cambria Math" panose="02040503050406030204" pitchFamily="18" charset="0"/>
                      </a:rPr>
                      <m:t>𝝂</m:t>
                    </m:r>
                    <m:r>
                      <a:rPr kumimoji="1" lang="en-US" altLang="ja-JP" b="0" i="1" smtClean="0">
                        <a:latin typeface="Cambria Math" panose="02040503050406030204" pitchFamily="18" charset="0"/>
                      </a:rPr>
                      <m:t>)</m:t>
                    </m:r>
                  </m:oMath>
                </a14:m>
                <a:r>
                  <a:rPr kumimoji="1" lang="ja-JP" altLang="en-US" dirty="0"/>
                  <a:t>とする。</a:t>
                </a:r>
                <a:endParaRPr kumimoji="1" lang="en-US" altLang="ja-JP" dirty="0"/>
              </a:p>
              <a:p>
                <a:r>
                  <a:rPr lang="en-US" altLang="ja-JP" dirty="0"/>
                  <a:t>Evidence </a:t>
                </a:r>
                <a14:m>
                  <m:oMath xmlns:m="http://schemas.openxmlformats.org/officeDocument/2006/math">
                    <m:func>
                      <m:funcPr>
                        <m:ctrlPr>
                          <a:rPr lang="en-US" altLang="ja-JP" i="1" smtClean="0">
                            <a:latin typeface="Cambria Math"/>
                          </a:rPr>
                        </m:ctrlPr>
                      </m:funcPr>
                      <m:fName>
                        <m:r>
                          <m:rPr>
                            <m:sty m:val="p"/>
                          </m:rPr>
                          <a:rPr lang="en-US" altLang="ja-JP" i="0" smtClean="0">
                            <a:latin typeface="Cambria Math" panose="02040503050406030204" pitchFamily="18" charset="0"/>
                          </a:rPr>
                          <m:t>log</m:t>
                        </m:r>
                      </m:fName>
                      <m:e>
                        <m:r>
                          <a:rPr lang="en-US" altLang="ja-JP" b="0" i="1" smtClean="0">
                            <a:latin typeface="Cambria Math" panose="02040503050406030204" pitchFamily="18" charset="0"/>
                          </a:rPr>
                          <m:t>𝑝</m:t>
                        </m:r>
                        <m:r>
                          <a:rPr lang="en-US" altLang="ja-JP" b="0" i="1" smtClean="0">
                            <a:latin typeface="Cambria Math" panose="02040503050406030204" pitchFamily="18" charset="0"/>
                          </a:rPr>
                          <m:t>(</m:t>
                        </m:r>
                        <m:r>
                          <a:rPr lang="en-US" altLang="ja-JP" b="1" i="1" smtClean="0">
                            <a:latin typeface="Cambria Math" panose="02040503050406030204" pitchFamily="18" charset="0"/>
                          </a:rPr>
                          <m:t>𝒙</m:t>
                        </m:r>
                        <m:r>
                          <a:rPr lang="en-US" altLang="ja-JP" b="0" i="1" smtClean="0">
                            <a:latin typeface="Cambria Math" panose="02040503050406030204" pitchFamily="18" charset="0"/>
                          </a:rPr>
                          <m:t>)</m:t>
                        </m:r>
                      </m:e>
                    </m:func>
                  </m:oMath>
                </a14:m>
                <a:r>
                  <a:rPr kumimoji="1" lang="ja-JP" altLang="en-US" dirty="0"/>
                  <a:t>の</a:t>
                </a:r>
                <a:r>
                  <a:rPr kumimoji="1" lang="en-US" altLang="ja-JP" dirty="0"/>
                  <a:t>ELBO</a:t>
                </a:r>
                <a:r>
                  <a:rPr kumimoji="1" lang="ja-JP" altLang="en-US" dirty="0"/>
                  <a:t>は</a:t>
                </a:r>
                <a:endParaRPr kumimoji="1" lang="en-US" altLang="ja-JP"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𝐿</m:t>
                      </m:r>
                      <m:d>
                        <m:dPr>
                          <m:ctrlPr>
                            <a:rPr kumimoji="1" lang="en-US" altLang="ja-JP" b="0" i="1" smtClean="0">
                              <a:latin typeface="Cambria Math"/>
                            </a:rPr>
                          </m:ctrlPr>
                        </m:dPr>
                        <m:e>
                          <m:r>
                            <a:rPr kumimoji="1" lang="en-US" altLang="ja-JP" b="0" i="1" smtClean="0">
                              <a:latin typeface="Cambria Math" panose="02040503050406030204" pitchFamily="18" charset="0"/>
                            </a:rPr>
                            <m:t>𝑞</m:t>
                          </m:r>
                          <m:d>
                            <m:dPr>
                              <m:ctrlPr>
                                <a:rPr kumimoji="1" lang="en-US" altLang="ja-JP" b="0" i="1" smtClean="0">
                                  <a:latin typeface="Cambria Math"/>
                                </a:rPr>
                              </m:ctrlPr>
                            </m:dPr>
                            <m:e>
                              <m:r>
                                <a:rPr kumimoji="1" lang="en-US" altLang="ja-JP" b="1" i="1" smtClean="0">
                                  <a:latin typeface="Cambria Math" panose="02040503050406030204" pitchFamily="18" charset="0"/>
                                </a:rPr>
                                <m:t>𝒛</m:t>
                              </m:r>
                              <m:r>
                                <a:rPr kumimoji="1" lang="en-US" altLang="ja-JP" b="0" i="1" smtClean="0">
                                  <a:latin typeface="Cambria Math" panose="02040503050406030204" pitchFamily="18" charset="0"/>
                                </a:rPr>
                                <m:t>;</m:t>
                              </m:r>
                              <m:r>
                                <a:rPr kumimoji="1" lang="en-US" altLang="ja-JP" b="1" i="1" smtClean="0">
                                  <a:latin typeface="Cambria Math" panose="02040503050406030204" pitchFamily="18" charset="0"/>
                                </a:rPr>
                                <m:t>𝝂</m:t>
                              </m:r>
                            </m:e>
                          </m:d>
                        </m:e>
                      </m:d>
                      <m:r>
                        <a:rPr kumimoji="1" lang="en-US" altLang="ja-JP" b="0" i="1" smtClean="0">
                          <a:latin typeface="Cambria Math" panose="02040503050406030204" pitchFamily="18" charset="0"/>
                        </a:rPr>
                        <m:t>=</m:t>
                      </m:r>
                      <m:sSub>
                        <m:sSubPr>
                          <m:ctrlPr>
                            <a:rPr kumimoji="1" lang="en-US" altLang="ja-JP" b="0" i="1" smtClean="0">
                              <a:latin typeface="Cambria Math"/>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m:t>
                          </m:r>
                          <m:r>
                            <a:rPr kumimoji="1" lang="en-US" altLang="ja-JP" b="1" i="1" smtClean="0">
                              <a:latin typeface="Cambria Math" panose="02040503050406030204" pitchFamily="18" charset="0"/>
                            </a:rPr>
                            <m:t>𝒛</m:t>
                          </m:r>
                          <m:r>
                            <a:rPr kumimoji="1" lang="en-US" altLang="ja-JP" b="0" i="1" smtClean="0">
                              <a:latin typeface="Cambria Math" panose="02040503050406030204" pitchFamily="18" charset="0"/>
                            </a:rPr>
                            <m:t>;</m:t>
                          </m:r>
                          <m:r>
                            <a:rPr kumimoji="1" lang="en-US" altLang="ja-JP" b="1" i="1" smtClean="0">
                              <a:latin typeface="Cambria Math" panose="02040503050406030204" pitchFamily="18" charset="0"/>
                            </a:rPr>
                            <m:t>𝝂</m:t>
                          </m:r>
                          <m:r>
                            <a:rPr kumimoji="1" lang="en-US" altLang="ja-JP" b="0" i="1" smtClean="0">
                              <a:latin typeface="Cambria Math" panose="02040503050406030204" pitchFamily="18" charset="0"/>
                            </a:rPr>
                            <m:t>)</m:t>
                          </m:r>
                        </m:sub>
                      </m:sSub>
                      <m:d>
                        <m:dPr>
                          <m:begChr m:val="["/>
                          <m:endChr m:val="]"/>
                          <m:ctrlPr>
                            <a:rPr kumimoji="1" lang="en-US" altLang="ja-JP" b="0" i="1" smtClean="0">
                              <a:latin typeface="Cambria Math"/>
                            </a:rPr>
                          </m:ctrlPr>
                        </m:dPr>
                        <m:e>
                          <m:func>
                            <m:funcPr>
                              <m:ctrlPr>
                                <a:rPr kumimoji="1" lang="en-US" altLang="ja-JP" b="0" i="1" smtClean="0">
                                  <a:latin typeface="Cambria Math"/>
                                </a:rPr>
                              </m:ctrlPr>
                            </m:funcPr>
                            <m:fName>
                              <m:r>
                                <m:rPr>
                                  <m:sty m:val="p"/>
                                </m:rPr>
                                <a:rPr kumimoji="1" lang="en-US" altLang="ja-JP" b="0" i="0" smtClean="0">
                                  <a:latin typeface="Cambria Math" panose="02040503050406030204" pitchFamily="18" charset="0"/>
                                </a:rPr>
                                <m:t>log</m:t>
                              </m:r>
                            </m:fName>
                            <m:e>
                              <m:r>
                                <a:rPr kumimoji="1" lang="en-US" altLang="ja-JP" b="0" i="1" smtClean="0">
                                  <a:latin typeface="Cambria Math" panose="02040503050406030204" pitchFamily="18" charset="0"/>
                                </a:rPr>
                                <m:t>𝑝</m:t>
                              </m:r>
                              <m:d>
                                <m:dPr>
                                  <m:ctrlPr>
                                    <a:rPr kumimoji="1" lang="en-US" altLang="ja-JP" b="0" i="1" smtClean="0">
                                      <a:latin typeface="Cambria Math"/>
                                    </a:rPr>
                                  </m:ctrlPr>
                                </m:dPr>
                                <m:e>
                                  <m:r>
                                    <a:rPr kumimoji="1" lang="en-US" altLang="ja-JP" b="1" i="1" smtClean="0">
                                      <a:latin typeface="Cambria Math" panose="02040503050406030204" pitchFamily="18" charset="0"/>
                                    </a:rPr>
                                    <m:t>𝒙</m:t>
                                  </m:r>
                                  <m:r>
                                    <a:rPr kumimoji="1" lang="en-US" altLang="ja-JP" b="0" i="1" smtClean="0">
                                      <a:latin typeface="Cambria Math" panose="02040503050406030204" pitchFamily="18" charset="0"/>
                                    </a:rPr>
                                    <m:t>,</m:t>
                                  </m:r>
                                  <m:r>
                                    <a:rPr kumimoji="1" lang="en-US" altLang="ja-JP" b="1" i="1" smtClean="0">
                                      <a:latin typeface="Cambria Math" panose="02040503050406030204" pitchFamily="18" charset="0"/>
                                    </a:rPr>
                                    <m:t>𝒛</m:t>
                                  </m:r>
                                </m:e>
                              </m:d>
                              <m:r>
                                <a:rPr kumimoji="1" lang="en-US" altLang="ja-JP" b="0" i="1" smtClean="0">
                                  <a:latin typeface="Cambria Math" panose="02040503050406030204" pitchFamily="18" charset="0"/>
                                </a:rPr>
                                <m:t>−</m:t>
                              </m:r>
                              <m:func>
                                <m:funcPr>
                                  <m:ctrlPr>
                                    <a:rPr kumimoji="1" lang="en-US" altLang="ja-JP" b="0" i="1" smtClean="0">
                                      <a:latin typeface="Cambria Math"/>
                                    </a:rPr>
                                  </m:ctrlPr>
                                </m:funcPr>
                                <m:fName>
                                  <m:r>
                                    <m:rPr>
                                      <m:sty m:val="p"/>
                                    </m:rPr>
                                    <a:rPr kumimoji="1" lang="en-US" altLang="ja-JP" b="0" i="0" smtClean="0">
                                      <a:latin typeface="Cambria Math" panose="02040503050406030204" pitchFamily="18" charset="0"/>
                                    </a:rPr>
                                    <m:t>log</m:t>
                                  </m:r>
                                </m:fName>
                                <m:e>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m:t>
                                  </m:r>
                                  <m:r>
                                    <a:rPr kumimoji="1" lang="en-US" altLang="ja-JP" b="1" i="1" smtClean="0">
                                      <a:latin typeface="Cambria Math" panose="02040503050406030204" pitchFamily="18" charset="0"/>
                                    </a:rPr>
                                    <m:t>𝒛</m:t>
                                  </m:r>
                                  <m:r>
                                    <a:rPr kumimoji="1" lang="en-US" altLang="ja-JP" b="0" i="1" smtClean="0">
                                      <a:latin typeface="Cambria Math" panose="02040503050406030204" pitchFamily="18" charset="0"/>
                                    </a:rPr>
                                    <m:t>;</m:t>
                                  </m:r>
                                  <m:r>
                                    <a:rPr kumimoji="1" lang="en-US" altLang="ja-JP" b="1" i="1" smtClean="0">
                                      <a:latin typeface="Cambria Math" panose="02040503050406030204" pitchFamily="18" charset="0"/>
                                    </a:rPr>
                                    <m:t>𝝂</m:t>
                                  </m:r>
                                  <m:r>
                                    <a:rPr kumimoji="1" lang="en-US" altLang="ja-JP" b="0" i="1" smtClean="0">
                                      <a:latin typeface="Cambria Math" panose="02040503050406030204" pitchFamily="18" charset="0"/>
                                    </a:rPr>
                                    <m:t>)</m:t>
                                  </m:r>
                                </m:e>
                              </m:func>
                            </m:e>
                          </m:func>
                        </m:e>
                      </m:d>
                    </m:oMath>
                  </m:oMathPara>
                </a14:m>
                <a:endParaRPr kumimoji="1" lang="en-US" altLang="ja-JP" dirty="0"/>
              </a:p>
              <a:p>
                <a:r>
                  <a:rPr kumimoji="1" lang="ja-JP" altLang="en-US" dirty="0"/>
                  <a:t>で与えられる。これより</a:t>
                </a:r>
                <a:endParaRPr kumimoji="1"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0" smtClean="0">
                              <a:latin typeface="Cambria Math" panose="02040503050406030204" pitchFamily="18" charset="0"/>
                            </a:rPr>
                            <m:t>𝛻</m:t>
                          </m:r>
                        </m:e>
                        <m:sub>
                          <m:r>
                            <a:rPr kumimoji="1" lang="en-US" altLang="ja-JP" b="0" i="1" smtClean="0">
                              <a:latin typeface="Cambria Math" panose="02040503050406030204" pitchFamily="18" charset="0"/>
                            </a:rPr>
                            <m:t>𝜈</m:t>
                          </m:r>
                        </m:sub>
                      </m:sSub>
                      <m:r>
                        <a:rPr kumimoji="1" lang="en-US" altLang="ja-JP" b="0" i="1" smtClean="0">
                          <a:latin typeface="Cambria Math" panose="02040503050406030204" pitchFamily="18" charset="0"/>
                        </a:rPr>
                        <m:t>𝐿</m:t>
                      </m:r>
                      <m:r>
                        <a:rPr kumimoji="1" lang="en-US" altLang="ja-JP" b="0" i="1" smtClean="0">
                          <a:latin typeface="Cambria Math" panose="02040503050406030204" pitchFamily="18" charset="0"/>
                        </a:rPr>
                        <m:t>=</m:t>
                      </m:r>
                      <m:sSub>
                        <m:sSubPr>
                          <m:ctrlPr>
                            <a:rPr lang="en-US" altLang="ja-JP" i="1">
                              <a:latin typeface="Cambria Math"/>
                            </a:rPr>
                          </m:ctrlPr>
                        </m:sSubPr>
                        <m:e>
                          <m:r>
                            <a:rPr lang="en-US" altLang="ja-JP" i="1">
                              <a:latin typeface="Cambria Math"/>
                            </a:rPr>
                            <m:t>𝐸</m:t>
                          </m:r>
                        </m:e>
                        <m:sub>
                          <m:r>
                            <a:rPr lang="en-US" altLang="ja-JP" i="1">
                              <a:latin typeface="Cambria Math"/>
                            </a:rPr>
                            <m:t>𝑞</m:t>
                          </m:r>
                          <m:r>
                            <a:rPr lang="en-US" altLang="ja-JP" i="1">
                              <a:latin typeface="Cambria Math"/>
                            </a:rPr>
                            <m:t>(</m:t>
                          </m:r>
                          <m:r>
                            <a:rPr lang="en-US" altLang="ja-JP" b="1" i="1">
                              <a:latin typeface="Cambria Math"/>
                            </a:rPr>
                            <m:t>𝒛</m:t>
                          </m:r>
                          <m:r>
                            <a:rPr lang="en-US" altLang="ja-JP" i="1">
                              <a:latin typeface="Cambria Math"/>
                            </a:rPr>
                            <m:t>;</m:t>
                          </m:r>
                          <m:r>
                            <a:rPr lang="en-US" altLang="ja-JP" b="1" i="1">
                              <a:latin typeface="Cambria Math"/>
                            </a:rPr>
                            <m:t>𝝂</m:t>
                          </m:r>
                          <m:r>
                            <a:rPr lang="en-US" altLang="ja-JP" i="1">
                              <a:latin typeface="Cambria Math"/>
                            </a:rPr>
                            <m:t>)</m:t>
                          </m:r>
                        </m:sub>
                      </m:sSub>
                      <m:d>
                        <m:dPr>
                          <m:begChr m:val="["/>
                          <m:endChr m:val="]"/>
                          <m:ctrlPr>
                            <a:rPr lang="en-US" altLang="ja-JP" i="1">
                              <a:latin typeface="Cambria Math"/>
                            </a:rPr>
                          </m:ctrlPr>
                        </m:dPr>
                        <m:e>
                          <m:r>
                            <m:rPr>
                              <m:lit/>
                            </m:rPr>
                            <a:rPr lang="en-US" altLang="ja-JP" i="1">
                              <a:latin typeface="Cambria Math"/>
                            </a:rPr>
                            <m:t> (</m:t>
                          </m:r>
                          <m:sSub>
                            <m:sSubPr>
                              <m:ctrlPr>
                                <a:rPr lang="en-US" altLang="ja-JP" i="1">
                                  <a:latin typeface="Cambria Math"/>
                                </a:rPr>
                              </m:ctrlPr>
                            </m:sSubPr>
                            <m:e>
                              <m:r>
                                <a:rPr lang="en-US" altLang="ja-JP">
                                  <a:latin typeface="Cambria Math"/>
                                </a:rPr>
                                <m:t>𝛻</m:t>
                              </m:r>
                            </m:e>
                            <m:sub>
                              <m:r>
                                <a:rPr lang="en-US" altLang="ja-JP" i="1">
                                  <a:latin typeface="Cambria Math"/>
                                </a:rPr>
                                <m:t>𝜈</m:t>
                              </m:r>
                            </m:sub>
                          </m:sSub>
                          <m:func>
                            <m:funcPr>
                              <m:ctrlPr>
                                <a:rPr lang="en-US" altLang="ja-JP" i="1">
                                  <a:latin typeface="Cambria Math"/>
                                </a:rPr>
                              </m:ctrlPr>
                            </m:funcPr>
                            <m:fName>
                              <m:r>
                                <m:rPr>
                                  <m:sty m:val="p"/>
                                </m:rPr>
                                <a:rPr lang="en-US" altLang="ja-JP">
                                  <a:latin typeface="Cambria Math"/>
                                </a:rPr>
                                <m:t>log</m:t>
                              </m:r>
                            </m:fName>
                            <m:e>
                              <m:r>
                                <a:rPr lang="en-US" altLang="ja-JP" i="1">
                                  <a:latin typeface="Cambria Math"/>
                                </a:rPr>
                                <m:t>𝑞</m:t>
                              </m:r>
                              <m:d>
                                <m:dPr>
                                  <m:ctrlPr>
                                    <a:rPr lang="en-US" altLang="ja-JP" i="1">
                                      <a:latin typeface="Cambria Math"/>
                                    </a:rPr>
                                  </m:ctrlPr>
                                </m:dPr>
                                <m:e>
                                  <m:r>
                                    <a:rPr lang="en-US" altLang="ja-JP" b="1" i="1">
                                      <a:latin typeface="Cambria Math"/>
                                    </a:rPr>
                                    <m:t>𝒛</m:t>
                                  </m:r>
                                  <m:r>
                                    <a:rPr lang="en-US" altLang="ja-JP" i="1">
                                      <a:latin typeface="Cambria Math"/>
                                    </a:rPr>
                                    <m:t>;</m:t>
                                  </m:r>
                                  <m:r>
                                    <a:rPr lang="en-US" altLang="ja-JP" b="1" i="1">
                                      <a:latin typeface="Cambria Math"/>
                                    </a:rPr>
                                    <m:t>𝝂</m:t>
                                  </m:r>
                                </m:e>
                              </m:d>
                            </m:e>
                          </m:func>
                          <m:r>
                            <m:rPr>
                              <m:lit/>
                            </m:rPr>
                            <a:rPr lang="en-US" altLang="ja-JP" i="1">
                              <a:latin typeface="Cambria Math"/>
                            </a:rPr>
                            <m:t>)</m:t>
                          </m:r>
                          <m:r>
                            <a:rPr lang="en-US" altLang="ja-JP" i="1">
                              <a:latin typeface="Cambria Math"/>
                            </a:rPr>
                            <m:t>𝑔</m:t>
                          </m:r>
                          <m:d>
                            <m:dPr>
                              <m:ctrlPr>
                                <a:rPr lang="en-US" altLang="ja-JP" i="1">
                                  <a:latin typeface="Cambria Math"/>
                                </a:rPr>
                              </m:ctrlPr>
                            </m:dPr>
                            <m:e>
                              <m:r>
                                <a:rPr lang="en-US" altLang="ja-JP" b="1" i="1">
                                  <a:latin typeface="Cambria Math"/>
                                </a:rPr>
                                <m:t>𝒛</m:t>
                              </m:r>
                              <m:r>
                                <a:rPr lang="en-US" altLang="ja-JP" i="1">
                                  <a:latin typeface="Cambria Math"/>
                                </a:rPr>
                                <m:t>;</m:t>
                              </m:r>
                              <m:r>
                                <a:rPr lang="en-US" altLang="ja-JP" b="1" i="1">
                                  <a:latin typeface="Cambria Math"/>
                                </a:rPr>
                                <m:t>𝝂</m:t>
                              </m:r>
                            </m:e>
                          </m:d>
                          <m:r>
                            <a:rPr lang="en-US" altLang="ja-JP" i="1">
                              <a:latin typeface="Cambria Math"/>
                            </a:rPr>
                            <m:t>+</m:t>
                          </m:r>
                          <m:sSub>
                            <m:sSubPr>
                              <m:ctrlPr>
                                <a:rPr lang="en-US" altLang="ja-JP" i="1">
                                  <a:latin typeface="Cambria Math"/>
                                </a:rPr>
                              </m:ctrlPr>
                            </m:sSubPr>
                            <m:e>
                              <m:r>
                                <a:rPr lang="en-US" altLang="ja-JP">
                                  <a:latin typeface="Cambria Math"/>
                                </a:rPr>
                                <m:t>𝛻</m:t>
                              </m:r>
                            </m:e>
                            <m:sub>
                              <m:r>
                                <a:rPr lang="en-US" altLang="ja-JP" i="1">
                                  <a:latin typeface="Cambria Math"/>
                                </a:rPr>
                                <m:t>𝜈</m:t>
                              </m:r>
                            </m:sub>
                          </m:sSub>
                          <m:r>
                            <a:rPr lang="en-US" altLang="ja-JP" i="1">
                              <a:latin typeface="Cambria Math"/>
                            </a:rPr>
                            <m:t>𝑔</m:t>
                          </m:r>
                          <m:r>
                            <a:rPr lang="en-US" altLang="ja-JP" i="1">
                              <a:latin typeface="Cambria Math"/>
                            </a:rPr>
                            <m:t>(</m:t>
                          </m:r>
                          <m:r>
                            <a:rPr lang="en-US" altLang="ja-JP" b="1" i="1">
                              <a:latin typeface="Cambria Math"/>
                            </a:rPr>
                            <m:t>𝒛</m:t>
                          </m:r>
                          <m:r>
                            <a:rPr lang="en-US" altLang="ja-JP" i="1">
                              <a:latin typeface="Cambria Math"/>
                            </a:rPr>
                            <m:t>,</m:t>
                          </m:r>
                          <m:r>
                            <a:rPr lang="en-US" altLang="ja-JP" b="1" i="1">
                              <a:latin typeface="Cambria Math"/>
                            </a:rPr>
                            <m:t>𝝂</m:t>
                          </m:r>
                          <m:r>
                            <a:rPr lang="en-US" altLang="ja-JP" i="1">
                              <a:latin typeface="Cambria Math"/>
                            </a:rPr>
                            <m:t>) </m:t>
                          </m:r>
                        </m:e>
                      </m:d>
                    </m:oMath>
                  </m:oMathPara>
                </a14:m>
                <a:endParaRPr kumimoji="1" lang="en-US" altLang="ja-JP" dirty="0"/>
              </a:p>
              <a:p>
                <a:r>
                  <a:rPr kumimoji="1" lang="ja-JP" altLang="en-US" dirty="0"/>
                  <a:t>である（</a:t>
                </a:r>
                <a14:m>
                  <m:oMath xmlns:m="http://schemas.openxmlformats.org/officeDocument/2006/math">
                    <m:r>
                      <a:rPr kumimoji="1" lang="en-US" altLang="ja-JP" b="0" i="1" smtClean="0">
                        <a:latin typeface="Cambria Math" panose="02040503050406030204" pitchFamily="18" charset="0"/>
                      </a:rPr>
                      <m:t>𝑔</m:t>
                    </m:r>
                    <m:d>
                      <m:dPr>
                        <m:ctrlPr>
                          <a:rPr kumimoji="1" lang="en-US" altLang="ja-JP" b="0" i="1" smtClean="0">
                            <a:latin typeface="Cambria Math"/>
                          </a:rPr>
                        </m:ctrlPr>
                      </m:dPr>
                      <m:e>
                        <m:r>
                          <a:rPr kumimoji="1" lang="en-US" altLang="ja-JP" b="1" i="1" smtClean="0">
                            <a:latin typeface="Cambria Math" panose="02040503050406030204" pitchFamily="18" charset="0"/>
                          </a:rPr>
                          <m:t>𝒛</m:t>
                        </m:r>
                        <m:r>
                          <a:rPr kumimoji="1" lang="en-US" altLang="ja-JP" b="0" i="1" smtClean="0">
                            <a:latin typeface="Cambria Math" panose="02040503050406030204" pitchFamily="18" charset="0"/>
                          </a:rPr>
                          <m:t>,</m:t>
                        </m:r>
                        <m:r>
                          <a:rPr kumimoji="1" lang="en-US" altLang="ja-JP" b="1" i="1" smtClean="0">
                            <a:latin typeface="Cambria Math" panose="02040503050406030204" pitchFamily="18" charset="0"/>
                          </a:rPr>
                          <m:t>𝝂</m:t>
                        </m:r>
                      </m:e>
                    </m:d>
                    <m:r>
                      <a:rPr kumimoji="1" lang="en-US" altLang="ja-JP" b="0" i="1" smtClean="0">
                        <a:latin typeface="Cambria Math" panose="02040503050406030204" pitchFamily="18" charset="0"/>
                      </a:rPr>
                      <m:t>=</m:t>
                    </m:r>
                    <m:func>
                      <m:funcPr>
                        <m:ctrlPr>
                          <a:rPr kumimoji="1" lang="en-US" altLang="ja-JP" b="0" i="1" smtClean="0">
                            <a:latin typeface="Cambria Math"/>
                          </a:rPr>
                        </m:ctrlPr>
                      </m:funcPr>
                      <m:fName>
                        <m:r>
                          <m:rPr>
                            <m:sty m:val="p"/>
                          </m:rPr>
                          <a:rPr kumimoji="1" lang="en-US" altLang="ja-JP" b="0" i="0" smtClean="0">
                            <a:latin typeface="Cambria Math" panose="02040503050406030204" pitchFamily="18" charset="0"/>
                          </a:rPr>
                          <m:t>log</m:t>
                        </m:r>
                      </m:fName>
                      <m:e>
                        <m:r>
                          <a:rPr kumimoji="1" lang="en-US" altLang="ja-JP" b="0" i="1" smtClean="0">
                            <a:latin typeface="Cambria Math" panose="02040503050406030204" pitchFamily="18" charset="0"/>
                          </a:rPr>
                          <m:t>𝑝</m:t>
                        </m:r>
                        <m:d>
                          <m:dPr>
                            <m:ctrlPr>
                              <a:rPr kumimoji="1" lang="en-US" altLang="ja-JP" b="0" i="1" smtClean="0">
                                <a:latin typeface="Cambria Math"/>
                              </a:rPr>
                            </m:ctrlPr>
                          </m:dPr>
                          <m:e>
                            <m:r>
                              <a:rPr kumimoji="1" lang="en-US" altLang="ja-JP" b="1" i="1" smtClean="0">
                                <a:latin typeface="Cambria Math" panose="02040503050406030204" pitchFamily="18" charset="0"/>
                              </a:rPr>
                              <m:t>𝒙</m:t>
                            </m:r>
                            <m:r>
                              <a:rPr kumimoji="1" lang="en-US" altLang="ja-JP" b="0" i="1" smtClean="0">
                                <a:latin typeface="Cambria Math" panose="02040503050406030204" pitchFamily="18" charset="0"/>
                              </a:rPr>
                              <m:t>,</m:t>
                            </m:r>
                            <m:r>
                              <a:rPr kumimoji="1" lang="en-US" altLang="ja-JP" b="1" i="1" smtClean="0">
                                <a:latin typeface="Cambria Math" panose="02040503050406030204" pitchFamily="18" charset="0"/>
                              </a:rPr>
                              <m:t>𝒛</m:t>
                            </m:r>
                          </m:e>
                        </m:d>
                        <m:r>
                          <a:rPr kumimoji="1" lang="en-US" altLang="ja-JP" b="0" i="1" smtClean="0">
                            <a:latin typeface="Cambria Math" panose="02040503050406030204" pitchFamily="18" charset="0"/>
                          </a:rPr>
                          <m:t>−</m:t>
                        </m:r>
                        <m:func>
                          <m:funcPr>
                            <m:ctrlPr>
                              <a:rPr kumimoji="1" lang="en-US" altLang="ja-JP" b="0" i="1" smtClean="0">
                                <a:latin typeface="Cambria Math"/>
                              </a:rPr>
                            </m:ctrlPr>
                          </m:funcPr>
                          <m:fName>
                            <m:r>
                              <m:rPr>
                                <m:sty m:val="p"/>
                              </m:rPr>
                              <a:rPr kumimoji="1" lang="en-US" altLang="ja-JP" b="0" i="0" smtClean="0">
                                <a:latin typeface="Cambria Math" panose="02040503050406030204" pitchFamily="18" charset="0"/>
                              </a:rPr>
                              <m:t>log</m:t>
                            </m:r>
                          </m:fName>
                          <m:e>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m:t>
                            </m:r>
                            <m:r>
                              <a:rPr kumimoji="1" lang="en-US" altLang="ja-JP" b="1" i="1" smtClean="0">
                                <a:latin typeface="Cambria Math" panose="02040503050406030204" pitchFamily="18" charset="0"/>
                              </a:rPr>
                              <m:t>𝒛</m:t>
                            </m:r>
                            <m:r>
                              <a:rPr kumimoji="1" lang="en-US" altLang="ja-JP" b="0" i="1" smtClean="0">
                                <a:latin typeface="Cambria Math" panose="02040503050406030204" pitchFamily="18" charset="0"/>
                              </a:rPr>
                              <m:t>;</m:t>
                            </m:r>
                            <m:r>
                              <a:rPr kumimoji="1" lang="en-US" altLang="ja-JP" b="1" i="1" smtClean="0">
                                <a:latin typeface="Cambria Math" panose="02040503050406030204" pitchFamily="18" charset="0"/>
                              </a:rPr>
                              <m:t>𝝂</m:t>
                            </m:r>
                            <m:r>
                              <a:rPr kumimoji="1" lang="en-US" altLang="ja-JP" b="0" i="1" smtClean="0">
                                <a:latin typeface="Cambria Math" panose="02040503050406030204" pitchFamily="18" charset="0"/>
                              </a:rPr>
                              <m:t>)</m:t>
                            </m:r>
                          </m:e>
                        </m:func>
                      </m:e>
                    </m:func>
                  </m:oMath>
                </a14:m>
                <a:r>
                  <a:rPr kumimoji="1" lang="ja-JP" altLang="en-US" dirty="0"/>
                  <a:t>）。ここで簡単のために</a:t>
                </a:r>
                <a:endParaRPr kumimoji="1"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𝑞</m:t>
                          </m:r>
                        </m:sub>
                      </m:sSub>
                      <m:d>
                        <m:dPr>
                          <m:begChr m:val="["/>
                          <m:endChr m:val="]"/>
                          <m:ctrlPr>
                            <a:rPr kumimoji="1" lang="en-US" altLang="ja-JP" b="0" i="1" smtClean="0">
                              <a:latin typeface="Cambria Math"/>
                            </a:rPr>
                          </m:ctrlPr>
                        </m:dPr>
                        <m:e>
                          <m:sSub>
                            <m:sSubPr>
                              <m:ctrlPr>
                                <a:rPr kumimoji="1" lang="en-US" altLang="ja-JP" b="0" i="1" smtClean="0">
                                  <a:latin typeface="Cambria Math"/>
                                </a:rPr>
                              </m:ctrlPr>
                            </m:sSubPr>
                            <m:e>
                              <m:r>
                                <a:rPr kumimoji="1" lang="en-US" altLang="ja-JP" b="0" i="0" smtClean="0">
                                  <a:latin typeface="Cambria Math" panose="02040503050406030204" pitchFamily="18" charset="0"/>
                                </a:rPr>
                                <m:t>𝛻</m:t>
                              </m:r>
                            </m:e>
                            <m:sub>
                              <m:r>
                                <a:rPr kumimoji="1" lang="en-US" altLang="ja-JP" b="0" i="1" smtClean="0">
                                  <a:latin typeface="Cambria Math" panose="02040503050406030204" pitchFamily="18" charset="0"/>
                                </a:rPr>
                                <m:t>𝜈</m:t>
                              </m:r>
                            </m:sub>
                          </m:sSub>
                          <m:r>
                            <a:rPr kumimoji="1" lang="en-US" altLang="ja-JP" b="0" i="1" smtClean="0">
                              <a:latin typeface="Cambria Math" panose="02040503050406030204" pitchFamily="18" charset="0"/>
                            </a:rPr>
                            <m:t>𝑔</m:t>
                          </m:r>
                          <m:r>
                            <a:rPr kumimoji="1" lang="en-US" altLang="ja-JP" b="0" i="1" smtClean="0">
                              <a:latin typeface="Cambria Math" panose="02040503050406030204" pitchFamily="18" charset="0"/>
                            </a:rPr>
                            <m:t>(</m:t>
                          </m:r>
                          <m:r>
                            <a:rPr kumimoji="1" lang="en-US" altLang="ja-JP" b="1" i="1" smtClean="0">
                              <a:latin typeface="Cambria Math" panose="02040503050406030204" pitchFamily="18" charset="0"/>
                            </a:rPr>
                            <m:t>𝒛</m:t>
                          </m:r>
                          <m:r>
                            <a:rPr kumimoji="1" lang="en-US" altLang="ja-JP" b="0" i="1" smtClean="0">
                              <a:latin typeface="Cambria Math" panose="02040503050406030204" pitchFamily="18" charset="0"/>
                            </a:rPr>
                            <m:t>,</m:t>
                          </m:r>
                          <m:r>
                            <a:rPr kumimoji="1" lang="en-US" altLang="ja-JP" b="1" i="1" smtClean="0">
                              <a:latin typeface="Cambria Math" panose="02040503050406030204" pitchFamily="18" charset="0"/>
                            </a:rPr>
                            <m:t>𝝂</m:t>
                          </m:r>
                          <m:r>
                            <a:rPr kumimoji="1" lang="en-US" altLang="ja-JP" b="0" i="1" smtClean="0">
                              <a:latin typeface="Cambria Math" panose="02040503050406030204" pitchFamily="18" charset="0"/>
                            </a:rPr>
                            <m:t>)</m:t>
                          </m:r>
                        </m:e>
                      </m:d>
                      <m:r>
                        <a:rPr kumimoji="1" lang="en-US" altLang="ja-JP" b="0" i="1" smtClean="0">
                          <a:latin typeface="Cambria Math" panose="02040503050406030204" pitchFamily="18" charset="0"/>
                        </a:rPr>
                        <m:t>=</m:t>
                      </m:r>
                      <m:sSub>
                        <m:sSubPr>
                          <m:ctrlPr>
                            <a:rPr kumimoji="1" lang="en-US" altLang="ja-JP" b="0" i="1" smtClean="0">
                              <a:latin typeface="Cambria Math"/>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𝑞</m:t>
                          </m:r>
                        </m:sub>
                      </m:sSub>
                      <m:d>
                        <m:dPr>
                          <m:begChr m:val="["/>
                          <m:endChr m:val="]"/>
                          <m:ctrlPr>
                            <a:rPr kumimoji="1" lang="en-US" altLang="ja-JP" b="0" i="1" smtClean="0">
                              <a:latin typeface="Cambria Math"/>
                            </a:rPr>
                          </m:ctrlPr>
                        </m:dPr>
                        <m:e>
                          <m:sSub>
                            <m:sSubPr>
                              <m:ctrlPr>
                                <a:rPr kumimoji="1" lang="en-US" altLang="ja-JP" b="0" i="1" smtClean="0">
                                  <a:latin typeface="Cambria Math"/>
                                </a:rPr>
                              </m:ctrlPr>
                            </m:sSubPr>
                            <m:e>
                              <m:r>
                                <a:rPr kumimoji="1" lang="en-US" altLang="ja-JP" b="0" i="0" smtClean="0">
                                  <a:latin typeface="Cambria Math" panose="02040503050406030204" pitchFamily="18" charset="0"/>
                                </a:rPr>
                                <m:t>𝛻</m:t>
                              </m:r>
                            </m:e>
                            <m:sub>
                              <m:r>
                                <a:rPr kumimoji="1" lang="en-US" altLang="ja-JP" b="0" i="1" smtClean="0">
                                  <a:latin typeface="Cambria Math" panose="02040503050406030204" pitchFamily="18" charset="0"/>
                                </a:rPr>
                                <m:t>𝜈</m:t>
                              </m:r>
                            </m:sub>
                          </m:sSub>
                          <m:func>
                            <m:funcPr>
                              <m:ctrlPr>
                                <a:rPr kumimoji="1" lang="en-US" altLang="ja-JP" b="0" i="1" smtClean="0">
                                  <a:latin typeface="Cambria Math"/>
                                </a:rPr>
                              </m:ctrlPr>
                            </m:funcPr>
                            <m:fName>
                              <m:r>
                                <m:rPr>
                                  <m:sty m:val="p"/>
                                </m:rPr>
                                <a:rPr kumimoji="1" lang="en-US" altLang="ja-JP" b="0" i="0" smtClean="0">
                                  <a:latin typeface="Cambria Math" panose="02040503050406030204" pitchFamily="18" charset="0"/>
                                </a:rPr>
                                <m:t>log</m:t>
                              </m:r>
                            </m:fName>
                            <m:e>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m:t>
                              </m:r>
                              <m:r>
                                <a:rPr kumimoji="1" lang="en-US" altLang="ja-JP" b="1" i="1" smtClean="0">
                                  <a:latin typeface="Cambria Math" panose="02040503050406030204" pitchFamily="18" charset="0"/>
                                </a:rPr>
                                <m:t>𝒛</m:t>
                              </m:r>
                              <m:r>
                                <a:rPr kumimoji="1" lang="en-US" altLang="ja-JP" b="0" i="1" smtClean="0">
                                  <a:latin typeface="Cambria Math" panose="02040503050406030204" pitchFamily="18" charset="0"/>
                                </a:rPr>
                                <m:t>;</m:t>
                              </m:r>
                              <m:r>
                                <a:rPr kumimoji="1" lang="en-US" altLang="ja-JP" b="1" i="1" smtClean="0">
                                  <a:latin typeface="Cambria Math" panose="02040503050406030204" pitchFamily="18" charset="0"/>
                                </a:rPr>
                                <m:t>𝝂</m:t>
                              </m:r>
                              <m:r>
                                <a:rPr kumimoji="1" lang="en-US" altLang="ja-JP" b="0" i="1" smtClean="0">
                                  <a:latin typeface="Cambria Math" panose="02040503050406030204" pitchFamily="18" charset="0"/>
                                </a:rPr>
                                <m:t>)</m:t>
                              </m:r>
                            </m:e>
                          </m:func>
                        </m:e>
                      </m:d>
                      <m:r>
                        <a:rPr kumimoji="1" lang="en-US" altLang="ja-JP" b="0" i="1" smtClean="0">
                          <a:latin typeface="Cambria Math" panose="02040503050406030204" pitchFamily="18" charset="0"/>
                        </a:rPr>
                        <m:t>=0</m:t>
                      </m:r>
                    </m:oMath>
                  </m:oMathPara>
                </a14:m>
                <a:endParaRPr kumimoji="1" lang="en-US" altLang="ja-JP" dirty="0"/>
              </a:p>
              <a:p>
                <a:r>
                  <a:rPr kumimoji="1" lang="ja-JP" altLang="en-US" dirty="0"/>
                  <a:t>を仮定する。こうして</a:t>
                </a:r>
                <a:endParaRPr kumimoji="1"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0" smtClean="0">
                              <a:latin typeface="Cambria Math" panose="02040503050406030204" pitchFamily="18" charset="0"/>
                            </a:rPr>
                            <m:t>𝛻</m:t>
                          </m:r>
                        </m:e>
                        <m:sub>
                          <m:r>
                            <a:rPr kumimoji="1" lang="en-US" altLang="ja-JP" b="0" i="1" smtClean="0">
                              <a:latin typeface="Cambria Math" panose="02040503050406030204" pitchFamily="18" charset="0"/>
                            </a:rPr>
                            <m:t>𝜈</m:t>
                          </m:r>
                        </m:sub>
                      </m:sSub>
                      <m:r>
                        <a:rPr kumimoji="1" lang="en-US" altLang="ja-JP" b="0" i="1" smtClean="0">
                          <a:latin typeface="Cambria Math" panose="02040503050406030204" pitchFamily="18" charset="0"/>
                        </a:rPr>
                        <m:t>𝐿</m:t>
                      </m:r>
                      <m:r>
                        <a:rPr kumimoji="1" lang="en-US" altLang="ja-JP" b="0" i="1" smtClean="0">
                          <a:latin typeface="Cambria Math" panose="02040503050406030204" pitchFamily="18" charset="0"/>
                        </a:rPr>
                        <m:t>=</m:t>
                      </m:r>
                      <m:sSub>
                        <m:sSubPr>
                          <m:ctrlPr>
                            <a:rPr lang="en-US" altLang="ja-JP" i="1">
                              <a:latin typeface="Cambria Math"/>
                            </a:rPr>
                          </m:ctrlPr>
                        </m:sSubPr>
                        <m:e>
                          <m:r>
                            <a:rPr lang="en-US" altLang="ja-JP" i="1">
                              <a:latin typeface="Cambria Math"/>
                            </a:rPr>
                            <m:t>𝐸</m:t>
                          </m:r>
                        </m:e>
                        <m:sub>
                          <m:r>
                            <a:rPr lang="en-US" altLang="ja-JP" i="1">
                              <a:latin typeface="Cambria Math"/>
                            </a:rPr>
                            <m:t>𝑞</m:t>
                          </m:r>
                          <m:r>
                            <a:rPr lang="en-US" altLang="ja-JP" i="1">
                              <a:latin typeface="Cambria Math"/>
                            </a:rPr>
                            <m:t>(</m:t>
                          </m:r>
                          <m:r>
                            <a:rPr lang="en-US" altLang="ja-JP" b="1" i="1">
                              <a:latin typeface="Cambria Math"/>
                            </a:rPr>
                            <m:t>𝒛</m:t>
                          </m:r>
                          <m:r>
                            <a:rPr lang="en-US" altLang="ja-JP" i="1">
                              <a:latin typeface="Cambria Math"/>
                            </a:rPr>
                            <m:t>;</m:t>
                          </m:r>
                          <m:r>
                            <a:rPr lang="en-US" altLang="ja-JP" b="1" i="1">
                              <a:latin typeface="Cambria Math"/>
                            </a:rPr>
                            <m:t>𝝂</m:t>
                          </m:r>
                          <m:r>
                            <a:rPr lang="en-US" altLang="ja-JP" i="1">
                              <a:latin typeface="Cambria Math"/>
                            </a:rPr>
                            <m:t>)</m:t>
                          </m:r>
                        </m:sub>
                      </m:sSub>
                      <m:d>
                        <m:dPr>
                          <m:begChr m:val="["/>
                          <m:endChr m:val="]"/>
                          <m:ctrlPr>
                            <a:rPr lang="en-US" altLang="ja-JP" i="1">
                              <a:latin typeface="Cambria Math"/>
                            </a:rPr>
                          </m:ctrlPr>
                        </m:dPr>
                        <m:e>
                          <m:r>
                            <m:rPr>
                              <m:lit/>
                            </m:rPr>
                            <a:rPr lang="en-US" altLang="ja-JP" i="1">
                              <a:latin typeface="Cambria Math"/>
                            </a:rPr>
                            <m:t> (</m:t>
                          </m:r>
                          <m:sSub>
                            <m:sSubPr>
                              <m:ctrlPr>
                                <a:rPr lang="en-US" altLang="ja-JP" i="1">
                                  <a:latin typeface="Cambria Math"/>
                                </a:rPr>
                              </m:ctrlPr>
                            </m:sSubPr>
                            <m:e>
                              <m:r>
                                <a:rPr lang="en-US" altLang="ja-JP">
                                  <a:latin typeface="Cambria Math"/>
                                </a:rPr>
                                <m:t>𝛻</m:t>
                              </m:r>
                            </m:e>
                            <m:sub>
                              <m:r>
                                <a:rPr lang="en-US" altLang="ja-JP" i="1">
                                  <a:latin typeface="Cambria Math"/>
                                </a:rPr>
                                <m:t>𝜈</m:t>
                              </m:r>
                            </m:sub>
                          </m:sSub>
                          <m:func>
                            <m:funcPr>
                              <m:ctrlPr>
                                <a:rPr lang="en-US" altLang="ja-JP" i="1">
                                  <a:latin typeface="Cambria Math"/>
                                </a:rPr>
                              </m:ctrlPr>
                            </m:funcPr>
                            <m:fName>
                              <m:r>
                                <m:rPr>
                                  <m:sty m:val="p"/>
                                </m:rPr>
                                <a:rPr lang="en-US" altLang="ja-JP">
                                  <a:latin typeface="Cambria Math"/>
                                </a:rPr>
                                <m:t>log</m:t>
                              </m:r>
                            </m:fName>
                            <m:e>
                              <m:r>
                                <a:rPr lang="en-US" altLang="ja-JP" i="1">
                                  <a:latin typeface="Cambria Math"/>
                                </a:rPr>
                                <m:t>𝑞</m:t>
                              </m:r>
                              <m:d>
                                <m:dPr>
                                  <m:ctrlPr>
                                    <a:rPr lang="en-US" altLang="ja-JP" i="1">
                                      <a:latin typeface="Cambria Math"/>
                                    </a:rPr>
                                  </m:ctrlPr>
                                </m:dPr>
                                <m:e>
                                  <m:r>
                                    <a:rPr lang="en-US" altLang="ja-JP" b="1" i="1">
                                      <a:latin typeface="Cambria Math"/>
                                    </a:rPr>
                                    <m:t>𝒛</m:t>
                                  </m:r>
                                  <m:r>
                                    <a:rPr lang="en-US" altLang="ja-JP" i="1">
                                      <a:latin typeface="Cambria Math"/>
                                    </a:rPr>
                                    <m:t>;</m:t>
                                  </m:r>
                                  <m:r>
                                    <a:rPr lang="en-US" altLang="ja-JP" b="1" i="1">
                                      <a:latin typeface="Cambria Math"/>
                                    </a:rPr>
                                    <m:t>𝝂</m:t>
                                  </m:r>
                                </m:e>
                              </m:d>
                            </m:e>
                          </m:func>
                          <m:r>
                            <m:rPr>
                              <m:lit/>
                            </m:rPr>
                            <a:rPr lang="en-US" altLang="ja-JP" i="1">
                              <a:latin typeface="Cambria Math"/>
                            </a:rPr>
                            <m:t>)</m:t>
                          </m:r>
                          <m:r>
                            <a:rPr lang="en-US" altLang="ja-JP" i="1">
                              <a:latin typeface="Cambria Math"/>
                            </a:rPr>
                            <m:t>𝑔</m:t>
                          </m:r>
                          <m:d>
                            <m:dPr>
                              <m:ctrlPr>
                                <a:rPr lang="en-US" altLang="ja-JP" i="1">
                                  <a:latin typeface="Cambria Math"/>
                                </a:rPr>
                              </m:ctrlPr>
                            </m:dPr>
                            <m:e>
                              <m:r>
                                <a:rPr lang="en-US" altLang="ja-JP" b="1" i="1">
                                  <a:latin typeface="Cambria Math"/>
                                </a:rPr>
                                <m:t>𝒛</m:t>
                              </m:r>
                              <m:r>
                                <a:rPr lang="en-US" altLang="ja-JP" i="1">
                                  <a:latin typeface="Cambria Math"/>
                                </a:rPr>
                                <m:t>;</m:t>
                              </m:r>
                              <m:r>
                                <a:rPr lang="en-US" altLang="ja-JP" b="1" i="1">
                                  <a:latin typeface="Cambria Math"/>
                                </a:rPr>
                                <m:t>𝝂</m:t>
                              </m:r>
                            </m:e>
                          </m:d>
                        </m:e>
                      </m:d>
                      <m:r>
                        <a:rPr lang="en-US" altLang="ja-JP" b="0" i="1" smtClean="0">
                          <a:latin typeface="Cambria Math" panose="02040503050406030204" pitchFamily="18" charset="0"/>
                        </a:rPr>
                        <m:t>=</m:t>
                      </m:r>
                      <m:sSub>
                        <m:sSubPr>
                          <m:ctrlPr>
                            <a:rPr lang="en-US" altLang="ja-JP" b="0" i="1" smtClean="0">
                              <a:latin typeface="Cambria Math"/>
                            </a:rPr>
                          </m:ctrlPr>
                        </m:sSubPr>
                        <m:e>
                          <m:r>
                            <a:rPr lang="en-US" altLang="ja-JP" b="0" i="1" smtClean="0">
                              <a:latin typeface="Cambria Math" panose="02040503050406030204" pitchFamily="18" charset="0"/>
                            </a:rPr>
                            <m:t>𝐸</m:t>
                          </m:r>
                        </m:e>
                        <m:sub>
                          <m:r>
                            <a:rPr lang="en-US" altLang="ja-JP" b="0" i="1" smtClean="0">
                              <a:latin typeface="Cambria Math" panose="02040503050406030204" pitchFamily="18" charset="0"/>
                            </a:rPr>
                            <m:t>𝑞</m:t>
                          </m:r>
                          <m:r>
                            <a:rPr lang="en-US" altLang="ja-JP" b="0" i="1" smtClean="0">
                              <a:latin typeface="Cambria Math" panose="02040503050406030204" pitchFamily="18" charset="0"/>
                            </a:rPr>
                            <m:t>(</m:t>
                          </m:r>
                          <m:r>
                            <a:rPr lang="en-US" altLang="ja-JP" b="0" i="1" smtClean="0">
                              <a:latin typeface="Cambria Math" panose="02040503050406030204" pitchFamily="18" charset="0"/>
                            </a:rPr>
                            <m:t>𝑧</m:t>
                          </m:r>
                          <m:r>
                            <a:rPr lang="en-US" altLang="ja-JP" b="0" i="1" smtClean="0">
                              <a:latin typeface="Cambria Math" panose="02040503050406030204" pitchFamily="18" charset="0"/>
                            </a:rPr>
                            <m:t>;</m:t>
                          </m:r>
                          <m:r>
                            <a:rPr lang="en-US" altLang="ja-JP" b="0" i="1" smtClean="0">
                              <a:latin typeface="Cambria Math" panose="02040503050406030204" pitchFamily="18" charset="0"/>
                            </a:rPr>
                            <m:t>𝜈</m:t>
                          </m:r>
                          <m:r>
                            <a:rPr lang="en-US" altLang="ja-JP" b="0" i="1" smtClean="0">
                              <a:latin typeface="Cambria Math" panose="02040503050406030204" pitchFamily="18" charset="0"/>
                            </a:rPr>
                            <m:t>)</m:t>
                          </m:r>
                        </m:sub>
                      </m:sSub>
                      <m:d>
                        <m:dPr>
                          <m:begChr m:val="["/>
                          <m:endChr m:val="]"/>
                          <m:ctrlPr>
                            <a:rPr lang="en-US" altLang="ja-JP" b="0" i="1" smtClean="0">
                              <a:latin typeface="Cambria Math"/>
                            </a:rPr>
                          </m:ctrlPr>
                        </m:dPr>
                        <m:e>
                          <m:r>
                            <m:rPr>
                              <m:lit/>
                            </m:rPr>
                            <a:rPr lang="en-US" altLang="ja-JP" i="1">
                              <a:latin typeface="Cambria Math"/>
                            </a:rPr>
                            <m:t>(</m:t>
                          </m:r>
                          <m:sSub>
                            <m:sSubPr>
                              <m:ctrlPr>
                                <a:rPr lang="en-US" altLang="ja-JP" i="1">
                                  <a:latin typeface="Cambria Math"/>
                                </a:rPr>
                              </m:ctrlPr>
                            </m:sSubPr>
                            <m:e>
                              <m:r>
                                <a:rPr lang="en-US" altLang="ja-JP">
                                  <a:latin typeface="Cambria Math"/>
                                </a:rPr>
                                <m:t>𝛻</m:t>
                              </m:r>
                            </m:e>
                            <m:sub>
                              <m:r>
                                <a:rPr lang="en-US" altLang="ja-JP" i="1">
                                  <a:latin typeface="Cambria Math"/>
                                </a:rPr>
                                <m:t>𝜈</m:t>
                              </m:r>
                            </m:sub>
                          </m:sSub>
                          <m:func>
                            <m:funcPr>
                              <m:ctrlPr>
                                <a:rPr lang="en-US" altLang="ja-JP" i="1">
                                  <a:latin typeface="Cambria Math"/>
                                </a:rPr>
                              </m:ctrlPr>
                            </m:funcPr>
                            <m:fName>
                              <m:r>
                                <m:rPr>
                                  <m:sty m:val="p"/>
                                </m:rPr>
                                <a:rPr lang="en-US" altLang="ja-JP">
                                  <a:latin typeface="Cambria Math"/>
                                </a:rPr>
                                <m:t>log</m:t>
                              </m:r>
                            </m:fName>
                            <m:e>
                              <m:r>
                                <a:rPr lang="en-US" altLang="ja-JP" i="1">
                                  <a:latin typeface="Cambria Math"/>
                                </a:rPr>
                                <m:t>𝑞</m:t>
                              </m:r>
                              <m:d>
                                <m:dPr>
                                  <m:ctrlPr>
                                    <a:rPr lang="en-US" altLang="ja-JP" i="1">
                                      <a:latin typeface="Cambria Math"/>
                                    </a:rPr>
                                  </m:ctrlPr>
                                </m:dPr>
                                <m:e>
                                  <m:r>
                                    <a:rPr lang="en-US" altLang="ja-JP" b="1" i="1">
                                      <a:latin typeface="Cambria Math"/>
                                    </a:rPr>
                                    <m:t>𝒛</m:t>
                                  </m:r>
                                  <m:r>
                                    <a:rPr lang="en-US" altLang="ja-JP" i="1">
                                      <a:latin typeface="Cambria Math"/>
                                    </a:rPr>
                                    <m:t>;</m:t>
                                  </m:r>
                                  <m:r>
                                    <a:rPr lang="en-US" altLang="ja-JP" b="1" i="1">
                                      <a:latin typeface="Cambria Math"/>
                                    </a:rPr>
                                    <m:t>𝝂</m:t>
                                  </m:r>
                                </m:e>
                              </m:d>
                            </m:e>
                          </m:func>
                          <m:r>
                            <m:rPr>
                              <m:lit/>
                            </m:rPr>
                            <a:rPr lang="en-US" altLang="ja-JP" i="1">
                              <a:latin typeface="Cambria Math"/>
                            </a:rPr>
                            <m:t>)</m:t>
                          </m:r>
                          <m:r>
                            <m:rPr>
                              <m:lit/>
                            </m:rPr>
                            <a:rPr lang="en-US" altLang="ja-JP" i="1" smtClean="0">
                              <a:latin typeface="Cambria Math" panose="02040503050406030204" pitchFamily="18" charset="0"/>
                            </a:rPr>
                            <m:t>(</m:t>
                          </m:r>
                          <m:r>
                            <m:rPr>
                              <m:lit/>
                              <m:sty m:val="p"/>
                            </m:rPr>
                            <a:rPr lang="en-US" altLang="ja-JP" i="1" smtClean="0">
                              <a:latin typeface="Cambria Math" panose="02040503050406030204" pitchFamily="18" charset="0"/>
                            </a:rPr>
                            <m:t>log</m:t>
                          </m:r>
                          <m:r>
                            <m:rPr>
                              <m:lit/>
                            </m:rPr>
                            <a:rPr lang="en-US" altLang="ja-JP" i="1" smtClean="0">
                              <a:latin typeface="Cambria Math" panose="02040503050406030204" pitchFamily="18" charset="0"/>
                            </a:rPr>
                            <m:t> </m:t>
                          </m:r>
                          <m:r>
                            <a:rPr lang="en-US" altLang="ja-JP" b="0" i="1" smtClean="0">
                              <a:latin typeface="Cambria Math" panose="02040503050406030204" pitchFamily="18" charset="0"/>
                            </a:rPr>
                            <m:t>𝑝</m:t>
                          </m:r>
                          <m:d>
                            <m:dPr>
                              <m:ctrlPr>
                                <a:rPr lang="en-US" altLang="ja-JP" b="0" i="1" smtClean="0">
                                  <a:latin typeface="Cambria Math"/>
                                </a:rPr>
                              </m:ctrlPr>
                            </m:dPr>
                            <m:e>
                              <m:r>
                                <a:rPr lang="en-US" altLang="ja-JP" b="1" i="1" smtClean="0">
                                  <a:latin typeface="Cambria Math" panose="02040503050406030204" pitchFamily="18" charset="0"/>
                                </a:rPr>
                                <m:t>𝒙</m:t>
                              </m:r>
                              <m:r>
                                <a:rPr lang="en-US" altLang="ja-JP" b="0" i="1" smtClean="0">
                                  <a:latin typeface="Cambria Math" panose="02040503050406030204" pitchFamily="18" charset="0"/>
                                </a:rPr>
                                <m:t>,</m:t>
                              </m:r>
                              <m:r>
                                <a:rPr lang="en-US" altLang="ja-JP" b="1" i="1" smtClean="0">
                                  <a:latin typeface="Cambria Math" panose="02040503050406030204" pitchFamily="18" charset="0"/>
                                </a:rPr>
                                <m:t>𝒛</m:t>
                              </m:r>
                            </m:e>
                          </m:d>
                          <m:r>
                            <a:rPr lang="en-US" altLang="ja-JP" b="0" i="1" smtClean="0">
                              <a:latin typeface="Cambria Math" panose="02040503050406030204" pitchFamily="18" charset="0"/>
                            </a:rPr>
                            <m:t>−</m:t>
                          </m:r>
                          <m:func>
                            <m:funcPr>
                              <m:ctrlPr>
                                <a:rPr lang="en-US" altLang="ja-JP" b="0" i="1" smtClean="0">
                                  <a:latin typeface="Cambria Math"/>
                                </a:rPr>
                              </m:ctrlPr>
                            </m:funcPr>
                            <m:fName>
                              <m:r>
                                <m:rPr>
                                  <m:sty m:val="p"/>
                                </m:rPr>
                                <a:rPr lang="en-US" altLang="ja-JP" b="0" i="0" smtClean="0">
                                  <a:latin typeface="Cambria Math" panose="02040503050406030204" pitchFamily="18" charset="0"/>
                                </a:rPr>
                                <m:t>log</m:t>
                              </m:r>
                            </m:fName>
                            <m:e>
                              <m:r>
                                <a:rPr lang="en-US" altLang="ja-JP" b="0" i="1" smtClean="0">
                                  <a:latin typeface="Cambria Math" panose="02040503050406030204" pitchFamily="18" charset="0"/>
                                </a:rPr>
                                <m:t>𝑞</m:t>
                              </m:r>
                              <m:r>
                                <a:rPr lang="en-US" altLang="ja-JP" b="0" i="1" smtClean="0">
                                  <a:latin typeface="Cambria Math" panose="02040503050406030204" pitchFamily="18" charset="0"/>
                                </a:rPr>
                                <m:t>(</m:t>
                              </m:r>
                              <m:r>
                                <a:rPr lang="en-US" altLang="ja-JP" b="1" i="1" smtClean="0">
                                  <a:latin typeface="Cambria Math" panose="02040503050406030204" pitchFamily="18" charset="0"/>
                                </a:rPr>
                                <m:t>𝒛</m:t>
                              </m:r>
                              <m:r>
                                <a:rPr lang="en-US" altLang="ja-JP" b="0" i="1" smtClean="0">
                                  <a:latin typeface="Cambria Math" panose="02040503050406030204" pitchFamily="18" charset="0"/>
                                </a:rPr>
                                <m:t>;</m:t>
                              </m:r>
                              <m:r>
                                <a:rPr lang="en-US" altLang="ja-JP" b="1" i="1" smtClean="0">
                                  <a:latin typeface="Cambria Math" panose="02040503050406030204" pitchFamily="18" charset="0"/>
                                </a:rPr>
                                <m:t>𝝂</m:t>
                              </m:r>
                              <m:r>
                                <a:rPr lang="en-US" altLang="ja-JP" b="0" i="1" smtClean="0">
                                  <a:latin typeface="Cambria Math" panose="02040503050406030204" pitchFamily="18" charset="0"/>
                                </a:rPr>
                                <m:t>)</m:t>
                              </m:r>
                            </m:e>
                          </m:func>
                          <m:r>
                            <m:rPr>
                              <m:lit/>
                            </m:rPr>
                            <a:rPr lang="en-US" altLang="ja-JP" i="1" smtClean="0">
                              <a:latin typeface="Cambria Math" panose="02040503050406030204" pitchFamily="18" charset="0"/>
                            </a:rPr>
                            <m:t>)</m:t>
                          </m:r>
                        </m:e>
                      </m:d>
                    </m:oMath>
                  </m:oMathPara>
                </a14:m>
                <a:endParaRPr kumimoji="1" lang="en-US" altLang="ja-JP" dirty="0"/>
              </a:p>
              <a:p>
                <a:r>
                  <a:rPr kumimoji="1" lang="ja-JP" altLang="en-US" dirty="0"/>
                  <a:t>を得る。</a:t>
                </a:r>
              </a:p>
            </p:txBody>
          </p:sp>
        </mc:Choice>
        <mc:Fallback xmlns="">
          <p:sp>
            <p:nvSpPr>
              <p:cNvPr id="4" name="テキスト ボックス 3">
                <a:extLst>
                  <a:ext uri="{FF2B5EF4-FFF2-40B4-BE49-F238E27FC236}">
                    <a16:creationId xmlns:a16="http://schemas.microsoft.com/office/drawing/2014/main" id="{2A7482C0-ACA8-484A-B235-16AA9A1117A3}"/>
                  </a:ext>
                </a:extLst>
              </p:cNvPr>
              <p:cNvSpPr txBox="1">
                <a:spLocks noRot="1" noChangeAspect="1" noMove="1" noResize="1" noEditPoints="1" noAdjustHandles="1" noChangeArrowheads="1" noChangeShapeType="1" noTextEdit="1"/>
              </p:cNvSpPr>
              <p:nvPr/>
            </p:nvSpPr>
            <p:spPr>
              <a:xfrm>
                <a:off x="0" y="461913"/>
                <a:ext cx="12192000" cy="3260508"/>
              </a:xfrm>
              <a:prstGeom prst="rect">
                <a:avLst/>
              </a:prstGeom>
              <a:blipFill>
                <a:blip r:embed="rId3"/>
                <a:stretch>
                  <a:fillRect l="-400" t="-935" b="-20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楕円 4">
                <a:extLst>
                  <a:ext uri="{FF2B5EF4-FFF2-40B4-BE49-F238E27FC236}">
                    <a16:creationId xmlns="" xmlns:a16="http://schemas.microsoft.com/office/drawing/2014/main" id="{365FBDD0-00C8-4F1A-AE9A-0693DCA0872D}"/>
                  </a:ext>
                </a:extLst>
              </p:cNvPr>
              <p:cNvSpPr/>
              <p:nvPr/>
            </p:nvSpPr>
            <p:spPr>
              <a:xfrm>
                <a:off x="9662474" y="857839"/>
                <a:ext cx="471340" cy="405353"/>
              </a:xfrm>
              <a:prstGeom prst="ellipse">
                <a:avLst/>
              </a:prstGeom>
              <a:no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b="0" i="1" smtClean="0">
                          <a:solidFill>
                            <a:schemeClr val="tx1"/>
                          </a:solidFill>
                          <a:latin typeface="Cambria Math" panose="02040503050406030204" pitchFamily="18" charset="0"/>
                        </a:rPr>
                        <m:t>𝜈</m:t>
                      </m:r>
                    </m:oMath>
                  </m:oMathPara>
                </a14:m>
                <a:endParaRPr kumimoji="1" lang="ja-JP" altLang="en-US" dirty="0">
                  <a:solidFill>
                    <a:schemeClr val="tx1"/>
                  </a:solidFill>
                </a:endParaRPr>
              </a:p>
            </p:txBody>
          </p:sp>
        </mc:Choice>
        <mc:Fallback xmlns="">
          <p:sp>
            <p:nvSpPr>
              <p:cNvPr id="5" name="楕円 4">
                <a:extLst>
                  <a:ext uri="{FF2B5EF4-FFF2-40B4-BE49-F238E27FC236}">
                    <a16:creationId xmlns:a16="http://schemas.microsoft.com/office/drawing/2014/main" id="{365FBDD0-00C8-4F1A-AE9A-0693DCA0872D}"/>
                  </a:ext>
                </a:extLst>
              </p:cNvPr>
              <p:cNvSpPr>
                <a:spLocks noRot="1" noChangeAspect="1" noMove="1" noResize="1" noEditPoints="1" noAdjustHandles="1" noChangeArrowheads="1" noChangeShapeType="1" noTextEdit="1"/>
              </p:cNvSpPr>
              <p:nvPr/>
            </p:nvSpPr>
            <p:spPr>
              <a:xfrm>
                <a:off x="9662474" y="857839"/>
                <a:ext cx="471340" cy="405353"/>
              </a:xfrm>
              <a:prstGeom prst="ellipse">
                <a:avLst/>
              </a:prstGeom>
              <a:blipFill>
                <a:blip r:embed="rId4"/>
                <a:stretch>
                  <a:fillRect/>
                </a:stretch>
              </a:blipFill>
              <a:ln>
                <a:solidFill>
                  <a:srgbClr val="004098"/>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楕円 5">
                <a:extLst>
                  <a:ext uri="{FF2B5EF4-FFF2-40B4-BE49-F238E27FC236}">
                    <a16:creationId xmlns="" xmlns:a16="http://schemas.microsoft.com/office/drawing/2014/main" id="{D1534ADD-B116-41C8-90DB-7D5A333109C3}"/>
                  </a:ext>
                </a:extLst>
              </p:cNvPr>
              <p:cNvSpPr/>
              <p:nvPr/>
            </p:nvSpPr>
            <p:spPr>
              <a:xfrm>
                <a:off x="9662474" y="1884777"/>
                <a:ext cx="471340" cy="405353"/>
              </a:xfrm>
              <a:prstGeom prst="ellipse">
                <a:avLst/>
              </a:prstGeom>
              <a:no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solidFill>
                                <a:schemeClr val="tx1"/>
                              </a:solidFill>
                              <a:latin typeface="Cambria Math"/>
                            </a:rPr>
                          </m:ctrlPr>
                        </m:sSubPr>
                        <m:e>
                          <m:r>
                            <a:rPr kumimoji="1" lang="en-US" altLang="ja-JP" b="0" i="1" smtClean="0">
                              <a:solidFill>
                                <a:schemeClr val="tx1"/>
                              </a:solidFill>
                              <a:latin typeface="Cambria Math" panose="02040503050406030204" pitchFamily="18" charset="0"/>
                            </a:rPr>
                            <m:t>𝑧</m:t>
                          </m:r>
                        </m:e>
                        <m:sub>
                          <m:r>
                            <a:rPr kumimoji="1" lang="en-US" altLang="ja-JP" b="0" i="1" smtClean="0">
                              <a:solidFill>
                                <a:schemeClr val="tx1"/>
                              </a:solidFill>
                              <a:latin typeface="Cambria Math" panose="02040503050406030204" pitchFamily="18" charset="0"/>
                            </a:rPr>
                            <m:t>𝑖</m:t>
                          </m:r>
                        </m:sub>
                      </m:sSub>
                    </m:oMath>
                  </m:oMathPara>
                </a14:m>
                <a:endParaRPr kumimoji="1" lang="ja-JP" altLang="en-US" dirty="0">
                  <a:solidFill>
                    <a:schemeClr val="tx1"/>
                  </a:solidFill>
                </a:endParaRPr>
              </a:p>
            </p:txBody>
          </p:sp>
        </mc:Choice>
        <mc:Fallback xmlns="">
          <p:sp>
            <p:nvSpPr>
              <p:cNvPr id="6" name="楕円 5">
                <a:extLst>
                  <a:ext uri="{FF2B5EF4-FFF2-40B4-BE49-F238E27FC236}">
                    <a16:creationId xmlns:a16="http://schemas.microsoft.com/office/drawing/2014/main" id="{D1534ADD-B116-41C8-90DB-7D5A333109C3}"/>
                  </a:ext>
                </a:extLst>
              </p:cNvPr>
              <p:cNvSpPr>
                <a:spLocks noRot="1" noChangeAspect="1" noMove="1" noResize="1" noEditPoints="1" noAdjustHandles="1" noChangeArrowheads="1" noChangeShapeType="1" noTextEdit="1"/>
              </p:cNvSpPr>
              <p:nvPr/>
            </p:nvSpPr>
            <p:spPr>
              <a:xfrm>
                <a:off x="9662474" y="1884777"/>
                <a:ext cx="471340" cy="405353"/>
              </a:xfrm>
              <a:prstGeom prst="ellipse">
                <a:avLst/>
              </a:prstGeom>
              <a:blipFill>
                <a:blip r:embed="rId5"/>
                <a:stretch>
                  <a:fillRect/>
                </a:stretch>
              </a:blipFill>
              <a:ln>
                <a:solidFill>
                  <a:srgbClr val="004098"/>
                </a:solidFill>
              </a:ln>
            </p:spPr>
            <p:txBody>
              <a:bodyPr/>
              <a:lstStyle/>
              <a:p>
                <a:r>
                  <a:rPr lang="ja-JP" altLang="en-US">
                    <a:noFill/>
                  </a:rPr>
                  <a:t> </a:t>
                </a:r>
              </a:p>
            </p:txBody>
          </p:sp>
        </mc:Fallback>
      </mc:AlternateContent>
      <p:cxnSp>
        <p:nvCxnSpPr>
          <p:cNvPr id="8" name="直線矢印コネクタ 7">
            <a:extLst>
              <a:ext uri="{FF2B5EF4-FFF2-40B4-BE49-F238E27FC236}">
                <a16:creationId xmlns="" xmlns:a16="http://schemas.microsoft.com/office/drawing/2014/main" id="{4EFD8438-904E-48C6-A853-7AB6355FF37E}"/>
              </a:ext>
            </a:extLst>
          </p:cNvPr>
          <p:cNvCxnSpPr>
            <a:stCxn id="5" idx="4"/>
            <a:endCxn id="6" idx="0"/>
          </p:cNvCxnSpPr>
          <p:nvPr/>
        </p:nvCxnSpPr>
        <p:spPr>
          <a:xfrm>
            <a:off x="9898144" y="1263192"/>
            <a:ext cx="0" cy="621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楕円 8">
                <a:extLst>
                  <a:ext uri="{FF2B5EF4-FFF2-40B4-BE49-F238E27FC236}">
                    <a16:creationId xmlns="" xmlns:a16="http://schemas.microsoft.com/office/drawing/2014/main" id="{83979E05-6DAE-43A3-9867-A937037BB36A}"/>
                  </a:ext>
                </a:extLst>
              </p:cNvPr>
              <p:cNvSpPr/>
              <p:nvPr/>
            </p:nvSpPr>
            <p:spPr>
              <a:xfrm>
                <a:off x="10691567" y="1884776"/>
                <a:ext cx="471340" cy="405353"/>
              </a:xfrm>
              <a:prstGeom prst="ellipse">
                <a:avLst/>
              </a:prstGeom>
              <a:no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solidFill>
                                <a:schemeClr val="tx1"/>
                              </a:solidFill>
                              <a:latin typeface="Cambria Math"/>
                            </a:rPr>
                          </m:ctrlPr>
                        </m:sSubPr>
                        <m:e>
                          <m:r>
                            <a:rPr kumimoji="1" lang="en-US" altLang="ja-JP" b="0" i="1" smtClean="0">
                              <a:solidFill>
                                <a:schemeClr val="tx1"/>
                              </a:solidFill>
                              <a:latin typeface="Cambria Math" panose="02040503050406030204" pitchFamily="18" charset="0"/>
                            </a:rPr>
                            <m:t>𝑥</m:t>
                          </m:r>
                        </m:e>
                        <m:sub>
                          <m:r>
                            <a:rPr kumimoji="1" lang="en-US" altLang="ja-JP" b="0" i="1" smtClean="0">
                              <a:solidFill>
                                <a:schemeClr val="tx1"/>
                              </a:solidFill>
                              <a:latin typeface="Cambria Math" panose="02040503050406030204" pitchFamily="18" charset="0"/>
                            </a:rPr>
                            <m:t>𝑖</m:t>
                          </m:r>
                        </m:sub>
                      </m:sSub>
                    </m:oMath>
                  </m:oMathPara>
                </a14:m>
                <a:endParaRPr kumimoji="1" lang="ja-JP" altLang="en-US" dirty="0">
                  <a:solidFill>
                    <a:schemeClr val="tx1"/>
                  </a:solidFill>
                </a:endParaRPr>
              </a:p>
            </p:txBody>
          </p:sp>
        </mc:Choice>
        <mc:Fallback xmlns="">
          <p:sp>
            <p:nvSpPr>
              <p:cNvPr id="9" name="楕円 8">
                <a:extLst>
                  <a:ext uri="{FF2B5EF4-FFF2-40B4-BE49-F238E27FC236}">
                    <a16:creationId xmlns:a16="http://schemas.microsoft.com/office/drawing/2014/main" id="{83979E05-6DAE-43A3-9867-A937037BB36A}"/>
                  </a:ext>
                </a:extLst>
              </p:cNvPr>
              <p:cNvSpPr>
                <a:spLocks noRot="1" noChangeAspect="1" noMove="1" noResize="1" noEditPoints="1" noAdjustHandles="1" noChangeArrowheads="1" noChangeShapeType="1" noTextEdit="1"/>
              </p:cNvSpPr>
              <p:nvPr/>
            </p:nvSpPr>
            <p:spPr>
              <a:xfrm>
                <a:off x="10691567" y="1884776"/>
                <a:ext cx="471340" cy="405353"/>
              </a:xfrm>
              <a:prstGeom prst="ellipse">
                <a:avLst/>
              </a:prstGeom>
              <a:blipFill>
                <a:blip r:embed="rId6"/>
                <a:stretch>
                  <a:fillRect/>
                </a:stretch>
              </a:blipFill>
              <a:ln>
                <a:solidFill>
                  <a:srgbClr val="004098"/>
                </a:solidFill>
              </a:ln>
            </p:spPr>
            <p:txBody>
              <a:bodyPr/>
              <a:lstStyle/>
              <a:p>
                <a:r>
                  <a:rPr lang="ja-JP" altLang="en-US">
                    <a:noFill/>
                  </a:rPr>
                  <a:t> </a:t>
                </a:r>
              </a:p>
            </p:txBody>
          </p:sp>
        </mc:Fallback>
      </mc:AlternateContent>
      <p:cxnSp>
        <p:nvCxnSpPr>
          <p:cNvPr id="11" name="直線矢印コネクタ 10">
            <a:extLst>
              <a:ext uri="{FF2B5EF4-FFF2-40B4-BE49-F238E27FC236}">
                <a16:creationId xmlns="" xmlns:a16="http://schemas.microsoft.com/office/drawing/2014/main" id="{7E7C8CBB-00DA-4F37-87BD-223AC10D642A}"/>
              </a:ext>
            </a:extLst>
          </p:cNvPr>
          <p:cNvCxnSpPr>
            <a:cxnSpLocks/>
            <a:stCxn id="6" idx="6"/>
            <a:endCxn id="9" idx="2"/>
          </p:cNvCxnSpPr>
          <p:nvPr/>
        </p:nvCxnSpPr>
        <p:spPr>
          <a:xfrm flipV="1">
            <a:off x="10133814" y="2087453"/>
            <a:ext cx="55775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 xmlns:a16="http://schemas.microsoft.com/office/drawing/2014/main" id="{EDFB0E99-3D04-46C6-A1F4-034A3BE06534}"/>
              </a:ext>
            </a:extLst>
          </p:cNvPr>
          <p:cNvSpPr/>
          <p:nvPr/>
        </p:nvSpPr>
        <p:spPr>
          <a:xfrm>
            <a:off x="9228841" y="1573984"/>
            <a:ext cx="2469823" cy="111900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正方形/長方形 14">
            <a:extLst>
              <a:ext uri="{FF2B5EF4-FFF2-40B4-BE49-F238E27FC236}">
                <a16:creationId xmlns="" xmlns:a16="http://schemas.microsoft.com/office/drawing/2014/main" id="{90F92B04-8E68-47DB-8EFD-D3F800B1B553}"/>
              </a:ext>
            </a:extLst>
          </p:cNvPr>
          <p:cNvSpPr/>
          <p:nvPr/>
        </p:nvSpPr>
        <p:spPr>
          <a:xfrm>
            <a:off x="11246177" y="2290129"/>
            <a:ext cx="452487" cy="40285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N</a:t>
            </a:r>
            <a:endParaRPr kumimoji="1" lang="ja-JP" altLang="en-US" dirty="0">
              <a:solidFill>
                <a:schemeClr val="tx1"/>
              </a:solidFill>
            </a:endParaRPr>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 xmlns:a16="http://schemas.microsoft.com/office/drawing/2014/main" id="{2D3645A7-2B82-40EC-9973-3356EC085F3F}"/>
                  </a:ext>
                </a:extLst>
              </p:cNvPr>
              <p:cNvSpPr txBox="1"/>
              <p:nvPr/>
            </p:nvSpPr>
            <p:spPr>
              <a:xfrm>
                <a:off x="3342587" y="3748472"/>
                <a:ext cx="4821811" cy="786049"/>
              </a:xfrm>
              <a:prstGeom prst="rect">
                <a:avLst/>
              </a:prstGeom>
              <a:noFill/>
              <a:ln>
                <a:solidFill>
                  <a:schemeClr val="accent6"/>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a:rPr>
                          </m:ctrlPr>
                        </m:sSubPr>
                        <m:e>
                          <m:r>
                            <a:rPr kumimoji="1" lang="en-US" altLang="ja-JP" sz="1600" b="0" i="0" smtClean="0">
                              <a:latin typeface="Cambria Math"/>
                            </a:rPr>
                            <m:t>𝛻</m:t>
                          </m:r>
                        </m:e>
                        <m:sub>
                          <m:r>
                            <a:rPr kumimoji="1" lang="en-US" altLang="ja-JP" sz="1600" b="0" i="1" smtClean="0">
                              <a:latin typeface="Cambria Math"/>
                            </a:rPr>
                            <m:t>𝜈</m:t>
                          </m:r>
                        </m:sub>
                      </m:sSub>
                      <m:r>
                        <a:rPr kumimoji="1" lang="en-US" altLang="ja-JP" sz="1600" b="0" i="1" smtClean="0">
                          <a:latin typeface="Cambria Math"/>
                        </a:rPr>
                        <m:t>𝐿</m:t>
                      </m:r>
                      <m:r>
                        <a:rPr kumimoji="1" lang="en-US" altLang="ja-JP" sz="1600" i="1" smtClean="0">
                          <a:latin typeface="Cambria Math"/>
                          <a:ea typeface="Cambria Math"/>
                        </a:rPr>
                        <m:t>≈</m:t>
                      </m:r>
                      <m:nary>
                        <m:naryPr>
                          <m:chr m:val="∑"/>
                          <m:ctrlPr>
                            <a:rPr kumimoji="1" lang="en-US" altLang="ja-JP" sz="1600" i="1" smtClean="0">
                              <a:latin typeface="Cambria Math"/>
                            </a:rPr>
                          </m:ctrlPr>
                        </m:naryPr>
                        <m:sub>
                          <m:r>
                            <m:rPr>
                              <m:brk m:alnAt="23"/>
                            </m:rPr>
                            <a:rPr kumimoji="1" lang="en-US" altLang="ja-JP" sz="1600" b="0" i="1" smtClean="0">
                              <a:latin typeface="Cambria Math" panose="02040503050406030204" pitchFamily="18" charset="0"/>
                            </a:rPr>
                            <m:t>𝑠</m:t>
                          </m:r>
                          <m:r>
                            <a:rPr kumimoji="1" lang="en-US" altLang="ja-JP" sz="1600" b="0" i="1" smtClean="0">
                              <a:latin typeface="Cambria Math" panose="02040503050406030204" pitchFamily="18" charset="0"/>
                            </a:rPr>
                            <m:t>=1</m:t>
                          </m:r>
                        </m:sub>
                        <m:sup>
                          <m:r>
                            <a:rPr kumimoji="1" lang="en-US" altLang="ja-JP" sz="1600" b="0" i="1" smtClean="0">
                              <a:latin typeface="Cambria Math" panose="02040503050406030204" pitchFamily="18" charset="0"/>
                            </a:rPr>
                            <m:t>𝑆</m:t>
                          </m:r>
                        </m:sup>
                        <m:e>
                          <m:sSub>
                            <m:sSubPr>
                              <m:ctrlPr>
                                <a:rPr kumimoji="1" lang="en-US" altLang="ja-JP" sz="1600" b="0" i="1" smtClean="0">
                                  <a:latin typeface="Cambria Math"/>
                                </a:rPr>
                              </m:ctrlPr>
                            </m:sSubPr>
                            <m:e>
                              <m:r>
                                <a:rPr kumimoji="1" lang="en-US" altLang="ja-JP" sz="1600" b="0" i="0" smtClean="0">
                                  <a:latin typeface="Cambria Math" panose="02040503050406030204" pitchFamily="18" charset="0"/>
                                </a:rPr>
                                <m:t>𝛻</m:t>
                              </m:r>
                            </m:e>
                            <m:sub>
                              <m:r>
                                <a:rPr kumimoji="1" lang="en-US" altLang="ja-JP" sz="1600" b="0" i="1" smtClean="0">
                                  <a:latin typeface="Cambria Math" panose="02040503050406030204" pitchFamily="18" charset="0"/>
                                </a:rPr>
                                <m:t>𝜈</m:t>
                              </m:r>
                            </m:sub>
                          </m:sSub>
                          <m:func>
                            <m:funcPr>
                              <m:ctrlPr>
                                <a:rPr kumimoji="1" lang="en-US" altLang="ja-JP" sz="1600" b="0" i="1" smtClean="0">
                                  <a:latin typeface="Cambria Math"/>
                                </a:rPr>
                              </m:ctrlPr>
                            </m:funcPr>
                            <m:fName>
                              <m:r>
                                <m:rPr>
                                  <m:sty m:val="p"/>
                                </m:rPr>
                                <a:rPr kumimoji="1" lang="en-US" altLang="ja-JP" sz="1600" b="0" i="0" smtClean="0">
                                  <a:latin typeface="Cambria Math" panose="02040503050406030204" pitchFamily="18" charset="0"/>
                                </a:rPr>
                                <m:t>log</m:t>
                              </m:r>
                            </m:fName>
                            <m:e>
                              <m:r>
                                <a:rPr kumimoji="1" lang="en-US" altLang="ja-JP" sz="1600" b="0" i="1" smtClean="0">
                                  <a:latin typeface="Cambria Math" panose="02040503050406030204" pitchFamily="18" charset="0"/>
                                </a:rPr>
                                <m:t>𝑞</m:t>
                              </m:r>
                            </m:e>
                          </m:func>
                          <m:r>
                            <a:rPr kumimoji="1" lang="en-US" altLang="ja-JP" sz="1600" b="0" i="1" smtClean="0">
                              <a:latin typeface="Cambria Math" panose="02040503050406030204" pitchFamily="18" charset="0"/>
                            </a:rPr>
                            <m:t>(</m:t>
                          </m:r>
                          <m:sSub>
                            <m:sSubPr>
                              <m:ctrlPr>
                                <a:rPr kumimoji="1" lang="en-US" altLang="ja-JP" sz="1600" b="0" i="1" smtClean="0">
                                  <a:latin typeface="Cambria Math"/>
                                </a:rPr>
                              </m:ctrlPr>
                            </m:sSubPr>
                            <m:e>
                              <m:r>
                                <a:rPr kumimoji="1" lang="en-US" altLang="ja-JP" sz="1600" b="0" i="1" smtClean="0">
                                  <a:latin typeface="Cambria Math" panose="02040503050406030204" pitchFamily="18" charset="0"/>
                                </a:rPr>
                                <m:t>𝑧</m:t>
                              </m:r>
                            </m:e>
                            <m:sub>
                              <m:r>
                                <a:rPr kumimoji="1" lang="en-US" altLang="ja-JP" sz="1600" b="0" i="1" smtClean="0">
                                  <a:latin typeface="Cambria Math" panose="02040503050406030204" pitchFamily="18" charset="0"/>
                                </a:rPr>
                                <m:t>𝑠</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𝜈</m:t>
                          </m:r>
                          <m:r>
                            <a:rPr kumimoji="1" lang="en-US" altLang="ja-JP" sz="1600" b="0" i="1" smtClean="0">
                              <a:latin typeface="Cambria Math" panose="02040503050406030204" pitchFamily="18" charset="0"/>
                            </a:rPr>
                            <m:t>)</m:t>
                          </m:r>
                          <m:d>
                            <m:dPr>
                              <m:ctrlPr>
                                <a:rPr kumimoji="1" lang="en-US" altLang="ja-JP" sz="1600" b="0" i="1" smtClean="0">
                                  <a:latin typeface="Cambria Math"/>
                                </a:rPr>
                              </m:ctrlPr>
                            </m:dPr>
                            <m:e>
                              <m:func>
                                <m:funcPr>
                                  <m:ctrlPr>
                                    <a:rPr kumimoji="1" lang="en-US" altLang="ja-JP" sz="1600" b="0" i="1" smtClean="0">
                                      <a:latin typeface="Cambria Math"/>
                                    </a:rPr>
                                  </m:ctrlPr>
                                </m:funcPr>
                                <m:fName>
                                  <m:r>
                                    <m:rPr>
                                      <m:sty m:val="p"/>
                                    </m:rPr>
                                    <a:rPr kumimoji="1" lang="en-US" altLang="ja-JP" sz="1600" b="0" i="0" smtClean="0">
                                      <a:latin typeface="Cambria Math" panose="02040503050406030204" pitchFamily="18" charset="0"/>
                                    </a:rPr>
                                    <m:t>log</m:t>
                                  </m:r>
                                </m:fName>
                                <m:e>
                                  <m:r>
                                    <a:rPr kumimoji="1" lang="en-US" altLang="ja-JP" sz="1600" b="0" i="1" smtClean="0">
                                      <a:latin typeface="Cambria Math" panose="02040503050406030204" pitchFamily="18" charset="0"/>
                                    </a:rPr>
                                    <m:t>𝑝</m:t>
                                  </m:r>
                                  <m:d>
                                    <m:dPr>
                                      <m:ctrlPr>
                                        <a:rPr kumimoji="1" lang="en-US" altLang="ja-JP" sz="1600" b="0" i="1" smtClean="0">
                                          <a:latin typeface="Cambria Math"/>
                                        </a:rPr>
                                      </m:ctrlPr>
                                    </m:dPr>
                                    <m:e>
                                      <m:r>
                                        <a:rPr kumimoji="1" lang="en-US" altLang="ja-JP" sz="1600" b="0" i="1" smtClean="0">
                                          <a:latin typeface="Cambria Math" panose="02040503050406030204" pitchFamily="18" charset="0"/>
                                        </a:rPr>
                                        <m:t>𝑥</m:t>
                                      </m:r>
                                      <m:r>
                                        <a:rPr kumimoji="1" lang="en-US" altLang="ja-JP" sz="1600" b="0" i="1" smtClean="0">
                                          <a:latin typeface="Cambria Math" panose="02040503050406030204" pitchFamily="18" charset="0"/>
                                        </a:rPr>
                                        <m:t>,</m:t>
                                      </m:r>
                                      <m:sSub>
                                        <m:sSubPr>
                                          <m:ctrlPr>
                                            <a:rPr kumimoji="1" lang="en-US" altLang="ja-JP" sz="1600" b="0" i="1" smtClean="0">
                                              <a:latin typeface="Cambria Math"/>
                                            </a:rPr>
                                          </m:ctrlPr>
                                        </m:sSubPr>
                                        <m:e>
                                          <m:r>
                                            <a:rPr kumimoji="1" lang="en-US" altLang="ja-JP" sz="1600" b="0" i="1" smtClean="0">
                                              <a:latin typeface="Cambria Math" panose="02040503050406030204" pitchFamily="18" charset="0"/>
                                            </a:rPr>
                                            <m:t>𝑧</m:t>
                                          </m:r>
                                        </m:e>
                                        <m:sub>
                                          <m:r>
                                            <a:rPr kumimoji="1" lang="en-US" altLang="ja-JP" sz="1600" b="0" i="1" smtClean="0">
                                              <a:latin typeface="Cambria Math" panose="02040503050406030204" pitchFamily="18" charset="0"/>
                                            </a:rPr>
                                            <m:t>𝑠</m:t>
                                          </m:r>
                                        </m:sub>
                                      </m:sSub>
                                    </m:e>
                                  </m:d>
                                  <m:r>
                                    <a:rPr kumimoji="1" lang="en-US" altLang="ja-JP" sz="1600" b="0" i="1" smtClean="0">
                                      <a:latin typeface="Cambria Math" panose="02040503050406030204" pitchFamily="18" charset="0"/>
                                    </a:rPr>
                                    <m:t>−</m:t>
                                  </m:r>
                                  <m:func>
                                    <m:funcPr>
                                      <m:ctrlPr>
                                        <a:rPr kumimoji="1" lang="en-US" altLang="ja-JP" sz="1600" b="0" i="1" smtClean="0">
                                          <a:latin typeface="Cambria Math"/>
                                        </a:rPr>
                                      </m:ctrlPr>
                                    </m:funcPr>
                                    <m:fName>
                                      <m:r>
                                        <m:rPr>
                                          <m:sty m:val="p"/>
                                        </m:rPr>
                                        <a:rPr kumimoji="1" lang="en-US" altLang="ja-JP" sz="1600" b="0" i="0" smtClean="0">
                                          <a:latin typeface="Cambria Math" panose="02040503050406030204" pitchFamily="18" charset="0"/>
                                        </a:rPr>
                                        <m:t>log</m:t>
                                      </m:r>
                                    </m:fName>
                                    <m:e>
                                      <m:r>
                                        <a:rPr kumimoji="1" lang="en-US" altLang="ja-JP" sz="1600" b="0" i="1" smtClean="0">
                                          <a:latin typeface="Cambria Math" panose="02040503050406030204" pitchFamily="18" charset="0"/>
                                        </a:rPr>
                                        <m:t>𝑞</m:t>
                                      </m:r>
                                      <m:r>
                                        <a:rPr kumimoji="1" lang="en-US" altLang="ja-JP" sz="1600" b="0" i="1" smtClean="0">
                                          <a:latin typeface="Cambria Math" panose="02040503050406030204" pitchFamily="18" charset="0"/>
                                        </a:rPr>
                                        <m:t>(</m:t>
                                      </m:r>
                                      <m:sSub>
                                        <m:sSubPr>
                                          <m:ctrlPr>
                                            <a:rPr kumimoji="1" lang="en-US" altLang="ja-JP" sz="1600" b="0" i="1" smtClean="0">
                                              <a:latin typeface="Cambria Math"/>
                                            </a:rPr>
                                          </m:ctrlPr>
                                        </m:sSubPr>
                                        <m:e>
                                          <m:r>
                                            <a:rPr kumimoji="1" lang="en-US" altLang="ja-JP" sz="1600" b="0" i="1" smtClean="0">
                                              <a:latin typeface="Cambria Math" panose="02040503050406030204" pitchFamily="18" charset="0"/>
                                            </a:rPr>
                                            <m:t>𝑧</m:t>
                                          </m:r>
                                        </m:e>
                                        <m:sub>
                                          <m:r>
                                            <a:rPr kumimoji="1" lang="en-US" altLang="ja-JP" sz="1600" b="0" i="1" smtClean="0">
                                              <a:latin typeface="Cambria Math" panose="02040503050406030204" pitchFamily="18" charset="0"/>
                                            </a:rPr>
                                            <m:t>𝑠</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𝜈</m:t>
                                      </m:r>
                                      <m:r>
                                        <a:rPr kumimoji="1" lang="en-US" altLang="ja-JP" sz="1600" b="0" i="1" smtClean="0">
                                          <a:latin typeface="Cambria Math" panose="02040503050406030204" pitchFamily="18" charset="0"/>
                                        </a:rPr>
                                        <m:t>)</m:t>
                                      </m:r>
                                    </m:e>
                                  </m:func>
                                </m:e>
                              </m:func>
                            </m:e>
                          </m:d>
                        </m:e>
                      </m:nary>
                    </m:oMath>
                  </m:oMathPara>
                </a14:m>
                <a:endParaRPr kumimoji="1" lang="ja-JP" altLang="en-US" sz="1600" dirty="0"/>
              </a:p>
            </p:txBody>
          </p:sp>
        </mc:Choice>
        <mc:Fallback xmlns="">
          <p:sp>
            <p:nvSpPr>
              <p:cNvPr id="22" name="テキスト ボックス 21">
                <a:extLst>
                  <a:ext uri="{FF2B5EF4-FFF2-40B4-BE49-F238E27FC236}">
                    <a16:creationId xmlns:a16="http://schemas.microsoft.com/office/drawing/2014/main" xmlns:a14="http://schemas.microsoft.com/office/drawing/2010/main" xmlns="" id="{2D3645A7-2B82-40EC-9973-3356EC085F3F}"/>
                  </a:ext>
                </a:extLst>
              </p:cNvPr>
              <p:cNvSpPr txBox="1">
                <a:spLocks noRot="1" noChangeAspect="1" noMove="1" noResize="1" noEditPoints="1" noAdjustHandles="1" noChangeArrowheads="1" noChangeShapeType="1" noTextEdit="1"/>
              </p:cNvSpPr>
              <p:nvPr/>
            </p:nvSpPr>
            <p:spPr>
              <a:xfrm>
                <a:off x="3342587" y="3748472"/>
                <a:ext cx="4821811" cy="786049"/>
              </a:xfrm>
              <a:prstGeom prst="rect">
                <a:avLst/>
              </a:prstGeom>
              <a:blipFill rotWithShape="1">
                <a:blip r:embed="rId7"/>
                <a:stretch>
                  <a:fillRect/>
                </a:stretch>
              </a:blipFill>
              <a:ln>
                <a:solidFill>
                  <a:schemeClr val="accent6"/>
                </a:solidFill>
              </a:ln>
            </p:spPr>
            <p:txBody>
              <a:bodyPr/>
              <a:lstStyle/>
              <a:p>
                <a:r>
                  <a:rPr lang="ja-JP" altLang="en-US">
                    <a:noFill/>
                  </a:rPr>
                  <a:t> </a:t>
                </a:r>
              </a:p>
            </p:txBody>
          </p:sp>
        </mc:Fallback>
      </mc:AlternateContent>
      <p:sp>
        <p:nvSpPr>
          <p:cNvPr id="7" name="テキスト ボックス 6"/>
          <p:cNvSpPr txBox="1"/>
          <p:nvPr/>
        </p:nvSpPr>
        <p:spPr>
          <a:xfrm>
            <a:off x="3342587" y="3433338"/>
            <a:ext cx="1328738" cy="276999"/>
          </a:xfrm>
          <a:prstGeom prst="rect">
            <a:avLst/>
          </a:prstGeom>
          <a:noFill/>
        </p:spPr>
        <p:txBody>
          <a:bodyPr wrap="square" rtlCol="0">
            <a:spAutoFit/>
          </a:bodyPr>
          <a:lstStyle/>
          <a:p>
            <a:r>
              <a:rPr kumimoji="1" lang="en-US" altLang="ja-JP" sz="1200" dirty="0"/>
              <a:t>Monte-Carlo</a:t>
            </a:r>
            <a:r>
              <a:rPr lang="ja-JP" altLang="en-US" sz="1200" dirty="0"/>
              <a:t>近似</a:t>
            </a:r>
            <a:endParaRPr kumimoji="1" lang="ja-JP" altLang="en-US" sz="1200" dirty="0"/>
          </a:p>
        </p:txBody>
      </p:sp>
      <p:cxnSp>
        <p:nvCxnSpPr>
          <p:cNvPr id="12" name="直線矢印コネクタ 11"/>
          <p:cNvCxnSpPr>
            <a:stCxn id="7" idx="2"/>
          </p:cNvCxnSpPr>
          <p:nvPr/>
        </p:nvCxnSpPr>
        <p:spPr>
          <a:xfrm>
            <a:off x="4006956" y="3710337"/>
            <a:ext cx="0" cy="339957"/>
          </a:xfrm>
          <a:prstGeom prst="straightConnector1">
            <a:avLst/>
          </a:prstGeom>
          <a:ln>
            <a:solidFill>
              <a:srgbClr val="004098"/>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 xmlns:a16="http://schemas.microsoft.com/office/drawing/2014/main" id="{0F0A4774-DF0B-42F4-95D9-EB6B13C761F5}"/>
                  </a:ext>
                </a:extLst>
              </p:cNvPr>
              <p:cNvSpPr txBox="1"/>
              <p:nvPr/>
            </p:nvSpPr>
            <p:spPr>
              <a:xfrm>
                <a:off x="0" y="4521078"/>
                <a:ext cx="12192000" cy="2336922"/>
              </a:xfrm>
              <a:prstGeom prst="rect">
                <a:avLst/>
              </a:prstGeom>
              <a:noFill/>
              <a:ln>
                <a:solidFill>
                  <a:srgbClr val="004098"/>
                </a:solidFill>
              </a:ln>
            </p:spPr>
            <p:txBody>
              <a:bodyPr wrap="square" rtlCol="0">
                <a:spAutoFit/>
              </a:bodyPr>
              <a:lstStyle/>
              <a:p>
                <a:r>
                  <a:rPr kumimoji="1" lang="en-US" altLang="ja-JP" sz="1400" b="1" dirty="0"/>
                  <a:t>Algorithm</a:t>
                </a:r>
              </a:p>
              <a:p>
                <a:r>
                  <a:rPr kumimoji="1" lang="en-US" altLang="ja-JP" sz="1400" dirty="0"/>
                  <a:t>Input    </a:t>
                </a:r>
                <a:r>
                  <a:rPr lang="en-US" altLang="ja-JP" sz="1400" dirty="0"/>
                  <a:t>: </a:t>
                </a:r>
                <a:r>
                  <a:rPr kumimoji="1" lang="en-US" altLang="ja-JP" sz="1400" dirty="0"/>
                  <a:t>Model </a:t>
                </a:r>
                <a14:m>
                  <m:oMath xmlns:m="http://schemas.openxmlformats.org/officeDocument/2006/math">
                    <m:func>
                      <m:funcPr>
                        <m:ctrlPr>
                          <a:rPr kumimoji="1" lang="en-US" altLang="ja-JP" sz="1400" i="1" smtClean="0">
                            <a:latin typeface="Cambria Math"/>
                          </a:rPr>
                        </m:ctrlPr>
                      </m:funcPr>
                      <m:fName>
                        <m:r>
                          <m:rPr>
                            <m:sty m:val="p"/>
                          </m:rPr>
                          <a:rPr kumimoji="1" lang="en-US" altLang="ja-JP" sz="1400" i="0" smtClean="0">
                            <a:latin typeface="Cambria Math" panose="02040503050406030204" pitchFamily="18" charset="0"/>
                          </a:rPr>
                          <m:t>log</m:t>
                        </m:r>
                      </m:fName>
                      <m:e>
                        <m:r>
                          <a:rPr kumimoji="1" lang="en-US" altLang="ja-JP" sz="1400" b="0" i="1" smtClean="0">
                            <a:latin typeface="Cambria Math" panose="02040503050406030204" pitchFamily="18" charset="0"/>
                          </a:rPr>
                          <m:t>𝑝</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𝑥</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𝑧</m:t>
                        </m:r>
                        <m:r>
                          <a:rPr kumimoji="1" lang="en-US" altLang="ja-JP" sz="1400" b="0" i="1" smtClean="0">
                            <a:latin typeface="Cambria Math" panose="02040503050406030204" pitchFamily="18" charset="0"/>
                          </a:rPr>
                          <m:t>)</m:t>
                        </m:r>
                      </m:e>
                    </m:func>
                  </m:oMath>
                </a14:m>
                <a:r>
                  <a:rPr kumimoji="1" lang="en-US" altLang="ja-JP" sz="1400" dirty="0"/>
                  <a:t>, </a:t>
                </a:r>
                <a:r>
                  <a:rPr kumimoji="1" lang="en-US" altLang="ja-JP" sz="1400" dirty="0" err="1"/>
                  <a:t>Variational</a:t>
                </a:r>
                <a:r>
                  <a:rPr kumimoji="1" lang="en-US" altLang="ja-JP" sz="1400" dirty="0"/>
                  <a:t> approximation </a:t>
                </a:r>
                <a14:m>
                  <m:oMath xmlns:m="http://schemas.openxmlformats.org/officeDocument/2006/math">
                    <m:r>
                      <a:rPr kumimoji="1" lang="en-US" altLang="ja-JP" sz="1400" b="0" i="1" smtClean="0">
                        <a:latin typeface="Cambria Math" panose="02040503050406030204" pitchFamily="18" charset="0"/>
                      </a:rPr>
                      <m:t>𝑞</m:t>
                    </m:r>
                    <m:r>
                      <a:rPr kumimoji="1" lang="en-US" altLang="ja-JP" sz="1400" b="0" i="1" smtClean="0">
                        <a:latin typeface="Cambria Math" panose="02040503050406030204" pitchFamily="18" charset="0"/>
                      </a:rPr>
                      <m:t>(</m:t>
                    </m:r>
                    <m:r>
                      <a:rPr kumimoji="1" lang="en-US" altLang="ja-JP" sz="1400" b="1" i="1" smtClean="0">
                        <a:latin typeface="Cambria Math" panose="02040503050406030204" pitchFamily="18" charset="0"/>
                      </a:rPr>
                      <m:t>𝒛</m:t>
                    </m:r>
                    <m:r>
                      <a:rPr kumimoji="1" lang="en-US" altLang="ja-JP" sz="1400" b="0" i="1" smtClean="0">
                        <a:latin typeface="Cambria Math" panose="02040503050406030204" pitchFamily="18" charset="0"/>
                      </a:rPr>
                      <m:t>;</m:t>
                    </m:r>
                    <m:r>
                      <a:rPr kumimoji="1" lang="en-US" altLang="ja-JP" sz="1400" b="1" i="1" smtClean="0">
                        <a:latin typeface="Cambria Math" panose="02040503050406030204" pitchFamily="18" charset="0"/>
                      </a:rPr>
                      <m:t>𝝂</m:t>
                    </m:r>
                    <m:r>
                      <a:rPr kumimoji="1" lang="en-US" altLang="ja-JP" sz="1400" b="0" i="1" smtClean="0">
                        <a:latin typeface="Cambria Math" panose="02040503050406030204" pitchFamily="18" charset="0"/>
                      </a:rPr>
                      <m:t>)</m:t>
                    </m:r>
                  </m:oMath>
                </a14:m>
                <a:endParaRPr kumimoji="1" lang="en-US" altLang="ja-JP" sz="1400" dirty="0"/>
              </a:p>
              <a:p>
                <a:r>
                  <a:rPr lang="en-US" altLang="ja-JP" sz="1400" dirty="0"/>
                  <a:t>Output : </a:t>
                </a:r>
                <a:r>
                  <a:rPr lang="en-US" altLang="ja-JP" sz="1400" dirty="0" err="1"/>
                  <a:t>Variational</a:t>
                </a:r>
                <a:r>
                  <a:rPr lang="en-US" altLang="ja-JP" sz="1400" dirty="0"/>
                  <a:t> parameters  </a:t>
                </a:r>
                <a14:m>
                  <m:oMath xmlns:m="http://schemas.openxmlformats.org/officeDocument/2006/math">
                    <m:r>
                      <a:rPr lang="en-US" altLang="ja-JP" sz="1400" b="1" i="1" smtClean="0">
                        <a:latin typeface="Cambria Math" panose="02040503050406030204" pitchFamily="18" charset="0"/>
                      </a:rPr>
                      <m:t>𝝂</m:t>
                    </m:r>
                  </m:oMath>
                </a14:m>
                <a:endParaRPr kumimoji="1" lang="en-US" altLang="ja-JP" sz="1400" b="1" dirty="0"/>
              </a:p>
              <a:p>
                <a:endParaRPr lang="en-US" altLang="ja-JP" sz="1400" dirty="0"/>
              </a:p>
              <a:p>
                <a:r>
                  <a:rPr lang="en-US" altLang="ja-JP" sz="1400" b="1" dirty="0"/>
                  <a:t>while</a:t>
                </a:r>
                <a:r>
                  <a:rPr lang="en-US" altLang="ja-JP" sz="1400" dirty="0"/>
                  <a:t> not converged </a:t>
                </a:r>
                <a:r>
                  <a:rPr lang="en-US" altLang="ja-JP" sz="1400" b="1" dirty="0"/>
                  <a:t>do</a:t>
                </a:r>
              </a:p>
              <a:p>
                <a:r>
                  <a:rPr lang="en-US" altLang="ja-JP" sz="1400" dirty="0"/>
                  <a:t>	</a:t>
                </a:r>
                <a14:m>
                  <m:oMath xmlns:m="http://schemas.openxmlformats.org/officeDocument/2006/math">
                    <m:r>
                      <a:rPr lang="en-US" altLang="ja-JP" sz="1400" b="0" i="1" smtClean="0">
                        <a:latin typeface="Cambria Math" panose="02040503050406030204" pitchFamily="18" charset="0"/>
                      </a:rPr>
                      <m:t>𝑧</m:t>
                    </m:r>
                    <m:d>
                      <m:dPr>
                        <m:begChr m:val="["/>
                        <m:endChr m:val="]"/>
                        <m:ctrlPr>
                          <a:rPr lang="en-US" altLang="ja-JP" sz="1400" b="0" i="1" smtClean="0">
                            <a:latin typeface="Cambria Math"/>
                          </a:rPr>
                        </m:ctrlPr>
                      </m:dPr>
                      <m:e>
                        <m:r>
                          <a:rPr lang="en-US" altLang="ja-JP" sz="1400" b="0" i="1" smtClean="0">
                            <a:latin typeface="Cambria Math" panose="02040503050406030204" pitchFamily="18" charset="0"/>
                          </a:rPr>
                          <m:t>𝑠</m:t>
                        </m:r>
                      </m:e>
                    </m:d>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𝑞</m:t>
                    </m:r>
                  </m:oMath>
                </a14:m>
                <a:r>
                  <a:rPr lang="en-US" altLang="ja-JP" sz="1400" dirty="0"/>
                  <a:t>	(Draw </a:t>
                </a:r>
                <a14:m>
                  <m:oMath xmlns:m="http://schemas.openxmlformats.org/officeDocument/2006/math">
                    <m:r>
                      <a:rPr lang="en-US" altLang="ja-JP" sz="1400" b="0" i="1" smtClean="0">
                        <a:latin typeface="Cambria Math" panose="02040503050406030204" pitchFamily="18" charset="0"/>
                      </a:rPr>
                      <m:t>𝑆</m:t>
                    </m:r>
                  </m:oMath>
                </a14:m>
                <a:r>
                  <a:rPr lang="en-US" altLang="ja-JP" sz="1400" dirty="0"/>
                  <a:t> samples from </a:t>
                </a:r>
                <a14:m>
                  <m:oMath xmlns:m="http://schemas.openxmlformats.org/officeDocument/2006/math">
                    <m:r>
                      <a:rPr lang="en-US" altLang="ja-JP" sz="1400" b="0" i="1" smtClean="0">
                        <a:latin typeface="Cambria Math" panose="02040503050406030204" pitchFamily="18" charset="0"/>
                      </a:rPr>
                      <m:t>𝑞</m:t>
                    </m:r>
                  </m:oMath>
                </a14:m>
                <a:r>
                  <a:rPr lang="en-US" altLang="ja-JP" sz="1400" dirty="0"/>
                  <a:t>)</a:t>
                </a:r>
              </a:p>
              <a:p>
                <a:r>
                  <a:rPr lang="en-US" altLang="ja-JP" sz="1400" dirty="0"/>
                  <a:t>	</a:t>
                </a:r>
                <a14:m>
                  <m:oMath xmlns:m="http://schemas.openxmlformats.org/officeDocument/2006/math">
                    <m:r>
                      <a:rPr lang="en-US" altLang="ja-JP" sz="1400" b="0" i="1" smtClean="0">
                        <a:latin typeface="Cambria Math" panose="02040503050406030204" pitchFamily="18" charset="0"/>
                      </a:rPr>
                      <m:t>𝜌</m:t>
                    </m:r>
                    <m:r>
                      <a:rPr lang="en-US" altLang="ja-JP" sz="1400" b="0" i="1" smtClean="0">
                        <a:latin typeface="Cambria Math" panose="02040503050406030204" pitchFamily="18" charset="0"/>
                      </a:rPr>
                      <m:t>=</m:t>
                    </m:r>
                  </m:oMath>
                </a14:m>
                <a:r>
                  <a:rPr lang="en-US" altLang="ja-JP" sz="1400" dirty="0"/>
                  <a:t> t-</a:t>
                </a:r>
                <a:r>
                  <a:rPr lang="en-US" altLang="ja-JP" sz="1400" dirty="0" err="1"/>
                  <a:t>th</a:t>
                </a:r>
                <a:r>
                  <a:rPr lang="en-US" altLang="ja-JP" sz="1400" dirty="0"/>
                  <a:t> value of a Robbins </a:t>
                </a:r>
                <a:r>
                  <a:rPr lang="en-US" altLang="ja-JP" sz="1400" dirty="0" err="1"/>
                  <a:t>Monro</a:t>
                </a:r>
                <a:r>
                  <a:rPr lang="en-US" altLang="ja-JP" sz="1400" dirty="0"/>
                  <a:t> sequence</a:t>
                </a:r>
              </a:p>
              <a:p>
                <a:r>
                  <a:rPr lang="en-US" altLang="ja-JP" sz="1400" dirty="0"/>
                  <a:t>	</a:t>
                </a:r>
                <a14:m>
                  <m:oMath xmlns:m="http://schemas.openxmlformats.org/officeDocument/2006/math">
                    <m:r>
                      <a:rPr lang="en-US" altLang="ja-JP" sz="1400" b="1" i="1" smtClean="0">
                        <a:latin typeface="Cambria Math" panose="02040503050406030204" pitchFamily="18" charset="0"/>
                      </a:rPr>
                      <m:t>𝝂</m:t>
                    </m:r>
                    <m:r>
                      <a:rPr lang="en-US" altLang="ja-JP" sz="1400" b="0" i="1" smtClean="0">
                        <a:latin typeface="Cambria Math" panose="02040503050406030204" pitchFamily="18" charset="0"/>
                      </a:rPr>
                      <m:t>=</m:t>
                    </m:r>
                    <m:r>
                      <a:rPr lang="en-US" altLang="ja-JP" sz="1400" b="1" i="1" smtClean="0">
                        <a:latin typeface="Cambria Math" panose="02040503050406030204" pitchFamily="18" charset="0"/>
                      </a:rPr>
                      <m:t>𝝂</m:t>
                    </m:r>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𝜌</m:t>
                    </m:r>
                    <m:f>
                      <m:fPr>
                        <m:ctrlPr>
                          <a:rPr lang="en-US" altLang="ja-JP" sz="1400" b="0" i="1" smtClean="0">
                            <a:latin typeface="Cambria Math"/>
                          </a:rPr>
                        </m:ctrlPr>
                      </m:fPr>
                      <m:num>
                        <m:r>
                          <a:rPr lang="en-US" altLang="ja-JP" sz="1400" b="0" i="1" smtClean="0">
                            <a:latin typeface="Cambria Math" panose="02040503050406030204" pitchFamily="18" charset="0"/>
                          </a:rPr>
                          <m:t>1</m:t>
                        </m:r>
                      </m:num>
                      <m:den>
                        <m:r>
                          <a:rPr lang="en-US" altLang="ja-JP" sz="1400" b="0" i="1" smtClean="0">
                            <a:latin typeface="Cambria Math" panose="02040503050406030204" pitchFamily="18" charset="0"/>
                          </a:rPr>
                          <m:t>𝑆</m:t>
                        </m:r>
                      </m:den>
                    </m:f>
                    <m:nary>
                      <m:naryPr>
                        <m:chr m:val="∑"/>
                        <m:ctrlPr>
                          <a:rPr lang="en-US" altLang="ja-JP" sz="1400" b="0" i="1" smtClean="0">
                            <a:latin typeface="Cambria Math"/>
                          </a:rPr>
                        </m:ctrlPr>
                      </m:naryPr>
                      <m:sub>
                        <m:r>
                          <m:rPr>
                            <m:brk m:alnAt="23"/>
                          </m:rPr>
                          <a:rPr lang="en-US" altLang="ja-JP" sz="1400" b="0" i="1" smtClean="0">
                            <a:latin typeface="Cambria Math" panose="02040503050406030204" pitchFamily="18" charset="0"/>
                          </a:rPr>
                          <m:t>𝑠</m:t>
                        </m:r>
                        <m:r>
                          <a:rPr lang="en-US" altLang="ja-JP" sz="1400" b="0" i="1" smtClean="0">
                            <a:latin typeface="Cambria Math" panose="02040503050406030204" pitchFamily="18" charset="0"/>
                          </a:rPr>
                          <m:t>=1</m:t>
                        </m:r>
                      </m:sub>
                      <m:sup>
                        <m:r>
                          <a:rPr lang="en-US" altLang="ja-JP" sz="1400" b="0" i="1" smtClean="0">
                            <a:latin typeface="Cambria Math" panose="02040503050406030204" pitchFamily="18" charset="0"/>
                          </a:rPr>
                          <m:t>𝑆</m:t>
                        </m:r>
                      </m:sup>
                      <m:e>
                        <m:sSub>
                          <m:sSubPr>
                            <m:ctrlPr>
                              <a:rPr lang="en-US" altLang="ja-JP" sz="1400" b="0" i="1" smtClean="0">
                                <a:latin typeface="Cambria Math"/>
                              </a:rPr>
                            </m:ctrlPr>
                          </m:sSubPr>
                          <m:e>
                            <m:r>
                              <a:rPr lang="en-US" altLang="ja-JP" sz="1400" b="0" i="0" smtClean="0">
                                <a:latin typeface="Cambria Math" panose="02040503050406030204" pitchFamily="18" charset="0"/>
                              </a:rPr>
                              <m:t>𝛻</m:t>
                            </m:r>
                          </m:e>
                          <m:sub>
                            <m:r>
                              <a:rPr lang="en-US" altLang="ja-JP" sz="1400" b="0" i="1" smtClean="0">
                                <a:latin typeface="Cambria Math" panose="02040503050406030204" pitchFamily="18" charset="0"/>
                              </a:rPr>
                              <m:t>𝜈</m:t>
                            </m:r>
                          </m:sub>
                        </m:sSub>
                        <m:func>
                          <m:funcPr>
                            <m:ctrlPr>
                              <a:rPr lang="en-US" altLang="ja-JP" sz="1400" b="0" i="1" smtClean="0">
                                <a:latin typeface="Cambria Math"/>
                              </a:rPr>
                            </m:ctrlPr>
                          </m:funcPr>
                          <m:fName>
                            <m:r>
                              <m:rPr>
                                <m:sty m:val="p"/>
                              </m:rPr>
                              <a:rPr lang="en-US" altLang="ja-JP" sz="1400" b="0" i="0" smtClean="0">
                                <a:latin typeface="Cambria Math" panose="02040503050406030204" pitchFamily="18" charset="0"/>
                              </a:rPr>
                              <m:t>log</m:t>
                            </m:r>
                          </m:fName>
                          <m:e>
                            <m:r>
                              <a:rPr lang="en-US" altLang="ja-JP" sz="1400" b="0" i="1" smtClean="0">
                                <a:latin typeface="Cambria Math" panose="02040503050406030204" pitchFamily="18" charset="0"/>
                              </a:rPr>
                              <m:t>𝑞</m:t>
                            </m:r>
                            <m:r>
                              <a:rPr lang="en-US" altLang="ja-JP" sz="1400" b="0" i="1" smtClean="0">
                                <a:latin typeface="Cambria Math" panose="02040503050406030204" pitchFamily="18" charset="0"/>
                              </a:rPr>
                              <m:t>(</m:t>
                            </m:r>
                            <m:r>
                              <a:rPr lang="en-US" altLang="ja-JP" sz="1400" b="1" i="1" smtClean="0">
                                <a:latin typeface="Cambria Math" panose="02040503050406030204" pitchFamily="18" charset="0"/>
                              </a:rPr>
                              <m:t>𝒛</m:t>
                            </m:r>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𝑠</m:t>
                            </m:r>
                            <m:r>
                              <a:rPr lang="en-US" altLang="ja-JP" sz="1400" b="0" i="1" smtClean="0">
                                <a:latin typeface="Cambria Math" panose="02040503050406030204" pitchFamily="18" charset="0"/>
                              </a:rPr>
                              <m:t>];</m:t>
                            </m:r>
                            <m:r>
                              <a:rPr lang="en-US" altLang="ja-JP" sz="1400" b="1" i="1" smtClean="0">
                                <a:latin typeface="Cambria Math" panose="02040503050406030204" pitchFamily="18" charset="0"/>
                              </a:rPr>
                              <m:t>𝝂</m:t>
                            </m:r>
                            <m:r>
                              <a:rPr lang="en-US" altLang="ja-JP" sz="1400" b="0" i="1" smtClean="0">
                                <a:latin typeface="Cambria Math" panose="02040503050406030204" pitchFamily="18" charset="0"/>
                              </a:rPr>
                              <m:t>)</m:t>
                            </m:r>
                            <m:d>
                              <m:dPr>
                                <m:ctrlPr>
                                  <a:rPr lang="en-US" altLang="ja-JP" sz="1400" b="0" i="1" smtClean="0">
                                    <a:latin typeface="Cambria Math"/>
                                  </a:rPr>
                                </m:ctrlPr>
                              </m:dPr>
                              <m:e>
                                <m:func>
                                  <m:funcPr>
                                    <m:ctrlPr>
                                      <a:rPr lang="en-US" altLang="ja-JP" sz="1400" b="0" i="1" smtClean="0">
                                        <a:latin typeface="Cambria Math"/>
                                      </a:rPr>
                                    </m:ctrlPr>
                                  </m:funcPr>
                                  <m:fName>
                                    <m:r>
                                      <m:rPr>
                                        <m:sty m:val="p"/>
                                      </m:rPr>
                                      <a:rPr lang="en-US" altLang="ja-JP" sz="1400" b="0" i="0" smtClean="0">
                                        <a:latin typeface="Cambria Math" panose="02040503050406030204" pitchFamily="18" charset="0"/>
                                      </a:rPr>
                                      <m:t>log</m:t>
                                    </m:r>
                                  </m:fName>
                                  <m:e>
                                    <m:r>
                                      <a:rPr lang="en-US" altLang="ja-JP" sz="1400" b="0" i="1" smtClean="0">
                                        <a:latin typeface="Cambria Math" panose="02040503050406030204" pitchFamily="18" charset="0"/>
                                      </a:rPr>
                                      <m:t>𝑝</m:t>
                                    </m:r>
                                    <m:d>
                                      <m:dPr>
                                        <m:ctrlPr>
                                          <a:rPr lang="en-US" altLang="ja-JP" sz="1400" b="0" i="1" smtClean="0">
                                            <a:latin typeface="Cambria Math"/>
                                          </a:rPr>
                                        </m:ctrlPr>
                                      </m:dPr>
                                      <m:e>
                                        <m:r>
                                          <a:rPr lang="en-US" altLang="ja-JP" sz="1400" b="1" i="1" smtClean="0">
                                            <a:latin typeface="Cambria Math" panose="02040503050406030204" pitchFamily="18" charset="0"/>
                                          </a:rPr>
                                          <m:t>𝒙</m:t>
                                        </m:r>
                                        <m:r>
                                          <a:rPr lang="en-US" altLang="ja-JP" sz="1400" b="0" i="1" smtClean="0">
                                            <a:latin typeface="Cambria Math" panose="02040503050406030204" pitchFamily="18" charset="0"/>
                                          </a:rPr>
                                          <m:t>,</m:t>
                                        </m:r>
                                        <m:r>
                                          <a:rPr lang="en-US" altLang="ja-JP" sz="1400" b="1" i="1" smtClean="0">
                                            <a:latin typeface="Cambria Math" panose="02040503050406030204" pitchFamily="18" charset="0"/>
                                          </a:rPr>
                                          <m:t>𝒛</m:t>
                                        </m:r>
                                        <m:d>
                                          <m:dPr>
                                            <m:begChr m:val="["/>
                                            <m:endChr m:val="]"/>
                                            <m:ctrlPr>
                                              <a:rPr lang="en-US" altLang="ja-JP" sz="1400" b="0" i="1" smtClean="0">
                                                <a:latin typeface="Cambria Math"/>
                                              </a:rPr>
                                            </m:ctrlPr>
                                          </m:dPr>
                                          <m:e>
                                            <m:r>
                                              <a:rPr lang="en-US" altLang="ja-JP" sz="1400" b="0" i="1" smtClean="0">
                                                <a:latin typeface="Cambria Math" panose="02040503050406030204" pitchFamily="18" charset="0"/>
                                              </a:rPr>
                                              <m:t>𝑠</m:t>
                                            </m:r>
                                          </m:e>
                                        </m:d>
                                      </m:e>
                                    </m:d>
                                    <m:r>
                                      <a:rPr lang="en-US" altLang="ja-JP" sz="1400" b="0" i="1" smtClean="0">
                                        <a:latin typeface="Cambria Math" panose="02040503050406030204" pitchFamily="18" charset="0"/>
                                      </a:rPr>
                                      <m:t>−</m:t>
                                    </m:r>
                                    <m:func>
                                      <m:funcPr>
                                        <m:ctrlPr>
                                          <a:rPr lang="en-US" altLang="ja-JP" sz="1400" b="0" i="1" smtClean="0">
                                            <a:latin typeface="Cambria Math"/>
                                          </a:rPr>
                                        </m:ctrlPr>
                                      </m:funcPr>
                                      <m:fName>
                                        <m:r>
                                          <m:rPr>
                                            <m:sty m:val="p"/>
                                          </m:rPr>
                                          <a:rPr lang="en-US" altLang="ja-JP" sz="1400" b="0" i="0" smtClean="0">
                                            <a:latin typeface="Cambria Math" panose="02040503050406030204" pitchFamily="18" charset="0"/>
                                          </a:rPr>
                                          <m:t>log</m:t>
                                        </m:r>
                                      </m:fName>
                                      <m:e>
                                        <m:r>
                                          <a:rPr lang="en-US" altLang="ja-JP" sz="1400" b="0" i="1" smtClean="0">
                                            <a:latin typeface="Cambria Math" panose="02040503050406030204" pitchFamily="18" charset="0"/>
                                          </a:rPr>
                                          <m:t>𝑞</m:t>
                                        </m:r>
                                        <m:r>
                                          <a:rPr lang="en-US" altLang="ja-JP" sz="1400" b="0" i="1" smtClean="0">
                                            <a:latin typeface="Cambria Math" panose="02040503050406030204" pitchFamily="18" charset="0"/>
                                          </a:rPr>
                                          <m:t>(</m:t>
                                        </m:r>
                                        <m:r>
                                          <a:rPr lang="en-US" altLang="ja-JP" sz="1400" b="1" i="1" smtClean="0">
                                            <a:latin typeface="Cambria Math" panose="02040503050406030204" pitchFamily="18" charset="0"/>
                                          </a:rPr>
                                          <m:t>𝒛</m:t>
                                        </m:r>
                                        <m:d>
                                          <m:dPr>
                                            <m:begChr m:val="["/>
                                            <m:endChr m:val="]"/>
                                            <m:ctrlPr>
                                              <a:rPr lang="en-US" altLang="ja-JP" sz="1400" b="0" i="1" smtClean="0">
                                                <a:latin typeface="Cambria Math"/>
                                              </a:rPr>
                                            </m:ctrlPr>
                                          </m:dPr>
                                          <m:e>
                                            <m:r>
                                              <a:rPr lang="en-US" altLang="ja-JP" sz="1400" b="0" i="1" smtClean="0">
                                                <a:latin typeface="Cambria Math" panose="02040503050406030204" pitchFamily="18" charset="0"/>
                                              </a:rPr>
                                              <m:t>𝑠</m:t>
                                            </m:r>
                                          </m:e>
                                        </m:d>
                                        <m:r>
                                          <a:rPr lang="en-US" altLang="ja-JP" sz="1400" b="0" i="1" smtClean="0">
                                            <a:latin typeface="Cambria Math" panose="02040503050406030204" pitchFamily="18" charset="0"/>
                                          </a:rPr>
                                          <m:t>;</m:t>
                                        </m:r>
                                        <m:r>
                                          <a:rPr lang="en-US" altLang="ja-JP" sz="1400" b="1" i="1" smtClean="0">
                                            <a:latin typeface="Cambria Math" panose="02040503050406030204" pitchFamily="18" charset="0"/>
                                          </a:rPr>
                                          <m:t>𝝂</m:t>
                                        </m:r>
                                        <m:r>
                                          <a:rPr lang="en-US" altLang="ja-JP" sz="1400" b="0" i="1" smtClean="0">
                                            <a:latin typeface="Cambria Math" panose="02040503050406030204" pitchFamily="18" charset="0"/>
                                          </a:rPr>
                                          <m:t>)</m:t>
                                        </m:r>
                                      </m:e>
                                    </m:func>
                                  </m:e>
                                </m:func>
                              </m:e>
                            </m:d>
                          </m:e>
                        </m:func>
                      </m:e>
                    </m:nary>
                  </m:oMath>
                </a14:m>
                <a:endParaRPr lang="en-US" altLang="ja-JP" sz="1400" dirty="0"/>
              </a:p>
              <a:p>
                <a:r>
                  <a:rPr lang="en-US" altLang="ja-JP" sz="1400" dirty="0"/>
                  <a:t>	</a:t>
                </a:r>
                <a14:m>
                  <m:oMath xmlns:m="http://schemas.openxmlformats.org/officeDocument/2006/math">
                    <m:r>
                      <a:rPr lang="en-US" altLang="ja-JP" sz="1400" b="0" i="1" smtClean="0">
                        <a:latin typeface="Cambria Math" panose="02040503050406030204" pitchFamily="18" charset="0"/>
                      </a:rPr>
                      <m:t>𝑡</m:t>
                    </m:r>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𝑡</m:t>
                    </m:r>
                    <m:r>
                      <a:rPr lang="en-US" altLang="ja-JP" sz="1400" b="0" i="1" smtClean="0">
                        <a:latin typeface="Cambria Math" panose="02040503050406030204" pitchFamily="18" charset="0"/>
                      </a:rPr>
                      <m:t>+1</m:t>
                    </m:r>
                  </m:oMath>
                </a14:m>
                <a:endParaRPr lang="en-US" altLang="ja-JP" sz="1400" dirty="0"/>
              </a:p>
              <a:p>
                <a:r>
                  <a:rPr lang="en-US" altLang="ja-JP" sz="1400" b="1" dirty="0"/>
                  <a:t>end</a:t>
                </a:r>
              </a:p>
            </p:txBody>
          </p:sp>
        </mc:Choice>
        <mc:Fallback xmlns="">
          <p:sp>
            <p:nvSpPr>
              <p:cNvPr id="24" name="テキスト ボックス 23">
                <a:extLst>
                  <a:ext uri="{FF2B5EF4-FFF2-40B4-BE49-F238E27FC236}">
                    <a16:creationId xmlns:a16="http://schemas.microsoft.com/office/drawing/2014/main" xmlns:a14="http://schemas.microsoft.com/office/drawing/2010/main" xmlns="" id="{0F0A4774-DF0B-42F4-95D9-EB6B13C761F5}"/>
                  </a:ext>
                </a:extLst>
              </p:cNvPr>
              <p:cNvSpPr txBox="1">
                <a:spLocks noRot="1" noChangeAspect="1" noMove="1" noResize="1" noEditPoints="1" noAdjustHandles="1" noChangeArrowheads="1" noChangeShapeType="1" noTextEdit="1"/>
              </p:cNvSpPr>
              <p:nvPr/>
            </p:nvSpPr>
            <p:spPr>
              <a:xfrm>
                <a:off x="0" y="4521078"/>
                <a:ext cx="12192000" cy="2336922"/>
              </a:xfrm>
              <a:prstGeom prst="rect">
                <a:avLst/>
              </a:prstGeom>
              <a:blipFill rotWithShape="1">
                <a:blip r:embed="rId8"/>
                <a:stretch>
                  <a:fillRect l="-50" b="-1558"/>
                </a:stretch>
              </a:blipFill>
              <a:ln>
                <a:solidFill>
                  <a:srgbClr val="004098"/>
                </a:solidFill>
              </a:ln>
            </p:spPr>
            <p:txBody>
              <a:bodyPr/>
              <a:lstStyle/>
              <a:p>
                <a:r>
                  <a:rPr lang="ja-JP" altLang="en-US">
                    <a:noFill/>
                  </a:rPr>
                  <a:t> </a:t>
                </a:r>
              </a:p>
            </p:txBody>
          </p:sp>
        </mc:Fallback>
      </mc:AlternateContent>
    </p:spTree>
    <p:extLst>
      <p:ext uri="{BB962C8B-B14F-4D97-AF65-F5344CB8AC3E}">
        <p14:creationId xmlns:p14="http://schemas.microsoft.com/office/powerpoint/2010/main" val="483049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 xmlns:a16="http://schemas.microsoft.com/office/drawing/2014/main" id="{771CD1B9-D780-4D90-B8EE-114CF87270FF}"/>
              </a:ext>
            </a:extLst>
          </p:cNvPr>
          <p:cNvSpPr/>
          <p:nvPr/>
        </p:nvSpPr>
        <p:spPr>
          <a:xfrm>
            <a:off x="0" y="0"/>
            <a:ext cx="12192000" cy="490194"/>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t>Basic BBVI for 1-dim Gaussian Mixture Model (GMM)</a:t>
            </a:r>
            <a:endParaRPr kumimoji="1" lang="ja-JP" altLang="en-US" b="1"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 xmlns:a16="http://schemas.microsoft.com/office/drawing/2014/main" id="{161E6EB6-C080-453B-A759-2BBBA498E392}"/>
                  </a:ext>
                </a:extLst>
              </p:cNvPr>
              <p:cNvSpPr txBox="1"/>
              <p:nvPr/>
            </p:nvSpPr>
            <p:spPr>
              <a:xfrm>
                <a:off x="0" y="511380"/>
                <a:ext cx="12192000" cy="4816511"/>
              </a:xfrm>
              <a:prstGeom prst="rect">
                <a:avLst/>
              </a:prstGeom>
              <a:noFill/>
            </p:spPr>
            <p:txBody>
              <a:bodyPr wrap="square" rtlCol="0">
                <a:spAutoFit/>
              </a:bodyPr>
              <a:lstStyle/>
              <a:p>
                <a:r>
                  <a:rPr kumimoji="1" lang="ja-JP" altLang="en-US" dirty="0" smtClean="0"/>
                  <a:t>混合ガウス分布</a:t>
                </a:r>
                <a:r>
                  <a:rPr lang="ja-JP" altLang="en-US" dirty="0"/>
                  <a:t>（</a:t>
                </a:r>
                <a:r>
                  <a:rPr lang="en-US" altLang="ja-JP" dirty="0"/>
                  <a:t>GMM</a:t>
                </a:r>
                <a:r>
                  <a:rPr lang="ja-JP" altLang="en-US" dirty="0"/>
                  <a:t>）</a:t>
                </a:r>
                <a:endParaRPr lang="en-US" altLang="ja-JP"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a:rPr>
                        <m:t>𝑝</m:t>
                      </m:r>
                      <m:d>
                        <m:dPr>
                          <m:ctrlPr>
                            <a:rPr kumimoji="1" lang="en-US" altLang="ja-JP" b="0" i="1" smtClean="0">
                              <a:latin typeface="Cambria Math"/>
                            </a:rPr>
                          </m:ctrlPr>
                        </m:dPr>
                        <m:e>
                          <m:r>
                            <a:rPr kumimoji="1" lang="en-US" altLang="ja-JP" b="0" i="1" smtClean="0">
                              <a:latin typeface="Cambria Math"/>
                            </a:rPr>
                            <m:t>𝑥</m:t>
                          </m:r>
                          <m:r>
                            <a:rPr kumimoji="1" lang="en-US" altLang="ja-JP" b="0" i="1" smtClean="0">
                              <a:latin typeface="Cambria Math"/>
                            </a:rPr>
                            <m:t>,</m:t>
                          </m:r>
                          <m:r>
                            <a:rPr kumimoji="1" lang="en-US" altLang="ja-JP" b="0" i="1" smtClean="0">
                              <a:latin typeface="Cambria Math"/>
                            </a:rPr>
                            <m:t>𝑧</m:t>
                          </m:r>
                          <m:r>
                            <a:rPr kumimoji="1" lang="en-US" altLang="ja-JP" b="0" i="1" smtClean="0">
                              <a:latin typeface="Cambria Math"/>
                            </a:rPr>
                            <m:t>,</m:t>
                          </m:r>
                          <m:r>
                            <a:rPr kumimoji="1" lang="en-US" altLang="ja-JP" b="0" i="1" smtClean="0">
                              <a:latin typeface="Cambria Math"/>
                            </a:rPr>
                            <m:t>𝜋</m:t>
                          </m:r>
                          <m:r>
                            <a:rPr kumimoji="1" lang="en-US" altLang="ja-JP" b="0" i="1" smtClean="0">
                              <a:latin typeface="Cambria Math"/>
                            </a:rPr>
                            <m:t>,</m:t>
                          </m:r>
                          <m:r>
                            <a:rPr kumimoji="1" lang="en-US" altLang="ja-JP" b="0" i="1" smtClean="0">
                              <a:latin typeface="Cambria Math" panose="02040503050406030204" pitchFamily="18" charset="0"/>
                            </a:rPr>
                            <m:t>𝜃</m:t>
                          </m:r>
                        </m:e>
                      </m:d>
                      <m:r>
                        <a:rPr kumimoji="1" lang="en-US" altLang="ja-JP" b="0" i="1" smtClean="0">
                          <a:latin typeface="Cambria Math"/>
                        </a:rPr>
                        <m:t>=</m:t>
                      </m:r>
                      <m:nary>
                        <m:naryPr>
                          <m:chr m:val="∑"/>
                          <m:ctrlPr>
                            <a:rPr kumimoji="1" lang="en-US" altLang="ja-JP" b="0" i="1" smtClean="0">
                              <a:latin typeface="Cambria Math"/>
                            </a:rPr>
                          </m:ctrlPr>
                        </m:naryPr>
                        <m:sub>
                          <m:r>
                            <m:rPr>
                              <m:brk m:alnAt="23"/>
                            </m:rPr>
                            <a:rPr kumimoji="1" lang="en-US" altLang="ja-JP" b="0" i="1" smtClean="0">
                              <a:latin typeface="Cambria Math"/>
                            </a:rPr>
                            <m:t>𝑘</m:t>
                          </m:r>
                          <m:r>
                            <a:rPr kumimoji="1" lang="en-US" altLang="ja-JP" b="0" i="1" smtClean="0">
                              <a:latin typeface="Cambria Math"/>
                            </a:rPr>
                            <m:t>=1</m:t>
                          </m:r>
                        </m:sub>
                        <m:sup>
                          <m:r>
                            <a:rPr kumimoji="1" lang="en-US" altLang="ja-JP" b="0" i="1" smtClean="0">
                              <a:latin typeface="Cambria Math"/>
                            </a:rPr>
                            <m:t>𝐾</m:t>
                          </m:r>
                        </m:sup>
                        <m:e>
                          <m:sSub>
                            <m:sSubPr>
                              <m:ctrlPr>
                                <a:rPr kumimoji="1" lang="en-US" altLang="ja-JP" b="0" i="1" smtClean="0">
                                  <a:latin typeface="Cambria Math"/>
                                </a:rPr>
                              </m:ctrlPr>
                            </m:sSubPr>
                            <m:e>
                              <m:r>
                                <a:rPr kumimoji="1" lang="en-US" altLang="ja-JP" b="0" i="1" smtClean="0">
                                  <a:latin typeface="Cambria Math"/>
                                </a:rPr>
                                <m:t>𝜋</m:t>
                              </m:r>
                            </m:e>
                            <m:sub>
                              <m:r>
                                <a:rPr kumimoji="1" lang="en-US" altLang="ja-JP" b="0" i="1" smtClean="0">
                                  <a:latin typeface="Cambria Math"/>
                                </a:rPr>
                                <m:t>𝑘</m:t>
                              </m:r>
                            </m:sub>
                          </m:sSub>
                          <m:r>
                            <a:rPr kumimoji="1" lang="en-US" altLang="ja-JP" b="0" i="1" smtClean="0">
                              <a:latin typeface="Cambria Math"/>
                            </a:rPr>
                            <m:t>𝑁</m:t>
                          </m:r>
                          <m:r>
                            <a:rPr kumimoji="1" lang="en-US" altLang="ja-JP" b="0" i="1" smtClean="0">
                              <a:latin typeface="Cambria Math"/>
                            </a:rPr>
                            <m:t>(</m:t>
                          </m:r>
                          <m:r>
                            <a:rPr kumimoji="1" lang="en-US" altLang="ja-JP" b="0" i="1" smtClean="0">
                              <a:latin typeface="Cambria Math"/>
                            </a:rPr>
                            <m:t>𝑥</m:t>
                          </m:r>
                          <m:r>
                            <a:rPr kumimoji="1" lang="en-US" altLang="ja-JP" b="0" i="1" smtClean="0">
                              <a:latin typeface="Cambria Math"/>
                            </a:rPr>
                            <m:t>|</m:t>
                          </m:r>
                          <m:sSub>
                            <m:sSubPr>
                              <m:ctrlPr>
                                <a:rPr kumimoji="1" lang="en-US" altLang="ja-JP" b="0" i="1" smtClean="0">
                                  <a:latin typeface="Cambria Math"/>
                                </a:rPr>
                              </m:ctrlPr>
                            </m:sSubPr>
                            <m:e>
                              <m:r>
                                <a:rPr kumimoji="1" lang="en-US" altLang="ja-JP" b="0" i="1" smtClean="0">
                                  <a:latin typeface="Cambria Math" panose="02040503050406030204" pitchFamily="18" charset="0"/>
                                </a:rPr>
                                <m:t>𝜃</m:t>
                              </m:r>
                            </m:e>
                            <m:sub>
                              <m:r>
                                <a:rPr kumimoji="1" lang="en-US" altLang="ja-JP" b="0" i="1" smtClean="0">
                                  <a:latin typeface="Cambria Math" panose="02040503050406030204" pitchFamily="18" charset="0"/>
                                </a:rPr>
                                <m:t>𝑘</m:t>
                              </m:r>
                            </m:sub>
                          </m:sSub>
                          <m:r>
                            <a:rPr kumimoji="1" lang="en-US" altLang="ja-JP" b="0" i="1" smtClean="0">
                              <a:latin typeface="Cambria Math"/>
                            </a:rPr>
                            <m:t>)</m:t>
                          </m:r>
                        </m:e>
                      </m:nary>
                      <m:r>
                        <a:rPr kumimoji="1" lang="en-US" altLang="ja-JP" b="0" i="1" smtClean="0">
                          <a:latin typeface="Cambria Math" panose="02040503050406030204" pitchFamily="18" charset="0"/>
                        </a:rPr>
                        <m:t>,  </m:t>
                      </m:r>
                      <m:r>
                        <m:rPr>
                          <m:sty m:val="p"/>
                        </m:rPr>
                        <a:rPr kumimoji="1" lang="en-US" altLang="ja-JP" b="0" i="1" smtClean="0">
                          <a:latin typeface="Cambria Math" panose="02040503050406030204" pitchFamily="18" charset="0"/>
                        </a:rPr>
                        <m:t>where</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𝜃</m:t>
                      </m:r>
                      <m:r>
                        <a:rPr kumimoji="1" lang="en-US" altLang="ja-JP" b="0" i="1" smtClean="0">
                          <a:latin typeface="Cambria Math" panose="02040503050406030204" pitchFamily="18" charset="0"/>
                        </a:rPr>
                        <m:t>=</m:t>
                      </m:r>
                      <m:d>
                        <m:dPr>
                          <m:begChr m:val="{"/>
                          <m:endChr m:val="}"/>
                          <m:ctrlPr>
                            <a:rPr kumimoji="1" lang="en-US" altLang="ja-JP" b="0" i="1" smtClean="0">
                              <a:latin typeface="Cambria Math"/>
                            </a:rPr>
                          </m:ctrlPr>
                        </m:dPr>
                        <m:e>
                          <m:sSub>
                            <m:sSubPr>
                              <m:ctrlPr>
                                <a:rPr kumimoji="1" lang="en-US" altLang="ja-JP" b="0" i="1" smtClean="0">
                                  <a:latin typeface="Cambria Math"/>
                                </a:rPr>
                              </m:ctrlPr>
                            </m:sSubPr>
                            <m:e>
                              <m:r>
                                <a:rPr kumimoji="1" lang="en-US" altLang="ja-JP" b="0" i="1" smtClean="0">
                                  <a:latin typeface="Cambria Math" panose="02040503050406030204" pitchFamily="18" charset="0"/>
                                </a:rPr>
                                <m:t>𝜃</m:t>
                              </m:r>
                            </m:e>
                            <m:sub>
                              <m:r>
                                <a:rPr kumimoji="1" lang="en-US" altLang="ja-JP" b="0" i="1" smtClean="0">
                                  <a:latin typeface="Cambria Math" panose="02040503050406030204" pitchFamily="18" charset="0"/>
                                </a:rPr>
                                <m:t>𝑘</m:t>
                              </m:r>
                            </m:sub>
                          </m:sSub>
                          <m:r>
                            <a:rPr kumimoji="1" lang="en-US" altLang="ja-JP" b="0" i="1" smtClean="0">
                              <a:latin typeface="Cambria Math" panose="02040503050406030204" pitchFamily="18" charset="0"/>
                            </a:rPr>
                            <m:t>=</m:t>
                          </m:r>
                          <m:r>
                            <a:rPr lang="en-US" altLang="ja-JP" i="1">
                              <a:latin typeface="Cambria Math" panose="02040503050406030204" pitchFamily="18" charset="0"/>
                            </a:rPr>
                            <m:t>(</m:t>
                          </m:r>
                          <m:sSub>
                            <m:sSubPr>
                              <m:ctrlPr>
                                <a:rPr lang="en-US" altLang="ja-JP" i="1">
                                  <a:latin typeface="Cambria Math"/>
                                </a:rPr>
                              </m:ctrlPr>
                            </m:sSubPr>
                            <m:e>
                              <m:r>
                                <a:rPr lang="en-US" altLang="ja-JP" i="1">
                                  <a:latin typeface="Cambria Math" panose="02040503050406030204" pitchFamily="18" charset="0"/>
                                </a:rPr>
                                <m:t>𝜇</m:t>
                              </m:r>
                            </m:e>
                            <m:sub>
                              <m:r>
                                <a:rPr lang="en-US" altLang="ja-JP" i="1">
                                  <a:latin typeface="Cambria Math" panose="02040503050406030204" pitchFamily="18" charset="0"/>
                                </a:rPr>
                                <m:t>𝑘</m:t>
                              </m:r>
                            </m:sub>
                          </m:sSub>
                          <m:r>
                            <a:rPr lang="en-US" altLang="ja-JP" i="1">
                              <a:latin typeface="Cambria Math" panose="02040503050406030204" pitchFamily="18" charset="0"/>
                            </a:rPr>
                            <m:t>,</m:t>
                          </m:r>
                          <m:sSub>
                            <m:sSubPr>
                              <m:ctrlPr>
                                <a:rPr lang="en-US" altLang="ja-JP" i="1">
                                  <a:latin typeface="Cambria Math"/>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𝑘</m:t>
                              </m:r>
                            </m:sub>
                          </m:sSub>
                          <m:r>
                            <a:rPr lang="en-US" altLang="ja-JP" i="1">
                              <a:latin typeface="Cambria Math" panose="02040503050406030204" pitchFamily="18" charset="0"/>
                            </a:rPr>
                            <m:t>)</m:t>
                          </m:r>
                        </m:e>
                      </m:d>
                    </m:oMath>
                  </m:oMathPara>
                </a14:m>
                <a:endParaRPr kumimoji="1" lang="en-US" altLang="ja-JP"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a:rPr>
                        <m:t>𝑁</m:t>
                      </m:r>
                      <m:d>
                        <m:dPr>
                          <m:ctrlPr>
                            <a:rPr kumimoji="1" lang="en-US" altLang="ja-JP" b="0" i="1" smtClean="0">
                              <a:latin typeface="Cambria Math"/>
                            </a:rPr>
                          </m:ctrlPr>
                        </m:dPr>
                        <m:e>
                          <m:r>
                            <a:rPr kumimoji="1" lang="en-US" altLang="ja-JP" b="0" i="1" smtClean="0">
                              <a:latin typeface="Cambria Math"/>
                            </a:rPr>
                            <m:t>𝑥</m:t>
                          </m:r>
                        </m:e>
                        <m:e>
                          <m:sSub>
                            <m:sSubPr>
                              <m:ctrlPr>
                                <a:rPr kumimoji="1" lang="en-US" altLang="ja-JP" b="0" i="1" smtClean="0">
                                  <a:latin typeface="Cambria Math"/>
                                </a:rPr>
                              </m:ctrlPr>
                            </m:sSubPr>
                            <m:e>
                              <m:r>
                                <a:rPr kumimoji="1" lang="en-US" altLang="ja-JP" b="0" i="1" smtClean="0">
                                  <a:latin typeface="Cambria Math" panose="02040503050406030204" pitchFamily="18" charset="0"/>
                                </a:rPr>
                                <m:t>𝜃</m:t>
                              </m:r>
                            </m:e>
                            <m:sub>
                              <m:r>
                                <a:rPr kumimoji="1" lang="en-US" altLang="ja-JP" b="0" i="1" smtClean="0">
                                  <a:latin typeface="Cambria Math" panose="02040503050406030204" pitchFamily="18" charset="0"/>
                                </a:rPr>
                                <m:t>𝑘</m:t>
                              </m:r>
                            </m:sub>
                          </m:sSub>
                          <m:r>
                            <a:rPr kumimoji="1" lang="en-US" altLang="ja-JP" b="0" i="1" smtClean="0">
                              <a:latin typeface="Cambria Math" panose="02040503050406030204" pitchFamily="18" charset="0"/>
                            </a:rPr>
                            <m:t> </m:t>
                          </m:r>
                        </m:e>
                      </m:d>
                      <m:r>
                        <a:rPr kumimoji="1" lang="en-US" altLang="ja-JP" b="0" i="1" smtClean="0">
                          <a:latin typeface="Cambria Math"/>
                        </a:rPr>
                        <m:t>=</m:t>
                      </m:r>
                      <m:f>
                        <m:fPr>
                          <m:ctrlPr>
                            <a:rPr kumimoji="1" lang="en-US" altLang="ja-JP" b="0" i="1" smtClean="0">
                              <a:latin typeface="Cambria Math"/>
                            </a:rPr>
                          </m:ctrlPr>
                        </m:fPr>
                        <m:num>
                          <m:r>
                            <a:rPr kumimoji="1" lang="en-US" altLang="ja-JP" b="0" i="1" smtClean="0">
                              <a:latin typeface="Cambria Math"/>
                            </a:rPr>
                            <m:t>1</m:t>
                          </m:r>
                        </m:num>
                        <m:den>
                          <m:sSup>
                            <m:sSupPr>
                              <m:ctrlPr>
                                <a:rPr kumimoji="1" lang="en-US" altLang="ja-JP" b="0" i="1" smtClean="0">
                                  <a:latin typeface="Cambria Math"/>
                                </a:rPr>
                              </m:ctrlPr>
                            </m:sSupPr>
                            <m:e>
                              <m:d>
                                <m:dPr>
                                  <m:ctrlPr>
                                    <a:rPr kumimoji="1" lang="en-US" altLang="ja-JP" b="0" i="1" smtClean="0">
                                      <a:latin typeface="Cambria Math"/>
                                    </a:rPr>
                                  </m:ctrlPr>
                                </m:dPr>
                                <m:e>
                                  <m:r>
                                    <a:rPr kumimoji="1" lang="en-US" altLang="ja-JP" b="0" i="1" smtClean="0">
                                      <a:latin typeface="Cambria Math"/>
                                    </a:rPr>
                                    <m:t>2</m:t>
                                  </m:r>
                                  <m:r>
                                    <a:rPr kumimoji="1" lang="en-US" altLang="ja-JP" b="0" i="1" smtClean="0">
                                      <a:latin typeface="Cambria Math"/>
                                    </a:rPr>
                                    <m:t>𝜋</m:t>
                                  </m:r>
                                </m:e>
                              </m:d>
                            </m:e>
                            <m:sup>
                              <m:f>
                                <m:fPr>
                                  <m:ctrlPr>
                                    <a:rPr kumimoji="1" lang="en-US" altLang="ja-JP" b="0" i="1" smtClean="0">
                                      <a:latin typeface="Cambria Math"/>
                                    </a:rPr>
                                  </m:ctrlPr>
                                </m:fPr>
                                <m:num>
                                  <m:r>
                                    <a:rPr kumimoji="1" lang="en-US" altLang="ja-JP" b="0" i="1" smtClean="0">
                                      <a:latin typeface="Cambria Math"/>
                                    </a:rPr>
                                    <m:t>𝐷</m:t>
                                  </m:r>
                                </m:num>
                                <m:den>
                                  <m:r>
                                    <a:rPr kumimoji="1" lang="en-US" altLang="ja-JP" b="0" i="1" smtClean="0">
                                      <a:latin typeface="Cambria Math"/>
                                    </a:rPr>
                                    <m:t>2</m:t>
                                  </m:r>
                                </m:den>
                              </m:f>
                            </m:sup>
                          </m:sSup>
                        </m:den>
                      </m:f>
                      <m:f>
                        <m:fPr>
                          <m:ctrlPr>
                            <a:rPr kumimoji="1" lang="en-US" altLang="ja-JP" b="0" i="1" smtClean="0">
                              <a:latin typeface="Cambria Math"/>
                            </a:rPr>
                          </m:ctrlPr>
                        </m:fPr>
                        <m:num>
                          <m:r>
                            <a:rPr kumimoji="1" lang="en-US" altLang="ja-JP" b="0" i="1" smtClean="0">
                              <a:latin typeface="Cambria Math" panose="02040503050406030204" pitchFamily="18" charset="0"/>
                            </a:rPr>
                            <m:t>1</m:t>
                          </m:r>
                        </m:num>
                        <m:den>
                          <m:sSup>
                            <m:sSupPr>
                              <m:ctrlPr>
                                <a:rPr kumimoji="1" lang="en-US" altLang="ja-JP" b="0" i="1" smtClean="0">
                                  <a:latin typeface="Cambria Math"/>
                                </a:rPr>
                              </m:ctrlPr>
                            </m:sSupPr>
                            <m:e>
                              <m:d>
                                <m:dPr>
                                  <m:begChr m:val="|"/>
                                  <m:endChr m:val="|"/>
                                  <m:ctrlPr>
                                    <a:rPr kumimoji="1" lang="en-US" altLang="ja-JP" b="0" i="1" smtClean="0">
                                      <a:latin typeface="Cambria Math"/>
                                    </a:rPr>
                                  </m:ctrlPr>
                                </m:dPr>
                                <m:e>
                                  <m:sSub>
                                    <m:sSubPr>
                                      <m:ctrlPr>
                                        <a:rPr kumimoji="1" lang="en-US" altLang="ja-JP" b="0" i="1" smtClean="0">
                                          <a:latin typeface="Cambria Math"/>
                                        </a:rPr>
                                      </m:ctrlPr>
                                    </m:sSubPr>
                                    <m:e>
                                      <m:r>
                                        <m:rPr>
                                          <m:sty m:val="p"/>
                                        </m:rPr>
                                        <a:rPr kumimoji="1" lang="en-US" altLang="ja-JP" b="0" i="0" smtClean="0">
                                          <a:latin typeface="Cambria Math" panose="02040503050406030204" pitchFamily="18" charset="0"/>
                                        </a:rPr>
                                        <m:t>Σ</m:t>
                                      </m:r>
                                    </m:e>
                                    <m:sub>
                                      <m:r>
                                        <a:rPr kumimoji="1" lang="en-US" altLang="ja-JP" b="0" i="1" smtClean="0">
                                          <a:latin typeface="Cambria Math" panose="02040503050406030204" pitchFamily="18" charset="0"/>
                                        </a:rPr>
                                        <m:t>𝑘</m:t>
                                      </m:r>
                                    </m:sub>
                                  </m:sSub>
                                </m:e>
                              </m:d>
                            </m:e>
                            <m:sup>
                              <m:f>
                                <m:fPr>
                                  <m:ctrlPr>
                                    <a:rPr kumimoji="1" lang="en-US" altLang="ja-JP" b="0" i="1" smtClean="0">
                                      <a:latin typeface="Cambria Math"/>
                                    </a:rPr>
                                  </m:ctrlPr>
                                </m:fPr>
                                <m:num>
                                  <m:r>
                                    <a:rPr kumimoji="1" lang="en-US" altLang="ja-JP" b="0" i="1" smtClean="0">
                                      <a:latin typeface="Cambria Math"/>
                                    </a:rPr>
                                    <m:t>1</m:t>
                                  </m:r>
                                </m:num>
                                <m:den>
                                  <m:r>
                                    <a:rPr kumimoji="1" lang="en-US" altLang="ja-JP" b="0" i="1" smtClean="0">
                                      <a:latin typeface="Cambria Math" panose="02040503050406030204" pitchFamily="18" charset="0"/>
                                    </a:rPr>
                                    <m:t>2</m:t>
                                  </m:r>
                                </m:den>
                              </m:f>
                            </m:sup>
                          </m:sSup>
                        </m:den>
                      </m:f>
                      <m:r>
                        <m:rPr>
                          <m:sty m:val="p"/>
                        </m:rPr>
                        <a:rPr kumimoji="1" lang="en-US" altLang="ja-JP" b="0" i="1" smtClean="0">
                          <a:latin typeface="Cambria Math"/>
                        </a:rPr>
                        <m:t>exp</m:t>
                      </m:r>
                      <m:d>
                        <m:dPr>
                          <m:ctrlPr>
                            <a:rPr kumimoji="1" lang="en-US" altLang="ja-JP" b="0" i="1" smtClean="0">
                              <a:latin typeface="Cambria Math"/>
                            </a:rPr>
                          </m:ctrlPr>
                        </m:dPr>
                        <m:e>
                          <m:r>
                            <a:rPr kumimoji="1" lang="en-US" altLang="ja-JP" b="0" i="1" smtClean="0">
                              <a:latin typeface="Cambria Math"/>
                            </a:rPr>
                            <m:t>−</m:t>
                          </m:r>
                          <m:f>
                            <m:fPr>
                              <m:ctrlPr>
                                <a:rPr kumimoji="1" lang="en-US" altLang="ja-JP" b="0" i="1" smtClean="0">
                                  <a:latin typeface="Cambria Math"/>
                                </a:rPr>
                              </m:ctrlPr>
                            </m:fPr>
                            <m:num>
                              <m:r>
                                <a:rPr kumimoji="1" lang="en-US" altLang="ja-JP" b="0" i="1" smtClean="0">
                                  <a:latin typeface="Cambria Math"/>
                                </a:rPr>
                                <m:t>1</m:t>
                              </m:r>
                            </m:num>
                            <m:den>
                              <m:r>
                                <a:rPr kumimoji="1" lang="en-US" altLang="ja-JP" b="0" i="1" smtClean="0">
                                  <a:latin typeface="Cambria Math"/>
                                </a:rPr>
                                <m:t>2</m:t>
                              </m:r>
                            </m:den>
                          </m:f>
                          <m:sSup>
                            <m:sSupPr>
                              <m:ctrlPr>
                                <a:rPr kumimoji="1" lang="en-US" altLang="ja-JP" b="0" i="1" smtClean="0">
                                  <a:latin typeface="Cambria Math"/>
                                </a:rPr>
                              </m:ctrlPr>
                            </m:sSupPr>
                            <m:e>
                              <m:d>
                                <m:dPr>
                                  <m:ctrlPr>
                                    <a:rPr kumimoji="1" lang="en-US" altLang="ja-JP" b="0" i="1" smtClean="0">
                                      <a:latin typeface="Cambria Math"/>
                                    </a:rPr>
                                  </m:ctrlPr>
                                </m:dPr>
                                <m:e>
                                  <m:r>
                                    <a:rPr kumimoji="1" lang="en-US" altLang="ja-JP" b="0" i="1" smtClean="0">
                                      <a:latin typeface="Cambria Math"/>
                                    </a:rPr>
                                    <m:t>𝑥</m:t>
                                  </m:r>
                                  <m:r>
                                    <a:rPr kumimoji="1" lang="en-US" altLang="ja-JP" b="0" i="1" smtClean="0">
                                      <a:latin typeface="Cambria Math"/>
                                    </a:rPr>
                                    <m:t>−</m:t>
                                  </m:r>
                                  <m:sSub>
                                    <m:sSubPr>
                                      <m:ctrlPr>
                                        <a:rPr kumimoji="1" lang="en-US" altLang="ja-JP" b="0" i="1" smtClean="0">
                                          <a:latin typeface="Cambria Math"/>
                                        </a:rPr>
                                      </m:ctrlPr>
                                    </m:sSubPr>
                                    <m:e>
                                      <m:r>
                                        <a:rPr kumimoji="1" lang="en-US" altLang="ja-JP" b="0" i="1" smtClean="0">
                                          <a:latin typeface="Cambria Math"/>
                                        </a:rPr>
                                        <m:t>𝜇</m:t>
                                      </m:r>
                                    </m:e>
                                    <m:sub>
                                      <m:r>
                                        <a:rPr kumimoji="1" lang="en-US" altLang="ja-JP" b="0" i="1" smtClean="0">
                                          <a:latin typeface="Cambria Math" panose="02040503050406030204" pitchFamily="18" charset="0"/>
                                        </a:rPr>
                                        <m:t>𝑘</m:t>
                                      </m:r>
                                    </m:sub>
                                  </m:sSub>
                                </m:e>
                              </m:d>
                            </m:e>
                            <m:sup>
                              <m:r>
                                <a:rPr kumimoji="1" lang="en-US" altLang="ja-JP" b="0" i="1" smtClean="0">
                                  <a:latin typeface="Cambria Math" panose="02040503050406030204" pitchFamily="18" charset="0"/>
                                </a:rPr>
                                <m:t>𝑇</m:t>
                              </m:r>
                            </m:sup>
                          </m:sSup>
                          <m:sSubSup>
                            <m:sSubSupPr>
                              <m:ctrlPr>
                                <a:rPr kumimoji="1" lang="en-US" altLang="ja-JP" b="0" i="1" smtClean="0">
                                  <a:latin typeface="Cambria Math"/>
                                </a:rPr>
                              </m:ctrlPr>
                            </m:sSubSupPr>
                            <m:e>
                              <m:r>
                                <m:rPr>
                                  <m:sty m:val="p"/>
                                </m:rPr>
                                <a:rPr kumimoji="1" lang="en-US" altLang="ja-JP" b="0" i="0" smtClean="0">
                                  <a:latin typeface="Cambria Math" panose="02040503050406030204" pitchFamily="18" charset="0"/>
                                </a:rPr>
                                <m:t>Σ</m:t>
                              </m:r>
                            </m:e>
                            <m:sub>
                              <m:r>
                                <a:rPr kumimoji="1" lang="en-US" altLang="ja-JP" b="0" i="1" smtClean="0">
                                  <a:latin typeface="Cambria Math" panose="02040503050406030204" pitchFamily="18" charset="0"/>
                                </a:rPr>
                                <m:t>𝑘</m:t>
                              </m:r>
                            </m:sub>
                            <m:sup>
                              <m:r>
                                <a:rPr kumimoji="1" lang="en-US" altLang="ja-JP" b="0" i="1" smtClean="0">
                                  <a:latin typeface="Cambria Math" panose="02040503050406030204" pitchFamily="18" charset="0"/>
                                </a:rPr>
                                <m:t>−1</m:t>
                              </m:r>
                            </m:sup>
                          </m:sSub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a:rPr>
                              </m:ctrlPr>
                            </m:sSubPr>
                            <m:e>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𝑘</m:t>
                              </m:r>
                            </m:sub>
                          </m:sSub>
                          <m:r>
                            <a:rPr kumimoji="1" lang="en-US" altLang="ja-JP" b="0" i="1" smtClean="0">
                              <a:latin typeface="Cambria Math" panose="02040503050406030204" pitchFamily="18" charset="0"/>
                            </a:rPr>
                            <m:t>)</m:t>
                          </m:r>
                        </m:e>
                      </m:d>
                    </m:oMath>
                  </m:oMathPara>
                </a14:m>
                <a:endParaRPr kumimoji="1" lang="en-US" altLang="ja-JP" dirty="0"/>
              </a:p>
              <a:p>
                <a:r>
                  <a:rPr kumimoji="1" lang="ja-JP" altLang="en-US" dirty="0"/>
                  <a:t>簡単ために</a:t>
                </a:r>
                <a:endParaRPr kumimoji="1" lang="en-US" altLang="ja-JP" dirty="0"/>
              </a:p>
              <a:p>
                <a:pPr/>
                <a14:m>
                  <m:oMathPara xmlns:m="http://schemas.openxmlformats.org/officeDocument/2006/math">
                    <m:oMathParaPr>
                      <m:jc m:val="centerGroup"/>
                    </m:oMathParaPr>
                    <m:oMath xmlns:m="http://schemas.openxmlformats.org/officeDocument/2006/math">
                      <m:func>
                        <m:funcPr>
                          <m:ctrlPr>
                            <a:rPr kumimoji="1" lang="en-US" altLang="ja-JP" b="0" i="1" smtClean="0">
                              <a:latin typeface="Cambria Math"/>
                            </a:rPr>
                          </m:ctrlPr>
                        </m:funcPr>
                        <m:fName>
                          <m:r>
                            <m:rPr>
                              <m:sty m:val="p"/>
                            </m:rPr>
                            <a:rPr kumimoji="1" lang="en-US" altLang="ja-JP" b="0" i="0" smtClean="0">
                              <a:latin typeface="Cambria Math" panose="02040503050406030204" pitchFamily="18" charset="0"/>
                            </a:rPr>
                            <m:t>dim</m:t>
                          </m:r>
                        </m:fName>
                        <m:e>
                          <m:d>
                            <m:dPr>
                              <m:begChr m:val="{"/>
                              <m:endChr m:val="}"/>
                              <m:ctrlPr>
                                <a:rPr kumimoji="1" lang="en-US" altLang="ja-JP" b="0" i="1" smtClean="0">
                                  <a:latin typeface="Cambria Math"/>
                                </a:rPr>
                              </m:ctrlPr>
                            </m:dPr>
                            <m:e>
                              <m:sSub>
                                <m:sSubPr>
                                  <m:ctrlPr>
                                    <a:rPr kumimoji="1" lang="en-US" altLang="ja-JP" b="0" i="1" smtClean="0">
                                      <a:latin typeface="Cambria Math"/>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𝑛</m:t>
                                  </m:r>
                                </m:sub>
                              </m:sSub>
                            </m:e>
                          </m:d>
                        </m:e>
                      </m:func>
                      <m:r>
                        <a:rPr kumimoji="1" lang="en-US" altLang="ja-JP" b="0" i="1" smtClean="0">
                          <a:latin typeface="Cambria Math" panose="02040503050406030204" pitchFamily="18" charset="0"/>
                        </a:rPr>
                        <m:t>=1, </m:t>
                      </m:r>
                      <m:sSub>
                        <m:sSubPr>
                          <m:ctrlPr>
                            <a:rPr kumimoji="1" lang="en-US" altLang="ja-JP" b="0" i="1" smtClean="0">
                              <a:latin typeface="Cambria Math"/>
                            </a:rPr>
                          </m:ctrlPr>
                        </m:sSubPr>
                        <m:e>
                          <m:r>
                            <m:rPr>
                              <m:sty m:val="p"/>
                            </m:rPr>
                            <a:rPr kumimoji="1" lang="en-US" altLang="ja-JP" b="0" i="0" smtClean="0">
                              <a:latin typeface="Cambria Math" panose="02040503050406030204" pitchFamily="18" charset="0"/>
                            </a:rPr>
                            <m:t>Σ</m:t>
                          </m:r>
                        </m:e>
                        <m:sub>
                          <m:r>
                            <a:rPr kumimoji="1" lang="en-US" altLang="ja-JP" b="0" i="1" smtClean="0">
                              <a:latin typeface="Cambria Math" panose="02040503050406030204" pitchFamily="18" charset="0"/>
                            </a:rPr>
                            <m:t>𝑘</m:t>
                          </m:r>
                        </m:sub>
                      </m:sSub>
                      <m:r>
                        <a:rPr kumimoji="1" lang="en-US" altLang="ja-JP" b="0" i="1" smtClean="0">
                          <a:latin typeface="Cambria Math" panose="02040503050406030204" pitchFamily="18" charset="0"/>
                        </a:rPr>
                        <m:t>=</m:t>
                      </m:r>
                      <m:d>
                        <m:dPr>
                          <m:ctrlPr>
                            <a:rPr kumimoji="1" lang="en-US" altLang="ja-JP" b="0" i="1" smtClean="0">
                              <a:latin typeface="Cambria Math"/>
                            </a:rPr>
                          </m:ctrlPr>
                        </m:dPr>
                        <m:e>
                          <m:sSub>
                            <m:sSubPr>
                              <m:ctrlPr>
                                <a:rPr kumimoji="1" lang="en-US" altLang="ja-JP" b="0" i="1" smtClean="0">
                                  <a:latin typeface="Cambria Math"/>
                                </a:rPr>
                              </m:ctrlPr>
                            </m:sSubPr>
                            <m:e>
                              <m:r>
                                <a:rPr kumimoji="1" lang="en-US" altLang="ja-JP" b="0" i="1" smtClean="0">
                                  <a:latin typeface="Cambria Math" panose="02040503050406030204" pitchFamily="18" charset="0"/>
                                </a:rPr>
                                <m:t>𝜎</m:t>
                              </m:r>
                            </m:e>
                            <m:sub>
                              <m:r>
                                <a:rPr kumimoji="1" lang="en-US" altLang="ja-JP" b="0" i="1" smtClean="0">
                                  <a:latin typeface="Cambria Math" panose="02040503050406030204" pitchFamily="18" charset="0"/>
                                </a:rPr>
                                <m:t>𝑘</m:t>
                              </m:r>
                            </m:sub>
                          </m:sSub>
                        </m:e>
                      </m:d>
                      <m:sSub>
                        <m:sSubPr>
                          <m:ctrlPr>
                            <a:rPr kumimoji="1" lang="en-US" altLang="ja-JP" b="0" i="1" smtClean="0">
                              <a:latin typeface="Cambria Math"/>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𝐾𝐾</m:t>
                          </m:r>
                        </m:sub>
                      </m:sSub>
                      <m:r>
                        <a:rPr kumimoji="1" lang="en-US" altLang="ja-JP" b="0" i="1" smtClean="0">
                          <a:latin typeface="Cambria Math" panose="02040503050406030204" pitchFamily="18" charset="0"/>
                        </a:rPr>
                        <m:t>,</m:t>
                      </m:r>
                      <m:sSub>
                        <m:sSubPr>
                          <m:ctrlPr>
                            <a:rPr kumimoji="1" lang="en-US" altLang="ja-JP" b="0" i="1" smtClean="0">
                              <a:latin typeface="Cambria Math"/>
                            </a:rPr>
                          </m:ctrlPr>
                        </m:sSubPr>
                        <m:e>
                          <m:r>
                            <a:rPr kumimoji="1" lang="en-US" altLang="ja-JP" b="0" i="1" smtClean="0">
                              <a:latin typeface="Cambria Math" panose="02040503050406030204" pitchFamily="18" charset="0"/>
                            </a:rPr>
                            <m:t>𝜎</m:t>
                          </m:r>
                        </m:e>
                        <m:sub>
                          <m:r>
                            <a:rPr kumimoji="1" lang="en-US" altLang="ja-JP" b="0" i="1" smtClean="0">
                              <a:latin typeface="Cambria Math" panose="02040503050406030204" pitchFamily="18" charset="0"/>
                            </a:rPr>
                            <m:t>𝑘</m:t>
                          </m:r>
                        </m:sub>
                      </m:sSub>
                      <m:r>
                        <a:rPr kumimoji="1" lang="en-US" altLang="ja-JP" b="0" i="1" smtClean="0">
                          <a:latin typeface="Cambria Math" panose="02040503050406030204" pitchFamily="18" charset="0"/>
                        </a:rPr>
                        <m:t>=1  </m:t>
                      </m:r>
                      <m:r>
                        <m:rPr>
                          <m:sty m:val="p"/>
                        </m:rPr>
                        <a:rPr kumimoji="1" lang="en-US" altLang="ja-JP" b="0" i="1" smtClean="0">
                          <a:latin typeface="Cambria Math" panose="02040503050406030204" pitchFamily="18" charset="0"/>
                        </a:rPr>
                        <m:t>for</m:t>
                      </m:r>
                      <m:r>
                        <a:rPr kumimoji="1" lang="en-US" altLang="ja-JP" b="0" i="1" smtClean="0">
                          <a:latin typeface="Cambria Math" panose="02040503050406030204" pitchFamily="18" charset="0"/>
                        </a:rPr>
                        <m:t> </m:t>
                      </m:r>
                      <m:r>
                        <m:rPr>
                          <m:sty m:val="p"/>
                        </m:rPr>
                        <a:rPr kumimoji="1" lang="en-US" altLang="ja-JP" b="0" i="1" smtClean="0">
                          <a:latin typeface="Cambria Math" panose="02040503050406030204" pitchFamily="18" charset="0"/>
                        </a:rPr>
                        <m:t>all</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𝑘</m:t>
                      </m:r>
                    </m:oMath>
                  </m:oMathPara>
                </a14:m>
                <a:endParaRPr kumimoji="1" lang="en-US" altLang="ja-JP" dirty="0"/>
              </a:p>
              <a:p>
                <a:r>
                  <a:rPr kumimoji="1" lang="ja-JP" altLang="en-US" dirty="0"/>
                  <a:t>を仮定し、</a:t>
                </a:r>
                <a14:m>
                  <m:oMath xmlns:m="http://schemas.openxmlformats.org/officeDocument/2006/math">
                    <m:sSub>
                      <m:sSubPr>
                        <m:ctrlPr>
                          <a:rPr kumimoji="1" lang="en-US" altLang="ja-JP" b="0" i="1" smtClean="0">
                            <a:latin typeface="Cambria Math"/>
                          </a:rPr>
                        </m:ctrlPr>
                      </m:sSubPr>
                      <m:e>
                        <m:r>
                          <a:rPr kumimoji="1" lang="en-US" altLang="ja-JP" b="0" i="1" smtClean="0">
                            <a:latin typeface="Cambria Math" panose="02040503050406030204" pitchFamily="18" charset="0"/>
                          </a:rPr>
                          <m:t>𝜃</m:t>
                        </m:r>
                      </m:e>
                      <m:sub>
                        <m:r>
                          <a:rPr kumimoji="1" lang="en-US" altLang="ja-JP" b="0" i="1" smtClean="0">
                            <a:latin typeface="Cambria Math" panose="02040503050406030204" pitchFamily="18" charset="0"/>
                          </a:rPr>
                          <m:t>𝑘</m:t>
                        </m:r>
                      </m:sub>
                    </m:sSub>
                    <m:r>
                      <a:rPr kumimoji="1" lang="en-US" altLang="ja-JP" b="0" i="1" smtClean="0">
                        <a:latin typeface="Cambria Math" panose="02040503050406030204" pitchFamily="18" charset="0"/>
                      </a:rPr>
                      <m:t>=(</m:t>
                    </m:r>
                    <m:sSub>
                      <m:sSubPr>
                        <m:ctrlPr>
                          <a:rPr kumimoji="1" lang="en-US" altLang="ja-JP" b="0" i="1" smtClean="0">
                            <a:latin typeface="Cambria Math"/>
                          </a:rPr>
                        </m:ctrlPr>
                      </m:sSubPr>
                      <m:e>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𝑘</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𝐼</m:t>
                    </m:r>
                    <m:r>
                      <a:rPr kumimoji="1" lang="en-US" altLang="ja-JP" b="0" i="1" smtClean="0">
                        <a:latin typeface="Cambria Math" panose="02040503050406030204" pitchFamily="18" charset="0"/>
                      </a:rPr>
                      <m:t>)</m:t>
                    </m:r>
                  </m:oMath>
                </a14:m>
                <a:r>
                  <a:rPr kumimoji="1" lang="ja-JP" altLang="en-US" dirty="0"/>
                  <a:t>を</a:t>
                </a:r>
                <a14:m>
                  <m:oMath xmlns:m="http://schemas.openxmlformats.org/officeDocument/2006/math">
                    <m:sSub>
                      <m:sSubPr>
                        <m:ctrlPr>
                          <a:rPr kumimoji="1" lang="en-US" altLang="ja-JP" b="0" i="1" dirty="0" smtClean="0">
                            <a:latin typeface="Cambria Math"/>
                          </a:rPr>
                        </m:ctrlPr>
                      </m:sSubPr>
                      <m:e>
                        <m:r>
                          <a:rPr kumimoji="1" lang="en-US" altLang="ja-JP" b="0" i="1" dirty="0" smtClean="0">
                            <a:latin typeface="Cambria Math" panose="02040503050406030204" pitchFamily="18" charset="0"/>
                          </a:rPr>
                          <m:t>𝜇</m:t>
                        </m:r>
                      </m:e>
                      <m:sub>
                        <m:r>
                          <a:rPr kumimoji="1" lang="en-US" altLang="ja-JP" b="0" i="1" dirty="0" smtClean="0">
                            <a:latin typeface="Cambria Math" panose="02040503050406030204" pitchFamily="18" charset="0"/>
                          </a:rPr>
                          <m:t>𝑘</m:t>
                        </m:r>
                      </m:sub>
                    </m:sSub>
                  </m:oMath>
                </a14:m>
                <a:r>
                  <a:rPr kumimoji="1" lang="ja-JP" altLang="en-US" dirty="0"/>
                  <a:t>と同一視し、</a:t>
                </a:r>
                <a14:m>
                  <m:oMath xmlns:m="http://schemas.openxmlformats.org/officeDocument/2006/math">
                    <m:sSub>
                      <m:sSubPr>
                        <m:ctrlPr>
                          <a:rPr kumimoji="1" lang="en-US" altLang="ja-JP" b="0" i="1" smtClean="0">
                            <a:latin typeface="Cambria Math"/>
                          </a:rPr>
                        </m:ctrlPr>
                      </m:sSubPr>
                      <m:e>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𝑘</m:t>
                        </m:r>
                      </m:sub>
                    </m:sSub>
                  </m:oMath>
                </a14:m>
                <a:r>
                  <a:rPr kumimoji="1" lang="ja-JP" altLang="en-US" dirty="0"/>
                  <a:t>をまとめたベクトルを</a:t>
                </a:r>
                <a14:m>
                  <m:oMath xmlns:m="http://schemas.openxmlformats.org/officeDocument/2006/math">
                    <m:r>
                      <a:rPr kumimoji="1" lang="en-US" altLang="ja-JP" b="0" i="1" smtClean="0">
                        <a:latin typeface="Cambria Math" panose="02040503050406030204" pitchFamily="18" charset="0"/>
                      </a:rPr>
                      <m:t>𝜇</m:t>
                    </m:r>
                  </m:oMath>
                </a14:m>
                <a:r>
                  <a:rPr kumimoji="1" lang="ja-JP" altLang="en-US" dirty="0"/>
                  <a:t>と書く。</a:t>
                </a:r>
                <a:endParaRPr kumimoji="1" lang="en-US" altLang="ja-JP" dirty="0"/>
              </a:p>
              <a:p>
                <a:r>
                  <a:rPr kumimoji="1" lang="ja-JP" altLang="en-US" dirty="0"/>
                  <a:t>すなわち全ての分散が単位行列の</a:t>
                </a:r>
                <a:r>
                  <a:rPr kumimoji="1" lang="en-US" altLang="ja-JP" dirty="0"/>
                  <a:t>1</a:t>
                </a:r>
                <a:r>
                  <a:rPr kumimoji="1" lang="ja-JP" altLang="en-US" dirty="0"/>
                  <a:t>次元</a:t>
                </a:r>
                <a:r>
                  <a:rPr kumimoji="1" lang="en-US" altLang="ja-JP" dirty="0"/>
                  <a:t>GMM</a:t>
                </a:r>
                <a:r>
                  <a:rPr kumimoji="1" lang="ja-JP" altLang="en-US" dirty="0"/>
                  <a:t>として</a:t>
                </a:r>
                <a:endParaRPr kumimoji="1" lang="en-US" altLang="ja-JP"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𝑝</m:t>
                      </m:r>
                      <m:d>
                        <m:dPr>
                          <m:ctrlPr>
                            <a:rPr kumimoji="1" lang="en-US" altLang="ja-JP" b="0" i="1" smtClean="0">
                              <a:latin typeface="Cambria Math"/>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𝑧</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𝜋</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𝜇</m:t>
                          </m:r>
                        </m:e>
                      </m:d>
                      <m:r>
                        <a:rPr kumimoji="1" lang="en-US" altLang="ja-JP" b="0" i="1" smtClean="0">
                          <a:latin typeface="Cambria Math" panose="02040503050406030204" pitchFamily="18" charset="0"/>
                        </a:rPr>
                        <m:t>=</m:t>
                      </m:r>
                      <m:nary>
                        <m:naryPr>
                          <m:chr m:val="∑"/>
                          <m:ctrlPr>
                            <a:rPr kumimoji="1" lang="en-US" altLang="ja-JP" b="0" i="1" smtClean="0">
                              <a:latin typeface="Cambria Math"/>
                            </a:rPr>
                          </m:ctrlPr>
                        </m:naryPr>
                        <m:sub>
                          <m:r>
                            <m:rPr>
                              <m:brk m:alnAt="23"/>
                            </m:rP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𝐾</m:t>
                          </m:r>
                        </m:sup>
                        <m:e>
                          <m:sSub>
                            <m:sSubPr>
                              <m:ctrlPr>
                                <a:rPr kumimoji="1" lang="en-US" altLang="ja-JP" b="0" i="1" smtClean="0">
                                  <a:latin typeface="Cambria Math"/>
                                </a:rPr>
                              </m:ctrlPr>
                            </m:sSubPr>
                            <m:e>
                              <m:r>
                                <a:rPr kumimoji="1" lang="en-US" altLang="ja-JP" b="0" i="1" smtClean="0">
                                  <a:latin typeface="Cambria Math" panose="02040503050406030204" pitchFamily="18" charset="0"/>
                                </a:rPr>
                                <m:t>𝜋</m:t>
                              </m:r>
                            </m:e>
                            <m:sub>
                              <m:r>
                                <a:rPr kumimoji="1" lang="en-US" altLang="ja-JP" b="0" i="1" smtClean="0">
                                  <a:latin typeface="Cambria Math" panose="02040503050406030204" pitchFamily="18" charset="0"/>
                                </a:rPr>
                                <m:t>𝑘</m:t>
                              </m:r>
                            </m:sub>
                          </m:sSub>
                          <m:r>
                            <a:rPr kumimoji="1" lang="en-US" altLang="ja-JP" b="0" i="1" smtClean="0">
                              <a:latin typeface="Cambria Math" panose="02040503050406030204" pitchFamily="18" charset="0"/>
                            </a:rPr>
                            <m:t>𝑁</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a:rPr>
                              </m:ctrlPr>
                            </m:sSubPr>
                            <m:e>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𝑘</m:t>
                              </m:r>
                            </m:sub>
                          </m:sSub>
                          <m:r>
                            <a:rPr kumimoji="1" lang="en-US" altLang="ja-JP" b="0" i="1" smtClean="0">
                              <a:latin typeface="Cambria Math" panose="02040503050406030204" pitchFamily="18" charset="0"/>
                            </a:rPr>
                            <m:t>,1)</m:t>
                          </m:r>
                        </m:e>
                      </m:nary>
                    </m:oMath>
                  </m:oMathPara>
                </a14:m>
                <a:endParaRPr kumimoji="1" lang="en-US" altLang="ja-JP" b="0"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𝑁</m:t>
                      </m:r>
                      <m:d>
                        <m:dPr>
                          <m:ctrlPr>
                            <a:rPr kumimoji="1" lang="en-US" altLang="ja-JP" b="0" i="1" smtClean="0">
                              <a:latin typeface="Cambria Math"/>
                            </a:rPr>
                          </m:ctrlPr>
                        </m:dPr>
                        <m:e>
                          <m:r>
                            <a:rPr kumimoji="1" lang="en-US" altLang="ja-JP" b="0" i="1" smtClean="0">
                              <a:latin typeface="Cambria Math" panose="02040503050406030204" pitchFamily="18" charset="0"/>
                            </a:rPr>
                            <m:t>𝑥</m:t>
                          </m:r>
                        </m:e>
                        <m:e>
                          <m:sSub>
                            <m:sSubPr>
                              <m:ctrlPr>
                                <a:rPr kumimoji="1" lang="en-US" altLang="ja-JP" b="0" i="1" smtClean="0">
                                  <a:latin typeface="Cambria Math"/>
                                </a:rPr>
                              </m:ctrlPr>
                            </m:sSubPr>
                            <m:e>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𝑘</m:t>
                              </m:r>
                            </m:sub>
                          </m:sSub>
                          <m:r>
                            <a:rPr kumimoji="1" lang="en-US" altLang="ja-JP" b="0" i="1" smtClean="0">
                              <a:latin typeface="Cambria Math" panose="02040503050406030204" pitchFamily="18" charset="0"/>
                            </a:rPr>
                            <m:t>,1</m:t>
                          </m:r>
                        </m:e>
                      </m:d>
                      <m:r>
                        <a:rPr kumimoji="1" lang="en-US" altLang="ja-JP" b="0" i="1" smtClean="0">
                          <a:latin typeface="Cambria Math" panose="02040503050406030204" pitchFamily="18" charset="0"/>
                        </a:rPr>
                        <m:t>=</m:t>
                      </m:r>
                      <m:f>
                        <m:fPr>
                          <m:ctrlPr>
                            <a:rPr kumimoji="1" lang="en-US" altLang="ja-JP" b="0" i="1" smtClean="0">
                              <a:latin typeface="Cambria Math"/>
                            </a:rPr>
                          </m:ctrlPr>
                        </m:fPr>
                        <m:num>
                          <m:r>
                            <a:rPr kumimoji="1" lang="en-US" altLang="ja-JP" b="0" i="1" smtClean="0">
                              <a:latin typeface="Cambria Math" panose="02040503050406030204" pitchFamily="18" charset="0"/>
                            </a:rPr>
                            <m:t>1</m:t>
                          </m:r>
                        </m:num>
                        <m:den>
                          <m:sSup>
                            <m:sSupPr>
                              <m:ctrlPr>
                                <a:rPr kumimoji="1" lang="en-US" altLang="ja-JP" b="0" i="1" smtClean="0">
                                  <a:latin typeface="Cambria Math"/>
                                </a:rPr>
                              </m:ctrlPr>
                            </m:sSupPr>
                            <m:e>
                              <m:d>
                                <m:dPr>
                                  <m:ctrlPr>
                                    <a:rPr kumimoji="1" lang="en-US" altLang="ja-JP" b="0" i="1" smtClean="0">
                                      <a:latin typeface="Cambria Math"/>
                                    </a:rPr>
                                  </m:ctrlPr>
                                </m:dPr>
                                <m:e>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𝜋</m:t>
                                  </m:r>
                                </m:e>
                              </m:d>
                            </m:e>
                            <m:sup>
                              <m:f>
                                <m:fPr>
                                  <m:ctrlPr>
                                    <a:rPr kumimoji="1" lang="en-US" altLang="ja-JP" b="0" i="1" smtClean="0">
                                      <a:latin typeface="Cambria Math"/>
                                    </a:rPr>
                                  </m:ctrlPr>
                                </m:fPr>
                                <m:num>
                                  <m:r>
                                    <a:rPr kumimoji="1" lang="en-US" altLang="ja-JP" b="0" i="1" smtClean="0">
                                      <a:latin typeface="Cambria Math"/>
                                    </a:rPr>
                                    <m:t>1</m:t>
                                  </m:r>
                                </m:num>
                                <m:den>
                                  <m:r>
                                    <a:rPr kumimoji="1" lang="en-US" altLang="ja-JP" b="0" i="1" smtClean="0">
                                      <a:latin typeface="Cambria Math" panose="02040503050406030204" pitchFamily="18" charset="0"/>
                                    </a:rPr>
                                    <m:t>2</m:t>
                                  </m:r>
                                </m:den>
                              </m:f>
                            </m:sup>
                          </m:sSup>
                        </m:den>
                      </m:f>
                      <m:r>
                        <m:rPr>
                          <m:sty m:val="p"/>
                        </m:rPr>
                        <a:rPr kumimoji="1" lang="en-US" altLang="ja-JP" b="0" i="1" smtClean="0">
                          <a:latin typeface="Cambria Math" panose="02040503050406030204" pitchFamily="18" charset="0"/>
                        </a:rPr>
                        <m:t>exp</m:t>
                      </m:r>
                      <m:d>
                        <m:dPr>
                          <m:ctrlPr>
                            <a:rPr kumimoji="1" lang="en-US" altLang="ja-JP" b="0" i="1" smtClean="0">
                              <a:latin typeface="Cambria Math"/>
                            </a:rPr>
                          </m:ctrlPr>
                        </m:dPr>
                        <m:e>
                          <m:r>
                            <a:rPr kumimoji="1" lang="en-US" altLang="ja-JP" b="0" i="1" smtClean="0">
                              <a:latin typeface="Cambria Math" panose="02040503050406030204" pitchFamily="18" charset="0"/>
                            </a:rPr>
                            <m:t>−</m:t>
                          </m:r>
                          <m:f>
                            <m:fPr>
                              <m:ctrlPr>
                                <a:rPr kumimoji="1" lang="en-US" altLang="ja-JP" b="0" i="1" smtClean="0">
                                  <a:latin typeface="Cambria Math"/>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sSup>
                            <m:sSupPr>
                              <m:ctrlPr>
                                <a:rPr kumimoji="1" lang="en-US" altLang="ja-JP" b="0" i="1" smtClean="0">
                                  <a:latin typeface="Cambria Math"/>
                                </a:rPr>
                              </m:ctrlPr>
                            </m:sSupPr>
                            <m:e>
                              <m:d>
                                <m:dPr>
                                  <m:ctrlPr>
                                    <a:rPr kumimoji="1" lang="en-US" altLang="ja-JP" b="0" i="1" smtClean="0">
                                      <a:latin typeface="Cambria Math"/>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a:rPr>
                                      </m:ctrlPr>
                                    </m:sSubPr>
                                    <m:e>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𝑘</m:t>
                                      </m:r>
                                    </m:sub>
                                  </m:sSub>
                                </m:e>
                              </m:d>
                            </m:e>
                            <m:sup>
                              <m:r>
                                <a:rPr kumimoji="1" lang="en-US" altLang="ja-JP" b="0" i="1" smtClean="0">
                                  <a:latin typeface="Cambria Math" panose="02040503050406030204" pitchFamily="18" charset="0"/>
                                </a:rPr>
                                <m:t>2</m:t>
                              </m:r>
                            </m:sup>
                          </m:sSup>
                        </m:e>
                      </m:d>
                    </m:oMath>
                  </m:oMathPara>
                </a14:m>
                <a:endParaRPr kumimoji="1" lang="en-US" altLang="ja-JP" dirty="0"/>
              </a:p>
              <a:p>
                <a:r>
                  <a:rPr kumimoji="1" lang="ja-JP" altLang="en-US" dirty="0"/>
                  <a:t>を考える。</a:t>
                </a:r>
              </a:p>
            </p:txBody>
          </p:sp>
        </mc:Choice>
        <mc:Fallback xmlns="">
          <p:sp>
            <p:nvSpPr>
              <p:cNvPr id="3" name="テキスト ボックス 2">
                <a:extLst>
                  <a:ext uri="{FF2B5EF4-FFF2-40B4-BE49-F238E27FC236}">
                    <a16:creationId xmlns:a16="http://schemas.microsoft.com/office/drawing/2014/main" xmlns="" xmlns:a14="http://schemas.microsoft.com/office/drawing/2010/main" id="{161E6EB6-C080-453B-A759-2BBBA498E392}"/>
                  </a:ext>
                </a:extLst>
              </p:cNvPr>
              <p:cNvSpPr txBox="1">
                <a:spLocks noRot="1" noChangeAspect="1" noMove="1" noResize="1" noEditPoints="1" noAdjustHandles="1" noChangeArrowheads="1" noChangeShapeType="1" noTextEdit="1"/>
              </p:cNvSpPr>
              <p:nvPr/>
            </p:nvSpPr>
            <p:spPr>
              <a:xfrm>
                <a:off x="0" y="511380"/>
                <a:ext cx="12192000" cy="4816511"/>
              </a:xfrm>
              <a:prstGeom prst="rect">
                <a:avLst/>
              </a:prstGeom>
              <a:blipFill rotWithShape="1">
                <a:blip r:embed="rId3"/>
                <a:stretch>
                  <a:fillRect l="-400" t="-101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 xmlns:a16="http://schemas.microsoft.com/office/drawing/2014/main" id="{30EC8363-9981-4D8E-A33E-CF1FE1E5C8F7}"/>
                  </a:ext>
                </a:extLst>
              </p:cNvPr>
              <p:cNvSpPr txBox="1"/>
              <p:nvPr/>
            </p:nvSpPr>
            <p:spPr>
              <a:xfrm>
                <a:off x="2849258" y="5399310"/>
                <a:ext cx="4991281" cy="1477328"/>
              </a:xfrm>
              <a:prstGeom prst="rect">
                <a:avLst/>
              </a:prstGeom>
              <a:noFill/>
            </p:spPr>
            <p:txBody>
              <a:bodyPr wrap="square" rtlCol="0">
                <a:spAutoFit/>
              </a:bodyPr>
              <a:lstStyle/>
              <a:p>
                <a:r>
                  <a:rPr kumimoji="1" lang="en-US" altLang="ja-JP" b="1" i="1" dirty="0">
                    <a:latin typeface="Cambria Math" panose="02040503050406030204" pitchFamily="18" charset="0"/>
                  </a:rPr>
                  <a:t>Road Map</a:t>
                </a:r>
              </a:p>
              <a:p>
                <a:pPr marL="342900" indent="-342900">
                  <a:buFont typeface="+mj-lt"/>
                  <a:buAutoNum type="arabicPeriod"/>
                </a:pPr>
                <a14:m>
                  <m:oMath xmlns:m="http://schemas.openxmlformats.org/officeDocument/2006/math">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𝑧</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𝜋</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𝜇</m:t>
                    </m:r>
                    <m:r>
                      <a:rPr kumimoji="1" lang="en-US" altLang="ja-JP" b="0" i="1" smtClean="0">
                        <a:latin typeface="Cambria Math" panose="02040503050406030204" pitchFamily="18" charset="0"/>
                      </a:rPr>
                      <m:t>)</m:t>
                    </m:r>
                  </m:oMath>
                </a14:m>
                <a:r>
                  <a:rPr kumimoji="1" lang="ja-JP" altLang="en-US" dirty="0"/>
                  <a:t>の計算</a:t>
                </a:r>
                <a:endParaRPr kumimoji="1" lang="en-US" altLang="ja-JP" dirty="0"/>
              </a:p>
              <a:p>
                <a:pPr marL="342900" indent="-342900">
                  <a:buFont typeface="+mj-lt"/>
                  <a:buAutoNum type="arabicPeriod"/>
                </a:pPr>
                <a14:m>
                  <m:oMath xmlns:m="http://schemas.openxmlformats.org/officeDocument/2006/math">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𝑧</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𝜋</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𝜇</m:t>
                    </m:r>
                    <m:r>
                      <a:rPr kumimoji="1" lang="en-US" altLang="ja-JP" b="0" i="1" smtClean="0">
                        <a:latin typeface="Cambria Math" panose="02040503050406030204" pitchFamily="18" charset="0"/>
                      </a:rPr>
                      <m:t>)</m:t>
                    </m:r>
                  </m:oMath>
                </a14:m>
                <a:r>
                  <a:rPr kumimoji="1" lang="ja-JP" altLang="en-US" dirty="0"/>
                  <a:t>の変分近似分布</a:t>
                </a:r>
                <a14:m>
                  <m:oMath xmlns:m="http://schemas.openxmlformats.org/officeDocument/2006/math">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𝑧</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𝜇</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𝜋</m:t>
                    </m:r>
                    <m:r>
                      <a:rPr kumimoji="1" lang="en-US" altLang="ja-JP" b="0" i="1" smtClean="0">
                        <a:latin typeface="Cambria Math" panose="02040503050406030204" pitchFamily="18" charset="0"/>
                      </a:rPr>
                      <m:t>)</m:t>
                    </m:r>
                  </m:oMath>
                </a14:m>
                <a:r>
                  <a:rPr kumimoji="1" lang="ja-JP" altLang="en-US" dirty="0"/>
                  <a:t>の計算</a:t>
                </a:r>
                <a:endParaRPr kumimoji="1" lang="en-US" altLang="ja-JP" dirty="0"/>
              </a:p>
              <a:p>
                <a:pPr marL="342900" indent="-342900">
                  <a:buFont typeface="+mj-lt"/>
                  <a:buAutoNum type="arabicPeriod"/>
                </a:pPr>
                <a14:m>
                  <m:oMath xmlns:m="http://schemas.openxmlformats.org/officeDocument/2006/math">
                    <m:sSub>
                      <m:sSubPr>
                        <m:ctrlPr>
                          <a:rPr kumimoji="1" lang="en-US" altLang="ja-JP" b="0" i="1" smtClean="0">
                            <a:latin typeface="Cambria Math"/>
                          </a:rPr>
                        </m:ctrlPr>
                      </m:sSubPr>
                      <m:e>
                        <m:r>
                          <a:rPr kumimoji="1" lang="en-US" altLang="ja-JP" b="0" i="0" smtClean="0">
                            <a:latin typeface="Cambria Math" panose="02040503050406030204" pitchFamily="18" charset="0"/>
                          </a:rPr>
                          <m:t>𝛻</m:t>
                        </m:r>
                      </m:e>
                      <m:sub>
                        <m:r>
                          <a:rPr kumimoji="1" lang="en-US" altLang="ja-JP" b="0" i="1" smtClean="0">
                            <a:latin typeface="Cambria Math" panose="02040503050406030204" pitchFamily="18" charset="0"/>
                          </a:rPr>
                          <m:t>𝜆</m:t>
                        </m:r>
                      </m:sub>
                    </m:sSub>
                    <m:func>
                      <m:funcPr>
                        <m:ctrlPr>
                          <a:rPr kumimoji="1" lang="en-US" altLang="ja-JP" b="0" i="1" smtClean="0">
                            <a:latin typeface="Cambria Math"/>
                          </a:rPr>
                        </m:ctrlPr>
                      </m:funcPr>
                      <m:fName>
                        <m:r>
                          <m:rPr>
                            <m:sty m:val="p"/>
                          </m:rPr>
                          <a:rPr kumimoji="1" lang="en-US" altLang="ja-JP" b="0" i="0" smtClean="0">
                            <a:latin typeface="Cambria Math" panose="02040503050406030204" pitchFamily="18" charset="0"/>
                          </a:rPr>
                          <m:t>log</m:t>
                        </m:r>
                      </m:fName>
                      <m:e>
                        <m:r>
                          <a:rPr kumimoji="1" lang="en-US" altLang="ja-JP" b="0" i="1" smtClean="0">
                            <a:latin typeface="Cambria Math" panose="02040503050406030204" pitchFamily="18" charset="0"/>
                          </a:rPr>
                          <m:t>𝑞</m:t>
                        </m:r>
                      </m:e>
                    </m:func>
                  </m:oMath>
                </a14:m>
                <a:r>
                  <a:rPr kumimoji="1" lang="ja-JP" altLang="en-US" dirty="0"/>
                  <a:t>の計算</a:t>
                </a:r>
                <a:endParaRPr kumimoji="1" lang="en-US" altLang="ja-JP" dirty="0"/>
              </a:p>
              <a:p>
                <a:pPr marL="342900" indent="-342900">
                  <a:buFont typeface="+mj-lt"/>
                  <a:buAutoNum type="arabicPeriod"/>
                </a:pPr>
                <a:r>
                  <a:rPr kumimoji="1" lang="ja-JP" altLang="en-US" i="1" dirty="0"/>
                  <a:t>更新式</a:t>
                </a:r>
                <a:r>
                  <a:rPr kumimoji="1" lang="ja-JP" altLang="en-US" dirty="0"/>
                  <a:t>の計算</a:t>
                </a:r>
              </a:p>
            </p:txBody>
          </p:sp>
        </mc:Choice>
        <mc:Fallback xmlns="">
          <p:sp>
            <p:nvSpPr>
              <p:cNvPr id="26" name="テキスト ボックス 25">
                <a:extLst>
                  <a:ext uri="{FF2B5EF4-FFF2-40B4-BE49-F238E27FC236}">
                    <a16:creationId xmlns:a16="http://schemas.microsoft.com/office/drawing/2014/main" id="{30EC8363-9981-4D8E-A33E-CF1FE1E5C8F7}"/>
                  </a:ext>
                </a:extLst>
              </p:cNvPr>
              <p:cNvSpPr txBox="1">
                <a:spLocks noRot="1" noChangeAspect="1" noMove="1" noResize="1" noEditPoints="1" noAdjustHandles="1" noChangeArrowheads="1" noChangeShapeType="1" noTextEdit="1"/>
              </p:cNvSpPr>
              <p:nvPr/>
            </p:nvSpPr>
            <p:spPr>
              <a:xfrm>
                <a:off x="2849258" y="5399310"/>
                <a:ext cx="4991281" cy="1477328"/>
              </a:xfrm>
              <a:prstGeom prst="rect">
                <a:avLst/>
              </a:prstGeom>
              <a:blipFill>
                <a:blip r:embed="rId4"/>
                <a:stretch>
                  <a:fillRect l="-1099" t="-2893" b="-6198"/>
                </a:stretch>
              </a:blipFill>
            </p:spPr>
            <p:txBody>
              <a:bodyPr/>
              <a:lstStyle/>
              <a:p>
                <a:r>
                  <a:rPr lang="ja-JP" altLang="en-US">
                    <a:noFill/>
                  </a:rPr>
                  <a:t> </a:t>
                </a:r>
              </a:p>
            </p:txBody>
          </p:sp>
        </mc:Fallback>
      </mc:AlternateContent>
      <p:grpSp>
        <p:nvGrpSpPr>
          <p:cNvPr id="32" name="グループ化 31">
            <a:extLst>
              <a:ext uri="{FF2B5EF4-FFF2-40B4-BE49-F238E27FC236}">
                <a16:creationId xmlns="" xmlns:a16="http://schemas.microsoft.com/office/drawing/2014/main" id="{C7ACFE24-C04C-4BDE-A822-40A708F7A47D}"/>
              </a:ext>
            </a:extLst>
          </p:cNvPr>
          <p:cNvGrpSpPr/>
          <p:nvPr/>
        </p:nvGrpSpPr>
        <p:grpSpPr>
          <a:xfrm>
            <a:off x="7840539" y="5981301"/>
            <a:ext cx="1889000" cy="776543"/>
            <a:chOff x="8851351" y="5810494"/>
            <a:chExt cx="2165506" cy="776543"/>
          </a:xfrm>
        </p:grpSpPr>
        <p:cxnSp>
          <p:nvCxnSpPr>
            <p:cNvPr id="28" name="直線矢印コネクタ 27">
              <a:extLst>
                <a:ext uri="{FF2B5EF4-FFF2-40B4-BE49-F238E27FC236}">
                  <a16:creationId xmlns="" xmlns:a16="http://schemas.microsoft.com/office/drawing/2014/main" id="{FFAA9CD8-970A-4C69-8830-949E309F47EE}"/>
                </a:ext>
              </a:extLst>
            </p:cNvPr>
            <p:cNvCxnSpPr/>
            <p:nvPr/>
          </p:nvCxnSpPr>
          <p:spPr>
            <a:xfrm>
              <a:off x="8851351" y="5967167"/>
              <a:ext cx="735709"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 xmlns:a16="http://schemas.microsoft.com/office/drawing/2014/main" id="{21BA5CCE-22E5-4B26-A181-71FE9666FFC4}"/>
                </a:ext>
              </a:extLst>
            </p:cNvPr>
            <p:cNvSpPr txBox="1"/>
            <p:nvPr/>
          </p:nvSpPr>
          <p:spPr>
            <a:xfrm>
              <a:off x="9731245" y="5810494"/>
              <a:ext cx="1285612" cy="369332"/>
            </a:xfrm>
            <a:prstGeom prst="rect">
              <a:avLst/>
            </a:prstGeom>
            <a:noFill/>
          </p:spPr>
          <p:txBody>
            <a:bodyPr wrap="square" rtlCol="0">
              <a:spAutoFit/>
            </a:bodyPr>
            <a:lstStyle/>
            <a:p>
              <a:r>
                <a:rPr kumimoji="1" lang="ja-JP" altLang="en-US" dirty="0"/>
                <a:t>生成過程</a:t>
              </a:r>
            </a:p>
          </p:txBody>
        </p:sp>
        <p:cxnSp>
          <p:nvCxnSpPr>
            <p:cNvPr id="30" name="直線矢印コネクタ 29">
              <a:extLst>
                <a:ext uri="{FF2B5EF4-FFF2-40B4-BE49-F238E27FC236}">
                  <a16:creationId xmlns="" xmlns:a16="http://schemas.microsoft.com/office/drawing/2014/main" id="{05CF067B-1755-4E6B-A426-4DE0F7B184DA}"/>
                </a:ext>
              </a:extLst>
            </p:cNvPr>
            <p:cNvCxnSpPr/>
            <p:nvPr/>
          </p:nvCxnSpPr>
          <p:spPr>
            <a:xfrm>
              <a:off x="8851351" y="6402371"/>
              <a:ext cx="735709" cy="0"/>
            </a:xfrm>
            <a:prstGeom prst="straightConnector1">
              <a:avLst/>
            </a:prstGeom>
            <a:ln w="12700">
              <a:prstDash val="sysDash"/>
              <a:tailEnd type="arrow"/>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 xmlns:a16="http://schemas.microsoft.com/office/drawing/2014/main" id="{F2FAB3E0-ACFF-4118-AD0F-4A8226F3913F}"/>
                </a:ext>
              </a:extLst>
            </p:cNvPr>
            <p:cNvSpPr txBox="1"/>
            <p:nvPr/>
          </p:nvSpPr>
          <p:spPr>
            <a:xfrm>
              <a:off x="9731245" y="6217705"/>
              <a:ext cx="1285612" cy="369332"/>
            </a:xfrm>
            <a:prstGeom prst="rect">
              <a:avLst/>
            </a:prstGeom>
            <a:noFill/>
          </p:spPr>
          <p:txBody>
            <a:bodyPr wrap="square" rtlCol="0">
              <a:spAutoFit/>
            </a:bodyPr>
            <a:lstStyle/>
            <a:p>
              <a:r>
                <a:rPr kumimoji="1" lang="ja-JP" altLang="en-US" dirty="0"/>
                <a:t>変分近似</a:t>
              </a:r>
            </a:p>
          </p:txBody>
        </p:sp>
      </p:grpSp>
      <mc:AlternateContent xmlns:mc="http://schemas.openxmlformats.org/markup-compatibility/2006" xmlns:a14="http://schemas.microsoft.com/office/drawing/2010/main">
        <mc:Choice Requires="a14">
          <p:sp>
            <p:nvSpPr>
              <p:cNvPr id="33" name="正方形/長方形 32">
                <a:extLst>
                  <a:ext uri="{FF2B5EF4-FFF2-40B4-BE49-F238E27FC236}">
                    <a16:creationId xmlns="" xmlns:a16="http://schemas.microsoft.com/office/drawing/2014/main" id="{31D92634-963D-4E8C-8E78-0392DF6A6658}"/>
                  </a:ext>
                </a:extLst>
              </p:cNvPr>
              <p:cNvSpPr/>
              <p:nvPr/>
            </p:nvSpPr>
            <p:spPr>
              <a:xfrm>
                <a:off x="9815591" y="5678408"/>
                <a:ext cx="2388124" cy="1162622"/>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kumimoji="1" lang="en-US" altLang="ja-JP" sz="1400" b="0" i="1" smtClean="0">
                        <a:latin typeface="Cambria Math" panose="02040503050406030204" pitchFamily="18" charset="0"/>
                      </a:rPr>
                      <m:t>𝜋</m:t>
                    </m:r>
                  </m:oMath>
                </a14:m>
                <a:r>
                  <a:rPr kumimoji="1" lang="ja-JP" altLang="en-US" sz="1400" dirty="0"/>
                  <a:t>から</a:t>
                </a:r>
                <a14:m>
                  <m:oMath xmlns:m="http://schemas.openxmlformats.org/officeDocument/2006/math">
                    <m:r>
                      <a:rPr kumimoji="1" lang="en-US" altLang="ja-JP" sz="1400" b="0" i="1" dirty="0" smtClean="0">
                        <a:latin typeface="Cambria Math" panose="02040503050406030204" pitchFamily="18" charset="0"/>
                      </a:rPr>
                      <m:t>𝑧</m:t>
                    </m:r>
                  </m:oMath>
                </a14:m>
                <a:r>
                  <a:rPr kumimoji="1" lang="ja-JP" altLang="en-US" sz="1400" dirty="0"/>
                  <a:t>が生成される</a:t>
                </a:r>
                <a:endParaRPr kumimoji="1" lang="en-US" altLang="ja-JP" sz="1400" dirty="0"/>
              </a:p>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ea typeface="Cambria Math" panose="02040503050406030204" pitchFamily="18" charset="0"/>
                        </a:rPr>
                        <m:t>↓</m:t>
                      </m:r>
                    </m:oMath>
                  </m:oMathPara>
                </a14:m>
                <a:endParaRPr kumimoji="1" lang="en-US" altLang="ja-JP" sz="1400" dirty="0"/>
              </a:p>
              <a:p>
                <a14:m>
                  <m:oMath xmlns:m="http://schemas.openxmlformats.org/officeDocument/2006/math">
                    <m:r>
                      <a:rPr kumimoji="1" lang="en-US" altLang="ja-JP" sz="1400" b="0" i="1" smtClean="0">
                        <a:latin typeface="Cambria Math" panose="02040503050406030204" pitchFamily="18" charset="0"/>
                      </a:rPr>
                      <m:t>𝜋</m:t>
                    </m:r>
                  </m:oMath>
                </a14:m>
                <a:r>
                  <a:rPr kumimoji="1" lang="ja-JP" altLang="en-US" sz="1400" dirty="0"/>
                  <a:t>というパラメータが決まると</a:t>
                </a:r>
                <a14:m>
                  <m:oMath xmlns:m="http://schemas.openxmlformats.org/officeDocument/2006/math">
                    <m:r>
                      <a:rPr kumimoji="1" lang="en-US" altLang="ja-JP" sz="1400" b="0" i="1" smtClean="0">
                        <a:latin typeface="Cambria Math" panose="02040503050406030204" pitchFamily="18" charset="0"/>
                      </a:rPr>
                      <m:t>𝑧</m:t>
                    </m:r>
                  </m:oMath>
                </a14:m>
                <a:r>
                  <a:rPr kumimoji="1" lang="ja-JP" altLang="en-US" sz="1400" dirty="0"/>
                  <a:t>の従う分布が決まるという意味。</a:t>
                </a:r>
              </a:p>
            </p:txBody>
          </p:sp>
        </mc:Choice>
        <mc:Fallback xmlns="">
          <p:sp>
            <p:nvSpPr>
              <p:cNvPr id="33" name="正方形/長方形 32">
                <a:extLst>
                  <a:ext uri="{FF2B5EF4-FFF2-40B4-BE49-F238E27FC236}">
                    <a16:creationId xmlns:a16="http://schemas.microsoft.com/office/drawing/2014/main" id="{31D92634-963D-4E8C-8E78-0392DF6A6658}"/>
                  </a:ext>
                </a:extLst>
              </p:cNvPr>
              <p:cNvSpPr>
                <a:spLocks noRot="1" noChangeAspect="1" noMove="1" noResize="1" noEditPoints="1" noAdjustHandles="1" noChangeArrowheads="1" noChangeShapeType="1" noTextEdit="1"/>
              </p:cNvSpPr>
              <p:nvPr/>
            </p:nvSpPr>
            <p:spPr>
              <a:xfrm>
                <a:off x="9815591" y="5678408"/>
                <a:ext cx="2388124" cy="1162622"/>
              </a:xfrm>
              <a:prstGeom prst="rect">
                <a:avLst/>
              </a:prstGeom>
              <a:blipFill>
                <a:blip r:embed="rId5"/>
                <a:stretch>
                  <a:fillRect l="-508" b="-4663"/>
                </a:stretch>
              </a:blipFill>
              <a:ln>
                <a:solidFill>
                  <a:srgbClr val="004098"/>
                </a:solidFill>
              </a:ln>
            </p:spPr>
            <p:txBody>
              <a:bodyPr/>
              <a:lstStyle/>
              <a:p>
                <a:r>
                  <a:rPr lang="ja-JP" altLang="en-US">
                    <a:noFill/>
                  </a:rPr>
                  <a:t> </a:t>
                </a:r>
              </a:p>
            </p:txBody>
          </p:sp>
        </mc:Fallback>
      </mc:AlternateContent>
      <p:grpSp>
        <p:nvGrpSpPr>
          <p:cNvPr id="41" name="グループ化 40">
            <a:extLst>
              <a:ext uri="{FF2B5EF4-FFF2-40B4-BE49-F238E27FC236}">
                <a16:creationId xmlns="" xmlns:a16="http://schemas.microsoft.com/office/drawing/2014/main" id="{6341F64A-A1C1-41B0-865F-774C054258D8}"/>
              </a:ext>
            </a:extLst>
          </p:cNvPr>
          <p:cNvGrpSpPr/>
          <p:nvPr/>
        </p:nvGrpSpPr>
        <p:grpSpPr>
          <a:xfrm>
            <a:off x="8171267" y="2318869"/>
            <a:ext cx="4049292" cy="3327996"/>
            <a:chOff x="8171267" y="2318869"/>
            <a:chExt cx="4049292" cy="3327996"/>
          </a:xfrm>
        </p:grpSpPr>
        <p:grpSp>
          <p:nvGrpSpPr>
            <p:cNvPr id="4" name="グループ化 3">
              <a:extLst>
                <a:ext uri="{FF2B5EF4-FFF2-40B4-BE49-F238E27FC236}">
                  <a16:creationId xmlns="" xmlns:a16="http://schemas.microsoft.com/office/drawing/2014/main" id="{262586D5-B3BC-4C60-8EF0-1132C024DC1E}"/>
                </a:ext>
              </a:extLst>
            </p:cNvPr>
            <p:cNvGrpSpPr/>
            <p:nvPr/>
          </p:nvGrpSpPr>
          <p:grpSpPr>
            <a:xfrm>
              <a:off x="8171267" y="2318869"/>
              <a:ext cx="4049292" cy="3312368"/>
              <a:chOff x="1835696" y="44624"/>
              <a:chExt cx="4049292" cy="3312368"/>
            </a:xfrm>
          </p:grpSpPr>
          <mc:AlternateContent xmlns:mc="http://schemas.openxmlformats.org/markup-compatibility/2006" xmlns:a14="http://schemas.microsoft.com/office/drawing/2010/main">
            <mc:Choice Requires="a14">
              <p:sp>
                <p:nvSpPr>
                  <p:cNvPr id="5" name="円/楕円 1">
                    <a:extLst>
                      <a:ext uri="{FF2B5EF4-FFF2-40B4-BE49-F238E27FC236}">
                        <a16:creationId xmlns="" xmlns:a16="http://schemas.microsoft.com/office/drawing/2014/main" id="{77A9CA0F-11A8-45C6-82D0-2A43C3565B56}"/>
                      </a:ext>
                    </a:extLst>
                  </p:cNvPr>
                  <p:cNvSpPr/>
                  <p:nvPr/>
                </p:nvSpPr>
                <p:spPr>
                  <a:xfrm>
                    <a:off x="3563888" y="692696"/>
                    <a:ext cx="504056" cy="504056"/>
                  </a:xfrm>
                  <a:prstGeom prst="ellipse">
                    <a:avLst/>
                  </a:prstGeom>
                  <a:no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ja-JP" b="0" i="1" smtClean="0">
                              <a:solidFill>
                                <a:schemeClr val="tx1"/>
                              </a:solidFill>
                              <a:latin typeface="Cambria Math"/>
                            </a:rPr>
                            <m:t>𝜋</m:t>
                          </m:r>
                        </m:oMath>
                      </m:oMathPara>
                    </a14:m>
                    <a:endParaRPr kumimoji="1" lang="ja-JP" altLang="en-US" dirty="0">
                      <a:solidFill>
                        <a:schemeClr val="tx1"/>
                      </a:solidFill>
                    </a:endParaRPr>
                  </a:p>
                </p:txBody>
              </p:sp>
            </mc:Choice>
            <mc:Fallback xmlns="">
              <p:sp>
                <p:nvSpPr>
                  <p:cNvPr id="2" name="円/楕円 1"/>
                  <p:cNvSpPr>
                    <a:spLocks noRot="1" noChangeAspect="1" noMove="1" noResize="1" noEditPoints="1" noAdjustHandles="1" noChangeArrowheads="1" noChangeShapeType="1" noTextEdit="1"/>
                  </p:cNvSpPr>
                  <p:nvPr/>
                </p:nvSpPr>
                <p:spPr>
                  <a:xfrm>
                    <a:off x="3563888" y="692696"/>
                    <a:ext cx="504056" cy="504056"/>
                  </a:xfrm>
                  <a:prstGeom prst="ellipse">
                    <a:avLst/>
                  </a:prstGeom>
                  <a:blipFill rotWithShape="1">
                    <a:blip r:embed="rId6"/>
                    <a:stretch>
                      <a:fillRect/>
                    </a:stretch>
                  </a:blipFill>
                  <a:ln>
                    <a:solidFill>
                      <a:srgbClr val="004098"/>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円/楕円 2">
                    <a:extLst>
                      <a:ext uri="{FF2B5EF4-FFF2-40B4-BE49-F238E27FC236}">
                        <a16:creationId xmlns="" xmlns:a16="http://schemas.microsoft.com/office/drawing/2014/main" id="{30AF1568-DCBD-498B-96EF-0BB850254B61}"/>
                      </a:ext>
                    </a:extLst>
                  </p:cNvPr>
                  <p:cNvSpPr/>
                  <p:nvPr/>
                </p:nvSpPr>
                <p:spPr>
                  <a:xfrm>
                    <a:off x="3574420" y="1618140"/>
                    <a:ext cx="504056" cy="504056"/>
                  </a:xfrm>
                  <a:prstGeom prst="ellipse">
                    <a:avLst/>
                  </a:prstGeom>
                  <a:no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kumimoji="1" lang="en-US" altLang="ja-JP" b="0" i="1" smtClean="0">
                                  <a:solidFill>
                                    <a:schemeClr val="tx1"/>
                                  </a:solidFill>
                                  <a:latin typeface="Cambria Math"/>
                                </a:rPr>
                              </m:ctrlPr>
                            </m:sSubPr>
                            <m:e>
                              <m:r>
                                <a:rPr kumimoji="1" lang="en-US" altLang="ja-JP" b="0" i="1" smtClean="0">
                                  <a:solidFill>
                                    <a:schemeClr val="tx1"/>
                                  </a:solidFill>
                                  <a:latin typeface="Cambria Math"/>
                                </a:rPr>
                                <m:t>𝑧</m:t>
                              </m:r>
                            </m:e>
                            <m:sub>
                              <m:r>
                                <a:rPr kumimoji="1" lang="en-US" altLang="ja-JP" b="0" i="1" smtClean="0">
                                  <a:solidFill>
                                    <a:schemeClr val="tx1"/>
                                  </a:solidFill>
                                  <a:latin typeface="Cambria Math"/>
                                </a:rPr>
                                <m:t>𝑛</m:t>
                              </m:r>
                            </m:sub>
                          </m:sSub>
                        </m:oMath>
                      </m:oMathPara>
                    </a14:m>
                    <a:endParaRPr kumimoji="1" lang="ja-JP" altLang="en-US" dirty="0">
                      <a:solidFill>
                        <a:schemeClr val="tx1"/>
                      </a:solidFill>
                    </a:endParaRPr>
                  </a:p>
                </p:txBody>
              </p:sp>
            </mc:Choice>
            <mc:Fallback xmlns="">
              <p:sp>
                <p:nvSpPr>
                  <p:cNvPr id="3" name="円/楕円 2"/>
                  <p:cNvSpPr>
                    <a:spLocks noRot="1" noChangeAspect="1" noMove="1" noResize="1" noEditPoints="1" noAdjustHandles="1" noChangeArrowheads="1" noChangeShapeType="1" noTextEdit="1"/>
                  </p:cNvSpPr>
                  <p:nvPr/>
                </p:nvSpPr>
                <p:spPr>
                  <a:xfrm>
                    <a:off x="3574420" y="1618140"/>
                    <a:ext cx="504056" cy="504056"/>
                  </a:xfrm>
                  <a:prstGeom prst="ellipse">
                    <a:avLst/>
                  </a:prstGeom>
                  <a:blipFill rotWithShape="1">
                    <a:blip r:embed="rId7"/>
                    <a:stretch>
                      <a:fillRect/>
                    </a:stretch>
                  </a:blipFill>
                  <a:ln>
                    <a:solidFill>
                      <a:srgbClr val="004098"/>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円/楕円 3">
                    <a:extLst>
                      <a:ext uri="{FF2B5EF4-FFF2-40B4-BE49-F238E27FC236}">
                        <a16:creationId xmlns="" xmlns:a16="http://schemas.microsoft.com/office/drawing/2014/main" id="{49188356-8309-45A4-90F0-21C69BB23F9A}"/>
                      </a:ext>
                    </a:extLst>
                  </p:cNvPr>
                  <p:cNvSpPr/>
                  <p:nvPr/>
                </p:nvSpPr>
                <p:spPr>
                  <a:xfrm>
                    <a:off x="3574420" y="2492896"/>
                    <a:ext cx="504056" cy="504056"/>
                  </a:xfrm>
                  <a:prstGeom prst="ellipse">
                    <a:avLst/>
                  </a:prstGeom>
                  <a:solidFill>
                    <a:schemeClr val="accent5">
                      <a:lumMod val="20000"/>
                      <a:lumOff val="80000"/>
                    </a:schemeClr>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kumimoji="1" lang="en-US" altLang="ja-JP" b="0" i="1" smtClean="0">
                                  <a:solidFill>
                                    <a:schemeClr val="tx1"/>
                                  </a:solidFill>
                                  <a:latin typeface="Cambria Math"/>
                                </a:rPr>
                              </m:ctrlPr>
                            </m:sSubPr>
                            <m:e>
                              <m:r>
                                <a:rPr kumimoji="1" lang="en-US" altLang="ja-JP" b="0" i="1" smtClean="0">
                                  <a:solidFill>
                                    <a:schemeClr val="tx1"/>
                                  </a:solidFill>
                                  <a:latin typeface="Cambria Math"/>
                                </a:rPr>
                                <m:t>𝑥</m:t>
                              </m:r>
                            </m:e>
                            <m:sub>
                              <m:r>
                                <a:rPr kumimoji="1" lang="en-US" altLang="ja-JP" b="0" i="1" smtClean="0">
                                  <a:solidFill>
                                    <a:schemeClr val="tx1"/>
                                  </a:solidFill>
                                  <a:latin typeface="Cambria Math"/>
                                </a:rPr>
                                <m:t>𝑛</m:t>
                              </m:r>
                            </m:sub>
                          </m:sSub>
                        </m:oMath>
                      </m:oMathPara>
                    </a14:m>
                    <a:endParaRPr kumimoji="1" lang="ja-JP" altLang="en-US" dirty="0">
                      <a:solidFill>
                        <a:schemeClr val="tx1"/>
                      </a:solidFill>
                    </a:endParaRPr>
                  </a:p>
                </p:txBody>
              </p:sp>
            </mc:Choice>
            <mc:Fallback xmlns="">
              <p:sp>
                <p:nvSpPr>
                  <p:cNvPr id="4" name="円/楕円 3"/>
                  <p:cNvSpPr>
                    <a:spLocks noRot="1" noChangeAspect="1" noMove="1" noResize="1" noEditPoints="1" noAdjustHandles="1" noChangeArrowheads="1" noChangeShapeType="1" noTextEdit="1"/>
                  </p:cNvSpPr>
                  <p:nvPr/>
                </p:nvSpPr>
                <p:spPr>
                  <a:xfrm>
                    <a:off x="3574420" y="2492896"/>
                    <a:ext cx="504056" cy="504056"/>
                  </a:xfrm>
                  <a:prstGeom prst="ellipse">
                    <a:avLst/>
                  </a:prstGeom>
                  <a:blipFill rotWithShape="1">
                    <a:blip r:embed="rId8"/>
                    <a:stretch>
                      <a:fillRect/>
                    </a:stretch>
                  </a:blipFill>
                  <a:ln>
                    <a:solidFill>
                      <a:srgbClr val="004098"/>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円/楕円 4">
                    <a:extLst>
                      <a:ext uri="{FF2B5EF4-FFF2-40B4-BE49-F238E27FC236}">
                        <a16:creationId xmlns="" xmlns:a16="http://schemas.microsoft.com/office/drawing/2014/main" id="{8A0F3256-E856-4FC3-AA20-A1B34D90A80F}"/>
                      </a:ext>
                    </a:extLst>
                  </p:cNvPr>
                  <p:cNvSpPr/>
                  <p:nvPr/>
                </p:nvSpPr>
                <p:spPr>
                  <a:xfrm>
                    <a:off x="5076056" y="1657152"/>
                    <a:ext cx="504056" cy="504056"/>
                  </a:xfrm>
                  <a:prstGeom prst="ellipse">
                    <a:avLst/>
                  </a:prstGeom>
                  <a:no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kumimoji="1" lang="en-US" altLang="ja-JP" b="0" i="1" smtClean="0">
                                  <a:solidFill>
                                    <a:schemeClr val="tx1"/>
                                  </a:solidFill>
                                  <a:latin typeface="Cambria Math"/>
                                </a:rPr>
                              </m:ctrlPr>
                            </m:sSubPr>
                            <m:e>
                              <m:r>
                                <a:rPr kumimoji="1" lang="en-US" altLang="ja-JP" b="0" i="1" smtClean="0">
                                  <a:solidFill>
                                    <a:schemeClr val="tx1"/>
                                  </a:solidFill>
                                  <a:latin typeface="Cambria Math"/>
                                </a:rPr>
                                <m:t>𝜇</m:t>
                              </m:r>
                            </m:e>
                            <m:sub>
                              <m:r>
                                <a:rPr kumimoji="1" lang="en-US" altLang="ja-JP" b="0" i="1" smtClean="0">
                                  <a:solidFill>
                                    <a:schemeClr val="tx1"/>
                                  </a:solidFill>
                                  <a:latin typeface="Cambria Math"/>
                                </a:rPr>
                                <m:t>𝑘</m:t>
                              </m:r>
                            </m:sub>
                          </m:sSub>
                        </m:oMath>
                      </m:oMathPara>
                    </a14:m>
                    <a:endParaRPr kumimoji="1" lang="ja-JP" altLang="en-US" dirty="0">
                      <a:solidFill>
                        <a:schemeClr val="tx1"/>
                      </a:solidFill>
                    </a:endParaRPr>
                  </a:p>
                </p:txBody>
              </p:sp>
            </mc:Choice>
            <mc:Fallback xmlns="">
              <p:sp>
                <p:nvSpPr>
                  <p:cNvPr id="8" name="円/楕円 4">
                    <a:extLst>
                      <a:ext uri="{FF2B5EF4-FFF2-40B4-BE49-F238E27FC236}">
                        <a16:creationId xmlns:a16="http://schemas.microsoft.com/office/drawing/2014/main" id="{8A0F3256-E856-4FC3-AA20-A1B34D90A80F}"/>
                      </a:ext>
                    </a:extLst>
                  </p:cNvPr>
                  <p:cNvSpPr>
                    <a:spLocks noRot="1" noChangeAspect="1" noMove="1" noResize="1" noEditPoints="1" noAdjustHandles="1" noChangeArrowheads="1" noChangeShapeType="1" noTextEdit="1"/>
                  </p:cNvSpPr>
                  <p:nvPr/>
                </p:nvSpPr>
                <p:spPr>
                  <a:xfrm>
                    <a:off x="5076056" y="1657152"/>
                    <a:ext cx="504056" cy="504056"/>
                  </a:xfrm>
                  <a:prstGeom prst="ellipse">
                    <a:avLst/>
                  </a:prstGeom>
                  <a:blipFill>
                    <a:blip r:embed="rId9"/>
                    <a:stretch>
                      <a:fillRect/>
                    </a:stretch>
                  </a:blipFill>
                  <a:ln>
                    <a:solidFill>
                      <a:srgbClr val="004098"/>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 xmlns:a16="http://schemas.microsoft.com/office/drawing/2014/main" id="{E4F7708C-D542-4AEE-8846-871B30B34C6E}"/>
                      </a:ext>
                    </a:extLst>
                  </p:cNvPr>
                  <p:cNvSpPr txBox="1"/>
                  <p:nvPr/>
                </p:nvSpPr>
                <p:spPr>
                  <a:xfrm>
                    <a:off x="1979712" y="764704"/>
                    <a:ext cx="4320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𝜆</m:t>
                              </m:r>
                            </m:e>
                            <m:sub>
                              <m:r>
                                <a:rPr kumimoji="1" lang="en-US" altLang="ja-JP" b="0" i="1" smtClean="0">
                                  <a:latin typeface="Cambria Math"/>
                                </a:rPr>
                                <m:t>𝜋</m:t>
                              </m:r>
                            </m:sub>
                          </m:sSub>
                        </m:oMath>
                      </m:oMathPara>
                    </a14:m>
                    <a:endParaRPr kumimoji="1" lang="ja-JP" altLang="en-US"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1979712" y="764704"/>
                    <a:ext cx="432048" cy="369332"/>
                  </a:xfrm>
                  <a:prstGeom prst="rect">
                    <a:avLst/>
                  </a:prstGeom>
                  <a:blipFill rotWithShape="1">
                    <a:blip r:embed="rId10"/>
                    <a:stretch>
                      <a:fillRect/>
                    </a:stretch>
                  </a:blipFill>
                </p:spPr>
                <p:txBody>
                  <a:bodyPr/>
                  <a:lstStyle/>
                  <a:p>
                    <a:r>
                      <a:rPr lang="ja-JP" altLang="en-US">
                        <a:noFill/>
                      </a:rPr>
                      <a:t> </a:t>
                    </a:r>
                  </a:p>
                </p:txBody>
              </p:sp>
            </mc:Fallback>
          </mc:AlternateContent>
          <p:sp>
            <p:nvSpPr>
              <p:cNvPr id="10" name="正方形/長方形 9">
                <a:extLst>
                  <a:ext uri="{FF2B5EF4-FFF2-40B4-BE49-F238E27FC236}">
                    <a16:creationId xmlns="" xmlns:a16="http://schemas.microsoft.com/office/drawing/2014/main" id="{D73BE1AF-0BB3-4284-A0DB-FBC88617E2F6}"/>
                  </a:ext>
                </a:extLst>
              </p:cNvPr>
              <p:cNvSpPr/>
              <p:nvPr/>
            </p:nvSpPr>
            <p:spPr>
              <a:xfrm>
                <a:off x="2555776" y="841358"/>
                <a:ext cx="216024" cy="216024"/>
              </a:xfrm>
              <a:prstGeom prst="rect">
                <a:avLst/>
              </a:prstGeom>
              <a:solidFill>
                <a:srgbClr val="00409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 xmlns:a16="http://schemas.microsoft.com/office/drawing/2014/main" id="{A4562057-13EA-4A24-A1FF-CA02507288FB}"/>
                  </a:ext>
                </a:extLst>
              </p:cNvPr>
              <p:cNvCxnSpPr>
                <a:stCxn id="10" idx="3"/>
                <a:endCxn id="5" idx="2"/>
              </p:cNvCxnSpPr>
              <p:nvPr/>
            </p:nvCxnSpPr>
            <p:spPr>
              <a:xfrm flipV="1">
                <a:off x="2771800" y="944724"/>
                <a:ext cx="792088" cy="4646"/>
              </a:xfrm>
              <a:prstGeom prst="straightConnector1">
                <a:avLst/>
              </a:prstGeom>
              <a:ln w="12700">
                <a:solidFill>
                  <a:srgbClr val="004098"/>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 xmlns:a16="http://schemas.microsoft.com/office/drawing/2014/main" id="{35A9BB03-8F72-4153-AADA-2B9ACD3559D0}"/>
                  </a:ext>
                </a:extLst>
              </p:cNvPr>
              <p:cNvSpPr/>
              <p:nvPr/>
            </p:nvSpPr>
            <p:spPr>
              <a:xfrm>
                <a:off x="2555776" y="1762156"/>
                <a:ext cx="216024" cy="216024"/>
              </a:xfrm>
              <a:prstGeom prst="rect">
                <a:avLst/>
              </a:prstGeom>
              <a:solidFill>
                <a:srgbClr val="00409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 xmlns:a16="http://schemas.microsoft.com/office/drawing/2014/main" id="{8CBA7A33-CD1E-47C1-B2D4-A20D91A75BB5}"/>
                  </a:ext>
                </a:extLst>
              </p:cNvPr>
              <p:cNvCxnSpPr>
                <a:stCxn id="12" idx="3"/>
                <a:endCxn id="6" idx="2"/>
              </p:cNvCxnSpPr>
              <p:nvPr/>
            </p:nvCxnSpPr>
            <p:spPr>
              <a:xfrm>
                <a:off x="2771800" y="1870168"/>
                <a:ext cx="802620" cy="0"/>
              </a:xfrm>
              <a:prstGeom prst="straightConnector1">
                <a:avLst/>
              </a:prstGeom>
              <a:ln w="12700">
                <a:solidFill>
                  <a:srgbClr val="004098"/>
                </a:solidFill>
                <a:prstDash val="sysDash"/>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 xmlns:a16="http://schemas.microsoft.com/office/drawing/2014/main" id="{F726C4E6-1FFB-48E2-9AE8-364CB3002A77}"/>
                      </a:ext>
                    </a:extLst>
                  </p:cNvPr>
                  <p:cNvSpPr txBox="1"/>
                  <p:nvPr/>
                </p:nvSpPr>
                <p:spPr>
                  <a:xfrm>
                    <a:off x="1979712" y="1679850"/>
                    <a:ext cx="432048" cy="404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𝜆</m:t>
                              </m:r>
                            </m:e>
                            <m:sub>
                              <m:sSub>
                                <m:sSubPr>
                                  <m:ctrlPr>
                                    <a:rPr kumimoji="1" lang="en-US" altLang="ja-JP" b="0" i="1" smtClean="0">
                                      <a:latin typeface="Cambria Math"/>
                                    </a:rPr>
                                  </m:ctrlPr>
                                </m:sSubPr>
                                <m:e>
                                  <m:r>
                                    <a:rPr kumimoji="1" lang="en-US" altLang="ja-JP" b="0" i="1" smtClean="0">
                                      <a:latin typeface="Cambria Math"/>
                                    </a:rPr>
                                    <m:t>𝑧</m:t>
                                  </m:r>
                                </m:e>
                                <m:sub>
                                  <m:r>
                                    <a:rPr kumimoji="1" lang="en-US" altLang="ja-JP" b="0" i="1" smtClean="0">
                                      <a:latin typeface="Cambria Math"/>
                                    </a:rPr>
                                    <m:t>𝑛</m:t>
                                  </m:r>
                                </m:sub>
                              </m:sSub>
                            </m:sub>
                          </m:sSub>
                        </m:oMath>
                      </m:oMathPara>
                    </a14:m>
                    <a:endParaRPr kumimoji="1" lang="ja-JP" altLang="en-US"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a:off x="1979712" y="1679850"/>
                    <a:ext cx="432048" cy="404213"/>
                  </a:xfrm>
                  <a:prstGeom prst="rect">
                    <a:avLst/>
                  </a:prstGeom>
                  <a:blipFill rotWithShape="1">
                    <a:blip r:embed="rId11"/>
                    <a:stretch>
                      <a:fillRect r="-1408"/>
                    </a:stretch>
                  </a:blipFill>
                </p:spPr>
                <p:txBody>
                  <a:bodyPr/>
                  <a:lstStyle/>
                  <a:p>
                    <a:r>
                      <a:rPr lang="ja-JP" altLang="en-US">
                        <a:noFill/>
                      </a:rPr>
                      <a:t> </a:t>
                    </a:r>
                  </a:p>
                </p:txBody>
              </p:sp>
            </mc:Fallback>
          </mc:AlternateContent>
          <p:cxnSp>
            <p:nvCxnSpPr>
              <p:cNvPr id="15" name="直線矢印コネクタ 14">
                <a:extLst>
                  <a:ext uri="{FF2B5EF4-FFF2-40B4-BE49-F238E27FC236}">
                    <a16:creationId xmlns="" xmlns:a16="http://schemas.microsoft.com/office/drawing/2014/main" id="{ECAA066D-B870-4B4E-858C-B29D4468C15D}"/>
                  </a:ext>
                </a:extLst>
              </p:cNvPr>
              <p:cNvCxnSpPr>
                <a:stCxn id="6" idx="4"/>
                <a:endCxn id="7" idx="0"/>
              </p:cNvCxnSpPr>
              <p:nvPr/>
            </p:nvCxnSpPr>
            <p:spPr>
              <a:xfrm>
                <a:off x="3826448" y="2122196"/>
                <a:ext cx="0" cy="370700"/>
              </a:xfrm>
              <a:prstGeom prst="straightConnector1">
                <a:avLst/>
              </a:prstGeom>
              <a:ln w="12700">
                <a:solidFill>
                  <a:srgbClr val="004098"/>
                </a:solidFill>
                <a:tailEnd type="arrow"/>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 xmlns:a16="http://schemas.microsoft.com/office/drawing/2014/main" id="{B229DFA9-3AC9-4145-9FF4-ECB474CC381C}"/>
                  </a:ext>
                </a:extLst>
              </p:cNvPr>
              <p:cNvCxnSpPr>
                <a:stCxn id="5" idx="4"/>
                <a:endCxn id="6" idx="0"/>
              </p:cNvCxnSpPr>
              <p:nvPr/>
            </p:nvCxnSpPr>
            <p:spPr>
              <a:xfrm>
                <a:off x="3815916" y="1196752"/>
                <a:ext cx="10532" cy="421388"/>
              </a:xfrm>
              <a:prstGeom prst="straightConnector1">
                <a:avLst/>
              </a:prstGeom>
              <a:ln w="12700">
                <a:solidFill>
                  <a:srgbClr val="004098"/>
                </a:solidFill>
                <a:tailEnd type="arrow"/>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 xmlns:a16="http://schemas.microsoft.com/office/drawing/2014/main" id="{8197063F-0ED3-4629-9F0A-B0B3F2AF040A}"/>
                  </a:ext>
                </a:extLst>
              </p:cNvPr>
              <p:cNvSpPr/>
              <p:nvPr/>
            </p:nvSpPr>
            <p:spPr>
              <a:xfrm>
                <a:off x="1835696" y="1407446"/>
                <a:ext cx="2592288" cy="1949546"/>
              </a:xfrm>
              <a:prstGeom prst="rect">
                <a:avLst/>
              </a:prstGeom>
              <a:no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 xmlns:a16="http://schemas.microsoft.com/office/drawing/2014/main" id="{3FDA1E74-E4F2-412D-9CF1-31222F0E3526}"/>
                      </a:ext>
                    </a:extLst>
                  </p:cNvPr>
                  <p:cNvSpPr txBox="1"/>
                  <p:nvPr/>
                </p:nvSpPr>
                <p:spPr>
                  <a:xfrm>
                    <a:off x="4150484" y="2987660"/>
                    <a:ext cx="2775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a:rPr>
                            <m:t>𝑁</m:t>
                          </m:r>
                        </m:oMath>
                      </m:oMathPara>
                    </a14:m>
                    <a:endParaRPr kumimoji="1" lang="ja-JP" altLang="en-US" dirty="0"/>
                  </a:p>
                </p:txBody>
              </p:sp>
            </mc:Choice>
            <mc:Fallback xmlns="">
              <p:sp>
                <p:nvSpPr>
                  <p:cNvPr id="24" name="テキスト ボックス 23"/>
                  <p:cNvSpPr txBox="1">
                    <a:spLocks noRot="1" noChangeAspect="1" noMove="1" noResize="1" noEditPoints="1" noAdjustHandles="1" noChangeArrowheads="1" noChangeShapeType="1" noTextEdit="1"/>
                  </p:cNvSpPr>
                  <p:nvPr/>
                </p:nvSpPr>
                <p:spPr>
                  <a:xfrm>
                    <a:off x="4150484" y="2987660"/>
                    <a:ext cx="277500" cy="369332"/>
                  </a:xfrm>
                  <a:prstGeom prst="rect">
                    <a:avLst/>
                  </a:prstGeom>
                  <a:blipFill rotWithShape="1">
                    <a:blip r:embed="rId12"/>
                    <a:stretch>
                      <a:fillRect r="-24444"/>
                    </a:stretch>
                  </a:blipFill>
                </p:spPr>
                <p:txBody>
                  <a:bodyPr/>
                  <a:lstStyle/>
                  <a:p>
                    <a:r>
                      <a:rPr lang="ja-JP" altLang="en-US">
                        <a:noFill/>
                      </a:rPr>
                      <a:t> </a:t>
                    </a:r>
                  </a:p>
                </p:txBody>
              </p:sp>
            </mc:Fallback>
          </mc:AlternateContent>
          <p:cxnSp>
            <p:nvCxnSpPr>
              <p:cNvPr id="19" name="直線矢印コネクタ 18">
                <a:extLst>
                  <a:ext uri="{FF2B5EF4-FFF2-40B4-BE49-F238E27FC236}">
                    <a16:creationId xmlns="" xmlns:a16="http://schemas.microsoft.com/office/drawing/2014/main" id="{1847270A-F4C6-4E7F-B7EE-6E4B12431377}"/>
                  </a:ext>
                </a:extLst>
              </p:cNvPr>
              <p:cNvCxnSpPr>
                <a:stCxn id="8" idx="2"/>
                <a:endCxn id="7" idx="6"/>
              </p:cNvCxnSpPr>
              <p:nvPr/>
            </p:nvCxnSpPr>
            <p:spPr>
              <a:xfrm flipH="1">
                <a:off x="4078476" y="1909180"/>
                <a:ext cx="997580" cy="835744"/>
              </a:xfrm>
              <a:prstGeom prst="straightConnector1">
                <a:avLst/>
              </a:prstGeom>
              <a:ln w="12700">
                <a:solidFill>
                  <a:srgbClr val="004098"/>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 xmlns:a16="http://schemas.microsoft.com/office/drawing/2014/main" id="{65200309-0FED-40F3-B359-E02CB5AD374D}"/>
                      </a:ext>
                    </a:extLst>
                  </p:cNvPr>
                  <p:cNvSpPr txBox="1"/>
                  <p:nvPr/>
                </p:nvSpPr>
                <p:spPr>
                  <a:xfrm>
                    <a:off x="3563888" y="44624"/>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a:rPr>
                            <m:t>𝛾</m:t>
                          </m:r>
                        </m:oMath>
                      </m:oMathPara>
                    </a14:m>
                    <a:endParaRPr kumimoji="1" lang="ja-JP" altLang="en-US" dirty="0"/>
                  </a:p>
                </p:txBody>
              </p:sp>
            </mc:Choice>
            <mc:Fallback xmlns="">
              <p:sp>
                <p:nvSpPr>
                  <p:cNvPr id="29" name="テキスト ボックス 28"/>
                  <p:cNvSpPr txBox="1">
                    <a:spLocks noRot="1" noChangeAspect="1" noMove="1" noResize="1" noEditPoints="1" noAdjustHandles="1" noChangeArrowheads="1" noChangeShapeType="1" noTextEdit="1"/>
                  </p:cNvSpPr>
                  <p:nvPr/>
                </p:nvSpPr>
                <p:spPr>
                  <a:xfrm>
                    <a:off x="3563888" y="44624"/>
                    <a:ext cx="504056" cy="369332"/>
                  </a:xfrm>
                  <a:prstGeom prst="rect">
                    <a:avLst/>
                  </a:prstGeom>
                  <a:blipFill rotWithShape="1">
                    <a:blip r:embed="rId13"/>
                    <a:stretch>
                      <a:fillRect b="-5000"/>
                    </a:stretch>
                  </a:blipFill>
                </p:spPr>
                <p:txBody>
                  <a:bodyPr/>
                  <a:lstStyle/>
                  <a:p>
                    <a:r>
                      <a:rPr lang="ja-JP" altLang="en-US">
                        <a:noFill/>
                      </a:rPr>
                      <a:t> </a:t>
                    </a:r>
                  </a:p>
                </p:txBody>
              </p:sp>
            </mc:Fallback>
          </mc:AlternateContent>
          <p:cxnSp>
            <p:nvCxnSpPr>
              <p:cNvPr id="21" name="直線矢印コネクタ 20">
                <a:extLst>
                  <a:ext uri="{FF2B5EF4-FFF2-40B4-BE49-F238E27FC236}">
                    <a16:creationId xmlns="" xmlns:a16="http://schemas.microsoft.com/office/drawing/2014/main" id="{3CBB718F-A9BB-46AC-AE25-3691323A5AEF}"/>
                  </a:ext>
                </a:extLst>
              </p:cNvPr>
              <p:cNvCxnSpPr>
                <a:stCxn id="20" idx="2"/>
                <a:endCxn id="5" idx="0"/>
              </p:cNvCxnSpPr>
              <p:nvPr/>
            </p:nvCxnSpPr>
            <p:spPr>
              <a:xfrm>
                <a:off x="3815916" y="413956"/>
                <a:ext cx="0" cy="278740"/>
              </a:xfrm>
              <a:prstGeom prst="straightConnector1">
                <a:avLst/>
              </a:prstGeom>
              <a:ln w="12700">
                <a:solidFill>
                  <a:srgbClr val="004098"/>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 xmlns:a16="http://schemas.microsoft.com/office/drawing/2014/main" id="{F5892689-6D86-4B61-9145-2800362A2A05}"/>
                      </a:ext>
                    </a:extLst>
                  </p:cNvPr>
                  <p:cNvSpPr txBox="1"/>
                  <p:nvPr/>
                </p:nvSpPr>
                <p:spPr>
                  <a:xfrm>
                    <a:off x="4932040" y="878987"/>
                    <a:ext cx="7920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a:rPr>
                            <m:t>𝛼</m:t>
                          </m:r>
                          <m:r>
                            <a:rPr kumimoji="1" lang="en-US" altLang="ja-JP" b="0" i="1" smtClean="0">
                              <a:latin typeface="Cambria Math"/>
                            </a:rPr>
                            <m:t>, </m:t>
                          </m:r>
                          <m:r>
                            <a:rPr kumimoji="1" lang="en-US" altLang="ja-JP" b="0" i="1" smtClean="0">
                              <a:latin typeface="Cambria Math"/>
                            </a:rPr>
                            <m:t>𝛽</m:t>
                          </m:r>
                        </m:oMath>
                      </m:oMathPara>
                    </a14:m>
                    <a:endParaRPr kumimoji="1" lang="ja-JP" altLang="en-US" dirty="0"/>
                  </a:p>
                </p:txBody>
              </p:sp>
            </mc:Choice>
            <mc:Fallback xmlns="">
              <p:sp>
                <p:nvSpPr>
                  <p:cNvPr id="22" name="テキスト ボックス 21">
                    <a:extLst>
                      <a:ext uri="{FF2B5EF4-FFF2-40B4-BE49-F238E27FC236}">
                        <a16:creationId xmlns:a16="http://schemas.microsoft.com/office/drawing/2014/main" id="{F5892689-6D86-4B61-9145-2800362A2A05}"/>
                      </a:ext>
                    </a:extLst>
                  </p:cNvPr>
                  <p:cNvSpPr txBox="1">
                    <a:spLocks noRot="1" noChangeAspect="1" noMove="1" noResize="1" noEditPoints="1" noAdjustHandles="1" noChangeArrowheads="1" noChangeShapeType="1" noTextEdit="1"/>
                  </p:cNvSpPr>
                  <p:nvPr/>
                </p:nvSpPr>
                <p:spPr>
                  <a:xfrm>
                    <a:off x="4932040" y="878987"/>
                    <a:ext cx="792088" cy="369332"/>
                  </a:xfrm>
                  <a:prstGeom prst="rect">
                    <a:avLst/>
                  </a:prstGeom>
                  <a:blipFill>
                    <a:blip r:embed="rId14"/>
                    <a:stretch>
                      <a:fillRect b="-13115"/>
                    </a:stretch>
                  </a:blipFill>
                </p:spPr>
                <p:txBody>
                  <a:bodyPr/>
                  <a:lstStyle/>
                  <a:p>
                    <a:r>
                      <a:rPr lang="ja-JP" altLang="en-US">
                        <a:noFill/>
                      </a:rPr>
                      <a:t> </a:t>
                    </a:r>
                  </a:p>
                </p:txBody>
              </p:sp>
            </mc:Fallback>
          </mc:AlternateContent>
          <p:cxnSp>
            <p:nvCxnSpPr>
              <p:cNvPr id="23" name="直線矢印コネクタ 22">
                <a:extLst>
                  <a:ext uri="{FF2B5EF4-FFF2-40B4-BE49-F238E27FC236}">
                    <a16:creationId xmlns="" xmlns:a16="http://schemas.microsoft.com/office/drawing/2014/main" id="{3BF9C816-DEDF-49A9-8152-2395583A6D46}"/>
                  </a:ext>
                </a:extLst>
              </p:cNvPr>
              <p:cNvCxnSpPr>
                <a:stCxn id="22" idx="2"/>
                <a:endCxn id="8" idx="0"/>
              </p:cNvCxnSpPr>
              <p:nvPr/>
            </p:nvCxnSpPr>
            <p:spPr>
              <a:xfrm>
                <a:off x="5328084" y="1248319"/>
                <a:ext cx="0" cy="408833"/>
              </a:xfrm>
              <a:prstGeom prst="straightConnector1">
                <a:avLst/>
              </a:prstGeom>
              <a:ln w="12700">
                <a:solidFill>
                  <a:srgbClr val="004098"/>
                </a:solidFill>
                <a:tailEnd type="arrow"/>
              </a:ln>
            </p:spPr>
            <p:style>
              <a:lnRef idx="1">
                <a:schemeClr val="accent1"/>
              </a:lnRef>
              <a:fillRef idx="0">
                <a:schemeClr val="accent1"/>
              </a:fillRef>
              <a:effectRef idx="0">
                <a:schemeClr val="accent1"/>
              </a:effectRef>
              <a:fontRef idx="minor">
                <a:schemeClr val="tx1"/>
              </a:fontRef>
            </p:style>
          </p:cxnSp>
          <p:sp>
            <p:nvSpPr>
              <p:cNvPr id="24" name="正方形/長方形 23">
                <a:extLst>
                  <a:ext uri="{FF2B5EF4-FFF2-40B4-BE49-F238E27FC236}">
                    <a16:creationId xmlns="" xmlns:a16="http://schemas.microsoft.com/office/drawing/2014/main" id="{9C942328-514B-4594-8CAE-570F041E4EE6}"/>
                  </a:ext>
                </a:extLst>
              </p:cNvPr>
              <p:cNvSpPr/>
              <p:nvPr/>
            </p:nvSpPr>
            <p:spPr>
              <a:xfrm>
                <a:off x="4758712" y="1546475"/>
                <a:ext cx="1109432" cy="18105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 xmlns:a16="http://schemas.microsoft.com/office/drawing/2014/main" id="{BD9CD239-A0C7-4BD8-AE94-E00E7D75570D}"/>
                      </a:ext>
                    </a:extLst>
                  </p:cNvPr>
                  <p:cNvSpPr txBox="1"/>
                  <p:nvPr/>
                </p:nvSpPr>
                <p:spPr>
                  <a:xfrm>
                    <a:off x="5524948" y="2966046"/>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a:rPr>
                            <m:t>𝐾</m:t>
                          </m:r>
                        </m:oMath>
                      </m:oMathPara>
                    </a14:m>
                    <a:endParaRPr kumimoji="1" lang="ja-JP" altLang="en-US" dirty="0"/>
                  </a:p>
                </p:txBody>
              </p:sp>
            </mc:Choice>
            <mc:Fallback xmlns="">
              <p:sp>
                <p:nvSpPr>
                  <p:cNvPr id="25" name="テキスト ボックス 24">
                    <a:extLst>
                      <a:ext uri="{FF2B5EF4-FFF2-40B4-BE49-F238E27FC236}">
                        <a16:creationId xmlns:a16="http://schemas.microsoft.com/office/drawing/2014/main" id="{BD9CD239-A0C7-4BD8-AE94-E00E7D75570D}"/>
                      </a:ext>
                    </a:extLst>
                  </p:cNvPr>
                  <p:cNvSpPr txBox="1">
                    <a:spLocks noRot="1" noChangeAspect="1" noMove="1" noResize="1" noEditPoints="1" noAdjustHandles="1" noChangeArrowheads="1" noChangeShapeType="1" noTextEdit="1"/>
                  </p:cNvSpPr>
                  <p:nvPr/>
                </p:nvSpPr>
                <p:spPr>
                  <a:xfrm>
                    <a:off x="5524948" y="2966046"/>
                    <a:ext cx="360040" cy="369332"/>
                  </a:xfrm>
                  <a:prstGeom prst="rect">
                    <a:avLst/>
                  </a:prstGeom>
                  <a:blipFill>
                    <a:blip r:embed="rId15"/>
                    <a:stretch>
                      <a:fillRect/>
                    </a:stretch>
                  </a:blipFill>
                </p:spPr>
                <p:txBody>
                  <a:bodyPr/>
                  <a:lstStyle/>
                  <a:p>
                    <a:r>
                      <a:rPr lang="ja-JP" altLang="en-US">
                        <a:noFill/>
                      </a:rPr>
                      <a:t> </a:t>
                    </a:r>
                  </a:p>
                </p:txBody>
              </p:sp>
            </mc:Fallback>
          </mc:AlternateContent>
        </p:grpSp>
        <p:sp>
          <p:nvSpPr>
            <p:cNvPr id="36" name="正方形/長方形 35">
              <a:extLst>
                <a:ext uri="{FF2B5EF4-FFF2-40B4-BE49-F238E27FC236}">
                  <a16:creationId xmlns="" xmlns:a16="http://schemas.microsoft.com/office/drawing/2014/main" id="{EC3AD845-3758-46F9-95E9-24490BD8A4F8}"/>
                </a:ext>
              </a:extLst>
            </p:cNvPr>
            <p:cNvSpPr/>
            <p:nvPr/>
          </p:nvSpPr>
          <p:spPr>
            <a:xfrm>
              <a:off x="11555643" y="5395960"/>
              <a:ext cx="216024" cy="216024"/>
            </a:xfrm>
            <a:prstGeom prst="rect">
              <a:avLst/>
            </a:prstGeom>
            <a:solidFill>
              <a:srgbClr val="00409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 xmlns:a16="http://schemas.microsoft.com/office/drawing/2014/main" id="{DD2A9341-D511-47C7-A9FE-DE44ABB20FA2}"/>
                    </a:ext>
                  </a:extLst>
                </p:cNvPr>
                <p:cNvSpPr txBox="1"/>
                <p:nvPr/>
              </p:nvSpPr>
              <p:spPr>
                <a:xfrm>
                  <a:off x="11051587" y="5242652"/>
                  <a:ext cx="432048" cy="404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𝜆</m:t>
                            </m:r>
                          </m:e>
                          <m:sub>
                            <m:sSub>
                              <m:sSubPr>
                                <m:ctrlPr>
                                  <a:rPr kumimoji="1" lang="en-US" altLang="ja-JP" b="0" i="1" smtClean="0">
                                    <a:latin typeface="Cambria Math"/>
                                  </a:rPr>
                                </m:ctrlPr>
                              </m:sSubPr>
                              <m:e>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𝑘</m:t>
                                </m:r>
                              </m:sub>
                            </m:sSub>
                          </m:sub>
                        </m:sSub>
                      </m:oMath>
                    </m:oMathPara>
                  </a14:m>
                  <a:endParaRPr kumimoji="1" lang="ja-JP" altLang="en-US" dirty="0"/>
                </a:p>
              </p:txBody>
            </p:sp>
          </mc:Choice>
          <mc:Fallback xmlns="">
            <p:sp>
              <p:nvSpPr>
                <p:cNvPr id="37" name="テキスト ボックス 36">
                  <a:extLst>
                    <a:ext uri="{FF2B5EF4-FFF2-40B4-BE49-F238E27FC236}">
                      <a16:creationId xmlns:a16="http://schemas.microsoft.com/office/drawing/2014/main" id="{DD2A9341-D511-47C7-A9FE-DE44ABB20FA2}"/>
                    </a:ext>
                  </a:extLst>
                </p:cNvPr>
                <p:cNvSpPr txBox="1">
                  <a:spLocks noRot="1" noChangeAspect="1" noMove="1" noResize="1" noEditPoints="1" noAdjustHandles="1" noChangeArrowheads="1" noChangeShapeType="1" noTextEdit="1"/>
                </p:cNvSpPr>
                <p:nvPr/>
              </p:nvSpPr>
              <p:spPr>
                <a:xfrm>
                  <a:off x="11051587" y="5242652"/>
                  <a:ext cx="432048" cy="404213"/>
                </a:xfrm>
                <a:prstGeom prst="rect">
                  <a:avLst/>
                </a:prstGeom>
                <a:blipFill>
                  <a:blip r:embed="rId16"/>
                  <a:stretch>
                    <a:fillRect r="-4225" b="-1515"/>
                  </a:stretch>
                </a:blipFill>
              </p:spPr>
              <p:txBody>
                <a:bodyPr/>
                <a:lstStyle/>
                <a:p>
                  <a:r>
                    <a:rPr lang="ja-JP" altLang="en-US">
                      <a:noFill/>
                    </a:rPr>
                    <a:t> </a:t>
                  </a:r>
                </a:p>
              </p:txBody>
            </p:sp>
          </mc:Fallback>
        </mc:AlternateContent>
        <p:cxnSp>
          <p:nvCxnSpPr>
            <p:cNvPr id="38" name="直線矢印コネクタ 37">
              <a:extLst>
                <a:ext uri="{FF2B5EF4-FFF2-40B4-BE49-F238E27FC236}">
                  <a16:creationId xmlns="" xmlns:a16="http://schemas.microsoft.com/office/drawing/2014/main" id="{699313BF-7FDC-449C-B660-274EEA1A4EFD}"/>
                </a:ext>
              </a:extLst>
            </p:cNvPr>
            <p:cNvCxnSpPr>
              <a:cxnSpLocks/>
              <a:stCxn id="36" idx="0"/>
              <a:endCxn id="8" idx="4"/>
            </p:cNvCxnSpPr>
            <p:nvPr/>
          </p:nvCxnSpPr>
          <p:spPr>
            <a:xfrm flipV="1">
              <a:off x="11663655" y="4435453"/>
              <a:ext cx="0" cy="960507"/>
            </a:xfrm>
            <a:prstGeom prst="straightConnector1">
              <a:avLst/>
            </a:prstGeom>
            <a:ln w="12700">
              <a:solidFill>
                <a:srgbClr val="004098"/>
              </a:solidFill>
              <a:prstDash val="sysDash"/>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 xmlns:a16="http://schemas.microsoft.com/office/drawing/2014/main" id="{B3484AF7-C22B-4C17-B608-9E8A8110BBCC}"/>
                  </a:ext>
                </a:extLst>
              </p:cNvPr>
              <p:cNvSpPr txBox="1"/>
              <p:nvPr/>
            </p:nvSpPr>
            <p:spPr>
              <a:xfrm>
                <a:off x="10505597" y="1910709"/>
                <a:ext cx="10081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𝑁</m:t>
                      </m:r>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42" name="テキスト ボックス 41">
                <a:extLst>
                  <a:ext uri="{FF2B5EF4-FFF2-40B4-BE49-F238E27FC236}">
                    <a16:creationId xmlns:a16="http://schemas.microsoft.com/office/drawing/2014/main" id="{B3484AF7-C22B-4C17-B608-9E8A8110BBCC}"/>
                  </a:ext>
                </a:extLst>
              </p:cNvPr>
              <p:cNvSpPr txBox="1">
                <a:spLocks noRot="1" noChangeAspect="1" noMove="1" noResize="1" noEditPoints="1" noAdjustHandles="1" noChangeArrowheads="1" noChangeShapeType="1" noTextEdit="1"/>
              </p:cNvSpPr>
              <p:nvPr/>
            </p:nvSpPr>
            <p:spPr>
              <a:xfrm>
                <a:off x="10505597" y="1910709"/>
                <a:ext cx="1008112" cy="369332"/>
              </a:xfrm>
              <a:prstGeom prst="rect">
                <a:avLst/>
              </a:prstGeom>
              <a:blipFill>
                <a:blip r:embed="rId17"/>
                <a:stretch>
                  <a:fillRect/>
                </a:stretch>
              </a:blipFill>
            </p:spPr>
            <p:txBody>
              <a:bodyPr/>
              <a:lstStyle/>
              <a:p>
                <a:r>
                  <a:rPr lang="ja-JP" altLang="en-US">
                    <a:noFill/>
                  </a:rPr>
                  <a:t> </a:t>
                </a:r>
              </a:p>
            </p:txBody>
          </p:sp>
        </mc:Fallback>
      </mc:AlternateContent>
      <p:sp>
        <p:nvSpPr>
          <p:cNvPr id="27" name="正方形/長方形 26"/>
          <p:cNvSpPr/>
          <p:nvPr/>
        </p:nvSpPr>
        <p:spPr>
          <a:xfrm>
            <a:off x="8183404" y="5280915"/>
            <a:ext cx="923967" cy="338426"/>
          </a:xfrm>
          <a:prstGeom prst="rect">
            <a:avLst/>
          </a:prstGeom>
          <a:no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rPr>
              <a:t>Local variables</a:t>
            </a:r>
            <a:endParaRPr kumimoji="1" lang="ja-JP" altLang="en-US" sz="1000" dirty="0">
              <a:solidFill>
                <a:schemeClr val="tx1"/>
              </a:solidFill>
            </a:endParaRPr>
          </a:p>
        </p:txBody>
      </p:sp>
      <p:sp>
        <p:nvSpPr>
          <p:cNvPr id="34" name="正方形/長方形 33"/>
          <p:cNvSpPr/>
          <p:nvPr/>
        </p:nvSpPr>
        <p:spPr>
          <a:xfrm>
            <a:off x="10763555" y="2419350"/>
            <a:ext cx="885444" cy="408221"/>
          </a:xfrm>
          <a:prstGeom prst="rect">
            <a:avLst/>
          </a:prstGeom>
          <a:no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rPr>
              <a:t>Global variables</a:t>
            </a:r>
            <a:endParaRPr kumimoji="1" lang="ja-JP" altLang="en-US" sz="1000" dirty="0">
              <a:solidFill>
                <a:schemeClr val="tx1"/>
              </a:solidFill>
            </a:endParaRPr>
          </a:p>
        </p:txBody>
      </p:sp>
      <p:cxnSp>
        <p:nvCxnSpPr>
          <p:cNvPr id="39" name="直線コネクタ 38"/>
          <p:cNvCxnSpPr>
            <a:stCxn id="34" idx="1"/>
          </p:cNvCxnSpPr>
          <p:nvPr/>
        </p:nvCxnSpPr>
        <p:spPr>
          <a:xfrm flipH="1">
            <a:off x="10306050" y="2623461"/>
            <a:ext cx="457505" cy="529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34" idx="2"/>
          </p:cNvCxnSpPr>
          <p:nvPr/>
        </p:nvCxnSpPr>
        <p:spPr>
          <a:xfrm>
            <a:off x="11206277" y="2827571"/>
            <a:ext cx="349366" cy="120883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9790635" y="533401"/>
                <a:ext cx="2401349" cy="990600"/>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kumimoji="1" lang="en-US" altLang="ja-JP" sz="1200" b="0" i="1" smtClean="0">
                            <a:latin typeface="Cambria Math"/>
                          </a:rPr>
                        </m:ctrlPr>
                      </m:sSubPr>
                      <m:e>
                        <m:r>
                          <a:rPr kumimoji="1" lang="en-US" altLang="ja-JP" sz="1200" b="0" i="1" smtClean="0">
                            <a:latin typeface="Cambria Math"/>
                          </a:rPr>
                          <m:t>𝜋</m:t>
                        </m:r>
                      </m:e>
                      <m:sub>
                        <m:r>
                          <a:rPr kumimoji="1" lang="en-US" altLang="ja-JP" sz="1200" b="0" i="1" smtClean="0">
                            <a:latin typeface="Cambria Math"/>
                          </a:rPr>
                          <m:t>𝑘</m:t>
                        </m:r>
                      </m:sub>
                    </m:sSub>
                  </m:oMath>
                </a14:m>
                <a:r>
                  <a:rPr kumimoji="1" lang="ja-JP" altLang="en-US" sz="1200" b="0" dirty="0">
                    <a:latin typeface="Cambria Math"/>
                  </a:rPr>
                  <a:t>が確率であるための条件</a:t>
                </a:r>
                <a:endParaRPr kumimoji="1" lang="en-US" altLang="ja-JP" sz="1200" b="0" dirty="0">
                  <a:latin typeface="Cambria Math"/>
                </a:endParaRPr>
              </a:p>
              <a:p>
                <a:pPr algn="ctr"/>
                <a14:m>
                  <m:oMathPara xmlns:m="http://schemas.openxmlformats.org/officeDocument/2006/math">
                    <m:oMathParaPr>
                      <m:jc m:val="centerGroup"/>
                    </m:oMathParaPr>
                    <m:oMath xmlns:m="http://schemas.openxmlformats.org/officeDocument/2006/math">
                      <m:r>
                        <a:rPr kumimoji="1" lang="en-US" altLang="ja-JP" sz="1200" b="0" i="1" smtClean="0">
                          <a:latin typeface="Cambria Math"/>
                        </a:rPr>
                        <m:t>0≤</m:t>
                      </m:r>
                      <m:sSub>
                        <m:sSubPr>
                          <m:ctrlPr>
                            <a:rPr kumimoji="1" lang="en-US" altLang="ja-JP" sz="1200" b="0" i="1" smtClean="0">
                              <a:latin typeface="Cambria Math"/>
                            </a:rPr>
                          </m:ctrlPr>
                        </m:sSubPr>
                        <m:e>
                          <m:r>
                            <a:rPr kumimoji="1" lang="en-US" altLang="ja-JP" sz="1200" b="0" i="1" smtClean="0">
                              <a:latin typeface="Cambria Math"/>
                            </a:rPr>
                            <m:t>𝜋</m:t>
                          </m:r>
                        </m:e>
                        <m:sub>
                          <m:r>
                            <a:rPr kumimoji="1" lang="en-US" altLang="ja-JP" sz="1200" b="0" i="1" smtClean="0">
                              <a:latin typeface="Cambria Math"/>
                            </a:rPr>
                            <m:t>𝑘</m:t>
                          </m:r>
                        </m:sub>
                      </m:sSub>
                      <m:r>
                        <a:rPr kumimoji="1" lang="en-US" altLang="ja-JP" sz="1200" b="0" i="1" smtClean="0">
                          <a:latin typeface="Cambria Math"/>
                        </a:rPr>
                        <m:t>≤1</m:t>
                      </m:r>
                    </m:oMath>
                  </m:oMathPara>
                </a14:m>
                <a:endParaRPr kumimoji="1" lang="en-US" altLang="ja-JP" sz="1200" dirty="0"/>
              </a:p>
              <a:p>
                <a:pPr algn="ctr"/>
                <a14:m>
                  <m:oMathPara xmlns:m="http://schemas.openxmlformats.org/officeDocument/2006/math">
                    <m:oMathParaPr>
                      <m:jc m:val="centerGroup"/>
                    </m:oMathParaPr>
                    <m:oMath xmlns:m="http://schemas.openxmlformats.org/officeDocument/2006/math">
                      <m:nary>
                        <m:naryPr>
                          <m:chr m:val="∑"/>
                          <m:ctrlPr>
                            <a:rPr kumimoji="1" lang="ja-JP" altLang="en-US" sz="1200" i="1" smtClean="0">
                              <a:latin typeface="Cambria Math"/>
                            </a:rPr>
                          </m:ctrlPr>
                        </m:naryPr>
                        <m:sub>
                          <m:r>
                            <m:rPr>
                              <m:brk m:alnAt="23"/>
                            </m:rPr>
                            <a:rPr kumimoji="1" lang="en-US" altLang="ja-JP" sz="1200" b="0" i="1" smtClean="0">
                              <a:latin typeface="Cambria Math"/>
                            </a:rPr>
                            <m:t>𝑘</m:t>
                          </m:r>
                          <m:r>
                            <a:rPr kumimoji="1" lang="en-US" altLang="ja-JP" sz="1200" b="0" i="1" smtClean="0">
                              <a:latin typeface="Cambria Math"/>
                            </a:rPr>
                            <m:t>=1</m:t>
                          </m:r>
                        </m:sub>
                        <m:sup>
                          <m:r>
                            <a:rPr kumimoji="1" lang="en-US" altLang="ja-JP" sz="1200" b="0" i="1" smtClean="0">
                              <a:latin typeface="Cambria Math"/>
                            </a:rPr>
                            <m:t>𝐾</m:t>
                          </m:r>
                        </m:sup>
                        <m:e>
                          <m:sSub>
                            <m:sSubPr>
                              <m:ctrlPr>
                                <a:rPr kumimoji="1" lang="en-US" altLang="ja-JP" sz="1200" b="0" i="1" smtClean="0">
                                  <a:latin typeface="Cambria Math"/>
                                </a:rPr>
                              </m:ctrlPr>
                            </m:sSubPr>
                            <m:e>
                              <m:r>
                                <a:rPr kumimoji="1" lang="en-US" altLang="ja-JP" sz="1200" b="0" i="1" smtClean="0">
                                  <a:latin typeface="Cambria Math"/>
                                </a:rPr>
                                <m:t>𝜋</m:t>
                              </m:r>
                            </m:e>
                            <m:sub>
                              <m:r>
                                <a:rPr kumimoji="1" lang="en-US" altLang="ja-JP" sz="1200" b="0" i="1" smtClean="0">
                                  <a:latin typeface="Cambria Math"/>
                                </a:rPr>
                                <m:t>𝑘</m:t>
                              </m:r>
                            </m:sub>
                          </m:sSub>
                        </m:e>
                      </m:nary>
                      <m:r>
                        <a:rPr kumimoji="1" lang="en-US" altLang="ja-JP" sz="1200" b="0" i="1" smtClean="0">
                          <a:latin typeface="Cambria Math"/>
                        </a:rPr>
                        <m:t>=1</m:t>
                      </m:r>
                    </m:oMath>
                  </m:oMathPara>
                </a14:m>
                <a:endParaRPr kumimoji="1" lang="ja-JP" altLang="en-US" sz="12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9790635" y="533401"/>
                <a:ext cx="2401349" cy="990600"/>
              </a:xfrm>
              <a:prstGeom prst="rect">
                <a:avLst/>
              </a:prstGeom>
              <a:blipFill rotWithShape="1">
                <a:blip r:embed="rId18"/>
                <a:stretch>
                  <a:fillRect/>
                </a:stretch>
              </a:blipFill>
              <a:ln>
                <a:solidFill>
                  <a:srgbClr val="004098"/>
                </a:solidFill>
              </a:ln>
            </p:spPr>
            <p:txBody>
              <a:bodyPr/>
              <a:lstStyle/>
              <a:p>
                <a:r>
                  <a:rPr lang="ja-JP" altLang="en-US">
                    <a:noFill/>
                  </a:rPr>
                  <a:t> </a:t>
                </a:r>
              </a:p>
            </p:txBody>
          </p:sp>
        </mc:Fallback>
      </mc:AlternateContent>
    </p:spTree>
    <p:extLst>
      <p:ext uri="{BB962C8B-B14F-4D97-AF65-F5344CB8AC3E}">
        <p14:creationId xmlns:p14="http://schemas.microsoft.com/office/powerpoint/2010/main" val="131844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 xmlns:a16="http://schemas.microsoft.com/office/drawing/2014/main" id="{609DAD4F-47BD-4AD3-A595-662635909D8B}"/>
              </a:ext>
            </a:extLst>
          </p:cNvPr>
          <p:cNvSpPr/>
          <p:nvPr/>
        </p:nvSpPr>
        <p:spPr>
          <a:xfrm>
            <a:off x="0" y="0"/>
            <a:ext cx="12192000" cy="490194"/>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t>Basic BBVI for 1-dim Gaussian Mixture Model (GMM)</a:t>
            </a:r>
            <a:endParaRPr kumimoji="1" lang="ja-JP" altLang="en-US" b="1" dirty="0"/>
          </a:p>
        </p:txBody>
      </p:sp>
      <mc:AlternateContent xmlns:mc="http://schemas.openxmlformats.org/markup-compatibility/2006" xmlns:a14="http://schemas.microsoft.com/office/drawing/2010/main">
        <mc:Choice Requires="a14">
          <p:sp>
            <p:nvSpPr>
              <p:cNvPr id="3" name="テキスト ボックス 2"/>
              <p:cNvSpPr txBox="1"/>
              <p:nvPr/>
            </p:nvSpPr>
            <p:spPr>
              <a:xfrm>
                <a:off x="0" y="490194"/>
                <a:ext cx="12192000" cy="3665362"/>
              </a:xfrm>
              <a:prstGeom prst="rect">
                <a:avLst/>
              </a:prstGeom>
              <a:noFill/>
            </p:spPr>
            <p:txBody>
              <a:bodyPr wrap="square" rtlCol="0">
                <a:spAutoFit/>
              </a:bodyPr>
              <a:lstStyle/>
              <a:p>
                <a:r>
                  <a:rPr kumimoji="1" lang="en-US" altLang="ja-JP" dirty="0"/>
                  <a:t>Evidence </a:t>
                </a:r>
                <a14:m>
                  <m:oMath xmlns:m="http://schemas.openxmlformats.org/officeDocument/2006/math">
                    <m:r>
                      <a:rPr kumimoji="1" lang="en-US" altLang="ja-JP" b="0" i="1" smtClean="0">
                        <a:latin typeface="Cambria Math"/>
                      </a:rPr>
                      <m:t>𝑝</m:t>
                    </m:r>
                    <m:r>
                      <a:rPr kumimoji="1" lang="en-US" altLang="ja-JP" b="0" i="1" smtClean="0">
                        <a:latin typeface="Cambria Math"/>
                      </a:rPr>
                      <m:t>(</m:t>
                    </m:r>
                    <m:r>
                      <a:rPr kumimoji="1" lang="en-US" altLang="ja-JP" b="0" i="1" smtClean="0">
                        <a:latin typeface="Cambria Math"/>
                      </a:rPr>
                      <m:t>𝑥</m:t>
                    </m:r>
                    <m:r>
                      <a:rPr kumimoji="1" lang="en-US" altLang="ja-JP" b="0" i="1" smtClean="0">
                        <a:latin typeface="Cambria Math"/>
                      </a:rPr>
                      <m:t>,</m:t>
                    </m:r>
                    <m:r>
                      <a:rPr kumimoji="1" lang="en-US" altLang="ja-JP" b="0" i="1" smtClean="0">
                        <a:latin typeface="Cambria Math"/>
                      </a:rPr>
                      <m:t>𝑧</m:t>
                    </m:r>
                    <m:r>
                      <a:rPr kumimoji="1" lang="en-US" altLang="ja-JP" b="0" i="1" smtClean="0">
                        <a:latin typeface="Cambria Math"/>
                      </a:rPr>
                      <m:t>,</m:t>
                    </m:r>
                    <m:r>
                      <a:rPr kumimoji="1" lang="en-US" altLang="ja-JP" b="0" i="1" smtClean="0">
                        <a:latin typeface="Cambria Math"/>
                      </a:rPr>
                      <m:t>𝜋</m:t>
                    </m:r>
                    <m:r>
                      <a:rPr kumimoji="1" lang="en-US" altLang="ja-JP" b="0" i="1" smtClean="0">
                        <a:latin typeface="Cambria Math"/>
                      </a:rPr>
                      <m:t>,</m:t>
                    </m:r>
                    <m:r>
                      <a:rPr kumimoji="1" lang="en-US" altLang="ja-JP" b="0" i="1" smtClean="0">
                        <a:latin typeface="Cambria Math"/>
                      </a:rPr>
                      <m:t>𝜇</m:t>
                    </m:r>
                    <m:r>
                      <a:rPr kumimoji="1" lang="en-US" altLang="ja-JP" b="0" i="1" smtClean="0">
                        <a:latin typeface="Cambria Math"/>
                      </a:rPr>
                      <m:t>)</m:t>
                    </m:r>
                  </m:oMath>
                </a14:m>
                <a:r>
                  <a:rPr kumimoji="1" lang="ja-JP" altLang="en-US" dirty="0"/>
                  <a:t>の</a:t>
                </a:r>
                <a:r>
                  <a:rPr kumimoji="1" lang="en-US" altLang="ja-JP" dirty="0"/>
                  <a:t>ELBO</a:t>
                </a:r>
                <a:r>
                  <a:rPr kumimoji="1" lang="ja-JP" altLang="en-US" dirty="0"/>
                  <a:t>は</a:t>
                </a:r>
                <a:endParaRPr kumimoji="1" lang="en-US" altLang="ja-JP"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a:rPr>
                        <m:t>𝐿</m:t>
                      </m:r>
                      <m:d>
                        <m:dPr>
                          <m:ctrlPr>
                            <a:rPr kumimoji="1" lang="en-US" altLang="ja-JP" b="0" i="1" smtClean="0">
                              <a:latin typeface="Cambria Math"/>
                            </a:rPr>
                          </m:ctrlPr>
                        </m:dPr>
                        <m:e>
                          <m:r>
                            <a:rPr kumimoji="1" lang="en-US" altLang="ja-JP" b="0" i="1" smtClean="0">
                              <a:latin typeface="Cambria Math"/>
                            </a:rPr>
                            <m:t>𝑞</m:t>
                          </m:r>
                          <m:d>
                            <m:dPr>
                              <m:ctrlPr>
                                <a:rPr kumimoji="1" lang="en-US" altLang="ja-JP" b="0" i="1" smtClean="0">
                                  <a:latin typeface="Cambria Math"/>
                                </a:rPr>
                              </m:ctrlPr>
                            </m:dPr>
                            <m:e>
                              <m:r>
                                <a:rPr kumimoji="1" lang="en-US" altLang="ja-JP" b="0" i="1" smtClean="0">
                                  <a:latin typeface="Cambria Math"/>
                                </a:rPr>
                                <m:t>𝑧</m:t>
                              </m:r>
                              <m:r>
                                <a:rPr kumimoji="1" lang="en-US" altLang="ja-JP" b="0" i="1" smtClean="0">
                                  <a:latin typeface="Cambria Math"/>
                                </a:rPr>
                                <m:t>,</m:t>
                              </m:r>
                              <m:r>
                                <a:rPr kumimoji="1" lang="en-US" altLang="ja-JP" b="0" i="1" smtClean="0">
                                  <a:latin typeface="Cambria Math"/>
                                </a:rPr>
                                <m:t>𝜇</m:t>
                              </m:r>
                              <m:r>
                                <a:rPr kumimoji="1" lang="en-US" altLang="ja-JP" b="0" i="1" smtClean="0">
                                  <a:latin typeface="Cambria Math"/>
                                </a:rPr>
                                <m:t>,</m:t>
                              </m:r>
                              <m:r>
                                <a:rPr kumimoji="1" lang="en-US" altLang="ja-JP" b="0" i="1" smtClean="0">
                                  <a:latin typeface="Cambria Math"/>
                                </a:rPr>
                                <m:t>𝜋</m:t>
                              </m:r>
                            </m:e>
                          </m:d>
                        </m:e>
                      </m:d>
                      <m:r>
                        <a:rPr kumimoji="1" lang="en-US" altLang="ja-JP" b="0" i="1" smtClean="0">
                          <a:latin typeface="Cambria Math"/>
                        </a:rPr>
                        <m:t>=</m:t>
                      </m:r>
                      <m:sSub>
                        <m:sSubPr>
                          <m:ctrlPr>
                            <a:rPr kumimoji="1" lang="en-US" altLang="ja-JP" b="0" i="1" smtClean="0">
                              <a:latin typeface="Cambria Math"/>
                            </a:rPr>
                          </m:ctrlPr>
                        </m:sSubPr>
                        <m:e>
                          <m:r>
                            <a:rPr kumimoji="1" lang="en-US" altLang="ja-JP" b="0" i="1" smtClean="0">
                              <a:latin typeface="Cambria Math"/>
                            </a:rPr>
                            <m:t>𝐸</m:t>
                          </m:r>
                        </m:e>
                        <m:sub>
                          <m:r>
                            <a:rPr kumimoji="1" lang="en-US" altLang="ja-JP" b="0" i="1" smtClean="0">
                              <a:latin typeface="Cambria Math"/>
                            </a:rPr>
                            <m:t>𝑞</m:t>
                          </m:r>
                          <m:r>
                            <a:rPr kumimoji="1" lang="en-US" altLang="ja-JP" b="0" i="1" smtClean="0">
                              <a:latin typeface="Cambria Math"/>
                            </a:rPr>
                            <m:t>(</m:t>
                          </m:r>
                          <m:r>
                            <a:rPr kumimoji="1" lang="en-US" altLang="ja-JP" b="0" i="1" smtClean="0">
                              <a:latin typeface="Cambria Math"/>
                            </a:rPr>
                            <m:t>𝑧</m:t>
                          </m:r>
                          <m:r>
                            <a:rPr kumimoji="1" lang="en-US" altLang="ja-JP" b="0" i="1" smtClean="0">
                              <a:latin typeface="Cambria Math"/>
                            </a:rPr>
                            <m:t>,</m:t>
                          </m:r>
                          <m:r>
                            <a:rPr kumimoji="1" lang="en-US" altLang="ja-JP" b="0" i="1" smtClean="0">
                              <a:latin typeface="Cambria Math"/>
                            </a:rPr>
                            <m:t>𝜇</m:t>
                          </m:r>
                          <m:r>
                            <a:rPr kumimoji="1" lang="en-US" altLang="ja-JP" b="0" i="1" smtClean="0">
                              <a:latin typeface="Cambria Math"/>
                            </a:rPr>
                            <m:t>,</m:t>
                          </m:r>
                          <m:r>
                            <a:rPr kumimoji="1" lang="en-US" altLang="ja-JP" b="0" i="1" smtClean="0">
                              <a:latin typeface="Cambria Math"/>
                            </a:rPr>
                            <m:t>𝜋</m:t>
                          </m:r>
                          <m:r>
                            <a:rPr kumimoji="1" lang="en-US" altLang="ja-JP" b="0" i="1" smtClean="0">
                              <a:latin typeface="Cambria Math"/>
                            </a:rPr>
                            <m:t>)</m:t>
                          </m:r>
                        </m:sub>
                      </m:sSub>
                      <m:r>
                        <a:rPr kumimoji="1" lang="en-US" altLang="ja-JP" b="0" i="1" smtClean="0">
                          <a:latin typeface="Cambria Math"/>
                        </a:rPr>
                        <m:t>[</m:t>
                      </m:r>
                      <m:func>
                        <m:funcPr>
                          <m:ctrlPr>
                            <a:rPr kumimoji="1" lang="en-US" altLang="ja-JP" b="0" i="1" smtClean="0">
                              <a:latin typeface="Cambria Math"/>
                            </a:rPr>
                          </m:ctrlPr>
                        </m:funcPr>
                        <m:fName>
                          <m:r>
                            <m:rPr>
                              <m:sty m:val="p"/>
                            </m:rPr>
                            <a:rPr kumimoji="1" lang="en-US" altLang="ja-JP" b="0" i="0" smtClean="0">
                              <a:latin typeface="Cambria Math"/>
                            </a:rPr>
                            <m:t>log</m:t>
                          </m:r>
                        </m:fName>
                        <m:e>
                          <m:r>
                            <a:rPr kumimoji="1" lang="en-US" altLang="ja-JP" b="0" i="1" smtClean="0">
                              <a:latin typeface="Cambria Math"/>
                            </a:rPr>
                            <m:t>𝑝</m:t>
                          </m:r>
                          <m:d>
                            <m:dPr>
                              <m:ctrlPr>
                                <a:rPr kumimoji="1" lang="en-US" altLang="ja-JP" b="0" i="1" smtClean="0">
                                  <a:latin typeface="Cambria Math"/>
                                </a:rPr>
                              </m:ctrlPr>
                            </m:dPr>
                            <m:e>
                              <m:r>
                                <a:rPr kumimoji="1" lang="en-US" altLang="ja-JP" b="0" i="1" smtClean="0">
                                  <a:latin typeface="Cambria Math"/>
                                </a:rPr>
                                <m:t>𝑥</m:t>
                              </m:r>
                              <m:r>
                                <a:rPr kumimoji="1" lang="en-US" altLang="ja-JP" b="0" i="1" smtClean="0">
                                  <a:latin typeface="Cambria Math"/>
                                </a:rPr>
                                <m:t>,</m:t>
                              </m:r>
                              <m:r>
                                <a:rPr kumimoji="1" lang="en-US" altLang="ja-JP" b="0" i="1" smtClean="0">
                                  <a:latin typeface="Cambria Math"/>
                                </a:rPr>
                                <m:t>𝑧</m:t>
                              </m:r>
                              <m:r>
                                <a:rPr kumimoji="1" lang="en-US" altLang="ja-JP" b="0" i="1" smtClean="0">
                                  <a:latin typeface="Cambria Math"/>
                                </a:rPr>
                                <m:t>,</m:t>
                              </m:r>
                              <m:r>
                                <a:rPr kumimoji="1" lang="en-US" altLang="ja-JP" b="0" i="1" smtClean="0">
                                  <a:latin typeface="Cambria Math"/>
                                </a:rPr>
                                <m:t>𝜋</m:t>
                              </m:r>
                              <m:r>
                                <a:rPr kumimoji="1" lang="en-US" altLang="ja-JP" b="0" i="1" smtClean="0">
                                  <a:latin typeface="Cambria Math"/>
                                </a:rPr>
                                <m:t>,</m:t>
                              </m:r>
                              <m:r>
                                <a:rPr kumimoji="1" lang="en-US" altLang="ja-JP" b="0" i="1" smtClean="0">
                                  <a:latin typeface="Cambria Math"/>
                                </a:rPr>
                                <m:t>𝜇</m:t>
                              </m:r>
                            </m:e>
                          </m:d>
                        </m:e>
                      </m:func>
                      <m:r>
                        <a:rPr kumimoji="1" lang="en-US" altLang="ja-JP" b="0" i="1" smtClean="0">
                          <a:latin typeface="Cambria Math"/>
                        </a:rPr>
                        <m:t>−</m:t>
                      </m:r>
                      <m:func>
                        <m:funcPr>
                          <m:ctrlPr>
                            <a:rPr kumimoji="1" lang="en-US" altLang="ja-JP" b="0" i="1" smtClean="0">
                              <a:latin typeface="Cambria Math"/>
                            </a:rPr>
                          </m:ctrlPr>
                        </m:funcPr>
                        <m:fName>
                          <m:r>
                            <m:rPr>
                              <m:sty m:val="p"/>
                            </m:rPr>
                            <a:rPr kumimoji="1" lang="en-US" altLang="ja-JP" b="0" i="0" smtClean="0">
                              <a:latin typeface="Cambria Math"/>
                            </a:rPr>
                            <m:t>log</m:t>
                          </m:r>
                        </m:fName>
                        <m:e>
                          <m:r>
                            <a:rPr kumimoji="1" lang="en-US" altLang="ja-JP" b="0" i="1" smtClean="0">
                              <a:latin typeface="Cambria Math"/>
                            </a:rPr>
                            <m:t>𝑞</m:t>
                          </m:r>
                          <m:r>
                            <a:rPr kumimoji="1" lang="en-US" altLang="ja-JP" b="0" i="1" smtClean="0">
                              <a:latin typeface="Cambria Math"/>
                            </a:rPr>
                            <m:t>(</m:t>
                          </m:r>
                          <m:r>
                            <a:rPr kumimoji="1" lang="en-US" altLang="ja-JP" b="0" i="1" smtClean="0">
                              <a:latin typeface="Cambria Math"/>
                            </a:rPr>
                            <m:t>𝑧</m:t>
                          </m:r>
                          <m:r>
                            <a:rPr kumimoji="1" lang="en-US" altLang="ja-JP" b="0" i="1" smtClean="0">
                              <a:latin typeface="Cambria Math"/>
                            </a:rPr>
                            <m:t>,</m:t>
                          </m:r>
                          <m:r>
                            <a:rPr kumimoji="1" lang="en-US" altLang="ja-JP" b="0" i="1" smtClean="0">
                              <a:latin typeface="Cambria Math"/>
                            </a:rPr>
                            <m:t>𝜇</m:t>
                          </m:r>
                          <m:r>
                            <a:rPr kumimoji="1" lang="en-US" altLang="ja-JP" b="0" i="1" smtClean="0">
                              <a:latin typeface="Cambria Math"/>
                            </a:rPr>
                            <m:t>,</m:t>
                          </m:r>
                          <m:r>
                            <a:rPr kumimoji="1" lang="en-US" altLang="ja-JP" b="0" i="1" smtClean="0">
                              <a:latin typeface="Cambria Math"/>
                            </a:rPr>
                            <m:t>𝜋</m:t>
                          </m:r>
                          <m:r>
                            <a:rPr kumimoji="1" lang="en-US" altLang="ja-JP" b="0" i="1" smtClean="0">
                              <a:latin typeface="Cambria Math"/>
                            </a:rPr>
                            <m:t>)</m:t>
                          </m:r>
                        </m:e>
                      </m:func>
                      <m:r>
                        <a:rPr kumimoji="1" lang="en-US" altLang="ja-JP" b="0" i="1" smtClean="0">
                          <a:latin typeface="Cambria Math"/>
                        </a:rPr>
                        <m:t>]</m:t>
                      </m:r>
                    </m:oMath>
                  </m:oMathPara>
                </a14:m>
                <a:endParaRPr kumimoji="1" lang="en-US" altLang="ja-JP" dirty="0"/>
              </a:p>
              <a:p>
                <a:r>
                  <a:rPr lang="ja-JP" altLang="en-US" dirty="0"/>
                  <a:t>となる。</a:t>
                </a:r>
                <a:r>
                  <a:rPr lang="en-US" altLang="ja-JP" dirty="0"/>
                  <a:t>Basic BBVI</a:t>
                </a:r>
                <a:r>
                  <a:rPr lang="ja-JP" altLang="en-US" dirty="0"/>
                  <a:t>（</a:t>
                </a:r>
                <a:r>
                  <a:rPr lang="en-US" altLang="ja-JP" dirty="0"/>
                  <a:t>Score Function Gradients</a:t>
                </a:r>
                <a:r>
                  <a:rPr lang="ja-JP" altLang="en-US" dirty="0"/>
                  <a:t>）の場合、</a:t>
                </a:r>
                <a:r>
                  <a:rPr lang="en-US" altLang="ja-JP" dirty="0"/>
                  <a:t>ELBO</a:t>
                </a:r>
                <a:r>
                  <a:rPr lang="ja-JP" altLang="en-US" dirty="0"/>
                  <a:t>の勾配は</a:t>
                </a:r>
                <a:endParaRPr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0" smtClean="0">
                              <a:latin typeface="Cambria Math"/>
                            </a:rPr>
                            <m:t>𝛻</m:t>
                          </m:r>
                        </m:e>
                        <m:sub>
                          <m:r>
                            <a:rPr kumimoji="1" lang="en-US" altLang="ja-JP" b="0" i="1" smtClean="0">
                              <a:latin typeface="Cambria Math"/>
                            </a:rPr>
                            <m:t>𝜆</m:t>
                          </m:r>
                        </m:sub>
                      </m:sSub>
                      <m:r>
                        <a:rPr kumimoji="1" lang="en-US" altLang="ja-JP" b="0" i="1" smtClean="0">
                          <a:latin typeface="Cambria Math"/>
                        </a:rPr>
                        <m:t>𝐿</m:t>
                      </m:r>
                      <m:r>
                        <a:rPr kumimoji="1" lang="en-US" altLang="ja-JP" b="0" i="1" smtClean="0">
                          <a:latin typeface="Cambria Math"/>
                        </a:rPr>
                        <m:t>=</m:t>
                      </m:r>
                      <m:sSub>
                        <m:sSubPr>
                          <m:ctrlPr>
                            <a:rPr kumimoji="1" lang="en-US" altLang="ja-JP" b="0" i="1" smtClean="0">
                              <a:latin typeface="Cambria Math"/>
                            </a:rPr>
                          </m:ctrlPr>
                        </m:sSubPr>
                        <m:e>
                          <m:r>
                            <a:rPr kumimoji="1" lang="en-US" altLang="ja-JP" b="0" i="1" smtClean="0">
                              <a:latin typeface="Cambria Math"/>
                            </a:rPr>
                            <m:t>𝐸</m:t>
                          </m:r>
                        </m:e>
                        <m:sub>
                          <m:r>
                            <a:rPr kumimoji="1" lang="en-US" altLang="ja-JP" b="0" i="1" smtClean="0">
                              <a:latin typeface="Cambria Math"/>
                            </a:rPr>
                            <m:t>𝑞</m:t>
                          </m:r>
                          <m:r>
                            <a:rPr kumimoji="1" lang="en-US" altLang="ja-JP" b="0" i="1" smtClean="0">
                              <a:latin typeface="Cambria Math"/>
                            </a:rPr>
                            <m:t>(</m:t>
                          </m:r>
                          <m:r>
                            <a:rPr kumimoji="1" lang="en-US" altLang="ja-JP" b="0" i="1" smtClean="0">
                              <a:latin typeface="Cambria Math"/>
                            </a:rPr>
                            <m:t>𝑧</m:t>
                          </m:r>
                          <m:r>
                            <a:rPr kumimoji="1" lang="en-US" altLang="ja-JP" b="0" i="1" smtClean="0">
                              <a:latin typeface="Cambria Math"/>
                            </a:rPr>
                            <m:t>,</m:t>
                          </m:r>
                          <m:r>
                            <a:rPr kumimoji="1" lang="en-US" altLang="ja-JP" b="0" i="1" smtClean="0">
                              <a:latin typeface="Cambria Math"/>
                            </a:rPr>
                            <m:t>𝜇</m:t>
                          </m:r>
                          <m:r>
                            <a:rPr kumimoji="1" lang="en-US" altLang="ja-JP" b="0" i="1" smtClean="0">
                              <a:latin typeface="Cambria Math"/>
                            </a:rPr>
                            <m:t>,</m:t>
                          </m:r>
                          <m:r>
                            <a:rPr kumimoji="1" lang="en-US" altLang="ja-JP" b="0" i="1" smtClean="0">
                              <a:latin typeface="Cambria Math"/>
                            </a:rPr>
                            <m:t>𝜋</m:t>
                          </m:r>
                          <m:r>
                            <a:rPr kumimoji="1" lang="en-US" altLang="ja-JP" b="0" i="1" smtClean="0">
                              <a:latin typeface="Cambria Math"/>
                            </a:rPr>
                            <m:t>)</m:t>
                          </m:r>
                        </m:sub>
                      </m:sSub>
                      <m:r>
                        <a:rPr kumimoji="1" lang="en-US" altLang="ja-JP" b="0" i="1" smtClean="0">
                          <a:latin typeface="Cambria Math"/>
                        </a:rPr>
                        <m:t>[</m:t>
                      </m:r>
                      <m:d>
                        <m:dPr>
                          <m:ctrlPr>
                            <a:rPr kumimoji="1" lang="en-US" altLang="ja-JP" b="0" i="1" smtClean="0">
                              <a:latin typeface="Cambria Math"/>
                            </a:rPr>
                          </m:ctrlPr>
                        </m:dPr>
                        <m:e>
                          <m:sSub>
                            <m:sSubPr>
                              <m:ctrlPr>
                                <a:rPr kumimoji="1" lang="en-US" altLang="ja-JP" b="0" i="1" smtClean="0">
                                  <a:latin typeface="Cambria Math"/>
                                </a:rPr>
                              </m:ctrlPr>
                            </m:sSubPr>
                            <m:e>
                              <m:r>
                                <a:rPr kumimoji="1" lang="en-US" altLang="ja-JP" b="0" i="0" smtClean="0">
                                  <a:latin typeface="Cambria Math"/>
                                </a:rPr>
                                <m:t>𝛻</m:t>
                              </m:r>
                            </m:e>
                            <m:sub>
                              <m:r>
                                <a:rPr kumimoji="1" lang="en-US" altLang="ja-JP" b="0" i="1" smtClean="0">
                                  <a:latin typeface="Cambria Math"/>
                                </a:rPr>
                                <m:t>𝜆</m:t>
                              </m:r>
                            </m:sub>
                          </m:sSub>
                          <m:func>
                            <m:funcPr>
                              <m:ctrlPr>
                                <a:rPr kumimoji="1" lang="en-US" altLang="ja-JP" b="0" i="1" smtClean="0">
                                  <a:latin typeface="Cambria Math"/>
                                </a:rPr>
                              </m:ctrlPr>
                            </m:funcPr>
                            <m:fName>
                              <m:r>
                                <m:rPr>
                                  <m:sty m:val="p"/>
                                </m:rPr>
                                <a:rPr kumimoji="1" lang="en-US" altLang="ja-JP" b="0" i="0" smtClean="0">
                                  <a:latin typeface="Cambria Math"/>
                                </a:rPr>
                                <m:t>log</m:t>
                              </m:r>
                            </m:fName>
                            <m:e>
                              <m:r>
                                <a:rPr kumimoji="1" lang="en-US" altLang="ja-JP" b="0" i="1" smtClean="0">
                                  <a:latin typeface="Cambria Math"/>
                                </a:rPr>
                                <m:t>𝑞</m:t>
                              </m:r>
                              <m:r>
                                <a:rPr kumimoji="1" lang="en-US" altLang="ja-JP" b="0" i="1" smtClean="0">
                                  <a:latin typeface="Cambria Math"/>
                                </a:rPr>
                                <m:t>(</m:t>
                              </m:r>
                              <m:r>
                                <a:rPr kumimoji="1" lang="en-US" altLang="ja-JP" b="0" i="1" smtClean="0">
                                  <a:latin typeface="Cambria Math"/>
                                </a:rPr>
                                <m:t>𝑧</m:t>
                              </m:r>
                              <m:r>
                                <a:rPr kumimoji="1" lang="en-US" altLang="ja-JP" b="0" i="1" smtClean="0">
                                  <a:latin typeface="Cambria Math"/>
                                </a:rPr>
                                <m:t>,</m:t>
                              </m:r>
                              <m:r>
                                <a:rPr kumimoji="1" lang="en-US" altLang="ja-JP" b="0" i="1" smtClean="0">
                                  <a:latin typeface="Cambria Math"/>
                                </a:rPr>
                                <m:t>𝜇</m:t>
                              </m:r>
                              <m:r>
                                <a:rPr kumimoji="1" lang="en-US" altLang="ja-JP" b="0" i="1" smtClean="0">
                                  <a:latin typeface="Cambria Math"/>
                                </a:rPr>
                                <m:t>,</m:t>
                              </m:r>
                              <m:r>
                                <a:rPr kumimoji="1" lang="en-US" altLang="ja-JP" b="0" i="1" smtClean="0">
                                  <a:latin typeface="Cambria Math"/>
                                </a:rPr>
                                <m:t>𝜋</m:t>
                              </m:r>
                              <m:r>
                                <a:rPr kumimoji="1" lang="en-US" altLang="ja-JP" b="0" i="1" smtClean="0">
                                  <a:latin typeface="Cambria Math"/>
                                </a:rPr>
                                <m:t>)</m:t>
                              </m:r>
                            </m:e>
                          </m:func>
                        </m:e>
                      </m:d>
                      <m:d>
                        <m:dPr>
                          <m:ctrlPr>
                            <a:rPr kumimoji="1" lang="en-US" altLang="ja-JP" b="0" i="1" smtClean="0">
                              <a:latin typeface="Cambria Math"/>
                            </a:rPr>
                          </m:ctrlPr>
                        </m:dPr>
                        <m:e>
                          <m:func>
                            <m:funcPr>
                              <m:ctrlPr>
                                <a:rPr kumimoji="1" lang="en-US" altLang="ja-JP" b="0" i="1" smtClean="0">
                                  <a:latin typeface="Cambria Math"/>
                                </a:rPr>
                              </m:ctrlPr>
                            </m:funcPr>
                            <m:fName>
                              <m:r>
                                <m:rPr>
                                  <m:sty m:val="p"/>
                                </m:rPr>
                                <a:rPr kumimoji="1" lang="en-US" altLang="ja-JP" b="0" i="0" smtClean="0">
                                  <a:latin typeface="Cambria Math"/>
                                </a:rPr>
                                <m:t>log</m:t>
                              </m:r>
                            </m:fName>
                            <m:e>
                              <m:r>
                                <a:rPr kumimoji="1" lang="en-US" altLang="ja-JP" b="0" i="1" smtClean="0">
                                  <a:latin typeface="Cambria Math"/>
                                </a:rPr>
                                <m:t>𝑝</m:t>
                              </m:r>
                              <m:d>
                                <m:dPr>
                                  <m:ctrlPr>
                                    <a:rPr kumimoji="1" lang="en-US" altLang="ja-JP" b="0" i="1" smtClean="0">
                                      <a:latin typeface="Cambria Math"/>
                                    </a:rPr>
                                  </m:ctrlPr>
                                </m:dPr>
                                <m:e>
                                  <m:r>
                                    <a:rPr kumimoji="1" lang="en-US" altLang="ja-JP" b="0" i="1" smtClean="0">
                                      <a:latin typeface="Cambria Math"/>
                                    </a:rPr>
                                    <m:t>𝑥</m:t>
                                  </m:r>
                                  <m:r>
                                    <a:rPr kumimoji="1" lang="en-US" altLang="ja-JP" b="0" i="1" smtClean="0">
                                      <a:latin typeface="Cambria Math"/>
                                    </a:rPr>
                                    <m:t>,</m:t>
                                  </m:r>
                                  <m:r>
                                    <a:rPr kumimoji="1" lang="en-US" altLang="ja-JP" b="0" i="1" smtClean="0">
                                      <a:latin typeface="Cambria Math"/>
                                    </a:rPr>
                                    <m:t>𝑧</m:t>
                                  </m:r>
                                  <m:r>
                                    <a:rPr kumimoji="1" lang="en-US" altLang="ja-JP" b="0" i="1" smtClean="0">
                                      <a:latin typeface="Cambria Math"/>
                                    </a:rPr>
                                    <m:t>,</m:t>
                                  </m:r>
                                  <m:r>
                                    <a:rPr kumimoji="1" lang="en-US" altLang="ja-JP" b="0" i="1" smtClean="0">
                                      <a:latin typeface="Cambria Math"/>
                                    </a:rPr>
                                    <m:t>𝜋</m:t>
                                  </m:r>
                                  <m:r>
                                    <a:rPr kumimoji="1" lang="en-US" altLang="ja-JP" b="0" i="1" smtClean="0">
                                      <a:latin typeface="Cambria Math"/>
                                    </a:rPr>
                                    <m:t>,</m:t>
                                  </m:r>
                                  <m:r>
                                    <a:rPr kumimoji="1" lang="en-US" altLang="ja-JP" b="0" i="1" smtClean="0">
                                      <a:latin typeface="Cambria Math"/>
                                    </a:rPr>
                                    <m:t>𝜇</m:t>
                                  </m:r>
                                </m:e>
                              </m:d>
                              <m:r>
                                <a:rPr kumimoji="1" lang="en-US" altLang="ja-JP" b="0" i="1" smtClean="0">
                                  <a:latin typeface="Cambria Math"/>
                                </a:rPr>
                                <m:t>−</m:t>
                              </m:r>
                              <m:func>
                                <m:funcPr>
                                  <m:ctrlPr>
                                    <a:rPr kumimoji="1" lang="en-US" altLang="ja-JP" b="0" i="1" smtClean="0">
                                      <a:latin typeface="Cambria Math"/>
                                    </a:rPr>
                                  </m:ctrlPr>
                                </m:funcPr>
                                <m:fName>
                                  <m:r>
                                    <m:rPr>
                                      <m:sty m:val="p"/>
                                    </m:rPr>
                                    <a:rPr kumimoji="1" lang="en-US" altLang="ja-JP" b="0" i="0" smtClean="0">
                                      <a:latin typeface="Cambria Math"/>
                                    </a:rPr>
                                    <m:t>log</m:t>
                                  </m:r>
                                </m:fName>
                                <m:e>
                                  <m:r>
                                    <a:rPr kumimoji="1" lang="en-US" altLang="ja-JP" b="0" i="1" smtClean="0">
                                      <a:latin typeface="Cambria Math"/>
                                    </a:rPr>
                                    <m:t>𝑞</m:t>
                                  </m:r>
                                  <m:r>
                                    <a:rPr kumimoji="1" lang="en-US" altLang="ja-JP" b="0" i="1" smtClean="0">
                                      <a:latin typeface="Cambria Math"/>
                                    </a:rPr>
                                    <m:t>(</m:t>
                                  </m:r>
                                  <m:r>
                                    <a:rPr kumimoji="1" lang="en-US" altLang="ja-JP" b="0" i="1" smtClean="0">
                                      <a:latin typeface="Cambria Math"/>
                                    </a:rPr>
                                    <m:t>𝑧</m:t>
                                  </m:r>
                                  <m:r>
                                    <a:rPr kumimoji="1" lang="en-US" altLang="ja-JP" b="0" i="1" smtClean="0">
                                      <a:latin typeface="Cambria Math"/>
                                    </a:rPr>
                                    <m:t>,</m:t>
                                  </m:r>
                                  <m:r>
                                    <a:rPr kumimoji="1" lang="en-US" altLang="ja-JP" b="0" i="1" smtClean="0">
                                      <a:latin typeface="Cambria Math"/>
                                    </a:rPr>
                                    <m:t>𝜇</m:t>
                                  </m:r>
                                  <m:r>
                                    <a:rPr kumimoji="1" lang="en-US" altLang="ja-JP" b="0" i="1" smtClean="0">
                                      <a:latin typeface="Cambria Math"/>
                                    </a:rPr>
                                    <m:t>,</m:t>
                                  </m:r>
                                  <m:r>
                                    <a:rPr kumimoji="1" lang="en-US" altLang="ja-JP" b="0" i="1" smtClean="0">
                                      <a:latin typeface="Cambria Math"/>
                                    </a:rPr>
                                    <m:t>𝜋</m:t>
                                  </m:r>
                                  <m:r>
                                    <a:rPr kumimoji="1" lang="en-US" altLang="ja-JP" b="0" i="1" smtClean="0">
                                      <a:latin typeface="Cambria Math"/>
                                    </a:rPr>
                                    <m:t>)</m:t>
                                  </m:r>
                                </m:e>
                              </m:func>
                            </m:e>
                          </m:func>
                        </m:e>
                      </m:d>
                      <m:r>
                        <a:rPr kumimoji="1" lang="en-US" altLang="ja-JP" b="0" i="1" smtClean="0">
                          <a:latin typeface="Cambria Math"/>
                        </a:rPr>
                        <m:t>]</m:t>
                      </m:r>
                    </m:oMath>
                  </m:oMathPara>
                </a14:m>
                <a:endParaRPr kumimoji="1" lang="en-US" altLang="ja-JP" dirty="0"/>
              </a:p>
              <a:p>
                <a:r>
                  <a:rPr lang="ja-JP" altLang="en-US" dirty="0"/>
                  <a:t>となる。</a:t>
                </a:r>
                <a:endParaRPr lang="en-US" altLang="ja-JP" dirty="0"/>
              </a:p>
              <a:p>
                <a:r>
                  <a:rPr kumimoji="1" lang="ja-JP" altLang="en-US" dirty="0"/>
                  <a:t>モンテカルロ近似を用いると</a:t>
                </a:r>
                <a:endParaRPr kumimoji="1"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0" smtClean="0">
                              <a:latin typeface="Cambria Math"/>
                            </a:rPr>
                            <m:t>𝛻</m:t>
                          </m:r>
                        </m:e>
                        <m:sub>
                          <m:r>
                            <a:rPr kumimoji="1" lang="en-US" altLang="ja-JP" b="0" i="1" smtClean="0">
                              <a:latin typeface="Cambria Math"/>
                            </a:rPr>
                            <m:t>𝜆</m:t>
                          </m:r>
                        </m:sub>
                      </m:sSub>
                      <m:r>
                        <a:rPr kumimoji="1" lang="en-US" altLang="ja-JP" b="0" i="1" smtClean="0">
                          <a:latin typeface="Cambria Math"/>
                        </a:rPr>
                        <m:t>𝐿</m:t>
                      </m:r>
                      <m:r>
                        <a:rPr kumimoji="1" lang="en-US" altLang="ja-JP" b="0" i="1" smtClean="0">
                          <a:latin typeface="Cambria Math"/>
                          <a:ea typeface="Cambria Math"/>
                        </a:rPr>
                        <m:t>≈</m:t>
                      </m:r>
                      <m:f>
                        <m:fPr>
                          <m:ctrlPr>
                            <a:rPr kumimoji="1" lang="en-US" altLang="ja-JP" b="0" i="1" smtClean="0">
                              <a:latin typeface="Cambria Math"/>
                              <a:ea typeface="Cambria Math"/>
                            </a:rPr>
                          </m:ctrlPr>
                        </m:fPr>
                        <m:num>
                          <m:r>
                            <a:rPr kumimoji="1" lang="en-US" altLang="ja-JP" b="0" i="1" smtClean="0">
                              <a:latin typeface="Cambria Math"/>
                              <a:ea typeface="Cambria Math"/>
                            </a:rPr>
                            <m:t>1</m:t>
                          </m:r>
                        </m:num>
                        <m:den>
                          <m:r>
                            <a:rPr kumimoji="1" lang="en-US" altLang="ja-JP" b="0" i="1" smtClean="0">
                              <a:latin typeface="Cambria Math"/>
                              <a:ea typeface="Cambria Math"/>
                            </a:rPr>
                            <m:t>𝑆</m:t>
                          </m:r>
                        </m:den>
                      </m:f>
                      <m:nary>
                        <m:naryPr>
                          <m:chr m:val="∑"/>
                          <m:ctrlPr>
                            <a:rPr kumimoji="1" lang="en-US" altLang="ja-JP" b="0" i="1" smtClean="0">
                              <a:latin typeface="Cambria Math"/>
                              <a:ea typeface="Cambria Math"/>
                            </a:rPr>
                          </m:ctrlPr>
                        </m:naryPr>
                        <m:sub>
                          <m:r>
                            <m:rPr>
                              <m:brk m:alnAt="23"/>
                            </m:rPr>
                            <a:rPr kumimoji="1" lang="en-US" altLang="ja-JP" b="0" i="1" smtClean="0">
                              <a:latin typeface="Cambria Math"/>
                              <a:ea typeface="Cambria Math"/>
                            </a:rPr>
                            <m:t>𝑠</m:t>
                          </m:r>
                          <m:r>
                            <a:rPr kumimoji="1" lang="en-US" altLang="ja-JP" b="0" i="1" smtClean="0">
                              <a:latin typeface="Cambria Math"/>
                              <a:ea typeface="Cambria Math"/>
                            </a:rPr>
                            <m:t>=1</m:t>
                          </m:r>
                        </m:sub>
                        <m:sup>
                          <m:r>
                            <a:rPr kumimoji="1" lang="en-US" altLang="ja-JP" b="0" i="1" smtClean="0">
                              <a:latin typeface="Cambria Math"/>
                              <a:ea typeface="Cambria Math"/>
                            </a:rPr>
                            <m:t>𝑆</m:t>
                          </m:r>
                        </m:sup>
                        <m:e>
                          <m:d>
                            <m:dPr>
                              <m:ctrlPr>
                                <a:rPr lang="en-US" altLang="ja-JP" i="1">
                                  <a:latin typeface="Cambria Math"/>
                                </a:rPr>
                              </m:ctrlPr>
                            </m:dPr>
                            <m:e>
                              <m:sSub>
                                <m:sSubPr>
                                  <m:ctrlPr>
                                    <a:rPr lang="en-US" altLang="ja-JP" i="1">
                                      <a:latin typeface="Cambria Math"/>
                                    </a:rPr>
                                  </m:ctrlPr>
                                </m:sSubPr>
                                <m:e>
                                  <m:r>
                                    <a:rPr lang="en-US" altLang="ja-JP">
                                      <a:latin typeface="Cambria Math"/>
                                    </a:rPr>
                                    <m:t>𝛻</m:t>
                                  </m:r>
                                </m:e>
                                <m:sub>
                                  <m:r>
                                    <a:rPr lang="en-US" altLang="ja-JP" i="1">
                                      <a:latin typeface="Cambria Math"/>
                                    </a:rPr>
                                    <m:t>𝜆</m:t>
                                  </m:r>
                                </m:sub>
                              </m:sSub>
                              <m:func>
                                <m:funcPr>
                                  <m:ctrlPr>
                                    <a:rPr lang="en-US" altLang="ja-JP" i="1">
                                      <a:latin typeface="Cambria Math"/>
                                    </a:rPr>
                                  </m:ctrlPr>
                                </m:funcPr>
                                <m:fName>
                                  <m:r>
                                    <m:rPr>
                                      <m:sty m:val="p"/>
                                    </m:rPr>
                                    <a:rPr lang="en-US" altLang="ja-JP">
                                      <a:latin typeface="Cambria Math"/>
                                    </a:rPr>
                                    <m:t>log</m:t>
                                  </m:r>
                                </m:fName>
                                <m:e>
                                  <m:r>
                                    <a:rPr lang="en-US" altLang="ja-JP" i="1">
                                      <a:latin typeface="Cambria Math"/>
                                    </a:rPr>
                                    <m:t>𝑞</m:t>
                                  </m:r>
                                  <m:r>
                                    <a:rPr lang="en-US" altLang="ja-JP" i="1">
                                      <a:latin typeface="Cambria Math"/>
                                    </a:rPr>
                                    <m:t>(</m:t>
                                  </m:r>
                                  <m:r>
                                    <a:rPr lang="en-US" altLang="ja-JP" b="0" i="1" smtClean="0">
                                      <a:latin typeface="Cambria Math"/>
                                    </a:rPr>
                                    <m:t>𝑧</m:t>
                                  </m:r>
                                  <m:r>
                                    <a:rPr lang="en-US" altLang="ja-JP" b="0" i="1" smtClean="0">
                                      <a:latin typeface="Cambria Math"/>
                                    </a:rPr>
                                    <m:t>(</m:t>
                                  </m:r>
                                  <m:r>
                                    <a:rPr lang="en-US" altLang="ja-JP" b="0" i="1" smtClean="0">
                                      <a:latin typeface="Cambria Math"/>
                                    </a:rPr>
                                    <m:t>𝑠</m:t>
                                  </m:r>
                                  <m:r>
                                    <a:rPr lang="en-US" altLang="ja-JP" b="0" i="1" smtClean="0">
                                      <a:latin typeface="Cambria Math"/>
                                    </a:rPr>
                                    <m:t>),</m:t>
                                  </m:r>
                                  <m:r>
                                    <a:rPr lang="en-US" altLang="ja-JP" i="1">
                                      <a:latin typeface="Cambria Math"/>
                                    </a:rPr>
                                    <m:t>𝜇</m:t>
                                  </m:r>
                                  <m:r>
                                    <a:rPr lang="en-US" altLang="ja-JP" i="1">
                                      <a:latin typeface="Cambria Math"/>
                                    </a:rPr>
                                    <m:t>,</m:t>
                                  </m:r>
                                  <m:r>
                                    <a:rPr lang="en-US" altLang="ja-JP" i="1">
                                      <a:latin typeface="Cambria Math"/>
                                    </a:rPr>
                                    <m:t>𝜋</m:t>
                                  </m:r>
                                  <m:r>
                                    <a:rPr lang="en-US" altLang="ja-JP" i="1">
                                      <a:latin typeface="Cambria Math"/>
                                    </a:rPr>
                                    <m:t>)</m:t>
                                  </m:r>
                                </m:e>
                              </m:func>
                            </m:e>
                          </m:d>
                          <m:d>
                            <m:dPr>
                              <m:ctrlPr>
                                <a:rPr lang="en-US" altLang="ja-JP" i="1">
                                  <a:latin typeface="Cambria Math"/>
                                </a:rPr>
                              </m:ctrlPr>
                            </m:dPr>
                            <m:e>
                              <m:func>
                                <m:funcPr>
                                  <m:ctrlPr>
                                    <a:rPr lang="en-US" altLang="ja-JP" i="1">
                                      <a:latin typeface="Cambria Math"/>
                                    </a:rPr>
                                  </m:ctrlPr>
                                </m:funcPr>
                                <m:fName>
                                  <m:r>
                                    <m:rPr>
                                      <m:sty m:val="p"/>
                                    </m:rPr>
                                    <a:rPr lang="en-US" altLang="ja-JP">
                                      <a:latin typeface="Cambria Math"/>
                                    </a:rPr>
                                    <m:t>log</m:t>
                                  </m:r>
                                </m:fName>
                                <m:e>
                                  <m:r>
                                    <a:rPr lang="en-US" altLang="ja-JP" i="1">
                                      <a:latin typeface="Cambria Math"/>
                                    </a:rPr>
                                    <m:t>𝑝</m:t>
                                  </m:r>
                                  <m:d>
                                    <m:dPr>
                                      <m:ctrlPr>
                                        <a:rPr lang="en-US" altLang="ja-JP" i="1">
                                          <a:latin typeface="Cambria Math"/>
                                        </a:rPr>
                                      </m:ctrlPr>
                                    </m:dPr>
                                    <m:e>
                                      <m:r>
                                        <a:rPr lang="en-US" altLang="ja-JP" i="1">
                                          <a:latin typeface="Cambria Math"/>
                                        </a:rPr>
                                        <m:t>𝑥</m:t>
                                      </m:r>
                                      <m:r>
                                        <a:rPr lang="en-US" altLang="ja-JP" i="1">
                                          <a:latin typeface="Cambria Math"/>
                                        </a:rPr>
                                        <m:t>,</m:t>
                                      </m:r>
                                      <m:r>
                                        <a:rPr lang="en-US" altLang="ja-JP" b="0" i="1" smtClean="0">
                                          <a:latin typeface="Cambria Math"/>
                                        </a:rPr>
                                        <m:t>𝑧</m:t>
                                      </m:r>
                                      <m:r>
                                        <a:rPr lang="en-US" altLang="ja-JP" b="0" i="1" smtClean="0">
                                          <a:latin typeface="Cambria Math"/>
                                        </a:rPr>
                                        <m:t>(</m:t>
                                      </m:r>
                                      <m:r>
                                        <a:rPr lang="en-US" altLang="ja-JP" b="0" i="1" smtClean="0">
                                          <a:latin typeface="Cambria Math"/>
                                        </a:rPr>
                                        <m:t>𝑠</m:t>
                                      </m:r>
                                      <m:r>
                                        <a:rPr lang="en-US" altLang="ja-JP" b="0" i="1" smtClean="0">
                                          <a:latin typeface="Cambria Math"/>
                                        </a:rPr>
                                        <m:t>),</m:t>
                                      </m:r>
                                      <m:r>
                                        <a:rPr lang="en-US" altLang="ja-JP" i="1">
                                          <a:latin typeface="Cambria Math"/>
                                        </a:rPr>
                                        <m:t>𝜋</m:t>
                                      </m:r>
                                      <m:r>
                                        <a:rPr lang="en-US" altLang="ja-JP" i="1">
                                          <a:latin typeface="Cambria Math"/>
                                        </a:rPr>
                                        <m:t>,</m:t>
                                      </m:r>
                                      <m:r>
                                        <a:rPr lang="en-US" altLang="ja-JP" i="1">
                                          <a:latin typeface="Cambria Math"/>
                                        </a:rPr>
                                        <m:t>𝜇</m:t>
                                      </m:r>
                                    </m:e>
                                  </m:d>
                                  <m:r>
                                    <a:rPr lang="en-US" altLang="ja-JP" i="1">
                                      <a:latin typeface="Cambria Math"/>
                                    </a:rPr>
                                    <m:t>−</m:t>
                                  </m:r>
                                  <m:func>
                                    <m:funcPr>
                                      <m:ctrlPr>
                                        <a:rPr lang="en-US" altLang="ja-JP" i="1">
                                          <a:latin typeface="Cambria Math"/>
                                        </a:rPr>
                                      </m:ctrlPr>
                                    </m:funcPr>
                                    <m:fName>
                                      <m:r>
                                        <m:rPr>
                                          <m:sty m:val="p"/>
                                        </m:rPr>
                                        <a:rPr lang="en-US" altLang="ja-JP">
                                          <a:latin typeface="Cambria Math"/>
                                        </a:rPr>
                                        <m:t>log</m:t>
                                      </m:r>
                                    </m:fName>
                                    <m:e>
                                      <m:r>
                                        <a:rPr lang="en-US" altLang="ja-JP" i="1">
                                          <a:latin typeface="Cambria Math"/>
                                        </a:rPr>
                                        <m:t>𝑞</m:t>
                                      </m:r>
                                      <m:r>
                                        <a:rPr lang="en-US" altLang="ja-JP" i="1">
                                          <a:latin typeface="Cambria Math"/>
                                        </a:rPr>
                                        <m:t>(</m:t>
                                      </m:r>
                                      <m:r>
                                        <a:rPr lang="en-US" altLang="ja-JP" b="0" i="1" smtClean="0">
                                          <a:latin typeface="Cambria Math"/>
                                        </a:rPr>
                                        <m:t>𝑧</m:t>
                                      </m:r>
                                      <m:r>
                                        <a:rPr lang="en-US" altLang="ja-JP" b="0" i="1" smtClean="0">
                                          <a:latin typeface="Cambria Math"/>
                                        </a:rPr>
                                        <m:t>(</m:t>
                                      </m:r>
                                      <m:r>
                                        <a:rPr lang="en-US" altLang="ja-JP" b="0" i="1" smtClean="0">
                                          <a:latin typeface="Cambria Math"/>
                                        </a:rPr>
                                        <m:t>𝑠</m:t>
                                      </m:r>
                                      <m:r>
                                        <a:rPr lang="en-US" altLang="ja-JP" b="0" i="1" smtClean="0">
                                          <a:latin typeface="Cambria Math"/>
                                        </a:rPr>
                                        <m:t>),</m:t>
                                      </m:r>
                                      <m:r>
                                        <a:rPr lang="en-US" altLang="ja-JP" i="1">
                                          <a:latin typeface="Cambria Math"/>
                                        </a:rPr>
                                        <m:t>𝜇</m:t>
                                      </m:r>
                                      <m:r>
                                        <a:rPr lang="en-US" altLang="ja-JP" i="1">
                                          <a:latin typeface="Cambria Math"/>
                                        </a:rPr>
                                        <m:t>,</m:t>
                                      </m:r>
                                      <m:r>
                                        <a:rPr lang="en-US" altLang="ja-JP" i="1">
                                          <a:latin typeface="Cambria Math"/>
                                        </a:rPr>
                                        <m:t>𝜋</m:t>
                                      </m:r>
                                      <m:r>
                                        <a:rPr lang="en-US" altLang="ja-JP" i="1">
                                          <a:latin typeface="Cambria Math"/>
                                        </a:rPr>
                                        <m:t>)</m:t>
                                      </m:r>
                                    </m:e>
                                  </m:func>
                                </m:e>
                              </m:func>
                            </m:e>
                          </m:d>
                        </m:e>
                      </m:nary>
                    </m:oMath>
                  </m:oMathPara>
                </a14:m>
                <a:endParaRPr kumimoji="1" lang="en-US" altLang="ja-JP" dirty="0"/>
              </a:p>
              <a:p>
                <a:r>
                  <a:rPr lang="ja-JP" altLang="en-US" dirty="0"/>
                  <a:t>となり、</a:t>
                </a:r>
                <a14:m>
                  <m:oMath xmlns:m="http://schemas.openxmlformats.org/officeDocument/2006/math">
                    <m:r>
                      <a:rPr lang="en-US" altLang="ja-JP" b="0" i="1" smtClean="0">
                        <a:latin typeface="Cambria Math"/>
                      </a:rPr>
                      <m:t>𝑞</m:t>
                    </m:r>
                    <m:r>
                      <a:rPr lang="en-US" altLang="ja-JP" b="0" i="1" smtClean="0">
                        <a:latin typeface="Cambria Math"/>
                      </a:rPr>
                      <m:t>(</m:t>
                    </m:r>
                    <m:sSub>
                      <m:sSubPr>
                        <m:ctrlPr>
                          <a:rPr lang="en-US" altLang="ja-JP" b="0" i="1" smtClean="0">
                            <a:latin typeface="Cambria Math"/>
                          </a:rPr>
                        </m:ctrlPr>
                      </m:sSubPr>
                      <m:e>
                        <m:r>
                          <a:rPr lang="en-US" altLang="ja-JP" b="0" i="1" smtClean="0">
                            <a:latin typeface="Cambria Math"/>
                          </a:rPr>
                          <m:t>𝑧</m:t>
                        </m:r>
                      </m:e>
                      <m:sub>
                        <m:r>
                          <a:rPr lang="en-US" altLang="ja-JP" b="0" i="1" smtClean="0">
                            <a:latin typeface="Cambria Math"/>
                          </a:rPr>
                          <m:t>𝑠</m:t>
                        </m:r>
                      </m:sub>
                    </m:sSub>
                    <m:r>
                      <a:rPr lang="en-US" altLang="ja-JP" b="0" i="1" smtClean="0">
                        <a:latin typeface="Cambria Math"/>
                      </a:rPr>
                      <m:t>,</m:t>
                    </m:r>
                    <m:r>
                      <a:rPr lang="en-US" altLang="ja-JP" b="0" i="1" smtClean="0">
                        <a:latin typeface="Cambria Math"/>
                      </a:rPr>
                      <m:t>𝜇</m:t>
                    </m:r>
                    <m:r>
                      <a:rPr lang="en-US" altLang="ja-JP" b="0" i="1" smtClean="0">
                        <a:latin typeface="Cambria Math"/>
                      </a:rPr>
                      <m:t>,</m:t>
                    </m:r>
                    <m:r>
                      <a:rPr lang="en-US" altLang="ja-JP" b="0" i="1" smtClean="0">
                        <a:latin typeface="Cambria Math"/>
                      </a:rPr>
                      <m:t>𝜆</m:t>
                    </m:r>
                    <m:r>
                      <a:rPr lang="en-US" altLang="ja-JP" b="0" i="1" smtClean="0">
                        <a:latin typeface="Cambria Math"/>
                      </a:rPr>
                      <m:t>)</m:t>
                    </m:r>
                  </m:oMath>
                </a14:m>
                <a:r>
                  <a:rPr lang="ja-JP" altLang="en-US" dirty="0"/>
                  <a:t>からサンプリングした各</a:t>
                </a:r>
                <a14:m>
                  <m:oMath xmlns:m="http://schemas.openxmlformats.org/officeDocument/2006/math">
                    <m:r>
                      <a:rPr lang="en-US" altLang="ja-JP" b="0" i="1" smtClean="0">
                        <a:latin typeface="Cambria Math"/>
                      </a:rPr>
                      <m:t>𝑧</m:t>
                    </m:r>
                    <m:r>
                      <a:rPr lang="en-US" altLang="ja-JP" b="0" i="1" smtClean="0">
                        <a:latin typeface="Cambria Math"/>
                      </a:rPr>
                      <m:t>(</m:t>
                    </m:r>
                    <m:r>
                      <a:rPr lang="en-US" altLang="ja-JP" b="0" i="1" smtClean="0">
                        <a:latin typeface="Cambria Math"/>
                      </a:rPr>
                      <m:t>𝑠</m:t>
                    </m:r>
                    <m:r>
                      <a:rPr lang="en-US" altLang="ja-JP" b="0" i="1" smtClean="0">
                        <a:latin typeface="Cambria Math"/>
                      </a:rPr>
                      <m:t>)</m:t>
                    </m:r>
                  </m:oMath>
                </a14:m>
                <a:r>
                  <a:rPr kumimoji="1" lang="ja-JP" altLang="en-US" dirty="0"/>
                  <a:t>ごとに勾配を計算し、変分近似パラメーター</a:t>
                </a:r>
                <a14:m>
                  <m:oMath xmlns:m="http://schemas.openxmlformats.org/officeDocument/2006/math">
                    <m:r>
                      <a:rPr kumimoji="1" lang="en-US" altLang="ja-JP" b="0" i="1" smtClean="0">
                        <a:latin typeface="Cambria Math"/>
                      </a:rPr>
                      <m:t>𝜆</m:t>
                    </m:r>
                  </m:oMath>
                </a14:m>
                <a:r>
                  <a:rPr kumimoji="1" lang="ja-JP" altLang="en-US" dirty="0"/>
                  <a:t>の更新に用いる。</a:t>
                </a:r>
                <a:endParaRPr kumimoji="1" lang="en-US" altLang="ja-JP"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a:rPr>
                        <m:t>𝜆</m:t>
                      </m:r>
                      <m:r>
                        <a:rPr kumimoji="1" lang="en-US" altLang="ja-JP" b="0" i="1" smtClean="0">
                          <a:latin typeface="Cambria Math"/>
                        </a:rPr>
                        <m:t>=</m:t>
                      </m:r>
                      <m:r>
                        <a:rPr kumimoji="1" lang="en-US" altLang="ja-JP" b="0" i="1" smtClean="0">
                          <a:latin typeface="Cambria Math"/>
                        </a:rPr>
                        <m:t>𝜆</m:t>
                      </m:r>
                      <m:r>
                        <a:rPr kumimoji="1" lang="en-US" altLang="ja-JP" b="0" i="1" smtClean="0">
                          <a:latin typeface="Cambria Math"/>
                        </a:rPr>
                        <m:t>+</m:t>
                      </m:r>
                      <m:r>
                        <a:rPr kumimoji="1" lang="en-US" altLang="ja-JP" b="0" i="1" smtClean="0">
                          <a:latin typeface="Cambria Math"/>
                        </a:rPr>
                        <m:t>𝜌</m:t>
                      </m:r>
                      <m:f>
                        <m:fPr>
                          <m:ctrlPr>
                            <a:rPr lang="en-US" altLang="ja-JP" i="1">
                              <a:latin typeface="Cambria Math"/>
                              <a:ea typeface="Cambria Math"/>
                            </a:rPr>
                          </m:ctrlPr>
                        </m:fPr>
                        <m:num>
                          <m:r>
                            <a:rPr lang="en-US" altLang="ja-JP" i="1">
                              <a:latin typeface="Cambria Math"/>
                              <a:ea typeface="Cambria Math"/>
                            </a:rPr>
                            <m:t>1</m:t>
                          </m:r>
                        </m:num>
                        <m:den>
                          <m:r>
                            <a:rPr lang="en-US" altLang="ja-JP" i="1">
                              <a:latin typeface="Cambria Math"/>
                              <a:ea typeface="Cambria Math"/>
                            </a:rPr>
                            <m:t>𝑆</m:t>
                          </m:r>
                        </m:den>
                      </m:f>
                      <m:nary>
                        <m:naryPr>
                          <m:chr m:val="∑"/>
                          <m:ctrlPr>
                            <a:rPr lang="en-US" altLang="ja-JP" i="1">
                              <a:latin typeface="Cambria Math"/>
                              <a:ea typeface="Cambria Math"/>
                            </a:rPr>
                          </m:ctrlPr>
                        </m:naryPr>
                        <m:sub>
                          <m:r>
                            <m:rPr>
                              <m:brk m:alnAt="23"/>
                            </m:rPr>
                            <a:rPr lang="en-US" altLang="ja-JP" i="1">
                              <a:latin typeface="Cambria Math"/>
                              <a:ea typeface="Cambria Math"/>
                            </a:rPr>
                            <m:t>𝑠</m:t>
                          </m:r>
                          <m:r>
                            <a:rPr lang="en-US" altLang="ja-JP" i="1">
                              <a:latin typeface="Cambria Math"/>
                              <a:ea typeface="Cambria Math"/>
                            </a:rPr>
                            <m:t>=1</m:t>
                          </m:r>
                        </m:sub>
                        <m:sup>
                          <m:r>
                            <a:rPr lang="en-US" altLang="ja-JP" i="1">
                              <a:latin typeface="Cambria Math"/>
                              <a:ea typeface="Cambria Math"/>
                            </a:rPr>
                            <m:t>𝑆</m:t>
                          </m:r>
                        </m:sup>
                        <m:e>
                          <m:d>
                            <m:dPr>
                              <m:ctrlPr>
                                <a:rPr lang="en-US" altLang="ja-JP" i="1">
                                  <a:latin typeface="Cambria Math"/>
                                </a:rPr>
                              </m:ctrlPr>
                            </m:dPr>
                            <m:e>
                              <m:sSub>
                                <m:sSubPr>
                                  <m:ctrlPr>
                                    <a:rPr lang="en-US" altLang="ja-JP" i="1">
                                      <a:latin typeface="Cambria Math"/>
                                    </a:rPr>
                                  </m:ctrlPr>
                                </m:sSubPr>
                                <m:e>
                                  <m:r>
                                    <a:rPr lang="en-US" altLang="ja-JP">
                                      <a:latin typeface="Cambria Math"/>
                                    </a:rPr>
                                    <m:t>𝛻</m:t>
                                  </m:r>
                                </m:e>
                                <m:sub>
                                  <m:r>
                                    <a:rPr lang="en-US" altLang="ja-JP" i="1">
                                      <a:latin typeface="Cambria Math"/>
                                    </a:rPr>
                                    <m:t>𝜆</m:t>
                                  </m:r>
                                </m:sub>
                              </m:sSub>
                              <m:func>
                                <m:funcPr>
                                  <m:ctrlPr>
                                    <a:rPr lang="en-US" altLang="ja-JP" i="1">
                                      <a:latin typeface="Cambria Math"/>
                                    </a:rPr>
                                  </m:ctrlPr>
                                </m:funcPr>
                                <m:fName>
                                  <m:r>
                                    <m:rPr>
                                      <m:sty m:val="p"/>
                                    </m:rPr>
                                    <a:rPr lang="en-US" altLang="ja-JP">
                                      <a:latin typeface="Cambria Math"/>
                                    </a:rPr>
                                    <m:t>log</m:t>
                                  </m:r>
                                </m:fName>
                                <m:e>
                                  <m:r>
                                    <a:rPr lang="en-US" altLang="ja-JP" i="1">
                                      <a:latin typeface="Cambria Math"/>
                                    </a:rPr>
                                    <m:t>𝑞</m:t>
                                  </m:r>
                                  <m:r>
                                    <a:rPr lang="en-US" altLang="ja-JP" i="1">
                                      <a:latin typeface="Cambria Math"/>
                                    </a:rPr>
                                    <m:t>(</m:t>
                                  </m:r>
                                  <m:r>
                                    <a:rPr lang="en-US" altLang="ja-JP" i="1">
                                      <a:latin typeface="Cambria Math"/>
                                    </a:rPr>
                                    <m:t>𝑧</m:t>
                                  </m:r>
                                  <m:r>
                                    <a:rPr lang="en-US" altLang="ja-JP" i="1">
                                      <a:latin typeface="Cambria Math"/>
                                    </a:rPr>
                                    <m:t>(</m:t>
                                  </m:r>
                                  <m:r>
                                    <a:rPr lang="en-US" altLang="ja-JP" i="1">
                                      <a:latin typeface="Cambria Math"/>
                                    </a:rPr>
                                    <m:t>𝑠</m:t>
                                  </m:r>
                                  <m:r>
                                    <a:rPr lang="en-US" altLang="ja-JP" i="1">
                                      <a:latin typeface="Cambria Math"/>
                                    </a:rPr>
                                    <m:t>),</m:t>
                                  </m:r>
                                  <m:r>
                                    <a:rPr lang="en-US" altLang="ja-JP" i="1">
                                      <a:latin typeface="Cambria Math"/>
                                    </a:rPr>
                                    <m:t>𝜇</m:t>
                                  </m:r>
                                  <m:r>
                                    <a:rPr lang="en-US" altLang="ja-JP" i="1">
                                      <a:latin typeface="Cambria Math"/>
                                    </a:rPr>
                                    <m:t>,</m:t>
                                  </m:r>
                                  <m:r>
                                    <a:rPr lang="en-US" altLang="ja-JP" i="1">
                                      <a:latin typeface="Cambria Math"/>
                                    </a:rPr>
                                    <m:t>𝜋</m:t>
                                  </m:r>
                                  <m:r>
                                    <a:rPr lang="en-US" altLang="ja-JP" i="1">
                                      <a:latin typeface="Cambria Math"/>
                                    </a:rPr>
                                    <m:t>)</m:t>
                                  </m:r>
                                </m:e>
                              </m:func>
                            </m:e>
                          </m:d>
                          <m:d>
                            <m:dPr>
                              <m:ctrlPr>
                                <a:rPr lang="en-US" altLang="ja-JP" i="1">
                                  <a:latin typeface="Cambria Math"/>
                                </a:rPr>
                              </m:ctrlPr>
                            </m:dPr>
                            <m:e>
                              <m:func>
                                <m:funcPr>
                                  <m:ctrlPr>
                                    <a:rPr lang="en-US" altLang="ja-JP" i="1">
                                      <a:latin typeface="Cambria Math"/>
                                    </a:rPr>
                                  </m:ctrlPr>
                                </m:funcPr>
                                <m:fName>
                                  <m:r>
                                    <m:rPr>
                                      <m:sty m:val="p"/>
                                    </m:rPr>
                                    <a:rPr lang="en-US" altLang="ja-JP">
                                      <a:latin typeface="Cambria Math"/>
                                    </a:rPr>
                                    <m:t>log</m:t>
                                  </m:r>
                                </m:fName>
                                <m:e>
                                  <m:r>
                                    <a:rPr lang="en-US" altLang="ja-JP" i="1">
                                      <a:latin typeface="Cambria Math"/>
                                    </a:rPr>
                                    <m:t>𝑝</m:t>
                                  </m:r>
                                  <m:d>
                                    <m:dPr>
                                      <m:ctrlPr>
                                        <a:rPr lang="en-US" altLang="ja-JP" i="1">
                                          <a:latin typeface="Cambria Math"/>
                                        </a:rPr>
                                      </m:ctrlPr>
                                    </m:dPr>
                                    <m:e>
                                      <m:r>
                                        <a:rPr lang="en-US" altLang="ja-JP" i="1">
                                          <a:latin typeface="Cambria Math"/>
                                        </a:rPr>
                                        <m:t>𝑥</m:t>
                                      </m:r>
                                      <m:r>
                                        <a:rPr lang="en-US" altLang="ja-JP" i="1">
                                          <a:latin typeface="Cambria Math"/>
                                        </a:rPr>
                                        <m:t>,</m:t>
                                      </m:r>
                                      <m:r>
                                        <a:rPr lang="en-US" altLang="ja-JP" i="1">
                                          <a:latin typeface="Cambria Math"/>
                                        </a:rPr>
                                        <m:t>𝑧</m:t>
                                      </m:r>
                                      <m:r>
                                        <a:rPr lang="en-US" altLang="ja-JP" i="1">
                                          <a:latin typeface="Cambria Math"/>
                                        </a:rPr>
                                        <m:t>(</m:t>
                                      </m:r>
                                      <m:r>
                                        <a:rPr lang="en-US" altLang="ja-JP" i="1">
                                          <a:latin typeface="Cambria Math"/>
                                        </a:rPr>
                                        <m:t>𝑠</m:t>
                                      </m:r>
                                      <m:r>
                                        <a:rPr lang="en-US" altLang="ja-JP" i="1">
                                          <a:latin typeface="Cambria Math"/>
                                        </a:rPr>
                                        <m:t>),</m:t>
                                      </m:r>
                                      <m:r>
                                        <a:rPr lang="en-US" altLang="ja-JP" i="1">
                                          <a:latin typeface="Cambria Math"/>
                                        </a:rPr>
                                        <m:t>𝜋</m:t>
                                      </m:r>
                                      <m:r>
                                        <a:rPr lang="en-US" altLang="ja-JP" i="1">
                                          <a:latin typeface="Cambria Math"/>
                                        </a:rPr>
                                        <m:t>,</m:t>
                                      </m:r>
                                      <m:r>
                                        <a:rPr lang="en-US" altLang="ja-JP" i="1">
                                          <a:latin typeface="Cambria Math"/>
                                        </a:rPr>
                                        <m:t>𝜇</m:t>
                                      </m:r>
                                    </m:e>
                                  </m:d>
                                  <m:r>
                                    <a:rPr lang="en-US" altLang="ja-JP" i="1">
                                      <a:latin typeface="Cambria Math"/>
                                    </a:rPr>
                                    <m:t>−</m:t>
                                  </m:r>
                                  <m:func>
                                    <m:funcPr>
                                      <m:ctrlPr>
                                        <a:rPr lang="en-US" altLang="ja-JP" i="1">
                                          <a:latin typeface="Cambria Math"/>
                                        </a:rPr>
                                      </m:ctrlPr>
                                    </m:funcPr>
                                    <m:fName>
                                      <m:r>
                                        <m:rPr>
                                          <m:sty m:val="p"/>
                                        </m:rPr>
                                        <a:rPr lang="en-US" altLang="ja-JP">
                                          <a:latin typeface="Cambria Math"/>
                                        </a:rPr>
                                        <m:t>log</m:t>
                                      </m:r>
                                    </m:fName>
                                    <m:e>
                                      <m:r>
                                        <a:rPr lang="en-US" altLang="ja-JP" i="1">
                                          <a:latin typeface="Cambria Math"/>
                                        </a:rPr>
                                        <m:t>𝑞</m:t>
                                      </m:r>
                                      <m:r>
                                        <a:rPr lang="en-US" altLang="ja-JP" i="1">
                                          <a:latin typeface="Cambria Math"/>
                                        </a:rPr>
                                        <m:t>(</m:t>
                                      </m:r>
                                      <m:r>
                                        <a:rPr lang="en-US" altLang="ja-JP" i="1">
                                          <a:latin typeface="Cambria Math"/>
                                        </a:rPr>
                                        <m:t>𝑧</m:t>
                                      </m:r>
                                      <m:r>
                                        <a:rPr lang="en-US" altLang="ja-JP" i="1">
                                          <a:latin typeface="Cambria Math"/>
                                        </a:rPr>
                                        <m:t>(</m:t>
                                      </m:r>
                                      <m:r>
                                        <a:rPr lang="en-US" altLang="ja-JP" i="1">
                                          <a:latin typeface="Cambria Math"/>
                                        </a:rPr>
                                        <m:t>𝑠</m:t>
                                      </m:r>
                                      <m:r>
                                        <a:rPr lang="en-US" altLang="ja-JP" i="1">
                                          <a:latin typeface="Cambria Math"/>
                                        </a:rPr>
                                        <m:t>),</m:t>
                                      </m:r>
                                      <m:r>
                                        <a:rPr lang="en-US" altLang="ja-JP" i="1">
                                          <a:latin typeface="Cambria Math"/>
                                        </a:rPr>
                                        <m:t>𝜇</m:t>
                                      </m:r>
                                      <m:r>
                                        <a:rPr lang="en-US" altLang="ja-JP" i="1">
                                          <a:latin typeface="Cambria Math"/>
                                        </a:rPr>
                                        <m:t>,</m:t>
                                      </m:r>
                                      <m:r>
                                        <a:rPr lang="en-US" altLang="ja-JP" i="1">
                                          <a:latin typeface="Cambria Math"/>
                                        </a:rPr>
                                        <m:t>𝜋</m:t>
                                      </m:r>
                                      <m:r>
                                        <a:rPr lang="en-US" altLang="ja-JP" i="1">
                                          <a:latin typeface="Cambria Math"/>
                                        </a:rPr>
                                        <m:t>)</m:t>
                                      </m:r>
                                    </m:e>
                                  </m:func>
                                </m:e>
                              </m:func>
                            </m:e>
                          </m:d>
                        </m:e>
                      </m:nary>
                    </m:oMath>
                  </m:oMathPara>
                </a14:m>
                <a:endParaRPr kumimoji="1" lang="ja-JP" altLang="en-US" dirty="0"/>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0" y="490194"/>
                <a:ext cx="12192000" cy="3665362"/>
              </a:xfrm>
              <a:prstGeom prst="rect">
                <a:avLst/>
              </a:prstGeom>
              <a:blipFill rotWithShape="1">
                <a:blip r:embed="rId3"/>
                <a:stretch>
                  <a:fillRect l="-400" t="-132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04327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 xmlns:a16="http://schemas.microsoft.com/office/drawing/2014/main" id="{B9681ECC-F3FF-479D-BD31-F9E30A742BC1}"/>
              </a:ext>
            </a:extLst>
          </p:cNvPr>
          <p:cNvSpPr/>
          <p:nvPr/>
        </p:nvSpPr>
        <p:spPr>
          <a:xfrm>
            <a:off x="0" y="0"/>
            <a:ext cx="12192000" cy="490194"/>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計算の前に</a:t>
            </a:r>
          </a:p>
        </p:txBody>
      </p:sp>
      <p:grpSp>
        <p:nvGrpSpPr>
          <p:cNvPr id="12" name="グループ化 11">
            <a:extLst>
              <a:ext uri="{FF2B5EF4-FFF2-40B4-BE49-F238E27FC236}">
                <a16:creationId xmlns="" xmlns:a16="http://schemas.microsoft.com/office/drawing/2014/main" id="{D720C50E-C4D0-407D-8B64-965A2D368C71}"/>
              </a:ext>
            </a:extLst>
          </p:cNvPr>
          <p:cNvGrpSpPr/>
          <p:nvPr/>
        </p:nvGrpSpPr>
        <p:grpSpPr>
          <a:xfrm>
            <a:off x="3233395" y="1065229"/>
            <a:ext cx="6236012" cy="1657211"/>
            <a:chOff x="8870623" y="1923058"/>
            <a:chExt cx="2838647" cy="1204734"/>
          </a:xfrm>
        </p:grpSpPr>
        <p:cxnSp>
          <p:nvCxnSpPr>
            <p:cNvPr id="13" name="直線矢印コネクタ 12">
              <a:extLst>
                <a:ext uri="{FF2B5EF4-FFF2-40B4-BE49-F238E27FC236}">
                  <a16:creationId xmlns="" xmlns:a16="http://schemas.microsoft.com/office/drawing/2014/main" id="{367B6021-AF77-4420-83BB-EFCE5ED01BB5}"/>
                </a:ext>
              </a:extLst>
            </p:cNvPr>
            <p:cNvCxnSpPr/>
            <p:nvPr/>
          </p:nvCxnSpPr>
          <p:spPr>
            <a:xfrm>
              <a:off x="8870623" y="2780905"/>
              <a:ext cx="25358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 xmlns:a16="http://schemas.microsoft.com/office/drawing/2014/main" id="{30704495-061D-4A4B-A6FF-9E9F12DA1E23}"/>
                </a:ext>
              </a:extLst>
            </p:cNvPr>
            <p:cNvGrpSpPr/>
            <p:nvPr/>
          </p:nvGrpSpPr>
          <p:grpSpPr>
            <a:xfrm>
              <a:off x="9002598" y="1923058"/>
              <a:ext cx="2706672" cy="1204734"/>
              <a:chOff x="9002598" y="1923058"/>
              <a:chExt cx="2706672" cy="1204734"/>
            </a:xfrm>
          </p:grpSpPr>
          <p:sp>
            <p:nvSpPr>
              <p:cNvPr id="15" name="フリーフォーム: 図形 14">
                <a:extLst>
                  <a:ext uri="{FF2B5EF4-FFF2-40B4-BE49-F238E27FC236}">
                    <a16:creationId xmlns="" xmlns:a16="http://schemas.microsoft.com/office/drawing/2014/main" id="{52F2A6D1-5462-4485-9A87-4648E7AC263D}"/>
                  </a:ext>
                </a:extLst>
              </p:cNvPr>
              <p:cNvSpPr/>
              <p:nvPr/>
            </p:nvSpPr>
            <p:spPr>
              <a:xfrm>
                <a:off x="9002598" y="1923058"/>
                <a:ext cx="2245539" cy="835402"/>
              </a:xfrm>
              <a:custGeom>
                <a:avLst/>
                <a:gdLst>
                  <a:gd name="connsiteX0" fmla="*/ 0 w 2245539"/>
                  <a:gd name="connsiteY0" fmla="*/ 773008 h 835402"/>
                  <a:gd name="connsiteX1" fmla="*/ 443060 w 2245539"/>
                  <a:gd name="connsiteY1" fmla="*/ 226253 h 835402"/>
                  <a:gd name="connsiteX2" fmla="*/ 801278 w 2245539"/>
                  <a:gd name="connsiteY2" fmla="*/ 754154 h 835402"/>
                  <a:gd name="connsiteX3" fmla="*/ 1121790 w 2245539"/>
                  <a:gd name="connsiteY3" fmla="*/ 10 h 835402"/>
                  <a:gd name="connsiteX4" fmla="*/ 1414021 w 2245539"/>
                  <a:gd name="connsiteY4" fmla="*/ 773008 h 835402"/>
                  <a:gd name="connsiteX5" fmla="*/ 1762812 w 2245539"/>
                  <a:gd name="connsiteY5" fmla="*/ 339375 h 835402"/>
                  <a:gd name="connsiteX6" fmla="*/ 2205872 w 2245539"/>
                  <a:gd name="connsiteY6" fmla="*/ 791862 h 835402"/>
                  <a:gd name="connsiteX7" fmla="*/ 2196445 w 2245539"/>
                  <a:gd name="connsiteY7" fmla="*/ 791862 h 835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45539" h="835402">
                    <a:moveTo>
                      <a:pt x="0" y="773008"/>
                    </a:moveTo>
                    <a:cubicBezTo>
                      <a:pt x="154757" y="501201"/>
                      <a:pt x="309514" y="229395"/>
                      <a:pt x="443060" y="226253"/>
                    </a:cubicBezTo>
                    <a:cubicBezTo>
                      <a:pt x="576606" y="223111"/>
                      <a:pt x="688156" y="791861"/>
                      <a:pt x="801278" y="754154"/>
                    </a:cubicBezTo>
                    <a:cubicBezTo>
                      <a:pt x="914400" y="716447"/>
                      <a:pt x="1019666" y="-3132"/>
                      <a:pt x="1121790" y="10"/>
                    </a:cubicBezTo>
                    <a:cubicBezTo>
                      <a:pt x="1223914" y="3152"/>
                      <a:pt x="1307184" y="716447"/>
                      <a:pt x="1414021" y="773008"/>
                    </a:cubicBezTo>
                    <a:cubicBezTo>
                      <a:pt x="1520858" y="829569"/>
                      <a:pt x="1630837" y="336233"/>
                      <a:pt x="1762812" y="339375"/>
                    </a:cubicBezTo>
                    <a:cubicBezTo>
                      <a:pt x="1894787" y="342517"/>
                      <a:pt x="2205872" y="791862"/>
                      <a:pt x="2205872" y="791862"/>
                    </a:cubicBezTo>
                    <a:cubicBezTo>
                      <a:pt x="2278144" y="867277"/>
                      <a:pt x="2237294" y="829569"/>
                      <a:pt x="2196445" y="79186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 xmlns:a16="http://schemas.microsoft.com/office/drawing/2014/main" id="{B3879546-B968-4F68-A4DD-C382B254D4C1}"/>
                  </a:ext>
                </a:extLst>
              </p:cNvPr>
              <p:cNvCxnSpPr>
                <a:cxnSpLocks/>
                <a:stCxn id="15" idx="1"/>
              </p:cNvCxnSpPr>
              <p:nvPr/>
            </p:nvCxnSpPr>
            <p:spPr>
              <a:xfrm>
                <a:off x="9445658" y="2149311"/>
                <a:ext cx="0" cy="609149"/>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 xmlns:a16="http://schemas.microsoft.com/office/drawing/2014/main" id="{379C790B-20A3-428F-B818-D144D71C58CC}"/>
                      </a:ext>
                    </a:extLst>
                  </p:cNvPr>
                  <p:cNvSpPr txBox="1"/>
                  <p:nvPr/>
                </p:nvSpPr>
                <p:spPr>
                  <a:xfrm>
                    <a:off x="9275976" y="2758460"/>
                    <a:ext cx="4430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1</m:t>
                              </m:r>
                            </m:sub>
                          </m:sSub>
                        </m:oMath>
                      </m:oMathPara>
                    </a14:m>
                    <a:endParaRPr kumimoji="1" lang="ja-JP" altLang="en-US" dirty="0"/>
                  </a:p>
                </p:txBody>
              </p:sp>
            </mc:Choice>
            <mc:Fallback xmlns="">
              <p:sp>
                <p:nvSpPr>
                  <p:cNvPr id="17" name="テキスト ボックス 16">
                    <a:extLst>
                      <a:ext uri="{FF2B5EF4-FFF2-40B4-BE49-F238E27FC236}">
                        <a16:creationId xmlns:a16="http://schemas.microsoft.com/office/drawing/2014/main" id="{379C790B-20A3-428F-B818-D144D71C58CC}"/>
                      </a:ext>
                    </a:extLst>
                  </p:cNvPr>
                  <p:cNvSpPr txBox="1">
                    <a:spLocks noRot="1" noChangeAspect="1" noMove="1" noResize="1" noEditPoints="1" noAdjustHandles="1" noChangeArrowheads="1" noChangeShapeType="1" noTextEdit="1"/>
                  </p:cNvSpPr>
                  <p:nvPr/>
                </p:nvSpPr>
                <p:spPr>
                  <a:xfrm>
                    <a:off x="9275976" y="2758460"/>
                    <a:ext cx="443060" cy="369332"/>
                  </a:xfrm>
                  <a:prstGeom prst="rect">
                    <a:avLst/>
                  </a:prstGeom>
                  <a:blipFill>
                    <a:blip r:embed="rId3"/>
                    <a:stretch>
                      <a:fillRect/>
                    </a:stretch>
                  </a:blipFill>
                </p:spPr>
                <p:txBody>
                  <a:bodyPr/>
                  <a:lstStyle/>
                  <a:p>
                    <a:r>
                      <a:rPr lang="ja-JP" altLang="en-US">
                        <a:noFill/>
                      </a:rPr>
                      <a:t> </a:t>
                    </a:r>
                  </a:p>
                </p:txBody>
              </p:sp>
            </mc:Fallback>
          </mc:AlternateContent>
          <p:cxnSp>
            <p:nvCxnSpPr>
              <p:cNvPr id="18" name="直線コネクタ 17">
                <a:extLst>
                  <a:ext uri="{FF2B5EF4-FFF2-40B4-BE49-F238E27FC236}">
                    <a16:creationId xmlns="" xmlns:a16="http://schemas.microsoft.com/office/drawing/2014/main" id="{ADFDDA5E-FC88-4FE1-940C-08DCBD0267EC}"/>
                  </a:ext>
                </a:extLst>
              </p:cNvPr>
              <p:cNvCxnSpPr>
                <a:stCxn id="15" idx="3"/>
              </p:cNvCxnSpPr>
              <p:nvPr/>
            </p:nvCxnSpPr>
            <p:spPr>
              <a:xfrm>
                <a:off x="10124388" y="1923068"/>
                <a:ext cx="14140" cy="85783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 xmlns:a16="http://schemas.microsoft.com/office/drawing/2014/main" id="{9E48F522-915F-4311-B55C-EA043722C139}"/>
                      </a:ext>
                    </a:extLst>
                  </p:cNvPr>
                  <p:cNvSpPr txBox="1"/>
                  <p:nvPr/>
                </p:nvSpPr>
                <p:spPr>
                  <a:xfrm>
                    <a:off x="9909928" y="2758460"/>
                    <a:ext cx="4430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2</m:t>
                              </m:r>
                            </m:sub>
                          </m:sSub>
                        </m:oMath>
                      </m:oMathPara>
                    </a14:m>
                    <a:endParaRPr kumimoji="1" lang="ja-JP" altLang="en-US" dirty="0"/>
                  </a:p>
                </p:txBody>
              </p:sp>
            </mc:Choice>
            <mc:Fallback xmlns="">
              <p:sp>
                <p:nvSpPr>
                  <p:cNvPr id="19" name="テキスト ボックス 18">
                    <a:extLst>
                      <a:ext uri="{FF2B5EF4-FFF2-40B4-BE49-F238E27FC236}">
                        <a16:creationId xmlns:a16="http://schemas.microsoft.com/office/drawing/2014/main" id="{9E48F522-915F-4311-B55C-EA043722C139}"/>
                      </a:ext>
                    </a:extLst>
                  </p:cNvPr>
                  <p:cNvSpPr txBox="1">
                    <a:spLocks noRot="1" noChangeAspect="1" noMove="1" noResize="1" noEditPoints="1" noAdjustHandles="1" noChangeArrowheads="1" noChangeShapeType="1" noTextEdit="1"/>
                  </p:cNvSpPr>
                  <p:nvPr/>
                </p:nvSpPr>
                <p:spPr>
                  <a:xfrm>
                    <a:off x="9909928" y="2758460"/>
                    <a:ext cx="443060" cy="369332"/>
                  </a:xfrm>
                  <a:prstGeom prst="rect">
                    <a:avLst/>
                  </a:prstGeom>
                  <a:blipFill>
                    <a:blip r:embed="rId4"/>
                    <a:stretch>
                      <a:fillRect/>
                    </a:stretch>
                  </a:blipFill>
                </p:spPr>
                <p:txBody>
                  <a:bodyPr/>
                  <a:lstStyle/>
                  <a:p>
                    <a:r>
                      <a:rPr lang="ja-JP" altLang="en-US">
                        <a:noFill/>
                      </a:rPr>
                      <a:t> </a:t>
                    </a:r>
                  </a:p>
                </p:txBody>
              </p:sp>
            </mc:Fallback>
          </mc:AlternateContent>
          <p:cxnSp>
            <p:nvCxnSpPr>
              <p:cNvPr id="20" name="直線コネクタ 19">
                <a:extLst>
                  <a:ext uri="{FF2B5EF4-FFF2-40B4-BE49-F238E27FC236}">
                    <a16:creationId xmlns="" xmlns:a16="http://schemas.microsoft.com/office/drawing/2014/main" id="{091B54F0-2C3A-4848-90F8-D5C827C311CF}"/>
                  </a:ext>
                </a:extLst>
              </p:cNvPr>
              <p:cNvCxnSpPr>
                <a:stCxn id="15" idx="5"/>
              </p:cNvCxnSpPr>
              <p:nvPr/>
            </p:nvCxnSpPr>
            <p:spPr>
              <a:xfrm flipH="1">
                <a:off x="10755984" y="2262433"/>
                <a:ext cx="9426" cy="51847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 xmlns:a16="http://schemas.microsoft.com/office/drawing/2014/main" id="{A534A508-ACB2-43BE-A4B2-5B3D3103CD9C}"/>
                      </a:ext>
                    </a:extLst>
                  </p:cNvPr>
                  <p:cNvSpPr txBox="1"/>
                  <p:nvPr/>
                </p:nvSpPr>
                <p:spPr>
                  <a:xfrm>
                    <a:off x="10542703" y="2758460"/>
                    <a:ext cx="4430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3</m:t>
                              </m:r>
                            </m:sub>
                          </m:sSub>
                        </m:oMath>
                      </m:oMathPara>
                    </a14:m>
                    <a:endParaRPr kumimoji="1" lang="ja-JP" altLang="en-US" dirty="0"/>
                  </a:p>
                </p:txBody>
              </p:sp>
            </mc:Choice>
            <mc:Fallback xmlns="">
              <p:sp>
                <p:nvSpPr>
                  <p:cNvPr id="21" name="テキスト ボックス 20">
                    <a:extLst>
                      <a:ext uri="{FF2B5EF4-FFF2-40B4-BE49-F238E27FC236}">
                        <a16:creationId xmlns:a16="http://schemas.microsoft.com/office/drawing/2014/main" id="{A534A508-ACB2-43BE-A4B2-5B3D3103CD9C}"/>
                      </a:ext>
                    </a:extLst>
                  </p:cNvPr>
                  <p:cNvSpPr txBox="1">
                    <a:spLocks noRot="1" noChangeAspect="1" noMove="1" noResize="1" noEditPoints="1" noAdjustHandles="1" noChangeArrowheads="1" noChangeShapeType="1" noTextEdit="1"/>
                  </p:cNvSpPr>
                  <p:nvPr/>
                </p:nvSpPr>
                <p:spPr>
                  <a:xfrm>
                    <a:off x="10542703" y="2758460"/>
                    <a:ext cx="443060"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 xmlns:a16="http://schemas.microsoft.com/office/drawing/2014/main" id="{EB331A4F-9C0F-473D-BE1D-DAB81BE43142}"/>
                      </a:ext>
                    </a:extLst>
                  </p:cNvPr>
                  <p:cNvSpPr txBox="1"/>
                  <p:nvPr/>
                </p:nvSpPr>
                <p:spPr>
                  <a:xfrm>
                    <a:off x="11388759" y="2596238"/>
                    <a:ext cx="32051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𝑛</m:t>
                              </m:r>
                            </m:sub>
                          </m:sSub>
                        </m:oMath>
                      </m:oMathPara>
                    </a14:m>
                    <a:endParaRPr kumimoji="1" lang="ja-JP" altLang="en-US" dirty="0"/>
                  </a:p>
                </p:txBody>
              </p:sp>
            </mc:Choice>
            <mc:Fallback xmlns="">
              <p:sp>
                <p:nvSpPr>
                  <p:cNvPr id="22" name="テキスト ボックス 21">
                    <a:extLst>
                      <a:ext uri="{FF2B5EF4-FFF2-40B4-BE49-F238E27FC236}">
                        <a16:creationId xmlns:a16="http://schemas.microsoft.com/office/drawing/2014/main" id="{EB331A4F-9C0F-473D-BE1D-DAB81BE43142}"/>
                      </a:ext>
                    </a:extLst>
                  </p:cNvPr>
                  <p:cNvSpPr txBox="1">
                    <a:spLocks noRot="1" noChangeAspect="1" noMove="1" noResize="1" noEditPoints="1" noAdjustHandles="1" noChangeArrowheads="1" noChangeShapeType="1" noTextEdit="1"/>
                  </p:cNvSpPr>
                  <p:nvPr/>
                </p:nvSpPr>
                <p:spPr>
                  <a:xfrm>
                    <a:off x="11388759" y="2596238"/>
                    <a:ext cx="320511" cy="369332"/>
                  </a:xfrm>
                  <a:prstGeom prst="rect">
                    <a:avLst/>
                  </a:prstGeom>
                  <a:blipFill>
                    <a:blip r:embed="rId6"/>
                    <a:stretch>
                      <a:fillRect/>
                    </a:stretch>
                  </a:blipFill>
                </p:spPr>
                <p:txBody>
                  <a:bodyPr/>
                  <a:lstStyle/>
                  <a:p>
                    <a:r>
                      <a:rPr lang="ja-JP" altLang="en-US">
                        <a:noFill/>
                      </a:rPr>
                      <a:t> </a:t>
                    </a:r>
                  </a:p>
                </p:txBody>
              </p:sp>
            </mc:Fallback>
          </mc:AlternateContent>
        </p:grpSp>
      </p:grpSp>
      <p:sp>
        <p:nvSpPr>
          <p:cNvPr id="23" name="乗算記号 22">
            <a:extLst>
              <a:ext uri="{FF2B5EF4-FFF2-40B4-BE49-F238E27FC236}">
                <a16:creationId xmlns="" xmlns:a16="http://schemas.microsoft.com/office/drawing/2014/main" id="{F6876D54-E01F-4783-9F11-D33246D2785C}"/>
              </a:ext>
            </a:extLst>
          </p:cNvPr>
          <p:cNvSpPr/>
          <p:nvPr/>
        </p:nvSpPr>
        <p:spPr>
          <a:xfrm>
            <a:off x="3959380" y="2122718"/>
            <a:ext cx="282804" cy="245097"/>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4" name="正方形/長方形 23">
                <a:extLst>
                  <a:ext uri="{FF2B5EF4-FFF2-40B4-BE49-F238E27FC236}">
                    <a16:creationId xmlns="" xmlns:a16="http://schemas.microsoft.com/office/drawing/2014/main" id="{A8F6915C-6E2F-4079-AC02-92F95BD72AA1}"/>
                  </a:ext>
                </a:extLst>
              </p:cNvPr>
              <p:cNvSpPr/>
              <p:nvPr/>
            </p:nvSpPr>
            <p:spPr>
              <a:xfrm>
                <a:off x="9577633" y="490194"/>
                <a:ext cx="2614367" cy="933254"/>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sSub>
                      <m:sSubPr>
                        <m:ctrlPr>
                          <a:rPr kumimoji="1" lang="en-US" altLang="ja-JP" sz="1600" b="0" i="1" smtClean="0">
                            <a:latin typeface="Cambria Math"/>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𝑛</m:t>
                        </m:r>
                      </m:sub>
                    </m:sSub>
                  </m:oMath>
                </a14:m>
                <a:r>
                  <a:rPr kumimoji="1" lang="ja-JP" altLang="en-US" sz="1600" dirty="0"/>
                  <a:t>（それに伴い</a:t>
                </a:r>
                <a14:m>
                  <m:oMath xmlns:m="http://schemas.openxmlformats.org/officeDocument/2006/math">
                    <m:sSub>
                      <m:sSubPr>
                        <m:ctrlPr>
                          <a:rPr kumimoji="1" lang="en-US" altLang="ja-JP" sz="1600" b="0" i="1" smtClean="0">
                            <a:latin typeface="Cambria Math"/>
                          </a:rPr>
                        </m:ctrlPr>
                      </m:sSubPr>
                      <m:e>
                        <m:r>
                          <a:rPr kumimoji="1" lang="en-US" altLang="ja-JP" sz="1600" b="0" i="1" smtClean="0">
                            <a:latin typeface="Cambria Math" panose="02040503050406030204" pitchFamily="18" charset="0"/>
                          </a:rPr>
                          <m:t>𝜇</m:t>
                        </m:r>
                      </m:e>
                      <m:sub>
                        <m:r>
                          <a:rPr kumimoji="1" lang="en-US" altLang="ja-JP" sz="1600" b="0" i="1" smtClean="0">
                            <a:latin typeface="Cambria Math" panose="02040503050406030204" pitchFamily="18" charset="0"/>
                          </a:rPr>
                          <m:t>𝑘</m:t>
                        </m:r>
                      </m:sub>
                    </m:sSub>
                  </m:oMath>
                </a14:m>
                <a:r>
                  <a:rPr kumimoji="1" lang="ja-JP" altLang="en-US" sz="1600" dirty="0"/>
                  <a:t>も）は１次元だが</a:t>
                </a:r>
                <a14:m>
                  <m:oMath xmlns:m="http://schemas.openxmlformats.org/officeDocument/2006/math">
                    <m:sSub>
                      <m:sSubPr>
                        <m:ctrlPr>
                          <a:rPr kumimoji="1" lang="en-US" altLang="ja-JP" sz="1600" b="0" i="1" smtClean="0">
                            <a:latin typeface="Cambria Math"/>
                          </a:rPr>
                        </m:ctrlPr>
                      </m:sSubPr>
                      <m:e>
                        <m:r>
                          <a:rPr kumimoji="1" lang="en-US" altLang="ja-JP" sz="1600" b="0" i="1" smtClean="0">
                            <a:latin typeface="Cambria Math" panose="02040503050406030204" pitchFamily="18" charset="0"/>
                          </a:rPr>
                          <m:t>𝑧</m:t>
                        </m:r>
                      </m:e>
                      <m:sub>
                        <m:r>
                          <a:rPr kumimoji="1" lang="en-US" altLang="ja-JP" sz="1600" b="0" i="1" smtClean="0">
                            <a:latin typeface="Cambria Math" panose="02040503050406030204" pitchFamily="18" charset="0"/>
                          </a:rPr>
                          <m:t>𝑛</m:t>
                        </m:r>
                      </m:sub>
                    </m:sSub>
                  </m:oMath>
                </a14:m>
                <a:r>
                  <a:rPr kumimoji="1" lang="ja-JP" altLang="en-US" sz="1600" dirty="0"/>
                  <a:t>は</a:t>
                </a:r>
                <a14:m>
                  <m:oMath xmlns:m="http://schemas.openxmlformats.org/officeDocument/2006/math">
                    <m:r>
                      <a:rPr kumimoji="1" lang="en-US" altLang="ja-JP" sz="1600" b="0" i="1" dirty="0" smtClean="0">
                        <a:latin typeface="Cambria Math" panose="02040503050406030204" pitchFamily="18" charset="0"/>
                      </a:rPr>
                      <m:t>𝐾</m:t>
                    </m:r>
                  </m:oMath>
                </a14:m>
                <a:r>
                  <a:rPr kumimoji="1" lang="ja-JP" altLang="en-US" sz="1600" dirty="0"/>
                  <a:t>次元であることに注意。</a:t>
                </a:r>
              </a:p>
            </p:txBody>
          </p:sp>
        </mc:Choice>
        <mc:Fallback xmlns="">
          <p:sp>
            <p:nvSpPr>
              <p:cNvPr id="24" name="正方形/長方形 23">
                <a:extLst>
                  <a:ext uri="{FF2B5EF4-FFF2-40B4-BE49-F238E27FC236}">
                    <a16:creationId xmlns:a16="http://schemas.microsoft.com/office/drawing/2014/main" id="{A8F6915C-6E2F-4079-AC02-92F95BD72AA1}"/>
                  </a:ext>
                </a:extLst>
              </p:cNvPr>
              <p:cNvSpPr>
                <a:spLocks noRot="1" noChangeAspect="1" noMove="1" noResize="1" noEditPoints="1" noAdjustHandles="1" noChangeArrowheads="1" noChangeShapeType="1" noTextEdit="1"/>
              </p:cNvSpPr>
              <p:nvPr/>
            </p:nvSpPr>
            <p:spPr>
              <a:xfrm>
                <a:off x="9577633" y="490194"/>
                <a:ext cx="2614367" cy="933254"/>
              </a:xfrm>
              <a:prstGeom prst="rect">
                <a:avLst/>
              </a:prstGeom>
              <a:blipFill>
                <a:blip r:embed="rId7"/>
                <a:stretch>
                  <a:fillRect l="-928" b="-1282"/>
                </a:stretch>
              </a:blipFill>
              <a:ln>
                <a:solidFill>
                  <a:srgbClr val="004098"/>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 xmlns:a16="http://schemas.microsoft.com/office/drawing/2014/main" id="{3C0286C0-B5B3-4BB4-8935-05E7240E18DC}"/>
                  </a:ext>
                </a:extLst>
              </p:cNvPr>
              <p:cNvSpPr txBox="1"/>
              <p:nvPr/>
            </p:nvSpPr>
            <p:spPr>
              <a:xfrm>
                <a:off x="2450969" y="678730"/>
                <a:ext cx="1508411" cy="369332"/>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𝐾</m:t>
                    </m:r>
                    <m:r>
                      <a:rPr kumimoji="1" lang="en-US" altLang="ja-JP" b="0" i="1" smtClean="0">
                        <a:latin typeface="Cambria Math" panose="02040503050406030204" pitchFamily="18" charset="0"/>
                      </a:rPr>
                      <m:t>=3</m:t>
                    </m:r>
                  </m:oMath>
                </a14:m>
                <a:r>
                  <a:rPr kumimoji="1" lang="ja-JP" altLang="en-US" dirty="0"/>
                  <a:t>の例</a:t>
                </a:r>
              </a:p>
            </p:txBody>
          </p:sp>
        </mc:Choice>
        <mc:Fallback xmlns="">
          <p:sp>
            <p:nvSpPr>
              <p:cNvPr id="25" name="テキスト ボックス 24">
                <a:extLst>
                  <a:ext uri="{FF2B5EF4-FFF2-40B4-BE49-F238E27FC236}">
                    <a16:creationId xmlns:a16="http://schemas.microsoft.com/office/drawing/2014/main" id="{3C0286C0-B5B3-4BB4-8935-05E7240E18DC}"/>
                  </a:ext>
                </a:extLst>
              </p:cNvPr>
              <p:cNvSpPr txBox="1">
                <a:spLocks noRot="1" noChangeAspect="1" noMove="1" noResize="1" noEditPoints="1" noAdjustHandles="1" noChangeArrowheads="1" noChangeShapeType="1" noTextEdit="1"/>
              </p:cNvSpPr>
              <p:nvPr/>
            </p:nvSpPr>
            <p:spPr>
              <a:xfrm>
                <a:off x="2450969" y="678730"/>
                <a:ext cx="1508411" cy="369332"/>
              </a:xfrm>
              <a:prstGeom prst="rect">
                <a:avLst/>
              </a:prstGeom>
              <a:blipFill>
                <a:blip r:embed="rId8"/>
                <a:stretch>
                  <a:fillRect t="-6557" b="-26230"/>
                </a:stretch>
              </a:blipFill>
            </p:spPr>
            <p:txBody>
              <a:bodyPr/>
              <a:lstStyle/>
              <a:p>
                <a:r>
                  <a:rPr lang="ja-JP" altLang="en-US">
                    <a:noFill/>
                  </a:rPr>
                  <a:t> </a:t>
                </a:r>
              </a:p>
            </p:txBody>
          </p:sp>
        </mc:Fallback>
      </mc:AlternateContent>
      <p:sp>
        <p:nvSpPr>
          <p:cNvPr id="26" name="乗算記号 25">
            <a:extLst>
              <a:ext uri="{FF2B5EF4-FFF2-40B4-BE49-F238E27FC236}">
                <a16:creationId xmlns="" xmlns:a16="http://schemas.microsoft.com/office/drawing/2014/main" id="{CD1B72E3-19D4-48C7-BE31-C20EC7147B8E}"/>
              </a:ext>
            </a:extLst>
          </p:cNvPr>
          <p:cNvSpPr/>
          <p:nvPr/>
        </p:nvSpPr>
        <p:spPr>
          <a:xfrm>
            <a:off x="4122539" y="2122718"/>
            <a:ext cx="282804" cy="245097"/>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乗算記号 26">
            <a:extLst>
              <a:ext uri="{FF2B5EF4-FFF2-40B4-BE49-F238E27FC236}">
                <a16:creationId xmlns="" xmlns:a16="http://schemas.microsoft.com/office/drawing/2014/main" id="{EE8E89BD-39DA-4E5A-BA7C-0D8215465EF1}"/>
              </a:ext>
            </a:extLst>
          </p:cNvPr>
          <p:cNvSpPr/>
          <p:nvPr/>
        </p:nvSpPr>
        <p:spPr>
          <a:xfrm>
            <a:off x="4292020" y="2122718"/>
            <a:ext cx="282804" cy="245097"/>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a:extLst>
              <a:ext uri="{FF2B5EF4-FFF2-40B4-BE49-F238E27FC236}">
                <a16:creationId xmlns="" xmlns:a16="http://schemas.microsoft.com/office/drawing/2014/main" id="{60C98C75-5684-44E7-8DE9-FBB03A5E3F74}"/>
              </a:ext>
            </a:extLst>
          </p:cNvPr>
          <p:cNvSpPr/>
          <p:nvPr/>
        </p:nvSpPr>
        <p:spPr>
          <a:xfrm>
            <a:off x="4472326" y="2122718"/>
            <a:ext cx="282804" cy="245097"/>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乗算記号 28">
            <a:extLst>
              <a:ext uri="{FF2B5EF4-FFF2-40B4-BE49-F238E27FC236}">
                <a16:creationId xmlns="" xmlns:a16="http://schemas.microsoft.com/office/drawing/2014/main" id="{830BD521-20B8-4730-928E-8645359CD745}"/>
              </a:ext>
            </a:extLst>
          </p:cNvPr>
          <p:cNvSpPr/>
          <p:nvPr/>
        </p:nvSpPr>
        <p:spPr>
          <a:xfrm>
            <a:off x="3822163" y="2122718"/>
            <a:ext cx="282804" cy="245097"/>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乗算記号 29">
            <a:extLst>
              <a:ext uri="{FF2B5EF4-FFF2-40B4-BE49-F238E27FC236}">
                <a16:creationId xmlns="" xmlns:a16="http://schemas.microsoft.com/office/drawing/2014/main" id="{42B2B07A-A8FF-4E77-880A-D4026EA0D7DD}"/>
              </a:ext>
            </a:extLst>
          </p:cNvPr>
          <p:cNvSpPr/>
          <p:nvPr/>
        </p:nvSpPr>
        <p:spPr>
          <a:xfrm>
            <a:off x="4587883" y="2122718"/>
            <a:ext cx="282804" cy="245097"/>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乗算記号 30">
            <a:extLst>
              <a:ext uri="{FF2B5EF4-FFF2-40B4-BE49-F238E27FC236}">
                <a16:creationId xmlns="" xmlns:a16="http://schemas.microsoft.com/office/drawing/2014/main" id="{E9850D23-96B0-411F-BAD0-D34A689BE545}"/>
              </a:ext>
            </a:extLst>
          </p:cNvPr>
          <p:cNvSpPr/>
          <p:nvPr/>
        </p:nvSpPr>
        <p:spPr>
          <a:xfrm>
            <a:off x="3696978" y="2122718"/>
            <a:ext cx="282804" cy="245097"/>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乗算記号 31">
            <a:extLst>
              <a:ext uri="{FF2B5EF4-FFF2-40B4-BE49-F238E27FC236}">
                <a16:creationId xmlns="" xmlns:a16="http://schemas.microsoft.com/office/drawing/2014/main" id="{9A796919-B6F8-44F2-AC10-D3FC60FFF6E4}"/>
              </a:ext>
            </a:extLst>
          </p:cNvPr>
          <p:cNvSpPr/>
          <p:nvPr/>
        </p:nvSpPr>
        <p:spPr>
          <a:xfrm>
            <a:off x="4734676" y="2122718"/>
            <a:ext cx="282804" cy="245097"/>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乗算記号 32">
            <a:extLst>
              <a:ext uri="{FF2B5EF4-FFF2-40B4-BE49-F238E27FC236}">
                <a16:creationId xmlns="" xmlns:a16="http://schemas.microsoft.com/office/drawing/2014/main" id="{5A7C608D-8520-4A26-8BFB-E595E37942DE}"/>
              </a:ext>
            </a:extLst>
          </p:cNvPr>
          <p:cNvSpPr/>
          <p:nvPr/>
        </p:nvSpPr>
        <p:spPr>
          <a:xfrm>
            <a:off x="5234159" y="2122718"/>
            <a:ext cx="282804" cy="245097"/>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乗算記号 33">
            <a:extLst>
              <a:ext uri="{FF2B5EF4-FFF2-40B4-BE49-F238E27FC236}">
                <a16:creationId xmlns="" xmlns:a16="http://schemas.microsoft.com/office/drawing/2014/main" id="{75E4CCB2-CB9D-4A95-A39E-6911EF61F951}"/>
              </a:ext>
            </a:extLst>
          </p:cNvPr>
          <p:cNvSpPr/>
          <p:nvPr/>
        </p:nvSpPr>
        <p:spPr>
          <a:xfrm>
            <a:off x="6742613" y="2122718"/>
            <a:ext cx="282804" cy="245097"/>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乗算記号 34">
            <a:extLst>
              <a:ext uri="{FF2B5EF4-FFF2-40B4-BE49-F238E27FC236}">
                <a16:creationId xmlns="" xmlns:a16="http://schemas.microsoft.com/office/drawing/2014/main" id="{DB0FA3ED-7BF8-42E2-ABAB-B5B74DFAFB24}"/>
              </a:ext>
            </a:extLst>
          </p:cNvPr>
          <p:cNvSpPr/>
          <p:nvPr/>
        </p:nvSpPr>
        <p:spPr>
          <a:xfrm>
            <a:off x="4060016" y="2122718"/>
            <a:ext cx="282804" cy="245097"/>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乗算記号 35">
            <a:extLst>
              <a:ext uri="{FF2B5EF4-FFF2-40B4-BE49-F238E27FC236}">
                <a16:creationId xmlns="" xmlns:a16="http://schemas.microsoft.com/office/drawing/2014/main" id="{5DD89B8A-A3AD-42A8-AAE2-8657EFAE66A7}"/>
              </a:ext>
            </a:extLst>
          </p:cNvPr>
          <p:cNvSpPr/>
          <p:nvPr/>
        </p:nvSpPr>
        <p:spPr>
          <a:xfrm>
            <a:off x="4343515" y="2119937"/>
            <a:ext cx="282804" cy="245097"/>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 xmlns:a16="http://schemas.microsoft.com/office/drawing/2014/main" id="{AB68C4C8-D92E-451B-BF77-EAF731AA1A11}"/>
                  </a:ext>
                </a:extLst>
              </p:cNvPr>
              <p:cNvSpPr txBox="1"/>
              <p:nvPr/>
            </p:nvSpPr>
            <p:spPr>
              <a:xfrm>
                <a:off x="2535810" y="2722440"/>
                <a:ext cx="6655324" cy="3257495"/>
              </a:xfrm>
              <a:prstGeom prst="rect">
                <a:avLst/>
              </a:prstGeom>
              <a:noFill/>
            </p:spPr>
            <p:txBody>
              <a:bodyPr wrap="square" rtlCol="0">
                <a:spAutoFit/>
              </a:bodyPr>
              <a:lstStyle/>
              <a:p>
                <a:r>
                  <a:rPr kumimoji="1" lang="ja-JP" altLang="en-US" dirty="0"/>
                  <a:t>上記のように</a:t>
                </a:r>
                <a14:m>
                  <m:oMath xmlns:m="http://schemas.openxmlformats.org/officeDocument/2006/math">
                    <m:sSub>
                      <m:sSubPr>
                        <m:ctrlPr>
                          <a:rPr kumimoji="1" lang="en-US" altLang="ja-JP" b="0" i="1" smtClean="0">
                            <a:latin typeface="Cambria Math"/>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𝑛</m:t>
                        </m:r>
                      </m:sub>
                    </m:sSub>
                  </m:oMath>
                </a14:m>
                <a:r>
                  <a:rPr kumimoji="1" lang="ja-JP" altLang="en-US" dirty="0"/>
                  <a:t>が観測された場合、例えば</a:t>
                </a:r>
                <a:endParaRPr kumimoji="1"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panose="02040503050406030204" pitchFamily="18" charset="0"/>
                            </a:rPr>
                            <m:t>𝑧</m:t>
                          </m:r>
                        </m:e>
                        <m:sub>
                          <m:r>
                            <a:rPr kumimoji="1" lang="en-US" altLang="ja-JP" b="0" i="1" smtClean="0">
                              <a:latin typeface="Cambria Math" panose="02040503050406030204" pitchFamily="18" charset="0"/>
                            </a:rPr>
                            <m:t>𝑛</m:t>
                          </m:r>
                        </m:sub>
                      </m:sSub>
                      <m:r>
                        <a:rPr kumimoji="1" lang="en-US" altLang="ja-JP" b="0" i="1" smtClean="0">
                          <a:latin typeface="Cambria Math" panose="02040503050406030204" pitchFamily="18" charset="0"/>
                        </a:rPr>
                        <m:t>=(0.98, 0.017, 0.003)</m:t>
                      </m:r>
                    </m:oMath>
                  </m:oMathPara>
                </a14:m>
                <a:endParaRPr kumimoji="1" lang="en-US" altLang="ja-JP" dirty="0"/>
              </a:p>
              <a:p>
                <a:r>
                  <a:rPr kumimoji="1" lang="ja-JP" altLang="en-US" dirty="0"/>
                  <a:t>となると見なせるので、</a:t>
                </a:r>
                <a14:m>
                  <m:oMath xmlns:m="http://schemas.openxmlformats.org/officeDocument/2006/math">
                    <m:sSub>
                      <m:sSubPr>
                        <m:ctrlPr>
                          <a:rPr kumimoji="1" lang="en-US" altLang="ja-JP" b="0" i="1" smtClean="0">
                            <a:latin typeface="Cambria Math"/>
                          </a:rPr>
                        </m:ctrlPr>
                      </m:sSubPr>
                      <m:e>
                        <m:r>
                          <a:rPr kumimoji="1" lang="en-US" altLang="ja-JP" b="0" i="1" smtClean="0">
                            <a:latin typeface="Cambria Math" panose="02040503050406030204" pitchFamily="18" charset="0"/>
                          </a:rPr>
                          <m:t>𝑧</m:t>
                        </m:r>
                      </m:e>
                      <m:sub>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∼1</m:t>
                    </m:r>
                  </m:oMath>
                </a14:m>
                <a:r>
                  <a:rPr kumimoji="1" lang="ja-JP" altLang="en-US" dirty="0" err="1"/>
                  <a:t>のように</a:t>
                </a:r>
                <a:r>
                  <a:rPr kumimoji="1" lang="ja-JP" altLang="en-US" dirty="0"/>
                  <a:t>考えてよい。</a:t>
                </a:r>
                <a:endParaRPr kumimoji="1" lang="en-US" altLang="ja-JP" dirty="0"/>
              </a:p>
              <a:p>
                <a:r>
                  <a:rPr kumimoji="1" lang="ja-JP" altLang="en-US" dirty="0"/>
                  <a:t>つまり、混合ガウス分布の一つめのクラス（</a:t>
                </a:r>
                <a14:m>
                  <m:oMath xmlns:m="http://schemas.openxmlformats.org/officeDocument/2006/math">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oMath>
                </a14:m>
                <a:r>
                  <a:rPr kumimoji="1" lang="ja-JP" altLang="en-US" dirty="0"/>
                  <a:t>）にデータが含まれていると考えてよく、平均</a:t>
                </a:r>
                <a14:m>
                  <m:oMath xmlns:m="http://schemas.openxmlformats.org/officeDocument/2006/math">
                    <m:r>
                      <a:rPr lang="ja-JP" altLang="en-US" b="0" i="1" dirty="0">
                        <a:latin typeface="Cambria Math" panose="02040503050406030204" pitchFamily="18" charset="0"/>
                      </a:rPr>
                      <m:t>は</m:t>
                    </m:r>
                    <m:sSub>
                      <m:sSubPr>
                        <m:ctrlPr>
                          <a:rPr kumimoji="1" lang="en-US" altLang="ja-JP" b="0" i="1" smtClean="0">
                            <a:latin typeface="Cambria Math"/>
                          </a:rPr>
                        </m:ctrlPr>
                      </m:sSubPr>
                      <m:e>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1</m:t>
                        </m:r>
                      </m:sub>
                    </m:sSub>
                  </m:oMath>
                </a14:m>
                <a:r>
                  <a:rPr kumimoji="1" lang="ja-JP" altLang="en-US" dirty="0"/>
                  <a:t>に成ると考えてよい。</a:t>
                </a:r>
                <a:endParaRPr kumimoji="1" lang="en-US" altLang="ja-JP" dirty="0"/>
              </a:p>
              <a:p>
                <a:r>
                  <a:rPr kumimoji="1" lang="ja-JP" altLang="en-US" dirty="0"/>
                  <a:t>結局</a:t>
                </a:r>
                <a14:m>
                  <m:oMath xmlns:m="http://schemas.openxmlformats.org/officeDocument/2006/math">
                    <m:sSub>
                      <m:sSubPr>
                        <m:ctrlPr>
                          <a:rPr kumimoji="1" lang="en-US" altLang="ja-JP" b="0" i="1" smtClean="0">
                            <a:latin typeface="Cambria Math"/>
                          </a:rPr>
                        </m:ctrlPr>
                      </m:sSubPr>
                      <m:e>
                        <m:r>
                          <a:rPr kumimoji="1" lang="en-US" altLang="ja-JP" b="0" i="1" smtClean="0">
                            <a:latin typeface="Cambria Math" panose="02040503050406030204" pitchFamily="18" charset="0"/>
                          </a:rPr>
                          <m:t>𝑧</m:t>
                        </m:r>
                      </m:e>
                      <m:sub>
                        <m:r>
                          <a:rPr kumimoji="1" lang="en-US" altLang="ja-JP" b="0" i="1" smtClean="0">
                            <a:latin typeface="Cambria Math" panose="02040503050406030204" pitchFamily="18" charset="0"/>
                          </a:rPr>
                          <m:t>𝑛</m:t>
                        </m:r>
                      </m:sub>
                    </m:sSub>
                  </m:oMath>
                </a14:m>
                <a:r>
                  <a:rPr kumimoji="1" lang="ja-JP" altLang="en-US" dirty="0"/>
                  <a:t>が決まると混合ガウス分布のどのクラスに属するかが決まるので、その決まったクラスの平均も決まる。</a:t>
                </a:r>
                <a:endParaRPr kumimoji="1" lang="en-US" altLang="ja-JP" dirty="0"/>
              </a:p>
              <a:p>
                <a:r>
                  <a:rPr kumimoji="1" lang="ja-JP" altLang="en-US" dirty="0"/>
                  <a:t>故に</a:t>
                </a:r>
                <a:endParaRPr kumimoji="1" lang="en-US" altLang="ja-JP"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𝑝</m:t>
                      </m:r>
                      <m:d>
                        <m:dPr>
                          <m:ctrlPr>
                            <a:rPr kumimoji="1" lang="en-US" altLang="ja-JP" b="0" i="1" smtClean="0">
                              <a:latin typeface="Cambria Math"/>
                            </a:rPr>
                          </m:ctrlPr>
                        </m:dPr>
                        <m:e>
                          <m:r>
                            <a:rPr kumimoji="1" lang="en-US" altLang="ja-JP" b="0" i="1" smtClean="0">
                              <a:latin typeface="Cambria Math" panose="02040503050406030204" pitchFamily="18" charset="0"/>
                            </a:rPr>
                            <m:t>𝑥</m:t>
                          </m:r>
                        </m:e>
                        <m:e>
                          <m:r>
                            <a:rPr kumimoji="1" lang="en-US" altLang="ja-JP" b="0" i="1" smtClean="0">
                              <a:latin typeface="Cambria Math" panose="02040503050406030204" pitchFamily="18" charset="0"/>
                            </a:rPr>
                            <m:t>𝑧</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𝜇</m:t>
                          </m:r>
                        </m:e>
                      </m:d>
                      <m:r>
                        <a:rPr kumimoji="1" lang="en-US" altLang="ja-JP" b="0" i="1" smtClean="0">
                          <a:latin typeface="Cambria Math" panose="02040503050406030204" pitchFamily="18" charset="0"/>
                        </a:rPr>
                        <m:t>=</m:t>
                      </m:r>
                      <m:nary>
                        <m:naryPr>
                          <m:chr m:val="∏"/>
                          <m:supHide m:val="on"/>
                          <m:ctrlPr>
                            <a:rPr kumimoji="1" lang="en-US" altLang="ja-JP" b="0" i="1" smtClean="0">
                              <a:latin typeface="Cambria Math"/>
                            </a:rPr>
                          </m:ctrlPr>
                        </m:naryPr>
                        <m:sub>
                          <m:r>
                            <m:rPr>
                              <m:brk m:alnAt="7"/>
                            </m:rPr>
                            <a:rPr kumimoji="1" lang="en-US" altLang="ja-JP" b="0" i="1" smtClean="0">
                              <a:latin typeface="Cambria Math" panose="02040503050406030204" pitchFamily="18" charset="0"/>
                            </a:rPr>
                            <m:t>𝑛</m:t>
                          </m:r>
                        </m:sub>
                        <m:sup/>
                        <m:e>
                          <m:r>
                            <a:rPr kumimoji="1" lang="en-US" altLang="ja-JP" b="0" i="1" smtClean="0">
                              <a:latin typeface="Cambria Math" panose="02040503050406030204" pitchFamily="18" charset="0"/>
                            </a:rPr>
                            <m:t>𝑝</m:t>
                          </m:r>
                          <m:d>
                            <m:dPr>
                              <m:ctrlPr>
                                <a:rPr kumimoji="1" lang="en-US" altLang="ja-JP" b="0" i="1" smtClean="0">
                                  <a:latin typeface="Cambria Math"/>
                                </a:rPr>
                              </m:ctrlPr>
                            </m:dPr>
                            <m:e>
                              <m:sSub>
                                <m:sSubPr>
                                  <m:ctrlPr>
                                    <a:rPr kumimoji="1" lang="en-US" altLang="ja-JP" b="0" i="1" smtClean="0">
                                      <a:latin typeface="Cambria Math"/>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𝑛</m:t>
                                  </m:r>
                                </m:sub>
                              </m:sSub>
                            </m:e>
                            <m:e>
                              <m:sSub>
                                <m:sSubPr>
                                  <m:ctrlPr>
                                    <a:rPr kumimoji="1" lang="en-US" altLang="ja-JP" b="0" i="1" smtClean="0">
                                      <a:latin typeface="Cambria Math"/>
                                    </a:rPr>
                                  </m:ctrlPr>
                                </m:sSubPr>
                                <m:e>
                                  <m:r>
                                    <a:rPr kumimoji="1" lang="en-US" altLang="ja-JP" b="0" i="1" smtClean="0">
                                      <a:latin typeface="Cambria Math" panose="02040503050406030204" pitchFamily="18" charset="0"/>
                                    </a:rPr>
                                    <m:t>𝑧</m:t>
                                  </m:r>
                                </m:e>
                                <m:sub>
                                  <m:r>
                                    <a:rPr kumimoji="1" lang="en-US" altLang="ja-JP" b="0" i="1" smtClean="0">
                                      <a:latin typeface="Cambria Math" panose="02040503050406030204" pitchFamily="18" charset="0"/>
                                    </a:rPr>
                                    <m:t>𝑛</m:t>
                                  </m:r>
                                </m:sub>
                              </m:sSub>
                              <m:r>
                                <a:rPr kumimoji="1" lang="en-US" altLang="ja-JP" b="0" i="1" smtClean="0">
                                  <a:latin typeface="Cambria Math" panose="02040503050406030204" pitchFamily="18" charset="0"/>
                                </a:rPr>
                                <m:t>,</m:t>
                              </m:r>
                              <m:sSub>
                                <m:sSubPr>
                                  <m:ctrlPr>
                                    <a:rPr kumimoji="1" lang="en-US" altLang="ja-JP" b="0" i="1" smtClean="0">
                                      <a:latin typeface="Cambria Math"/>
                                    </a:rPr>
                                  </m:ctrlPr>
                                </m:sSubPr>
                                <m:e>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𝑘</m:t>
                                  </m:r>
                                </m:sub>
                              </m:sSub>
                            </m:e>
                          </m:d>
                          <m:r>
                            <a:rPr kumimoji="1" lang="en-US" altLang="ja-JP" b="0" i="1" smtClean="0">
                              <a:latin typeface="Cambria Math" panose="02040503050406030204" pitchFamily="18" charset="0"/>
                            </a:rPr>
                            <m:t>=</m:t>
                          </m:r>
                          <m:nary>
                            <m:naryPr>
                              <m:chr m:val="∏"/>
                              <m:supHide m:val="on"/>
                              <m:ctrlPr>
                                <a:rPr kumimoji="1" lang="en-US" altLang="ja-JP" b="0" i="1" smtClean="0">
                                  <a:latin typeface="Cambria Math"/>
                                </a:rPr>
                              </m:ctrlPr>
                            </m:naryPr>
                            <m:sub>
                              <m:r>
                                <m:rPr>
                                  <m:brk m:alnAt="7"/>
                                </m:rPr>
                                <a:rPr kumimoji="1" lang="en-US" altLang="ja-JP" b="0" i="1" smtClean="0">
                                  <a:latin typeface="Cambria Math" panose="02040503050406030204" pitchFamily="18" charset="0"/>
                                </a:rPr>
                                <m:t>𝑛</m:t>
                              </m:r>
                            </m:sub>
                            <m:sup/>
                            <m:e>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sSub>
                                <m:sSubPr>
                                  <m:ctrlPr>
                                    <a:rPr kumimoji="1" lang="en-US" altLang="ja-JP" b="0" i="1" smtClean="0">
                                      <a:latin typeface="Cambria Math"/>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𝑛</m:t>
                                  </m:r>
                                </m:sub>
                              </m:sSub>
                              <m:r>
                                <a:rPr kumimoji="1" lang="en-US" altLang="ja-JP" b="0" i="1" smtClean="0">
                                  <a:latin typeface="Cambria Math" panose="02040503050406030204" pitchFamily="18" charset="0"/>
                                </a:rPr>
                                <m:t>|</m:t>
                              </m:r>
                              <m:sSub>
                                <m:sSubPr>
                                  <m:ctrlPr>
                                    <a:rPr kumimoji="1" lang="en-US" altLang="ja-JP" b="0" i="1" smtClean="0">
                                      <a:latin typeface="Cambria Math"/>
                                    </a:rPr>
                                  </m:ctrlPr>
                                </m:sSubPr>
                                <m:e>
                                  <m:r>
                                    <a:rPr kumimoji="1" lang="en-US" altLang="ja-JP" b="0" i="1" smtClean="0">
                                      <a:latin typeface="Cambria Math" panose="02040503050406030204" pitchFamily="18" charset="0"/>
                                    </a:rPr>
                                    <m:t>𝜇</m:t>
                                  </m:r>
                                </m:e>
                                <m:sub>
                                  <m:sSub>
                                    <m:sSubPr>
                                      <m:ctrlPr>
                                        <a:rPr kumimoji="1" lang="en-US" altLang="ja-JP" b="0" i="1" smtClean="0">
                                          <a:latin typeface="Cambria Math"/>
                                        </a:rPr>
                                      </m:ctrlPr>
                                    </m:sSubPr>
                                    <m:e>
                                      <m:r>
                                        <a:rPr kumimoji="1" lang="en-US" altLang="ja-JP" b="0" i="1" smtClean="0">
                                          <a:latin typeface="Cambria Math" panose="02040503050406030204" pitchFamily="18" charset="0"/>
                                        </a:rPr>
                                        <m:t>𝑧</m:t>
                                      </m:r>
                                    </m:e>
                                    <m:sub>
                                      <m:r>
                                        <a:rPr kumimoji="1" lang="en-US" altLang="ja-JP" b="0" i="1" smtClean="0">
                                          <a:latin typeface="Cambria Math" panose="02040503050406030204" pitchFamily="18" charset="0"/>
                                        </a:rPr>
                                        <m:t>𝑛</m:t>
                                      </m:r>
                                    </m:sub>
                                  </m:sSub>
                                </m:sub>
                              </m:sSub>
                              <m:r>
                                <a:rPr kumimoji="1" lang="en-US" altLang="ja-JP" b="0" i="1" smtClean="0">
                                  <a:latin typeface="Cambria Math" panose="02040503050406030204" pitchFamily="18" charset="0"/>
                                </a:rPr>
                                <m:t>)</m:t>
                              </m:r>
                            </m:e>
                          </m:nary>
                        </m:e>
                      </m:nary>
                    </m:oMath>
                  </m:oMathPara>
                </a14:m>
                <a:endParaRPr kumimoji="1" lang="en-US" altLang="ja-JP" dirty="0"/>
              </a:p>
              <a:p>
                <a:r>
                  <a:rPr kumimoji="1" lang="ja-JP" altLang="en-US" dirty="0"/>
                  <a:t>と書ける。</a:t>
                </a:r>
              </a:p>
            </p:txBody>
          </p:sp>
        </mc:Choice>
        <mc:Fallback xmlns="">
          <p:sp>
            <p:nvSpPr>
              <p:cNvPr id="37" name="テキスト ボックス 36">
                <a:extLst>
                  <a:ext uri="{FF2B5EF4-FFF2-40B4-BE49-F238E27FC236}">
                    <a16:creationId xmlns:a16="http://schemas.microsoft.com/office/drawing/2014/main" id="{AB68C4C8-D92E-451B-BF77-EAF731AA1A11}"/>
                  </a:ext>
                </a:extLst>
              </p:cNvPr>
              <p:cNvSpPr txBox="1">
                <a:spLocks noRot="1" noChangeAspect="1" noMove="1" noResize="1" noEditPoints="1" noAdjustHandles="1" noChangeArrowheads="1" noChangeShapeType="1" noTextEdit="1"/>
              </p:cNvSpPr>
              <p:nvPr/>
            </p:nvSpPr>
            <p:spPr>
              <a:xfrm>
                <a:off x="2535810" y="2722440"/>
                <a:ext cx="6655324" cy="3257495"/>
              </a:xfrm>
              <a:prstGeom prst="rect">
                <a:avLst/>
              </a:prstGeom>
              <a:blipFill>
                <a:blip r:embed="rId9"/>
                <a:stretch>
                  <a:fillRect l="-824" t="-936" b="-2247"/>
                </a:stretch>
              </a:blipFill>
            </p:spPr>
            <p:txBody>
              <a:bodyPr/>
              <a:lstStyle/>
              <a:p>
                <a:r>
                  <a:rPr lang="ja-JP" altLang="en-US">
                    <a:noFill/>
                  </a:rPr>
                  <a:t> </a:t>
                </a:r>
              </a:p>
            </p:txBody>
          </p:sp>
        </mc:Fallback>
      </mc:AlternateContent>
      <p:grpSp>
        <p:nvGrpSpPr>
          <p:cNvPr id="57" name="グループ化 56">
            <a:extLst>
              <a:ext uri="{FF2B5EF4-FFF2-40B4-BE49-F238E27FC236}">
                <a16:creationId xmlns="" xmlns:a16="http://schemas.microsoft.com/office/drawing/2014/main" id="{C62FC902-D425-492B-BD3F-43D116F6D459}"/>
              </a:ext>
            </a:extLst>
          </p:cNvPr>
          <p:cNvGrpSpPr/>
          <p:nvPr/>
        </p:nvGrpSpPr>
        <p:grpSpPr>
          <a:xfrm>
            <a:off x="9615341" y="2042291"/>
            <a:ext cx="2460029" cy="2107188"/>
            <a:chOff x="9615341" y="2042291"/>
            <a:chExt cx="2460029" cy="2107188"/>
          </a:xfrm>
        </p:grpSpPr>
        <p:cxnSp>
          <p:nvCxnSpPr>
            <p:cNvPr id="39" name="直線矢印コネクタ 38">
              <a:extLst>
                <a:ext uri="{FF2B5EF4-FFF2-40B4-BE49-F238E27FC236}">
                  <a16:creationId xmlns="" xmlns:a16="http://schemas.microsoft.com/office/drawing/2014/main" id="{ABB0CA79-6FF2-4267-8E47-1A80157D0B96}"/>
                </a:ext>
              </a:extLst>
            </p:cNvPr>
            <p:cNvCxnSpPr>
              <a:cxnSpLocks/>
            </p:cNvCxnSpPr>
            <p:nvPr/>
          </p:nvCxnSpPr>
          <p:spPr>
            <a:xfrm>
              <a:off x="9615341" y="3789575"/>
              <a:ext cx="2078426" cy="0"/>
            </a:xfrm>
            <a:prstGeom prst="straightConnector1">
              <a:avLst/>
            </a:prstGeom>
            <a:ln>
              <a:solidFill>
                <a:srgbClr val="004098"/>
              </a:solidFill>
              <a:tailEnd type="triangle"/>
            </a:ln>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 xmlns:a16="http://schemas.microsoft.com/office/drawing/2014/main" id="{0900ED2A-EA66-418B-BCCC-2E16C8D33242}"/>
                </a:ext>
              </a:extLst>
            </p:cNvPr>
            <p:cNvSpPr/>
            <p:nvPr/>
          </p:nvSpPr>
          <p:spPr>
            <a:xfrm>
              <a:off x="9888718" y="2365034"/>
              <a:ext cx="188536" cy="1415114"/>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 xmlns:a16="http://schemas.microsoft.com/office/drawing/2014/main" id="{198468A7-4369-4B21-8459-DFCD0A0ACD43}"/>
                </a:ext>
              </a:extLst>
            </p:cNvPr>
            <p:cNvSpPr/>
            <p:nvPr/>
          </p:nvSpPr>
          <p:spPr>
            <a:xfrm>
              <a:off x="10496565" y="3148552"/>
              <a:ext cx="188536" cy="631595"/>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 xmlns:a16="http://schemas.microsoft.com/office/drawing/2014/main" id="{D074EF9D-C6A8-452D-8867-4129E9625CA2}"/>
                </a:ext>
              </a:extLst>
            </p:cNvPr>
            <p:cNvSpPr/>
            <p:nvPr/>
          </p:nvSpPr>
          <p:spPr>
            <a:xfrm>
              <a:off x="11104412" y="3478491"/>
              <a:ext cx="207390" cy="311084"/>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5" name="テキスト ボックス 44">
                  <a:extLst>
                    <a:ext uri="{FF2B5EF4-FFF2-40B4-BE49-F238E27FC236}">
                      <a16:creationId xmlns="" xmlns:a16="http://schemas.microsoft.com/office/drawing/2014/main" id="{B406E918-1B9F-41D1-BC37-C93328B0666B}"/>
                    </a:ext>
                  </a:extLst>
                </p:cNvPr>
                <p:cNvSpPr txBox="1"/>
                <p:nvPr/>
              </p:nvSpPr>
              <p:spPr>
                <a:xfrm>
                  <a:off x="11707725" y="3604909"/>
                  <a:ext cx="36764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panose="02040503050406030204" pitchFamily="18" charset="0"/>
                              </a:rPr>
                              <m:t>𝑧</m:t>
                            </m:r>
                          </m:e>
                          <m:sub>
                            <m:r>
                              <a:rPr kumimoji="1" lang="en-US" altLang="ja-JP" b="0" i="1" smtClean="0">
                                <a:latin typeface="Cambria Math" panose="02040503050406030204" pitchFamily="18" charset="0"/>
                              </a:rPr>
                              <m:t>𝑛</m:t>
                            </m:r>
                          </m:sub>
                        </m:sSub>
                      </m:oMath>
                    </m:oMathPara>
                  </a14:m>
                  <a:endParaRPr kumimoji="1" lang="ja-JP" altLang="en-US" dirty="0"/>
                </a:p>
              </p:txBody>
            </p:sp>
          </mc:Choice>
          <mc:Fallback xmlns="">
            <p:sp>
              <p:nvSpPr>
                <p:cNvPr id="45" name="テキスト ボックス 44">
                  <a:extLst>
                    <a:ext uri="{FF2B5EF4-FFF2-40B4-BE49-F238E27FC236}">
                      <a16:creationId xmlns:a16="http://schemas.microsoft.com/office/drawing/2014/main" id="{B406E918-1B9F-41D1-BC37-C93328B0666B}"/>
                    </a:ext>
                  </a:extLst>
                </p:cNvPr>
                <p:cNvSpPr txBox="1">
                  <a:spLocks noRot="1" noChangeAspect="1" noMove="1" noResize="1" noEditPoints="1" noAdjustHandles="1" noChangeArrowheads="1" noChangeShapeType="1" noTextEdit="1"/>
                </p:cNvSpPr>
                <p:nvPr/>
              </p:nvSpPr>
              <p:spPr>
                <a:xfrm>
                  <a:off x="11707725" y="3604909"/>
                  <a:ext cx="367645" cy="36933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 xmlns:a16="http://schemas.microsoft.com/office/drawing/2014/main" id="{EB457922-22D4-48F8-A923-26656B7A8E52}"/>
                    </a:ext>
                  </a:extLst>
                </p:cNvPr>
                <p:cNvSpPr txBox="1"/>
                <p:nvPr/>
              </p:nvSpPr>
              <p:spPr>
                <a:xfrm>
                  <a:off x="9770883" y="3780147"/>
                  <a:ext cx="4242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panose="02040503050406030204" pitchFamily="18" charset="0"/>
                              </a:rPr>
                              <m:t>𝑧</m:t>
                            </m:r>
                          </m:e>
                          <m:sub>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sub>
                        </m:sSub>
                      </m:oMath>
                    </m:oMathPara>
                  </a14:m>
                  <a:endParaRPr kumimoji="1" lang="ja-JP" altLang="en-US" dirty="0"/>
                </a:p>
              </p:txBody>
            </p:sp>
          </mc:Choice>
          <mc:Fallback xmlns="">
            <p:sp>
              <p:nvSpPr>
                <p:cNvPr id="46" name="テキスト ボックス 45">
                  <a:extLst>
                    <a:ext uri="{FF2B5EF4-FFF2-40B4-BE49-F238E27FC236}">
                      <a16:creationId xmlns:a16="http://schemas.microsoft.com/office/drawing/2014/main" id="{EB457922-22D4-48F8-A923-26656B7A8E52}"/>
                    </a:ext>
                  </a:extLst>
                </p:cNvPr>
                <p:cNvSpPr txBox="1">
                  <a:spLocks noRot="1" noChangeAspect="1" noMove="1" noResize="1" noEditPoints="1" noAdjustHandles="1" noChangeArrowheads="1" noChangeShapeType="1" noTextEdit="1"/>
                </p:cNvSpPr>
                <p:nvPr/>
              </p:nvSpPr>
              <p:spPr>
                <a:xfrm>
                  <a:off x="9770883" y="3780147"/>
                  <a:ext cx="424206" cy="369332"/>
                </a:xfrm>
                <a:prstGeom prst="rect">
                  <a:avLst/>
                </a:prstGeom>
                <a:blipFill>
                  <a:blip r:embed="rId11"/>
                  <a:stretch>
                    <a:fillRect r="-8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 xmlns:a16="http://schemas.microsoft.com/office/drawing/2014/main" id="{9968504B-FF4E-4924-A005-69590FC09EE7}"/>
                    </a:ext>
                  </a:extLst>
                </p:cNvPr>
                <p:cNvSpPr txBox="1"/>
                <p:nvPr/>
              </p:nvSpPr>
              <p:spPr>
                <a:xfrm>
                  <a:off x="10378638" y="3780147"/>
                  <a:ext cx="4242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panose="02040503050406030204" pitchFamily="18" charset="0"/>
                              </a:rPr>
                              <m:t>𝑧</m:t>
                            </m:r>
                          </m:e>
                          <m:sub>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2</m:t>
                            </m:r>
                          </m:sub>
                        </m:sSub>
                      </m:oMath>
                    </m:oMathPara>
                  </a14:m>
                  <a:endParaRPr kumimoji="1" lang="ja-JP" altLang="en-US" dirty="0"/>
                </a:p>
              </p:txBody>
            </p:sp>
          </mc:Choice>
          <mc:Fallback xmlns="">
            <p:sp>
              <p:nvSpPr>
                <p:cNvPr id="47" name="テキスト ボックス 46">
                  <a:extLst>
                    <a:ext uri="{FF2B5EF4-FFF2-40B4-BE49-F238E27FC236}">
                      <a16:creationId xmlns:a16="http://schemas.microsoft.com/office/drawing/2014/main" id="{9968504B-FF4E-4924-A005-69590FC09EE7}"/>
                    </a:ext>
                  </a:extLst>
                </p:cNvPr>
                <p:cNvSpPr txBox="1">
                  <a:spLocks noRot="1" noChangeAspect="1" noMove="1" noResize="1" noEditPoints="1" noAdjustHandles="1" noChangeArrowheads="1" noChangeShapeType="1" noTextEdit="1"/>
                </p:cNvSpPr>
                <p:nvPr/>
              </p:nvSpPr>
              <p:spPr>
                <a:xfrm>
                  <a:off x="10378638" y="3780147"/>
                  <a:ext cx="424206" cy="369332"/>
                </a:xfrm>
                <a:prstGeom prst="rect">
                  <a:avLst/>
                </a:prstGeom>
                <a:blipFill>
                  <a:blip r:embed="rId12"/>
                  <a:stretch>
                    <a:fillRect r="-8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 xmlns:a16="http://schemas.microsoft.com/office/drawing/2014/main" id="{ECA2EF69-CBC2-4F6B-8BFD-2BA01CEE0120}"/>
                    </a:ext>
                  </a:extLst>
                </p:cNvPr>
                <p:cNvSpPr txBox="1"/>
                <p:nvPr/>
              </p:nvSpPr>
              <p:spPr>
                <a:xfrm>
                  <a:off x="10996004" y="3780147"/>
                  <a:ext cx="4242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panose="02040503050406030204" pitchFamily="18" charset="0"/>
                              </a:rPr>
                              <m:t>𝑧</m:t>
                            </m:r>
                          </m:e>
                          <m:sub>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3</m:t>
                            </m:r>
                          </m:sub>
                        </m:sSub>
                      </m:oMath>
                    </m:oMathPara>
                  </a14:m>
                  <a:endParaRPr kumimoji="1" lang="ja-JP" altLang="en-US" dirty="0"/>
                </a:p>
              </p:txBody>
            </p:sp>
          </mc:Choice>
          <mc:Fallback xmlns="">
            <p:sp>
              <p:nvSpPr>
                <p:cNvPr id="48" name="テキスト ボックス 47">
                  <a:extLst>
                    <a:ext uri="{FF2B5EF4-FFF2-40B4-BE49-F238E27FC236}">
                      <a16:creationId xmlns:a16="http://schemas.microsoft.com/office/drawing/2014/main" id="{ECA2EF69-CBC2-4F6B-8BFD-2BA01CEE0120}"/>
                    </a:ext>
                  </a:extLst>
                </p:cNvPr>
                <p:cNvSpPr txBox="1">
                  <a:spLocks noRot="1" noChangeAspect="1" noMove="1" noResize="1" noEditPoints="1" noAdjustHandles="1" noChangeArrowheads="1" noChangeShapeType="1" noTextEdit="1"/>
                </p:cNvSpPr>
                <p:nvPr/>
              </p:nvSpPr>
              <p:spPr>
                <a:xfrm>
                  <a:off x="10996004" y="3780147"/>
                  <a:ext cx="424206" cy="369332"/>
                </a:xfrm>
                <a:prstGeom prst="rect">
                  <a:avLst/>
                </a:prstGeom>
                <a:blipFill>
                  <a:blip r:embed="rId13"/>
                  <a:stretch>
                    <a:fillRect r="-8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 xmlns:a16="http://schemas.microsoft.com/office/drawing/2014/main" id="{54E8CCE5-20AE-4770-8AE7-EAA6A4A726AC}"/>
                    </a:ext>
                  </a:extLst>
                </p:cNvPr>
                <p:cNvSpPr txBox="1"/>
                <p:nvPr/>
              </p:nvSpPr>
              <p:spPr>
                <a:xfrm>
                  <a:off x="9803556" y="2042291"/>
                  <a:ext cx="4242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panose="02040503050406030204" pitchFamily="18" charset="0"/>
                              </a:rPr>
                              <m:t>𝜋</m:t>
                            </m:r>
                          </m:e>
                          <m:sub>
                            <m:r>
                              <a:rPr kumimoji="1" lang="en-US" altLang="ja-JP" b="0" i="1" smtClean="0">
                                <a:latin typeface="Cambria Math" panose="02040503050406030204" pitchFamily="18" charset="0"/>
                              </a:rPr>
                              <m:t>1</m:t>
                            </m:r>
                          </m:sub>
                        </m:sSub>
                      </m:oMath>
                    </m:oMathPara>
                  </a14:m>
                  <a:endParaRPr kumimoji="1" lang="ja-JP" altLang="en-US" dirty="0"/>
                </a:p>
              </p:txBody>
            </p:sp>
          </mc:Choice>
          <mc:Fallback xmlns="">
            <p:sp>
              <p:nvSpPr>
                <p:cNvPr id="49" name="テキスト ボックス 48">
                  <a:extLst>
                    <a:ext uri="{FF2B5EF4-FFF2-40B4-BE49-F238E27FC236}">
                      <a16:creationId xmlns:a16="http://schemas.microsoft.com/office/drawing/2014/main" id="{54E8CCE5-20AE-4770-8AE7-EAA6A4A726AC}"/>
                    </a:ext>
                  </a:extLst>
                </p:cNvPr>
                <p:cNvSpPr txBox="1">
                  <a:spLocks noRot="1" noChangeAspect="1" noMove="1" noResize="1" noEditPoints="1" noAdjustHandles="1" noChangeArrowheads="1" noChangeShapeType="1" noTextEdit="1"/>
                </p:cNvSpPr>
                <p:nvPr/>
              </p:nvSpPr>
              <p:spPr>
                <a:xfrm>
                  <a:off x="9803556" y="2042291"/>
                  <a:ext cx="424206" cy="369332"/>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 xmlns:a16="http://schemas.microsoft.com/office/drawing/2014/main" id="{868FBE04-E6B5-4929-89C4-422293DA9201}"/>
                    </a:ext>
                  </a:extLst>
                </p:cNvPr>
                <p:cNvSpPr txBox="1"/>
                <p:nvPr/>
              </p:nvSpPr>
              <p:spPr>
                <a:xfrm>
                  <a:off x="10378638" y="2767018"/>
                  <a:ext cx="4242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panose="02040503050406030204" pitchFamily="18" charset="0"/>
                              </a:rPr>
                              <m:t>𝜋</m:t>
                            </m:r>
                          </m:e>
                          <m:sub>
                            <m:r>
                              <a:rPr kumimoji="1" lang="en-US" altLang="ja-JP" b="0" i="1" smtClean="0">
                                <a:latin typeface="Cambria Math" panose="02040503050406030204" pitchFamily="18" charset="0"/>
                              </a:rPr>
                              <m:t>2</m:t>
                            </m:r>
                          </m:sub>
                        </m:sSub>
                      </m:oMath>
                    </m:oMathPara>
                  </a14:m>
                  <a:endParaRPr kumimoji="1" lang="ja-JP" altLang="en-US" dirty="0"/>
                </a:p>
              </p:txBody>
            </p:sp>
          </mc:Choice>
          <mc:Fallback xmlns="">
            <p:sp>
              <p:nvSpPr>
                <p:cNvPr id="50" name="テキスト ボックス 49">
                  <a:extLst>
                    <a:ext uri="{FF2B5EF4-FFF2-40B4-BE49-F238E27FC236}">
                      <a16:creationId xmlns:a16="http://schemas.microsoft.com/office/drawing/2014/main" id="{868FBE04-E6B5-4929-89C4-422293DA9201}"/>
                    </a:ext>
                  </a:extLst>
                </p:cNvPr>
                <p:cNvSpPr txBox="1">
                  <a:spLocks noRot="1" noChangeAspect="1" noMove="1" noResize="1" noEditPoints="1" noAdjustHandles="1" noChangeArrowheads="1" noChangeShapeType="1" noTextEdit="1"/>
                </p:cNvSpPr>
                <p:nvPr/>
              </p:nvSpPr>
              <p:spPr>
                <a:xfrm>
                  <a:off x="10378638" y="2767018"/>
                  <a:ext cx="424206" cy="369332"/>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 xmlns:a16="http://schemas.microsoft.com/office/drawing/2014/main" id="{FE219888-2B5A-42A1-BEC0-4314BE6965D7}"/>
                    </a:ext>
                  </a:extLst>
                </p:cNvPr>
                <p:cNvSpPr txBox="1"/>
                <p:nvPr/>
              </p:nvSpPr>
              <p:spPr>
                <a:xfrm>
                  <a:off x="11010052" y="3101668"/>
                  <a:ext cx="4242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panose="02040503050406030204" pitchFamily="18" charset="0"/>
                              </a:rPr>
                              <m:t>𝜋</m:t>
                            </m:r>
                          </m:e>
                          <m:sub>
                            <m:r>
                              <a:rPr kumimoji="1" lang="en-US" altLang="ja-JP" b="0" i="1" smtClean="0">
                                <a:latin typeface="Cambria Math" panose="02040503050406030204" pitchFamily="18" charset="0"/>
                              </a:rPr>
                              <m:t>3</m:t>
                            </m:r>
                          </m:sub>
                        </m:sSub>
                      </m:oMath>
                    </m:oMathPara>
                  </a14:m>
                  <a:endParaRPr kumimoji="1" lang="ja-JP" altLang="en-US" dirty="0"/>
                </a:p>
              </p:txBody>
            </p:sp>
          </mc:Choice>
          <mc:Fallback xmlns="">
            <p:sp>
              <p:nvSpPr>
                <p:cNvPr id="51" name="テキスト ボックス 50">
                  <a:extLst>
                    <a:ext uri="{FF2B5EF4-FFF2-40B4-BE49-F238E27FC236}">
                      <a16:creationId xmlns:a16="http://schemas.microsoft.com/office/drawing/2014/main" id="{FE219888-2B5A-42A1-BEC0-4314BE6965D7}"/>
                    </a:ext>
                  </a:extLst>
                </p:cNvPr>
                <p:cNvSpPr txBox="1">
                  <a:spLocks noRot="1" noChangeAspect="1" noMove="1" noResize="1" noEditPoints="1" noAdjustHandles="1" noChangeArrowheads="1" noChangeShapeType="1" noTextEdit="1"/>
                </p:cNvSpPr>
                <p:nvPr/>
              </p:nvSpPr>
              <p:spPr>
                <a:xfrm>
                  <a:off x="11010052" y="3101668"/>
                  <a:ext cx="424206" cy="369332"/>
                </a:xfrm>
                <a:prstGeom prst="rect">
                  <a:avLst/>
                </a:prstGeom>
                <a:blipFill>
                  <a:blip r:embed="rId16"/>
                  <a:stretch>
                    <a:fillRect/>
                  </a:stretch>
                </a:blipFill>
              </p:spPr>
              <p:txBody>
                <a:bodyPr/>
                <a:lstStyle/>
                <a:p>
                  <a:r>
                    <a:rPr lang="ja-JP" altLang="en-US">
                      <a:noFill/>
                    </a:rPr>
                    <a:t> </a:t>
                  </a:r>
                </a:p>
              </p:txBody>
            </p:sp>
          </mc:Fallback>
        </mc:AlternateContent>
      </p:grpSp>
      <p:sp>
        <p:nvSpPr>
          <p:cNvPr id="52" name="テキスト ボックス 51">
            <a:extLst>
              <a:ext uri="{FF2B5EF4-FFF2-40B4-BE49-F238E27FC236}">
                <a16:creationId xmlns="" xmlns:a16="http://schemas.microsoft.com/office/drawing/2014/main" id="{08E505DB-F5CF-4CC8-86DD-0E1CDEDBDBFB}"/>
              </a:ext>
            </a:extLst>
          </p:cNvPr>
          <p:cNvSpPr txBox="1"/>
          <p:nvPr/>
        </p:nvSpPr>
        <p:spPr>
          <a:xfrm>
            <a:off x="10774838" y="2006751"/>
            <a:ext cx="1084356" cy="461665"/>
          </a:xfrm>
          <a:prstGeom prst="rect">
            <a:avLst/>
          </a:prstGeom>
          <a:noFill/>
          <a:ln>
            <a:solidFill>
              <a:srgbClr val="004098"/>
            </a:solidFill>
          </a:ln>
        </p:spPr>
        <p:txBody>
          <a:bodyPr wrap="square" rtlCol="0">
            <a:spAutoFit/>
          </a:bodyPr>
          <a:lstStyle/>
          <a:p>
            <a:r>
              <a:rPr kumimoji="1" lang="ja-JP" altLang="en-US" sz="1200" dirty="0"/>
              <a:t>クラス</a:t>
            </a:r>
            <a:r>
              <a:rPr kumimoji="1" lang="en-US" altLang="ja-JP" sz="1200" dirty="0"/>
              <a:t>1</a:t>
            </a:r>
            <a:r>
              <a:rPr kumimoji="1" lang="ja-JP" altLang="en-US" sz="1200" dirty="0"/>
              <a:t>に属する確率</a:t>
            </a:r>
          </a:p>
        </p:txBody>
      </p:sp>
      <p:cxnSp>
        <p:nvCxnSpPr>
          <p:cNvPr id="54" name="直線矢印コネクタ 53">
            <a:extLst>
              <a:ext uri="{FF2B5EF4-FFF2-40B4-BE49-F238E27FC236}">
                <a16:creationId xmlns="" xmlns:a16="http://schemas.microsoft.com/office/drawing/2014/main" id="{957FB55C-1BD5-42FD-8D66-3390FFE08C78}"/>
              </a:ext>
            </a:extLst>
          </p:cNvPr>
          <p:cNvCxnSpPr>
            <a:stCxn id="52" idx="1"/>
            <a:endCxn id="49" idx="3"/>
          </p:cNvCxnSpPr>
          <p:nvPr/>
        </p:nvCxnSpPr>
        <p:spPr>
          <a:xfrm flipH="1" flipV="1">
            <a:off x="10227762" y="2226957"/>
            <a:ext cx="547076" cy="10627"/>
          </a:xfrm>
          <a:prstGeom prst="straightConnector1">
            <a:avLst/>
          </a:prstGeom>
          <a:ln>
            <a:solidFill>
              <a:srgbClr val="00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2332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 xmlns:a16="http://schemas.microsoft.com/office/drawing/2014/main" id="{609DAD4F-47BD-4AD3-A595-662635909D8B}"/>
              </a:ext>
            </a:extLst>
          </p:cNvPr>
          <p:cNvSpPr/>
          <p:nvPr/>
        </p:nvSpPr>
        <p:spPr>
          <a:xfrm>
            <a:off x="0" y="0"/>
            <a:ext cx="12192000" cy="490194"/>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t>Basic BBVI for 1-dim Gaussian Mixture Model (GMM)</a:t>
            </a:r>
            <a:endParaRPr kumimoji="1" lang="ja-JP" altLang="en-US" b="1"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 xmlns:a16="http://schemas.microsoft.com/office/drawing/2014/main" id="{F5B1569F-724E-43CE-BCB4-03A1F0CC383F}"/>
                  </a:ext>
                </a:extLst>
              </p:cNvPr>
              <p:cNvSpPr txBox="1"/>
              <p:nvPr/>
            </p:nvSpPr>
            <p:spPr>
              <a:xfrm>
                <a:off x="0" y="490194"/>
                <a:ext cx="12192000" cy="1600310"/>
              </a:xfrm>
              <a:prstGeom prst="rect">
                <a:avLst/>
              </a:prstGeom>
              <a:noFill/>
            </p:spPr>
            <p:txBody>
              <a:bodyPr wrap="square" rtlCol="0">
                <a:spAutoFit/>
              </a:bodyPr>
              <a:lstStyle/>
              <a:p>
                <a:pPr marL="342900" indent="-342900">
                  <a:buFont typeface="+mj-lt"/>
                  <a:buAutoNum type="arabicPeriod"/>
                </a:pPr>
                <a:r>
                  <a:rPr kumimoji="1" lang="ja-JP" altLang="en-US" dirty="0"/>
                  <a:t>元の分布の計算</a:t>
                </a:r>
                <a:endParaRPr kumimoji="1" lang="en-US" altLang="ja-JP" dirty="0"/>
              </a:p>
              <a:p>
                <a:r>
                  <a:rPr kumimoji="1" lang="en-US" altLang="ja-JP" dirty="0"/>
                  <a:t>1</a:t>
                </a:r>
                <a:r>
                  <a:rPr kumimoji="1" lang="ja-JP" altLang="en-US" dirty="0"/>
                  <a:t>次元</a:t>
                </a:r>
                <a:r>
                  <a:rPr kumimoji="1" lang="en-US" altLang="ja-JP" dirty="0"/>
                  <a:t>GMM</a:t>
                </a:r>
                <a14:m>
                  <m:oMath xmlns:m="http://schemas.openxmlformats.org/officeDocument/2006/math">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𝑧</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𝜋</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𝜇</m:t>
                    </m:r>
                    <m:r>
                      <a:rPr kumimoji="1" lang="en-US" altLang="ja-JP" b="0" i="1" smtClean="0">
                        <a:latin typeface="Cambria Math" panose="02040503050406030204" pitchFamily="18" charset="0"/>
                      </a:rPr>
                      <m:t>)</m:t>
                    </m:r>
                  </m:oMath>
                </a14:m>
                <a:r>
                  <a:rPr kumimoji="1" lang="ja-JP" altLang="en-US" dirty="0"/>
                  <a:t>を既述のグラフィカルモデルに基づいて書き下し、各因子ごとの確率変数を独立同分布に従うと見なす（各因子ごとに平均場近似を行う）。</a:t>
                </a:r>
                <a:endParaRPr kumimoji="1" lang="en-US" altLang="ja-JP"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𝑝</m:t>
                      </m:r>
                      <m:d>
                        <m:dPr>
                          <m:ctrlPr>
                            <a:rPr kumimoji="1" lang="en-US" altLang="ja-JP" b="0" i="1" smtClean="0">
                              <a:latin typeface="Cambria Math"/>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𝑧</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𝜋</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𝜇</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𝑝</m:t>
                      </m:r>
                      <m:d>
                        <m:dPr>
                          <m:ctrlPr>
                            <a:rPr kumimoji="1" lang="en-US" altLang="ja-JP" b="0" i="1" smtClean="0">
                              <a:latin typeface="Cambria Math"/>
                            </a:rPr>
                          </m:ctrlPr>
                        </m:dPr>
                        <m:e>
                          <m:r>
                            <a:rPr kumimoji="1" lang="en-US" altLang="ja-JP" b="0" i="1" smtClean="0">
                              <a:latin typeface="Cambria Math" panose="02040503050406030204" pitchFamily="18" charset="0"/>
                            </a:rPr>
                            <m:t>𝑥</m:t>
                          </m:r>
                        </m:e>
                        <m:e>
                          <m:r>
                            <a:rPr kumimoji="1" lang="en-US" altLang="ja-JP" b="0" i="1" smtClean="0">
                              <a:latin typeface="Cambria Math" panose="02040503050406030204" pitchFamily="18" charset="0"/>
                            </a:rPr>
                            <m:t>𝑧</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𝜇</m:t>
                          </m:r>
                        </m:e>
                      </m:d>
                      <m:r>
                        <a:rPr kumimoji="1" lang="en-US" altLang="ja-JP" b="0" i="1" smtClean="0">
                          <a:latin typeface="Cambria Math" panose="02040503050406030204" pitchFamily="18" charset="0"/>
                        </a:rPr>
                        <m:t>𝑝</m:t>
                      </m:r>
                      <m:d>
                        <m:dPr>
                          <m:ctrlPr>
                            <a:rPr kumimoji="1" lang="en-US" altLang="ja-JP" b="0" i="1" smtClean="0">
                              <a:latin typeface="Cambria Math"/>
                            </a:rPr>
                          </m:ctrlPr>
                        </m:dPr>
                        <m:e>
                          <m:r>
                            <a:rPr kumimoji="1" lang="en-US" altLang="ja-JP" b="0" i="1" smtClean="0">
                              <a:latin typeface="Cambria Math" panose="02040503050406030204" pitchFamily="18" charset="0"/>
                            </a:rPr>
                            <m:t>𝑧</m:t>
                          </m:r>
                        </m:e>
                        <m:e>
                          <m:r>
                            <a:rPr kumimoji="1" lang="en-US" altLang="ja-JP" b="0" i="1" smtClean="0">
                              <a:latin typeface="Cambria Math" panose="02040503050406030204" pitchFamily="18" charset="0"/>
                            </a:rPr>
                            <m:t>𝜋</m:t>
                          </m:r>
                        </m:e>
                      </m:d>
                      <m:r>
                        <a:rPr kumimoji="1" lang="en-US" altLang="ja-JP" b="0" i="1" smtClean="0">
                          <a:latin typeface="Cambria Math" panose="02040503050406030204" pitchFamily="18" charset="0"/>
                        </a:rPr>
                        <m:t>𝑝</m:t>
                      </m:r>
                      <m:d>
                        <m:dPr>
                          <m:ctrlPr>
                            <a:rPr kumimoji="1" lang="en-US" altLang="ja-JP" b="0" i="1" smtClean="0">
                              <a:latin typeface="Cambria Math"/>
                            </a:rPr>
                          </m:ctrlPr>
                        </m:dPr>
                        <m:e>
                          <m:r>
                            <a:rPr kumimoji="1" lang="en-US" altLang="ja-JP" b="0" i="1" smtClean="0">
                              <a:latin typeface="Cambria Math" panose="02040503050406030204" pitchFamily="18" charset="0"/>
                            </a:rPr>
                            <m:t>𝜋</m:t>
                          </m:r>
                        </m:e>
                      </m:d>
                      <m:r>
                        <a:rPr kumimoji="1" lang="en-US" altLang="ja-JP" b="0" i="1" smtClean="0">
                          <a:latin typeface="Cambria Math" panose="02040503050406030204" pitchFamily="18" charset="0"/>
                        </a:rPr>
                        <m:t>𝑝</m:t>
                      </m:r>
                      <m:d>
                        <m:dPr>
                          <m:ctrlPr>
                            <a:rPr kumimoji="1" lang="en-US" altLang="ja-JP" b="0" i="1" smtClean="0">
                              <a:latin typeface="Cambria Math"/>
                            </a:rPr>
                          </m:ctrlPr>
                        </m:dPr>
                        <m:e>
                          <m:r>
                            <a:rPr kumimoji="1" lang="en-US" altLang="ja-JP" b="0" i="1" smtClean="0">
                              <a:latin typeface="Cambria Math" panose="02040503050406030204" pitchFamily="18" charset="0"/>
                            </a:rPr>
                            <m:t>𝜇</m:t>
                          </m:r>
                        </m:e>
                      </m:d>
                      <m:r>
                        <a:rPr kumimoji="1" lang="en-US" altLang="ja-JP" b="0" i="1" smtClean="0">
                          <a:latin typeface="Cambria Math" panose="02040503050406030204" pitchFamily="18" charset="0"/>
                        </a:rPr>
                        <m:t>=</m:t>
                      </m:r>
                      <m:nary>
                        <m:naryPr>
                          <m:chr m:val="∏"/>
                          <m:supHide m:val="on"/>
                          <m:ctrlPr>
                            <a:rPr kumimoji="1" lang="en-US" altLang="ja-JP" b="0" i="1" smtClean="0">
                              <a:latin typeface="Cambria Math"/>
                            </a:rPr>
                          </m:ctrlPr>
                        </m:naryPr>
                        <m:sub>
                          <m:r>
                            <m:rPr>
                              <m:brk m:alnAt="7"/>
                            </m:rPr>
                            <a:rPr kumimoji="1" lang="en-US" altLang="ja-JP" b="0" i="1" smtClean="0">
                              <a:latin typeface="Cambria Math" panose="02040503050406030204" pitchFamily="18" charset="0"/>
                            </a:rPr>
                            <m:t>𝑛</m:t>
                          </m:r>
                        </m:sub>
                        <m:sup/>
                        <m:e>
                          <m:r>
                            <a:rPr kumimoji="1" lang="en-US" altLang="ja-JP" b="0" i="1" smtClean="0">
                              <a:latin typeface="Cambria Math" panose="02040503050406030204" pitchFamily="18" charset="0"/>
                            </a:rPr>
                            <m:t>𝑝</m:t>
                          </m:r>
                          <m:d>
                            <m:dPr>
                              <m:ctrlPr>
                                <a:rPr kumimoji="1" lang="en-US" altLang="ja-JP" b="0" i="1" smtClean="0">
                                  <a:latin typeface="Cambria Math"/>
                                </a:rPr>
                              </m:ctrlPr>
                            </m:dPr>
                            <m:e>
                              <m:sSub>
                                <m:sSubPr>
                                  <m:ctrlPr>
                                    <a:rPr kumimoji="1" lang="en-US" altLang="ja-JP" b="0" i="1" smtClean="0">
                                      <a:latin typeface="Cambria Math"/>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𝑛</m:t>
                                  </m:r>
                                </m:sub>
                              </m:sSub>
                            </m:e>
                            <m:e>
                              <m:sSub>
                                <m:sSubPr>
                                  <m:ctrlPr>
                                    <a:rPr kumimoji="1" lang="en-US" altLang="ja-JP" b="0" i="1" smtClean="0">
                                      <a:latin typeface="Cambria Math"/>
                                    </a:rPr>
                                  </m:ctrlPr>
                                </m:sSubPr>
                                <m:e>
                                  <m:r>
                                    <a:rPr kumimoji="1" lang="en-US" altLang="ja-JP" b="0" i="1" smtClean="0">
                                      <a:latin typeface="Cambria Math" panose="02040503050406030204" pitchFamily="18" charset="0"/>
                                    </a:rPr>
                                    <m:t>𝜇</m:t>
                                  </m:r>
                                </m:e>
                                <m:sub>
                                  <m:sSub>
                                    <m:sSubPr>
                                      <m:ctrlPr>
                                        <a:rPr kumimoji="1" lang="en-US" altLang="ja-JP" b="0" i="1" smtClean="0">
                                          <a:latin typeface="Cambria Math"/>
                                        </a:rPr>
                                      </m:ctrlPr>
                                    </m:sSubPr>
                                    <m:e>
                                      <m:r>
                                        <a:rPr kumimoji="1" lang="en-US" altLang="ja-JP" b="0" i="1" smtClean="0">
                                          <a:latin typeface="Cambria Math" panose="02040503050406030204" pitchFamily="18" charset="0"/>
                                        </a:rPr>
                                        <m:t>𝑧</m:t>
                                      </m:r>
                                    </m:e>
                                    <m:sub>
                                      <m:r>
                                        <a:rPr kumimoji="1" lang="en-US" altLang="ja-JP" b="0" i="1" smtClean="0">
                                          <a:latin typeface="Cambria Math" panose="02040503050406030204" pitchFamily="18" charset="0"/>
                                        </a:rPr>
                                        <m:t>𝑛</m:t>
                                      </m:r>
                                    </m:sub>
                                  </m:sSub>
                                </m:sub>
                              </m:sSub>
                              <m:r>
                                <a:rPr kumimoji="1" lang="en-US" altLang="ja-JP" b="0" i="1" smtClean="0">
                                  <a:latin typeface="Cambria Math" panose="02040503050406030204" pitchFamily="18" charset="0"/>
                                </a:rPr>
                                <m:t>,1</m:t>
                              </m:r>
                            </m:e>
                          </m:d>
                          <m:nary>
                            <m:naryPr>
                              <m:chr m:val="∏"/>
                              <m:supHide m:val="on"/>
                              <m:ctrlPr>
                                <a:rPr kumimoji="1" lang="en-US" altLang="ja-JP" b="0" i="1" smtClean="0">
                                  <a:latin typeface="Cambria Math"/>
                                </a:rPr>
                              </m:ctrlPr>
                            </m:naryPr>
                            <m:sub>
                              <m:r>
                                <m:rPr>
                                  <m:brk m:alnAt="7"/>
                                </m:rPr>
                                <a:rPr kumimoji="1" lang="en-US" altLang="ja-JP" b="0" i="1" smtClean="0">
                                  <a:latin typeface="Cambria Math" panose="02040503050406030204" pitchFamily="18" charset="0"/>
                                </a:rPr>
                                <m:t>𝑛</m:t>
                              </m:r>
                            </m:sub>
                            <m:sup/>
                            <m:e>
                              <m:r>
                                <a:rPr kumimoji="1" lang="en-US" altLang="ja-JP" b="0" i="1" smtClean="0">
                                  <a:latin typeface="Cambria Math" panose="02040503050406030204" pitchFamily="18" charset="0"/>
                                </a:rPr>
                                <m:t>𝑝</m:t>
                              </m:r>
                              <m:d>
                                <m:dPr>
                                  <m:ctrlPr>
                                    <a:rPr kumimoji="1" lang="en-US" altLang="ja-JP" b="0" i="1" smtClean="0">
                                      <a:latin typeface="Cambria Math"/>
                                    </a:rPr>
                                  </m:ctrlPr>
                                </m:dPr>
                                <m:e>
                                  <m:sSub>
                                    <m:sSubPr>
                                      <m:ctrlPr>
                                        <a:rPr kumimoji="1" lang="en-US" altLang="ja-JP" b="0" i="1" smtClean="0">
                                          <a:latin typeface="Cambria Math"/>
                                        </a:rPr>
                                      </m:ctrlPr>
                                    </m:sSubPr>
                                    <m:e>
                                      <m:r>
                                        <a:rPr kumimoji="1" lang="en-US" altLang="ja-JP" b="0" i="1" smtClean="0">
                                          <a:latin typeface="Cambria Math" panose="02040503050406030204" pitchFamily="18" charset="0"/>
                                        </a:rPr>
                                        <m:t>𝑧</m:t>
                                      </m:r>
                                    </m:e>
                                    <m:sub>
                                      <m:r>
                                        <a:rPr kumimoji="1" lang="en-US" altLang="ja-JP" b="0" i="1" smtClean="0">
                                          <a:latin typeface="Cambria Math" panose="02040503050406030204" pitchFamily="18" charset="0"/>
                                        </a:rPr>
                                        <m:t>𝑛</m:t>
                                      </m:r>
                                    </m:sub>
                                  </m:sSub>
                                </m:e>
                                <m:e>
                                  <m:r>
                                    <a:rPr kumimoji="1" lang="en-US" altLang="ja-JP" b="0" i="1" smtClean="0">
                                      <a:latin typeface="Cambria Math" panose="02040503050406030204" pitchFamily="18" charset="0"/>
                                    </a:rPr>
                                    <m:t>𝜋</m:t>
                                  </m:r>
                                </m:e>
                              </m:d>
                            </m:e>
                          </m:nary>
                          <m:r>
                            <a:rPr kumimoji="1" lang="en-US" altLang="ja-JP" b="0" i="1" smtClean="0">
                              <a:latin typeface="Cambria Math" panose="02040503050406030204" pitchFamily="18" charset="0"/>
                            </a:rPr>
                            <m:t>𝑝</m:t>
                          </m:r>
                          <m:d>
                            <m:dPr>
                              <m:ctrlPr>
                                <a:rPr kumimoji="1" lang="en-US" altLang="ja-JP" b="0" i="1" smtClean="0">
                                  <a:latin typeface="Cambria Math"/>
                                </a:rPr>
                              </m:ctrlPr>
                            </m:dPr>
                            <m:e>
                              <m:r>
                                <a:rPr kumimoji="1" lang="en-US" altLang="ja-JP" b="0" i="1" smtClean="0">
                                  <a:latin typeface="Cambria Math" panose="02040503050406030204" pitchFamily="18" charset="0"/>
                                </a:rPr>
                                <m:t>𝜋</m:t>
                              </m:r>
                            </m:e>
                          </m:d>
                          <m:nary>
                            <m:naryPr>
                              <m:chr m:val="∏"/>
                              <m:supHide m:val="on"/>
                              <m:ctrlPr>
                                <a:rPr kumimoji="1" lang="en-US" altLang="ja-JP" b="0" i="1" smtClean="0">
                                  <a:latin typeface="Cambria Math"/>
                                </a:rPr>
                              </m:ctrlPr>
                            </m:naryPr>
                            <m:sub>
                              <m:r>
                                <m:rPr>
                                  <m:brk m:alnAt="7"/>
                                </m:rPr>
                                <a:rPr kumimoji="1" lang="en-US" altLang="ja-JP" b="0" i="1" smtClean="0">
                                  <a:latin typeface="Cambria Math"/>
                                </a:rPr>
                                <m:t>𝑘</m:t>
                              </m:r>
                            </m:sub>
                            <m:sup/>
                            <m:e>
                              <m:r>
                                <a:rPr lang="en-US" altLang="ja-JP" i="1">
                                  <a:latin typeface="Cambria Math" panose="02040503050406030204" pitchFamily="18" charset="0"/>
                                </a:rPr>
                                <m:t>𝑝</m:t>
                              </m:r>
                              <m:r>
                                <a:rPr lang="en-US" altLang="ja-JP" i="1">
                                  <a:latin typeface="Cambria Math" panose="02040503050406030204" pitchFamily="18" charset="0"/>
                                </a:rPr>
                                <m:t>(</m:t>
                              </m:r>
                              <m:sSub>
                                <m:sSubPr>
                                  <m:ctrlPr>
                                    <a:rPr lang="en-US" altLang="ja-JP" b="0" i="1" smtClean="0">
                                      <a:latin typeface="Cambria Math"/>
                                    </a:rPr>
                                  </m:ctrlPr>
                                </m:sSubPr>
                                <m:e>
                                  <m:r>
                                    <a:rPr lang="en-US" altLang="ja-JP" i="1">
                                      <a:latin typeface="Cambria Math" panose="02040503050406030204" pitchFamily="18" charset="0"/>
                                    </a:rPr>
                                    <m:t>𝜇</m:t>
                                  </m:r>
                                </m:e>
                                <m:sub>
                                  <m:r>
                                    <a:rPr lang="en-US" altLang="ja-JP" b="0" i="1" smtClean="0">
                                      <a:latin typeface="Cambria Math"/>
                                    </a:rPr>
                                    <m:t>𝑘</m:t>
                                  </m:r>
                                </m:sub>
                              </m:sSub>
                              <m:r>
                                <a:rPr lang="en-US" altLang="ja-JP" i="1">
                                  <a:latin typeface="Cambria Math" panose="02040503050406030204" pitchFamily="18" charset="0"/>
                                </a:rPr>
                                <m:t>)</m:t>
                              </m:r>
                            </m:e>
                          </m:nary>
                        </m:e>
                      </m:nary>
                    </m:oMath>
                  </m:oMathPara>
                </a14:m>
                <a:endParaRPr kumimoji="1" lang="ja-JP" altLang="en-US" dirty="0"/>
              </a:p>
            </p:txBody>
          </p:sp>
        </mc:Choice>
        <mc:Fallback xmlns="">
          <p:sp>
            <p:nvSpPr>
              <p:cNvPr id="3" name="テキスト ボックス 2">
                <a:extLst>
                  <a:ext uri="{FF2B5EF4-FFF2-40B4-BE49-F238E27FC236}">
                    <a16:creationId xmlns:a16="http://schemas.microsoft.com/office/drawing/2014/main" id="{F5B1569F-724E-43CE-BCB4-03A1F0CC383F}"/>
                  </a:ext>
                </a:extLst>
              </p:cNvPr>
              <p:cNvSpPr txBox="1">
                <a:spLocks noRot="1" noChangeAspect="1" noMove="1" noResize="1" noEditPoints="1" noAdjustHandles="1" noChangeArrowheads="1" noChangeShapeType="1" noTextEdit="1"/>
              </p:cNvSpPr>
              <p:nvPr/>
            </p:nvSpPr>
            <p:spPr>
              <a:xfrm>
                <a:off x="0" y="490194"/>
                <a:ext cx="12192000" cy="1600310"/>
              </a:xfrm>
              <a:prstGeom prst="rect">
                <a:avLst/>
              </a:prstGeom>
              <a:blipFill>
                <a:blip r:embed="rId3"/>
                <a:stretch>
                  <a:fillRect l="-450" t="-304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p:cNvSpPr txBox="1"/>
              <p:nvPr/>
            </p:nvSpPr>
            <p:spPr>
              <a:xfrm>
                <a:off x="1338606" y="2146556"/>
                <a:ext cx="9443693" cy="27424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a:rPr>
                        <m:t>𝑝</m:t>
                      </m:r>
                      <m:d>
                        <m:dPr>
                          <m:ctrlPr>
                            <a:rPr kumimoji="1" lang="en-US" altLang="ja-JP" b="0" i="1" smtClean="0">
                              <a:latin typeface="Cambria Math"/>
                            </a:rPr>
                          </m:ctrlPr>
                        </m:dPr>
                        <m:e>
                          <m:sSub>
                            <m:sSubPr>
                              <m:ctrlPr>
                                <a:rPr kumimoji="1" lang="en-US" altLang="ja-JP" b="0" i="1" smtClean="0">
                                  <a:latin typeface="Cambria Math"/>
                                </a:rPr>
                              </m:ctrlPr>
                            </m:sSubPr>
                            <m:e>
                              <m:r>
                                <a:rPr kumimoji="1" lang="en-US" altLang="ja-JP" b="0" i="1" smtClean="0">
                                  <a:latin typeface="Cambria Math"/>
                                </a:rPr>
                                <m:t>𝑥</m:t>
                              </m:r>
                            </m:e>
                            <m:sub>
                              <m:r>
                                <a:rPr kumimoji="1" lang="en-US" altLang="ja-JP" b="0" i="1" smtClean="0">
                                  <a:latin typeface="Cambria Math"/>
                                </a:rPr>
                                <m:t>𝑛</m:t>
                              </m:r>
                            </m:sub>
                          </m:sSub>
                        </m:e>
                        <m:e>
                          <m:sSub>
                            <m:sSubPr>
                              <m:ctrlPr>
                                <a:rPr kumimoji="1" lang="en-US" altLang="ja-JP" b="0" i="1" smtClean="0">
                                  <a:latin typeface="Cambria Math"/>
                                </a:rPr>
                              </m:ctrlPr>
                            </m:sSubPr>
                            <m:e>
                              <m:r>
                                <a:rPr kumimoji="1" lang="en-US" altLang="ja-JP" b="0" i="1" smtClean="0">
                                  <a:latin typeface="Cambria Math"/>
                                </a:rPr>
                                <m:t>𝜇</m:t>
                              </m:r>
                            </m:e>
                            <m:sub>
                              <m:sSub>
                                <m:sSubPr>
                                  <m:ctrlPr>
                                    <a:rPr kumimoji="1" lang="en-US" altLang="ja-JP" b="0" i="1" smtClean="0">
                                      <a:latin typeface="Cambria Math"/>
                                    </a:rPr>
                                  </m:ctrlPr>
                                </m:sSubPr>
                                <m:e>
                                  <m:r>
                                    <a:rPr kumimoji="1" lang="en-US" altLang="ja-JP" b="0" i="1" smtClean="0">
                                      <a:latin typeface="Cambria Math"/>
                                    </a:rPr>
                                    <m:t>𝑧</m:t>
                                  </m:r>
                                </m:e>
                                <m:sub>
                                  <m:r>
                                    <a:rPr kumimoji="1" lang="en-US" altLang="ja-JP" b="0" i="1" smtClean="0">
                                      <a:latin typeface="Cambria Math"/>
                                    </a:rPr>
                                    <m:t>𝑛</m:t>
                                  </m:r>
                                </m:sub>
                              </m:sSub>
                            </m:sub>
                          </m:sSub>
                          <m:r>
                            <a:rPr kumimoji="1" lang="en-US" altLang="ja-JP" b="0" i="1" smtClean="0">
                              <a:latin typeface="Cambria Math" panose="02040503050406030204" pitchFamily="18" charset="0"/>
                            </a:rPr>
                            <m:t>,1</m:t>
                          </m:r>
                        </m:e>
                      </m:d>
                      <m:r>
                        <a:rPr kumimoji="1" lang="en-US" altLang="ja-JP" b="0" i="1" smtClean="0">
                          <a:latin typeface="Cambria Math"/>
                        </a:rPr>
                        <m:t>=</m:t>
                      </m:r>
                      <m:r>
                        <a:rPr kumimoji="1" lang="en-US" altLang="ja-JP" b="0" i="1" smtClean="0">
                          <a:latin typeface="Cambria Math"/>
                        </a:rPr>
                        <m:t>𝑁</m:t>
                      </m:r>
                      <m:d>
                        <m:dPr>
                          <m:ctrlPr>
                            <a:rPr kumimoji="1" lang="en-US" altLang="ja-JP" b="0" i="1" smtClean="0">
                              <a:latin typeface="Cambria Math"/>
                            </a:rPr>
                          </m:ctrlPr>
                        </m:dPr>
                        <m:e>
                          <m:sSub>
                            <m:sSubPr>
                              <m:ctrlPr>
                                <a:rPr kumimoji="1" lang="en-US" altLang="ja-JP" b="0" i="1" smtClean="0">
                                  <a:latin typeface="Cambria Math"/>
                                </a:rPr>
                              </m:ctrlPr>
                            </m:sSubPr>
                            <m:e>
                              <m:r>
                                <a:rPr kumimoji="1" lang="en-US" altLang="ja-JP" b="0" i="1" smtClean="0">
                                  <a:latin typeface="Cambria Math"/>
                                </a:rPr>
                                <m:t>𝑥</m:t>
                              </m:r>
                            </m:e>
                            <m:sub>
                              <m:r>
                                <a:rPr kumimoji="1" lang="en-US" altLang="ja-JP" b="0" i="1" smtClean="0">
                                  <a:latin typeface="Cambria Math"/>
                                </a:rPr>
                                <m:t>𝑛</m:t>
                              </m:r>
                            </m:sub>
                          </m:sSub>
                        </m:e>
                        <m:e>
                          <m:sSub>
                            <m:sSubPr>
                              <m:ctrlPr>
                                <a:rPr kumimoji="1" lang="en-US" altLang="ja-JP" b="0" i="1" smtClean="0">
                                  <a:latin typeface="Cambria Math"/>
                                </a:rPr>
                              </m:ctrlPr>
                            </m:sSubPr>
                            <m:e>
                              <m:r>
                                <a:rPr kumimoji="1" lang="en-US" altLang="ja-JP" b="0" i="1" smtClean="0">
                                  <a:latin typeface="Cambria Math"/>
                                </a:rPr>
                                <m:t>𝜇</m:t>
                              </m:r>
                            </m:e>
                            <m:sub>
                              <m:sSub>
                                <m:sSubPr>
                                  <m:ctrlPr>
                                    <a:rPr kumimoji="1" lang="en-US" altLang="ja-JP" b="0" i="1" smtClean="0">
                                      <a:latin typeface="Cambria Math"/>
                                    </a:rPr>
                                  </m:ctrlPr>
                                </m:sSubPr>
                                <m:e>
                                  <m:r>
                                    <a:rPr kumimoji="1" lang="en-US" altLang="ja-JP" b="0" i="1" smtClean="0">
                                      <a:latin typeface="Cambria Math"/>
                                    </a:rPr>
                                    <m:t>𝑧</m:t>
                                  </m:r>
                                </m:e>
                                <m:sub>
                                  <m:r>
                                    <a:rPr kumimoji="1" lang="en-US" altLang="ja-JP" b="0" i="1" smtClean="0">
                                      <a:latin typeface="Cambria Math"/>
                                    </a:rPr>
                                    <m:t>𝑛</m:t>
                                  </m:r>
                                </m:sub>
                              </m:sSub>
                            </m:sub>
                          </m:sSub>
                          <m:r>
                            <a:rPr kumimoji="1" lang="en-US" altLang="ja-JP" b="0" i="1" smtClean="0">
                              <a:latin typeface="Cambria Math"/>
                            </a:rPr>
                            <m:t>,1</m:t>
                          </m:r>
                        </m:e>
                      </m:d>
                      <m:r>
                        <a:rPr kumimoji="1" lang="en-US" altLang="ja-JP" b="0" i="1" smtClean="0">
                          <a:latin typeface="Cambria Math"/>
                        </a:rPr>
                        <m:t>=</m:t>
                      </m:r>
                      <m:nary>
                        <m:naryPr>
                          <m:chr m:val="∏"/>
                          <m:supHide m:val="on"/>
                          <m:ctrlPr>
                            <a:rPr kumimoji="1" lang="en-US" altLang="ja-JP" b="0" i="1" smtClean="0">
                              <a:latin typeface="Cambria Math"/>
                            </a:rPr>
                          </m:ctrlPr>
                        </m:naryPr>
                        <m:sub>
                          <m:r>
                            <m:rPr>
                              <m:brk m:alnAt="7"/>
                            </m:rPr>
                            <a:rPr kumimoji="1" lang="en-US" altLang="ja-JP" b="0" i="1" smtClean="0">
                              <a:latin typeface="Cambria Math" panose="02040503050406030204" pitchFamily="18" charset="0"/>
                            </a:rPr>
                            <m:t>𝑘</m:t>
                          </m:r>
                        </m:sub>
                        <m:sup/>
                        <m:e>
                          <m:r>
                            <a:rPr kumimoji="1" lang="en-US" altLang="ja-JP" b="0" i="1" smtClean="0">
                              <a:latin typeface="Cambria Math" panose="02040503050406030204" pitchFamily="18" charset="0"/>
                            </a:rPr>
                            <m:t>𝑁</m:t>
                          </m:r>
                          <m:sSup>
                            <m:sSupPr>
                              <m:ctrlPr>
                                <a:rPr kumimoji="1" lang="en-US" altLang="ja-JP" b="0" i="1" smtClean="0">
                                  <a:latin typeface="Cambria Math"/>
                                </a:rPr>
                              </m:ctrlPr>
                            </m:sSupPr>
                            <m:e>
                              <m:d>
                                <m:dPr>
                                  <m:ctrlPr>
                                    <a:rPr kumimoji="1" lang="en-US" altLang="ja-JP" b="0" i="1" smtClean="0">
                                      <a:latin typeface="Cambria Math"/>
                                    </a:rPr>
                                  </m:ctrlPr>
                                </m:dPr>
                                <m:e>
                                  <m:sSub>
                                    <m:sSubPr>
                                      <m:ctrlPr>
                                        <a:rPr kumimoji="1" lang="en-US" altLang="ja-JP" b="0" i="1" smtClean="0">
                                          <a:latin typeface="Cambria Math"/>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𝑛</m:t>
                                      </m:r>
                                    </m:sub>
                                  </m:sSub>
                                </m:e>
                                <m:e>
                                  <m:sSub>
                                    <m:sSubPr>
                                      <m:ctrlPr>
                                        <a:rPr kumimoji="1" lang="en-US" altLang="ja-JP" b="0" i="1" smtClean="0">
                                          <a:latin typeface="Cambria Math"/>
                                        </a:rPr>
                                      </m:ctrlPr>
                                    </m:sSubPr>
                                    <m:e>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𝑘</m:t>
                                      </m:r>
                                    </m:sub>
                                  </m:sSub>
                                  <m:r>
                                    <a:rPr kumimoji="1" lang="en-US" altLang="ja-JP" b="0" i="1" smtClean="0">
                                      <a:latin typeface="Cambria Math" panose="02040503050406030204" pitchFamily="18" charset="0"/>
                                    </a:rPr>
                                    <m:t>,1</m:t>
                                  </m:r>
                                </m:e>
                              </m:d>
                            </m:e>
                            <m:sup>
                              <m:sSub>
                                <m:sSubPr>
                                  <m:ctrlPr>
                                    <a:rPr kumimoji="1" lang="en-US" altLang="ja-JP" b="0" i="1" smtClean="0">
                                      <a:latin typeface="Cambria Math"/>
                                    </a:rPr>
                                  </m:ctrlPr>
                                </m:sSubPr>
                                <m:e>
                                  <m:r>
                                    <a:rPr kumimoji="1" lang="en-US" altLang="ja-JP" b="0" i="1" smtClean="0">
                                      <a:latin typeface="Cambria Math" panose="02040503050406030204" pitchFamily="18" charset="0"/>
                                    </a:rPr>
                                    <m:t>𝑧</m:t>
                                  </m:r>
                                </m:e>
                                <m:sub>
                                  <m:r>
                                    <a:rPr kumimoji="1" lang="en-US" altLang="ja-JP" b="0" i="1" smtClean="0">
                                      <a:latin typeface="Cambria Math" panose="02040503050406030204" pitchFamily="18" charset="0"/>
                                    </a:rPr>
                                    <m:t>𝑛𝑘</m:t>
                                  </m:r>
                                </m:sub>
                              </m:sSub>
                            </m:sup>
                          </m:sSup>
                        </m:e>
                      </m:nary>
                      <m:r>
                        <a:rPr kumimoji="1" lang="en-US" altLang="ja-JP" b="0" i="1" smtClean="0">
                          <a:latin typeface="Cambria Math" panose="02040503050406030204" pitchFamily="18" charset="0"/>
                        </a:rPr>
                        <m:t>=</m:t>
                      </m:r>
                      <m:nary>
                        <m:naryPr>
                          <m:chr m:val="∏"/>
                          <m:supHide m:val="on"/>
                          <m:ctrlPr>
                            <a:rPr kumimoji="1" lang="en-US" altLang="ja-JP" b="0" i="1" smtClean="0">
                              <a:latin typeface="Cambria Math"/>
                            </a:rPr>
                          </m:ctrlPr>
                        </m:naryPr>
                        <m:sub>
                          <m:r>
                            <m:rPr>
                              <m:brk m:alnAt="7"/>
                            </m:rPr>
                            <a:rPr kumimoji="1" lang="en-US" altLang="ja-JP" b="0" i="1" smtClean="0">
                              <a:latin typeface="Cambria Math" panose="02040503050406030204" pitchFamily="18" charset="0"/>
                            </a:rPr>
                            <m:t>𝑘</m:t>
                          </m:r>
                        </m:sub>
                        <m:sup/>
                        <m:e>
                          <m:sSup>
                            <m:sSupPr>
                              <m:ctrlPr>
                                <a:rPr kumimoji="1" lang="en-US" altLang="ja-JP" b="0" i="1" smtClean="0">
                                  <a:latin typeface="Cambria Math"/>
                                </a:rPr>
                              </m:ctrlPr>
                            </m:sSupPr>
                            <m:e>
                              <m:d>
                                <m:dPr>
                                  <m:ctrlPr>
                                    <a:rPr kumimoji="1" lang="en-US" altLang="ja-JP" b="0" i="1" smtClean="0">
                                      <a:latin typeface="Cambria Math"/>
                                    </a:rPr>
                                  </m:ctrlPr>
                                </m:dPr>
                                <m:e>
                                  <m:f>
                                    <m:fPr>
                                      <m:ctrlPr>
                                        <a:rPr lang="en-US" altLang="ja-JP" i="1">
                                          <a:latin typeface="Cambria Math"/>
                                        </a:rPr>
                                      </m:ctrlPr>
                                    </m:fPr>
                                    <m:num>
                                      <m:r>
                                        <a:rPr lang="en-US" altLang="ja-JP" i="1">
                                          <a:latin typeface="Cambria Math"/>
                                        </a:rPr>
                                        <m:t>1</m:t>
                                      </m:r>
                                    </m:num>
                                    <m:den>
                                      <m:sSup>
                                        <m:sSupPr>
                                          <m:ctrlPr>
                                            <a:rPr lang="en-US" altLang="ja-JP" i="1">
                                              <a:latin typeface="Cambria Math"/>
                                            </a:rPr>
                                          </m:ctrlPr>
                                        </m:sSupPr>
                                        <m:e>
                                          <m:d>
                                            <m:dPr>
                                              <m:ctrlPr>
                                                <a:rPr lang="en-US" altLang="ja-JP" i="1">
                                                  <a:latin typeface="Cambria Math"/>
                                                </a:rPr>
                                              </m:ctrlPr>
                                            </m:dPr>
                                            <m:e>
                                              <m:r>
                                                <a:rPr lang="en-US" altLang="ja-JP" i="1">
                                                  <a:latin typeface="Cambria Math"/>
                                                </a:rPr>
                                                <m:t>2</m:t>
                                              </m:r>
                                              <m:r>
                                                <a:rPr lang="en-US" altLang="ja-JP" i="1">
                                                  <a:latin typeface="Cambria Math"/>
                                                </a:rPr>
                                                <m:t>𝜋</m:t>
                                              </m:r>
                                            </m:e>
                                          </m:d>
                                        </m:e>
                                        <m:sup>
                                          <m:f>
                                            <m:fPr>
                                              <m:ctrlPr>
                                                <a:rPr lang="en-US" altLang="ja-JP" i="1">
                                                  <a:latin typeface="Cambria Math"/>
                                                </a:rPr>
                                              </m:ctrlPr>
                                            </m:fPr>
                                            <m:num>
                                              <m:r>
                                                <a:rPr lang="en-US" altLang="ja-JP" i="1">
                                                  <a:latin typeface="Cambria Math"/>
                                                </a:rPr>
                                                <m:t>1</m:t>
                                              </m:r>
                                            </m:num>
                                            <m:den>
                                              <m:r>
                                                <a:rPr lang="en-US" altLang="ja-JP" i="1">
                                                  <a:latin typeface="Cambria Math"/>
                                                </a:rPr>
                                                <m:t>2</m:t>
                                              </m:r>
                                            </m:den>
                                          </m:f>
                                        </m:sup>
                                      </m:sSup>
                                    </m:den>
                                  </m:f>
                                  <m:r>
                                    <m:rPr>
                                      <m:sty m:val="p"/>
                                    </m:rPr>
                                    <a:rPr lang="en-US" altLang="ja-JP" i="1">
                                      <a:latin typeface="Cambria Math"/>
                                    </a:rPr>
                                    <m:t>exp</m:t>
                                  </m:r>
                                  <m:d>
                                    <m:dPr>
                                      <m:ctrlPr>
                                        <a:rPr lang="en-US" altLang="ja-JP" i="1">
                                          <a:latin typeface="Cambria Math"/>
                                        </a:rPr>
                                      </m:ctrlPr>
                                    </m:dPr>
                                    <m:e>
                                      <m:r>
                                        <a:rPr lang="en-US" altLang="ja-JP" i="1">
                                          <a:latin typeface="Cambria Math"/>
                                        </a:rPr>
                                        <m:t>−</m:t>
                                      </m:r>
                                      <m:f>
                                        <m:fPr>
                                          <m:ctrlPr>
                                            <a:rPr lang="en-US" altLang="ja-JP" i="1">
                                              <a:latin typeface="Cambria Math"/>
                                            </a:rPr>
                                          </m:ctrlPr>
                                        </m:fPr>
                                        <m:num>
                                          <m:r>
                                            <a:rPr lang="en-US" altLang="ja-JP" i="1">
                                              <a:latin typeface="Cambria Math"/>
                                            </a:rPr>
                                            <m:t>1</m:t>
                                          </m:r>
                                        </m:num>
                                        <m:den>
                                          <m:r>
                                            <a:rPr lang="en-US" altLang="ja-JP" i="1">
                                              <a:latin typeface="Cambria Math"/>
                                            </a:rPr>
                                            <m:t>2</m:t>
                                          </m:r>
                                        </m:den>
                                      </m:f>
                                      <m:sSup>
                                        <m:sSupPr>
                                          <m:ctrlPr>
                                            <a:rPr lang="en-US" altLang="ja-JP" i="1">
                                              <a:latin typeface="Cambria Math"/>
                                            </a:rPr>
                                          </m:ctrlPr>
                                        </m:sSupPr>
                                        <m:e>
                                          <m:d>
                                            <m:dPr>
                                              <m:ctrlPr>
                                                <a:rPr lang="en-US" altLang="ja-JP" i="1">
                                                  <a:latin typeface="Cambria Math"/>
                                                </a:rPr>
                                              </m:ctrlPr>
                                            </m:dPr>
                                            <m:e>
                                              <m:sSub>
                                                <m:sSubPr>
                                                  <m:ctrlPr>
                                                    <a:rPr lang="en-US" altLang="ja-JP" i="1">
                                                      <a:latin typeface="Cambria Math"/>
                                                    </a:rPr>
                                                  </m:ctrlPr>
                                                </m:sSubPr>
                                                <m:e>
                                                  <m:r>
                                                    <a:rPr lang="en-US" altLang="ja-JP" i="1">
                                                      <a:latin typeface="Cambria Math"/>
                                                    </a:rPr>
                                                    <m:t>𝑥</m:t>
                                                  </m:r>
                                                </m:e>
                                                <m:sub>
                                                  <m:r>
                                                    <a:rPr lang="en-US" altLang="ja-JP" i="1">
                                                      <a:latin typeface="Cambria Math"/>
                                                    </a:rPr>
                                                    <m:t>𝑛</m:t>
                                                  </m:r>
                                                </m:sub>
                                              </m:sSub>
                                              <m:r>
                                                <a:rPr lang="en-US" altLang="ja-JP" i="1">
                                                  <a:latin typeface="Cambria Math"/>
                                                </a:rPr>
                                                <m:t>−</m:t>
                                              </m:r>
                                              <m:sSub>
                                                <m:sSubPr>
                                                  <m:ctrlPr>
                                                    <a:rPr lang="en-US" altLang="ja-JP" i="1">
                                                      <a:latin typeface="Cambria Math"/>
                                                    </a:rPr>
                                                  </m:ctrlPr>
                                                </m:sSubPr>
                                                <m:e>
                                                  <m:r>
                                                    <a:rPr lang="en-US" altLang="ja-JP" i="1">
                                                      <a:latin typeface="Cambria Math"/>
                                                    </a:rPr>
                                                    <m:t>𝜇</m:t>
                                                  </m:r>
                                                </m:e>
                                                <m:sub>
                                                  <m:r>
                                                    <a:rPr lang="en-US" altLang="ja-JP" b="0" i="1" smtClean="0">
                                                      <a:latin typeface="Cambria Math"/>
                                                    </a:rPr>
                                                    <m:t>𝑘</m:t>
                                                  </m:r>
                                                </m:sub>
                                              </m:sSub>
                                            </m:e>
                                          </m:d>
                                        </m:e>
                                        <m:sup>
                                          <m:r>
                                            <a:rPr lang="en-US" altLang="ja-JP" i="1">
                                              <a:latin typeface="Cambria Math"/>
                                            </a:rPr>
                                            <m:t>2</m:t>
                                          </m:r>
                                        </m:sup>
                                      </m:sSup>
                                    </m:e>
                                  </m:d>
                                </m:e>
                              </m:d>
                            </m:e>
                            <m:sup>
                              <m:sSub>
                                <m:sSubPr>
                                  <m:ctrlPr>
                                    <a:rPr kumimoji="1" lang="en-US" altLang="ja-JP" b="0" i="1" smtClean="0">
                                      <a:latin typeface="Cambria Math"/>
                                    </a:rPr>
                                  </m:ctrlPr>
                                </m:sSubPr>
                                <m:e>
                                  <m:r>
                                    <a:rPr kumimoji="1" lang="en-US" altLang="ja-JP" b="0" i="1" smtClean="0">
                                      <a:latin typeface="Cambria Math" panose="02040503050406030204" pitchFamily="18" charset="0"/>
                                    </a:rPr>
                                    <m:t>𝑧</m:t>
                                  </m:r>
                                </m:e>
                                <m:sub>
                                  <m:r>
                                    <a:rPr kumimoji="1" lang="en-US" altLang="ja-JP" b="0" i="1" smtClean="0">
                                      <a:latin typeface="Cambria Math" panose="02040503050406030204" pitchFamily="18" charset="0"/>
                                    </a:rPr>
                                    <m:t>𝑛𝑘</m:t>
                                  </m:r>
                                </m:sub>
                              </m:sSub>
                            </m:sup>
                          </m:sSup>
                        </m:e>
                      </m:nary>
                    </m:oMath>
                  </m:oMathPara>
                </a14:m>
                <a:endParaRPr kumimoji="1" lang="en-US" altLang="ja-JP"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a:rPr>
                        <m:t>𝑝</m:t>
                      </m:r>
                      <m:d>
                        <m:dPr>
                          <m:ctrlPr>
                            <a:rPr kumimoji="1" lang="en-US" altLang="ja-JP" b="0" i="1" smtClean="0">
                              <a:latin typeface="Cambria Math"/>
                            </a:rPr>
                          </m:ctrlPr>
                        </m:dPr>
                        <m:e>
                          <m:sSub>
                            <m:sSubPr>
                              <m:ctrlPr>
                                <a:rPr kumimoji="1" lang="en-US" altLang="ja-JP" b="0" i="1" smtClean="0">
                                  <a:latin typeface="Cambria Math"/>
                                </a:rPr>
                              </m:ctrlPr>
                            </m:sSubPr>
                            <m:e>
                              <m:r>
                                <a:rPr kumimoji="1" lang="en-US" altLang="ja-JP" b="0" i="1" smtClean="0">
                                  <a:latin typeface="Cambria Math"/>
                                </a:rPr>
                                <m:t>𝑧</m:t>
                              </m:r>
                            </m:e>
                            <m:sub>
                              <m:r>
                                <a:rPr kumimoji="1" lang="en-US" altLang="ja-JP" b="0" i="1" smtClean="0">
                                  <a:latin typeface="Cambria Math"/>
                                </a:rPr>
                                <m:t>𝑛</m:t>
                              </m:r>
                            </m:sub>
                          </m:sSub>
                        </m:e>
                        <m:e>
                          <m:r>
                            <a:rPr kumimoji="1" lang="en-US" altLang="ja-JP" b="0" i="1" smtClean="0">
                              <a:latin typeface="Cambria Math"/>
                            </a:rPr>
                            <m:t>𝜋</m:t>
                          </m:r>
                        </m:e>
                      </m:d>
                      <m:r>
                        <a:rPr kumimoji="1" lang="en-US" altLang="ja-JP" b="0" i="1" smtClean="0">
                          <a:latin typeface="Cambria Math"/>
                        </a:rPr>
                        <m:t>=</m:t>
                      </m:r>
                      <m:r>
                        <m:rPr>
                          <m:sty m:val="p"/>
                        </m:rPr>
                        <a:rPr kumimoji="1" lang="en-US" altLang="ja-JP" b="0" i="1" smtClean="0">
                          <a:latin typeface="Cambria Math"/>
                        </a:rPr>
                        <m:t>Cat</m:t>
                      </m:r>
                      <m:d>
                        <m:dPr>
                          <m:ctrlPr>
                            <a:rPr kumimoji="1" lang="en-US" altLang="ja-JP" b="0" i="1" smtClean="0">
                              <a:latin typeface="Cambria Math"/>
                            </a:rPr>
                          </m:ctrlPr>
                        </m:dPr>
                        <m:e>
                          <m:sSub>
                            <m:sSubPr>
                              <m:ctrlPr>
                                <a:rPr kumimoji="1" lang="en-US" altLang="ja-JP" b="0" i="1" smtClean="0">
                                  <a:latin typeface="Cambria Math"/>
                                </a:rPr>
                              </m:ctrlPr>
                            </m:sSubPr>
                            <m:e>
                              <m:r>
                                <a:rPr kumimoji="1" lang="en-US" altLang="ja-JP" b="0" i="1" smtClean="0">
                                  <a:latin typeface="Cambria Math"/>
                                </a:rPr>
                                <m:t>𝑧</m:t>
                              </m:r>
                            </m:e>
                            <m:sub>
                              <m:r>
                                <a:rPr kumimoji="1" lang="en-US" altLang="ja-JP" b="0" i="1" smtClean="0">
                                  <a:latin typeface="Cambria Math"/>
                                </a:rPr>
                                <m:t>𝑛</m:t>
                              </m:r>
                            </m:sub>
                          </m:sSub>
                        </m:e>
                        <m:e>
                          <m:r>
                            <a:rPr kumimoji="1" lang="en-US" altLang="ja-JP" b="0" i="1" smtClean="0">
                              <a:latin typeface="Cambria Math"/>
                            </a:rPr>
                            <m:t>𝜋</m:t>
                          </m:r>
                        </m:e>
                      </m:d>
                      <m:r>
                        <a:rPr kumimoji="1" lang="en-US" altLang="ja-JP" b="0" i="1" smtClean="0">
                          <a:latin typeface="Cambria Math"/>
                        </a:rPr>
                        <m:t>=</m:t>
                      </m:r>
                      <m:nary>
                        <m:naryPr>
                          <m:chr m:val="∏"/>
                          <m:supHide m:val="on"/>
                          <m:ctrlPr>
                            <a:rPr kumimoji="1" lang="en-US" altLang="ja-JP" b="0" i="1" smtClean="0">
                              <a:latin typeface="Cambria Math"/>
                            </a:rPr>
                          </m:ctrlPr>
                        </m:naryPr>
                        <m:sub>
                          <m:r>
                            <m:rPr>
                              <m:brk m:alnAt="7"/>
                            </m:rPr>
                            <a:rPr kumimoji="1" lang="en-US" altLang="ja-JP" b="0" i="1" smtClean="0">
                              <a:latin typeface="Cambria Math"/>
                            </a:rPr>
                            <m:t>𝑘</m:t>
                          </m:r>
                        </m:sub>
                        <m:sup/>
                        <m:e>
                          <m:sSubSup>
                            <m:sSubSupPr>
                              <m:ctrlPr>
                                <a:rPr kumimoji="1" lang="en-US" altLang="ja-JP" b="0" i="1" smtClean="0">
                                  <a:latin typeface="Cambria Math"/>
                                </a:rPr>
                              </m:ctrlPr>
                            </m:sSubSupPr>
                            <m:e>
                              <m:r>
                                <a:rPr kumimoji="1" lang="en-US" altLang="ja-JP" b="0" i="1" smtClean="0">
                                  <a:latin typeface="Cambria Math"/>
                                </a:rPr>
                                <m:t>𝜋</m:t>
                              </m:r>
                            </m:e>
                            <m:sub>
                              <m:r>
                                <a:rPr kumimoji="1" lang="en-US" altLang="ja-JP" b="0" i="1" smtClean="0">
                                  <a:latin typeface="Cambria Math" panose="02040503050406030204" pitchFamily="18" charset="0"/>
                                </a:rPr>
                                <m:t>𝑘</m:t>
                              </m:r>
                            </m:sub>
                            <m:sup>
                              <m:sSub>
                                <m:sSubPr>
                                  <m:ctrlPr>
                                    <a:rPr kumimoji="1" lang="en-US" altLang="ja-JP" b="0" i="1" smtClean="0">
                                      <a:latin typeface="Cambria Math"/>
                                    </a:rPr>
                                  </m:ctrlPr>
                                </m:sSubPr>
                                <m:e>
                                  <m:r>
                                    <a:rPr kumimoji="1" lang="en-US" altLang="ja-JP" b="0" i="1" smtClean="0">
                                      <a:latin typeface="Cambria Math"/>
                                    </a:rPr>
                                    <m:t>𝑧</m:t>
                                  </m:r>
                                </m:e>
                                <m:sub>
                                  <m:r>
                                    <a:rPr kumimoji="1" lang="en-US" altLang="ja-JP" b="0" i="1" smtClean="0">
                                      <a:latin typeface="Cambria Math"/>
                                    </a:rPr>
                                    <m:t>𝑛𝑘</m:t>
                                  </m:r>
                                </m:sub>
                              </m:sSub>
                            </m:sup>
                          </m:sSubSup>
                        </m:e>
                      </m:nary>
                    </m:oMath>
                  </m:oMathPara>
                </a14:m>
                <a:endParaRPr kumimoji="1" lang="en-US" altLang="ja-JP"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a:rPr>
                        <m:t>𝑝</m:t>
                      </m:r>
                      <m:d>
                        <m:dPr>
                          <m:ctrlPr>
                            <a:rPr kumimoji="1" lang="en-US" altLang="ja-JP" b="0" i="1" smtClean="0">
                              <a:latin typeface="Cambria Math"/>
                            </a:rPr>
                          </m:ctrlPr>
                        </m:dPr>
                        <m:e>
                          <m:r>
                            <a:rPr kumimoji="1" lang="en-US" altLang="ja-JP" b="0" i="1" smtClean="0">
                              <a:latin typeface="Cambria Math"/>
                            </a:rPr>
                            <m:t>𝜋</m:t>
                          </m:r>
                        </m:e>
                      </m:d>
                      <m:r>
                        <a:rPr kumimoji="1" lang="en-US" altLang="ja-JP" b="0" i="1" smtClean="0">
                          <a:latin typeface="Cambria Math"/>
                        </a:rPr>
                        <m:t>=</m:t>
                      </m:r>
                      <m:r>
                        <m:rPr>
                          <m:sty m:val="p"/>
                        </m:rPr>
                        <a:rPr kumimoji="1" lang="en-US" altLang="ja-JP" b="0" i="1" smtClean="0">
                          <a:latin typeface="Cambria Math"/>
                        </a:rPr>
                        <m:t>Dir</m:t>
                      </m:r>
                      <m:d>
                        <m:dPr>
                          <m:ctrlPr>
                            <a:rPr kumimoji="1" lang="en-US" altLang="ja-JP" b="0" i="1" smtClean="0">
                              <a:latin typeface="Cambria Math"/>
                            </a:rPr>
                          </m:ctrlPr>
                        </m:dPr>
                        <m:e>
                          <m:r>
                            <a:rPr kumimoji="1" lang="en-US" altLang="ja-JP" b="0" i="1" smtClean="0">
                              <a:latin typeface="Cambria Math"/>
                            </a:rPr>
                            <m:t>𝜋</m:t>
                          </m:r>
                        </m:e>
                        <m:e>
                          <m:r>
                            <a:rPr kumimoji="1" lang="en-US" altLang="ja-JP" b="0" i="1" smtClean="0">
                              <a:latin typeface="Cambria Math"/>
                            </a:rPr>
                            <m:t>𝛾</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𝐶</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𝛾</m:t>
                      </m:r>
                      <m:r>
                        <a:rPr kumimoji="1" lang="en-US" altLang="ja-JP" b="0" i="1" smtClean="0">
                          <a:latin typeface="Cambria Math" panose="02040503050406030204" pitchFamily="18" charset="0"/>
                        </a:rPr>
                        <m:t>)</m:t>
                      </m:r>
                      <m:nary>
                        <m:naryPr>
                          <m:chr m:val="∏"/>
                          <m:ctrlPr>
                            <a:rPr kumimoji="1" lang="en-US" altLang="ja-JP" b="0" i="1" smtClean="0">
                              <a:latin typeface="Cambria Math"/>
                            </a:rPr>
                          </m:ctrlPr>
                        </m:naryPr>
                        <m:sub>
                          <m:r>
                            <m:rPr>
                              <m:brk m:alnAt="23"/>
                            </m:rP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𝐾</m:t>
                          </m:r>
                        </m:sup>
                        <m:e>
                          <m:sSubSup>
                            <m:sSubSupPr>
                              <m:ctrlPr>
                                <a:rPr kumimoji="1" lang="en-US" altLang="ja-JP" b="0" i="1" smtClean="0">
                                  <a:latin typeface="Cambria Math"/>
                                </a:rPr>
                              </m:ctrlPr>
                            </m:sSubSupPr>
                            <m:e>
                              <m:r>
                                <a:rPr kumimoji="1" lang="en-US" altLang="ja-JP" b="0" i="1" smtClean="0">
                                  <a:latin typeface="Cambria Math" panose="02040503050406030204" pitchFamily="18" charset="0"/>
                                </a:rPr>
                                <m:t>𝜋</m:t>
                              </m:r>
                            </m:e>
                            <m:sub>
                              <m:r>
                                <a:rPr kumimoji="1" lang="en-US" altLang="ja-JP" b="0" i="1" smtClean="0">
                                  <a:latin typeface="Cambria Math" panose="02040503050406030204" pitchFamily="18" charset="0"/>
                                </a:rPr>
                                <m:t>𝑘</m:t>
                              </m:r>
                            </m:sub>
                            <m:sup>
                              <m:r>
                                <a:rPr kumimoji="1" lang="en-US" altLang="ja-JP" b="0" i="1" smtClean="0">
                                  <a:latin typeface="Cambria Math" panose="02040503050406030204" pitchFamily="18" charset="0"/>
                                </a:rPr>
                                <m:t>𝛾</m:t>
                              </m:r>
                              <m:r>
                                <a:rPr kumimoji="1" lang="en-US" altLang="ja-JP" b="0" i="1" smtClean="0">
                                  <a:latin typeface="Cambria Math" panose="02040503050406030204" pitchFamily="18" charset="0"/>
                                </a:rPr>
                                <m:t>−1</m:t>
                              </m:r>
                            </m:sup>
                          </m:sSubSup>
                        </m:e>
                      </m:nary>
                    </m:oMath>
                  </m:oMathPara>
                </a14:m>
                <a:endParaRPr kumimoji="1" lang="en-US" altLang="ja-JP"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a:rPr>
                        <m:t>𝑝</m:t>
                      </m:r>
                      <m:d>
                        <m:dPr>
                          <m:ctrlPr>
                            <a:rPr kumimoji="1" lang="en-US" altLang="ja-JP" b="0" i="1" smtClean="0">
                              <a:latin typeface="Cambria Math"/>
                            </a:rPr>
                          </m:ctrlPr>
                        </m:dPr>
                        <m:e>
                          <m:sSub>
                            <m:sSubPr>
                              <m:ctrlPr>
                                <a:rPr kumimoji="1" lang="en-US" altLang="ja-JP" b="0" i="1" smtClean="0">
                                  <a:latin typeface="Cambria Math"/>
                                </a:rPr>
                              </m:ctrlPr>
                            </m:sSubPr>
                            <m:e>
                              <m:r>
                                <a:rPr kumimoji="1" lang="en-US" altLang="ja-JP" b="0" i="1" smtClean="0">
                                  <a:latin typeface="Cambria Math"/>
                                </a:rPr>
                                <m:t>𝜇</m:t>
                              </m:r>
                            </m:e>
                            <m:sub>
                              <m:r>
                                <a:rPr kumimoji="1" lang="en-US" altLang="ja-JP" b="0" i="1" smtClean="0">
                                  <a:latin typeface="Cambria Math"/>
                                </a:rPr>
                                <m:t>𝑘</m:t>
                              </m:r>
                            </m:sub>
                          </m:sSub>
                        </m:e>
                      </m:d>
                      <m:r>
                        <a:rPr kumimoji="1" lang="en-US" altLang="ja-JP" b="0" i="1" smtClean="0">
                          <a:latin typeface="Cambria Math"/>
                        </a:rPr>
                        <m:t>=</m:t>
                      </m:r>
                      <m:r>
                        <a:rPr kumimoji="1" lang="en-US" altLang="ja-JP" b="0" i="1" smtClean="0">
                          <a:latin typeface="Cambria Math"/>
                        </a:rPr>
                        <m:t>𝑁</m:t>
                      </m:r>
                      <m:r>
                        <a:rPr kumimoji="1" lang="en-US" altLang="ja-JP" b="0" i="1" smtClean="0">
                          <a:latin typeface="Cambria Math"/>
                        </a:rPr>
                        <m:t>(</m:t>
                      </m:r>
                      <m:sSub>
                        <m:sSubPr>
                          <m:ctrlPr>
                            <a:rPr kumimoji="1" lang="en-US" altLang="ja-JP" b="0" i="1" smtClean="0">
                              <a:latin typeface="Cambria Math"/>
                            </a:rPr>
                          </m:ctrlPr>
                        </m:sSubPr>
                        <m:e>
                          <m:r>
                            <a:rPr kumimoji="1" lang="en-US" altLang="ja-JP" b="0" i="1" smtClean="0">
                              <a:latin typeface="Cambria Math"/>
                            </a:rPr>
                            <m:t>𝜇</m:t>
                          </m:r>
                        </m:e>
                        <m:sub>
                          <m:r>
                            <a:rPr kumimoji="1" lang="en-US" altLang="ja-JP" b="0" i="1" smtClean="0">
                              <a:latin typeface="Cambria Math"/>
                            </a:rPr>
                            <m:t>𝑘</m:t>
                          </m:r>
                        </m:sub>
                      </m:sSub>
                      <m:r>
                        <a:rPr kumimoji="1" lang="en-US" altLang="ja-JP" b="0" i="1" smtClean="0">
                          <a:latin typeface="Cambria Math"/>
                        </a:rPr>
                        <m:t>|</m:t>
                      </m:r>
                      <m:r>
                        <a:rPr kumimoji="1" lang="en-US" altLang="ja-JP" b="0" i="1" smtClean="0">
                          <a:latin typeface="Cambria Math"/>
                        </a:rPr>
                        <m:t>𝛼</m:t>
                      </m:r>
                      <m:r>
                        <a:rPr kumimoji="1" lang="en-US" altLang="ja-JP" b="0" i="1" smtClean="0">
                          <a:latin typeface="Cambria Math"/>
                        </a:rPr>
                        <m:t>,</m:t>
                      </m:r>
                      <m:r>
                        <a:rPr kumimoji="1" lang="en-US" altLang="ja-JP" b="0" i="1" smtClean="0">
                          <a:latin typeface="Cambria Math"/>
                        </a:rPr>
                        <m:t>𝛽</m:t>
                      </m:r>
                      <m:r>
                        <a:rPr kumimoji="1" lang="en-US" altLang="ja-JP" b="0" i="1" smtClean="0">
                          <a:latin typeface="Cambria Math"/>
                        </a:rPr>
                        <m:t>)</m:t>
                      </m:r>
                    </m:oMath>
                  </m:oMathPara>
                </a14:m>
                <a:endParaRPr kumimoji="1" lang="ja-JP" altLang="en-US" dirty="0"/>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1338606" y="2146556"/>
                <a:ext cx="9443693" cy="2742482"/>
              </a:xfrm>
              <a:prstGeom prst="rect">
                <a:avLst/>
              </a:prstGeom>
              <a:blipFill rotWithShape="1">
                <a:blip r:embed="rId4"/>
                <a:stretch>
                  <a:fillRect b="-8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6743700" y="1963816"/>
                <a:ext cx="857250" cy="247649"/>
              </a:xfrm>
              <a:prstGeom prst="rect">
                <a:avLst/>
              </a:prstGeom>
              <a:solidFill>
                <a:srgbClr val="00409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1200" b="0" i="1" smtClean="0">
                              <a:latin typeface="Cambria Math"/>
                            </a:rPr>
                          </m:ctrlPr>
                        </m:sSubPr>
                        <m:e>
                          <m:r>
                            <a:rPr kumimoji="1" lang="en-US" altLang="ja-JP" sz="1200" b="0" i="1" smtClean="0">
                              <a:latin typeface="Cambria Math"/>
                            </a:rPr>
                            <m:t>𝜇</m:t>
                          </m:r>
                        </m:e>
                        <m:sub>
                          <m:sSub>
                            <m:sSubPr>
                              <m:ctrlPr>
                                <a:rPr kumimoji="1" lang="en-US" altLang="ja-JP" sz="1200" b="0" i="1" smtClean="0">
                                  <a:latin typeface="Cambria Math"/>
                                </a:rPr>
                              </m:ctrlPr>
                            </m:sSubPr>
                            <m:e>
                              <m:r>
                                <a:rPr kumimoji="1" lang="en-US" altLang="ja-JP" sz="1200" b="0" i="1" smtClean="0">
                                  <a:latin typeface="Cambria Math"/>
                                </a:rPr>
                                <m:t>𝑧</m:t>
                              </m:r>
                            </m:e>
                            <m:sub>
                              <m:r>
                                <a:rPr kumimoji="1" lang="en-US" altLang="ja-JP" sz="1200" b="0" i="1" smtClean="0">
                                  <a:latin typeface="Cambria Math"/>
                                </a:rPr>
                                <m:t>𝑛</m:t>
                              </m:r>
                            </m:sub>
                          </m:sSub>
                        </m:sub>
                      </m:sSub>
                      <m:r>
                        <a:rPr kumimoji="1" lang="en-US" altLang="ja-JP" sz="1200" b="0" i="1" smtClean="0">
                          <a:latin typeface="Cambria Math"/>
                        </a:rPr>
                        <m:t>∼</m:t>
                      </m:r>
                      <m:sSub>
                        <m:sSubPr>
                          <m:ctrlPr>
                            <a:rPr kumimoji="1" lang="en-US" altLang="ja-JP" sz="1200" b="0" i="1" smtClean="0">
                              <a:latin typeface="Cambria Math"/>
                            </a:rPr>
                          </m:ctrlPr>
                        </m:sSubPr>
                        <m:e>
                          <m:r>
                            <a:rPr kumimoji="1" lang="en-US" altLang="ja-JP" sz="1200" b="0" i="1" smtClean="0">
                              <a:latin typeface="Cambria Math"/>
                            </a:rPr>
                            <m:t>𝜇</m:t>
                          </m:r>
                        </m:e>
                        <m:sub>
                          <m:r>
                            <a:rPr kumimoji="1" lang="en-US" altLang="ja-JP" sz="1200" b="0" i="1" smtClean="0">
                              <a:latin typeface="Cambria Math"/>
                            </a:rPr>
                            <m:t>𝑘</m:t>
                          </m:r>
                        </m:sub>
                      </m:sSub>
                    </m:oMath>
                  </m:oMathPara>
                </a14:m>
                <a:endParaRPr kumimoji="1" lang="ja-JP" altLang="en-US" sz="1200" dirty="0"/>
              </a:p>
            </p:txBody>
          </p:sp>
        </mc:Choice>
        <mc:Fallback xmlns="">
          <p:sp>
            <p:nvSpPr>
              <p:cNvPr id="5" name="正方形/長方形 4"/>
              <p:cNvSpPr>
                <a:spLocks noRot="1" noChangeAspect="1" noMove="1" noResize="1" noEditPoints="1" noAdjustHandles="1" noChangeArrowheads="1" noChangeShapeType="1" noTextEdit="1"/>
              </p:cNvSpPr>
              <p:nvPr/>
            </p:nvSpPr>
            <p:spPr>
              <a:xfrm>
                <a:off x="6743700" y="1963816"/>
                <a:ext cx="857250" cy="247649"/>
              </a:xfrm>
              <a:prstGeom prst="rect">
                <a:avLst/>
              </a:prstGeom>
              <a:blipFill>
                <a:blip r:embed="rId5"/>
                <a:stretch>
                  <a:fillRect/>
                </a:stretch>
              </a:blipFill>
            </p:spPr>
            <p:txBody>
              <a:bodyPr/>
              <a:lstStyle/>
              <a:p>
                <a:r>
                  <a:rPr lang="ja-JP" altLang="en-US">
                    <a:noFill/>
                  </a:rPr>
                  <a:t> </a:t>
                </a:r>
              </a:p>
            </p:txBody>
          </p:sp>
        </mc:Fallback>
      </mc:AlternateContent>
      <p:cxnSp>
        <p:nvCxnSpPr>
          <p:cNvPr id="7" name="直線矢印コネクタ 6"/>
          <p:cNvCxnSpPr>
            <a:cxnSpLocks/>
            <a:stCxn id="5" idx="0"/>
          </p:cNvCxnSpPr>
          <p:nvPr/>
        </p:nvCxnSpPr>
        <p:spPr>
          <a:xfrm flipV="1">
            <a:off x="7172325" y="1772239"/>
            <a:ext cx="0" cy="191577"/>
          </a:xfrm>
          <a:prstGeom prst="straightConnector1">
            <a:avLst/>
          </a:prstGeom>
          <a:ln>
            <a:solidFill>
              <a:srgbClr val="004098"/>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8058148" y="4347147"/>
                <a:ext cx="3829051" cy="516238"/>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50" dirty="0"/>
                  <a:t>ガウス分布の平均を推論する分布も平均は実軸上の値をとるのでガウス分布になる。</a:t>
                </a:r>
                <a:endParaRPr kumimoji="1" lang="en-US" altLang="ja-JP" sz="1050" dirty="0"/>
              </a:p>
              <a:p>
                <a14:m>
                  <m:oMath xmlns:m="http://schemas.openxmlformats.org/officeDocument/2006/math">
                    <m:r>
                      <a:rPr kumimoji="1" lang="en-US" altLang="ja-JP" sz="1050" b="0" i="1" smtClean="0">
                        <a:latin typeface="Cambria Math"/>
                      </a:rPr>
                      <m:t>𝛼</m:t>
                    </m:r>
                  </m:oMath>
                </a14:m>
                <a:r>
                  <a:rPr kumimoji="1" lang="ja-JP" altLang="en-US" sz="1050" dirty="0"/>
                  <a:t>は平均の平均、</a:t>
                </a:r>
                <a14:m>
                  <m:oMath xmlns:m="http://schemas.openxmlformats.org/officeDocument/2006/math">
                    <m:r>
                      <a:rPr kumimoji="1" lang="en-US" altLang="ja-JP" sz="1050" b="0" i="1" smtClean="0">
                        <a:latin typeface="Cambria Math"/>
                      </a:rPr>
                      <m:t>𝛽</m:t>
                    </m:r>
                  </m:oMath>
                </a14:m>
                <a:r>
                  <a:rPr kumimoji="1" lang="ja-JP" altLang="en-US" sz="1050" dirty="0"/>
                  <a:t>は平均の分散。</a:t>
                </a:r>
              </a:p>
            </p:txBody>
          </p:sp>
        </mc:Choice>
        <mc:Fallback xmlns="">
          <p:sp>
            <p:nvSpPr>
              <p:cNvPr id="14" name="正方形/長方形 13"/>
              <p:cNvSpPr>
                <a:spLocks noRot="1" noChangeAspect="1" noMove="1" noResize="1" noEditPoints="1" noAdjustHandles="1" noChangeArrowheads="1" noChangeShapeType="1" noTextEdit="1"/>
              </p:cNvSpPr>
              <p:nvPr/>
            </p:nvSpPr>
            <p:spPr>
              <a:xfrm>
                <a:off x="8058148" y="4347147"/>
                <a:ext cx="3829051" cy="516238"/>
              </a:xfrm>
              <a:prstGeom prst="rect">
                <a:avLst/>
              </a:prstGeom>
              <a:blipFill>
                <a:blip r:embed="rId6"/>
                <a:stretch>
                  <a:fillRect t="-3448" b="-11494"/>
                </a:stretch>
              </a:blipFill>
              <a:ln>
                <a:solidFill>
                  <a:srgbClr val="004098"/>
                </a:solidFill>
              </a:ln>
            </p:spPr>
            <p:txBody>
              <a:bodyPr/>
              <a:lstStyle/>
              <a:p>
                <a:r>
                  <a:rPr lang="ja-JP" altLang="en-US">
                    <a:noFill/>
                  </a:rPr>
                  <a:t> </a:t>
                </a:r>
              </a:p>
            </p:txBody>
          </p:sp>
        </mc:Fallback>
      </mc:AlternateContent>
      <p:cxnSp>
        <p:nvCxnSpPr>
          <p:cNvPr id="16" name="直線矢印コネクタ 15"/>
          <p:cNvCxnSpPr>
            <a:cxnSpLocks/>
            <a:stCxn id="14" idx="1"/>
          </p:cNvCxnSpPr>
          <p:nvPr/>
        </p:nvCxnSpPr>
        <p:spPr>
          <a:xfrm flipH="1">
            <a:off x="7060676" y="4605266"/>
            <a:ext cx="997472" cy="131815"/>
          </a:xfrm>
          <a:prstGeom prst="straightConnector1">
            <a:avLst/>
          </a:prstGeom>
          <a:ln>
            <a:solidFill>
              <a:srgbClr val="004098"/>
            </a:solidFill>
            <a:tailEnd type="arrow"/>
          </a:ln>
        </p:spPr>
        <p:style>
          <a:lnRef idx="1">
            <a:schemeClr val="accent1"/>
          </a:lnRef>
          <a:fillRef idx="0">
            <a:schemeClr val="accent1"/>
          </a:fillRef>
          <a:effectRef idx="0">
            <a:schemeClr val="accent1"/>
          </a:effectRef>
          <a:fontRef idx="minor">
            <a:schemeClr val="tx1"/>
          </a:fontRef>
        </p:style>
      </p:cxnSp>
      <p:sp>
        <p:nvSpPr>
          <p:cNvPr id="17" name="正方形/長方形 16"/>
          <p:cNvSpPr/>
          <p:nvPr/>
        </p:nvSpPr>
        <p:spPr>
          <a:xfrm>
            <a:off x="8058148" y="4052103"/>
            <a:ext cx="1219199" cy="200025"/>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a:t>ディリクレ分布</a:t>
            </a:r>
          </a:p>
        </p:txBody>
      </p:sp>
      <p:sp>
        <p:nvSpPr>
          <p:cNvPr id="18" name="正方形/長方形 17"/>
          <p:cNvSpPr/>
          <p:nvPr/>
        </p:nvSpPr>
        <p:spPr>
          <a:xfrm>
            <a:off x="8058148" y="3146808"/>
            <a:ext cx="1333501" cy="200025"/>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t>カテゴリカル</a:t>
            </a:r>
            <a:r>
              <a:rPr kumimoji="1" lang="ja-JP" altLang="en-US" sz="1050" dirty="0"/>
              <a:t>分布</a:t>
            </a:r>
          </a:p>
        </p:txBody>
      </p:sp>
      <mc:AlternateContent xmlns:mc="http://schemas.openxmlformats.org/markup-compatibility/2006" xmlns:a14="http://schemas.microsoft.com/office/drawing/2010/main">
        <mc:Choice Requires="a14">
          <p:sp>
            <p:nvSpPr>
              <p:cNvPr id="22" name="テキスト ボックス 21"/>
              <p:cNvSpPr txBox="1"/>
              <p:nvPr/>
            </p:nvSpPr>
            <p:spPr>
              <a:xfrm>
                <a:off x="0" y="5381625"/>
                <a:ext cx="12192000" cy="923330"/>
              </a:xfrm>
              <a:prstGeom prst="rect">
                <a:avLst/>
              </a:prstGeom>
              <a:noFill/>
            </p:spPr>
            <p:txBody>
              <a:bodyPr wrap="square" rtlCol="0">
                <a:spAutoFit/>
              </a:bodyPr>
              <a:lstStyle/>
              <a:p>
                <a14:m>
                  <m:oMath xmlns:m="http://schemas.openxmlformats.org/officeDocument/2006/math">
                    <m:r>
                      <a:rPr kumimoji="1" lang="en-US" altLang="ja-JP" b="0" i="1" smtClean="0">
                        <a:latin typeface="Cambria Math"/>
                      </a:rPr>
                      <m:t>𝛼</m:t>
                    </m:r>
                    <m:r>
                      <a:rPr kumimoji="1" lang="en-US" altLang="ja-JP" b="0" i="1" smtClean="0">
                        <a:latin typeface="Cambria Math"/>
                      </a:rPr>
                      <m:t>,</m:t>
                    </m:r>
                    <m:r>
                      <a:rPr kumimoji="1" lang="en-US" altLang="ja-JP" b="0" i="1" smtClean="0">
                        <a:latin typeface="Cambria Math"/>
                      </a:rPr>
                      <m:t>𝛽</m:t>
                    </m:r>
                    <m:r>
                      <a:rPr kumimoji="1" lang="en-US" altLang="ja-JP" b="0" i="1" smtClean="0">
                        <a:latin typeface="Cambria Math"/>
                      </a:rPr>
                      <m:t>,</m:t>
                    </m:r>
                    <m:r>
                      <a:rPr kumimoji="1" lang="en-US" altLang="ja-JP" b="0" i="1" smtClean="0">
                        <a:latin typeface="Cambria Math"/>
                      </a:rPr>
                      <m:t>𝛾</m:t>
                    </m:r>
                  </m:oMath>
                </a14:m>
                <a:r>
                  <a:rPr kumimoji="1" lang="ja-JP" altLang="en-US" dirty="0"/>
                  <a:t>はハイパーパラメータ。</a:t>
                </a:r>
                <a:endParaRPr kumimoji="1" lang="en-US" altLang="ja-JP" dirty="0"/>
              </a:p>
              <a:p>
                <a14:m>
                  <m:oMath xmlns:m="http://schemas.openxmlformats.org/officeDocument/2006/math">
                    <m:r>
                      <a:rPr kumimoji="1" lang="en-US" altLang="ja-JP" b="0" i="1" smtClean="0">
                        <a:latin typeface="Cambria Math"/>
                      </a:rPr>
                      <m:t>𝛼</m:t>
                    </m:r>
                    <m:r>
                      <a:rPr kumimoji="1" lang="en-US" altLang="ja-JP" b="0" i="1" smtClean="0">
                        <a:latin typeface="Cambria Math"/>
                      </a:rPr>
                      <m:t>,</m:t>
                    </m:r>
                    <m:r>
                      <a:rPr kumimoji="1" lang="en-US" altLang="ja-JP" b="0" i="1" smtClean="0">
                        <a:latin typeface="Cambria Math"/>
                      </a:rPr>
                      <m:t>𝛽</m:t>
                    </m:r>
                  </m:oMath>
                </a14:m>
                <a:r>
                  <a:rPr kumimoji="1" lang="ja-JP" altLang="en-US" dirty="0"/>
                  <a:t>は</a:t>
                </a:r>
                <a14:m>
                  <m:oMath xmlns:m="http://schemas.openxmlformats.org/officeDocument/2006/math">
                    <m:r>
                      <a:rPr kumimoji="1" lang="en-US" altLang="ja-JP" b="0" i="1" dirty="0" smtClean="0">
                        <a:latin typeface="Cambria Math"/>
                      </a:rPr>
                      <m:t>𝛼</m:t>
                    </m:r>
                    <m:r>
                      <a:rPr kumimoji="1" lang="en-US" altLang="ja-JP" b="0" i="1" dirty="0" smtClean="0">
                        <a:latin typeface="Cambria Math"/>
                      </a:rPr>
                      <m:t>=0</m:t>
                    </m:r>
                  </m:oMath>
                </a14:m>
                <a:r>
                  <a:rPr kumimoji="1" lang="ja-JP" altLang="en-US" dirty="0"/>
                  <a:t>で分散</a:t>
                </a:r>
                <a14:m>
                  <m:oMath xmlns:m="http://schemas.openxmlformats.org/officeDocument/2006/math">
                    <m:r>
                      <a:rPr kumimoji="1" lang="en-US" altLang="ja-JP" b="0" i="1" dirty="0" smtClean="0">
                        <a:latin typeface="Cambria Math"/>
                      </a:rPr>
                      <m:t>𝛽</m:t>
                    </m:r>
                  </m:oMath>
                </a14:m>
                <a:r>
                  <a:rPr kumimoji="1" lang="ja-JP" altLang="en-US" dirty="0"/>
                  <a:t>は</a:t>
                </a:r>
                <a14:m>
                  <m:oMath xmlns:m="http://schemas.openxmlformats.org/officeDocument/2006/math">
                    <m:r>
                      <a:rPr kumimoji="1" lang="en-US" altLang="ja-JP" b="0" i="1" dirty="0" smtClean="0">
                        <a:latin typeface="Cambria Math"/>
                      </a:rPr>
                      <m:t>𝑁</m:t>
                    </m:r>
                    <m:r>
                      <a:rPr kumimoji="1" lang="en-US" altLang="ja-JP" b="0" i="1" dirty="0" smtClean="0">
                        <a:latin typeface="Cambria Math"/>
                      </a:rPr>
                      <m:t>(</m:t>
                    </m:r>
                    <m:sSub>
                      <m:sSubPr>
                        <m:ctrlPr>
                          <a:rPr kumimoji="1" lang="en-US" altLang="ja-JP" b="0" i="1" dirty="0" smtClean="0">
                            <a:latin typeface="Cambria Math"/>
                          </a:rPr>
                        </m:ctrlPr>
                      </m:sSubPr>
                      <m:e>
                        <m:r>
                          <a:rPr kumimoji="1" lang="en-US" altLang="ja-JP" b="0" i="1" dirty="0" smtClean="0">
                            <a:latin typeface="Cambria Math"/>
                          </a:rPr>
                          <m:t>𝜇</m:t>
                        </m:r>
                      </m:e>
                      <m:sub>
                        <m:r>
                          <a:rPr kumimoji="1" lang="en-US" altLang="ja-JP" b="0" i="1" dirty="0" smtClean="0">
                            <a:latin typeface="Cambria Math"/>
                          </a:rPr>
                          <m:t>𝑘</m:t>
                        </m:r>
                      </m:sub>
                    </m:sSub>
                    <m:r>
                      <a:rPr kumimoji="1" lang="en-US" altLang="ja-JP" b="0" i="1" dirty="0" smtClean="0">
                        <a:latin typeface="Cambria Math"/>
                      </a:rPr>
                      <m:t>|</m:t>
                    </m:r>
                    <m:r>
                      <a:rPr kumimoji="1" lang="en-US" altLang="ja-JP" b="0" i="1" dirty="0" smtClean="0">
                        <a:latin typeface="Cambria Math"/>
                      </a:rPr>
                      <m:t>𝛼</m:t>
                    </m:r>
                    <m:r>
                      <a:rPr kumimoji="1" lang="en-US" altLang="ja-JP" b="0" i="1" dirty="0" smtClean="0">
                        <a:latin typeface="Cambria Math"/>
                      </a:rPr>
                      <m:t>,</m:t>
                    </m:r>
                    <m:r>
                      <a:rPr kumimoji="1" lang="en-US" altLang="ja-JP" b="0" i="1" dirty="0" smtClean="0">
                        <a:latin typeface="Cambria Math"/>
                      </a:rPr>
                      <m:t>𝛽</m:t>
                    </m:r>
                    <m:r>
                      <a:rPr kumimoji="1" lang="en-US" altLang="ja-JP" b="0" i="1" dirty="0" smtClean="0">
                        <a:latin typeface="Cambria Math"/>
                      </a:rPr>
                      <m:t>)</m:t>
                    </m:r>
                  </m:oMath>
                </a14:m>
                <a:r>
                  <a:rPr kumimoji="1" lang="ja-JP" altLang="en-US" dirty="0"/>
                  <a:t>がデータ点を覆うようにして偏りのないように設定する。</a:t>
                </a:r>
                <a:endParaRPr kumimoji="1" lang="en-US" altLang="ja-JP" dirty="0"/>
              </a:p>
              <a:p>
                <a14:m>
                  <m:oMath xmlns:m="http://schemas.openxmlformats.org/officeDocument/2006/math">
                    <m:r>
                      <a:rPr kumimoji="1" lang="en-US" altLang="ja-JP" b="0" i="1" smtClean="0">
                        <a:latin typeface="Cambria Math"/>
                      </a:rPr>
                      <m:t>𝛾</m:t>
                    </m:r>
                  </m:oMath>
                </a14:m>
                <a:r>
                  <a:rPr kumimoji="1" lang="ja-JP" altLang="en-US" dirty="0"/>
                  <a:t>は</a:t>
                </a:r>
                <a14:m>
                  <m:oMath xmlns:m="http://schemas.openxmlformats.org/officeDocument/2006/math">
                    <m:r>
                      <a:rPr kumimoji="1" lang="en-US" altLang="ja-JP" b="0" i="1" dirty="0" smtClean="0">
                        <a:latin typeface="Cambria Math"/>
                      </a:rPr>
                      <m:t>𝛾</m:t>
                    </m:r>
                    <m:r>
                      <a:rPr kumimoji="1" lang="en-US" altLang="ja-JP" b="0" i="1" dirty="0" smtClean="0">
                        <a:latin typeface="Cambria Math"/>
                      </a:rPr>
                      <m:t>=0.1</m:t>
                    </m:r>
                  </m:oMath>
                </a14:m>
                <a:r>
                  <a:rPr kumimoji="1" lang="ja-JP" altLang="en-US" dirty="0"/>
                  <a:t>にするのが定石。</a:t>
                </a:r>
              </a:p>
            </p:txBody>
          </p:sp>
        </mc:Choice>
        <mc:Fallback xmlns="">
          <p:sp>
            <p:nvSpPr>
              <p:cNvPr id="22" name="テキスト ボックス 21"/>
              <p:cNvSpPr txBox="1">
                <a:spLocks noRot="1" noChangeAspect="1" noMove="1" noResize="1" noEditPoints="1" noAdjustHandles="1" noChangeArrowheads="1" noChangeShapeType="1" noTextEdit="1"/>
              </p:cNvSpPr>
              <p:nvPr/>
            </p:nvSpPr>
            <p:spPr>
              <a:xfrm>
                <a:off x="0" y="5381625"/>
                <a:ext cx="12192000" cy="923330"/>
              </a:xfrm>
              <a:prstGeom prst="rect">
                <a:avLst/>
              </a:prstGeom>
              <a:blipFill rotWithShape="1">
                <a:blip r:embed="rId10"/>
                <a:stretch>
                  <a:fillRect t="-5298" b="-79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p:cNvSpPr txBox="1"/>
              <p:nvPr/>
            </p:nvSpPr>
            <p:spPr>
              <a:xfrm>
                <a:off x="1709736" y="4800348"/>
                <a:ext cx="9467850" cy="68980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1600" i="1" smtClean="0">
                              <a:latin typeface="Cambria Math"/>
                            </a:rPr>
                          </m:ctrlPr>
                        </m:funcPr>
                        <m:fName>
                          <m:r>
                            <m:rPr>
                              <m:sty m:val="p"/>
                            </m:rPr>
                            <a:rPr kumimoji="1" lang="en-US" altLang="ja-JP" sz="1600" i="0" smtClean="0">
                              <a:latin typeface="Cambria Math"/>
                            </a:rPr>
                            <m:t>log</m:t>
                          </m:r>
                        </m:fName>
                        <m:e>
                          <m:r>
                            <a:rPr kumimoji="1" lang="en-US" altLang="ja-JP" sz="1600" b="0" i="1" smtClean="0">
                              <a:latin typeface="Cambria Math"/>
                            </a:rPr>
                            <m:t>𝑝</m:t>
                          </m:r>
                          <m:d>
                            <m:dPr>
                              <m:ctrlPr>
                                <a:rPr kumimoji="1" lang="en-US" altLang="ja-JP" sz="1600" b="0" i="1" smtClean="0">
                                  <a:latin typeface="Cambria Math"/>
                                </a:rPr>
                              </m:ctrlPr>
                            </m:dPr>
                            <m:e>
                              <m:r>
                                <a:rPr kumimoji="1" lang="en-US" altLang="ja-JP" sz="1600" b="0" i="1" smtClean="0">
                                  <a:latin typeface="Cambria Math"/>
                                </a:rPr>
                                <m:t>𝑥</m:t>
                              </m:r>
                              <m:r>
                                <a:rPr kumimoji="1" lang="en-US" altLang="ja-JP" sz="1600" b="0" i="1" smtClean="0">
                                  <a:latin typeface="Cambria Math"/>
                                </a:rPr>
                                <m:t>,</m:t>
                              </m:r>
                              <m:r>
                                <a:rPr kumimoji="1" lang="en-US" altLang="ja-JP" sz="1600" b="0" i="1" smtClean="0">
                                  <a:latin typeface="Cambria Math"/>
                                </a:rPr>
                                <m:t>𝑧</m:t>
                              </m:r>
                              <m:r>
                                <a:rPr kumimoji="1" lang="en-US" altLang="ja-JP" sz="1600" b="0" i="1" smtClean="0">
                                  <a:latin typeface="Cambria Math"/>
                                </a:rPr>
                                <m:t>,</m:t>
                              </m:r>
                              <m:r>
                                <a:rPr kumimoji="1" lang="en-US" altLang="ja-JP" sz="1600" b="0" i="1" smtClean="0">
                                  <a:latin typeface="Cambria Math"/>
                                </a:rPr>
                                <m:t>𝜋</m:t>
                              </m:r>
                              <m:r>
                                <a:rPr kumimoji="1" lang="en-US" altLang="ja-JP" sz="1600" b="0" i="1" smtClean="0">
                                  <a:latin typeface="Cambria Math"/>
                                </a:rPr>
                                <m:t>,</m:t>
                              </m:r>
                              <m:r>
                                <a:rPr kumimoji="1" lang="en-US" altLang="ja-JP" sz="1600" b="0" i="1" smtClean="0">
                                  <a:latin typeface="Cambria Math"/>
                                </a:rPr>
                                <m:t>𝜇</m:t>
                              </m:r>
                            </m:e>
                          </m:d>
                          <m:r>
                            <a:rPr kumimoji="1" lang="en-US" altLang="ja-JP" sz="1600" b="0" i="1" smtClean="0">
                              <a:latin typeface="Cambria Math"/>
                            </a:rPr>
                            <m:t>=</m:t>
                          </m:r>
                          <m:nary>
                            <m:naryPr>
                              <m:chr m:val="∑"/>
                              <m:supHide m:val="on"/>
                              <m:ctrlPr>
                                <a:rPr kumimoji="1" lang="en-US" altLang="ja-JP" sz="1600" b="0" i="1" smtClean="0">
                                  <a:latin typeface="Cambria Math"/>
                                </a:rPr>
                              </m:ctrlPr>
                            </m:naryPr>
                            <m:sub>
                              <m:r>
                                <m:rPr>
                                  <m:brk m:alnAt="7"/>
                                </m:rPr>
                                <a:rPr kumimoji="1" lang="en-US" altLang="ja-JP" sz="1600" b="0" i="1" smtClean="0">
                                  <a:latin typeface="Cambria Math"/>
                                </a:rPr>
                                <m:t>𝑛</m:t>
                              </m:r>
                            </m:sub>
                            <m:sup/>
                            <m:e>
                              <m:func>
                                <m:funcPr>
                                  <m:ctrlPr>
                                    <a:rPr kumimoji="1" lang="en-US" altLang="ja-JP" sz="1600" b="0" i="1" smtClean="0">
                                      <a:latin typeface="Cambria Math"/>
                                    </a:rPr>
                                  </m:ctrlPr>
                                </m:funcPr>
                                <m:fName>
                                  <m:r>
                                    <m:rPr>
                                      <m:sty m:val="p"/>
                                    </m:rPr>
                                    <a:rPr kumimoji="1" lang="en-US" altLang="ja-JP" sz="1600" b="0" i="0" smtClean="0">
                                      <a:latin typeface="Cambria Math"/>
                                    </a:rPr>
                                    <m:t>log</m:t>
                                  </m:r>
                                </m:fName>
                                <m:e>
                                  <m:r>
                                    <a:rPr kumimoji="1" lang="en-US" altLang="ja-JP" sz="1600" b="0" i="1" smtClean="0">
                                      <a:latin typeface="Cambria Math"/>
                                    </a:rPr>
                                    <m:t>𝑁</m:t>
                                  </m:r>
                                  <m:r>
                                    <a:rPr kumimoji="1" lang="en-US" altLang="ja-JP" sz="1600" b="0" i="1" smtClean="0">
                                      <a:latin typeface="Cambria Math"/>
                                    </a:rPr>
                                    <m:t>(</m:t>
                                  </m:r>
                                  <m:sSub>
                                    <m:sSubPr>
                                      <m:ctrlPr>
                                        <a:rPr kumimoji="1" lang="en-US" altLang="ja-JP" sz="1600" b="0" i="1" smtClean="0">
                                          <a:latin typeface="Cambria Math"/>
                                        </a:rPr>
                                      </m:ctrlPr>
                                    </m:sSubPr>
                                    <m:e>
                                      <m:r>
                                        <a:rPr kumimoji="1" lang="en-US" altLang="ja-JP" sz="1600" b="0" i="1" smtClean="0">
                                          <a:latin typeface="Cambria Math"/>
                                        </a:rPr>
                                        <m:t>𝑥</m:t>
                                      </m:r>
                                    </m:e>
                                    <m:sub>
                                      <m:r>
                                        <a:rPr kumimoji="1" lang="en-US" altLang="ja-JP" sz="1600" b="0" i="1" smtClean="0">
                                          <a:latin typeface="Cambria Math"/>
                                        </a:rPr>
                                        <m:t>𝑛</m:t>
                                      </m:r>
                                    </m:sub>
                                  </m:sSub>
                                  <m:r>
                                    <a:rPr kumimoji="1" lang="en-US" altLang="ja-JP" sz="1600" b="0" i="1" smtClean="0">
                                      <a:latin typeface="Cambria Math"/>
                                    </a:rPr>
                                    <m:t>|</m:t>
                                  </m:r>
                                  <m:sSub>
                                    <m:sSubPr>
                                      <m:ctrlPr>
                                        <a:rPr kumimoji="1" lang="en-US" altLang="ja-JP" sz="1600" b="0" i="1" smtClean="0">
                                          <a:latin typeface="Cambria Math"/>
                                        </a:rPr>
                                      </m:ctrlPr>
                                    </m:sSubPr>
                                    <m:e>
                                      <m:r>
                                        <a:rPr kumimoji="1" lang="en-US" altLang="ja-JP" sz="1600" b="0" i="1" smtClean="0">
                                          <a:latin typeface="Cambria Math"/>
                                        </a:rPr>
                                        <m:t>𝜇</m:t>
                                      </m:r>
                                    </m:e>
                                    <m:sub>
                                      <m:sSub>
                                        <m:sSubPr>
                                          <m:ctrlPr>
                                            <a:rPr kumimoji="1" lang="en-US" altLang="ja-JP" sz="1600" b="0" i="1" smtClean="0">
                                              <a:latin typeface="Cambria Math"/>
                                            </a:rPr>
                                          </m:ctrlPr>
                                        </m:sSubPr>
                                        <m:e>
                                          <m:r>
                                            <a:rPr kumimoji="1" lang="en-US" altLang="ja-JP" sz="1600" b="0" i="1" smtClean="0">
                                              <a:latin typeface="Cambria Math"/>
                                            </a:rPr>
                                            <m:t>𝑧</m:t>
                                          </m:r>
                                        </m:e>
                                        <m:sub>
                                          <m:r>
                                            <a:rPr kumimoji="1" lang="en-US" altLang="ja-JP" sz="1600" b="0" i="1" smtClean="0">
                                              <a:latin typeface="Cambria Math"/>
                                            </a:rPr>
                                            <m:t>𝑛</m:t>
                                          </m:r>
                                        </m:sub>
                                      </m:sSub>
                                    </m:sub>
                                  </m:sSub>
                                  <m:r>
                                    <a:rPr kumimoji="1" lang="en-US" altLang="ja-JP" sz="1600" b="0" i="1" smtClean="0">
                                      <a:latin typeface="Cambria Math"/>
                                    </a:rPr>
                                    <m:t>,1)</m:t>
                                  </m:r>
                                </m:e>
                              </m:func>
                            </m:e>
                          </m:nary>
                        </m:e>
                      </m:func>
                      <m:r>
                        <a:rPr kumimoji="1" lang="en-US" altLang="ja-JP" sz="1600" b="0" i="1" smtClean="0">
                          <a:latin typeface="Cambria Math"/>
                        </a:rPr>
                        <m:t>+</m:t>
                      </m:r>
                      <m:nary>
                        <m:naryPr>
                          <m:chr m:val="∑"/>
                          <m:supHide m:val="on"/>
                          <m:ctrlPr>
                            <a:rPr kumimoji="1" lang="en-US" altLang="ja-JP" sz="1600" b="0" i="1" smtClean="0">
                              <a:latin typeface="Cambria Math"/>
                            </a:rPr>
                          </m:ctrlPr>
                        </m:naryPr>
                        <m:sub>
                          <m:r>
                            <m:rPr>
                              <m:brk m:alnAt="7"/>
                            </m:rPr>
                            <a:rPr kumimoji="1" lang="en-US" altLang="ja-JP" sz="1600" b="0" i="1" smtClean="0">
                              <a:latin typeface="Cambria Math"/>
                            </a:rPr>
                            <m:t>𝑛</m:t>
                          </m:r>
                        </m:sub>
                        <m:sup/>
                        <m:e>
                          <m:func>
                            <m:funcPr>
                              <m:ctrlPr>
                                <a:rPr kumimoji="1" lang="en-US" altLang="ja-JP" sz="1600" b="0" i="1" smtClean="0">
                                  <a:latin typeface="Cambria Math"/>
                                </a:rPr>
                              </m:ctrlPr>
                            </m:funcPr>
                            <m:fName>
                              <m:r>
                                <m:rPr>
                                  <m:sty m:val="p"/>
                                </m:rPr>
                                <a:rPr kumimoji="1" lang="en-US" altLang="ja-JP" sz="1600" b="0" i="0" smtClean="0">
                                  <a:latin typeface="Cambria Math"/>
                                </a:rPr>
                                <m:t>log</m:t>
                              </m:r>
                            </m:fName>
                            <m:e>
                              <m:r>
                                <m:rPr>
                                  <m:sty m:val="p"/>
                                </m:rPr>
                                <a:rPr kumimoji="1" lang="en-US" altLang="ja-JP" sz="1600" b="0" i="1" smtClean="0">
                                  <a:latin typeface="Cambria Math"/>
                                </a:rPr>
                                <m:t>Cat</m:t>
                              </m:r>
                              <m:r>
                                <a:rPr kumimoji="1" lang="en-US" altLang="ja-JP" sz="1600" b="0" i="1" smtClean="0">
                                  <a:latin typeface="Cambria Math"/>
                                </a:rPr>
                                <m:t>(</m:t>
                              </m:r>
                              <m:sSub>
                                <m:sSubPr>
                                  <m:ctrlPr>
                                    <a:rPr kumimoji="1" lang="en-US" altLang="ja-JP" sz="1600" b="0" i="1" smtClean="0">
                                      <a:latin typeface="Cambria Math"/>
                                    </a:rPr>
                                  </m:ctrlPr>
                                </m:sSubPr>
                                <m:e>
                                  <m:r>
                                    <a:rPr kumimoji="1" lang="en-US" altLang="ja-JP" sz="1600" b="0" i="1" smtClean="0">
                                      <a:latin typeface="Cambria Math"/>
                                    </a:rPr>
                                    <m:t>𝑧</m:t>
                                  </m:r>
                                </m:e>
                                <m:sub>
                                  <m:r>
                                    <a:rPr kumimoji="1" lang="en-US" altLang="ja-JP" sz="1600" b="0" i="1" smtClean="0">
                                      <a:latin typeface="Cambria Math"/>
                                    </a:rPr>
                                    <m:t>𝑛</m:t>
                                  </m:r>
                                </m:sub>
                              </m:sSub>
                              <m:r>
                                <a:rPr kumimoji="1" lang="en-US" altLang="ja-JP" sz="1600" b="0" i="1" smtClean="0">
                                  <a:latin typeface="Cambria Math"/>
                                </a:rPr>
                                <m:t>|</m:t>
                              </m:r>
                              <m:r>
                                <a:rPr kumimoji="1" lang="en-US" altLang="ja-JP" sz="1600" b="0" i="1" smtClean="0">
                                  <a:latin typeface="Cambria Math"/>
                                </a:rPr>
                                <m:t>𝜋</m:t>
                              </m:r>
                              <m:r>
                                <a:rPr kumimoji="1" lang="en-US" altLang="ja-JP" sz="1600" b="0" i="1" smtClean="0">
                                  <a:latin typeface="Cambria Math"/>
                                </a:rPr>
                                <m:t>)</m:t>
                              </m:r>
                            </m:e>
                          </m:func>
                        </m:e>
                      </m:nary>
                      <m:r>
                        <a:rPr kumimoji="1" lang="en-US" altLang="ja-JP" sz="1600" b="0" i="1" smtClean="0">
                          <a:latin typeface="Cambria Math"/>
                        </a:rPr>
                        <m:t>+</m:t>
                      </m:r>
                      <m:func>
                        <m:funcPr>
                          <m:ctrlPr>
                            <a:rPr kumimoji="1" lang="en-US" altLang="ja-JP" sz="1600" b="0" i="1" smtClean="0">
                              <a:latin typeface="Cambria Math"/>
                            </a:rPr>
                          </m:ctrlPr>
                        </m:funcPr>
                        <m:fName>
                          <m:r>
                            <m:rPr>
                              <m:sty m:val="p"/>
                            </m:rPr>
                            <a:rPr kumimoji="1" lang="en-US" altLang="ja-JP" sz="1600" b="0" i="0" smtClean="0">
                              <a:latin typeface="Cambria Math"/>
                            </a:rPr>
                            <m:t>log</m:t>
                          </m:r>
                        </m:fName>
                        <m:e>
                          <m:r>
                            <m:rPr>
                              <m:sty m:val="p"/>
                            </m:rPr>
                            <a:rPr kumimoji="1" lang="en-US" altLang="ja-JP" sz="1600" b="0" i="1" smtClean="0">
                              <a:latin typeface="Cambria Math"/>
                            </a:rPr>
                            <m:t>Dir</m:t>
                          </m:r>
                          <m:r>
                            <a:rPr kumimoji="1" lang="en-US" altLang="ja-JP" sz="1600" b="0" i="1" smtClean="0">
                              <a:latin typeface="Cambria Math"/>
                            </a:rPr>
                            <m:t>(</m:t>
                          </m:r>
                          <m:r>
                            <a:rPr kumimoji="1" lang="en-US" altLang="ja-JP" sz="1600" b="0" i="1" smtClean="0">
                              <a:latin typeface="Cambria Math"/>
                            </a:rPr>
                            <m:t>𝜋</m:t>
                          </m:r>
                          <m:r>
                            <a:rPr kumimoji="1" lang="en-US" altLang="ja-JP" sz="1600" b="0" i="1" smtClean="0">
                              <a:latin typeface="Cambria Math"/>
                            </a:rPr>
                            <m:t>|</m:t>
                          </m:r>
                          <m:r>
                            <a:rPr kumimoji="1" lang="en-US" altLang="ja-JP" sz="1600" b="0" i="1" smtClean="0">
                              <a:latin typeface="Cambria Math"/>
                            </a:rPr>
                            <m:t>𝛾</m:t>
                          </m:r>
                          <m:r>
                            <a:rPr kumimoji="1" lang="en-US" altLang="ja-JP" sz="1600" b="0" i="1" smtClean="0">
                              <a:latin typeface="Cambria Math"/>
                            </a:rPr>
                            <m:t>)</m:t>
                          </m:r>
                        </m:e>
                      </m:func>
                      <m:r>
                        <a:rPr kumimoji="1" lang="en-US" altLang="ja-JP" sz="1600" b="0" i="1" smtClean="0">
                          <a:latin typeface="Cambria Math"/>
                        </a:rPr>
                        <m:t>+</m:t>
                      </m:r>
                      <m:nary>
                        <m:naryPr>
                          <m:chr m:val="∑"/>
                          <m:supHide m:val="on"/>
                          <m:ctrlPr>
                            <a:rPr kumimoji="1" lang="en-US" altLang="ja-JP" sz="1600" b="0" i="1" smtClean="0">
                              <a:latin typeface="Cambria Math"/>
                            </a:rPr>
                          </m:ctrlPr>
                        </m:naryPr>
                        <m:sub>
                          <m:r>
                            <m:rPr>
                              <m:brk m:alnAt="7"/>
                            </m:rPr>
                            <a:rPr kumimoji="1" lang="en-US" altLang="ja-JP" sz="1600" b="0" i="1" smtClean="0">
                              <a:latin typeface="Cambria Math"/>
                            </a:rPr>
                            <m:t>𝑘</m:t>
                          </m:r>
                        </m:sub>
                        <m:sup/>
                        <m:e>
                          <m:func>
                            <m:funcPr>
                              <m:ctrlPr>
                                <a:rPr kumimoji="1" lang="en-US" altLang="ja-JP" sz="1600" b="0" i="1" smtClean="0">
                                  <a:latin typeface="Cambria Math"/>
                                </a:rPr>
                              </m:ctrlPr>
                            </m:funcPr>
                            <m:fName>
                              <m:r>
                                <m:rPr>
                                  <m:sty m:val="p"/>
                                </m:rPr>
                                <a:rPr kumimoji="1" lang="en-US" altLang="ja-JP" sz="1600" b="0" i="0" smtClean="0">
                                  <a:latin typeface="Cambria Math"/>
                                </a:rPr>
                                <m:t>log</m:t>
                              </m:r>
                            </m:fName>
                            <m:e>
                              <m:r>
                                <a:rPr kumimoji="1" lang="en-US" altLang="ja-JP" sz="1600" b="0" i="1" smtClean="0">
                                  <a:latin typeface="Cambria Math"/>
                                </a:rPr>
                                <m:t>𝑁</m:t>
                              </m:r>
                              <m:r>
                                <a:rPr kumimoji="1" lang="en-US" altLang="ja-JP" sz="1600" b="0" i="1" smtClean="0">
                                  <a:latin typeface="Cambria Math"/>
                                </a:rPr>
                                <m:t>(</m:t>
                              </m:r>
                              <m:sSub>
                                <m:sSubPr>
                                  <m:ctrlPr>
                                    <a:rPr kumimoji="1" lang="en-US" altLang="ja-JP" sz="1600" b="0" i="1" smtClean="0">
                                      <a:latin typeface="Cambria Math"/>
                                    </a:rPr>
                                  </m:ctrlPr>
                                </m:sSubPr>
                                <m:e>
                                  <m:r>
                                    <a:rPr kumimoji="1" lang="en-US" altLang="ja-JP" sz="1600" b="0" i="1" smtClean="0">
                                      <a:latin typeface="Cambria Math"/>
                                    </a:rPr>
                                    <m:t>𝜇</m:t>
                                  </m:r>
                                </m:e>
                                <m:sub>
                                  <m:r>
                                    <a:rPr kumimoji="1" lang="en-US" altLang="ja-JP" sz="1600" b="0" i="1" smtClean="0">
                                      <a:latin typeface="Cambria Math"/>
                                    </a:rPr>
                                    <m:t>𝑘</m:t>
                                  </m:r>
                                </m:sub>
                              </m:sSub>
                              <m:r>
                                <a:rPr kumimoji="1" lang="en-US" altLang="ja-JP" sz="1600" b="0" i="1" smtClean="0">
                                  <a:latin typeface="Cambria Math"/>
                                </a:rPr>
                                <m:t>|</m:t>
                              </m:r>
                              <m:r>
                                <a:rPr kumimoji="1" lang="en-US" altLang="ja-JP" sz="1600" b="0" i="1" smtClean="0">
                                  <a:latin typeface="Cambria Math"/>
                                </a:rPr>
                                <m:t>𝛼</m:t>
                              </m:r>
                              <m:r>
                                <a:rPr kumimoji="1" lang="en-US" altLang="ja-JP" sz="1600" b="0" i="1" smtClean="0">
                                  <a:latin typeface="Cambria Math"/>
                                </a:rPr>
                                <m:t>,</m:t>
                              </m:r>
                              <m:r>
                                <a:rPr kumimoji="1" lang="en-US" altLang="ja-JP" sz="1600" b="0" i="1" smtClean="0">
                                  <a:latin typeface="Cambria Math"/>
                                </a:rPr>
                                <m:t>𝛽</m:t>
                              </m:r>
                              <m:r>
                                <a:rPr kumimoji="1" lang="en-US" altLang="ja-JP" sz="1600" b="0" i="1" smtClean="0">
                                  <a:latin typeface="Cambria Math"/>
                                </a:rPr>
                                <m:t>)</m:t>
                              </m:r>
                            </m:e>
                          </m:func>
                        </m:e>
                      </m:nary>
                    </m:oMath>
                  </m:oMathPara>
                </a14:m>
                <a:endParaRPr kumimoji="1" lang="ja-JP" altLang="en-US" sz="1600" dirty="0"/>
              </a:p>
            </p:txBody>
          </p:sp>
        </mc:Choice>
        <mc:Fallback xmlns="">
          <p:sp>
            <p:nvSpPr>
              <p:cNvPr id="23" name="テキスト ボックス 22"/>
              <p:cNvSpPr txBox="1">
                <a:spLocks noRot="1" noChangeAspect="1" noMove="1" noResize="1" noEditPoints="1" noAdjustHandles="1" noChangeArrowheads="1" noChangeShapeType="1" noTextEdit="1"/>
              </p:cNvSpPr>
              <p:nvPr/>
            </p:nvSpPr>
            <p:spPr>
              <a:xfrm>
                <a:off x="1709736" y="4800348"/>
                <a:ext cx="9467850" cy="689804"/>
              </a:xfrm>
              <a:prstGeom prst="rect">
                <a:avLst/>
              </a:prstGeom>
              <a:blipFill>
                <a:blip r:embed="rId11"/>
                <a:stretch>
                  <a:fillRect/>
                </a:stretch>
              </a:blipFill>
            </p:spPr>
            <p:txBody>
              <a:bodyPr/>
              <a:lstStyle/>
              <a:p>
                <a:r>
                  <a:rPr lang="ja-JP" altLang="en-US">
                    <a:noFill/>
                  </a:rPr>
                  <a:t> </a:t>
                </a:r>
              </a:p>
            </p:txBody>
          </p:sp>
        </mc:Fallback>
      </mc:AlternateContent>
      <p:cxnSp>
        <p:nvCxnSpPr>
          <p:cNvPr id="25" name="直線矢印コネクタ 24"/>
          <p:cNvCxnSpPr/>
          <p:nvPr/>
        </p:nvCxnSpPr>
        <p:spPr>
          <a:xfrm>
            <a:off x="9772650" y="5929015"/>
            <a:ext cx="20193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フリーフォーム 30"/>
          <p:cNvSpPr/>
          <p:nvPr/>
        </p:nvSpPr>
        <p:spPr>
          <a:xfrm>
            <a:off x="9791700" y="5070699"/>
            <a:ext cx="1962150" cy="837079"/>
          </a:xfrm>
          <a:custGeom>
            <a:avLst/>
            <a:gdLst>
              <a:gd name="connsiteX0" fmla="*/ 0 w 1962150"/>
              <a:gd name="connsiteY0" fmla="*/ 739551 h 837079"/>
              <a:gd name="connsiteX1" fmla="*/ 381000 w 1962150"/>
              <a:gd name="connsiteY1" fmla="*/ 720501 h 837079"/>
              <a:gd name="connsiteX2" fmla="*/ 695325 w 1962150"/>
              <a:gd name="connsiteY2" fmla="*/ 139476 h 837079"/>
              <a:gd name="connsiteX3" fmla="*/ 895350 w 1962150"/>
              <a:gd name="connsiteY3" fmla="*/ 44226 h 837079"/>
              <a:gd name="connsiteX4" fmla="*/ 1438275 w 1962150"/>
              <a:gd name="connsiteY4" fmla="*/ 730026 h 837079"/>
              <a:gd name="connsiteX5" fmla="*/ 1962150 w 1962150"/>
              <a:gd name="connsiteY5" fmla="*/ 834801 h 837079"/>
              <a:gd name="connsiteX6" fmla="*/ 1962150 w 1962150"/>
              <a:gd name="connsiteY6" fmla="*/ 834801 h 83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62150" h="837079">
                <a:moveTo>
                  <a:pt x="0" y="739551"/>
                </a:moveTo>
                <a:cubicBezTo>
                  <a:pt x="132556" y="780032"/>
                  <a:pt x="265113" y="820514"/>
                  <a:pt x="381000" y="720501"/>
                </a:cubicBezTo>
                <a:cubicBezTo>
                  <a:pt x="496888" y="620488"/>
                  <a:pt x="609600" y="252188"/>
                  <a:pt x="695325" y="139476"/>
                </a:cubicBezTo>
                <a:cubicBezTo>
                  <a:pt x="781050" y="26764"/>
                  <a:pt x="771525" y="-54199"/>
                  <a:pt x="895350" y="44226"/>
                </a:cubicBezTo>
                <a:cubicBezTo>
                  <a:pt x="1019175" y="142651"/>
                  <a:pt x="1260475" y="598264"/>
                  <a:pt x="1438275" y="730026"/>
                </a:cubicBezTo>
                <a:cubicBezTo>
                  <a:pt x="1616075" y="861788"/>
                  <a:pt x="1962150" y="834801"/>
                  <a:pt x="1962150" y="834801"/>
                </a:cubicBezTo>
                <a:lnTo>
                  <a:pt x="1962150" y="834801"/>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コネクタ 32"/>
          <p:cNvCxnSpPr/>
          <p:nvPr/>
        </p:nvCxnSpPr>
        <p:spPr>
          <a:xfrm>
            <a:off x="10620375" y="5086350"/>
            <a:ext cx="9525" cy="84266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テキスト ボックス 36"/>
              <p:cNvSpPr txBox="1"/>
              <p:nvPr/>
            </p:nvSpPr>
            <p:spPr>
              <a:xfrm>
                <a:off x="10515600" y="5843290"/>
                <a:ext cx="266700"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a:rPr>
                        <m:t>𝛼</m:t>
                      </m:r>
                    </m:oMath>
                  </m:oMathPara>
                </a14:m>
                <a:endParaRPr kumimoji="1" lang="ja-JP" altLang="en-US" sz="1200" dirty="0"/>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10515600" y="5843290"/>
                <a:ext cx="266700" cy="276999"/>
              </a:xfrm>
              <a:prstGeom prst="rect">
                <a:avLst/>
              </a:prstGeom>
              <a:blipFill rotWithShape="1">
                <a:blip r:embed="rId12"/>
                <a:stretch>
                  <a:fillRect/>
                </a:stretch>
              </a:blipFill>
            </p:spPr>
            <p:txBody>
              <a:bodyPr/>
              <a:lstStyle/>
              <a:p>
                <a:r>
                  <a:rPr lang="ja-JP" altLang="en-US">
                    <a:noFill/>
                  </a:rPr>
                  <a:t> </a:t>
                </a:r>
              </a:p>
            </p:txBody>
          </p:sp>
        </mc:Fallback>
      </mc:AlternateContent>
      <p:cxnSp>
        <p:nvCxnSpPr>
          <p:cNvPr id="39" name="直線矢印コネクタ 38"/>
          <p:cNvCxnSpPr/>
          <p:nvPr/>
        </p:nvCxnSpPr>
        <p:spPr>
          <a:xfrm>
            <a:off x="10629900" y="5489238"/>
            <a:ext cx="333375"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テキスト ボックス 39"/>
              <p:cNvSpPr txBox="1"/>
              <p:nvPr/>
            </p:nvSpPr>
            <p:spPr>
              <a:xfrm>
                <a:off x="10701337" y="5369182"/>
                <a:ext cx="190500"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a:rPr>
                        <m:t>𝛽</m:t>
                      </m:r>
                    </m:oMath>
                  </m:oMathPara>
                </a14:m>
                <a:endParaRPr kumimoji="1" lang="ja-JP" altLang="en-US" sz="1200" dirty="0"/>
              </a:p>
            </p:txBody>
          </p:sp>
        </mc:Choice>
        <mc:Fallback xmlns="">
          <p:sp>
            <p:nvSpPr>
              <p:cNvPr id="40" name="テキスト ボックス 39"/>
              <p:cNvSpPr txBox="1">
                <a:spLocks noRot="1" noChangeAspect="1" noMove="1" noResize="1" noEditPoints="1" noAdjustHandles="1" noChangeArrowheads="1" noChangeShapeType="1" noTextEdit="1"/>
              </p:cNvSpPr>
              <p:nvPr/>
            </p:nvSpPr>
            <p:spPr>
              <a:xfrm>
                <a:off x="10701337" y="5369182"/>
                <a:ext cx="190500" cy="276999"/>
              </a:xfrm>
              <a:prstGeom prst="rect">
                <a:avLst/>
              </a:prstGeom>
              <a:blipFill rotWithShape="1">
                <a:blip r:embed="rId13"/>
                <a:stretch>
                  <a:fillRect r="-34375" b="-4444"/>
                </a:stretch>
              </a:blipFill>
            </p:spPr>
            <p:txBody>
              <a:bodyPr/>
              <a:lstStyle/>
              <a:p>
                <a:r>
                  <a:rPr lang="ja-JP" altLang="en-US">
                    <a:noFill/>
                  </a:rPr>
                  <a:t> </a:t>
                </a:r>
              </a:p>
            </p:txBody>
          </p:sp>
        </mc:Fallback>
      </mc:AlternateContent>
      <p:cxnSp>
        <p:nvCxnSpPr>
          <p:cNvPr id="42" name="直線矢印コネクタ 41"/>
          <p:cNvCxnSpPr/>
          <p:nvPr/>
        </p:nvCxnSpPr>
        <p:spPr>
          <a:xfrm>
            <a:off x="9791700" y="6734175"/>
            <a:ext cx="20002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フリーフォーム 43"/>
          <p:cNvSpPr/>
          <p:nvPr/>
        </p:nvSpPr>
        <p:spPr>
          <a:xfrm>
            <a:off x="9877425" y="6115047"/>
            <a:ext cx="1847850" cy="588888"/>
          </a:xfrm>
          <a:custGeom>
            <a:avLst/>
            <a:gdLst>
              <a:gd name="connsiteX0" fmla="*/ 0 w 1847850"/>
              <a:gd name="connsiteY0" fmla="*/ 542928 h 588888"/>
              <a:gd name="connsiteX1" fmla="*/ 238125 w 1847850"/>
              <a:gd name="connsiteY1" fmla="*/ 533403 h 588888"/>
              <a:gd name="connsiteX2" fmla="*/ 352425 w 1847850"/>
              <a:gd name="connsiteY2" fmla="*/ 247653 h 588888"/>
              <a:gd name="connsiteX3" fmla="*/ 571500 w 1847850"/>
              <a:gd name="connsiteY3" fmla="*/ 561978 h 588888"/>
              <a:gd name="connsiteX4" fmla="*/ 752475 w 1847850"/>
              <a:gd name="connsiteY4" fmla="*/ 3 h 588888"/>
              <a:gd name="connsiteX5" fmla="*/ 1038225 w 1847850"/>
              <a:gd name="connsiteY5" fmla="*/ 552453 h 588888"/>
              <a:gd name="connsiteX6" fmla="*/ 1219200 w 1847850"/>
              <a:gd name="connsiteY6" fmla="*/ 304803 h 588888"/>
              <a:gd name="connsiteX7" fmla="*/ 1447800 w 1847850"/>
              <a:gd name="connsiteY7" fmla="*/ 561978 h 588888"/>
              <a:gd name="connsiteX8" fmla="*/ 1847850 w 1847850"/>
              <a:gd name="connsiteY8" fmla="*/ 581028 h 588888"/>
              <a:gd name="connsiteX9" fmla="*/ 1847850 w 1847850"/>
              <a:gd name="connsiteY9" fmla="*/ 581028 h 588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47850" h="588888">
                <a:moveTo>
                  <a:pt x="0" y="542928"/>
                </a:moveTo>
                <a:cubicBezTo>
                  <a:pt x="89694" y="562772"/>
                  <a:pt x="179388" y="582616"/>
                  <a:pt x="238125" y="533403"/>
                </a:cubicBezTo>
                <a:cubicBezTo>
                  <a:pt x="296863" y="484190"/>
                  <a:pt x="296863" y="242890"/>
                  <a:pt x="352425" y="247653"/>
                </a:cubicBezTo>
                <a:cubicBezTo>
                  <a:pt x="407988" y="252415"/>
                  <a:pt x="504825" y="603253"/>
                  <a:pt x="571500" y="561978"/>
                </a:cubicBezTo>
                <a:cubicBezTo>
                  <a:pt x="638175" y="520703"/>
                  <a:pt x="674688" y="1590"/>
                  <a:pt x="752475" y="3"/>
                </a:cubicBezTo>
                <a:cubicBezTo>
                  <a:pt x="830262" y="-1584"/>
                  <a:pt x="960438" y="501653"/>
                  <a:pt x="1038225" y="552453"/>
                </a:cubicBezTo>
                <a:cubicBezTo>
                  <a:pt x="1116013" y="603253"/>
                  <a:pt x="1150938" y="303216"/>
                  <a:pt x="1219200" y="304803"/>
                </a:cubicBezTo>
                <a:cubicBezTo>
                  <a:pt x="1287462" y="306390"/>
                  <a:pt x="1343025" y="515940"/>
                  <a:pt x="1447800" y="561978"/>
                </a:cubicBezTo>
                <a:cubicBezTo>
                  <a:pt x="1552575" y="608016"/>
                  <a:pt x="1847850" y="581028"/>
                  <a:pt x="1847850" y="581028"/>
                </a:cubicBezTo>
                <a:lnTo>
                  <a:pt x="1847850" y="581028"/>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6" name="テキスト ボックス 45"/>
              <p:cNvSpPr txBox="1"/>
              <p:nvPr/>
            </p:nvSpPr>
            <p:spPr>
              <a:xfrm>
                <a:off x="10120311" y="6586865"/>
                <a:ext cx="247650"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a:rPr>
                          </m:ctrlPr>
                        </m:sSubPr>
                        <m:e>
                          <m:r>
                            <a:rPr kumimoji="1" lang="en-US" altLang="ja-JP" sz="1100" b="0" i="1" smtClean="0">
                              <a:latin typeface="Cambria Math"/>
                            </a:rPr>
                            <m:t>𝜇</m:t>
                          </m:r>
                        </m:e>
                        <m:sub>
                          <m:r>
                            <a:rPr kumimoji="1" lang="en-US" altLang="ja-JP" sz="1100" b="0" i="1" smtClean="0">
                              <a:latin typeface="Cambria Math"/>
                            </a:rPr>
                            <m:t>1</m:t>
                          </m:r>
                        </m:sub>
                      </m:sSub>
                    </m:oMath>
                  </m:oMathPara>
                </a14:m>
                <a:endParaRPr kumimoji="1" lang="ja-JP" altLang="en-US" sz="1100" dirty="0"/>
              </a:p>
            </p:txBody>
          </p:sp>
        </mc:Choice>
        <mc:Fallback xmlns="">
          <p:sp>
            <p:nvSpPr>
              <p:cNvPr id="46" name="テキスト ボックス 45"/>
              <p:cNvSpPr txBox="1">
                <a:spLocks noRot="1" noChangeAspect="1" noMove="1" noResize="1" noEditPoints="1" noAdjustHandles="1" noChangeArrowheads="1" noChangeShapeType="1" noTextEdit="1"/>
              </p:cNvSpPr>
              <p:nvPr/>
            </p:nvSpPr>
            <p:spPr>
              <a:xfrm>
                <a:off x="10120311" y="6586865"/>
                <a:ext cx="247650" cy="261610"/>
              </a:xfrm>
              <a:prstGeom prst="rect">
                <a:avLst/>
              </a:prstGeom>
              <a:blipFill rotWithShape="1">
                <a:blip r:embed="rId15"/>
                <a:stretch>
                  <a:fillRect r="-7317" b="-238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p:cNvSpPr txBox="1"/>
              <p:nvPr/>
            </p:nvSpPr>
            <p:spPr>
              <a:xfrm>
                <a:off x="10567986" y="6582430"/>
                <a:ext cx="247650"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a:rPr>
                          </m:ctrlPr>
                        </m:sSubPr>
                        <m:e>
                          <m:r>
                            <a:rPr kumimoji="1" lang="en-US" altLang="ja-JP" sz="1100" b="0" i="1" smtClean="0">
                              <a:latin typeface="Cambria Math"/>
                            </a:rPr>
                            <m:t>𝜇</m:t>
                          </m:r>
                        </m:e>
                        <m:sub>
                          <m:r>
                            <a:rPr kumimoji="1" lang="en-US" altLang="ja-JP" sz="1100" b="0" i="1" smtClean="0">
                              <a:latin typeface="Cambria Math"/>
                            </a:rPr>
                            <m:t>2</m:t>
                          </m:r>
                        </m:sub>
                      </m:sSub>
                    </m:oMath>
                  </m:oMathPara>
                </a14:m>
                <a:endParaRPr kumimoji="1" lang="ja-JP" altLang="en-US" sz="1100" dirty="0"/>
              </a:p>
            </p:txBody>
          </p:sp>
        </mc:Choice>
        <mc:Fallback xmlns="">
          <p:sp>
            <p:nvSpPr>
              <p:cNvPr id="47" name="テキスト ボックス 46"/>
              <p:cNvSpPr txBox="1">
                <a:spLocks noRot="1" noChangeAspect="1" noMove="1" noResize="1" noEditPoints="1" noAdjustHandles="1" noChangeArrowheads="1" noChangeShapeType="1" noTextEdit="1"/>
              </p:cNvSpPr>
              <p:nvPr/>
            </p:nvSpPr>
            <p:spPr>
              <a:xfrm>
                <a:off x="10567986" y="6582430"/>
                <a:ext cx="247650" cy="261610"/>
              </a:xfrm>
              <a:prstGeom prst="rect">
                <a:avLst/>
              </a:prstGeom>
              <a:blipFill rotWithShape="1">
                <a:blip r:embed="rId16"/>
                <a:stretch>
                  <a:fillRect r="-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p:cNvSpPr txBox="1"/>
              <p:nvPr/>
            </p:nvSpPr>
            <p:spPr>
              <a:xfrm>
                <a:off x="11053761" y="6586865"/>
                <a:ext cx="247650"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a:rPr>
                          </m:ctrlPr>
                        </m:sSubPr>
                        <m:e>
                          <m:r>
                            <a:rPr kumimoji="1" lang="en-US" altLang="ja-JP" sz="1100" b="0" i="1" smtClean="0">
                              <a:latin typeface="Cambria Math"/>
                            </a:rPr>
                            <m:t>𝜇</m:t>
                          </m:r>
                        </m:e>
                        <m:sub>
                          <m:r>
                            <a:rPr kumimoji="1" lang="en-US" altLang="ja-JP" sz="1100" b="0" i="1" smtClean="0">
                              <a:latin typeface="Cambria Math"/>
                            </a:rPr>
                            <m:t>3</m:t>
                          </m:r>
                        </m:sub>
                      </m:sSub>
                    </m:oMath>
                  </m:oMathPara>
                </a14:m>
                <a:endParaRPr kumimoji="1" lang="ja-JP" altLang="en-US" sz="1100" dirty="0"/>
              </a:p>
            </p:txBody>
          </p:sp>
        </mc:Choice>
        <mc:Fallback xmlns="">
          <p:sp>
            <p:nvSpPr>
              <p:cNvPr id="48" name="テキスト ボックス 47"/>
              <p:cNvSpPr txBox="1">
                <a:spLocks noRot="1" noChangeAspect="1" noMove="1" noResize="1" noEditPoints="1" noAdjustHandles="1" noChangeArrowheads="1" noChangeShapeType="1" noTextEdit="1"/>
              </p:cNvSpPr>
              <p:nvPr/>
            </p:nvSpPr>
            <p:spPr>
              <a:xfrm>
                <a:off x="11053761" y="6586865"/>
                <a:ext cx="247650" cy="261610"/>
              </a:xfrm>
              <a:prstGeom prst="rect">
                <a:avLst/>
              </a:prstGeom>
              <a:blipFill rotWithShape="1">
                <a:blip r:embed="rId17"/>
                <a:stretch>
                  <a:fillRect r="-9756" b="-2381"/>
                </a:stretch>
              </a:blipFill>
            </p:spPr>
            <p:txBody>
              <a:bodyPr/>
              <a:lstStyle/>
              <a:p>
                <a:r>
                  <a:rPr lang="ja-JP" altLang="en-US">
                    <a:noFill/>
                  </a:rPr>
                  <a:t> </a:t>
                </a:r>
              </a:p>
            </p:txBody>
          </p:sp>
        </mc:Fallback>
      </mc:AlternateContent>
      <p:sp>
        <p:nvSpPr>
          <p:cNvPr id="49" name="正方形/長方形 48"/>
          <p:cNvSpPr/>
          <p:nvPr/>
        </p:nvSpPr>
        <p:spPr>
          <a:xfrm>
            <a:off x="5476875" y="1190625"/>
            <a:ext cx="1019175" cy="190500"/>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平均場近似</a:t>
            </a:r>
          </a:p>
        </p:txBody>
      </p:sp>
      <p:cxnSp>
        <p:nvCxnSpPr>
          <p:cNvPr id="51" name="直線矢印コネクタ 50"/>
          <p:cNvCxnSpPr>
            <a:stCxn id="49" idx="2"/>
          </p:cNvCxnSpPr>
          <p:nvPr/>
        </p:nvCxnSpPr>
        <p:spPr>
          <a:xfrm flipH="1">
            <a:off x="5986462" y="1381125"/>
            <a:ext cx="1" cy="228600"/>
          </a:xfrm>
          <a:prstGeom prst="straightConnector1">
            <a:avLst/>
          </a:prstGeom>
          <a:ln>
            <a:solidFill>
              <a:srgbClr val="004098"/>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正方形/長方形 51"/>
              <p:cNvSpPr/>
              <p:nvPr/>
            </p:nvSpPr>
            <p:spPr>
              <a:xfrm>
                <a:off x="8058148" y="3384933"/>
                <a:ext cx="1952627" cy="257175"/>
              </a:xfrm>
              <a:prstGeom prst="rect">
                <a:avLst/>
              </a:prstGeom>
              <a:solidFill>
                <a:srgbClr val="00409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1400" b="0" i="1" smtClean="0">
                              <a:latin typeface="Cambria Math"/>
                            </a:rPr>
                          </m:ctrlPr>
                        </m:sSubPr>
                        <m:e>
                          <m:r>
                            <a:rPr kumimoji="1" lang="en-US" altLang="ja-JP" sz="1400" b="0" i="1" smtClean="0">
                              <a:latin typeface="Cambria Math"/>
                            </a:rPr>
                            <m:t>𝑧</m:t>
                          </m:r>
                        </m:e>
                        <m:sub>
                          <m:r>
                            <a:rPr kumimoji="1" lang="en-US" altLang="ja-JP" sz="1400" b="0" i="1" smtClean="0">
                              <a:latin typeface="Cambria Math"/>
                            </a:rPr>
                            <m:t>𝑛</m:t>
                          </m:r>
                        </m:sub>
                      </m:sSub>
                      <m:r>
                        <a:rPr kumimoji="1" lang="en-US" altLang="ja-JP" sz="1400" b="0" i="1" smtClean="0">
                          <a:latin typeface="Cambria Math"/>
                        </a:rPr>
                        <m:t>=(0,⋯,1,⋯,0)</m:t>
                      </m:r>
                    </m:oMath>
                  </m:oMathPara>
                </a14:m>
                <a:endParaRPr kumimoji="1" lang="ja-JP" altLang="en-US" sz="1400" dirty="0"/>
              </a:p>
            </p:txBody>
          </p:sp>
        </mc:Choice>
        <mc:Fallback xmlns="">
          <p:sp>
            <p:nvSpPr>
              <p:cNvPr id="52" name="正方形/長方形 51"/>
              <p:cNvSpPr>
                <a:spLocks noRot="1" noChangeAspect="1" noMove="1" noResize="1" noEditPoints="1" noAdjustHandles="1" noChangeArrowheads="1" noChangeShapeType="1" noTextEdit="1"/>
              </p:cNvSpPr>
              <p:nvPr/>
            </p:nvSpPr>
            <p:spPr>
              <a:xfrm>
                <a:off x="8058148" y="3384933"/>
                <a:ext cx="1952627" cy="257175"/>
              </a:xfrm>
              <a:prstGeom prst="rect">
                <a:avLst/>
              </a:prstGeom>
              <a:blipFill>
                <a:blip r:embed="rId18"/>
                <a:stretch>
                  <a:fillRect b="-1590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p:cNvSpPr txBox="1"/>
              <p:nvPr/>
            </p:nvSpPr>
            <p:spPr>
              <a:xfrm>
                <a:off x="10010775" y="3085223"/>
                <a:ext cx="447675"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a:rPr>
                          </m:ctrlPr>
                        </m:sSubPr>
                        <m:e>
                          <m:r>
                            <a:rPr kumimoji="1" lang="en-US" altLang="ja-JP" sz="1100" b="0" i="1" smtClean="0">
                              <a:latin typeface="Cambria Math"/>
                            </a:rPr>
                            <m:t>𝑧</m:t>
                          </m:r>
                        </m:e>
                        <m:sub>
                          <m:r>
                            <a:rPr kumimoji="1" lang="en-US" altLang="ja-JP" sz="1100" b="0" i="1" smtClean="0">
                              <a:latin typeface="Cambria Math"/>
                            </a:rPr>
                            <m:t>𝑛𝐾</m:t>
                          </m:r>
                        </m:sub>
                      </m:sSub>
                    </m:oMath>
                  </m:oMathPara>
                </a14:m>
                <a:endParaRPr kumimoji="1" lang="ja-JP" altLang="en-US" sz="1100" dirty="0"/>
              </a:p>
            </p:txBody>
          </p:sp>
        </mc:Choice>
        <mc:Fallback xmlns="">
          <p:sp>
            <p:nvSpPr>
              <p:cNvPr id="53" name="テキスト ボックス 52"/>
              <p:cNvSpPr txBox="1">
                <a:spLocks noRot="1" noChangeAspect="1" noMove="1" noResize="1" noEditPoints="1" noAdjustHandles="1" noChangeArrowheads="1" noChangeShapeType="1" noTextEdit="1"/>
              </p:cNvSpPr>
              <p:nvPr/>
            </p:nvSpPr>
            <p:spPr>
              <a:xfrm>
                <a:off x="10010775" y="3085223"/>
                <a:ext cx="447675" cy="261610"/>
              </a:xfrm>
              <a:prstGeom prst="rect">
                <a:avLst/>
              </a:prstGeom>
              <a:blipFill>
                <a:blip r:embed="rId19"/>
                <a:stretch>
                  <a:fillRect/>
                </a:stretch>
              </a:blipFill>
            </p:spPr>
            <p:txBody>
              <a:bodyPr/>
              <a:lstStyle/>
              <a:p>
                <a:r>
                  <a:rPr lang="ja-JP" altLang="en-US">
                    <a:noFill/>
                  </a:rPr>
                  <a:t> </a:t>
                </a:r>
              </a:p>
            </p:txBody>
          </p:sp>
        </mc:Fallback>
      </mc:AlternateContent>
      <p:cxnSp>
        <p:nvCxnSpPr>
          <p:cNvPr id="55" name="直線矢印コネクタ 54"/>
          <p:cNvCxnSpPr>
            <a:stCxn id="53" idx="2"/>
          </p:cNvCxnSpPr>
          <p:nvPr/>
        </p:nvCxnSpPr>
        <p:spPr>
          <a:xfrm flipH="1">
            <a:off x="9667875" y="3346833"/>
            <a:ext cx="566738" cy="166687"/>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テキスト ボックス 56"/>
              <p:cNvSpPr txBox="1"/>
              <p:nvPr/>
            </p:nvSpPr>
            <p:spPr>
              <a:xfrm>
                <a:off x="9667875" y="3016003"/>
                <a:ext cx="447675"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a:rPr>
                          </m:ctrlPr>
                        </m:sSubPr>
                        <m:e>
                          <m:r>
                            <a:rPr kumimoji="1" lang="en-US" altLang="ja-JP" sz="1100" b="0" i="1" smtClean="0">
                              <a:latin typeface="Cambria Math"/>
                            </a:rPr>
                            <m:t>𝑧</m:t>
                          </m:r>
                        </m:e>
                        <m:sub>
                          <m:r>
                            <a:rPr kumimoji="1" lang="en-US" altLang="ja-JP" sz="1100" b="0" i="1" smtClean="0">
                              <a:latin typeface="Cambria Math"/>
                            </a:rPr>
                            <m:t>𝑛</m:t>
                          </m:r>
                          <m:r>
                            <a:rPr kumimoji="1" lang="en-US" altLang="ja-JP" sz="1100" b="0" i="1" smtClean="0">
                              <a:latin typeface="Cambria Math"/>
                            </a:rPr>
                            <m:t>1</m:t>
                          </m:r>
                        </m:sub>
                      </m:sSub>
                    </m:oMath>
                  </m:oMathPara>
                </a14:m>
                <a:endParaRPr kumimoji="1" lang="ja-JP" altLang="en-US" sz="1100" dirty="0"/>
              </a:p>
            </p:txBody>
          </p:sp>
        </mc:Choice>
        <mc:Fallback xmlns="">
          <p:sp>
            <p:nvSpPr>
              <p:cNvPr id="57" name="テキスト ボックス 56"/>
              <p:cNvSpPr txBox="1">
                <a:spLocks noRot="1" noChangeAspect="1" noMove="1" noResize="1" noEditPoints="1" noAdjustHandles="1" noChangeArrowheads="1" noChangeShapeType="1" noTextEdit="1"/>
              </p:cNvSpPr>
              <p:nvPr/>
            </p:nvSpPr>
            <p:spPr>
              <a:xfrm>
                <a:off x="9667875" y="3016003"/>
                <a:ext cx="447675" cy="261610"/>
              </a:xfrm>
              <a:prstGeom prst="rect">
                <a:avLst/>
              </a:prstGeom>
              <a:blipFill>
                <a:blip r:embed="rId20"/>
                <a:stretch>
                  <a:fillRect/>
                </a:stretch>
              </a:blipFill>
            </p:spPr>
            <p:txBody>
              <a:bodyPr/>
              <a:lstStyle/>
              <a:p>
                <a:r>
                  <a:rPr lang="ja-JP" altLang="en-US">
                    <a:noFill/>
                  </a:rPr>
                  <a:t> </a:t>
                </a:r>
              </a:p>
            </p:txBody>
          </p:sp>
        </mc:Fallback>
      </mc:AlternateContent>
      <p:cxnSp>
        <p:nvCxnSpPr>
          <p:cNvPr id="59" name="直線矢印コネクタ 58"/>
          <p:cNvCxnSpPr>
            <a:stCxn id="57" idx="2"/>
          </p:cNvCxnSpPr>
          <p:nvPr/>
        </p:nvCxnSpPr>
        <p:spPr>
          <a:xfrm flipH="1">
            <a:off x="8839200" y="3277613"/>
            <a:ext cx="1052513" cy="152563"/>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cxnSpLocks/>
            <a:endCxn id="9" idx="2"/>
          </p:cNvCxnSpPr>
          <p:nvPr/>
        </p:nvCxnSpPr>
        <p:spPr>
          <a:xfrm flipH="1" flipV="1">
            <a:off x="1338606" y="2496021"/>
            <a:ext cx="302198" cy="141084"/>
          </a:xfrm>
          <a:prstGeom prst="straightConnector1">
            <a:avLst/>
          </a:prstGeom>
          <a:ln>
            <a:solidFill>
              <a:srgbClr val="004098"/>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テキスト ボックス 8"/>
              <p:cNvSpPr txBox="1"/>
              <p:nvPr/>
            </p:nvSpPr>
            <p:spPr>
              <a:xfrm>
                <a:off x="119405" y="1757357"/>
                <a:ext cx="2438401" cy="738664"/>
              </a:xfrm>
              <a:prstGeom prst="rect">
                <a:avLst/>
              </a:prstGeom>
              <a:noFill/>
              <a:ln>
                <a:solidFill>
                  <a:srgbClr val="004098"/>
                </a:solidFill>
              </a:ln>
            </p:spPr>
            <p:txBody>
              <a:bodyPr wrap="square" rtlCol="0">
                <a:spAutoFit/>
              </a:bodyPr>
              <a:lstStyle/>
              <a:p>
                <a14:m>
                  <m:oMath xmlns:m="http://schemas.openxmlformats.org/officeDocument/2006/math">
                    <m:sSub>
                      <m:sSubPr>
                        <m:ctrlPr>
                          <a:rPr kumimoji="1" lang="en-US" altLang="ja-JP" sz="1400" b="0" i="1" smtClean="0">
                            <a:latin typeface="Cambria Math"/>
                          </a:rPr>
                        </m:ctrlPr>
                      </m:sSubPr>
                      <m:e>
                        <m:r>
                          <a:rPr kumimoji="1" lang="en-US" altLang="ja-JP" sz="1400" b="0" i="1" smtClean="0">
                            <a:latin typeface="Cambria Math"/>
                          </a:rPr>
                          <m:t>𝑥</m:t>
                        </m:r>
                      </m:e>
                      <m:sub>
                        <m:r>
                          <a:rPr kumimoji="1" lang="en-US" altLang="ja-JP" sz="1400" b="0" i="1" smtClean="0">
                            <a:latin typeface="Cambria Math"/>
                          </a:rPr>
                          <m:t>𝑛</m:t>
                        </m:r>
                      </m:sub>
                    </m:sSub>
                  </m:oMath>
                </a14:m>
                <a:r>
                  <a:rPr kumimoji="1" lang="ja-JP" altLang="en-US" sz="1400" dirty="0"/>
                  <a:t>は実軸上に広がっているので、ガウス分布に従うとする。</a:t>
                </a:r>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119405" y="1757357"/>
                <a:ext cx="2438401" cy="738664"/>
              </a:xfrm>
              <a:prstGeom prst="rect">
                <a:avLst/>
              </a:prstGeom>
              <a:blipFill>
                <a:blip r:embed="rId21"/>
                <a:stretch>
                  <a:fillRect l="-498" b="-7317"/>
                </a:stretch>
              </a:blipFill>
              <a:ln>
                <a:solidFill>
                  <a:srgbClr val="004098"/>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p:cNvSpPr txBox="1"/>
              <p:nvPr/>
            </p:nvSpPr>
            <p:spPr>
              <a:xfrm>
                <a:off x="119405" y="3815391"/>
                <a:ext cx="2438401" cy="738664"/>
              </a:xfrm>
              <a:prstGeom prst="rect">
                <a:avLst/>
              </a:prstGeom>
              <a:noFill/>
              <a:ln>
                <a:solidFill>
                  <a:srgbClr val="004098"/>
                </a:solidFill>
              </a:ln>
            </p:spPr>
            <p:txBody>
              <a:bodyPr wrap="square" rtlCol="0">
                <a:spAutoFit/>
              </a:bodyPr>
              <a:lstStyle/>
              <a:p>
                <a14:m>
                  <m:oMath xmlns:m="http://schemas.openxmlformats.org/officeDocument/2006/math">
                    <m:r>
                      <a:rPr kumimoji="1" lang="en-US" altLang="ja-JP" sz="1400" b="0" i="1" smtClean="0">
                        <a:latin typeface="Cambria Math"/>
                      </a:rPr>
                      <m:t>𝜋</m:t>
                    </m:r>
                  </m:oMath>
                </a14:m>
                <a:r>
                  <a:rPr kumimoji="1" lang="ja-JP" altLang="en-US" sz="1400" dirty="0"/>
                  <a:t>が確率であるための条件より、</a:t>
                </a:r>
                <a14:m>
                  <m:oMath xmlns:m="http://schemas.openxmlformats.org/officeDocument/2006/math">
                    <m:r>
                      <a:rPr kumimoji="1" lang="en-US" altLang="ja-JP" sz="1400" b="0" i="1" smtClean="0">
                        <a:latin typeface="Cambria Math"/>
                      </a:rPr>
                      <m:t>𝜋</m:t>
                    </m:r>
                  </m:oMath>
                </a14:m>
                <a:r>
                  <a:rPr kumimoji="1" lang="ja-JP" altLang="en-US" sz="1400" dirty="0"/>
                  <a:t>はディリクレ分布に従うとする。</a:t>
                </a:r>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a:off x="119405" y="3815391"/>
                <a:ext cx="2438401" cy="738664"/>
              </a:xfrm>
              <a:prstGeom prst="rect">
                <a:avLst/>
              </a:prstGeom>
              <a:blipFill>
                <a:blip r:embed="rId22"/>
                <a:stretch>
                  <a:fillRect l="-498" t="-813" b="-6504"/>
                </a:stretch>
              </a:blipFill>
              <a:ln>
                <a:solidFill>
                  <a:srgbClr val="004098"/>
                </a:solidFill>
              </a:ln>
            </p:spPr>
            <p:txBody>
              <a:bodyPr/>
              <a:lstStyle/>
              <a:p>
                <a:r>
                  <a:rPr lang="ja-JP" altLang="en-US">
                    <a:noFill/>
                  </a:rPr>
                  <a:t> </a:t>
                </a:r>
              </a:p>
            </p:txBody>
          </p:sp>
        </mc:Fallback>
      </mc:AlternateContent>
      <p:cxnSp>
        <p:nvCxnSpPr>
          <p:cNvPr id="20" name="直線矢印コネクタ 19"/>
          <p:cNvCxnSpPr>
            <a:cxnSpLocks/>
            <a:endCxn id="15" idx="3"/>
          </p:cNvCxnSpPr>
          <p:nvPr/>
        </p:nvCxnSpPr>
        <p:spPr>
          <a:xfrm flipH="1">
            <a:off x="2557806" y="4177410"/>
            <a:ext cx="1721964" cy="7313"/>
          </a:xfrm>
          <a:prstGeom prst="straightConnector1">
            <a:avLst/>
          </a:prstGeom>
          <a:ln>
            <a:solidFill>
              <a:srgbClr val="004098"/>
            </a:solidFill>
            <a:tailEnd type="arrow"/>
          </a:ln>
        </p:spPr>
        <p:style>
          <a:lnRef idx="1">
            <a:schemeClr val="accent1"/>
          </a:lnRef>
          <a:fillRef idx="0">
            <a:schemeClr val="accent1"/>
          </a:fillRef>
          <a:effectRef idx="0">
            <a:schemeClr val="accent1"/>
          </a:effectRef>
          <a:fontRef idx="minor">
            <a:schemeClr val="tx1"/>
          </a:fontRef>
        </p:style>
      </p:cxnSp>
      <p:sp>
        <p:nvSpPr>
          <p:cNvPr id="6" name="テキスト ボックス 5"/>
          <p:cNvSpPr txBox="1"/>
          <p:nvPr/>
        </p:nvSpPr>
        <p:spPr>
          <a:xfrm>
            <a:off x="3028950" y="2942929"/>
            <a:ext cx="1571625" cy="261610"/>
          </a:xfrm>
          <a:prstGeom prst="rect">
            <a:avLst/>
          </a:prstGeom>
          <a:noFill/>
          <a:ln>
            <a:solidFill>
              <a:srgbClr val="004098"/>
            </a:solidFill>
          </a:ln>
        </p:spPr>
        <p:txBody>
          <a:bodyPr wrap="square" rtlCol="0">
            <a:spAutoFit/>
          </a:bodyPr>
          <a:lstStyle/>
          <a:p>
            <a:r>
              <a:rPr kumimoji="1" lang="en-US" altLang="ja-JP" sz="1100" dirty="0" smtClean="0"/>
              <a:t>N</a:t>
            </a:r>
            <a:r>
              <a:rPr lang="ja-JP" altLang="en-US" sz="1100" dirty="0" smtClean="0"/>
              <a:t>成分</a:t>
            </a:r>
            <a:r>
              <a:rPr lang="ja-JP" altLang="en-US" sz="1100" dirty="0"/>
              <a:t>の内</a:t>
            </a:r>
            <a:r>
              <a:rPr lang="ja-JP" altLang="en-US" sz="1100" dirty="0" smtClean="0"/>
              <a:t>の第</a:t>
            </a:r>
            <a:r>
              <a:rPr lang="en-US" altLang="ja-JP" sz="1100" dirty="0" smtClean="0"/>
              <a:t>n</a:t>
            </a:r>
            <a:r>
              <a:rPr lang="ja-JP" altLang="en-US" sz="1100" dirty="0" smtClean="0"/>
              <a:t>成分</a:t>
            </a:r>
            <a:endParaRPr kumimoji="1" lang="ja-JP" altLang="en-US" sz="1100" dirty="0"/>
          </a:p>
        </p:txBody>
      </p:sp>
      <p:cxnSp>
        <p:nvCxnSpPr>
          <p:cNvPr id="11" name="直線矢印コネクタ 10"/>
          <p:cNvCxnSpPr>
            <a:stCxn id="6" idx="0"/>
          </p:cNvCxnSpPr>
          <p:nvPr/>
        </p:nvCxnSpPr>
        <p:spPr>
          <a:xfrm flipV="1">
            <a:off x="3814763" y="2752725"/>
            <a:ext cx="0" cy="1902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フレーム 12"/>
          <p:cNvSpPr/>
          <p:nvPr/>
        </p:nvSpPr>
        <p:spPr>
          <a:xfrm>
            <a:off x="4600575" y="2265188"/>
            <a:ext cx="1962150" cy="750815"/>
          </a:xfrm>
          <a:prstGeom prst="frame">
            <a:avLst>
              <a:gd name="adj1" fmla="val 0"/>
            </a:avLst>
          </a:prstGeom>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テキスト ボックス 49"/>
          <p:cNvSpPr txBox="1"/>
          <p:nvPr/>
        </p:nvSpPr>
        <p:spPr>
          <a:xfrm>
            <a:off x="4414838" y="1868027"/>
            <a:ext cx="1571625" cy="261610"/>
          </a:xfrm>
          <a:prstGeom prst="rect">
            <a:avLst/>
          </a:prstGeom>
          <a:noFill/>
          <a:ln>
            <a:solidFill>
              <a:srgbClr val="004098"/>
            </a:solidFill>
          </a:ln>
        </p:spPr>
        <p:txBody>
          <a:bodyPr wrap="square" rtlCol="0">
            <a:spAutoFit/>
          </a:bodyPr>
          <a:lstStyle/>
          <a:p>
            <a:r>
              <a:rPr kumimoji="1" lang="en-US" altLang="ja-JP" sz="1100" dirty="0" smtClean="0"/>
              <a:t>N</a:t>
            </a:r>
            <a:r>
              <a:rPr lang="ja-JP" altLang="en-US" sz="1100" dirty="0" smtClean="0"/>
              <a:t>成分</a:t>
            </a:r>
            <a:r>
              <a:rPr lang="ja-JP" altLang="en-US" sz="1100" dirty="0"/>
              <a:t>の内</a:t>
            </a:r>
            <a:r>
              <a:rPr lang="ja-JP" altLang="en-US" sz="1100" dirty="0" smtClean="0"/>
              <a:t>の第</a:t>
            </a:r>
            <a:r>
              <a:rPr lang="en-US" altLang="ja-JP" sz="1100" dirty="0" smtClean="0"/>
              <a:t>n</a:t>
            </a:r>
            <a:r>
              <a:rPr lang="ja-JP" altLang="en-US" sz="1100" dirty="0" smtClean="0"/>
              <a:t>成分</a:t>
            </a:r>
            <a:endParaRPr kumimoji="1" lang="ja-JP" altLang="en-US" sz="1100" dirty="0"/>
          </a:p>
        </p:txBody>
      </p:sp>
      <p:cxnSp>
        <p:nvCxnSpPr>
          <p:cNvPr id="32" name="直線矢印コネクタ 31"/>
          <p:cNvCxnSpPr>
            <a:stCxn id="50" idx="2"/>
            <a:endCxn id="13" idx="0"/>
          </p:cNvCxnSpPr>
          <p:nvPr/>
        </p:nvCxnSpPr>
        <p:spPr>
          <a:xfrm>
            <a:off x="5200651" y="2129637"/>
            <a:ext cx="380999" cy="135551"/>
          </a:xfrm>
          <a:prstGeom prst="straightConnector1">
            <a:avLst/>
          </a:prstGeom>
          <a:ln>
            <a:solidFill>
              <a:srgbClr val="004098"/>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0057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 xmlns:a16="http://schemas.microsoft.com/office/drawing/2014/main" id="{609DAD4F-47BD-4AD3-A595-662635909D8B}"/>
              </a:ext>
            </a:extLst>
          </p:cNvPr>
          <p:cNvSpPr/>
          <p:nvPr/>
        </p:nvSpPr>
        <p:spPr>
          <a:xfrm>
            <a:off x="0" y="0"/>
            <a:ext cx="12192000" cy="490194"/>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t>Basic BBVI for 1-dim Gaussian Mixture Model (GMM)</a:t>
            </a:r>
            <a:endParaRPr kumimoji="1" lang="ja-JP" altLang="en-US" b="1" dirty="0"/>
          </a:p>
        </p:txBody>
      </p:sp>
      <mc:AlternateContent xmlns:mc="http://schemas.openxmlformats.org/markup-compatibility/2006" xmlns:a14="http://schemas.microsoft.com/office/drawing/2010/main">
        <mc:Choice Requires="a14">
          <p:sp>
            <p:nvSpPr>
              <p:cNvPr id="3" name="テキスト ボックス 2"/>
              <p:cNvSpPr txBox="1"/>
              <p:nvPr/>
            </p:nvSpPr>
            <p:spPr>
              <a:xfrm>
                <a:off x="0" y="504825"/>
                <a:ext cx="12192000" cy="1323311"/>
              </a:xfrm>
              <a:prstGeom prst="rect">
                <a:avLst/>
              </a:prstGeom>
              <a:noFill/>
            </p:spPr>
            <p:txBody>
              <a:bodyPr wrap="square" rtlCol="0">
                <a:spAutoFit/>
              </a:bodyPr>
              <a:lstStyle/>
              <a:p>
                <a:pPr marL="342900" indent="-342900">
                  <a:buFont typeface="+mj-lt"/>
                  <a:buAutoNum type="arabicPeriod" startAt="2"/>
                </a:pPr>
                <a:r>
                  <a:rPr kumimoji="1" lang="ja-JP" altLang="en-US" dirty="0"/>
                  <a:t>変分近似分布の計算</a:t>
                </a:r>
                <a:endParaRPr kumimoji="1" lang="en-US" altLang="ja-JP" dirty="0"/>
              </a:p>
              <a:p>
                <a14:m>
                  <m:oMath xmlns:m="http://schemas.openxmlformats.org/officeDocument/2006/math">
                    <m:r>
                      <a:rPr kumimoji="1" lang="en-US" altLang="ja-JP" b="0" i="1" smtClean="0">
                        <a:latin typeface="Cambria Math"/>
                      </a:rPr>
                      <m:t>𝑝</m:t>
                    </m:r>
                    <m:r>
                      <a:rPr kumimoji="1" lang="en-US" altLang="ja-JP" b="0" i="1" smtClean="0">
                        <a:latin typeface="Cambria Math"/>
                      </a:rPr>
                      <m:t>(</m:t>
                    </m:r>
                    <m:r>
                      <a:rPr kumimoji="1" lang="en-US" altLang="ja-JP" b="0" i="1" smtClean="0">
                        <a:latin typeface="Cambria Math"/>
                      </a:rPr>
                      <m:t>𝑥</m:t>
                    </m:r>
                    <m:r>
                      <a:rPr kumimoji="1" lang="en-US" altLang="ja-JP" b="0" i="1" smtClean="0">
                        <a:latin typeface="Cambria Math"/>
                      </a:rPr>
                      <m:t>,</m:t>
                    </m:r>
                    <m:r>
                      <a:rPr kumimoji="1" lang="en-US" altLang="ja-JP" b="0" i="1" smtClean="0">
                        <a:latin typeface="Cambria Math"/>
                      </a:rPr>
                      <m:t>𝑧</m:t>
                    </m:r>
                    <m:r>
                      <a:rPr kumimoji="1" lang="en-US" altLang="ja-JP" b="0" i="1" smtClean="0">
                        <a:latin typeface="Cambria Math"/>
                      </a:rPr>
                      <m:t>,</m:t>
                    </m:r>
                    <m:r>
                      <a:rPr kumimoji="1" lang="en-US" altLang="ja-JP" b="0" i="1" smtClean="0">
                        <a:latin typeface="Cambria Math"/>
                      </a:rPr>
                      <m:t>𝜋</m:t>
                    </m:r>
                    <m:r>
                      <a:rPr kumimoji="1" lang="en-US" altLang="ja-JP" b="0" i="1" smtClean="0">
                        <a:latin typeface="Cambria Math"/>
                      </a:rPr>
                      <m:t>,</m:t>
                    </m:r>
                    <m:r>
                      <a:rPr kumimoji="1" lang="en-US" altLang="ja-JP" b="0" i="1" smtClean="0">
                        <a:latin typeface="Cambria Math"/>
                      </a:rPr>
                      <m:t>𝜇</m:t>
                    </m:r>
                    <m:r>
                      <a:rPr kumimoji="1" lang="en-US" altLang="ja-JP" b="0" i="1" smtClean="0">
                        <a:latin typeface="Cambria Math"/>
                      </a:rPr>
                      <m:t>)</m:t>
                    </m:r>
                  </m:oMath>
                </a14:m>
                <a:r>
                  <a:rPr kumimoji="1" lang="ja-JP" altLang="en-US" dirty="0"/>
                  <a:t>の変分近似分布を</a:t>
                </a:r>
                <a14:m>
                  <m:oMath xmlns:m="http://schemas.openxmlformats.org/officeDocument/2006/math">
                    <m:r>
                      <a:rPr kumimoji="1" lang="en-US" altLang="ja-JP" b="0" i="1" smtClean="0">
                        <a:latin typeface="Cambria Math"/>
                      </a:rPr>
                      <m:t>𝑞</m:t>
                    </m:r>
                    <m:r>
                      <a:rPr kumimoji="1" lang="en-US" altLang="ja-JP" b="0" i="1" smtClean="0">
                        <a:latin typeface="Cambria Math"/>
                      </a:rPr>
                      <m:t>(</m:t>
                    </m:r>
                    <m:r>
                      <a:rPr kumimoji="1" lang="en-US" altLang="ja-JP" b="0" i="1" smtClean="0">
                        <a:latin typeface="Cambria Math"/>
                      </a:rPr>
                      <m:t>𝑧</m:t>
                    </m:r>
                    <m:r>
                      <a:rPr kumimoji="1" lang="en-US" altLang="ja-JP" b="0" i="1" smtClean="0">
                        <a:latin typeface="Cambria Math"/>
                      </a:rPr>
                      <m:t>,</m:t>
                    </m:r>
                    <m:r>
                      <a:rPr kumimoji="1" lang="en-US" altLang="ja-JP" b="0" i="1" smtClean="0">
                        <a:latin typeface="Cambria Math"/>
                      </a:rPr>
                      <m:t>𝜇</m:t>
                    </m:r>
                    <m:r>
                      <a:rPr kumimoji="1" lang="en-US" altLang="ja-JP" b="0" i="1" smtClean="0">
                        <a:latin typeface="Cambria Math"/>
                      </a:rPr>
                      <m:t>,</m:t>
                    </m:r>
                    <m:r>
                      <a:rPr kumimoji="1" lang="en-US" altLang="ja-JP" b="0" i="1" smtClean="0">
                        <a:latin typeface="Cambria Math"/>
                      </a:rPr>
                      <m:t>𝜋</m:t>
                    </m:r>
                    <m:r>
                      <a:rPr kumimoji="1" lang="en-US" altLang="ja-JP" b="0" i="1" smtClean="0">
                        <a:latin typeface="Cambria Math"/>
                      </a:rPr>
                      <m:t>)</m:t>
                    </m:r>
                  </m:oMath>
                </a14:m>
                <a:r>
                  <a:rPr kumimoji="1" lang="ja-JP" altLang="en-US" dirty="0"/>
                  <a:t>とし、各因子ごとに分解し、各因子について平均場近似を行う。</a:t>
                </a:r>
                <a:endParaRPr kumimoji="1" lang="en-US" altLang="ja-JP"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a:rPr>
                        <m:t>𝑞</m:t>
                      </m:r>
                      <m:d>
                        <m:dPr>
                          <m:ctrlPr>
                            <a:rPr kumimoji="1" lang="en-US" altLang="ja-JP" b="0" i="1" smtClean="0">
                              <a:latin typeface="Cambria Math"/>
                            </a:rPr>
                          </m:ctrlPr>
                        </m:dPr>
                        <m:e>
                          <m:r>
                            <a:rPr kumimoji="1" lang="en-US" altLang="ja-JP" b="0" i="1" smtClean="0">
                              <a:latin typeface="Cambria Math"/>
                            </a:rPr>
                            <m:t>𝑧</m:t>
                          </m:r>
                          <m:r>
                            <a:rPr kumimoji="1" lang="en-US" altLang="ja-JP" b="0" i="1" smtClean="0">
                              <a:latin typeface="Cambria Math"/>
                            </a:rPr>
                            <m:t>,</m:t>
                          </m:r>
                          <m:r>
                            <a:rPr kumimoji="1" lang="en-US" altLang="ja-JP" b="0" i="1" smtClean="0">
                              <a:latin typeface="Cambria Math"/>
                            </a:rPr>
                            <m:t>𝜇</m:t>
                          </m:r>
                          <m:r>
                            <a:rPr kumimoji="1" lang="en-US" altLang="ja-JP" b="0" i="1" smtClean="0">
                              <a:latin typeface="Cambria Math"/>
                            </a:rPr>
                            <m:t>,</m:t>
                          </m:r>
                          <m:r>
                            <a:rPr kumimoji="1" lang="en-US" altLang="ja-JP" b="0" i="1" smtClean="0">
                              <a:latin typeface="Cambria Math"/>
                            </a:rPr>
                            <m:t>𝜋</m:t>
                          </m:r>
                        </m:e>
                      </m:d>
                      <m:r>
                        <a:rPr kumimoji="1" lang="en-US" altLang="ja-JP" b="0" i="1" smtClean="0">
                          <a:latin typeface="Cambria Math"/>
                        </a:rPr>
                        <m:t>=</m:t>
                      </m:r>
                      <m:r>
                        <a:rPr kumimoji="1" lang="en-US" altLang="ja-JP" b="0" i="1" smtClean="0">
                          <a:latin typeface="Cambria Math"/>
                        </a:rPr>
                        <m:t>𝑞</m:t>
                      </m:r>
                      <m:d>
                        <m:dPr>
                          <m:ctrlPr>
                            <a:rPr kumimoji="1" lang="en-US" altLang="ja-JP" b="0" i="1" smtClean="0">
                              <a:latin typeface="Cambria Math"/>
                            </a:rPr>
                          </m:ctrlPr>
                        </m:dPr>
                        <m:e>
                          <m:r>
                            <a:rPr kumimoji="1" lang="en-US" altLang="ja-JP" b="0" i="1" smtClean="0">
                              <a:latin typeface="Cambria Math"/>
                            </a:rPr>
                            <m:t>𝑧</m:t>
                          </m:r>
                        </m:e>
                      </m:d>
                      <m:r>
                        <a:rPr kumimoji="1" lang="en-US" altLang="ja-JP" b="0" i="1" smtClean="0">
                          <a:latin typeface="Cambria Math"/>
                        </a:rPr>
                        <m:t>𝑞</m:t>
                      </m:r>
                      <m:d>
                        <m:dPr>
                          <m:ctrlPr>
                            <a:rPr kumimoji="1" lang="en-US" altLang="ja-JP" b="0" i="1" smtClean="0">
                              <a:latin typeface="Cambria Math"/>
                            </a:rPr>
                          </m:ctrlPr>
                        </m:dPr>
                        <m:e>
                          <m:r>
                            <a:rPr kumimoji="1" lang="en-US" altLang="ja-JP" b="0" i="1" smtClean="0">
                              <a:latin typeface="Cambria Math"/>
                            </a:rPr>
                            <m:t>𝜇</m:t>
                          </m:r>
                        </m:e>
                      </m:d>
                      <m:r>
                        <a:rPr kumimoji="1" lang="en-US" altLang="ja-JP" b="0" i="1" smtClean="0">
                          <a:latin typeface="Cambria Math"/>
                        </a:rPr>
                        <m:t>𝑞</m:t>
                      </m:r>
                      <m:d>
                        <m:dPr>
                          <m:ctrlPr>
                            <a:rPr kumimoji="1" lang="en-US" altLang="ja-JP" b="0" i="1" smtClean="0">
                              <a:latin typeface="Cambria Math"/>
                            </a:rPr>
                          </m:ctrlPr>
                        </m:dPr>
                        <m:e>
                          <m:r>
                            <a:rPr kumimoji="1" lang="en-US" altLang="ja-JP" b="0" i="1" smtClean="0">
                              <a:latin typeface="Cambria Math"/>
                            </a:rPr>
                            <m:t>𝜋</m:t>
                          </m:r>
                        </m:e>
                      </m:d>
                      <m:r>
                        <a:rPr kumimoji="1" lang="en-US" altLang="ja-JP" b="0" i="1" smtClean="0">
                          <a:latin typeface="Cambria Math"/>
                        </a:rPr>
                        <m:t>=</m:t>
                      </m:r>
                      <m:nary>
                        <m:naryPr>
                          <m:chr m:val="∏"/>
                          <m:supHide m:val="on"/>
                          <m:ctrlPr>
                            <a:rPr kumimoji="1" lang="en-US" altLang="ja-JP" b="0" i="1" smtClean="0">
                              <a:latin typeface="Cambria Math"/>
                            </a:rPr>
                          </m:ctrlPr>
                        </m:naryPr>
                        <m:sub>
                          <m:r>
                            <m:rPr>
                              <m:brk m:alnAt="7"/>
                            </m:rPr>
                            <a:rPr kumimoji="1" lang="en-US" altLang="ja-JP" b="0" i="1" smtClean="0">
                              <a:latin typeface="Cambria Math"/>
                            </a:rPr>
                            <m:t>𝑛</m:t>
                          </m:r>
                        </m:sub>
                        <m:sup/>
                        <m:e>
                          <m:r>
                            <a:rPr kumimoji="1" lang="en-US" altLang="ja-JP" b="0" i="1" smtClean="0">
                              <a:latin typeface="Cambria Math"/>
                            </a:rPr>
                            <m:t>𝑞</m:t>
                          </m:r>
                          <m:d>
                            <m:dPr>
                              <m:ctrlPr>
                                <a:rPr kumimoji="1" lang="en-US" altLang="ja-JP" b="0" i="1" smtClean="0">
                                  <a:latin typeface="Cambria Math"/>
                                </a:rPr>
                              </m:ctrlPr>
                            </m:dPr>
                            <m:e>
                              <m:sSub>
                                <m:sSubPr>
                                  <m:ctrlPr>
                                    <a:rPr kumimoji="1" lang="en-US" altLang="ja-JP" b="0" i="1" smtClean="0">
                                      <a:latin typeface="Cambria Math"/>
                                    </a:rPr>
                                  </m:ctrlPr>
                                </m:sSubPr>
                                <m:e>
                                  <m:r>
                                    <a:rPr kumimoji="1" lang="en-US" altLang="ja-JP" b="0" i="1" smtClean="0">
                                      <a:latin typeface="Cambria Math"/>
                                    </a:rPr>
                                    <m:t>𝑧</m:t>
                                  </m:r>
                                </m:e>
                                <m:sub>
                                  <m:r>
                                    <a:rPr kumimoji="1" lang="en-US" altLang="ja-JP" b="0" i="1" smtClean="0">
                                      <a:latin typeface="Cambria Math"/>
                                    </a:rPr>
                                    <m:t>𝑛</m:t>
                                  </m:r>
                                </m:sub>
                              </m:sSub>
                            </m:e>
                            <m:e>
                              <m:sSub>
                                <m:sSubPr>
                                  <m:ctrlPr>
                                    <a:rPr kumimoji="1" lang="en-US" altLang="ja-JP" b="0" i="1" smtClean="0">
                                      <a:latin typeface="Cambria Math"/>
                                    </a:rPr>
                                  </m:ctrlPr>
                                </m:sSubPr>
                                <m:e>
                                  <m:r>
                                    <a:rPr kumimoji="1" lang="en-US" altLang="ja-JP" b="0" i="1" smtClean="0">
                                      <a:latin typeface="Cambria Math"/>
                                    </a:rPr>
                                    <m:t>𝜆</m:t>
                                  </m:r>
                                </m:e>
                                <m:sub>
                                  <m:sSub>
                                    <m:sSubPr>
                                      <m:ctrlPr>
                                        <a:rPr kumimoji="1" lang="en-US" altLang="ja-JP" b="0" i="1" smtClean="0">
                                          <a:latin typeface="Cambria Math"/>
                                        </a:rPr>
                                      </m:ctrlPr>
                                    </m:sSubPr>
                                    <m:e>
                                      <m:r>
                                        <a:rPr kumimoji="1" lang="en-US" altLang="ja-JP" b="0" i="1" smtClean="0">
                                          <a:latin typeface="Cambria Math"/>
                                        </a:rPr>
                                        <m:t>𝑧</m:t>
                                      </m:r>
                                    </m:e>
                                    <m:sub>
                                      <m:r>
                                        <a:rPr kumimoji="1" lang="en-US" altLang="ja-JP" b="0" i="1" smtClean="0">
                                          <a:latin typeface="Cambria Math"/>
                                        </a:rPr>
                                        <m:t>𝑛</m:t>
                                      </m:r>
                                    </m:sub>
                                  </m:sSub>
                                </m:sub>
                              </m:sSub>
                            </m:e>
                          </m:d>
                        </m:e>
                      </m:nary>
                      <m:nary>
                        <m:naryPr>
                          <m:chr m:val="∏"/>
                          <m:supHide m:val="on"/>
                          <m:ctrlPr>
                            <a:rPr kumimoji="1" lang="en-US" altLang="ja-JP" b="0" i="1" smtClean="0">
                              <a:latin typeface="Cambria Math"/>
                            </a:rPr>
                          </m:ctrlPr>
                        </m:naryPr>
                        <m:sub>
                          <m:r>
                            <m:rPr>
                              <m:brk m:alnAt="7"/>
                            </m:rPr>
                            <a:rPr kumimoji="1" lang="en-US" altLang="ja-JP" b="0" i="1" smtClean="0">
                              <a:latin typeface="Cambria Math"/>
                            </a:rPr>
                            <m:t>𝑘</m:t>
                          </m:r>
                        </m:sub>
                        <m:sup/>
                        <m:e>
                          <m:r>
                            <a:rPr kumimoji="1" lang="en-US" altLang="ja-JP" b="0" i="1" smtClean="0">
                              <a:latin typeface="Cambria Math"/>
                            </a:rPr>
                            <m:t>𝑞</m:t>
                          </m:r>
                          <m:d>
                            <m:dPr>
                              <m:ctrlPr>
                                <a:rPr kumimoji="1" lang="en-US" altLang="ja-JP" b="0" i="1" smtClean="0">
                                  <a:latin typeface="Cambria Math"/>
                                </a:rPr>
                              </m:ctrlPr>
                            </m:dPr>
                            <m:e>
                              <m:sSub>
                                <m:sSubPr>
                                  <m:ctrlPr>
                                    <a:rPr kumimoji="1" lang="en-US" altLang="ja-JP" b="0" i="1" smtClean="0">
                                      <a:latin typeface="Cambria Math"/>
                                    </a:rPr>
                                  </m:ctrlPr>
                                </m:sSubPr>
                                <m:e>
                                  <m:r>
                                    <a:rPr kumimoji="1" lang="en-US" altLang="ja-JP" b="0" i="1" smtClean="0">
                                      <a:latin typeface="Cambria Math"/>
                                    </a:rPr>
                                    <m:t>𝜇</m:t>
                                  </m:r>
                                </m:e>
                                <m:sub>
                                  <m:r>
                                    <a:rPr kumimoji="1" lang="en-US" altLang="ja-JP" b="0" i="1" smtClean="0">
                                      <a:latin typeface="Cambria Math"/>
                                    </a:rPr>
                                    <m:t>𝑘</m:t>
                                  </m:r>
                                </m:sub>
                              </m:sSub>
                            </m:e>
                            <m:e>
                              <m:sSub>
                                <m:sSubPr>
                                  <m:ctrlPr>
                                    <a:rPr kumimoji="1" lang="en-US" altLang="ja-JP" b="0" i="1" smtClean="0">
                                      <a:latin typeface="Cambria Math"/>
                                    </a:rPr>
                                  </m:ctrlPr>
                                </m:sSubPr>
                                <m:e>
                                  <m:r>
                                    <a:rPr kumimoji="1" lang="en-US" altLang="ja-JP" b="0" i="1" smtClean="0">
                                      <a:latin typeface="Cambria Math"/>
                                    </a:rPr>
                                    <m:t>𝜆</m:t>
                                  </m:r>
                                </m:e>
                                <m:sub>
                                  <m:sSub>
                                    <m:sSubPr>
                                      <m:ctrlPr>
                                        <a:rPr kumimoji="1" lang="en-US" altLang="ja-JP" b="0" i="1" smtClean="0">
                                          <a:latin typeface="Cambria Math"/>
                                        </a:rPr>
                                      </m:ctrlPr>
                                    </m:sSubPr>
                                    <m:e>
                                      <m:r>
                                        <a:rPr kumimoji="1" lang="en-US" altLang="ja-JP" b="0" i="1" smtClean="0">
                                          <a:latin typeface="Cambria Math"/>
                                        </a:rPr>
                                        <m:t>𝜇</m:t>
                                      </m:r>
                                    </m:e>
                                    <m:sub>
                                      <m:r>
                                        <a:rPr kumimoji="1" lang="en-US" altLang="ja-JP" b="0" i="1" smtClean="0">
                                          <a:latin typeface="Cambria Math"/>
                                        </a:rPr>
                                        <m:t>𝑘</m:t>
                                      </m:r>
                                    </m:sub>
                                  </m:sSub>
                                </m:sub>
                              </m:sSub>
                            </m:e>
                          </m:d>
                        </m:e>
                      </m:nary>
                      <m:r>
                        <a:rPr kumimoji="1" lang="en-US" altLang="ja-JP" b="0" i="1" smtClean="0">
                          <a:latin typeface="Cambria Math"/>
                        </a:rPr>
                        <m:t>𝑞</m:t>
                      </m:r>
                      <m:r>
                        <a:rPr kumimoji="1" lang="en-US" altLang="ja-JP" b="0" i="1" smtClean="0">
                          <a:latin typeface="Cambria Math"/>
                        </a:rPr>
                        <m:t>(</m:t>
                      </m:r>
                      <m:r>
                        <a:rPr kumimoji="1" lang="en-US" altLang="ja-JP" b="0" i="1" smtClean="0">
                          <a:latin typeface="Cambria Math"/>
                        </a:rPr>
                        <m:t>𝜋</m:t>
                      </m:r>
                      <m:r>
                        <a:rPr kumimoji="1" lang="en-US" altLang="ja-JP" b="0" i="1" smtClean="0">
                          <a:latin typeface="Cambria Math"/>
                        </a:rPr>
                        <m:t>|</m:t>
                      </m:r>
                      <m:sSub>
                        <m:sSubPr>
                          <m:ctrlPr>
                            <a:rPr kumimoji="1" lang="en-US" altLang="ja-JP" b="0" i="1" smtClean="0">
                              <a:latin typeface="Cambria Math"/>
                            </a:rPr>
                          </m:ctrlPr>
                        </m:sSubPr>
                        <m:e>
                          <m:r>
                            <a:rPr kumimoji="1" lang="en-US" altLang="ja-JP" b="0" i="1" smtClean="0">
                              <a:latin typeface="Cambria Math"/>
                            </a:rPr>
                            <m:t>𝜆</m:t>
                          </m:r>
                        </m:e>
                        <m:sub>
                          <m:r>
                            <a:rPr kumimoji="1" lang="en-US" altLang="ja-JP" b="0" i="1" smtClean="0">
                              <a:latin typeface="Cambria Math"/>
                            </a:rPr>
                            <m:t>𝜋</m:t>
                          </m:r>
                        </m:sub>
                      </m:sSub>
                      <m:r>
                        <a:rPr kumimoji="1" lang="en-US" altLang="ja-JP" b="0" i="1" smtClean="0">
                          <a:latin typeface="Cambria Math"/>
                        </a:rPr>
                        <m:t>)</m:t>
                      </m:r>
                    </m:oMath>
                  </m:oMathPara>
                </a14:m>
                <a:endParaRPr kumimoji="1" lang="ja-JP" altLang="en-US" dirty="0"/>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0" y="504825"/>
                <a:ext cx="12192000" cy="1323311"/>
              </a:xfrm>
              <a:prstGeom prst="rect">
                <a:avLst/>
              </a:prstGeom>
              <a:blipFill rotWithShape="1">
                <a:blip r:embed="rId3"/>
                <a:stretch>
                  <a:fillRect l="-400" t="-3687"/>
                </a:stretch>
              </a:blipFill>
            </p:spPr>
            <p:txBody>
              <a:bodyPr/>
              <a:lstStyle/>
              <a:p>
                <a:r>
                  <a:rPr lang="ja-JP" altLang="en-US">
                    <a:noFill/>
                  </a:rPr>
                  <a:t> </a:t>
                </a:r>
              </a:p>
            </p:txBody>
          </p:sp>
        </mc:Fallback>
      </mc:AlternateContent>
      <p:sp>
        <p:nvSpPr>
          <p:cNvPr id="4" name="正方形/長方形 3"/>
          <p:cNvSpPr/>
          <p:nvPr/>
        </p:nvSpPr>
        <p:spPr>
          <a:xfrm>
            <a:off x="5181600" y="1066800"/>
            <a:ext cx="771525" cy="99680"/>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t>平均場近似</a:t>
            </a:r>
          </a:p>
        </p:txBody>
      </p:sp>
      <p:cxnSp>
        <p:nvCxnSpPr>
          <p:cNvPr id="6" name="直線矢印コネクタ 5"/>
          <p:cNvCxnSpPr>
            <a:stCxn id="4" idx="2"/>
          </p:cNvCxnSpPr>
          <p:nvPr/>
        </p:nvCxnSpPr>
        <p:spPr>
          <a:xfrm flipH="1">
            <a:off x="5567362" y="1166480"/>
            <a:ext cx="1" cy="138445"/>
          </a:xfrm>
          <a:prstGeom prst="straightConnector1">
            <a:avLst/>
          </a:prstGeom>
          <a:ln>
            <a:solidFill>
              <a:srgbClr val="004098"/>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テキスト ボックス 7"/>
              <p:cNvSpPr txBox="1"/>
              <p:nvPr/>
            </p:nvSpPr>
            <p:spPr>
              <a:xfrm>
                <a:off x="2876549" y="2009775"/>
                <a:ext cx="6515101" cy="1014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a:rPr>
                        <m:t>𝑞</m:t>
                      </m:r>
                      <m:d>
                        <m:dPr>
                          <m:ctrlPr>
                            <a:rPr kumimoji="1" lang="en-US" altLang="ja-JP" b="0" i="1" smtClean="0">
                              <a:latin typeface="Cambria Math"/>
                            </a:rPr>
                          </m:ctrlPr>
                        </m:dPr>
                        <m:e>
                          <m:sSub>
                            <m:sSubPr>
                              <m:ctrlPr>
                                <a:rPr kumimoji="1" lang="en-US" altLang="ja-JP" b="0" i="1" smtClean="0">
                                  <a:latin typeface="Cambria Math"/>
                                </a:rPr>
                              </m:ctrlPr>
                            </m:sSubPr>
                            <m:e>
                              <m:r>
                                <a:rPr kumimoji="1" lang="en-US" altLang="ja-JP" b="0" i="1" smtClean="0">
                                  <a:latin typeface="Cambria Math"/>
                                </a:rPr>
                                <m:t>𝑧</m:t>
                              </m:r>
                            </m:e>
                            <m:sub>
                              <m:r>
                                <a:rPr kumimoji="1" lang="en-US" altLang="ja-JP" b="0" i="1" smtClean="0">
                                  <a:latin typeface="Cambria Math"/>
                                </a:rPr>
                                <m:t>𝑛</m:t>
                              </m:r>
                            </m:sub>
                          </m:sSub>
                        </m:e>
                        <m:e>
                          <m:sSub>
                            <m:sSubPr>
                              <m:ctrlPr>
                                <a:rPr kumimoji="1" lang="en-US" altLang="ja-JP" b="0" i="1" smtClean="0">
                                  <a:latin typeface="Cambria Math"/>
                                </a:rPr>
                              </m:ctrlPr>
                            </m:sSubPr>
                            <m:e>
                              <m:r>
                                <a:rPr kumimoji="1" lang="en-US" altLang="ja-JP" b="0" i="1" smtClean="0">
                                  <a:latin typeface="Cambria Math"/>
                                </a:rPr>
                                <m:t>𝜆</m:t>
                              </m:r>
                            </m:e>
                            <m:sub>
                              <m:sSub>
                                <m:sSubPr>
                                  <m:ctrlPr>
                                    <a:rPr kumimoji="1" lang="en-US" altLang="ja-JP" b="0" i="1" smtClean="0">
                                      <a:latin typeface="Cambria Math"/>
                                    </a:rPr>
                                  </m:ctrlPr>
                                </m:sSubPr>
                                <m:e>
                                  <m:r>
                                    <a:rPr kumimoji="1" lang="en-US" altLang="ja-JP" b="0" i="1" smtClean="0">
                                      <a:latin typeface="Cambria Math"/>
                                    </a:rPr>
                                    <m:t>𝑧</m:t>
                                  </m:r>
                                </m:e>
                                <m:sub>
                                  <m:r>
                                    <a:rPr kumimoji="1" lang="en-US" altLang="ja-JP" b="0" i="1" smtClean="0">
                                      <a:latin typeface="Cambria Math"/>
                                    </a:rPr>
                                    <m:t>𝑛</m:t>
                                  </m:r>
                                </m:sub>
                              </m:sSub>
                            </m:sub>
                          </m:sSub>
                        </m:e>
                      </m:d>
                      <m:r>
                        <a:rPr kumimoji="1" lang="en-US" altLang="ja-JP" b="0" i="1" smtClean="0">
                          <a:latin typeface="Cambria Math"/>
                        </a:rPr>
                        <m:t>=</m:t>
                      </m:r>
                      <m:r>
                        <m:rPr>
                          <m:sty m:val="p"/>
                        </m:rPr>
                        <a:rPr kumimoji="1" lang="en-US" altLang="ja-JP" b="0" i="1" smtClean="0">
                          <a:latin typeface="Cambria Math"/>
                        </a:rPr>
                        <m:t>Cat</m:t>
                      </m:r>
                      <m:r>
                        <a:rPr kumimoji="1" lang="en-US" altLang="ja-JP" b="0" i="1" smtClean="0">
                          <a:latin typeface="Cambria Math"/>
                        </a:rPr>
                        <m:t>(</m:t>
                      </m:r>
                      <m:sSub>
                        <m:sSubPr>
                          <m:ctrlPr>
                            <a:rPr kumimoji="1" lang="en-US" altLang="ja-JP" b="0" i="1" smtClean="0">
                              <a:latin typeface="Cambria Math"/>
                            </a:rPr>
                          </m:ctrlPr>
                        </m:sSubPr>
                        <m:e>
                          <m:r>
                            <a:rPr kumimoji="1" lang="en-US" altLang="ja-JP" b="0" i="1" smtClean="0">
                              <a:latin typeface="Cambria Math"/>
                            </a:rPr>
                            <m:t>𝑧</m:t>
                          </m:r>
                        </m:e>
                        <m:sub>
                          <m:r>
                            <a:rPr kumimoji="1" lang="en-US" altLang="ja-JP" b="0" i="1" smtClean="0">
                              <a:latin typeface="Cambria Math"/>
                            </a:rPr>
                            <m:t>𝑛</m:t>
                          </m:r>
                        </m:sub>
                      </m:sSub>
                      <m:r>
                        <a:rPr kumimoji="1" lang="en-US" altLang="ja-JP" b="0" i="1" smtClean="0">
                          <a:latin typeface="Cambria Math"/>
                        </a:rPr>
                        <m:t>|</m:t>
                      </m:r>
                      <m:sSub>
                        <m:sSubPr>
                          <m:ctrlPr>
                            <a:rPr kumimoji="1" lang="en-US" altLang="ja-JP" b="0" i="1" smtClean="0">
                              <a:latin typeface="Cambria Math"/>
                            </a:rPr>
                          </m:ctrlPr>
                        </m:sSubPr>
                        <m:e>
                          <m:r>
                            <a:rPr kumimoji="1" lang="en-US" altLang="ja-JP" b="0" i="1" smtClean="0">
                              <a:latin typeface="Cambria Math"/>
                            </a:rPr>
                            <m:t>𝜆</m:t>
                          </m:r>
                        </m:e>
                        <m:sub>
                          <m:sSub>
                            <m:sSubPr>
                              <m:ctrlPr>
                                <a:rPr kumimoji="1" lang="en-US" altLang="ja-JP" b="0" i="1" smtClean="0">
                                  <a:latin typeface="Cambria Math"/>
                                </a:rPr>
                              </m:ctrlPr>
                            </m:sSubPr>
                            <m:e>
                              <m:r>
                                <a:rPr kumimoji="1" lang="en-US" altLang="ja-JP" b="0" i="1" smtClean="0">
                                  <a:latin typeface="Cambria Math"/>
                                </a:rPr>
                                <m:t>𝑧</m:t>
                              </m:r>
                            </m:e>
                            <m:sub>
                              <m:r>
                                <a:rPr kumimoji="1" lang="en-US" altLang="ja-JP" b="0" i="1" smtClean="0">
                                  <a:latin typeface="Cambria Math"/>
                                </a:rPr>
                                <m:t>𝑛</m:t>
                              </m:r>
                            </m:sub>
                          </m:sSub>
                        </m:sub>
                      </m:sSub>
                      <m:r>
                        <a:rPr kumimoji="1" lang="en-US" altLang="ja-JP" b="0" i="1" smtClean="0">
                          <a:latin typeface="Cambria Math"/>
                        </a:rPr>
                        <m:t>)</m:t>
                      </m:r>
                    </m:oMath>
                  </m:oMathPara>
                </a14:m>
                <a:endParaRPr kumimoji="1" lang="en-US" altLang="ja-JP"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a:rPr>
                        <m:t>𝑞</m:t>
                      </m:r>
                      <m:d>
                        <m:dPr>
                          <m:ctrlPr>
                            <a:rPr kumimoji="1" lang="en-US" altLang="ja-JP" b="0" i="1" smtClean="0">
                              <a:latin typeface="Cambria Math"/>
                            </a:rPr>
                          </m:ctrlPr>
                        </m:dPr>
                        <m:e>
                          <m:r>
                            <a:rPr kumimoji="1" lang="en-US" altLang="ja-JP" b="0" i="1" smtClean="0">
                              <a:latin typeface="Cambria Math"/>
                            </a:rPr>
                            <m:t>𝜋</m:t>
                          </m:r>
                        </m:e>
                        <m:e>
                          <m:sSub>
                            <m:sSubPr>
                              <m:ctrlPr>
                                <a:rPr kumimoji="1" lang="en-US" altLang="ja-JP" b="0" i="1" smtClean="0">
                                  <a:latin typeface="Cambria Math"/>
                                </a:rPr>
                              </m:ctrlPr>
                            </m:sSubPr>
                            <m:e>
                              <m:r>
                                <a:rPr kumimoji="1" lang="en-US" altLang="ja-JP" b="0" i="1" smtClean="0">
                                  <a:latin typeface="Cambria Math"/>
                                </a:rPr>
                                <m:t>𝜆</m:t>
                              </m:r>
                            </m:e>
                            <m:sub>
                              <m:r>
                                <a:rPr kumimoji="1" lang="en-US" altLang="ja-JP" b="0" i="1" smtClean="0">
                                  <a:latin typeface="Cambria Math"/>
                                </a:rPr>
                                <m:t>𝜋</m:t>
                              </m:r>
                            </m:sub>
                          </m:sSub>
                        </m:e>
                      </m:d>
                      <m:r>
                        <a:rPr kumimoji="1" lang="en-US" altLang="ja-JP" b="0" i="1" smtClean="0">
                          <a:latin typeface="Cambria Math"/>
                        </a:rPr>
                        <m:t>=</m:t>
                      </m:r>
                      <m:r>
                        <m:rPr>
                          <m:sty m:val="p"/>
                        </m:rPr>
                        <a:rPr kumimoji="1" lang="en-US" altLang="ja-JP" b="0" i="1" smtClean="0">
                          <a:latin typeface="Cambria Math"/>
                        </a:rPr>
                        <m:t>Dir</m:t>
                      </m:r>
                      <m:r>
                        <a:rPr kumimoji="1" lang="en-US" altLang="ja-JP" b="0" i="1" smtClean="0">
                          <a:latin typeface="Cambria Math"/>
                        </a:rPr>
                        <m:t>(</m:t>
                      </m:r>
                      <m:r>
                        <a:rPr kumimoji="1" lang="en-US" altLang="ja-JP" b="0" i="1" smtClean="0">
                          <a:latin typeface="Cambria Math"/>
                        </a:rPr>
                        <m:t>𝜋</m:t>
                      </m:r>
                      <m:r>
                        <a:rPr kumimoji="1" lang="en-US" altLang="ja-JP" b="0" i="1" smtClean="0">
                          <a:latin typeface="Cambria Math"/>
                        </a:rPr>
                        <m:t>|</m:t>
                      </m:r>
                      <m:sSub>
                        <m:sSubPr>
                          <m:ctrlPr>
                            <a:rPr kumimoji="1" lang="en-US" altLang="ja-JP" b="0" i="1" smtClean="0">
                              <a:latin typeface="Cambria Math"/>
                            </a:rPr>
                          </m:ctrlPr>
                        </m:sSubPr>
                        <m:e>
                          <m:r>
                            <a:rPr kumimoji="1" lang="en-US" altLang="ja-JP" b="0" i="1" smtClean="0">
                              <a:latin typeface="Cambria Math"/>
                            </a:rPr>
                            <m:t>𝜆</m:t>
                          </m:r>
                        </m:e>
                        <m:sub>
                          <m:r>
                            <a:rPr kumimoji="1" lang="en-US" altLang="ja-JP" b="0" i="1" smtClean="0">
                              <a:latin typeface="Cambria Math"/>
                            </a:rPr>
                            <m:t>𝜋</m:t>
                          </m:r>
                        </m:sub>
                      </m:sSub>
                      <m:r>
                        <a:rPr kumimoji="1" lang="en-US" altLang="ja-JP" b="0" i="1" smtClean="0">
                          <a:latin typeface="Cambria Math"/>
                        </a:rPr>
                        <m:t>)</m:t>
                      </m:r>
                    </m:oMath>
                  </m:oMathPara>
                </a14:m>
                <a:endParaRPr kumimoji="1" lang="en-US" altLang="ja-JP"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a:rPr>
                        <m:t>𝑞</m:t>
                      </m:r>
                      <m:d>
                        <m:dPr>
                          <m:ctrlPr>
                            <a:rPr kumimoji="1" lang="en-US" altLang="ja-JP" b="0" i="1" smtClean="0">
                              <a:latin typeface="Cambria Math"/>
                            </a:rPr>
                          </m:ctrlPr>
                        </m:dPr>
                        <m:e>
                          <m:sSub>
                            <m:sSubPr>
                              <m:ctrlPr>
                                <a:rPr kumimoji="1" lang="en-US" altLang="ja-JP" b="0" i="1" smtClean="0">
                                  <a:latin typeface="Cambria Math"/>
                                </a:rPr>
                              </m:ctrlPr>
                            </m:sSubPr>
                            <m:e>
                              <m:r>
                                <a:rPr kumimoji="1" lang="en-US" altLang="ja-JP" b="0" i="1" smtClean="0">
                                  <a:latin typeface="Cambria Math"/>
                                </a:rPr>
                                <m:t>𝜇</m:t>
                              </m:r>
                            </m:e>
                            <m:sub>
                              <m:r>
                                <a:rPr kumimoji="1" lang="en-US" altLang="ja-JP" b="0" i="1" smtClean="0">
                                  <a:latin typeface="Cambria Math"/>
                                </a:rPr>
                                <m:t>𝑘</m:t>
                              </m:r>
                            </m:sub>
                          </m:sSub>
                        </m:e>
                        <m:e>
                          <m:sSub>
                            <m:sSubPr>
                              <m:ctrlPr>
                                <a:rPr kumimoji="1" lang="en-US" altLang="ja-JP" b="0" i="1" smtClean="0">
                                  <a:latin typeface="Cambria Math"/>
                                </a:rPr>
                              </m:ctrlPr>
                            </m:sSubPr>
                            <m:e>
                              <m:r>
                                <a:rPr kumimoji="1" lang="en-US" altLang="ja-JP" b="0" i="1" smtClean="0">
                                  <a:latin typeface="Cambria Math"/>
                                </a:rPr>
                                <m:t>𝜆</m:t>
                              </m:r>
                            </m:e>
                            <m:sub>
                              <m:sSub>
                                <m:sSubPr>
                                  <m:ctrlPr>
                                    <a:rPr kumimoji="1" lang="en-US" altLang="ja-JP" b="0" i="1" smtClean="0">
                                      <a:latin typeface="Cambria Math"/>
                                    </a:rPr>
                                  </m:ctrlPr>
                                </m:sSubPr>
                                <m:e>
                                  <m:r>
                                    <a:rPr kumimoji="1" lang="en-US" altLang="ja-JP" b="0" i="1" smtClean="0">
                                      <a:latin typeface="Cambria Math"/>
                                    </a:rPr>
                                    <m:t>𝜇</m:t>
                                  </m:r>
                                </m:e>
                                <m:sub>
                                  <m:r>
                                    <a:rPr kumimoji="1" lang="en-US" altLang="ja-JP" b="0" i="1" smtClean="0">
                                      <a:latin typeface="Cambria Math"/>
                                    </a:rPr>
                                    <m:t>𝑘</m:t>
                                  </m:r>
                                </m:sub>
                              </m:sSub>
                            </m:sub>
                          </m:sSub>
                        </m:e>
                      </m:d>
                      <m:r>
                        <a:rPr kumimoji="1" lang="en-US" altLang="ja-JP" b="0" i="1" smtClean="0">
                          <a:latin typeface="Cambria Math"/>
                        </a:rPr>
                        <m:t>=</m:t>
                      </m:r>
                      <m:r>
                        <a:rPr kumimoji="1" lang="en-US" altLang="ja-JP" b="0" i="1" smtClean="0">
                          <a:latin typeface="Cambria Math"/>
                        </a:rPr>
                        <m:t>𝑁</m:t>
                      </m:r>
                      <m:r>
                        <a:rPr kumimoji="1" lang="en-US" altLang="ja-JP" b="0" i="1" smtClean="0">
                          <a:latin typeface="Cambria Math"/>
                        </a:rPr>
                        <m:t>(</m:t>
                      </m:r>
                      <m:sSub>
                        <m:sSubPr>
                          <m:ctrlPr>
                            <a:rPr kumimoji="1" lang="en-US" altLang="ja-JP" b="0" i="1" smtClean="0">
                              <a:latin typeface="Cambria Math"/>
                            </a:rPr>
                          </m:ctrlPr>
                        </m:sSubPr>
                        <m:e>
                          <m:r>
                            <a:rPr kumimoji="1" lang="en-US" altLang="ja-JP" b="0" i="1" smtClean="0">
                              <a:latin typeface="Cambria Math"/>
                            </a:rPr>
                            <m:t>𝜇</m:t>
                          </m:r>
                        </m:e>
                        <m:sub>
                          <m:r>
                            <a:rPr kumimoji="1" lang="en-US" altLang="ja-JP" b="0" i="1" smtClean="0">
                              <a:latin typeface="Cambria Math"/>
                            </a:rPr>
                            <m:t>𝑘</m:t>
                          </m:r>
                        </m:sub>
                      </m:sSub>
                      <m:r>
                        <a:rPr kumimoji="1" lang="en-US" altLang="ja-JP" b="0" i="1" smtClean="0">
                          <a:latin typeface="Cambria Math"/>
                        </a:rPr>
                        <m:t>|</m:t>
                      </m:r>
                      <m:sSub>
                        <m:sSubPr>
                          <m:ctrlPr>
                            <a:rPr kumimoji="1" lang="en-US" altLang="ja-JP" b="0" i="1" smtClean="0">
                              <a:latin typeface="Cambria Math"/>
                            </a:rPr>
                          </m:ctrlPr>
                        </m:sSubPr>
                        <m:e>
                          <m:r>
                            <a:rPr kumimoji="1" lang="en-US" altLang="ja-JP" b="0" i="1" smtClean="0">
                              <a:latin typeface="Cambria Math"/>
                            </a:rPr>
                            <m:t>𝜆</m:t>
                          </m:r>
                        </m:e>
                        <m:sub>
                          <m:sSub>
                            <m:sSubPr>
                              <m:ctrlPr>
                                <a:rPr kumimoji="1" lang="en-US" altLang="ja-JP" b="0" i="1" smtClean="0">
                                  <a:latin typeface="Cambria Math"/>
                                </a:rPr>
                              </m:ctrlPr>
                            </m:sSubPr>
                            <m:e>
                              <m:r>
                                <a:rPr kumimoji="1" lang="en-US" altLang="ja-JP" b="0" i="1" smtClean="0">
                                  <a:latin typeface="Cambria Math"/>
                                </a:rPr>
                                <m:t>𝜇</m:t>
                              </m:r>
                            </m:e>
                            <m:sub>
                              <m:r>
                                <a:rPr kumimoji="1" lang="en-US" altLang="ja-JP" b="0" i="1" smtClean="0">
                                  <a:latin typeface="Cambria Math"/>
                                </a:rPr>
                                <m:t>𝑘</m:t>
                              </m:r>
                            </m:sub>
                          </m:sSub>
                        </m:sub>
                      </m:sSub>
                      <m:r>
                        <a:rPr kumimoji="1" lang="en-US" altLang="ja-JP" b="0" i="1" smtClean="0">
                          <a:latin typeface="Cambria Math"/>
                        </a:rPr>
                        <m:t>,1)</m:t>
                      </m:r>
                    </m:oMath>
                  </m:oMathPara>
                </a14:m>
                <a:endParaRPr kumimoji="1" lang="ja-JP" altLang="en-US"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2876549" y="2009775"/>
                <a:ext cx="6515101" cy="1014124"/>
              </a:xfrm>
              <a:prstGeom prst="rect">
                <a:avLst/>
              </a:prstGeom>
              <a:blipFill rotWithShape="1">
                <a:blip r:embed="rId5"/>
                <a:stretch>
                  <a:fillRect b="-18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p:cNvSpPr txBox="1"/>
              <p:nvPr/>
            </p:nvSpPr>
            <p:spPr>
              <a:xfrm>
                <a:off x="2271712" y="3257550"/>
                <a:ext cx="7648575" cy="7645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i="1" smtClean="0">
                              <a:latin typeface="Cambria Math"/>
                            </a:rPr>
                          </m:ctrlPr>
                        </m:funcPr>
                        <m:fName>
                          <m:r>
                            <m:rPr>
                              <m:sty m:val="p"/>
                            </m:rPr>
                            <a:rPr kumimoji="1" lang="en-US" altLang="ja-JP" i="0" smtClean="0">
                              <a:latin typeface="Cambria Math"/>
                            </a:rPr>
                            <m:t>log</m:t>
                          </m:r>
                        </m:fName>
                        <m:e>
                          <m:r>
                            <a:rPr kumimoji="1" lang="en-US" altLang="ja-JP" b="0" i="1" smtClean="0">
                              <a:latin typeface="Cambria Math"/>
                            </a:rPr>
                            <m:t>𝑞</m:t>
                          </m:r>
                          <m:r>
                            <a:rPr kumimoji="1" lang="en-US" altLang="ja-JP" b="0" i="1" smtClean="0">
                              <a:latin typeface="Cambria Math"/>
                            </a:rPr>
                            <m:t>(</m:t>
                          </m:r>
                          <m:r>
                            <a:rPr kumimoji="1" lang="en-US" altLang="ja-JP" b="0" i="1" smtClean="0">
                              <a:latin typeface="Cambria Math"/>
                            </a:rPr>
                            <m:t>𝑧</m:t>
                          </m:r>
                          <m:r>
                            <a:rPr kumimoji="1" lang="en-US" altLang="ja-JP" b="0" i="1" smtClean="0">
                              <a:latin typeface="Cambria Math"/>
                            </a:rPr>
                            <m:t>,</m:t>
                          </m:r>
                          <m:r>
                            <a:rPr kumimoji="1" lang="en-US" altLang="ja-JP" b="0" i="1" smtClean="0">
                              <a:latin typeface="Cambria Math"/>
                            </a:rPr>
                            <m:t>𝜇</m:t>
                          </m:r>
                          <m:r>
                            <a:rPr kumimoji="1" lang="en-US" altLang="ja-JP" b="0" i="1" smtClean="0">
                              <a:latin typeface="Cambria Math"/>
                            </a:rPr>
                            <m:t>,</m:t>
                          </m:r>
                          <m:r>
                            <a:rPr kumimoji="1" lang="en-US" altLang="ja-JP" b="0" i="1" smtClean="0">
                              <a:latin typeface="Cambria Math"/>
                            </a:rPr>
                            <m:t>𝜋</m:t>
                          </m:r>
                          <m:r>
                            <a:rPr kumimoji="1" lang="en-US" altLang="ja-JP" b="0" i="1" smtClean="0">
                              <a:latin typeface="Cambria Math"/>
                            </a:rPr>
                            <m:t>)</m:t>
                          </m:r>
                        </m:e>
                      </m:func>
                      <m:r>
                        <a:rPr kumimoji="1" lang="en-US" altLang="ja-JP" b="0" i="1" smtClean="0">
                          <a:latin typeface="Cambria Math"/>
                        </a:rPr>
                        <m:t>=</m:t>
                      </m:r>
                      <m:nary>
                        <m:naryPr>
                          <m:chr m:val="∑"/>
                          <m:supHide m:val="on"/>
                          <m:ctrlPr>
                            <a:rPr kumimoji="1" lang="en-US" altLang="ja-JP" b="0" i="1" smtClean="0">
                              <a:latin typeface="Cambria Math"/>
                            </a:rPr>
                          </m:ctrlPr>
                        </m:naryPr>
                        <m:sub>
                          <m:r>
                            <m:rPr>
                              <m:brk m:alnAt="7"/>
                            </m:rPr>
                            <a:rPr kumimoji="1" lang="en-US" altLang="ja-JP" b="0" i="1" smtClean="0">
                              <a:latin typeface="Cambria Math"/>
                            </a:rPr>
                            <m:t>𝑛</m:t>
                          </m:r>
                        </m:sub>
                        <m:sup/>
                        <m:e>
                          <m:func>
                            <m:funcPr>
                              <m:ctrlPr>
                                <a:rPr kumimoji="1" lang="en-US" altLang="ja-JP" b="0" i="1" smtClean="0">
                                  <a:latin typeface="Cambria Math"/>
                                </a:rPr>
                              </m:ctrlPr>
                            </m:funcPr>
                            <m:fName>
                              <m:r>
                                <m:rPr>
                                  <m:sty m:val="p"/>
                                </m:rPr>
                                <a:rPr kumimoji="1" lang="en-US" altLang="ja-JP" b="0" i="0" smtClean="0">
                                  <a:latin typeface="Cambria Math"/>
                                </a:rPr>
                                <m:t>log</m:t>
                              </m:r>
                            </m:fName>
                            <m:e>
                              <m:r>
                                <m:rPr>
                                  <m:sty m:val="p"/>
                                </m:rPr>
                                <a:rPr lang="en-US" altLang="ja-JP" i="1">
                                  <a:latin typeface="Cambria Math"/>
                                </a:rPr>
                                <m:t>Cat</m:t>
                              </m:r>
                              <m:r>
                                <a:rPr lang="en-US" altLang="ja-JP" i="1">
                                  <a:latin typeface="Cambria Math"/>
                                </a:rPr>
                                <m:t>(</m:t>
                              </m:r>
                              <m:sSub>
                                <m:sSubPr>
                                  <m:ctrlPr>
                                    <a:rPr lang="en-US" altLang="ja-JP" i="1">
                                      <a:latin typeface="Cambria Math"/>
                                    </a:rPr>
                                  </m:ctrlPr>
                                </m:sSubPr>
                                <m:e>
                                  <m:r>
                                    <a:rPr lang="en-US" altLang="ja-JP" i="1">
                                      <a:latin typeface="Cambria Math"/>
                                    </a:rPr>
                                    <m:t>𝑧</m:t>
                                  </m:r>
                                </m:e>
                                <m:sub>
                                  <m:r>
                                    <a:rPr lang="en-US" altLang="ja-JP" i="1">
                                      <a:latin typeface="Cambria Math"/>
                                    </a:rPr>
                                    <m:t>𝑛</m:t>
                                  </m:r>
                                </m:sub>
                              </m:sSub>
                              <m:r>
                                <a:rPr lang="en-US" altLang="ja-JP" i="1">
                                  <a:latin typeface="Cambria Math"/>
                                </a:rPr>
                                <m:t>|</m:t>
                              </m:r>
                              <m:sSub>
                                <m:sSubPr>
                                  <m:ctrlPr>
                                    <a:rPr lang="en-US" altLang="ja-JP" i="1">
                                      <a:latin typeface="Cambria Math"/>
                                    </a:rPr>
                                  </m:ctrlPr>
                                </m:sSubPr>
                                <m:e>
                                  <m:r>
                                    <a:rPr lang="en-US" altLang="ja-JP" i="1">
                                      <a:latin typeface="Cambria Math"/>
                                    </a:rPr>
                                    <m:t>𝜆</m:t>
                                  </m:r>
                                </m:e>
                                <m:sub>
                                  <m:sSub>
                                    <m:sSubPr>
                                      <m:ctrlPr>
                                        <a:rPr lang="en-US" altLang="ja-JP" i="1">
                                          <a:latin typeface="Cambria Math"/>
                                        </a:rPr>
                                      </m:ctrlPr>
                                    </m:sSubPr>
                                    <m:e>
                                      <m:r>
                                        <a:rPr lang="en-US" altLang="ja-JP" i="1">
                                          <a:latin typeface="Cambria Math"/>
                                        </a:rPr>
                                        <m:t>𝑧</m:t>
                                      </m:r>
                                    </m:e>
                                    <m:sub>
                                      <m:r>
                                        <a:rPr lang="en-US" altLang="ja-JP" i="1">
                                          <a:latin typeface="Cambria Math"/>
                                        </a:rPr>
                                        <m:t>𝑛</m:t>
                                      </m:r>
                                    </m:sub>
                                  </m:sSub>
                                </m:sub>
                              </m:sSub>
                              <m:r>
                                <a:rPr lang="en-US" altLang="ja-JP" i="1">
                                  <a:latin typeface="Cambria Math"/>
                                </a:rPr>
                                <m:t>)</m:t>
                              </m:r>
                            </m:e>
                          </m:func>
                        </m:e>
                      </m:nary>
                      <m:r>
                        <a:rPr kumimoji="1" lang="en-US" altLang="ja-JP" b="0" i="1" smtClean="0">
                          <a:latin typeface="Cambria Math"/>
                        </a:rPr>
                        <m:t>+</m:t>
                      </m:r>
                      <m:nary>
                        <m:naryPr>
                          <m:chr m:val="∑"/>
                          <m:supHide m:val="on"/>
                          <m:ctrlPr>
                            <a:rPr kumimoji="1" lang="en-US" altLang="ja-JP" b="0" i="1" smtClean="0">
                              <a:latin typeface="Cambria Math"/>
                            </a:rPr>
                          </m:ctrlPr>
                        </m:naryPr>
                        <m:sub>
                          <m:r>
                            <m:rPr>
                              <m:brk m:alnAt="7"/>
                            </m:rPr>
                            <a:rPr kumimoji="1" lang="en-US" altLang="ja-JP" b="0" i="1" smtClean="0">
                              <a:latin typeface="Cambria Math"/>
                            </a:rPr>
                            <m:t>𝑘</m:t>
                          </m:r>
                        </m:sub>
                        <m:sup/>
                        <m:e>
                          <m:func>
                            <m:funcPr>
                              <m:ctrlPr>
                                <a:rPr kumimoji="1" lang="en-US" altLang="ja-JP" b="0" i="1" smtClean="0">
                                  <a:latin typeface="Cambria Math"/>
                                </a:rPr>
                              </m:ctrlPr>
                            </m:funcPr>
                            <m:fName>
                              <m:r>
                                <m:rPr>
                                  <m:sty m:val="p"/>
                                </m:rPr>
                                <a:rPr kumimoji="1" lang="en-US" altLang="ja-JP" b="0" i="0" smtClean="0">
                                  <a:latin typeface="Cambria Math"/>
                                </a:rPr>
                                <m:t>log</m:t>
                              </m:r>
                            </m:fName>
                            <m:e>
                              <m:r>
                                <a:rPr lang="en-US" altLang="ja-JP" i="1">
                                  <a:latin typeface="Cambria Math"/>
                                </a:rPr>
                                <m:t>𝑁</m:t>
                              </m:r>
                              <m:r>
                                <a:rPr lang="en-US" altLang="ja-JP" i="1">
                                  <a:latin typeface="Cambria Math"/>
                                </a:rPr>
                                <m:t>(</m:t>
                              </m:r>
                              <m:sSub>
                                <m:sSubPr>
                                  <m:ctrlPr>
                                    <a:rPr lang="en-US" altLang="ja-JP" i="1">
                                      <a:latin typeface="Cambria Math"/>
                                    </a:rPr>
                                  </m:ctrlPr>
                                </m:sSubPr>
                                <m:e>
                                  <m:r>
                                    <a:rPr lang="en-US" altLang="ja-JP" i="1">
                                      <a:latin typeface="Cambria Math"/>
                                    </a:rPr>
                                    <m:t>𝜇</m:t>
                                  </m:r>
                                </m:e>
                                <m:sub>
                                  <m:r>
                                    <a:rPr lang="en-US" altLang="ja-JP" i="1">
                                      <a:latin typeface="Cambria Math"/>
                                    </a:rPr>
                                    <m:t>𝑘</m:t>
                                  </m:r>
                                </m:sub>
                              </m:sSub>
                              <m:r>
                                <a:rPr lang="en-US" altLang="ja-JP" i="1">
                                  <a:latin typeface="Cambria Math"/>
                                </a:rPr>
                                <m:t>|</m:t>
                              </m:r>
                              <m:sSub>
                                <m:sSubPr>
                                  <m:ctrlPr>
                                    <a:rPr lang="en-US" altLang="ja-JP" i="1">
                                      <a:latin typeface="Cambria Math"/>
                                    </a:rPr>
                                  </m:ctrlPr>
                                </m:sSubPr>
                                <m:e>
                                  <m:r>
                                    <a:rPr lang="en-US" altLang="ja-JP" i="1">
                                      <a:latin typeface="Cambria Math"/>
                                    </a:rPr>
                                    <m:t>𝜆</m:t>
                                  </m:r>
                                </m:e>
                                <m:sub>
                                  <m:sSub>
                                    <m:sSubPr>
                                      <m:ctrlPr>
                                        <a:rPr lang="en-US" altLang="ja-JP" i="1">
                                          <a:latin typeface="Cambria Math"/>
                                        </a:rPr>
                                      </m:ctrlPr>
                                    </m:sSubPr>
                                    <m:e>
                                      <m:r>
                                        <a:rPr lang="en-US" altLang="ja-JP" i="1">
                                          <a:latin typeface="Cambria Math"/>
                                        </a:rPr>
                                        <m:t>𝜇</m:t>
                                      </m:r>
                                    </m:e>
                                    <m:sub>
                                      <m:r>
                                        <a:rPr lang="en-US" altLang="ja-JP" i="1">
                                          <a:latin typeface="Cambria Math"/>
                                        </a:rPr>
                                        <m:t>𝑘</m:t>
                                      </m:r>
                                    </m:sub>
                                  </m:sSub>
                                </m:sub>
                              </m:sSub>
                              <m:r>
                                <a:rPr lang="en-US" altLang="ja-JP" i="1">
                                  <a:latin typeface="Cambria Math"/>
                                </a:rPr>
                                <m:t>,1)</m:t>
                              </m:r>
                            </m:e>
                          </m:func>
                        </m:e>
                      </m:nary>
                      <m:r>
                        <a:rPr kumimoji="1" lang="en-US" altLang="ja-JP" b="0" i="1" smtClean="0">
                          <a:latin typeface="Cambria Math"/>
                        </a:rPr>
                        <m:t>+</m:t>
                      </m:r>
                      <m:func>
                        <m:funcPr>
                          <m:ctrlPr>
                            <a:rPr kumimoji="1" lang="en-US" altLang="ja-JP" b="0" i="1" smtClean="0">
                              <a:latin typeface="Cambria Math"/>
                            </a:rPr>
                          </m:ctrlPr>
                        </m:funcPr>
                        <m:fName>
                          <m:r>
                            <m:rPr>
                              <m:sty m:val="p"/>
                            </m:rPr>
                            <a:rPr kumimoji="1" lang="en-US" altLang="ja-JP" b="0" i="0" smtClean="0">
                              <a:latin typeface="Cambria Math"/>
                            </a:rPr>
                            <m:t>log</m:t>
                          </m:r>
                        </m:fName>
                        <m:e>
                          <m:r>
                            <m:rPr>
                              <m:sty m:val="p"/>
                            </m:rPr>
                            <a:rPr kumimoji="1" lang="en-US" altLang="ja-JP" b="0" i="1" smtClean="0">
                              <a:latin typeface="Cambria Math"/>
                            </a:rPr>
                            <m:t>Dir</m:t>
                          </m:r>
                          <m:r>
                            <a:rPr kumimoji="1" lang="en-US" altLang="ja-JP" b="0" i="1" smtClean="0">
                              <a:latin typeface="Cambria Math"/>
                            </a:rPr>
                            <m:t>(</m:t>
                          </m:r>
                          <m:r>
                            <a:rPr kumimoji="1" lang="en-US" altLang="ja-JP" b="0" i="1" smtClean="0">
                              <a:latin typeface="Cambria Math"/>
                            </a:rPr>
                            <m:t>𝜋</m:t>
                          </m:r>
                          <m:r>
                            <a:rPr kumimoji="1" lang="en-US" altLang="ja-JP" b="0" i="1" smtClean="0">
                              <a:latin typeface="Cambria Math"/>
                            </a:rPr>
                            <m:t>|</m:t>
                          </m:r>
                          <m:sSub>
                            <m:sSubPr>
                              <m:ctrlPr>
                                <a:rPr kumimoji="1" lang="en-US" altLang="ja-JP" b="0" i="1" smtClean="0">
                                  <a:latin typeface="Cambria Math"/>
                                </a:rPr>
                              </m:ctrlPr>
                            </m:sSubPr>
                            <m:e>
                              <m:r>
                                <a:rPr kumimoji="1" lang="en-US" altLang="ja-JP" b="0" i="1" smtClean="0">
                                  <a:latin typeface="Cambria Math"/>
                                </a:rPr>
                                <m:t>𝜆</m:t>
                              </m:r>
                            </m:e>
                            <m:sub>
                              <m:r>
                                <a:rPr kumimoji="1" lang="en-US" altLang="ja-JP" b="0" i="1" smtClean="0">
                                  <a:latin typeface="Cambria Math"/>
                                </a:rPr>
                                <m:t>𝜋</m:t>
                              </m:r>
                            </m:sub>
                          </m:sSub>
                          <m:r>
                            <a:rPr kumimoji="1" lang="en-US" altLang="ja-JP" b="0" i="1" smtClean="0">
                              <a:latin typeface="Cambria Math"/>
                            </a:rPr>
                            <m:t>)</m:t>
                          </m:r>
                        </m:e>
                      </m:func>
                    </m:oMath>
                  </m:oMathPara>
                </a14:m>
                <a:endParaRPr kumimoji="1" lang="ja-JP" altLang="en-US" dirty="0"/>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2271712" y="3257550"/>
                <a:ext cx="7648575" cy="764505"/>
              </a:xfrm>
              <a:prstGeom prst="rect">
                <a:avLst/>
              </a:prstGeom>
              <a:blipFill rotWithShape="1">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p:cNvSpPr txBox="1"/>
              <p:nvPr/>
            </p:nvSpPr>
            <p:spPr>
              <a:xfrm>
                <a:off x="0" y="4200525"/>
                <a:ext cx="12192000" cy="1323311"/>
              </a:xfrm>
              <a:prstGeom prst="rect">
                <a:avLst/>
              </a:prstGeom>
              <a:noFill/>
            </p:spPr>
            <p:txBody>
              <a:bodyPr wrap="square" rtlCol="0">
                <a:spAutoFit/>
              </a:bodyPr>
              <a:lstStyle/>
              <a:p>
                <a:pPr marL="342900" indent="-342900">
                  <a:buFont typeface="+mj-lt"/>
                  <a:buAutoNum type="arabicPeriod" startAt="3"/>
                </a:pPr>
                <a:r>
                  <a:rPr kumimoji="1" lang="ja-JP" altLang="en-US" dirty="0"/>
                  <a:t>勾配の計算</a:t>
                </a:r>
                <a:endParaRPr kumimoji="1"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0" smtClean="0">
                              <a:latin typeface="Cambria Math"/>
                            </a:rPr>
                            <m:t>𝛻</m:t>
                          </m:r>
                        </m:e>
                        <m:sub>
                          <m:r>
                            <a:rPr kumimoji="1" lang="en-US" altLang="ja-JP" b="0" i="1" smtClean="0">
                              <a:latin typeface="Cambria Math"/>
                            </a:rPr>
                            <m:t>𝜆</m:t>
                          </m:r>
                        </m:sub>
                      </m:sSub>
                      <m:func>
                        <m:funcPr>
                          <m:ctrlPr>
                            <a:rPr kumimoji="1" lang="en-US" altLang="ja-JP" b="0" i="1" smtClean="0">
                              <a:latin typeface="Cambria Math"/>
                            </a:rPr>
                          </m:ctrlPr>
                        </m:funcPr>
                        <m:fName>
                          <m:r>
                            <m:rPr>
                              <m:sty m:val="p"/>
                            </m:rPr>
                            <a:rPr kumimoji="1" lang="en-US" altLang="ja-JP" b="0" i="0" smtClean="0">
                              <a:latin typeface="Cambria Math"/>
                            </a:rPr>
                            <m:t>log</m:t>
                          </m:r>
                        </m:fName>
                        <m:e>
                          <m:r>
                            <a:rPr kumimoji="1" lang="en-US" altLang="ja-JP" b="0" i="1" smtClean="0">
                              <a:latin typeface="Cambria Math"/>
                            </a:rPr>
                            <m:t>𝑞</m:t>
                          </m:r>
                          <m:r>
                            <a:rPr kumimoji="1" lang="en-US" altLang="ja-JP" b="0" i="1" smtClean="0">
                              <a:latin typeface="Cambria Math"/>
                            </a:rPr>
                            <m:t>(</m:t>
                          </m:r>
                          <m:r>
                            <a:rPr kumimoji="1" lang="en-US" altLang="ja-JP" b="0" i="1" smtClean="0">
                              <a:latin typeface="Cambria Math"/>
                            </a:rPr>
                            <m:t>𝑧</m:t>
                          </m:r>
                          <m:r>
                            <a:rPr kumimoji="1" lang="en-US" altLang="ja-JP" b="0" i="1" smtClean="0">
                              <a:latin typeface="Cambria Math"/>
                            </a:rPr>
                            <m:t>,</m:t>
                          </m:r>
                          <m:r>
                            <a:rPr kumimoji="1" lang="en-US" altLang="ja-JP" b="0" i="1" smtClean="0">
                              <a:latin typeface="Cambria Math"/>
                            </a:rPr>
                            <m:t>𝜇</m:t>
                          </m:r>
                          <m:r>
                            <a:rPr kumimoji="1" lang="en-US" altLang="ja-JP" b="0" i="1" smtClean="0">
                              <a:latin typeface="Cambria Math"/>
                            </a:rPr>
                            <m:t>,</m:t>
                          </m:r>
                          <m:r>
                            <a:rPr kumimoji="1" lang="en-US" altLang="ja-JP" b="0" i="1" smtClean="0">
                              <a:latin typeface="Cambria Math"/>
                            </a:rPr>
                            <m:t>𝜋</m:t>
                          </m:r>
                          <m:r>
                            <a:rPr kumimoji="1" lang="en-US" altLang="ja-JP" b="0" i="1" smtClean="0">
                              <a:latin typeface="Cambria Math"/>
                            </a:rPr>
                            <m:t>)</m:t>
                          </m:r>
                        </m:e>
                      </m:func>
                      <m:r>
                        <a:rPr kumimoji="1" lang="en-US" altLang="ja-JP" b="0" i="1" smtClean="0">
                          <a:latin typeface="Cambria Math"/>
                        </a:rPr>
                        <m:t>=</m:t>
                      </m:r>
                      <m:nary>
                        <m:naryPr>
                          <m:chr m:val="∑"/>
                          <m:supHide m:val="on"/>
                          <m:ctrlPr>
                            <a:rPr kumimoji="1" lang="en-US" altLang="ja-JP" b="0" i="1" smtClean="0">
                              <a:latin typeface="Cambria Math"/>
                            </a:rPr>
                          </m:ctrlPr>
                        </m:naryPr>
                        <m:sub>
                          <m:r>
                            <m:rPr>
                              <m:brk m:alnAt="7"/>
                            </m:rPr>
                            <a:rPr kumimoji="1" lang="en-US" altLang="ja-JP" b="0" i="1" smtClean="0">
                              <a:latin typeface="Cambria Math"/>
                            </a:rPr>
                            <m:t>𝑛</m:t>
                          </m:r>
                        </m:sub>
                        <m:sup/>
                        <m:e>
                          <m:sSub>
                            <m:sSubPr>
                              <m:ctrlPr>
                                <a:rPr lang="en-US" altLang="ja-JP" i="1">
                                  <a:latin typeface="Cambria Math"/>
                                </a:rPr>
                              </m:ctrlPr>
                            </m:sSubPr>
                            <m:e>
                              <m:r>
                                <a:rPr lang="en-US" altLang="ja-JP" i="1">
                                  <a:latin typeface="Cambria Math"/>
                                </a:rPr>
                                <m:t>𝑒</m:t>
                              </m:r>
                            </m:e>
                            <m:sub>
                              <m:sSub>
                                <m:sSubPr>
                                  <m:ctrlPr>
                                    <a:rPr lang="en-US" altLang="ja-JP" i="1">
                                      <a:latin typeface="Cambria Math"/>
                                    </a:rPr>
                                  </m:ctrlPr>
                                </m:sSubPr>
                                <m:e>
                                  <m:r>
                                    <a:rPr lang="en-US" altLang="ja-JP" i="1">
                                      <a:latin typeface="Cambria Math"/>
                                    </a:rPr>
                                    <m:t>𝜆</m:t>
                                  </m:r>
                                </m:e>
                                <m:sub>
                                  <m:sSub>
                                    <m:sSubPr>
                                      <m:ctrlPr>
                                        <a:rPr lang="en-US" altLang="ja-JP" i="1">
                                          <a:latin typeface="Cambria Math"/>
                                        </a:rPr>
                                      </m:ctrlPr>
                                    </m:sSubPr>
                                    <m:e>
                                      <m:r>
                                        <a:rPr lang="en-US" altLang="ja-JP" i="1">
                                          <a:latin typeface="Cambria Math"/>
                                        </a:rPr>
                                        <m:t>𝑧</m:t>
                                      </m:r>
                                    </m:e>
                                    <m:sub>
                                      <m:r>
                                        <a:rPr lang="en-US" altLang="ja-JP" i="1">
                                          <a:latin typeface="Cambria Math"/>
                                        </a:rPr>
                                        <m:t>𝑛</m:t>
                                      </m:r>
                                    </m:sub>
                                  </m:sSub>
                                </m:sub>
                              </m:sSub>
                            </m:sub>
                          </m:sSub>
                          <m:sSub>
                            <m:sSubPr>
                              <m:ctrlPr>
                                <a:rPr lang="en-US" altLang="ja-JP" i="1">
                                  <a:latin typeface="Cambria Math"/>
                                </a:rPr>
                              </m:ctrlPr>
                            </m:sSubPr>
                            <m:e>
                              <m:r>
                                <a:rPr lang="en-US" altLang="ja-JP">
                                  <a:latin typeface="Cambria Math"/>
                                </a:rPr>
                                <m:t>𝛻</m:t>
                              </m:r>
                            </m:e>
                            <m:sub>
                              <m:sSub>
                                <m:sSubPr>
                                  <m:ctrlPr>
                                    <a:rPr lang="en-US" altLang="ja-JP" i="1">
                                      <a:latin typeface="Cambria Math"/>
                                    </a:rPr>
                                  </m:ctrlPr>
                                </m:sSubPr>
                                <m:e>
                                  <m:r>
                                    <a:rPr lang="en-US" altLang="ja-JP" i="1">
                                      <a:latin typeface="Cambria Math"/>
                                    </a:rPr>
                                    <m:t>𝜆</m:t>
                                  </m:r>
                                </m:e>
                                <m:sub>
                                  <m:sSub>
                                    <m:sSubPr>
                                      <m:ctrlPr>
                                        <a:rPr lang="en-US" altLang="ja-JP" i="1">
                                          <a:latin typeface="Cambria Math"/>
                                        </a:rPr>
                                      </m:ctrlPr>
                                    </m:sSubPr>
                                    <m:e>
                                      <m:r>
                                        <a:rPr lang="en-US" altLang="ja-JP" i="1">
                                          <a:latin typeface="Cambria Math"/>
                                        </a:rPr>
                                        <m:t>𝑧</m:t>
                                      </m:r>
                                    </m:e>
                                    <m:sub>
                                      <m:r>
                                        <a:rPr lang="en-US" altLang="ja-JP" i="1">
                                          <a:latin typeface="Cambria Math"/>
                                        </a:rPr>
                                        <m:t>𝑛</m:t>
                                      </m:r>
                                    </m:sub>
                                  </m:sSub>
                                </m:sub>
                              </m:sSub>
                            </m:sub>
                          </m:sSub>
                          <m:func>
                            <m:funcPr>
                              <m:ctrlPr>
                                <a:rPr lang="en-US" altLang="ja-JP" i="1">
                                  <a:latin typeface="Cambria Math"/>
                                </a:rPr>
                              </m:ctrlPr>
                            </m:funcPr>
                            <m:fName>
                              <m:r>
                                <m:rPr>
                                  <m:sty m:val="p"/>
                                </m:rPr>
                                <a:rPr lang="en-US" altLang="ja-JP">
                                  <a:latin typeface="Cambria Math"/>
                                </a:rPr>
                                <m:t>log</m:t>
                              </m:r>
                            </m:fName>
                            <m:e>
                              <m:r>
                                <a:rPr lang="en-US" altLang="ja-JP" i="1">
                                  <a:latin typeface="Cambria Math"/>
                                </a:rPr>
                                <m:t>𝑞</m:t>
                              </m:r>
                              <m:r>
                                <a:rPr lang="en-US" altLang="ja-JP" i="1">
                                  <a:latin typeface="Cambria Math"/>
                                </a:rPr>
                                <m:t>(</m:t>
                              </m:r>
                              <m:r>
                                <a:rPr lang="en-US" altLang="ja-JP" i="1">
                                  <a:latin typeface="Cambria Math"/>
                                </a:rPr>
                                <m:t>𝑧</m:t>
                              </m:r>
                              <m:r>
                                <a:rPr lang="en-US" altLang="ja-JP" i="1">
                                  <a:latin typeface="Cambria Math"/>
                                </a:rPr>
                                <m:t>,</m:t>
                              </m:r>
                              <m:r>
                                <a:rPr lang="en-US" altLang="ja-JP" i="1">
                                  <a:latin typeface="Cambria Math"/>
                                </a:rPr>
                                <m:t>𝜇</m:t>
                              </m:r>
                              <m:r>
                                <a:rPr lang="en-US" altLang="ja-JP" i="1">
                                  <a:latin typeface="Cambria Math"/>
                                </a:rPr>
                                <m:t>,</m:t>
                              </m:r>
                              <m:r>
                                <a:rPr lang="en-US" altLang="ja-JP" i="1">
                                  <a:latin typeface="Cambria Math"/>
                                </a:rPr>
                                <m:t>𝜋</m:t>
                              </m:r>
                              <m:r>
                                <a:rPr lang="en-US" altLang="ja-JP" i="1">
                                  <a:latin typeface="Cambria Math"/>
                                </a:rPr>
                                <m:t>)</m:t>
                              </m:r>
                            </m:e>
                          </m:func>
                        </m:e>
                      </m:nary>
                      <m:r>
                        <a:rPr kumimoji="1" lang="en-US" altLang="ja-JP" b="0" i="1" smtClean="0">
                          <a:latin typeface="Cambria Math"/>
                        </a:rPr>
                        <m:t>+</m:t>
                      </m:r>
                      <m:nary>
                        <m:naryPr>
                          <m:chr m:val="∑"/>
                          <m:supHide m:val="on"/>
                          <m:ctrlPr>
                            <a:rPr kumimoji="1" lang="en-US" altLang="ja-JP" b="0" i="1" smtClean="0">
                              <a:latin typeface="Cambria Math"/>
                            </a:rPr>
                          </m:ctrlPr>
                        </m:naryPr>
                        <m:sub>
                          <m:r>
                            <m:rPr>
                              <m:brk m:alnAt="7"/>
                            </m:rPr>
                            <a:rPr kumimoji="1" lang="en-US" altLang="ja-JP" b="0" i="1" smtClean="0">
                              <a:latin typeface="Cambria Math"/>
                            </a:rPr>
                            <m:t>𝑘</m:t>
                          </m:r>
                        </m:sub>
                        <m:sup/>
                        <m:e>
                          <m:sSub>
                            <m:sSubPr>
                              <m:ctrlPr>
                                <a:rPr lang="en-US" altLang="ja-JP" i="1">
                                  <a:latin typeface="Cambria Math"/>
                                </a:rPr>
                              </m:ctrlPr>
                            </m:sSubPr>
                            <m:e>
                              <m:r>
                                <a:rPr lang="en-US" altLang="ja-JP" i="1">
                                  <a:latin typeface="Cambria Math"/>
                                </a:rPr>
                                <m:t>𝑒</m:t>
                              </m:r>
                            </m:e>
                            <m:sub>
                              <m:sSub>
                                <m:sSubPr>
                                  <m:ctrlPr>
                                    <a:rPr lang="en-US" altLang="ja-JP" i="1">
                                      <a:latin typeface="Cambria Math"/>
                                    </a:rPr>
                                  </m:ctrlPr>
                                </m:sSubPr>
                                <m:e>
                                  <m:r>
                                    <a:rPr lang="en-US" altLang="ja-JP" i="1">
                                      <a:latin typeface="Cambria Math"/>
                                    </a:rPr>
                                    <m:t>𝜆</m:t>
                                  </m:r>
                                </m:e>
                                <m:sub>
                                  <m:sSub>
                                    <m:sSubPr>
                                      <m:ctrlPr>
                                        <a:rPr lang="en-US" altLang="ja-JP" i="1">
                                          <a:latin typeface="Cambria Math"/>
                                        </a:rPr>
                                      </m:ctrlPr>
                                    </m:sSubPr>
                                    <m:e>
                                      <m:r>
                                        <a:rPr lang="en-US" altLang="ja-JP" i="1">
                                          <a:latin typeface="Cambria Math"/>
                                        </a:rPr>
                                        <m:t>𝜇</m:t>
                                      </m:r>
                                    </m:e>
                                    <m:sub>
                                      <m:r>
                                        <a:rPr lang="en-US" altLang="ja-JP" i="1">
                                          <a:latin typeface="Cambria Math"/>
                                        </a:rPr>
                                        <m:t>𝑘</m:t>
                                      </m:r>
                                    </m:sub>
                                  </m:sSub>
                                </m:sub>
                              </m:sSub>
                            </m:sub>
                          </m:sSub>
                          <m:sSub>
                            <m:sSubPr>
                              <m:ctrlPr>
                                <a:rPr lang="en-US" altLang="ja-JP" i="1">
                                  <a:latin typeface="Cambria Math"/>
                                </a:rPr>
                              </m:ctrlPr>
                            </m:sSubPr>
                            <m:e>
                              <m:r>
                                <a:rPr lang="en-US" altLang="ja-JP">
                                  <a:latin typeface="Cambria Math"/>
                                </a:rPr>
                                <m:t>𝛻</m:t>
                              </m:r>
                            </m:e>
                            <m:sub>
                              <m:sSub>
                                <m:sSubPr>
                                  <m:ctrlPr>
                                    <a:rPr lang="en-US" altLang="ja-JP" i="1">
                                      <a:latin typeface="Cambria Math"/>
                                    </a:rPr>
                                  </m:ctrlPr>
                                </m:sSubPr>
                                <m:e>
                                  <m:r>
                                    <a:rPr lang="en-US" altLang="ja-JP" i="1">
                                      <a:latin typeface="Cambria Math"/>
                                    </a:rPr>
                                    <m:t>𝜆</m:t>
                                  </m:r>
                                </m:e>
                                <m:sub>
                                  <m:sSub>
                                    <m:sSubPr>
                                      <m:ctrlPr>
                                        <a:rPr lang="en-US" altLang="ja-JP" i="1">
                                          <a:latin typeface="Cambria Math"/>
                                        </a:rPr>
                                      </m:ctrlPr>
                                    </m:sSubPr>
                                    <m:e>
                                      <m:r>
                                        <a:rPr lang="en-US" altLang="ja-JP" i="1">
                                          <a:latin typeface="Cambria Math"/>
                                        </a:rPr>
                                        <m:t>𝜇</m:t>
                                      </m:r>
                                    </m:e>
                                    <m:sub>
                                      <m:r>
                                        <a:rPr lang="en-US" altLang="ja-JP" i="1">
                                          <a:latin typeface="Cambria Math"/>
                                        </a:rPr>
                                        <m:t>𝑘</m:t>
                                      </m:r>
                                    </m:sub>
                                  </m:sSub>
                                </m:sub>
                              </m:sSub>
                            </m:sub>
                          </m:sSub>
                          <m:func>
                            <m:funcPr>
                              <m:ctrlPr>
                                <a:rPr lang="en-US" altLang="ja-JP" i="1">
                                  <a:latin typeface="Cambria Math"/>
                                </a:rPr>
                              </m:ctrlPr>
                            </m:funcPr>
                            <m:fName>
                              <m:r>
                                <m:rPr>
                                  <m:sty m:val="p"/>
                                </m:rPr>
                                <a:rPr lang="en-US" altLang="ja-JP">
                                  <a:latin typeface="Cambria Math"/>
                                </a:rPr>
                                <m:t>log</m:t>
                              </m:r>
                            </m:fName>
                            <m:e>
                              <m:r>
                                <a:rPr lang="en-US" altLang="ja-JP" i="1">
                                  <a:latin typeface="Cambria Math"/>
                                </a:rPr>
                                <m:t>𝑞</m:t>
                              </m:r>
                              <m:r>
                                <a:rPr lang="en-US" altLang="ja-JP" i="1">
                                  <a:latin typeface="Cambria Math"/>
                                </a:rPr>
                                <m:t>(</m:t>
                              </m:r>
                              <m:r>
                                <a:rPr lang="en-US" altLang="ja-JP" i="1">
                                  <a:latin typeface="Cambria Math"/>
                                </a:rPr>
                                <m:t>𝑧</m:t>
                              </m:r>
                              <m:r>
                                <a:rPr lang="en-US" altLang="ja-JP" i="1">
                                  <a:latin typeface="Cambria Math"/>
                                </a:rPr>
                                <m:t>,</m:t>
                              </m:r>
                              <m:r>
                                <a:rPr lang="en-US" altLang="ja-JP" i="1">
                                  <a:latin typeface="Cambria Math"/>
                                </a:rPr>
                                <m:t>𝜇</m:t>
                              </m:r>
                              <m:r>
                                <a:rPr lang="en-US" altLang="ja-JP" i="1">
                                  <a:latin typeface="Cambria Math"/>
                                </a:rPr>
                                <m:t>,</m:t>
                              </m:r>
                              <m:r>
                                <a:rPr lang="en-US" altLang="ja-JP" i="1">
                                  <a:latin typeface="Cambria Math"/>
                                </a:rPr>
                                <m:t>𝜋</m:t>
                              </m:r>
                              <m:r>
                                <a:rPr lang="en-US" altLang="ja-JP" i="1">
                                  <a:latin typeface="Cambria Math"/>
                                </a:rPr>
                                <m:t>)</m:t>
                              </m:r>
                            </m:e>
                          </m:func>
                        </m:e>
                      </m:nary>
                      <m:r>
                        <a:rPr kumimoji="1" lang="en-US" altLang="ja-JP" b="0" i="1" smtClean="0">
                          <a:latin typeface="Cambria Math"/>
                        </a:rPr>
                        <m:t>+</m:t>
                      </m:r>
                      <m:sSub>
                        <m:sSubPr>
                          <m:ctrlPr>
                            <a:rPr kumimoji="1" lang="en-US" altLang="ja-JP" b="0" i="1" smtClean="0">
                              <a:latin typeface="Cambria Math"/>
                            </a:rPr>
                          </m:ctrlPr>
                        </m:sSubPr>
                        <m:e>
                          <m:r>
                            <a:rPr kumimoji="1" lang="en-US" altLang="ja-JP" b="0" i="1" smtClean="0">
                              <a:latin typeface="Cambria Math"/>
                            </a:rPr>
                            <m:t>𝑒</m:t>
                          </m:r>
                        </m:e>
                        <m:sub>
                          <m:sSub>
                            <m:sSubPr>
                              <m:ctrlPr>
                                <a:rPr kumimoji="1" lang="en-US" altLang="ja-JP" b="0" i="1" smtClean="0">
                                  <a:latin typeface="Cambria Math"/>
                                </a:rPr>
                              </m:ctrlPr>
                            </m:sSubPr>
                            <m:e>
                              <m:r>
                                <a:rPr kumimoji="1" lang="en-US" altLang="ja-JP" b="0" i="1" smtClean="0">
                                  <a:latin typeface="Cambria Math"/>
                                </a:rPr>
                                <m:t>𝜆</m:t>
                              </m:r>
                            </m:e>
                            <m:sub>
                              <m:r>
                                <a:rPr kumimoji="1" lang="en-US" altLang="ja-JP" b="0" i="1" smtClean="0">
                                  <a:latin typeface="Cambria Math"/>
                                </a:rPr>
                                <m:t>𝜋</m:t>
                              </m:r>
                            </m:sub>
                          </m:sSub>
                        </m:sub>
                      </m:sSub>
                      <m:sSub>
                        <m:sSubPr>
                          <m:ctrlPr>
                            <a:rPr kumimoji="1" lang="en-US" altLang="ja-JP" b="0" i="1" smtClean="0">
                              <a:latin typeface="Cambria Math"/>
                            </a:rPr>
                          </m:ctrlPr>
                        </m:sSubPr>
                        <m:e>
                          <m:r>
                            <a:rPr kumimoji="1" lang="en-US" altLang="ja-JP" b="0" i="0" smtClean="0">
                              <a:latin typeface="Cambria Math"/>
                            </a:rPr>
                            <m:t>𝛻</m:t>
                          </m:r>
                        </m:e>
                        <m:sub>
                          <m:sSub>
                            <m:sSubPr>
                              <m:ctrlPr>
                                <a:rPr kumimoji="1" lang="en-US" altLang="ja-JP" b="0" i="1" smtClean="0">
                                  <a:latin typeface="Cambria Math"/>
                                </a:rPr>
                              </m:ctrlPr>
                            </m:sSubPr>
                            <m:e>
                              <m:r>
                                <a:rPr kumimoji="1" lang="en-US" altLang="ja-JP" b="0" i="1" smtClean="0">
                                  <a:latin typeface="Cambria Math"/>
                                </a:rPr>
                                <m:t>𝜆</m:t>
                              </m:r>
                            </m:e>
                            <m:sub>
                              <m:r>
                                <a:rPr kumimoji="1" lang="en-US" altLang="ja-JP" b="0" i="1" smtClean="0">
                                  <a:latin typeface="Cambria Math"/>
                                </a:rPr>
                                <m:t>𝜋</m:t>
                              </m:r>
                            </m:sub>
                          </m:sSub>
                        </m:sub>
                      </m:sSub>
                      <m:func>
                        <m:funcPr>
                          <m:ctrlPr>
                            <a:rPr kumimoji="1" lang="en-US" altLang="ja-JP" b="0" i="1" smtClean="0">
                              <a:latin typeface="Cambria Math"/>
                            </a:rPr>
                          </m:ctrlPr>
                        </m:funcPr>
                        <m:fName>
                          <m:r>
                            <m:rPr>
                              <m:sty m:val="p"/>
                            </m:rPr>
                            <a:rPr kumimoji="1" lang="en-US" altLang="ja-JP" b="0" i="0" smtClean="0">
                              <a:latin typeface="Cambria Math"/>
                            </a:rPr>
                            <m:t>log</m:t>
                          </m:r>
                        </m:fName>
                        <m:e>
                          <m:r>
                            <a:rPr kumimoji="1" lang="en-US" altLang="ja-JP" b="0" i="1" smtClean="0">
                              <a:latin typeface="Cambria Math"/>
                            </a:rPr>
                            <m:t>𝑞</m:t>
                          </m:r>
                          <m:r>
                            <a:rPr kumimoji="1" lang="en-US" altLang="ja-JP" b="0" i="1" smtClean="0">
                              <a:latin typeface="Cambria Math"/>
                            </a:rPr>
                            <m:t>(</m:t>
                          </m:r>
                          <m:r>
                            <a:rPr kumimoji="1" lang="en-US" altLang="ja-JP" b="0" i="1" smtClean="0">
                              <a:latin typeface="Cambria Math"/>
                            </a:rPr>
                            <m:t>𝑧</m:t>
                          </m:r>
                          <m:r>
                            <a:rPr kumimoji="1" lang="en-US" altLang="ja-JP" b="0" i="1" smtClean="0">
                              <a:latin typeface="Cambria Math"/>
                            </a:rPr>
                            <m:t>,</m:t>
                          </m:r>
                          <m:r>
                            <a:rPr kumimoji="1" lang="en-US" altLang="ja-JP" b="0" i="1" smtClean="0">
                              <a:latin typeface="Cambria Math"/>
                            </a:rPr>
                            <m:t>𝜇</m:t>
                          </m:r>
                          <m:r>
                            <a:rPr kumimoji="1" lang="en-US" altLang="ja-JP" b="0" i="1" smtClean="0">
                              <a:latin typeface="Cambria Math"/>
                            </a:rPr>
                            <m:t>,</m:t>
                          </m:r>
                          <m:r>
                            <a:rPr kumimoji="1" lang="en-US" altLang="ja-JP" b="0" i="1" smtClean="0">
                              <a:latin typeface="Cambria Math"/>
                            </a:rPr>
                            <m:t>𝜋</m:t>
                          </m:r>
                          <m:r>
                            <a:rPr kumimoji="1" lang="en-US" altLang="ja-JP" b="0" i="1" smtClean="0">
                              <a:latin typeface="Cambria Math"/>
                            </a:rPr>
                            <m:t>)</m:t>
                          </m:r>
                        </m:e>
                      </m:func>
                    </m:oMath>
                  </m:oMathPara>
                </a14:m>
                <a:endParaRPr kumimoji="1" lang="en-US" altLang="ja-JP" dirty="0"/>
              </a:p>
              <a:p>
                <a:r>
                  <a:rPr kumimoji="1" lang="ja-JP" altLang="en-US" dirty="0"/>
                  <a:t>各微分</a:t>
                </a:r>
                <a:r>
                  <a:rPr lang="ja-JP" altLang="en-US" dirty="0"/>
                  <a:t>は</a:t>
                </a:r>
                <a:r>
                  <a:rPr lang="en-US" altLang="ja-JP" dirty="0" err="1"/>
                  <a:t>Tensorflow</a:t>
                </a:r>
                <a:r>
                  <a:rPr lang="ja-JP" altLang="en-US" dirty="0"/>
                  <a:t>の自動微分を用いて計算する。</a:t>
                </a:r>
                <a:endParaRPr kumimoji="1" lang="ja-JP" altLang="en-US"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0" y="4200525"/>
                <a:ext cx="12192000" cy="1323311"/>
              </a:xfrm>
              <a:prstGeom prst="rect">
                <a:avLst/>
              </a:prstGeom>
              <a:blipFill rotWithShape="1">
                <a:blip r:embed="rId9"/>
                <a:stretch>
                  <a:fillRect l="-400" t="-3687" b="-645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p:cNvSpPr txBox="1"/>
              <p:nvPr/>
            </p:nvSpPr>
            <p:spPr>
              <a:xfrm>
                <a:off x="0" y="5638800"/>
                <a:ext cx="12192000" cy="1149802"/>
              </a:xfrm>
              <a:prstGeom prst="rect">
                <a:avLst/>
              </a:prstGeom>
              <a:noFill/>
            </p:spPr>
            <p:txBody>
              <a:bodyPr wrap="square" rtlCol="0">
                <a:spAutoFit/>
              </a:bodyPr>
              <a:lstStyle/>
              <a:p>
                <a:pPr marL="342900" indent="-342900">
                  <a:buFont typeface="+mj-lt"/>
                  <a:buAutoNum type="arabicPeriod" startAt="4"/>
                </a:pPr>
                <a:r>
                  <a:rPr kumimoji="1" lang="ja-JP" altLang="en-US" dirty="0"/>
                  <a:t>更新式の計算</a:t>
                </a:r>
                <a:endParaRPr kumimoji="1" lang="en-US" altLang="ja-JP" dirty="0"/>
              </a:p>
              <a:p>
                <a:pPr/>
                <a14:m>
                  <m:oMathPara xmlns:m="http://schemas.openxmlformats.org/officeDocument/2006/math">
                    <m:oMathParaPr>
                      <m:jc m:val="centerGroup"/>
                    </m:oMathParaPr>
                    <m:oMath xmlns:m="http://schemas.openxmlformats.org/officeDocument/2006/math">
                      <m:r>
                        <a:rPr lang="en-US" altLang="ja-JP" i="1">
                          <a:latin typeface="Cambria Math"/>
                        </a:rPr>
                        <m:t>𝜆</m:t>
                      </m:r>
                      <m:r>
                        <a:rPr lang="en-US" altLang="ja-JP" i="1">
                          <a:latin typeface="Cambria Math"/>
                        </a:rPr>
                        <m:t>=</m:t>
                      </m:r>
                      <m:r>
                        <a:rPr lang="en-US" altLang="ja-JP" i="1">
                          <a:latin typeface="Cambria Math"/>
                        </a:rPr>
                        <m:t>𝜆</m:t>
                      </m:r>
                      <m:r>
                        <a:rPr lang="en-US" altLang="ja-JP" i="1">
                          <a:latin typeface="Cambria Math"/>
                        </a:rPr>
                        <m:t>+</m:t>
                      </m:r>
                      <m:r>
                        <a:rPr lang="en-US" altLang="ja-JP" i="1">
                          <a:latin typeface="Cambria Math"/>
                        </a:rPr>
                        <m:t>𝜌</m:t>
                      </m:r>
                      <m:f>
                        <m:fPr>
                          <m:ctrlPr>
                            <a:rPr lang="en-US" altLang="ja-JP" i="1">
                              <a:latin typeface="Cambria Math"/>
                              <a:ea typeface="Cambria Math"/>
                            </a:rPr>
                          </m:ctrlPr>
                        </m:fPr>
                        <m:num>
                          <m:r>
                            <a:rPr lang="en-US" altLang="ja-JP" i="1">
                              <a:latin typeface="Cambria Math"/>
                              <a:ea typeface="Cambria Math"/>
                            </a:rPr>
                            <m:t>1</m:t>
                          </m:r>
                        </m:num>
                        <m:den>
                          <m:r>
                            <a:rPr lang="en-US" altLang="ja-JP" i="1">
                              <a:latin typeface="Cambria Math"/>
                              <a:ea typeface="Cambria Math"/>
                            </a:rPr>
                            <m:t>𝑆</m:t>
                          </m:r>
                        </m:den>
                      </m:f>
                      <m:nary>
                        <m:naryPr>
                          <m:chr m:val="∑"/>
                          <m:ctrlPr>
                            <a:rPr lang="en-US" altLang="ja-JP" i="1">
                              <a:latin typeface="Cambria Math"/>
                              <a:ea typeface="Cambria Math"/>
                            </a:rPr>
                          </m:ctrlPr>
                        </m:naryPr>
                        <m:sub>
                          <m:r>
                            <m:rPr>
                              <m:brk m:alnAt="23"/>
                            </m:rPr>
                            <a:rPr lang="en-US" altLang="ja-JP" i="1">
                              <a:latin typeface="Cambria Math"/>
                              <a:ea typeface="Cambria Math"/>
                            </a:rPr>
                            <m:t>𝑠</m:t>
                          </m:r>
                          <m:r>
                            <a:rPr lang="en-US" altLang="ja-JP" i="1">
                              <a:latin typeface="Cambria Math"/>
                              <a:ea typeface="Cambria Math"/>
                            </a:rPr>
                            <m:t>=1</m:t>
                          </m:r>
                        </m:sub>
                        <m:sup>
                          <m:r>
                            <a:rPr lang="en-US" altLang="ja-JP" i="1">
                              <a:latin typeface="Cambria Math"/>
                              <a:ea typeface="Cambria Math"/>
                            </a:rPr>
                            <m:t>𝑆</m:t>
                          </m:r>
                        </m:sup>
                        <m:e>
                          <m:d>
                            <m:dPr>
                              <m:ctrlPr>
                                <a:rPr lang="en-US" altLang="ja-JP" i="1">
                                  <a:latin typeface="Cambria Math"/>
                                </a:rPr>
                              </m:ctrlPr>
                            </m:dPr>
                            <m:e>
                              <m:sSub>
                                <m:sSubPr>
                                  <m:ctrlPr>
                                    <a:rPr lang="en-US" altLang="ja-JP" i="1">
                                      <a:latin typeface="Cambria Math"/>
                                    </a:rPr>
                                  </m:ctrlPr>
                                </m:sSubPr>
                                <m:e>
                                  <m:r>
                                    <a:rPr lang="en-US" altLang="ja-JP">
                                      <a:latin typeface="Cambria Math"/>
                                    </a:rPr>
                                    <m:t>𝛻</m:t>
                                  </m:r>
                                </m:e>
                                <m:sub>
                                  <m:r>
                                    <a:rPr lang="en-US" altLang="ja-JP" i="1">
                                      <a:latin typeface="Cambria Math"/>
                                    </a:rPr>
                                    <m:t>𝜆</m:t>
                                  </m:r>
                                </m:sub>
                              </m:sSub>
                              <m:func>
                                <m:funcPr>
                                  <m:ctrlPr>
                                    <a:rPr lang="en-US" altLang="ja-JP" i="1">
                                      <a:latin typeface="Cambria Math"/>
                                    </a:rPr>
                                  </m:ctrlPr>
                                </m:funcPr>
                                <m:fName>
                                  <m:r>
                                    <m:rPr>
                                      <m:sty m:val="p"/>
                                    </m:rPr>
                                    <a:rPr lang="en-US" altLang="ja-JP">
                                      <a:latin typeface="Cambria Math"/>
                                    </a:rPr>
                                    <m:t>log</m:t>
                                  </m:r>
                                </m:fName>
                                <m:e>
                                  <m:r>
                                    <a:rPr lang="en-US" altLang="ja-JP" i="1">
                                      <a:latin typeface="Cambria Math"/>
                                    </a:rPr>
                                    <m:t>𝑞</m:t>
                                  </m:r>
                                  <m:r>
                                    <a:rPr lang="en-US" altLang="ja-JP" i="1">
                                      <a:latin typeface="Cambria Math"/>
                                    </a:rPr>
                                    <m:t>(</m:t>
                                  </m:r>
                                  <m:r>
                                    <a:rPr lang="en-US" altLang="ja-JP" i="1">
                                      <a:latin typeface="Cambria Math"/>
                                    </a:rPr>
                                    <m:t>𝑧</m:t>
                                  </m:r>
                                  <m:r>
                                    <a:rPr lang="en-US" altLang="ja-JP" i="1">
                                      <a:latin typeface="Cambria Math"/>
                                    </a:rPr>
                                    <m:t>(</m:t>
                                  </m:r>
                                  <m:r>
                                    <a:rPr lang="en-US" altLang="ja-JP" i="1">
                                      <a:latin typeface="Cambria Math"/>
                                    </a:rPr>
                                    <m:t>𝑠</m:t>
                                  </m:r>
                                  <m:r>
                                    <a:rPr lang="en-US" altLang="ja-JP" i="1">
                                      <a:latin typeface="Cambria Math"/>
                                    </a:rPr>
                                    <m:t>),</m:t>
                                  </m:r>
                                  <m:r>
                                    <a:rPr lang="en-US" altLang="ja-JP" i="1">
                                      <a:latin typeface="Cambria Math"/>
                                    </a:rPr>
                                    <m:t>𝜇</m:t>
                                  </m:r>
                                  <m:r>
                                    <a:rPr lang="en-US" altLang="ja-JP" i="1">
                                      <a:latin typeface="Cambria Math"/>
                                    </a:rPr>
                                    <m:t>,</m:t>
                                  </m:r>
                                  <m:r>
                                    <a:rPr lang="en-US" altLang="ja-JP" i="1">
                                      <a:latin typeface="Cambria Math"/>
                                    </a:rPr>
                                    <m:t>𝜋</m:t>
                                  </m:r>
                                  <m:r>
                                    <a:rPr lang="en-US" altLang="ja-JP" i="1">
                                      <a:latin typeface="Cambria Math"/>
                                    </a:rPr>
                                    <m:t>)</m:t>
                                  </m:r>
                                </m:e>
                              </m:func>
                            </m:e>
                          </m:d>
                          <m:d>
                            <m:dPr>
                              <m:ctrlPr>
                                <a:rPr lang="en-US" altLang="ja-JP" i="1">
                                  <a:latin typeface="Cambria Math"/>
                                </a:rPr>
                              </m:ctrlPr>
                            </m:dPr>
                            <m:e>
                              <m:func>
                                <m:funcPr>
                                  <m:ctrlPr>
                                    <a:rPr lang="en-US" altLang="ja-JP" i="1">
                                      <a:latin typeface="Cambria Math"/>
                                    </a:rPr>
                                  </m:ctrlPr>
                                </m:funcPr>
                                <m:fName>
                                  <m:r>
                                    <m:rPr>
                                      <m:sty m:val="p"/>
                                    </m:rPr>
                                    <a:rPr lang="en-US" altLang="ja-JP">
                                      <a:latin typeface="Cambria Math"/>
                                    </a:rPr>
                                    <m:t>log</m:t>
                                  </m:r>
                                </m:fName>
                                <m:e>
                                  <m:r>
                                    <a:rPr lang="en-US" altLang="ja-JP" i="1">
                                      <a:latin typeface="Cambria Math"/>
                                    </a:rPr>
                                    <m:t>𝑝</m:t>
                                  </m:r>
                                  <m:d>
                                    <m:dPr>
                                      <m:ctrlPr>
                                        <a:rPr lang="en-US" altLang="ja-JP" i="1">
                                          <a:latin typeface="Cambria Math"/>
                                        </a:rPr>
                                      </m:ctrlPr>
                                    </m:dPr>
                                    <m:e>
                                      <m:r>
                                        <a:rPr lang="en-US" altLang="ja-JP" i="1">
                                          <a:latin typeface="Cambria Math"/>
                                        </a:rPr>
                                        <m:t>𝑥</m:t>
                                      </m:r>
                                      <m:r>
                                        <a:rPr lang="en-US" altLang="ja-JP" i="1">
                                          <a:latin typeface="Cambria Math"/>
                                        </a:rPr>
                                        <m:t>,</m:t>
                                      </m:r>
                                      <m:r>
                                        <a:rPr lang="en-US" altLang="ja-JP" i="1">
                                          <a:latin typeface="Cambria Math"/>
                                        </a:rPr>
                                        <m:t>𝑧</m:t>
                                      </m:r>
                                      <m:r>
                                        <a:rPr lang="en-US" altLang="ja-JP" i="1">
                                          <a:latin typeface="Cambria Math"/>
                                        </a:rPr>
                                        <m:t>(</m:t>
                                      </m:r>
                                      <m:r>
                                        <a:rPr lang="en-US" altLang="ja-JP" i="1">
                                          <a:latin typeface="Cambria Math"/>
                                        </a:rPr>
                                        <m:t>𝑠</m:t>
                                      </m:r>
                                      <m:r>
                                        <a:rPr lang="en-US" altLang="ja-JP" i="1">
                                          <a:latin typeface="Cambria Math"/>
                                        </a:rPr>
                                        <m:t>),</m:t>
                                      </m:r>
                                      <m:r>
                                        <a:rPr lang="en-US" altLang="ja-JP" i="1">
                                          <a:latin typeface="Cambria Math"/>
                                        </a:rPr>
                                        <m:t>𝜋</m:t>
                                      </m:r>
                                      <m:r>
                                        <a:rPr lang="en-US" altLang="ja-JP" i="1">
                                          <a:latin typeface="Cambria Math"/>
                                        </a:rPr>
                                        <m:t>,</m:t>
                                      </m:r>
                                      <m:r>
                                        <a:rPr lang="en-US" altLang="ja-JP" i="1">
                                          <a:latin typeface="Cambria Math"/>
                                        </a:rPr>
                                        <m:t>𝜇</m:t>
                                      </m:r>
                                    </m:e>
                                  </m:d>
                                  <m:r>
                                    <a:rPr lang="en-US" altLang="ja-JP" i="1">
                                      <a:latin typeface="Cambria Math"/>
                                    </a:rPr>
                                    <m:t>−</m:t>
                                  </m:r>
                                  <m:func>
                                    <m:funcPr>
                                      <m:ctrlPr>
                                        <a:rPr lang="en-US" altLang="ja-JP" i="1">
                                          <a:latin typeface="Cambria Math"/>
                                        </a:rPr>
                                      </m:ctrlPr>
                                    </m:funcPr>
                                    <m:fName>
                                      <m:r>
                                        <m:rPr>
                                          <m:sty m:val="p"/>
                                        </m:rPr>
                                        <a:rPr lang="en-US" altLang="ja-JP">
                                          <a:latin typeface="Cambria Math"/>
                                        </a:rPr>
                                        <m:t>log</m:t>
                                      </m:r>
                                    </m:fName>
                                    <m:e>
                                      <m:r>
                                        <a:rPr lang="en-US" altLang="ja-JP" i="1">
                                          <a:latin typeface="Cambria Math"/>
                                        </a:rPr>
                                        <m:t>𝑞</m:t>
                                      </m:r>
                                      <m:r>
                                        <a:rPr lang="en-US" altLang="ja-JP" i="1">
                                          <a:latin typeface="Cambria Math"/>
                                        </a:rPr>
                                        <m:t>(</m:t>
                                      </m:r>
                                      <m:r>
                                        <a:rPr lang="en-US" altLang="ja-JP" i="1">
                                          <a:latin typeface="Cambria Math"/>
                                        </a:rPr>
                                        <m:t>𝑧</m:t>
                                      </m:r>
                                      <m:r>
                                        <a:rPr lang="en-US" altLang="ja-JP" i="1">
                                          <a:latin typeface="Cambria Math"/>
                                        </a:rPr>
                                        <m:t>(</m:t>
                                      </m:r>
                                      <m:r>
                                        <a:rPr lang="en-US" altLang="ja-JP" i="1">
                                          <a:latin typeface="Cambria Math"/>
                                        </a:rPr>
                                        <m:t>𝑠</m:t>
                                      </m:r>
                                      <m:r>
                                        <a:rPr lang="en-US" altLang="ja-JP" i="1">
                                          <a:latin typeface="Cambria Math"/>
                                        </a:rPr>
                                        <m:t>),</m:t>
                                      </m:r>
                                      <m:r>
                                        <a:rPr lang="en-US" altLang="ja-JP" i="1">
                                          <a:latin typeface="Cambria Math"/>
                                        </a:rPr>
                                        <m:t>𝜇</m:t>
                                      </m:r>
                                      <m:r>
                                        <a:rPr lang="en-US" altLang="ja-JP" i="1">
                                          <a:latin typeface="Cambria Math"/>
                                        </a:rPr>
                                        <m:t>,</m:t>
                                      </m:r>
                                      <m:r>
                                        <a:rPr lang="en-US" altLang="ja-JP" i="1">
                                          <a:latin typeface="Cambria Math"/>
                                        </a:rPr>
                                        <m:t>𝜋</m:t>
                                      </m:r>
                                      <m:r>
                                        <a:rPr lang="en-US" altLang="ja-JP" i="1">
                                          <a:latin typeface="Cambria Math"/>
                                        </a:rPr>
                                        <m:t>)</m:t>
                                      </m:r>
                                    </m:e>
                                  </m:func>
                                </m:e>
                              </m:func>
                            </m:e>
                          </m:d>
                        </m:e>
                      </m:nary>
                    </m:oMath>
                  </m:oMathPara>
                </a14:m>
                <a:endParaRPr kumimoji="1" lang="ja-JP" altLang="en-US"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0" y="5638800"/>
                <a:ext cx="12192000" cy="1149802"/>
              </a:xfrm>
              <a:prstGeom prst="rect">
                <a:avLst/>
              </a:prstGeom>
              <a:blipFill rotWithShape="1">
                <a:blip r:embed="rId10"/>
                <a:stretch>
                  <a:fillRect l="-400" t="-42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p:cNvSpPr/>
              <p:nvPr/>
            </p:nvSpPr>
            <p:spPr>
              <a:xfrm>
                <a:off x="2028825" y="4022055"/>
                <a:ext cx="2847975" cy="485775"/>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1200" b="0" i="1" smtClean="0">
                          <a:latin typeface="Cambria Math"/>
                        </a:rPr>
                        <m:t>𝜆</m:t>
                      </m:r>
                      <m:r>
                        <a:rPr kumimoji="1" lang="en-US" altLang="ja-JP" sz="1200" b="0" i="1" smtClean="0">
                          <a:latin typeface="Cambria Math"/>
                        </a:rPr>
                        <m:t>=</m:t>
                      </m:r>
                      <m:nary>
                        <m:naryPr>
                          <m:chr m:val="∑"/>
                          <m:supHide m:val="on"/>
                          <m:ctrlPr>
                            <a:rPr kumimoji="1" lang="en-US" altLang="ja-JP" sz="1200" b="0" i="1" smtClean="0">
                              <a:latin typeface="Cambria Math"/>
                            </a:rPr>
                          </m:ctrlPr>
                        </m:naryPr>
                        <m:sub>
                          <m:r>
                            <m:rPr>
                              <m:brk m:alnAt="7"/>
                            </m:rPr>
                            <a:rPr kumimoji="1" lang="en-US" altLang="ja-JP" sz="1200" b="0" i="1" smtClean="0">
                              <a:latin typeface="Cambria Math"/>
                            </a:rPr>
                            <m:t>𝑛</m:t>
                          </m:r>
                        </m:sub>
                        <m:sup/>
                        <m:e>
                          <m:sSub>
                            <m:sSubPr>
                              <m:ctrlPr>
                                <a:rPr lang="en-US" altLang="ja-JP" sz="1200" i="1">
                                  <a:latin typeface="Cambria Math"/>
                                </a:rPr>
                              </m:ctrlPr>
                            </m:sSubPr>
                            <m:e>
                              <m:r>
                                <a:rPr lang="en-US" altLang="ja-JP" sz="1200" i="1">
                                  <a:latin typeface="Cambria Math"/>
                                </a:rPr>
                                <m:t>𝜆</m:t>
                              </m:r>
                            </m:e>
                            <m:sub>
                              <m:sSub>
                                <m:sSubPr>
                                  <m:ctrlPr>
                                    <a:rPr lang="en-US" altLang="ja-JP" sz="1200" i="1">
                                      <a:latin typeface="Cambria Math"/>
                                    </a:rPr>
                                  </m:ctrlPr>
                                </m:sSubPr>
                                <m:e>
                                  <m:r>
                                    <a:rPr lang="en-US" altLang="ja-JP" sz="1200" i="1">
                                      <a:latin typeface="Cambria Math"/>
                                    </a:rPr>
                                    <m:t>𝑧</m:t>
                                  </m:r>
                                </m:e>
                                <m:sub>
                                  <m:r>
                                    <a:rPr lang="en-US" altLang="ja-JP" sz="1200" i="1">
                                      <a:latin typeface="Cambria Math"/>
                                    </a:rPr>
                                    <m:t>𝑛</m:t>
                                  </m:r>
                                </m:sub>
                              </m:sSub>
                            </m:sub>
                          </m:sSub>
                          <m:sSub>
                            <m:sSubPr>
                              <m:ctrlPr>
                                <a:rPr lang="en-US" altLang="ja-JP" sz="1200" i="1">
                                  <a:latin typeface="Cambria Math"/>
                                </a:rPr>
                              </m:ctrlPr>
                            </m:sSubPr>
                            <m:e>
                              <m:r>
                                <a:rPr lang="en-US" altLang="ja-JP" sz="1200" i="1">
                                  <a:latin typeface="Cambria Math"/>
                                </a:rPr>
                                <m:t>𝑒</m:t>
                              </m:r>
                            </m:e>
                            <m:sub>
                              <m:sSub>
                                <m:sSubPr>
                                  <m:ctrlPr>
                                    <a:rPr lang="en-US" altLang="ja-JP" sz="1200" i="1">
                                      <a:latin typeface="Cambria Math"/>
                                    </a:rPr>
                                  </m:ctrlPr>
                                </m:sSubPr>
                                <m:e>
                                  <m:r>
                                    <a:rPr lang="en-US" altLang="ja-JP" sz="1200" i="1">
                                      <a:latin typeface="Cambria Math"/>
                                    </a:rPr>
                                    <m:t>𝑧</m:t>
                                  </m:r>
                                </m:e>
                                <m:sub>
                                  <m:r>
                                    <a:rPr lang="en-US" altLang="ja-JP" sz="1200" i="1">
                                      <a:latin typeface="Cambria Math"/>
                                    </a:rPr>
                                    <m:t>𝑛</m:t>
                                  </m:r>
                                </m:sub>
                              </m:sSub>
                            </m:sub>
                          </m:sSub>
                        </m:e>
                      </m:nary>
                      <m:r>
                        <a:rPr kumimoji="1" lang="en-US" altLang="ja-JP" sz="1200" b="0" i="1" smtClean="0">
                          <a:latin typeface="Cambria Math"/>
                        </a:rPr>
                        <m:t>+</m:t>
                      </m:r>
                      <m:nary>
                        <m:naryPr>
                          <m:chr m:val="∑"/>
                          <m:supHide m:val="on"/>
                          <m:ctrlPr>
                            <a:rPr kumimoji="1" lang="en-US" altLang="ja-JP" sz="1200" b="0" i="1" smtClean="0">
                              <a:latin typeface="Cambria Math"/>
                            </a:rPr>
                          </m:ctrlPr>
                        </m:naryPr>
                        <m:sub>
                          <m:r>
                            <m:rPr>
                              <m:brk m:alnAt="7"/>
                            </m:rPr>
                            <a:rPr kumimoji="1" lang="en-US" altLang="ja-JP" sz="1200" b="0" i="1" smtClean="0">
                              <a:latin typeface="Cambria Math"/>
                            </a:rPr>
                            <m:t>𝑘</m:t>
                          </m:r>
                        </m:sub>
                        <m:sup/>
                        <m:e>
                          <m:sSub>
                            <m:sSubPr>
                              <m:ctrlPr>
                                <a:rPr kumimoji="1" lang="en-US" altLang="ja-JP" sz="1200" b="0" i="1" smtClean="0">
                                  <a:latin typeface="Cambria Math"/>
                                </a:rPr>
                              </m:ctrlPr>
                            </m:sSubPr>
                            <m:e>
                              <m:r>
                                <a:rPr kumimoji="1" lang="en-US" altLang="ja-JP" sz="1200" b="0" i="1" smtClean="0">
                                  <a:latin typeface="Cambria Math"/>
                                </a:rPr>
                                <m:t>𝜆</m:t>
                              </m:r>
                            </m:e>
                            <m:sub>
                              <m:sSub>
                                <m:sSubPr>
                                  <m:ctrlPr>
                                    <a:rPr kumimoji="1" lang="en-US" altLang="ja-JP" sz="1200" b="0" i="1" smtClean="0">
                                      <a:latin typeface="Cambria Math"/>
                                    </a:rPr>
                                  </m:ctrlPr>
                                </m:sSubPr>
                                <m:e>
                                  <m:r>
                                    <a:rPr kumimoji="1" lang="en-US" altLang="ja-JP" sz="1200" b="0" i="1" smtClean="0">
                                      <a:latin typeface="Cambria Math"/>
                                    </a:rPr>
                                    <m:t>𝜇</m:t>
                                  </m:r>
                                </m:e>
                                <m:sub>
                                  <m:r>
                                    <a:rPr kumimoji="1" lang="en-US" altLang="ja-JP" sz="1200" b="0" i="1" smtClean="0">
                                      <a:latin typeface="Cambria Math"/>
                                    </a:rPr>
                                    <m:t>𝑘</m:t>
                                  </m:r>
                                </m:sub>
                              </m:sSub>
                            </m:sub>
                          </m:sSub>
                          <m:sSub>
                            <m:sSubPr>
                              <m:ctrlPr>
                                <a:rPr kumimoji="1" lang="en-US" altLang="ja-JP" sz="1200" b="0" i="1" smtClean="0">
                                  <a:latin typeface="Cambria Math"/>
                                </a:rPr>
                              </m:ctrlPr>
                            </m:sSubPr>
                            <m:e>
                              <m:r>
                                <a:rPr kumimoji="1" lang="en-US" altLang="ja-JP" sz="1200" b="0" i="1" smtClean="0">
                                  <a:latin typeface="Cambria Math"/>
                                </a:rPr>
                                <m:t>𝑒</m:t>
                              </m:r>
                            </m:e>
                            <m:sub>
                              <m:sSub>
                                <m:sSubPr>
                                  <m:ctrlPr>
                                    <a:rPr kumimoji="1" lang="en-US" altLang="ja-JP" sz="1200" b="0" i="1" smtClean="0">
                                      <a:latin typeface="Cambria Math"/>
                                    </a:rPr>
                                  </m:ctrlPr>
                                </m:sSubPr>
                                <m:e>
                                  <m:r>
                                    <a:rPr kumimoji="1" lang="en-US" altLang="ja-JP" sz="1200" b="0" i="1" smtClean="0">
                                      <a:latin typeface="Cambria Math"/>
                                    </a:rPr>
                                    <m:t>𝜇</m:t>
                                  </m:r>
                                </m:e>
                                <m:sub>
                                  <m:r>
                                    <a:rPr kumimoji="1" lang="en-US" altLang="ja-JP" sz="1200" b="0" i="1" smtClean="0">
                                      <a:latin typeface="Cambria Math"/>
                                    </a:rPr>
                                    <m:t>𝑘</m:t>
                                  </m:r>
                                </m:sub>
                              </m:sSub>
                            </m:sub>
                          </m:sSub>
                        </m:e>
                      </m:nary>
                      <m:r>
                        <a:rPr kumimoji="1" lang="en-US" altLang="ja-JP" sz="1200" b="0" i="1" smtClean="0">
                          <a:latin typeface="Cambria Math"/>
                        </a:rPr>
                        <m:t>+</m:t>
                      </m:r>
                      <m:sSub>
                        <m:sSubPr>
                          <m:ctrlPr>
                            <a:rPr kumimoji="1" lang="en-US" altLang="ja-JP" sz="1200" b="0" i="1" smtClean="0">
                              <a:latin typeface="Cambria Math"/>
                            </a:rPr>
                          </m:ctrlPr>
                        </m:sSubPr>
                        <m:e>
                          <m:r>
                            <a:rPr kumimoji="1" lang="en-US" altLang="ja-JP" sz="1200" b="0" i="1" smtClean="0">
                              <a:latin typeface="Cambria Math"/>
                            </a:rPr>
                            <m:t>𝜆</m:t>
                          </m:r>
                        </m:e>
                        <m:sub>
                          <m:r>
                            <a:rPr kumimoji="1" lang="en-US" altLang="ja-JP" sz="1200" b="0" i="1" smtClean="0">
                              <a:latin typeface="Cambria Math"/>
                            </a:rPr>
                            <m:t>𝜋</m:t>
                          </m:r>
                        </m:sub>
                      </m:sSub>
                      <m:sSub>
                        <m:sSubPr>
                          <m:ctrlPr>
                            <a:rPr kumimoji="1" lang="en-US" altLang="ja-JP" sz="1200" b="0" i="1" smtClean="0">
                              <a:latin typeface="Cambria Math"/>
                            </a:rPr>
                          </m:ctrlPr>
                        </m:sSubPr>
                        <m:e>
                          <m:r>
                            <a:rPr kumimoji="1" lang="en-US" altLang="ja-JP" sz="1200" b="0" i="1" smtClean="0">
                              <a:latin typeface="Cambria Math"/>
                            </a:rPr>
                            <m:t>𝑒</m:t>
                          </m:r>
                        </m:e>
                        <m:sub>
                          <m:sSub>
                            <m:sSubPr>
                              <m:ctrlPr>
                                <a:rPr kumimoji="1" lang="en-US" altLang="ja-JP" sz="1200" b="0" i="1" smtClean="0">
                                  <a:latin typeface="Cambria Math"/>
                                </a:rPr>
                              </m:ctrlPr>
                            </m:sSubPr>
                            <m:e>
                              <m:r>
                                <a:rPr kumimoji="1" lang="en-US" altLang="ja-JP" sz="1200" b="0" i="1" smtClean="0">
                                  <a:latin typeface="Cambria Math"/>
                                </a:rPr>
                                <m:t>𝜆</m:t>
                              </m:r>
                            </m:e>
                            <m:sub>
                              <m:r>
                                <a:rPr kumimoji="1" lang="en-US" altLang="ja-JP" sz="1200" b="0" i="1" smtClean="0">
                                  <a:latin typeface="Cambria Math"/>
                                </a:rPr>
                                <m:t>𝜋</m:t>
                              </m:r>
                            </m:sub>
                          </m:sSub>
                        </m:sub>
                      </m:sSub>
                    </m:oMath>
                  </m:oMathPara>
                </a14:m>
                <a:endParaRPr kumimoji="1" lang="ja-JP" altLang="en-US" sz="1200"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2028825" y="4022055"/>
                <a:ext cx="2847975" cy="485775"/>
              </a:xfrm>
              <a:prstGeom prst="rect">
                <a:avLst/>
              </a:prstGeom>
              <a:blipFill rotWithShape="1">
                <a:blip r:embed="rId11"/>
                <a:stretch>
                  <a:fillRect l="-1493" t="-130864" b="-185185"/>
                </a:stretch>
              </a:blipFill>
              <a:ln>
                <a:solidFill>
                  <a:srgbClr val="004098"/>
                </a:solidFill>
              </a:ln>
            </p:spPr>
            <p:txBody>
              <a:bodyPr/>
              <a:lstStyle/>
              <a:p>
                <a:r>
                  <a:rPr lang="ja-JP" altLang="en-US">
                    <a:noFill/>
                  </a:rPr>
                  <a:t> </a:t>
                </a:r>
              </a:p>
            </p:txBody>
          </p:sp>
        </mc:Fallback>
      </mc:AlternateContent>
      <p:cxnSp>
        <p:nvCxnSpPr>
          <p:cNvPr id="14" name="直線矢印コネクタ 13"/>
          <p:cNvCxnSpPr/>
          <p:nvPr/>
        </p:nvCxnSpPr>
        <p:spPr>
          <a:xfrm flipH="1">
            <a:off x="1800225" y="4264942"/>
            <a:ext cx="228600" cy="507083"/>
          </a:xfrm>
          <a:prstGeom prst="straightConnector1">
            <a:avLst/>
          </a:prstGeom>
          <a:ln>
            <a:solidFill>
              <a:srgbClr val="004098"/>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4569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 xmlns:a16="http://schemas.microsoft.com/office/drawing/2014/main" id="{609DAD4F-47BD-4AD3-A595-662635909D8B}"/>
              </a:ext>
            </a:extLst>
          </p:cNvPr>
          <p:cNvSpPr/>
          <p:nvPr/>
        </p:nvSpPr>
        <p:spPr>
          <a:xfrm>
            <a:off x="0" y="0"/>
            <a:ext cx="12192000" cy="490194"/>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t>Basic BBVI for 1-dim Gaussian Mixture Model (GMM)</a:t>
            </a:r>
            <a:endParaRPr kumimoji="1" lang="ja-JP" altLang="en-US" b="1" dirty="0"/>
          </a:p>
        </p:txBody>
      </p:sp>
      <mc:AlternateContent xmlns:mc="http://schemas.openxmlformats.org/markup-compatibility/2006">
        <mc:Choice xmlns:a14="http://schemas.microsoft.com/office/drawing/2010/main" Requires="a14">
          <p:sp>
            <p:nvSpPr>
              <p:cNvPr id="3" name="テキスト ボックス 2"/>
              <p:cNvSpPr txBox="1"/>
              <p:nvPr/>
            </p:nvSpPr>
            <p:spPr>
              <a:xfrm>
                <a:off x="0" y="480669"/>
                <a:ext cx="12192000" cy="5870453"/>
              </a:xfrm>
              <a:prstGeom prst="rect">
                <a:avLst/>
              </a:prstGeom>
              <a:noFill/>
            </p:spPr>
            <p:txBody>
              <a:bodyPr wrap="square" rtlCol="0">
                <a:spAutoFit/>
              </a:bodyPr>
              <a:lstStyle/>
              <a:p>
                <a:r>
                  <a:rPr kumimoji="1" lang="en-US" altLang="ja-JP" sz="1600" b="1" u="sng" dirty="0" smtClean="0"/>
                  <a:t>Algorithm</a:t>
                </a:r>
              </a:p>
              <a:p>
                <a:r>
                  <a:rPr lang="en-US" altLang="ja-JP" sz="1600" b="1" dirty="0"/>
                  <a:t>Input</a:t>
                </a:r>
                <a:r>
                  <a:rPr lang="en-US" altLang="ja-JP" sz="1600" dirty="0"/>
                  <a:t>    : Model </a:t>
                </a:r>
                <a14:m>
                  <m:oMath xmlns:m="http://schemas.openxmlformats.org/officeDocument/2006/math">
                    <m:r>
                      <a:rPr lang="en-US" altLang="ja-JP" sz="1600" b="0" i="1" smtClean="0">
                        <a:latin typeface="Cambria Math"/>
                      </a:rPr>
                      <m:t>𝑝</m:t>
                    </m:r>
                    <m:r>
                      <a:rPr lang="en-US" altLang="ja-JP" sz="1600" b="0" i="1" smtClean="0">
                        <a:latin typeface="Cambria Math"/>
                      </a:rPr>
                      <m:t>(</m:t>
                    </m:r>
                    <m:r>
                      <a:rPr lang="en-US" altLang="ja-JP" sz="1600" b="0" i="1" smtClean="0">
                        <a:latin typeface="Cambria Math"/>
                      </a:rPr>
                      <m:t>𝑥</m:t>
                    </m:r>
                    <m:r>
                      <a:rPr lang="en-US" altLang="ja-JP" sz="1600" b="0" i="1" smtClean="0">
                        <a:latin typeface="Cambria Math"/>
                      </a:rPr>
                      <m:t>,</m:t>
                    </m:r>
                    <m:r>
                      <a:rPr lang="en-US" altLang="ja-JP" sz="1600" b="0" i="1" smtClean="0">
                        <a:latin typeface="Cambria Math"/>
                      </a:rPr>
                      <m:t>𝑧</m:t>
                    </m:r>
                    <m:r>
                      <a:rPr lang="en-US" altLang="ja-JP" sz="1600" b="0" i="1" smtClean="0">
                        <a:latin typeface="Cambria Math"/>
                      </a:rPr>
                      <m:t>,</m:t>
                    </m:r>
                    <m:r>
                      <a:rPr lang="en-US" altLang="ja-JP" sz="1600" b="0" i="1" smtClean="0">
                        <a:latin typeface="Cambria Math"/>
                      </a:rPr>
                      <m:t>𝜋</m:t>
                    </m:r>
                    <m:r>
                      <a:rPr lang="en-US" altLang="ja-JP" sz="1600" b="0" i="1" smtClean="0">
                        <a:latin typeface="Cambria Math"/>
                      </a:rPr>
                      <m:t>,</m:t>
                    </m:r>
                    <m:r>
                      <a:rPr lang="en-US" altLang="ja-JP" sz="1600" b="0" i="1" smtClean="0">
                        <a:latin typeface="Cambria Math"/>
                      </a:rPr>
                      <m:t>𝜇</m:t>
                    </m:r>
                    <m:r>
                      <a:rPr lang="en-US" altLang="ja-JP" sz="1600" b="0" i="1" smtClean="0">
                        <a:latin typeface="Cambria Math"/>
                      </a:rPr>
                      <m:t>)</m:t>
                    </m:r>
                  </m:oMath>
                </a14:m>
                <a:endParaRPr kumimoji="1" lang="en-US" altLang="ja-JP" sz="1600" dirty="0"/>
              </a:p>
              <a:p>
                <a:r>
                  <a:rPr lang="en-US" altLang="ja-JP" sz="1600" dirty="0"/>
                  <a:t>                </a:t>
                </a:r>
                <a:r>
                  <a:rPr lang="en-US" altLang="ja-JP" sz="1600" dirty="0" err="1"/>
                  <a:t>Variational</a:t>
                </a:r>
                <a:r>
                  <a:rPr lang="en-US" altLang="ja-JP" sz="1600" dirty="0"/>
                  <a:t> approximation </a:t>
                </a:r>
                <a14:m>
                  <m:oMath xmlns:m="http://schemas.openxmlformats.org/officeDocument/2006/math">
                    <m:r>
                      <a:rPr lang="en-US" altLang="ja-JP" sz="1600" b="0" i="1" smtClean="0">
                        <a:latin typeface="Cambria Math"/>
                      </a:rPr>
                      <m:t>𝑞</m:t>
                    </m:r>
                    <m:r>
                      <a:rPr lang="en-US" altLang="ja-JP" sz="1600" b="0" i="1" smtClean="0">
                        <a:latin typeface="Cambria Math"/>
                      </a:rPr>
                      <m:t>(</m:t>
                    </m:r>
                    <m:r>
                      <a:rPr lang="en-US" altLang="ja-JP" sz="1600" b="0" i="1" smtClean="0">
                        <a:latin typeface="Cambria Math"/>
                      </a:rPr>
                      <m:t>𝑧</m:t>
                    </m:r>
                    <m:r>
                      <a:rPr lang="en-US" altLang="ja-JP" sz="1600" b="0" i="1" smtClean="0">
                        <a:latin typeface="Cambria Math"/>
                      </a:rPr>
                      <m:t>,</m:t>
                    </m:r>
                    <m:r>
                      <a:rPr lang="en-US" altLang="ja-JP" sz="1600" b="0" i="1" smtClean="0">
                        <a:latin typeface="Cambria Math"/>
                      </a:rPr>
                      <m:t>𝜇</m:t>
                    </m:r>
                    <m:r>
                      <a:rPr lang="en-US" altLang="ja-JP" sz="1600" b="0" i="1" smtClean="0">
                        <a:latin typeface="Cambria Math"/>
                      </a:rPr>
                      <m:t>,</m:t>
                    </m:r>
                    <m:r>
                      <a:rPr lang="en-US" altLang="ja-JP" sz="1600" b="0" i="1" smtClean="0">
                        <a:latin typeface="Cambria Math"/>
                      </a:rPr>
                      <m:t>𝜋</m:t>
                    </m:r>
                    <m:r>
                      <a:rPr lang="en-US" altLang="ja-JP" sz="1600" b="0" i="1" smtClean="0">
                        <a:latin typeface="Cambria Math"/>
                      </a:rPr>
                      <m:t>)</m:t>
                    </m:r>
                  </m:oMath>
                </a14:m>
                <a:endParaRPr kumimoji="1" lang="en-US" altLang="ja-JP" sz="1600" dirty="0"/>
              </a:p>
              <a:p>
                <a:r>
                  <a:rPr lang="en-US" altLang="ja-JP" sz="1600" b="1" dirty="0"/>
                  <a:t>Output</a:t>
                </a:r>
                <a:r>
                  <a:rPr lang="en-US" altLang="ja-JP" sz="1600" dirty="0"/>
                  <a:t> : </a:t>
                </a:r>
                <a:r>
                  <a:rPr lang="en-US" altLang="ja-JP" sz="1600" dirty="0" err="1"/>
                  <a:t>Variational</a:t>
                </a:r>
                <a:r>
                  <a:rPr lang="en-US" altLang="ja-JP" sz="1600" dirty="0"/>
                  <a:t> parameters </a:t>
                </a:r>
                <a14:m>
                  <m:oMath xmlns:m="http://schemas.openxmlformats.org/officeDocument/2006/math">
                    <m:r>
                      <a:rPr lang="en-US" altLang="ja-JP" sz="1600" b="0" i="1" smtClean="0">
                        <a:latin typeface="Cambria Math"/>
                      </a:rPr>
                      <m:t>𝜆</m:t>
                    </m:r>
                    <m:r>
                      <a:rPr lang="en-US" altLang="ja-JP" sz="1600" b="0" i="1" smtClean="0">
                        <a:latin typeface="Cambria Math"/>
                      </a:rPr>
                      <m:t>=(</m:t>
                    </m:r>
                    <m:sSub>
                      <m:sSubPr>
                        <m:ctrlPr>
                          <a:rPr lang="en-US" altLang="ja-JP" sz="1600" b="0" i="1" smtClean="0">
                            <a:latin typeface="Cambria Math"/>
                          </a:rPr>
                        </m:ctrlPr>
                      </m:sSubPr>
                      <m:e>
                        <m:d>
                          <m:dPr>
                            <m:begChr m:val="{"/>
                            <m:endChr m:val="}"/>
                            <m:ctrlPr>
                              <a:rPr lang="en-US" altLang="ja-JP" sz="1600" b="0" i="1" smtClean="0">
                                <a:latin typeface="Cambria Math"/>
                              </a:rPr>
                            </m:ctrlPr>
                          </m:dPr>
                          <m:e>
                            <m:sSub>
                              <m:sSubPr>
                                <m:ctrlPr>
                                  <a:rPr lang="en-US" altLang="ja-JP" sz="1600" i="1">
                                    <a:latin typeface="Cambria Math"/>
                                  </a:rPr>
                                </m:ctrlPr>
                              </m:sSubPr>
                              <m:e>
                                <m:r>
                                  <a:rPr lang="en-US" altLang="ja-JP" sz="1600" i="1">
                                    <a:latin typeface="Cambria Math"/>
                                  </a:rPr>
                                  <m:t>𝜆</m:t>
                                </m:r>
                              </m:e>
                              <m:sub>
                                <m:sSub>
                                  <m:sSubPr>
                                    <m:ctrlPr>
                                      <a:rPr lang="en-US" altLang="ja-JP" sz="1600" i="1">
                                        <a:latin typeface="Cambria Math"/>
                                      </a:rPr>
                                    </m:ctrlPr>
                                  </m:sSubPr>
                                  <m:e>
                                    <m:r>
                                      <a:rPr lang="en-US" altLang="ja-JP" sz="1600" i="1">
                                        <a:latin typeface="Cambria Math"/>
                                      </a:rPr>
                                      <m:t>𝑧</m:t>
                                    </m:r>
                                  </m:e>
                                  <m:sub>
                                    <m:r>
                                      <a:rPr lang="en-US" altLang="ja-JP" sz="1600" i="1">
                                        <a:latin typeface="Cambria Math"/>
                                      </a:rPr>
                                      <m:t>𝑛</m:t>
                                    </m:r>
                                  </m:sub>
                                </m:sSub>
                              </m:sub>
                            </m:sSub>
                          </m:e>
                        </m:d>
                      </m:e>
                      <m:sub>
                        <m:r>
                          <a:rPr lang="en-US" altLang="ja-JP" sz="1600" b="0" i="1" smtClean="0">
                            <a:latin typeface="Cambria Math"/>
                          </a:rPr>
                          <m:t>𝑁</m:t>
                        </m:r>
                      </m:sub>
                    </m:sSub>
                    <m:r>
                      <a:rPr lang="en-US" altLang="ja-JP" sz="1600" b="0" i="1" smtClean="0">
                        <a:latin typeface="Cambria Math"/>
                      </a:rPr>
                      <m:t>,</m:t>
                    </m:r>
                    <m:sSub>
                      <m:sSubPr>
                        <m:ctrlPr>
                          <a:rPr lang="en-US" altLang="ja-JP" sz="1600" b="0" i="1" smtClean="0">
                            <a:latin typeface="Cambria Math"/>
                          </a:rPr>
                        </m:ctrlPr>
                      </m:sSubPr>
                      <m:e>
                        <m:d>
                          <m:dPr>
                            <m:begChr m:val="{"/>
                            <m:endChr m:val="}"/>
                            <m:ctrlPr>
                              <a:rPr lang="en-US" altLang="ja-JP" sz="1600" b="0" i="1" smtClean="0">
                                <a:latin typeface="Cambria Math"/>
                              </a:rPr>
                            </m:ctrlPr>
                          </m:dPr>
                          <m:e>
                            <m:sSub>
                              <m:sSubPr>
                                <m:ctrlPr>
                                  <a:rPr lang="en-US" altLang="ja-JP" sz="1600" i="1">
                                    <a:latin typeface="Cambria Math"/>
                                  </a:rPr>
                                </m:ctrlPr>
                              </m:sSubPr>
                              <m:e>
                                <m:r>
                                  <a:rPr lang="en-US" altLang="ja-JP" sz="1600" i="1">
                                    <a:latin typeface="Cambria Math"/>
                                  </a:rPr>
                                  <m:t>𝜆</m:t>
                                </m:r>
                              </m:e>
                              <m:sub>
                                <m:sSub>
                                  <m:sSubPr>
                                    <m:ctrlPr>
                                      <a:rPr lang="en-US" altLang="ja-JP" sz="1600" i="1">
                                        <a:latin typeface="Cambria Math"/>
                                      </a:rPr>
                                    </m:ctrlPr>
                                  </m:sSubPr>
                                  <m:e>
                                    <m:r>
                                      <a:rPr lang="en-US" altLang="ja-JP" sz="1600" i="1">
                                        <a:latin typeface="Cambria Math"/>
                                      </a:rPr>
                                      <m:t>𝜇</m:t>
                                    </m:r>
                                  </m:e>
                                  <m:sub>
                                    <m:r>
                                      <a:rPr lang="en-US" altLang="ja-JP" sz="1600" i="1">
                                        <a:latin typeface="Cambria Math"/>
                                      </a:rPr>
                                      <m:t>𝑘</m:t>
                                    </m:r>
                                  </m:sub>
                                </m:sSub>
                              </m:sub>
                            </m:sSub>
                          </m:e>
                        </m:d>
                      </m:e>
                      <m:sub>
                        <m:r>
                          <a:rPr lang="en-US" altLang="ja-JP" sz="1600" b="0" i="1" smtClean="0">
                            <a:latin typeface="Cambria Math"/>
                          </a:rPr>
                          <m:t>𝐾</m:t>
                        </m:r>
                      </m:sub>
                    </m:sSub>
                    <m:r>
                      <a:rPr lang="en-US" altLang="ja-JP" sz="1600" b="0" i="1" smtClean="0">
                        <a:latin typeface="Cambria Math"/>
                      </a:rPr>
                      <m:t>,</m:t>
                    </m:r>
                    <m:sSub>
                      <m:sSubPr>
                        <m:ctrlPr>
                          <a:rPr lang="en-US" altLang="ja-JP" sz="1600" b="0" i="1" smtClean="0">
                            <a:latin typeface="Cambria Math"/>
                          </a:rPr>
                        </m:ctrlPr>
                      </m:sSubPr>
                      <m:e>
                        <m:r>
                          <a:rPr lang="en-US" altLang="ja-JP" sz="1600" b="0" i="1" smtClean="0">
                            <a:latin typeface="Cambria Math"/>
                          </a:rPr>
                          <m:t>𝜆</m:t>
                        </m:r>
                      </m:e>
                      <m:sub>
                        <m:r>
                          <a:rPr lang="en-US" altLang="ja-JP" sz="1600" b="0" i="1" smtClean="0">
                            <a:latin typeface="Cambria Math"/>
                          </a:rPr>
                          <m:t>𝜋</m:t>
                        </m:r>
                      </m:sub>
                    </m:sSub>
                    <m:r>
                      <a:rPr lang="en-US" altLang="ja-JP" sz="1600" b="0" i="1" smtClean="0">
                        <a:latin typeface="Cambria Math"/>
                      </a:rPr>
                      <m:t>)</m:t>
                    </m:r>
                  </m:oMath>
                </a14:m>
                <a:endParaRPr kumimoji="1" lang="en-US" altLang="ja-JP" sz="1600" dirty="0"/>
              </a:p>
              <a:p>
                <a:endParaRPr lang="en-US" altLang="ja-JP" sz="1600" dirty="0"/>
              </a:p>
              <a:p>
                <a:r>
                  <a:rPr lang="en-US" altLang="ja-JP" sz="1600" b="1" dirty="0"/>
                  <a:t>Mean</a:t>
                </a:r>
                <a:r>
                  <a:rPr lang="ja-JP" altLang="en-US" sz="1600" b="1" dirty="0"/>
                  <a:t> </a:t>
                </a:r>
                <a:r>
                  <a:rPr lang="en-US" altLang="ja-JP" sz="1600" b="1" dirty="0"/>
                  <a:t>Field Approximation</a:t>
                </a:r>
              </a:p>
              <a:p>
                <a:r>
                  <a:rPr lang="en-US" altLang="ja-JP" sz="1600" dirty="0"/>
                  <a:t>	</a:t>
                </a:r>
                <a14:m>
                  <m:oMath xmlns:m="http://schemas.openxmlformats.org/officeDocument/2006/math">
                    <m:r>
                      <a:rPr lang="en-US" altLang="ja-JP" sz="1600" i="1">
                        <a:latin typeface="Cambria Math" panose="02040503050406030204" pitchFamily="18" charset="0"/>
                      </a:rPr>
                      <m:t>𝑝</m:t>
                    </m:r>
                    <m:d>
                      <m:dPr>
                        <m:ctrlPr>
                          <a:rPr lang="en-US" altLang="ja-JP" sz="1600" i="1">
                            <a:latin typeface="Cambria Math"/>
                          </a:rPr>
                        </m:ctrlPr>
                      </m:dPr>
                      <m:e>
                        <m:r>
                          <a:rPr lang="en-US" altLang="ja-JP" sz="1600" i="1">
                            <a:latin typeface="Cambria Math" panose="02040503050406030204" pitchFamily="18" charset="0"/>
                          </a:rPr>
                          <m:t>𝑥</m:t>
                        </m:r>
                        <m:r>
                          <a:rPr lang="en-US" altLang="ja-JP" sz="1600" i="1">
                            <a:latin typeface="Cambria Math" panose="02040503050406030204" pitchFamily="18" charset="0"/>
                          </a:rPr>
                          <m:t>,</m:t>
                        </m:r>
                        <m:r>
                          <a:rPr lang="en-US" altLang="ja-JP" sz="1600" i="1">
                            <a:latin typeface="Cambria Math" panose="02040503050406030204" pitchFamily="18" charset="0"/>
                          </a:rPr>
                          <m:t>𝑧</m:t>
                        </m:r>
                        <m:r>
                          <a:rPr lang="en-US" altLang="ja-JP" sz="1600" i="1">
                            <a:latin typeface="Cambria Math" panose="02040503050406030204" pitchFamily="18" charset="0"/>
                          </a:rPr>
                          <m:t>,</m:t>
                        </m:r>
                        <m:r>
                          <a:rPr lang="en-US" altLang="ja-JP" sz="1600" i="1">
                            <a:latin typeface="Cambria Math" panose="02040503050406030204" pitchFamily="18" charset="0"/>
                          </a:rPr>
                          <m:t>𝜋</m:t>
                        </m:r>
                        <m:r>
                          <a:rPr lang="en-US" altLang="ja-JP" sz="1600" i="1">
                            <a:latin typeface="Cambria Math" panose="02040503050406030204" pitchFamily="18" charset="0"/>
                          </a:rPr>
                          <m:t>,</m:t>
                        </m:r>
                        <m:r>
                          <a:rPr lang="en-US" altLang="ja-JP" sz="1600" i="1">
                            <a:latin typeface="Cambria Math" panose="02040503050406030204" pitchFamily="18" charset="0"/>
                          </a:rPr>
                          <m:t>𝜇</m:t>
                        </m:r>
                      </m:e>
                    </m:d>
                    <m:r>
                      <a:rPr lang="en-US" altLang="ja-JP" sz="1600" i="1">
                        <a:latin typeface="Cambria Math" panose="02040503050406030204" pitchFamily="18" charset="0"/>
                      </a:rPr>
                      <m:t>=</m:t>
                    </m:r>
                    <m:nary>
                      <m:naryPr>
                        <m:chr m:val="∏"/>
                        <m:supHide m:val="on"/>
                        <m:ctrlPr>
                          <a:rPr lang="en-US" altLang="ja-JP" sz="1600" i="1">
                            <a:latin typeface="Cambria Math"/>
                          </a:rPr>
                        </m:ctrlPr>
                      </m:naryPr>
                      <m:sub>
                        <m:r>
                          <m:rPr>
                            <m:brk m:alnAt="7"/>
                          </m:rPr>
                          <a:rPr lang="en-US" altLang="ja-JP" sz="1600" i="1">
                            <a:latin typeface="Cambria Math" panose="02040503050406030204" pitchFamily="18" charset="0"/>
                          </a:rPr>
                          <m:t>𝑛</m:t>
                        </m:r>
                      </m:sub>
                      <m:sup/>
                      <m:e>
                        <m:r>
                          <a:rPr lang="en-US" altLang="ja-JP" sz="1600" b="0" i="1" smtClean="0">
                            <a:latin typeface="Cambria Math"/>
                          </a:rPr>
                          <m:t>𝑁</m:t>
                        </m:r>
                        <m:d>
                          <m:dPr>
                            <m:ctrlPr>
                              <a:rPr lang="en-US" altLang="ja-JP" sz="1600" i="1">
                                <a:latin typeface="Cambria Math"/>
                              </a:rPr>
                            </m:ctrlPr>
                          </m:dPr>
                          <m:e>
                            <m:sSub>
                              <m:sSubPr>
                                <m:ctrlPr>
                                  <a:rPr lang="en-US" altLang="ja-JP" sz="1600" i="1">
                                    <a:latin typeface="Cambria Math"/>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𝑛</m:t>
                                </m:r>
                              </m:sub>
                            </m:sSub>
                          </m:e>
                          <m:e>
                            <m:sSub>
                              <m:sSubPr>
                                <m:ctrlPr>
                                  <a:rPr lang="en-US" altLang="ja-JP" sz="1600" i="1">
                                    <a:latin typeface="Cambria Math"/>
                                  </a:rPr>
                                </m:ctrlPr>
                              </m:sSubPr>
                              <m:e>
                                <m:r>
                                  <a:rPr lang="en-US" altLang="ja-JP" sz="1600" i="1">
                                    <a:latin typeface="Cambria Math" panose="02040503050406030204" pitchFamily="18" charset="0"/>
                                  </a:rPr>
                                  <m:t>𝜇</m:t>
                                </m:r>
                              </m:e>
                              <m:sub>
                                <m:sSub>
                                  <m:sSubPr>
                                    <m:ctrlPr>
                                      <a:rPr lang="en-US" altLang="ja-JP" sz="1600" i="1">
                                        <a:latin typeface="Cambria Math"/>
                                      </a:rPr>
                                    </m:ctrlPr>
                                  </m:sSubPr>
                                  <m:e>
                                    <m:r>
                                      <a:rPr lang="en-US" altLang="ja-JP" sz="1600" i="1">
                                        <a:latin typeface="Cambria Math" panose="02040503050406030204" pitchFamily="18" charset="0"/>
                                      </a:rPr>
                                      <m:t>𝑧</m:t>
                                    </m:r>
                                  </m:e>
                                  <m:sub>
                                    <m:r>
                                      <a:rPr lang="en-US" altLang="ja-JP" sz="1600" i="1">
                                        <a:latin typeface="Cambria Math" panose="02040503050406030204" pitchFamily="18" charset="0"/>
                                      </a:rPr>
                                      <m:t>𝑛</m:t>
                                    </m:r>
                                  </m:sub>
                                </m:sSub>
                              </m:sub>
                            </m:sSub>
                            <m:r>
                              <a:rPr lang="en-US" altLang="ja-JP" sz="1600" b="0" i="1" smtClean="0">
                                <a:latin typeface="Cambria Math"/>
                              </a:rPr>
                              <m:t>,1</m:t>
                            </m:r>
                          </m:e>
                        </m:d>
                        <m:nary>
                          <m:naryPr>
                            <m:chr m:val="∏"/>
                            <m:supHide m:val="on"/>
                            <m:ctrlPr>
                              <a:rPr lang="en-US" altLang="ja-JP" sz="1600" i="1">
                                <a:latin typeface="Cambria Math"/>
                              </a:rPr>
                            </m:ctrlPr>
                          </m:naryPr>
                          <m:sub>
                            <m:r>
                              <m:rPr>
                                <m:brk m:alnAt="7"/>
                              </m:rPr>
                              <a:rPr lang="en-US" altLang="ja-JP" sz="1600" i="1">
                                <a:latin typeface="Cambria Math" panose="02040503050406030204" pitchFamily="18" charset="0"/>
                              </a:rPr>
                              <m:t>𝑛</m:t>
                            </m:r>
                          </m:sub>
                          <m:sup/>
                          <m:e>
                            <m:r>
                              <m:rPr>
                                <m:sty m:val="p"/>
                              </m:rPr>
                              <a:rPr lang="en-US" altLang="ja-JP" sz="1600" b="0" i="1" smtClean="0">
                                <a:latin typeface="Cambria Math"/>
                              </a:rPr>
                              <m:t>Cat</m:t>
                            </m:r>
                            <m:d>
                              <m:dPr>
                                <m:ctrlPr>
                                  <a:rPr lang="en-US" altLang="ja-JP" sz="1600" i="1">
                                    <a:latin typeface="Cambria Math"/>
                                  </a:rPr>
                                </m:ctrlPr>
                              </m:dPr>
                              <m:e>
                                <m:sSub>
                                  <m:sSubPr>
                                    <m:ctrlPr>
                                      <a:rPr lang="en-US" altLang="ja-JP" sz="1600" i="1">
                                        <a:latin typeface="Cambria Math"/>
                                      </a:rPr>
                                    </m:ctrlPr>
                                  </m:sSubPr>
                                  <m:e>
                                    <m:r>
                                      <a:rPr lang="en-US" altLang="ja-JP" sz="1600" i="1">
                                        <a:latin typeface="Cambria Math" panose="02040503050406030204" pitchFamily="18" charset="0"/>
                                      </a:rPr>
                                      <m:t>𝑧</m:t>
                                    </m:r>
                                  </m:e>
                                  <m:sub>
                                    <m:r>
                                      <a:rPr lang="en-US" altLang="ja-JP" sz="1600" i="1">
                                        <a:latin typeface="Cambria Math" panose="02040503050406030204" pitchFamily="18" charset="0"/>
                                      </a:rPr>
                                      <m:t>𝑛</m:t>
                                    </m:r>
                                  </m:sub>
                                </m:sSub>
                              </m:e>
                              <m:e>
                                <m:r>
                                  <a:rPr lang="en-US" altLang="ja-JP" sz="1600" i="1">
                                    <a:latin typeface="Cambria Math" panose="02040503050406030204" pitchFamily="18" charset="0"/>
                                  </a:rPr>
                                  <m:t>𝜋</m:t>
                                </m:r>
                              </m:e>
                            </m:d>
                          </m:e>
                        </m:nary>
                        <m:r>
                          <m:rPr>
                            <m:sty m:val="p"/>
                          </m:rPr>
                          <a:rPr lang="en-US" altLang="ja-JP" sz="1600" b="0" i="1" smtClean="0">
                            <a:latin typeface="Cambria Math"/>
                          </a:rPr>
                          <m:t>Dir</m:t>
                        </m:r>
                        <m:d>
                          <m:dPr>
                            <m:ctrlPr>
                              <a:rPr lang="en-US" altLang="ja-JP" sz="1600" i="1">
                                <a:latin typeface="Cambria Math"/>
                              </a:rPr>
                            </m:ctrlPr>
                          </m:dPr>
                          <m:e>
                            <m:r>
                              <a:rPr lang="en-US" altLang="ja-JP" sz="1600" i="1">
                                <a:latin typeface="Cambria Math" panose="02040503050406030204" pitchFamily="18" charset="0"/>
                              </a:rPr>
                              <m:t>𝜋</m:t>
                            </m:r>
                            <m:r>
                              <a:rPr lang="en-US" altLang="ja-JP" sz="1600" b="0" i="1" smtClean="0">
                                <a:latin typeface="Cambria Math"/>
                              </a:rPr>
                              <m:t>|</m:t>
                            </m:r>
                            <m:r>
                              <a:rPr lang="en-US" altLang="ja-JP" sz="1600" b="0" i="1" smtClean="0">
                                <a:latin typeface="Cambria Math"/>
                              </a:rPr>
                              <m:t>𝛾</m:t>
                            </m:r>
                          </m:e>
                        </m:d>
                        <m:nary>
                          <m:naryPr>
                            <m:chr m:val="∏"/>
                            <m:supHide m:val="on"/>
                            <m:ctrlPr>
                              <a:rPr lang="en-US" altLang="ja-JP" sz="1600" i="1">
                                <a:latin typeface="Cambria Math"/>
                              </a:rPr>
                            </m:ctrlPr>
                          </m:naryPr>
                          <m:sub>
                            <m:r>
                              <m:rPr>
                                <m:brk m:alnAt="7"/>
                              </m:rPr>
                              <a:rPr lang="en-US" altLang="ja-JP" sz="1600" i="1">
                                <a:latin typeface="Cambria Math"/>
                              </a:rPr>
                              <m:t>𝑘</m:t>
                            </m:r>
                          </m:sub>
                          <m:sup/>
                          <m:e>
                            <m:r>
                              <a:rPr lang="en-US" altLang="ja-JP" sz="1600" b="0" i="1" smtClean="0">
                                <a:latin typeface="Cambria Math"/>
                              </a:rPr>
                              <m:t>𝑁</m:t>
                            </m:r>
                            <m:r>
                              <a:rPr lang="en-US" altLang="ja-JP" sz="1600" i="1">
                                <a:latin typeface="Cambria Math" panose="02040503050406030204" pitchFamily="18" charset="0"/>
                              </a:rPr>
                              <m:t>(</m:t>
                            </m:r>
                            <m:sSub>
                              <m:sSubPr>
                                <m:ctrlPr>
                                  <a:rPr lang="en-US" altLang="ja-JP" sz="1600" i="1">
                                    <a:latin typeface="Cambria Math"/>
                                  </a:rPr>
                                </m:ctrlPr>
                              </m:sSubPr>
                              <m:e>
                                <m:r>
                                  <a:rPr lang="en-US" altLang="ja-JP" sz="1600" i="1">
                                    <a:latin typeface="Cambria Math" panose="02040503050406030204" pitchFamily="18" charset="0"/>
                                  </a:rPr>
                                  <m:t>𝜇</m:t>
                                </m:r>
                              </m:e>
                              <m:sub>
                                <m:r>
                                  <a:rPr lang="en-US" altLang="ja-JP" sz="1600" i="1">
                                    <a:latin typeface="Cambria Math"/>
                                  </a:rPr>
                                  <m:t>𝑘</m:t>
                                </m:r>
                              </m:sub>
                            </m:sSub>
                            <m:r>
                              <a:rPr lang="en-US" altLang="ja-JP" sz="1600" b="0" i="1" smtClean="0">
                                <a:latin typeface="Cambria Math"/>
                              </a:rPr>
                              <m:t>|</m:t>
                            </m:r>
                            <m:r>
                              <a:rPr lang="en-US" altLang="ja-JP" sz="1600" b="0" i="1" smtClean="0">
                                <a:latin typeface="Cambria Math"/>
                              </a:rPr>
                              <m:t>𝛼</m:t>
                            </m:r>
                            <m:r>
                              <a:rPr lang="en-US" altLang="ja-JP" sz="1600" b="0" i="1" smtClean="0">
                                <a:latin typeface="Cambria Math"/>
                              </a:rPr>
                              <m:t>,</m:t>
                            </m:r>
                            <m:r>
                              <a:rPr lang="en-US" altLang="ja-JP" sz="1600" b="0" i="1" smtClean="0">
                                <a:latin typeface="Cambria Math"/>
                              </a:rPr>
                              <m:t>𝛽</m:t>
                            </m:r>
                            <m:r>
                              <a:rPr lang="en-US" altLang="ja-JP" sz="1600" i="1">
                                <a:latin typeface="Cambria Math" panose="02040503050406030204" pitchFamily="18" charset="0"/>
                              </a:rPr>
                              <m:t>)</m:t>
                            </m:r>
                          </m:e>
                        </m:nary>
                      </m:e>
                    </m:nary>
                  </m:oMath>
                </a14:m>
                <a:endParaRPr lang="en-US" altLang="ja-JP" sz="1600" dirty="0"/>
              </a:p>
              <a:p>
                <a:r>
                  <a:rPr lang="en-US" altLang="ja-JP" sz="1600" dirty="0"/>
                  <a:t>	</a:t>
                </a:r>
                <a14:m>
                  <m:oMath xmlns:m="http://schemas.openxmlformats.org/officeDocument/2006/math">
                    <m:r>
                      <a:rPr lang="en-US" altLang="ja-JP" sz="1600" i="1">
                        <a:latin typeface="Cambria Math"/>
                      </a:rPr>
                      <m:t>𝑞</m:t>
                    </m:r>
                    <m:d>
                      <m:dPr>
                        <m:ctrlPr>
                          <a:rPr lang="en-US" altLang="ja-JP" sz="1600" i="1">
                            <a:latin typeface="Cambria Math"/>
                          </a:rPr>
                        </m:ctrlPr>
                      </m:dPr>
                      <m:e>
                        <m:r>
                          <a:rPr lang="en-US" altLang="ja-JP" sz="1600" i="1">
                            <a:latin typeface="Cambria Math"/>
                          </a:rPr>
                          <m:t>𝑧</m:t>
                        </m:r>
                        <m:r>
                          <a:rPr lang="en-US" altLang="ja-JP" sz="1600" i="1">
                            <a:latin typeface="Cambria Math"/>
                          </a:rPr>
                          <m:t>,</m:t>
                        </m:r>
                        <m:r>
                          <a:rPr lang="en-US" altLang="ja-JP" sz="1600" i="1">
                            <a:latin typeface="Cambria Math"/>
                          </a:rPr>
                          <m:t>𝜇</m:t>
                        </m:r>
                        <m:r>
                          <a:rPr lang="en-US" altLang="ja-JP" sz="1600" i="1">
                            <a:latin typeface="Cambria Math"/>
                          </a:rPr>
                          <m:t>,</m:t>
                        </m:r>
                        <m:r>
                          <a:rPr lang="en-US" altLang="ja-JP" sz="1600" i="1">
                            <a:latin typeface="Cambria Math"/>
                          </a:rPr>
                          <m:t>𝜋</m:t>
                        </m:r>
                      </m:e>
                    </m:d>
                    <m:r>
                      <a:rPr lang="en-US" altLang="ja-JP" sz="1600" i="1">
                        <a:latin typeface="Cambria Math"/>
                      </a:rPr>
                      <m:t>=</m:t>
                    </m:r>
                    <m:nary>
                      <m:naryPr>
                        <m:chr m:val="∏"/>
                        <m:supHide m:val="on"/>
                        <m:ctrlPr>
                          <a:rPr lang="en-US" altLang="ja-JP" sz="1600" i="1">
                            <a:latin typeface="Cambria Math"/>
                          </a:rPr>
                        </m:ctrlPr>
                      </m:naryPr>
                      <m:sub>
                        <m:r>
                          <m:rPr>
                            <m:brk m:alnAt="7"/>
                          </m:rPr>
                          <a:rPr lang="en-US" altLang="ja-JP" sz="1600" i="1">
                            <a:latin typeface="Cambria Math"/>
                          </a:rPr>
                          <m:t>𝑛</m:t>
                        </m:r>
                      </m:sub>
                      <m:sup/>
                      <m:e>
                        <m:r>
                          <m:rPr>
                            <m:sty m:val="p"/>
                          </m:rPr>
                          <a:rPr lang="en-US" altLang="ja-JP" sz="1600" b="0" i="1" smtClean="0">
                            <a:latin typeface="Cambria Math"/>
                          </a:rPr>
                          <m:t>Cat</m:t>
                        </m:r>
                        <m:d>
                          <m:dPr>
                            <m:ctrlPr>
                              <a:rPr lang="en-US" altLang="ja-JP" sz="1600" i="1">
                                <a:latin typeface="Cambria Math"/>
                              </a:rPr>
                            </m:ctrlPr>
                          </m:dPr>
                          <m:e>
                            <m:sSub>
                              <m:sSubPr>
                                <m:ctrlPr>
                                  <a:rPr lang="en-US" altLang="ja-JP" sz="1600" i="1">
                                    <a:latin typeface="Cambria Math"/>
                                  </a:rPr>
                                </m:ctrlPr>
                              </m:sSubPr>
                              <m:e>
                                <m:r>
                                  <a:rPr lang="en-US" altLang="ja-JP" sz="1600" i="1">
                                    <a:latin typeface="Cambria Math"/>
                                  </a:rPr>
                                  <m:t>𝑧</m:t>
                                </m:r>
                              </m:e>
                              <m:sub>
                                <m:r>
                                  <a:rPr lang="en-US" altLang="ja-JP" sz="1600" i="1">
                                    <a:latin typeface="Cambria Math"/>
                                  </a:rPr>
                                  <m:t>𝑛</m:t>
                                </m:r>
                              </m:sub>
                            </m:sSub>
                          </m:e>
                          <m:e>
                            <m:sSub>
                              <m:sSubPr>
                                <m:ctrlPr>
                                  <a:rPr lang="en-US" altLang="ja-JP" sz="1600" i="1">
                                    <a:latin typeface="Cambria Math"/>
                                  </a:rPr>
                                </m:ctrlPr>
                              </m:sSubPr>
                              <m:e>
                                <m:r>
                                  <a:rPr lang="en-US" altLang="ja-JP" sz="1600" i="1">
                                    <a:latin typeface="Cambria Math"/>
                                  </a:rPr>
                                  <m:t>𝜆</m:t>
                                </m:r>
                              </m:e>
                              <m:sub>
                                <m:sSub>
                                  <m:sSubPr>
                                    <m:ctrlPr>
                                      <a:rPr lang="en-US" altLang="ja-JP" sz="1600" i="1">
                                        <a:latin typeface="Cambria Math"/>
                                      </a:rPr>
                                    </m:ctrlPr>
                                  </m:sSubPr>
                                  <m:e>
                                    <m:r>
                                      <a:rPr lang="en-US" altLang="ja-JP" sz="1600" i="1">
                                        <a:latin typeface="Cambria Math"/>
                                      </a:rPr>
                                      <m:t>𝑧</m:t>
                                    </m:r>
                                  </m:e>
                                  <m:sub>
                                    <m:r>
                                      <a:rPr lang="en-US" altLang="ja-JP" sz="1600" i="1">
                                        <a:latin typeface="Cambria Math"/>
                                      </a:rPr>
                                      <m:t>𝑛</m:t>
                                    </m:r>
                                  </m:sub>
                                </m:sSub>
                              </m:sub>
                            </m:sSub>
                          </m:e>
                        </m:d>
                      </m:e>
                    </m:nary>
                    <m:nary>
                      <m:naryPr>
                        <m:chr m:val="∏"/>
                        <m:supHide m:val="on"/>
                        <m:ctrlPr>
                          <a:rPr lang="en-US" altLang="ja-JP" sz="1600" i="1">
                            <a:latin typeface="Cambria Math"/>
                          </a:rPr>
                        </m:ctrlPr>
                      </m:naryPr>
                      <m:sub>
                        <m:r>
                          <m:rPr>
                            <m:brk m:alnAt="7"/>
                          </m:rPr>
                          <a:rPr lang="en-US" altLang="ja-JP" sz="1600" i="1">
                            <a:latin typeface="Cambria Math"/>
                          </a:rPr>
                          <m:t>𝑘</m:t>
                        </m:r>
                      </m:sub>
                      <m:sup/>
                      <m:e>
                        <m:r>
                          <a:rPr lang="en-US" altLang="ja-JP" sz="1600" b="0" i="1" smtClean="0">
                            <a:latin typeface="Cambria Math"/>
                          </a:rPr>
                          <m:t>𝑁</m:t>
                        </m:r>
                        <m:d>
                          <m:dPr>
                            <m:ctrlPr>
                              <a:rPr lang="en-US" altLang="ja-JP" sz="1600" i="1">
                                <a:latin typeface="Cambria Math"/>
                              </a:rPr>
                            </m:ctrlPr>
                          </m:dPr>
                          <m:e>
                            <m:sSub>
                              <m:sSubPr>
                                <m:ctrlPr>
                                  <a:rPr lang="en-US" altLang="ja-JP" sz="1600" i="1">
                                    <a:latin typeface="Cambria Math"/>
                                  </a:rPr>
                                </m:ctrlPr>
                              </m:sSubPr>
                              <m:e>
                                <m:r>
                                  <a:rPr lang="en-US" altLang="ja-JP" sz="1600" i="1">
                                    <a:latin typeface="Cambria Math"/>
                                  </a:rPr>
                                  <m:t>𝜇</m:t>
                                </m:r>
                              </m:e>
                              <m:sub>
                                <m:r>
                                  <a:rPr lang="en-US" altLang="ja-JP" sz="1600" i="1">
                                    <a:latin typeface="Cambria Math"/>
                                  </a:rPr>
                                  <m:t>𝑘</m:t>
                                </m:r>
                              </m:sub>
                            </m:sSub>
                          </m:e>
                          <m:e>
                            <m:sSub>
                              <m:sSubPr>
                                <m:ctrlPr>
                                  <a:rPr lang="en-US" altLang="ja-JP" sz="1600" i="1">
                                    <a:latin typeface="Cambria Math"/>
                                  </a:rPr>
                                </m:ctrlPr>
                              </m:sSubPr>
                              <m:e>
                                <m:r>
                                  <a:rPr lang="en-US" altLang="ja-JP" sz="1600" i="1">
                                    <a:latin typeface="Cambria Math"/>
                                  </a:rPr>
                                  <m:t>𝜆</m:t>
                                </m:r>
                              </m:e>
                              <m:sub>
                                <m:sSub>
                                  <m:sSubPr>
                                    <m:ctrlPr>
                                      <a:rPr lang="en-US" altLang="ja-JP" sz="1600" i="1">
                                        <a:latin typeface="Cambria Math"/>
                                      </a:rPr>
                                    </m:ctrlPr>
                                  </m:sSubPr>
                                  <m:e>
                                    <m:r>
                                      <a:rPr lang="en-US" altLang="ja-JP" sz="1600" i="1">
                                        <a:latin typeface="Cambria Math"/>
                                      </a:rPr>
                                      <m:t>𝜇</m:t>
                                    </m:r>
                                  </m:e>
                                  <m:sub>
                                    <m:r>
                                      <a:rPr lang="en-US" altLang="ja-JP" sz="1600" i="1">
                                        <a:latin typeface="Cambria Math"/>
                                      </a:rPr>
                                      <m:t>𝑘</m:t>
                                    </m:r>
                                  </m:sub>
                                </m:sSub>
                              </m:sub>
                            </m:sSub>
                          </m:e>
                        </m:d>
                      </m:e>
                    </m:nary>
                    <m:r>
                      <m:rPr>
                        <m:sty m:val="p"/>
                      </m:rPr>
                      <a:rPr lang="en-US" altLang="ja-JP" sz="1600" b="0" i="1" smtClean="0">
                        <a:latin typeface="Cambria Math"/>
                      </a:rPr>
                      <m:t>Dir</m:t>
                    </m:r>
                    <m:r>
                      <a:rPr lang="en-US" altLang="ja-JP" sz="1600" i="1">
                        <a:latin typeface="Cambria Math"/>
                      </a:rPr>
                      <m:t>(</m:t>
                    </m:r>
                    <m:r>
                      <a:rPr lang="en-US" altLang="ja-JP" sz="1600" i="1">
                        <a:latin typeface="Cambria Math"/>
                      </a:rPr>
                      <m:t>𝜋</m:t>
                    </m:r>
                    <m:r>
                      <a:rPr lang="en-US" altLang="ja-JP" sz="1600" i="1">
                        <a:latin typeface="Cambria Math"/>
                      </a:rPr>
                      <m:t>|</m:t>
                    </m:r>
                    <m:sSub>
                      <m:sSubPr>
                        <m:ctrlPr>
                          <a:rPr lang="en-US" altLang="ja-JP" sz="1600" i="1">
                            <a:latin typeface="Cambria Math"/>
                          </a:rPr>
                        </m:ctrlPr>
                      </m:sSubPr>
                      <m:e>
                        <m:r>
                          <a:rPr lang="en-US" altLang="ja-JP" sz="1600" i="1">
                            <a:latin typeface="Cambria Math"/>
                          </a:rPr>
                          <m:t>𝜆</m:t>
                        </m:r>
                      </m:e>
                      <m:sub>
                        <m:r>
                          <a:rPr lang="en-US" altLang="ja-JP" sz="1600" i="1">
                            <a:latin typeface="Cambria Math"/>
                          </a:rPr>
                          <m:t>𝜋</m:t>
                        </m:r>
                      </m:sub>
                    </m:sSub>
                    <m:r>
                      <a:rPr lang="en-US" altLang="ja-JP" sz="1600" i="1">
                        <a:latin typeface="Cambria Math"/>
                      </a:rPr>
                      <m:t>)</m:t>
                    </m:r>
                  </m:oMath>
                </a14:m>
                <a:endParaRPr lang="en-US" altLang="ja-JP" sz="1600" dirty="0"/>
              </a:p>
              <a:p>
                <a:endParaRPr lang="en-US" altLang="ja-JP" sz="1600" dirty="0"/>
              </a:p>
              <a:p>
                <a:r>
                  <a:rPr kumimoji="1" lang="en-US" altLang="ja-JP" sz="1600" b="1" dirty="0"/>
                  <a:t>While</a:t>
                </a:r>
                <a:r>
                  <a:rPr kumimoji="1" lang="en-US" altLang="ja-JP" sz="1600" dirty="0"/>
                  <a:t> (</a:t>
                </a:r>
                <a14:m>
                  <m:oMath xmlns:m="http://schemas.openxmlformats.org/officeDocument/2006/math">
                    <m:r>
                      <a:rPr kumimoji="1" lang="en-US" altLang="ja-JP" sz="1600" b="0" i="1" smtClean="0">
                        <a:latin typeface="Cambria Math"/>
                      </a:rPr>
                      <m:t>𝑡</m:t>
                    </m:r>
                    <m:r>
                      <a:rPr kumimoji="1" lang="en-US" altLang="ja-JP" sz="1600" b="0" i="1" smtClean="0">
                        <a:latin typeface="Cambria Math"/>
                      </a:rPr>
                      <m:t>≤ </m:t>
                    </m:r>
                  </m:oMath>
                </a14:m>
                <a:r>
                  <a:rPr kumimoji="1" lang="ja-JP" altLang="en-US" sz="1600" dirty="0"/>
                  <a:t>適当な繰り返し回数</a:t>
                </a:r>
                <a:r>
                  <a:rPr kumimoji="1" lang="en-US" altLang="ja-JP" sz="1600" dirty="0"/>
                  <a:t>)</a:t>
                </a:r>
              </a:p>
              <a:p>
                <a:r>
                  <a:rPr lang="en-US" altLang="ja-JP" sz="1600" dirty="0"/>
                  <a:t>	</a:t>
                </a:r>
                <a:r>
                  <a:rPr lang="ja-JP" altLang="en-US" sz="1600" b="1" dirty="0"/>
                  <a:t>潜在変数のサンプリングと</a:t>
                </a:r>
                <a:r>
                  <a:rPr lang="en-US" altLang="ja-JP" sz="1600" b="1" dirty="0"/>
                  <a:t>Robbins </a:t>
                </a:r>
                <a:r>
                  <a:rPr lang="en-US" altLang="ja-JP" sz="1600" b="1" dirty="0" err="1"/>
                  <a:t>Monro</a:t>
                </a:r>
                <a:r>
                  <a:rPr lang="en-US" altLang="ja-JP" sz="1600" b="1" dirty="0"/>
                  <a:t> Sequence</a:t>
                </a:r>
                <a:r>
                  <a:rPr lang="ja-JP" altLang="en-US" sz="1600" b="1" dirty="0"/>
                  <a:t>の設定</a:t>
                </a:r>
                <a:endParaRPr lang="en-US" altLang="ja-JP" sz="1600" b="1" dirty="0"/>
              </a:p>
              <a:p>
                <a:r>
                  <a:rPr lang="en-US" altLang="ja-JP" sz="1600" b="0" dirty="0"/>
                  <a:t>	</a:t>
                </a:r>
                <a14:m>
                  <m:oMath xmlns:m="http://schemas.openxmlformats.org/officeDocument/2006/math">
                    <m:sSub>
                      <m:sSubPr>
                        <m:ctrlPr>
                          <a:rPr lang="en-US" altLang="ja-JP" sz="1600" b="0" i="1" smtClean="0">
                            <a:latin typeface="Cambria Math"/>
                          </a:rPr>
                        </m:ctrlPr>
                      </m:sSubPr>
                      <m:e>
                        <m:r>
                          <a:rPr lang="en-US" altLang="ja-JP" sz="1600" b="0" i="1" smtClean="0">
                            <a:latin typeface="Cambria Math"/>
                          </a:rPr>
                          <m:t>𝑧</m:t>
                        </m:r>
                      </m:e>
                      <m:sub>
                        <m:r>
                          <a:rPr lang="en-US" altLang="ja-JP" sz="1600" b="0" i="1" smtClean="0">
                            <a:latin typeface="Cambria Math"/>
                          </a:rPr>
                          <m:t>𝑠</m:t>
                        </m:r>
                      </m:sub>
                    </m:sSub>
                    <m:r>
                      <a:rPr lang="en-US" altLang="ja-JP" sz="1600" b="0" i="1" smtClean="0">
                        <a:latin typeface="Cambria Math"/>
                      </a:rPr>
                      <m:t>,</m:t>
                    </m:r>
                    <m:sSub>
                      <m:sSubPr>
                        <m:ctrlPr>
                          <a:rPr lang="en-US" altLang="ja-JP" sz="1600" b="0" i="1" smtClean="0">
                            <a:latin typeface="Cambria Math"/>
                          </a:rPr>
                        </m:ctrlPr>
                      </m:sSubPr>
                      <m:e>
                        <m:r>
                          <a:rPr lang="en-US" altLang="ja-JP" sz="1600" b="0" i="1" smtClean="0">
                            <a:latin typeface="Cambria Math"/>
                          </a:rPr>
                          <m:t>𝜇</m:t>
                        </m:r>
                      </m:e>
                      <m:sub>
                        <m:r>
                          <a:rPr lang="en-US" altLang="ja-JP" sz="1600" b="0" i="1" smtClean="0">
                            <a:latin typeface="Cambria Math"/>
                          </a:rPr>
                          <m:t>𝑠</m:t>
                        </m:r>
                      </m:sub>
                    </m:sSub>
                    <m:r>
                      <a:rPr lang="en-US" altLang="ja-JP" sz="1600" b="0" i="1" smtClean="0">
                        <a:latin typeface="Cambria Math"/>
                      </a:rPr>
                      <m:t>,</m:t>
                    </m:r>
                    <m:sSub>
                      <m:sSubPr>
                        <m:ctrlPr>
                          <a:rPr lang="en-US" altLang="ja-JP" sz="1600" b="0" i="1" smtClean="0">
                            <a:latin typeface="Cambria Math"/>
                          </a:rPr>
                        </m:ctrlPr>
                      </m:sSubPr>
                      <m:e>
                        <m:r>
                          <a:rPr lang="en-US" altLang="ja-JP" sz="1600" b="0" i="1" smtClean="0">
                            <a:latin typeface="Cambria Math"/>
                          </a:rPr>
                          <m:t>𝜋</m:t>
                        </m:r>
                      </m:e>
                      <m:sub>
                        <m:r>
                          <a:rPr lang="en-US" altLang="ja-JP" sz="1600" b="0" i="1" smtClean="0">
                            <a:latin typeface="Cambria Math"/>
                          </a:rPr>
                          <m:t>𝑠</m:t>
                        </m:r>
                      </m:sub>
                    </m:sSub>
                    <m:r>
                      <a:rPr lang="en-US" altLang="ja-JP" sz="1600" b="0" i="1" smtClean="0">
                        <a:latin typeface="Cambria Math"/>
                      </a:rPr>
                      <m:t>∼</m:t>
                    </m:r>
                    <m:r>
                      <a:rPr lang="en-US" altLang="ja-JP" sz="1600" b="0" i="1" smtClean="0">
                        <a:latin typeface="Cambria Math"/>
                      </a:rPr>
                      <m:t>𝑞</m:t>
                    </m:r>
                    <m:r>
                      <a:rPr lang="en-US" altLang="ja-JP" sz="1600" b="0" i="1" smtClean="0">
                        <a:latin typeface="Cambria Math"/>
                      </a:rPr>
                      <m:t>(</m:t>
                    </m:r>
                    <m:r>
                      <a:rPr lang="en-US" altLang="ja-JP" sz="1600" b="0" i="1" smtClean="0">
                        <a:latin typeface="Cambria Math"/>
                      </a:rPr>
                      <m:t>𝑧</m:t>
                    </m:r>
                    <m:r>
                      <a:rPr lang="en-US" altLang="ja-JP" sz="1600" b="0" i="1" smtClean="0">
                        <a:latin typeface="Cambria Math"/>
                      </a:rPr>
                      <m:t>,</m:t>
                    </m:r>
                    <m:r>
                      <a:rPr lang="en-US" altLang="ja-JP" sz="1600" b="0" i="1" smtClean="0">
                        <a:latin typeface="Cambria Math"/>
                      </a:rPr>
                      <m:t>𝜇</m:t>
                    </m:r>
                    <m:r>
                      <a:rPr lang="en-US" altLang="ja-JP" sz="1600" b="0" i="1" smtClean="0">
                        <a:latin typeface="Cambria Math"/>
                      </a:rPr>
                      <m:t>,</m:t>
                    </m:r>
                    <m:r>
                      <a:rPr lang="en-US" altLang="ja-JP" sz="1600" b="0" i="1" smtClean="0">
                        <a:latin typeface="Cambria Math"/>
                      </a:rPr>
                      <m:t>𝜋</m:t>
                    </m:r>
                    <m:r>
                      <a:rPr lang="en-US" altLang="ja-JP" sz="1600" b="0" i="1" smtClean="0">
                        <a:latin typeface="Cambria Math"/>
                      </a:rPr>
                      <m:t>)</m:t>
                    </m:r>
                  </m:oMath>
                </a14:m>
                <a:r>
                  <a:rPr kumimoji="1" lang="en-US" altLang="ja-JP" sz="1600" dirty="0"/>
                  <a:t>	</a:t>
                </a:r>
                <a:r>
                  <a:rPr kumimoji="1" lang="ja-JP" altLang="en-US" sz="1600" dirty="0"/>
                  <a:t>（</a:t>
                </a:r>
                <a14:m>
                  <m:oMath xmlns:m="http://schemas.openxmlformats.org/officeDocument/2006/math">
                    <m:r>
                      <a:rPr kumimoji="1" lang="en-US" altLang="ja-JP" sz="1600" b="0" i="1" smtClean="0">
                        <a:latin typeface="Cambria Math"/>
                      </a:rPr>
                      <m:t>𝑞</m:t>
                    </m:r>
                    <m:r>
                      <a:rPr kumimoji="1" lang="en-US" altLang="ja-JP" sz="1600" b="0" i="1" smtClean="0">
                        <a:latin typeface="Cambria Math"/>
                      </a:rPr>
                      <m:t>(</m:t>
                    </m:r>
                    <m:r>
                      <a:rPr kumimoji="1" lang="en-US" altLang="ja-JP" sz="1600" b="0" i="1" smtClean="0">
                        <a:latin typeface="Cambria Math"/>
                      </a:rPr>
                      <m:t>𝑧</m:t>
                    </m:r>
                    <m:r>
                      <a:rPr kumimoji="1" lang="en-US" altLang="ja-JP" sz="1600" b="0" i="1" smtClean="0">
                        <a:latin typeface="Cambria Math"/>
                      </a:rPr>
                      <m:t>,</m:t>
                    </m:r>
                    <m:r>
                      <a:rPr kumimoji="1" lang="en-US" altLang="ja-JP" sz="1600" b="0" i="1" smtClean="0">
                        <a:latin typeface="Cambria Math"/>
                      </a:rPr>
                      <m:t>𝜇</m:t>
                    </m:r>
                    <m:r>
                      <a:rPr kumimoji="1" lang="en-US" altLang="ja-JP" sz="1600" b="0" i="1" smtClean="0">
                        <a:latin typeface="Cambria Math"/>
                      </a:rPr>
                      <m:t>,</m:t>
                    </m:r>
                    <m:r>
                      <a:rPr kumimoji="1" lang="en-US" altLang="ja-JP" sz="1600" b="0" i="1" smtClean="0">
                        <a:latin typeface="Cambria Math"/>
                      </a:rPr>
                      <m:t>𝜋</m:t>
                    </m:r>
                    <m:r>
                      <a:rPr kumimoji="1" lang="en-US" altLang="ja-JP" sz="1600" b="0" i="1" smtClean="0">
                        <a:latin typeface="Cambria Math"/>
                      </a:rPr>
                      <m:t>) </m:t>
                    </m:r>
                  </m:oMath>
                </a14:m>
                <a:r>
                  <a:rPr kumimoji="1" lang="ja-JP" altLang="en-US" sz="1600" dirty="0"/>
                  <a:t>から</a:t>
                </a:r>
                <a14:m>
                  <m:oMath xmlns:m="http://schemas.openxmlformats.org/officeDocument/2006/math">
                    <m:r>
                      <m:rPr>
                        <m:sty m:val="p"/>
                      </m:rPr>
                      <a:rPr lang="en-US" altLang="ja-JP" sz="1600" dirty="0">
                        <a:latin typeface="Cambria Math"/>
                      </a:rPr>
                      <m:t>S</m:t>
                    </m:r>
                  </m:oMath>
                </a14:m>
                <a:r>
                  <a:rPr kumimoji="1" lang="ja-JP" altLang="en-US" sz="1600" dirty="0"/>
                  <a:t>個サンプリングする）</a:t>
                </a:r>
                <a:endParaRPr kumimoji="1" lang="en-US" altLang="ja-JP" sz="1600" dirty="0"/>
              </a:p>
              <a:p>
                <a:r>
                  <a:rPr lang="en-US" altLang="ja-JP" sz="1600" dirty="0"/>
                  <a:t>	</a:t>
                </a:r>
                <a14:m>
                  <m:oMath xmlns:m="http://schemas.openxmlformats.org/officeDocument/2006/math">
                    <m:sSub>
                      <m:sSubPr>
                        <m:ctrlPr>
                          <a:rPr lang="en-US" altLang="ja-JP" sz="1600" b="0" i="1" smtClean="0">
                            <a:latin typeface="Cambria Math"/>
                          </a:rPr>
                        </m:ctrlPr>
                      </m:sSubPr>
                      <m:e>
                        <m:r>
                          <a:rPr lang="en-US" altLang="ja-JP" sz="1600" b="0" i="1" smtClean="0">
                            <a:latin typeface="Cambria Math"/>
                          </a:rPr>
                          <m:t>𝜌</m:t>
                        </m:r>
                      </m:e>
                      <m:sub>
                        <m:r>
                          <a:rPr lang="en-US" altLang="ja-JP" sz="1600" b="0" i="1" smtClean="0">
                            <a:latin typeface="Cambria Math"/>
                          </a:rPr>
                          <m:t>𝑡</m:t>
                        </m:r>
                      </m:sub>
                    </m:sSub>
                    <m:r>
                      <a:rPr lang="en-US" altLang="ja-JP" sz="1600" b="0" i="1" smtClean="0">
                        <a:latin typeface="Cambria Math"/>
                      </a:rPr>
                      <m:t>=0.1</m:t>
                    </m:r>
                  </m:oMath>
                </a14:m>
                <a:r>
                  <a:rPr kumimoji="1" lang="en-US" altLang="ja-JP" sz="1600" dirty="0"/>
                  <a:t>		</a:t>
                </a:r>
                <a:r>
                  <a:rPr kumimoji="1" lang="ja-JP" altLang="en-US" sz="1600" dirty="0"/>
                  <a:t>（</a:t>
                </a:r>
                <a:r>
                  <a:rPr kumimoji="1" lang="en-US" altLang="ja-JP" sz="1600" dirty="0"/>
                  <a:t>Robbins </a:t>
                </a:r>
                <a:r>
                  <a:rPr kumimoji="1" lang="en-US" altLang="ja-JP" sz="1600" dirty="0" err="1"/>
                  <a:t>Monro</a:t>
                </a:r>
                <a:r>
                  <a:rPr kumimoji="1" lang="en-US" altLang="ja-JP" sz="1600" dirty="0"/>
                  <a:t> Sequence</a:t>
                </a:r>
                <a:r>
                  <a:rPr kumimoji="1" lang="ja-JP" altLang="en-US" sz="1600" dirty="0"/>
                  <a:t>の</a:t>
                </a:r>
                <a:r>
                  <a:rPr kumimoji="1" lang="en-US" altLang="ja-JP" sz="1600" dirty="0"/>
                  <a:t>t</a:t>
                </a:r>
                <a:r>
                  <a:rPr kumimoji="1" lang="ja-JP" altLang="en-US" sz="1600" dirty="0"/>
                  <a:t>番目の値で、通常は</a:t>
                </a:r>
                <a14:m>
                  <m:oMath xmlns:m="http://schemas.openxmlformats.org/officeDocument/2006/math">
                    <m:r>
                      <a:rPr kumimoji="1" lang="en-US" altLang="ja-JP" sz="1600" b="0" i="1" smtClean="0">
                        <a:latin typeface="Cambria Math"/>
                      </a:rPr>
                      <m:t>𝜌</m:t>
                    </m:r>
                    <m:r>
                      <a:rPr kumimoji="1" lang="en-US" altLang="ja-JP" sz="1600" b="0" i="1" smtClean="0">
                        <a:latin typeface="Cambria Math"/>
                      </a:rPr>
                      <m:t>=</m:t>
                    </m:r>
                    <m:f>
                      <m:fPr>
                        <m:ctrlPr>
                          <a:rPr kumimoji="1" lang="en-US" altLang="ja-JP" sz="1600" b="0" i="1" smtClean="0">
                            <a:latin typeface="Cambria Math"/>
                          </a:rPr>
                        </m:ctrlPr>
                      </m:fPr>
                      <m:num>
                        <m:r>
                          <a:rPr kumimoji="1" lang="en-US" altLang="ja-JP" sz="1600" b="0" i="1" smtClean="0">
                            <a:latin typeface="Cambria Math"/>
                          </a:rPr>
                          <m:t>1</m:t>
                        </m:r>
                      </m:num>
                      <m:den>
                        <m:r>
                          <a:rPr kumimoji="1" lang="en-US" altLang="ja-JP" sz="1600" b="0" i="1" smtClean="0">
                            <a:latin typeface="Cambria Math"/>
                          </a:rPr>
                          <m:t>𝑡</m:t>
                        </m:r>
                      </m:den>
                    </m:f>
                  </m:oMath>
                </a14:m>
                <a:r>
                  <a:rPr kumimoji="1" lang="ja-JP" altLang="en-US" sz="1600" dirty="0"/>
                  <a:t>）</a:t>
                </a:r>
                <a:endParaRPr kumimoji="1" lang="en-US" altLang="ja-JP" sz="1600" dirty="0"/>
              </a:p>
              <a:p>
                <a:endParaRPr kumimoji="1" lang="en-US" altLang="ja-JP" sz="1600" dirty="0"/>
              </a:p>
              <a:p>
                <a:r>
                  <a:rPr lang="en-US" altLang="ja-JP" sz="1600" dirty="0"/>
                  <a:t>	</a:t>
                </a:r>
                <a:r>
                  <a:rPr lang="ja-JP" altLang="en-US" sz="1600" b="1" dirty="0"/>
                  <a:t>変分パラメータの更新式：</a:t>
                </a:r>
                <a:endParaRPr kumimoji="1" lang="en-US" altLang="ja-JP" sz="1600" b="1" dirty="0"/>
              </a:p>
              <a:p>
                <a:r>
                  <a:rPr lang="en-US" altLang="ja-JP" sz="1600" dirty="0"/>
                  <a:t>	 </a:t>
                </a:r>
                <a14:m>
                  <m:oMath xmlns:m="http://schemas.openxmlformats.org/officeDocument/2006/math">
                    <m:sSub>
                      <m:sSubPr>
                        <m:ctrlPr>
                          <a:rPr lang="en-US" altLang="ja-JP" sz="1600" b="0" i="1" smtClean="0">
                            <a:latin typeface="Cambria Math"/>
                          </a:rPr>
                        </m:ctrlPr>
                      </m:sSubPr>
                      <m:e>
                        <m:r>
                          <a:rPr lang="en-US" altLang="ja-JP" sz="1600" i="1">
                            <a:latin typeface="Cambria Math"/>
                          </a:rPr>
                          <m:t>𝜆</m:t>
                        </m:r>
                      </m:e>
                      <m:sub>
                        <m:sSub>
                          <m:sSubPr>
                            <m:ctrlPr>
                              <a:rPr lang="en-US" altLang="ja-JP" sz="1600" b="0" i="1" smtClean="0">
                                <a:latin typeface="Cambria Math"/>
                              </a:rPr>
                            </m:ctrlPr>
                          </m:sSubPr>
                          <m:e>
                            <m:r>
                              <a:rPr lang="en-US" altLang="ja-JP" sz="1600" b="0" i="1" smtClean="0">
                                <a:latin typeface="Cambria Math"/>
                              </a:rPr>
                              <m:t>𝑧</m:t>
                            </m:r>
                          </m:e>
                          <m:sub>
                            <m:r>
                              <a:rPr lang="en-US" altLang="ja-JP" sz="1600" b="0" i="1" smtClean="0">
                                <a:latin typeface="Cambria Math"/>
                              </a:rPr>
                              <m:t>𝑠</m:t>
                            </m:r>
                          </m:sub>
                        </m:sSub>
                      </m:sub>
                    </m:sSub>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𝜆</m:t>
                        </m:r>
                      </m:e>
                      <m:sub>
                        <m:sSub>
                          <m:sSubPr>
                            <m:ctrlPr>
                              <a:rPr lang="en-US" altLang="ja-JP" sz="1600" b="0" i="1" smtClean="0">
                                <a:latin typeface="Cambria Math"/>
                              </a:rPr>
                            </m:ctrlPr>
                          </m:sSubPr>
                          <m:e>
                            <m:r>
                              <a:rPr lang="en-US" altLang="ja-JP" sz="1600" b="0" i="1" smtClean="0">
                                <a:latin typeface="Cambria Math"/>
                              </a:rPr>
                              <m:t>𝑧</m:t>
                            </m:r>
                          </m:e>
                          <m:sub>
                            <m:r>
                              <a:rPr lang="en-US" altLang="ja-JP" sz="1600" b="0" i="1" smtClean="0">
                                <a:latin typeface="Cambria Math"/>
                              </a:rPr>
                              <m:t>𝑠</m:t>
                            </m:r>
                          </m:sub>
                        </m:sSub>
                      </m:sub>
                    </m:sSub>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𝜌</m:t>
                        </m:r>
                      </m:e>
                      <m:sub>
                        <m:r>
                          <a:rPr lang="en-US" altLang="ja-JP" sz="1600" b="0" i="1" smtClean="0">
                            <a:latin typeface="Cambria Math"/>
                          </a:rPr>
                          <m:t>𝑡</m:t>
                        </m:r>
                      </m:sub>
                    </m:sSub>
                    <m:f>
                      <m:fPr>
                        <m:ctrlPr>
                          <a:rPr lang="en-US" altLang="ja-JP" sz="1600" i="1">
                            <a:latin typeface="Cambria Math"/>
                            <a:ea typeface="Cambria Math"/>
                          </a:rPr>
                        </m:ctrlPr>
                      </m:fPr>
                      <m:num>
                        <m:r>
                          <a:rPr lang="en-US" altLang="ja-JP" sz="1600" i="1">
                            <a:latin typeface="Cambria Math"/>
                            <a:ea typeface="Cambria Math"/>
                          </a:rPr>
                          <m:t>1</m:t>
                        </m:r>
                      </m:num>
                      <m:den>
                        <m:r>
                          <a:rPr lang="en-US" altLang="ja-JP" sz="1600" i="1">
                            <a:latin typeface="Cambria Math"/>
                            <a:ea typeface="Cambria Math"/>
                          </a:rPr>
                          <m:t>𝑆</m:t>
                        </m:r>
                      </m:den>
                    </m:f>
                    <m:nary>
                      <m:naryPr>
                        <m:chr m:val="∑"/>
                        <m:ctrlPr>
                          <a:rPr lang="en-US" altLang="ja-JP" sz="1600" i="1">
                            <a:latin typeface="Cambria Math"/>
                            <a:ea typeface="Cambria Math"/>
                          </a:rPr>
                        </m:ctrlPr>
                      </m:naryPr>
                      <m:sub>
                        <m:r>
                          <m:rPr>
                            <m:brk m:alnAt="23"/>
                          </m:rPr>
                          <a:rPr lang="en-US" altLang="ja-JP" sz="1600" i="1">
                            <a:latin typeface="Cambria Math"/>
                            <a:ea typeface="Cambria Math"/>
                          </a:rPr>
                          <m:t>𝑠</m:t>
                        </m:r>
                        <m:r>
                          <a:rPr lang="en-US" altLang="ja-JP" sz="1600" i="1">
                            <a:latin typeface="Cambria Math"/>
                            <a:ea typeface="Cambria Math"/>
                          </a:rPr>
                          <m:t>=1</m:t>
                        </m:r>
                      </m:sub>
                      <m:sup>
                        <m:r>
                          <a:rPr lang="en-US" altLang="ja-JP" sz="1600" i="1">
                            <a:latin typeface="Cambria Math"/>
                            <a:ea typeface="Cambria Math"/>
                          </a:rPr>
                          <m:t>𝑆</m:t>
                        </m:r>
                      </m:sup>
                      <m:e>
                        <m:d>
                          <m:dPr>
                            <m:ctrlPr>
                              <a:rPr lang="en-US" altLang="ja-JP" sz="1600" i="1">
                                <a:latin typeface="Cambria Math"/>
                              </a:rPr>
                            </m:ctrlPr>
                          </m:dPr>
                          <m:e>
                            <m:sSub>
                              <m:sSubPr>
                                <m:ctrlPr>
                                  <a:rPr lang="en-US" altLang="ja-JP" sz="1600" i="1">
                                    <a:latin typeface="Cambria Math"/>
                                  </a:rPr>
                                </m:ctrlPr>
                              </m:sSubPr>
                              <m:e>
                                <m:r>
                                  <a:rPr lang="en-US" altLang="ja-JP" sz="1600">
                                    <a:latin typeface="Cambria Math"/>
                                  </a:rPr>
                                  <m:t>𝛻</m:t>
                                </m:r>
                              </m:e>
                              <m:sub>
                                <m:sSub>
                                  <m:sSubPr>
                                    <m:ctrlPr>
                                      <a:rPr lang="en-US" altLang="ja-JP" sz="1600" b="0" i="1" smtClean="0">
                                        <a:latin typeface="Cambria Math"/>
                                      </a:rPr>
                                    </m:ctrlPr>
                                  </m:sSubPr>
                                  <m:e>
                                    <m:r>
                                      <a:rPr lang="en-US" altLang="ja-JP" sz="1600" i="1">
                                        <a:latin typeface="Cambria Math"/>
                                      </a:rPr>
                                      <m:t>𝜆</m:t>
                                    </m:r>
                                  </m:e>
                                  <m:sub>
                                    <m:sSub>
                                      <m:sSubPr>
                                        <m:ctrlPr>
                                          <a:rPr lang="en-US" altLang="ja-JP" sz="1600" b="0" i="1" smtClean="0">
                                            <a:latin typeface="Cambria Math"/>
                                          </a:rPr>
                                        </m:ctrlPr>
                                      </m:sSubPr>
                                      <m:e>
                                        <m:r>
                                          <a:rPr lang="en-US" altLang="ja-JP" sz="1600" b="0" i="1" smtClean="0">
                                            <a:latin typeface="Cambria Math"/>
                                          </a:rPr>
                                          <m:t>𝑧</m:t>
                                        </m:r>
                                      </m:e>
                                      <m:sub>
                                        <m:r>
                                          <a:rPr lang="en-US" altLang="ja-JP" sz="1600" b="0" i="1" smtClean="0">
                                            <a:latin typeface="Cambria Math"/>
                                          </a:rPr>
                                          <m:t>𝑠</m:t>
                                        </m:r>
                                      </m:sub>
                                    </m:sSub>
                                  </m:sub>
                                </m:sSub>
                              </m:sub>
                            </m:sSub>
                            <m:func>
                              <m:funcPr>
                                <m:ctrlPr>
                                  <a:rPr lang="en-US" altLang="ja-JP" sz="1600" i="1">
                                    <a:latin typeface="Cambria Math"/>
                                  </a:rPr>
                                </m:ctrlPr>
                              </m:funcPr>
                              <m:fName>
                                <m:r>
                                  <m:rPr>
                                    <m:sty m:val="p"/>
                                  </m:rPr>
                                  <a:rPr lang="en-US" altLang="ja-JP" sz="1600">
                                    <a:latin typeface="Cambria Math"/>
                                  </a:rPr>
                                  <m:t>log</m:t>
                                </m:r>
                              </m:fName>
                              <m:e>
                                <m:r>
                                  <a:rPr lang="en-US" altLang="ja-JP" sz="1600" i="1">
                                    <a:latin typeface="Cambria Math"/>
                                  </a:rPr>
                                  <m:t>𝑞</m:t>
                                </m:r>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𝑧</m:t>
                                    </m:r>
                                  </m:e>
                                  <m:sub>
                                    <m:r>
                                      <a:rPr lang="en-US" altLang="ja-JP" sz="1600" b="0" i="1" smtClean="0">
                                        <a:latin typeface="Cambria Math"/>
                                      </a:rPr>
                                      <m:t>𝑠</m:t>
                                    </m:r>
                                  </m:sub>
                                </m:sSub>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𝜇</m:t>
                                    </m:r>
                                  </m:e>
                                  <m:sub>
                                    <m:r>
                                      <a:rPr lang="en-US" altLang="ja-JP" sz="1600" b="0" i="1" smtClean="0">
                                        <a:latin typeface="Cambria Math"/>
                                      </a:rPr>
                                      <m:t>𝑠</m:t>
                                    </m:r>
                                  </m:sub>
                                </m:sSub>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𝜋</m:t>
                                    </m:r>
                                  </m:e>
                                  <m:sub>
                                    <m:r>
                                      <a:rPr lang="en-US" altLang="ja-JP" sz="1600" b="0" i="1" smtClean="0">
                                        <a:latin typeface="Cambria Math"/>
                                      </a:rPr>
                                      <m:t>𝑠</m:t>
                                    </m:r>
                                  </m:sub>
                                </m:sSub>
                                <m:r>
                                  <a:rPr lang="en-US" altLang="ja-JP" sz="1600" i="1">
                                    <a:latin typeface="Cambria Math"/>
                                  </a:rPr>
                                  <m:t>)</m:t>
                                </m:r>
                              </m:e>
                            </m:func>
                          </m:e>
                        </m:d>
                        <m:d>
                          <m:dPr>
                            <m:ctrlPr>
                              <a:rPr lang="en-US" altLang="ja-JP" sz="1600" i="1">
                                <a:latin typeface="Cambria Math"/>
                              </a:rPr>
                            </m:ctrlPr>
                          </m:dPr>
                          <m:e>
                            <m:func>
                              <m:funcPr>
                                <m:ctrlPr>
                                  <a:rPr lang="en-US" altLang="ja-JP" sz="1600" i="1">
                                    <a:latin typeface="Cambria Math"/>
                                  </a:rPr>
                                </m:ctrlPr>
                              </m:funcPr>
                              <m:fName>
                                <m:r>
                                  <m:rPr>
                                    <m:sty m:val="p"/>
                                  </m:rPr>
                                  <a:rPr lang="en-US" altLang="ja-JP" sz="1600">
                                    <a:latin typeface="Cambria Math"/>
                                  </a:rPr>
                                  <m:t>log</m:t>
                                </m:r>
                              </m:fName>
                              <m:e>
                                <m:r>
                                  <a:rPr lang="en-US" altLang="ja-JP" sz="1600" i="1">
                                    <a:latin typeface="Cambria Math"/>
                                  </a:rPr>
                                  <m:t>𝑝</m:t>
                                </m:r>
                                <m:d>
                                  <m:dPr>
                                    <m:ctrlPr>
                                      <a:rPr lang="en-US" altLang="ja-JP" sz="1600" i="1">
                                        <a:latin typeface="Cambria Math"/>
                                      </a:rPr>
                                    </m:ctrlPr>
                                  </m:dPr>
                                  <m:e>
                                    <m:r>
                                      <a:rPr lang="en-US" altLang="ja-JP" sz="1600" i="1">
                                        <a:latin typeface="Cambria Math"/>
                                      </a:rPr>
                                      <m:t>𝑥</m:t>
                                    </m:r>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𝑧</m:t>
                                        </m:r>
                                      </m:e>
                                      <m:sub>
                                        <m:r>
                                          <a:rPr lang="en-US" altLang="ja-JP" sz="1600" b="0" i="1" smtClean="0">
                                            <a:latin typeface="Cambria Math"/>
                                          </a:rPr>
                                          <m:t>𝑠</m:t>
                                        </m:r>
                                      </m:sub>
                                    </m:sSub>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𝜋</m:t>
                                        </m:r>
                                      </m:e>
                                      <m:sub>
                                        <m:r>
                                          <a:rPr lang="en-US" altLang="ja-JP" sz="1600" b="0" i="1" smtClean="0">
                                            <a:latin typeface="Cambria Math"/>
                                          </a:rPr>
                                          <m:t>𝑠</m:t>
                                        </m:r>
                                      </m:sub>
                                    </m:sSub>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𝜇</m:t>
                                        </m:r>
                                      </m:e>
                                      <m:sub>
                                        <m:r>
                                          <a:rPr lang="en-US" altLang="ja-JP" sz="1600" b="0" i="1" smtClean="0">
                                            <a:latin typeface="Cambria Math"/>
                                          </a:rPr>
                                          <m:t>𝑠</m:t>
                                        </m:r>
                                      </m:sub>
                                    </m:sSub>
                                  </m:e>
                                </m:d>
                                <m:r>
                                  <a:rPr lang="en-US" altLang="ja-JP" sz="1600" i="1">
                                    <a:latin typeface="Cambria Math"/>
                                  </a:rPr>
                                  <m:t>−</m:t>
                                </m:r>
                                <m:func>
                                  <m:funcPr>
                                    <m:ctrlPr>
                                      <a:rPr lang="en-US" altLang="ja-JP" sz="1600" i="1">
                                        <a:latin typeface="Cambria Math"/>
                                      </a:rPr>
                                    </m:ctrlPr>
                                  </m:funcPr>
                                  <m:fName>
                                    <m:r>
                                      <m:rPr>
                                        <m:sty m:val="p"/>
                                      </m:rPr>
                                      <a:rPr lang="en-US" altLang="ja-JP" sz="1600">
                                        <a:latin typeface="Cambria Math"/>
                                      </a:rPr>
                                      <m:t>log</m:t>
                                    </m:r>
                                  </m:fName>
                                  <m:e>
                                    <m:r>
                                      <a:rPr lang="en-US" altLang="ja-JP" sz="1600" i="1">
                                        <a:latin typeface="Cambria Math"/>
                                      </a:rPr>
                                      <m:t>𝑞</m:t>
                                    </m:r>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𝑧</m:t>
                                        </m:r>
                                      </m:e>
                                      <m:sub>
                                        <m:r>
                                          <a:rPr lang="en-US" altLang="ja-JP" sz="1600" b="0" i="1" smtClean="0">
                                            <a:latin typeface="Cambria Math"/>
                                          </a:rPr>
                                          <m:t>𝑠</m:t>
                                        </m:r>
                                      </m:sub>
                                    </m:sSub>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𝜇</m:t>
                                        </m:r>
                                      </m:e>
                                      <m:sub>
                                        <m:r>
                                          <a:rPr lang="en-US" altLang="ja-JP" sz="1600" b="0" i="1" smtClean="0">
                                            <a:latin typeface="Cambria Math"/>
                                          </a:rPr>
                                          <m:t>𝑠</m:t>
                                        </m:r>
                                      </m:sub>
                                    </m:sSub>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𝜋</m:t>
                                        </m:r>
                                      </m:e>
                                      <m:sub>
                                        <m:r>
                                          <a:rPr lang="en-US" altLang="ja-JP" sz="1600" b="0" i="1" smtClean="0">
                                            <a:latin typeface="Cambria Math"/>
                                          </a:rPr>
                                          <m:t>𝑠</m:t>
                                        </m:r>
                                      </m:sub>
                                    </m:sSub>
                                    <m:r>
                                      <a:rPr lang="en-US" altLang="ja-JP" sz="1600" i="1">
                                        <a:latin typeface="Cambria Math"/>
                                      </a:rPr>
                                      <m:t>)</m:t>
                                    </m:r>
                                  </m:e>
                                </m:func>
                              </m:e>
                            </m:func>
                          </m:e>
                        </m:d>
                      </m:e>
                    </m:nary>
                  </m:oMath>
                </a14:m>
                <a:endParaRPr lang="en-US" altLang="ja-JP" sz="1600" dirty="0"/>
              </a:p>
              <a:p>
                <a:r>
                  <a:rPr kumimoji="1" lang="en-US" altLang="ja-JP" sz="1600" dirty="0"/>
                  <a:t>	</a:t>
                </a:r>
                <a:r>
                  <a:rPr lang="en-US" altLang="ja-JP" sz="1600" dirty="0"/>
                  <a:t> </a:t>
                </a:r>
                <a14:m>
                  <m:oMath xmlns:m="http://schemas.openxmlformats.org/officeDocument/2006/math">
                    <m:sSub>
                      <m:sSubPr>
                        <m:ctrlPr>
                          <a:rPr lang="en-US" altLang="ja-JP" sz="1600" b="0" i="1" smtClean="0">
                            <a:latin typeface="Cambria Math"/>
                          </a:rPr>
                        </m:ctrlPr>
                      </m:sSubPr>
                      <m:e>
                        <m:r>
                          <a:rPr lang="en-US" altLang="ja-JP" sz="1600" i="1">
                            <a:latin typeface="Cambria Math"/>
                          </a:rPr>
                          <m:t>𝜆</m:t>
                        </m:r>
                      </m:e>
                      <m:sub>
                        <m:sSub>
                          <m:sSubPr>
                            <m:ctrlPr>
                              <a:rPr lang="en-US" altLang="ja-JP" sz="1600" b="0" i="1" smtClean="0">
                                <a:latin typeface="Cambria Math"/>
                              </a:rPr>
                            </m:ctrlPr>
                          </m:sSubPr>
                          <m:e>
                            <m:r>
                              <a:rPr lang="en-US" altLang="ja-JP" sz="1600" b="0" i="1" smtClean="0">
                                <a:latin typeface="Cambria Math"/>
                              </a:rPr>
                              <m:t>𝜇</m:t>
                            </m:r>
                          </m:e>
                          <m:sub>
                            <m:r>
                              <a:rPr lang="en-US" altLang="ja-JP" sz="1600" b="0" i="1" smtClean="0">
                                <a:latin typeface="Cambria Math"/>
                              </a:rPr>
                              <m:t>𝑘</m:t>
                            </m:r>
                          </m:sub>
                        </m:sSub>
                      </m:sub>
                    </m:sSub>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𝜆</m:t>
                        </m:r>
                      </m:e>
                      <m:sub>
                        <m:sSub>
                          <m:sSubPr>
                            <m:ctrlPr>
                              <a:rPr lang="en-US" altLang="ja-JP" sz="1600" b="0" i="1" smtClean="0">
                                <a:latin typeface="Cambria Math"/>
                              </a:rPr>
                            </m:ctrlPr>
                          </m:sSubPr>
                          <m:e>
                            <m:r>
                              <a:rPr lang="en-US" altLang="ja-JP" sz="1600" b="0" i="1" smtClean="0">
                                <a:latin typeface="Cambria Math"/>
                              </a:rPr>
                              <m:t>𝜇</m:t>
                            </m:r>
                          </m:e>
                          <m:sub>
                            <m:r>
                              <a:rPr lang="en-US" altLang="ja-JP" sz="1600" b="0" i="1" smtClean="0">
                                <a:latin typeface="Cambria Math"/>
                              </a:rPr>
                              <m:t>𝑘</m:t>
                            </m:r>
                          </m:sub>
                        </m:sSub>
                      </m:sub>
                    </m:sSub>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𝜌</m:t>
                        </m:r>
                      </m:e>
                      <m:sub>
                        <m:r>
                          <a:rPr lang="en-US" altLang="ja-JP" sz="1600" b="0" i="1" smtClean="0">
                            <a:latin typeface="Cambria Math"/>
                          </a:rPr>
                          <m:t>𝑡</m:t>
                        </m:r>
                      </m:sub>
                    </m:sSub>
                    <m:f>
                      <m:fPr>
                        <m:ctrlPr>
                          <a:rPr lang="en-US" altLang="ja-JP" sz="1600" i="1">
                            <a:latin typeface="Cambria Math"/>
                            <a:ea typeface="Cambria Math"/>
                          </a:rPr>
                        </m:ctrlPr>
                      </m:fPr>
                      <m:num>
                        <m:r>
                          <a:rPr lang="en-US" altLang="ja-JP" sz="1600" i="1">
                            <a:latin typeface="Cambria Math"/>
                            <a:ea typeface="Cambria Math"/>
                          </a:rPr>
                          <m:t>1</m:t>
                        </m:r>
                      </m:num>
                      <m:den>
                        <m:r>
                          <a:rPr lang="en-US" altLang="ja-JP" sz="1600" i="1">
                            <a:latin typeface="Cambria Math"/>
                            <a:ea typeface="Cambria Math"/>
                          </a:rPr>
                          <m:t>𝑆</m:t>
                        </m:r>
                      </m:den>
                    </m:f>
                    <m:nary>
                      <m:naryPr>
                        <m:chr m:val="∑"/>
                        <m:ctrlPr>
                          <a:rPr lang="en-US" altLang="ja-JP" sz="1600" i="1">
                            <a:latin typeface="Cambria Math"/>
                            <a:ea typeface="Cambria Math"/>
                          </a:rPr>
                        </m:ctrlPr>
                      </m:naryPr>
                      <m:sub>
                        <m:r>
                          <m:rPr>
                            <m:brk m:alnAt="23"/>
                          </m:rPr>
                          <a:rPr lang="en-US" altLang="ja-JP" sz="1600" i="1">
                            <a:latin typeface="Cambria Math"/>
                            <a:ea typeface="Cambria Math"/>
                          </a:rPr>
                          <m:t>𝑠</m:t>
                        </m:r>
                        <m:r>
                          <a:rPr lang="en-US" altLang="ja-JP" sz="1600" i="1">
                            <a:latin typeface="Cambria Math"/>
                            <a:ea typeface="Cambria Math"/>
                          </a:rPr>
                          <m:t>=1</m:t>
                        </m:r>
                      </m:sub>
                      <m:sup>
                        <m:r>
                          <a:rPr lang="en-US" altLang="ja-JP" sz="1600" i="1">
                            <a:latin typeface="Cambria Math"/>
                            <a:ea typeface="Cambria Math"/>
                          </a:rPr>
                          <m:t>𝑆</m:t>
                        </m:r>
                      </m:sup>
                      <m:e>
                        <m:d>
                          <m:dPr>
                            <m:ctrlPr>
                              <a:rPr lang="en-US" altLang="ja-JP" sz="1600" i="1">
                                <a:latin typeface="Cambria Math"/>
                              </a:rPr>
                            </m:ctrlPr>
                          </m:dPr>
                          <m:e>
                            <m:sSub>
                              <m:sSubPr>
                                <m:ctrlPr>
                                  <a:rPr lang="en-US" altLang="ja-JP" sz="1600" i="1">
                                    <a:latin typeface="Cambria Math"/>
                                  </a:rPr>
                                </m:ctrlPr>
                              </m:sSubPr>
                              <m:e>
                                <m:r>
                                  <a:rPr lang="en-US" altLang="ja-JP" sz="1600">
                                    <a:latin typeface="Cambria Math"/>
                                  </a:rPr>
                                  <m:t>𝛻</m:t>
                                </m:r>
                              </m:e>
                              <m:sub>
                                <m:sSub>
                                  <m:sSubPr>
                                    <m:ctrlPr>
                                      <a:rPr lang="en-US" altLang="ja-JP" sz="1600" b="0" i="1" smtClean="0">
                                        <a:latin typeface="Cambria Math"/>
                                      </a:rPr>
                                    </m:ctrlPr>
                                  </m:sSubPr>
                                  <m:e>
                                    <m:r>
                                      <a:rPr lang="en-US" altLang="ja-JP" sz="1600" i="1">
                                        <a:latin typeface="Cambria Math"/>
                                      </a:rPr>
                                      <m:t>𝜆</m:t>
                                    </m:r>
                                  </m:e>
                                  <m:sub>
                                    <m:sSub>
                                      <m:sSubPr>
                                        <m:ctrlPr>
                                          <a:rPr lang="en-US" altLang="ja-JP" sz="1600" b="0" i="1" smtClean="0">
                                            <a:latin typeface="Cambria Math"/>
                                          </a:rPr>
                                        </m:ctrlPr>
                                      </m:sSubPr>
                                      <m:e>
                                        <m:r>
                                          <a:rPr lang="en-US" altLang="ja-JP" sz="1600" b="0" i="1" smtClean="0">
                                            <a:latin typeface="Cambria Math"/>
                                          </a:rPr>
                                          <m:t>𝜇</m:t>
                                        </m:r>
                                      </m:e>
                                      <m:sub>
                                        <m:r>
                                          <a:rPr lang="en-US" altLang="ja-JP" sz="1600" b="0" i="1" smtClean="0">
                                            <a:latin typeface="Cambria Math"/>
                                          </a:rPr>
                                          <m:t>𝑘</m:t>
                                        </m:r>
                                      </m:sub>
                                    </m:sSub>
                                  </m:sub>
                                </m:sSub>
                              </m:sub>
                            </m:sSub>
                            <m:func>
                              <m:funcPr>
                                <m:ctrlPr>
                                  <a:rPr lang="en-US" altLang="ja-JP" sz="1600" i="1">
                                    <a:latin typeface="Cambria Math"/>
                                  </a:rPr>
                                </m:ctrlPr>
                              </m:funcPr>
                              <m:fName>
                                <m:r>
                                  <m:rPr>
                                    <m:sty m:val="p"/>
                                  </m:rPr>
                                  <a:rPr lang="en-US" altLang="ja-JP" sz="1600">
                                    <a:latin typeface="Cambria Math"/>
                                  </a:rPr>
                                  <m:t>log</m:t>
                                </m:r>
                              </m:fName>
                              <m:e>
                                <m:r>
                                  <a:rPr lang="en-US" altLang="ja-JP" sz="1600" i="1">
                                    <a:latin typeface="Cambria Math"/>
                                  </a:rPr>
                                  <m:t>𝑞</m:t>
                                </m:r>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𝑧</m:t>
                                    </m:r>
                                  </m:e>
                                  <m:sub>
                                    <m:r>
                                      <a:rPr lang="en-US" altLang="ja-JP" sz="1600" b="0" i="1" smtClean="0">
                                        <a:latin typeface="Cambria Math"/>
                                      </a:rPr>
                                      <m:t>𝑠</m:t>
                                    </m:r>
                                  </m:sub>
                                </m:sSub>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𝜇</m:t>
                                    </m:r>
                                  </m:e>
                                  <m:sub>
                                    <m:r>
                                      <a:rPr lang="en-US" altLang="ja-JP" sz="1600" b="0" i="1" smtClean="0">
                                        <a:latin typeface="Cambria Math"/>
                                      </a:rPr>
                                      <m:t>𝑠</m:t>
                                    </m:r>
                                  </m:sub>
                                </m:sSub>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𝜋</m:t>
                                    </m:r>
                                  </m:e>
                                  <m:sub>
                                    <m:r>
                                      <a:rPr lang="en-US" altLang="ja-JP" sz="1600" b="0" i="1" smtClean="0">
                                        <a:latin typeface="Cambria Math"/>
                                      </a:rPr>
                                      <m:t>𝑠</m:t>
                                    </m:r>
                                  </m:sub>
                                </m:sSub>
                                <m:r>
                                  <a:rPr lang="en-US" altLang="ja-JP" sz="1600" i="1">
                                    <a:latin typeface="Cambria Math"/>
                                  </a:rPr>
                                  <m:t>)</m:t>
                                </m:r>
                              </m:e>
                            </m:func>
                          </m:e>
                        </m:d>
                        <m:d>
                          <m:dPr>
                            <m:ctrlPr>
                              <a:rPr lang="en-US" altLang="ja-JP" sz="1600" i="1">
                                <a:latin typeface="Cambria Math"/>
                              </a:rPr>
                            </m:ctrlPr>
                          </m:dPr>
                          <m:e>
                            <m:func>
                              <m:funcPr>
                                <m:ctrlPr>
                                  <a:rPr lang="en-US" altLang="ja-JP" sz="1600" i="1">
                                    <a:latin typeface="Cambria Math"/>
                                  </a:rPr>
                                </m:ctrlPr>
                              </m:funcPr>
                              <m:fName>
                                <m:r>
                                  <m:rPr>
                                    <m:sty m:val="p"/>
                                  </m:rPr>
                                  <a:rPr lang="en-US" altLang="ja-JP" sz="1600">
                                    <a:latin typeface="Cambria Math"/>
                                  </a:rPr>
                                  <m:t>log</m:t>
                                </m:r>
                              </m:fName>
                              <m:e>
                                <m:r>
                                  <a:rPr lang="en-US" altLang="ja-JP" sz="1600" i="1">
                                    <a:latin typeface="Cambria Math"/>
                                  </a:rPr>
                                  <m:t>𝑝</m:t>
                                </m:r>
                                <m:d>
                                  <m:dPr>
                                    <m:ctrlPr>
                                      <a:rPr lang="en-US" altLang="ja-JP" sz="1600" i="1">
                                        <a:latin typeface="Cambria Math"/>
                                      </a:rPr>
                                    </m:ctrlPr>
                                  </m:dPr>
                                  <m:e>
                                    <m:r>
                                      <a:rPr lang="en-US" altLang="ja-JP" sz="1600" i="1">
                                        <a:latin typeface="Cambria Math"/>
                                      </a:rPr>
                                      <m:t>𝑥</m:t>
                                    </m:r>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𝑧</m:t>
                                        </m:r>
                                      </m:e>
                                      <m:sub>
                                        <m:r>
                                          <a:rPr lang="en-US" altLang="ja-JP" sz="1600" b="0" i="1" smtClean="0">
                                            <a:latin typeface="Cambria Math"/>
                                          </a:rPr>
                                          <m:t>𝑠</m:t>
                                        </m:r>
                                      </m:sub>
                                    </m:sSub>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𝜋</m:t>
                                        </m:r>
                                      </m:e>
                                      <m:sub>
                                        <m:r>
                                          <a:rPr lang="en-US" altLang="ja-JP" sz="1600" b="0" i="1" smtClean="0">
                                            <a:latin typeface="Cambria Math"/>
                                          </a:rPr>
                                          <m:t>𝑠</m:t>
                                        </m:r>
                                      </m:sub>
                                    </m:sSub>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𝜇</m:t>
                                        </m:r>
                                      </m:e>
                                      <m:sub>
                                        <m:r>
                                          <a:rPr lang="en-US" altLang="ja-JP" sz="1600" b="0" i="1" smtClean="0">
                                            <a:latin typeface="Cambria Math"/>
                                          </a:rPr>
                                          <m:t>𝑠</m:t>
                                        </m:r>
                                      </m:sub>
                                    </m:sSub>
                                  </m:e>
                                </m:d>
                                <m:r>
                                  <a:rPr lang="en-US" altLang="ja-JP" sz="1600" i="1">
                                    <a:latin typeface="Cambria Math"/>
                                  </a:rPr>
                                  <m:t>−</m:t>
                                </m:r>
                                <m:func>
                                  <m:funcPr>
                                    <m:ctrlPr>
                                      <a:rPr lang="en-US" altLang="ja-JP" sz="1600" i="1">
                                        <a:latin typeface="Cambria Math"/>
                                      </a:rPr>
                                    </m:ctrlPr>
                                  </m:funcPr>
                                  <m:fName>
                                    <m:r>
                                      <m:rPr>
                                        <m:sty m:val="p"/>
                                      </m:rPr>
                                      <a:rPr lang="en-US" altLang="ja-JP" sz="1600">
                                        <a:latin typeface="Cambria Math"/>
                                      </a:rPr>
                                      <m:t>log</m:t>
                                    </m:r>
                                  </m:fName>
                                  <m:e>
                                    <m:r>
                                      <a:rPr lang="en-US" altLang="ja-JP" sz="1600" i="1">
                                        <a:latin typeface="Cambria Math"/>
                                      </a:rPr>
                                      <m:t>𝑞</m:t>
                                    </m:r>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𝑧</m:t>
                                        </m:r>
                                      </m:e>
                                      <m:sub>
                                        <m:r>
                                          <a:rPr lang="en-US" altLang="ja-JP" sz="1600" b="0" i="1" smtClean="0">
                                            <a:latin typeface="Cambria Math"/>
                                          </a:rPr>
                                          <m:t>𝑠</m:t>
                                        </m:r>
                                      </m:sub>
                                    </m:sSub>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𝜇</m:t>
                                        </m:r>
                                      </m:e>
                                      <m:sub>
                                        <m:r>
                                          <a:rPr lang="en-US" altLang="ja-JP" sz="1600" b="0" i="1" smtClean="0">
                                            <a:latin typeface="Cambria Math"/>
                                          </a:rPr>
                                          <m:t>𝑠</m:t>
                                        </m:r>
                                      </m:sub>
                                    </m:sSub>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𝜋</m:t>
                                        </m:r>
                                      </m:e>
                                      <m:sub>
                                        <m:r>
                                          <a:rPr lang="en-US" altLang="ja-JP" sz="1600" b="0" i="1" smtClean="0">
                                            <a:latin typeface="Cambria Math"/>
                                          </a:rPr>
                                          <m:t>𝑠</m:t>
                                        </m:r>
                                      </m:sub>
                                    </m:sSub>
                                    <m:r>
                                      <a:rPr lang="en-US" altLang="ja-JP" sz="1600" i="1">
                                        <a:latin typeface="Cambria Math"/>
                                      </a:rPr>
                                      <m:t>)</m:t>
                                    </m:r>
                                  </m:e>
                                </m:func>
                              </m:e>
                            </m:func>
                          </m:e>
                        </m:d>
                      </m:e>
                    </m:nary>
                  </m:oMath>
                </a14:m>
                <a:endParaRPr kumimoji="1" lang="en-US" altLang="ja-JP" sz="1600" dirty="0"/>
              </a:p>
              <a:p>
                <a:r>
                  <a:rPr lang="en-US" altLang="ja-JP" sz="1600" dirty="0"/>
                  <a:t>	</a:t>
                </a:r>
                <a14:m>
                  <m:oMath xmlns:m="http://schemas.openxmlformats.org/officeDocument/2006/math">
                    <m:sSub>
                      <m:sSubPr>
                        <m:ctrlPr>
                          <a:rPr lang="en-US" altLang="ja-JP" sz="1600" b="0" i="1" smtClean="0">
                            <a:latin typeface="Cambria Math"/>
                          </a:rPr>
                        </m:ctrlPr>
                      </m:sSubPr>
                      <m:e>
                        <m:r>
                          <a:rPr lang="en-US" altLang="ja-JP" sz="1600" i="1">
                            <a:latin typeface="Cambria Math"/>
                          </a:rPr>
                          <m:t>𝜆</m:t>
                        </m:r>
                      </m:e>
                      <m:sub>
                        <m:r>
                          <a:rPr lang="en-US" altLang="ja-JP" sz="1600" b="0" i="1" smtClean="0">
                            <a:latin typeface="Cambria Math"/>
                          </a:rPr>
                          <m:t>𝜋</m:t>
                        </m:r>
                      </m:sub>
                    </m:sSub>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𝜆</m:t>
                        </m:r>
                      </m:e>
                      <m:sub>
                        <m:r>
                          <a:rPr lang="en-US" altLang="ja-JP" sz="1600" b="0" i="1" smtClean="0">
                            <a:latin typeface="Cambria Math"/>
                          </a:rPr>
                          <m:t>𝜋</m:t>
                        </m:r>
                      </m:sub>
                    </m:sSub>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𝜌</m:t>
                        </m:r>
                      </m:e>
                      <m:sub>
                        <m:r>
                          <a:rPr lang="en-US" altLang="ja-JP" sz="1600" b="0" i="1" smtClean="0">
                            <a:latin typeface="Cambria Math"/>
                          </a:rPr>
                          <m:t>𝑡</m:t>
                        </m:r>
                      </m:sub>
                    </m:sSub>
                    <m:f>
                      <m:fPr>
                        <m:ctrlPr>
                          <a:rPr lang="en-US" altLang="ja-JP" sz="1600" i="1">
                            <a:latin typeface="Cambria Math"/>
                            <a:ea typeface="Cambria Math"/>
                          </a:rPr>
                        </m:ctrlPr>
                      </m:fPr>
                      <m:num>
                        <m:r>
                          <a:rPr lang="en-US" altLang="ja-JP" sz="1600" i="1">
                            <a:latin typeface="Cambria Math"/>
                            <a:ea typeface="Cambria Math"/>
                          </a:rPr>
                          <m:t>1</m:t>
                        </m:r>
                      </m:num>
                      <m:den>
                        <m:r>
                          <a:rPr lang="en-US" altLang="ja-JP" sz="1600" i="1">
                            <a:latin typeface="Cambria Math"/>
                            <a:ea typeface="Cambria Math"/>
                          </a:rPr>
                          <m:t>𝑆</m:t>
                        </m:r>
                      </m:den>
                    </m:f>
                    <m:nary>
                      <m:naryPr>
                        <m:chr m:val="∑"/>
                        <m:ctrlPr>
                          <a:rPr lang="en-US" altLang="ja-JP" sz="1600" i="1">
                            <a:latin typeface="Cambria Math"/>
                            <a:ea typeface="Cambria Math"/>
                          </a:rPr>
                        </m:ctrlPr>
                      </m:naryPr>
                      <m:sub>
                        <m:r>
                          <m:rPr>
                            <m:brk m:alnAt="23"/>
                          </m:rPr>
                          <a:rPr lang="en-US" altLang="ja-JP" sz="1600" i="1">
                            <a:latin typeface="Cambria Math"/>
                            <a:ea typeface="Cambria Math"/>
                          </a:rPr>
                          <m:t>𝑠</m:t>
                        </m:r>
                        <m:r>
                          <a:rPr lang="en-US" altLang="ja-JP" sz="1600" i="1">
                            <a:latin typeface="Cambria Math"/>
                            <a:ea typeface="Cambria Math"/>
                          </a:rPr>
                          <m:t>=1</m:t>
                        </m:r>
                      </m:sub>
                      <m:sup>
                        <m:r>
                          <a:rPr lang="en-US" altLang="ja-JP" sz="1600" i="1">
                            <a:latin typeface="Cambria Math"/>
                            <a:ea typeface="Cambria Math"/>
                          </a:rPr>
                          <m:t>𝑆</m:t>
                        </m:r>
                      </m:sup>
                      <m:e>
                        <m:d>
                          <m:dPr>
                            <m:ctrlPr>
                              <a:rPr lang="en-US" altLang="ja-JP" sz="1600" i="1">
                                <a:latin typeface="Cambria Math"/>
                              </a:rPr>
                            </m:ctrlPr>
                          </m:dPr>
                          <m:e>
                            <m:sSub>
                              <m:sSubPr>
                                <m:ctrlPr>
                                  <a:rPr lang="en-US" altLang="ja-JP" sz="1600" i="1">
                                    <a:latin typeface="Cambria Math"/>
                                  </a:rPr>
                                </m:ctrlPr>
                              </m:sSubPr>
                              <m:e>
                                <m:r>
                                  <a:rPr lang="en-US" altLang="ja-JP" sz="1600">
                                    <a:latin typeface="Cambria Math"/>
                                  </a:rPr>
                                  <m:t>𝛻</m:t>
                                </m:r>
                              </m:e>
                              <m:sub>
                                <m:sSub>
                                  <m:sSubPr>
                                    <m:ctrlPr>
                                      <a:rPr lang="en-US" altLang="ja-JP" sz="1600" b="0" i="1" smtClean="0">
                                        <a:latin typeface="Cambria Math"/>
                                      </a:rPr>
                                    </m:ctrlPr>
                                  </m:sSubPr>
                                  <m:e>
                                    <m:r>
                                      <a:rPr lang="en-US" altLang="ja-JP" sz="1600" i="1">
                                        <a:latin typeface="Cambria Math"/>
                                      </a:rPr>
                                      <m:t>𝜆</m:t>
                                    </m:r>
                                  </m:e>
                                  <m:sub>
                                    <m:r>
                                      <a:rPr lang="en-US" altLang="ja-JP" sz="1600" b="0" i="1" smtClean="0">
                                        <a:latin typeface="Cambria Math"/>
                                      </a:rPr>
                                      <m:t>𝜋</m:t>
                                    </m:r>
                                  </m:sub>
                                </m:sSub>
                              </m:sub>
                            </m:sSub>
                            <m:func>
                              <m:funcPr>
                                <m:ctrlPr>
                                  <a:rPr lang="en-US" altLang="ja-JP" sz="1600" i="1">
                                    <a:latin typeface="Cambria Math"/>
                                  </a:rPr>
                                </m:ctrlPr>
                              </m:funcPr>
                              <m:fName>
                                <m:r>
                                  <m:rPr>
                                    <m:sty m:val="p"/>
                                  </m:rPr>
                                  <a:rPr lang="en-US" altLang="ja-JP" sz="1600">
                                    <a:latin typeface="Cambria Math"/>
                                  </a:rPr>
                                  <m:t>log</m:t>
                                </m:r>
                              </m:fName>
                              <m:e>
                                <m:r>
                                  <a:rPr lang="en-US" altLang="ja-JP" sz="1600" i="1">
                                    <a:latin typeface="Cambria Math"/>
                                  </a:rPr>
                                  <m:t>𝑞</m:t>
                                </m:r>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𝑧</m:t>
                                    </m:r>
                                  </m:e>
                                  <m:sub>
                                    <m:r>
                                      <a:rPr lang="en-US" altLang="ja-JP" sz="1600" b="0" i="1" smtClean="0">
                                        <a:latin typeface="Cambria Math"/>
                                      </a:rPr>
                                      <m:t>𝑠</m:t>
                                    </m:r>
                                  </m:sub>
                                </m:sSub>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𝜇</m:t>
                                    </m:r>
                                  </m:e>
                                  <m:sub>
                                    <m:r>
                                      <a:rPr lang="en-US" altLang="ja-JP" sz="1600" b="0" i="1" smtClean="0">
                                        <a:latin typeface="Cambria Math"/>
                                      </a:rPr>
                                      <m:t>𝑠</m:t>
                                    </m:r>
                                  </m:sub>
                                </m:sSub>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𝜋</m:t>
                                    </m:r>
                                  </m:e>
                                  <m:sub>
                                    <m:r>
                                      <a:rPr lang="en-US" altLang="ja-JP" sz="1600" b="0" i="1" smtClean="0">
                                        <a:latin typeface="Cambria Math"/>
                                      </a:rPr>
                                      <m:t>𝑠</m:t>
                                    </m:r>
                                  </m:sub>
                                </m:sSub>
                                <m:r>
                                  <a:rPr lang="en-US" altLang="ja-JP" sz="1600" i="1">
                                    <a:latin typeface="Cambria Math"/>
                                  </a:rPr>
                                  <m:t>)</m:t>
                                </m:r>
                              </m:e>
                            </m:func>
                          </m:e>
                        </m:d>
                        <m:d>
                          <m:dPr>
                            <m:ctrlPr>
                              <a:rPr lang="en-US" altLang="ja-JP" sz="1600" i="1">
                                <a:latin typeface="Cambria Math"/>
                              </a:rPr>
                            </m:ctrlPr>
                          </m:dPr>
                          <m:e>
                            <m:func>
                              <m:funcPr>
                                <m:ctrlPr>
                                  <a:rPr lang="en-US" altLang="ja-JP" sz="1600" i="1">
                                    <a:latin typeface="Cambria Math"/>
                                  </a:rPr>
                                </m:ctrlPr>
                              </m:funcPr>
                              <m:fName>
                                <m:r>
                                  <m:rPr>
                                    <m:sty m:val="p"/>
                                  </m:rPr>
                                  <a:rPr lang="en-US" altLang="ja-JP" sz="1600">
                                    <a:latin typeface="Cambria Math"/>
                                  </a:rPr>
                                  <m:t>log</m:t>
                                </m:r>
                              </m:fName>
                              <m:e>
                                <m:r>
                                  <a:rPr lang="en-US" altLang="ja-JP" sz="1600" i="1">
                                    <a:latin typeface="Cambria Math"/>
                                  </a:rPr>
                                  <m:t>𝑝</m:t>
                                </m:r>
                                <m:d>
                                  <m:dPr>
                                    <m:ctrlPr>
                                      <a:rPr lang="en-US" altLang="ja-JP" sz="1600" i="1">
                                        <a:latin typeface="Cambria Math"/>
                                      </a:rPr>
                                    </m:ctrlPr>
                                  </m:dPr>
                                  <m:e>
                                    <m:r>
                                      <a:rPr lang="en-US" altLang="ja-JP" sz="1600" i="1">
                                        <a:latin typeface="Cambria Math"/>
                                      </a:rPr>
                                      <m:t>𝑥</m:t>
                                    </m:r>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𝑧</m:t>
                                        </m:r>
                                      </m:e>
                                      <m:sub>
                                        <m:r>
                                          <a:rPr lang="en-US" altLang="ja-JP" sz="1600" b="0" i="1" smtClean="0">
                                            <a:latin typeface="Cambria Math"/>
                                          </a:rPr>
                                          <m:t>𝑠</m:t>
                                        </m:r>
                                      </m:sub>
                                    </m:sSub>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𝜋</m:t>
                                        </m:r>
                                      </m:e>
                                      <m:sub>
                                        <m:r>
                                          <a:rPr lang="en-US" altLang="ja-JP" sz="1600" b="0" i="1" smtClean="0">
                                            <a:latin typeface="Cambria Math"/>
                                          </a:rPr>
                                          <m:t>𝑠</m:t>
                                        </m:r>
                                      </m:sub>
                                    </m:sSub>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𝜇</m:t>
                                        </m:r>
                                      </m:e>
                                      <m:sub>
                                        <m:r>
                                          <a:rPr lang="en-US" altLang="ja-JP" sz="1600" b="0" i="1" smtClean="0">
                                            <a:latin typeface="Cambria Math"/>
                                          </a:rPr>
                                          <m:t>𝑠</m:t>
                                        </m:r>
                                      </m:sub>
                                    </m:sSub>
                                  </m:e>
                                </m:d>
                                <m:r>
                                  <a:rPr lang="en-US" altLang="ja-JP" sz="1600" i="1">
                                    <a:latin typeface="Cambria Math"/>
                                  </a:rPr>
                                  <m:t>−</m:t>
                                </m:r>
                                <m:func>
                                  <m:funcPr>
                                    <m:ctrlPr>
                                      <a:rPr lang="en-US" altLang="ja-JP" sz="1600" i="1">
                                        <a:latin typeface="Cambria Math"/>
                                      </a:rPr>
                                    </m:ctrlPr>
                                  </m:funcPr>
                                  <m:fName>
                                    <m:r>
                                      <m:rPr>
                                        <m:sty m:val="p"/>
                                      </m:rPr>
                                      <a:rPr lang="en-US" altLang="ja-JP" sz="1600">
                                        <a:latin typeface="Cambria Math"/>
                                      </a:rPr>
                                      <m:t>log</m:t>
                                    </m:r>
                                  </m:fName>
                                  <m:e>
                                    <m:r>
                                      <a:rPr lang="en-US" altLang="ja-JP" sz="1600" i="1">
                                        <a:latin typeface="Cambria Math"/>
                                      </a:rPr>
                                      <m:t>𝑞</m:t>
                                    </m:r>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𝑧</m:t>
                                        </m:r>
                                      </m:e>
                                      <m:sub>
                                        <m:r>
                                          <a:rPr lang="en-US" altLang="ja-JP" sz="1600" b="0" i="1" smtClean="0">
                                            <a:latin typeface="Cambria Math"/>
                                          </a:rPr>
                                          <m:t>𝑠</m:t>
                                        </m:r>
                                      </m:sub>
                                    </m:sSub>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𝜇</m:t>
                                        </m:r>
                                      </m:e>
                                      <m:sub>
                                        <m:r>
                                          <a:rPr lang="en-US" altLang="ja-JP" sz="1600" b="0" i="1" smtClean="0">
                                            <a:latin typeface="Cambria Math"/>
                                          </a:rPr>
                                          <m:t>𝑠</m:t>
                                        </m:r>
                                      </m:sub>
                                    </m:sSub>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𝜋</m:t>
                                        </m:r>
                                      </m:e>
                                      <m:sub>
                                        <m:r>
                                          <a:rPr lang="en-US" altLang="ja-JP" sz="1600" b="0" i="1" smtClean="0">
                                            <a:latin typeface="Cambria Math"/>
                                          </a:rPr>
                                          <m:t>𝑠</m:t>
                                        </m:r>
                                      </m:sub>
                                    </m:sSub>
                                    <m:r>
                                      <a:rPr lang="en-US" altLang="ja-JP" sz="1600" i="1">
                                        <a:latin typeface="Cambria Math"/>
                                      </a:rPr>
                                      <m:t>)</m:t>
                                    </m:r>
                                  </m:e>
                                </m:func>
                              </m:e>
                            </m:func>
                          </m:e>
                        </m:d>
                      </m:e>
                    </m:nary>
                  </m:oMath>
                </a14:m>
                <a:endParaRPr lang="en-US" altLang="ja-JP" sz="1600" dirty="0"/>
              </a:p>
              <a:p>
                <a:endParaRPr lang="ja-JP" altLang="en-US" sz="1600" dirty="0"/>
              </a:p>
              <a:p>
                <a:r>
                  <a:rPr kumimoji="1" lang="en-US" altLang="ja-JP" sz="1600" dirty="0"/>
                  <a:t>	</a:t>
                </a:r>
                <a14:m>
                  <m:oMath xmlns:m="http://schemas.openxmlformats.org/officeDocument/2006/math">
                    <m:r>
                      <a:rPr kumimoji="1" lang="en-US" altLang="ja-JP" sz="1600" b="0" i="1" smtClean="0">
                        <a:latin typeface="Cambria Math"/>
                      </a:rPr>
                      <m:t>𝑡</m:t>
                    </m:r>
                    <m:r>
                      <a:rPr kumimoji="1" lang="en-US" altLang="ja-JP" sz="1600" b="0" i="1" smtClean="0">
                        <a:latin typeface="Cambria Math"/>
                      </a:rPr>
                      <m:t>=</m:t>
                    </m:r>
                    <m:r>
                      <a:rPr kumimoji="1" lang="en-US" altLang="ja-JP" sz="1600" b="0" i="1" smtClean="0">
                        <a:latin typeface="Cambria Math"/>
                      </a:rPr>
                      <m:t>𝑡</m:t>
                    </m:r>
                    <m:r>
                      <a:rPr kumimoji="1" lang="en-US" altLang="ja-JP" sz="1600" b="0" i="1" smtClean="0">
                        <a:latin typeface="Cambria Math"/>
                      </a:rPr>
                      <m:t>+1</m:t>
                    </m:r>
                  </m:oMath>
                </a14:m>
                <a:endParaRPr kumimoji="1" lang="en-US" altLang="ja-JP" sz="1600" dirty="0"/>
              </a:p>
              <a:p>
                <a:r>
                  <a:rPr lang="en-US" altLang="ja-JP" sz="1600" b="1" dirty="0"/>
                  <a:t>end</a:t>
                </a:r>
                <a:endParaRPr kumimoji="1" lang="ja-JP" altLang="en-US" sz="1600" b="1" dirty="0"/>
              </a:p>
            </p:txBody>
          </p:sp>
        </mc:Choice>
        <mc:Fallback>
          <p:sp>
            <p:nvSpPr>
              <p:cNvPr id="3" name="テキスト ボックス 2"/>
              <p:cNvSpPr txBox="1">
                <a:spLocks noRot="1" noChangeAspect="1" noMove="1" noResize="1" noEditPoints="1" noAdjustHandles="1" noChangeArrowheads="1" noChangeShapeType="1" noTextEdit="1"/>
              </p:cNvSpPr>
              <p:nvPr/>
            </p:nvSpPr>
            <p:spPr>
              <a:xfrm>
                <a:off x="0" y="480669"/>
                <a:ext cx="12192000" cy="5870453"/>
              </a:xfrm>
              <a:prstGeom prst="rect">
                <a:avLst/>
              </a:prstGeom>
              <a:blipFill rotWithShape="1">
                <a:blip r:embed="rId3"/>
                <a:stretch>
                  <a:fillRect l="-250" t="-312" b="-415"/>
                </a:stretch>
              </a:blipFill>
            </p:spPr>
            <p:txBody>
              <a:bodyPr/>
              <a:lstStyle/>
              <a:p>
                <a:r>
                  <a:rPr lang="ja-JP" altLang="en-US">
                    <a:noFill/>
                  </a:rPr>
                  <a:t> </a:t>
                </a:r>
              </a:p>
            </p:txBody>
          </p:sp>
        </mc:Fallback>
      </mc:AlternateContent>
      <p:cxnSp>
        <p:nvCxnSpPr>
          <p:cNvPr id="7" name="直線矢印コネクタ 6"/>
          <p:cNvCxnSpPr/>
          <p:nvPr/>
        </p:nvCxnSpPr>
        <p:spPr>
          <a:xfrm flipH="1">
            <a:off x="304800" y="3116299"/>
            <a:ext cx="9526" cy="2970176"/>
          </a:xfrm>
          <a:prstGeom prst="straightConnector1">
            <a:avLst/>
          </a:prstGeom>
          <a:ln>
            <a:solidFill>
              <a:srgbClr val="004098"/>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テキスト ボックス 9"/>
              <p:cNvSpPr txBox="1"/>
              <p:nvPr/>
            </p:nvSpPr>
            <p:spPr>
              <a:xfrm>
                <a:off x="7105650" y="1019175"/>
                <a:ext cx="3400425" cy="369332"/>
              </a:xfrm>
              <a:prstGeom prst="rect">
                <a:avLst/>
              </a:prstGeom>
              <a:noFill/>
            </p:spPr>
            <p:txBody>
              <a:bodyPr wrap="square" rtlCol="0">
                <a:spAutoFit/>
              </a:bodyPr>
              <a:lstStyle/>
              <a:p>
                <a14:m>
                  <m:oMath xmlns:m="http://schemas.openxmlformats.org/officeDocument/2006/math">
                    <m:r>
                      <a:rPr kumimoji="1" lang="en-US" altLang="ja-JP" b="0" i="1" smtClean="0">
                        <a:latin typeface="Cambria Math"/>
                      </a:rPr>
                      <m:t>𝑝</m:t>
                    </m:r>
                  </m:oMath>
                </a14:m>
                <a:r>
                  <a:rPr kumimoji="1" lang="ja-JP" altLang="en-US" dirty="0" smtClean="0"/>
                  <a:t>も更新される。</a:t>
                </a:r>
                <a:endParaRPr kumimoji="1" lang="ja-JP" altLang="en-US"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7105650" y="1019175"/>
                <a:ext cx="3400425" cy="369332"/>
              </a:xfrm>
              <a:prstGeom prst="rect">
                <a:avLst/>
              </a:prstGeom>
              <a:blipFill rotWithShape="1">
                <a:blip r:embed="rId4"/>
                <a:stretch>
                  <a:fillRect t="-13115" b="-1967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6709523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1458</TotalTime>
  <Words>2606</Words>
  <Application>Microsoft Office PowerPoint</Application>
  <PresentationFormat>ユーザー設定</PresentationFormat>
  <Paragraphs>191</Paragraphs>
  <Slides>9</Slides>
  <Notes>9</Notes>
  <HiddenSlides>0</HiddenSlides>
  <MMClips>0</MMClips>
  <ScaleCrop>false</ScaleCrop>
  <HeadingPairs>
    <vt:vector size="4" baseType="variant">
      <vt:variant>
        <vt:lpstr>テーマ</vt:lpstr>
      </vt:variant>
      <vt:variant>
        <vt:i4>1</vt:i4>
      </vt:variant>
      <vt:variant>
        <vt:lpstr>スライド タイトル</vt:lpstr>
      </vt:variant>
      <vt:variant>
        <vt:i4>9</vt:i4>
      </vt:variant>
    </vt:vector>
  </HeadingPairs>
  <TitlesOfParts>
    <vt:vector size="10" baseType="lpstr">
      <vt:lpstr>Office テーマ</vt:lpstr>
      <vt:lpstr>1次元Gaussian Mixture Modelに対するBasic BBVIの実装</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1次元GMMに対するBasic BBVIの実装</dc:title>
  <dc:creator>和貴</dc:creator>
  <cp:lastModifiedBy>2016-020</cp:lastModifiedBy>
  <cp:revision>71</cp:revision>
  <cp:lastPrinted>2017-09-01T02:18:41Z</cp:lastPrinted>
  <dcterms:created xsi:type="dcterms:W3CDTF">2017-08-08T11:57:47Z</dcterms:created>
  <dcterms:modified xsi:type="dcterms:W3CDTF">2017-10-26T10:16:50Z</dcterms:modified>
</cp:coreProperties>
</file>