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9" r:id="rId4"/>
    <p:sldId id="270" r:id="rId5"/>
    <p:sldId id="257" r:id="rId6"/>
    <p:sldId id="271" r:id="rId7"/>
    <p:sldId id="272" r:id="rId8"/>
    <p:sldId id="273" r:id="rId9"/>
    <p:sldId id="274" r:id="rId10"/>
    <p:sldId id="261" r:id="rId11"/>
    <p:sldId id="275" r:id="rId12"/>
    <p:sldId id="276" r:id="rId13"/>
    <p:sldId id="277" r:id="rId14"/>
    <p:sldId id="278" r:id="rId15"/>
    <p:sldId id="279" r:id="rId16"/>
    <p:sldId id="280" r:id="rId17"/>
    <p:sldId id="265" r:id="rId18"/>
    <p:sldId id="266"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73F4C-5B9A-46CC-AD5F-739C739DB237}" type="datetimeFigureOut">
              <a:rPr kumimoji="1" lang="ja-JP" altLang="en-US" smtClean="0"/>
              <a:t>2017/10/30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FDC273-7038-47E2-8EC8-AEE563D19D92}" type="slidenum">
              <a:rPr kumimoji="1" lang="ja-JP" altLang="en-US" smtClean="0"/>
              <a:t>‹#›</a:t>
            </a:fld>
            <a:endParaRPr kumimoji="1" lang="ja-JP" altLang="en-US"/>
          </a:p>
        </p:txBody>
      </p:sp>
    </p:spTree>
    <p:extLst>
      <p:ext uri="{BB962C8B-B14F-4D97-AF65-F5344CB8AC3E}">
        <p14:creationId xmlns:p14="http://schemas.microsoft.com/office/powerpoint/2010/main" val="35786840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F139F2D-4484-4D03-9301-F6DCCCEADFF4}" type="slidenum">
              <a:rPr kumimoji="1" lang="ja-JP" altLang="en-US" smtClean="0"/>
              <a:t>2</a:t>
            </a:fld>
            <a:endParaRPr kumimoji="1" lang="ja-JP" altLang="en-US"/>
          </a:p>
        </p:txBody>
      </p:sp>
    </p:spTree>
    <p:extLst>
      <p:ext uri="{BB962C8B-B14F-4D97-AF65-F5344CB8AC3E}">
        <p14:creationId xmlns:p14="http://schemas.microsoft.com/office/powerpoint/2010/main" val="414261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85781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111492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266843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166924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120438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429479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171819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2611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50397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422540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A4765BA-2E84-44DB-BDA0-F83F602ECDB7}" type="datetimeFigureOut">
              <a:rPr kumimoji="1" lang="ja-JP" altLang="en-US" smtClean="0"/>
              <a:t>2017/10/30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407767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765BA-2E84-44DB-BDA0-F83F602ECDB7}" type="datetimeFigureOut">
              <a:rPr kumimoji="1" lang="ja-JP" altLang="en-US" smtClean="0"/>
              <a:t>2017/10/30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1160F-3C6C-46B2-8B69-D8DA27AB3507}" type="slidenum">
              <a:rPr kumimoji="1" lang="ja-JP" altLang="en-US" smtClean="0"/>
              <a:t>‹#›</a:t>
            </a:fld>
            <a:endParaRPr kumimoji="1" lang="ja-JP" altLang="en-US"/>
          </a:p>
        </p:txBody>
      </p:sp>
    </p:spTree>
    <p:extLst>
      <p:ext uri="{BB962C8B-B14F-4D97-AF65-F5344CB8AC3E}">
        <p14:creationId xmlns:p14="http://schemas.microsoft.com/office/powerpoint/2010/main" val="179078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1</a:t>
            </a:r>
            <a:r>
              <a:rPr kumimoji="1" lang="ja-JP" altLang="en-US" dirty="0" smtClean="0"/>
              <a:t>次元</a:t>
            </a:r>
            <a:r>
              <a:rPr kumimoji="1" lang="en-US" altLang="ja-JP" dirty="0" smtClean="0"/>
              <a:t>GMM</a:t>
            </a:r>
            <a:r>
              <a:rPr kumimoji="1" lang="ja-JP" altLang="en-US" dirty="0" smtClean="0"/>
              <a:t>に対する</a:t>
            </a:r>
            <a:r>
              <a:rPr kumimoji="1" lang="en-US" altLang="ja-JP" dirty="0" smtClean="0"/>
              <a:t>Basic BBVI</a:t>
            </a:r>
            <a:r>
              <a:rPr kumimoji="1" lang="ja-JP" altLang="en-US" dirty="0" smtClean="0"/>
              <a:t>の実装</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株式会社プロアシスト</a:t>
            </a:r>
            <a:endParaRPr kumimoji="1" lang="en-US" altLang="ja-JP" dirty="0" smtClean="0"/>
          </a:p>
          <a:p>
            <a:r>
              <a:rPr lang="ja-JP" altLang="en-US" dirty="0" smtClean="0"/>
              <a:t>樋ノ上　和貴</a:t>
            </a:r>
            <a:endParaRPr kumimoji="1" lang="ja-JP" altLang="en-US" dirty="0"/>
          </a:p>
        </p:txBody>
      </p:sp>
    </p:spTree>
    <p:extLst>
      <p:ext uri="{BB962C8B-B14F-4D97-AF65-F5344CB8AC3E}">
        <p14:creationId xmlns:p14="http://schemas.microsoft.com/office/powerpoint/2010/main" val="362972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（変分パラメーターの更新）</a:t>
            </a:r>
            <a:endParaRPr kumimoji="1" lang="ja-JP" altLang="en-US" b="1" dirty="0"/>
          </a:p>
        </p:txBody>
      </p:sp>
      <p:sp>
        <p:nvSpPr>
          <p:cNvPr id="3" name="テキスト ボックス 2"/>
          <p:cNvSpPr txBox="1"/>
          <p:nvPr/>
        </p:nvSpPr>
        <p:spPr>
          <a:xfrm>
            <a:off x="0" y="353558"/>
            <a:ext cx="9144000" cy="5678478"/>
          </a:xfrm>
          <a:prstGeom prst="rect">
            <a:avLst/>
          </a:prstGeom>
          <a:noFill/>
        </p:spPr>
        <p:txBody>
          <a:bodyPr wrap="square" rtlCol="0">
            <a:spAutoFit/>
          </a:bodyPr>
          <a:lstStyle/>
          <a:p>
            <a:r>
              <a:rPr lang="en-US" altLang="ja-JP" sz="1100" dirty="0"/>
              <a:t># Deal with nan and </a:t>
            </a:r>
            <a:r>
              <a:rPr lang="en-US" altLang="ja-JP" sz="1100" dirty="0" err="1"/>
              <a:t>inf</a:t>
            </a:r>
            <a:endParaRPr lang="en-US" altLang="ja-JP" sz="1100" dirty="0"/>
          </a:p>
          <a:p>
            <a:r>
              <a:rPr lang="en-US" altLang="ja-JP" sz="1100" dirty="0"/>
              <a:t>for </a:t>
            </a:r>
            <a:r>
              <a:rPr lang="en-US" altLang="ja-JP" sz="1100" dirty="0" err="1"/>
              <a:t>i</a:t>
            </a:r>
            <a:r>
              <a:rPr lang="en-US" altLang="ja-JP" sz="1100" dirty="0"/>
              <a:t> in range(K):</a:t>
            </a:r>
          </a:p>
          <a:p>
            <a:r>
              <a:rPr lang="en-US" altLang="ja-JP" sz="1100" dirty="0"/>
              <a:t>    </a:t>
            </a:r>
            <a:r>
              <a:rPr lang="en-US" altLang="ja-JP" sz="1100" dirty="0" err="1"/>
              <a:t>inf_pi_msg</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tf.is_inf</a:t>
            </a:r>
            <a:r>
              <a:rPr lang="en-US" altLang="ja-JP" sz="1100" dirty="0"/>
              <a:t>(</a:t>
            </a:r>
            <a:r>
              <a:rPr lang="en-US" altLang="ja-JP" sz="1100" dirty="0" err="1"/>
              <a:t>lambda_pi</a:t>
            </a:r>
            <a:r>
              <a:rPr lang="en-US" altLang="ja-JP" sz="1100" dirty="0"/>
              <a:t>)[</a:t>
            </a:r>
            <a:r>
              <a:rPr lang="en-US" altLang="ja-JP" sz="1100" dirty="0" err="1"/>
              <a:t>i</a:t>
            </a:r>
            <a:r>
              <a:rPr lang="en-US" altLang="ja-JP" sz="1100" dirty="0"/>
              <a:t>], True ), lambda: True, lambda: False )</a:t>
            </a:r>
          </a:p>
          <a:p>
            <a:r>
              <a:rPr lang="en-US" altLang="ja-JP" sz="1100" dirty="0"/>
              <a:t>    if </a:t>
            </a:r>
            <a:r>
              <a:rPr lang="en-US" altLang="ja-JP" sz="1100" dirty="0" err="1"/>
              <a:t>inf_pi_msg</a:t>
            </a:r>
            <a:r>
              <a:rPr lang="en-US" altLang="ja-JP" sz="1100" dirty="0"/>
              <a:t> == True:</a:t>
            </a:r>
          </a:p>
          <a:p>
            <a:r>
              <a:rPr lang="en-US" altLang="ja-JP" sz="1100" dirty="0"/>
              <a:t>        print("</a:t>
            </a:r>
            <a:r>
              <a:rPr lang="en-US" altLang="ja-JP" sz="1100" dirty="0" err="1"/>
              <a:t>lambda_pi</a:t>
            </a:r>
            <a:r>
              <a:rPr lang="en-US" altLang="ja-JP" sz="1100" dirty="0"/>
              <a:t> is </a:t>
            </a:r>
            <a:r>
              <a:rPr lang="en-US" altLang="ja-JP" sz="1100" dirty="0" err="1"/>
              <a:t>inf</a:t>
            </a:r>
            <a:r>
              <a:rPr lang="en-US" altLang="ja-JP" sz="1100" dirty="0"/>
              <a:t>")</a:t>
            </a:r>
          </a:p>
          <a:p>
            <a:r>
              <a:rPr lang="en-US" altLang="ja-JP" sz="1100" dirty="0"/>
              <a:t>    </a:t>
            </a:r>
            <a:r>
              <a:rPr lang="en-US" altLang="ja-JP" sz="1100" dirty="0" err="1"/>
              <a:t>lambda_pi</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tf.is_inf</a:t>
            </a:r>
            <a:r>
              <a:rPr lang="en-US" altLang="ja-JP" sz="1100" dirty="0"/>
              <a:t>(</a:t>
            </a:r>
            <a:r>
              <a:rPr lang="en-US" altLang="ja-JP" sz="1100" dirty="0" err="1"/>
              <a:t>lambda_pi</a:t>
            </a:r>
            <a:r>
              <a:rPr lang="en-US" altLang="ja-JP" sz="1100" dirty="0"/>
              <a:t>)[</a:t>
            </a:r>
            <a:r>
              <a:rPr lang="en-US" altLang="ja-JP" sz="1100" dirty="0" err="1"/>
              <a:t>i</a:t>
            </a:r>
            <a:r>
              <a:rPr lang="en-US" altLang="ja-JP" sz="1100" dirty="0"/>
              <a:t>], True ), lambda: </a:t>
            </a:r>
            <a:r>
              <a:rPr lang="en-US" altLang="ja-JP" sz="1100" dirty="0" err="1"/>
              <a:t>prev_lambda_pi</a:t>
            </a:r>
            <a:r>
              <a:rPr lang="en-US" altLang="ja-JP" sz="1100" dirty="0"/>
              <a:t>, lambda: </a:t>
            </a:r>
            <a:r>
              <a:rPr lang="en-US" altLang="ja-JP" sz="1100" dirty="0" err="1"/>
              <a:t>lambda_pi</a:t>
            </a:r>
            <a:r>
              <a:rPr lang="en-US" altLang="ja-JP" sz="1100" dirty="0"/>
              <a:t> )</a:t>
            </a:r>
          </a:p>
          <a:p>
            <a:r>
              <a:rPr lang="en-US" altLang="ja-JP" sz="1100" dirty="0"/>
              <a:t>    </a:t>
            </a:r>
            <a:r>
              <a:rPr lang="en-US" altLang="ja-JP" sz="1100" dirty="0" err="1"/>
              <a:t>nan_pi_msg</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tf.is_nan</a:t>
            </a:r>
            <a:r>
              <a:rPr lang="en-US" altLang="ja-JP" sz="1100" dirty="0"/>
              <a:t>(</a:t>
            </a:r>
            <a:r>
              <a:rPr lang="en-US" altLang="ja-JP" sz="1100" dirty="0" err="1"/>
              <a:t>lambda_pi</a:t>
            </a:r>
            <a:r>
              <a:rPr lang="en-US" altLang="ja-JP" sz="1100" dirty="0"/>
              <a:t>)[</a:t>
            </a:r>
            <a:r>
              <a:rPr lang="en-US" altLang="ja-JP" sz="1100" dirty="0" err="1"/>
              <a:t>i</a:t>
            </a:r>
            <a:r>
              <a:rPr lang="en-US" altLang="ja-JP" sz="1100" dirty="0"/>
              <a:t>], True ), lambda: True, lambda: False )</a:t>
            </a:r>
          </a:p>
          <a:p>
            <a:r>
              <a:rPr lang="en-US" altLang="ja-JP" sz="1100" dirty="0"/>
              <a:t>    if </a:t>
            </a:r>
            <a:r>
              <a:rPr lang="en-US" altLang="ja-JP" sz="1100" dirty="0" err="1"/>
              <a:t>nan_pi_msg</a:t>
            </a:r>
            <a:r>
              <a:rPr lang="en-US" altLang="ja-JP" sz="1100" dirty="0"/>
              <a:t> == True:</a:t>
            </a:r>
          </a:p>
          <a:p>
            <a:r>
              <a:rPr lang="en-US" altLang="ja-JP" sz="1100" dirty="0"/>
              <a:t>        print("</a:t>
            </a:r>
            <a:r>
              <a:rPr lang="en-US" altLang="ja-JP" sz="1100" dirty="0" err="1"/>
              <a:t>lambda_pi</a:t>
            </a:r>
            <a:r>
              <a:rPr lang="en-US" altLang="ja-JP" sz="1100" dirty="0"/>
              <a:t> is nan")</a:t>
            </a:r>
          </a:p>
          <a:p>
            <a:r>
              <a:rPr lang="en-US" altLang="ja-JP" sz="1100" dirty="0"/>
              <a:t>    </a:t>
            </a:r>
            <a:r>
              <a:rPr lang="en-US" altLang="ja-JP" sz="1100" dirty="0" err="1"/>
              <a:t>lambda_pi</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tf.is_nan</a:t>
            </a:r>
            <a:r>
              <a:rPr lang="en-US" altLang="ja-JP" sz="1100" dirty="0"/>
              <a:t>(</a:t>
            </a:r>
            <a:r>
              <a:rPr lang="en-US" altLang="ja-JP" sz="1100" dirty="0" err="1"/>
              <a:t>lambda_pi</a:t>
            </a:r>
            <a:r>
              <a:rPr lang="en-US" altLang="ja-JP" sz="1100" dirty="0"/>
              <a:t>)[</a:t>
            </a:r>
            <a:r>
              <a:rPr lang="en-US" altLang="ja-JP" sz="1100" dirty="0" err="1"/>
              <a:t>i</a:t>
            </a:r>
            <a:r>
              <a:rPr lang="en-US" altLang="ja-JP" sz="1100" dirty="0"/>
              <a:t>], True ), lambda: </a:t>
            </a:r>
            <a:r>
              <a:rPr lang="en-US" altLang="ja-JP" sz="1100" dirty="0" err="1"/>
              <a:t>prev_lambda_pi</a:t>
            </a:r>
            <a:r>
              <a:rPr lang="en-US" altLang="ja-JP" sz="1100" dirty="0"/>
              <a:t>, lambda: </a:t>
            </a:r>
            <a:r>
              <a:rPr lang="en-US" altLang="ja-JP" sz="1100" dirty="0" err="1"/>
              <a:t>lambda_pi</a:t>
            </a:r>
            <a:r>
              <a:rPr lang="en-US" altLang="ja-JP" sz="1100" dirty="0"/>
              <a:t> ) </a:t>
            </a:r>
          </a:p>
          <a:p>
            <a:r>
              <a:rPr lang="en-US" altLang="ja-JP" sz="1100" dirty="0"/>
              <a:t>    </a:t>
            </a:r>
            <a:r>
              <a:rPr lang="en-US" altLang="ja-JP" sz="1100" dirty="0" err="1"/>
              <a:t>inf_mu_msg</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tf.is_inf</a:t>
            </a:r>
            <a:r>
              <a:rPr lang="en-US" altLang="ja-JP" sz="1100" dirty="0"/>
              <a:t>(</a:t>
            </a:r>
            <a:r>
              <a:rPr lang="en-US" altLang="ja-JP" sz="1100" dirty="0" err="1"/>
              <a:t>lambda_mu</a:t>
            </a:r>
            <a:r>
              <a:rPr lang="en-US" altLang="ja-JP" sz="1100" dirty="0"/>
              <a:t>)[0][</a:t>
            </a:r>
            <a:r>
              <a:rPr lang="en-US" altLang="ja-JP" sz="1100" dirty="0" err="1"/>
              <a:t>i</a:t>
            </a:r>
            <a:r>
              <a:rPr lang="en-US" altLang="ja-JP" sz="1100" dirty="0"/>
              <a:t>], True ), lambda: True, lambda: False )</a:t>
            </a:r>
          </a:p>
          <a:p>
            <a:r>
              <a:rPr lang="en-US" altLang="ja-JP" sz="1100" dirty="0"/>
              <a:t>    if </a:t>
            </a:r>
            <a:r>
              <a:rPr lang="en-US" altLang="ja-JP" sz="1100" dirty="0" err="1"/>
              <a:t>inf_mu_msg</a:t>
            </a:r>
            <a:r>
              <a:rPr lang="en-US" altLang="ja-JP" sz="1100" dirty="0"/>
              <a:t> == True:</a:t>
            </a:r>
          </a:p>
          <a:p>
            <a:r>
              <a:rPr lang="en-US" altLang="ja-JP" sz="1100" dirty="0"/>
              <a:t>        print("</a:t>
            </a:r>
            <a:r>
              <a:rPr lang="en-US" altLang="ja-JP" sz="1100" dirty="0" err="1"/>
              <a:t>lambda_mu</a:t>
            </a:r>
            <a:r>
              <a:rPr lang="en-US" altLang="ja-JP" sz="1100" dirty="0"/>
              <a:t> is </a:t>
            </a:r>
            <a:r>
              <a:rPr lang="en-US" altLang="ja-JP" sz="1100" dirty="0" err="1"/>
              <a:t>inf</a:t>
            </a:r>
            <a:r>
              <a:rPr lang="en-US" altLang="ja-JP" sz="1100" dirty="0"/>
              <a:t>")</a:t>
            </a:r>
          </a:p>
          <a:p>
            <a:r>
              <a:rPr lang="en-US" altLang="ja-JP" sz="1100" dirty="0"/>
              <a:t>    </a:t>
            </a:r>
            <a:r>
              <a:rPr lang="en-US" altLang="ja-JP" sz="1100" dirty="0" err="1"/>
              <a:t>lambda_mu</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tf.is_inf</a:t>
            </a:r>
            <a:r>
              <a:rPr lang="en-US" altLang="ja-JP" sz="1100" dirty="0"/>
              <a:t>(</a:t>
            </a:r>
            <a:r>
              <a:rPr lang="en-US" altLang="ja-JP" sz="1100" dirty="0" err="1"/>
              <a:t>lambda_mu</a:t>
            </a:r>
            <a:r>
              <a:rPr lang="en-US" altLang="ja-JP" sz="1100" dirty="0"/>
              <a:t>)[0][</a:t>
            </a:r>
            <a:r>
              <a:rPr lang="en-US" altLang="ja-JP" sz="1100" dirty="0" err="1"/>
              <a:t>i</a:t>
            </a:r>
            <a:r>
              <a:rPr lang="en-US" altLang="ja-JP" sz="1100" dirty="0"/>
              <a:t>], True ), lambda: </a:t>
            </a:r>
            <a:r>
              <a:rPr lang="en-US" altLang="ja-JP" sz="1100" dirty="0" err="1"/>
              <a:t>prev_lambda_mu</a:t>
            </a:r>
            <a:r>
              <a:rPr lang="en-US" altLang="ja-JP" sz="1100" dirty="0"/>
              <a:t>, lambda: </a:t>
            </a:r>
            <a:r>
              <a:rPr lang="en-US" altLang="ja-JP" sz="1100" dirty="0" err="1"/>
              <a:t>lambda_mu</a:t>
            </a:r>
            <a:r>
              <a:rPr lang="en-US" altLang="ja-JP" sz="1100" dirty="0"/>
              <a:t> ) </a:t>
            </a:r>
          </a:p>
          <a:p>
            <a:r>
              <a:rPr lang="en-US" altLang="ja-JP" sz="1100" dirty="0"/>
              <a:t>    </a:t>
            </a:r>
            <a:r>
              <a:rPr lang="en-US" altLang="ja-JP" sz="1100" dirty="0" err="1"/>
              <a:t>nan_mu_msg</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tf.is_nan</a:t>
            </a:r>
            <a:r>
              <a:rPr lang="en-US" altLang="ja-JP" sz="1100" dirty="0"/>
              <a:t>(</a:t>
            </a:r>
            <a:r>
              <a:rPr lang="en-US" altLang="ja-JP" sz="1100" dirty="0" err="1"/>
              <a:t>lambda_mu</a:t>
            </a:r>
            <a:r>
              <a:rPr lang="en-US" altLang="ja-JP" sz="1100" dirty="0"/>
              <a:t>)[0][</a:t>
            </a:r>
            <a:r>
              <a:rPr lang="en-US" altLang="ja-JP" sz="1100" dirty="0" err="1"/>
              <a:t>i</a:t>
            </a:r>
            <a:r>
              <a:rPr lang="en-US" altLang="ja-JP" sz="1100" dirty="0"/>
              <a:t>], True ), lambda: True, lambda: False )</a:t>
            </a:r>
          </a:p>
          <a:p>
            <a:r>
              <a:rPr lang="en-US" altLang="ja-JP" sz="1100" dirty="0"/>
              <a:t>    if </a:t>
            </a:r>
            <a:r>
              <a:rPr lang="en-US" altLang="ja-JP" sz="1100" dirty="0" err="1"/>
              <a:t>nan_mu_msg</a:t>
            </a:r>
            <a:r>
              <a:rPr lang="en-US" altLang="ja-JP" sz="1100" dirty="0"/>
              <a:t> == True:</a:t>
            </a:r>
          </a:p>
          <a:p>
            <a:r>
              <a:rPr lang="en-US" altLang="ja-JP" sz="1100" dirty="0"/>
              <a:t>        print("</a:t>
            </a:r>
            <a:r>
              <a:rPr lang="en-US" altLang="ja-JP" sz="1100" dirty="0" err="1"/>
              <a:t>lambda_mu</a:t>
            </a:r>
            <a:r>
              <a:rPr lang="en-US" altLang="ja-JP" sz="1100" dirty="0"/>
              <a:t> is nan")</a:t>
            </a:r>
          </a:p>
          <a:p>
            <a:r>
              <a:rPr lang="en-US" altLang="ja-JP" sz="1100" dirty="0"/>
              <a:t>    </a:t>
            </a:r>
            <a:r>
              <a:rPr lang="en-US" altLang="ja-JP" sz="1100" dirty="0" err="1"/>
              <a:t>lambda_mu</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tf.is_nan</a:t>
            </a:r>
            <a:r>
              <a:rPr lang="en-US" altLang="ja-JP" sz="1100" dirty="0"/>
              <a:t>(</a:t>
            </a:r>
            <a:r>
              <a:rPr lang="en-US" altLang="ja-JP" sz="1100" dirty="0" err="1"/>
              <a:t>lambda_mu</a:t>
            </a:r>
            <a:r>
              <a:rPr lang="en-US" altLang="ja-JP" sz="1100" dirty="0"/>
              <a:t>)[0][</a:t>
            </a:r>
            <a:r>
              <a:rPr lang="en-US" altLang="ja-JP" sz="1100" dirty="0" err="1"/>
              <a:t>i</a:t>
            </a:r>
            <a:r>
              <a:rPr lang="en-US" altLang="ja-JP" sz="1100" dirty="0"/>
              <a:t>], True ), lambda: </a:t>
            </a:r>
            <a:r>
              <a:rPr lang="en-US" altLang="ja-JP" sz="1100" dirty="0" err="1"/>
              <a:t>prev_lambda_mu</a:t>
            </a:r>
            <a:r>
              <a:rPr lang="en-US" altLang="ja-JP" sz="1100" dirty="0"/>
              <a:t>, lambda: </a:t>
            </a:r>
            <a:r>
              <a:rPr lang="en-US" altLang="ja-JP" sz="1100" dirty="0" err="1"/>
              <a:t>lambda_mu</a:t>
            </a:r>
            <a:r>
              <a:rPr lang="en-US" altLang="ja-JP" sz="1100" dirty="0"/>
              <a:t> ) </a:t>
            </a:r>
          </a:p>
          <a:p>
            <a:r>
              <a:rPr lang="en-US" altLang="ja-JP" sz="1100" dirty="0"/>
              <a:t>for j in range(N):</a:t>
            </a:r>
          </a:p>
          <a:p>
            <a:r>
              <a:rPr lang="en-US" altLang="ja-JP" sz="1100" dirty="0"/>
              <a:t>    for m in range(K):</a:t>
            </a:r>
          </a:p>
          <a:p>
            <a:r>
              <a:rPr lang="en-US" altLang="ja-JP" sz="1100" dirty="0"/>
              <a:t>        </a:t>
            </a:r>
            <a:r>
              <a:rPr lang="en-US" altLang="ja-JP" sz="1100" dirty="0" err="1"/>
              <a:t>inf_z_msg</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tf.is_inf</a:t>
            </a:r>
            <a:r>
              <a:rPr lang="en-US" altLang="ja-JP" sz="1100" dirty="0"/>
              <a:t>(</a:t>
            </a:r>
            <a:r>
              <a:rPr lang="en-US" altLang="ja-JP" sz="1100" dirty="0" err="1"/>
              <a:t>lambda_z</a:t>
            </a:r>
            <a:r>
              <a:rPr lang="en-US" altLang="ja-JP" sz="1100" dirty="0"/>
              <a:t>[j][m]), True ), lambda: True, lambda: False )</a:t>
            </a:r>
          </a:p>
          <a:p>
            <a:r>
              <a:rPr lang="en-US" altLang="ja-JP" sz="1100" dirty="0"/>
              <a:t>        if </a:t>
            </a:r>
            <a:r>
              <a:rPr lang="en-US" altLang="ja-JP" sz="1100" dirty="0" err="1"/>
              <a:t>inf_z_msg</a:t>
            </a:r>
            <a:r>
              <a:rPr lang="en-US" altLang="ja-JP" sz="1100" dirty="0"/>
              <a:t> == True:</a:t>
            </a:r>
          </a:p>
          <a:p>
            <a:r>
              <a:rPr lang="en-US" altLang="ja-JP" sz="1100" dirty="0"/>
              <a:t>            print("</a:t>
            </a:r>
            <a:r>
              <a:rPr lang="en-US" altLang="ja-JP" sz="1100" dirty="0" err="1"/>
              <a:t>lambda_z</a:t>
            </a:r>
            <a:r>
              <a:rPr lang="en-US" altLang="ja-JP" sz="1100" dirty="0"/>
              <a:t> is </a:t>
            </a:r>
            <a:r>
              <a:rPr lang="en-US" altLang="ja-JP" sz="1100" dirty="0" err="1"/>
              <a:t>inf</a:t>
            </a:r>
            <a:r>
              <a:rPr lang="en-US" altLang="ja-JP" sz="1100" dirty="0"/>
              <a:t>")</a:t>
            </a:r>
          </a:p>
          <a:p>
            <a:r>
              <a:rPr lang="en-US" altLang="ja-JP" sz="1100" dirty="0"/>
              <a:t>        </a:t>
            </a:r>
            <a:r>
              <a:rPr lang="en-US" altLang="ja-JP" sz="1100" dirty="0" err="1"/>
              <a:t>lambda_z</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tf.is_inf</a:t>
            </a:r>
            <a:r>
              <a:rPr lang="en-US" altLang="ja-JP" sz="1100" dirty="0"/>
              <a:t>(</a:t>
            </a:r>
            <a:r>
              <a:rPr lang="en-US" altLang="ja-JP" sz="1100" dirty="0" err="1"/>
              <a:t>lambda_z</a:t>
            </a:r>
            <a:r>
              <a:rPr lang="en-US" altLang="ja-JP" sz="1100" dirty="0"/>
              <a:t>[j][m]), True ), lambda: </a:t>
            </a:r>
            <a:r>
              <a:rPr lang="en-US" altLang="ja-JP" sz="1100" dirty="0" err="1"/>
              <a:t>prev_lambda_z</a:t>
            </a:r>
            <a:r>
              <a:rPr lang="en-US" altLang="ja-JP" sz="1100" dirty="0"/>
              <a:t>, lambda: </a:t>
            </a:r>
            <a:r>
              <a:rPr lang="en-US" altLang="ja-JP" sz="1100" dirty="0" err="1"/>
              <a:t>lambda_z</a:t>
            </a:r>
            <a:r>
              <a:rPr lang="en-US" altLang="ja-JP" sz="1100" dirty="0"/>
              <a:t> ) </a:t>
            </a:r>
          </a:p>
          <a:p>
            <a:r>
              <a:rPr lang="en-US" altLang="ja-JP" sz="1100" dirty="0"/>
              <a:t>        </a:t>
            </a:r>
            <a:r>
              <a:rPr lang="en-US" altLang="ja-JP" sz="1100" dirty="0" err="1"/>
              <a:t>nan_z_msg</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tf.is_nan</a:t>
            </a:r>
            <a:r>
              <a:rPr lang="en-US" altLang="ja-JP" sz="1100" dirty="0"/>
              <a:t>(</a:t>
            </a:r>
            <a:r>
              <a:rPr lang="en-US" altLang="ja-JP" sz="1100" dirty="0" err="1"/>
              <a:t>lambda_z</a:t>
            </a:r>
            <a:r>
              <a:rPr lang="en-US" altLang="ja-JP" sz="1100" dirty="0"/>
              <a:t>[j][m]), True ), lambda: True, lambda: False )</a:t>
            </a:r>
          </a:p>
          <a:p>
            <a:r>
              <a:rPr lang="en-US" altLang="ja-JP" sz="1100" dirty="0"/>
              <a:t>        if </a:t>
            </a:r>
            <a:r>
              <a:rPr lang="en-US" altLang="ja-JP" sz="1100" dirty="0" err="1"/>
              <a:t>nan_z_msg</a:t>
            </a:r>
            <a:r>
              <a:rPr lang="en-US" altLang="ja-JP" sz="1100" dirty="0"/>
              <a:t> == True:</a:t>
            </a:r>
          </a:p>
          <a:p>
            <a:r>
              <a:rPr lang="en-US" altLang="ja-JP" sz="1100" dirty="0"/>
              <a:t>            print("</a:t>
            </a:r>
            <a:r>
              <a:rPr lang="en-US" altLang="ja-JP" sz="1100" dirty="0" err="1"/>
              <a:t>lambda_z</a:t>
            </a:r>
            <a:r>
              <a:rPr lang="en-US" altLang="ja-JP" sz="1100" dirty="0"/>
              <a:t> is nan")</a:t>
            </a:r>
          </a:p>
          <a:p>
            <a:r>
              <a:rPr lang="en-US" altLang="ja-JP" sz="1100" dirty="0"/>
              <a:t>        </a:t>
            </a:r>
            <a:r>
              <a:rPr lang="en-US" altLang="ja-JP" sz="1100" dirty="0" err="1"/>
              <a:t>lambda_z</a:t>
            </a:r>
            <a:r>
              <a:rPr lang="en-US" altLang="ja-JP" sz="1100" dirty="0"/>
              <a:t> = </a:t>
            </a:r>
            <a:r>
              <a:rPr lang="en-US" altLang="ja-JP" sz="1100" dirty="0" err="1"/>
              <a:t>tf.cond</a:t>
            </a:r>
            <a:r>
              <a:rPr lang="en-US" altLang="ja-JP" sz="1100" dirty="0"/>
              <a:t>( </a:t>
            </a:r>
            <a:r>
              <a:rPr lang="en-US" altLang="ja-JP" sz="1100" dirty="0" err="1"/>
              <a:t>tf.equal</a:t>
            </a:r>
            <a:r>
              <a:rPr lang="en-US" altLang="ja-JP" sz="1100" dirty="0"/>
              <a:t>( </a:t>
            </a:r>
            <a:r>
              <a:rPr lang="en-US" altLang="ja-JP" sz="1100" dirty="0" err="1"/>
              <a:t>tf.is_nan</a:t>
            </a:r>
            <a:r>
              <a:rPr lang="en-US" altLang="ja-JP" sz="1100" dirty="0"/>
              <a:t>(</a:t>
            </a:r>
            <a:r>
              <a:rPr lang="en-US" altLang="ja-JP" sz="1100" dirty="0" err="1"/>
              <a:t>lambda_z</a:t>
            </a:r>
            <a:r>
              <a:rPr lang="en-US" altLang="ja-JP" sz="1100" dirty="0"/>
              <a:t>[j][m]), True ), lambda: </a:t>
            </a:r>
            <a:r>
              <a:rPr lang="en-US" altLang="ja-JP" sz="1100" dirty="0" err="1"/>
              <a:t>prev_lambda_z</a:t>
            </a:r>
            <a:r>
              <a:rPr lang="en-US" altLang="ja-JP" sz="1100" dirty="0"/>
              <a:t>, lambda: </a:t>
            </a:r>
            <a:r>
              <a:rPr lang="en-US" altLang="ja-JP" sz="1100" dirty="0" err="1"/>
              <a:t>lambda_z</a:t>
            </a:r>
            <a:r>
              <a:rPr lang="en-US" altLang="ja-JP" sz="1100" dirty="0"/>
              <a:t> ) </a:t>
            </a:r>
          </a:p>
          <a:p>
            <a:endParaRPr lang="en-US" altLang="ja-JP" sz="1100" dirty="0"/>
          </a:p>
          <a:p>
            <a:r>
              <a:rPr lang="en-US" altLang="ja-JP" sz="1100" dirty="0"/>
              <a:t># Previous lambda</a:t>
            </a:r>
          </a:p>
          <a:p>
            <a:r>
              <a:rPr lang="en-US" altLang="ja-JP" sz="1100" dirty="0" err="1"/>
              <a:t>prev_lambda_pi</a:t>
            </a:r>
            <a:r>
              <a:rPr lang="en-US" altLang="ja-JP" sz="1100" dirty="0"/>
              <a:t> = </a:t>
            </a:r>
            <a:r>
              <a:rPr lang="en-US" altLang="ja-JP" sz="1100" dirty="0" err="1"/>
              <a:t>tf.assign</a:t>
            </a:r>
            <a:r>
              <a:rPr lang="en-US" altLang="ja-JP" sz="1100" dirty="0"/>
              <a:t>( </a:t>
            </a:r>
            <a:r>
              <a:rPr lang="en-US" altLang="ja-JP" sz="1100" dirty="0" err="1"/>
              <a:t>prev_lambda_pi</a:t>
            </a:r>
            <a:r>
              <a:rPr lang="en-US" altLang="ja-JP" sz="1100" dirty="0"/>
              <a:t>, </a:t>
            </a:r>
            <a:r>
              <a:rPr lang="en-US" altLang="ja-JP" sz="1100" dirty="0" err="1"/>
              <a:t>lambda_pi</a:t>
            </a:r>
            <a:r>
              <a:rPr lang="en-US" altLang="ja-JP" sz="1100" dirty="0"/>
              <a:t> )</a:t>
            </a:r>
          </a:p>
          <a:p>
            <a:r>
              <a:rPr lang="en-US" altLang="ja-JP" sz="1100" dirty="0" err="1"/>
              <a:t>prev_lambda_mu</a:t>
            </a:r>
            <a:r>
              <a:rPr lang="en-US" altLang="ja-JP" sz="1100" dirty="0"/>
              <a:t> = </a:t>
            </a:r>
            <a:r>
              <a:rPr lang="en-US" altLang="ja-JP" sz="1100" dirty="0" err="1"/>
              <a:t>tf.assign</a:t>
            </a:r>
            <a:r>
              <a:rPr lang="en-US" altLang="ja-JP" sz="1100" dirty="0"/>
              <a:t>( </a:t>
            </a:r>
            <a:r>
              <a:rPr lang="en-US" altLang="ja-JP" sz="1100" dirty="0" err="1"/>
              <a:t>prev_lambda_mu</a:t>
            </a:r>
            <a:r>
              <a:rPr lang="en-US" altLang="ja-JP" sz="1100" dirty="0"/>
              <a:t>, </a:t>
            </a:r>
            <a:r>
              <a:rPr lang="en-US" altLang="ja-JP" sz="1100" dirty="0" err="1"/>
              <a:t>lambda_mu</a:t>
            </a:r>
            <a:r>
              <a:rPr lang="en-US" altLang="ja-JP" sz="1100" dirty="0"/>
              <a:t> )</a:t>
            </a:r>
          </a:p>
          <a:p>
            <a:r>
              <a:rPr lang="en-US" altLang="ja-JP" sz="1100" dirty="0" err="1"/>
              <a:t>prev_lambda_z</a:t>
            </a:r>
            <a:r>
              <a:rPr lang="en-US" altLang="ja-JP" sz="1100" dirty="0"/>
              <a:t> = </a:t>
            </a:r>
            <a:r>
              <a:rPr lang="en-US" altLang="ja-JP" sz="1100" dirty="0" err="1"/>
              <a:t>tf.assign</a:t>
            </a:r>
            <a:r>
              <a:rPr lang="en-US" altLang="ja-JP" sz="1100" dirty="0"/>
              <a:t>( </a:t>
            </a:r>
            <a:r>
              <a:rPr lang="en-US" altLang="ja-JP" sz="1100" dirty="0" err="1"/>
              <a:t>prev_lambda_z</a:t>
            </a:r>
            <a:r>
              <a:rPr lang="en-US" altLang="ja-JP" sz="1100" dirty="0"/>
              <a:t>, </a:t>
            </a:r>
            <a:r>
              <a:rPr lang="en-US" altLang="ja-JP" sz="1100" dirty="0" err="1"/>
              <a:t>lambda_z</a:t>
            </a:r>
            <a:r>
              <a:rPr lang="en-US" altLang="ja-JP" sz="1100" dirty="0"/>
              <a:t> )</a:t>
            </a:r>
            <a:endParaRPr kumimoji="1" lang="ja-JP" altLang="en-US" sz="1100" dirty="0"/>
          </a:p>
        </p:txBody>
      </p:sp>
      <p:sp>
        <p:nvSpPr>
          <p:cNvPr id="4" name="正方形/長方形 3"/>
          <p:cNvSpPr/>
          <p:nvPr/>
        </p:nvSpPr>
        <p:spPr>
          <a:xfrm>
            <a:off x="6603295" y="353558"/>
            <a:ext cx="2520280" cy="360040"/>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無限</a:t>
            </a:r>
            <a:r>
              <a:rPr kumimoji="1" lang="ja-JP" altLang="en-US" sz="1100" dirty="0" smtClean="0"/>
              <a:t>大か</a:t>
            </a:r>
            <a:r>
              <a:rPr kumimoji="1" lang="en-US" altLang="ja-JP" sz="1100" dirty="0" smtClean="0"/>
              <a:t>Nan</a:t>
            </a:r>
            <a:r>
              <a:rPr kumimoji="1" lang="ja-JP" altLang="en-US" sz="1100" dirty="0" smtClean="0"/>
              <a:t>が出た時は更新しない</a:t>
            </a:r>
            <a:endParaRPr kumimoji="1" lang="ja-JP" altLang="en-US" sz="1100" dirty="0"/>
          </a:p>
        </p:txBody>
      </p:sp>
      <mc:AlternateContent xmlns:mc="http://schemas.openxmlformats.org/markup-compatibility/2006">
        <mc:Choice xmlns:a14="http://schemas.microsoft.com/office/drawing/2010/main" Requires="a14">
          <p:sp>
            <p:nvSpPr>
              <p:cNvPr id="7" name="正方形/長方形 6"/>
              <p:cNvSpPr/>
              <p:nvPr/>
            </p:nvSpPr>
            <p:spPr>
              <a:xfrm>
                <a:off x="7084242" y="5517232"/>
                <a:ext cx="1558385" cy="360040"/>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前回の</a:t>
                </a:r>
                <a14:m>
                  <m:oMath xmlns:m="http://schemas.openxmlformats.org/officeDocument/2006/math">
                    <m:r>
                      <a:rPr kumimoji="1" lang="en-US" altLang="ja-JP" sz="1100" b="0" i="1" smtClean="0">
                        <a:latin typeface="Cambria Math"/>
                      </a:rPr>
                      <m:t>𝜆</m:t>
                    </m:r>
                  </m:oMath>
                </a14:m>
                <a:r>
                  <a:rPr kumimoji="1" lang="ja-JP" altLang="en-US" sz="1100" dirty="0" smtClean="0"/>
                  <a:t>の値を保持</a:t>
                </a:r>
                <a:endParaRPr kumimoji="1" lang="ja-JP" altLang="en-US" sz="1100" dirty="0"/>
              </a:p>
            </p:txBody>
          </p:sp>
        </mc:Choice>
        <mc:Fallback>
          <p:sp>
            <p:nvSpPr>
              <p:cNvPr id="7" name="正方形/長方形 6"/>
              <p:cNvSpPr>
                <a:spLocks noRot="1" noChangeAspect="1" noMove="1" noResize="1" noEditPoints="1" noAdjustHandles="1" noChangeArrowheads="1" noChangeShapeType="1" noTextEdit="1"/>
              </p:cNvSpPr>
              <p:nvPr/>
            </p:nvSpPr>
            <p:spPr>
              <a:xfrm>
                <a:off x="7084242" y="5517232"/>
                <a:ext cx="1558385" cy="360040"/>
              </a:xfrm>
              <a:prstGeom prst="rect">
                <a:avLst/>
              </a:prstGeom>
              <a:blipFill rotWithShape="1">
                <a:blip r:embed="rId2"/>
                <a:stretch>
                  <a:fillRect/>
                </a:stretch>
              </a:blipFill>
              <a:ln>
                <a:solidFill>
                  <a:srgbClr val="004098"/>
                </a:solidFill>
              </a:ln>
            </p:spPr>
            <p:txBody>
              <a:bodyPr/>
              <a:lstStyle/>
              <a:p>
                <a:r>
                  <a:rPr lang="ja-JP" altLang="en-US">
                    <a:noFill/>
                  </a:rPr>
                  <a:t> </a:t>
                </a:r>
              </a:p>
            </p:txBody>
          </p:sp>
        </mc:Fallback>
      </mc:AlternateContent>
      <p:cxnSp>
        <p:nvCxnSpPr>
          <p:cNvPr id="8" name="直線矢印コネクタ 7"/>
          <p:cNvCxnSpPr>
            <a:stCxn id="7" idx="1"/>
          </p:cNvCxnSpPr>
          <p:nvPr/>
        </p:nvCxnSpPr>
        <p:spPr>
          <a:xfrm flipH="1">
            <a:off x="3923928" y="5697252"/>
            <a:ext cx="31603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30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（変分パラメーターの更新）</a:t>
            </a:r>
            <a:endParaRPr kumimoji="1" lang="ja-JP" altLang="en-US" b="1" dirty="0"/>
          </a:p>
        </p:txBody>
      </p:sp>
      <p:sp>
        <p:nvSpPr>
          <p:cNvPr id="3" name="正方形/長方形 2"/>
          <p:cNvSpPr/>
          <p:nvPr/>
        </p:nvSpPr>
        <p:spPr>
          <a:xfrm>
            <a:off x="0" y="332656"/>
            <a:ext cx="7956376" cy="3477875"/>
          </a:xfrm>
          <a:prstGeom prst="rect">
            <a:avLst/>
          </a:prstGeom>
        </p:spPr>
        <p:txBody>
          <a:bodyPr wrap="square">
            <a:spAutoFit/>
          </a:bodyPr>
          <a:lstStyle/>
          <a:p>
            <a:r>
              <a:rPr lang="en-US" altLang="ja-JP" sz="1100" dirty="0"/>
              <a:t># Update Distributions</a:t>
            </a:r>
          </a:p>
          <a:p>
            <a:r>
              <a:rPr lang="en-US" altLang="ja-JP" sz="1100" dirty="0"/>
              <a:t># </a:t>
            </a:r>
            <a:r>
              <a:rPr lang="en-US" altLang="ja-JP" sz="1100" dirty="0" err="1"/>
              <a:t>Variational</a:t>
            </a:r>
            <a:r>
              <a:rPr lang="en-US" altLang="ja-JP" sz="1100" dirty="0"/>
              <a:t> approximation model</a:t>
            </a:r>
          </a:p>
          <a:p>
            <a:r>
              <a:rPr lang="en-US" altLang="ja-JP" sz="1100" dirty="0" err="1"/>
              <a:t>q_pi</a:t>
            </a:r>
            <a:r>
              <a:rPr lang="en-US" altLang="ja-JP" sz="1100" dirty="0"/>
              <a:t> = </a:t>
            </a:r>
            <a:r>
              <a:rPr lang="en-US" altLang="ja-JP" sz="1100" dirty="0" err="1"/>
              <a:t>tf.contrib.distributions.Dirichlet</a:t>
            </a:r>
            <a:r>
              <a:rPr lang="en-US" altLang="ja-JP" sz="1100" dirty="0"/>
              <a:t>(</a:t>
            </a:r>
            <a:r>
              <a:rPr lang="en-US" altLang="ja-JP" sz="1100" dirty="0" err="1"/>
              <a:t>lambda_pi</a:t>
            </a:r>
            <a:r>
              <a:rPr lang="en-US" altLang="ja-JP" sz="1100" dirty="0"/>
              <a:t>)				</a:t>
            </a:r>
          </a:p>
          <a:p>
            <a:r>
              <a:rPr lang="en-US" altLang="ja-JP" sz="1100" dirty="0" err="1"/>
              <a:t>q_mu</a:t>
            </a:r>
            <a:r>
              <a:rPr lang="en-US" altLang="ja-JP" sz="1100" dirty="0"/>
              <a:t> = </a:t>
            </a:r>
            <a:r>
              <a:rPr lang="en-US" altLang="ja-JP" sz="1100" dirty="0" err="1"/>
              <a:t>tf.contrib.distributions.Normal</a:t>
            </a:r>
            <a:r>
              <a:rPr lang="en-US" altLang="ja-JP" sz="1100" dirty="0"/>
              <a:t>(</a:t>
            </a:r>
            <a:r>
              <a:rPr lang="en-US" altLang="ja-JP" sz="1100" dirty="0" err="1"/>
              <a:t>lambda_mu</a:t>
            </a:r>
            <a:r>
              <a:rPr lang="en-US" altLang="ja-JP" sz="1100" dirty="0"/>
              <a:t>, </a:t>
            </a:r>
            <a:r>
              <a:rPr lang="en-US" altLang="ja-JP" sz="1100" dirty="0" err="1"/>
              <a:t>tf.ones</a:t>
            </a:r>
            <a:r>
              <a:rPr lang="en-US" altLang="ja-JP" sz="1100" dirty="0"/>
              <a:t>(K))		</a:t>
            </a:r>
          </a:p>
          <a:p>
            <a:r>
              <a:rPr lang="en-US" altLang="ja-JP" sz="1100" dirty="0" err="1"/>
              <a:t>q_z</a:t>
            </a:r>
            <a:r>
              <a:rPr lang="en-US" altLang="ja-JP" sz="1100" dirty="0"/>
              <a:t> = </a:t>
            </a:r>
            <a:r>
              <a:rPr lang="en-US" altLang="ja-JP" sz="1100" dirty="0" err="1"/>
              <a:t>tf.contrib.distributions.OneHotCategorical</a:t>
            </a:r>
            <a:r>
              <a:rPr lang="en-US" altLang="ja-JP" sz="1100" dirty="0"/>
              <a:t>(</a:t>
            </a:r>
            <a:r>
              <a:rPr lang="en-US" altLang="ja-JP" sz="1100" dirty="0" err="1"/>
              <a:t>lambda_z</a:t>
            </a:r>
            <a:r>
              <a:rPr lang="en-US" altLang="ja-JP" sz="1100" dirty="0"/>
              <a:t>)			</a:t>
            </a:r>
          </a:p>
          <a:p>
            <a:endParaRPr lang="en-US" altLang="ja-JP" sz="1100" dirty="0"/>
          </a:p>
          <a:p>
            <a:r>
              <a:rPr lang="en-US" altLang="ja-JP" sz="1100" dirty="0"/>
              <a:t># Generative model</a:t>
            </a:r>
          </a:p>
          <a:p>
            <a:r>
              <a:rPr lang="en-US" altLang="ja-JP" sz="1100" dirty="0" err="1"/>
              <a:t>p_pi</a:t>
            </a:r>
            <a:r>
              <a:rPr lang="en-US" altLang="ja-JP" sz="1100" dirty="0"/>
              <a:t> = </a:t>
            </a:r>
            <a:r>
              <a:rPr lang="en-US" altLang="ja-JP" sz="1100" dirty="0" err="1"/>
              <a:t>tf.contrib.distributions.Dirichlet</a:t>
            </a:r>
            <a:r>
              <a:rPr lang="en-US" altLang="ja-JP" sz="1100" dirty="0"/>
              <a:t>(gamma)					</a:t>
            </a:r>
          </a:p>
          <a:p>
            <a:r>
              <a:rPr lang="en-US" altLang="ja-JP" sz="1100" dirty="0" err="1"/>
              <a:t>p_mu</a:t>
            </a:r>
            <a:r>
              <a:rPr lang="en-US" altLang="ja-JP" sz="1100" dirty="0"/>
              <a:t> = </a:t>
            </a:r>
            <a:r>
              <a:rPr lang="en-US" altLang="ja-JP" sz="1100" dirty="0" err="1"/>
              <a:t>tf.contrib.distributions.Normal</a:t>
            </a:r>
            <a:r>
              <a:rPr lang="en-US" altLang="ja-JP" sz="1100" dirty="0"/>
              <a:t>(</a:t>
            </a:r>
            <a:r>
              <a:rPr lang="en-US" altLang="ja-JP" sz="1100" dirty="0" err="1"/>
              <a:t>alpha_mean</a:t>
            </a:r>
            <a:r>
              <a:rPr lang="en-US" altLang="ja-JP" sz="1100" dirty="0"/>
              <a:t>, </a:t>
            </a:r>
            <a:r>
              <a:rPr lang="en-US" altLang="ja-JP" sz="1100" dirty="0" err="1"/>
              <a:t>alpha_var</a:t>
            </a:r>
            <a:r>
              <a:rPr lang="en-US" altLang="ja-JP" sz="1100" dirty="0"/>
              <a:t>)		</a:t>
            </a:r>
          </a:p>
          <a:p>
            <a:r>
              <a:rPr lang="en-US" altLang="ja-JP" sz="1100" dirty="0" err="1"/>
              <a:t>pi_gene</a:t>
            </a:r>
            <a:r>
              <a:rPr lang="en-US" altLang="ja-JP" sz="1100" dirty="0"/>
              <a:t> = </a:t>
            </a:r>
            <a:r>
              <a:rPr lang="en-US" altLang="ja-JP" sz="1100" dirty="0" err="1"/>
              <a:t>tf.cond</a:t>
            </a:r>
            <a:r>
              <a:rPr lang="en-US" altLang="ja-JP" sz="1100" dirty="0"/>
              <a:t>( </a:t>
            </a:r>
            <a:r>
              <a:rPr lang="en-US" altLang="ja-JP" sz="1100" dirty="0" err="1"/>
              <a:t>tf.greater</a:t>
            </a:r>
            <a:r>
              <a:rPr lang="en-US" altLang="ja-JP" sz="1100" dirty="0"/>
              <a:t>(</a:t>
            </a:r>
            <a:r>
              <a:rPr lang="en-US" altLang="ja-JP" sz="1100" dirty="0" err="1"/>
              <a:t>update_counter</a:t>
            </a:r>
            <a:r>
              <a:rPr lang="en-US" altLang="ja-JP" sz="1100" dirty="0"/>
              <a:t>[0], 0.0), lambda: </a:t>
            </a:r>
            <a:r>
              <a:rPr lang="en-US" altLang="ja-JP" sz="1100" dirty="0" err="1"/>
              <a:t>q_pi.sample</a:t>
            </a:r>
            <a:r>
              <a:rPr lang="en-US" altLang="ja-JP" sz="1100" dirty="0"/>
              <a:t>(</a:t>
            </a:r>
            <a:r>
              <a:rPr lang="en-US" altLang="ja-JP" sz="1100" dirty="0" err="1"/>
              <a:t>sample_shape</a:t>
            </a:r>
            <a:r>
              <a:rPr lang="en-US" altLang="ja-JP" sz="1100" dirty="0"/>
              <a:t>=[1])[0], lambda: </a:t>
            </a:r>
            <a:r>
              <a:rPr lang="en-US" altLang="ja-JP" sz="1100" dirty="0" err="1"/>
              <a:t>p_pi.sample</a:t>
            </a:r>
            <a:r>
              <a:rPr lang="en-US" altLang="ja-JP" sz="1100" dirty="0"/>
              <a:t>(</a:t>
            </a:r>
            <a:r>
              <a:rPr lang="en-US" altLang="ja-JP" sz="1100" dirty="0" err="1"/>
              <a:t>sample_shape</a:t>
            </a:r>
            <a:r>
              <a:rPr lang="en-US" altLang="ja-JP" sz="1100" dirty="0"/>
              <a:t>=[1])[0] )</a:t>
            </a:r>
          </a:p>
          <a:p>
            <a:r>
              <a:rPr lang="en-US" altLang="ja-JP" sz="1100" dirty="0" err="1"/>
              <a:t>mu_gene</a:t>
            </a:r>
            <a:r>
              <a:rPr lang="en-US" altLang="ja-JP" sz="1100" dirty="0"/>
              <a:t> = </a:t>
            </a:r>
            <a:r>
              <a:rPr lang="en-US" altLang="ja-JP" sz="1100" dirty="0" err="1"/>
              <a:t>tf.cond</a:t>
            </a:r>
            <a:r>
              <a:rPr lang="en-US" altLang="ja-JP" sz="1100" dirty="0"/>
              <a:t>( </a:t>
            </a:r>
            <a:r>
              <a:rPr lang="en-US" altLang="ja-JP" sz="1100" dirty="0" err="1"/>
              <a:t>tf.greater</a:t>
            </a:r>
            <a:r>
              <a:rPr lang="en-US" altLang="ja-JP" sz="1100" dirty="0"/>
              <a:t>(</a:t>
            </a:r>
            <a:r>
              <a:rPr lang="en-US" altLang="ja-JP" sz="1100" dirty="0" err="1"/>
              <a:t>update_counter</a:t>
            </a:r>
            <a:r>
              <a:rPr lang="en-US" altLang="ja-JP" sz="1100" dirty="0"/>
              <a:t>[0], 0.0), lambda: </a:t>
            </a:r>
            <a:r>
              <a:rPr lang="en-US" altLang="ja-JP" sz="1100" dirty="0" err="1"/>
              <a:t>q_mu.sample</a:t>
            </a:r>
            <a:r>
              <a:rPr lang="en-US" altLang="ja-JP" sz="1100" dirty="0"/>
              <a:t>(</a:t>
            </a:r>
            <a:r>
              <a:rPr lang="en-US" altLang="ja-JP" sz="1100" dirty="0" err="1"/>
              <a:t>sample_shape</a:t>
            </a:r>
            <a:r>
              <a:rPr lang="en-US" altLang="ja-JP" sz="1100" dirty="0"/>
              <a:t>=[1])[0], lambda: </a:t>
            </a:r>
            <a:r>
              <a:rPr lang="en-US" altLang="ja-JP" sz="1100" dirty="0" err="1"/>
              <a:t>p_mu.sample</a:t>
            </a:r>
            <a:r>
              <a:rPr lang="en-US" altLang="ja-JP" sz="1100" dirty="0"/>
              <a:t>(</a:t>
            </a:r>
            <a:r>
              <a:rPr lang="en-US" altLang="ja-JP" sz="1100" dirty="0" err="1"/>
              <a:t>sample_shape</a:t>
            </a:r>
            <a:r>
              <a:rPr lang="en-US" altLang="ja-JP" sz="1100" dirty="0"/>
              <a:t>=[1])[0] )</a:t>
            </a:r>
          </a:p>
          <a:p>
            <a:r>
              <a:rPr lang="en-US" altLang="ja-JP" sz="1100" dirty="0" err="1"/>
              <a:t>p_z</a:t>
            </a:r>
            <a:r>
              <a:rPr lang="en-US" altLang="ja-JP" sz="1100" dirty="0"/>
              <a:t> = </a:t>
            </a:r>
            <a:r>
              <a:rPr lang="en-US" altLang="ja-JP" sz="1100" dirty="0" err="1"/>
              <a:t>tf.contrib.distributions.OneHotCategorical</a:t>
            </a:r>
            <a:r>
              <a:rPr lang="en-US" altLang="ja-JP" sz="1100" dirty="0"/>
              <a:t>( </a:t>
            </a:r>
            <a:r>
              <a:rPr lang="en-US" altLang="ja-JP" sz="1100" dirty="0" err="1"/>
              <a:t>pi_gene</a:t>
            </a:r>
            <a:r>
              <a:rPr lang="en-US" altLang="ja-JP" sz="1100" dirty="0"/>
              <a:t> )			</a:t>
            </a:r>
          </a:p>
          <a:p>
            <a:r>
              <a:rPr lang="en-US" altLang="ja-JP" sz="1100" dirty="0" err="1"/>
              <a:t>generative_gauss</a:t>
            </a:r>
            <a:r>
              <a:rPr lang="en-US" altLang="ja-JP" sz="1100" dirty="0"/>
              <a:t> = </a:t>
            </a:r>
            <a:r>
              <a:rPr lang="en-US" altLang="ja-JP" sz="1100" dirty="0" err="1"/>
              <a:t>tf.contrib.distributions.Normal</a:t>
            </a:r>
            <a:r>
              <a:rPr lang="en-US" altLang="ja-JP" sz="1100" dirty="0"/>
              <a:t>(</a:t>
            </a:r>
            <a:r>
              <a:rPr lang="en-US" altLang="ja-JP" sz="1100" dirty="0" err="1"/>
              <a:t>mu_gene</a:t>
            </a:r>
            <a:r>
              <a:rPr lang="en-US" altLang="ja-JP" sz="1100" dirty="0"/>
              <a:t>, </a:t>
            </a:r>
            <a:r>
              <a:rPr lang="en-US" altLang="ja-JP" sz="1100" dirty="0" err="1"/>
              <a:t>tf.ones</a:t>
            </a:r>
            <a:r>
              <a:rPr lang="en-US" altLang="ja-JP" sz="1100" dirty="0"/>
              <a:t>(K))</a:t>
            </a:r>
          </a:p>
          <a:p>
            <a:endParaRPr lang="en-US" altLang="ja-JP" sz="1100" dirty="0"/>
          </a:p>
          <a:p>
            <a:endParaRPr lang="en-US" altLang="ja-JP" sz="1100" dirty="0"/>
          </a:p>
          <a:p>
            <a:r>
              <a:rPr lang="en-US" altLang="ja-JP" sz="1100" dirty="0"/>
              <a:t># Update </a:t>
            </a:r>
            <a:r>
              <a:rPr lang="en-US" altLang="ja-JP" sz="1100" dirty="0" err="1"/>
              <a:t>time_step</a:t>
            </a:r>
            <a:r>
              <a:rPr lang="en-US" altLang="ja-JP" sz="1100" dirty="0"/>
              <a:t> and learning parameter</a:t>
            </a:r>
          </a:p>
          <a:p>
            <a:r>
              <a:rPr lang="en-US" altLang="ja-JP" sz="1100" dirty="0" err="1"/>
              <a:t>update_counter</a:t>
            </a:r>
            <a:r>
              <a:rPr lang="en-US" altLang="ja-JP" sz="1100" dirty="0"/>
              <a:t> = </a:t>
            </a:r>
            <a:r>
              <a:rPr lang="en-US" altLang="ja-JP" sz="1100" dirty="0" err="1"/>
              <a:t>tf.assign</a:t>
            </a:r>
            <a:r>
              <a:rPr lang="en-US" altLang="ja-JP" sz="1100" dirty="0"/>
              <a:t>( </a:t>
            </a:r>
            <a:r>
              <a:rPr lang="en-US" altLang="ja-JP" sz="1100" dirty="0" err="1"/>
              <a:t>update_counter</a:t>
            </a:r>
            <a:r>
              <a:rPr lang="en-US" altLang="ja-JP" sz="1100" dirty="0"/>
              <a:t>, </a:t>
            </a:r>
            <a:r>
              <a:rPr lang="en-US" altLang="ja-JP" sz="1100" dirty="0" err="1"/>
              <a:t>tf.add</a:t>
            </a:r>
            <a:r>
              <a:rPr lang="en-US" altLang="ja-JP" sz="1100" dirty="0"/>
              <a:t>(</a:t>
            </a:r>
            <a:r>
              <a:rPr lang="en-US" altLang="ja-JP" sz="1100" dirty="0" err="1"/>
              <a:t>update_counter</a:t>
            </a:r>
            <a:r>
              <a:rPr lang="en-US" altLang="ja-JP" sz="1100" dirty="0"/>
              <a:t>, </a:t>
            </a:r>
            <a:r>
              <a:rPr lang="en-US" altLang="ja-JP" sz="1100" dirty="0" err="1"/>
              <a:t>tf.ones</a:t>
            </a:r>
            <a:r>
              <a:rPr lang="en-US" altLang="ja-JP" sz="1100" dirty="0"/>
              <a:t>(1)) )</a:t>
            </a:r>
          </a:p>
          <a:p>
            <a:r>
              <a:rPr lang="en-US" altLang="ja-JP" sz="1100" dirty="0"/>
              <a:t>rho = </a:t>
            </a:r>
            <a:r>
              <a:rPr lang="en-US" altLang="ja-JP" sz="1100" dirty="0" err="1"/>
              <a:t>tf.minimum</a:t>
            </a:r>
            <a:r>
              <a:rPr lang="en-US" altLang="ja-JP" sz="1100" dirty="0"/>
              <a:t>( 0.1, 1/</a:t>
            </a:r>
            <a:r>
              <a:rPr lang="en-US" altLang="ja-JP" sz="1100" dirty="0" err="1"/>
              <a:t>tf.to_float</a:t>
            </a:r>
            <a:r>
              <a:rPr lang="en-US" altLang="ja-JP" sz="1100" dirty="0"/>
              <a:t>(</a:t>
            </a:r>
            <a:r>
              <a:rPr lang="en-US" altLang="ja-JP" sz="1100" dirty="0" err="1"/>
              <a:t>update_counter</a:t>
            </a:r>
            <a:r>
              <a:rPr lang="en-US" altLang="ja-JP" sz="1100" dirty="0"/>
              <a:t>) )</a:t>
            </a:r>
            <a:endParaRPr lang="ja-JP" altLang="en-US" sz="1100" dirty="0"/>
          </a:p>
        </p:txBody>
      </p:sp>
      <p:sp>
        <p:nvSpPr>
          <p:cNvPr id="4" name="正方形/長方形 3"/>
          <p:cNvSpPr/>
          <p:nvPr/>
        </p:nvSpPr>
        <p:spPr>
          <a:xfrm>
            <a:off x="6262953" y="620688"/>
            <a:ext cx="2877511" cy="360040"/>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smtClean="0"/>
              <a:t>更新した変分パラメータで分布を更新する</a:t>
            </a:r>
            <a:endParaRPr kumimoji="1" lang="ja-JP" altLang="en-US" sz="1100" dirty="0"/>
          </a:p>
        </p:txBody>
      </p:sp>
      <p:cxnSp>
        <p:nvCxnSpPr>
          <p:cNvPr id="6" name="直線矢印コネクタ 5"/>
          <p:cNvCxnSpPr>
            <a:stCxn id="4" idx="1"/>
          </p:cNvCxnSpPr>
          <p:nvPr/>
        </p:nvCxnSpPr>
        <p:spPr>
          <a:xfrm flipH="1">
            <a:off x="3978188" y="800708"/>
            <a:ext cx="2284765"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6234993" y="3356992"/>
            <a:ext cx="2877511" cy="360040"/>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タイムステップ</a:t>
            </a:r>
            <a:r>
              <a:rPr lang="ja-JP" altLang="en-US" sz="1100" dirty="0" smtClean="0"/>
              <a:t>と勾配係数を</a:t>
            </a:r>
            <a:r>
              <a:rPr kumimoji="1" lang="ja-JP" altLang="en-US" sz="1100" dirty="0" smtClean="0"/>
              <a:t>更新する</a:t>
            </a:r>
            <a:endParaRPr kumimoji="1" lang="ja-JP" altLang="en-US" sz="1100" dirty="0"/>
          </a:p>
        </p:txBody>
      </p:sp>
      <p:cxnSp>
        <p:nvCxnSpPr>
          <p:cNvPr id="10" name="直線矢印コネクタ 9"/>
          <p:cNvCxnSpPr>
            <a:stCxn id="8" idx="1"/>
          </p:cNvCxnSpPr>
          <p:nvPr/>
        </p:nvCxnSpPr>
        <p:spPr>
          <a:xfrm flipH="1">
            <a:off x="4860032" y="3537012"/>
            <a:ext cx="13749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12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49976"/>
            <a:ext cx="8100580" cy="5678478"/>
          </a:xfrm>
          <a:prstGeom prst="rect">
            <a:avLst/>
          </a:prstGeom>
        </p:spPr>
        <p:txBody>
          <a:bodyPr wrap="square">
            <a:spAutoFit/>
          </a:bodyPr>
          <a:lstStyle/>
          <a:p>
            <a:r>
              <a:rPr lang="en-US" altLang="ja-JP" sz="1100" dirty="0"/>
              <a:t># Values for plot</a:t>
            </a:r>
          </a:p>
          <a:p>
            <a:r>
              <a:rPr lang="en-US" altLang="ja-JP" sz="1100" dirty="0"/>
              <a:t>vps_mu_0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a:t>vps_mu_1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a:t>vps_mu_2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a:t>vps_pi_0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a:t>vps_pi_1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a:t>vps_pi_2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a:t>vps_z_0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a:t>vps_z_1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a:t>vps_z_2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err="1"/>
              <a:t>log_likelihood_p</a:t>
            </a:r>
            <a:r>
              <a:rPr lang="en-US" altLang="ja-JP" sz="1100" dirty="0"/>
              <a:t>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err="1"/>
              <a:t>list_log_q</a:t>
            </a:r>
            <a:r>
              <a:rPr lang="en-US" altLang="ja-JP" sz="1100" dirty="0"/>
              <a:t>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err="1"/>
              <a:t>elbo</a:t>
            </a:r>
            <a:r>
              <a:rPr lang="en-US" altLang="ja-JP" sz="1100" dirty="0"/>
              <a:t> = </a:t>
            </a:r>
            <a:r>
              <a:rPr lang="en-US" altLang="ja-JP" sz="1100" dirty="0" err="1"/>
              <a:t>np.array</a:t>
            </a:r>
            <a:r>
              <a:rPr lang="en-US" altLang="ja-JP" sz="1100" dirty="0"/>
              <a:t>(</a:t>
            </a:r>
            <a:r>
              <a:rPr lang="en-US" altLang="ja-JP" sz="1100" dirty="0" err="1"/>
              <a:t>np.zeros</a:t>
            </a:r>
            <a:r>
              <a:rPr lang="en-US" altLang="ja-JP" sz="1100" dirty="0"/>
              <a:t>(</a:t>
            </a:r>
            <a:r>
              <a:rPr lang="en-US" altLang="ja-JP" sz="1100" dirty="0" err="1"/>
              <a:t>num_epochs</a:t>
            </a:r>
            <a:r>
              <a:rPr lang="en-US" altLang="ja-JP" sz="1100" dirty="0"/>
              <a:t>), </a:t>
            </a:r>
            <a:r>
              <a:rPr lang="en-US" altLang="ja-JP" sz="1100" dirty="0" err="1"/>
              <a:t>dtype</a:t>
            </a:r>
            <a:r>
              <a:rPr lang="en-US" altLang="ja-JP" sz="1100" dirty="0"/>
              <a:t>=np.float32)</a:t>
            </a:r>
          </a:p>
          <a:p>
            <a:r>
              <a:rPr lang="en-US" altLang="ja-JP" sz="1100" dirty="0" err="1"/>
              <a:t>df</a:t>
            </a:r>
            <a:r>
              <a:rPr lang="en-US" altLang="ja-JP" sz="1100" dirty="0"/>
              <a:t> = </a:t>
            </a:r>
            <a:r>
              <a:rPr lang="en-US" altLang="ja-JP" sz="1100" dirty="0" err="1"/>
              <a:t>pd.DataFrame</a:t>
            </a:r>
            <a:r>
              <a:rPr lang="en-US" altLang="ja-JP" sz="1100" dirty="0"/>
              <a:t>(index=[], columns=['class1', 'class2', 'class3'])</a:t>
            </a:r>
          </a:p>
          <a:p>
            <a:r>
              <a:rPr lang="en-US" altLang="ja-JP" sz="1100" dirty="0"/>
              <a:t>count = 1</a:t>
            </a:r>
          </a:p>
          <a:p>
            <a:r>
              <a:rPr lang="en-US" altLang="ja-JP" sz="1100" dirty="0" err="1"/>
              <a:t>sample_mu</a:t>
            </a:r>
            <a:r>
              <a:rPr lang="en-US" altLang="ja-JP" sz="1100" dirty="0"/>
              <a:t> = </a:t>
            </a:r>
            <a:r>
              <a:rPr lang="en-US" altLang="ja-JP" sz="1100" dirty="0" err="1"/>
              <a:t>q_mu.sample</a:t>
            </a:r>
            <a:r>
              <a:rPr lang="en-US" altLang="ja-JP" sz="1100" dirty="0"/>
              <a:t>( </a:t>
            </a:r>
            <a:r>
              <a:rPr lang="en-US" altLang="ja-JP" sz="1100" dirty="0" err="1"/>
              <a:t>sample_shape</a:t>
            </a:r>
            <a:r>
              <a:rPr lang="en-US" altLang="ja-JP" sz="1100" dirty="0"/>
              <a:t>=[</a:t>
            </a:r>
            <a:r>
              <a:rPr lang="en-US" altLang="ja-JP" sz="1100" dirty="0" err="1"/>
              <a:t>num_samples</a:t>
            </a:r>
            <a:r>
              <a:rPr lang="en-US" altLang="ja-JP" sz="1100" dirty="0"/>
              <a:t>] )		# sampling 100 mu</a:t>
            </a:r>
          </a:p>
          <a:p>
            <a:r>
              <a:rPr lang="en-US" altLang="ja-JP" sz="1100" dirty="0" err="1"/>
              <a:t>sample_pi</a:t>
            </a:r>
            <a:r>
              <a:rPr lang="en-US" altLang="ja-JP" sz="1100" dirty="0"/>
              <a:t> = </a:t>
            </a:r>
            <a:r>
              <a:rPr lang="en-US" altLang="ja-JP" sz="1100" dirty="0" err="1"/>
              <a:t>q_pi.sample</a:t>
            </a:r>
            <a:r>
              <a:rPr lang="en-US" altLang="ja-JP" sz="1100" dirty="0"/>
              <a:t>( </a:t>
            </a:r>
            <a:r>
              <a:rPr lang="en-US" altLang="ja-JP" sz="1100" dirty="0" err="1"/>
              <a:t>sample_shape</a:t>
            </a:r>
            <a:r>
              <a:rPr lang="en-US" altLang="ja-JP" sz="1100" dirty="0"/>
              <a:t>=[</a:t>
            </a:r>
            <a:r>
              <a:rPr lang="en-US" altLang="ja-JP" sz="1100" dirty="0" err="1"/>
              <a:t>num_samples</a:t>
            </a:r>
            <a:r>
              <a:rPr lang="en-US" altLang="ja-JP" sz="1100" dirty="0"/>
              <a:t>] )		# sampling 100 pi</a:t>
            </a:r>
          </a:p>
          <a:p>
            <a:r>
              <a:rPr lang="en-US" altLang="ja-JP" sz="1100" dirty="0" err="1"/>
              <a:t>sample_zq</a:t>
            </a:r>
            <a:r>
              <a:rPr lang="en-US" altLang="ja-JP" sz="1100" dirty="0"/>
              <a:t> = </a:t>
            </a:r>
            <a:r>
              <a:rPr lang="en-US" altLang="ja-JP" sz="1100" dirty="0" err="1"/>
              <a:t>q_z.sample</a:t>
            </a:r>
            <a:r>
              <a:rPr lang="en-US" altLang="ja-JP" sz="1100" dirty="0"/>
              <a:t>( </a:t>
            </a:r>
            <a:r>
              <a:rPr lang="en-US" altLang="ja-JP" sz="1100" dirty="0" err="1"/>
              <a:t>sample_shape</a:t>
            </a:r>
            <a:r>
              <a:rPr lang="en-US" altLang="ja-JP" sz="1100" dirty="0"/>
              <a:t>=[</a:t>
            </a:r>
            <a:r>
              <a:rPr lang="en-US" altLang="ja-JP" sz="1100" dirty="0" err="1"/>
              <a:t>num_samples</a:t>
            </a:r>
            <a:r>
              <a:rPr lang="en-US" altLang="ja-JP" sz="1100" dirty="0"/>
              <a:t>] )		# sampling 100 z from q(z)</a:t>
            </a:r>
          </a:p>
          <a:p>
            <a:r>
              <a:rPr lang="en-US" altLang="ja-JP" sz="1100" dirty="0" err="1"/>
              <a:t>sample_zp</a:t>
            </a:r>
            <a:r>
              <a:rPr lang="en-US" altLang="ja-JP" sz="1100" dirty="0"/>
              <a:t> = </a:t>
            </a:r>
            <a:r>
              <a:rPr lang="en-US" altLang="ja-JP" sz="1100" dirty="0" err="1"/>
              <a:t>p_z.sample</a:t>
            </a:r>
            <a:r>
              <a:rPr lang="en-US" altLang="ja-JP" sz="1100" dirty="0"/>
              <a:t>( </a:t>
            </a:r>
            <a:r>
              <a:rPr lang="en-US" altLang="ja-JP" sz="1100" dirty="0" err="1"/>
              <a:t>sample_shape</a:t>
            </a:r>
            <a:r>
              <a:rPr lang="en-US" altLang="ja-JP" sz="1100" dirty="0"/>
              <a:t>=[</a:t>
            </a:r>
            <a:r>
              <a:rPr lang="en-US" altLang="ja-JP" sz="1100" dirty="0" err="1"/>
              <a:t>num_samples</a:t>
            </a:r>
            <a:r>
              <a:rPr lang="en-US" altLang="ja-JP" sz="1100" dirty="0"/>
              <a:t>] )		# sampling 100 z from p(z)</a:t>
            </a:r>
          </a:p>
          <a:p>
            <a:endParaRPr lang="en-US" altLang="ja-JP" sz="1100" dirty="0"/>
          </a:p>
          <a:p>
            <a:endParaRPr lang="en-US" altLang="ja-JP" sz="1100" dirty="0"/>
          </a:p>
          <a:p>
            <a:r>
              <a:rPr lang="en-US" altLang="ja-JP" sz="1100" dirty="0"/>
              <a:t># </a:t>
            </a:r>
            <a:r>
              <a:rPr lang="en-US" altLang="ja-JP" sz="1100" dirty="0" err="1"/>
              <a:t>Initiaize</a:t>
            </a:r>
            <a:r>
              <a:rPr lang="en-US" altLang="ja-JP" sz="1100" dirty="0"/>
              <a:t> </a:t>
            </a:r>
            <a:r>
              <a:rPr lang="en-US" altLang="ja-JP" sz="1100" dirty="0" err="1"/>
              <a:t>seesion</a:t>
            </a:r>
            <a:endParaRPr lang="en-US" altLang="ja-JP" sz="1100" dirty="0"/>
          </a:p>
          <a:p>
            <a:r>
              <a:rPr lang="en-US" altLang="ja-JP" sz="1100" dirty="0" err="1"/>
              <a:t>sess</a:t>
            </a:r>
            <a:r>
              <a:rPr lang="en-US" altLang="ja-JP" sz="1100" dirty="0"/>
              <a:t> = </a:t>
            </a:r>
            <a:r>
              <a:rPr lang="en-US" altLang="ja-JP" sz="1100" dirty="0" err="1"/>
              <a:t>tf.Session</a:t>
            </a:r>
            <a:r>
              <a:rPr lang="en-US" altLang="ja-JP" sz="1100" dirty="0"/>
              <a:t>()</a:t>
            </a:r>
          </a:p>
          <a:p>
            <a:r>
              <a:rPr lang="en-US" altLang="ja-JP" sz="1100" dirty="0" err="1"/>
              <a:t>init</a:t>
            </a:r>
            <a:r>
              <a:rPr lang="en-US" altLang="ja-JP" sz="1100" dirty="0"/>
              <a:t> = </a:t>
            </a:r>
            <a:r>
              <a:rPr lang="en-US" altLang="ja-JP" sz="1100" dirty="0" err="1"/>
              <a:t>tf.global_variables_initializer</a:t>
            </a:r>
            <a:r>
              <a:rPr lang="en-US" altLang="ja-JP" sz="1100" dirty="0"/>
              <a:t>()</a:t>
            </a:r>
          </a:p>
          <a:p>
            <a:r>
              <a:rPr lang="en-US" altLang="ja-JP" sz="1100" dirty="0" err="1"/>
              <a:t>sess.run</a:t>
            </a:r>
            <a:r>
              <a:rPr lang="en-US" altLang="ja-JP" sz="1100" dirty="0"/>
              <a:t>(</a:t>
            </a:r>
            <a:r>
              <a:rPr lang="en-US" altLang="ja-JP" sz="1100" dirty="0" err="1"/>
              <a:t>init</a:t>
            </a:r>
            <a:r>
              <a:rPr lang="en-US" altLang="ja-JP" sz="1100" dirty="0"/>
              <a:t>)</a:t>
            </a:r>
          </a:p>
          <a:p>
            <a:endParaRPr lang="en-US" altLang="ja-JP" sz="1100" dirty="0"/>
          </a:p>
          <a:p>
            <a:endParaRPr lang="en-US" altLang="ja-JP" sz="1100" dirty="0"/>
          </a:p>
          <a:p>
            <a:r>
              <a:rPr lang="en-US" altLang="ja-JP" sz="1100" dirty="0"/>
              <a:t># Update</a:t>
            </a:r>
          </a:p>
          <a:p>
            <a:r>
              <a:rPr lang="en-US" altLang="ja-JP" sz="1100" dirty="0"/>
              <a:t>for epoch in range(</a:t>
            </a:r>
            <a:r>
              <a:rPr lang="en-US" altLang="ja-JP" sz="1100" dirty="0" err="1"/>
              <a:t>num_epochs</a:t>
            </a:r>
            <a:r>
              <a:rPr lang="en-US" altLang="ja-JP" sz="1100" dirty="0"/>
              <a:t>):</a:t>
            </a:r>
          </a:p>
          <a:p>
            <a:r>
              <a:rPr lang="en-US" altLang="ja-JP" sz="1100" dirty="0"/>
              <a:t>    result = </a:t>
            </a:r>
            <a:r>
              <a:rPr lang="en-US" altLang="ja-JP" sz="1100" dirty="0" err="1"/>
              <a:t>sess.run</a:t>
            </a:r>
            <a:r>
              <a:rPr lang="en-US" altLang="ja-JP" sz="1100" dirty="0"/>
              <a:t>([</a:t>
            </a:r>
            <a:r>
              <a:rPr lang="en-US" altLang="ja-JP" sz="1100" dirty="0" err="1"/>
              <a:t>lambda_pi</a:t>
            </a:r>
            <a:r>
              <a:rPr lang="en-US" altLang="ja-JP" sz="1100" dirty="0"/>
              <a:t>, </a:t>
            </a:r>
            <a:r>
              <a:rPr lang="en-US" altLang="ja-JP" sz="1100" dirty="0" err="1"/>
              <a:t>lambda_mu</a:t>
            </a:r>
            <a:r>
              <a:rPr lang="en-US" altLang="ja-JP" sz="1100" dirty="0"/>
              <a:t>, </a:t>
            </a:r>
            <a:r>
              <a:rPr lang="en-US" altLang="ja-JP" sz="1100" dirty="0" err="1"/>
              <a:t>lambda_z</a:t>
            </a:r>
            <a:r>
              <a:rPr lang="en-US" altLang="ja-JP" sz="1100" dirty="0"/>
              <a:t>, </a:t>
            </a:r>
            <a:r>
              <a:rPr lang="en-US" altLang="ja-JP" sz="1100" dirty="0" err="1"/>
              <a:t>sample_mu</a:t>
            </a:r>
            <a:r>
              <a:rPr lang="en-US" altLang="ja-JP" sz="1100" dirty="0"/>
              <a:t>, </a:t>
            </a:r>
            <a:r>
              <a:rPr lang="en-US" altLang="ja-JP" sz="1100" dirty="0" err="1"/>
              <a:t>sample_pi</a:t>
            </a:r>
            <a:r>
              <a:rPr lang="en-US" altLang="ja-JP" sz="1100" dirty="0"/>
              <a:t>, </a:t>
            </a:r>
            <a:r>
              <a:rPr lang="en-US" altLang="ja-JP" sz="1100" dirty="0" err="1"/>
              <a:t>sample_zq</a:t>
            </a:r>
            <a:r>
              <a:rPr lang="en-US" altLang="ja-JP" sz="1100" dirty="0"/>
              <a:t>, </a:t>
            </a:r>
            <a:r>
              <a:rPr lang="en-US" altLang="ja-JP" sz="1100" dirty="0" err="1"/>
              <a:t>sample_zp</a:t>
            </a:r>
            <a:r>
              <a:rPr lang="en-US" altLang="ja-JP" sz="1100" dirty="0"/>
              <a:t>, </a:t>
            </a:r>
            <a:r>
              <a:rPr lang="en-US" altLang="ja-JP" sz="1100" dirty="0" err="1"/>
              <a:t>log_p</a:t>
            </a:r>
            <a:r>
              <a:rPr lang="en-US" altLang="ja-JP" sz="1100" dirty="0"/>
              <a:t>, </a:t>
            </a:r>
            <a:r>
              <a:rPr lang="en-US" altLang="ja-JP" sz="1100" dirty="0" err="1"/>
              <a:t>log_q</a:t>
            </a:r>
            <a:r>
              <a:rPr lang="en-US" altLang="ja-JP" sz="1100" dirty="0"/>
              <a:t>, </a:t>
            </a:r>
            <a:r>
              <a:rPr lang="en-US" altLang="ja-JP" sz="1100" dirty="0" err="1"/>
              <a:t>log_gene_gauss</a:t>
            </a:r>
            <a:r>
              <a:rPr lang="en-US" altLang="ja-JP" sz="1100" dirty="0"/>
              <a:t>], </a:t>
            </a:r>
            <a:r>
              <a:rPr lang="en-US" altLang="ja-JP" sz="1100" dirty="0" err="1"/>
              <a:t>feed_dict</a:t>
            </a:r>
            <a:r>
              <a:rPr lang="en-US" altLang="ja-JP" sz="1100" dirty="0"/>
              <a:t> = {</a:t>
            </a:r>
          </a:p>
          <a:p>
            <a:r>
              <a:rPr lang="en-US" altLang="ja-JP" sz="1100" dirty="0"/>
              <a:t>        X: x</a:t>
            </a:r>
          </a:p>
          <a:p>
            <a:r>
              <a:rPr lang="en-US" altLang="ja-JP" sz="1100" dirty="0"/>
              <a:t>    })</a:t>
            </a:r>
            <a:endParaRPr lang="ja-JP" altLang="en-US" sz="1100" dirty="0"/>
          </a:p>
        </p:txBody>
      </p:sp>
      <p:sp>
        <p:nvSpPr>
          <p:cNvPr id="3" name="正方形/長方形 2">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（計算</a:t>
            </a:r>
            <a:r>
              <a:rPr lang="ja-JP" altLang="en-US" b="1" dirty="0" smtClean="0"/>
              <a:t>グラフによる演算</a:t>
            </a:r>
            <a:r>
              <a:rPr lang="ja-JP" altLang="en-US" b="1" dirty="0" smtClean="0"/>
              <a:t>）</a:t>
            </a:r>
            <a:endParaRPr kumimoji="1" lang="ja-JP" altLang="en-US" b="1" dirty="0"/>
          </a:p>
        </p:txBody>
      </p:sp>
      <p:sp>
        <p:nvSpPr>
          <p:cNvPr id="4" name="正方形/長方形 3"/>
          <p:cNvSpPr/>
          <p:nvPr/>
        </p:nvSpPr>
        <p:spPr>
          <a:xfrm>
            <a:off x="6300192" y="1700808"/>
            <a:ext cx="2232248"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描画用に配列などを用意</a:t>
            </a:r>
            <a:endParaRPr kumimoji="1" lang="ja-JP" altLang="en-US" sz="1100" dirty="0"/>
          </a:p>
        </p:txBody>
      </p:sp>
      <p:cxnSp>
        <p:nvCxnSpPr>
          <p:cNvPr id="6" name="直線矢印コネクタ 5"/>
          <p:cNvCxnSpPr/>
          <p:nvPr/>
        </p:nvCxnSpPr>
        <p:spPr>
          <a:xfrm flipH="1">
            <a:off x="5364088" y="191683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300192" y="4149080"/>
            <a:ext cx="2232248"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Session</a:t>
            </a:r>
            <a:r>
              <a:rPr kumimoji="1" lang="ja-JP" altLang="en-US" sz="1100" dirty="0" smtClean="0"/>
              <a:t>の初期化</a:t>
            </a:r>
            <a:endParaRPr kumimoji="1" lang="ja-JP" altLang="en-US" sz="1100" dirty="0"/>
          </a:p>
        </p:txBody>
      </p:sp>
      <p:cxnSp>
        <p:nvCxnSpPr>
          <p:cNvPr id="9" name="直線矢印コネクタ 8"/>
          <p:cNvCxnSpPr/>
          <p:nvPr/>
        </p:nvCxnSpPr>
        <p:spPr>
          <a:xfrm flipH="1">
            <a:off x="4427984" y="4365104"/>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6300192" y="5733256"/>
            <a:ext cx="2232248"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構築</a:t>
            </a:r>
            <a:r>
              <a:rPr lang="ja-JP" altLang="en-US" sz="1100" dirty="0" smtClean="0"/>
              <a:t>した計算グラフに従い計算を行う</a:t>
            </a:r>
            <a:endParaRPr kumimoji="1" lang="ja-JP" altLang="en-US" sz="1100" dirty="0"/>
          </a:p>
        </p:txBody>
      </p:sp>
      <p:cxnSp>
        <p:nvCxnSpPr>
          <p:cNvPr id="13" name="直線矢印コネクタ 12"/>
          <p:cNvCxnSpPr>
            <a:stCxn id="11" idx="1"/>
          </p:cNvCxnSpPr>
          <p:nvPr/>
        </p:nvCxnSpPr>
        <p:spPr>
          <a:xfrm flipH="1" flipV="1">
            <a:off x="2195736" y="5445224"/>
            <a:ext cx="410445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06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（計算</a:t>
            </a:r>
            <a:r>
              <a:rPr lang="ja-JP" altLang="en-US" b="1" dirty="0" smtClean="0"/>
              <a:t>グラフによる演算</a:t>
            </a:r>
            <a:r>
              <a:rPr lang="ja-JP" altLang="en-US" b="1" dirty="0" smtClean="0"/>
              <a:t>）</a:t>
            </a:r>
            <a:endParaRPr kumimoji="1" lang="ja-JP" altLang="en-US" b="1" dirty="0"/>
          </a:p>
        </p:txBody>
      </p:sp>
      <p:sp>
        <p:nvSpPr>
          <p:cNvPr id="3" name="正方形/長方形 2"/>
          <p:cNvSpPr/>
          <p:nvPr/>
        </p:nvSpPr>
        <p:spPr>
          <a:xfrm>
            <a:off x="0" y="353858"/>
            <a:ext cx="8604448" cy="4708981"/>
          </a:xfrm>
          <a:prstGeom prst="rect">
            <a:avLst/>
          </a:prstGeom>
        </p:spPr>
        <p:txBody>
          <a:bodyPr wrap="square">
            <a:spAutoFit/>
          </a:bodyPr>
          <a:lstStyle/>
          <a:p>
            <a:r>
              <a:rPr lang="en-US" altLang="ja-JP" sz="1000" dirty="0"/>
              <a:t># for debug</a:t>
            </a:r>
          </a:p>
          <a:p>
            <a:r>
              <a:rPr lang="en-US" altLang="ja-JP" sz="1000" dirty="0"/>
              <a:t>    print(result[1])		# result[1] is </a:t>
            </a:r>
            <a:r>
              <a:rPr lang="en-US" altLang="ja-JP" sz="1000" dirty="0" err="1"/>
              <a:t>lambda_mu</a:t>
            </a:r>
            <a:endParaRPr lang="en-US" altLang="ja-JP" sz="1000" dirty="0"/>
          </a:p>
          <a:p>
            <a:r>
              <a:rPr lang="en-US" altLang="ja-JP" sz="1000" dirty="0"/>
              <a:t>    #print(result[9])</a:t>
            </a:r>
          </a:p>
          <a:p>
            <a:r>
              <a:rPr lang="en-US" altLang="ja-JP" sz="1000" dirty="0"/>
              <a:t>    #print(result[3])</a:t>
            </a:r>
          </a:p>
          <a:p>
            <a:r>
              <a:rPr lang="en-US" altLang="ja-JP" sz="1000" dirty="0"/>
              <a:t>    mu_0 = </a:t>
            </a:r>
            <a:r>
              <a:rPr lang="en-US" altLang="ja-JP" sz="1000" dirty="0" err="1"/>
              <a:t>np.array</a:t>
            </a:r>
            <a:r>
              <a:rPr lang="en-US" altLang="ja-JP" sz="1000" dirty="0"/>
              <a:t>(</a:t>
            </a:r>
            <a:r>
              <a:rPr lang="en-US" altLang="ja-JP" sz="1000" dirty="0" err="1"/>
              <a:t>np.zeros</a:t>
            </a:r>
            <a:r>
              <a:rPr lang="en-US" altLang="ja-JP" sz="1000" dirty="0"/>
              <a:t>(</a:t>
            </a:r>
            <a:r>
              <a:rPr lang="en-US" altLang="ja-JP" sz="1000" dirty="0" err="1"/>
              <a:t>num_samples</a:t>
            </a:r>
            <a:r>
              <a:rPr lang="en-US" altLang="ja-JP" sz="1000" dirty="0"/>
              <a:t>), </a:t>
            </a:r>
            <a:r>
              <a:rPr lang="en-US" altLang="ja-JP" sz="1000" dirty="0" err="1"/>
              <a:t>dtype</a:t>
            </a:r>
            <a:r>
              <a:rPr lang="en-US" altLang="ja-JP" sz="1000" dirty="0"/>
              <a:t>=np.float32)</a:t>
            </a:r>
          </a:p>
          <a:p>
            <a:r>
              <a:rPr lang="en-US" altLang="ja-JP" sz="1000" dirty="0"/>
              <a:t>    mu_1 = </a:t>
            </a:r>
            <a:r>
              <a:rPr lang="en-US" altLang="ja-JP" sz="1000" dirty="0" err="1"/>
              <a:t>np.array</a:t>
            </a:r>
            <a:r>
              <a:rPr lang="en-US" altLang="ja-JP" sz="1000" dirty="0"/>
              <a:t>(</a:t>
            </a:r>
            <a:r>
              <a:rPr lang="en-US" altLang="ja-JP" sz="1000" dirty="0" err="1"/>
              <a:t>np.zeros</a:t>
            </a:r>
            <a:r>
              <a:rPr lang="en-US" altLang="ja-JP" sz="1000" dirty="0"/>
              <a:t>(</a:t>
            </a:r>
            <a:r>
              <a:rPr lang="en-US" altLang="ja-JP" sz="1000" dirty="0" err="1"/>
              <a:t>num_samples</a:t>
            </a:r>
            <a:r>
              <a:rPr lang="en-US" altLang="ja-JP" sz="1000" dirty="0"/>
              <a:t>), </a:t>
            </a:r>
            <a:r>
              <a:rPr lang="en-US" altLang="ja-JP" sz="1000" dirty="0" err="1"/>
              <a:t>dtype</a:t>
            </a:r>
            <a:r>
              <a:rPr lang="en-US" altLang="ja-JP" sz="1000" dirty="0"/>
              <a:t>=np.float32)</a:t>
            </a:r>
          </a:p>
          <a:p>
            <a:r>
              <a:rPr lang="en-US" altLang="ja-JP" sz="1000" dirty="0"/>
              <a:t>    mu_2 = </a:t>
            </a:r>
            <a:r>
              <a:rPr lang="en-US" altLang="ja-JP" sz="1000" dirty="0" err="1"/>
              <a:t>np.array</a:t>
            </a:r>
            <a:r>
              <a:rPr lang="en-US" altLang="ja-JP" sz="1000" dirty="0"/>
              <a:t>(</a:t>
            </a:r>
            <a:r>
              <a:rPr lang="en-US" altLang="ja-JP" sz="1000" dirty="0" err="1"/>
              <a:t>np.zeros</a:t>
            </a:r>
            <a:r>
              <a:rPr lang="en-US" altLang="ja-JP" sz="1000" dirty="0"/>
              <a:t>(</a:t>
            </a:r>
            <a:r>
              <a:rPr lang="en-US" altLang="ja-JP" sz="1000" dirty="0" err="1"/>
              <a:t>num_samples</a:t>
            </a:r>
            <a:r>
              <a:rPr lang="en-US" altLang="ja-JP" sz="1000" dirty="0"/>
              <a:t>), </a:t>
            </a:r>
            <a:r>
              <a:rPr lang="en-US" altLang="ja-JP" sz="1000" dirty="0" err="1"/>
              <a:t>dtype</a:t>
            </a:r>
            <a:r>
              <a:rPr lang="en-US" altLang="ja-JP" sz="1000" dirty="0"/>
              <a:t>=np.float32)</a:t>
            </a:r>
          </a:p>
          <a:p>
            <a:r>
              <a:rPr lang="en-US" altLang="ja-JP" sz="1000" dirty="0"/>
              <a:t>    pi_0 = </a:t>
            </a:r>
            <a:r>
              <a:rPr lang="en-US" altLang="ja-JP" sz="1000" dirty="0" err="1"/>
              <a:t>np.array</a:t>
            </a:r>
            <a:r>
              <a:rPr lang="en-US" altLang="ja-JP" sz="1000" dirty="0"/>
              <a:t>(</a:t>
            </a:r>
            <a:r>
              <a:rPr lang="en-US" altLang="ja-JP" sz="1000" dirty="0" err="1"/>
              <a:t>np.ones</a:t>
            </a:r>
            <a:r>
              <a:rPr lang="en-US" altLang="ja-JP" sz="1000" dirty="0"/>
              <a:t>(</a:t>
            </a:r>
            <a:r>
              <a:rPr lang="en-US" altLang="ja-JP" sz="1000" dirty="0" err="1"/>
              <a:t>num_samples</a:t>
            </a:r>
            <a:r>
              <a:rPr lang="en-US" altLang="ja-JP" sz="1000" dirty="0"/>
              <a:t>), </a:t>
            </a:r>
            <a:r>
              <a:rPr lang="en-US" altLang="ja-JP" sz="1000" dirty="0" err="1"/>
              <a:t>dtype</a:t>
            </a:r>
            <a:r>
              <a:rPr lang="en-US" altLang="ja-JP" sz="1000" dirty="0"/>
              <a:t>=np.float32)</a:t>
            </a:r>
          </a:p>
          <a:p>
            <a:r>
              <a:rPr lang="en-US" altLang="ja-JP" sz="1000" dirty="0"/>
              <a:t>    pi_1 = </a:t>
            </a:r>
            <a:r>
              <a:rPr lang="en-US" altLang="ja-JP" sz="1000" dirty="0" err="1"/>
              <a:t>np.array</a:t>
            </a:r>
            <a:r>
              <a:rPr lang="en-US" altLang="ja-JP" sz="1000" dirty="0"/>
              <a:t>(</a:t>
            </a:r>
            <a:r>
              <a:rPr lang="en-US" altLang="ja-JP" sz="1000" dirty="0" err="1"/>
              <a:t>np.ones</a:t>
            </a:r>
            <a:r>
              <a:rPr lang="en-US" altLang="ja-JP" sz="1000" dirty="0"/>
              <a:t>(</a:t>
            </a:r>
            <a:r>
              <a:rPr lang="en-US" altLang="ja-JP" sz="1000" dirty="0" err="1"/>
              <a:t>num_samples</a:t>
            </a:r>
            <a:r>
              <a:rPr lang="en-US" altLang="ja-JP" sz="1000" dirty="0"/>
              <a:t>), </a:t>
            </a:r>
            <a:r>
              <a:rPr lang="en-US" altLang="ja-JP" sz="1000" dirty="0" err="1"/>
              <a:t>dtype</a:t>
            </a:r>
            <a:r>
              <a:rPr lang="en-US" altLang="ja-JP" sz="1000" dirty="0"/>
              <a:t>=np.float32)</a:t>
            </a:r>
          </a:p>
          <a:p>
            <a:r>
              <a:rPr lang="en-US" altLang="ja-JP" sz="1000" dirty="0"/>
              <a:t>    pi_2 = </a:t>
            </a:r>
            <a:r>
              <a:rPr lang="en-US" altLang="ja-JP" sz="1000" dirty="0" err="1"/>
              <a:t>np.array</a:t>
            </a:r>
            <a:r>
              <a:rPr lang="en-US" altLang="ja-JP" sz="1000" dirty="0"/>
              <a:t>(</a:t>
            </a:r>
            <a:r>
              <a:rPr lang="en-US" altLang="ja-JP" sz="1000" dirty="0" err="1"/>
              <a:t>np.ones</a:t>
            </a:r>
            <a:r>
              <a:rPr lang="en-US" altLang="ja-JP" sz="1000" dirty="0"/>
              <a:t>(</a:t>
            </a:r>
            <a:r>
              <a:rPr lang="en-US" altLang="ja-JP" sz="1000" dirty="0" err="1"/>
              <a:t>num_samples</a:t>
            </a:r>
            <a:r>
              <a:rPr lang="en-US" altLang="ja-JP" sz="1000" dirty="0"/>
              <a:t>), </a:t>
            </a:r>
            <a:r>
              <a:rPr lang="en-US" altLang="ja-JP" sz="1000" dirty="0" err="1"/>
              <a:t>dtype</a:t>
            </a:r>
            <a:r>
              <a:rPr lang="en-US" altLang="ja-JP" sz="1000" dirty="0"/>
              <a:t>=np.float32)</a:t>
            </a:r>
          </a:p>
          <a:p>
            <a:r>
              <a:rPr lang="en-US" altLang="ja-JP" sz="1000" dirty="0"/>
              <a:t>    zq_0 = 0</a:t>
            </a:r>
          </a:p>
          <a:p>
            <a:r>
              <a:rPr lang="en-US" altLang="ja-JP" sz="1000" dirty="0"/>
              <a:t>    zq_1 = 0</a:t>
            </a:r>
          </a:p>
          <a:p>
            <a:r>
              <a:rPr lang="en-US" altLang="ja-JP" sz="1000" dirty="0"/>
              <a:t>    zq_2 = 0</a:t>
            </a:r>
          </a:p>
          <a:p>
            <a:r>
              <a:rPr lang="en-US" altLang="ja-JP" sz="1000" dirty="0"/>
              <a:t>    zp_0 = 0</a:t>
            </a:r>
          </a:p>
          <a:p>
            <a:r>
              <a:rPr lang="en-US" altLang="ja-JP" sz="1000" dirty="0"/>
              <a:t>    zp_1 = 0</a:t>
            </a:r>
          </a:p>
          <a:p>
            <a:r>
              <a:rPr lang="en-US" altLang="ja-JP" sz="1000" dirty="0"/>
              <a:t>    zp_2 = 0</a:t>
            </a:r>
          </a:p>
          <a:p>
            <a:r>
              <a:rPr lang="en-US" altLang="ja-JP" sz="1000" dirty="0"/>
              <a:t>    for </a:t>
            </a:r>
            <a:r>
              <a:rPr lang="en-US" altLang="ja-JP" sz="1000" dirty="0" err="1"/>
              <a:t>i</a:t>
            </a:r>
            <a:r>
              <a:rPr lang="en-US" altLang="ja-JP" sz="1000" dirty="0"/>
              <a:t> in range(</a:t>
            </a:r>
            <a:r>
              <a:rPr lang="en-US" altLang="ja-JP" sz="1000" dirty="0" err="1"/>
              <a:t>num_samples</a:t>
            </a:r>
            <a:r>
              <a:rPr lang="en-US" altLang="ja-JP" sz="1000" dirty="0"/>
              <a:t>):</a:t>
            </a:r>
          </a:p>
          <a:p>
            <a:r>
              <a:rPr lang="en-US" altLang="ja-JP" sz="1000" dirty="0"/>
              <a:t>        mu_0[</a:t>
            </a:r>
            <a:r>
              <a:rPr lang="en-US" altLang="ja-JP" sz="1000" dirty="0" err="1"/>
              <a:t>i</a:t>
            </a:r>
            <a:r>
              <a:rPr lang="en-US" altLang="ja-JP" sz="1000" dirty="0"/>
              <a:t>] = result[3][</a:t>
            </a:r>
            <a:r>
              <a:rPr lang="en-US" altLang="ja-JP" sz="1000" dirty="0" err="1"/>
              <a:t>i</a:t>
            </a:r>
            <a:r>
              <a:rPr lang="en-US" altLang="ja-JP" sz="1000" dirty="0"/>
              <a:t>][0][0]</a:t>
            </a:r>
          </a:p>
          <a:p>
            <a:r>
              <a:rPr lang="en-US" altLang="ja-JP" sz="1000" dirty="0"/>
              <a:t>        mu_1[</a:t>
            </a:r>
            <a:r>
              <a:rPr lang="en-US" altLang="ja-JP" sz="1000" dirty="0" err="1"/>
              <a:t>i</a:t>
            </a:r>
            <a:r>
              <a:rPr lang="en-US" altLang="ja-JP" sz="1000" dirty="0"/>
              <a:t>] = result[3][</a:t>
            </a:r>
            <a:r>
              <a:rPr lang="en-US" altLang="ja-JP" sz="1000" dirty="0" err="1"/>
              <a:t>i</a:t>
            </a:r>
            <a:r>
              <a:rPr lang="en-US" altLang="ja-JP" sz="1000" dirty="0"/>
              <a:t>][0][1]</a:t>
            </a:r>
          </a:p>
          <a:p>
            <a:r>
              <a:rPr lang="en-US" altLang="ja-JP" sz="1000" dirty="0"/>
              <a:t>        mu_2[</a:t>
            </a:r>
            <a:r>
              <a:rPr lang="en-US" altLang="ja-JP" sz="1000" dirty="0" err="1"/>
              <a:t>i</a:t>
            </a:r>
            <a:r>
              <a:rPr lang="en-US" altLang="ja-JP" sz="1000" dirty="0"/>
              <a:t>] = result[3][</a:t>
            </a:r>
            <a:r>
              <a:rPr lang="en-US" altLang="ja-JP" sz="1000" dirty="0" err="1"/>
              <a:t>i</a:t>
            </a:r>
            <a:r>
              <a:rPr lang="en-US" altLang="ja-JP" sz="1000" dirty="0"/>
              <a:t>][0][2]</a:t>
            </a:r>
          </a:p>
          <a:p>
            <a:r>
              <a:rPr lang="en-US" altLang="ja-JP" sz="1000" dirty="0"/>
              <a:t>        pi_0[</a:t>
            </a:r>
            <a:r>
              <a:rPr lang="en-US" altLang="ja-JP" sz="1000" dirty="0" err="1"/>
              <a:t>i</a:t>
            </a:r>
            <a:r>
              <a:rPr lang="en-US" altLang="ja-JP" sz="1000" dirty="0"/>
              <a:t>] = result[4][</a:t>
            </a:r>
            <a:r>
              <a:rPr lang="en-US" altLang="ja-JP" sz="1000" dirty="0" err="1"/>
              <a:t>i</a:t>
            </a:r>
            <a:r>
              <a:rPr lang="en-US" altLang="ja-JP" sz="1000" dirty="0"/>
              <a:t>][0]</a:t>
            </a:r>
          </a:p>
          <a:p>
            <a:r>
              <a:rPr lang="en-US" altLang="ja-JP" sz="1000" dirty="0"/>
              <a:t>        pi_1[</a:t>
            </a:r>
            <a:r>
              <a:rPr lang="en-US" altLang="ja-JP" sz="1000" dirty="0" err="1"/>
              <a:t>i</a:t>
            </a:r>
            <a:r>
              <a:rPr lang="en-US" altLang="ja-JP" sz="1000" dirty="0"/>
              <a:t>] = result[4][</a:t>
            </a:r>
            <a:r>
              <a:rPr lang="en-US" altLang="ja-JP" sz="1000" dirty="0" err="1"/>
              <a:t>i</a:t>
            </a:r>
            <a:r>
              <a:rPr lang="en-US" altLang="ja-JP" sz="1000" dirty="0"/>
              <a:t>][1]</a:t>
            </a:r>
          </a:p>
          <a:p>
            <a:r>
              <a:rPr lang="en-US" altLang="ja-JP" sz="1000" dirty="0"/>
              <a:t>        pi_2[</a:t>
            </a:r>
            <a:r>
              <a:rPr lang="en-US" altLang="ja-JP" sz="1000" dirty="0" err="1"/>
              <a:t>i</a:t>
            </a:r>
            <a:r>
              <a:rPr lang="en-US" altLang="ja-JP" sz="1000" dirty="0"/>
              <a:t>] = result[4][</a:t>
            </a:r>
            <a:r>
              <a:rPr lang="en-US" altLang="ja-JP" sz="1000" dirty="0" err="1"/>
              <a:t>i</a:t>
            </a:r>
            <a:r>
              <a:rPr lang="en-US" altLang="ja-JP" sz="1000" dirty="0"/>
              <a:t>][2]</a:t>
            </a:r>
          </a:p>
          <a:p>
            <a:r>
              <a:rPr lang="en-US" altLang="ja-JP" sz="1000" dirty="0"/>
              <a:t>        zq_0 = zq_0 + result[5][0][</a:t>
            </a:r>
            <a:r>
              <a:rPr lang="en-US" altLang="ja-JP" sz="1000" dirty="0" err="1"/>
              <a:t>i</a:t>
            </a:r>
            <a:r>
              <a:rPr lang="en-US" altLang="ja-JP" sz="1000" dirty="0"/>
              <a:t>][0]</a:t>
            </a:r>
          </a:p>
          <a:p>
            <a:r>
              <a:rPr lang="en-US" altLang="ja-JP" sz="1000" dirty="0"/>
              <a:t>        zq_1 = zq_1 + result[5][0][</a:t>
            </a:r>
            <a:r>
              <a:rPr lang="en-US" altLang="ja-JP" sz="1000" dirty="0" err="1"/>
              <a:t>i</a:t>
            </a:r>
            <a:r>
              <a:rPr lang="en-US" altLang="ja-JP" sz="1000" dirty="0"/>
              <a:t>][1]</a:t>
            </a:r>
          </a:p>
          <a:p>
            <a:r>
              <a:rPr lang="en-US" altLang="ja-JP" sz="1000" dirty="0"/>
              <a:t>        zq_2 = zq_2 + result[5][0][</a:t>
            </a:r>
            <a:r>
              <a:rPr lang="en-US" altLang="ja-JP" sz="1000" dirty="0" err="1"/>
              <a:t>i</a:t>
            </a:r>
            <a:r>
              <a:rPr lang="en-US" altLang="ja-JP" sz="1000" dirty="0"/>
              <a:t>][2]</a:t>
            </a:r>
          </a:p>
          <a:p>
            <a:r>
              <a:rPr lang="en-US" altLang="ja-JP" sz="1000" dirty="0"/>
              <a:t>        zp_0 = zp_0 + result[6][</a:t>
            </a:r>
            <a:r>
              <a:rPr lang="en-US" altLang="ja-JP" sz="1000" dirty="0" err="1"/>
              <a:t>i</a:t>
            </a:r>
            <a:r>
              <a:rPr lang="en-US" altLang="ja-JP" sz="1000" dirty="0"/>
              <a:t>][0]</a:t>
            </a:r>
          </a:p>
          <a:p>
            <a:r>
              <a:rPr lang="en-US" altLang="ja-JP" sz="1000" dirty="0"/>
              <a:t>        zp_1 = zp_1 + result[6][</a:t>
            </a:r>
            <a:r>
              <a:rPr lang="en-US" altLang="ja-JP" sz="1000" dirty="0" err="1"/>
              <a:t>i</a:t>
            </a:r>
            <a:r>
              <a:rPr lang="en-US" altLang="ja-JP" sz="1000" dirty="0"/>
              <a:t>][1]</a:t>
            </a:r>
          </a:p>
          <a:p>
            <a:r>
              <a:rPr lang="en-US" altLang="ja-JP" sz="1000" dirty="0"/>
              <a:t>        zp_2 = zp_2 + result[6][</a:t>
            </a:r>
            <a:r>
              <a:rPr lang="en-US" altLang="ja-JP" sz="1000" dirty="0" err="1"/>
              <a:t>i</a:t>
            </a:r>
            <a:r>
              <a:rPr lang="en-US" altLang="ja-JP" sz="1000" dirty="0"/>
              <a:t>][2]</a:t>
            </a:r>
          </a:p>
          <a:p>
            <a:endParaRPr lang="ja-JP" altLang="en-US" sz="1000" dirty="0"/>
          </a:p>
        </p:txBody>
      </p:sp>
      <mc:AlternateContent xmlns:mc="http://schemas.openxmlformats.org/markup-compatibility/2006">
        <mc:Choice xmlns:a14="http://schemas.microsoft.com/office/drawing/2010/main" Requires="a14">
          <p:sp>
            <p:nvSpPr>
              <p:cNvPr id="4" name="正方形/長方形 3"/>
              <p:cNvSpPr/>
              <p:nvPr/>
            </p:nvSpPr>
            <p:spPr>
              <a:xfrm>
                <a:off x="5580112" y="1124744"/>
                <a:ext cx="2520280" cy="720080"/>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1200" b="0" i="1" smtClean="0">
                        <a:latin typeface="Cambria Math"/>
                      </a:rPr>
                      <m:t>𝜇</m:t>
                    </m:r>
                    <m:r>
                      <a:rPr kumimoji="1" lang="en-US" altLang="ja-JP" sz="1200" b="0" i="1" smtClean="0">
                        <a:latin typeface="Cambria Math"/>
                      </a:rPr>
                      <m:t>,</m:t>
                    </m:r>
                    <m:r>
                      <a:rPr kumimoji="1" lang="en-US" altLang="ja-JP" sz="1200" b="0" i="1" smtClean="0">
                        <a:latin typeface="Cambria Math"/>
                      </a:rPr>
                      <m:t>𝜋</m:t>
                    </m:r>
                    <m:r>
                      <a:rPr kumimoji="1" lang="en-US" altLang="ja-JP" sz="1200" b="0" i="1" smtClean="0">
                        <a:latin typeface="Cambria Math"/>
                      </a:rPr>
                      <m:t>,</m:t>
                    </m:r>
                    <m:r>
                      <a:rPr kumimoji="1" lang="en-US" altLang="ja-JP" sz="1200" b="0" i="1" smtClean="0">
                        <a:latin typeface="Cambria Math"/>
                      </a:rPr>
                      <m:t>𝑧</m:t>
                    </m:r>
                  </m:oMath>
                </a14:m>
                <a:r>
                  <a:rPr kumimoji="1" lang="ja-JP" altLang="en-US" sz="1200" dirty="0" smtClean="0"/>
                  <a:t>を</a:t>
                </a:r>
                <a:r>
                  <a:rPr kumimoji="1" lang="en-US" altLang="ja-JP" sz="1200" dirty="0" smtClean="0"/>
                  <a:t>100</a:t>
                </a:r>
                <a:r>
                  <a:rPr kumimoji="1" lang="ja-JP" altLang="en-US" sz="1200" dirty="0" smtClean="0"/>
                  <a:t>個ずつサンプリングしたものを描画するための準備</a:t>
                </a:r>
                <a:endParaRPr kumimoji="1" lang="ja-JP" altLang="en-US" sz="1200" dirty="0"/>
              </a:p>
            </p:txBody>
          </p:sp>
        </mc:Choice>
        <mc:Fallback>
          <p:sp>
            <p:nvSpPr>
              <p:cNvPr id="4" name="正方形/長方形 3"/>
              <p:cNvSpPr>
                <a:spLocks noRot="1" noChangeAspect="1" noMove="1" noResize="1" noEditPoints="1" noAdjustHandles="1" noChangeArrowheads="1" noChangeShapeType="1" noTextEdit="1"/>
              </p:cNvSpPr>
              <p:nvPr/>
            </p:nvSpPr>
            <p:spPr>
              <a:xfrm>
                <a:off x="5580112" y="1124744"/>
                <a:ext cx="2520280" cy="720080"/>
              </a:xfrm>
              <a:prstGeom prst="rect">
                <a:avLst/>
              </a:prstGeom>
              <a:blipFill rotWithShape="1">
                <a:blip r:embed="rId2"/>
                <a:stretch>
                  <a:fillRect/>
                </a:stretch>
              </a:blipFill>
              <a:ln>
                <a:solidFill>
                  <a:srgbClr val="004098"/>
                </a:solidFill>
              </a:ln>
            </p:spPr>
            <p:txBody>
              <a:bodyPr/>
              <a:lstStyle/>
              <a:p>
                <a:r>
                  <a:rPr lang="ja-JP" altLang="en-US">
                    <a:noFill/>
                  </a:rPr>
                  <a:t> </a:t>
                </a:r>
              </a:p>
            </p:txBody>
          </p:sp>
        </mc:Fallback>
      </mc:AlternateContent>
      <p:cxnSp>
        <p:nvCxnSpPr>
          <p:cNvPr id="6" name="直線矢印コネクタ 5"/>
          <p:cNvCxnSpPr>
            <a:stCxn id="4" idx="1"/>
          </p:cNvCxnSpPr>
          <p:nvPr/>
        </p:nvCxnSpPr>
        <p:spPr>
          <a:xfrm flipH="1">
            <a:off x="4499992" y="1484784"/>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29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（計算</a:t>
            </a:r>
            <a:r>
              <a:rPr lang="ja-JP" altLang="en-US" b="1" dirty="0" smtClean="0"/>
              <a:t>グラフによる演算</a:t>
            </a:r>
            <a:r>
              <a:rPr lang="ja-JP" altLang="en-US" b="1" dirty="0" smtClean="0"/>
              <a:t>）</a:t>
            </a:r>
            <a:endParaRPr kumimoji="1" lang="ja-JP" altLang="en-US" b="1" dirty="0"/>
          </a:p>
        </p:txBody>
      </p:sp>
      <p:sp>
        <p:nvSpPr>
          <p:cNvPr id="3" name="正方形/長方形 2"/>
          <p:cNvSpPr/>
          <p:nvPr/>
        </p:nvSpPr>
        <p:spPr>
          <a:xfrm>
            <a:off x="0" y="332656"/>
            <a:ext cx="8820472" cy="5586145"/>
          </a:xfrm>
          <a:prstGeom prst="rect">
            <a:avLst/>
          </a:prstGeom>
        </p:spPr>
        <p:txBody>
          <a:bodyPr wrap="square">
            <a:spAutoFit/>
          </a:bodyPr>
          <a:lstStyle/>
          <a:p>
            <a:r>
              <a:rPr lang="en-US" altLang="ja-JP" sz="1050" dirty="0"/>
              <a:t>if epoch%100 == 0:</a:t>
            </a:r>
          </a:p>
          <a:p>
            <a:r>
              <a:rPr lang="en-US" altLang="ja-JP" sz="1050" dirty="0"/>
              <a:t>        </a:t>
            </a:r>
            <a:r>
              <a:rPr lang="en-US" altLang="ja-JP" sz="1050" dirty="0" err="1"/>
              <a:t>plt.figure</a:t>
            </a:r>
            <a:r>
              <a:rPr lang="en-US" altLang="ja-JP" sz="1050" dirty="0"/>
              <a:t>(</a:t>
            </a:r>
            <a:r>
              <a:rPr lang="en-US" altLang="ja-JP" sz="1050" dirty="0" err="1"/>
              <a:t>figsize</a:t>
            </a:r>
            <a:r>
              <a:rPr lang="en-US" altLang="ja-JP" sz="1050" dirty="0"/>
              <a:t>=(10, 4))</a:t>
            </a:r>
          </a:p>
          <a:p>
            <a:r>
              <a:rPr lang="en-US" altLang="ja-JP" sz="1050" dirty="0"/>
              <a:t>        </a:t>
            </a:r>
            <a:r>
              <a:rPr lang="en-US" altLang="ja-JP" sz="1050" dirty="0" err="1"/>
              <a:t>plt.subplot</a:t>
            </a:r>
            <a:r>
              <a:rPr lang="en-US" altLang="ja-JP" sz="1050" dirty="0"/>
              <a:t>(2, 1, 1)</a:t>
            </a:r>
          </a:p>
          <a:p>
            <a:r>
              <a:rPr lang="en-US" altLang="ja-JP" sz="1050" dirty="0"/>
              <a:t>        </a:t>
            </a:r>
            <a:r>
              <a:rPr lang="en-US" altLang="ja-JP" sz="1050" dirty="0" err="1"/>
              <a:t>plt.plot</a:t>
            </a:r>
            <a:r>
              <a:rPr lang="en-US" altLang="ja-JP" sz="1050" dirty="0"/>
              <a:t>([-1.0, -1.0, -1.0], [-1.0, 0.0, 1.0], linewidth=2, </a:t>
            </a:r>
            <a:r>
              <a:rPr lang="en-US" altLang="ja-JP" sz="1050" dirty="0" err="1"/>
              <a:t>linestyle</a:t>
            </a:r>
            <a:r>
              <a:rPr lang="en-US" altLang="ja-JP" sz="1050" dirty="0"/>
              <a:t>="solid", color="b")</a:t>
            </a:r>
          </a:p>
          <a:p>
            <a:r>
              <a:rPr lang="en-US" altLang="ja-JP" sz="1050" dirty="0"/>
              <a:t>        </a:t>
            </a:r>
            <a:r>
              <a:rPr lang="en-US" altLang="ja-JP" sz="1050" dirty="0" err="1"/>
              <a:t>plt.plot</a:t>
            </a:r>
            <a:r>
              <a:rPr lang="en-US" altLang="ja-JP" sz="1050" dirty="0"/>
              <a:t>([0.0, 0.0, 0.0], [-1.0, 0.0, 1.0], linewidth=2, </a:t>
            </a:r>
            <a:r>
              <a:rPr lang="en-US" altLang="ja-JP" sz="1050" dirty="0" err="1"/>
              <a:t>linestyle</a:t>
            </a:r>
            <a:r>
              <a:rPr lang="en-US" altLang="ja-JP" sz="1050" dirty="0"/>
              <a:t>="solid", color="g")</a:t>
            </a:r>
          </a:p>
          <a:p>
            <a:r>
              <a:rPr lang="en-US" altLang="ja-JP" sz="1050" dirty="0"/>
              <a:t>        </a:t>
            </a:r>
            <a:r>
              <a:rPr lang="en-US" altLang="ja-JP" sz="1050" dirty="0" err="1"/>
              <a:t>plt.plot</a:t>
            </a:r>
            <a:r>
              <a:rPr lang="en-US" altLang="ja-JP" sz="1050" dirty="0"/>
              <a:t>([1.0, 1.0, 1.0], [-1.0, 0.0, 1.0], linewidth=2, </a:t>
            </a:r>
            <a:r>
              <a:rPr lang="en-US" altLang="ja-JP" sz="1050" dirty="0" err="1"/>
              <a:t>linestyle</a:t>
            </a:r>
            <a:r>
              <a:rPr lang="en-US" altLang="ja-JP" sz="1050" dirty="0"/>
              <a:t>="solid", color="r")</a:t>
            </a:r>
          </a:p>
          <a:p>
            <a:r>
              <a:rPr lang="en-US" altLang="ja-JP" sz="1050" dirty="0"/>
              <a:t>        </a:t>
            </a:r>
            <a:r>
              <a:rPr lang="en-US" altLang="ja-JP" sz="1050" dirty="0" err="1"/>
              <a:t>plt.vlines</a:t>
            </a:r>
            <a:r>
              <a:rPr lang="en-US" altLang="ja-JP" sz="1050" dirty="0"/>
              <a:t>(x=mu_0, </a:t>
            </a:r>
            <a:r>
              <a:rPr lang="en-US" altLang="ja-JP" sz="1050" dirty="0" err="1"/>
              <a:t>ymin</a:t>
            </a:r>
            <a:r>
              <a:rPr lang="en-US" altLang="ja-JP" sz="1050" dirty="0"/>
              <a:t>=-1, </a:t>
            </a:r>
            <a:r>
              <a:rPr lang="en-US" altLang="ja-JP" sz="1050" dirty="0" err="1"/>
              <a:t>ymax</a:t>
            </a:r>
            <a:r>
              <a:rPr lang="en-US" altLang="ja-JP" sz="1050" dirty="0"/>
              <a:t>=1, color="c", </a:t>
            </a:r>
            <a:r>
              <a:rPr lang="en-US" altLang="ja-JP" sz="1050" dirty="0" err="1"/>
              <a:t>linestyle</a:t>
            </a:r>
            <a:r>
              <a:rPr lang="en-US" altLang="ja-JP" sz="1050" dirty="0"/>
              <a:t>="dotted", label="mu_0")</a:t>
            </a:r>
          </a:p>
          <a:p>
            <a:r>
              <a:rPr lang="en-US" altLang="ja-JP" sz="1050" dirty="0"/>
              <a:t>        </a:t>
            </a:r>
            <a:r>
              <a:rPr lang="en-US" altLang="ja-JP" sz="1050" dirty="0" err="1"/>
              <a:t>plt.vlines</a:t>
            </a:r>
            <a:r>
              <a:rPr lang="en-US" altLang="ja-JP" sz="1050" dirty="0"/>
              <a:t>(x=mu_1, </a:t>
            </a:r>
            <a:r>
              <a:rPr lang="en-US" altLang="ja-JP" sz="1050" dirty="0" err="1"/>
              <a:t>ymin</a:t>
            </a:r>
            <a:r>
              <a:rPr lang="en-US" altLang="ja-JP" sz="1050" dirty="0"/>
              <a:t>=-1, </a:t>
            </a:r>
            <a:r>
              <a:rPr lang="en-US" altLang="ja-JP" sz="1050" dirty="0" err="1"/>
              <a:t>ymax</a:t>
            </a:r>
            <a:r>
              <a:rPr lang="en-US" altLang="ja-JP" sz="1050" dirty="0"/>
              <a:t>=1, color="y", </a:t>
            </a:r>
            <a:r>
              <a:rPr lang="en-US" altLang="ja-JP" sz="1050" dirty="0" err="1"/>
              <a:t>linestyle</a:t>
            </a:r>
            <a:r>
              <a:rPr lang="en-US" altLang="ja-JP" sz="1050" dirty="0"/>
              <a:t>="dotted", label="mu_1")</a:t>
            </a:r>
          </a:p>
          <a:p>
            <a:r>
              <a:rPr lang="en-US" altLang="ja-JP" sz="1050" dirty="0"/>
              <a:t>        </a:t>
            </a:r>
            <a:r>
              <a:rPr lang="en-US" altLang="ja-JP" sz="1050" dirty="0" err="1"/>
              <a:t>plt.vlines</a:t>
            </a:r>
            <a:r>
              <a:rPr lang="en-US" altLang="ja-JP" sz="1050" dirty="0"/>
              <a:t>(x=mu_2, </a:t>
            </a:r>
            <a:r>
              <a:rPr lang="en-US" altLang="ja-JP" sz="1050" dirty="0" err="1"/>
              <a:t>ymin</a:t>
            </a:r>
            <a:r>
              <a:rPr lang="en-US" altLang="ja-JP" sz="1050" dirty="0"/>
              <a:t>=-1, </a:t>
            </a:r>
            <a:r>
              <a:rPr lang="en-US" altLang="ja-JP" sz="1050" dirty="0" err="1"/>
              <a:t>ymax</a:t>
            </a:r>
            <a:r>
              <a:rPr lang="en-US" altLang="ja-JP" sz="1050" dirty="0"/>
              <a:t>=1, color="m", </a:t>
            </a:r>
            <a:r>
              <a:rPr lang="en-US" altLang="ja-JP" sz="1050" dirty="0" err="1"/>
              <a:t>linestyle</a:t>
            </a:r>
            <a:r>
              <a:rPr lang="en-US" altLang="ja-JP" sz="1050" dirty="0"/>
              <a:t>="dotted", label="mu_2")</a:t>
            </a:r>
          </a:p>
          <a:p>
            <a:r>
              <a:rPr lang="en-US" altLang="ja-JP" sz="1050" dirty="0"/>
              <a:t>        </a:t>
            </a:r>
            <a:r>
              <a:rPr lang="en-US" altLang="ja-JP" sz="1050" dirty="0" err="1"/>
              <a:t>plt.scatter</a:t>
            </a:r>
            <a:r>
              <a:rPr lang="en-US" altLang="ja-JP" sz="1050" dirty="0"/>
              <a:t>(x, </a:t>
            </a:r>
            <a:r>
              <a:rPr lang="en-US" altLang="ja-JP" sz="1050" dirty="0" err="1"/>
              <a:t>np.zeros</a:t>
            </a:r>
            <a:r>
              <a:rPr lang="en-US" altLang="ja-JP" sz="1050" dirty="0"/>
              <a:t>(</a:t>
            </a:r>
            <a:r>
              <a:rPr lang="en-US" altLang="ja-JP" sz="1050" dirty="0" err="1"/>
              <a:t>np.size</a:t>
            </a:r>
            <a:r>
              <a:rPr lang="en-US" altLang="ja-JP" sz="1050" dirty="0"/>
              <a:t>(x)), color="k", label="</a:t>
            </a:r>
            <a:r>
              <a:rPr lang="en-US" altLang="ja-JP" sz="1050" dirty="0" err="1"/>
              <a:t>x_train</a:t>
            </a:r>
            <a:r>
              <a:rPr lang="en-US" altLang="ja-JP" sz="1050" dirty="0"/>
              <a:t>", marker="x")</a:t>
            </a:r>
          </a:p>
          <a:p>
            <a:r>
              <a:rPr lang="en-US" altLang="ja-JP" sz="1050" dirty="0"/>
              <a:t>        </a:t>
            </a:r>
            <a:r>
              <a:rPr lang="en-US" altLang="ja-JP" sz="1050" dirty="0" err="1"/>
              <a:t>plt.ylim</a:t>
            </a:r>
            <a:r>
              <a:rPr lang="en-US" altLang="ja-JP" sz="1050" dirty="0"/>
              <a:t>([0, 1])</a:t>
            </a:r>
          </a:p>
          <a:p>
            <a:r>
              <a:rPr lang="en-US" altLang="ja-JP" sz="1050" dirty="0"/>
              <a:t>        </a:t>
            </a:r>
            <a:r>
              <a:rPr lang="en-US" altLang="ja-JP" sz="1050" dirty="0" err="1"/>
              <a:t>plt.legend</a:t>
            </a:r>
            <a:r>
              <a:rPr lang="en-US" altLang="ja-JP" sz="1050" dirty="0"/>
              <a:t>()</a:t>
            </a:r>
          </a:p>
          <a:p>
            <a:r>
              <a:rPr lang="en-US" altLang="ja-JP" sz="1050" dirty="0"/>
              <a:t>        </a:t>
            </a:r>
            <a:r>
              <a:rPr lang="en-US" altLang="ja-JP" sz="1050" dirty="0" err="1"/>
              <a:t>plt.subplot</a:t>
            </a:r>
            <a:r>
              <a:rPr lang="en-US" altLang="ja-JP" sz="1050" dirty="0"/>
              <a:t>(2, 1, 2)</a:t>
            </a:r>
          </a:p>
          <a:p>
            <a:r>
              <a:rPr lang="en-US" altLang="ja-JP" sz="1050" dirty="0"/>
              <a:t>        </a:t>
            </a:r>
            <a:r>
              <a:rPr lang="en-US" altLang="ja-JP" sz="1050" dirty="0" err="1"/>
              <a:t>plt.plot</a:t>
            </a:r>
            <a:r>
              <a:rPr lang="en-US" altLang="ja-JP" sz="1050" dirty="0"/>
              <a:t>([0.7, 0.7, 0.7], [-1.0, 0.0, 1.0], linewidth=2, </a:t>
            </a:r>
            <a:r>
              <a:rPr lang="en-US" altLang="ja-JP" sz="1050" dirty="0" err="1"/>
              <a:t>linestyle</a:t>
            </a:r>
            <a:r>
              <a:rPr lang="en-US" altLang="ja-JP" sz="1050" dirty="0"/>
              <a:t>="solid", color="b")</a:t>
            </a:r>
          </a:p>
          <a:p>
            <a:r>
              <a:rPr lang="en-US" altLang="ja-JP" sz="1050" dirty="0"/>
              <a:t>        </a:t>
            </a:r>
            <a:r>
              <a:rPr lang="en-US" altLang="ja-JP" sz="1050" dirty="0" err="1"/>
              <a:t>plt.plot</a:t>
            </a:r>
            <a:r>
              <a:rPr lang="en-US" altLang="ja-JP" sz="1050" dirty="0"/>
              <a:t>([0.2, 0.2, 0.2], [-1.0, 0.0, 1.0], linewidth=2, </a:t>
            </a:r>
            <a:r>
              <a:rPr lang="en-US" altLang="ja-JP" sz="1050" dirty="0" err="1"/>
              <a:t>linestyle</a:t>
            </a:r>
            <a:r>
              <a:rPr lang="en-US" altLang="ja-JP" sz="1050" dirty="0"/>
              <a:t>="solid", color="g")</a:t>
            </a:r>
          </a:p>
          <a:p>
            <a:r>
              <a:rPr lang="en-US" altLang="ja-JP" sz="1050" dirty="0"/>
              <a:t>        </a:t>
            </a:r>
            <a:r>
              <a:rPr lang="en-US" altLang="ja-JP" sz="1050" dirty="0" err="1"/>
              <a:t>plt.plot</a:t>
            </a:r>
            <a:r>
              <a:rPr lang="en-US" altLang="ja-JP" sz="1050" dirty="0"/>
              <a:t>([0.1, 0.1, 0.1], [-1.0, 0.0, 1.0], linewidth=2, </a:t>
            </a:r>
            <a:r>
              <a:rPr lang="en-US" altLang="ja-JP" sz="1050" dirty="0" err="1"/>
              <a:t>linestyle</a:t>
            </a:r>
            <a:r>
              <a:rPr lang="en-US" altLang="ja-JP" sz="1050" dirty="0"/>
              <a:t>="solid", color="r")</a:t>
            </a:r>
          </a:p>
          <a:p>
            <a:r>
              <a:rPr lang="en-US" altLang="ja-JP" sz="1050" dirty="0"/>
              <a:t>        </a:t>
            </a:r>
            <a:r>
              <a:rPr lang="en-US" altLang="ja-JP" sz="1050" dirty="0" err="1"/>
              <a:t>plt.vlines</a:t>
            </a:r>
            <a:r>
              <a:rPr lang="en-US" altLang="ja-JP" sz="1050" dirty="0"/>
              <a:t>(x=pi_0, </a:t>
            </a:r>
            <a:r>
              <a:rPr lang="en-US" altLang="ja-JP" sz="1050" dirty="0" err="1"/>
              <a:t>ymin</a:t>
            </a:r>
            <a:r>
              <a:rPr lang="en-US" altLang="ja-JP" sz="1050" dirty="0"/>
              <a:t>=-1, </a:t>
            </a:r>
            <a:r>
              <a:rPr lang="en-US" altLang="ja-JP" sz="1050" dirty="0" err="1"/>
              <a:t>ymax</a:t>
            </a:r>
            <a:r>
              <a:rPr lang="en-US" altLang="ja-JP" sz="1050" dirty="0"/>
              <a:t>=1, color="c", </a:t>
            </a:r>
            <a:r>
              <a:rPr lang="en-US" altLang="ja-JP" sz="1050" dirty="0" err="1"/>
              <a:t>linestyle</a:t>
            </a:r>
            <a:r>
              <a:rPr lang="en-US" altLang="ja-JP" sz="1050" dirty="0"/>
              <a:t>="dotted", label="pi_0")</a:t>
            </a:r>
          </a:p>
          <a:p>
            <a:r>
              <a:rPr lang="en-US" altLang="ja-JP" sz="1050" dirty="0"/>
              <a:t>        </a:t>
            </a:r>
            <a:r>
              <a:rPr lang="en-US" altLang="ja-JP" sz="1050" dirty="0" err="1"/>
              <a:t>plt.vlines</a:t>
            </a:r>
            <a:r>
              <a:rPr lang="en-US" altLang="ja-JP" sz="1050" dirty="0"/>
              <a:t>(x=pi_1, </a:t>
            </a:r>
            <a:r>
              <a:rPr lang="en-US" altLang="ja-JP" sz="1050" dirty="0" err="1"/>
              <a:t>ymin</a:t>
            </a:r>
            <a:r>
              <a:rPr lang="en-US" altLang="ja-JP" sz="1050" dirty="0"/>
              <a:t>=-1, </a:t>
            </a:r>
            <a:r>
              <a:rPr lang="en-US" altLang="ja-JP" sz="1050" dirty="0" err="1"/>
              <a:t>ymax</a:t>
            </a:r>
            <a:r>
              <a:rPr lang="en-US" altLang="ja-JP" sz="1050" dirty="0"/>
              <a:t>=1, color="y", </a:t>
            </a:r>
            <a:r>
              <a:rPr lang="en-US" altLang="ja-JP" sz="1050" dirty="0" err="1"/>
              <a:t>linestyle</a:t>
            </a:r>
            <a:r>
              <a:rPr lang="en-US" altLang="ja-JP" sz="1050" dirty="0"/>
              <a:t>="dotted", label="pi_1")</a:t>
            </a:r>
          </a:p>
          <a:p>
            <a:r>
              <a:rPr lang="en-US" altLang="ja-JP" sz="1050" dirty="0"/>
              <a:t>        </a:t>
            </a:r>
            <a:r>
              <a:rPr lang="en-US" altLang="ja-JP" sz="1050" dirty="0" err="1"/>
              <a:t>plt.vlines</a:t>
            </a:r>
            <a:r>
              <a:rPr lang="en-US" altLang="ja-JP" sz="1050" dirty="0"/>
              <a:t>(x=pi_2, </a:t>
            </a:r>
            <a:r>
              <a:rPr lang="en-US" altLang="ja-JP" sz="1050" dirty="0" err="1"/>
              <a:t>ymin</a:t>
            </a:r>
            <a:r>
              <a:rPr lang="en-US" altLang="ja-JP" sz="1050" dirty="0"/>
              <a:t>=-1, </a:t>
            </a:r>
            <a:r>
              <a:rPr lang="en-US" altLang="ja-JP" sz="1050" dirty="0" err="1"/>
              <a:t>ymax</a:t>
            </a:r>
            <a:r>
              <a:rPr lang="en-US" altLang="ja-JP" sz="1050" dirty="0"/>
              <a:t>=1, color="m", </a:t>
            </a:r>
            <a:r>
              <a:rPr lang="en-US" altLang="ja-JP" sz="1050" dirty="0" err="1"/>
              <a:t>linestyle</a:t>
            </a:r>
            <a:r>
              <a:rPr lang="en-US" altLang="ja-JP" sz="1050" dirty="0"/>
              <a:t>="dotted", label="pi_2")</a:t>
            </a:r>
          </a:p>
          <a:p>
            <a:r>
              <a:rPr lang="en-US" altLang="ja-JP" sz="1050" dirty="0"/>
              <a:t>        </a:t>
            </a:r>
            <a:r>
              <a:rPr lang="en-US" altLang="ja-JP" sz="1050" dirty="0" err="1"/>
              <a:t>plt.ylim</a:t>
            </a:r>
            <a:r>
              <a:rPr lang="en-US" altLang="ja-JP" sz="1050" dirty="0"/>
              <a:t>([0, 1])</a:t>
            </a:r>
          </a:p>
          <a:p>
            <a:r>
              <a:rPr lang="en-US" altLang="ja-JP" sz="1050" dirty="0"/>
              <a:t>        </a:t>
            </a:r>
            <a:r>
              <a:rPr lang="en-US" altLang="ja-JP" sz="1050" dirty="0" err="1"/>
              <a:t>plt.legend</a:t>
            </a:r>
            <a:r>
              <a:rPr lang="en-US" altLang="ja-JP" sz="1050" dirty="0"/>
              <a:t>()</a:t>
            </a:r>
          </a:p>
          <a:p>
            <a:r>
              <a:rPr lang="en-US" altLang="ja-JP" sz="1050" dirty="0"/>
              <a:t>        </a:t>
            </a:r>
            <a:r>
              <a:rPr lang="en-US" altLang="ja-JP" sz="1050" dirty="0" err="1"/>
              <a:t>plt.show</a:t>
            </a:r>
            <a:r>
              <a:rPr lang="en-US" altLang="ja-JP" sz="1050" dirty="0"/>
              <a:t>()</a:t>
            </a:r>
          </a:p>
          <a:p>
            <a:r>
              <a:rPr lang="en-US" altLang="ja-JP" sz="1050" dirty="0"/>
              <a:t>        </a:t>
            </a:r>
            <a:r>
              <a:rPr lang="en-US" altLang="ja-JP" sz="1050" dirty="0" err="1"/>
              <a:t>plt.subplot</a:t>
            </a:r>
            <a:r>
              <a:rPr lang="en-US" altLang="ja-JP" sz="1050" dirty="0"/>
              <a:t>(2, 1, 1)</a:t>
            </a:r>
          </a:p>
          <a:p>
            <a:r>
              <a:rPr lang="en-US" altLang="ja-JP" sz="1050" dirty="0"/>
              <a:t>        </a:t>
            </a:r>
            <a:r>
              <a:rPr lang="en-US" altLang="ja-JP" sz="1050" dirty="0" err="1"/>
              <a:t>plt.scatter</a:t>
            </a:r>
            <a:r>
              <a:rPr lang="en-US" altLang="ja-JP" sz="1050" dirty="0"/>
              <a:t>([1, 2, 3], [zq_0, zq_1, zq_2], label="z sampled </a:t>
            </a:r>
            <a:r>
              <a:rPr lang="en-US" altLang="ja-JP" sz="1050" dirty="0" err="1"/>
              <a:t>q_z</a:t>
            </a:r>
            <a:r>
              <a:rPr lang="en-US" altLang="ja-JP" sz="1050" dirty="0"/>
              <a:t>")		# [1,2,3] is numbers for each classes</a:t>
            </a:r>
          </a:p>
          <a:p>
            <a:r>
              <a:rPr lang="en-US" altLang="ja-JP" sz="1050" dirty="0"/>
              <a:t>        </a:t>
            </a:r>
            <a:r>
              <a:rPr lang="en-US" altLang="ja-JP" sz="1050" dirty="0" err="1"/>
              <a:t>plt.ylim</a:t>
            </a:r>
            <a:r>
              <a:rPr lang="en-US" altLang="ja-JP" sz="1050" dirty="0"/>
              <a:t>([0, 100])</a:t>
            </a:r>
          </a:p>
          <a:p>
            <a:r>
              <a:rPr lang="en-US" altLang="ja-JP" sz="1050" dirty="0"/>
              <a:t>        </a:t>
            </a:r>
            <a:r>
              <a:rPr lang="en-US" altLang="ja-JP" sz="1050" dirty="0" err="1"/>
              <a:t>plt.legend</a:t>
            </a:r>
            <a:r>
              <a:rPr lang="en-US" altLang="ja-JP" sz="1050" dirty="0"/>
              <a:t>()</a:t>
            </a:r>
          </a:p>
          <a:p>
            <a:r>
              <a:rPr lang="en-US" altLang="ja-JP" sz="1050" dirty="0"/>
              <a:t>        </a:t>
            </a:r>
            <a:r>
              <a:rPr lang="en-US" altLang="ja-JP" sz="1050" dirty="0" err="1"/>
              <a:t>plt.subplot</a:t>
            </a:r>
            <a:r>
              <a:rPr lang="en-US" altLang="ja-JP" sz="1050" dirty="0"/>
              <a:t>(2, 1, 2)</a:t>
            </a:r>
          </a:p>
          <a:p>
            <a:r>
              <a:rPr lang="en-US" altLang="ja-JP" sz="1050" dirty="0"/>
              <a:t>        </a:t>
            </a:r>
            <a:r>
              <a:rPr lang="en-US" altLang="ja-JP" sz="1050" dirty="0" err="1"/>
              <a:t>plt.scatter</a:t>
            </a:r>
            <a:r>
              <a:rPr lang="en-US" altLang="ja-JP" sz="1050" dirty="0"/>
              <a:t>([1, 2, 3], [zp_0, zp_1, zp_2], label="z sampled </a:t>
            </a:r>
            <a:r>
              <a:rPr lang="en-US" altLang="ja-JP" sz="1050" dirty="0" err="1"/>
              <a:t>p_z</a:t>
            </a:r>
            <a:r>
              <a:rPr lang="en-US" altLang="ja-JP" sz="1050" dirty="0"/>
              <a:t>")</a:t>
            </a:r>
          </a:p>
          <a:p>
            <a:r>
              <a:rPr lang="en-US" altLang="ja-JP" sz="1050" dirty="0"/>
              <a:t>        </a:t>
            </a:r>
            <a:r>
              <a:rPr lang="en-US" altLang="ja-JP" sz="1050" dirty="0" err="1"/>
              <a:t>plt.ylim</a:t>
            </a:r>
            <a:r>
              <a:rPr lang="en-US" altLang="ja-JP" sz="1050" dirty="0"/>
              <a:t>([0, 100])</a:t>
            </a:r>
          </a:p>
          <a:p>
            <a:r>
              <a:rPr lang="en-US" altLang="ja-JP" sz="1050" dirty="0"/>
              <a:t>        </a:t>
            </a:r>
            <a:r>
              <a:rPr lang="en-US" altLang="ja-JP" sz="1050" dirty="0" err="1"/>
              <a:t>plt.legend</a:t>
            </a:r>
            <a:r>
              <a:rPr lang="en-US" altLang="ja-JP" sz="1050" dirty="0"/>
              <a:t>()</a:t>
            </a:r>
          </a:p>
          <a:p>
            <a:r>
              <a:rPr lang="en-US" altLang="ja-JP" sz="1050" dirty="0"/>
              <a:t>        </a:t>
            </a:r>
            <a:r>
              <a:rPr lang="en-US" altLang="ja-JP" sz="1050" dirty="0" err="1"/>
              <a:t>plt.show</a:t>
            </a:r>
            <a:r>
              <a:rPr lang="en-US" altLang="ja-JP" sz="1050" dirty="0"/>
              <a:t>()</a:t>
            </a:r>
          </a:p>
          <a:p>
            <a:r>
              <a:rPr lang="en-US" altLang="ja-JP" sz="1050" dirty="0"/>
              <a:t>        </a:t>
            </a:r>
            <a:r>
              <a:rPr lang="en-US" altLang="ja-JP" sz="1050" dirty="0" err="1"/>
              <a:t>plt.clf</a:t>
            </a:r>
            <a:r>
              <a:rPr lang="en-US" altLang="ja-JP" sz="1050" dirty="0"/>
              <a:t>()</a:t>
            </a:r>
          </a:p>
          <a:p>
            <a:r>
              <a:rPr lang="en-US" altLang="ja-JP" sz="1050" dirty="0"/>
              <a:t>        </a:t>
            </a:r>
            <a:r>
              <a:rPr lang="en-US" altLang="ja-JP" sz="1050" dirty="0" err="1"/>
              <a:t>plt.close</a:t>
            </a:r>
            <a:r>
              <a:rPr lang="en-US" altLang="ja-JP" sz="1050" dirty="0" smtClean="0"/>
              <a:t>()</a:t>
            </a:r>
            <a:endParaRPr lang="en-US" altLang="ja-JP" sz="1050" dirty="0"/>
          </a:p>
        </p:txBody>
      </p:sp>
      <mc:AlternateContent xmlns:mc="http://schemas.openxmlformats.org/markup-compatibility/2006">
        <mc:Choice xmlns:a14="http://schemas.microsoft.com/office/drawing/2010/main" Requires="a14">
          <p:sp>
            <p:nvSpPr>
              <p:cNvPr id="4" name="正方形/長方形 3"/>
              <p:cNvSpPr/>
              <p:nvPr/>
            </p:nvSpPr>
            <p:spPr>
              <a:xfrm>
                <a:off x="6876256" y="548680"/>
                <a:ext cx="2088232" cy="61206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t>100</a:t>
                </a:r>
                <a:r>
                  <a:rPr kumimoji="1" lang="ja-JP" altLang="en-US" sz="1200" dirty="0" smtClean="0"/>
                  <a:t>ステップごとに</a:t>
                </a:r>
                <a14:m>
                  <m:oMath xmlns:m="http://schemas.openxmlformats.org/officeDocument/2006/math">
                    <m:r>
                      <a:rPr kumimoji="1" lang="en-US" altLang="ja-JP" sz="1200" b="0" i="1" smtClean="0">
                        <a:latin typeface="Cambria Math"/>
                      </a:rPr>
                      <m:t>𝜇</m:t>
                    </m:r>
                    <m:r>
                      <a:rPr kumimoji="1" lang="en-US" altLang="ja-JP" sz="1200" b="0" i="1" smtClean="0">
                        <a:latin typeface="Cambria Math"/>
                      </a:rPr>
                      <m:t>,</m:t>
                    </m:r>
                    <m:r>
                      <a:rPr kumimoji="1" lang="en-US" altLang="ja-JP" sz="1200" b="0" i="1" smtClean="0">
                        <a:latin typeface="Cambria Math"/>
                      </a:rPr>
                      <m:t>𝜋</m:t>
                    </m:r>
                    <m:r>
                      <a:rPr kumimoji="1" lang="en-US" altLang="ja-JP" sz="1200" b="0" i="1" smtClean="0">
                        <a:latin typeface="Cambria Math"/>
                      </a:rPr>
                      <m:t>,</m:t>
                    </m:r>
                    <m:r>
                      <a:rPr kumimoji="1" lang="en-US" altLang="ja-JP" sz="1200" b="0" i="1" smtClean="0">
                        <a:latin typeface="Cambria Math"/>
                      </a:rPr>
                      <m:t>𝑧</m:t>
                    </m:r>
                  </m:oMath>
                </a14:m>
                <a:r>
                  <a:rPr kumimoji="1" lang="ja-JP" altLang="en-US" sz="1200" dirty="0" smtClean="0"/>
                  <a:t>及び入力データを描画</a:t>
                </a:r>
                <a:endParaRPr kumimoji="1" lang="ja-JP" altLang="en-US" sz="1200" dirty="0"/>
              </a:p>
            </p:txBody>
          </p:sp>
        </mc:Choice>
        <mc:Fallback>
          <p:sp>
            <p:nvSpPr>
              <p:cNvPr id="4" name="正方形/長方形 3"/>
              <p:cNvSpPr>
                <a:spLocks noRot="1" noChangeAspect="1" noMove="1" noResize="1" noEditPoints="1" noAdjustHandles="1" noChangeArrowheads="1" noChangeShapeType="1" noTextEdit="1"/>
              </p:cNvSpPr>
              <p:nvPr/>
            </p:nvSpPr>
            <p:spPr>
              <a:xfrm>
                <a:off x="6876256" y="548680"/>
                <a:ext cx="2088232" cy="612068"/>
              </a:xfrm>
              <a:prstGeom prst="rect">
                <a:avLst/>
              </a:prstGeom>
              <a:blipFill rotWithShape="1">
                <a:blip r:embed="rId2"/>
                <a:stretch>
                  <a:fillRect/>
                </a:stretch>
              </a:blipFill>
              <a:ln>
                <a:solidFill>
                  <a:srgbClr val="004098"/>
                </a:solidFill>
              </a:ln>
            </p:spPr>
            <p:txBody>
              <a:bodyPr/>
              <a:lstStyle/>
              <a:p>
                <a:r>
                  <a:rPr lang="ja-JP" altLang="en-US">
                    <a:noFill/>
                  </a:rPr>
                  <a:t> </a:t>
                </a:r>
              </a:p>
            </p:txBody>
          </p:sp>
        </mc:Fallback>
      </mc:AlternateContent>
      <p:cxnSp>
        <p:nvCxnSpPr>
          <p:cNvPr id="6" name="直線矢印コネクタ 5"/>
          <p:cNvCxnSpPr>
            <a:stCxn id="4" idx="1"/>
          </p:cNvCxnSpPr>
          <p:nvPr/>
        </p:nvCxnSpPr>
        <p:spPr>
          <a:xfrm flipH="1">
            <a:off x="5508104" y="854714"/>
            <a:ext cx="1368152" cy="12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76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（計算</a:t>
            </a:r>
            <a:r>
              <a:rPr lang="ja-JP" altLang="en-US" b="1" dirty="0" smtClean="0"/>
              <a:t>グラフによる演算</a:t>
            </a:r>
            <a:r>
              <a:rPr lang="ja-JP" altLang="en-US" b="1" dirty="0" smtClean="0"/>
              <a:t>）</a:t>
            </a:r>
            <a:endParaRPr kumimoji="1" lang="ja-JP" altLang="en-US" b="1" dirty="0"/>
          </a:p>
        </p:txBody>
      </p:sp>
      <p:sp>
        <p:nvSpPr>
          <p:cNvPr id="3" name="正方形/長方形 2"/>
          <p:cNvSpPr/>
          <p:nvPr/>
        </p:nvSpPr>
        <p:spPr>
          <a:xfrm>
            <a:off x="0" y="332656"/>
            <a:ext cx="7704856" cy="6555641"/>
          </a:xfrm>
          <a:prstGeom prst="rect">
            <a:avLst/>
          </a:prstGeom>
        </p:spPr>
        <p:txBody>
          <a:bodyPr wrap="square">
            <a:spAutoFit/>
          </a:bodyPr>
          <a:lstStyle/>
          <a:p>
            <a:r>
              <a:rPr lang="en-US" altLang="ja-JP" sz="1000" dirty="0" err="1"/>
              <a:t>plt.figure</a:t>
            </a:r>
            <a:r>
              <a:rPr lang="en-US" altLang="ja-JP" sz="1000" dirty="0"/>
              <a:t>(</a:t>
            </a:r>
            <a:r>
              <a:rPr lang="en-US" altLang="ja-JP" sz="1000" dirty="0" err="1"/>
              <a:t>figsize</a:t>
            </a:r>
            <a:r>
              <a:rPr lang="en-US" altLang="ja-JP" sz="1000" dirty="0"/>
              <a:t>=(10, 4))</a:t>
            </a:r>
          </a:p>
          <a:p>
            <a:r>
              <a:rPr lang="en-US" altLang="ja-JP" sz="1000" dirty="0" err="1"/>
              <a:t>plt.subplot</a:t>
            </a:r>
            <a:r>
              <a:rPr lang="en-US" altLang="ja-JP" sz="1000" dirty="0"/>
              <a:t>(2, 1, 1)</a:t>
            </a:r>
          </a:p>
          <a:p>
            <a:r>
              <a:rPr lang="en-US" altLang="ja-JP" sz="1000" dirty="0" err="1"/>
              <a:t>plt.scatter</a:t>
            </a:r>
            <a:r>
              <a:rPr lang="en-US" altLang="ja-JP" sz="1000" dirty="0"/>
              <a:t>(range(</a:t>
            </a:r>
            <a:r>
              <a:rPr lang="en-US" altLang="ja-JP" sz="1000" dirty="0" err="1"/>
              <a:t>num_epochs</a:t>
            </a:r>
            <a:r>
              <a:rPr lang="en-US" altLang="ja-JP" sz="1000" dirty="0"/>
              <a:t>), vps_mu_0, color="b", label="lambda_mu0")</a:t>
            </a:r>
          </a:p>
          <a:p>
            <a:r>
              <a:rPr lang="en-US" altLang="ja-JP" sz="1000" dirty="0" err="1"/>
              <a:t>plt.scatter</a:t>
            </a:r>
            <a:r>
              <a:rPr lang="en-US" altLang="ja-JP" sz="1000" dirty="0"/>
              <a:t>(range(</a:t>
            </a:r>
            <a:r>
              <a:rPr lang="en-US" altLang="ja-JP" sz="1000" dirty="0" err="1"/>
              <a:t>num_epochs</a:t>
            </a:r>
            <a:r>
              <a:rPr lang="en-US" altLang="ja-JP" sz="1000" dirty="0"/>
              <a:t>), vps_mu_1, color="g", label="lambda_mu1")</a:t>
            </a:r>
          </a:p>
          <a:p>
            <a:r>
              <a:rPr lang="en-US" altLang="ja-JP" sz="1000" dirty="0" err="1"/>
              <a:t>plt.scatter</a:t>
            </a:r>
            <a:r>
              <a:rPr lang="en-US" altLang="ja-JP" sz="1000" dirty="0"/>
              <a:t>(range(</a:t>
            </a:r>
            <a:r>
              <a:rPr lang="en-US" altLang="ja-JP" sz="1000" dirty="0" err="1"/>
              <a:t>num_epochs</a:t>
            </a:r>
            <a:r>
              <a:rPr lang="en-US" altLang="ja-JP" sz="1000" dirty="0"/>
              <a:t>), vps_mu_2, color="r", label="lambda_mu2")</a:t>
            </a:r>
          </a:p>
          <a:p>
            <a:r>
              <a:rPr lang="en-US" altLang="ja-JP" sz="1000" dirty="0" err="1"/>
              <a:t>plt.xlim</a:t>
            </a:r>
            <a:r>
              <a:rPr lang="en-US" altLang="ja-JP" sz="1000" dirty="0"/>
              <a:t>([0, </a:t>
            </a:r>
            <a:r>
              <a:rPr lang="en-US" altLang="ja-JP" sz="1000" dirty="0" err="1"/>
              <a:t>num_epochs</a:t>
            </a:r>
            <a:r>
              <a:rPr lang="en-US" altLang="ja-JP" sz="1000" dirty="0"/>
              <a:t>])</a:t>
            </a:r>
          </a:p>
          <a:p>
            <a:r>
              <a:rPr lang="en-US" altLang="ja-JP" sz="1000" dirty="0"/>
              <a:t>#</a:t>
            </a:r>
            <a:r>
              <a:rPr lang="en-US" altLang="ja-JP" sz="1000" dirty="0" err="1"/>
              <a:t>plt.ylim</a:t>
            </a:r>
            <a:r>
              <a:rPr lang="en-US" altLang="ja-JP" sz="1000" dirty="0"/>
              <a:t>([0,1])</a:t>
            </a:r>
          </a:p>
          <a:p>
            <a:r>
              <a:rPr lang="en-US" altLang="ja-JP" sz="1000" dirty="0" err="1"/>
              <a:t>plt.legend</a:t>
            </a:r>
            <a:r>
              <a:rPr lang="en-US" altLang="ja-JP" sz="1000" dirty="0"/>
              <a:t>()</a:t>
            </a:r>
          </a:p>
          <a:p>
            <a:r>
              <a:rPr lang="en-US" altLang="ja-JP" sz="1000" dirty="0" err="1"/>
              <a:t>plt.subplot</a:t>
            </a:r>
            <a:r>
              <a:rPr lang="en-US" altLang="ja-JP" sz="1000" dirty="0"/>
              <a:t>(2, 1, 2)</a:t>
            </a:r>
          </a:p>
          <a:p>
            <a:r>
              <a:rPr lang="en-US" altLang="ja-JP" sz="1000" dirty="0" err="1"/>
              <a:t>plt.scatter</a:t>
            </a:r>
            <a:r>
              <a:rPr lang="en-US" altLang="ja-JP" sz="1000" dirty="0"/>
              <a:t>(range(</a:t>
            </a:r>
            <a:r>
              <a:rPr lang="en-US" altLang="ja-JP" sz="1000" dirty="0" err="1"/>
              <a:t>num_epochs</a:t>
            </a:r>
            <a:r>
              <a:rPr lang="en-US" altLang="ja-JP" sz="1000" dirty="0"/>
              <a:t>), vps_pi_0, color="b", label="lambda_pi0")</a:t>
            </a:r>
          </a:p>
          <a:p>
            <a:r>
              <a:rPr lang="en-US" altLang="ja-JP" sz="1000" dirty="0" err="1"/>
              <a:t>plt.scatter</a:t>
            </a:r>
            <a:r>
              <a:rPr lang="en-US" altLang="ja-JP" sz="1000" dirty="0"/>
              <a:t>(range(</a:t>
            </a:r>
            <a:r>
              <a:rPr lang="en-US" altLang="ja-JP" sz="1000" dirty="0" err="1"/>
              <a:t>num_epochs</a:t>
            </a:r>
            <a:r>
              <a:rPr lang="en-US" altLang="ja-JP" sz="1000" dirty="0"/>
              <a:t>), vps_pi_1, color="g", label="lambda_pi1")</a:t>
            </a:r>
          </a:p>
          <a:p>
            <a:r>
              <a:rPr lang="en-US" altLang="ja-JP" sz="1000" dirty="0" err="1"/>
              <a:t>plt.scatter</a:t>
            </a:r>
            <a:r>
              <a:rPr lang="en-US" altLang="ja-JP" sz="1000" dirty="0"/>
              <a:t>(range(</a:t>
            </a:r>
            <a:r>
              <a:rPr lang="en-US" altLang="ja-JP" sz="1000" dirty="0" err="1"/>
              <a:t>num_epochs</a:t>
            </a:r>
            <a:r>
              <a:rPr lang="en-US" altLang="ja-JP" sz="1000" dirty="0"/>
              <a:t>), vps_pi_2, color="r", label="lambda_pi2")</a:t>
            </a:r>
          </a:p>
          <a:p>
            <a:r>
              <a:rPr lang="en-US" altLang="ja-JP" sz="1000" dirty="0" err="1"/>
              <a:t>plt.legend</a:t>
            </a:r>
            <a:r>
              <a:rPr lang="en-US" altLang="ja-JP" sz="1000" dirty="0"/>
              <a:t>()</a:t>
            </a:r>
          </a:p>
          <a:p>
            <a:r>
              <a:rPr lang="en-US" altLang="ja-JP" sz="1000" dirty="0" err="1"/>
              <a:t>plt.xlim</a:t>
            </a:r>
            <a:r>
              <a:rPr lang="en-US" altLang="ja-JP" sz="1000" dirty="0"/>
              <a:t>([0, </a:t>
            </a:r>
            <a:r>
              <a:rPr lang="en-US" altLang="ja-JP" sz="1000" dirty="0" err="1"/>
              <a:t>num_epochs</a:t>
            </a:r>
            <a:r>
              <a:rPr lang="en-US" altLang="ja-JP" sz="1000" dirty="0"/>
              <a:t>])</a:t>
            </a:r>
          </a:p>
          <a:p>
            <a:r>
              <a:rPr lang="en-US" altLang="ja-JP" sz="1000" dirty="0" err="1"/>
              <a:t>plt.show</a:t>
            </a:r>
            <a:r>
              <a:rPr lang="en-US" altLang="ja-JP" sz="1000" dirty="0"/>
              <a:t>()</a:t>
            </a:r>
          </a:p>
          <a:p>
            <a:r>
              <a:rPr lang="en-US" altLang="ja-JP" sz="1000" dirty="0" err="1"/>
              <a:t>plt.subplot</a:t>
            </a:r>
            <a:r>
              <a:rPr lang="en-US" altLang="ja-JP" sz="1000" dirty="0"/>
              <a:t>(3, 1, 1)</a:t>
            </a:r>
          </a:p>
          <a:p>
            <a:r>
              <a:rPr lang="en-US" altLang="ja-JP" sz="1000" dirty="0" err="1"/>
              <a:t>plt.scatter</a:t>
            </a:r>
            <a:r>
              <a:rPr lang="en-US" altLang="ja-JP" sz="1000" dirty="0"/>
              <a:t>(range(</a:t>
            </a:r>
            <a:r>
              <a:rPr lang="en-US" altLang="ja-JP" sz="1000" dirty="0" err="1"/>
              <a:t>num_epochs</a:t>
            </a:r>
            <a:r>
              <a:rPr lang="en-US" altLang="ja-JP" sz="1000" dirty="0"/>
              <a:t>), vps_z_0, label="lambda_z10")</a:t>
            </a:r>
          </a:p>
          <a:p>
            <a:r>
              <a:rPr lang="en-US" altLang="ja-JP" sz="1000" dirty="0" err="1"/>
              <a:t>plt.xlim</a:t>
            </a:r>
            <a:r>
              <a:rPr lang="en-US" altLang="ja-JP" sz="1000" dirty="0"/>
              <a:t>([0, </a:t>
            </a:r>
            <a:r>
              <a:rPr lang="en-US" altLang="ja-JP" sz="1000" dirty="0" err="1"/>
              <a:t>num_epochs</a:t>
            </a:r>
            <a:r>
              <a:rPr lang="en-US" altLang="ja-JP" sz="1000" dirty="0"/>
              <a:t>])</a:t>
            </a:r>
          </a:p>
          <a:p>
            <a:r>
              <a:rPr lang="en-US" altLang="ja-JP" sz="1000" dirty="0" err="1"/>
              <a:t>plt.legend</a:t>
            </a:r>
            <a:r>
              <a:rPr lang="en-US" altLang="ja-JP" sz="1000" dirty="0"/>
              <a:t>()</a:t>
            </a:r>
          </a:p>
          <a:p>
            <a:r>
              <a:rPr lang="en-US" altLang="ja-JP" sz="1000" dirty="0" err="1"/>
              <a:t>plt.subplot</a:t>
            </a:r>
            <a:r>
              <a:rPr lang="en-US" altLang="ja-JP" sz="1000" dirty="0"/>
              <a:t>(3, 1, 2)</a:t>
            </a:r>
          </a:p>
          <a:p>
            <a:r>
              <a:rPr lang="en-US" altLang="ja-JP" sz="1000" dirty="0" err="1"/>
              <a:t>plt.scatter</a:t>
            </a:r>
            <a:r>
              <a:rPr lang="en-US" altLang="ja-JP" sz="1000" dirty="0"/>
              <a:t>(range(</a:t>
            </a:r>
            <a:r>
              <a:rPr lang="en-US" altLang="ja-JP" sz="1000" dirty="0" err="1"/>
              <a:t>num_epochs</a:t>
            </a:r>
            <a:r>
              <a:rPr lang="en-US" altLang="ja-JP" sz="1000" dirty="0"/>
              <a:t>), vps_z_1, label="lambda_z11")</a:t>
            </a:r>
          </a:p>
          <a:p>
            <a:r>
              <a:rPr lang="en-US" altLang="ja-JP" sz="1000" dirty="0" err="1"/>
              <a:t>plt.xlim</a:t>
            </a:r>
            <a:r>
              <a:rPr lang="en-US" altLang="ja-JP" sz="1000" dirty="0"/>
              <a:t>([0, </a:t>
            </a:r>
            <a:r>
              <a:rPr lang="en-US" altLang="ja-JP" sz="1000" dirty="0" err="1"/>
              <a:t>num_epochs</a:t>
            </a:r>
            <a:r>
              <a:rPr lang="en-US" altLang="ja-JP" sz="1000" dirty="0"/>
              <a:t>])</a:t>
            </a:r>
          </a:p>
          <a:p>
            <a:r>
              <a:rPr lang="en-US" altLang="ja-JP" sz="1000" dirty="0" err="1"/>
              <a:t>plt.legend</a:t>
            </a:r>
            <a:r>
              <a:rPr lang="en-US" altLang="ja-JP" sz="1000" dirty="0"/>
              <a:t>()</a:t>
            </a:r>
          </a:p>
          <a:p>
            <a:r>
              <a:rPr lang="en-US" altLang="ja-JP" sz="1000" dirty="0" err="1"/>
              <a:t>plt.subplot</a:t>
            </a:r>
            <a:r>
              <a:rPr lang="en-US" altLang="ja-JP" sz="1000" dirty="0"/>
              <a:t>(3, 1, 3)</a:t>
            </a:r>
          </a:p>
          <a:p>
            <a:r>
              <a:rPr lang="en-US" altLang="ja-JP" sz="1000" dirty="0" err="1"/>
              <a:t>plt.scatter</a:t>
            </a:r>
            <a:r>
              <a:rPr lang="en-US" altLang="ja-JP" sz="1000" dirty="0"/>
              <a:t>(range(</a:t>
            </a:r>
            <a:r>
              <a:rPr lang="en-US" altLang="ja-JP" sz="1000" dirty="0" err="1"/>
              <a:t>num_epochs</a:t>
            </a:r>
            <a:r>
              <a:rPr lang="en-US" altLang="ja-JP" sz="1000" dirty="0"/>
              <a:t>), vps_z_2, label="lambda_z12")</a:t>
            </a:r>
          </a:p>
          <a:p>
            <a:r>
              <a:rPr lang="en-US" altLang="ja-JP" sz="1000" dirty="0" err="1"/>
              <a:t>plt.xlim</a:t>
            </a:r>
            <a:r>
              <a:rPr lang="en-US" altLang="ja-JP" sz="1000" dirty="0"/>
              <a:t>([0, </a:t>
            </a:r>
            <a:r>
              <a:rPr lang="en-US" altLang="ja-JP" sz="1000" dirty="0" err="1"/>
              <a:t>num_epochs</a:t>
            </a:r>
            <a:r>
              <a:rPr lang="en-US" altLang="ja-JP" sz="1000" dirty="0"/>
              <a:t>])</a:t>
            </a:r>
          </a:p>
          <a:p>
            <a:r>
              <a:rPr lang="en-US" altLang="ja-JP" sz="1000" dirty="0" err="1"/>
              <a:t>plt.legend</a:t>
            </a:r>
            <a:r>
              <a:rPr lang="en-US" altLang="ja-JP" sz="1000" dirty="0"/>
              <a:t>()</a:t>
            </a:r>
          </a:p>
          <a:p>
            <a:r>
              <a:rPr lang="en-US" altLang="ja-JP" sz="1000" dirty="0" err="1"/>
              <a:t>plt.show</a:t>
            </a:r>
            <a:r>
              <a:rPr lang="en-US" altLang="ja-JP" sz="1000" dirty="0"/>
              <a:t>()</a:t>
            </a:r>
          </a:p>
          <a:p>
            <a:r>
              <a:rPr lang="en-US" altLang="ja-JP" sz="1000" dirty="0" err="1"/>
              <a:t>plt.clf</a:t>
            </a:r>
            <a:r>
              <a:rPr lang="en-US" altLang="ja-JP" sz="1000" dirty="0"/>
              <a:t>()</a:t>
            </a:r>
          </a:p>
          <a:p>
            <a:r>
              <a:rPr lang="en-US" altLang="ja-JP" sz="1000" dirty="0" err="1"/>
              <a:t>plt.close</a:t>
            </a:r>
            <a:r>
              <a:rPr lang="en-US" altLang="ja-JP" sz="1000" dirty="0"/>
              <a:t>()</a:t>
            </a:r>
          </a:p>
          <a:p>
            <a:r>
              <a:rPr lang="en-US" altLang="ja-JP" sz="1000" dirty="0" err="1"/>
              <a:t>plt.plot</a:t>
            </a:r>
            <a:r>
              <a:rPr lang="en-US" altLang="ja-JP" sz="1000" dirty="0"/>
              <a:t>(range(</a:t>
            </a:r>
            <a:r>
              <a:rPr lang="en-US" altLang="ja-JP" sz="1000" dirty="0" err="1"/>
              <a:t>num_epochs</a:t>
            </a:r>
            <a:r>
              <a:rPr lang="en-US" altLang="ja-JP" sz="1000" dirty="0"/>
              <a:t>), </a:t>
            </a:r>
            <a:r>
              <a:rPr lang="en-US" altLang="ja-JP" sz="1000" dirty="0" err="1"/>
              <a:t>log_likelihood_p</a:t>
            </a:r>
            <a:r>
              <a:rPr lang="en-US" altLang="ja-JP" sz="1000" dirty="0"/>
              <a:t>, label="</a:t>
            </a:r>
            <a:r>
              <a:rPr lang="en-US" altLang="ja-JP" sz="1000" dirty="0" err="1"/>
              <a:t>log_p</a:t>
            </a:r>
            <a:r>
              <a:rPr lang="en-US" altLang="ja-JP" sz="1000" dirty="0"/>
              <a:t>")</a:t>
            </a:r>
          </a:p>
          <a:p>
            <a:r>
              <a:rPr lang="en-US" altLang="ja-JP" sz="1000" dirty="0" err="1"/>
              <a:t>plt.plot</a:t>
            </a:r>
            <a:r>
              <a:rPr lang="en-US" altLang="ja-JP" sz="1000" dirty="0"/>
              <a:t>(range(</a:t>
            </a:r>
            <a:r>
              <a:rPr lang="en-US" altLang="ja-JP" sz="1000" dirty="0" err="1"/>
              <a:t>num_epochs</a:t>
            </a:r>
            <a:r>
              <a:rPr lang="en-US" altLang="ja-JP" sz="1000" dirty="0"/>
              <a:t>), </a:t>
            </a:r>
            <a:r>
              <a:rPr lang="en-US" altLang="ja-JP" sz="1000" dirty="0" err="1"/>
              <a:t>list_log_q</a:t>
            </a:r>
            <a:r>
              <a:rPr lang="en-US" altLang="ja-JP" sz="1000" dirty="0"/>
              <a:t>, label="</a:t>
            </a:r>
            <a:r>
              <a:rPr lang="en-US" altLang="ja-JP" sz="1000" dirty="0" err="1"/>
              <a:t>log_q</a:t>
            </a:r>
            <a:r>
              <a:rPr lang="en-US" altLang="ja-JP" sz="1000" dirty="0"/>
              <a:t>")</a:t>
            </a:r>
          </a:p>
          <a:p>
            <a:r>
              <a:rPr lang="en-US" altLang="ja-JP" sz="1000" dirty="0" err="1"/>
              <a:t>plt.title</a:t>
            </a:r>
            <a:r>
              <a:rPr lang="en-US" altLang="ja-JP" sz="1000" dirty="0"/>
              <a:t>("</a:t>
            </a:r>
            <a:r>
              <a:rPr lang="en-US" altLang="ja-JP" sz="1000" dirty="0" err="1"/>
              <a:t>log_p</a:t>
            </a:r>
            <a:r>
              <a:rPr lang="en-US" altLang="ja-JP" sz="1000" dirty="0"/>
              <a:t> and </a:t>
            </a:r>
            <a:r>
              <a:rPr lang="en-US" altLang="ja-JP" sz="1000" dirty="0" err="1"/>
              <a:t>log_q</a:t>
            </a:r>
            <a:r>
              <a:rPr lang="en-US" altLang="ja-JP" sz="1000" dirty="0"/>
              <a:t>")</a:t>
            </a:r>
          </a:p>
          <a:p>
            <a:r>
              <a:rPr lang="en-US" altLang="ja-JP" sz="1000" dirty="0" err="1"/>
              <a:t>plt.legend</a:t>
            </a:r>
            <a:r>
              <a:rPr lang="en-US" altLang="ja-JP" sz="1000" dirty="0"/>
              <a:t>()</a:t>
            </a:r>
          </a:p>
          <a:p>
            <a:r>
              <a:rPr lang="en-US" altLang="ja-JP" sz="1000" dirty="0" err="1"/>
              <a:t>plt.show</a:t>
            </a:r>
            <a:r>
              <a:rPr lang="en-US" altLang="ja-JP" sz="1000" dirty="0"/>
              <a:t>()</a:t>
            </a:r>
          </a:p>
          <a:p>
            <a:r>
              <a:rPr lang="en-US" altLang="ja-JP" sz="1000" dirty="0" err="1"/>
              <a:t>plt.plot</a:t>
            </a:r>
            <a:r>
              <a:rPr lang="en-US" altLang="ja-JP" sz="1000" dirty="0"/>
              <a:t>(range(</a:t>
            </a:r>
            <a:r>
              <a:rPr lang="en-US" altLang="ja-JP" sz="1000" dirty="0" err="1"/>
              <a:t>num_epochs</a:t>
            </a:r>
            <a:r>
              <a:rPr lang="en-US" altLang="ja-JP" sz="1000" dirty="0"/>
              <a:t>), </a:t>
            </a:r>
            <a:r>
              <a:rPr lang="en-US" altLang="ja-JP" sz="1000" dirty="0" err="1"/>
              <a:t>elbo</a:t>
            </a:r>
            <a:r>
              <a:rPr lang="en-US" altLang="ja-JP" sz="1000" dirty="0"/>
              <a:t>, label="ELBO")</a:t>
            </a:r>
          </a:p>
          <a:p>
            <a:r>
              <a:rPr lang="en-US" altLang="ja-JP" sz="1000" dirty="0" err="1"/>
              <a:t>plt.title</a:t>
            </a:r>
            <a:r>
              <a:rPr lang="en-US" altLang="ja-JP" sz="1000" dirty="0"/>
              <a:t>("ELBO")</a:t>
            </a:r>
          </a:p>
          <a:p>
            <a:r>
              <a:rPr lang="en-US" altLang="ja-JP" sz="1000" dirty="0" err="1"/>
              <a:t>plt.legend</a:t>
            </a:r>
            <a:r>
              <a:rPr lang="en-US" altLang="ja-JP" sz="1000" dirty="0"/>
              <a:t>()</a:t>
            </a:r>
          </a:p>
          <a:p>
            <a:r>
              <a:rPr lang="en-US" altLang="ja-JP" sz="1000" dirty="0" err="1"/>
              <a:t>plt.show</a:t>
            </a:r>
            <a:r>
              <a:rPr lang="en-US" altLang="ja-JP" sz="1000" dirty="0"/>
              <a:t>()</a:t>
            </a:r>
          </a:p>
          <a:p>
            <a:r>
              <a:rPr lang="en-US" altLang="ja-JP" sz="1000" dirty="0" err="1"/>
              <a:t>plt.clf</a:t>
            </a:r>
            <a:r>
              <a:rPr lang="en-US" altLang="ja-JP" sz="1000" dirty="0"/>
              <a:t>()</a:t>
            </a:r>
          </a:p>
          <a:p>
            <a:r>
              <a:rPr lang="en-US" altLang="ja-JP" sz="1000" dirty="0" err="1"/>
              <a:t>plt.close</a:t>
            </a:r>
            <a:r>
              <a:rPr lang="en-US" altLang="ja-JP" sz="1000" dirty="0"/>
              <a:t>()</a:t>
            </a:r>
          </a:p>
          <a:p>
            <a:r>
              <a:rPr lang="en-US" altLang="ja-JP" sz="1000" dirty="0" err="1"/>
              <a:t>df.to_csv</a:t>
            </a:r>
            <a:r>
              <a:rPr lang="en-US" altLang="ja-JP" sz="1000" dirty="0"/>
              <a:t>("output_lambda_mu.csv", index=False)</a:t>
            </a:r>
            <a:endParaRPr lang="ja-JP" altLang="en-US" sz="1000" dirty="0"/>
          </a:p>
        </p:txBody>
      </p:sp>
      <mc:AlternateContent xmlns:mc="http://schemas.openxmlformats.org/markup-compatibility/2006">
        <mc:Choice xmlns:a14="http://schemas.microsoft.com/office/drawing/2010/main" Requires="a14">
          <p:sp>
            <p:nvSpPr>
              <p:cNvPr id="4" name="正方形/長方形 3"/>
              <p:cNvSpPr/>
              <p:nvPr/>
            </p:nvSpPr>
            <p:spPr>
              <a:xfrm>
                <a:off x="6551712" y="369744"/>
                <a:ext cx="2592288"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smtClean="0"/>
                  <a:t>ステップごとに保存した</a:t>
                </a:r>
                <a14:m>
                  <m:oMath xmlns:m="http://schemas.openxmlformats.org/officeDocument/2006/math">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𝜇</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𝜋</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𝑧</m:t>
                        </m:r>
                      </m:sub>
                    </m:sSub>
                    <m:r>
                      <a:rPr kumimoji="1" lang="en-US" altLang="ja-JP" sz="1100" b="0" i="1" smtClean="0">
                        <a:latin typeface="Cambria Math"/>
                      </a:rPr>
                      <m:t>, </m:t>
                    </m:r>
                    <m:func>
                      <m:funcPr>
                        <m:ctrlPr>
                          <a:rPr kumimoji="1" lang="en-US" altLang="ja-JP" sz="1100" b="0" i="1" smtClean="0">
                            <a:latin typeface="Cambria Math"/>
                          </a:rPr>
                        </m:ctrlPr>
                      </m:funcPr>
                      <m:fName>
                        <m:r>
                          <m:rPr>
                            <m:sty m:val="p"/>
                          </m:rPr>
                          <a:rPr kumimoji="1" lang="en-US" altLang="ja-JP" sz="1100" b="0" i="0" smtClean="0">
                            <a:latin typeface="Cambria Math"/>
                          </a:rPr>
                          <m:t>log</m:t>
                        </m:r>
                      </m:fName>
                      <m:e>
                        <m:r>
                          <a:rPr kumimoji="1" lang="en-US" altLang="ja-JP" sz="1100" b="0" i="1" smtClean="0">
                            <a:latin typeface="Cambria Math"/>
                          </a:rPr>
                          <m:t>𝑝</m:t>
                        </m:r>
                      </m:e>
                    </m:func>
                    <m:r>
                      <a:rPr kumimoji="1" lang="en-US" altLang="ja-JP" sz="1100" b="0" i="0" smtClean="0">
                        <a:latin typeface="Cambria Math"/>
                      </a:rPr>
                      <m:t>, </m:t>
                    </m:r>
                    <m:func>
                      <m:funcPr>
                        <m:ctrlPr>
                          <a:rPr kumimoji="1" lang="en-US" altLang="ja-JP" sz="1100" b="0" i="1" smtClean="0">
                            <a:latin typeface="Cambria Math"/>
                          </a:rPr>
                        </m:ctrlPr>
                      </m:funcPr>
                      <m:fName>
                        <m:r>
                          <m:rPr>
                            <m:sty m:val="p"/>
                          </m:rPr>
                          <a:rPr kumimoji="1" lang="en-US" altLang="ja-JP" sz="1100" b="0" i="0" smtClean="0">
                            <a:latin typeface="Cambria Math"/>
                          </a:rPr>
                          <m:t>log</m:t>
                        </m:r>
                      </m:fName>
                      <m:e>
                        <m:r>
                          <a:rPr kumimoji="1" lang="en-US" altLang="ja-JP" sz="1100" b="0" i="1" smtClean="0">
                            <a:latin typeface="Cambria Math"/>
                          </a:rPr>
                          <m:t>𝑞</m:t>
                        </m:r>
                      </m:e>
                    </m:func>
                  </m:oMath>
                </a14:m>
                <a:r>
                  <a:rPr kumimoji="1" lang="ja-JP" altLang="en-US" sz="1100" dirty="0" smtClean="0"/>
                  <a:t>および</a:t>
                </a:r>
                <a:r>
                  <a:rPr kumimoji="1" lang="en-US" altLang="ja-JP" sz="1100" dirty="0" smtClean="0"/>
                  <a:t>ELBO</a:t>
                </a:r>
                <a:r>
                  <a:rPr kumimoji="1" lang="ja-JP" altLang="en-US" sz="1100" dirty="0" smtClean="0"/>
                  <a:t>を描画</a:t>
                </a:r>
                <a:r>
                  <a:rPr kumimoji="1" lang="en-US" altLang="ja-JP" sz="1100" dirty="0" smtClean="0"/>
                  <a:t> </a:t>
                </a:r>
                <a:endParaRPr kumimoji="1" lang="ja-JP" altLang="en-US" sz="1100" dirty="0"/>
              </a:p>
            </p:txBody>
          </p:sp>
        </mc:Choice>
        <mc:Fallback>
          <p:sp>
            <p:nvSpPr>
              <p:cNvPr id="4" name="正方形/長方形 3"/>
              <p:cNvSpPr>
                <a:spLocks noRot="1" noChangeAspect="1" noMove="1" noResize="1" noEditPoints="1" noAdjustHandles="1" noChangeArrowheads="1" noChangeShapeType="1" noTextEdit="1"/>
              </p:cNvSpPr>
              <p:nvPr/>
            </p:nvSpPr>
            <p:spPr>
              <a:xfrm>
                <a:off x="6551712" y="369744"/>
                <a:ext cx="2592288" cy="432048"/>
              </a:xfrm>
              <a:prstGeom prst="rect">
                <a:avLst/>
              </a:prstGeom>
              <a:blipFill rotWithShape="1">
                <a:blip r:embed="rId2"/>
                <a:stretch>
                  <a:fillRect b="-5333"/>
                </a:stretch>
              </a:blipFill>
              <a:ln>
                <a:solidFill>
                  <a:srgbClr val="004098"/>
                </a:solidFill>
              </a:ln>
            </p:spPr>
            <p:txBody>
              <a:bodyPr/>
              <a:lstStyle/>
              <a:p>
                <a:r>
                  <a:rPr lang="ja-JP" altLang="en-US">
                    <a:noFill/>
                  </a:rPr>
                  <a:t> </a:t>
                </a:r>
              </a:p>
            </p:txBody>
          </p:sp>
        </mc:Fallback>
      </mc:AlternateContent>
    </p:spTree>
    <p:extLst>
      <p:ext uri="{BB962C8B-B14F-4D97-AF65-F5344CB8AC3E}">
        <p14:creationId xmlns:p14="http://schemas.microsoft.com/office/powerpoint/2010/main" val="3424656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ELBO</a:t>
            </a:r>
            <a:r>
              <a:rPr kumimoji="1" lang="ja-JP" altLang="en-US" b="1" dirty="0" smtClean="0"/>
              <a:t>の計算</a:t>
            </a:r>
            <a:endParaRPr kumimoji="1" lang="ja-JP" altLang="en-US" b="1" dirty="0"/>
          </a:p>
        </p:txBody>
      </p:sp>
      <p:sp>
        <p:nvSpPr>
          <p:cNvPr id="4" name="正方形/長方形 3"/>
          <p:cNvSpPr/>
          <p:nvPr/>
        </p:nvSpPr>
        <p:spPr>
          <a:xfrm>
            <a:off x="2051720" y="1681126"/>
            <a:ext cx="5958408" cy="2308324"/>
          </a:xfrm>
          <a:prstGeom prst="rect">
            <a:avLst/>
          </a:prstGeom>
        </p:spPr>
        <p:txBody>
          <a:bodyPr wrap="square">
            <a:spAutoFit/>
          </a:bodyPr>
          <a:lstStyle/>
          <a:p>
            <a:r>
              <a:rPr lang="en-US" altLang="ja-JP" dirty="0"/>
              <a:t># Evidence Lower Bound</a:t>
            </a:r>
          </a:p>
          <a:p>
            <a:r>
              <a:rPr lang="en-US" altLang="ja-JP" dirty="0" err="1"/>
              <a:t>def</a:t>
            </a:r>
            <a:r>
              <a:rPr lang="en-US" altLang="ja-JP" dirty="0"/>
              <a:t> ELBO(</a:t>
            </a:r>
            <a:r>
              <a:rPr lang="en-US" altLang="ja-JP" dirty="0" err="1"/>
              <a:t>log_p</a:t>
            </a:r>
            <a:r>
              <a:rPr lang="en-US" altLang="ja-JP" dirty="0"/>
              <a:t>, </a:t>
            </a:r>
            <a:r>
              <a:rPr lang="en-US" altLang="ja-JP" dirty="0" err="1"/>
              <a:t>log_q</a:t>
            </a:r>
            <a:r>
              <a:rPr lang="en-US" altLang="ja-JP" dirty="0"/>
              <a:t>):</a:t>
            </a:r>
          </a:p>
          <a:p>
            <a:r>
              <a:rPr lang="en-US" altLang="ja-JP" dirty="0"/>
              <a:t>    </a:t>
            </a:r>
            <a:r>
              <a:rPr lang="en-US" altLang="ja-JP" dirty="0" err="1"/>
              <a:t>expectation_log_p_by_q</a:t>
            </a:r>
            <a:r>
              <a:rPr lang="en-US" altLang="ja-JP" dirty="0"/>
              <a:t> = </a:t>
            </a:r>
            <a:r>
              <a:rPr lang="en-US" altLang="ja-JP" dirty="0" err="1"/>
              <a:t>np.mean</a:t>
            </a:r>
            <a:r>
              <a:rPr lang="en-US" altLang="ja-JP" dirty="0"/>
              <a:t>(</a:t>
            </a:r>
            <a:r>
              <a:rPr lang="en-US" altLang="ja-JP" dirty="0" err="1"/>
              <a:t>log_p</a:t>
            </a:r>
            <a:r>
              <a:rPr lang="en-US" altLang="ja-JP" dirty="0"/>
              <a:t>)</a:t>
            </a:r>
          </a:p>
          <a:p>
            <a:r>
              <a:rPr lang="en-US" altLang="ja-JP" dirty="0"/>
              <a:t>    </a:t>
            </a:r>
            <a:r>
              <a:rPr lang="en-US" altLang="ja-JP" dirty="0" err="1"/>
              <a:t>expectation_log_q_by_q</a:t>
            </a:r>
            <a:r>
              <a:rPr lang="en-US" altLang="ja-JP" dirty="0"/>
              <a:t> = </a:t>
            </a:r>
            <a:r>
              <a:rPr lang="en-US" altLang="ja-JP" dirty="0" err="1"/>
              <a:t>np.mean</a:t>
            </a:r>
            <a:r>
              <a:rPr lang="en-US" altLang="ja-JP" dirty="0"/>
              <a:t>(</a:t>
            </a:r>
            <a:r>
              <a:rPr lang="en-US" altLang="ja-JP" dirty="0" err="1"/>
              <a:t>log_q</a:t>
            </a:r>
            <a:r>
              <a:rPr lang="en-US" altLang="ja-JP" dirty="0"/>
              <a:t>)</a:t>
            </a:r>
          </a:p>
          <a:p>
            <a:r>
              <a:rPr lang="en-US" altLang="ja-JP" dirty="0"/>
              <a:t>    </a:t>
            </a:r>
            <a:r>
              <a:rPr lang="en-US" altLang="ja-JP" dirty="0" err="1"/>
              <a:t>elbo</a:t>
            </a:r>
            <a:r>
              <a:rPr lang="en-US" altLang="ja-JP" dirty="0"/>
              <a:t> = </a:t>
            </a:r>
            <a:r>
              <a:rPr lang="en-US" altLang="ja-JP" dirty="0" err="1"/>
              <a:t>expectation_log_p_by_q</a:t>
            </a:r>
            <a:r>
              <a:rPr lang="en-US" altLang="ja-JP" dirty="0"/>
              <a:t> - </a:t>
            </a:r>
            <a:r>
              <a:rPr lang="en-US" altLang="ja-JP" dirty="0" err="1"/>
              <a:t>expectation_log_q_by_q</a:t>
            </a:r>
            <a:endParaRPr lang="en-US" altLang="ja-JP" dirty="0"/>
          </a:p>
          <a:p>
            <a:r>
              <a:rPr lang="en-US" altLang="ja-JP" dirty="0"/>
              <a:t>    </a:t>
            </a:r>
          </a:p>
          <a:p>
            <a:r>
              <a:rPr lang="en-US" altLang="ja-JP" dirty="0"/>
              <a:t>    </a:t>
            </a:r>
          </a:p>
          <a:p>
            <a:r>
              <a:rPr lang="en-US" altLang="ja-JP" dirty="0"/>
              <a:t>    return </a:t>
            </a:r>
            <a:r>
              <a:rPr lang="en-US" altLang="ja-JP" dirty="0" err="1"/>
              <a:t>elbo</a:t>
            </a:r>
            <a:endParaRPr lang="ja-JP" altLang="en-US" dirty="0"/>
          </a:p>
        </p:txBody>
      </p:sp>
      <mc:AlternateContent xmlns:mc="http://schemas.openxmlformats.org/markup-compatibility/2006">
        <mc:Choice xmlns:a14="http://schemas.microsoft.com/office/drawing/2010/main" Requires="a14">
          <p:sp>
            <p:nvSpPr>
              <p:cNvPr id="5" name="正方形/長方形 4"/>
              <p:cNvSpPr/>
              <p:nvPr/>
            </p:nvSpPr>
            <p:spPr>
              <a:xfrm>
                <a:off x="5399584" y="757532"/>
                <a:ext cx="3744416" cy="93610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1100" b="0" i="1" smtClean="0">
                          <a:latin typeface="Cambria Math"/>
                        </a:rPr>
                        <m:t>𝐸𝐿𝐵𝑂</m:t>
                      </m:r>
                      <m:r>
                        <a:rPr kumimoji="1" lang="en-US" altLang="ja-JP" sz="1100" b="0" i="1" smtClean="0">
                          <a:latin typeface="Cambria Math"/>
                        </a:rPr>
                        <m:t> ≈</m:t>
                      </m:r>
                      <m:f>
                        <m:fPr>
                          <m:ctrlPr>
                            <a:rPr kumimoji="1" lang="en-US" altLang="ja-JP" sz="1100" i="1" smtClean="0">
                              <a:latin typeface="Cambria Math"/>
                              <a:ea typeface="Cambria Math"/>
                            </a:rPr>
                          </m:ctrlPr>
                        </m:fPr>
                        <m:num>
                          <m:r>
                            <a:rPr kumimoji="1" lang="en-US" altLang="ja-JP" sz="1100" b="0" i="1" smtClean="0">
                              <a:latin typeface="Cambria Math"/>
                              <a:ea typeface="Cambria Math"/>
                            </a:rPr>
                            <m:t>1</m:t>
                          </m:r>
                        </m:num>
                        <m:den>
                          <m:r>
                            <a:rPr kumimoji="1" lang="en-US" altLang="ja-JP" sz="1100" b="0" i="1" smtClean="0">
                              <a:latin typeface="Cambria Math"/>
                              <a:ea typeface="Cambria Math"/>
                            </a:rPr>
                            <m:t>𝑆</m:t>
                          </m:r>
                        </m:den>
                      </m:f>
                      <m:nary>
                        <m:naryPr>
                          <m:chr m:val="∑"/>
                          <m:ctrlPr>
                            <a:rPr kumimoji="1" lang="en-US" altLang="ja-JP" sz="1100" i="1" smtClean="0">
                              <a:latin typeface="Cambria Math"/>
                            </a:rPr>
                          </m:ctrlPr>
                        </m:naryPr>
                        <m:sub>
                          <m:r>
                            <m:rPr>
                              <m:brk m:alnAt="23"/>
                            </m:rPr>
                            <a:rPr kumimoji="1" lang="en-US" altLang="ja-JP" sz="1100" b="0" i="1" smtClean="0">
                              <a:latin typeface="Cambria Math"/>
                            </a:rPr>
                            <m:t>𝑠</m:t>
                          </m:r>
                          <m:r>
                            <a:rPr kumimoji="1" lang="en-US" altLang="ja-JP" sz="1100" b="0" i="1" smtClean="0">
                              <a:latin typeface="Cambria Math"/>
                            </a:rPr>
                            <m:t>=1</m:t>
                          </m:r>
                        </m:sub>
                        <m:sup>
                          <m:r>
                            <a:rPr kumimoji="1" lang="en-US" altLang="ja-JP" sz="1100" b="0" i="1" smtClean="0">
                              <a:latin typeface="Cambria Math"/>
                            </a:rPr>
                            <m:t>𝑆</m:t>
                          </m:r>
                        </m:sup>
                        <m:e>
                          <m:func>
                            <m:funcPr>
                              <m:ctrlPr>
                                <a:rPr kumimoji="1" lang="en-US" altLang="ja-JP" sz="1100" i="1" smtClean="0">
                                  <a:latin typeface="Cambria Math"/>
                                </a:rPr>
                              </m:ctrlPr>
                            </m:funcPr>
                            <m:fName>
                              <m:r>
                                <m:rPr>
                                  <m:sty m:val="p"/>
                                </m:rPr>
                                <a:rPr kumimoji="1" lang="en-US" altLang="ja-JP" sz="1100" i="0" smtClean="0">
                                  <a:latin typeface="Cambria Math"/>
                                </a:rPr>
                                <m:t>log</m:t>
                              </m:r>
                            </m:fName>
                            <m:e>
                              <m:r>
                                <a:rPr kumimoji="1" lang="en-US" altLang="ja-JP" sz="1100" b="0" i="1" smtClean="0">
                                  <a:latin typeface="Cambria Math"/>
                                </a:rPr>
                                <m:t>𝑝</m:t>
                              </m:r>
                              <m:d>
                                <m:dPr>
                                  <m:ctrlPr>
                                    <a:rPr kumimoji="1" lang="en-US" altLang="ja-JP" sz="1100" b="0" i="1" smtClean="0">
                                      <a:latin typeface="Cambria Math"/>
                                    </a:rPr>
                                  </m:ctrlPr>
                                </m:dPr>
                                <m:e>
                                  <m:r>
                                    <a:rPr kumimoji="1" lang="en-US" altLang="ja-JP" sz="1100" b="0" i="1" smtClean="0">
                                      <a:latin typeface="Cambria Math"/>
                                    </a:rPr>
                                    <m:t>𝑥</m:t>
                                  </m:r>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𝑧</m:t>
                                      </m:r>
                                    </m:e>
                                    <m:sub>
                                      <m:r>
                                        <a:rPr kumimoji="1" lang="en-US" altLang="ja-JP" sz="1100" b="0" i="1" smtClean="0">
                                          <a:latin typeface="Cambria Math"/>
                                        </a:rPr>
                                        <m:t>𝑠</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𝜋</m:t>
                                      </m:r>
                                    </m:e>
                                    <m:sub>
                                      <m:r>
                                        <a:rPr kumimoji="1" lang="en-US" altLang="ja-JP" sz="1100" b="0" i="1" smtClean="0">
                                          <a:latin typeface="Cambria Math"/>
                                        </a:rPr>
                                        <m:t>𝑠</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𝑠</m:t>
                                      </m:r>
                                    </m:sub>
                                  </m:sSub>
                                </m:e>
                              </m:d>
                            </m:e>
                          </m:func>
                        </m:e>
                      </m:nary>
                      <m:r>
                        <a:rPr kumimoji="1" lang="en-US" altLang="ja-JP" sz="1100" b="0" i="1" smtClean="0">
                          <a:latin typeface="Cambria Math"/>
                        </a:rPr>
                        <m:t>−</m:t>
                      </m:r>
                      <m:f>
                        <m:fPr>
                          <m:ctrlPr>
                            <a:rPr kumimoji="1" lang="en-US" altLang="ja-JP" sz="1100" b="0" i="1" smtClean="0">
                              <a:latin typeface="Cambria Math"/>
                            </a:rPr>
                          </m:ctrlPr>
                        </m:fPr>
                        <m:num>
                          <m:r>
                            <a:rPr kumimoji="1" lang="en-US" altLang="ja-JP" sz="1100" b="0" i="1" smtClean="0">
                              <a:latin typeface="Cambria Math"/>
                            </a:rPr>
                            <m:t>1</m:t>
                          </m:r>
                        </m:num>
                        <m:den>
                          <m:r>
                            <a:rPr kumimoji="1" lang="en-US" altLang="ja-JP" sz="1100" b="0" i="1" smtClean="0">
                              <a:latin typeface="Cambria Math"/>
                            </a:rPr>
                            <m:t>𝑆</m:t>
                          </m:r>
                        </m:den>
                      </m:f>
                      <m:nary>
                        <m:naryPr>
                          <m:chr m:val="∑"/>
                          <m:ctrlPr>
                            <a:rPr kumimoji="1" lang="en-US" altLang="ja-JP" sz="1100" b="0" i="1" smtClean="0">
                              <a:latin typeface="Cambria Math"/>
                            </a:rPr>
                          </m:ctrlPr>
                        </m:naryPr>
                        <m:sub>
                          <m:r>
                            <m:rPr>
                              <m:brk m:alnAt="23"/>
                            </m:rPr>
                            <a:rPr kumimoji="1" lang="en-US" altLang="ja-JP" sz="1100" b="0" i="1" smtClean="0">
                              <a:latin typeface="Cambria Math"/>
                            </a:rPr>
                            <m:t>𝑠</m:t>
                          </m:r>
                          <m:r>
                            <a:rPr kumimoji="1" lang="en-US" altLang="ja-JP" sz="1100" b="0" i="1" smtClean="0">
                              <a:latin typeface="Cambria Math"/>
                            </a:rPr>
                            <m:t>=1</m:t>
                          </m:r>
                        </m:sub>
                        <m:sup>
                          <m:r>
                            <a:rPr kumimoji="1" lang="en-US" altLang="ja-JP" sz="1100" b="0" i="1" smtClean="0">
                              <a:latin typeface="Cambria Math"/>
                            </a:rPr>
                            <m:t>𝑆</m:t>
                          </m:r>
                        </m:sup>
                        <m:e>
                          <m:func>
                            <m:funcPr>
                              <m:ctrlPr>
                                <a:rPr kumimoji="1" lang="en-US" altLang="ja-JP" sz="1100" b="0" i="1" smtClean="0">
                                  <a:latin typeface="Cambria Math"/>
                                </a:rPr>
                              </m:ctrlPr>
                            </m:funcPr>
                            <m:fName>
                              <m:r>
                                <m:rPr>
                                  <m:sty m:val="p"/>
                                </m:rPr>
                                <a:rPr kumimoji="1" lang="en-US" altLang="ja-JP" sz="1100" b="0" i="0" smtClean="0">
                                  <a:latin typeface="Cambria Math"/>
                                </a:rPr>
                                <m:t>log</m:t>
                              </m:r>
                            </m:fName>
                            <m:e>
                              <m:r>
                                <a:rPr kumimoji="1" lang="en-US" altLang="ja-JP" sz="1100" b="0" i="1" smtClean="0">
                                  <a:latin typeface="Cambria Math"/>
                                </a:rPr>
                                <m:t>𝑞</m:t>
                              </m:r>
                            </m:e>
                          </m:func>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𝑧</m:t>
                              </m:r>
                            </m:e>
                            <m:sub>
                              <m:r>
                                <a:rPr kumimoji="1" lang="en-US" altLang="ja-JP" sz="1100" b="0" i="1" smtClean="0">
                                  <a:latin typeface="Cambria Math"/>
                                </a:rPr>
                                <m:t>𝑠</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𝜋</m:t>
                              </m:r>
                            </m:e>
                            <m:sub>
                              <m:r>
                                <a:rPr kumimoji="1" lang="en-US" altLang="ja-JP" sz="1100" b="0" i="1" smtClean="0">
                                  <a:latin typeface="Cambria Math"/>
                                </a:rPr>
                                <m:t>𝑠</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𝑠</m:t>
                              </m:r>
                            </m:sub>
                          </m:sSub>
                          <m:r>
                            <a:rPr kumimoji="1" lang="en-US" altLang="ja-JP" sz="1100" b="0" i="1" smtClean="0">
                              <a:latin typeface="Cambria Math"/>
                            </a:rPr>
                            <m:t>)</m:t>
                          </m:r>
                        </m:e>
                      </m:nary>
                    </m:oMath>
                  </m:oMathPara>
                </a14:m>
                <a:endParaRPr kumimoji="1" lang="ja-JP" altLang="en-US" sz="1100" dirty="0"/>
              </a:p>
            </p:txBody>
          </p:sp>
        </mc:Choice>
        <mc:Fallback>
          <p:sp>
            <p:nvSpPr>
              <p:cNvPr id="5" name="正方形/長方形 4"/>
              <p:cNvSpPr>
                <a:spLocks noRot="1" noChangeAspect="1" noMove="1" noResize="1" noEditPoints="1" noAdjustHandles="1" noChangeArrowheads="1" noChangeShapeType="1" noTextEdit="1"/>
              </p:cNvSpPr>
              <p:nvPr/>
            </p:nvSpPr>
            <p:spPr>
              <a:xfrm>
                <a:off x="5399584" y="757532"/>
                <a:ext cx="3744416" cy="936104"/>
              </a:xfrm>
              <a:prstGeom prst="rect">
                <a:avLst/>
              </a:prstGeom>
              <a:blipFill rotWithShape="1">
                <a:blip r:embed="rId2"/>
                <a:stretch>
                  <a:fillRect t="-32278" b="-63291"/>
                </a:stretch>
              </a:blipFill>
              <a:ln>
                <a:solidFill>
                  <a:srgbClr val="004098"/>
                </a:solidFill>
              </a:ln>
            </p:spPr>
            <p:txBody>
              <a:bodyPr/>
              <a:lstStyle/>
              <a:p>
                <a:r>
                  <a:rPr lang="ja-JP" altLang="en-US">
                    <a:noFill/>
                  </a:rPr>
                  <a:t> </a:t>
                </a:r>
              </a:p>
            </p:txBody>
          </p:sp>
        </mc:Fallback>
      </mc:AlternateContent>
      <p:cxnSp>
        <p:nvCxnSpPr>
          <p:cNvPr id="7" name="直線矢印コネクタ 6"/>
          <p:cNvCxnSpPr>
            <a:stCxn id="5" idx="1"/>
          </p:cNvCxnSpPr>
          <p:nvPr/>
        </p:nvCxnSpPr>
        <p:spPr>
          <a:xfrm flipH="1">
            <a:off x="4644008" y="1225584"/>
            <a:ext cx="755576" cy="619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74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（変分パラメータの制約</a:t>
            </a:r>
            <a:r>
              <a:rPr lang="ja-JP" altLang="en-US" b="1" dirty="0" smtClean="0"/>
              <a:t>条件、射影勾配法）</a:t>
            </a:r>
            <a:endParaRPr kumimoji="1" lang="ja-JP" altLang="en-US" b="1" dirty="0"/>
          </a:p>
        </p:txBody>
      </p:sp>
      <p:sp>
        <p:nvSpPr>
          <p:cNvPr id="5" name="正方形/長方形 4"/>
          <p:cNvSpPr/>
          <p:nvPr/>
        </p:nvSpPr>
        <p:spPr>
          <a:xfrm>
            <a:off x="863588" y="362936"/>
            <a:ext cx="7416824" cy="3139321"/>
          </a:xfrm>
          <a:prstGeom prst="rect">
            <a:avLst/>
          </a:prstGeom>
        </p:spPr>
        <p:txBody>
          <a:bodyPr wrap="square">
            <a:spAutoFit/>
          </a:bodyPr>
          <a:lstStyle/>
          <a:p>
            <a:r>
              <a:rPr lang="en-US" altLang="ja-JP" dirty="0"/>
              <a:t># Projected Gradient Method</a:t>
            </a:r>
          </a:p>
          <a:p>
            <a:r>
              <a:rPr lang="en-US" altLang="ja-JP" dirty="0" err="1"/>
              <a:t>def</a:t>
            </a:r>
            <a:r>
              <a:rPr lang="en-US" altLang="ja-JP" dirty="0"/>
              <a:t> </a:t>
            </a:r>
            <a:r>
              <a:rPr lang="en-US" altLang="ja-JP" dirty="0" err="1"/>
              <a:t>PGMethod</a:t>
            </a:r>
            <a:r>
              <a:rPr lang="en-US" altLang="ja-JP" dirty="0"/>
              <a:t>(</a:t>
            </a:r>
            <a:r>
              <a:rPr lang="en-US" altLang="ja-JP" dirty="0" err="1"/>
              <a:t>vector_subspace</a:t>
            </a:r>
            <a:r>
              <a:rPr lang="en-US" altLang="ja-JP" dirty="0"/>
              <a:t>, </a:t>
            </a:r>
            <a:r>
              <a:rPr lang="en-US" altLang="ja-JP" dirty="0" err="1"/>
              <a:t>element_numbers</a:t>
            </a:r>
            <a:r>
              <a:rPr lang="en-US" altLang="ja-JP" dirty="0"/>
              <a:t>):</a:t>
            </a:r>
          </a:p>
          <a:p>
            <a:r>
              <a:rPr lang="en-US" altLang="ja-JP" dirty="0"/>
              <a:t>    </a:t>
            </a:r>
            <a:r>
              <a:rPr lang="en-US" altLang="ja-JP" dirty="0" err="1"/>
              <a:t>normal_vector</a:t>
            </a:r>
            <a:r>
              <a:rPr lang="en-US" altLang="ja-JP" dirty="0"/>
              <a:t> = </a:t>
            </a:r>
            <a:r>
              <a:rPr lang="en-US" altLang="ja-JP" dirty="0" err="1"/>
              <a:t>tf.ones</a:t>
            </a:r>
            <a:r>
              <a:rPr lang="en-US" altLang="ja-JP" dirty="0"/>
              <a:t>(</a:t>
            </a:r>
            <a:r>
              <a:rPr lang="en-US" altLang="ja-JP" dirty="0" err="1"/>
              <a:t>element_numbers</a:t>
            </a:r>
            <a:r>
              <a:rPr lang="en-US" altLang="ja-JP" dirty="0"/>
              <a:t>)</a:t>
            </a:r>
          </a:p>
          <a:p>
            <a:r>
              <a:rPr lang="en-US" altLang="ja-JP" dirty="0"/>
              <a:t>    coefficient = </a:t>
            </a:r>
            <a:r>
              <a:rPr lang="en-US" altLang="ja-JP" dirty="0" err="1"/>
              <a:t>tf.reduce_sum</a:t>
            </a:r>
            <a:r>
              <a:rPr lang="en-US" altLang="ja-JP" dirty="0"/>
              <a:t>( </a:t>
            </a:r>
            <a:r>
              <a:rPr lang="en-US" altLang="ja-JP" dirty="0" err="1"/>
              <a:t>tf.multiply</a:t>
            </a:r>
            <a:r>
              <a:rPr lang="en-US" altLang="ja-JP" dirty="0"/>
              <a:t>(</a:t>
            </a:r>
            <a:r>
              <a:rPr lang="en-US" altLang="ja-JP" dirty="0" err="1"/>
              <a:t>normal_vector</a:t>
            </a:r>
            <a:r>
              <a:rPr lang="en-US" altLang="ja-JP" dirty="0"/>
              <a:t>, </a:t>
            </a:r>
            <a:r>
              <a:rPr lang="en-US" altLang="ja-JP" dirty="0" err="1"/>
              <a:t>vector_subspace</a:t>
            </a:r>
            <a:r>
              <a:rPr lang="en-US" altLang="ja-JP" dirty="0"/>
              <a:t>) )</a:t>
            </a:r>
          </a:p>
          <a:p>
            <a:r>
              <a:rPr lang="en-US" altLang="ja-JP" dirty="0"/>
              <a:t>    norm = </a:t>
            </a:r>
            <a:r>
              <a:rPr lang="en-US" altLang="ja-JP" dirty="0" err="1"/>
              <a:t>tf.norm</a:t>
            </a:r>
            <a:r>
              <a:rPr lang="en-US" altLang="ja-JP" dirty="0"/>
              <a:t>(</a:t>
            </a:r>
            <a:r>
              <a:rPr lang="en-US" altLang="ja-JP" dirty="0" err="1"/>
              <a:t>normal_vector</a:t>
            </a:r>
            <a:r>
              <a:rPr lang="en-US" altLang="ja-JP" dirty="0"/>
              <a:t>)</a:t>
            </a:r>
          </a:p>
          <a:p>
            <a:r>
              <a:rPr lang="en-US" altLang="ja-JP" dirty="0"/>
              <a:t>    </a:t>
            </a:r>
            <a:r>
              <a:rPr lang="en-US" altLang="ja-JP" dirty="0" err="1"/>
              <a:t>oriented_vector</a:t>
            </a:r>
            <a:r>
              <a:rPr lang="en-US" altLang="ja-JP" dirty="0"/>
              <a:t> = </a:t>
            </a:r>
            <a:r>
              <a:rPr lang="en-US" altLang="ja-JP" dirty="0" err="1"/>
              <a:t>tf.multiply</a:t>
            </a:r>
            <a:r>
              <a:rPr lang="en-US" altLang="ja-JP" dirty="0"/>
              <a:t>( coefficient, </a:t>
            </a:r>
            <a:r>
              <a:rPr lang="en-US" altLang="ja-JP" dirty="0" err="1"/>
              <a:t>tf.divide</a:t>
            </a:r>
            <a:r>
              <a:rPr lang="en-US" altLang="ja-JP" dirty="0"/>
              <a:t>(</a:t>
            </a:r>
            <a:r>
              <a:rPr lang="en-US" altLang="ja-JP" dirty="0" err="1"/>
              <a:t>normal_vector</a:t>
            </a:r>
            <a:r>
              <a:rPr lang="en-US" altLang="ja-JP" dirty="0"/>
              <a:t>, norm) )</a:t>
            </a:r>
          </a:p>
          <a:p>
            <a:r>
              <a:rPr lang="en-US" altLang="ja-JP" dirty="0"/>
              <a:t>    </a:t>
            </a:r>
            <a:r>
              <a:rPr lang="en-US" altLang="ja-JP" dirty="0" err="1"/>
              <a:t>element_sum</a:t>
            </a:r>
            <a:r>
              <a:rPr lang="en-US" altLang="ja-JP" dirty="0"/>
              <a:t> = </a:t>
            </a:r>
            <a:r>
              <a:rPr lang="en-US" altLang="ja-JP" dirty="0" err="1"/>
              <a:t>tf.reduce_sum</a:t>
            </a:r>
            <a:r>
              <a:rPr lang="en-US" altLang="ja-JP" dirty="0"/>
              <a:t>( </a:t>
            </a:r>
            <a:r>
              <a:rPr lang="en-US" altLang="ja-JP" dirty="0" err="1"/>
              <a:t>tf.abs</a:t>
            </a:r>
            <a:r>
              <a:rPr lang="en-US" altLang="ja-JP" dirty="0"/>
              <a:t>(</a:t>
            </a:r>
            <a:r>
              <a:rPr lang="en-US" altLang="ja-JP" dirty="0" err="1"/>
              <a:t>oriented_vector</a:t>
            </a:r>
            <a:r>
              <a:rPr lang="en-US" altLang="ja-JP" dirty="0"/>
              <a:t>) )</a:t>
            </a:r>
          </a:p>
          <a:p>
            <a:r>
              <a:rPr lang="en-US" altLang="ja-JP" dirty="0"/>
              <a:t>    </a:t>
            </a:r>
            <a:r>
              <a:rPr lang="en-US" altLang="ja-JP" dirty="0" err="1"/>
              <a:t>vector_constrainted</a:t>
            </a:r>
            <a:r>
              <a:rPr lang="en-US" altLang="ja-JP" dirty="0"/>
              <a:t> = </a:t>
            </a:r>
            <a:r>
              <a:rPr lang="en-US" altLang="ja-JP" dirty="0" err="1"/>
              <a:t>tf.divide</a:t>
            </a:r>
            <a:r>
              <a:rPr lang="en-US" altLang="ja-JP" dirty="0"/>
              <a:t>( </a:t>
            </a:r>
            <a:r>
              <a:rPr lang="en-US" altLang="ja-JP" dirty="0" err="1"/>
              <a:t>oriented_vector</a:t>
            </a:r>
            <a:r>
              <a:rPr lang="en-US" altLang="ja-JP" dirty="0"/>
              <a:t>, </a:t>
            </a:r>
            <a:r>
              <a:rPr lang="en-US" altLang="ja-JP" dirty="0" err="1"/>
              <a:t>element_sum</a:t>
            </a:r>
            <a:r>
              <a:rPr lang="en-US" altLang="ja-JP" dirty="0"/>
              <a:t> )</a:t>
            </a:r>
          </a:p>
          <a:p>
            <a:r>
              <a:rPr lang="en-US" altLang="ja-JP" dirty="0"/>
              <a:t>    </a:t>
            </a:r>
          </a:p>
          <a:p>
            <a:r>
              <a:rPr lang="en-US" altLang="ja-JP" dirty="0"/>
              <a:t>    </a:t>
            </a:r>
          </a:p>
          <a:p>
            <a:r>
              <a:rPr lang="en-US" altLang="ja-JP" dirty="0"/>
              <a:t>    return </a:t>
            </a:r>
            <a:r>
              <a:rPr lang="en-US" altLang="ja-JP" dirty="0" err="1"/>
              <a:t>vector_constrainted</a:t>
            </a:r>
            <a:endParaRPr lang="ja-JP" altLang="en-US" dirty="0"/>
          </a:p>
        </p:txBody>
      </p:sp>
      <p:grpSp>
        <p:nvGrpSpPr>
          <p:cNvPr id="61" name="グループ化 60"/>
          <p:cNvGrpSpPr/>
          <p:nvPr/>
        </p:nvGrpSpPr>
        <p:grpSpPr>
          <a:xfrm>
            <a:off x="1187624" y="3645024"/>
            <a:ext cx="4752528" cy="3024336"/>
            <a:chOff x="1187624" y="3645024"/>
            <a:chExt cx="4752528" cy="3024336"/>
          </a:xfrm>
        </p:grpSpPr>
        <p:grpSp>
          <p:nvGrpSpPr>
            <p:cNvPr id="11" name="グループ化 10"/>
            <p:cNvGrpSpPr/>
            <p:nvPr/>
          </p:nvGrpSpPr>
          <p:grpSpPr>
            <a:xfrm>
              <a:off x="1187624" y="3645024"/>
              <a:ext cx="4752528" cy="3023087"/>
              <a:chOff x="3059832" y="3068960"/>
              <a:chExt cx="4752528" cy="2736304"/>
            </a:xfrm>
          </p:grpSpPr>
          <p:cxnSp>
            <p:nvCxnSpPr>
              <p:cNvPr id="7" name="直線矢印コネクタ 6"/>
              <p:cNvCxnSpPr/>
              <p:nvPr/>
            </p:nvCxnSpPr>
            <p:spPr>
              <a:xfrm>
                <a:off x="3059832" y="5805264"/>
                <a:ext cx="4752528" cy="0"/>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3059832" y="3068960"/>
                <a:ext cx="0" cy="2736304"/>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直線コネクタ 12"/>
            <p:cNvCxnSpPr/>
            <p:nvPr/>
          </p:nvCxnSpPr>
          <p:spPr>
            <a:xfrm>
              <a:off x="1195974" y="4107540"/>
              <a:ext cx="3664058" cy="2560571"/>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1187624" y="5408595"/>
              <a:ext cx="3456384" cy="12595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flipV="1">
              <a:off x="2951820" y="4149080"/>
              <a:ext cx="1692188" cy="1259516"/>
            </a:xfrm>
            <a:prstGeom prst="line">
              <a:avLst/>
            </a:prstGeom>
            <a:ln>
              <a:solidFill>
                <a:srgbClr val="004098"/>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1187624" y="4941168"/>
              <a:ext cx="1224136" cy="17269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1195974" y="4150328"/>
              <a:ext cx="1755846" cy="2519032"/>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7" name="テキスト ボックス 36"/>
              <p:cNvSpPr txBox="1"/>
              <p:nvPr/>
            </p:nvSpPr>
            <p:spPr>
              <a:xfrm>
                <a:off x="5436096" y="3645024"/>
                <a:ext cx="3600400" cy="1611082"/>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a:rPr>
                      <m:t>𝑆</m:t>
                    </m:r>
                  </m:oMath>
                </a14:m>
                <a:r>
                  <a:rPr kumimoji="1" lang="en-US" altLang="ja-JP" sz="1600" dirty="0" smtClean="0"/>
                  <a:t>: </a:t>
                </a:r>
                <a14:m>
                  <m:oMath xmlns:m="http://schemas.openxmlformats.org/officeDocument/2006/math">
                    <m:nary>
                      <m:naryPr>
                        <m:chr m:val="∑"/>
                        <m:supHide m:val="on"/>
                        <m:ctrlPr>
                          <a:rPr kumimoji="1" lang="en-US" altLang="ja-JP" sz="1600" i="1" smtClean="0">
                            <a:latin typeface="Cambria Math"/>
                          </a:rPr>
                        </m:ctrlPr>
                      </m:naryPr>
                      <m:sub>
                        <m:r>
                          <m:rPr>
                            <m:brk m:alnAt="7"/>
                          </m:rPr>
                          <a:rPr kumimoji="1" lang="en-US" altLang="ja-JP" sz="1600" b="0" i="1" smtClean="0">
                            <a:latin typeface="Cambria Math"/>
                          </a:rPr>
                          <m:t>𝑘</m:t>
                        </m:r>
                      </m:sub>
                      <m:sup/>
                      <m:e>
                        <m:sSub>
                          <m:sSubPr>
                            <m:ctrlPr>
                              <a:rPr kumimoji="1" lang="en-US" altLang="ja-JP" sz="1600" b="0" i="1" smtClean="0">
                                <a:latin typeface="Cambria Math"/>
                              </a:rPr>
                            </m:ctrlPr>
                          </m:sSubPr>
                          <m:e>
                            <m:r>
                              <a:rPr kumimoji="1" lang="en-US" altLang="ja-JP" sz="1600" b="0" i="1" smtClean="0">
                                <a:latin typeface="Cambria Math"/>
                              </a:rPr>
                              <m:t>𝑣</m:t>
                            </m:r>
                          </m:e>
                          <m:sub>
                            <m:r>
                              <a:rPr kumimoji="1" lang="en-US" altLang="ja-JP" sz="1600" b="0" i="1" smtClean="0">
                                <a:latin typeface="Cambria Math"/>
                              </a:rPr>
                              <m:t>𝑘</m:t>
                            </m:r>
                          </m:sub>
                        </m:sSub>
                        <m:r>
                          <a:rPr kumimoji="1" lang="en-US" altLang="ja-JP" sz="1600" b="0" i="1" smtClean="0">
                            <a:latin typeface="Cambria Math"/>
                          </a:rPr>
                          <m:t>=</m:t>
                        </m:r>
                        <m:r>
                          <a:rPr kumimoji="1" lang="en-US" altLang="ja-JP" sz="1600" b="0" i="1" smtClean="0">
                            <a:latin typeface="Cambria Math"/>
                          </a:rPr>
                          <m:t>1</m:t>
                        </m:r>
                      </m:e>
                    </m:nary>
                  </m:oMath>
                </a14:m>
                <a:r>
                  <a:rPr kumimoji="1" lang="ja-JP" altLang="en-US" sz="1600" dirty="0" smtClean="0"/>
                  <a:t>を満たす空間</a:t>
                </a:r>
                <a:endParaRPr kumimoji="1" lang="en-US" altLang="ja-JP" sz="1600" dirty="0" smtClean="0"/>
              </a:p>
              <a:p>
                <a14:m>
                  <m:oMath xmlns:m="http://schemas.openxmlformats.org/officeDocument/2006/math">
                    <m:r>
                      <a:rPr kumimoji="1" lang="en-US" altLang="ja-JP" sz="1600" b="0" i="1" smtClean="0">
                        <a:latin typeface="Cambria Math"/>
                      </a:rPr>
                      <m:t>𝑛</m:t>
                    </m:r>
                  </m:oMath>
                </a14:m>
                <a:r>
                  <a:rPr kumimoji="1" lang="en-US" altLang="ja-JP" sz="1600" dirty="0" smtClean="0"/>
                  <a:t>: </a:t>
                </a:r>
                <a14:m>
                  <m:oMath xmlns:m="http://schemas.openxmlformats.org/officeDocument/2006/math">
                    <m:r>
                      <a:rPr kumimoji="1" lang="en-US" altLang="ja-JP" sz="1600" b="0" i="1" smtClean="0">
                        <a:latin typeface="Cambria Math"/>
                      </a:rPr>
                      <m:t>𝑆</m:t>
                    </m:r>
                  </m:oMath>
                </a14:m>
                <a:r>
                  <a:rPr kumimoji="1" lang="ja-JP" altLang="en-US" sz="1600" dirty="0" smtClean="0"/>
                  <a:t>の法線ベクトル</a:t>
                </a:r>
                <a:endParaRPr kumimoji="1" lang="en-US" altLang="ja-JP" sz="1600" dirty="0" smtClean="0"/>
              </a:p>
              <a:p>
                <a:r>
                  <a:rPr kumimoji="1" lang="ja-JP" altLang="en-US" sz="1600" b="0" dirty="0" smtClean="0"/>
                  <a:t>係数：</a:t>
                </a:r>
                <a14:m>
                  <m:oMath xmlns:m="http://schemas.openxmlformats.org/officeDocument/2006/math">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𝑧</m:t>
                        </m:r>
                      </m:sub>
                    </m:sSub>
                    <m:r>
                      <a:rPr kumimoji="1" lang="en-US" altLang="ja-JP" sz="1600" b="0" i="1" smtClean="0">
                        <a:latin typeface="Cambria Math"/>
                      </a:rPr>
                      <m:t>⋅</m:t>
                    </m:r>
                    <m:r>
                      <a:rPr kumimoji="1" lang="en-US" altLang="ja-JP" sz="1600" b="0" i="1" smtClean="0">
                        <a:latin typeface="Cambria Math"/>
                      </a:rPr>
                      <m:t>𝑛</m:t>
                    </m:r>
                    <m:r>
                      <a:rPr kumimoji="1" lang="en-US" altLang="ja-JP" sz="1600" b="0" i="1" smtClean="0">
                        <a:latin typeface="Cambria Math"/>
                      </a:rPr>
                      <m:t>=</m:t>
                    </m:r>
                    <m:r>
                      <a:rPr kumimoji="1" lang="en-US" altLang="ja-JP" sz="1600" b="0" i="1" smtClean="0">
                        <a:latin typeface="Cambria Math"/>
                      </a:rPr>
                      <m:t>1</m:t>
                    </m:r>
                  </m:oMath>
                </a14:m>
                <a:endParaRPr kumimoji="1" lang="en-US" altLang="ja-JP" sz="1600" dirty="0" smtClean="0"/>
              </a:p>
              <a:p>
                <a:r>
                  <a:rPr kumimoji="1" lang="ja-JP" altLang="en-US" sz="1600" b="0" dirty="0" smtClean="0"/>
                  <a:t>法線方向に射影：</a:t>
                </a:r>
                <a14:m>
                  <m:oMath xmlns:m="http://schemas.openxmlformats.org/officeDocument/2006/math">
                    <m:sSubSup>
                      <m:sSubSupPr>
                        <m:ctrlPr>
                          <a:rPr kumimoji="1" lang="en-US" altLang="ja-JP" sz="1600" b="0" i="1" smtClean="0">
                            <a:latin typeface="Cambria Math"/>
                          </a:rPr>
                        </m:ctrlPr>
                      </m:sSubSupPr>
                      <m:e>
                        <m:r>
                          <a:rPr kumimoji="1" lang="en-US" altLang="ja-JP" sz="1600" b="0" i="1" smtClean="0">
                            <a:latin typeface="Cambria Math"/>
                          </a:rPr>
                          <m:t>𝜆</m:t>
                        </m:r>
                      </m:e>
                      <m:sub>
                        <m:r>
                          <a:rPr kumimoji="1" lang="en-US" altLang="ja-JP" sz="1600" b="0" i="1" smtClean="0">
                            <a:latin typeface="Cambria Math"/>
                          </a:rPr>
                          <m:t>𝑧</m:t>
                        </m:r>
                      </m:sub>
                      <m:sup>
                        <m:r>
                          <a:rPr kumimoji="1" lang="en-US" altLang="ja-JP" sz="1600" b="0" i="1" smtClean="0">
                            <a:latin typeface="Cambria Math"/>
                          </a:rPr>
                          <m:t>′</m:t>
                        </m:r>
                      </m:sup>
                    </m:sSubSup>
                    <m:r>
                      <a:rPr kumimoji="1" lang="en-US" altLang="ja-JP" sz="1600" b="0" i="1" smtClean="0">
                        <a:latin typeface="Cambria Math"/>
                      </a:rPr>
                      <m:t>=(</m:t>
                    </m:r>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𝑧</m:t>
                        </m:r>
                      </m:sub>
                    </m:sSub>
                    <m:r>
                      <a:rPr kumimoji="1" lang="en-US" altLang="ja-JP" sz="1600" b="0" i="1" smtClean="0">
                        <a:latin typeface="Cambria Math"/>
                      </a:rPr>
                      <m:t>⋅</m:t>
                    </m:r>
                    <m:r>
                      <a:rPr kumimoji="1" lang="en-US" altLang="ja-JP" sz="1600" b="0" i="1" smtClean="0">
                        <a:latin typeface="Cambria Math"/>
                      </a:rPr>
                      <m:t>𝑛</m:t>
                    </m:r>
                    <m:r>
                      <a:rPr kumimoji="1" lang="en-US" altLang="ja-JP" sz="1600" b="0" i="1" smtClean="0">
                        <a:latin typeface="Cambria Math"/>
                      </a:rPr>
                      <m:t>)</m:t>
                    </m:r>
                    <m:f>
                      <m:fPr>
                        <m:ctrlPr>
                          <a:rPr kumimoji="1" lang="en-US" altLang="ja-JP" sz="1600" b="0" i="1" smtClean="0">
                            <a:latin typeface="Cambria Math"/>
                          </a:rPr>
                        </m:ctrlPr>
                      </m:fPr>
                      <m:num>
                        <m:r>
                          <a:rPr kumimoji="1" lang="en-US" altLang="ja-JP" sz="1600" b="0" i="1" smtClean="0">
                            <a:latin typeface="Cambria Math"/>
                          </a:rPr>
                          <m:t>𝑛</m:t>
                        </m:r>
                      </m:num>
                      <m:den>
                        <m:r>
                          <a:rPr kumimoji="1" lang="en-US" altLang="ja-JP" sz="1600" b="0" i="1" smtClean="0">
                            <a:latin typeface="Cambria Math"/>
                          </a:rPr>
                          <m:t>|</m:t>
                        </m:r>
                        <m:r>
                          <a:rPr kumimoji="1" lang="en-US" altLang="ja-JP" sz="1600" b="0" i="1" smtClean="0">
                            <a:latin typeface="Cambria Math"/>
                          </a:rPr>
                          <m:t>𝑛</m:t>
                        </m:r>
                        <m:r>
                          <a:rPr kumimoji="1" lang="en-US" altLang="ja-JP" sz="1600" b="0" i="1" smtClean="0">
                            <a:latin typeface="Cambria Math"/>
                          </a:rPr>
                          <m:t>|</m:t>
                        </m:r>
                      </m:den>
                    </m:f>
                  </m:oMath>
                </a14:m>
                <a:endParaRPr kumimoji="1" lang="en-US" altLang="ja-JP" sz="1600" dirty="0" smtClean="0"/>
              </a:p>
              <a:p>
                <a14:m>
                  <m:oMath xmlns:m="http://schemas.openxmlformats.org/officeDocument/2006/math">
                    <m:r>
                      <a:rPr kumimoji="1" lang="en-US" altLang="ja-JP" sz="1600" b="0" i="1" smtClean="0">
                        <a:latin typeface="Cambria Math"/>
                      </a:rPr>
                      <m:t>𝑆</m:t>
                    </m:r>
                  </m:oMath>
                </a14:m>
                <a:r>
                  <a:rPr kumimoji="1" lang="ja-JP" altLang="en-US" sz="1600" dirty="0" smtClean="0"/>
                  <a:t>上に戻す：</a:t>
                </a:r>
                <a14:m>
                  <m:oMath xmlns:m="http://schemas.openxmlformats.org/officeDocument/2006/math">
                    <m:sSub>
                      <m:sSubPr>
                        <m:ctrlPr>
                          <a:rPr kumimoji="1" lang="en-US" altLang="ja-JP" sz="1600" b="0" i="1" smtClean="0">
                            <a:latin typeface="Cambria Math"/>
                          </a:rPr>
                        </m:ctrlPr>
                      </m:sSubPr>
                      <m:e>
                        <m:acc>
                          <m:accPr>
                            <m:chr m:val="̃"/>
                            <m:ctrlPr>
                              <a:rPr kumimoji="1" lang="ja-JP" altLang="en-US" sz="1600" i="1" smtClean="0">
                                <a:latin typeface="Cambria Math"/>
                              </a:rPr>
                            </m:ctrlPr>
                          </m:accPr>
                          <m:e>
                            <m:r>
                              <a:rPr kumimoji="1" lang="en-US" altLang="ja-JP" sz="1600" b="0" i="1" smtClean="0">
                                <a:latin typeface="Cambria Math"/>
                              </a:rPr>
                              <m:t>𝜆</m:t>
                            </m:r>
                          </m:e>
                        </m:acc>
                      </m:e>
                      <m:sub>
                        <m:r>
                          <a:rPr kumimoji="1" lang="en-US" altLang="ja-JP" sz="1600" b="0" i="1" smtClean="0">
                            <a:latin typeface="Cambria Math"/>
                          </a:rPr>
                          <m:t>𝑧</m:t>
                        </m:r>
                      </m:sub>
                    </m:sSub>
                    <m:r>
                      <a:rPr kumimoji="1" lang="en-US" altLang="ja-JP" sz="1600" b="0" i="1" smtClean="0">
                        <a:latin typeface="Cambria Math"/>
                      </a:rPr>
                      <m:t>=</m:t>
                    </m:r>
                    <m:f>
                      <m:fPr>
                        <m:ctrlPr>
                          <a:rPr kumimoji="1" lang="en-US" altLang="ja-JP" sz="1600" b="0" i="1" smtClean="0">
                            <a:latin typeface="Cambria Math"/>
                          </a:rPr>
                        </m:ctrlPr>
                      </m:fPr>
                      <m:num>
                        <m:r>
                          <a:rPr kumimoji="1" lang="en-US" altLang="ja-JP" sz="1600" b="0" i="1" smtClean="0">
                            <a:latin typeface="Cambria Math"/>
                          </a:rPr>
                          <m:t>1</m:t>
                        </m:r>
                      </m:num>
                      <m:den>
                        <m:nary>
                          <m:naryPr>
                            <m:chr m:val="∑"/>
                            <m:supHide m:val="on"/>
                            <m:ctrlPr>
                              <a:rPr kumimoji="1" lang="en-US" altLang="ja-JP" sz="1600" b="0" i="1" smtClean="0">
                                <a:latin typeface="Cambria Math"/>
                              </a:rPr>
                            </m:ctrlPr>
                          </m:naryPr>
                          <m:sub>
                            <m:r>
                              <m:rPr>
                                <m:brk m:alnAt="7"/>
                              </m:rPr>
                              <a:rPr kumimoji="1" lang="en-US" altLang="ja-JP" sz="1600" b="0" i="1" smtClean="0">
                                <a:latin typeface="Cambria Math"/>
                              </a:rPr>
                              <m:t>𝑘</m:t>
                            </m:r>
                          </m:sub>
                          <m:sup/>
                          <m:e>
                            <m:sSub>
                              <m:sSubPr>
                                <m:ctrlPr>
                                  <a:rPr kumimoji="1" lang="en-US" altLang="ja-JP" sz="1600" b="0" i="1" smtClean="0">
                                    <a:latin typeface="Cambria Math"/>
                                  </a:rPr>
                                </m:ctrlPr>
                              </m:sSubPr>
                              <m:e>
                                <m:r>
                                  <a:rPr kumimoji="1" lang="en-US" altLang="ja-JP" sz="1600" b="0" i="1" smtClean="0">
                                    <a:latin typeface="Cambria Math"/>
                                  </a:rPr>
                                  <m:t>𝜆</m:t>
                                </m:r>
                              </m:e>
                              <m:sub>
                                <m:sSub>
                                  <m:sSubPr>
                                    <m:ctrlPr>
                                      <a:rPr kumimoji="1" lang="en-US" altLang="ja-JP" sz="1600" b="0" i="1" smtClean="0">
                                        <a:latin typeface="Cambria Math"/>
                                      </a:rPr>
                                    </m:ctrlPr>
                                  </m:sSubPr>
                                  <m:e>
                                    <m:r>
                                      <a:rPr kumimoji="1" lang="en-US" altLang="ja-JP" sz="1600" b="0" i="1" smtClean="0">
                                        <a:latin typeface="Cambria Math"/>
                                      </a:rPr>
                                      <m:t>𝑧</m:t>
                                    </m:r>
                                  </m:e>
                                  <m:sub>
                                    <m:r>
                                      <a:rPr kumimoji="1" lang="en-US" altLang="ja-JP" sz="1600" b="0" i="1" smtClean="0">
                                        <a:latin typeface="Cambria Math"/>
                                      </a:rPr>
                                      <m:t>𝑘</m:t>
                                    </m:r>
                                  </m:sub>
                                </m:sSub>
                              </m:sub>
                            </m:sSub>
                          </m:e>
                        </m:nary>
                      </m:den>
                    </m:f>
                    <m:sSub>
                      <m:sSubPr>
                        <m:ctrlPr>
                          <a:rPr kumimoji="1" lang="en-US" altLang="ja-JP" sz="1600" b="0" i="1" smtClean="0">
                            <a:latin typeface="Cambria Math"/>
                          </a:rPr>
                        </m:ctrlPr>
                      </m:sSubPr>
                      <m:e>
                        <m:r>
                          <a:rPr kumimoji="1" lang="en-US" altLang="ja-JP" sz="1600" b="0" i="1" smtClean="0">
                            <a:latin typeface="Cambria Math"/>
                          </a:rPr>
                          <m:t>𝜆</m:t>
                        </m:r>
                      </m:e>
                      <m:sub>
                        <m:r>
                          <a:rPr kumimoji="1" lang="en-US" altLang="ja-JP" sz="1600" b="0" i="1" smtClean="0">
                            <a:latin typeface="Cambria Math"/>
                          </a:rPr>
                          <m:t>𝑧</m:t>
                        </m:r>
                      </m:sub>
                    </m:sSub>
                    <m:r>
                      <a:rPr kumimoji="1" lang="en-US" altLang="ja-JP" sz="1600" b="0" i="1" smtClean="0">
                        <a:latin typeface="Cambria Math"/>
                      </a:rPr>
                      <m:t>′</m:t>
                    </m:r>
                  </m:oMath>
                </a14:m>
                <a:endParaRPr kumimoji="1" lang="en-US" altLang="ja-JP" sz="1600" dirty="0" smtClean="0"/>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5436096" y="3645024"/>
                <a:ext cx="3600400" cy="1611082"/>
              </a:xfrm>
              <a:prstGeom prst="rect">
                <a:avLst/>
              </a:prstGeom>
              <a:blipFill rotWithShape="1">
                <a:blip r:embed="rId2"/>
                <a:stretch>
                  <a:fillRect l="-2034" t="-22727" b="-22727"/>
                </a:stretch>
              </a:blipFill>
            </p:spPr>
            <p:txBody>
              <a:bodyPr/>
              <a:lstStyle/>
              <a:p>
                <a:r>
                  <a:rPr lang="ja-JP" altLang="en-US">
                    <a:noFill/>
                  </a:rPr>
                  <a:t> </a:t>
                </a:r>
              </a:p>
            </p:txBody>
          </p:sp>
        </mc:Fallback>
      </mc:AlternateContent>
      <p:cxnSp>
        <p:nvCxnSpPr>
          <p:cNvPr id="39" name="直線矢印コネクタ 38"/>
          <p:cNvCxnSpPr>
            <a:stCxn id="40" idx="2"/>
          </p:cNvCxnSpPr>
          <p:nvPr/>
        </p:nvCxnSpPr>
        <p:spPr>
          <a:xfrm>
            <a:off x="1700683" y="4020932"/>
            <a:ext cx="0" cy="4296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テキスト ボックス 39"/>
              <p:cNvSpPr txBox="1"/>
              <p:nvPr/>
            </p:nvSpPr>
            <p:spPr>
              <a:xfrm>
                <a:off x="1547666" y="3743933"/>
                <a:ext cx="306034"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1200" b="0" i="1" smtClean="0">
                          <a:latin typeface="Cambria Math"/>
                        </a:rPr>
                        <m:t>𝑆</m:t>
                      </m:r>
                    </m:oMath>
                  </m:oMathPara>
                </a14:m>
                <a:endParaRPr kumimoji="1" lang="ja-JP" altLang="en-US" sz="1200" dirty="0"/>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1547666" y="3743933"/>
                <a:ext cx="306034" cy="276999"/>
              </a:xfrm>
              <a:prstGeom prst="rect">
                <a:avLst/>
              </a:prstGeom>
              <a:blipFill rotWithShape="1">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p:cNvSpPr txBox="1"/>
              <p:nvPr/>
            </p:nvSpPr>
            <p:spPr>
              <a:xfrm>
                <a:off x="4370959" y="4802668"/>
                <a:ext cx="576064"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a:rPr>
                          </m:ctrlPr>
                        </m:sSubPr>
                        <m:e>
                          <m:r>
                            <a:rPr kumimoji="1" lang="en-US" altLang="ja-JP" sz="1200" b="0" i="1" smtClean="0">
                              <a:latin typeface="Cambria Math"/>
                            </a:rPr>
                            <m:t>𝜆</m:t>
                          </m:r>
                        </m:e>
                        <m:sub>
                          <m:r>
                            <a:rPr kumimoji="1" lang="en-US" altLang="ja-JP" sz="1200" b="0" i="1" smtClean="0">
                              <a:latin typeface="Cambria Math"/>
                            </a:rPr>
                            <m:t>𝑧</m:t>
                          </m:r>
                        </m:sub>
                      </m:sSub>
                    </m:oMath>
                  </m:oMathPara>
                </a14:m>
                <a:endParaRPr kumimoji="1" lang="ja-JP" altLang="en-US" sz="12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4370959" y="4802668"/>
                <a:ext cx="576064" cy="276999"/>
              </a:xfrm>
              <a:prstGeom prst="rect">
                <a:avLst/>
              </a:prstGeom>
              <a:blipFill rotWithShape="1">
                <a:blip r:embed="rId4"/>
                <a:stretch>
                  <a:fillRect/>
                </a:stretch>
              </a:blipFill>
            </p:spPr>
            <p:txBody>
              <a:bodyPr/>
              <a:lstStyle/>
              <a:p>
                <a:r>
                  <a:rPr lang="ja-JP" altLang="en-US">
                    <a:noFill/>
                  </a:rPr>
                  <a:t> </a:t>
                </a:r>
              </a:p>
            </p:txBody>
          </p:sp>
        </mc:Fallback>
      </mc:AlternateContent>
      <p:cxnSp>
        <p:nvCxnSpPr>
          <p:cNvPr id="47" name="直線矢印コネクタ 46"/>
          <p:cNvCxnSpPr>
            <a:stCxn id="45" idx="2"/>
          </p:cNvCxnSpPr>
          <p:nvPr/>
        </p:nvCxnSpPr>
        <p:spPr>
          <a:xfrm flipH="1">
            <a:off x="4514975" y="5079667"/>
            <a:ext cx="144016" cy="328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テキスト ボックス 51"/>
              <p:cNvSpPr txBox="1"/>
              <p:nvPr/>
            </p:nvSpPr>
            <p:spPr>
              <a:xfrm>
                <a:off x="2663788" y="3653719"/>
                <a:ext cx="504056"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a:rPr>
                          </m:ctrlPr>
                        </m:sSubPr>
                        <m:e>
                          <m:r>
                            <a:rPr kumimoji="1" lang="en-US" altLang="ja-JP" sz="1200" b="0" i="1" smtClean="0">
                              <a:latin typeface="Cambria Math"/>
                            </a:rPr>
                            <m:t>𝜆</m:t>
                          </m:r>
                        </m:e>
                        <m:sub>
                          <m:r>
                            <a:rPr kumimoji="1" lang="en-US" altLang="ja-JP" sz="1200" b="0" i="1" smtClean="0">
                              <a:latin typeface="Cambria Math"/>
                            </a:rPr>
                            <m:t>𝑧</m:t>
                          </m:r>
                        </m:sub>
                      </m:sSub>
                      <m:r>
                        <a:rPr kumimoji="1" lang="en-US" altLang="ja-JP" sz="1200" b="0" i="1" smtClean="0">
                          <a:latin typeface="Cambria Math"/>
                        </a:rPr>
                        <m:t>′</m:t>
                      </m:r>
                    </m:oMath>
                  </m:oMathPara>
                </a14:m>
                <a:endParaRPr kumimoji="1" lang="ja-JP" altLang="en-US" sz="1200" dirty="0"/>
              </a:p>
            </p:txBody>
          </p:sp>
        </mc:Choice>
        <mc:Fallback>
          <p:sp>
            <p:nvSpPr>
              <p:cNvPr id="52" name="テキスト ボックス 51"/>
              <p:cNvSpPr txBox="1">
                <a:spLocks noRot="1" noChangeAspect="1" noMove="1" noResize="1" noEditPoints="1" noAdjustHandles="1" noChangeArrowheads="1" noChangeShapeType="1" noTextEdit="1"/>
              </p:cNvSpPr>
              <p:nvPr/>
            </p:nvSpPr>
            <p:spPr>
              <a:xfrm>
                <a:off x="2663788" y="3653719"/>
                <a:ext cx="504056" cy="276999"/>
              </a:xfrm>
              <a:prstGeom prst="rect">
                <a:avLst/>
              </a:prstGeom>
              <a:blipFill rotWithShape="1">
                <a:blip r:embed="rId5"/>
                <a:stretch>
                  <a:fillRect/>
                </a:stretch>
              </a:blipFill>
            </p:spPr>
            <p:txBody>
              <a:bodyPr/>
              <a:lstStyle/>
              <a:p>
                <a:r>
                  <a:rPr lang="ja-JP" altLang="en-US">
                    <a:noFill/>
                  </a:rPr>
                  <a:t> </a:t>
                </a:r>
              </a:p>
            </p:txBody>
          </p:sp>
        </mc:Fallback>
      </mc:AlternateContent>
      <p:cxnSp>
        <p:nvCxnSpPr>
          <p:cNvPr id="54" name="直線矢印コネクタ 53"/>
          <p:cNvCxnSpPr>
            <a:stCxn id="52" idx="2"/>
          </p:cNvCxnSpPr>
          <p:nvPr/>
        </p:nvCxnSpPr>
        <p:spPr>
          <a:xfrm>
            <a:off x="2915816" y="3930718"/>
            <a:ext cx="0" cy="209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テキスト ボックス 55"/>
              <p:cNvSpPr txBox="1"/>
              <p:nvPr/>
            </p:nvSpPr>
            <p:spPr>
              <a:xfrm>
                <a:off x="2073897" y="4509120"/>
                <a:ext cx="409871" cy="28655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a:rPr>
                          </m:ctrlPr>
                        </m:sSubPr>
                        <m:e>
                          <m:acc>
                            <m:accPr>
                              <m:chr m:val="̃"/>
                              <m:ctrlPr>
                                <a:rPr kumimoji="1" lang="ja-JP" altLang="en-US" sz="1200" i="1" smtClean="0">
                                  <a:latin typeface="Cambria Math"/>
                                </a:rPr>
                              </m:ctrlPr>
                            </m:accPr>
                            <m:e>
                              <m:r>
                                <a:rPr kumimoji="1" lang="en-US" altLang="ja-JP" sz="1200" b="0" i="1" smtClean="0">
                                  <a:latin typeface="Cambria Math"/>
                                </a:rPr>
                                <m:t>𝜆</m:t>
                              </m:r>
                            </m:e>
                          </m:acc>
                        </m:e>
                        <m:sub>
                          <m:r>
                            <a:rPr kumimoji="1" lang="en-US" altLang="ja-JP" sz="1200" b="0" i="1" smtClean="0">
                              <a:latin typeface="Cambria Math"/>
                            </a:rPr>
                            <m:t>𝑧</m:t>
                          </m:r>
                        </m:sub>
                      </m:sSub>
                    </m:oMath>
                  </m:oMathPara>
                </a14:m>
                <a:endParaRPr kumimoji="1" lang="ja-JP" altLang="en-US" sz="1200" dirty="0"/>
              </a:p>
            </p:txBody>
          </p:sp>
        </mc:Choice>
        <mc:Fallback>
          <p:sp>
            <p:nvSpPr>
              <p:cNvPr id="56" name="テキスト ボックス 55"/>
              <p:cNvSpPr txBox="1">
                <a:spLocks noRot="1" noChangeAspect="1" noMove="1" noResize="1" noEditPoints="1" noAdjustHandles="1" noChangeArrowheads="1" noChangeShapeType="1" noTextEdit="1"/>
              </p:cNvSpPr>
              <p:nvPr/>
            </p:nvSpPr>
            <p:spPr>
              <a:xfrm>
                <a:off x="2073897" y="4509120"/>
                <a:ext cx="409871" cy="286553"/>
              </a:xfrm>
              <a:prstGeom prst="rect">
                <a:avLst/>
              </a:prstGeom>
              <a:blipFill rotWithShape="1">
                <a:blip r:embed="rId6"/>
                <a:stretch>
                  <a:fillRect t="-4255"/>
                </a:stretch>
              </a:blipFill>
            </p:spPr>
            <p:txBody>
              <a:bodyPr/>
              <a:lstStyle/>
              <a:p>
                <a:r>
                  <a:rPr lang="ja-JP" altLang="en-US">
                    <a:noFill/>
                  </a:rPr>
                  <a:t> </a:t>
                </a:r>
              </a:p>
            </p:txBody>
          </p:sp>
        </mc:Fallback>
      </mc:AlternateContent>
      <p:cxnSp>
        <p:nvCxnSpPr>
          <p:cNvPr id="58" name="直線矢印コネクタ 57"/>
          <p:cNvCxnSpPr>
            <a:stCxn id="56" idx="2"/>
          </p:cNvCxnSpPr>
          <p:nvPr/>
        </p:nvCxnSpPr>
        <p:spPr>
          <a:xfrm flipH="1">
            <a:off x="2278832" y="4795673"/>
            <a:ext cx="1" cy="283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70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Input data(Input_data.py)</a:t>
            </a:r>
            <a:endParaRPr kumimoji="1" lang="ja-JP" altLang="en-US" b="1" dirty="0"/>
          </a:p>
        </p:txBody>
      </p:sp>
      <p:sp>
        <p:nvSpPr>
          <p:cNvPr id="5" name="テキスト ボックス 4"/>
          <p:cNvSpPr txBox="1"/>
          <p:nvPr/>
        </p:nvSpPr>
        <p:spPr>
          <a:xfrm>
            <a:off x="1057159" y="5089410"/>
            <a:ext cx="7272808" cy="1477328"/>
          </a:xfrm>
          <a:prstGeom prst="rect">
            <a:avLst/>
          </a:prstGeom>
          <a:noFill/>
        </p:spPr>
        <p:txBody>
          <a:bodyPr wrap="square" rtlCol="0">
            <a:spAutoFit/>
          </a:bodyPr>
          <a:lstStyle/>
          <a:p>
            <a:r>
              <a:rPr lang="ja-JP" altLang="en-US" dirty="0"/>
              <a:t>実験</a:t>
            </a:r>
            <a:r>
              <a:rPr kumimoji="1" lang="ja-JP" altLang="en-US" dirty="0" smtClean="0"/>
              <a:t>条件：</a:t>
            </a:r>
            <a:endParaRPr kumimoji="1" lang="en-US" altLang="ja-JP" dirty="0" smtClean="0"/>
          </a:p>
          <a:p>
            <a:r>
              <a:rPr kumimoji="1" lang="ja-JP" altLang="en-US" dirty="0" smtClean="0"/>
              <a:t>データ点</a:t>
            </a:r>
            <a:r>
              <a:rPr kumimoji="1" lang="ja-JP" altLang="en-US" dirty="0" smtClean="0"/>
              <a:t>を</a:t>
            </a:r>
            <a:r>
              <a:rPr lang="en-US" altLang="ja-JP" dirty="0"/>
              <a:t>5</a:t>
            </a:r>
            <a:r>
              <a:rPr kumimoji="1" lang="en-US" altLang="ja-JP" dirty="0" smtClean="0"/>
              <a:t>00</a:t>
            </a:r>
            <a:r>
              <a:rPr kumimoji="1" lang="ja-JP" altLang="en-US" dirty="0" smtClean="0"/>
              <a:t>個、クラスタ数を</a:t>
            </a:r>
            <a:r>
              <a:rPr kumimoji="1" lang="en-US" altLang="ja-JP" dirty="0" smtClean="0"/>
              <a:t>3</a:t>
            </a:r>
            <a:r>
              <a:rPr kumimoji="1" lang="ja-JP" altLang="en-US" dirty="0" err="1" smtClean="0"/>
              <a:t>、</a:t>
            </a:r>
            <a:r>
              <a:rPr kumimoji="1" lang="ja-JP" altLang="en-US" dirty="0" smtClean="0"/>
              <a:t>ミニバッチサイズを</a:t>
            </a:r>
            <a:r>
              <a:rPr kumimoji="1" lang="en-US" altLang="ja-JP" dirty="0" smtClean="0"/>
              <a:t>100</a:t>
            </a:r>
            <a:r>
              <a:rPr kumimoji="1" lang="ja-JP" altLang="en-US" dirty="0" smtClean="0"/>
              <a:t>にする。</a:t>
            </a:r>
            <a:endParaRPr kumimoji="1" lang="en-US" altLang="ja-JP" dirty="0" smtClean="0"/>
          </a:p>
          <a:p>
            <a:endParaRPr kumimoji="1" lang="en-US" altLang="ja-JP" dirty="0" smtClean="0"/>
          </a:p>
          <a:p>
            <a:r>
              <a:rPr kumimoji="1" lang="ja-JP" altLang="en-US" dirty="0" smtClean="0"/>
              <a:t>ハイパーパラメータのうち生成モデルに使われる平均は混合ガウス分布からサンプリングしたデータの平均を用いる。</a:t>
            </a:r>
            <a:endParaRPr kumimoji="1" lang="ja-JP" altLang="en-US" dirty="0"/>
          </a:p>
        </p:txBody>
      </p:sp>
      <p:sp>
        <p:nvSpPr>
          <p:cNvPr id="6" name="正方形/長方形 5"/>
          <p:cNvSpPr/>
          <p:nvPr/>
        </p:nvSpPr>
        <p:spPr>
          <a:xfrm>
            <a:off x="827838" y="339105"/>
            <a:ext cx="7488324" cy="3970318"/>
          </a:xfrm>
          <a:prstGeom prst="rect">
            <a:avLst/>
          </a:prstGeom>
        </p:spPr>
        <p:txBody>
          <a:bodyPr wrap="square">
            <a:spAutoFit/>
          </a:bodyPr>
          <a:lstStyle/>
          <a:p>
            <a:r>
              <a:rPr lang="en-US" altLang="ja-JP" sz="1400" dirty="0" err="1"/>
              <a:t>def</a:t>
            </a:r>
            <a:r>
              <a:rPr lang="en-US" altLang="ja-JP" sz="1400" dirty="0"/>
              <a:t> Input():</a:t>
            </a:r>
          </a:p>
          <a:p>
            <a:r>
              <a:rPr lang="en-US" altLang="ja-JP" sz="1400" dirty="0"/>
              <a:t>    # Input data</a:t>
            </a:r>
          </a:p>
          <a:p>
            <a:r>
              <a:rPr lang="en-US" altLang="ja-JP" sz="1400" dirty="0"/>
              <a:t>    N = 500  	# number of data points</a:t>
            </a:r>
          </a:p>
          <a:p>
            <a:r>
              <a:rPr lang="en-US" altLang="ja-JP" sz="1400" dirty="0"/>
              <a:t>    D = 1     	# dimensionality of data</a:t>
            </a:r>
          </a:p>
          <a:p>
            <a:r>
              <a:rPr lang="en-US" altLang="ja-JP" sz="1400" dirty="0"/>
              <a:t>    alpha = 0.0</a:t>
            </a:r>
          </a:p>
          <a:p>
            <a:r>
              <a:rPr lang="en-US" altLang="ja-JP" sz="1400" dirty="0"/>
              <a:t>    beta = </a:t>
            </a:r>
            <a:r>
              <a:rPr lang="en-US" altLang="ja-JP" sz="1400" dirty="0" err="1"/>
              <a:t>np.sqrt</a:t>
            </a:r>
            <a:r>
              <a:rPr lang="en-US" altLang="ja-JP" sz="1400" dirty="0"/>
              <a:t>(0.1)</a:t>
            </a:r>
          </a:p>
          <a:p>
            <a:r>
              <a:rPr lang="en-US" altLang="ja-JP" sz="1400" dirty="0"/>
              <a:t>    gamma = 0.1</a:t>
            </a:r>
          </a:p>
          <a:p>
            <a:r>
              <a:rPr lang="en-US" altLang="ja-JP" sz="1400" dirty="0"/>
              <a:t>    rho = 0.1</a:t>
            </a:r>
          </a:p>
          <a:p>
            <a:endParaRPr lang="en-US" altLang="ja-JP" sz="1400" dirty="0"/>
          </a:p>
          <a:p>
            <a:r>
              <a:rPr lang="en-US" altLang="ja-JP" sz="1400" dirty="0"/>
              <a:t>    sample_x1 = </a:t>
            </a:r>
            <a:r>
              <a:rPr lang="en-US" altLang="ja-JP" sz="1400" dirty="0" err="1"/>
              <a:t>nprand.normal</a:t>
            </a:r>
            <a:r>
              <a:rPr lang="en-US" altLang="ja-JP" sz="1400" dirty="0"/>
              <a:t>(alpha, beta, </a:t>
            </a:r>
            <a:r>
              <a:rPr lang="en-US" altLang="ja-JP" sz="1400" dirty="0" err="1"/>
              <a:t>int</a:t>
            </a:r>
            <a:r>
              <a:rPr lang="en-US" altLang="ja-JP" sz="1400" dirty="0"/>
              <a:t>(float(N)*0.7))		# Mixture ratio pi_1=0.7</a:t>
            </a:r>
          </a:p>
          <a:p>
            <a:r>
              <a:rPr lang="en-US" altLang="ja-JP" sz="1400" dirty="0"/>
              <a:t>    sample_x2 = </a:t>
            </a:r>
            <a:r>
              <a:rPr lang="en-US" altLang="ja-JP" sz="1400" dirty="0" err="1"/>
              <a:t>nprand.normal</a:t>
            </a:r>
            <a:r>
              <a:rPr lang="en-US" altLang="ja-JP" sz="1400" dirty="0"/>
              <a:t>(alpha+1.0, beta, </a:t>
            </a:r>
            <a:r>
              <a:rPr lang="en-US" altLang="ja-JP" sz="1400" dirty="0" err="1"/>
              <a:t>int</a:t>
            </a:r>
            <a:r>
              <a:rPr lang="en-US" altLang="ja-JP" sz="1400" dirty="0"/>
              <a:t>(float(N)*0.2))	# Mixture ratio pi_2=0.2</a:t>
            </a:r>
          </a:p>
          <a:p>
            <a:r>
              <a:rPr lang="en-US" altLang="ja-JP" sz="1400" dirty="0"/>
              <a:t>    sample_x3 = </a:t>
            </a:r>
            <a:r>
              <a:rPr lang="en-US" altLang="ja-JP" sz="1400" dirty="0" err="1"/>
              <a:t>nprand.normal</a:t>
            </a:r>
            <a:r>
              <a:rPr lang="en-US" altLang="ja-JP" sz="1400" dirty="0"/>
              <a:t>(alpha-1.0, beta, </a:t>
            </a:r>
            <a:r>
              <a:rPr lang="en-US" altLang="ja-JP" sz="1400" dirty="0" err="1"/>
              <a:t>int</a:t>
            </a:r>
            <a:r>
              <a:rPr lang="en-US" altLang="ja-JP" sz="1400" dirty="0"/>
              <a:t>(float(N)*0.1))	# Mixture ratio pi_3=0.1</a:t>
            </a:r>
          </a:p>
          <a:p>
            <a:r>
              <a:rPr lang="en-US" altLang="ja-JP" sz="1400" dirty="0"/>
              <a:t>    x = </a:t>
            </a:r>
            <a:r>
              <a:rPr lang="en-US" altLang="ja-JP" sz="1400" dirty="0" err="1"/>
              <a:t>np.reshape</a:t>
            </a:r>
            <a:r>
              <a:rPr lang="en-US" altLang="ja-JP" sz="1400" dirty="0"/>
              <a:t>( </a:t>
            </a:r>
            <a:r>
              <a:rPr lang="en-US" altLang="ja-JP" sz="1400" dirty="0" err="1"/>
              <a:t>np.concatenate</a:t>
            </a:r>
            <a:r>
              <a:rPr lang="en-US" altLang="ja-JP" sz="1400" dirty="0"/>
              <a:t>( [</a:t>
            </a:r>
            <a:r>
              <a:rPr lang="en-US" altLang="ja-JP" sz="1400" dirty="0" err="1"/>
              <a:t>np.concatenate</a:t>
            </a:r>
            <a:r>
              <a:rPr lang="en-US" altLang="ja-JP" sz="1400" dirty="0"/>
              <a:t>([sample_x1, sample_x2]), sample_x3] ), (N, D) )</a:t>
            </a:r>
          </a:p>
          <a:p>
            <a:endParaRPr lang="en-US" altLang="ja-JP" sz="1400" dirty="0"/>
          </a:p>
          <a:p>
            <a:r>
              <a:rPr lang="en-US" altLang="ja-JP" sz="1400" dirty="0"/>
              <a:t>    </a:t>
            </a:r>
            <a:r>
              <a:rPr lang="en-US" altLang="ja-JP" sz="1400" dirty="0" err="1"/>
              <a:t>x_mean</a:t>
            </a:r>
            <a:r>
              <a:rPr lang="en-US" altLang="ja-JP" sz="1400" dirty="0"/>
              <a:t> = </a:t>
            </a:r>
            <a:r>
              <a:rPr lang="en-US" altLang="ja-JP" sz="1400" dirty="0" err="1"/>
              <a:t>np.mean</a:t>
            </a:r>
            <a:r>
              <a:rPr lang="en-US" altLang="ja-JP" sz="1400" dirty="0"/>
              <a:t>(x)</a:t>
            </a:r>
          </a:p>
          <a:p>
            <a:endParaRPr lang="en-US" altLang="ja-JP" sz="1400" dirty="0"/>
          </a:p>
          <a:p>
            <a:endParaRPr lang="en-US" altLang="ja-JP" sz="1400" dirty="0"/>
          </a:p>
          <a:p>
            <a:r>
              <a:rPr lang="en-US" altLang="ja-JP" sz="1400" dirty="0"/>
              <a:t>    return [x, </a:t>
            </a:r>
            <a:r>
              <a:rPr lang="en-US" altLang="ja-JP" sz="1400" dirty="0" err="1"/>
              <a:t>x_mean</a:t>
            </a:r>
            <a:r>
              <a:rPr lang="en-US" altLang="ja-JP" sz="1400" dirty="0"/>
              <a:t>]</a:t>
            </a:r>
            <a:endParaRPr lang="ja-JP" altLang="en-US" sz="1400" dirty="0"/>
          </a:p>
        </p:txBody>
      </p:sp>
    </p:spTree>
    <p:extLst>
      <p:ext uri="{BB962C8B-B14F-4D97-AF65-F5344CB8AC3E}">
        <p14:creationId xmlns:p14="http://schemas.microsoft.com/office/powerpoint/2010/main" val="120845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Basic BBVI for 1-dim Gaussian Mixture Model (GMM)</a:t>
            </a:r>
            <a:endParaRPr kumimoji="1" lang="ja-JP" altLang="en-US" b="1" dirty="0"/>
          </a:p>
        </p:txBody>
      </p:sp>
      <mc:AlternateContent xmlns:mc="http://schemas.openxmlformats.org/markup-compatibility/2006" xmlns:a14="http://schemas.microsoft.com/office/drawing/2010/main">
        <mc:Choice Requires="a14">
          <p:sp>
            <p:nvSpPr>
              <p:cNvPr id="3" name="テキスト ボックス 2"/>
              <p:cNvSpPr txBox="1"/>
              <p:nvPr/>
            </p:nvSpPr>
            <p:spPr>
              <a:xfrm>
                <a:off x="0" y="333373"/>
                <a:ext cx="9144000" cy="5870453"/>
              </a:xfrm>
              <a:prstGeom prst="rect">
                <a:avLst/>
              </a:prstGeom>
              <a:noFill/>
            </p:spPr>
            <p:txBody>
              <a:bodyPr wrap="square" rtlCol="0">
                <a:spAutoFit/>
              </a:bodyPr>
              <a:lstStyle/>
              <a:p>
                <a:r>
                  <a:rPr kumimoji="1" lang="en-US" altLang="ja-JP" sz="1600" b="1" u="sng" dirty="0" smtClean="0"/>
                  <a:t>Algorithm</a:t>
                </a:r>
              </a:p>
              <a:p>
                <a:r>
                  <a:rPr lang="en-US" altLang="ja-JP" sz="1600" b="1" dirty="0"/>
                  <a:t>Input</a:t>
                </a:r>
                <a:r>
                  <a:rPr lang="en-US" altLang="ja-JP" sz="1600" dirty="0"/>
                  <a:t>    : </a:t>
                </a:r>
                <a:r>
                  <a:rPr lang="en-US" altLang="ja-JP" sz="1600" dirty="0" smtClean="0"/>
                  <a:t>Generative Model </a:t>
                </a:r>
                <a14:m>
                  <m:oMath xmlns:m="http://schemas.openxmlformats.org/officeDocument/2006/math">
                    <m:r>
                      <a:rPr lang="en-US" altLang="ja-JP" sz="1600" b="0" i="1" smtClean="0">
                        <a:latin typeface="Cambria Math"/>
                      </a:rPr>
                      <m:t>𝑝</m:t>
                    </m:r>
                    <m:r>
                      <a:rPr lang="en-US" altLang="ja-JP" sz="1600" b="0" i="1" smtClean="0">
                        <a:latin typeface="Cambria Math"/>
                      </a:rPr>
                      <m:t>(</m:t>
                    </m:r>
                    <m:r>
                      <a:rPr lang="en-US" altLang="ja-JP" sz="1600" b="0" i="1" smtClean="0">
                        <a:latin typeface="Cambria Math"/>
                      </a:rPr>
                      <m:t>𝑥</m:t>
                    </m:r>
                    <m:r>
                      <a:rPr lang="en-US" altLang="ja-JP" sz="1600" b="0" i="1" smtClean="0">
                        <a:latin typeface="Cambria Math"/>
                      </a:rPr>
                      <m:t>,</m:t>
                    </m:r>
                    <m:r>
                      <a:rPr lang="en-US" altLang="ja-JP" sz="1600" b="0" i="1" smtClean="0">
                        <a:latin typeface="Cambria Math"/>
                      </a:rPr>
                      <m:t>𝑧</m:t>
                    </m:r>
                    <m:r>
                      <a:rPr lang="en-US" altLang="ja-JP" sz="1600" b="0" i="1" smtClean="0">
                        <a:latin typeface="Cambria Math"/>
                      </a:rPr>
                      <m:t>,</m:t>
                    </m:r>
                    <m:r>
                      <a:rPr lang="en-US" altLang="ja-JP" sz="1600" b="0" i="1" smtClean="0">
                        <a:latin typeface="Cambria Math"/>
                      </a:rPr>
                      <m:t>𝜋</m:t>
                    </m:r>
                    <m:r>
                      <a:rPr lang="en-US" altLang="ja-JP" sz="1600" b="0" i="1" smtClean="0">
                        <a:latin typeface="Cambria Math"/>
                      </a:rPr>
                      <m:t>,</m:t>
                    </m:r>
                    <m:r>
                      <a:rPr lang="en-US" altLang="ja-JP" sz="1600" b="0" i="1" smtClean="0">
                        <a:latin typeface="Cambria Math"/>
                      </a:rPr>
                      <m:t>𝜇</m:t>
                    </m:r>
                    <m:r>
                      <a:rPr lang="en-US" altLang="ja-JP" sz="1600" b="0" i="1" smtClean="0">
                        <a:latin typeface="Cambria Math"/>
                      </a:rPr>
                      <m:t>)</m:t>
                    </m:r>
                  </m:oMath>
                </a14:m>
                <a:endParaRPr kumimoji="1" lang="en-US" altLang="ja-JP" sz="1600" dirty="0"/>
              </a:p>
              <a:p>
                <a:r>
                  <a:rPr lang="en-US" altLang="ja-JP" sz="1600" dirty="0"/>
                  <a:t>                </a:t>
                </a:r>
                <a:r>
                  <a:rPr lang="en-US" altLang="ja-JP" sz="1600" dirty="0" err="1"/>
                  <a:t>Variational</a:t>
                </a:r>
                <a:r>
                  <a:rPr lang="en-US" altLang="ja-JP" sz="1600" dirty="0"/>
                  <a:t> approximation </a:t>
                </a:r>
                <a14:m>
                  <m:oMath xmlns:m="http://schemas.openxmlformats.org/officeDocument/2006/math">
                    <m:r>
                      <a:rPr lang="en-US" altLang="ja-JP" sz="1600" b="0" i="1" smtClean="0">
                        <a:latin typeface="Cambria Math"/>
                      </a:rPr>
                      <m:t>𝑞</m:t>
                    </m:r>
                    <m:r>
                      <a:rPr lang="en-US" altLang="ja-JP" sz="1600" b="0" i="1" smtClean="0">
                        <a:latin typeface="Cambria Math"/>
                      </a:rPr>
                      <m:t>(</m:t>
                    </m:r>
                    <m:r>
                      <a:rPr lang="en-US" altLang="ja-JP" sz="1600" b="0" i="1" smtClean="0">
                        <a:latin typeface="Cambria Math"/>
                      </a:rPr>
                      <m:t>𝑧</m:t>
                    </m:r>
                    <m:r>
                      <a:rPr lang="en-US" altLang="ja-JP" sz="1600" b="0" i="1" smtClean="0">
                        <a:latin typeface="Cambria Math"/>
                      </a:rPr>
                      <m:t>,</m:t>
                    </m:r>
                    <m:r>
                      <a:rPr lang="en-US" altLang="ja-JP" sz="1600" b="0" i="1" smtClean="0">
                        <a:latin typeface="Cambria Math"/>
                      </a:rPr>
                      <m:t>𝜇</m:t>
                    </m:r>
                    <m:r>
                      <a:rPr lang="en-US" altLang="ja-JP" sz="1600" b="0" i="1" smtClean="0">
                        <a:latin typeface="Cambria Math"/>
                      </a:rPr>
                      <m:t>,</m:t>
                    </m:r>
                    <m:r>
                      <a:rPr lang="en-US" altLang="ja-JP" sz="1600" b="0" i="1" smtClean="0">
                        <a:latin typeface="Cambria Math"/>
                      </a:rPr>
                      <m:t>𝜋</m:t>
                    </m:r>
                    <m:r>
                      <a:rPr lang="en-US" altLang="ja-JP" sz="1600" b="0" i="1" smtClean="0">
                        <a:latin typeface="Cambria Math"/>
                      </a:rPr>
                      <m:t>)</m:t>
                    </m:r>
                  </m:oMath>
                </a14:m>
                <a:endParaRPr kumimoji="1" lang="en-US" altLang="ja-JP" sz="1600" dirty="0"/>
              </a:p>
              <a:p>
                <a:r>
                  <a:rPr lang="en-US" altLang="ja-JP" sz="1600" b="1" dirty="0"/>
                  <a:t>Output</a:t>
                </a:r>
                <a:r>
                  <a:rPr lang="en-US" altLang="ja-JP" sz="1600" dirty="0"/>
                  <a:t> : </a:t>
                </a:r>
                <a:r>
                  <a:rPr lang="en-US" altLang="ja-JP" sz="1600" dirty="0" err="1"/>
                  <a:t>Variational</a:t>
                </a:r>
                <a:r>
                  <a:rPr lang="en-US" altLang="ja-JP" sz="1600" dirty="0"/>
                  <a:t> parameters </a:t>
                </a:r>
                <a14:m>
                  <m:oMath xmlns:m="http://schemas.openxmlformats.org/officeDocument/2006/math">
                    <m:r>
                      <a:rPr lang="en-US" altLang="ja-JP" sz="1600" b="0" i="1" smtClean="0">
                        <a:latin typeface="Cambria Math"/>
                      </a:rPr>
                      <m:t>𝜆</m:t>
                    </m:r>
                    <m:r>
                      <a:rPr lang="en-US" altLang="ja-JP" sz="1600" b="0" i="1" smtClean="0">
                        <a:latin typeface="Cambria Math"/>
                      </a:rPr>
                      <m:t>=(</m:t>
                    </m:r>
                    <m:sSub>
                      <m:sSubPr>
                        <m:ctrlPr>
                          <a:rPr lang="en-US" altLang="ja-JP" sz="1600" b="0" i="1" smtClean="0">
                            <a:latin typeface="Cambria Math"/>
                          </a:rPr>
                        </m:ctrlPr>
                      </m:sSubPr>
                      <m:e>
                        <m:d>
                          <m:dPr>
                            <m:begChr m:val="{"/>
                            <m:endChr m:val="}"/>
                            <m:ctrlPr>
                              <a:rPr lang="en-US" altLang="ja-JP" sz="1600" b="0" i="1" smtClean="0">
                                <a:latin typeface="Cambria Math"/>
                              </a:rPr>
                            </m:ctrlPr>
                          </m:dPr>
                          <m:e>
                            <m:sSub>
                              <m:sSubPr>
                                <m:ctrlPr>
                                  <a:rPr lang="en-US" altLang="ja-JP" sz="1600" i="1">
                                    <a:latin typeface="Cambria Math"/>
                                  </a:rPr>
                                </m:ctrlPr>
                              </m:sSubPr>
                              <m:e>
                                <m:r>
                                  <a:rPr lang="en-US" altLang="ja-JP" sz="1600" i="1">
                                    <a:latin typeface="Cambria Math"/>
                                  </a:rPr>
                                  <m:t>𝜆</m:t>
                                </m:r>
                              </m:e>
                              <m:sub>
                                <m:sSub>
                                  <m:sSubPr>
                                    <m:ctrlPr>
                                      <a:rPr lang="en-US" altLang="ja-JP" sz="1600" i="1">
                                        <a:latin typeface="Cambria Math"/>
                                      </a:rPr>
                                    </m:ctrlPr>
                                  </m:sSubPr>
                                  <m:e>
                                    <m:r>
                                      <a:rPr lang="en-US" altLang="ja-JP" sz="1600" i="1">
                                        <a:latin typeface="Cambria Math"/>
                                      </a:rPr>
                                      <m:t>𝑧</m:t>
                                    </m:r>
                                  </m:e>
                                  <m:sub>
                                    <m:r>
                                      <a:rPr lang="en-US" altLang="ja-JP" sz="1600" i="1">
                                        <a:latin typeface="Cambria Math"/>
                                      </a:rPr>
                                      <m:t>𝑛</m:t>
                                    </m:r>
                                  </m:sub>
                                </m:sSub>
                              </m:sub>
                            </m:sSub>
                          </m:e>
                        </m:d>
                      </m:e>
                      <m:sub>
                        <m:r>
                          <a:rPr lang="en-US" altLang="ja-JP" sz="1600" b="0" i="1" smtClean="0">
                            <a:latin typeface="Cambria Math"/>
                          </a:rPr>
                          <m:t>𝑁</m:t>
                        </m:r>
                      </m:sub>
                    </m:sSub>
                    <m:r>
                      <a:rPr lang="en-US" altLang="ja-JP" sz="1600" b="0" i="1" smtClean="0">
                        <a:latin typeface="Cambria Math"/>
                      </a:rPr>
                      <m:t>,</m:t>
                    </m:r>
                    <m:sSub>
                      <m:sSubPr>
                        <m:ctrlPr>
                          <a:rPr lang="en-US" altLang="ja-JP" sz="1600" b="0" i="1" smtClean="0">
                            <a:latin typeface="Cambria Math"/>
                          </a:rPr>
                        </m:ctrlPr>
                      </m:sSubPr>
                      <m:e>
                        <m:d>
                          <m:dPr>
                            <m:begChr m:val="{"/>
                            <m:endChr m:val="}"/>
                            <m:ctrlPr>
                              <a:rPr lang="en-US" altLang="ja-JP" sz="1600" b="0" i="1" smtClean="0">
                                <a:latin typeface="Cambria Math"/>
                              </a:rPr>
                            </m:ctrlPr>
                          </m:dPr>
                          <m:e>
                            <m:sSub>
                              <m:sSubPr>
                                <m:ctrlPr>
                                  <a:rPr lang="en-US" altLang="ja-JP" sz="1600" i="1">
                                    <a:latin typeface="Cambria Math"/>
                                  </a:rPr>
                                </m:ctrlPr>
                              </m:sSubPr>
                              <m:e>
                                <m:r>
                                  <a:rPr lang="en-US" altLang="ja-JP" sz="1600" i="1">
                                    <a:latin typeface="Cambria Math"/>
                                  </a:rPr>
                                  <m:t>𝜆</m:t>
                                </m:r>
                              </m:e>
                              <m:sub>
                                <m:sSub>
                                  <m:sSubPr>
                                    <m:ctrlPr>
                                      <a:rPr lang="en-US" altLang="ja-JP" sz="1600" i="1">
                                        <a:latin typeface="Cambria Math"/>
                                      </a:rPr>
                                    </m:ctrlPr>
                                  </m:sSubPr>
                                  <m:e>
                                    <m:r>
                                      <a:rPr lang="en-US" altLang="ja-JP" sz="1600" i="1">
                                        <a:latin typeface="Cambria Math"/>
                                      </a:rPr>
                                      <m:t>𝜇</m:t>
                                    </m:r>
                                  </m:e>
                                  <m:sub>
                                    <m:r>
                                      <a:rPr lang="en-US" altLang="ja-JP" sz="1600" i="1">
                                        <a:latin typeface="Cambria Math"/>
                                      </a:rPr>
                                      <m:t>𝑘</m:t>
                                    </m:r>
                                  </m:sub>
                                </m:sSub>
                              </m:sub>
                            </m:sSub>
                          </m:e>
                        </m:d>
                      </m:e>
                      <m:sub>
                        <m:r>
                          <a:rPr lang="en-US" altLang="ja-JP" sz="1600" b="0" i="1" smtClean="0">
                            <a:latin typeface="Cambria Math"/>
                          </a:rPr>
                          <m:t>𝐾</m:t>
                        </m:r>
                      </m:sub>
                    </m:sSub>
                    <m:r>
                      <a:rPr lang="en-US" altLang="ja-JP" sz="1600" b="0" i="1" smtClean="0">
                        <a:latin typeface="Cambria Math"/>
                      </a:rPr>
                      <m:t>,</m:t>
                    </m:r>
                    <m:sSub>
                      <m:sSubPr>
                        <m:ctrlPr>
                          <a:rPr lang="en-US" altLang="ja-JP" sz="1600" b="0" i="1" smtClean="0">
                            <a:latin typeface="Cambria Math"/>
                          </a:rPr>
                        </m:ctrlPr>
                      </m:sSubPr>
                      <m:e>
                        <m:r>
                          <a:rPr lang="en-US" altLang="ja-JP" sz="1600" b="0" i="1" smtClean="0">
                            <a:latin typeface="Cambria Math"/>
                          </a:rPr>
                          <m:t>𝜆</m:t>
                        </m:r>
                      </m:e>
                      <m:sub>
                        <m:r>
                          <a:rPr lang="en-US" altLang="ja-JP" sz="1600" b="0" i="1" smtClean="0">
                            <a:latin typeface="Cambria Math"/>
                          </a:rPr>
                          <m:t>𝜋</m:t>
                        </m:r>
                      </m:sub>
                    </m:sSub>
                    <m:r>
                      <a:rPr lang="en-US" altLang="ja-JP" sz="1600" b="0" i="1" smtClean="0">
                        <a:latin typeface="Cambria Math"/>
                      </a:rPr>
                      <m:t>)</m:t>
                    </m:r>
                  </m:oMath>
                </a14:m>
                <a:endParaRPr kumimoji="1" lang="en-US" altLang="ja-JP" sz="1600" dirty="0"/>
              </a:p>
              <a:p>
                <a:endParaRPr lang="en-US" altLang="ja-JP" sz="1600" dirty="0"/>
              </a:p>
              <a:p>
                <a:r>
                  <a:rPr lang="en-US" altLang="ja-JP" sz="1600" b="1" dirty="0"/>
                  <a:t>Mean</a:t>
                </a:r>
                <a:r>
                  <a:rPr lang="ja-JP" altLang="en-US" sz="1600" b="1" dirty="0"/>
                  <a:t> </a:t>
                </a:r>
                <a:r>
                  <a:rPr lang="en-US" altLang="ja-JP" sz="1600" b="1" dirty="0"/>
                  <a:t>Field Approximation</a:t>
                </a:r>
              </a:p>
              <a:p>
                <a:r>
                  <a:rPr lang="en-US" altLang="ja-JP" sz="1600" dirty="0"/>
                  <a:t>	</a:t>
                </a:r>
                <a14:m>
                  <m:oMath xmlns:m="http://schemas.openxmlformats.org/officeDocument/2006/math">
                    <m:r>
                      <a:rPr lang="en-US" altLang="ja-JP" sz="1600" i="1">
                        <a:latin typeface="Cambria Math" panose="02040503050406030204" pitchFamily="18" charset="0"/>
                      </a:rPr>
                      <m:t>𝑝</m:t>
                    </m:r>
                    <m:d>
                      <m:dPr>
                        <m:ctrlPr>
                          <a:rPr lang="en-US" altLang="ja-JP" sz="1600" i="1">
                            <a:latin typeface="Cambria Math"/>
                          </a:rPr>
                        </m:ctrlPr>
                      </m:dPr>
                      <m:e>
                        <m:r>
                          <a:rPr lang="en-US" altLang="ja-JP" sz="1600" i="1">
                            <a:latin typeface="Cambria Math" panose="02040503050406030204" pitchFamily="18" charset="0"/>
                          </a:rPr>
                          <m:t>𝑥</m:t>
                        </m:r>
                        <m:r>
                          <a:rPr lang="en-US" altLang="ja-JP" sz="1600" i="1">
                            <a:latin typeface="Cambria Math" panose="02040503050406030204" pitchFamily="18" charset="0"/>
                          </a:rPr>
                          <m:t>,</m:t>
                        </m:r>
                        <m:r>
                          <a:rPr lang="en-US" altLang="ja-JP" sz="1600" i="1">
                            <a:latin typeface="Cambria Math" panose="02040503050406030204" pitchFamily="18" charset="0"/>
                          </a:rPr>
                          <m:t>𝑧</m:t>
                        </m:r>
                        <m:r>
                          <a:rPr lang="en-US" altLang="ja-JP" sz="1600" i="1">
                            <a:latin typeface="Cambria Math" panose="02040503050406030204" pitchFamily="18" charset="0"/>
                          </a:rPr>
                          <m:t>,</m:t>
                        </m:r>
                        <m:r>
                          <a:rPr lang="en-US" altLang="ja-JP" sz="1600" i="1">
                            <a:latin typeface="Cambria Math" panose="02040503050406030204" pitchFamily="18" charset="0"/>
                          </a:rPr>
                          <m:t>𝜋</m:t>
                        </m:r>
                        <m:r>
                          <a:rPr lang="en-US" altLang="ja-JP" sz="1600" i="1">
                            <a:latin typeface="Cambria Math" panose="02040503050406030204" pitchFamily="18" charset="0"/>
                          </a:rPr>
                          <m:t>,</m:t>
                        </m:r>
                        <m:r>
                          <a:rPr lang="en-US" altLang="ja-JP" sz="1600" i="1">
                            <a:latin typeface="Cambria Math" panose="02040503050406030204" pitchFamily="18" charset="0"/>
                          </a:rPr>
                          <m:t>𝜇</m:t>
                        </m:r>
                      </m:e>
                    </m:d>
                    <m:r>
                      <a:rPr lang="en-US" altLang="ja-JP" sz="1600" i="1">
                        <a:latin typeface="Cambria Math" panose="02040503050406030204" pitchFamily="18" charset="0"/>
                      </a:rPr>
                      <m:t>=</m:t>
                    </m:r>
                    <m:nary>
                      <m:naryPr>
                        <m:chr m:val="∏"/>
                        <m:supHide m:val="on"/>
                        <m:ctrlPr>
                          <a:rPr lang="en-US" altLang="ja-JP" sz="1600" i="1">
                            <a:latin typeface="Cambria Math"/>
                          </a:rPr>
                        </m:ctrlPr>
                      </m:naryPr>
                      <m:sub>
                        <m:r>
                          <m:rPr>
                            <m:brk m:alnAt="7"/>
                          </m:rPr>
                          <a:rPr lang="en-US" altLang="ja-JP" sz="1600" i="1">
                            <a:latin typeface="Cambria Math" panose="02040503050406030204" pitchFamily="18" charset="0"/>
                          </a:rPr>
                          <m:t>𝑛</m:t>
                        </m:r>
                      </m:sub>
                      <m:sup/>
                      <m:e>
                        <m:r>
                          <a:rPr lang="en-US" altLang="ja-JP" sz="1600" b="0" i="1" smtClean="0">
                            <a:latin typeface="Cambria Math"/>
                          </a:rPr>
                          <m:t>𝑁</m:t>
                        </m:r>
                        <m:d>
                          <m:dPr>
                            <m:ctrlPr>
                              <a:rPr lang="en-US" altLang="ja-JP" sz="1600" i="1">
                                <a:latin typeface="Cambria Math"/>
                              </a:rPr>
                            </m:ctrlPr>
                          </m:dPr>
                          <m:e>
                            <m:sSub>
                              <m:sSubPr>
                                <m:ctrlPr>
                                  <a:rPr lang="en-US" altLang="ja-JP" sz="1600" i="1">
                                    <a:latin typeface="Cambria Math"/>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𝑛</m:t>
                                </m:r>
                              </m:sub>
                            </m:sSub>
                          </m:e>
                          <m:e>
                            <m:sSub>
                              <m:sSubPr>
                                <m:ctrlPr>
                                  <a:rPr lang="en-US" altLang="ja-JP" sz="1600" i="1">
                                    <a:latin typeface="Cambria Math"/>
                                  </a:rPr>
                                </m:ctrlPr>
                              </m:sSubPr>
                              <m:e>
                                <m:r>
                                  <a:rPr lang="en-US" altLang="ja-JP" sz="1600" i="1">
                                    <a:latin typeface="Cambria Math" panose="02040503050406030204" pitchFamily="18" charset="0"/>
                                  </a:rPr>
                                  <m:t>𝜇</m:t>
                                </m:r>
                              </m:e>
                              <m:sub>
                                <m:sSub>
                                  <m:sSubPr>
                                    <m:ctrlPr>
                                      <a:rPr lang="en-US" altLang="ja-JP" sz="1600" i="1">
                                        <a:latin typeface="Cambria Math"/>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𝑛</m:t>
                                    </m:r>
                                  </m:sub>
                                </m:sSub>
                              </m:sub>
                            </m:sSub>
                            <m:r>
                              <a:rPr lang="en-US" altLang="ja-JP" sz="1600" b="0" i="1" smtClean="0">
                                <a:latin typeface="Cambria Math"/>
                              </a:rPr>
                              <m:t>,1</m:t>
                            </m:r>
                          </m:e>
                        </m:d>
                        <m:nary>
                          <m:naryPr>
                            <m:chr m:val="∏"/>
                            <m:supHide m:val="on"/>
                            <m:ctrlPr>
                              <a:rPr lang="en-US" altLang="ja-JP" sz="1600" i="1">
                                <a:latin typeface="Cambria Math"/>
                              </a:rPr>
                            </m:ctrlPr>
                          </m:naryPr>
                          <m:sub>
                            <m:r>
                              <m:rPr>
                                <m:brk m:alnAt="7"/>
                              </m:rPr>
                              <a:rPr lang="en-US" altLang="ja-JP" sz="1600" i="1">
                                <a:latin typeface="Cambria Math" panose="02040503050406030204" pitchFamily="18" charset="0"/>
                              </a:rPr>
                              <m:t>𝑛</m:t>
                            </m:r>
                          </m:sub>
                          <m:sup/>
                          <m:e>
                            <m:r>
                              <m:rPr>
                                <m:sty m:val="p"/>
                              </m:rPr>
                              <a:rPr lang="en-US" altLang="ja-JP" sz="1600" b="0" i="1" smtClean="0">
                                <a:latin typeface="Cambria Math"/>
                              </a:rPr>
                              <m:t>Cat</m:t>
                            </m:r>
                            <m:d>
                              <m:dPr>
                                <m:ctrlPr>
                                  <a:rPr lang="en-US" altLang="ja-JP" sz="1600" i="1">
                                    <a:latin typeface="Cambria Math"/>
                                  </a:rPr>
                                </m:ctrlPr>
                              </m:dPr>
                              <m:e>
                                <m:sSub>
                                  <m:sSubPr>
                                    <m:ctrlPr>
                                      <a:rPr lang="en-US" altLang="ja-JP" sz="1600" i="1">
                                        <a:latin typeface="Cambria Math"/>
                                      </a:rPr>
                                    </m:ctrlPr>
                                  </m:sSubPr>
                                  <m:e>
                                    <m:r>
                                      <a:rPr lang="en-US" altLang="ja-JP" sz="1600" i="1">
                                        <a:latin typeface="Cambria Math" panose="02040503050406030204" pitchFamily="18" charset="0"/>
                                      </a:rPr>
                                      <m:t>𝑧</m:t>
                                    </m:r>
                                  </m:e>
                                  <m:sub>
                                    <m:r>
                                      <a:rPr lang="en-US" altLang="ja-JP" sz="1600" i="1">
                                        <a:latin typeface="Cambria Math" panose="02040503050406030204" pitchFamily="18" charset="0"/>
                                      </a:rPr>
                                      <m:t>𝑛</m:t>
                                    </m:r>
                                  </m:sub>
                                </m:sSub>
                              </m:e>
                              <m:e>
                                <m:r>
                                  <a:rPr lang="en-US" altLang="ja-JP" sz="1600" i="1">
                                    <a:latin typeface="Cambria Math" panose="02040503050406030204" pitchFamily="18" charset="0"/>
                                  </a:rPr>
                                  <m:t>𝜋</m:t>
                                </m:r>
                              </m:e>
                            </m:d>
                          </m:e>
                        </m:nary>
                        <m:r>
                          <m:rPr>
                            <m:sty m:val="p"/>
                          </m:rPr>
                          <a:rPr lang="en-US" altLang="ja-JP" sz="1600" b="0" i="1" smtClean="0">
                            <a:latin typeface="Cambria Math"/>
                          </a:rPr>
                          <m:t>Dir</m:t>
                        </m:r>
                        <m:d>
                          <m:dPr>
                            <m:ctrlPr>
                              <a:rPr lang="en-US" altLang="ja-JP" sz="1600" i="1">
                                <a:latin typeface="Cambria Math"/>
                              </a:rPr>
                            </m:ctrlPr>
                          </m:dPr>
                          <m:e>
                            <m:r>
                              <a:rPr lang="en-US" altLang="ja-JP" sz="1600" i="1">
                                <a:latin typeface="Cambria Math" panose="02040503050406030204" pitchFamily="18" charset="0"/>
                              </a:rPr>
                              <m:t>𝜋</m:t>
                            </m:r>
                            <m:r>
                              <a:rPr lang="en-US" altLang="ja-JP" sz="1600" b="0" i="1" smtClean="0">
                                <a:latin typeface="Cambria Math"/>
                              </a:rPr>
                              <m:t>|</m:t>
                            </m:r>
                            <m:r>
                              <a:rPr lang="en-US" altLang="ja-JP" sz="1600" b="0" i="1" smtClean="0">
                                <a:latin typeface="Cambria Math"/>
                              </a:rPr>
                              <m:t>𝛾</m:t>
                            </m:r>
                          </m:e>
                        </m:d>
                        <m:nary>
                          <m:naryPr>
                            <m:chr m:val="∏"/>
                            <m:supHide m:val="on"/>
                            <m:ctrlPr>
                              <a:rPr lang="en-US" altLang="ja-JP" sz="1600" i="1">
                                <a:latin typeface="Cambria Math"/>
                              </a:rPr>
                            </m:ctrlPr>
                          </m:naryPr>
                          <m:sub>
                            <m:r>
                              <m:rPr>
                                <m:brk m:alnAt="7"/>
                              </m:rPr>
                              <a:rPr lang="en-US" altLang="ja-JP" sz="1600" i="1">
                                <a:latin typeface="Cambria Math"/>
                              </a:rPr>
                              <m:t>𝑘</m:t>
                            </m:r>
                          </m:sub>
                          <m:sup/>
                          <m:e>
                            <m:r>
                              <a:rPr lang="en-US" altLang="ja-JP" sz="1600" b="0" i="1" smtClean="0">
                                <a:latin typeface="Cambria Math"/>
                              </a:rPr>
                              <m:t>𝑁</m:t>
                            </m:r>
                            <m:r>
                              <a:rPr lang="en-US" altLang="ja-JP" sz="1600" i="1">
                                <a:latin typeface="Cambria Math" panose="02040503050406030204" pitchFamily="18" charset="0"/>
                              </a:rPr>
                              <m:t>(</m:t>
                            </m:r>
                            <m:sSub>
                              <m:sSubPr>
                                <m:ctrlPr>
                                  <a:rPr lang="en-US" altLang="ja-JP" sz="1600" i="1">
                                    <a:latin typeface="Cambria Math"/>
                                  </a:rPr>
                                </m:ctrlPr>
                              </m:sSubPr>
                              <m:e>
                                <m:r>
                                  <a:rPr lang="en-US" altLang="ja-JP" sz="1600" i="1">
                                    <a:latin typeface="Cambria Math" panose="02040503050406030204" pitchFamily="18" charset="0"/>
                                  </a:rPr>
                                  <m:t>𝜇</m:t>
                                </m:r>
                              </m:e>
                              <m:sub>
                                <m:r>
                                  <a:rPr lang="en-US" altLang="ja-JP" sz="1600" i="1">
                                    <a:latin typeface="Cambria Math"/>
                                  </a:rPr>
                                  <m:t>𝑘</m:t>
                                </m:r>
                              </m:sub>
                            </m:sSub>
                            <m:r>
                              <a:rPr lang="en-US" altLang="ja-JP" sz="1600" b="0" i="1" smtClean="0">
                                <a:latin typeface="Cambria Math"/>
                              </a:rPr>
                              <m:t>|</m:t>
                            </m:r>
                            <m:r>
                              <a:rPr lang="en-US" altLang="ja-JP" sz="1600" b="0" i="1" smtClean="0">
                                <a:latin typeface="Cambria Math"/>
                              </a:rPr>
                              <m:t>𝛼</m:t>
                            </m:r>
                            <m:r>
                              <a:rPr lang="en-US" altLang="ja-JP" sz="1600" b="0" i="1" smtClean="0">
                                <a:latin typeface="Cambria Math"/>
                              </a:rPr>
                              <m:t>,</m:t>
                            </m:r>
                            <m:r>
                              <a:rPr lang="en-US" altLang="ja-JP" sz="1600" b="0" i="1" smtClean="0">
                                <a:latin typeface="Cambria Math"/>
                              </a:rPr>
                              <m:t>𝛽</m:t>
                            </m:r>
                            <m:r>
                              <a:rPr lang="en-US" altLang="ja-JP" sz="1600" i="1">
                                <a:latin typeface="Cambria Math" panose="02040503050406030204" pitchFamily="18" charset="0"/>
                              </a:rPr>
                              <m:t>)</m:t>
                            </m:r>
                          </m:e>
                        </m:nary>
                      </m:e>
                    </m:nary>
                  </m:oMath>
                </a14:m>
                <a:endParaRPr lang="en-US" altLang="ja-JP" sz="1600" dirty="0"/>
              </a:p>
              <a:p>
                <a:r>
                  <a:rPr lang="en-US" altLang="ja-JP" sz="1600" dirty="0"/>
                  <a:t>	</a:t>
                </a:r>
                <a14:m>
                  <m:oMath xmlns:m="http://schemas.openxmlformats.org/officeDocument/2006/math">
                    <m:r>
                      <a:rPr lang="en-US" altLang="ja-JP" sz="1600" i="1">
                        <a:latin typeface="Cambria Math"/>
                      </a:rPr>
                      <m:t>𝑞</m:t>
                    </m:r>
                    <m:d>
                      <m:dPr>
                        <m:ctrlPr>
                          <a:rPr lang="en-US" altLang="ja-JP" sz="1600" i="1">
                            <a:latin typeface="Cambria Math"/>
                          </a:rPr>
                        </m:ctrlPr>
                      </m:dPr>
                      <m:e>
                        <m:r>
                          <a:rPr lang="en-US" altLang="ja-JP" sz="1600" i="1">
                            <a:latin typeface="Cambria Math"/>
                          </a:rPr>
                          <m:t>𝑧</m:t>
                        </m:r>
                        <m:r>
                          <a:rPr lang="en-US" altLang="ja-JP" sz="1600" i="1">
                            <a:latin typeface="Cambria Math"/>
                          </a:rPr>
                          <m:t>,</m:t>
                        </m:r>
                        <m:r>
                          <a:rPr lang="en-US" altLang="ja-JP" sz="1600" i="1">
                            <a:latin typeface="Cambria Math"/>
                          </a:rPr>
                          <m:t>𝜇</m:t>
                        </m:r>
                        <m:r>
                          <a:rPr lang="en-US" altLang="ja-JP" sz="1600" i="1">
                            <a:latin typeface="Cambria Math"/>
                          </a:rPr>
                          <m:t>,</m:t>
                        </m:r>
                        <m:r>
                          <a:rPr lang="en-US" altLang="ja-JP" sz="1600" i="1">
                            <a:latin typeface="Cambria Math"/>
                          </a:rPr>
                          <m:t>𝜋</m:t>
                        </m:r>
                      </m:e>
                    </m:d>
                    <m:r>
                      <a:rPr lang="en-US" altLang="ja-JP" sz="1600" i="1">
                        <a:latin typeface="Cambria Math"/>
                      </a:rPr>
                      <m:t>=</m:t>
                    </m:r>
                    <m:nary>
                      <m:naryPr>
                        <m:chr m:val="∏"/>
                        <m:supHide m:val="on"/>
                        <m:ctrlPr>
                          <a:rPr lang="en-US" altLang="ja-JP" sz="1600" i="1">
                            <a:latin typeface="Cambria Math"/>
                          </a:rPr>
                        </m:ctrlPr>
                      </m:naryPr>
                      <m:sub>
                        <m:r>
                          <m:rPr>
                            <m:brk m:alnAt="7"/>
                          </m:rPr>
                          <a:rPr lang="en-US" altLang="ja-JP" sz="1600" i="1">
                            <a:latin typeface="Cambria Math"/>
                          </a:rPr>
                          <m:t>𝑛</m:t>
                        </m:r>
                      </m:sub>
                      <m:sup/>
                      <m:e>
                        <m:r>
                          <m:rPr>
                            <m:sty m:val="p"/>
                          </m:rPr>
                          <a:rPr lang="en-US" altLang="ja-JP" sz="1600" b="0" i="1" smtClean="0">
                            <a:latin typeface="Cambria Math"/>
                          </a:rPr>
                          <m:t>Cat</m:t>
                        </m:r>
                        <m:d>
                          <m:dPr>
                            <m:ctrlPr>
                              <a:rPr lang="en-US" altLang="ja-JP" sz="1600" i="1">
                                <a:latin typeface="Cambria Math"/>
                              </a:rPr>
                            </m:ctrlPr>
                          </m:dPr>
                          <m:e>
                            <m:sSub>
                              <m:sSubPr>
                                <m:ctrlPr>
                                  <a:rPr lang="en-US" altLang="ja-JP" sz="1600" i="1">
                                    <a:latin typeface="Cambria Math"/>
                                  </a:rPr>
                                </m:ctrlPr>
                              </m:sSubPr>
                              <m:e>
                                <m:r>
                                  <a:rPr lang="en-US" altLang="ja-JP" sz="1600" i="1">
                                    <a:latin typeface="Cambria Math"/>
                                  </a:rPr>
                                  <m:t>𝑧</m:t>
                                </m:r>
                              </m:e>
                              <m:sub>
                                <m:r>
                                  <a:rPr lang="en-US" altLang="ja-JP" sz="1600" i="1">
                                    <a:latin typeface="Cambria Math"/>
                                  </a:rPr>
                                  <m:t>𝑛</m:t>
                                </m:r>
                              </m:sub>
                            </m:sSub>
                          </m:e>
                          <m:e>
                            <m:sSub>
                              <m:sSubPr>
                                <m:ctrlPr>
                                  <a:rPr lang="en-US" altLang="ja-JP" sz="1600" i="1">
                                    <a:latin typeface="Cambria Math"/>
                                  </a:rPr>
                                </m:ctrlPr>
                              </m:sSubPr>
                              <m:e>
                                <m:r>
                                  <a:rPr lang="en-US" altLang="ja-JP" sz="1600" i="1">
                                    <a:latin typeface="Cambria Math"/>
                                  </a:rPr>
                                  <m:t>𝜆</m:t>
                                </m:r>
                              </m:e>
                              <m:sub>
                                <m:sSub>
                                  <m:sSubPr>
                                    <m:ctrlPr>
                                      <a:rPr lang="en-US" altLang="ja-JP" sz="1600" i="1">
                                        <a:latin typeface="Cambria Math"/>
                                      </a:rPr>
                                    </m:ctrlPr>
                                  </m:sSubPr>
                                  <m:e>
                                    <m:r>
                                      <a:rPr lang="en-US" altLang="ja-JP" sz="1600" i="1">
                                        <a:latin typeface="Cambria Math"/>
                                      </a:rPr>
                                      <m:t>𝑧</m:t>
                                    </m:r>
                                  </m:e>
                                  <m:sub>
                                    <m:r>
                                      <a:rPr lang="en-US" altLang="ja-JP" sz="1600" i="1">
                                        <a:latin typeface="Cambria Math"/>
                                      </a:rPr>
                                      <m:t>𝑛</m:t>
                                    </m:r>
                                  </m:sub>
                                </m:sSub>
                              </m:sub>
                            </m:sSub>
                          </m:e>
                        </m:d>
                      </m:e>
                    </m:nary>
                    <m:nary>
                      <m:naryPr>
                        <m:chr m:val="∏"/>
                        <m:supHide m:val="on"/>
                        <m:ctrlPr>
                          <a:rPr lang="en-US" altLang="ja-JP" sz="1600" i="1">
                            <a:latin typeface="Cambria Math"/>
                          </a:rPr>
                        </m:ctrlPr>
                      </m:naryPr>
                      <m:sub>
                        <m:r>
                          <m:rPr>
                            <m:brk m:alnAt="7"/>
                          </m:rPr>
                          <a:rPr lang="en-US" altLang="ja-JP" sz="1600" i="1">
                            <a:latin typeface="Cambria Math"/>
                          </a:rPr>
                          <m:t>𝑘</m:t>
                        </m:r>
                      </m:sub>
                      <m:sup/>
                      <m:e>
                        <m:r>
                          <a:rPr lang="en-US" altLang="ja-JP" sz="1600" b="0" i="1" smtClean="0">
                            <a:latin typeface="Cambria Math"/>
                          </a:rPr>
                          <m:t>𝑁</m:t>
                        </m:r>
                        <m:d>
                          <m:dPr>
                            <m:ctrlPr>
                              <a:rPr lang="en-US" altLang="ja-JP" sz="1600" i="1">
                                <a:latin typeface="Cambria Math"/>
                              </a:rPr>
                            </m:ctrlPr>
                          </m:dPr>
                          <m:e>
                            <m:sSub>
                              <m:sSubPr>
                                <m:ctrlPr>
                                  <a:rPr lang="en-US" altLang="ja-JP" sz="1600" i="1">
                                    <a:latin typeface="Cambria Math"/>
                                  </a:rPr>
                                </m:ctrlPr>
                              </m:sSubPr>
                              <m:e>
                                <m:r>
                                  <a:rPr lang="en-US" altLang="ja-JP" sz="1600" i="1">
                                    <a:latin typeface="Cambria Math"/>
                                  </a:rPr>
                                  <m:t>𝜇</m:t>
                                </m:r>
                              </m:e>
                              <m:sub>
                                <m:r>
                                  <a:rPr lang="en-US" altLang="ja-JP" sz="1600" i="1">
                                    <a:latin typeface="Cambria Math"/>
                                  </a:rPr>
                                  <m:t>𝑘</m:t>
                                </m:r>
                              </m:sub>
                            </m:sSub>
                          </m:e>
                          <m:e>
                            <m:sSub>
                              <m:sSubPr>
                                <m:ctrlPr>
                                  <a:rPr lang="en-US" altLang="ja-JP" sz="1600" i="1">
                                    <a:latin typeface="Cambria Math"/>
                                  </a:rPr>
                                </m:ctrlPr>
                              </m:sSubPr>
                              <m:e>
                                <m:r>
                                  <a:rPr lang="en-US" altLang="ja-JP" sz="1600" i="1">
                                    <a:latin typeface="Cambria Math"/>
                                  </a:rPr>
                                  <m:t>𝜆</m:t>
                                </m:r>
                              </m:e>
                              <m:sub>
                                <m:sSub>
                                  <m:sSubPr>
                                    <m:ctrlPr>
                                      <a:rPr lang="en-US" altLang="ja-JP" sz="1600" i="1">
                                        <a:latin typeface="Cambria Math"/>
                                      </a:rPr>
                                    </m:ctrlPr>
                                  </m:sSubPr>
                                  <m:e>
                                    <m:r>
                                      <a:rPr lang="en-US" altLang="ja-JP" sz="1600" i="1">
                                        <a:latin typeface="Cambria Math"/>
                                      </a:rPr>
                                      <m:t>𝜇</m:t>
                                    </m:r>
                                  </m:e>
                                  <m:sub>
                                    <m:r>
                                      <a:rPr lang="en-US" altLang="ja-JP" sz="1600" i="1">
                                        <a:latin typeface="Cambria Math"/>
                                      </a:rPr>
                                      <m:t>𝑘</m:t>
                                    </m:r>
                                  </m:sub>
                                </m:sSub>
                              </m:sub>
                            </m:sSub>
                          </m:e>
                        </m:d>
                      </m:e>
                    </m:nary>
                    <m:r>
                      <m:rPr>
                        <m:sty m:val="p"/>
                      </m:rPr>
                      <a:rPr lang="en-US" altLang="ja-JP" sz="1600" b="0" i="1" smtClean="0">
                        <a:latin typeface="Cambria Math"/>
                      </a:rPr>
                      <m:t>Dir</m:t>
                    </m:r>
                    <m:r>
                      <a:rPr lang="en-US" altLang="ja-JP" sz="1600" i="1">
                        <a:latin typeface="Cambria Math"/>
                      </a:rPr>
                      <m:t>(</m:t>
                    </m:r>
                    <m:r>
                      <a:rPr lang="en-US" altLang="ja-JP" sz="1600" i="1">
                        <a:latin typeface="Cambria Math"/>
                      </a:rPr>
                      <m:t>𝜋</m:t>
                    </m:r>
                    <m:r>
                      <a:rPr lang="en-US" altLang="ja-JP" sz="1600" i="1">
                        <a:latin typeface="Cambria Math"/>
                      </a:rPr>
                      <m:t>|</m:t>
                    </m:r>
                    <m:sSub>
                      <m:sSubPr>
                        <m:ctrlPr>
                          <a:rPr lang="en-US" altLang="ja-JP" sz="1600" i="1">
                            <a:latin typeface="Cambria Math"/>
                          </a:rPr>
                        </m:ctrlPr>
                      </m:sSubPr>
                      <m:e>
                        <m:r>
                          <a:rPr lang="en-US" altLang="ja-JP" sz="1600" i="1">
                            <a:latin typeface="Cambria Math"/>
                          </a:rPr>
                          <m:t>𝜆</m:t>
                        </m:r>
                      </m:e>
                      <m:sub>
                        <m:r>
                          <a:rPr lang="en-US" altLang="ja-JP" sz="1600" i="1">
                            <a:latin typeface="Cambria Math"/>
                          </a:rPr>
                          <m:t>𝜋</m:t>
                        </m:r>
                      </m:sub>
                    </m:sSub>
                    <m:r>
                      <a:rPr lang="en-US" altLang="ja-JP" sz="1600" i="1">
                        <a:latin typeface="Cambria Math"/>
                      </a:rPr>
                      <m:t>)</m:t>
                    </m:r>
                  </m:oMath>
                </a14:m>
                <a:endParaRPr lang="en-US" altLang="ja-JP" sz="1600" dirty="0"/>
              </a:p>
              <a:p>
                <a:endParaRPr lang="en-US" altLang="ja-JP" sz="1600" dirty="0"/>
              </a:p>
              <a:p>
                <a:r>
                  <a:rPr kumimoji="1" lang="en-US" altLang="ja-JP" sz="1600" b="1" dirty="0"/>
                  <a:t>While</a:t>
                </a:r>
                <a:r>
                  <a:rPr kumimoji="1" lang="en-US" altLang="ja-JP" sz="1600" dirty="0"/>
                  <a:t> (</a:t>
                </a:r>
                <a14:m>
                  <m:oMath xmlns:m="http://schemas.openxmlformats.org/officeDocument/2006/math">
                    <m:r>
                      <a:rPr kumimoji="1" lang="en-US" altLang="ja-JP" sz="1600" b="0" i="1" smtClean="0">
                        <a:latin typeface="Cambria Math"/>
                      </a:rPr>
                      <m:t>𝑡</m:t>
                    </m:r>
                    <m:r>
                      <a:rPr kumimoji="1" lang="en-US" altLang="ja-JP" sz="1600" b="0" i="1" smtClean="0">
                        <a:latin typeface="Cambria Math"/>
                      </a:rPr>
                      <m:t>≤ </m:t>
                    </m:r>
                  </m:oMath>
                </a14:m>
                <a:r>
                  <a:rPr kumimoji="1" lang="ja-JP" altLang="en-US" sz="1600" dirty="0"/>
                  <a:t>適当な繰り返し回数</a:t>
                </a:r>
                <a:r>
                  <a:rPr kumimoji="1" lang="en-US" altLang="ja-JP" sz="1600" dirty="0"/>
                  <a:t>)</a:t>
                </a:r>
              </a:p>
              <a:p>
                <a:r>
                  <a:rPr lang="en-US" altLang="ja-JP" sz="1600" dirty="0"/>
                  <a:t>	</a:t>
                </a:r>
                <a:r>
                  <a:rPr lang="ja-JP" altLang="en-US" sz="1600" b="1" dirty="0"/>
                  <a:t>潜在変数のサンプリングと</a:t>
                </a:r>
                <a:r>
                  <a:rPr lang="en-US" altLang="ja-JP" sz="1600" b="1" dirty="0"/>
                  <a:t>Robbins </a:t>
                </a:r>
                <a:r>
                  <a:rPr lang="en-US" altLang="ja-JP" sz="1600" b="1" dirty="0" err="1"/>
                  <a:t>Monro</a:t>
                </a:r>
                <a:r>
                  <a:rPr lang="en-US" altLang="ja-JP" sz="1600" b="1" dirty="0"/>
                  <a:t> Sequence</a:t>
                </a:r>
                <a:r>
                  <a:rPr lang="ja-JP" altLang="en-US" sz="1600" b="1" dirty="0"/>
                  <a:t>の設定</a:t>
                </a:r>
                <a:endParaRPr lang="en-US" altLang="ja-JP" sz="1600" b="1" dirty="0"/>
              </a:p>
              <a:p>
                <a:r>
                  <a:rPr lang="en-US" altLang="ja-JP" sz="1600" b="0" dirty="0"/>
                  <a:t>	</a:t>
                </a:r>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𝑧</m:t>
                        </m:r>
                      </m:e>
                      <m:sub>
                        <m:r>
                          <a:rPr lang="en-US" altLang="ja-JP" sz="1600" b="0" i="1" smtClean="0">
                            <a:latin typeface="Cambria Math"/>
                          </a:rPr>
                          <m:t>𝑠</m:t>
                        </m:r>
                      </m:sub>
                    </m:sSub>
                    <m:r>
                      <a:rPr lang="en-US" altLang="ja-JP" sz="1600" b="0" i="1" smtClean="0">
                        <a:latin typeface="Cambria Math"/>
                      </a:rPr>
                      <m:t>,</m:t>
                    </m:r>
                    <m:sSub>
                      <m:sSubPr>
                        <m:ctrlPr>
                          <a:rPr lang="en-US" altLang="ja-JP" sz="1600" b="0" i="1" smtClean="0">
                            <a:latin typeface="Cambria Math"/>
                          </a:rPr>
                        </m:ctrlPr>
                      </m:sSubPr>
                      <m:e>
                        <m:r>
                          <a:rPr lang="en-US" altLang="ja-JP" sz="1600" b="0" i="1" smtClean="0">
                            <a:latin typeface="Cambria Math"/>
                          </a:rPr>
                          <m:t>𝜇</m:t>
                        </m:r>
                      </m:e>
                      <m:sub>
                        <m:r>
                          <a:rPr lang="en-US" altLang="ja-JP" sz="1600" b="0" i="1" smtClean="0">
                            <a:latin typeface="Cambria Math"/>
                          </a:rPr>
                          <m:t>𝑠</m:t>
                        </m:r>
                      </m:sub>
                    </m:sSub>
                    <m:r>
                      <a:rPr lang="en-US" altLang="ja-JP" sz="1600" b="0" i="1" smtClean="0">
                        <a:latin typeface="Cambria Math"/>
                      </a:rPr>
                      <m:t>,</m:t>
                    </m:r>
                    <m:sSub>
                      <m:sSubPr>
                        <m:ctrlPr>
                          <a:rPr lang="en-US" altLang="ja-JP" sz="1600" b="0" i="1" smtClean="0">
                            <a:latin typeface="Cambria Math"/>
                          </a:rPr>
                        </m:ctrlPr>
                      </m:sSubPr>
                      <m:e>
                        <m:r>
                          <a:rPr lang="en-US" altLang="ja-JP" sz="1600" b="0" i="1" smtClean="0">
                            <a:latin typeface="Cambria Math"/>
                          </a:rPr>
                          <m:t>𝜋</m:t>
                        </m:r>
                      </m:e>
                      <m:sub>
                        <m:r>
                          <a:rPr lang="en-US" altLang="ja-JP" sz="1600" b="0" i="1" smtClean="0">
                            <a:latin typeface="Cambria Math"/>
                          </a:rPr>
                          <m:t>𝑠</m:t>
                        </m:r>
                      </m:sub>
                    </m:sSub>
                    <m:r>
                      <a:rPr lang="en-US" altLang="ja-JP" sz="1600" b="0" i="1" smtClean="0">
                        <a:latin typeface="Cambria Math"/>
                      </a:rPr>
                      <m:t>∼</m:t>
                    </m:r>
                    <m:r>
                      <a:rPr lang="en-US" altLang="ja-JP" sz="1600" b="0" i="1" smtClean="0">
                        <a:latin typeface="Cambria Math"/>
                      </a:rPr>
                      <m:t>𝑞</m:t>
                    </m:r>
                    <m:r>
                      <a:rPr lang="en-US" altLang="ja-JP" sz="1600" b="0" i="1" smtClean="0">
                        <a:latin typeface="Cambria Math"/>
                      </a:rPr>
                      <m:t>(</m:t>
                    </m:r>
                    <m:r>
                      <a:rPr lang="en-US" altLang="ja-JP" sz="1600" b="0" i="1" smtClean="0">
                        <a:latin typeface="Cambria Math"/>
                      </a:rPr>
                      <m:t>𝑧</m:t>
                    </m:r>
                    <m:r>
                      <a:rPr lang="en-US" altLang="ja-JP" sz="1600" b="0" i="1" smtClean="0">
                        <a:latin typeface="Cambria Math"/>
                      </a:rPr>
                      <m:t>,</m:t>
                    </m:r>
                    <m:r>
                      <a:rPr lang="en-US" altLang="ja-JP" sz="1600" b="0" i="1" smtClean="0">
                        <a:latin typeface="Cambria Math"/>
                      </a:rPr>
                      <m:t>𝜇</m:t>
                    </m:r>
                    <m:r>
                      <a:rPr lang="en-US" altLang="ja-JP" sz="1600" b="0" i="1" smtClean="0">
                        <a:latin typeface="Cambria Math"/>
                      </a:rPr>
                      <m:t>,</m:t>
                    </m:r>
                    <m:r>
                      <a:rPr lang="en-US" altLang="ja-JP" sz="1600" b="0" i="1" smtClean="0">
                        <a:latin typeface="Cambria Math"/>
                      </a:rPr>
                      <m:t>𝜋</m:t>
                    </m:r>
                    <m:r>
                      <a:rPr lang="en-US" altLang="ja-JP" sz="1600" b="0" i="1" smtClean="0">
                        <a:latin typeface="Cambria Math"/>
                      </a:rPr>
                      <m:t>)</m:t>
                    </m:r>
                  </m:oMath>
                </a14:m>
                <a:r>
                  <a:rPr kumimoji="1" lang="en-US" altLang="ja-JP" sz="1600" dirty="0"/>
                  <a:t>	</a:t>
                </a:r>
                <a:r>
                  <a:rPr kumimoji="1" lang="ja-JP" altLang="en-US" sz="1600" dirty="0"/>
                  <a:t>（</a:t>
                </a:r>
                <a14:m>
                  <m:oMath xmlns:m="http://schemas.openxmlformats.org/officeDocument/2006/math">
                    <m:r>
                      <a:rPr kumimoji="1" lang="en-US" altLang="ja-JP" sz="1600" b="0" i="1" smtClean="0">
                        <a:latin typeface="Cambria Math"/>
                      </a:rPr>
                      <m:t>𝑞</m:t>
                    </m:r>
                    <m:r>
                      <a:rPr kumimoji="1" lang="en-US" altLang="ja-JP" sz="1600" b="0" i="1" smtClean="0">
                        <a:latin typeface="Cambria Math"/>
                      </a:rPr>
                      <m:t>(</m:t>
                    </m:r>
                    <m:r>
                      <a:rPr kumimoji="1" lang="en-US" altLang="ja-JP" sz="1600" b="0" i="1" smtClean="0">
                        <a:latin typeface="Cambria Math"/>
                      </a:rPr>
                      <m:t>𝑧</m:t>
                    </m:r>
                    <m:r>
                      <a:rPr kumimoji="1" lang="en-US" altLang="ja-JP" sz="1600" b="0" i="1" smtClean="0">
                        <a:latin typeface="Cambria Math"/>
                      </a:rPr>
                      <m:t>,</m:t>
                    </m:r>
                    <m:r>
                      <a:rPr kumimoji="1" lang="en-US" altLang="ja-JP" sz="1600" b="0" i="1" smtClean="0">
                        <a:latin typeface="Cambria Math"/>
                      </a:rPr>
                      <m:t>𝜇</m:t>
                    </m:r>
                    <m:r>
                      <a:rPr kumimoji="1" lang="en-US" altLang="ja-JP" sz="1600" b="0" i="1" smtClean="0">
                        <a:latin typeface="Cambria Math"/>
                      </a:rPr>
                      <m:t>,</m:t>
                    </m:r>
                    <m:r>
                      <a:rPr kumimoji="1" lang="en-US" altLang="ja-JP" sz="1600" b="0" i="1" smtClean="0">
                        <a:latin typeface="Cambria Math"/>
                      </a:rPr>
                      <m:t>𝜋</m:t>
                    </m:r>
                    <m:r>
                      <a:rPr kumimoji="1" lang="en-US" altLang="ja-JP" sz="1600" b="0" i="1" smtClean="0">
                        <a:latin typeface="Cambria Math"/>
                      </a:rPr>
                      <m:t>)</m:t>
                    </m:r>
                  </m:oMath>
                </a14:m>
                <a:r>
                  <a:rPr kumimoji="1" lang="ja-JP" altLang="en-US" sz="1600" dirty="0"/>
                  <a:t>から</a:t>
                </a:r>
                <a14:m>
                  <m:oMath xmlns:m="http://schemas.openxmlformats.org/officeDocument/2006/math">
                    <m:r>
                      <m:rPr>
                        <m:sty m:val="p"/>
                      </m:rPr>
                      <a:rPr lang="en-US" altLang="ja-JP" sz="1600" dirty="0">
                        <a:latin typeface="Cambria Math"/>
                      </a:rPr>
                      <m:t>S</m:t>
                    </m:r>
                  </m:oMath>
                </a14:m>
                <a:r>
                  <a:rPr kumimoji="1" lang="ja-JP" altLang="en-US" sz="1600" dirty="0"/>
                  <a:t>個サンプリングする）</a:t>
                </a:r>
                <a:endParaRPr kumimoji="1" lang="en-US" altLang="ja-JP" sz="1600" dirty="0"/>
              </a:p>
              <a:p>
                <a:r>
                  <a:rPr lang="en-US" altLang="ja-JP" sz="1600" dirty="0"/>
                  <a:t>	</a:t>
                </a:r>
                <a14:m>
                  <m:oMath xmlns:m="http://schemas.openxmlformats.org/officeDocument/2006/math">
                    <m:sSub>
                      <m:sSubPr>
                        <m:ctrlPr>
                          <a:rPr lang="en-US" altLang="ja-JP" sz="1600" b="0" i="1" smtClean="0">
                            <a:latin typeface="Cambria Math"/>
                          </a:rPr>
                        </m:ctrlPr>
                      </m:sSubPr>
                      <m:e>
                        <m:r>
                          <a:rPr lang="en-US" altLang="ja-JP" sz="1600" b="0" i="1" smtClean="0">
                            <a:latin typeface="Cambria Math"/>
                          </a:rPr>
                          <m:t>𝜌</m:t>
                        </m:r>
                      </m:e>
                      <m:sub>
                        <m:r>
                          <a:rPr lang="en-US" altLang="ja-JP" sz="1600" b="0" i="1" smtClean="0">
                            <a:latin typeface="Cambria Math"/>
                          </a:rPr>
                          <m:t>𝑡</m:t>
                        </m:r>
                      </m:sub>
                    </m:sSub>
                    <m:r>
                      <a:rPr lang="en-US" altLang="ja-JP" sz="1600" b="0" i="1" smtClean="0">
                        <a:latin typeface="Cambria Math"/>
                      </a:rPr>
                      <m:t>=0.1</m:t>
                    </m:r>
                  </m:oMath>
                </a14:m>
                <a:r>
                  <a:rPr kumimoji="1" lang="en-US" altLang="ja-JP" sz="1600" dirty="0"/>
                  <a:t>		</a:t>
                </a:r>
                <a:r>
                  <a:rPr kumimoji="1" lang="ja-JP" altLang="en-US" sz="1600" dirty="0"/>
                  <a:t>（</a:t>
                </a:r>
                <a:r>
                  <a:rPr kumimoji="1" lang="en-US" altLang="ja-JP" sz="1600" dirty="0"/>
                  <a:t>Robbins </a:t>
                </a:r>
                <a:r>
                  <a:rPr kumimoji="1" lang="en-US" altLang="ja-JP" sz="1600" dirty="0" err="1"/>
                  <a:t>Monro</a:t>
                </a:r>
                <a:r>
                  <a:rPr kumimoji="1" lang="en-US" altLang="ja-JP" sz="1600" dirty="0"/>
                  <a:t> Sequence</a:t>
                </a:r>
                <a:r>
                  <a:rPr kumimoji="1" lang="ja-JP" altLang="en-US" sz="1600" dirty="0"/>
                  <a:t>の</a:t>
                </a:r>
                <a:r>
                  <a:rPr kumimoji="1" lang="en-US" altLang="ja-JP" sz="1600" dirty="0"/>
                  <a:t>t</a:t>
                </a:r>
                <a:r>
                  <a:rPr kumimoji="1" lang="ja-JP" altLang="en-US" sz="1600" dirty="0"/>
                  <a:t>番目の値で、通常は</a:t>
                </a:r>
                <a14:m>
                  <m:oMath xmlns:m="http://schemas.openxmlformats.org/officeDocument/2006/math">
                    <m:r>
                      <a:rPr kumimoji="1" lang="en-US" altLang="ja-JP" sz="1600" b="0" i="1" smtClean="0">
                        <a:latin typeface="Cambria Math"/>
                      </a:rPr>
                      <m:t>𝜌</m:t>
                    </m:r>
                    <m:r>
                      <a:rPr kumimoji="1" lang="en-US" altLang="ja-JP" sz="1600" b="0" i="1" smtClean="0">
                        <a:latin typeface="Cambria Math"/>
                      </a:rPr>
                      <m:t>=</m:t>
                    </m:r>
                    <m:f>
                      <m:fPr>
                        <m:ctrlPr>
                          <a:rPr kumimoji="1" lang="en-US" altLang="ja-JP" sz="1600" b="0" i="1" smtClean="0">
                            <a:latin typeface="Cambria Math"/>
                          </a:rPr>
                        </m:ctrlPr>
                      </m:fPr>
                      <m:num>
                        <m:r>
                          <a:rPr kumimoji="1" lang="en-US" altLang="ja-JP" sz="1600" b="0" i="1" smtClean="0">
                            <a:latin typeface="Cambria Math"/>
                          </a:rPr>
                          <m:t>1</m:t>
                        </m:r>
                      </m:num>
                      <m:den>
                        <m:r>
                          <a:rPr kumimoji="1" lang="en-US" altLang="ja-JP" sz="1600" b="0" i="1" smtClean="0">
                            <a:latin typeface="Cambria Math"/>
                          </a:rPr>
                          <m:t>𝑡</m:t>
                        </m:r>
                      </m:den>
                    </m:f>
                  </m:oMath>
                </a14:m>
                <a:r>
                  <a:rPr kumimoji="1" lang="ja-JP" altLang="en-US" sz="1600" dirty="0"/>
                  <a:t>）</a:t>
                </a:r>
                <a:endParaRPr kumimoji="1" lang="en-US" altLang="ja-JP" sz="1600" dirty="0"/>
              </a:p>
              <a:p>
                <a:endParaRPr kumimoji="1" lang="en-US" altLang="ja-JP" sz="1600" dirty="0"/>
              </a:p>
              <a:p>
                <a:r>
                  <a:rPr lang="en-US" altLang="ja-JP" sz="1600" dirty="0"/>
                  <a:t>	</a:t>
                </a:r>
                <a:r>
                  <a:rPr lang="ja-JP" altLang="en-US" sz="1600" b="1" dirty="0"/>
                  <a:t>変分パラメータの更新式：</a:t>
                </a:r>
                <a:endParaRPr kumimoji="1" lang="en-US" altLang="ja-JP" sz="1600" b="1" dirty="0"/>
              </a:p>
              <a:p>
                <a:r>
                  <a:rPr lang="en-US" altLang="ja-JP" sz="1600" dirty="0"/>
                  <a:t>	 </a:t>
                </a:r>
                <a14:m>
                  <m:oMath xmlns:m="http://schemas.openxmlformats.org/officeDocument/2006/math">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𝑧</m:t>
                            </m:r>
                          </m:e>
                          <m:sub>
                            <m:r>
                              <a:rPr lang="en-US" altLang="ja-JP" sz="1600" b="0" i="1" smtClean="0">
                                <a:latin typeface="Cambria Math"/>
                              </a:rPr>
                              <m:t>𝑠</m:t>
                            </m:r>
                          </m:sub>
                        </m:sSub>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𝑧</m:t>
                            </m:r>
                          </m:e>
                          <m:sub>
                            <m:r>
                              <a:rPr lang="en-US" altLang="ja-JP" sz="1600" b="0" i="1" smtClean="0">
                                <a:latin typeface="Cambria Math"/>
                              </a:rPr>
                              <m:t>𝑠</m:t>
                            </m:r>
                          </m:sub>
                        </m:sSub>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𝜌</m:t>
                        </m:r>
                      </m:e>
                      <m:sub>
                        <m:r>
                          <a:rPr lang="en-US" altLang="ja-JP" sz="1600" b="0" i="1" smtClean="0">
                            <a:latin typeface="Cambria Math"/>
                          </a:rPr>
                          <m:t>𝑡</m:t>
                        </m:r>
                      </m:sub>
                    </m:sSub>
                    <m:f>
                      <m:fPr>
                        <m:ctrlPr>
                          <a:rPr lang="en-US" altLang="ja-JP" sz="1600" i="1">
                            <a:latin typeface="Cambria Math"/>
                            <a:ea typeface="Cambria Math"/>
                          </a:rPr>
                        </m:ctrlPr>
                      </m:fPr>
                      <m:num>
                        <m:r>
                          <a:rPr lang="en-US" altLang="ja-JP" sz="1600" i="1">
                            <a:latin typeface="Cambria Math"/>
                            <a:ea typeface="Cambria Math"/>
                          </a:rPr>
                          <m:t>1</m:t>
                        </m:r>
                      </m:num>
                      <m:den>
                        <m:r>
                          <a:rPr lang="en-US" altLang="ja-JP" sz="1600" i="1">
                            <a:latin typeface="Cambria Math"/>
                            <a:ea typeface="Cambria Math"/>
                          </a:rPr>
                          <m:t>𝑆</m:t>
                        </m:r>
                      </m:den>
                    </m:f>
                    <m:nary>
                      <m:naryPr>
                        <m:chr m:val="∑"/>
                        <m:ctrlPr>
                          <a:rPr lang="en-US" altLang="ja-JP" sz="1600" i="1">
                            <a:latin typeface="Cambria Math"/>
                            <a:ea typeface="Cambria Math"/>
                          </a:rPr>
                        </m:ctrlPr>
                      </m:naryPr>
                      <m:sub>
                        <m:r>
                          <m:rPr>
                            <m:brk m:alnAt="23"/>
                          </m:rPr>
                          <a:rPr lang="en-US" altLang="ja-JP" sz="1600" i="1">
                            <a:latin typeface="Cambria Math"/>
                            <a:ea typeface="Cambria Math"/>
                          </a:rPr>
                          <m:t>𝑠</m:t>
                        </m:r>
                        <m:r>
                          <a:rPr lang="en-US" altLang="ja-JP" sz="1600" i="1">
                            <a:latin typeface="Cambria Math"/>
                            <a:ea typeface="Cambria Math"/>
                          </a:rPr>
                          <m:t>=1</m:t>
                        </m:r>
                      </m:sub>
                      <m:sup>
                        <m:r>
                          <a:rPr lang="en-US" altLang="ja-JP" sz="1600" i="1">
                            <a:latin typeface="Cambria Math"/>
                            <a:ea typeface="Cambria Math"/>
                          </a:rPr>
                          <m:t>𝑆</m:t>
                        </m:r>
                      </m:sup>
                      <m:e>
                        <m:d>
                          <m:dPr>
                            <m:ctrlPr>
                              <a:rPr lang="en-US" altLang="ja-JP" sz="1600" i="1">
                                <a:latin typeface="Cambria Math"/>
                              </a:rPr>
                            </m:ctrlPr>
                          </m:dPr>
                          <m:e>
                            <m:sSub>
                              <m:sSubPr>
                                <m:ctrlPr>
                                  <a:rPr lang="en-US" altLang="ja-JP" sz="1600" i="1">
                                    <a:latin typeface="Cambria Math"/>
                                  </a:rPr>
                                </m:ctrlPr>
                              </m:sSubPr>
                              <m:e>
                                <m:r>
                                  <a:rPr lang="en-US" altLang="ja-JP" sz="1600">
                                    <a:latin typeface="Cambria Math"/>
                                  </a:rPr>
                                  <m:t>𝛻</m:t>
                                </m:r>
                              </m:e>
                              <m:sub>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𝑧</m:t>
                                        </m:r>
                                      </m:e>
                                      <m:sub>
                                        <m:r>
                                          <a:rPr lang="en-US" altLang="ja-JP" sz="1600" b="0" i="1" smtClean="0">
                                            <a:latin typeface="Cambria Math"/>
                                          </a:rPr>
                                          <m:t>𝑠</m:t>
                                        </m:r>
                                      </m:sub>
                                    </m:sSub>
                                  </m:sub>
                                </m:sSub>
                              </m:sub>
                            </m:sSub>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d>
                        <m:d>
                          <m:dPr>
                            <m:ctrlPr>
                              <a:rPr lang="en-US" altLang="ja-JP" sz="1600" i="1">
                                <a:latin typeface="Cambria Math"/>
                              </a:rPr>
                            </m:ctrlPr>
                          </m:dPr>
                          <m:e>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𝑝</m:t>
                                </m:r>
                                <m:d>
                                  <m:dPr>
                                    <m:ctrlPr>
                                      <a:rPr lang="en-US" altLang="ja-JP" sz="1600" i="1">
                                        <a:latin typeface="Cambria Math"/>
                                      </a:rPr>
                                    </m:ctrlPr>
                                  </m:dPr>
                                  <m:e>
                                    <m:r>
                                      <a:rPr lang="en-US" altLang="ja-JP" sz="1600" i="1">
                                        <a:latin typeface="Cambria Math"/>
                                      </a:rPr>
                                      <m:t>𝑥</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e>
                                </m:d>
                                <m:r>
                                  <a:rPr lang="en-US" altLang="ja-JP" sz="1600" i="1">
                                    <a:latin typeface="Cambria Math"/>
                                  </a:rPr>
                                  <m:t>−</m:t>
                                </m:r>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func>
                          </m:e>
                        </m:d>
                      </m:e>
                    </m:nary>
                  </m:oMath>
                </a14:m>
                <a:endParaRPr lang="en-US" altLang="ja-JP" sz="1600" dirty="0"/>
              </a:p>
              <a:p>
                <a:r>
                  <a:rPr kumimoji="1" lang="en-US" altLang="ja-JP" sz="1600" dirty="0"/>
                  <a:t>	</a:t>
                </a:r>
                <a:r>
                  <a:rPr lang="en-US" altLang="ja-JP" sz="1600" dirty="0"/>
                  <a:t> </a:t>
                </a:r>
                <a14:m>
                  <m:oMath xmlns:m="http://schemas.openxmlformats.org/officeDocument/2006/math">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𝜇</m:t>
                            </m:r>
                          </m:e>
                          <m:sub>
                            <m:r>
                              <a:rPr lang="en-US" altLang="ja-JP" sz="1600" b="0" i="1" smtClean="0">
                                <a:latin typeface="Cambria Math"/>
                              </a:rPr>
                              <m:t>𝑘</m:t>
                            </m:r>
                          </m:sub>
                        </m:sSub>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𝜇</m:t>
                            </m:r>
                          </m:e>
                          <m:sub>
                            <m:r>
                              <a:rPr lang="en-US" altLang="ja-JP" sz="1600" b="0" i="1" smtClean="0">
                                <a:latin typeface="Cambria Math"/>
                              </a:rPr>
                              <m:t>𝑘</m:t>
                            </m:r>
                          </m:sub>
                        </m:sSub>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𝜌</m:t>
                        </m:r>
                      </m:e>
                      <m:sub>
                        <m:r>
                          <a:rPr lang="en-US" altLang="ja-JP" sz="1600" b="0" i="1" smtClean="0">
                            <a:latin typeface="Cambria Math"/>
                          </a:rPr>
                          <m:t>𝑡</m:t>
                        </m:r>
                      </m:sub>
                    </m:sSub>
                    <m:f>
                      <m:fPr>
                        <m:ctrlPr>
                          <a:rPr lang="en-US" altLang="ja-JP" sz="1600" i="1">
                            <a:latin typeface="Cambria Math"/>
                            <a:ea typeface="Cambria Math"/>
                          </a:rPr>
                        </m:ctrlPr>
                      </m:fPr>
                      <m:num>
                        <m:r>
                          <a:rPr lang="en-US" altLang="ja-JP" sz="1600" i="1">
                            <a:latin typeface="Cambria Math"/>
                            <a:ea typeface="Cambria Math"/>
                          </a:rPr>
                          <m:t>1</m:t>
                        </m:r>
                      </m:num>
                      <m:den>
                        <m:r>
                          <a:rPr lang="en-US" altLang="ja-JP" sz="1600" i="1">
                            <a:latin typeface="Cambria Math"/>
                            <a:ea typeface="Cambria Math"/>
                          </a:rPr>
                          <m:t>𝑆</m:t>
                        </m:r>
                      </m:den>
                    </m:f>
                    <m:nary>
                      <m:naryPr>
                        <m:chr m:val="∑"/>
                        <m:ctrlPr>
                          <a:rPr lang="en-US" altLang="ja-JP" sz="1600" i="1">
                            <a:latin typeface="Cambria Math"/>
                            <a:ea typeface="Cambria Math"/>
                          </a:rPr>
                        </m:ctrlPr>
                      </m:naryPr>
                      <m:sub>
                        <m:r>
                          <m:rPr>
                            <m:brk m:alnAt="23"/>
                          </m:rPr>
                          <a:rPr lang="en-US" altLang="ja-JP" sz="1600" i="1">
                            <a:latin typeface="Cambria Math"/>
                            <a:ea typeface="Cambria Math"/>
                          </a:rPr>
                          <m:t>𝑠</m:t>
                        </m:r>
                        <m:r>
                          <a:rPr lang="en-US" altLang="ja-JP" sz="1600" i="1">
                            <a:latin typeface="Cambria Math"/>
                            <a:ea typeface="Cambria Math"/>
                          </a:rPr>
                          <m:t>=1</m:t>
                        </m:r>
                      </m:sub>
                      <m:sup>
                        <m:r>
                          <a:rPr lang="en-US" altLang="ja-JP" sz="1600" i="1">
                            <a:latin typeface="Cambria Math"/>
                            <a:ea typeface="Cambria Math"/>
                          </a:rPr>
                          <m:t>𝑆</m:t>
                        </m:r>
                      </m:sup>
                      <m:e>
                        <m:d>
                          <m:dPr>
                            <m:ctrlPr>
                              <a:rPr lang="en-US" altLang="ja-JP" sz="1600" i="1">
                                <a:latin typeface="Cambria Math"/>
                              </a:rPr>
                            </m:ctrlPr>
                          </m:dPr>
                          <m:e>
                            <m:sSub>
                              <m:sSubPr>
                                <m:ctrlPr>
                                  <a:rPr lang="en-US" altLang="ja-JP" sz="1600" i="1">
                                    <a:latin typeface="Cambria Math"/>
                                  </a:rPr>
                                </m:ctrlPr>
                              </m:sSubPr>
                              <m:e>
                                <m:r>
                                  <a:rPr lang="en-US" altLang="ja-JP" sz="1600">
                                    <a:latin typeface="Cambria Math"/>
                                  </a:rPr>
                                  <m:t>𝛻</m:t>
                                </m:r>
                              </m:e>
                              <m:sub>
                                <m:sSub>
                                  <m:sSubPr>
                                    <m:ctrlPr>
                                      <a:rPr lang="en-US" altLang="ja-JP" sz="1600" b="0" i="1" smtClean="0">
                                        <a:latin typeface="Cambria Math"/>
                                      </a:rPr>
                                    </m:ctrlPr>
                                  </m:sSubPr>
                                  <m:e>
                                    <m:r>
                                      <a:rPr lang="en-US" altLang="ja-JP" sz="1600" i="1">
                                        <a:latin typeface="Cambria Math"/>
                                      </a:rPr>
                                      <m:t>𝜆</m:t>
                                    </m:r>
                                  </m:e>
                                  <m:sub>
                                    <m:sSub>
                                      <m:sSubPr>
                                        <m:ctrlPr>
                                          <a:rPr lang="en-US" altLang="ja-JP" sz="1600" b="0" i="1" smtClean="0">
                                            <a:latin typeface="Cambria Math"/>
                                          </a:rPr>
                                        </m:ctrlPr>
                                      </m:sSubPr>
                                      <m:e>
                                        <m:r>
                                          <a:rPr lang="en-US" altLang="ja-JP" sz="1600" b="0" i="1" smtClean="0">
                                            <a:latin typeface="Cambria Math"/>
                                          </a:rPr>
                                          <m:t>𝜇</m:t>
                                        </m:r>
                                      </m:e>
                                      <m:sub>
                                        <m:r>
                                          <a:rPr lang="en-US" altLang="ja-JP" sz="1600" b="0" i="1" smtClean="0">
                                            <a:latin typeface="Cambria Math"/>
                                          </a:rPr>
                                          <m:t>𝑘</m:t>
                                        </m:r>
                                      </m:sub>
                                    </m:sSub>
                                  </m:sub>
                                </m:sSub>
                              </m:sub>
                            </m:sSub>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d>
                        <m:d>
                          <m:dPr>
                            <m:ctrlPr>
                              <a:rPr lang="en-US" altLang="ja-JP" sz="1600" i="1">
                                <a:latin typeface="Cambria Math"/>
                              </a:rPr>
                            </m:ctrlPr>
                          </m:dPr>
                          <m:e>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𝑝</m:t>
                                </m:r>
                                <m:d>
                                  <m:dPr>
                                    <m:ctrlPr>
                                      <a:rPr lang="en-US" altLang="ja-JP" sz="1600" i="1">
                                        <a:latin typeface="Cambria Math"/>
                                      </a:rPr>
                                    </m:ctrlPr>
                                  </m:dPr>
                                  <m:e>
                                    <m:r>
                                      <a:rPr lang="en-US" altLang="ja-JP" sz="1600" i="1">
                                        <a:latin typeface="Cambria Math"/>
                                      </a:rPr>
                                      <m:t>𝑥</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e>
                                </m:d>
                                <m:r>
                                  <a:rPr lang="en-US" altLang="ja-JP" sz="1600" i="1">
                                    <a:latin typeface="Cambria Math"/>
                                  </a:rPr>
                                  <m:t>−</m:t>
                                </m:r>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func>
                          </m:e>
                        </m:d>
                      </m:e>
                    </m:nary>
                  </m:oMath>
                </a14:m>
                <a:endParaRPr kumimoji="1" lang="en-US" altLang="ja-JP" sz="1600" dirty="0"/>
              </a:p>
              <a:p>
                <a:r>
                  <a:rPr lang="en-US" altLang="ja-JP" sz="1600" dirty="0"/>
                  <a:t>	</a:t>
                </a:r>
                <a14:m>
                  <m:oMath xmlns:m="http://schemas.openxmlformats.org/officeDocument/2006/math">
                    <m:sSub>
                      <m:sSubPr>
                        <m:ctrlPr>
                          <a:rPr lang="en-US" altLang="ja-JP" sz="1600" b="0" i="1" smtClean="0">
                            <a:latin typeface="Cambria Math"/>
                          </a:rPr>
                        </m:ctrlPr>
                      </m:sSubPr>
                      <m:e>
                        <m:r>
                          <a:rPr lang="en-US" altLang="ja-JP" sz="1600" i="1">
                            <a:latin typeface="Cambria Math"/>
                          </a:rPr>
                          <m:t>𝜆</m:t>
                        </m:r>
                      </m:e>
                      <m:sub>
                        <m:r>
                          <a:rPr lang="en-US" altLang="ja-JP" sz="1600" b="0" i="1" smtClean="0">
                            <a:latin typeface="Cambria Math"/>
                          </a:rPr>
                          <m:t>𝜋</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𝜆</m:t>
                        </m:r>
                      </m:e>
                      <m:sub>
                        <m:r>
                          <a:rPr lang="en-US" altLang="ja-JP" sz="1600" b="0" i="1" smtClean="0">
                            <a:latin typeface="Cambria Math"/>
                          </a:rPr>
                          <m:t>𝜋</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𝜌</m:t>
                        </m:r>
                      </m:e>
                      <m:sub>
                        <m:r>
                          <a:rPr lang="en-US" altLang="ja-JP" sz="1600" b="0" i="1" smtClean="0">
                            <a:latin typeface="Cambria Math"/>
                          </a:rPr>
                          <m:t>𝑡</m:t>
                        </m:r>
                      </m:sub>
                    </m:sSub>
                    <m:f>
                      <m:fPr>
                        <m:ctrlPr>
                          <a:rPr lang="en-US" altLang="ja-JP" sz="1600" i="1">
                            <a:latin typeface="Cambria Math"/>
                            <a:ea typeface="Cambria Math"/>
                          </a:rPr>
                        </m:ctrlPr>
                      </m:fPr>
                      <m:num>
                        <m:r>
                          <a:rPr lang="en-US" altLang="ja-JP" sz="1600" i="1">
                            <a:latin typeface="Cambria Math"/>
                            <a:ea typeface="Cambria Math"/>
                          </a:rPr>
                          <m:t>1</m:t>
                        </m:r>
                      </m:num>
                      <m:den>
                        <m:r>
                          <a:rPr lang="en-US" altLang="ja-JP" sz="1600" i="1">
                            <a:latin typeface="Cambria Math"/>
                            <a:ea typeface="Cambria Math"/>
                          </a:rPr>
                          <m:t>𝑆</m:t>
                        </m:r>
                      </m:den>
                    </m:f>
                    <m:nary>
                      <m:naryPr>
                        <m:chr m:val="∑"/>
                        <m:ctrlPr>
                          <a:rPr lang="en-US" altLang="ja-JP" sz="1600" i="1">
                            <a:latin typeface="Cambria Math"/>
                            <a:ea typeface="Cambria Math"/>
                          </a:rPr>
                        </m:ctrlPr>
                      </m:naryPr>
                      <m:sub>
                        <m:r>
                          <m:rPr>
                            <m:brk m:alnAt="23"/>
                          </m:rPr>
                          <a:rPr lang="en-US" altLang="ja-JP" sz="1600" i="1">
                            <a:latin typeface="Cambria Math"/>
                            <a:ea typeface="Cambria Math"/>
                          </a:rPr>
                          <m:t>𝑠</m:t>
                        </m:r>
                        <m:r>
                          <a:rPr lang="en-US" altLang="ja-JP" sz="1600" i="1">
                            <a:latin typeface="Cambria Math"/>
                            <a:ea typeface="Cambria Math"/>
                          </a:rPr>
                          <m:t>=1</m:t>
                        </m:r>
                      </m:sub>
                      <m:sup>
                        <m:r>
                          <a:rPr lang="en-US" altLang="ja-JP" sz="1600" i="1">
                            <a:latin typeface="Cambria Math"/>
                            <a:ea typeface="Cambria Math"/>
                          </a:rPr>
                          <m:t>𝑆</m:t>
                        </m:r>
                      </m:sup>
                      <m:e>
                        <m:d>
                          <m:dPr>
                            <m:ctrlPr>
                              <a:rPr lang="en-US" altLang="ja-JP" sz="1600" i="1">
                                <a:latin typeface="Cambria Math"/>
                              </a:rPr>
                            </m:ctrlPr>
                          </m:dPr>
                          <m:e>
                            <m:sSub>
                              <m:sSubPr>
                                <m:ctrlPr>
                                  <a:rPr lang="en-US" altLang="ja-JP" sz="1600" i="1">
                                    <a:latin typeface="Cambria Math"/>
                                  </a:rPr>
                                </m:ctrlPr>
                              </m:sSubPr>
                              <m:e>
                                <m:r>
                                  <a:rPr lang="en-US" altLang="ja-JP" sz="1600">
                                    <a:latin typeface="Cambria Math"/>
                                  </a:rPr>
                                  <m:t>𝛻</m:t>
                                </m:r>
                              </m:e>
                              <m:sub>
                                <m:sSub>
                                  <m:sSubPr>
                                    <m:ctrlPr>
                                      <a:rPr lang="en-US" altLang="ja-JP" sz="1600" b="0" i="1" smtClean="0">
                                        <a:latin typeface="Cambria Math"/>
                                      </a:rPr>
                                    </m:ctrlPr>
                                  </m:sSubPr>
                                  <m:e>
                                    <m:r>
                                      <a:rPr lang="en-US" altLang="ja-JP" sz="1600" i="1">
                                        <a:latin typeface="Cambria Math"/>
                                      </a:rPr>
                                      <m:t>𝜆</m:t>
                                    </m:r>
                                  </m:e>
                                  <m:sub>
                                    <m:r>
                                      <a:rPr lang="en-US" altLang="ja-JP" sz="1600" b="0" i="1" smtClean="0">
                                        <a:latin typeface="Cambria Math"/>
                                      </a:rPr>
                                      <m:t>𝜋</m:t>
                                    </m:r>
                                  </m:sub>
                                </m:sSub>
                              </m:sub>
                            </m:sSub>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d>
                        <m:d>
                          <m:dPr>
                            <m:ctrlPr>
                              <a:rPr lang="en-US" altLang="ja-JP" sz="1600" i="1">
                                <a:latin typeface="Cambria Math"/>
                              </a:rPr>
                            </m:ctrlPr>
                          </m:dPr>
                          <m:e>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𝑝</m:t>
                                </m:r>
                                <m:d>
                                  <m:dPr>
                                    <m:ctrlPr>
                                      <a:rPr lang="en-US" altLang="ja-JP" sz="1600" i="1">
                                        <a:latin typeface="Cambria Math"/>
                                      </a:rPr>
                                    </m:ctrlPr>
                                  </m:dPr>
                                  <m:e>
                                    <m:r>
                                      <a:rPr lang="en-US" altLang="ja-JP" sz="1600" i="1">
                                        <a:latin typeface="Cambria Math"/>
                                      </a:rPr>
                                      <m:t>𝑥</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e>
                                </m:d>
                                <m:r>
                                  <a:rPr lang="en-US" altLang="ja-JP" sz="1600" i="1">
                                    <a:latin typeface="Cambria Math"/>
                                  </a:rPr>
                                  <m:t>−</m:t>
                                </m:r>
                                <m:func>
                                  <m:funcPr>
                                    <m:ctrlPr>
                                      <a:rPr lang="en-US" altLang="ja-JP" sz="1600" i="1">
                                        <a:latin typeface="Cambria Math"/>
                                      </a:rPr>
                                    </m:ctrlPr>
                                  </m:funcPr>
                                  <m:fName>
                                    <m:r>
                                      <m:rPr>
                                        <m:sty m:val="p"/>
                                      </m:rPr>
                                      <a:rPr lang="en-US" altLang="ja-JP" sz="1600">
                                        <a:latin typeface="Cambria Math"/>
                                      </a:rPr>
                                      <m:t>log</m:t>
                                    </m:r>
                                  </m:fName>
                                  <m:e>
                                    <m:r>
                                      <a:rPr lang="en-US" altLang="ja-JP" sz="1600" i="1">
                                        <a:latin typeface="Cambria Math"/>
                                      </a:rPr>
                                      <m:t>𝑞</m:t>
                                    </m:r>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𝑧</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𝜇</m:t>
                                        </m:r>
                                      </m:e>
                                      <m:sub>
                                        <m:r>
                                          <a:rPr lang="en-US" altLang="ja-JP" sz="1600" b="0" i="1" smtClean="0">
                                            <a:latin typeface="Cambria Math"/>
                                          </a:rPr>
                                          <m:t>𝑠</m:t>
                                        </m:r>
                                      </m:sub>
                                    </m:sSub>
                                    <m:r>
                                      <a:rPr lang="en-US" altLang="ja-JP" sz="1600" i="1">
                                        <a:latin typeface="Cambria Math"/>
                                      </a:rPr>
                                      <m:t>,</m:t>
                                    </m:r>
                                    <m:sSub>
                                      <m:sSubPr>
                                        <m:ctrlPr>
                                          <a:rPr lang="en-US" altLang="ja-JP" sz="1600" b="0" i="1" smtClean="0">
                                            <a:latin typeface="Cambria Math"/>
                                          </a:rPr>
                                        </m:ctrlPr>
                                      </m:sSubPr>
                                      <m:e>
                                        <m:r>
                                          <a:rPr lang="en-US" altLang="ja-JP" sz="1600" i="1">
                                            <a:latin typeface="Cambria Math"/>
                                          </a:rPr>
                                          <m:t>𝜋</m:t>
                                        </m:r>
                                      </m:e>
                                      <m:sub>
                                        <m:r>
                                          <a:rPr lang="en-US" altLang="ja-JP" sz="1600" b="0" i="1" smtClean="0">
                                            <a:latin typeface="Cambria Math"/>
                                          </a:rPr>
                                          <m:t>𝑠</m:t>
                                        </m:r>
                                      </m:sub>
                                    </m:sSub>
                                    <m:r>
                                      <a:rPr lang="en-US" altLang="ja-JP" sz="1600" i="1">
                                        <a:latin typeface="Cambria Math"/>
                                      </a:rPr>
                                      <m:t>)</m:t>
                                    </m:r>
                                  </m:e>
                                </m:func>
                              </m:e>
                            </m:func>
                          </m:e>
                        </m:d>
                      </m:e>
                    </m:nary>
                  </m:oMath>
                </a14:m>
                <a:endParaRPr lang="en-US" altLang="ja-JP" sz="1600" dirty="0"/>
              </a:p>
              <a:p>
                <a:endParaRPr lang="ja-JP" altLang="en-US" sz="1600" dirty="0"/>
              </a:p>
              <a:p>
                <a:r>
                  <a:rPr kumimoji="1" lang="en-US" altLang="ja-JP" sz="1600" dirty="0"/>
                  <a:t>	</a:t>
                </a:r>
                <a14:m>
                  <m:oMath xmlns:m="http://schemas.openxmlformats.org/officeDocument/2006/math">
                    <m:r>
                      <a:rPr kumimoji="1" lang="en-US" altLang="ja-JP" sz="1600" b="0" i="1" smtClean="0">
                        <a:latin typeface="Cambria Math"/>
                      </a:rPr>
                      <m:t>𝑡</m:t>
                    </m:r>
                    <m:r>
                      <a:rPr kumimoji="1" lang="en-US" altLang="ja-JP" sz="1600" b="0" i="1" smtClean="0">
                        <a:latin typeface="Cambria Math"/>
                      </a:rPr>
                      <m:t>=</m:t>
                    </m:r>
                    <m:r>
                      <a:rPr kumimoji="1" lang="en-US" altLang="ja-JP" sz="1600" b="0" i="1" smtClean="0">
                        <a:latin typeface="Cambria Math"/>
                      </a:rPr>
                      <m:t>𝑡</m:t>
                    </m:r>
                    <m:r>
                      <a:rPr kumimoji="1" lang="en-US" altLang="ja-JP" sz="1600" b="0" i="1" smtClean="0">
                        <a:latin typeface="Cambria Math"/>
                      </a:rPr>
                      <m:t>+1</m:t>
                    </m:r>
                  </m:oMath>
                </a14:m>
                <a:endParaRPr kumimoji="1" lang="en-US" altLang="ja-JP" sz="1600" dirty="0"/>
              </a:p>
              <a:p>
                <a:r>
                  <a:rPr lang="en-US" altLang="ja-JP" sz="1600" b="1" dirty="0"/>
                  <a:t>end</a:t>
                </a:r>
                <a:endParaRPr kumimoji="1" lang="ja-JP" altLang="en-US" sz="1600" b="1"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0" y="333373"/>
                <a:ext cx="9144000" cy="5870453"/>
              </a:xfrm>
              <a:prstGeom prst="rect">
                <a:avLst/>
              </a:prstGeom>
              <a:blipFill rotWithShape="1">
                <a:blip r:embed="rId3"/>
                <a:stretch>
                  <a:fillRect l="-333" t="-312" b="-415"/>
                </a:stretch>
              </a:blipFill>
            </p:spPr>
            <p:txBody>
              <a:bodyPr/>
              <a:lstStyle/>
              <a:p>
                <a:r>
                  <a:rPr lang="ja-JP" altLang="en-US">
                    <a:noFill/>
                  </a:rPr>
                  <a:t> </a:t>
                </a:r>
              </a:p>
            </p:txBody>
          </p:sp>
        </mc:Fallback>
      </mc:AlternateContent>
      <p:cxnSp>
        <p:nvCxnSpPr>
          <p:cNvPr id="7" name="直線矢印コネクタ 6"/>
          <p:cNvCxnSpPr/>
          <p:nvPr/>
        </p:nvCxnSpPr>
        <p:spPr>
          <a:xfrm flipH="1">
            <a:off x="316383" y="2924944"/>
            <a:ext cx="7145" cy="2970176"/>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p:cNvSpPr txBox="1"/>
              <p:nvPr/>
            </p:nvSpPr>
            <p:spPr>
              <a:xfrm>
                <a:off x="5329239" y="1019175"/>
                <a:ext cx="1763042"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a:rPr>
                      <m:t>𝑝</m:t>
                    </m:r>
                  </m:oMath>
                </a14:m>
                <a:r>
                  <a:rPr kumimoji="1" lang="ja-JP" altLang="en-US" dirty="0" smtClean="0"/>
                  <a:t>も更新される。</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5329239" y="1019175"/>
                <a:ext cx="1763042" cy="369332"/>
              </a:xfrm>
              <a:prstGeom prst="rect">
                <a:avLst/>
              </a:prstGeom>
              <a:blipFill rotWithShape="1">
                <a:blip r:embed="rId4"/>
                <a:stretch>
                  <a:fillRect t="-13115" r="-1038" b="-19672"/>
                </a:stretch>
              </a:blipFill>
            </p:spPr>
            <p:txBody>
              <a:bodyPr/>
              <a:lstStyle/>
              <a:p>
                <a:r>
                  <a:rPr lang="ja-JP" altLang="en-US">
                    <a:noFill/>
                  </a:rPr>
                  <a:t> </a:t>
                </a:r>
              </a:p>
            </p:txBody>
          </p:sp>
        </mc:Fallback>
      </mc:AlternateContent>
      <p:sp>
        <p:nvSpPr>
          <p:cNvPr id="4" name="テキスト ボックス 3"/>
          <p:cNvSpPr txBox="1"/>
          <p:nvPr/>
        </p:nvSpPr>
        <p:spPr>
          <a:xfrm>
            <a:off x="1583668" y="6009777"/>
            <a:ext cx="5976664" cy="369332"/>
          </a:xfrm>
          <a:prstGeom prst="rect">
            <a:avLst/>
          </a:prstGeom>
          <a:noFill/>
        </p:spPr>
        <p:txBody>
          <a:bodyPr wrap="square" rtlCol="0">
            <a:spAutoFit/>
          </a:bodyPr>
          <a:lstStyle/>
          <a:p>
            <a:r>
              <a:rPr kumimoji="1" lang="en-US" altLang="ja-JP" dirty="0" err="1" smtClean="0"/>
              <a:t>Tensorflow</a:t>
            </a:r>
            <a:r>
              <a:rPr kumimoji="1" lang="en-US" altLang="ja-JP" dirty="0" smtClean="0"/>
              <a:t>(Ver. 1.3)</a:t>
            </a:r>
            <a:r>
              <a:rPr kumimoji="1" lang="ja-JP" altLang="en-US" dirty="0" smtClean="0"/>
              <a:t>を利用して当該アルゴリズムを実装する。</a:t>
            </a:r>
            <a:endParaRPr kumimoji="1" lang="ja-JP" altLang="en-US" dirty="0"/>
          </a:p>
        </p:txBody>
      </p:sp>
      <p:sp>
        <p:nvSpPr>
          <p:cNvPr id="11" name="テキスト ボックス 10"/>
          <p:cNvSpPr txBox="1"/>
          <p:nvPr/>
        </p:nvSpPr>
        <p:spPr>
          <a:xfrm>
            <a:off x="2141984" y="6383794"/>
            <a:ext cx="4860032" cy="338554"/>
          </a:xfrm>
          <a:prstGeom prst="rect">
            <a:avLst/>
          </a:prstGeom>
          <a:noFill/>
        </p:spPr>
        <p:txBody>
          <a:bodyPr wrap="square" rtlCol="0">
            <a:spAutoFit/>
          </a:bodyPr>
          <a:lstStyle/>
          <a:p>
            <a:r>
              <a:rPr kumimoji="1" lang="ja-JP" altLang="en-US" sz="1600" dirty="0" smtClean="0"/>
              <a:t>当該アルゴリズムは</a:t>
            </a:r>
            <a:r>
              <a:rPr kumimoji="1" lang="en-US" altLang="ja-JP" sz="1600" dirty="0" smtClean="0"/>
              <a:t>Basic BBVI</a:t>
            </a:r>
            <a:r>
              <a:rPr kumimoji="1" lang="ja-JP" altLang="en-US" sz="1600" dirty="0" smtClean="0"/>
              <a:t>クラスに実装する。</a:t>
            </a:r>
            <a:endParaRPr kumimoji="1" lang="ja-JP" altLang="en-US" sz="1600" dirty="0"/>
          </a:p>
        </p:txBody>
      </p:sp>
    </p:spTree>
    <p:extLst>
      <p:ext uri="{BB962C8B-B14F-4D97-AF65-F5344CB8AC3E}">
        <p14:creationId xmlns:p14="http://schemas.microsoft.com/office/powerpoint/2010/main" val="306455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55576" y="371034"/>
            <a:ext cx="2376264" cy="923330"/>
          </a:xfrm>
          <a:prstGeom prst="rect">
            <a:avLst/>
          </a:prstGeom>
          <a:noFill/>
        </p:spPr>
        <p:txBody>
          <a:bodyPr wrap="square" rtlCol="0">
            <a:spAutoFit/>
          </a:bodyPr>
          <a:lstStyle/>
          <a:p>
            <a:r>
              <a:rPr lang="ja-JP" altLang="en-US" dirty="0" smtClean="0"/>
              <a:t>コンストラクタ</a:t>
            </a:r>
            <a:endParaRPr lang="en-US" altLang="ja-JP" dirty="0" smtClean="0"/>
          </a:p>
          <a:p>
            <a:r>
              <a:rPr kumimoji="1" lang="en-US" altLang="ja-JP" dirty="0"/>
              <a:t> </a:t>
            </a:r>
            <a:r>
              <a:rPr kumimoji="1" lang="en-US" altLang="ja-JP" dirty="0" smtClean="0"/>
              <a:t> </a:t>
            </a:r>
            <a:r>
              <a:rPr kumimoji="1" lang="ja-JP" altLang="en-US" dirty="0" smtClean="0"/>
              <a:t>初期値設</a:t>
            </a:r>
            <a:endParaRPr kumimoji="1" lang="en-US" altLang="ja-JP" dirty="0" smtClean="0"/>
          </a:p>
          <a:p>
            <a:r>
              <a:rPr lang="en-US" altLang="ja-JP" dirty="0"/>
              <a:t> </a:t>
            </a:r>
            <a:r>
              <a:rPr lang="en-US" altLang="ja-JP" dirty="0" smtClean="0"/>
              <a:t> </a:t>
            </a:r>
            <a:r>
              <a:rPr kumimoji="1" lang="ja-JP" altLang="en-US" dirty="0" smtClean="0"/>
              <a:t>（</a:t>
            </a:r>
            <a:r>
              <a:rPr kumimoji="1" lang="en-US" altLang="ja-JP" dirty="0" smtClean="0"/>
              <a:t>Tensor</a:t>
            </a:r>
            <a:r>
              <a:rPr kumimoji="1" lang="ja-JP" altLang="en-US" dirty="0" smtClean="0"/>
              <a:t>の初期化込）</a:t>
            </a:r>
            <a:endParaRPr kumimoji="1" lang="ja-JP" altLang="en-US" dirty="0"/>
          </a:p>
        </p:txBody>
      </p:sp>
      <p:sp>
        <p:nvSpPr>
          <p:cNvPr id="3" name="テキスト ボックス 2"/>
          <p:cNvSpPr txBox="1"/>
          <p:nvPr/>
        </p:nvSpPr>
        <p:spPr>
          <a:xfrm>
            <a:off x="683568" y="1556792"/>
            <a:ext cx="3096344" cy="369332"/>
          </a:xfrm>
          <a:prstGeom prst="rect">
            <a:avLst/>
          </a:prstGeom>
          <a:noFill/>
        </p:spPr>
        <p:txBody>
          <a:bodyPr wrap="square" rtlCol="0">
            <a:spAutoFit/>
          </a:bodyPr>
          <a:lstStyle/>
          <a:p>
            <a:r>
              <a:rPr lang="ja-JP" altLang="en-US" dirty="0"/>
              <a:t>更新に使う</a:t>
            </a:r>
            <a:r>
              <a:rPr lang="ja-JP" altLang="en-US" dirty="0" smtClean="0"/>
              <a:t>関数</a:t>
            </a:r>
            <a:r>
              <a:rPr lang="en-US" altLang="ja-JP" dirty="0"/>
              <a:t> </a:t>
            </a:r>
            <a:r>
              <a:rPr lang="en-US" altLang="ja-JP" dirty="0" err="1" smtClean="0"/>
              <a:t>UpdateFunc</a:t>
            </a:r>
            <a:r>
              <a:rPr lang="en-US" altLang="ja-JP" dirty="0" smtClean="0"/>
              <a:t>()</a:t>
            </a:r>
            <a:endParaRPr kumimoji="1" lang="ja-JP" altLang="en-US" dirty="0"/>
          </a:p>
        </p:txBody>
      </p:sp>
      <p:sp>
        <p:nvSpPr>
          <p:cNvPr id="4" name="テキスト ボックス 3"/>
          <p:cNvSpPr txBox="1"/>
          <p:nvPr/>
        </p:nvSpPr>
        <p:spPr>
          <a:xfrm>
            <a:off x="683568" y="2492896"/>
            <a:ext cx="3600400" cy="1477328"/>
          </a:xfrm>
          <a:prstGeom prst="rect">
            <a:avLst/>
          </a:prstGeom>
          <a:noFill/>
        </p:spPr>
        <p:txBody>
          <a:bodyPr wrap="square" rtlCol="0">
            <a:spAutoFit/>
          </a:bodyPr>
          <a:lstStyle/>
          <a:p>
            <a:r>
              <a:rPr lang="en-US" altLang="ja-JP" dirty="0" smtClean="0"/>
              <a:t>Fit</a:t>
            </a:r>
            <a:r>
              <a:rPr lang="ja-JP" altLang="en-US" dirty="0" smtClean="0"/>
              <a:t>関数</a:t>
            </a:r>
            <a:endParaRPr lang="en-US" altLang="ja-JP" dirty="0" smtClean="0"/>
          </a:p>
          <a:p>
            <a:r>
              <a:rPr kumimoji="1" lang="ja-JP" altLang="en-US" dirty="0"/>
              <a:t>　</a:t>
            </a:r>
            <a:r>
              <a:rPr kumimoji="1" lang="en-US" altLang="ja-JP" dirty="0" err="1" smtClean="0"/>
              <a:t>session.run</a:t>
            </a:r>
            <a:r>
              <a:rPr kumimoji="1" lang="en-US" altLang="ja-JP" dirty="0" smtClean="0"/>
              <a:t>(</a:t>
            </a:r>
            <a:r>
              <a:rPr kumimoji="1" lang="en-US" altLang="ja-JP" dirty="0" err="1" smtClean="0"/>
              <a:t>init</a:t>
            </a:r>
            <a:r>
              <a:rPr kumimoji="1" lang="en-US" altLang="ja-JP" dirty="0" smtClean="0"/>
              <a:t>)</a:t>
            </a:r>
          </a:p>
          <a:p>
            <a:r>
              <a:rPr lang="en-US" altLang="ja-JP" dirty="0"/>
              <a:t> </a:t>
            </a:r>
            <a:r>
              <a:rPr lang="en-US" altLang="ja-JP" dirty="0" smtClean="0"/>
              <a:t>  res=</a:t>
            </a:r>
            <a:r>
              <a:rPr lang="en-US" altLang="ja-JP" dirty="0" err="1" smtClean="0"/>
              <a:t>UpdateFunc</a:t>
            </a:r>
            <a:r>
              <a:rPr lang="en-US" altLang="ja-JP" dirty="0" smtClean="0"/>
              <a:t>()</a:t>
            </a:r>
          </a:p>
          <a:p>
            <a:r>
              <a:rPr kumimoji="1" lang="en-US" altLang="ja-JP" dirty="0" smtClean="0"/>
              <a:t>   for epoch in range(</a:t>
            </a:r>
            <a:r>
              <a:rPr kumimoji="1" lang="en-US" altLang="ja-JP" dirty="0" err="1" smtClean="0"/>
              <a:t>num_epochs</a:t>
            </a:r>
            <a:r>
              <a:rPr kumimoji="1" lang="en-US" altLang="ja-JP" dirty="0" smtClean="0"/>
              <a:t>)</a:t>
            </a:r>
          </a:p>
          <a:p>
            <a:r>
              <a:rPr kumimoji="1" lang="en-US" altLang="ja-JP" dirty="0" smtClean="0"/>
              <a:t>   </a:t>
            </a:r>
            <a:r>
              <a:rPr kumimoji="1" lang="en-US" altLang="ja-JP" dirty="0" err="1" smtClean="0"/>
              <a:t>session.run</a:t>
            </a:r>
            <a:r>
              <a:rPr kumimoji="1" lang="en-US" altLang="ja-JP" dirty="0" smtClean="0"/>
              <a:t>(res)</a:t>
            </a:r>
            <a:endParaRPr kumimoji="1" lang="ja-JP" altLang="en-US" dirty="0"/>
          </a:p>
        </p:txBody>
      </p:sp>
      <p:cxnSp>
        <p:nvCxnSpPr>
          <p:cNvPr id="6" name="直線矢印コネクタ 5"/>
          <p:cNvCxnSpPr>
            <a:stCxn id="8" idx="1"/>
            <a:endCxn id="3" idx="3"/>
          </p:cNvCxnSpPr>
          <p:nvPr/>
        </p:nvCxnSpPr>
        <p:spPr>
          <a:xfrm flipH="1">
            <a:off x="3779912" y="1741458"/>
            <a:ext cx="934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14386" y="1418292"/>
            <a:ext cx="2736304" cy="646331"/>
          </a:xfrm>
          <a:prstGeom prst="rect">
            <a:avLst/>
          </a:prstGeom>
          <a:noFill/>
        </p:spPr>
        <p:txBody>
          <a:bodyPr wrap="square" rtlCol="0">
            <a:spAutoFit/>
          </a:bodyPr>
          <a:lstStyle/>
          <a:p>
            <a:r>
              <a:rPr kumimoji="1" lang="ja-JP" altLang="en-US" dirty="0" smtClean="0"/>
              <a:t>パラメータ更新処理のための計算グラフの構築</a:t>
            </a:r>
            <a:endParaRPr kumimoji="1" lang="ja-JP" altLang="en-US" dirty="0"/>
          </a:p>
        </p:txBody>
      </p:sp>
      <p:sp>
        <p:nvSpPr>
          <p:cNvPr id="10" name="正方形/長方形 9"/>
          <p:cNvSpPr/>
          <p:nvPr/>
        </p:nvSpPr>
        <p:spPr>
          <a:xfrm>
            <a:off x="0" y="0"/>
            <a:ext cx="9144000" cy="2606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t>Tensorflow</a:t>
            </a:r>
            <a:r>
              <a:rPr kumimoji="1" lang="ja-JP" altLang="en-US" b="1" dirty="0" smtClean="0"/>
              <a:t>の実装の流れ</a:t>
            </a:r>
            <a:endParaRPr kumimoji="1" lang="ja-JP" altLang="en-US" b="1" dirty="0"/>
          </a:p>
        </p:txBody>
      </p:sp>
    </p:spTree>
    <p:extLst>
      <p:ext uri="{BB962C8B-B14F-4D97-AF65-F5344CB8AC3E}">
        <p14:creationId xmlns:p14="http://schemas.microsoft.com/office/powerpoint/2010/main" val="206984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9144000" cy="2606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t>Tensorflow</a:t>
            </a:r>
            <a:r>
              <a:rPr lang="ja-JP" altLang="en-US" b="1" dirty="0" err="1"/>
              <a:t>で</a:t>
            </a:r>
            <a:r>
              <a:rPr lang="ja-JP" altLang="en-US" b="1" dirty="0" err="1" smtClean="0"/>
              <a:t>の</a:t>
            </a:r>
            <a:r>
              <a:rPr lang="ja-JP" altLang="en-US" b="1" dirty="0" smtClean="0"/>
              <a:t>計算処理過程</a:t>
            </a:r>
            <a:endParaRPr kumimoji="1" lang="ja-JP" altLang="en-US" b="1" dirty="0"/>
          </a:p>
        </p:txBody>
      </p:sp>
      <p:sp>
        <p:nvSpPr>
          <p:cNvPr id="4" name="角丸四角形 3"/>
          <p:cNvSpPr/>
          <p:nvPr/>
        </p:nvSpPr>
        <p:spPr>
          <a:xfrm>
            <a:off x="179512" y="1196752"/>
            <a:ext cx="1008112" cy="360040"/>
          </a:xfrm>
          <a:prstGeom prst="round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初期化</a:t>
            </a:r>
            <a:endParaRPr kumimoji="1" lang="ja-JP" altLang="en-US" sz="1600" dirty="0"/>
          </a:p>
        </p:txBody>
      </p:sp>
      <p:grpSp>
        <p:nvGrpSpPr>
          <p:cNvPr id="8" name="グループ化 7"/>
          <p:cNvGrpSpPr/>
          <p:nvPr/>
        </p:nvGrpSpPr>
        <p:grpSpPr>
          <a:xfrm>
            <a:off x="1979712" y="548680"/>
            <a:ext cx="6696744" cy="4032448"/>
            <a:chOff x="2123728" y="548680"/>
            <a:chExt cx="6552728" cy="4032448"/>
          </a:xfrm>
        </p:grpSpPr>
        <p:sp>
          <p:nvSpPr>
            <p:cNvPr id="5" name="正方形/長方形 4"/>
            <p:cNvSpPr/>
            <p:nvPr/>
          </p:nvSpPr>
          <p:spPr>
            <a:xfrm>
              <a:off x="2123728" y="548680"/>
              <a:ext cx="6552728" cy="4032448"/>
            </a:xfrm>
            <a:prstGeom prst="rect">
              <a:avLst/>
            </a:prstGeom>
            <a:no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123728" y="548680"/>
              <a:ext cx="1008112" cy="288032"/>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Session</a:t>
              </a:r>
              <a:endParaRPr kumimoji="1" lang="ja-JP" altLang="en-US" dirty="0"/>
            </a:p>
          </p:txBody>
        </p:sp>
      </p:grpSp>
      <p:sp>
        <p:nvSpPr>
          <p:cNvPr id="7" name="角丸四角形 6"/>
          <p:cNvSpPr/>
          <p:nvPr/>
        </p:nvSpPr>
        <p:spPr>
          <a:xfrm>
            <a:off x="2555776" y="1124744"/>
            <a:ext cx="1800200" cy="504056"/>
          </a:xfrm>
          <a:prstGeom prst="round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変分パラメータの更新処理</a:t>
            </a:r>
            <a:endParaRPr kumimoji="1" lang="ja-JP" altLang="en-US" sz="1600" dirty="0"/>
          </a:p>
        </p:txBody>
      </p:sp>
      <p:sp>
        <p:nvSpPr>
          <p:cNvPr id="9" name="角丸四角形 8"/>
          <p:cNvSpPr/>
          <p:nvPr/>
        </p:nvSpPr>
        <p:spPr>
          <a:xfrm>
            <a:off x="5580112" y="1124744"/>
            <a:ext cx="1800200" cy="504056"/>
          </a:xfrm>
          <a:prstGeom prst="round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確率分布の更新</a:t>
            </a:r>
            <a:endParaRPr kumimoji="1" lang="ja-JP" altLang="en-US" sz="1600" dirty="0"/>
          </a:p>
        </p:txBody>
      </p:sp>
      <p:sp>
        <p:nvSpPr>
          <p:cNvPr id="10" name="左中かっこ 9"/>
          <p:cNvSpPr/>
          <p:nvPr/>
        </p:nvSpPr>
        <p:spPr>
          <a:xfrm>
            <a:off x="179512" y="1964739"/>
            <a:ext cx="144016" cy="1200329"/>
          </a:xfrm>
          <a:prstGeom prst="leftBrace">
            <a:avLst/>
          </a:prstGeom>
          <a:ln>
            <a:solidFill>
              <a:srgbClr val="00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323528" y="1964739"/>
            <a:ext cx="1512168" cy="1200329"/>
          </a:xfrm>
          <a:prstGeom prst="rect">
            <a:avLst/>
          </a:prstGeom>
          <a:noFill/>
        </p:spPr>
        <p:txBody>
          <a:bodyPr wrap="square" rtlCol="0">
            <a:spAutoFit/>
          </a:bodyPr>
          <a:lstStyle/>
          <a:p>
            <a:pPr marL="342900" indent="-342900">
              <a:buFont typeface="+mj-lt"/>
              <a:buAutoNum type="arabicPeriod"/>
            </a:pPr>
            <a:r>
              <a:rPr kumimoji="1" lang="ja-JP" altLang="en-US" sz="1200" dirty="0" smtClean="0"/>
              <a:t>定数の定義</a:t>
            </a:r>
            <a:endParaRPr kumimoji="1" lang="en-US" altLang="ja-JP" sz="1200" dirty="0" smtClean="0"/>
          </a:p>
          <a:p>
            <a:pPr marL="342900" indent="-342900">
              <a:buFont typeface="+mj-lt"/>
              <a:buAutoNum type="arabicPeriod"/>
            </a:pPr>
            <a:r>
              <a:rPr lang="ja-JP" altLang="en-US" sz="1200" dirty="0"/>
              <a:t>変分パラメータの</a:t>
            </a:r>
            <a:r>
              <a:rPr lang="ja-JP" altLang="en-US" sz="1200" dirty="0" smtClean="0"/>
              <a:t>定義</a:t>
            </a:r>
            <a:endParaRPr lang="en-US" altLang="ja-JP" sz="1200" dirty="0" smtClean="0"/>
          </a:p>
          <a:p>
            <a:pPr marL="342900" indent="-342900">
              <a:buFont typeface="+mj-lt"/>
              <a:buAutoNum type="arabicPeriod"/>
            </a:pPr>
            <a:r>
              <a:rPr kumimoji="1" lang="ja-JP" altLang="en-US" sz="1200" dirty="0"/>
              <a:t>確率分布の</a:t>
            </a:r>
            <a:r>
              <a:rPr kumimoji="1" lang="ja-JP" altLang="en-US" sz="1200" dirty="0" smtClean="0"/>
              <a:t>定義</a:t>
            </a:r>
            <a:endParaRPr kumimoji="1" lang="en-US" altLang="ja-JP" sz="1200" dirty="0" smtClean="0"/>
          </a:p>
          <a:p>
            <a:pPr marL="342900" indent="-342900">
              <a:buFont typeface="+mj-lt"/>
              <a:buAutoNum type="arabicPeriod"/>
            </a:pPr>
            <a:r>
              <a:rPr lang="ja-JP" altLang="en-US" sz="1200" dirty="0"/>
              <a:t>その他の定義</a:t>
            </a:r>
            <a:endParaRPr kumimoji="1" lang="ja-JP" altLang="en-US" sz="1200" dirty="0"/>
          </a:p>
        </p:txBody>
      </p:sp>
      <p:cxnSp>
        <p:nvCxnSpPr>
          <p:cNvPr id="13" name="カギ線コネクタ 12"/>
          <p:cNvCxnSpPr>
            <a:stCxn id="4" idx="1"/>
            <a:endCxn id="10" idx="1"/>
          </p:cNvCxnSpPr>
          <p:nvPr/>
        </p:nvCxnSpPr>
        <p:spPr>
          <a:xfrm rot="10800000" flipV="1">
            <a:off x="179512" y="1376772"/>
            <a:ext cx="12700" cy="1188132"/>
          </a:xfrm>
          <a:prstGeom prst="bentConnector3">
            <a:avLst>
              <a:gd name="adj1" fmla="val 916984"/>
            </a:avLst>
          </a:prstGeom>
          <a:ln>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4" idx="3"/>
            <a:endCxn id="7" idx="1"/>
          </p:cNvCxnSpPr>
          <p:nvPr/>
        </p:nvCxnSpPr>
        <p:spPr>
          <a:xfrm>
            <a:off x="1187624" y="1376772"/>
            <a:ext cx="1368152" cy="0"/>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p:sp>
        <p:nvSpPr>
          <p:cNvPr id="20" name="左中かっこ 19"/>
          <p:cNvSpPr/>
          <p:nvPr/>
        </p:nvSpPr>
        <p:spPr>
          <a:xfrm>
            <a:off x="2411760" y="1962437"/>
            <a:ext cx="288032" cy="1844336"/>
          </a:xfrm>
          <a:prstGeom prst="leftBrace">
            <a:avLst/>
          </a:prstGeom>
          <a:noFill/>
          <a:ln>
            <a:solidFill>
              <a:srgbClr val="00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2699792" y="2015843"/>
            <a:ext cx="2088232" cy="1754326"/>
          </a:xfrm>
          <a:prstGeom prst="rect">
            <a:avLst/>
          </a:prstGeom>
          <a:noFill/>
        </p:spPr>
        <p:txBody>
          <a:bodyPr wrap="square" rtlCol="0">
            <a:spAutoFit/>
          </a:bodyPr>
          <a:lstStyle/>
          <a:p>
            <a:pPr marL="342900" indent="-342900">
              <a:buFont typeface="+mj-lt"/>
              <a:buAutoNum type="arabicPeriod"/>
            </a:pPr>
            <a:r>
              <a:rPr kumimoji="1" lang="ja-JP" altLang="en-US" sz="1200" dirty="0" smtClean="0"/>
              <a:t>サンプリング</a:t>
            </a:r>
            <a:endParaRPr kumimoji="1" lang="en-US" altLang="ja-JP" sz="1200" dirty="0" smtClean="0"/>
          </a:p>
          <a:p>
            <a:pPr marL="342900" indent="-342900">
              <a:buFont typeface="+mj-lt"/>
              <a:buAutoNum type="arabicPeriod"/>
            </a:pPr>
            <a:r>
              <a:rPr lang="ja-JP" altLang="en-US" sz="1200" dirty="0"/>
              <a:t>対数</a:t>
            </a:r>
            <a:r>
              <a:rPr lang="ja-JP" altLang="en-US" sz="1200" dirty="0" smtClean="0"/>
              <a:t>確率密度の計算</a:t>
            </a:r>
            <a:endParaRPr lang="en-US" altLang="ja-JP" sz="1200" dirty="0" smtClean="0"/>
          </a:p>
          <a:p>
            <a:pPr marL="342900" indent="-342900">
              <a:buFont typeface="+mj-lt"/>
              <a:buAutoNum type="arabicPeriod"/>
            </a:pPr>
            <a:r>
              <a:rPr kumimoji="1" lang="ja-JP" altLang="en-US" sz="1200" dirty="0"/>
              <a:t>変分</a:t>
            </a:r>
            <a:r>
              <a:rPr kumimoji="1" lang="ja-JP" altLang="en-US" sz="1200" dirty="0" smtClean="0"/>
              <a:t>パラメータでの勾配の計算</a:t>
            </a:r>
            <a:endParaRPr kumimoji="1" lang="en-US" altLang="ja-JP" sz="1200" dirty="0" smtClean="0"/>
          </a:p>
          <a:p>
            <a:pPr marL="342900" indent="-342900">
              <a:buFont typeface="+mj-lt"/>
              <a:buAutoNum type="arabicPeriod"/>
            </a:pPr>
            <a:r>
              <a:rPr lang="ja-JP" altLang="en-US" sz="1200" dirty="0"/>
              <a:t>更新式の</a:t>
            </a:r>
            <a:r>
              <a:rPr lang="ja-JP" altLang="en-US" sz="1200" dirty="0" smtClean="0"/>
              <a:t>計算</a:t>
            </a:r>
            <a:endParaRPr lang="en-US" altLang="ja-JP" sz="1200" dirty="0" smtClean="0"/>
          </a:p>
          <a:p>
            <a:pPr marL="342900" indent="-342900">
              <a:buFont typeface="+mj-lt"/>
              <a:buAutoNum type="arabicPeriod"/>
            </a:pPr>
            <a:r>
              <a:rPr kumimoji="1" lang="ja-JP" altLang="en-US" sz="1200" dirty="0"/>
              <a:t>変分パラメータ</a:t>
            </a:r>
            <a:r>
              <a:rPr kumimoji="1" lang="ja-JP" altLang="en-US" sz="1200" dirty="0" smtClean="0"/>
              <a:t>の更新</a:t>
            </a:r>
            <a:endParaRPr kumimoji="1" lang="en-US" altLang="ja-JP" sz="1200" dirty="0" smtClean="0"/>
          </a:p>
          <a:p>
            <a:pPr marL="342900" indent="-342900">
              <a:buFont typeface="+mj-lt"/>
              <a:buAutoNum type="arabicPeriod"/>
            </a:pPr>
            <a:r>
              <a:rPr lang="ja-JP" altLang="en-US" sz="1200" dirty="0"/>
              <a:t>勾配係数</a:t>
            </a:r>
            <a:r>
              <a:rPr lang="ja-JP" altLang="en-US" sz="1200" dirty="0" smtClean="0"/>
              <a:t>及びタイムステップの更新</a:t>
            </a:r>
            <a:endParaRPr lang="en-US" altLang="ja-JP" sz="1200" dirty="0" smtClean="0"/>
          </a:p>
          <a:p>
            <a:pPr marL="342900" indent="-342900">
              <a:buFont typeface="+mj-lt"/>
              <a:buAutoNum type="arabicPeriod"/>
            </a:pPr>
            <a:r>
              <a:rPr kumimoji="1" lang="ja-JP" altLang="en-US" sz="1200" dirty="0"/>
              <a:t>変分パラメータのケア</a:t>
            </a:r>
          </a:p>
        </p:txBody>
      </p:sp>
      <p:cxnSp>
        <p:nvCxnSpPr>
          <p:cNvPr id="23" name="カギ線コネクタ 22"/>
          <p:cNvCxnSpPr>
            <a:stCxn id="7" idx="1"/>
            <a:endCxn id="20" idx="1"/>
          </p:cNvCxnSpPr>
          <p:nvPr/>
        </p:nvCxnSpPr>
        <p:spPr>
          <a:xfrm rot="10800000" flipV="1">
            <a:off x="2411760" y="1376771"/>
            <a:ext cx="144016" cy="1507833"/>
          </a:xfrm>
          <a:prstGeom prst="bentConnector3">
            <a:avLst>
              <a:gd name="adj1" fmla="val 79034"/>
            </a:avLst>
          </a:prstGeom>
          <a:ln>
            <a:solidFill>
              <a:srgbClr val="004098"/>
            </a:solidFill>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7" idx="3"/>
            <a:endCxn id="9" idx="1"/>
          </p:cNvCxnSpPr>
          <p:nvPr/>
        </p:nvCxnSpPr>
        <p:spPr>
          <a:xfrm>
            <a:off x="4355976" y="1376772"/>
            <a:ext cx="1224136" cy="0"/>
          </a:xfrm>
          <a:prstGeom prst="straightConnector1">
            <a:avLst/>
          </a:prstGeom>
          <a:ln>
            <a:solidFill>
              <a:srgbClr val="004098"/>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5724128" y="2041685"/>
            <a:ext cx="2160240"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dirty="0" smtClean="0"/>
              <a:t>生成モデルの分布の更新</a:t>
            </a:r>
            <a:endParaRPr kumimoji="1" lang="en-US" altLang="ja-JP" sz="1200" dirty="0" smtClean="0"/>
          </a:p>
          <a:p>
            <a:pPr marL="285750" indent="-285750">
              <a:buFont typeface="Arial" panose="020B0604020202020204" pitchFamily="34" charset="0"/>
              <a:buChar char="•"/>
            </a:pPr>
            <a:r>
              <a:rPr lang="ja-JP" altLang="en-US" sz="1200" dirty="0" smtClean="0"/>
              <a:t>変分近似分布の更新</a:t>
            </a:r>
            <a:endParaRPr kumimoji="1" lang="en-US" altLang="ja-JP" sz="1200" dirty="0" smtClean="0"/>
          </a:p>
        </p:txBody>
      </p:sp>
      <p:sp>
        <p:nvSpPr>
          <p:cNvPr id="29" name="左中かっこ 28"/>
          <p:cNvSpPr/>
          <p:nvPr/>
        </p:nvSpPr>
        <p:spPr>
          <a:xfrm>
            <a:off x="5544108" y="1962437"/>
            <a:ext cx="180020" cy="602466"/>
          </a:xfrm>
          <a:prstGeom prst="leftBrace">
            <a:avLst/>
          </a:prstGeom>
          <a:ln>
            <a:solidFill>
              <a:srgbClr val="00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1" name="カギ線コネクタ 30"/>
          <p:cNvCxnSpPr>
            <a:stCxn id="9" idx="1"/>
            <a:endCxn id="29" idx="1"/>
          </p:cNvCxnSpPr>
          <p:nvPr/>
        </p:nvCxnSpPr>
        <p:spPr>
          <a:xfrm rot="10800000" flipV="1">
            <a:off x="5544108" y="1376772"/>
            <a:ext cx="36004" cy="886898"/>
          </a:xfrm>
          <a:prstGeom prst="bentConnector3">
            <a:avLst>
              <a:gd name="adj1" fmla="val 303658"/>
            </a:avLst>
          </a:prstGeom>
          <a:ln>
            <a:solidFill>
              <a:srgbClr val="004098"/>
            </a:solidFill>
          </a:ln>
        </p:spPr>
        <p:style>
          <a:lnRef idx="1">
            <a:schemeClr val="accent1"/>
          </a:lnRef>
          <a:fillRef idx="0">
            <a:schemeClr val="accent1"/>
          </a:fillRef>
          <a:effectRef idx="0">
            <a:schemeClr val="accent1"/>
          </a:effectRef>
          <a:fontRef idx="minor">
            <a:schemeClr val="tx1"/>
          </a:fontRef>
        </p:style>
      </p:cxnSp>
      <p:sp>
        <p:nvSpPr>
          <p:cNvPr id="35" name="下矢印 34"/>
          <p:cNvSpPr/>
          <p:nvPr/>
        </p:nvSpPr>
        <p:spPr>
          <a:xfrm>
            <a:off x="3009980" y="4293096"/>
            <a:ext cx="26587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2555776" y="4941168"/>
            <a:ext cx="6120680" cy="338554"/>
          </a:xfrm>
          <a:prstGeom prst="rect">
            <a:avLst/>
          </a:prstGeom>
          <a:noFill/>
        </p:spPr>
        <p:txBody>
          <a:bodyPr wrap="square" rtlCol="0">
            <a:spAutoFit/>
          </a:bodyPr>
          <a:lstStyle/>
          <a:p>
            <a:r>
              <a:rPr kumimoji="1" lang="ja-JP" altLang="en-US" sz="1600" dirty="0" smtClean="0"/>
              <a:t>各ステップごとに</a:t>
            </a:r>
            <a:r>
              <a:rPr kumimoji="1" lang="en-US" altLang="ja-JP" sz="1600" dirty="0" err="1" smtClean="0"/>
              <a:t>session.run</a:t>
            </a:r>
            <a:r>
              <a:rPr kumimoji="1" lang="en-US" altLang="ja-JP" sz="1600" dirty="0" smtClean="0"/>
              <a:t>()</a:t>
            </a:r>
            <a:r>
              <a:rPr kumimoji="1" lang="ja-JP" altLang="en-US" sz="1600" dirty="0" smtClean="0"/>
              <a:t>を行うことで繰り返し処理される。</a:t>
            </a:r>
            <a:endParaRPr kumimoji="1" lang="ja-JP" altLang="en-US" sz="1600" dirty="0"/>
          </a:p>
        </p:txBody>
      </p:sp>
      <mc:AlternateContent xmlns:mc="http://schemas.openxmlformats.org/markup-compatibility/2006">
        <mc:Choice xmlns:a14="http://schemas.microsoft.com/office/drawing/2010/main" Requires="a14">
          <p:sp>
            <p:nvSpPr>
              <p:cNvPr id="37" name="テキスト ボックス 36"/>
              <p:cNvSpPr txBox="1"/>
              <p:nvPr/>
            </p:nvSpPr>
            <p:spPr>
              <a:xfrm>
                <a:off x="1727684" y="5523465"/>
                <a:ext cx="6948772" cy="945643"/>
              </a:xfrm>
              <a:prstGeom prst="rect">
                <a:avLst/>
              </a:prstGeom>
              <a:noFill/>
            </p:spPr>
            <p:txBody>
              <a:bodyPr wrap="square" rtlCol="0">
                <a:spAutoFit/>
              </a:bodyPr>
              <a:lstStyle/>
              <a:p>
                <a:r>
                  <a:rPr kumimoji="1" lang="en-US" altLang="ja-JP" dirty="0" smtClean="0"/>
                  <a:t>Tensorflow</a:t>
                </a:r>
                <a:r>
                  <a:rPr kumimoji="1" lang="ja-JP" altLang="en-US" dirty="0" smtClean="0"/>
                  <a:t>の</a:t>
                </a:r>
                <a:r>
                  <a:rPr kumimoji="1" lang="en-US" altLang="ja-JP" dirty="0" smtClean="0"/>
                  <a:t>Variable: </a:t>
                </a:r>
                <a:r>
                  <a:rPr kumimoji="1" lang="ja-JP" altLang="en-US" dirty="0" smtClean="0"/>
                  <a:t>変分パラメータ </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𝜇</m:t>
                        </m:r>
                      </m:sub>
                    </m:sSub>
                    <m:r>
                      <a:rPr kumimoji="1" lang="en-US" altLang="ja-JP" b="0" i="1" smtClean="0">
                        <a:latin typeface="Cambria Math"/>
                      </a:rPr>
                      <m:t>, </m:t>
                    </m:r>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𝜋</m:t>
                        </m:r>
                      </m:sub>
                    </m:sSub>
                    <m:r>
                      <a:rPr kumimoji="1" lang="en-US" altLang="ja-JP" b="0" i="1" smtClean="0">
                        <a:latin typeface="Cambria Math"/>
                      </a:rPr>
                      <m:t>, </m:t>
                    </m:r>
                    <m:sSub>
                      <m:sSubPr>
                        <m:ctrlPr>
                          <a:rPr kumimoji="1" lang="en-US" altLang="ja-JP" b="0" i="1" smtClean="0">
                            <a:latin typeface="Cambria Math"/>
                          </a:rPr>
                        </m:ctrlPr>
                      </m:sSubPr>
                      <m:e>
                        <m:r>
                          <a:rPr kumimoji="1" lang="en-US" altLang="ja-JP" b="0" i="1" smtClean="0">
                            <a:latin typeface="Cambria Math"/>
                          </a:rPr>
                          <m:t>𝜆</m:t>
                        </m:r>
                      </m:e>
                      <m:sub>
                        <m:r>
                          <a:rPr kumimoji="1" lang="en-US" altLang="ja-JP" b="0" i="1" smtClean="0">
                            <a:latin typeface="Cambria Math"/>
                          </a:rPr>
                          <m:t>𝑧</m:t>
                        </m:r>
                      </m:sub>
                    </m:sSub>
                  </m:oMath>
                </a14:m>
                <a:endParaRPr kumimoji="1" lang="en-US" altLang="ja-JP" dirty="0" smtClean="0"/>
              </a:p>
              <a:p>
                <a:r>
                  <a:rPr lang="en-US" altLang="ja-JP" dirty="0"/>
                  <a:t> </a:t>
                </a:r>
                <a:r>
                  <a:rPr lang="en-US" altLang="ja-JP" dirty="0" smtClean="0"/>
                  <a:t>                                        </a:t>
                </a:r>
                <a:r>
                  <a:rPr lang="ja-JP" altLang="en-US" dirty="0" smtClean="0"/>
                  <a:t>タイムステップ</a:t>
                </a:r>
                <a14:m>
                  <m:oMath xmlns:m="http://schemas.openxmlformats.org/officeDocument/2006/math">
                    <m:r>
                      <a:rPr lang="en-US" altLang="ja-JP" b="0" i="1" smtClean="0">
                        <a:latin typeface="Cambria Math"/>
                      </a:rPr>
                      <m:t>𝑡</m:t>
                    </m:r>
                  </m:oMath>
                </a14:m>
                <a:r>
                  <a:rPr lang="ja-JP" altLang="en-US" dirty="0" smtClean="0"/>
                  <a:t> （</a:t>
                </a:r>
                <a:r>
                  <a:rPr lang="en-US" altLang="ja-JP" dirty="0" err="1" smtClean="0"/>
                  <a:t>update_counter</a:t>
                </a:r>
                <a:r>
                  <a:rPr lang="ja-JP" altLang="en-US" dirty="0" smtClean="0"/>
                  <a:t>）</a:t>
                </a:r>
                <a:endParaRPr lang="en-US" altLang="ja-JP" dirty="0" smtClean="0"/>
              </a:p>
              <a:p>
                <a:r>
                  <a:rPr kumimoji="1" lang="ja-JP" altLang="en-US" dirty="0"/>
                  <a:t>　</a:t>
                </a:r>
                <a:r>
                  <a:rPr kumimoji="1" lang="ja-JP" altLang="en-US" dirty="0" smtClean="0"/>
                  <a:t>　　　　　　　　　　　　　サンプリング値を格納する変数</a:t>
                </a:r>
                <a:r>
                  <a:rPr kumimoji="1" lang="en-US" altLang="ja-JP" dirty="0" smtClean="0"/>
                  <a:t>(</a:t>
                </a:r>
                <a:r>
                  <a:rPr kumimoji="1" lang="en-US" altLang="ja-JP" dirty="0" err="1" smtClean="0"/>
                  <a:t>sample_xxx_yyy</a:t>
                </a:r>
                <a:r>
                  <a:rPr kumimoji="1" lang="en-US" altLang="ja-JP" dirty="0" smtClean="0"/>
                  <a:t>)</a:t>
                </a:r>
                <a:endParaRPr kumimoji="1" lang="ja-JP" altLang="en-US" dirty="0"/>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1727684" y="5523465"/>
                <a:ext cx="6948772" cy="945643"/>
              </a:xfrm>
              <a:prstGeom prst="rect">
                <a:avLst/>
              </a:prstGeom>
              <a:blipFill rotWithShape="1">
                <a:blip r:embed="rId2"/>
                <a:stretch>
                  <a:fillRect l="-702" t="-5161" r="-702" b="-96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2899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（初期化）</a:t>
            </a:r>
            <a:endParaRPr kumimoji="1" lang="ja-JP" altLang="en-US" b="1" dirty="0"/>
          </a:p>
        </p:txBody>
      </p:sp>
      <p:sp>
        <p:nvSpPr>
          <p:cNvPr id="7" name="正方形/長方形 6"/>
          <p:cNvSpPr/>
          <p:nvPr/>
        </p:nvSpPr>
        <p:spPr>
          <a:xfrm>
            <a:off x="5758589" y="476672"/>
            <a:ext cx="3099428" cy="720080"/>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t>N</a:t>
            </a:r>
            <a:r>
              <a:rPr kumimoji="1" lang="ja-JP" altLang="en-US" sz="1200" dirty="0" smtClean="0"/>
              <a:t>はデータ点の数、</a:t>
            </a:r>
            <a:endParaRPr kumimoji="1" lang="en-US" altLang="ja-JP" sz="1200" dirty="0" smtClean="0"/>
          </a:p>
          <a:p>
            <a:r>
              <a:rPr kumimoji="1" lang="en-US" altLang="ja-JP" sz="1200" dirty="0" smtClean="0"/>
              <a:t>K</a:t>
            </a:r>
            <a:r>
              <a:rPr kumimoji="1" lang="ja-JP" altLang="en-US" sz="1200" dirty="0" smtClean="0"/>
              <a:t>はクラスター数、</a:t>
            </a:r>
            <a:endParaRPr kumimoji="1" lang="en-US" altLang="ja-JP" sz="1200" dirty="0" smtClean="0"/>
          </a:p>
          <a:p>
            <a:r>
              <a:rPr lang="en-US" altLang="ja-JP" sz="1200" dirty="0" smtClean="0"/>
              <a:t>D</a:t>
            </a:r>
            <a:r>
              <a:rPr lang="ja-JP" altLang="en-US" sz="1200" dirty="0" smtClean="0"/>
              <a:t>はベクトルの次元数で今回は</a:t>
            </a:r>
            <a:r>
              <a:rPr lang="en-US" altLang="ja-JP" sz="1200" dirty="0" smtClean="0"/>
              <a:t>1</a:t>
            </a:r>
            <a:r>
              <a:rPr lang="ja-JP" altLang="en-US" sz="1200" dirty="0" err="1" smtClean="0"/>
              <a:t>、</a:t>
            </a:r>
            <a:endParaRPr lang="en-US" altLang="ja-JP" sz="1200" dirty="0" smtClean="0"/>
          </a:p>
          <a:p>
            <a:r>
              <a:rPr lang="en-US" altLang="ja-JP" sz="1200" dirty="0" smtClean="0"/>
              <a:t>S</a:t>
            </a:r>
            <a:r>
              <a:rPr lang="ja-JP" altLang="en-US" sz="1200" dirty="0" smtClean="0"/>
              <a:t>はミニバッチサイズ</a:t>
            </a:r>
            <a:endParaRPr kumimoji="1" lang="ja-JP" altLang="en-US" sz="1200" dirty="0"/>
          </a:p>
        </p:txBody>
      </p:sp>
      <p:sp>
        <p:nvSpPr>
          <p:cNvPr id="8" name="正方形/長方形 7"/>
          <p:cNvSpPr/>
          <p:nvPr/>
        </p:nvSpPr>
        <p:spPr>
          <a:xfrm>
            <a:off x="3995936" y="3212976"/>
            <a:ext cx="3816424" cy="5040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t>生成モデル</a:t>
            </a:r>
            <a:r>
              <a:rPr lang="ja-JP" altLang="en-US" sz="1200" dirty="0" smtClean="0"/>
              <a:t>のハイパーパラメーターはガウス事前分布の平均</a:t>
            </a:r>
            <a:r>
              <a:rPr lang="en-US" altLang="ja-JP" sz="1200" dirty="0" err="1" smtClean="0"/>
              <a:t>alpha_mean</a:t>
            </a:r>
            <a:r>
              <a:rPr lang="ja-JP" altLang="en-US" sz="1200" dirty="0" smtClean="0"/>
              <a:t>と分散</a:t>
            </a:r>
            <a:r>
              <a:rPr lang="en-US" altLang="ja-JP" sz="1200" dirty="0" err="1" smtClean="0"/>
              <a:t>alpha_var</a:t>
            </a:r>
            <a:r>
              <a:rPr lang="ja-JP" altLang="en-US" sz="1200" dirty="0" smtClean="0"/>
              <a:t>及びディリクレ事前分布のパラメータ</a:t>
            </a:r>
            <a:r>
              <a:rPr lang="en-US" altLang="ja-JP" sz="1200" dirty="0" smtClean="0"/>
              <a:t>gamma</a:t>
            </a:r>
            <a:endParaRPr kumimoji="1" lang="ja-JP" altLang="en-US" sz="1200" dirty="0"/>
          </a:p>
        </p:txBody>
      </p:sp>
      <p:sp>
        <p:nvSpPr>
          <p:cNvPr id="9" name="正方形/長方形 8"/>
          <p:cNvSpPr/>
          <p:nvPr/>
        </p:nvSpPr>
        <p:spPr>
          <a:xfrm>
            <a:off x="5229237" y="4437112"/>
            <a:ext cx="3885348" cy="79208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変分近似分布のパラメータは</a:t>
            </a:r>
            <a:r>
              <a:rPr lang="ja-JP" altLang="en-US" sz="1200" dirty="0"/>
              <a:t>ディリクレ</a:t>
            </a:r>
            <a:r>
              <a:rPr kumimoji="1" lang="ja-JP" altLang="en-US" sz="1200" dirty="0" smtClean="0"/>
              <a:t>分布のパラメータ</a:t>
            </a:r>
            <a:r>
              <a:rPr kumimoji="1" lang="en-US" altLang="ja-JP" sz="1200" dirty="0" err="1" smtClean="0"/>
              <a:t>lambda_pi</a:t>
            </a:r>
            <a:r>
              <a:rPr kumimoji="1" lang="ja-JP" altLang="en-US" sz="1200" dirty="0" smtClean="0"/>
              <a:t>とガウス分布の平均</a:t>
            </a:r>
            <a:r>
              <a:rPr kumimoji="1" lang="en-US" altLang="ja-JP" sz="1200" dirty="0" err="1" smtClean="0"/>
              <a:t>lambda_mu</a:t>
            </a:r>
            <a:r>
              <a:rPr kumimoji="1" lang="ja-JP" altLang="en-US" sz="1200" dirty="0" smtClean="0"/>
              <a:t>とカテゴリカル分布の確率</a:t>
            </a:r>
            <a:r>
              <a:rPr kumimoji="1" lang="en-US" altLang="ja-JP" sz="1200" dirty="0" err="1" smtClean="0"/>
              <a:t>lambda_z</a:t>
            </a:r>
            <a:r>
              <a:rPr kumimoji="1" lang="ja-JP" altLang="en-US" sz="1200" dirty="0" err="1" smtClean="0"/>
              <a:t>。</a:t>
            </a:r>
            <a:endParaRPr kumimoji="1" lang="en-US" altLang="ja-JP" sz="1200" dirty="0" smtClean="0"/>
          </a:p>
          <a:p>
            <a:r>
              <a:rPr lang="ja-JP" altLang="en-US" sz="1200" dirty="0" smtClean="0"/>
              <a:t>ただしガウス分布の分散は簡単のために</a:t>
            </a:r>
            <a:r>
              <a:rPr lang="en-US" altLang="ja-JP" sz="1200" dirty="0" smtClean="0"/>
              <a:t>1</a:t>
            </a:r>
            <a:r>
              <a:rPr lang="ja-JP" altLang="en-US" sz="1200" dirty="0" smtClean="0"/>
              <a:t>としている。</a:t>
            </a:r>
            <a:endParaRPr kumimoji="1" lang="ja-JP" altLang="en-US" sz="1200" dirty="0"/>
          </a:p>
        </p:txBody>
      </p:sp>
      <p:cxnSp>
        <p:nvCxnSpPr>
          <p:cNvPr id="12" name="直線矢印コネクタ 11"/>
          <p:cNvCxnSpPr>
            <a:stCxn id="7" idx="1"/>
          </p:cNvCxnSpPr>
          <p:nvPr/>
        </p:nvCxnSpPr>
        <p:spPr>
          <a:xfrm flipH="1">
            <a:off x="2518229" y="836712"/>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8" idx="1"/>
          </p:cNvCxnSpPr>
          <p:nvPr/>
        </p:nvCxnSpPr>
        <p:spPr>
          <a:xfrm flipH="1">
            <a:off x="3347864" y="3465004"/>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9" idx="1"/>
          </p:cNvCxnSpPr>
          <p:nvPr/>
        </p:nvCxnSpPr>
        <p:spPr>
          <a:xfrm flipH="1" flipV="1">
            <a:off x="4725181" y="4371323"/>
            <a:ext cx="504056" cy="461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0" y="346323"/>
            <a:ext cx="7308303" cy="6601807"/>
          </a:xfrm>
          <a:prstGeom prst="rect">
            <a:avLst/>
          </a:prstGeom>
          <a:noFill/>
        </p:spPr>
        <p:txBody>
          <a:bodyPr wrap="square" rtlCol="0">
            <a:spAutoFit/>
          </a:bodyPr>
          <a:lstStyle/>
          <a:p>
            <a:r>
              <a:rPr lang="en-US" altLang="ja-JP" sz="900" dirty="0"/>
              <a:t># Input data</a:t>
            </a:r>
          </a:p>
          <a:p>
            <a:r>
              <a:rPr lang="en-US" altLang="ja-JP" sz="900" dirty="0"/>
              <a:t>N = 500  	# number of data points</a:t>
            </a:r>
          </a:p>
          <a:p>
            <a:r>
              <a:rPr lang="en-US" altLang="ja-JP" sz="900" dirty="0"/>
              <a:t>K = 3    	# number of components</a:t>
            </a:r>
          </a:p>
          <a:p>
            <a:r>
              <a:rPr lang="en-US" altLang="ja-JP" sz="900" dirty="0"/>
              <a:t>D = 1     	# dimensionality of data</a:t>
            </a:r>
          </a:p>
          <a:p>
            <a:r>
              <a:rPr lang="en-US" altLang="ja-JP" sz="900" dirty="0"/>
              <a:t>S = 100		# sample</a:t>
            </a:r>
          </a:p>
          <a:p>
            <a:r>
              <a:rPr lang="en-US" altLang="ja-JP" sz="900" dirty="0"/>
              <a:t>_alpha = 0.0</a:t>
            </a:r>
          </a:p>
          <a:p>
            <a:r>
              <a:rPr lang="en-US" altLang="ja-JP" sz="900" dirty="0"/>
              <a:t>_beta = </a:t>
            </a:r>
            <a:r>
              <a:rPr lang="en-US" altLang="ja-JP" sz="900" dirty="0" err="1"/>
              <a:t>np.sqrt</a:t>
            </a:r>
            <a:r>
              <a:rPr lang="en-US" altLang="ja-JP" sz="900" dirty="0"/>
              <a:t>(0.1)</a:t>
            </a:r>
          </a:p>
          <a:p>
            <a:r>
              <a:rPr lang="en-US" altLang="ja-JP" sz="900" dirty="0"/>
              <a:t>_gamma = 1.0</a:t>
            </a:r>
          </a:p>
          <a:p>
            <a:endParaRPr lang="en-US" altLang="ja-JP" sz="900" dirty="0"/>
          </a:p>
          <a:p>
            <a:r>
              <a:rPr lang="en-US" altLang="ja-JP" sz="900" dirty="0" err="1"/>
              <a:t>input_data</a:t>
            </a:r>
            <a:r>
              <a:rPr lang="en-US" altLang="ja-JP" sz="900" dirty="0"/>
              <a:t> = </a:t>
            </a:r>
            <a:r>
              <a:rPr lang="en-US" altLang="ja-JP" sz="900" dirty="0" err="1"/>
              <a:t>inp.Input</a:t>
            </a:r>
            <a:r>
              <a:rPr lang="en-US" altLang="ja-JP" sz="900" dirty="0"/>
              <a:t>()</a:t>
            </a:r>
          </a:p>
          <a:p>
            <a:r>
              <a:rPr lang="en-US" altLang="ja-JP" sz="900" dirty="0"/>
              <a:t>x = </a:t>
            </a:r>
            <a:r>
              <a:rPr lang="en-US" altLang="ja-JP" sz="900" dirty="0" err="1"/>
              <a:t>input_data</a:t>
            </a:r>
            <a:r>
              <a:rPr lang="en-US" altLang="ja-JP" sz="900" dirty="0"/>
              <a:t>[0]</a:t>
            </a:r>
          </a:p>
          <a:p>
            <a:r>
              <a:rPr lang="en-US" altLang="ja-JP" sz="900" dirty="0" err="1"/>
              <a:t>x_mean</a:t>
            </a:r>
            <a:r>
              <a:rPr lang="en-US" altLang="ja-JP" sz="900" dirty="0"/>
              <a:t> = </a:t>
            </a:r>
            <a:r>
              <a:rPr lang="en-US" altLang="ja-JP" sz="900" dirty="0" err="1"/>
              <a:t>input_data</a:t>
            </a:r>
            <a:r>
              <a:rPr lang="en-US" altLang="ja-JP" sz="900" dirty="0"/>
              <a:t>[1]</a:t>
            </a:r>
          </a:p>
          <a:p>
            <a:endParaRPr lang="en-US" altLang="ja-JP" sz="900" dirty="0"/>
          </a:p>
          <a:p>
            <a:endParaRPr lang="en-US" altLang="ja-JP" sz="900" dirty="0"/>
          </a:p>
          <a:p>
            <a:endParaRPr lang="en-US" altLang="ja-JP" sz="900" dirty="0"/>
          </a:p>
          <a:p>
            <a:r>
              <a:rPr lang="en-US" altLang="ja-JP" sz="900" dirty="0"/>
              <a:t># </a:t>
            </a:r>
            <a:r>
              <a:rPr lang="en-US" altLang="ja-JP" sz="900" dirty="0" err="1"/>
              <a:t>Constractor</a:t>
            </a:r>
            <a:endParaRPr lang="en-US" altLang="ja-JP" sz="900" dirty="0"/>
          </a:p>
          <a:p>
            <a:r>
              <a:rPr lang="en-US" altLang="ja-JP" sz="900" dirty="0"/>
              <a:t># Parameters</a:t>
            </a:r>
          </a:p>
          <a:p>
            <a:r>
              <a:rPr lang="en-US" altLang="ja-JP" sz="900" dirty="0"/>
              <a:t># Input</a:t>
            </a:r>
          </a:p>
          <a:p>
            <a:r>
              <a:rPr lang="en-US" altLang="ja-JP" sz="900" dirty="0"/>
              <a:t>X = </a:t>
            </a:r>
            <a:r>
              <a:rPr lang="en-US" altLang="ja-JP" sz="900" dirty="0" err="1"/>
              <a:t>tf.placeholder</a:t>
            </a:r>
            <a:r>
              <a:rPr lang="en-US" altLang="ja-JP" sz="900" dirty="0"/>
              <a:t>(tf.float32, shape = [N, D])</a:t>
            </a:r>
          </a:p>
          <a:p>
            <a:endParaRPr lang="en-US" altLang="ja-JP" sz="900" dirty="0"/>
          </a:p>
          <a:p>
            <a:r>
              <a:rPr lang="en-US" altLang="ja-JP" sz="900" dirty="0"/>
              <a:t># Hyper parameters</a:t>
            </a:r>
          </a:p>
          <a:p>
            <a:r>
              <a:rPr lang="en-US" altLang="ja-JP" sz="900" dirty="0" err="1"/>
              <a:t>alpha_mean</a:t>
            </a:r>
            <a:r>
              <a:rPr lang="en-US" altLang="ja-JP" sz="900" dirty="0"/>
              <a:t> = </a:t>
            </a:r>
            <a:r>
              <a:rPr lang="en-US" altLang="ja-JP" sz="900" dirty="0" err="1"/>
              <a:t>tf.constant</a:t>
            </a:r>
            <a:r>
              <a:rPr lang="en-US" altLang="ja-JP" sz="900" dirty="0"/>
              <a:t>(</a:t>
            </a:r>
            <a:r>
              <a:rPr lang="en-US" altLang="ja-JP" sz="900" dirty="0" err="1"/>
              <a:t>x_mean</a:t>
            </a:r>
            <a:r>
              <a:rPr lang="en-US" altLang="ja-JP" sz="900" dirty="0"/>
              <a:t>, shape=[D, K], </a:t>
            </a:r>
            <a:r>
              <a:rPr lang="en-US" altLang="ja-JP" sz="900" dirty="0" err="1"/>
              <a:t>dtype</a:t>
            </a:r>
            <a:r>
              <a:rPr lang="en-US" altLang="ja-JP" sz="900" dirty="0"/>
              <a:t>=tf.float32)</a:t>
            </a:r>
          </a:p>
          <a:p>
            <a:r>
              <a:rPr lang="en-US" altLang="ja-JP" sz="900" dirty="0" err="1"/>
              <a:t>alpha_var</a:t>
            </a:r>
            <a:r>
              <a:rPr lang="en-US" altLang="ja-JP" sz="900" dirty="0"/>
              <a:t> = </a:t>
            </a:r>
            <a:r>
              <a:rPr lang="en-US" altLang="ja-JP" sz="900" dirty="0" err="1"/>
              <a:t>tf.constant</a:t>
            </a:r>
            <a:r>
              <a:rPr lang="en-US" altLang="ja-JP" sz="900" dirty="0"/>
              <a:t>(_beta, shape=[D, K], </a:t>
            </a:r>
            <a:r>
              <a:rPr lang="en-US" altLang="ja-JP" sz="900" dirty="0" err="1"/>
              <a:t>dtype</a:t>
            </a:r>
            <a:r>
              <a:rPr lang="en-US" altLang="ja-JP" sz="900" dirty="0"/>
              <a:t>=tf.float32)</a:t>
            </a:r>
          </a:p>
          <a:p>
            <a:r>
              <a:rPr lang="en-US" altLang="ja-JP" sz="900" dirty="0"/>
              <a:t>gamma = </a:t>
            </a:r>
            <a:r>
              <a:rPr lang="en-US" altLang="ja-JP" sz="900" dirty="0" err="1"/>
              <a:t>tf.constant</a:t>
            </a:r>
            <a:r>
              <a:rPr lang="en-US" altLang="ja-JP" sz="900" dirty="0"/>
              <a:t>(_gamma, shape=[K], </a:t>
            </a:r>
            <a:r>
              <a:rPr lang="en-US" altLang="ja-JP" sz="900" dirty="0" err="1"/>
              <a:t>dtype</a:t>
            </a:r>
            <a:r>
              <a:rPr lang="en-US" altLang="ja-JP" sz="900" dirty="0"/>
              <a:t>=tf.float32)</a:t>
            </a:r>
          </a:p>
          <a:p>
            <a:endParaRPr lang="en-US" altLang="ja-JP" sz="900" dirty="0"/>
          </a:p>
          <a:p>
            <a:r>
              <a:rPr lang="en-US" altLang="ja-JP" sz="900" dirty="0"/>
              <a:t># </a:t>
            </a:r>
            <a:r>
              <a:rPr lang="en-US" altLang="ja-JP" sz="900" dirty="0" err="1"/>
              <a:t>Variational</a:t>
            </a:r>
            <a:r>
              <a:rPr lang="en-US" altLang="ja-JP" sz="900" dirty="0"/>
              <a:t> parameters</a:t>
            </a:r>
          </a:p>
          <a:p>
            <a:r>
              <a:rPr lang="en-US" altLang="ja-JP" sz="900" dirty="0" err="1"/>
              <a:t>lambda_pi</a:t>
            </a:r>
            <a:r>
              <a:rPr lang="en-US" altLang="ja-JP" sz="900" dirty="0"/>
              <a:t> = </a:t>
            </a:r>
            <a:r>
              <a:rPr lang="en-US" altLang="ja-JP" sz="900" dirty="0" err="1"/>
              <a:t>tf.Variable</a:t>
            </a:r>
            <a:r>
              <a:rPr lang="en-US" altLang="ja-JP" sz="900" dirty="0"/>
              <a:t>( </a:t>
            </a:r>
            <a:r>
              <a:rPr lang="en-US" altLang="ja-JP" sz="900" dirty="0" err="1"/>
              <a:t>tf.ones</a:t>
            </a:r>
            <a:r>
              <a:rPr lang="en-US" altLang="ja-JP" sz="900" dirty="0"/>
              <a:t>([K])*K, </a:t>
            </a:r>
            <a:r>
              <a:rPr lang="en-US" altLang="ja-JP" sz="900" dirty="0" err="1"/>
              <a:t>dtype</a:t>
            </a:r>
            <a:r>
              <a:rPr lang="en-US" altLang="ja-JP" sz="900" dirty="0"/>
              <a:t>=tf.float32, trainable=True, name='</a:t>
            </a:r>
            <a:r>
              <a:rPr lang="en-US" altLang="ja-JP" sz="900" dirty="0" err="1"/>
              <a:t>lambda_pi</a:t>
            </a:r>
            <a:r>
              <a:rPr lang="en-US" altLang="ja-JP" sz="900" dirty="0"/>
              <a:t>' )</a:t>
            </a:r>
          </a:p>
          <a:p>
            <a:r>
              <a:rPr lang="en-US" altLang="ja-JP" sz="900" dirty="0"/>
              <a:t>#</a:t>
            </a:r>
            <a:r>
              <a:rPr lang="en-US" altLang="ja-JP" sz="900" dirty="0" err="1"/>
              <a:t>lambda_mu</a:t>
            </a:r>
            <a:r>
              <a:rPr lang="en-US" altLang="ja-JP" sz="900" dirty="0"/>
              <a:t> = </a:t>
            </a:r>
            <a:r>
              <a:rPr lang="en-US" altLang="ja-JP" sz="900" dirty="0" err="1"/>
              <a:t>tf.Variable</a:t>
            </a:r>
            <a:r>
              <a:rPr lang="en-US" altLang="ja-JP" sz="900" dirty="0"/>
              <a:t>( </a:t>
            </a:r>
            <a:r>
              <a:rPr lang="en-US" altLang="ja-JP" sz="900" dirty="0" err="1"/>
              <a:t>tf.truncated_normal</a:t>
            </a:r>
            <a:r>
              <a:rPr lang="en-US" altLang="ja-JP" sz="900" dirty="0"/>
              <a:t>([D, K], mean = 1.0, </a:t>
            </a:r>
            <a:r>
              <a:rPr lang="en-US" altLang="ja-JP" sz="900" dirty="0" err="1"/>
              <a:t>stddev</a:t>
            </a:r>
            <a:r>
              <a:rPr lang="en-US" altLang="ja-JP" sz="900" dirty="0"/>
              <a:t>=</a:t>
            </a:r>
            <a:r>
              <a:rPr lang="en-US" altLang="ja-JP" sz="900" dirty="0" err="1"/>
              <a:t>tf.sqrt</a:t>
            </a:r>
            <a:r>
              <a:rPr lang="en-US" altLang="ja-JP" sz="900" dirty="0"/>
              <a:t>(0.1) ), </a:t>
            </a:r>
            <a:r>
              <a:rPr lang="en-US" altLang="ja-JP" sz="900" dirty="0" err="1"/>
              <a:t>dtype</a:t>
            </a:r>
            <a:r>
              <a:rPr lang="en-US" altLang="ja-JP" sz="900" dirty="0"/>
              <a:t>=tf.float32, trainable=True, name='</a:t>
            </a:r>
            <a:r>
              <a:rPr lang="en-US" altLang="ja-JP" sz="900" dirty="0" err="1"/>
              <a:t>lambda_mu</a:t>
            </a:r>
            <a:r>
              <a:rPr lang="en-US" altLang="ja-JP" sz="900" dirty="0"/>
              <a:t>' )</a:t>
            </a:r>
          </a:p>
          <a:p>
            <a:r>
              <a:rPr lang="en-US" altLang="ja-JP" sz="900" dirty="0" err="1"/>
              <a:t>lambda_mu</a:t>
            </a:r>
            <a:r>
              <a:rPr lang="en-US" altLang="ja-JP" sz="900" dirty="0"/>
              <a:t> = </a:t>
            </a:r>
            <a:r>
              <a:rPr lang="en-US" altLang="ja-JP" sz="900" dirty="0" err="1"/>
              <a:t>tf.Variable</a:t>
            </a:r>
            <a:r>
              <a:rPr lang="en-US" altLang="ja-JP" sz="900" dirty="0"/>
              <a:t>( </a:t>
            </a:r>
            <a:r>
              <a:rPr lang="en-US" altLang="ja-JP" sz="900" dirty="0" err="1"/>
              <a:t>tf.ones</a:t>
            </a:r>
            <a:r>
              <a:rPr lang="en-US" altLang="ja-JP" sz="900" dirty="0"/>
              <a:t>([D, K]), </a:t>
            </a:r>
            <a:r>
              <a:rPr lang="en-US" altLang="ja-JP" sz="900" dirty="0" err="1"/>
              <a:t>dtype</a:t>
            </a:r>
            <a:r>
              <a:rPr lang="en-US" altLang="ja-JP" sz="900" dirty="0"/>
              <a:t>=tf.float32, trainable=True, name='</a:t>
            </a:r>
            <a:r>
              <a:rPr lang="en-US" altLang="ja-JP" sz="900" dirty="0" err="1"/>
              <a:t>lambda_mu</a:t>
            </a:r>
            <a:r>
              <a:rPr lang="en-US" altLang="ja-JP" sz="900" dirty="0"/>
              <a:t>' )</a:t>
            </a:r>
          </a:p>
          <a:p>
            <a:r>
              <a:rPr lang="en-US" altLang="ja-JP" sz="900" dirty="0" err="1"/>
              <a:t>lambda_z</a:t>
            </a:r>
            <a:r>
              <a:rPr lang="en-US" altLang="ja-JP" sz="900" dirty="0"/>
              <a:t> = </a:t>
            </a:r>
            <a:r>
              <a:rPr lang="en-US" altLang="ja-JP" sz="900" dirty="0" err="1"/>
              <a:t>tf.Variable</a:t>
            </a:r>
            <a:r>
              <a:rPr lang="en-US" altLang="ja-JP" sz="900" dirty="0"/>
              <a:t>( </a:t>
            </a:r>
            <a:r>
              <a:rPr lang="en-US" altLang="ja-JP" sz="900" dirty="0" err="1"/>
              <a:t>tf.ones</a:t>
            </a:r>
            <a:r>
              <a:rPr lang="en-US" altLang="ja-JP" sz="900" dirty="0"/>
              <a:t>([N, K])/K, </a:t>
            </a:r>
            <a:r>
              <a:rPr lang="en-US" altLang="ja-JP" sz="900" dirty="0" err="1"/>
              <a:t>dtype</a:t>
            </a:r>
            <a:r>
              <a:rPr lang="en-US" altLang="ja-JP" sz="900" dirty="0"/>
              <a:t>=tf.float32, trainable=True, name='</a:t>
            </a:r>
            <a:r>
              <a:rPr lang="en-US" altLang="ja-JP" sz="900" dirty="0" err="1"/>
              <a:t>lambda_z</a:t>
            </a:r>
            <a:r>
              <a:rPr lang="en-US" altLang="ja-JP" sz="900" dirty="0"/>
              <a:t>' )</a:t>
            </a:r>
          </a:p>
          <a:p>
            <a:endParaRPr lang="en-US" altLang="ja-JP" sz="900" dirty="0"/>
          </a:p>
          <a:p>
            <a:r>
              <a:rPr lang="en-US" altLang="ja-JP" sz="900" dirty="0"/>
              <a:t># Update count</a:t>
            </a:r>
          </a:p>
          <a:p>
            <a:r>
              <a:rPr lang="en-US" altLang="ja-JP" sz="900" dirty="0" err="1"/>
              <a:t>update_counter</a:t>
            </a:r>
            <a:r>
              <a:rPr lang="en-US" altLang="ja-JP" sz="900" dirty="0"/>
              <a:t> = </a:t>
            </a:r>
            <a:r>
              <a:rPr lang="en-US" altLang="ja-JP" sz="900" dirty="0" err="1"/>
              <a:t>tf.Variable</a:t>
            </a:r>
            <a:r>
              <a:rPr lang="en-US" altLang="ja-JP" sz="900" dirty="0"/>
              <a:t>( </a:t>
            </a:r>
            <a:r>
              <a:rPr lang="en-US" altLang="ja-JP" sz="900" dirty="0" err="1"/>
              <a:t>tf.zeros</a:t>
            </a:r>
            <a:r>
              <a:rPr lang="en-US" altLang="ja-JP" sz="900" dirty="0"/>
              <a:t>(1), </a:t>
            </a:r>
            <a:r>
              <a:rPr lang="en-US" altLang="ja-JP" sz="900" dirty="0" err="1"/>
              <a:t>dtype</a:t>
            </a:r>
            <a:r>
              <a:rPr lang="en-US" altLang="ja-JP" sz="900" dirty="0"/>
              <a:t>=tf.float32, trainable=True, name='</a:t>
            </a:r>
            <a:r>
              <a:rPr lang="en-US" altLang="ja-JP" sz="900" dirty="0" err="1"/>
              <a:t>update_counter</a:t>
            </a:r>
            <a:r>
              <a:rPr lang="en-US" altLang="ja-JP" sz="900" dirty="0"/>
              <a:t>' )</a:t>
            </a:r>
          </a:p>
          <a:p>
            <a:endParaRPr lang="en-US" altLang="ja-JP" sz="900" dirty="0"/>
          </a:p>
          <a:p>
            <a:r>
              <a:rPr lang="en-US" altLang="ja-JP" sz="900" dirty="0"/>
              <a:t># Save previous </a:t>
            </a:r>
            <a:r>
              <a:rPr lang="en-US" altLang="ja-JP" sz="900" dirty="0" err="1"/>
              <a:t>variational</a:t>
            </a:r>
            <a:r>
              <a:rPr lang="en-US" altLang="ja-JP" sz="900" dirty="0"/>
              <a:t> parameters</a:t>
            </a:r>
          </a:p>
          <a:p>
            <a:r>
              <a:rPr lang="en-US" altLang="ja-JP" sz="900" dirty="0" err="1"/>
              <a:t>prev_lambda_pi</a:t>
            </a:r>
            <a:r>
              <a:rPr lang="en-US" altLang="ja-JP" sz="900" dirty="0"/>
              <a:t> = </a:t>
            </a:r>
            <a:r>
              <a:rPr lang="en-US" altLang="ja-JP" sz="900" dirty="0" err="1"/>
              <a:t>tf.Variable</a:t>
            </a:r>
            <a:r>
              <a:rPr lang="en-US" altLang="ja-JP" sz="900" dirty="0"/>
              <a:t>( </a:t>
            </a:r>
            <a:r>
              <a:rPr lang="en-US" altLang="ja-JP" sz="900" dirty="0" err="1"/>
              <a:t>tf.ones</a:t>
            </a:r>
            <a:r>
              <a:rPr lang="en-US" altLang="ja-JP" sz="900" dirty="0"/>
              <a:t>(K)/K, </a:t>
            </a:r>
            <a:r>
              <a:rPr lang="en-US" altLang="ja-JP" sz="900" dirty="0" err="1"/>
              <a:t>dtype</a:t>
            </a:r>
            <a:r>
              <a:rPr lang="en-US" altLang="ja-JP" sz="900" dirty="0"/>
              <a:t>=tf.float32 )</a:t>
            </a:r>
          </a:p>
          <a:p>
            <a:r>
              <a:rPr lang="en-US" altLang="ja-JP" sz="900" dirty="0"/>
              <a:t>#</a:t>
            </a:r>
            <a:r>
              <a:rPr lang="en-US" altLang="ja-JP" sz="900" dirty="0" err="1"/>
              <a:t>prev_lambda_mu</a:t>
            </a:r>
            <a:r>
              <a:rPr lang="en-US" altLang="ja-JP" sz="900" dirty="0"/>
              <a:t> = </a:t>
            </a:r>
            <a:r>
              <a:rPr lang="en-US" altLang="ja-JP" sz="900" dirty="0" err="1"/>
              <a:t>tf.Variable</a:t>
            </a:r>
            <a:r>
              <a:rPr lang="en-US" altLang="ja-JP" sz="900" dirty="0"/>
              <a:t>( </a:t>
            </a:r>
            <a:r>
              <a:rPr lang="en-US" altLang="ja-JP" sz="900" dirty="0" err="1"/>
              <a:t>tf.truncated_normal</a:t>
            </a:r>
            <a:r>
              <a:rPr lang="en-US" altLang="ja-JP" sz="900" dirty="0"/>
              <a:t>( [D, K], mean = 1.0, </a:t>
            </a:r>
            <a:r>
              <a:rPr lang="en-US" altLang="ja-JP" sz="900" dirty="0" err="1"/>
              <a:t>stddev</a:t>
            </a:r>
            <a:r>
              <a:rPr lang="en-US" altLang="ja-JP" sz="900" dirty="0"/>
              <a:t>=</a:t>
            </a:r>
            <a:r>
              <a:rPr lang="en-US" altLang="ja-JP" sz="900" dirty="0" err="1"/>
              <a:t>tf.sqrt</a:t>
            </a:r>
            <a:r>
              <a:rPr lang="en-US" altLang="ja-JP" sz="900" dirty="0"/>
              <a:t>(0.1) ), </a:t>
            </a:r>
            <a:r>
              <a:rPr lang="en-US" altLang="ja-JP" sz="900" dirty="0" err="1"/>
              <a:t>dtype</a:t>
            </a:r>
            <a:r>
              <a:rPr lang="en-US" altLang="ja-JP" sz="900" dirty="0"/>
              <a:t>=tf.float32 )</a:t>
            </a:r>
          </a:p>
          <a:p>
            <a:r>
              <a:rPr lang="en-US" altLang="ja-JP" sz="900" dirty="0" err="1"/>
              <a:t>prev_lambda_mu</a:t>
            </a:r>
            <a:r>
              <a:rPr lang="en-US" altLang="ja-JP" sz="900" dirty="0"/>
              <a:t> = </a:t>
            </a:r>
            <a:r>
              <a:rPr lang="en-US" altLang="ja-JP" sz="900" dirty="0" err="1"/>
              <a:t>tf.Variable</a:t>
            </a:r>
            <a:r>
              <a:rPr lang="en-US" altLang="ja-JP" sz="900" dirty="0"/>
              <a:t>( </a:t>
            </a:r>
            <a:r>
              <a:rPr lang="en-US" altLang="ja-JP" sz="900" dirty="0" err="1"/>
              <a:t>tf.ones</a:t>
            </a:r>
            <a:r>
              <a:rPr lang="en-US" altLang="ja-JP" sz="900" dirty="0"/>
              <a:t>( [D, K] ), </a:t>
            </a:r>
            <a:r>
              <a:rPr lang="en-US" altLang="ja-JP" sz="900" dirty="0" err="1"/>
              <a:t>dtype</a:t>
            </a:r>
            <a:r>
              <a:rPr lang="en-US" altLang="ja-JP" sz="900" dirty="0"/>
              <a:t>=tf.float32 )</a:t>
            </a:r>
          </a:p>
          <a:p>
            <a:r>
              <a:rPr lang="en-US" altLang="ja-JP" sz="900" dirty="0" err="1"/>
              <a:t>prev_lambda_z</a:t>
            </a:r>
            <a:r>
              <a:rPr lang="en-US" altLang="ja-JP" sz="900" dirty="0"/>
              <a:t> = </a:t>
            </a:r>
            <a:r>
              <a:rPr lang="en-US" altLang="ja-JP" sz="900" dirty="0" err="1"/>
              <a:t>tf.Variable</a:t>
            </a:r>
            <a:r>
              <a:rPr lang="en-US" altLang="ja-JP" sz="900" dirty="0"/>
              <a:t>( </a:t>
            </a:r>
            <a:r>
              <a:rPr lang="en-US" altLang="ja-JP" sz="900" dirty="0" err="1"/>
              <a:t>tf.ones</a:t>
            </a:r>
            <a:r>
              <a:rPr lang="en-US" altLang="ja-JP" sz="900" dirty="0"/>
              <a:t>([N, K])/K, </a:t>
            </a:r>
            <a:r>
              <a:rPr lang="en-US" altLang="ja-JP" sz="900" dirty="0" err="1"/>
              <a:t>dtype</a:t>
            </a:r>
            <a:r>
              <a:rPr lang="en-US" altLang="ja-JP" sz="900" dirty="0"/>
              <a:t>=tf.float32 )</a:t>
            </a:r>
          </a:p>
          <a:p>
            <a:endParaRPr lang="en-US" altLang="ja-JP" sz="900" dirty="0"/>
          </a:p>
          <a:p>
            <a:r>
              <a:rPr lang="en-US" altLang="ja-JP" sz="900" dirty="0"/>
              <a:t># Constants</a:t>
            </a:r>
          </a:p>
          <a:p>
            <a:r>
              <a:rPr lang="en-US" altLang="ja-JP" sz="900" dirty="0" err="1"/>
              <a:t>num_epochs</a:t>
            </a:r>
            <a:r>
              <a:rPr lang="en-US" altLang="ja-JP" sz="900" dirty="0"/>
              <a:t> = 1001</a:t>
            </a:r>
          </a:p>
          <a:p>
            <a:r>
              <a:rPr lang="en-US" altLang="ja-JP" sz="900" dirty="0" err="1"/>
              <a:t>num_samples</a:t>
            </a:r>
            <a:r>
              <a:rPr lang="en-US" altLang="ja-JP" sz="900" dirty="0"/>
              <a:t> = 100</a:t>
            </a:r>
          </a:p>
          <a:p>
            <a:endParaRPr lang="en-US" altLang="ja-JP" sz="900" dirty="0"/>
          </a:p>
          <a:p>
            <a:r>
              <a:rPr lang="en-US" altLang="ja-JP" sz="900" dirty="0"/>
              <a:t># learning rate</a:t>
            </a:r>
          </a:p>
          <a:p>
            <a:r>
              <a:rPr lang="en-US" altLang="ja-JP" sz="900" dirty="0"/>
              <a:t>rho = </a:t>
            </a:r>
            <a:r>
              <a:rPr lang="en-US" altLang="ja-JP" sz="900" dirty="0" smtClean="0"/>
              <a:t>0.1</a:t>
            </a:r>
            <a:endParaRPr lang="en-US" altLang="ja-JP" sz="900" dirty="0"/>
          </a:p>
        </p:txBody>
      </p:sp>
    </p:spTree>
    <p:extLst>
      <p:ext uri="{BB962C8B-B14F-4D97-AF65-F5344CB8AC3E}">
        <p14:creationId xmlns:p14="http://schemas.microsoft.com/office/powerpoint/2010/main" val="423949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（初期化）</a:t>
            </a:r>
            <a:endParaRPr kumimoji="1" lang="ja-JP" altLang="en-US" b="1" dirty="0"/>
          </a:p>
        </p:txBody>
      </p:sp>
      <p:sp>
        <p:nvSpPr>
          <p:cNvPr id="3" name="テキスト ボックス 2"/>
          <p:cNvSpPr txBox="1"/>
          <p:nvPr/>
        </p:nvSpPr>
        <p:spPr>
          <a:xfrm>
            <a:off x="-9178" y="337872"/>
            <a:ext cx="7092280" cy="2677656"/>
          </a:xfrm>
          <a:prstGeom prst="rect">
            <a:avLst/>
          </a:prstGeom>
          <a:noFill/>
        </p:spPr>
        <p:txBody>
          <a:bodyPr wrap="square" rtlCol="0">
            <a:spAutoFit/>
          </a:bodyPr>
          <a:lstStyle/>
          <a:p>
            <a:r>
              <a:rPr lang="en-US" altLang="ja-JP" sz="1200" dirty="0"/>
              <a:t># initialize distributions</a:t>
            </a:r>
          </a:p>
          <a:p>
            <a:r>
              <a:rPr lang="en-US" altLang="ja-JP" sz="1200" dirty="0"/>
              <a:t># </a:t>
            </a:r>
            <a:r>
              <a:rPr lang="en-US" altLang="ja-JP" sz="1200" dirty="0" err="1"/>
              <a:t>Variational</a:t>
            </a:r>
            <a:r>
              <a:rPr lang="en-US" altLang="ja-JP" sz="1200" dirty="0"/>
              <a:t> approximation model</a:t>
            </a:r>
          </a:p>
          <a:p>
            <a:r>
              <a:rPr lang="en-US" altLang="ja-JP" sz="1200" dirty="0" err="1"/>
              <a:t>q_pi</a:t>
            </a:r>
            <a:r>
              <a:rPr lang="en-US" altLang="ja-JP" sz="1200" dirty="0"/>
              <a:t> = </a:t>
            </a:r>
            <a:r>
              <a:rPr lang="en-US" altLang="ja-JP" sz="1200" dirty="0" err="1"/>
              <a:t>tf.contrib.distributions.Dirichlet</a:t>
            </a:r>
            <a:r>
              <a:rPr lang="en-US" altLang="ja-JP" sz="1200" dirty="0"/>
              <a:t>(</a:t>
            </a:r>
            <a:r>
              <a:rPr lang="en-US" altLang="ja-JP" sz="1200" dirty="0" err="1"/>
              <a:t>lambda_pi</a:t>
            </a:r>
            <a:r>
              <a:rPr lang="en-US" altLang="ja-JP" sz="1200" dirty="0"/>
              <a:t>)				</a:t>
            </a:r>
          </a:p>
          <a:p>
            <a:r>
              <a:rPr lang="en-US" altLang="ja-JP" sz="1200" dirty="0" err="1"/>
              <a:t>q_mu</a:t>
            </a:r>
            <a:r>
              <a:rPr lang="en-US" altLang="ja-JP" sz="1200" dirty="0"/>
              <a:t> = </a:t>
            </a:r>
            <a:r>
              <a:rPr lang="en-US" altLang="ja-JP" sz="1200" dirty="0" err="1"/>
              <a:t>tf.contrib.distributions.Normal</a:t>
            </a:r>
            <a:r>
              <a:rPr lang="en-US" altLang="ja-JP" sz="1200" dirty="0"/>
              <a:t>(</a:t>
            </a:r>
            <a:r>
              <a:rPr lang="en-US" altLang="ja-JP" sz="1200" dirty="0" err="1"/>
              <a:t>lambda_mu</a:t>
            </a:r>
            <a:r>
              <a:rPr lang="en-US" altLang="ja-JP" sz="1200" dirty="0"/>
              <a:t>, </a:t>
            </a:r>
            <a:r>
              <a:rPr lang="en-US" altLang="ja-JP" sz="1200" dirty="0" err="1"/>
              <a:t>tf.ones</a:t>
            </a:r>
            <a:r>
              <a:rPr lang="en-US" altLang="ja-JP" sz="1200" dirty="0"/>
              <a:t>(K))		</a:t>
            </a:r>
          </a:p>
          <a:p>
            <a:r>
              <a:rPr lang="en-US" altLang="ja-JP" sz="1200" dirty="0" err="1"/>
              <a:t>q_z</a:t>
            </a:r>
            <a:r>
              <a:rPr lang="en-US" altLang="ja-JP" sz="1200" dirty="0"/>
              <a:t> = </a:t>
            </a:r>
            <a:r>
              <a:rPr lang="en-US" altLang="ja-JP" sz="1200" dirty="0" err="1"/>
              <a:t>tf.contrib.distributions.OneHotCategorical</a:t>
            </a:r>
            <a:r>
              <a:rPr lang="en-US" altLang="ja-JP" sz="1200" dirty="0"/>
              <a:t>(</a:t>
            </a:r>
            <a:r>
              <a:rPr lang="en-US" altLang="ja-JP" sz="1200" dirty="0" err="1"/>
              <a:t>lambda_z</a:t>
            </a:r>
            <a:r>
              <a:rPr lang="en-US" altLang="ja-JP" sz="1200" dirty="0"/>
              <a:t>)			</a:t>
            </a:r>
          </a:p>
          <a:p>
            <a:endParaRPr lang="en-US" altLang="ja-JP" sz="1200" dirty="0"/>
          </a:p>
          <a:p>
            <a:r>
              <a:rPr lang="en-US" altLang="ja-JP" sz="1200" dirty="0"/>
              <a:t># Generative model</a:t>
            </a:r>
          </a:p>
          <a:p>
            <a:r>
              <a:rPr lang="en-US" altLang="ja-JP" sz="1200" dirty="0" err="1"/>
              <a:t>p_pi</a:t>
            </a:r>
            <a:r>
              <a:rPr lang="en-US" altLang="ja-JP" sz="1200" dirty="0"/>
              <a:t> = </a:t>
            </a:r>
            <a:r>
              <a:rPr lang="en-US" altLang="ja-JP" sz="1200" dirty="0" err="1"/>
              <a:t>tf.contrib.distributions.Dirichlet</a:t>
            </a:r>
            <a:r>
              <a:rPr lang="en-US" altLang="ja-JP" sz="1200" dirty="0"/>
              <a:t>(gamma)					</a:t>
            </a:r>
          </a:p>
          <a:p>
            <a:r>
              <a:rPr lang="en-US" altLang="ja-JP" sz="1200" dirty="0" err="1"/>
              <a:t>p_mu</a:t>
            </a:r>
            <a:r>
              <a:rPr lang="en-US" altLang="ja-JP" sz="1200" dirty="0"/>
              <a:t> = </a:t>
            </a:r>
            <a:r>
              <a:rPr lang="en-US" altLang="ja-JP" sz="1200" dirty="0" err="1"/>
              <a:t>tf.contrib.distributions.Normal</a:t>
            </a:r>
            <a:r>
              <a:rPr lang="en-US" altLang="ja-JP" sz="1200" dirty="0"/>
              <a:t>(</a:t>
            </a:r>
            <a:r>
              <a:rPr lang="en-US" altLang="ja-JP" sz="1200" dirty="0" err="1"/>
              <a:t>alpha_mean</a:t>
            </a:r>
            <a:r>
              <a:rPr lang="en-US" altLang="ja-JP" sz="1200" dirty="0"/>
              <a:t>, </a:t>
            </a:r>
            <a:r>
              <a:rPr lang="en-US" altLang="ja-JP" sz="1200" dirty="0" err="1"/>
              <a:t>alpha_var</a:t>
            </a:r>
            <a:r>
              <a:rPr lang="en-US" altLang="ja-JP" sz="1200" dirty="0"/>
              <a:t>)		</a:t>
            </a:r>
          </a:p>
          <a:p>
            <a:r>
              <a:rPr lang="en-US" altLang="ja-JP" sz="1200" dirty="0" err="1"/>
              <a:t>pi_gene</a:t>
            </a:r>
            <a:r>
              <a:rPr lang="en-US" altLang="ja-JP" sz="1200" dirty="0"/>
              <a:t> = </a:t>
            </a:r>
            <a:r>
              <a:rPr lang="en-US" altLang="ja-JP" sz="1200" dirty="0" err="1"/>
              <a:t>p_pi.sample</a:t>
            </a:r>
            <a:r>
              <a:rPr lang="en-US" altLang="ja-JP" sz="1200" dirty="0"/>
              <a:t>(</a:t>
            </a:r>
            <a:r>
              <a:rPr lang="en-US" altLang="ja-JP" sz="1200" dirty="0" err="1"/>
              <a:t>sample_shape</a:t>
            </a:r>
            <a:r>
              <a:rPr lang="en-US" altLang="ja-JP" sz="1200" dirty="0"/>
              <a:t>=[1])[0]</a:t>
            </a:r>
          </a:p>
          <a:p>
            <a:r>
              <a:rPr lang="en-US" altLang="ja-JP" sz="1200" dirty="0" err="1"/>
              <a:t>mu_gene</a:t>
            </a:r>
            <a:r>
              <a:rPr lang="en-US" altLang="ja-JP" sz="1200" dirty="0"/>
              <a:t> = </a:t>
            </a:r>
            <a:r>
              <a:rPr lang="en-US" altLang="ja-JP" sz="1200" dirty="0" err="1"/>
              <a:t>p_mu.sample</a:t>
            </a:r>
            <a:r>
              <a:rPr lang="en-US" altLang="ja-JP" sz="1200" dirty="0"/>
              <a:t>(</a:t>
            </a:r>
            <a:r>
              <a:rPr lang="en-US" altLang="ja-JP" sz="1200" dirty="0" err="1"/>
              <a:t>sample_shape</a:t>
            </a:r>
            <a:r>
              <a:rPr lang="en-US" altLang="ja-JP" sz="1200" dirty="0"/>
              <a:t>=[1])[0]</a:t>
            </a:r>
          </a:p>
          <a:p>
            <a:r>
              <a:rPr lang="en-US" altLang="ja-JP" sz="1200" dirty="0" err="1"/>
              <a:t>p_z</a:t>
            </a:r>
            <a:r>
              <a:rPr lang="en-US" altLang="ja-JP" sz="1200" dirty="0"/>
              <a:t> = </a:t>
            </a:r>
            <a:r>
              <a:rPr lang="en-US" altLang="ja-JP" sz="1200" dirty="0" err="1"/>
              <a:t>tf.contrib.distributions.OneHotCategorical</a:t>
            </a:r>
            <a:r>
              <a:rPr lang="en-US" altLang="ja-JP" sz="1200" dirty="0"/>
              <a:t>( </a:t>
            </a:r>
            <a:r>
              <a:rPr lang="en-US" altLang="ja-JP" sz="1200" dirty="0" err="1"/>
              <a:t>pi_gene</a:t>
            </a:r>
            <a:r>
              <a:rPr lang="en-US" altLang="ja-JP" sz="1200" dirty="0"/>
              <a:t> )			</a:t>
            </a:r>
          </a:p>
          <a:p>
            <a:r>
              <a:rPr lang="en-US" altLang="ja-JP" sz="1200" dirty="0" err="1"/>
              <a:t>generative_gauss</a:t>
            </a:r>
            <a:r>
              <a:rPr lang="en-US" altLang="ja-JP" sz="1200" dirty="0"/>
              <a:t> = </a:t>
            </a:r>
            <a:r>
              <a:rPr lang="en-US" altLang="ja-JP" sz="1200" dirty="0" err="1"/>
              <a:t>tf.contrib.distributions.Normal</a:t>
            </a:r>
            <a:r>
              <a:rPr lang="en-US" altLang="ja-JP" sz="1200" dirty="0"/>
              <a:t>(</a:t>
            </a:r>
            <a:r>
              <a:rPr lang="en-US" altLang="ja-JP" sz="1200" dirty="0" err="1"/>
              <a:t>mu_gene</a:t>
            </a:r>
            <a:r>
              <a:rPr lang="en-US" altLang="ja-JP" sz="1200" dirty="0"/>
              <a:t>, </a:t>
            </a:r>
            <a:r>
              <a:rPr lang="en-US" altLang="ja-JP" sz="1200" dirty="0" err="1"/>
              <a:t>tf.ones</a:t>
            </a:r>
            <a:r>
              <a:rPr lang="en-US" altLang="ja-JP" sz="1200" dirty="0"/>
              <a:t>(K))</a:t>
            </a:r>
            <a:endParaRPr kumimoji="1" lang="ja-JP" altLang="en-US" sz="1200" dirty="0"/>
          </a:p>
        </p:txBody>
      </p:sp>
      <p:sp>
        <p:nvSpPr>
          <p:cNvPr id="5" name="正方形/長方形 4"/>
          <p:cNvSpPr/>
          <p:nvPr/>
        </p:nvSpPr>
        <p:spPr>
          <a:xfrm>
            <a:off x="5580112" y="836712"/>
            <a:ext cx="1853865" cy="39604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変分近似分布の更新</a:t>
            </a:r>
            <a:endParaRPr kumimoji="1" lang="ja-JP" altLang="en-US" sz="1200" dirty="0"/>
          </a:p>
        </p:txBody>
      </p:sp>
      <p:cxnSp>
        <p:nvCxnSpPr>
          <p:cNvPr id="7" name="直線矢印コネクタ 6"/>
          <p:cNvCxnSpPr>
            <a:stCxn id="5" idx="1"/>
          </p:cNvCxnSpPr>
          <p:nvPr/>
        </p:nvCxnSpPr>
        <p:spPr>
          <a:xfrm flipH="1">
            <a:off x="4427984" y="1034734"/>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5580111" y="2132856"/>
            <a:ext cx="1853865" cy="396044"/>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t>生成モデル</a:t>
            </a:r>
            <a:r>
              <a:rPr lang="ja-JP" altLang="en-US" sz="1200" dirty="0" smtClean="0"/>
              <a:t>の</a:t>
            </a:r>
            <a:r>
              <a:rPr kumimoji="1" lang="ja-JP" altLang="en-US" sz="1200" dirty="0" smtClean="0"/>
              <a:t>更新</a:t>
            </a:r>
            <a:endParaRPr kumimoji="1" lang="ja-JP" altLang="en-US" sz="1200" dirty="0"/>
          </a:p>
        </p:txBody>
      </p:sp>
      <p:cxnSp>
        <p:nvCxnSpPr>
          <p:cNvPr id="10" name="直線矢印コネクタ 9"/>
          <p:cNvCxnSpPr/>
          <p:nvPr/>
        </p:nvCxnSpPr>
        <p:spPr>
          <a:xfrm flipH="1">
            <a:off x="4572000" y="2330878"/>
            <a:ext cx="10081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76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（変分パラメーターの更新）</a:t>
            </a:r>
            <a:endParaRPr kumimoji="1" lang="ja-JP" altLang="en-US" b="1" dirty="0"/>
          </a:p>
        </p:txBody>
      </p:sp>
      <p:sp>
        <p:nvSpPr>
          <p:cNvPr id="3" name="正方形/長方形 2"/>
          <p:cNvSpPr/>
          <p:nvPr/>
        </p:nvSpPr>
        <p:spPr>
          <a:xfrm>
            <a:off x="5078" y="332656"/>
            <a:ext cx="5670376" cy="6355586"/>
          </a:xfrm>
          <a:prstGeom prst="rect">
            <a:avLst/>
          </a:prstGeom>
        </p:spPr>
        <p:txBody>
          <a:bodyPr wrap="square">
            <a:spAutoFit/>
          </a:bodyPr>
          <a:lstStyle/>
          <a:p>
            <a:r>
              <a:rPr lang="en-US" altLang="ja-JP" sz="1100" dirty="0"/>
              <a:t># Inference </a:t>
            </a:r>
            <a:r>
              <a:rPr lang="en-US" altLang="ja-JP" sz="1100" dirty="0" err="1"/>
              <a:t>variational</a:t>
            </a:r>
            <a:r>
              <a:rPr lang="en-US" altLang="ja-JP" sz="1100" dirty="0"/>
              <a:t> parameters</a:t>
            </a:r>
          </a:p>
          <a:p>
            <a:r>
              <a:rPr lang="en-US" altLang="ja-JP" sz="1100" dirty="0"/>
              <a:t>#Sampling</a:t>
            </a:r>
          </a:p>
          <a:p>
            <a:r>
              <a:rPr lang="en-US" altLang="ja-JP" sz="1100" dirty="0" err="1"/>
              <a:t>sample_gene_gauss</a:t>
            </a:r>
            <a:r>
              <a:rPr lang="en-US" altLang="ja-JP" sz="1100" dirty="0"/>
              <a:t> = </a:t>
            </a:r>
            <a:r>
              <a:rPr lang="en-US" altLang="ja-JP" sz="1100" dirty="0" err="1"/>
              <a:t>tf.Variable</a:t>
            </a:r>
            <a:r>
              <a:rPr lang="en-US" altLang="ja-JP" sz="1100" dirty="0"/>
              <a:t>( </a:t>
            </a:r>
            <a:r>
              <a:rPr lang="en-US" altLang="ja-JP" sz="1100" dirty="0" err="1"/>
              <a:t>tf.zeros</a:t>
            </a:r>
            <a:r>
              <a:rPr lang="en-US" altLang="ja-JP" sz="1100" dirty="0"/>
              <a:t>([S, D, K]) )</a:t>
            </a:r>
          </a:p>
          <a:p>
            <a:r>
              <a:rPr lang="en-US" altLang="ja-JP" sz="1100" dirty="0" err="1"/>
              <a:t>sample_gene_gauss</a:t>
            </a:r>
            <a:r>
              <a:rPr lang="en-US" altLang="ja-JP" sz="1100" dirty="0"/>
              <a:t> = </a:t>
            </a:r>
            <a:r>
              <a:rPr lang="en-US" altLang="ja-JP" sz="1100" dirty="0" err="1"/>
              <a:t>tf.assign</a:t>
            </a:r>
            <a:r>
              <a:rPr lang="en-US" altLang="ja-JP" sz="1100" dirty="0"/>
              <a:t>( </a:t>
            </a:r>
            <a:r>
              <a:rPr lang="en-US" altLang="ja-JP" sz="1100" dirty="0" err="1"/>
              <a:t>sample_gene_gauss</a:t>
            </a:r>
            <a:r>
              <a:rPr lang="en-US" altLang="ja-JP" sz="1100" dirty="0"/>
              <a:t>, </a:t>
            </a:r>
            <a:r>
              <a:rPr lang="en-US" altLang="ja-JP" sz="1100" dirty="0" err="1"/>
              <a:t>generative_gauss.sample</a:t>
            </a:r>
            <a:r>
              <a:rPr lang="en-US" altLang="ja-JP" sz="1100" dirty="0"/>
              <a:t>(</a:t>
            </a:r>
            <a:r>
              <a:rPr lang="en-US" altLang="ja-JP" sz="1100" dirty="0" err="1"/>
              <a:t>sample_shape</a:t>
            </a:r>
            <a:r>
              <a:rPr lang="en-US" altLang="ja-JP" sz="1100" dirty="0"/>
              <a:t>=[S]) )</a:t>
            </a:r>
          </a:p>
          <a:p>
            <a:r>
              <a:rPr lang="en-US" altLang="ja-JP" sz="1100" dirty="0" err="1"/>
              <a:t>sample_p_mu</a:t>
            </a:r>
            <a:r>
              <a:rPr lang="en-US" altLang="ja-JP" sz="1100" dirty="0"/>
              <a:t> = </a:t>
            </a:r>
            <a:r>
              <a:rPr lang="en-US" altLang="ja-JP" sz="1100" dirty="0" err="1"/>
              <a:t>tf.Variable</a:t>
            </a:r>
            <a:r>
              <a:rPr lang="en-US" altLang="ja-JP" sz="1100" dirty="0"/>
              <a:t>( </a:t>
            </a:r>
            <a:r>
              <a:rPr lang="en-US" altLang="ja-JP" sz="1100" dirty="0" err="1"/>
              <a:t>tf.zeros</a:t>
            </a:r>
            <a:r>
              <a:rPr lang="en-US" altLang="ja-JP" sz="1100" dirty="0"/>
              <a:t>([S, D, K]) )</a:t>
            </a:r>
          </a:p>
          <a:p>
            <a:r>
              <a:rPr lang="en-US" altLang="ja-JP" sz="1100" dirty="0" err="1"/>
              <a:t>sample_p_mu</a:t>
            </a:r>
            <a:r>
              <a:rPr lang="en-US" altLang="ja-JP" sz="1100" dirty="0"/>
              <a:t> = </a:t>
            </a:r>
            <a:r>
              <a:rPr lang="en-US" altLang="ja-JP" sz="1100" dirty="0" err="1"/>
              <a:t>tf.assign</a:t>
            </a:r>
            <a:r>
              <a:rPr lang="en-US" altLang="ja-JP" sz="1100" dirty="0"/>
              <a:t>( </a:t>
            </a:r>
            <a:r>
              <a:rPr lang="en-US" altLang="ja-JP" sz="1100" dirty="0" err="1"/>
              <a:t>sample_p_mu</a:t>
            </a:r>
            <a:r>
              <a:rPr lang="en-US" altLang="ja-JP" sz="1100" dirty="0"/>
              <a:t>, </a:t>
            </a:r>
            <a:r>
              <a:rPr lang="en-US" altLang="ja-JP" sz="1100" dirty="0" err="1"/>
              <a:t>p_mu.sample</a:t>
            </a:r>
            <a:r>
              <a:rPr lang="en-US" altLang="ja-JP" sz="1100" dirty="0"/>
              <a:t>(</a:t>
            </a:r>
            <a:r>
              <a:rPr lang="en-US" altLang="ja-JP" sz="1100" dirty="0" err="1"/>
              <a:t>sample_shape</a:t>
            </a:r>
            <a:r>
              <a:rPr lang="en-US" altLang="ja-JP" sz="1100" dirty="0"/>
              <a:t>=[S]) )</a:t>
            </a:r>
          </a:p>
          <a:p>
            <a:r>
              <a:rPr lang="en-US" altLang="ja-JP" sz="1100" dirty="0" err="1"/>
              <a:t>sample_p_z</a:t>
            </a:r>
            <a:r>
              <a:rPr lang="en-US" altLang="ja-JP" sz="1100" dirty="0"/>
              <a:t> = </a:t>
            </a:r>
            <a:r>
              <a:rPr lang="en-US" altLang="ja-JP" sz="1100" dirty="0" err="1"/>
              <a:t>tf.Variable</a:t>
            </a:r>
            <a:r>
              <a:rPr lang="en-US" altLang="ja-JP" sz="1100" dirty="0"/>
              <a:t>( </a:t>
            </a:r>
            <a:r>
              <a:rPr lang="en-US" altLang="ja-JP" sz="1100" dirty="0" err="1"/>
              <a:t>tf.zeros</a:t>
            </a:r>
            <a:r>
              <a:rPr lang="en-US" altLang="ja-JP" sz="1100" dirty="0"/>
              <a:t>([S, K]) )</a:t>
            </a:r>
          </a:p>
          <a:p>
            <a:r>
              <a:rPr lang="en-US" altLang="ja-JP" sz="1100" dirty="0" err="1"/>
              <a:t>sample_p_z</a:t>
            </a:r>
            <a:r>
              <a:rPr lang="en-US" altLang="ja-JP" sz="1100" dirty="0"/>
              <a:t> = </a:t>
            </a:r>
            <a:r>
              <a:rPr lang="en-US" altLang="ja-JP" sz="1100" dirty="0" err="1"/>
              <a:t>tf.assign</a:t>
            </a:r>
            <a:r>
              <a:rPr lang="en-US" altLang="ja-JP" sz="1100" dirty="0"/>
              <a:t>( </a:t>
            </a:r>
            <a:r>
              <a:rPr lang="en-US" altLang="ja-JP" sz="1100" dirty="0" err="1"/>
              <a:t>sample_p_z</a:t>
            </a:r>
            <a:r>
              <a:rPr lang="en-US" altLang="ja-JP" sz="1100" dirty="0"/>
              <a:t>, </a:t>
            </a:r>
            <a:r>
              <a:rPr lang="en-US" altLang="ja-JP" sz="1100" dirty="0" err="1"/>
              <a:t>tf.to_float</a:t>
            </a:r>
            <a:r>
              <a:rPr lang="en-US" altLang="ja-JP" sz="1100" dirty="0"/>
              <a:t>( </a:t>
            </a:r>
            <a:r>
              <a:rPr lang="en-US" altLang="ja-JP" sz="1100" dirty="0" err="1"/>
              <a:t>p_z.sample</a:t>
            </a:r>
            <a:r>
              <a:rPr lang="en-US" altLang="ja-JP" sz="1100" dirty="0"/>
              <a:t>(</a:t>
            </a:r>
            <a:r>
              <a:rPr lang="en-US" altLang="ja-JP" sz="1100" dirty="0" err="1"/>
              <a:t>sample_shape</a:t>
            </a:r>
            <a:r>
              <a:rPr lang="en-US" altLang="ja-JP" sz="1100" dirty="0"/>
              <a:t>=[S]) ) )</a:t>
            </a:r>
          </a:p>
          <a:p>
            <a:r>
              <a:rPr lang="en-US" altLang="ja-JP" sz="1100" dirty="0" err="1"/>
              <a:t>sample_p_pi</a:t>
            </a:r>
            <a:r>
              <a:rPr lang="en-US" altLang="ja-JP" sz="1100" dirty="0"/>
              <a:t> = </a:t>
            </a:r>
            <a:r>
              <a:rPr lang="en-US" altLang="ja-JP" sz="1100" dirty="0" err="1"/>
              <a:t>tf.Variable</a:t>
            </a:r>
            <a:r>
              <a:rPr lang="en-US" altLang="ja-JP" sz="1100" dirty="0"/>
              <a:t>( </a:t>
            </a:r>
            <a:r>
              <a:rPr lang="en-US" altLang="ja-JP" sz="1100" dirty="0" err="1"/>
              <a:t>tf.zeros</a:t>
            </a:r>
            <a:r>
              <a:rPr lang="en-US" altLang="ja-JP" sz="1100" dirty="0"/>
              <a:t>([S, K]) )</a:t>
            </a:r>
          </a:p>
          <a:p>
            <a:r>
              <a:rPr lang="en-US" altLang="ja-JP" sz="1100" dirty="0" err="1"/>
              <a:t>sample_p_pi</a:t>
            </a:r>
            <a:r>
              <a:rPr lang="en-US" altLang="ja-JP" sz="1100" dirty="0"/>
              <a:t> = </a:t>
            </a:r>
            <a:r>
              <a:rPr lang="en-US" altLang="ja-JP" sz="1100" dirty="0" err="1"/>
              <a:t>tf.assign</a:t>
            </a:r>
            <a:r>
              <a:rPr lang="en-US" altLang="ja-JP" sz="1100" dirty="0"/>
              <a:t>( </a:t>
            </a:r>
            <a:r>
              <a:rPr lang="en-US" altLang="ja-JP" sz="1100" dirty="0" err="1"/>
              <a:t>sample_p_pi</a:t>
            </a:r>
            <a:r>
              <a:rPr lang="en-US" altLang="ja-JP" sz="1100" dirty="0"/>
              <a:t>, </a:t>
            </a:r>
            <a:r>
              <a:rPr lang="en-US" altLang="ja-JP" sz="1100" dirty="0" err="1"/>
              <a:t>p_pi.sample</a:t>
            </a:r>
            <a:r>
              <a:rPr lang="en-US" altLang="ja-JP" sz="1100" dirty="0"/>
              <a:t>(</a:t>
            </a:r>
            <a:r>
              <a:rPr lang="en-US" altLang="ja-JP" sz="1100" dirty="0" err="1"/>
              <a:t>sample_shape</a:t>
            </a:r>
            <a:r>
              <a:rPr lang="en-US" altLang="ja-JP" sz="1100" dirty="0"/>
              <a:t>=[S]) )</a:t>
            </a:r>
          </a:p>
          <a:p>
            <a:r>
              <a:rPr lang="en-US" altLang="ja-JP" sz="1100" dirty="0" err="1"/>
              <a:t>sample_q_mu</a:t>
            </a:r>
            <a:r>
              <a:rPr lang="en-US" altLang="ja-JP" sz="1100" dirty="0"/>
              <a:t> = </a:t>
            </a:r>
            <a:r>
              <a:rPr lang="en-US" altLang="ja-JP" sz="1100" dirty="0" err="1"/>
              <a:t>tf.Variable</a:t>
            </a:r>
            <a:r>
              <a:rPr lang="en-US" altLang="ja-JP" sz="1100" dirty="0"/>
              <a:t>( </a:t>
            </a:r>
            <a:r>
              <a:rPr lang="en-US" altLang="ja-JP" sz="1100" dirty="0" err="1"/>
              <a:t>tf.zeros</a:t>
            </a:r>
            <a:r>
              <a:rPr lang="en-US" altLang="ja-JP" sz="1100" dirty="0"/>
              <a:t>([S, D, K]) )</a:t>
            </a:r>
          </a:p>
          <a:p>
            <a:r>
              <a:rPr lang="en-US" altLang="ja-JP" sz="1100" dirty="0" err="1"/>
              <a:t>sample_q_mu</a:t>
            </a:r>
            <a:r>
              <a:rPr lang="en-US" altLang="ja-JP" sz="1100" dirty="0"/>
              <a:t> = </a:t>
            </a:r>
            <a:r>
              <a:rPr lang="en-US" altLang="ja-JP" sz="1100" dirty="0" err="1"/>
              <a:t>tf.assign</a:t>
            </a:r>
            <a:r>
              <a:rPr lang="en-US" altLang="ja-JP" sz="1100" dirty="0"/>
              <a:t>( </a:t>
            </a:r>
            <a:r>
              <a:rPr lang="en-US" altLang="ja-JP" sz="1100" dirty="0" err="1"/>
              <a:t>sample_q_mu</a:t>
            </a:r>
            <a:r>
              <a:rPr lang="en-US" altLang="ja-JP" sz="1100" dirty="0"/>
              <a:t>, </a:t>
            </a:r>
            <a:r>
              <a:rPr lang="en-US" altLang="ja-JP" sz="1100" dirty="0" err="1"/>
              <a:t>q_mu.sample</a:t>
            </a:r>
            <a:r>
              <a:rPr lang="en-US" altLang="ja-JP" sz="1100" dirty="0"/>
              <a:t>(</a:t>
            </a:r>
            <a:r>
              <a:rPr lang="en-US" altLang="ja-JP" sz="1100" dirty="0" err="1"/>
              <a:t>sample_shape</a:t>
            </a:r>
            <a:r>
              <a:rPr lang="en-US" altLang="ja-JP" sz="1100" dirty="0"/>
              <a:t>=[S]) )</a:t>
            </a:r>
          </a:p>
          <a:p>
            <a:r>
              <a:rPr lang="en-US" altLang="ja-JP" sz="1100" dirty="0" err="1"/>
              <a:t>sample_q_z</a:t>
            </a:r>
            <a:r>
              <a:rPr lang="en-US" altLang="ja-JP" sz="1100" dirty="0"/>
              <a:t> = </a:t>
            </a:r>
            <a:r>
              <a:rPr lang="en-US" altLang="ja-JP" sz="1100" dirty="0" err="1"/>
              <a:t>tf.Variable</a:t>
            </a:r>
            <a:r>
              <a:rPr lang="en-US" altLang="ja-JP" sz="1100" dirty="0"/>
              <a:t>( </a:t>
            </a:r>
            <a:r>
              <a:rPr lang="en-US" altLang="ja-JP" sz="1100" dirty="0" err="1"/>
              <a:t>tf.zeros</a:t>
            </a:r>
            <a:r>
              <a:rPr lang="en-US" altLang="ja-JP" sz="1100" dirty="0"/>
              <a:t>([S, N, K]) )</a:t>
            </a:r>
          </a:p>
          <a:p>
            <a:r>
              <a:rPr lang="en-US" altLang="ja-JP" sz="1100" dirty="0" err="1"/>
              <a:t>sample_q_z</a:t>
            </a:r>
            <a:r>
              <a:rPr lang="en-US" altLang="ja-JP" sz="1100" dirty="0"/>
              <a:t> = </a:t>
            </a:r>
            <a:r>
              <a:rPr lang="en-US" altLang="ja-JP" sz="1100" dirty="0" err="1"/>
              <a:t>tf.assign</a:t>
            </a:r>
            <a:r>
              <a:rPr lang="en-US" altLang="ja-JP" sz="1100" dirty="0"/>
              <a:t>( </a:t>
            </a:r>
            <a:r>
              <a:rPr lang="en-US" altLang="ja-JP" sz="1100" dirty="0" err="1"/>
              <a:t>sample_q_z</a:t>
            </a:r>
            <a:r>
              <a:rPr lang="en-US" altLang="ja-JP" sz="1100" dirty="0"/>
              <a:t>, </a:t>
            </a:r>
            <a:r>
              <a:rPr lang="en-US" altLang="ja-JP" sz="1100" dirty="0" err="1"/>
              <a:t>tf.to_float</a:t>
            </a:r>
            <a:r>
              <a:rPr lang="en-US" altLang="ja-JP" sz="1100" dirty="0"/>
              <a:t>( </a:t>
            </a:r>
            <a:r>
              <a:rPr lang="en-US" altLang="ja-JP" sz="1100" dirty="0" err="1"/>
              <a:t>q_z.sample</a:t>
            </a:r>
            <a:r>
              <a:rPr lang="en-US" altLang="ja-JP" sz="1100" dirty="0"/>
              <a:t>(</a:t>
            </a:r>
            <a:r>
              <a:rPr lang="en-US" altLang="ja-JP" sz="1100" dirty="0" err="1"/>
              <a:t>sample_shape</a:t>
            </a:r>
            <a:r>
              <a:rPr lang="en-US" altLang="ja-JP" sz="1100" dirty="0"/>
              <a:t>=[S]) ) )</a:t>
            </a:r>
          </a:p>
          <a:p>
            <a:r>
              <a:rPr lang="en-US" altLang="ja-JP" sz="1100" dirty="0" err="1"/>
              <a:t>sample_q_pi</a:t>
            </a:r>
            <a:r>
              <a:rPr lang="en-US" altLang="ja-JP" sz="1100" dirty="0"/>
              <a:t> = </a:t>
            </a:r>
            <a:r>
              <a:rPr lang="en-US" altLang="ja-JP" sz="1100" dirty="0" err="1"/>
              <a:t>tf</a:t>
            </a:r>
            <a:r>
              <a:rPr lang="en-US" altLang="ja-JP" sz="1100" dirty="0"/>
              <a:t>. Variable( </a:t>
            </a:r>
            <a:r>
              <a:rPr lang="en-US" altLang="ja-JP" sz="1100" dirty="0" err="1"/>
              <a:t>tf.zeros</a:t>
            </a:r>
            <a:r>
              <a:rPr lang="en-US" altLang="ja-JP" sz="1100" dirty="0"/>
              <a:t>([S, K]) )</a:t>
            </a:r>
          </a:p>
          <a:p>
            <a:r>
              <a:rPr lang="en-US" altLang="ja-JP" sz="1100" dirty="0" err="1"/>
              <a:t>sample_q_pi</a:t>
            </a:r>
            <a:r>
              <a:rPr lang="en-US" altLang="ja-JP" sz="1100" dirty="0"/>
              <a:t> = </a:t>
            </a:r>
            <a:r>
              <a:rPr lang="en-US" altLang="ja-JP" sz="1100" dirty="0" err="1"/>
              <a:t>tf.assign</a:t>
            </a:r>
            <a:r>
              <a:rPr lang="en-US" altLang="ja-JP" sz="1100" dirty="0"/>
              <a:t>( </a:t>
            </a:r>
            <a:r>
              <a:rPr lang="en-US" altLang="ja-JP" sz="1100" dirty="0" err="1"/>
              <a:t>sample_q_pi</a:t>
            </a:r>
            <a:r>
              <a:rPr lang="en-US" altLang="ja-JP" sz="1100" dirty="0"/>
              <a:t>, </a:t>
            </a:r>
            <a:r>
              <a:rPr lang="en-US" altLang="ja-JP" sz="1100" dirty="0" err="1"/>
              <a:t>q_pi.sample</a:t>
            </a:r>
            <a:r>
              <a:rPr lang="en-US" altLang="ja-JP" sz="1100" dirty="0"/>
              <a:t>(</a:t>
            </a:r>
            <a:r>
              <a:rPr lang="en-US" altLang="ja-JP" sz="1100" dirty="0" err="1"/>
              <a:t>sample_shape</a:t>
            </a:r>
            <a:r>
              <a:rPr lang="en-US" altLang="ja-JP" sz="1100" dirty="0"/>
              <a:t>=[S]) )</a:t>
            </a:r>
          </a:p>
          <a:p>
            <a:endParaRPr lang="en-US" altLang="ja-JP" sz="1100" dirty="0"/>
          </a:p>
          <a:p>
            <a:endParaRPr lang="en-US" altLang="ja-JP" sz="1100" dirty="0"/>
          </a:p>
          <a:p>
            <a:r>
              <a:rPr lang="en-US" altLang="ja-JP" sz="1100" dirty="0"/>
              <a:t># logarithmic distributions</a:t>
            </a:r>
          </a:p>
          <a:p>
            <a:r>
              <a:rPr lang="en-US" altLang="ja-JP" sz="1100" dirty="0" err="1"/>
              <a:t>log_gene_gauss</a:t>
            </a:r>
            <a:r>
              <a:rPr lang="en-US" altLang="ja-JP" sz="1100" dirty="0"/>
              <a:t> = </a:t>
            </a:r>
            <a:r>
              <a:rPr lang="en-US" altLang="ja-JP" sz="1100" dirty="0" err="1"/>
              <a:t>generative_gauss.log_prob</a:t>
            </a:r>
            <a:r>
              <a:rPr lang="en-US" altLang="ja-JP" sz="1100" dirty="0"/>
              <a:t>(</a:t>
            </a:r>
            <a:r>
              <a:rPr lang="en-US" altLang="ja-JP" sz="1100" dirty="0" err="1"/>
              <a:t>sample_gene_gauss</a:t>
            </a:r>
            <a:r>
              <a:rPr lang="en-US" altLang="ja-JP" sz="1100" dirty="0"/>
              <a:t>)</a:t>
            </a:r>
          </a:p>
          <a:p>
            <a:r>
              <a:rPr lang="en-US" altLang="ja-JP" sz="1100" dirty="0" err="1"/>
              <a:t>logpx</a:t>
            </a:r>
            <a:r>
              <a:rPr lang="en-US" altLang="ja-JP" sz="1100" dirty="0"/>
              <a:t> = </a:t>
            </a:r>
            <a:r>
              <a:rPr lang="en-US" altLang="ja-JP" sz="1100" dirty="0" err="1"/>
              <a:t>tf.reduce_sum</a:t>
            </a:r>
            <a:r>
              <a:rPr lang="en-US" altLang="ja-JP" sz="1100" dirty="0"/>
              <a:t>( </a:t>
            </a:r>
            <a:r>
              <a:rPr lang="en-US" altLang="ja-JP" sz="1100" dirty="0" err="1"/>
              <a:t>tf.multiply</a:t>
            </a:r>
            <a:r>
              <a:rPr lang="en-US" altLang="ja-JP" sz="1100" dirty="0"/>
              <a:t>( </a:t>
            </a:r>
            <a:r>
              <a:rPr lang="en-US" altLang="ja-JP" sz="1100" dirty="0" err="1"/>
              <a:t>tf.to_float</a:t>
            </a:r>
            <a:r>
              <a:rPr lang="en-US" altLang="ja-JP" sz="1100" dirty="0"/>
              <a:t>( </a:t>
            </a:r>
            <a:r>
              <a:rPr lang="en-US" altLang="ja-JP" sz="1100" dirty="0" err="1"/>
              <a:t>sample_p_z</a:t>
            </a:r>
            <a:r>
              <a:rPr lang="en-US" altLang="ja-JP" sz="1100" dirty="0"/>
              <a:t> ), </a:t>
            </a:r>
            <a:r>
              <a:rPr lang="en-US" altLang="ja-JP" sz="1100" dirty="0" err="1"/>
              <a:t>log_gene_gauss</a:t>
            </a:r>
            <a:r>
              <a:rPr lang="en-US" altLang="ja-JP" sz="1100" dirty="0"/>
              <a:t> ), axis=1 )					#</a:t>
            </a:r>
            <a:r>
              <a:rPr lang="en-US" altLang="ja-JP" sz="1100" dirty="0" err="1"/>
              <a:t>sample_shape</a:t>
            </a:r>
            <a:r>
              <a:rPr lang="en-US" altLang="ja-JP" sz="1100" dirty="0"/>
              <a:t>=[N]</a:t>
            </a:r>
          </a:p>
          <a:p>
            <a:r>
              <a:rPr lang="en-US" altLang="ja-JP" sz="1100" dirty="0" err="1"/>
              <a:t>log_p_x</a:t>
            </a:r>
            <a:r>
              <a:rPr lang="en-US" altLang="ja-JP" sz="1100" dirty="0"/>
              <a:t> = </a:t>
            </a:r>
            <a:r>
              <a:rPr lang="en-US" altLang="ja-JP" sz="1100" dirty="0" err="1"/>
              <a:t>tf.reduce_sum</a:t>
            </a:r>
            <a:r>
              <a:rPr lang="en-US" altLang="ja-JP" sz="1100" dirty="0"/>
              <a:t>( </a:t>
            </a:r>
            <a:r>
              <a:rPr lang="en-US" altLang="ja-JP" sz="1100" dirty="0" err="1"/>
              <a:t>logpx</a:t>
            </a:r>
            <a:r>
              <a:rPr lang="en-US" altLang="ja-JP" sz="1100" dirty="0"/>
              <a:t>, axis=1 )</a:t>
            </a:r>
          </a:p>
          <a:p>
            <a:r>
              <a:rPr lang="en-US" altLang="ja-JP" sz="1100" dirty="0" err="1"/>
              <a:t>log_p_mu</a:t>
            </a:r>
            <a:r>
              <a:rPr lang="en-US" altLang="ja-JP" sz="1100" dirty="0"/>
              <a:t> = </a:t>
            </a:r>
            <a:r>
              <a:rPr lang="en-US" altLang="ja-JP" sz="1100" dirty="0" err="1"/>
              <a:t>tf.reshape</a:t>
            </a:r>
            <a:r>
              <a:rPr lang="en-US" altLang="ja-JP" sz="1100" dirty="0"/>
              <a:t>( </a:t>
            </a:r>
            <a:r>
              <a:rPr lang="en-US" altLang="ja-JP" sz="1100" dirty="0" err="1"/>
              <a:t>tf.reduce_sum</a:t>
            </a:r>
            <a:r>
              <a:rPr lang="en-US" altLang="ja-JP" sz="1100" dirty="0"/>
              <a:t>( </a:t>
            </a:r>
            <a:r>
              <a:rPr lang="en-US" altLang="ja-JP" sz="1100" dirty="0" err="1"/>
              <a:t>p_mu.log_prob</a:t>
            </a:r>
            <a:r>
              <a:rPr lang="en-US" altLang="ja-JP" sz="1100" dirty="0"/>
              <a:t>( </a:t>
            </a:r>
            <a:r>
              <a:rPr lang="en-US" altLang="ja-JP" sz="1100" dirty="0" err="1"/>
              <a:t>sample_p_mu</a:t>
            </a:r>
            <a:r>
              <a:rPr lang="en-US" altLang="ja-JP" sz="1100" dirty="0"/>
              <a:t> ), axis=2 ), shape=[S] )</a:t>
            </a:r>
          </a:p>
          <a:p>
            <a:r>
              <a:rPr lang="en-US" altLang="ja-JP" sz="1100" dirty="0" err="1"/>
              <a:t>log_p_pi</a:t>
            </a:r>
            <a:r>
              <a:rPr lang="en-US" altLang="ja-JP" sz="1100" dirty="0"/>
              <a:t> = </a:t>
            </a:r>
            <a:r>
              <a:rPr lang="en-US" altLang="ja-JP" sz="1100" dirty="0" err="1"/>
              <a:t>p_pi.log_prob</a:t>
            </a:r>
            <a:r>
              <a:rPr lang="en-US" altLang="ja-JP" sz="1100" dirty="0"/>
              <a:t>( </a:t>
            </a:r>
            <a:r>
              <a:rPr lang="en-US" altLang="ja-JP" sz="1100" dirty="0" err="1"/>
              <a:t>sample_p_pi</a:t>
            </a:r>
            <a:r>
              <a:rPr lang="en-US" altLang="ja-JP" sz="1100" dirty="0"/>
              <a:t> )</a:t>
            </a:r>
          </a:p>
          <a:p>
            <a:r>
              <a:rPr lang="en-US" altLang="ja-JP" sz="1100" dirty="0" err="1"/>
              <a:t>log_p_z</a:t>
            </a:r>
            <a:r>
              <a:rPr lang="en-US" altLang="ja-JP" sz="1100" dirty="0"/>
              <a:t> = </a:t>
            </a:r>
            <a:r>
              <a:rPr lang="en-US" altLang="ja-JP" sz="1100" dirty="0" err="1"/>
              <a:t>p_z.log_prob</a:t>
            </a:r>
            <a:r>
              <a:rPr lang="en-US" altLang="ja-JP" sz="1100" dirty="0"/>
              <a:t>( </a:t>
            </a:r>
            <a:r>
              <a:rPr lang="en-US" altLang="ja-JP" sz="1100" dirty="0" err="1"/>
              <a:t>sample_p_z</a:t>
            </a:r>
            <a:r>
              <a:rPr lang="en-US" altLang="ja-JP" sz="1100" dirty="0"/>
              <a:t> )</a:t>
            </a:r>
          </a:p>
          <a:p>
            <a:r>
              <a:rPr lang="en-US" altLang="ja-JP" sz="1100" dirty="0" err="1"/>
              <a:t>log_dirichlet</a:t>
            </a:r>
            <a:r>
              <a:rPr lang="en-US" altLang="ja-JP" sz="1100" dirty="0"/>
              <a:t> = </a:t>
            </a:r>
            <a:r>
              <a:rPr lang="en-US" altLang="ja-JP" sz="1100" dirty="0" err="1"/>
              <a:t>q_pi.log_prob</a:t>
            </a:r>
            <a:r>
              <a:rPr lang="en-US" altLang="ja-JP" sz="1100" dirty="0"/>
              <a:t>( </a:t>
            </a:r>
            <a:r>
              <a:rPr lang="en-US" altLang="ja-JP" sz="1100" dirty="0" err="1"/>
              <a:t>sample_q_pi</a:t>
            </a:r>
            <a:r>
              <a:rPr lang="en-US" altLang="ja-JP" sz="1100" dirty="0"/>
              <a:t> )</a:t>
            </a:r>
          </a:p>
          <a:p>
            <a:r>
              <a:rPr lang="en-US" altLang="ja-JP" sz="1100" dirty="0" err="1"/>
              <a:t>log_categorical</a:t>
            </a:r>
            <a:r>
              <a:rPr lang="en-US" altLang="ja-JP" sz="1100" dirty="0"/>
              <a:t> = </a:t>
            </a:r>
            <a:r>
              <a:rPr lang="en-US" altLang="ja-JP" sz="1100" dirty="0" err="1"/>
              <a:t>q_z.log_prob</a:t>
            </a:r>
            <a:r>
              <a:rPr lang="en-US" altLang="ja-JP" sz="1100" dirty="0"/>
              <a:t>( </a:t>
            </a:r>
            <a:r>
              <a:rPr lang="en-US" altLang="ja-JP" sz="1100" dirty="0" err="1"/>
              <a:t>sample_q_z</a:t>
            </a:r>
            <a:r>
              <a:rPr lang="en-US" altLang="ja-JP" sz="1100" dirty="0"/>
              <a:t> )</a:t>
            </a:r>
          </a:p>
          <a:p>
            <a:r>
              <a:rPr lang="en-US" altLang="ja-JP" sz="1100" dirty="0" err="1"/>
              <a:t>log_gauss</a:t>
            </a:r>
            <a:r>
              <a:rPr lang="en-US" altLang="ja-JP" sz="1100" dirty="0"/>
              <a:t> = </a:t>
            </a:r>
            <a:r>
              <a:rPr lang="en-US" altLang="ja-JP" sz="1100" dirty="0" err="1"/>
              <a:t>q_mu.log_prob</a:t>
            </a:r>
            <a:r>
              <a:rPr lang="en-US" altLang="ja-JP" sz="1100" dirty="0"/>
              <a:t>( </a:t>
            </a:r>
            <a:r>
              <a:rPr lang="en-US" altLang="ja-JP" sz="1100" dirty="0" err="1"/>
              <a:t>sample_q_mu</a:t>
            </a:r>
            <a:r>
              <a:rPr lang="en-US" altLang="ja-JP" sz="1100" dirty="0"/>
              <a:t> )</a:t>
            </a:r>
          </a:p>
          <a:p>
            <a:r>
              <a:rPr lang="en-US" altLang="ja-JP" sz="1100" dirty="0" err="1"/>
              <a:t>log_q_pi</a:t>
            </a:r>
            <a:r>
              <a:rPr lang="en-US" altLang="ja-JP" sz="1100" dirty="0"/>
              <a:t> = </a:t>
            </a:r>
            <a:r>
              <a:rPr lang="en-US" altLang="ja-JP" sz="1100" dirty="0" err="1"/>
              <a:t>log_dirichlet</a:t>
            </a:r>
            <a:r>
              <a:rPr lang="en-US" altLang="ja-JP" sz="1100" dirty="0"/>
              <a:t> </a:t>
            </a:r>
          </a:p>
          <a:p>
            <a:r>
              <a:rPr lang="en-US" altLang="ja-JP" sz="1100" dirty="0" err="1"/>
              <a:t>log_q_mu</a:t>
            </a:r>
            <a:r>
              <a:rPr lang="en-US" altLang="ja-JP" sz="1100" dirty="0"/>
              <a:t> = </a:t>
            </a:r>
            <a:r>
              <a:rPr lang="en-US" altLang="ja-JP" sz="1100" dirty="0" err="1"/>
              <a:t>tf.reshape</a:t>
            </a:r>
            <a:r>
              <a:rPr lang="en-US" altLang="ja-JP" sz="1100" dirty="0"/>
              <a:t>( </a:t>
            </a:r>
            <a:r>
              <a:rPr lang="en-US" altLang="ja-JP" sz="1100" dirty="0" err="1"/>
              <a:t>tf.reduce_sum</a:t>
            </a:r>
            <a:r>
              <a:rPr lang="en-US" altLang="ja-JP" sz="1100" dirty="0"/>
              <a:t>( </a:t>
            </a:r>
            <a:r>
              <a:rPr lang="en-US" altLang="ja-JP" sz="1100" dirty="0" err="1"/>
              <a:t>log_gauss</a:t>
            </a:r>
            <a:r>
              <a:rPr lang="en-US" altLang="ja-JP" sz="1100" dirty="0"/>
              <a:t>, axis=2 ), shape=[S] )</a:t>
            </a:r>
          </a:p>
          <a:p>
            <a:r>
              <a:rPr lang="en-US" altLang="ja-JP" sz="1100" dirty="0" err="1"/>
              <a:t>log_q_z</a:t>
            </a:r>
            <a:r>
              <a:rPr lang="en-US" altLang="ja-JP" sz="1100" dirty="0"/>
              <a:t> = </a:t>
            </a:r>
            <a:r>
              <a:rPr lang="en-US" altLang="ja-JP" sz="1100" dirty="0" err="1"/>
              <a:t>tf.reduce_sum</a:t>
            </a:r>
            <a:r>
              <a:rPr lang="en-US" altLang="ja-JP" sz="1100" dirty="0"/>
              <a:t>( </a:t>
            </a:r>
            <a:r>
              <a:rPr lang="en-US" altLang="ja-JP" sz="1100" dirty="0" err="1"/>
              <a:t>log_categorical</a:t>
            </a:r>
            <a:r>
              <a:rPr lang="en-US" altLang="ja-JP" sz="1100" dirty="0"/>
              <a:t>, axis=1 )</a:t>
            </a:r>
          </a:p>
          <a:p>
            <a:endParaRPr lang="en-US" altLang="ja-JP" sz="1100" dirty="0"/>
          </a:p>
          <a:p>
            <a:r>
              <a:rPr lang="en-US" altLang="ja-JP" sz="1100" dirty="0" err="1"/>
              <a:t>log_p</a:t>
            </a:r>
            <a:r>
              <a:rPr lang="en-US" altLang="ja-JP" sz="1100" dirty="0"/>
              <a:t> = </a:t>
            </a:r>
            <a:r>
              <a:rPr lang="en-US" altLang="ja-JP" sz="1100" dirty="0" err="1"/>
              <a:t>tf.add</a:t>
            </a:r>
            <a:r>
              <a:rPr lang="en-US" altLang="ja-JP" sz="1100" dirty="0"/>
              <a:t>( </a:t>
            </a:r>
            <a:r>
              <a:rPr lang="en-US" altLang="ja-JP" sz="1100" dirty="0" err="1"/>
              <a:t>tf.add</a:t>
            </a:r>
            <a:r>
              <a:rPr lang="en-US" altLang="ja-JP" sz="1100" dirty="0"/>
              <a:t>( </a:t>
            </a:r>
            <a:r>
              <a:rPr lang="en-US" altLang="ja-JP" sz="1100" dirty="0" err="1"/>
              <a:t>tf.add</a:t>
            </a:r>
            <a:r>
              <a:rPr lang="en-US" altLang="ja-JP" sz="1100" dirty="0"/>
              <a:t>( </a:t>
            </a:r>
            <a:r>
              <a:rPr lang="en-US" altLang="ja-JP" sz="1100" dirty="0" err="1"/>
              <a:t>log_p_x</a:t>
            </a:r>
            <a:r>
              <a:rPr lang="en-US" altLang="ja-JP" sz="1100" dirty="0"/>
              <a:t>, </a:t>
            </a:r>
            <a:r>
              <a:rPr lang="en-US" altLang="ja-JP" sz="1100" dirty="0" err="1"/>
              <a:t>log_p_z</a:t>
            </a:r>
            <a:r>
              <a:rPr lang="en-US" altLang="ja-JP" sz="1100" dirty="0"/>
              <a:t> ), </a:t>
            </a:r>
            <a:r>
              <a:rPr lang="en-US" altLang="ja-JP" sz="1100" dirty="0" err="1"/>
              <a:t>log_p_pi</a:t>
            </a:r>
            <a:r>
              <a:rPr lang="en-US" altLang="ja-JP" sz="1100" dirty="0"/>
              <a:t> ), </a:t>
            </a:r>
            <a:r>
              <a:rPr lang="en-US" altLang="ja-JP" sz="1100" dirty="0" err="1"/>
              <a:t>log_p_mu</a:t>
            </a:r>
            <a:r>
              <a:rPr lang="en-US" altLang="ja-JP" sz="1100" dirty="0"/>
              <a:t> ) </a:t>
            </a:r>
          </a:p>
          <a:p>
            <a:r>
              <a:rPr lang="en-US" altLang="ja-JP" sz="1100" dirty="0" err="1"/>
              <a:t>log_q</a:t>
            </a:r>
            <a:r>
              <a:rPr lang="en-US" altLang="ja-JP" sz="1100" dirty="0"/>
              <a:t> = </a:t>
            </a:r>
            <a:r>
              <a:rPr lang="en-US" altLang="ja-JP" sz="1100" dirty="0" err="1"/>
              <a:t>tf.add</a:t>
            </a:r>
            <a:r>
              <a:rPr lang="en-US" altLang="ja-JP" sz="1100" dirty="0"/>
              <a:t>( </a:t>
            </a:r>
            <a:r>
              <a:rPr lang="en-US" altLang="ja-JP" sz="1100" dirty="0" err="1"/>
              <a:t>tf.add</a:t>
            </a:r>
            <a:r>
              <a:rPr lang="en-US" altLang="ja-JP" sz="1100" dirty="0"/>
              <a:t>( </a:t>
            </a:r>
            <a:r>
              <a:rPr lang="en-US" altLang="ja-JP" sz="1100" dirty="0" err="1"/>
              <a:t>log_q_z</a:t>
            </a:r>
            <a:r>
              <a:rPr lang="en-US" altLang="ja-JP" sz="1100" dirty="0"/>
              <a:t>, </a:t>
            </a:r>
            <a:r>
              <a:rPr lang="en-US" altLang="ja-JP" sz="1100" dirty="0" err="1"/>
              <a:t>log_q_mu</a:t>
            </a:r>
            <a:r>
              <a:rPr lang="en-US" altLang="ja-JP" sz="1100" dirty="0"/>
              <a:t> ), </a:t>
            </a:r>
            <a:r>
              <a:rPr lang="en-US" altLang="ja-JP" sz="1100" dirty="0" err="1"/>
              <a:t>log_q_pi</a:t>
            </a:r>
            <a:r>
              <a:rPr lang="en-US" altLang="ja-JP" sz="1100" dirty="0"/>
              <a:t> ) </a:t>
            </a:r>
          </a:p>
          <a:p>
            <a:r>
              <a:rPr lang="en-US" altLang="ja-JP" sz="1100" dirty="0" err="1"/>
              <a:t>log_loss</a:t>
            </a:r>
            <a:r>
              <a:rPr lang="en-US" altLang="ja-JP" sz="1100" dirty="0"/>
              <a:t> = </a:t>
            </a:r>
            <a:r>
              <a:rPr lang="en-US" altLang="ja-JP" sz="1100" dirty="0" err="1"/>
              <a:t>tf.subtract</a:t>
            </a:r>
            <a:r>
              <a:rPr lang="en-US" altLang="ja-JP" sz="1100" dirty="0"/>
              <a:t>( </a:t>
            </a:r>
            <a:r>
              <a:rPr lang="en-US" altLang="ja-JP" sz="1100" dirty="0" err="1"/>
              <a:t>log_p</a:t>
            </a:r>
            <a:r>
              <a:rPr lang="en-US" altLang="ja-JP" sz="1100" dirty="0"/>
              <a:t>, </a:t>
            </a:r>
            <a:r>
              <a:rPr lang="en-US" altLang="ja-JP" sz="1100" dirty="0" err="1"/>
              <a:t>log_q</a:t>
            </a:r>
            <a:r>
              <a:rPr lang="en-US" altLang="ja-JP" sz="1100" dirty="0"/>
              <a:t> )</a:t>
            </a:r>
            <a:endParaRPr lang="ja-JP" altLang="en-US" sz="1100" dirty="0"/>
          </a:p>
        </p:txBody>
      </p:sp>
      <p:sp>
        <p:nvSpPr>
          <p:cNvPr id="4" name="正方形/長方形 3"/>
          <p:cNvSpPr/>
          <p:nvPr/>
        </p:nvSpPr>
        <p:spPr>
          <a:xfrm>
            <a:off x="6300192" y="1886060"/>
            <a:ext cx="1008112" cy="361635"/>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サンプリング</a:t>
            </a:r>
            <a:endParaRPr kumimoji="1" lang="ja-JP" altLang="en-US" sz="1200" dirty="0"/>
          </a:p>
        </p:txBody>
      </p:sp>
      <p:cxnSp>
        <p:nvCxnSpPr>
          <p:cNvPr id="6" name="直線矢印コネクタ 5"/>
          <p:cNvCxnSpPr>
            <a:stCxn id="4" idx="1"/>
          </p:cNvCxnSpPr>
          <p:nvPr/>
        </p:nvCxnSpPr>
        <p:spPr>
          <a:xfrm flipH="1" flipV="1">
            <a:off x="5436096" y="2066877"/>
            <a:ext cx="86409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 name="グループ化 6"/>
          <p:cNvGrpSpPr/>
          <p:nvPr/>
        </p:nvGrpSpPr>
        <p:grpSpPr>
          <a:xfrm>
            <a:off x="6300192" y="3512129"/>
            <a:ext cx="1800200" cy="1734572"/>
            <a:chOff x="6012160" y="2564904"/>
            <a:chExt cx="1800200" cy="1734572"/>
          </a:xfrm>
        </p:grpSpPr>
        <mc:AlternateContent xmlns:mc="http://schemas.openxmlformats.org/markup-compatibility/2006" xmlns:a14="http://schemas.microsoft.com/office/drawing/2010/main">
          <mc:Choice Requires="a14">
            <p:sp>
              <p:nvSpPr>
                <p:cNvPr id="8" name="正方形/長方形 7"/>
                <p:cNvSpPr/>
                <p:nvPr/>
              </p:nvSpPr>
              <p:spPr>
                <a:xfrm>
                  <a:off x="6012160" y="2564904"/>
                  <a:ext cx="1800200"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kumimoji="1" lang="ja-JP" altLang="en-US" sz="1100" i="1" smtClean="0">
                                <a:latin typeface="Cambria Math"/>
                              </a:rPr>
                            </m:ctrlPr>
                          </m:naryPr>
                          <m:sub>
                            <m:r>
                              <m:rPr>
                                <m:brk m:alnAt="7"/>
                              </m:rPr>
                              <a:rPr kumimoji="1" lang="en-US" altLang="ja-JP" sz="1100" b="0" i="1" smtClean="0">
                                <a:latin typeface="Cambria Math"/>
                              </a:rPr>
                              <m:t>𝑛</m:t>
                            </m:r>
                          </m:sub>
                          <m:sup/>
                          <m:e>
                            <m:nary>
                              <m:naryPr>
                                <m:chr m:val="∑"/>
                                <m:supHide m:val="on"/>
                                <m:ctrlPr>
                                  <a:rPr kumimoji="1" lang="en-US" altLang="ja-JP" sz="1100" i="1" smtClean="0">
                                    <a:latin typeface="Cambria Math"/>
                                  </a:rPr>
                                </m:ctrlPr>
                              </m:naryPr>
                              <m:sub>
                                <m:r>
                                  <m:rPr>
                                    <m:brk m:alnAt="7"/>
                                  </m:rPr>
                                  <a:rPr kumimoji="1" lang="en-US" altLang="ja-JP" sz="1100" b="0" i="1" smtClean="0">
                                    <a:latin typeface="Cambria Math"/>
                                  </a:rPr>
                                  <m:t>𝑘</m:t>
                                </m:r>
                              </m:sub>
                              <m:sup/>
                              <m:e>
                                <m:func>
                                  <m:funcPr>
                                    <m:ctrlPr>
                                      <a:rPr lang="en-US" altLang="ja-JP" sz="1100" i="1">
                                        <a:latin typeface="Cambria Math"/>
                                      </a:rPr>
                                    </m:ctrlPr>
                                  </m:funcPr>
                                  <m:fName>
                                    <m:r>
                                      <m:rPr>
                                        <m:sty m:val="p"/>
                                      </m:rPr>
                                      <a:rPr lang="en-US" altLang="ja-JP" sz="1100">
                                        <a:latin typeface="Cambria Math"/>
                                      </a:rPr>
                                      <m:t>log</m:t>
                                    </m:r>
                                  </m:fName>
                                  <m:e>
                                    <m:r>
                                      <a:rPr lang="en-US" altLang="ja-JP" sz="1100" i="1">
                                        <a:latin typeface="Cambria Math"/>
                                      </a:rPr>
                                      <m:t>𝑁</m:t>
                                    </m:r>
                                    <m:sSup>
                                      <m:sSupPr>
                                        <m:ctrlPr>
                                          <a:rPr lang="en-US" altLang="ja-JP" sz="1100" i="1">
                                            <a:latin typeface="Cambria Math"/>
                                          </a:rPr>
                                        </m:ctrlPr>
                                      </m:sSupPr>
                                      <m:e>
                                        <m:d>
                                          <m:dPr>
                                            <m:ctrlPr>
                                              <a:rPr lang="en-US" altLang="ja-JP" sz="1100" i="1">
                                                <a:latin typeface="Cambria Math"/>
                                              </a:rPr>
                                            </m:ctrlPr>
                                          </m:dPr>
                                          <m:e>
                                            <m:sSub>
                                              <m:sSubPr>
                                                <m:ctrlPr>
                                                  <a:rPr lang="en-US" altLang="ja-JP" sz="1100" i="1">
                                                    <a:latin typeface="Cambria Math"/>
                                                  </a:rPr>
                                                </m:ctrlPr>
                                              </m:sSubPr>
                                              <m:e>
                                                <m:r>
                                                  <a:rPr lang="en-US" altLang="ja-JP" sz="1100" i="1">
                                                    <a:latin typeface="Cambria Math"/>
                                                  </a:rPr>
                                                  <m:t>𝑥</m:t>
                                                </m:r>
                                              </m:e>
                                              <m:sub>
                                                <m:r>
                                                  <a:rPr lang="en-US" altLang="ja-JP" sz="1100" i="1">
                                                    <a:latin typeface="Cambria Math"/>
                                                  </a:rPr>
                                                  <m:t>𝑛</m:t>
                                                </m:r>
                                              </m:sub>
                                            </m:sSub>
                                          </m:e>
                                          <m:e>
                                            <m:sSub>
                                              <m:sSubPr>
                                                <m:ctrlPr>
                                                  <a:rPr lang="en-US" altLang="ja-JP" sz="1100" i="1">
                                                    <a:latin typeface="Cambria Math"/>
                                                  </a:rPr>
                                                </m:ctrlPr>
                                              </m:sSubPr>
                                              <m:e>
                                                <m:r>
                                                  <a:rPr lang="en-US" altLang="ja-JP" sz="1100" i="1">
                                                    <a:latin typeface="Cambria Math"/>
                                                  </a:rPr>
                                                  <m:t>𝜇</m:t>
                                                </m:r>
                                              </m:e>
                                              <m:sub>
                                                <m:r>
                                                  <a:rPr lang="en-US" altLang="ja-JP" sz="1100" i="1">
                                                    <a:latin typeface="Cambria Math"/>
                                                  </a:rPr>
                                                  <m:t>𝑘</m:t>
                                                </m:r>
                                              </m:sub>
                                            </m:sSub>
                                            <m:r>
                                              <a:rPr lang="en-US" altLang="ja-JP" sz="1100" i="1">
                                                <a:latin typeface="Cambria Math"/>
                                              </a:rPr>
                                              <m:t>,1</m:t>
                                            </m:r>
                                          </m:e>
                                        </m:d>
                                      </m:e>
                                      <m:sup>
                                        <m:sSub>
                                          <m:sSubPr>
                                            <m:ctrlPr>
                                              <a:rPr lang="en-US" altLang="ja-JP" sz="1100" i="1">
                                                <a:latin typeface="Cambria Math"/>
                                              </a:rPr>
                                            </m:ctrlPr>
                                          </m:sSubPr>
                                          <m:e>
                                            <m:r>
                                              <a:rPr lang="en-US" altLang="ja-JP" sz="1100" i="1">
                                                <a:latin typeface="Cambria Math"/>
                                              </a:rPr>
                                              <m:t>𝑧</m:t>
                                            </m:r>
                                          </m:e>
                                          <m:sub>
                                            <m:r>
                                              <a:rPr lang="en-US" altLang="ja-JP" sz="1100" i="1">
                                                <a:latin typeface="Cambria Math"/>
                                              </a:rPr>
                                              <m:t>𝑛</m:t>
                                            </m:r>
                                            <m:r>
                                              <a:rPr lang="en-US" altLang="ja-JP" sz="1100" b="0" i="1" smtClean="0">
                                                <a:latin typeface="Cambria Math"/>
                                              </a:rPr>
                                              <m:t>𝑘</m:t>
                                            </m:r>
                                          </m:sub>
                                        </m:sSub>
                                      </m:sup>
                                    </m:sSup>
                                  </m:e>
                                </m:func>
                              </m:e>
                            </m:nary>
                          </m:e>
                        </m:nary>
                      </m:oMath>
                    </m:oMathPara>
                  </a14:m>
                  <a:endParaRPr kumimoji="1" lang="ja-JP" altLang="en-US" sz="11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6012160" y="2564904"/>
                  <a:ext cx="1800200" cy="432048"/>
                </a:xfrm>
                <a:prstGeom prst="rect">
                  <a:avLst/>
                </a:prstGeom>
                <a:blipFill rotWithShape="1">
                  <a:blip r:embed="rId3"/>
                  <a:stretch>
                    <a:fillRect l="-21405" t="-130667" b="-181333"/>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6012160" y="2996952"/>
                  <a:ext cx="1800200" cy="43523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kumimoji="1" lang="ja-JP" altLang="en-US" sz="1100" i="1" smtClean="0">
                                <a:latin typeface="Cambria Math"/>
                              </a:rPr>
                            </m:ctrlPr>
                          </m:naryPr>
                          <m:sub>
                            <m:r>
                              <m:rPr>
                                <m:brk m:alnAt="7"/>
                              </m:rPr>
                              <a:rPr kumimoji="1" lang="en-US" altLang="ja-JP" sz="1100" b="0" i="1" smtClean="0">
                                <a:latin typeface="Cambria Math"/>
                              </a:rPr>
                              <m:t>𝑛</m:t>
                            </m:r>
                          </m:sub>
                          <m:sup/>
                          <m:e>
                            <m:func>
                              <m:funcPr>
                                <m:ctrlPr>
                                  <a:rPr kumimoji="1" lang="en-US" altLang="ja-JP" sz="1100" i="1" smtClean="0">
                                    <a:latin typeface="Cambria Math"/>
                                  </a:rPr>
                                </m:ctrlPr>
                              </m:funcPr>
                              <m:fName>
                                <m:r>
                                  <m:rPr>
                                    <m:sty m:val="p"/>
                                  </m:rPr>
                                  <a:rPr kumimoji="1" lang="en-US" altLang="ja-JP" sz="1100" i="0" smtClean="0">
                                    <a:latin typeface="Cambria Math"/>
                                  </a:rPr>
                                  <m:t>log</m:t>
                                </m:r>
                              </m:fName>
                              <m:e>
                                <m:r>
                                  <a:rPr kumimoji="1" lang="en-US" altLang="ja-JP" sz="1100" b="0" i="1" smtClean="0">
                                    <a:latin typeface="Cambria Math"/>
                                  </a:rPr>
                                  <m:t>𝐶𝑎𝑡</m:t>
                                </m:r>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𝑧</m:t>
                                    </m:r>
                                  </m:e>
                                  <m:sub>
                                    <m:r>
                                      <a:rPr kumimoji="1" lang="en-US" altLang="ja-JP" sz="1100" b="0" i="1" smtClean="0">
                                        <a:latin typeface="Cambria Math"/>
                                      </a:rPr>
                                      <m:t>𝑛</m:t>
                                    </m:r>
                                  </m:sub>
                                </m:sSub>
                                <m:r>
                                  <a:rPr kumimoji="1" lang="en-US" altLang="ja-JP" sz="1100" b="0" i="1" smtClean="0">
                                    <a:latin typeface="Cambria Math"/>
                                  </a:rPr>
                                  <m:t>|</m:t>
                                </m:r>
                                <m:r>
                                  <a:rPr kumimoji="1" lang="en-US" altLang="ja-JP" sz="1100" b="0" i="1" smtClean="0">
                                    <a:latin typeface="Cambria Math"/>
                                  </a:rPr>
                                  <m:t>𝜋</m:t>
                                </m:r>
                                <m:r>
                                  <a:rPr kumimoji="1" lang="en-US" altLang="ja-JP" sz="1100" b="0" i="1" smtClean="0">
                                    <a:latin typeface="Cambria Math"/>
                                  </a:rPr>
                                  <m:t>)</m:t>
                                </m:r>
                              </m:e>
                            </m:func>
                          </m:e>
                        </m:nary>
                      </m:oMath>
                    </m:oMathPara>
                  </a14:m>
                  <a:endParaRPr kumimoji="1" lang="ja-JP" altLang="en-US" sz="11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6012160" y="2996952"/>
                  <a:ext cx="1800200" cy="435238"/>
                </a:xfrm>
                <a:prstGeom prst="rect">
                  <a:avLst/>
                </a:prstGeom>
                <a:blipFill rotWithShape="1">
                  <a:blip r:embed="rId4"/>
                  <a:stretch>
                    <a:fillRect l="-8361" t="-128947" b="-177632"/>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a:xfrm>
                  <a:off x="6012160" y="3432190"/>
                  <a:ext cx="1800200" cy="43523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kumimoji="1" lang="ja-JP" altLang="en-US" sz="1100" i="1" smtClean="0">
                                <a:latin typeface="Cambria Math"/>
                              </a:rPr>
                            </m:ctrlPr>
                          </m:naryPr>
                          <m:sub>
                            <m:r>
                              <m:rPr>
                                <m:brk m:alnAt="7"/>
                              </m:rPr>
                              <a:rPr kumimoji="1" lang="en-US" altLang="ja-JP" sz="1100" b="0" i="1" smtClean="0">
                                <a:latin typeface="Cambria Math"/>
                              </a:rPr>
                              <m:t>𝑘</m:t>
                            </m:r>
                          </m:sub>
                          <m:sup/>
                          <m:e>
                            <m:func>
                              <m:funcPr>
                                <m:ctrlPr>
                                  <a:rPr kumimoji="1" lang="en-US" altLang="ja-JP" sz="1100" i="1" smtClean="0">
                                    <a:latin typeface="Cambria Math"/>
                                  </a:rPr>
                                </m:ctrlPr>
                              </m:funcPr>
                              <m:fName>
                                <m:r>
                                  <m:rPr>
                                    <m:sty m:val="p"/>
                                  </m:rPr>
                                  <a:rPr kumimoji="1" lang="en-US" altLang="ja-JP" sz="1100" i="0" smtClean="0">
                                    <a:latin typeface="Cambria Math"/>
                                  </a:rPr>
                                  <m:t>log</m:t>
                                </m:r>
                              </m:fName>
                              <m:e>
                                <m:r>
                                  <a:rPr kumimoji="1" lang="en-US" altLang="ja-JP" sz="1100" b="0" i="1" smtClean="0">
                                    <a:latin typeface="Cambria Math"/>
                                  </a:rPr>
                                  <m:t>𝑁</m:t>
                                </m:r>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𝑘</m:t>
                                    </m:r>
                                  </m:sub>
                                </m:sSub>
                                <m:r>
                                  <a:rPr kumimoji="1" lang="en-US" altLang="ja-JP" sz="1100" b="0" i="1" smtClean="0">
                                    <a:latin typeface="Cambria Math"/>
                                  </a:rPr>
                                  <m:t>|</m:t>
                                </m:r>
                                <m:r>
                                  <a:rPr kumimoji="1" lang="en-US" altLang="ja-JP" sz="1100" b="0" i="1" smtClean="0">
                                    <a:latin typeface="Cambria Math"/>
                                  </a:rPr>
                                  <m:t>𝛼</m:t>
                                </m:r>
                                <m:r>
                                  <a:rPr kumimoji="1" lang="en-US" altLang="ja-JP" sz="1100" b="0" i="1" smtClean="0">
                                    <a:latin typeface="Cambria Math"/>
                                  </a:rPr>
                                  <m:t>,</m:t>
                                </m:r>
                                <m:r>
                                  <a:rPr kumimoji="1" lang="en-US" altLang="ja-JP" sz="1100" b="0" i="1" smtClean="0">
                                    <a:latin typeface="Cambria Math"/>
                                  </a:rPr>
                                  <m:t>𝛽</m:t>
                                </m:r>
                                <m:r>
                                  <a:rPr kumimoji="1" lang="en-US" altLang="ja-JP" sz="1100" b="0" i="1" smtClean="0">
                                    <a:latin typeface="Cambria Math"/>
                                  </a:rPr>
                                  <m:t>)</m:t>
                                </m:r>
                              </m:e>
                            </m:func>
                          </m:e>
                        </m:nary>
                      </m:oMath>
                    </m:oMathPara>
                  </a14:m>
                  <a:endParaRPr kumimoji="1" lang="ja-JP" altLang="en-US" sz="11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6012160" y="3432190"/>
                  <a:ext cx="1800200" cy="435238"/>
                </a:xfrm>
                <a:prstGeom prst="rect">
                  <a:avLst/>
                </a:prstGeom>
                <a:blipFill rotWithShape="1">
                  <a:blip r:embed="rId5"/>
                  <a:stretch>
                    <a:fillRect l="-9365" t="-130667" b="-181333"/>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6012160" y="3867428"/>
                  <a:ext cx="1800200"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kumimoji="1" lang="en-US" altLang="ja-JP" sz="1100" i="1" smtClean="0">
                                <a:latin typeface="Cambria Math"/>
                              </a:rPr>
                            </m:ctrlPr>
                          </m:funcPr>
                          <m:fName>
                            <m:r>
                              <m:rPr>
                                <m:sty m:val="p"/>
                              </m:rPr>
                              <a:rPr kumimoji="1" lang="en-US" altLang="ja-JP" sz="1100" i="0" smtClean="0">
                                <a:latin typeface="Cambria Math"/>
                              </a:rPr>
                              <m:t>log</m:t>
                            </m:r>
                          </m:fName>
                          <m:e>
                            <m:r>
                              <a:rPr kumimoji="1" lang="en-US" altLang="ja-JP" sz="1100" b="0" i="1" smtClean="0">
                                <a:latin typeface="Cambria Math"/>
                              </a:rPr>
                              <m:t>𝐷𝑖𝑟</m:t>
                            </m:r>
                            <m:r>
                              <a:rPr kumimoji="1" lang="en-US" altLang="ja-JP" sz="1100" b="0" i="1" smtClean="0">
                                <a:latin typeface="Cambria Math"/>
                              </a:rPr>
                              <m:t>(</m:t>
                            </m:r>
                            <m:r>
                              <a:rPr kumimoji="1" lang="en-US" altLang="ja-JP" sz="1100" b="0" i="1" smtClean="0">
                                <a:latin typeface="Cambria Math"/>
                              </a:rPr>
                              <m:t>𝜋</m:t>
                            </m:r>
                            <m:r>
                              <a:rPr kumimoji="1" lang="en-US" altLang="ja-JP" sz="1100" b="0" i="1" smtClean="0">
                                <a:latin typeface="Cambria Math"/>
                              </a:rPr>
                              <m:t>|</m:t>
                            </m:r>
                            <m:r>
                              <a:rPr kumimoji="1" lang="en-US" altLang="ja-JP" sz="1100" b="0" i="1" smtClean="0">
                                <a:latin typeface="Cambria Math"/>
                              </a:rPr>
                              <m:t>𝛾</m:t>
                            </m:r>
                            <m:r>
                              <a:rPr kumimoji="1" lang="en-US" altLang="ja-JP" sz="1100" b="0" i="1" smtClean="0">
                                <a:latin typeface="Cambria Math"/>
                              </a:rPr>
                              <m:t>)</m:t>
                            </m:r>
                          </m:e>
                        </m:func>
                      </m:oMath>
                    </m:oMathPara>
                  </a14:m>
                  <a:endParaRPr kumimoji="1" lang="ja-JP" altLang="en-US" sz="11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6012160" y="3867428"/>
                  <a:ext cx="1800200" cy="432048"/>
                </a:xfrm>
                <a:prstGeom prst="rect">
                  <a:avLst/>
                </a:prstGeom>
                <a:blipFill rotWithShape="1">
                  <a:blip r:embed="rId6"/>
                  <a:stretch>
                    <a:fillRect/>
                  </a:stretch>
                </a:blipFill>
                <a:ln>
                  <a:solidFill>
                    <a:srgbClr val="004098"/>
                  </a:solidFill>
                </a:ln>
              </p:spPr>
              <p:txBody>
                <a:bodyPr/>
                <a:lstStyle/>
                <a:p>
                  <a:r>
                    <a:rPr lang="ja-JP" altLang="en-US">
                      <a:noFill/>
                    </a:rPr>
                    <a:t> </a:t>
                  </a:r>
                </a:p>
              </p:txBody>
            </p:sp>
          </mc:Fallback>
        </mc:AlternateContent>
      </p:grpSp>
      <p:cxnSp>
        <p:nvCxnSpPr>
          <p:cNvPr id="13" name="直線矢印コネクタ 12"/>
          <p:cNvCxnSpPr>
            <a:stCxn id="10" idx="1"/>
          </p:cNvCxnSpPr>
          <p:nvPr/>
        </p:nvCxnSpPr>
        <p:spPr>
          <a:xfrm flipH="1">
            <a:off x="5567442" y="4597034"/>
            <a:ext cx="732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グループ化 15"/>
          <p:cNvGrpSpPr/>
          <p:nvPr/>
        </p:nvGrpSpPr>
        <p:grpSpPr>
          <a:xfrm>
            <a:off x="6316629" y="5384788"/>
            <a:ext cx="1800201" cy="1296144"/>
            <a:chOff x="5649574" y="3573016"/>
            <a:chExt cx="1800201" cy="1296144"/>
          </a:xfrm>
        </p:grpSpPr>
        <mc:AlternateContent xmlns:mc="http://schemas.openxmlformats.org/markup-compatibility/2006" xmlns:a14="http://schemas.microsoft.com/office/drawing/2010/main">
          <mc:Choice Requires="a14">
            <p:sp>
              <p:nvSpPr>
                <p:cNvPr id="17" name="正方形/長方形 16"/>
                <p:cNvSpPr/>
                <p:nvPr/>
              </p:nvSpPr>
              <p:spPr>
                <a:xfrm>
                  <a:off x="5649574" y="3573016"/>
                  <a:ext cx="1800201"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kumimoji="1" lang="ja-JP" altLang="en-US" sz="1100" i="1" smtClean="0">
                                <a:latin typeface="Cambria Math"/>
                              </a:rPr>
                            </m:ctrlPr>
                          </m:naryPr>
                          <m:sub>
                            <m:r>
                              <m:rPr>
                                <m:brk m:alnAt="7"/>
                              </m:rPr>
                              <a:rPr kumimoji="1" lang="en-US" altLang="ja-JP" sz="1100" b="0" i="1" smtClean="0">
                                <a:latin typeface="Cambria Math"/>
                              </a:rPr>
                              <m:t>𝑛</m:t>
                            </m:r>
                          </m:sub>
                          <m:sup/>
                          <m:e>
                            <m:func>
                              <m:funcPr>
                                <m:ctrlPr>
                                  <a:rPr kumimoji="1" lang="en-US" altLang="ja-JP" sz="1100" i="1" smtClean="0">
                                    <a:latin typeface="Cambria Math"/>
                                  </a:rPr>
                                </m:ctrlPr>
                              </m:funcPr>
                              <m:fName>
                                <m:r>
                                  <m:rPr>
                                    <m:sty m:val="p"/>
                                  </m:rPr>
                                  <a:rPr kumimoji="1" lang="en-US" altLang="ja-JP" sz="1100" i="0" smtClean="0">
                                    <a:latin typeface="Cambria Math"/>
                                  </a:rPr>
                                  <m:t>log</m:t>
                                </m:r>
                              </m:fName>
                              <m:e>
                                <m:r>
                                  <a:rPr kumimoji="1" lang="en-US" altLang="ja-JP" sz="1100" b="0" i="1" smtClean="0">
                                    <a:latin typeface="Cambria Math"/>
                                  </a:rPr>
                                  <m:t>𝐶𝑎𝑡</m:t>
                                </m:r>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𝑧</m:t>
                                    </m:r>
                                  </m:e>
                                  <m:sub>
                                    <m:r>
                                      <a:rPr kumimoji="1" lang="en-US" altLang="ja-JP" sz="1100" b="0" i="1" smtClean="0">
                                        <a:latin typeface="Cambria Math"/>
                                      </a:rPr>
                                      <m:t>𝑛</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𝜆</m:t>
                                    </m:r>
                                  </m:e>
                                  <m:sub>
                                    <m:sSub>
                                      <m:sSubPr>
                                        <m:ctrlPr>
                                          <a:rPr kumimoji="1" lang="en-US" altLang="ja-JP" sz="1100" b="0" i="1" smtClean="0">
                                            <a:latin typeface="Cambria Math"/>
                                          </a:rPr>
                                        </m:ctrlPr>
                                      </m:sSubPr>
                                      <m:e>
                                        <m:r>
                                          <a:rPr kumimoji="1" lang="en-US" altLang="ja-JP" sz="1100" b="0" i="1" smtClean="0">
                                            <a:latin typeface="Cambria Math"/>
                                          </a:rPr>
                                          <m:t>𝑧</m:t>
                                        </m:r>
                                      </m:e>
                                      <m:sub>
                                        <m:r>
                                          <a:rPr kumimoji="1" lang="en-US" altLang="ja-JP" sz="1100" b="0" i="1" smtClean="0">
                                            <a:latin typeface="Cambria Math"/>
                                          </a:rPr>
                                          <m:t>𝑛</m:t>
                                        </m:r>
                                      </m:sub>
                                    </m:sSub>
                                  </m:sub>
                                </m:sSub>
                                <m:r>
                                  <a:rPr kumimoji="1" lang="en-US" altLang="ja-JP" sz="1100" b="0" i="1" smtClean="0">
                                    <a:latin typeface="Cambria Math"/>
                                  </a:rPr>
                                  <m:t>)</m:t>
                                </m:r>
                              </m:e>
                            </m:func>
                          </m:e>
                        </m:nary>
                      </m:oMath>
                    </m:oMathPara>
                  </a14:m>
                  <a:endParaRPr kumimoji="1" lang="ja-JP" altLang="en-US" sz="11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5649574" y="3573016"/>
                  <a:ext cx="1800201" cy="432048"/>
                </a:xfrm>
                <a:prstGeom prst="rect">
                  <a:avLst/>
                </a:prstGeom>
                <a:blipFill rotWithShape="1">
                  <a:blip r:embed="rId7"/>
                  <a:stretch>
                    <a:fillRect l="-11371" t="-133784" b="-183784"/>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5649574" y="4005064"/>
                  <a:ext cx="1800201"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kumimoji="1" lang="ja-JP" altLang="en-US" sz="1100" i="1" smtClean="0">
                                <a:latin typeface="Cambria Math"/>
                              </a:rPr>
                            </m:ctrlPr>
                          </m:naryPr>
                          <m:sub>
                            <m:r>
                              <m:rPr>
                                <m:brk m:alnAt="7"/>
                              </m:rPr>
                              <a:rPr kumimoji="1" lang="en-US" altLang="ja-JP" sz="1100" b="0" i="1" smtClean="0">
                                <a:latin typeface="Cambria Math"/>
                              </a:rPr>
                              <m:t>𝑘</m:t>
                            </m:r>
                          </m:sub>
                          <m:sup/>
                          <m:e>
                            <m:func>
                              <m:funcPr>
                                <m:ctrlPr>
                                  <a:rPr kumimoji="1" lang="en-US" altLang="ja-JP" sz="1100" i="1" smtClean="0">
                                    <a:latin typeface="Cambria Math"/>
                                  </a:rPr>
                                </m:ctrlPr>
                              </m:funcPr>
                              <m:fName>
                                <m:r>
                                  <m:rPr>
                                    <m:sty m:val="p"/>
                                  </m:rPr>
                                  <a:rPr kumimoji="1" lang="en-US" altLang="ja-JP" sz="1100" i="0" smtClean="0">
                                    <a:latin typeface="Cambria Math"/>
                                  </a:rPr>
                                  <m:t>log</m:t>
                                </m:r>
                              </m:fName>
                              <m:e>
                                <m:r>
                                  <a:rPr kumimoji="1" lang="en-US" altLang="ja-JP" sz="1100" b="0" i="1" smtClean="0">
                                    <a:latin typeface="Cambria Math"/>
                                  </a:rPr>
                                  <m:t>𝑁</m:t>
                                </m:r>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𝑘</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𝜆</m:t>
                                    </m:r>
                                  </m:e>
                                  <m:sub>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𝑘</m:t>
                                        </m:r>
                                      </m:sub>
                                    </m:sSub>
                                  </m:sub>
                                </m:sSub>
                                <m:r>
                                  <a:rPr kumimoji="1" lang="en-US" altLang="ja-JP" sz="1100" b="0" i="1" smtClean="0">
                                    <a:latin typeface="Cambria Math"/>
                                  </a:rPr>
                                  <m:t>,1)</m:t>
                                </m:r>
                              </m:e>
                            </m:func>
                          </m:e>
                        </m:nary>
                      </m:oMath>
                    </m:oMathPara>
                  </a14:m>
                  <a:endParaRPr kumimoji="1" lang="ja-JP" altLang="en-US" sz="11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5649574" y="4005064"/>
                  <a:ext cx="1800201" cy="432048"/>
                </a:xfrm>
                <a:prstGeom prst="rect">
                  <a:avLst/>
                </a:prstGeom>
                <a:blipFill rotWithShape="1">
                  <a:blip r:embed="rId8"/>
                  <a:stretch>
                    <a:fillRect l="-12040" t="-130667" b="-181333"/>
                  </a:stretch>
                </a:blipFill>
                <a:ln>
                  <a:solidFill>
                    <a:srgbClr val="004098"/>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5649575" y="4437112"/>
                  <a:ext cx="1800200"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kumimoji="1" lang="en-US" altLang="ja-JP" sz="1100" i="1" smtClean="0">
                                <a:latin typeface="Cambria Math"/>
                              </a:rPr>
                            </m:ctrlPr>
                          </m:funcPr>
                          <m:fName>
                            <m:r>
                              <m:rPr>
                                <m:sty m:val="p"/>
                              </m:rPr>
                              <a:rPr kumimoji="1" lang="en-US" altLang="ja-JP" sz="1100" i="0" smtClean="0">
                                <a:latin typeface="Cambria Math"/>
                              </a:rPr>
                              <m:t>log</m:t>
                            </m:r>
                          </m:fName>
                          <m:e>
                            <m:r>
                              <a:rPr kumimoji="1" lang="en-US" altLang="ja-JP" sz="1100" b="0" i="1" smtClean="0">
                                <a:latin typeface="Cambria Math"/>
                              </a:rPr>
                              <m:t>𝐷𝑖𝑟</m:t>
                            </m:r>
                            <m:r>
                              <a:rPr kumimoji="1" lang="en-US" altLang="ja-JP" sz="1100" b="0" i="1" smtClean="0">
                                <a:latin typeface="Cambria Math"/>
                              </a:rPr>
                              <m:t>(</m:t>
                            </m:r>
                            <m:r>
                              <a:rPr kumimoji="1" lang="en-US" altLang="ja-JP" sz="1100" b="0" i="1" smtClean="0">
                                <a:latin typeface="Cambria Math"/>
                              </a:rPr>
                              <m:t>𝜋</m:t>
                            </m:r>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𝜋</m:t>
                                </m:r>
                              </m:sub>
                            </m:sSub>
                            <m:r>
                              <a:rPr kumimoji="1" lang="en-US" altLang="ja-JP" sz="1100" b="0" i="1" smtClean="0">
                                <a:latin typeface="Cambria Math"/>
                              </a:rPr>
                              <m:t>)</m:t>
                            </m:r>
                          </m:e>
                        </m:func>
                      </m:oMath>
                    </m:oMathPara>
                  </a14:m>
                  <a:endParaRPr kumimoji="1" lang="ja-JP" altLang="en-US" sz="11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5649575" y="4437112"/>
                  <a:ext cx="1800200" cy="432048"/>
                </a:xfrm>
                <a:prstGeom prst="rect">
                  <a:avLst/>
                </a:prstGeom>
                <a:blipFill rotWithShape="1">
                  <a:blip r:embed="rId9"/>
                  <a:stretch>
                    <a:fillRect/>
                  </a:stretch>
                </a:blipFill>
                <a:ln>
                  <a:solidFill>
                    <a:srgbClr val="004098"/>
                  </a:solidFill>
                </a:ln>
              </p:spPr>
              <p:txBody>
                <a:bodyPr/>
                <a:lstStyle/>
                <a:p>
                  <a:r>
                    <a:rPr lang="ja-JP" altLang="en-US">
                      <a:noFill/>
                    </a:rPr>
                    <a:t> </a:t>
                  </a:r>
                </a:p>
              </p:txBody>
            </p:sp>
          </mc:Fallback>
        </mc:AlternateContent>
      </p:grpSp>
      <p:cxnSp>
        <p:nvCxnSpPr>
          <p:cNvPr id="21" name="直線矢印コネクタ 20"/>
          <p:cNvCxnSpPr>
            <a:stCxn id="18" idx="1"/>
          </p:cNvCxnSpPr>
          <p:nvPr/>
        </p:nvCxnSpPr>
        <p:spPr>
          <a:xfrm flipH="1" flipV="1">
            <a:off x="4283968" y="5733256"/>
            <a:ext cx="2032661" cy="299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09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（変分パラメーターの更新）</a:t>
            </a:r>
            <a:endParaRPr kumimoji="1" lang="ja-JP" altLang="en-US" b="1" dirty="0"/>
          </a:p>
        </p:txBody>
      </p:sp>
      <p:sp>
        <p:nvSpPr>
          <p:cNvPr id="3" name="正方形/長方形 2"/>
          <p:cNvSpPr/>
          <p:nvPr/>
        </p:nvSpPr>
        <p:spPr>
          <a:xfrm>
            <a:off x="0" y="332656"/>
            <a:ext cx="7416824" cy="5632311"/>
          </a:xfrm>
          <a:prstGeom prst="rect">
            <a:avLst/>
          </a:prstGeom>
        </p:spPr>
        <p:txBody>
          <a:bodyPr wrap="square">
            <a:spAutoFit/>
          </a:bodyPr>
          <a:lstStyle/>
          <a:p>
            <a:r>
              <a:rPr lang="en-US" altLang="ja-JP" sz="1200" dirty="0"/>
              <a:t># Gradient</a:t>
            </a:r>
          </a:p>
          <a:p>
            <a:r>
              <a:rPr lang="en-US" altLang="ja-JP" sz="1200" dirty="0" err="1"/>
              <a:t>grad_q_pi</a:t>
            </a:r>
            <a:r>
              <a:rPr lang="en-US" altLang="ja-JP" sz="1200" dirty="0"/>
              <a:t> = []</a:t>
            </a:r>
          </a:p>
          <a:p>
            <a:r>
              <a:rPr lang="en-US" altLang="ja-JP" sz="1200" dirty="0" err="1"/>
              <a:t>grad_q_mu</a:t>
            </a:r>
            <a:r>
              <a:rPr lang="en-US" altLang="ja-JP" sz="1200" dirty="0"/>
              <a:t> = []</a:t>
            </a:r>
          </a:p>
          <a:p>
            <a:r>
              <a:rPr lang="en-US" altLang="ja-JP" sz="1200" dirty="0" err="1"/>
              <a:t>grad_q_z</a:t>
            </a:r>
            <a:r>
              <a:rPr lang="en-US" altLang="ja-JP" sz="1200" dirty="0"/>
              <a:t> = []</a:t>
            </a:r>
          </a:p>
          <a:p>
            <a:r>
              <a:rPr lang="en-US" altLang="ja-JP" sz="1200" dirty="0"/>
              <a:t>for </a:t>
            </a:r>
            <a:r>
              <a:rPr lang="en-US" altLang="ja-JP" sz="1200" dirty="0" err="1"/>
              <a:t>i</a:t>
            </a:r>
            <a:r>
              <a:rPr lang="en-US" altLang="ja-JP" sz="1200" dirty="0"/>
              <a:t> in range(S):</a:t>
            </a:r>
          </a:p>
          <a:p>
            <a:r>
              <a:rPr lang="en-US" altLang="ja-JP" sz="1200" dirty="0"/>
              <a:t>    </a:t>
            </a:r>
            <a:r>
              <a:rPr lang="en-US" altLang="ja-JP" sz="1200" dirty="0" err="1"/>
              <a:t>grad_q_pi.append</a:t>
            </a:r>
            <a:r>
              <a:rPr lang="en-US" altLang="ja-JP" sz="1200" dirty="0"/>
              <a:t>( </a:t>
            </a:r>
            <a:r>
              <a:rPr lang="en-US" altLang="ja-JP" sz="1200" dirty="0" err="1"/>
              <a:t>tf.gradients</a:t>
            </a:r>
            <a:r>
              <a:rPr lang="en-US" altLang="ja-JP" sz="1200" dirty="0"/>
              <a:t>(</a:t>
            </a:r>
            <a:r>
              <a:rPr lang="en-US" altLang="ja-JP" sz="1200" dirty="0" err="1"/>
              <a:t>log_q</a:t>
            </a:r>
            <a:r>
              <a:rPr lang="en-US" altLang="ja-JP" sz="1200" dirty="0"/>
              <a:t>[</a:t>
            </a:r>
            <a:r>
              <a:rPr lang="en-US" altLang="ja-JP" sz="1200" dirty="0" err="1"/>
              <a:t>i</a:t>
            </a:r>
            <a:r>
              <a:rPr lang="en-US" altLang="ja-JP" sz="1200" dirty="0"/>
              <a:t>], </a:t>
            </a:r>
            <a:r>
              <a:rPr lang="en-US" altLang="ja-JP" sz="1200" dirty="0" err="1"/>
              <a:t>lambda_pi</a:t>
            </a:r>
            <a:r>
              <a:rPr lang="en-US" altLang="ja-JP" sz="1200" dirty="0"/>
              <a:t>) )</a:t>
            </a:r>
          </a:p>
          <a:p>
            <a:r>
              <a:rPr lang="en-US" altLang="ja-JP" sz="1200" dirty="0"/>
              <a:t>    </a:t>
            </a:r>
            <a:r>
              <a:rPr lang="en-US" altLang="ja-JP" sz="1200" dirty="0" err="1"/>
              <a:t>grad_q_mu.append</a:t>
            </a:r>
            <a:r>
              <a:rPr lang="en-US" altLang="ja-JP" sz="1200" dirty="0"/>
              <a:t>( </a:t>
            </a:r>
            <a:r>
              <a:rPr lang="en-US" altLang="ja-JP" sz="1200" dirty="0" err="1"/>
              <a:t>tf.gradients</a:t>
            </a:r>
            <a:r>
              <a:rPr lang="en-US" altLang="ja-JP" sz="1200" dirty="0"/>
              <a:t>(</a:t>
            </a:r>
            <a:r>
              <a:rPr lang="en-US" altLang="ja-JP" sz="1200" dirty="0" err="1"/>
              <a:t>log_q</a:t>
            </a:r>
            <a:r>
              <a:rPr lang="en-US" altLang="ja-JP" sz="1200" dirty="0"/>
              <a:t>[</a:t>
            </a:r>
            <a:r>
              <a:rPr lang="en-US" altLang="ja-JP" sz="1200" dirty="0" err="1"/>
              <a:t>i</a:t>
            </a:r>
            <a:r>
              <a:rPr lang="en-US" altLang="ja-JP" sz="1200" dirty="0"/>
              <a:t>], </a:t>
            </a:r>
            <a:r>
              <a:rPr lang="en-US" altLang="ja-JP" sz="1200" dirty="0" err="1"/>
              <a:t>lambda_mu</a:t>
            </a:r>
            <a:r>
              <a:rPr lang="en-US" altLang="ja-JP" sz="1200" dirty="0"/>
              <a:t>) )</a:t>
            </a:r>
          </a:p>
          <a:p>
            <a:r>
              <a:rPr lang="en-US" altLang="ja-JP" sz="1200" dirty="0"/>
              <a:t>    </a:t>
            </a:r>
            <a:r>
              <a:rPr lang="en-US" altLang="ja-JP" sz="1200" dirty="0" err="1"/>
              <a:t>grad_q_z.append</a:t>
            </a:r>
            <a:r>
              <a:rPr lang="en-US" altLang="ja-JP" sz="1200" dirty="0"/>
              <a:t>( </a:t>
            </a:r>
            <a:r>
              <a:rPr lang="en-US" altLang="ja-JP" sz="1200" dirty="0" err="1"/>
              <a:t>tf.gradients</a:t>
            </a:r>
            <a:r>
              <a:rPr lang="en-US" altLang="ja-JP" sz="1200" dirty="0"/>
              <a:t>(</a:t>
            </a:r>
            <a:r>
              <a:rPr lang="en-US" altLang="ja-JP" sz="1200" dirty="0" err="1"/>
              <a:t>log_q</a:t>
            </a:r>
            <a:r>
              <a:rPr lang="en-US" altLang="ja-JP" sz="1200" dirty="0"/>
              <a:t>[</a:t>
            </a:r>
            <a:r>
              <a:rPr lang="en-US" altLang="ja-JP" sz="1200" dirty="0" err="1"/>
              <a:t>i</a:t>
            </a:r>
            <a:r>
              <a:rPr lang="en-US" altLang="ja-JP" sz="1200" dirty="0"/>
              <a:t>], </a:t>
            </a:r>
            <a:r>
              <a:rPr lang="en-US" altLang="ja-JP" sz="1200" dirty="0" err="1"/>
              <a:t>lambda_z</a:t>
            </a:r>
            <a:r>
              <a:rPr lang="en-US" altLang="ja-JP" sz="1200" dirty="0"/>
              <a:t>) )</a:t>
            </a:r>
          </a:p>
          <a:p>
            <a:r>
              <a:rPr lang="en-US" altLang="ja-JP" sz="1200" dirty="0" err="1"/>
              <a:t>grad_q_pi</a:t>
            </a:r>
            <a:r>
              <a:rPr lang="en-US" altLang="ja-JP" sz="1200" dirty="0"/>
              <a:t> = </a:t>
            </a:r>
            <a:r>
              <a:rPr lang="en-US" altLang="ja-JP" sz="1200" dirty="0" err="1"/>
              <a:t>tf.convert_to_tensor</a:t>
            </a:r>
            <a:r>
              <a:rPr lang="en-US" altLang="ja-JP" sz="1200" dirty="0"/>
              <a:t>(</a:t>
            </a:r>
            <a:r>
              <a:rPr lang="en-US" altLang="ja-JP" sz="1200" dirty="0" err="1"/>
              <a:t>grad_q_pi</a:t>
            </a:r>
            <a:r>
              <a:rPr lang="en-US" altLang="ja-JP" sz="1200" dirty="0"/>
              <a:t>)</a:t>
            </a:r>
          </a:p>
          <a:p>
            <a:r>
              <a:rPr lang="en-US" altLang="ja-JP" sz="1200" dirty="0" err="1"/>
              <a:t>grad_q_mu</a:t>
            </a:r>
            <a:r>
              <a:rPr lang="en-US" altLang="ja-JP" sz="1200" dirty="0"/>
              <a:t> = </a:t>
            </a:r>
            <a:r>
              <a:rPr lang="en-US" altLang="ja-JP" sz="1200" dirty="0" err="1"/>
              <a:t>tf.convert_to_tensor</a:t>
            </a:r>
            <a:r>
              <a:rPr lang="en-US" altLang="ja-JP" sz="1200" dirty="0"/>
              <a:t>(</a:t>
            </a:r>
            <a:r>
              <a:rPr lang="en-US" altLang="ja-JP" sz="1200" dirty="0" err="1"/>
              <a:t>grad_q_mu</a:t>
            </a:r>
            <a:r>
              <a:rPr lang="en-US" altLang="ja-JP" sz="1200" dirty="0"/>
              <a:t>)</a:t>
            </a:r>
          </a:p>
          <a:p>
            <a:r>
              <a:rPr lang="en-US" altLang="ja-JP" sz="1200" dirty="0" err="1"/>
              <a:t>grad_q_z</a:t>
            </a:r>
            <a:r>
              <a:rPr lang="en-US" altLang="ja-JP" sz="1200" dirty="0"/>
              <a:t> = </a:t>
            </a:r>
            <a:r>
              <a:rPr lang="en-US" altLang="ja-JP" sz="1200" dirty="0" err="1"/>
              <a:t>tf.convert_to_tensor</a:t>
            </a:r>
            <a:r>
              <a:rPr lang="en-US" altLang="ja-JP" sz="1200" dirty="0"/>
              <a:t>(</a:t>
            </a:r>
            <a:r>
              <a:rPr lang="en-US" altLang="ja-JP" sz="1200" dirty="0" err="1"/>
              <a:t>grad_q_z</a:t>
            </a:r>
            <a:r>
              <a:rPr lang="en-US" altLang="ja-JP" sz="1200" dirty="0"/>
              <a:t>)</a:t>
            </a:r>
          </a:p>
          <a:p>
            <a:r>
              <a:rPr lang="en-US" altLang="ja-JP" sz="1200" dirty="0"/>
              <a:t>test= </a:t>
            </a:r>
            <a:r>
              <a:rPr lang="en-US" altLang="ja-JP" sz="1200" dirty="0" err="1"/>
              <a:t>tf.gradients</a:t>
            </a:r>
            <a:r>
              <a:rPr lang="en-US" altLang="ja-JP" sz="1200" dirty="0"/>
              <a:t>(</a:t>
            </a:r>
            <a:r>
              <a:rPr lang="en-US" altLang="ja-JP" sz="1200" dirty="0" err="1"/>
              <a:t>q_mu.log_prob</a:t>
            </a:r>
            <a:r>
              <a:rPr lang="en-US" altLang="ja-JP" sz="1200" dirty="0"/>
              <a:t>( </a:t>
            </a:r>
            <a:r>
              <a:rPr lang="en-US" altLang="ja-JP" sz="1200" dirty="0" err="1"/>
              <a:t>sample_q_mu</a:t>
            </a:r>
            <a:r>
              <a:rPr lang="en-US" altLang="ja-JP" sz="1200" dirty="0"/>
              <a:t> ), </a:t>
            </a:r>
            <a:r>
              <a:rPr lang="en-US" altLang="ja-JP" sz="1200" dirty="0" err="1"/>
              <a:t>lambda_mu</a:t>
            </a:r>
            <a:r>
              <a:rPr lang="en-US" altLang="ja-JP" sz="1200" dirty="0"/>
              <a:t>)</a:t>
            </a:r>
          </a:p>
          <a:p>
            <a:endParaRPr lang="en-US" altLang="ja-JP" sz="1200" dirty="0"/>
          </a:p>
          <a:p>
            <a:r>
              <a:rPr lang="en-US" altLang="ja-JP" sz="1200" dirty="0"/>
              <a:t># Sample mean(</a:t>
            </a:r>
            <a:r>
              <a:rPr lang="en-US" altLang="ja-JP" sz="1200" dirty="0" err="1"/>
              <a:t>Montecarlo</a:t>
            </a:r>
            <a:r>
              <a:rPr lang="en-US" altLang="ja-JP" sz="1200" dirty="0"/>
              <a:t> Approximation)</a:t>
            </a:r>
          </a:p>
          <a:p>
            <a:r>
              <a:rPr lang="en-US" altLang="ja-JP" sz="1200" dirty="0" err="1"/>
              <a:t>element_wise_product_pi</a:t>
            </a:r>
            <a:r>
              <a:rPr lang="en-US" altLang="ja-JP" sz="1200" dirty="0"/>
              <a:t> = []</a:t>
            </a:r>
          </a:p>
          <a:p>
            <a:r>
              <a:rPr lang="en-US" altLang="ja-JP" sz="1200" dirty="0" err="1"/>
              <a:t>element_wise_product_mu</a:t>
            </a:r>
            <a:r>
              <a:rPr lang="en-US" altLang="ja-JP" sz="1200" dirty="0"/>
              <a:t> = []</a:t>
            </a:r>
          </a:p>
          <a:p>
            <a:r>
              <a:rPr lang="en-US" altLang="ja-JP" sz="1200" dirty="0" err="1"/>
              <a:t>element_wise_product_z</a:t>
            </a:r>
            <a:r>
              <a:rPr lang="en-US" altLang="ja-JP" sz="1200" dirty="0"/>
              <a:t> = []</a:t>
            </a:r>
          </a:p>
          <a:p>
            <a:r>
              <a:rPr lang="en-US" altLang="ja-JP" sz="1200" dirty="0"/>
              <a:t>for j in range(S):</a:t>
            </a:r>
          </a:p>
          <a:p>
            <a:r>
              <a:rPr lang="en-US" altLang="ja-JP" sz="1200" dirty="0"/>
              <a:t>    </a:t>
            </a:r>
            <a:r>
              <a:rPr lang="en-US" altLang="ja-JP" sz="1200" dirty="0" err="1"/>
              <a:t>element_wise_product_pi.append</a:t>
            </a:r>
            <a:r>
              <a:rPr lang="en-US" altLang="ja-JP" sz="1200" dirty="0"/>
              <a:t>( </a:t>
            </a:r>
            <a:r>
              <a:rPr lang="en-US" altLang="ja-JP" sz="1200" dirty="0" err="1"/>
              <a:t>tf.multiply</a:t>
            </a:r>
            <a:r>
              <a:rPr lang="en-US" altLang="ja-JP" sz="1200" dirty="0"/>
              <a:t>(</a:t>
            </a:r>
            <a:r>
              <a:rPr lang="en-US" altLang="ja-JP" sz="1200" dirty="0" err="1"/>
              <a:t>grad_q_pi</a:t>
            </a:r>
            <a:r>
              <a:rPr lang="en-US" altLang="ja-JP" sz="1200" dirty="0"/>
              <a:t>[j], </a:t>
            </a:r>
            <a:r>
              <a:rPr lang="en-US" altLang="ja-JP" sz="1200" dirty="0" err="1"/>
              <a:t>log_loss</a:t>
            </a:r>
            <a:r>
              <a:rPr lang="en-US" altLang="ja-JP" sz="1200" dirty="0"/>
              <a:t>[j]) )</a:t>
            </a:r>
          </a:p>
          <a:p>
            <a:r>
              <a:rPr lang="en-US" altLang="ja-JP" sz="1200" dirty="0"/>
              <a:t>    </a:t>
            </a:r>
            <a:r>
              <a:rPr lang="en-US" altLang="ja-JP" sz="1200" dirty="0" err="1"/>
              <a:t>element_wise_product_mu.append</a:t>
            </a:r>
            <a:r>
              <a:rPr lang="en-US" altLang="ja-JP" sz="1200" dirty="0"/>
              <a:t>( </a:t>
            </a:r>
            <a:r>
              <a:rPr lang="en-US" altLang="ja-JP" sz="1200" dirty="0" err="1"/>
              <a:t>tf.multiply</a:t>
            </a:r>
            <a:r>
              <a:rPr lang="en-US" altLang="ja-JP" sz="1200" dirty="0"/>
              <a:t>(</a:t>
            </a:r>
            <a:r>
              <a:rPr lang="en-US" altLang="ja-JP" sz="1200" dirty="0" err="1"/>
              <a:t>grad_q_mu</a:t>
            </a:r>
            <a:r>
              <a:rPr lang="en-US" altLang="ja-JP" sz="1200" dirty="0"/>
              <a:t>[j], </a:t>
            </a:r>
            <a:r>
              <a:rPr lang="en-US" altLang="ja-JP" sz="1200" dirty="0" err="1"/>
              <a:t>log_loss</a:t>
            </a:r>
            <a:r>
              <a:rPr lang="en-US" altLang="ja-JP" sz="1200" dirty="0"/>
              <a:t>[j]) )</a:t>
            </a:r>
          </a:p>
          <a:p>
            <a:r>
              <a:rPr lang="en-US" altLang="ja-JP" sz="1200" dirty="0"/>
              <a:t>    </a:t>
            </a:r>
            <a:r>
              <a:rPr lang="en-US" altLang="ja-JP" sz="1200" dirty="0" err="1"/>
              <a:t>element_wise_product_z.append</a:t>
            </a:r>
            <a:r>
              <a:rPr lang="en-US" altLang="ja-JP" sz="1200" dirty="0"/>
              <a:t>( </a:t>
            </a:r>
            <a:r>
              <a:rPr lang="en-US" altLang="ja-JP" sz="1200" dirty="0" err="1"/>
              <a:t>tf.multiply</a:t>
            </a:r>
            <a:r>
              <a:rPr lang="en-US" altLang="ja-JP" sz="1200" dirty="0"/>
              <a:t>(</a:t>
            </a:r>
            <a:r>
              <a:rPr lang="en-US" altLang="ja-JP" sz="1200" dirty="0" err="1"/>
              <a:t>grad_q_z</a:t>
            </a:r>
            <a:r>
              <a:rPr lang="en-US" altLang="ja-JP" sz="1200" dirty="0"/>
              <a:t>[j], </a:t>
            </a:r>
            <a:r>
              <a:rPr lang="en-US" altLang="ja-JP" sz="1200" dirty="0" err="1"/>
              <a:t>log_loss</a:t>
            </a:r>
            <a:r>
              <a:rPr lang="en-US" altLang="ja-JP" sz="1200" dirty="0"/>
              <a:t>[j]) )</a:t>
            </a:r>
          </a:p>
          <a:p>
            <a:r>
              <a:rPr lang="en-US" altLang="ja-JP" sz="1200" dirty="0" err="1"/>
              <a:t>sample_mean_pi</a:t>
            </a:r>
            <a:r>
              <a:rPr lang="en-US" altLang="ja-JP" sz="1200" dirty="0"/>
              <a:t> = </a:t>
            </a:r>
            <a:r>
              <a:rPr lang="en-US" altLang="ja-JP" sz="1200" dirty="0" err="1"/>
              <a:t>tf.reduce_mean</a:t>
            </a:r>
            <a:r>
              <a:rPr lang="en-US" altLang="ja-JP" sz="1200" dirty="0"/>
              <a:t>( </a:t>
            </a:r>
            <a:r>
              <a:rPr lang="en-US" altLang="ja-JP" sz="1200" dirty="0" err="1"/>
              <a:t>element_wise_product_pi</a:t>
            </a:r>
            <a:r>
              <a:rPr lang="en-US" altLang="ja-JP" sz="1200" dirty="0"/>
              <a:t>, axis = 0 )[0]</a:t>
            </a:r>
          </a:p>
          <a:p>
            <a:r>
              <a:rPr lang="en-US" altLang="ja-JP" sz="1200" dirty="0" err="1"/>
              <a:t>sample_mean_mu</a:t>
            </a:r>
            <a:r>
              <a:rPr lang="en-US" altLang="ja-JP" sz="1200" dirty="0"/>
              <a:t> = </a:t>
            </a:r>
            <a:r>
              <a:rPr lang="en-US" altLang="ja-JP" sz="1200" dirty="0" err="1"/>
              <a:t>tf.reduce_mean</a:t>
            </a:r>
            <a:r>
              <a:rPr lang="en-US" altLang="ja-JP" sz="1200" dirty="0"/>
              <a:t>( </a:t>
            </a:r>
            <a:r>
              <a:rPr lang="en-US" altLang="ja-JP" sz="1200" dirty="0" err="1"/>
              <a:t>element_wise_product_mu</a:t>
            </a:r>
            <a:r>
              <a:rPr lang="en-US" altLang="ja-JP" sz="1200" dirty="0"/>
              <a:t>, axis = 0 )[0]</a:t>
            </a:r>
          </a:p>
          <a:p>
            <a:r>
              <a:rPr lang="en-US" altLang="ja-JP" sz="1200" dirty="0" err="1"/>
              <a:t>sample_mean_z</a:t>
            </a:r>
            <a:r>
              <a:rPr lang="en-US" altLang="ja-JP" sz="1200" dirty="0"/>
              <a:t> = </a:t>
            </a:r>
            <a:r>
              <a:rPr lang="en-US" altLang="ja-JP" sz="1200" dirty="0" err="1"/>
              <a:t>tf.reduce_mean</a:t>
            </a:r>
            <a:r>
              <a:rPr lang="en-US" altLang="ja-JP" sz="1200" dirty="0"/>
              <a:t>( </a:t>
            </a:r>
            <a:r>
              <a:rPr lang="en-US" altLang="ja-JP" sz="1200" dirty="0" err="1"/>
              <a:t>element_wise_product_z</a:t>
            </a:r>
            <a:r>
              <a:rPr lang="en-US" altLang="ja-JP" sz="1200" dirty="0"/>
              <a:t>, axis = 0 )[0]</a:t>
            </a:r>
          </a:p>
          <a:p>
            <a:endParaRPr lang="en-US" altLang="ja-JP" sz="1200" dirty="0"/>
          </a:p>
          <a:p>
            <a:endParaRPr lang="en-US" altLang="ja-JP" sz="1200" dirty="0"/>
          </a:p>
          <a:p>
            <a:r>
              <a:rPr lang="en-US" altLang="ja-JP" sz="1200" dirty="0"/>
              <a:t># Update </a:t>
            </a:r>
            <a:r>
              <a:rPr lang="en-US" altLang="ja-JP" sz="1200" dirty="0" err="1"/>
              <a:t>variational</a:t>
            </a:r>
            <a:r>
              <a:rPr lang="en-US" altLang="ja-JP" sz="1200" dirty="0"/>
              <a:t> parameters</a:t>
            </a:r>
          </a:p>
          <a:p>
            <a:r>
              <a:rPr lang="en-US" altLang="ja-JP" sz="1200" dirty="0" err="1"/>
              <a:t>lambda_pi</a:t>
            </a:r>
            <a:r>
              <a:rPr lang="en-US" altLang="ja-JP" sz="1200" dirty="0"/>
              <a:t> = </a:t>
            </a:r>
            <a:r>
              <a:rPr lang="en-US" altLang="ja-JP" sz="1200" dirty="0" err="1"/>
              <a:t>tf.assign</a:t>
            </a:r>
            <a:r>
              <a:rPr lang="en-US" altLang="ja-JP" sz="1200" dirty="0"/>
              <a:t>(</a:t>
            </a:r>
            <a:r>
              <a:rPr lang="en-US" altLang="ja-JP" sz="1200" dirty="0" err="1"/>
              <a:t>lambda_pi</a:t>
            </a:r>
            <a:r>
              <a:rPr lang="en-US" altLang="ja-JP" sz="1200" dirty="0"/>
              <a:t>, </a:t>
            </a:r>
            <a:r>
              <a:rPr lang="en-US" altLang="ja-JP" sz="1200" dirty="0" err="1"/>
              <a:t>tf.add</a:t>
            </a:r>
            <a:r>
              <a:rPr lang="en-US" altLang="ja-JP" sz="1200" dirty="0"/>
              <a:t>(</a:t>
            </a:r>
            <a:r>
              <a:rPr lang="en-US" altLang="ja-JP" sz="1200" dirty="0" err="1"/>
              <a:t>lambda_pi</a:t>
            </a:r>
            <a:r>
              <a:rPr lang="en-US" altLang="ja-JP" sz="1200" dirty="0"/>
              <a:t>, </a:t>
            </a:r>
            <a:r>
              <a:rPr lang="en-US" altLang="ja-JP" sz="1200" dirty="0" err="1"/>
              <a:t>tf.multiply</a:t>
            </a:r>
            <a:r>
              <a:rPr lang="en-US" altLang="ja-JP" sz="1200" dirty="0"/>
              <a:t>(rho, </a:t>
            </a:r>
            <a:r>
              <a:rPr lang="en-US" altLang="ja-JP" sz="1200" dirty="0" err="1"/>
              <a:t>sample_mean_pi</a:t>
            </a:r>
            <a:r>
              <a:rPr lang="en-US" altLang="ja-JP" sz="1200" dirty="0"/>
              <a:t>)) )</a:t>
            </a:r>
          </a:p>
          <a:p>
            <a:r>
              <a:rPr lang="en-US" altLang="ja-JP" sz="1200" dirty="0" err="1"/>
              <a:t>lambda_mu</a:t>
            </a:r>
            <a:r>
              <a:rPr lang="en-US" altLang="ja-JP" sz="1200" dirty="0"/>
              <a:t> = </a:t>
            </a:r>
            <a:r>
              <a:rPr lang="en-US" altLang="ja-JP" sz="1200" dirty="0" err="1"/>
              <a:t>tf.assign</a:t>
            </a:r>
            <a:r>
              <a:rPr lang="en-US" altLang="ja-JP" sz="1200" dirty="0"/>
              <a:t>(</a:t>
            </a:r>
            <a:r>
              <a:rPr lang="en-US" altLang="ja-JP" sz="1200" dirty="0" err="1"/>
              <a:t>lambda_mu</a:t>
            </a:r>
            <a:r>
              <a:rPr lang="en-US" altLang="ja-JP" sz="1200" dirty="0"/>
              <a:t>, </a:t>
            </a:r>
            <a:r>
              <a:rPr lang="en-US" altLang="ja-JP" sz="1200" dirty="0" err="1"/>
              <a:t>tf.add</a:t>
            </a:r>
            <a:r>
              <a:rPr lang="en-US" altLang="ja-JP" sz="1200" dirty="0"/>
              <a:t>(</a:t>
            </a:r>
            <a:r>
              <a:rPr lang="en-US" altLang="ja-JP" sz="1200" dirty="0" err="1"/>
              <a:t>lambda_mu</a:t>
            </a:r>
            <a:r>
              <a:rPr lang="en-US" altLang="ja-JP" sz="1200" dirty="0"/>
              <a:t>, </a:t>
            </a:r>
            <a:r>
              <a:rPr lang="en-US" altLang="ja-JP" sz="1200" dirty="0" err="1"/>
              <a:t>tf.multiply</a:t>
            </a:r>
            <a:r>
              <a:rPr lang="en-US" altLang="ja-JP" sz="1200" dirty="0"/>
              <a:t>(rho, </a:t>
            </a:r>
            <a:r>
              <a:rPr lang="en-US" altLang="ja-JP" sz="1200" dirty="0" err="1"/>
              <a:t>sample_mean_mu</a:t>
            </a:r>
            <a:r>
              <a:rPr lang="en-US" altLang="ja-JP" sz="1200" dirty="0"/>
              <a:t>)) )</a:t>
            </a:r>
          </a:p>
          <a:p>
            <a:r>
              <a:rPr lang="en-US" altLang="ja-JP" sz="1200" dirty="0" err="1"/>
              <a:t>lambda_z</a:t>
            </a:r>
            <a:r>
              <a:rPr lang="en-US" altLang="ja-JP" sz="1200" dirty="0"/>
              <a:t> = </a:t>
            </a:r>
            <a:r>
              <a:rPr lang="en-US" altLang="ja-JP" sz="1200" dirty="0" err="1"/>
              <a:t>tf.assign</a:t>
            </a:r>
            <a:r>
              <a:rPr lang="en-US" altLang="ja-JP" sz="1200" dirty="0"/>
              <a:t>(</a:t>
            </a:r>
            <a:r>
              <a:rPr lang="en-US" altLang="ja-JP" sz="1200" dirty="0" err="1"/>
              <a:t>lambda_z</a:t>
            </a:r>
            <a:r>
              <a:rPr lang="en-US" altLang="ja-JP" sz="1200" dirty="0"/>
              <a:t>, </a:t>
            </a:r>
            <a:r>
              <a:rPr lang="en-US" altLang="ja-JP" sz="1200" dirty="0" err="1"/>
              <a:t>tf.add</a:t>
            </a:r>
            <a:r>
              <a:rPr lang="en-US" altLang="ja-JP" sz="1200" dirty="0"/>
              <a:t>(</a:t>
            </a:r>
            <a:r>
              <a:rPr lang="en-US" altLang="ja-JP" sz="1200" dirty="0" err="1"/>
              <a:t>lambda_z</a:t>
            </a:r>
            <a:r>
              <a:rPr lang="en-US" altLang="ja-JP" sz="1200" dirty="0"/>
              <a:t>, </a:t>
            </a:r>
            <a:r>
              <a:rPr lang="en-US" altLang="ja-JP" sz="1200" dirty="0" err="1"/>
              <a:t>tf.multiply</a:t>
            </a:r>
            <a:r>
              <a:rPr lang="en-US" altLang="ja-JP" sz="1200" dirty="0"/>
              <a:t>(rho, </a:t>
            </a:r>
            <a:r>
              <a:rPr lang="en-US" altLang="ja-JP" sz="1200" dirty="0" err="1"/>
              <a:t>sample_mean_z</a:t>
            </a:r>
            <a:r>
              <a:rPr lang="en-US" altLang="ja-JP" sz="1200" dirty="0"/>
              <a:t>)) )</a:t>
            </a:r>
            <a:endParaRPr lang="ja-JP" altLang="en-US" sz="1200" dirty="0"/>
          </a:p>
        </p:txBody>
      </p:sp>
      <mc:AlternateContent xmlns:mc="http://schemas.openxmlformats.org/markup-compatibility/2006">
        <mc:Choice xmlns:a14="http://schemas.microsoft.com/office/drawing/2010/main" Requires="a14">
          <p:sp>
            <p:nvSpPr>
              <p:cNvPr id="4" name="正方形/長方形 3"/>
              <p:cNvSpPr/>
              <p:nvPr/>
            </p:nvSpPr>
            <p:spPr>
              <a:xfrm>
                <a:off x="5364088" y="1484784"/>
                <a:ext cx="3528392" cy="432048"/>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100" b="0" i="1" smtClean="0">
                            <a:latin typeface="Cambria Math"/>
                          </a:rPr>
                        </m:ctrlPr>
                      </m:sSubPr>
                      <m:e>
                        <m:r>
                          <a:rPr kumimoji="1" lang="en-US" altLang="ja-JP" sz="1100" b="0" i="0" smtClean="0">
                            <a:latin typeface="Cambria Math"/>
                          </a:rPr>
                          <m:t>𝛻</m:t>
                        </m:r>
                      </m:e>
                      <m:sub>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𝑧</m:t>
                            </m:r>
                          </m:sub>
                        </m:sSub>
                      </m:sub>
                    </m:sSub>
                    <m:func>
                      <m:funcPr>
                        <m:ctrlPr>
                          <a:rPr kumimoji="1" lang="en-US" altLang="ja-JP" sz="1100" b="0" i="1" smtClean="0">
                            <a:latin typeface="Cambria Math"/>
                          </a:rPr>
                        </m:ctrlPr>
                      </m:funcPr>
                      <m:fName>
                        <m:r>
                          <m:rPr>
                            <m:sty m:val="p"/>
                          </m:rPr>
                          <a:rPr kumimoji="1" lang="en-US" altLang="ja-JP" sz="1100" b="0" i="0" smtClean="0">
                            <a:latin typeface="Cambria Math"/>
                          </a:rPr>
                          <m:t>log</m:t>
                        </m:r>
                      </m:fName>
                      <m:e>
                        <m:r>
                          <a:rPr kumimoji="1" lang="en-US" altLang="ja-JP" sz="1100" b="0" i="1" smtClean="0">
                            <a:latin typeface="Cambria Math"/>
                          </a:rPr>
                          <m:t>𝑞</m:t>
                        </m:r>
                        <m:r>
                          <a:rPr kumimoji="1" lang="en-US" altLang="ja-JP" sz="1100" b="0" i="1" smtClean="0">
                            <a:latin typeface="Cambria Math"/>
                          </a:rPr>
                          <m:t>(</m:t>
                        </m:r>
                        <m:r>
                          <a:rPr kumimoji="1" lang="en-US" altLang="ja-JP" sz="1100" b="0" i="1" smtClean="0">
                            <a:latin typeface="Cambria Math"/>
                          </a:rPr>
                          <m:t>𝑧</m:t>
                        </m:r>
                        <m:r>
                          <a:rPr kumimoji="1" lang="en-US" altLang="ja-JP" sz="1100" b="0" i="1" smtClean="0">
                            <a:latin typeface="Cambria Math"/>
                          </a:rPr>
                          <m:t>,</m:t>
                        </m:r>
                        <m:r>
                          <a:rPr kumimoji="1" lang="en-US" altLang="ja-JP" sz="1100" b="0" i="1" smtClean="0">
                            <a:latin typeface="Cambria Math"/>
                          </a:rPr>
                          <m:t>𝜇</m:t>
                        </m:r>
                        <m:r>
                          <a:rPr kumimoji="1" lang="en-US" altLang="ja-JP" sz="1100" b="0" i="1" smtClean="0">
                            <a:latin typeface="Cambria Math"/>
                          </a:rPr>
                          <m:t>,</m:t>
                        </m:r>
                        <m:r>
                          <a:rPr kumimoji="1" lang="en-US" altLang="ja-JP" sz="1100" b="0" i="1" smtClean="0">
                            <a:latin typeface="Cambria Math"/>
                          </a:rPr>
                          <m:t>𝜋</m:t>
                        </m:r>
                        <m:r>
                          <a:rPr kumimoji="1" lang="en-US" altLang="ja-JP" sz="1100" b="0" i="1" smtClean="0">
                            <a:latin typeface="Cambria Math"/>
                          </a:rPr>
                          <m:t>)</m:t>
                        </m:r>
                      </m:e>
                    </m:func>
                    <m:r>
                      <a:rPr kumimoji="1" lang="en-US" altLang="ja-JP" sz="1100" b="0" i="1" smtClean="0">
                        <a:latin typeface="Cambria Math"/>
                      </a:rPr>
                      <m:t>, </m:t>
                    </m:r>
                    <m:sSub>
                      <m:sSubPr>
                        <m:ctrlPr>
                          <a:rPr kumimoji="1" lang="en-US" altLang="ja-JP" sz="1100" b="0" i="1" smtClean="0">
                            <a:latin typeface="Cambria Math"/>
                          </a:rPr>
                        </m:ctrlPr>
                      </m:sSubPr>
                      <m:e>
                        <m:r>
                          <a:rPr kumimoji="1" lang="en-US" altLang="ja-JP" sz="1100" b="0" i="0" smtClean="0">
                            <a:latin typeface="Cambria Math"/>
                          </a:rPr>
                          <m:t>𝛻</m:t>
                        </m:r>
                      </m:e>
                      <m:sub>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𝜇</m:t>
                            </m:r>
                          </m:sub>
                        </m:sSub>
                      </m:sub>
                    </m:sSub>
                    <m:func>
                      <m:funcPr>
                        <m:ctrlPr>
                          <a:rPr kumimoji="1" lang="en-US" altLang="ja-JP" sz="1100" b="0" i="1" smtClean="0">
                            <a:latin typeface="Cambria Math"/>
                          </a:rPr>
                        </m:ctrlPr>
                      </m:funcPr>
                      <m:fName>
                        <m:r>
                          <m:rPr>
                            <m:sty m:val="p"/>
                          </m:rPr>
                          <a:rPr kumimoji="1" lang="en-US" altLang="ja-JP" sz="1100" b="0" i="0" smtClean="0">
                            <a:latin typeface="Cambria Math"/>
                          </a:rPr>
                          <m:t>log</m:t>
                        </m:r>
                      </m:fName>
                      <m:e>
                        <m:r>
                          <a:rPr kumimoji="1" lang="en-US" altLang="ja-JP" sz="1100" b="0" i="1" smtClean="0">
                            <a:latin typeface="Cambria Math"/>
                          </a:rPr>
                          <m:t>𝑞</m:t>
                        </m:r>
                      </m:e>
                    </m:func>
                    <m:d>
                      <m:dPr>
                        <m:ctrlPr>
                          <a:rPr kumimoji="1" lang="en-US" altLang="ja-JP" sz="1100" b="0" i="1" smtClean="0">
                            <a:latin typeface="Cambria Math"/>
                          </a:rPr>
                        </m:ctrlPr>
                      </m:dPr>
                      <m:e>
                        <m:r>
                          <a:rPr kumimoji="1" lang="en-US" altLang="ja-JP" sz="1100" b="0" i="1" smtClean="0">
                            <a:latin typeface="Cambria Math"/>
                          </a:rPr>
                          <m:t>𝑧</m:t>
                        </m:r>
                        <m:r>
                          <a:rPr kumimoji="1" lang="en-US" altLang="ja-JP" sz="1100" b="0" i="1" smtClean="0">
                            <a:latin typeface="Cambria Math"/>
                          </a:rPr>
                          <m:t>,</m:t>
                        </m:r>
                        <m:r>
                          <a:rPr kumimoji="1" lang="en-US" altLang="ja-JP" sz="1100" b="0" i="1" smtClean="0">
                            <a:latin typeface="Cambria Math"/>
                          </a:rPr>
                          <m:t>𝜇</m:t>
                        </m:r>
                        <m:r>
                          <a:rPr kumimoji="1" lang="en-US" altLang="ja-JP" sz="1100" b="0" i="1" smtClean="0">
                            <a:latin typeface="Cambria Math"/>
                          </a:rPr>
                          <m:t>,</m:t>
                        </m:r>
                        <m:r>
                          <a:rPr kumimoji="1" lang="en-US" altLang="ja-JP" sz="1100" b="0" i="1" smtClean="0">
                            <a:latin typeface="Cambria Math"/>
                          </a:rPr>
                          <m:t>𝜋</m:t>
                        </m:r>
                      </m:e>
                    </m:d>
                    <m:r>
                      <a:rPr kumimoji="1" lang="en-US" altLang="ja-JP" sz="1100" b="0" i="1" smtClean="0">
                        <a:latin typeface="Cambria Math"/>
                      </a:rPr>
                      <m:t>, </m:t>
                    </m:r>
                    <m:sSub>
                      <m:sSubPr>
                        <m:ctrlPr>
                          <a:rPr kumimoji="1" lang="en-US" altLang="ja-JP" sz="1100" b="0" i="1" smtClean="0">
                            <a:latin typeface="Cambria Math"/>
                          </a:rPr>
                        </m:ctrlPr>
                      </m:sSubPr>
                      <m:e>
                        <m:r>
                          <a:rPr kumimoji="1" lang="en-US" altLang="ja-JP" sz="1100" b="0" i="0" smtClean="0">
                            <a:latin typeface="Cambria Math"/>
                          </a:rPr>
                          <m:t>𝛻</m:t>
                        </m:r>
                      </m:e>
                      <m:sub>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𝜋</m:t>
                            </m:r>
                          </m:sub>
                        </m:sSub>
                      </m:sub>
                    </m:sSub>
                    <m:func>
                      <m:funcPr>
                        <m:ctrlPr>
                          <a:rPr kumimoji="1" lang="en-US" altLang="ja-JP" sz="1100" b="0" i="1" smtClean="0">
                            <a:latin typeface="Cambria Math"/>
                          </a:rPr>
                        </m:ctrlPr>
                      </m:funcPr>
                      <m:fName>
                        <m:r>
                          <m:rPr>
                            <m:sty m:val="p"/>
                          </m:rPr>
                          <a:rPr kumimoji="1" lang="en-US" altLang="ja-JP" sz="1100" b="0" i="0" smtClean="0">
                            <a:latin typeface="Cambria Math"/>
                          </a:rPr>
                          <m:t>log</m:t>
                        </m:r>
                      </m:fName>
                      <m:e>
                        <m:r>
                          <a:rPr kumimoji="1" lang="en-US" altLang="ja-JP" sz="1100" b="0" i="1" smtClean="0">
                            <a:latin typeface="Cambria Math"/>
                          </a:rPr>
                          <m:t>𝑞</m:t>
                        </m:r>
                        <m:r>
                          <a:rPr kumimoji="1" lang="en-US" altLang="ja-JP" sz="1100" b="0" i="1" smtClean="0">
                            <a:latin typeface="Cambria Math"/>
                          </a:rPr>
                          <m:t>(</m:t>
                        </m:r>
                        <m:r>
                          <a:rPr kumimoji="1" lang="en-US" altLang="ja-JP" sz="1100" b="0" i="1" smtClean="0">
                            <a:latin typeface="Cambria Math"/>
                          </a:rPr>
                          <m:t>𝑧</m:t>
                        </m:r>
                        <m:r>
                          <a:rPr kumimoji="1" lang="en-US" altLang="ja-JP" sz="1100" b="0" i="1" smtClean="0">
                            <a:latin typeface="Cambria Math"/>
                          </a:rPr>
                          <m:t>, </m:t>
                        </m:r>
                        <m:r>
                          <a:rPr kumimoji="1" lang="en-US" altLang="ja-JP" sz="1100" b="0" i="1" smtClean="0">
                            <a:latin typeface="Cambria Math"/>
                          </a:rPr>
                          <m:t>𝜇</m:t>
                        </m:r>
                        <m:r>
                          <a:rPr kumimoji="1" lang="en-US" altLang="ja-JP" sz="1100" b="0" i="1" smtClean="0">
                            <a:latin typeface="Cambria Math"/>
                          </a:rPr>
                          <m:t>, </m:t>
                        </m:r>
                        <m:r>
                          <a:rPr kumimoji="1" lang="en-US" altLang="ja-JP" sz="1100" b="0" i="1" smtClean="0">
                            <a:latin typeface="Cambria Math"/>
                          </a:rPr>
                          <m:t>𝜋</m:t>
                        </m:r>
                        <m:r>
                          <a:rPr kumimoji="1" lang="en-US" altLang="ja-JP" sz="1100" b="0" i="1" smtClean="0">
                            <a:latin typeface="Cambria Math"/>
                          </a:rPr>
                          <m:t>)</m:t>
                        </m:r>
                      </m:e>
                    </m:func>
                  </m:oMath>
                </a14:m>
                <a:r>
                  <a:rPr kumimoji="1" lang="en-US" altLang="ja-JP" sz="1100" dirty="0" smtClean="0"/>
                  <a:t> </a:t>
                </a:r>
                <a:endParaRPr kumimoji="1" lang="ja-JP" altLang="en-US" sz="1100" dirty="0"/>
              </a:p>
            </p:txBody>
          </p:sp>
        </mc:Choice>
        <mc:Fallback>
          <p:sp>
            <p:nvSpPr>
              <p:cNvPr id="4" name="正方形/長方形 3"/>
              <p:cNvSpPr>
                <a:spLocks noRot="1" noChangeAspect="1" noMove="1" noResize="1" noEditPoints="1" noAdjustHandles="1" noChangeArrowheads="1" noChangeShapeType="1" noTextEdit="1"/>
              </p:cNvSpPr>
              <p:nvPr/>
            </p:nvSpPr>
            <p:spPr>
              <a:xfrm>
                <a:off x="5364088" y="1484784"/>
                <a:ext cx="3528392" cy="432048"/>
              </a:xfrm>
              <a:prstGeom prst="rect">
                <a:avLst/>
              </a:prstGeom>
              <a:blipFill rotWithShape="1">
                <a:blip r:embed="rId2"/>
                <a:stretch>
                  <a:fillRect/>
                </a:stretch>
              </a:blipFill>
              <a:ln>
                <a:solidFill>
                  <a:srgbClr val="004098"/>
                </a:solidFill>
              </a:ln>
            </p:spPr>
            <p:txBody>
              <a:bodyPr/>
              <a:lstStyle/>
              <a:p>
                <a:r>
                  <a:rPr lang="ja-JP" altLang="en-US">
                    <a:noFill/>
                  </a:rPr>
                  <a:t> </a:t>
                </a:r>
              </a:p>
            </p:txBody>
          </p:sp>
        </mc:Fallback>
      </mc:AlternateContent>
      <p:cxnSp>
        <p:nvCxnSpPr>
          <p:cNvPr id="6" name="直線矢印コネクタ 5"/>
          <p:cNvCxnSpPr>
            <a:stCxn id="4" idx="1"/>
          </p:cNvCxnSpPr>
          <p:nvPr/>
        </p:nvCxnSpPr>
        <p:spPr>
          <a:xfrm flipH="1">
            <a:off x="4283968" y="170080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正方形/長方形 6"/>
              <p:cNvSpPr/>
              <p:nvPr/>
            </p:nvSpPr>
            <p:spPr>
              <a:xfrm>
                <a:off x="6048935" y="4249964"/>
                <a:ext cx="2952328" cy="5040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kumimoji="1" lang="en-US" altLang="ja-JP" sz="1100" i="1" smtClean="0">
                              <a:latin typeface="Cambria Math"/>
                            </a:rPr>
                          </m:ctrlPr>
                        </m:fPr>
                        <m:num>
                          <m:r>
                            <a:rPr kumimoji="1" lang="en-US" altLang="ja-JP" sz="1100" b="0" i="1" smtClean="0">
                              <a:latin typeface="Cambria Math"/>
                            </a:rPr>
                            <m:t>1</m:t>
                          </m:r>
                        </m:num>
                        <m:den>
                          <m:r>
                            <a:rPr kumimoji="1" lang="en-US" altLang="ja-JP" sz="1100" b="0" i="1" smtClean="0">
                              <a:latin typeface="Cambria Math"/>
                            </a:rPr>
                            <m:t>𝑆</m:t>
                          </m:r>
                        </m:den>
                      </m:f>
                      <m:nary>
                        <m:naryPr>
                          <m:chr m:val="∑"/>
                          <m:ctrlPr>
                            <a:rPr kumimoji="1" lang="ja-JP" altLang="en-US" sz="1100" i="1" smtClean="0">
                              <a:latin typeface="Cambria Math"/>
                            </a:rPr>
                          </m:ctrlPr>
                        </m:naryPr>
                        <m:sub>
                          <m:r>
                            <m:rPr>
                              <m:brk m:alnAt="23"/>
                            </m:rPr>
                            <a:rPr kumimoji="1" lang="en-US" altLang="ja-JP" sz="1100" b="0" i="1" smtClean="0">
                              <a:latin typeface="Cambria Math"/>
                            </a:rPr>
                            <m:t>𝑠</m:t>
                          </m:r>
                          <m:r>
                            <a:rPr kumimoji="1" lang="en-US" altLang="ja-JP" sz="1100" b="0" i="1" smtClean="0">
                              <a:latin typeface="Cambria Math"/>
                            </a:rPr>
                            <m:t>=</m:t>
                          </m:r>
                          <m:r>
                            <a:rPr kumimoji="1" lang="en-US" altLang="ja-JP" sz="1100" b="0" i="1" smtClean="0">
                              <a:latin typeface="Cambria Math"/>
                            </a:rPr>
                            <m:t>1</m:t>
                          </m:r>
                        </m:sub>
                        <m:sup>
                          <m:r>
                            <a:rPr kumimoji="1" lang="en-US" altLang="ja-JP" sz="1100" b="0" i="1" smtClean="0">
                              <a:latin typeface="Cambria Math"/>
                            </a:rPr>
                            <m:t>𝑆</m:t>
                          </m:r>
                        </m:sup>
                        <m:e>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0" smtClean="0">
                                  <a:latin typeface="Cambria Math"/>
                                </a:rPr>
                                <m:t>𝛻</m:t>
                              </m:r>
                            </m:e>
                            <m:sub>
                              <m:r>
                                <a:rPr kumimoji="1" lang="en-US" altLang="ja-JP" sz="1100" b="0" i="1" smtClean="0">
                                  <a:latin typeface="Cambria Math"/>
                                </a:rPr>
                                <m:t>𝜆</m:t>
                              </m:r>
                            </m:sub>
                          </m:sSub>
                          <m:func>
                            <m:funcPr>
                              <m:ctrlPr>
                                <a:rPr kumimoji="1" lang="en-US" altLang="ja-JP" sz="1100" b="0" i="1" smtClean="0">
                                  <a:latin typeface="Cambria Math"/>
                                </a:rPr>
                              </m:ctrlPr>
                            </m:funcPr>
                            <m:fName>
                              <m:r>
                                <m:rPr>
                                  <m:sty m:val="p"/>
                                </m:rPr>
                                <a:rPr kumimoji="1" lang="en-US" altLang="ja-JP" sz="1100" b="0" i="0" smtClean="0">
                                  <a:latin typeface="Cambria Math"/>
                                </a:rPr>
                                <m:t>log</m:t>
                              </m:r>
                            </m:fName>
                            <m:e>
                              <m:r>
                                <a:rPr kumimoji="1" lang="en-US" altLang="ja-JP" sz="1100" b="0" i="1" smtClean="0">
                                  <a:latin typeface="Cambria Math"/>
                                </a:rPr>
                                <m:t>𝑞</m:t>
                              </m:r>
                              <m:d>
                                <m:dPr>
                                  <m:ctrlPr>
                                    <a:rPr kumimoji="1" lang="en-US" altLang="ja-JP" sz="1100" b="0" i="1" smtClean="0">
                                      <a:latin typeface="Cambria Math"/>
                                    </a:rPr>
                                  </m:ctrlPr>
                                </m:dPr>
                                <m:e>
                                  <m:sSub>
                                    <m:sSubPr>
                                      <m:ctrlPr>
                                        <a:rPr kumimoji="1" lang="en-US" altLang="ja-JP" sz="1100" b="0" i="1" smtClean="0">
                                          <a:latin typeface="Cambria Math"/>
                                        </a:rPr>
                                      </m:ctrlPr>
                                    </m:sSubPr>
                                    <m:e>
                                      <m:r>
                                        <a:rPr kumimoji="1" lang="en-US" altLang="ja-JP" sz="1100" b="0" i="1" smtClean="0">
                                          <a:latin typeface="Cambria Math"/>
                                        </a:rPr>
                                        <m:t>𝑧</m:t>
                                      </m:r>
                                    </m:e>
                                    <m:sub>
                                      <m:r>
                                        <a:rPr kumimoji="1" lang="en-US" altLang="ja-JP" sz="1100" b="0" i="1" smtClean="0">
                                          <a:latin typeface="Cambria Math"/>
                                        </a:rPr>
                                        <m:t>𝑠</m:t>
                                      </m:r>
                                    </m:sub>
                                  </m:sSub>
                                  <m:r>
                                    <a:rPr kumimoji="1" lang="en-US" altLang="ja-JP" sz="1100" b="0" i="1" smtClean="0">
                                      <a:latin typeface="Cambria Math"/>
                                    </a:rPr>
                                    <m:t>, </m:t>
                                  </m:r>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𝑠</m:t>
                                      </m:r>
                                    </m:sub>
                                  </m:sSub>
                                  <m:r>
                                    <a:rPr kumimoji="1" lang="en-US" altLang="ja-JP" sz="1100" b="0" i="1" smtClean="0">
                                      <a:latin typeface="Cambria Math"/>
                                    </a:rPr>
                                    <m:t>, </m:t>
                                  </m:r>
                                  <m:sSub>
                                    <m:sSubPr>
                                      <m:ctrlPr>
                                        <a:rPr kumimoji="1" lang="en-US" altLang="ja-JP" sz="1100" b="0" i="1" smtClean="0">
                                          <a:latin typeface="Cambria Math"/>
                                        </a:rPr>
                                      </m:ctrlPr>
                                    </m:sSubPr>
                                    <m:e>
                                      <m:r>
                                        <a:rPr kumimoji="1" lang="en-US" altLang="ja-JP" sz="1100" b="0" i="1" smtClean="0">
                                          <a:latin typeface="Cambria Math"/>
                                        </a:rPr>
                                        <m:t>𝜋</m:t>
                                      </m:r>
                                    </m:e>
                                    <m:sub>
                                      <m:r>
                                        <a:rPr kumimoji="1" lang="en-US" altLang="ja-JP" sz="1100" b="0" i="1" smtClean="0">
                                          <a:latin typeface="Cambria Math"/>
                                        </a:rPr>
                                        <m:t>𝑠</m:t>
                                      </m:r>
                                    </m:sub>
                                  </m:sSub>
                                </m:e>
                              </m:d>
                            </m:e>
                          </m:func>
                          <m:r>
                            <a:rPr kumimoji="1" lang="en-US" altLang="ja-JP" sz="1100" b="0" i="1" smtClean="0">
                              <a:latin typeface="Cambria Math"/>
                            </a:rPr>
                            <m:t>)(</m:t>
                          </m:r>
                          <m:func>
                            <m:funcPr>
                              <m:ctrlPr>
                                <a:rPr kumimoji="1" lang="en-US" altLang="ja-JP" sz="1100" b="0" i="1" smtClean="0">
                                  <a:latin typeface="Cambria Math"/>
                                </a:rPr>
                              </m:ctrlPr>
                            </m:funcPr>
                            <m:fName>
                              <m:r>
                                <m:rPr>
                                  <m:sty m:val="p"/>
                                </m:rPr>
                                <a:rPr kumimoji="1" lang="en-US" altLang="ja-JP" sz="1100" b="0" i="0" smtClean="0">
                                  <a:latin typeface="Cambria Math"/>
                                </a:rPr>
                                <m:t>log</m:t>
                              </m:r>
                            </m:fName>
                            <m:e>
                              <m:r>
                                <a:rPr kumimoji="1" lang="en-US" altLang="ja-JP" sz="1100" b="0" i="1" smtClean="0">
                                  <a:latin typeface="Cambria Math"/>
                                </a:rPr>
                                <m:t>𝑝</m:t>
                              </m:r>
                              <m:r>
                                <a:rPr kumimoji="1" lang="en-US" altLang="ja-JP" sz="1100" b="0" i="1" smtClean="0">
                                  <a:latin typeface="Cambria Math"/>
                                </a:rPr>
                                <m:t>(</m:t>
                              </m:r>
                              <m:r>
                                <a:rPr kumimoji="1" lang="en-US" altLang="ja-JP" sz="1100" b="0" i="1" smtClean="0">
                                  <a:latin typeface="Cambria Math"/>
                                </a:rPr>
                                <m:t>𝑥</m:t>
                              </m:r>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𝑧</m:t>
                                  </m:r>
                                </m:e>
                                <m:sub>
                                  <m:r>
                                    <a:rPr kumimoji="1" lang="en-US" altLang="ja-JP" sz="1100" b="0" i="1" smtClean="0">
                                      <a:latin typeface="Cambria Math"/>
                                    </a:rPr>
                                    <m:t>𝑠</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𝜋</m:t>
                                  </m:r>
                                </m:e>
                                <m:sub>
                                  <m:r>
                                    <a:rPr kumimoji="1" lang="en-US" altLang="ja-JP" sz="1100" b="0" i="1" smtClean="0">
                                      <a:latin typeface="Cambria Math"/>
                                    </a:rPr>
                                    <m:t>𝑠</m:t>
                                  </m:r>
                                </m:sub>
                              </m:sSub>
                              <m:r>
                                <a:rPr kumimoji="1" lang="en-US" altLang="ja-JP" sz="1100" b="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𝜇</m:t>
                                  </m:r>
                                </m:e>
                                <m:sub>
                                  <m:r>
                                    <a:rPr kumimoji="1" lang="en-US" altLang="ja-JP" sz="1100" b="0" i="1" smtClean="0">
                                      <a:latin typeface="Cambria Math"/>
                                    </a:rPr>
                                    <m:t>𝑠</m:t>
                                  </m:r>
                                </m:sub>
                              </m:sSub>
                              <m:r>
                                <a:rPr kumimoji="1" lang="en-US" altLang="ja-JP" sz="1100" b="0" i="1" smtClean="0">
                                  <a:latin typeface="Cambria Math"/>
                                </a:rPr>
                                <m:t>)</m:t>
                              </m:r>
                            </m:e>
                          </m:func>
                          <m:r>
                            <a:rPr kumimoji="1" lang="en-US" altLang="ja-JP" sz="1100" b="0" i="1" smtClean="0">
                              <a:latin typeface="Cambria Math"/>
                            </a:rPr>
                            <m:t>)</m:t>
                          </m:r>
                        </m:e>
                      </m:nary>
                    </m:oMath>
                  </m:oMathPara>
                </a14:m>
                <a:endParaRPr kumimoji="1" lang="ja-JP" altLang="en-US" sz="1100" dirty="0"/>
              </a:p>
            </p:txBody>
          </p:sp>
        </mc:Choice>
        <mc:Fallback>
          <p:sp>
            <p:nvSpPr>
              <p:cNvPr id="7" name="正方形/長方形 6"/>
              <p:cNvSpPr>
                <a:spLocks noRot="1" noChangeAspect="1" noMove="1" noResize="1" noEditPoints="1" noAdjustHandles="1" noChangeArrowheads="1" noChangeShapeType="1" noTextEdit="1"/>
              </p:cNvSpPr>
              <p:nvPr/>
            </p:nvSpPr>
            <p:spPr>
              <a:xfrm>
                <a:off x="6048935" y="4249964"/>
                <a:ext cx="2952328" cy="504056"/>
              </a:xfrm>
              <a:prstGeom prst="rect">
                <a:avLst/>
              </a:prstGeom>
              <a:blipFill rotWithShape="1">
                <a:blip r:embed="rId3"/>
                <a:stretch>
                  <a:fillRect l="-8998" t="-100000" b="-155172"/>
                </a:stretch>
              </a:blipFill>
              <a:ln>
                <a:solidFill>
                  <a:srgbClr val="004098"/>
                </a:solidFill>
              </a:ln>
            </p:spPr>
            <p:txBody>
              <a:bodyPr/>
              <a:lstStyle/>
              <a:p>
                <a:r>
                  <a:rPr lang="ja-JP" altLang="en-US">
                    <a:noFill/>
                  </a:rPr>
                  <a:t> </a:t>
                </a:r>
              </a:p>
            </p:txBody>
          </p:sp>
        </mc:Fallback>
      </mc:AlternateContent>
      <p:cxnSp>
        <p:nvCxnSpPr>
          <p:cNvPr id="9" name="直線矢印コネクタ 8"/>
          <p:cNvCxnSpPr>
            <a:stCxn id="7" idx="1"/>
          </p:cNvCxnSpPr>
          <p:nvPr/>
        </p:nvCxnSpPr>
        <p:spPr>
          <a:xfrm flipH="1">
            <a:off x="5544879" y="4501992"/>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正方形/長方形 9"/>
              <p:cNvSpPr/>
              <p:nvPr/>
            </p:nvSpPr>
            <p:spPr>
              <a:xfrm>
                <a:off x="6115502" y="5373216"/>
                <a:ext cx="2952328" cy="5040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a:rPr>
                          </m:ctrlPr>
                        </m:sSubPr>
                        <m:e>
                          <m:r>
                            <a:rPr kumimoji="1" lang="en-US" altLang="ja-JP" sz="1400" b="0" i="1" smtClean="0">
                              <a:latin typeface="Cambria Math"/>
                            </a:rPr>
                            <m:t>𝜆</m:t>
                          </m:r>
                        </m:e>
                        <m:sub>
                          <m:r>
                            <a:rPr kumimoji="1" lang="en-US" altLang="ja-JP" sz="1400" b="0" i="1" smtClean="0">
                              <a:latin typeface="Cambria Math"/>
                            </a:rPr>
                            <m:t>𝑛𝑒𝑤</m:t>
                          </m:r>
                        </m:sub>
                      </m:sSub>
                      <m:r>
                        <a:rPr kumimoji="1" lang="en-US" altLang="ja-JP" sz="1400" b="0" i="1" smtClean="0">
                          <a:latin typeface="Cambria Math"/>
                        </a:rPr>
                        <m:t>=</m:t>
                      </m:r>
                      <m:sSub>
                        <m:sSubPr>
                          <m:ctrlPr>
                            <a:rPr kumimoji="1" lang="en-US" altLang="ja-JP" sz="1400" b="0" i="1" smtClean="0">
                              <a:latin typeface="Cambria Math"/>
                            </a:rPr>
                          </m:ctrlPr>
                        </m:sSubPr>
                        <m:e>
                          <m:r>
                            <a:rPr kumimoji="1" lang="en-US" altLang="ja-JP" sz="1400" b="0" i="1" smtClean="0">
                              <a:latin typeface="Cambria Math"/>
                            </a:rPr>
                            <m:t>𝜆</m:t>
                          </m:r>
                        </m:e>
                        <m:sub>
                          <m:r>
                            <a:rPr kumimoji="1" lang="en-US" altLang="ja-JP" sz="1400" b="0" i="1" smtClean="0">
                              <a:latin typeface="Cambria Math"/>
                            </a:rPr>
                            <m:t>𝑜𝑙𝑑</m:t>
                          </m:r>
                        </m:sub>
                      </m:sSub>
                      <m:r>
                        <a:rPr kumimoji="1" lang="en-US" altLang="ja-JP" sz="1400" b="0" i="1" smtClean="0">
                          <a:latin typeface="Cambria Math"/>
                        </a:rPr>
                        <m:t>+</m:t>
                      </m:r>
                      <m:r>
                        <a:rPr kumimoji="1" lang="en-US" altLang="ja-JP" sz="1400" b="0" i="1" smtClean="0">
                          <a:latin typeface="Cambria Math"/>
                        </a:rPr>
                        <m:t>𝜌</m:t>
                      </m:r>
                      <m:r>
                        <m:rPr>
                          <m:sty m:val="p"/>
                        </m:rPr>
                        <a:rPr kumimoji="1" lang="en-US" altLang="ja-JP" sz="1400" b="0" i="0" smtClean="0">
                          <a:latin typeface="Cambria Math"/>
                        </a:rPr>
                        <m:t>Δ</m:t>
                      </m:r>
                      <m:r>
                        <a:rPr kumimoji="1" lang="en-US" altLang="ja-JP" sz="1400" b="0" i="1" smtClean="0">
                          <a:latin typeface="Cambria Math"/>
                        </a:rPr>
                        <m:t>𝜆</m:t>
                      </m:r>
                    </m:oMath>
                  </m:oMathPara>
                </a14:m>
                <a:endParaRPr kumimoji="1" lang="ja-JP" altLang="en-US" sz="1400" dirty="0"/>
              </a:p>
            </p:txBody>
          </p:sp>
        </mc:Choice>
        <mc:Fallback>
          <p:sp>
            <p:nvSpPr>
              <p:cNvPr id="10" name="正方形/長方形 9"/>
              <p:cNvSpPr>
                <a:spLocks noRot="1" noChangeAspect="1" noMove="1" noResize="1" noEditPoints="1" noAdjustHandles="1" noChangeArrowheads="1" noChangeShapeType="1" noTextEdit="1"/>
              </p:cNvSpPr>
              <p:nvPr/>
            </p:nvSpPr>
            <p:spPr>
              <a:xfrm>
                <a:off x="6115502" y="5373216"/>
                <a:ext cx="2952328" cy="504056"/>
              </a:xfrm>
              <a:prstGeom prst="rect">
                <a:avLst/>
              </a:prstGeom>
              <a:blipFill rotWithShape="1">
                <a:blip r:embed="rId4"/>
                <a:stretch>
                  <a:fillRect/>
                </a:stretch>
              </a:blipFill>
              <a:ln>
                <a:solidFill>
                  <a:srgbClr val="004098"/>
                </a:solidFill>
              </a:ln>
            </p:spPr>
            <p:txBody>
              <a:bodyPr/>
              <a:lstStyle/>
              <a:p>
                <a:r>
                  <a:rPr lang="ja-JP" altLang="en-US">
                    <a:noFill/>
                  </a:rPr>
                  <a:t> </a:t>
                </a:r>
              </a:p>
            </p:txBody>
          </p:sp>
        </mc:Fallback>
      </mc:AlternateContent>
      <p:cxnSp>
        <p:nvCxnSpPr>
          <p:cNvPr id="12" name="直線矢印コネクタ 11"/>
          <p:cNvCxnSpPr>
            <a:stCxn id="10" idx="1"/>
          </p:cNvCxnSpPr>
          <p:nvPr/>
        </p:nvCxnSpPr>
        <p:spPr>
          <a:xfrm flipH="1">
            <a:off x="5796907" y="5625244"/>
            <a:ext cx="3185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78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609DAD4F-47BD-4AD3-A595-662635909D8B}"/>
              </a:ext>
            </a:extLst>
          </p:cNvPr>
          <p:cNvSpPr/>
          <p:nvPr/>
        </p:nvSpPr>
        <p:spPr>
          <a:xfrm>
            <a:off x="0" y="0"/>
            <a:ext cx="9144000" cy="332656"/>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Implementing the algorithm</a:t>
            </a:r>
            <a:r>
              <a:rPr lang="ja-JP" altLang="en-US" b="1" dirty="0" smtClean="0"/>
              <a:t>（変分パラメーターの更新）</a:t>
            </a:r>
            <a:endParaRPr kumimoji="1" lang="ja-JP" altLang="en-US" b="1" dirty="0"/>
          </a:p>
        </p:txBody>
      </p:sp>
      <p:sp>
        <p:nvSpPr>
          <p:cNvPr id="3" name="正方形/長方形 2"/>
          <p:cNvSpPr/>
          <p:nvPr/>
        </p:nvSpPr>
        <p:spPr>
          <a:xfrm>
            <a:off x="0" y="349495"/>
            <a:ext cx="9144000" cy="4939814"/>
          </a:xfrm>
          <a:prstGeom prst="rect">
            <a:avLst/>
          </a:prstGeom>
        </p:spPr>
        <p:txBody>
          <a:bodyPr wrap="square">
            <a:spAutoFit/>
          </a:bodyPr>
          <a:lstStyle/>
          <a:p>
            <a:r>
              <a:rPr lang="en-US" altLang="ja-JP" sz="1050" dirty="0"/>
              <a:t># Care Values</a:t>
            </a:r>
          </a:p>
          <a:p>
            <a:r>
              <a:rPr lang="en-US" altLang="ja-JP" sz="1050" dirty="0"/>
              <a:t>_</a:t>
            </a:r>
            <a:r>
              <a:rPr lang="en-US" altLang="ja-JP" sz="1050" dirty="0" err="1"/>
              <a:t>lambda_pi</a:t>
            </a:r>
            <a:r>
              <a:rPr lang="en-US" altLang="ja-JP" sz="1050" dirty="0"/>
              <a:t> = []</a:t>
            </a:r>
          </a:p>
          <a:p>
            <a:r>
              <a:rPr lang="en-US" altLang="ja-JP" sz="1050" dirty="0"/>
              <a:t>_</a:t>
            </a:r>
            <a:r>
              <a:rPr lang="en-US" altLang="ja-JP" sz="1050" dirty="0" err="1"/>
              <a:t>lambda_pi.append</a:t>
            </a:r>
            <a:r>
              <a:rPr lang="en-US" altLang="ja-JP" sz="1050" dirty="0"/>
              <a:t>( </a:t>
            </a:r>
            <a:r>
              <a:rPr lang="en-US" altLang="ja-JP" sz="1050" dirty="0" err="1"/>
              <a:t>tf.split</a:t>
            </a:r>
            <a:r>
              <a:rPr lang="en-US" altLang="ja-JP" sz="1050" dirty="0"/>
              <a:t>(</a:t>
            </a:r>
            <a:r>
              <a:rPr lang="en-US" altLang="ja-JP" sz="1050" dirty="0" err="1"/>
              <a:t>lambda_pi</a:t>
            </a:r>
            <a:r>
              <a:rPr lang="en-US" altLang="ja-JP" sz="1050" dirty="0"/>
              <a:t>, K, 0) )</a:t>
            </a:r>
          </a:p>
          <a:p>
            <a:r>
              <a:rPr lang="en-US" altLang="ja-JP" sz="1050" dirty="0"/>
              <a:t>k=0</a:t>
            </a:r>
          </a:p>
          <a:p>
            <a:r>
              <a:rPr lang="en-US" altLang="ja-JP" sz="1050" dirty="0"/>
              <a:t>while(k &lt; K):</a:t>
            </a:r>
          </a:p>
          <a:p>
            <a:r>
              <a:rPr lang="en-US" altLang="ja-JP" sz="1050" dirty="0"/>
              <a:t>    _</a:t>
            </a:r>
            <a:r>
              <a:rPr lang="en-US" altLang="ja-JP" sz="1050" dirty="0" err="1"/>
              <a:t>lambda_pi</a:t>
            </a:r>
            <a:r>
              <a:rPr lang="en-US" altLang="ja-JP" sz="1050" dirty="0"/>
              <a:t>[0][k] = </a:t>
            </a:r>
            <a:r>
              <a:rPr lang="en-US" altLang="ja-JP" sz="1050" dirty="0" err="1"/>
              <a:t>tf.cond</a:t>
            </a:r>
            <a:r>
              <a:rPr lang="en-US" altLang="ja-JP" sz="1050" dirty="0"/>
              <a:t>( </a:t>
            </a:r>
            <a:r>
              <a:rPr lang="en-US" altLang="ja-JP" sz="1050" dirty="0" err="1"/>
              <a:t>tf.less_equal</a:t>
            </a:r>
            <a:r>
              <a:rPr lang="en-US" altLang="ja-JP" sz="1050" dirty="0"/>
              <a:t>( _</a:t>
            </a:r>
            <a:r>
              <a:rPr lang="en-US" altLang="ja-JP" sz="1050" dirty="0" err="1"/>
              <a:t>lambda_pi</a:t>
            </a:r>
            <a:r>
              <a:rPr lang="en-US" altLang="ja-JP" sz="1050" dirty="0"/>
              <a:t>[0][k][0], 0.0 ), lambda: </a:t>
            </a:r>
            <a:r>
              <a:rPr lang="en-US" altLang="ja-JP" sz="1050" dirty="0" err="1"/>
              <a:t>tf.abs</a:t>
            </a:r>
            <a:r>
              <a:rPr lang="en-US" altLang="ja-JP" sz="1050" dirty="0"/>
              <a:t>( </a:t>
            </a:r>
            <a:r>
              <a:rPr lang="en-US" altLang="ja-JP" sz="1050" dirty="0" err="1"/>
              <a:t>tf.multiply</a:t>
            </a:r>
            <a:r>
              <a:rPr lang="en-US" altLang="ja-JP" sz="1050" dirty="0"/>
              <a:t>(0.5, _</a:t>
            </a:r>
            <a:r>
              <a:rPr lang="en-US" altLang="ja-JP" sz="1050" dirty="0" err="1"/>
              <a:t>lambda_pi</a:t>
            </a:r>
            <a:r>
              <a:rPr lang="en-US" altLang="ja-JP" sz="1050" dirty="0"/>
              <a:t>[0][k]) ), lambda: _</a:t>
            </a:r>
            <a:r>
              <a:rPr lang="en-US" altLang="ja-JP" sz="1050" dirty="0" err="1"/>
              <a:t>lambda_pi</a:t>
            </a:r>
            <a:r>
              <a:rPr lang="en-US" altLang="ja-JP" sz="1050" dirty="0"/>
              <a:t>[0][k] )</a:t>
            </a:r>
          </a:p>
          <a:p>
            <a:r>
              <a:rPr lang="en-US" altLang="ja-JP" sz="1050" dirty="0"/>
              <a:t>    k = k + 1</a:t>
            </a:r>
          </a:p>
          <a:p>
            <a:r>
              <a:rPr lang="en-US" altLang="ja-JP" sz="1050" dirty="0"/>
              <a:t>if(k == K):</a:t>
            </a:r>
          </a:p>
          <a:p>
            <a:r>
              <a:rPr lang="en-US" altLang="ja-JP" sz="1050" dirty="0"/>
              <a:t>    </a:t>
            </a:r>
            <a:r>
              <a:rPr lang="en-US" altLang="ja-JP" sz="1050" dirty="0" err="1"/>
              <a:t>lambda_pi</a:t>
            </a:r>
            <a:r>
              <a:rPr lang="en-US" altLang="ja-JP" sz="1050" dirty="0"/>
              <a:t> = </a:t>
            </a:r>
            <a:r>
              <a:rPr lang="en-US" altLang="ja-JP" sz="1050" dirty="0" err="1"/>
              <a:t>tf.concat</a:t>
            </a:r>
            <a:r>
              <a:rPr lang="en-US" altLang="ja-JP" sz="1050" dirty="0"/>
              <a:t>(_</a:t>
            </a:r>
            <a:r>
              <a:rPr lang="en-US" altLang="ja-JP" sz="1050" dirty="0" err="1"/>
              <a:t>lambda_pi</a:t>
            </a:r>
            <a:r>
              <a:rPr lang="en-US" altLang="ja-JP" sz="1050" dirty="0"/>
              <a:t>[0], 0)</a:t>
            </a:r>
          </a:p>
          <a:p>
            <a:r>
              <a:rPr lang="en-US" altLang="ja-JP" sz="1050" dirty="0"/>
              <a:t>del _</a:t>
            </a:r>
            <a:r>
              <a:rPr lang="en-US" altLang="ja-JP" sz="1050" dirty="0" err="1"/>
              <a:t>lambda_pi</a:t>
            </a:r>
            <a:r>
              <a:rPr lang="en-US" altLang="ja-JP" sz="1050" dirty="0"/>
              <a:t>[:]</a:t>
            </a:r>
          </a:p>
          <a:p>
            <a:r>
              <a:rPr lang="en-US" altLang="ja-JP" sz="1050" dirty="0" err="1"/>
              <a:t>gc.collect</a:t>
            </a:r>
            <a:r>
              <a:rPr lang="en-US" altLang="ja-JP" sz="1050" dirty="0"/>
              <a:t>()</a:t>
            </a:r>
          </a:p>
          <a:p>
            <a:endParaRPr lang="en-US" altLang="ja-JP" sz="1050" dirty="0"/>
          </a:p>
          <a:p>
            <a:endParaRPr lang="en-US" altLang="ja-JP" sz="1050" dirty="0"/>
          </a:p>
          <a:p>
            <a:r>
              <a:rPr lang="en-US" altLang="ja-JP" sz="1050" dirty="0"/>
              <a:t>_</a:t>
            </a:r>
            <a:r>
              <a:rPr lang="en-US" altLang="ja-JP" sz="1050" dirty="0" err="1"/>
              <a:t>lambda_z</a:t>
            </a:r>
            <a:r>
              <a:rPr lang="en-US" altLang="ja-JP" sz="1050" dirty="0"/>
              <a:t> = []</a:t>
            </a:r>
          </a:p>
          <a:p>
            <a:r>
              <a:rPr lang="en-US" altLang="ja-JP" sz="1050" dirty="0"/>
              <a:t>_</a:t>
            </a:r>
            <a:r>
              <a:rPr lang="en-US" altLang="ja-JP" sz="1050" dirty="0" err="1"/>
              <a:t>lambda_z.append</a:t>
            </a:r>
            <a:r>
              <a:rPr lang="en-US" altLang="ja-JP" sz="1050" dirty="0"/>
              <a:t>( </a:t>
            </a:r>
            <a:r>
              <a:rPr lang="en-US" altLang="ja-JP" sz="1050" dirty="0" err="1"/>
              <a:t>tf.split</a:t>
            </a:r>
            <a:r>
              <a:rPr lang="en-US" altLang="ja-JP" sz="1050" dirty="0"/>
              <a:t>(</a:t>
            </a:r>
            <a:r>
              <a:rPr lang="en-US" altLang="ja-JP" sz="1050" dirty="0" err="1"/>
              <a:t>lambda_z</a:t>
            </a:r>
            <a:r>
              <a:rPr lang="en-US" altLang="ja-JP" sz="1050" dirty="0"/>
              <a:t>, N, 0) )</a:t>
            </a:r>
          </a:p>
          <a:p>
            <a:r>
              <a:rPr lang="en-US" altLang="ja-JP" sz="1050" dirty="0"/>
              <a:t>n=0</a:t>
            </a:r>
          </a:p>
          <a:p>
            <a:r>
              <a:rPr lang="en-US" altLang="ja-JP" sz="1050" dirty="0"/>
              <a:t>while(n &lt; N):</a:t>
            </a:r>
          </a:p>
          <a:p>
            <a:r>
              <a:rPr lang="en-US" altLang="ja-JP" sz="1050" dirty="0"/>
              <a:t>    k=0</a:t>
            </a:r>
          </a:p>
          <a:p>
            <a:r>
              <a:rPr lang="en-US" altLang="ja-JP" sz="1050" dirty="0"/>
              <a:t>    while(k &lt; K):</a:t>
            </a:r>
          </a:p>
          <a:p>
            <a:r>
              <a:rPr lang="en-US" altLang="ja-JP" sz="1050" dirty="0"/>
              <a:t>        #</a:t>
            </a:r>
            <a:r>
              <a:rPr lang="en-US" altLang="ja-JP" sz="1050" dirty="0" err="1"/>
              <a:t>tf.less_equal</a:t>
            </a:r>
            <a:r>
              <a:rPr lang="en-US" altLang="ja-JP" sz="1050" dirty="0"/>
              <a:t>( </a:t>
            </a:r>
            <a:r>
              <a:rPr lang="en-US" altLang="ja-JP" sz="1050" dirty="0" err="1"/>
              <a:t>lambda_z</a:t>
            </a:r>
            <a:r>
              <a:rPr lang="en-US" altLang="ja-JP" sz="1050" dirty="0"/>
              <a:t>[0][n][0][k], 0.0 )</a:t>
            </a:r>
          </a:p>
          <a:p>
            <a:r>
              <a:rPr lang="en-US" altLang="ja-JP" sz="1050" dirty="0"/>
              <a:t>        _</a:t>
            </a:r>
            <a:r>
              <a:rPr lang="en-US" altLang="ja-JP" sz="1050" dirty="0" err="1"/>
              <a:t>lambda_z</a:t>
            </a:r>
            <a:r>
              <a:rPr lang="en-US" altLang="ja-JP" sz="1050" dirty="0"/>
              <a:t>[0][n] = </a:t>
            </a:r>
            <a:r>
              <a:rPr lang="en-US" altLang="ja-JP" sz="1050" dirty="0" err="1"/>
              <a:t>tf.cond</a:t>
            </a:r>
            <a:r>
              <a:rPr lang="en-US" altLang="ja-JP" sz="1050" dirty="0"/>
              <a:t>( </a:t>
            </a:r>
            <a:r>
              <a:rPr lang="en-US" altLang="ja-JP" sz="1050" dirty="0" err="1"/>
              <a:t>tf.less_equal</a:t>
            </a:r>
            <a:r>
              <a:rPr lang="en-US" altLang="ja-JP" sz="1050" dirty="0"/>
              <a:t>( _</a:t>
            </a:r>
            <a:r>
              <a:rPr lang="en-US" altLang="ja-JP" sz="1050" dirty="0" err="1"/>
              <a:t>lambda_z</a:t>
            </a:r>
            <a:r>
              <a:rPr lang="en-US" altLang="ja-JP" sz="1050" dirty="0"/>
              <a:t>[0][n][0][k], 0.0 ), lambda: </a:t>
            </a:r>
            <a:r>
              <a:rPr lang="en-US" altLang="ja-JP" sz="1050" dirty="0" err="1"/>
              <a:t>PGMethod</a:t>
            </a:r>
            <a:r>
              <a:rPr lang="en-US" altLang="ja-JP" sz="1050" dirty="0"/>
              <a:t>(_</a:t>
            </a:r>
            <a:r>
              <a:rPr lang="en-US" altLang="ja-JP" sz="1050" dirty="0" err="1"/>
              <a:t>lambda_z</a:t>
            </a:r>
            <a:r>
              <a:rPr lang="en-US" altLang="ja-JP" sz="1050" dirty="0"/>
              <a:t>[0][n], [1, K]), lambda: _</a:t>
            </a:r>
            <a:r>
              <a:rPr lang="en-US" altLang="ja-JP" sz="1050" dirty="0" err="1"/>
              <a:t>lambda_z</a:t>
            </a:r>
            <a:r>
              <a:rPr lang="en-US" altLang="ja-JP" sz="1050" dirty="0"/>
              <a:t>[0][n] )</a:t>
            </a:r>
          </a:p>
          <a:p>
            <a:r>
              <a:rPr lang="en-US" altLang="ja-JP" sz="1050" dirty="0"/>
              <a:t>        k = k + 1</a:t>
            </a:r>
          </a:p>
          <a:p>
            <a:r>
              <a:rPr lang="en-US" altLang="ja-JP" sz="1050" dirty="0"/>
              <a:t>    _</a:t>
            </a:r>
            <a:r>
              <a:rPr lang="en-US" altLang="ja-JP" sz="1050" dirty="0" err="1"/>
              <a:t>lambda_z</a:t>
            </a:r>
            <a:r>
              <a:rPr lang="en-US" altLang="ja-JP" sz="1050" dirty="0"/>
              <a:t>[0][n] = </a:t>
            </a:r>
            <a:r>
              <a:rPr lang="en-US" altLang="ja-JP" sz="1050" dirty="0" err="1"/>
              <a:t>tf.cond</a:t>
            </a:r>
            <a:r>
              <a:rPr lang="en-US" altLang="ja-JP" sz="1050" dirty="0"/>
              <a:t>( </a:t>
            </a:r>
            <a:r>
              <a:rPr lang="en-US" altLang="ja-JP" sz="1050" dirty="0" err="1"/>
              <a:t>tf.logical_or</a:t>
            </a:r>
            <a:r>
              <a:rPr lang="en-US" altLang="ja-JP" sz="1050" dirty="0"/>
              <a:t>( </a:t>
            </a:r>
            <a:r>
              <a:rPr lang="en-US" altLang="ja-JP" sz="1050" dirty="0" err="1"/>
              <a:t>tf.less_equal</a:t>
            </a:r>
            <a:r>
              <a:rPr lang="en-US" altLang="ja-JP" sz="1050" dirty="0"/>
              <a:t>( </a:t>
            </a:r>
            <a:r>
              <a:rPr lang="en-US" altLang="ja-JP" sz="1050" dirty="0" err="1"/>
              <a:t>tf.reduce_sum</a:t>
            </a:r>
            <a:r>
              <a:rPr lang="en-US" altLang="ja-JP" sz="1050" dirty="0"/>
              <a:t>( _</a:t>
            </a:r>
            <a:r>
              <a:rPr lang="en-US" altLang="ja-JP" sz="1050" dirty="0" err="1"/>
              <a:t>lambda_z</a:t>
            </a:r>
            <a:r>
              <a:rPr lang="en-US" altLang="ja-JP" sz="1050" dirty="0"/>
              <a:t>[0][n] ), 0.9999999 ), </a:t>
            </a:r>
            <a:r>
              <a:rPr lang="en-US" altLang="ja-JP" sz="1050" dirty="0" err="1"/>
              <a:t>tf.greater_equal</a:t>
            </a:r>
            <a:r>
              <a:rPr lang="en-US" altLang="ja-JP" sz="1050" dirty="0"/>
              <a:t>( </a:t>
            </a:r>
            <a:r>
              <a:rPr lang="en-US" altLang="ja-JP" sz="1050" dirty="0" err="1"/>
              <a:t>tf.reduce_sum</a:t>
            </a:r>
            <a:r>
              <a:rPr lang="en-US" altLang="ja-JP" sz="1050" dirty="0"/>
              <a:t>( _</a:t>
            </a:r>
            <a:r>
              <a:rPr lang="en-US" altLang="ja-JP" sz="1050" dirty="0" err="1"/>
              <a:t>lambda_z</a:t>
            </a:r>
            <a:r>
              <a:rPr lang="en-US" altLang="ja-JP" sz="1050" dirty="0"/>
              <a:t>[0][n] ), 1.0000001 ) ), lambda: </a:t>
            </a:r>
            <a:r>
              <a:rPr lang="en-US" altLang="ja-JP" sz="1050" dirty="0" err="1"/>
              <a:t>PGMethod</a:t>
            </a:r>
            <a:r>
              <a:rPr lang="en-US" altLang="ja-JP" sz="1050" dirty="0"/>
              <a:t>( _</a:t>
            </a:r>
            <a:r>
              <a:rPr lang="en-US" altLang="ja-JP" sz="1050" dirty="0" err="1"/>
              <a:t>lambda_z</a:t>
            </a:r>
            <a:r>
              <a:rPr lang="en-US" altLang="ja-JP" sz="1050" dirty="0"/>
              <a:t>[0][n], [1, K] ), lambda: _</a:t>
            </a:r>
            <a:r>
              <a:rPr lang="en-US" altLang="ja-JP" sz="1050" dirty="0" err="1"/>
              <a:t>lambda_z</a:t>
            </a:r>
            <a:r>
              <a:rPr lang="en-US" altLang="ja-JP" sz="1050" dirty="0"/>
              <a:t>[0][n] )</a:t>
            </a:r>
          </a:p>
          <a:p>
            <a:r>
              <a:rPr lang="en-US" altLang="ja-JP" sz="1050" dirty="0"/>
              <a:t>    n = n + 1</a:t>
            </a:r>
          </a:p>
          <a:p>
            <a:r>
              <a:rPr lang="en-US" altLang="ja-JP" sz="1050" dirty="0"/>
              <a:t>if(n == N):</a:t>
            </a:r>
          </a:p>
          <a:p>
            <a:r>
              <a:rPr lang="en-US" altLang="ja-JP" sz="1050" dirty="0"/>
              <a:t>    </a:t>
            </a:r>
            <a:r>
              <a:rPr lang="en-US" altLang="ja-JP" sz="1050" dirty="0" err="1"/>
              <a:t>lambda_z</a:t>
            </a:r>
            <a:r>
              <a:rPr lang="en-US" altLang="ja-JP" sz="1050" dirty="0"/>
              <a:t> = </a:t>
            </a:r>
            <a:r>
              <a:rPr lang="en-US" altLang="ja-JP" sz="1050" dirty="0" err="1"/>
              <a:t>tf.concat</a:t>
            </a:r>
            <a:r>
              <a:rPr lang="en-US" altLang="ja-JP" sz="1050" dirty="0"/>
              <a:t>(_</a:t>
            </a:r>
            <a:r>
              <a:rPr lang="en-US" altLang="ja-JP" sz="1050" dirty="0" err="1"/>
              <a:t>lambda_z</a:t>
            </a:r>
            <a:r>
              <a:rPr lang="en-US" altLang="ja-JP" sz="1050" dirty="0"/>
              <a:t>[0], 0)</a:t>
            </a:r>
          </a:p>
          <a:p>
            <a:r>
              <a:rPr lang="en-US" altLang="ja-JP" sz="1050" dirty="0"/>
              <a:t>del _</a:t>
            </a:r>
            <a:r>
              <a:rPr lang="en-US" altLang="ja-JP" sz="1050" dirty="0" err="1"/>
              <a:t>lambda_z</a:t>
            </a:r>
            <a:r>
              <a:rPr lang="en-US" altLang="ja-JP" sz="1050" dirty="0"/>
              <a:t>[:]</a:t>
            </a:r>
          </a:p>
          <a:p>
            <a:r>
              <a:rPr lang="en-US" altLang="ja-JP" sz="1050" dirty="0" err="1"/>
              <a:t>gc.collect</a:t>
            </a:r>
            <a:r>
              <a:rPr lang="en-US" altLang="ja-JP" sz="1050" dirty="0"/>
              <a:t>()</a:t>
            </a:r>
            <a:endParaRPr lang="ja-JP" altLang="en-US" sz="1050" dirty="0"/>
          </a:p>
        </p:txBody>
      </p:sp>
      <mc:AlternateContent xmlns:mc="http://schemas.openxmlformats.org/markup-compatibility/2006">
        <mc:Choice xmlns:a14="http://schemas.microsoft.com/office/drawing/2010/main" Requires="a14">
          <p:sp>
            <p:nvSpPr>
              <p:cNvPr id="4" name="正方形/長方形 3"/>
              <p:cNvSpPr/>
              <p:nvPr/>
            </p:nvSpPr>
            <p:spPr>
              <a:xfrm>
                <a:off x="5868144" y="4640579"/>
                <a:ext cx="2736304" cy="469801"/>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100" b="0" i="1" smtClean="0">
                        <a:latin typeface="Cambria Math"/>
                      </a:rPr>
                      <m:t>0</m:t>
                    </m:r>
                    <m:r>
                      <a:rPr lang="en-US" altLang="ja-JP" sz="110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𝑧</m:t>
                        </m:r>
                      </m:sub>
                    </m:sSub>
                    <m:r>
                      <a:rPr kumimoji="1" lang="en-US" altLang="ja-JP" sz="1100" b="0" i="1" smtClean="0">
                        <a:latin typeface="Cambria Math"/>
                      </a:rPr>
                      <m:t>≤1, </m:t>
                    </m:r>
                    <m:nary>
                      <m:naryPr>
                        <m:chr m:val="∑"/>
                        <m:supHide m:val="on"/>
                        <m:ctrlPr>
                          <a:rPr kumimoji="1" lang="en-US" altLang="ja-JP" sz="1100" b="0" i="1" smtClean="0">
                            <a:latin typeface="Cambria Math"/>
                          </a:rPr>
                        </m:ctrlPr>
                      </m:naryPr>
                      <m:sub>
                        <m:r>
                          <m:rPr>
                            <m:brk m:alnAt="7"/>
                          </m:rPr>
                          <a:rPr kumimoji="1" lang="en-US" altLang="ja-JP" sz="1100" b="0" i="1" smtClean="0">
                            <a:latin typeface="Cambria Math"/>
                          </a:rPr>
                          <m:t>𝑘</m:t>
                        </m:r>
                      </m:sub>
                      <m:sup/>
                      <m:e>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𝑧𝑘</m:t>
                            </m:r>
                          </m:sub>
                        </m:sSub>
                      </m:e>
                    </m:nary>
                    <m:r>
                      <a:rPr kumimoji="1" lang="en-US" altLang="ja-JP" sz="1100" b="0" i="1" smtClean="0">
                        <a:latin typeface="Cambria Math"/>
                      </a:rPr>
                      <m:t>=1</m:t>
                    </m:r>
                  </m:oMath>
                </a14:m>
                <a:r>
                  <a:rPr kumimoji="1" lang="ja-JP" altLang="en-US" sz="1100" dirty="0" smtClean="0"/>
                  <a:t>を満たすようにする</a:t>
                </a:r>
                <a:endParaRPr kumimoji="1" lang="ja-JP" altLang="en-US" dirty="0"/>
              </a:p>
            </p:txBody>
          </p:sp>
        </mc:Choice>
        <mc:Fallback>
          <p:sp>
            <p:nvSpPr>
              <p:cNvPr id="4" name="正方形/長方形 3"/>
              <p:cNvSpPr>
                <a:spLocks noRot="1" noChangeAspect="1" noMove="1" noResize="1" noEditPoints="1" noAdjustHandles="1" noChangeArrowheads="1" noChangeShapeType="1" noTextEdit="1"/>
              </p:cNvSpPr>
              <p:nvPr/>
            </p:nvSpPr>
            <p:spPr>
              <a:xfrm>
                <a:off x="5868144" y="4640579"/>
                <a:ext cx="2736304" cy="469801"/>
              </a:xfrm>
              <a:prstGeom prst="rect">
                <a:avLst/>
              </a:prstGeom>
              <a:blipFill rotWithShape="1">
                <a:blip r:embed="rId2"/>
                <a:stretch>
                  <a:fillRect t="-24691" b="-58025"/>
                </a:stretch>
              </a:blipFill>
              <a:ln>
                <a:solidFill>
                  <a:srgbClr val="004098"/>
                </a:solidFill>
              </a:ln>
            </p:spPr>
            <p:txBody>
              <a:bodyPr/>
              <a:lstStyle/>
              <a:p>
                <a:r>
                  <a:rPr lang="ja-JP" altLang="en-US">
                    <a:noFill/>
                  </a:rPr>
                  <a:t> </a:t>
                </a:r>
              </a:p>
            </p:txBody>
          </p:sp>
        </mc:Fallback>
      </mc:AlternateContent>
      <p:cxnSp>
        <p:nvCxnSpPr>
          <p:cNvPr id="6" name="直線矢印コネクタ 5"/>
          <p:cNvCxnSpPr/>
          <p:nvPr/>
        </p:nvCxnSpPr>
        <p:spPr>
          <a:xfrm flipH="1" flipV="1">
            <a:off x="5004048" y="4581128"/>
            <a:ext cx="864096" cy="294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9" idx="1"/>
          </p:cNvCxnSpPr>
          <p:nvPr/>
        </p:nvCxnSpPr>
        <p:spPr>
          <a:xfrm flipH="1">
            <a:off x="4860032" y="3297019"/>
            <a:ext cx="576064" cy="348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5436096" y="3140968"/>
            <a:ext cx="1152128" cy="312102"/>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t>射影勾配法</a:t>
            </a:r>
            <a:endParaRPr kumimoji="1" lang="ja-JP" altLang="en-US" sz="1100" dirty="0"/>
          </a:p>
        </p:txBody>
      </p:sp>
      <mc:AlternateContent xmlns:mc="http://schemas.openxmlformats.org/markup-compatibility/2006">
        <mc:Choice xmlns:a14="http://schemas.microsoft.com/office/drawing/2010/main" Requires="a14">
          <p:sp>
            <p:nvSpPr>
              <p:cNvPr id="13" name="正方形/長方形 12"/>
              <p:cNvSpPr/>
              <p:nvPr/>
            </p:nvSpPr>
            <p:spPr>
              <a:xfrm>
                <a:off x="5868144" y="1533689"/>
                <a:ext cx="1800200" cy="469801"/>
              </a:xfrm>
              <a:prstGeom prst="rect">
                <a:avLst/>
              </a:prstGeom>
              <a:solidFill>
                <a:srgbClr val="004098"/>
              </a:solidFill>
              <a:ln>
                <a:solidFill>
                  <a:srgbClr val="004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100" b="0" i="1" smtClean="0">
                        <a:latin typeface="Cambria Math"/>
                      </a:rPr>
                      <m:t>0</m:t>
                    </m:r>
                    <m:r>
                      <a:rPr lang="en-US" altLang="ja-JP" sz="1100" i="1" smtClean="0">
                        <a:latin typeface="Cambria Math"/>
                      </a:rPr>
                      <m:t>≤</m:t>
                    </m:r>
                    <m:sSub>
                      <m:sSubPr>
                        <m:ctrlPr>
                          <a:rPr kumimoji="1" lang="en-US" altLang="ja-JP" sz="1100" b="0" i="1" smtClean="0">
                            <a:latin typeface="Cambria Math"/>
                          </a:rPr>
                        </m:ctrlPr>
                      </m:sSubPr>
                      <m:e>
                        <m:r>
                          <a:rPr kumimoji="1" lang="en-US" altLang="ja-JP" sz="1100" b="0" i="1" smtClean="0">
                            <a:latin typeface="Cambria Math"/>
                          </a:rPr>
                          <m:t>𝜆</m:t>
                        </m:r>
                      </m:e>
                      <m:sub>
                        <m:r>
                          <a:rPr kumimoji="1" lang="en-US" altLang="ja-JP" sz="1100" b="0" i="1" smtClean="0">
                            <a:latin typeface="Cambria Math"/>
                          </a:rPr>
                          <m:t>𝜋</m:t>
                        </m:r>
                      </m:sub>
                    </m:sSub>
                  </m:oMath>
                </a14:m>
                <a:r>
                  <a:rPr kumimoji="1" lang="ja-JP" altLang="en-US" sz="1100" dirty="0" smtClean="0"/>
                  <a:t>を</a:t>
                </a:r>
                <a:r>
                  <a:rPr kumimoji="1" lang="ja-JP" altLang="en-US" sz="1100" dirty="0" smtClean="0"/>
                  <a:t>満たすようにする</a:t>
                </a:r>
                <a:endParaRPr kumimoji="1" lang="ja-JP" altLang="en-US" dirty="0"/>
              </a:p>
            </p:txBody>
          </p:sp>
        </mc:Choice>
        <mc:Fallback>
          <p:sp>
            <p:nvSpPr>
              <p:cNvPr id="13" name="正方形/長方形 12"/>
              <p:cNvSpPr>
                <a:spLocks noRot="1" noChangeAspect="1" noMove="1" noResize="1" noEditPoints="1" noAdjustHandles="1" noChangeArrowheads="1" noChangeShapeType="1" noTextEdit="1"/>
              </p:cNvSpPr>
              <p:nvPr/>
            </p:nvSpPr>
            <p:spPr>
              <a:xfrm>
                <a:off x="5868144" y="1533689"/>
                <a:ext cx="1800200" cy="469801"/>
              </a:xfrm>
              <a:prstGeom prst="rect">
                <a:avLst/>
              </a:prstGeom>
              <a:blipFill rotWithShape="1">
                <a:blip r:embed="rId3"/>
                <a:stretch>
                  <a:fillRect/>
                </a:stretch>
              </a:blipFill>
              <a:ln>
                <a:solidFill>
                  <a:srgbClr val="004098"/>
                </a:solidFill>
              </a:ln>
            </p:spPr>
            <p:txBody>
              <a:bodyPr/>
              <a:lstStyle/>
              <a:p>
                <a:r>
                  <a:rPr lang="ja-JP" altLang="en-US">
                    <a:noFill/>
                  </a:rPr>
                  <a:t> </a:t>
                </a:r>
              </a:p>
            </p:txBody>
          </p:sp>
        </mc:Fallback>
      </mc:AlternateContent>
      <p:cxnSp>
        <p:nvCxnSpPr>
          <p:cNvPr id="15" name="直線矢印コネクタ 14"/>
          <p:cNvCxnSpPr>
            <a:stCxn id="13" idx="1"/>
          </p:cNvCxnSpPr>
          <p:nvPr/>
        </p:nvCxnSpPr>
        <p:spPr>
          <a:xfrm flipH="1" flipV="1">
            <a:off x="5436096" y="1484785"/>
            <a:ext cx="432048" cy="283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6162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2874</Words>
  <Application>Microsoft Office PowerPoint</Application>
  <PresentationFormat>画面に合わせる (4:3)</PresentationFormat>
  <Paragraphs>499</Paragraphs>
  <Slides>18</Slides>
  <Notes>1</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Office ​​テーマ</vt:lpstr>
      <vt:lpstr>1次元GMMに対するBasic BBVIの実装</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UNITCOM 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1次元GMMに対するBasic BBVIの実装</dc:title>
  <dc:creator>2016-020</dc:creator>
  <cp:lastModifiedBy>2016-020</cp:lastModifiedBy>
  <cp:revision>47</cp:revision>
  <dcterms:created xsi:type="dcterms:W3CDTF">2017-09-21T01:13:56Z</dcterms:created>
  <dcterms:modified xsi:type="dcterms:W3CDTF">2017-10-30T07:15:24Z</dcterms:modified>
</cp:coreProperties>
</file>