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2" r:id="rId3"/>
    <p:sldId id="261" r:id="rId4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782" y="-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5F4C9-5666-456D-9DB7-ACE5A5009ECA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527B-4873-414B-BC79-1E92FB318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508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CAE9D-4CDC-40F1-80E0-E038A6484BE5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3C59-84DB-4982-8BEA-6A9C0CB00D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117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0EBC093-F1E0-4E64-9599-5ACB9CD24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="" xmlns:a16="http://schemas.microsoft.com/office/drawing/2014/main" id="{034FE338-2BDC-4629-A803-236CC351E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0480F3AE-8162-4CC2-9254-6EEBBCB3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1DC6B350-A8A0-439B-A652-1D3AA78F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B086E5F7-C8A2-42AD-9049-AAD69280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87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DCAD6FE-2AC9-4CA4-9AB9-D2ECD998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9C802FFA-A5A3-4F23-A3A5-6F34CA67F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93135290-3377-4E04-9F4C-D7254087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B51306B2-7482-42AA-B179-7473F343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B60C6F4A-411E-4D69-9860-C429430E1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58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4872471B-157A-4798-9793-10825666A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BC0A4CA5-FE6D-400D-B2BF-B59662D72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BF4C8819-3769-4821-9C48-1B7EFE1F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484B582A-713C-40E0-A74B-5DE4BC5F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CF6F0ADE-6AA8-4253-AF29-E733D891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44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8148116-6A4A-4F8C-BB43-9D8679FB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3395A35D-C511-49D4-90C4-E2E4EC14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D882FDC5-7222-4AB4-A3CD-D351ADC8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F424D08B-2551-4C43-BCA1-9CDE9DA4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BB344A5E-84FC-4FEC-837E-7ECBC572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49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51473E12-EBBB-4520-BF23-E5FE9D8B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580C2496-E6DE-430E-B7A5-B1171B6CD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2697DD8B-13A1-479C-963C-94EF5254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5D381E4C-9B2E-4F12-84A7-7B64BD55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DF65630A-509B-4691-B504-E776A7B7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99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4C6E636-CF05-4160-A65D-0B7732F0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2AB8E97-5DD9-4936-8B4D-65DDFEC44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977EF7CD-0583-482D-9966-94EF489CA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B22AA01C-A9C8-4109-86C4-FE72FE69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B2D4A514-3E83-431D-A1BF-9A9E3904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FA9007C2-C5ED-49ED-9A14-C023BDCD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21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A12EED59-2FC6-4DAC-A76B-D17AC2BA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7AB38BEC-1D41-4676-B9AA-07E03E1CF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FA5F6B72-1245-4B36-A32F-202D3D6C2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687CC09D-4B0D-4618-A950-0173BBA4F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99671AB0-9C61-432B-8876-EEF718B94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AE990337-350B-4544-8017-B66D3F1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E1C3B7D0-2073-460F-8116-5D73D66F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CD0EF2DD-2A15-4D06-8997-231AF4FB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9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DA1C1F8-C8B9-48F3-87A4-DFE19655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86D952E4-C2E1-42A5-8AF6-8A39552A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9F1BB734-CDD8-4A29-AFDF-AA296ABF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2CC509C7-9FAE-41C4-AF56-97F6A185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60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2BC4C7C4-5F95-4BE4-B9C6-6256ECA3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092121D4-7F98-4A12-AD1C-A904B14A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6356C5F3-DDCD-4E99-A593-820EC788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0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BC0D45B6-7096-4516-BA33-B83C9A26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F19763E-CD74-4050-929F-F5FAE42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84557E8E-6F62-41A7-B71C-B71544CEF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15ABA3D9-0337-414F-A211-A1ECDACA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D4EC9441-509A-406E-84FC-2C398AD6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B0DD4D82-E5ED-48A4-9353-A3BF6DE6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85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385CC28-AD6D-4FA3-8A65-41196D40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D157EE2E-94E7-49DB-891B-80FBD4ED6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0C1AFDD1-6432-4B4E-8345-8895D9DF5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AA092DC4-5E8F-44E8-96D2-DB060597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13AD2-8EA5-46FE-BB05-3DD49F050A76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89216D23-D135-4B4C-824C-DD568CD1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0F44B2FF-D7E2-464C-92F3-3A597DE5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58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80C19D55-4ED4-4908-AB9C-A1DE3BE5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B2B310BD-DD39-4736-8988-D84B7207D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EBC43E1F-A967-45E7-A6C8-157365D5A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13AD2-8EA5-46FE-BB05-3DD49F050A76}" type="datetimeFigureOut">
              <a:rPr kumimoji="1" lang="ja-JP" altLang="en-US" smtClean="0"/>
              <a:t>2017/12/21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56D603F0-2768-437F-8F03-CEE1703D2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9F7961AA-3D57-437F-A7DC-D33ED1DD3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4B5E-671F-40F0-90B2-B44EDAC802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02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32510FED-B6C5-4FBF-8D80-DCFAF8E828DC}"/>
              </a:ext>
            </a:extLst>
          </p:cNvPr>
          <p:cNvSpPr/>
          <p:nvPr/>
        </p:nvSpPr>
        <p:spPr>
          <a:xfrm>
            <a:off x="0" y="0"/>
            <a:ext cx="12192000" cy="377072"/>
          </a:xfrm>
          <a:prstGeom prst="rect">
            <a:avLst/>
          </a:prstGeom>
          <a:solidFill>
            <a:srgbClr val="004098"/>
          </a:solidFill>
          <a:ln>
            <a:solidFill>
              <a:srgbClr val="00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</a:rPr>
              <a:t>報告と確認 </a:t>
            </a:r>
            <a:r>
              <a:rPr lang="en-US" altLang="ja-JP" dirty="0" smtClean="0">
                <a:solidFill>
                  <a:schemeClr val="bg1"/>
                </a:solidFill>
              </a:rPr>
              <a:t>2017-12-21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4604" y="693710"/>
            <a:ext cx="10080901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 smtClean="0"/>
              <a:t>【</a:t>
            </a:r>
            <a:r>
              <a:rPr lang="ja-JP" altLang="en-US" sz="1600" b="1" dirty="0" smtClean="0"/>
              <a:t>１</a:t>
            </a:r>
            <a:r>
              <a:rPr lang="en-US" altLang="ja-JP" sz="1600" b="1" dirty="0" smtClean="0"/>
              <a:t>】</a:t>
            </a:r>
            <a:r>
              <a:rPr lang="en-US" altLang="ja-JP" sz="1600" b="1" dirty="0" err="1" smtClean="0"/>
              <a:t>log_p</a:t>
            </a:r>
            <a:r>
              <a:rPr lang="ja-JP" altLang="en-US" sz="1600" b="1" dirty="0" smtClean="0"/>
              <a:t>と</a:t>
            </a:r>
            <a:r>
              <a:rPr lang="en-US" altLang="ja-JP" sz="1600" b="1" dirty="0" smtClean="0"/>
              <a:t>Care</a:t>
            </a:r>
            <a:r>
              <a:rPr lang="ja-JP" altLang="en-US" sz="1600" b="1" dirty="0" smtClean="0"/>
              <a:t>の修正完了 ⇒ 今後いろんな条件で動作確認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en-US" altLang="ja-JP" sz="1600" b="1" dirty="0" smtClean="0"/>
              <a:t>【</a:t>
            </a:r>
            <a:r>
              <a:rPr lang="ja-JP" altLang="en-US" sz="1600" b="1" dirty="0" smtClean="0"/>
              <a:t>２</a:t>
            </a:r>
            <a:r>
              <a:rPr lang="en-US" altLang="ja-JP" sz="1600" b="1" dirty="0" smtClean="0"/>
              <a:t>】</a:t>
            </a:r>
            <a:r>
              <a:rPr lang="ja-JP" altLang="en-US" sz="1600" b="1" dirty="0" smtClean="0"/>
              <a:t>確率分布から</a:t>
            </a:r>
            <a:r>
              <a:rPr lang="en-US" altLang="ja-JP" sz="1600" b="1" dirty="0" smtClean="0"/>
              <a:t>S</a:t>
            </a:r>
            <a:r>
              <a:rPr lang="ja-JP" altLang="en-US" sz="1600" b="1" dirty="0" smtClean="0"/>
              <a:t>個サンプルする際に、運悪く行列式がゼロになる行列が生成されることがある。</a:t>
            </a:r>
            <a:endParaRPr lang="en-US" altLang="ja-JP" sz="1600" b="1" dirty="0" smtClean="0"/>
          </a:p>
          <a:p>
            <a:endParaRPr lang="en-US" altLang="ja-JP" sz="1600" b="1" dirty="0"/>
          </a:p>
          <a:p>
            <a:r>
              <a:rPr lang="en-US" altLang="ja-JP" sz="1600" b="1" dirty="0" smtClean="0"/>
              <a:t>	</a:t>
            </a:r>
            <a:r>
              <a:rPr lang="ja-JP" altLang="en-US" sz="1600" b="1" dirty="0" smtClean="0"/>
              <a:t>⇒ その場合は前回エポックのサンプル値を使うことにしたいが、どうか？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【</a:t>
            </a:r>
            <a:r>
              <a:rPr lang="ja-JP" altLang="en-US" sz="1600" b="1" dirty="0" smtClean="0"/>
              <a:t>３</a:t>
            </a:r>
            <a:r>
              <a:rPr lang="en-US" altLang="ja-JP" sz="1600" b="1" dirty="0" smtClean="0"/>
              <a:t>】</a:t>
            </a:r>
            <a:r>
              <a:rPr lang="ja-JP" altLang="en-US" sz="1600" b="1" dirty="0" smtClean="0"/>
              <a:t>変分パラメータを更新したとき</a:t>
            </a:r>
            <a:r>
              <a:rPr lang="ja-JP" altLang="en-US" sz="1600" b="1" dirty="0"/>
              <a:t>に</a:t>
            </a:r>
            <a:r>
              <a:rPr lang="ja-JP" altLang="en-US" sz="1600" b="1" dirty="0" smtClean="0"/>
              <a:t>、</a:t>
            </a:r>
            <a:r>
              <a:rPr lang="ja-JP" altLang="en-US" sz="1600" b="1" dirty="0"/>
              <a:t>運悪く行列式がゼロになる行列が生成されることが</a:t>
            </a:r>
            <a:r>
              <a:rPr lang="ja-JP" altLang="en-US" sz="1600" b="1" dirty="0" smtClean="0"/>
              <a:t>ある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？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endParaRPr lang="en-US" altLang="ja-JP" sz="1600" b="1" dirty="0" smtClean="0"/>
          </a:p>
          <a:p>
            <a:r>
              <a:rPr lang="en-US" altLang="ja-JP" sz="1600" b="1" dirty="0"/>
              <a:t>	</a:t>
            </a:r>
            <a:r>
              <a:rPr lang="ja-JP" altLang="en-US" sz="1600" b="1" dirty="0"/>
              <a:t>⇒ その場合</a:t>
            </a:r>
            <a:r>
              <a:rPr lang="ja-JP" altLang="en-US" sz="1600" b="1" dirty="0" smtClean="0"/>
              <a:t>は</a:t>
            </a:r>
            <a:r>
              <a:rPr lang="ja-JP" altLang="en-US" sz="1600" b="1" dirty="0"/>
              <a:t>この</a:t>
            </a:r>
            <a:r>
              <a:rPr lang="ja-JP" altLang="en-US" sz="1600" b="1" dirty="0" smtClean="0"/>
              <a:t>エポックでの</a:t>
            </a:r>
            <a:r>
              <a:rPr lang="ja-JP" altLang="en-US" sz="1600" b="1" dirty="0"/>
              <a:t>変分</a:t>
            </a:r>
            <a:r>
              <a:rPr lang="ja-JP" altLang="en-US" sz="1600" b="1" dirty="0" smtClean="0"/>
              <a:t>パラメータ更新をスキップしたいが、</a:t>
            </a:r>
            <a:r>
              <a:rPr lang="ja-JP" altLang="en-US" sz="1600" b="1" dirty="0"/>
              <a:t>どうか？</a:t>
            </a:r>
            <a:endParaRPr lang="en-US" altLang="ja-JP" sz="1600" b="1" dirty="0"/>
          </a:p>
          <a:p>
            <a:endParaRPr lang="en-US" altLang="ja-JP" sz="1600" b="1" dirty="0" smtClean="0"/>
          </a:p>
          <a:p>
            <a:r>
              <a:rPr lang="en-US" altLang="ja-JP" sz="1600" b="1" dirty="0" smtClean="0"/>
              <a:t>【</a:t>
            </a:r>
            <a:r>
              <a:rPr lang="ja-JP" altLang="en-US" sz="1600" b="1" dirty="0" smtClean="0"/>
              <a:t>４</a:t>
            </a:r>
            <a:r>
              <a:rPr lang="en-US" altLang="ja-JP" sz="1600" b="1" dirty="0" smtClean="0"/>
              <a:t>】Care</a:t>
            </a:r>
            <a:r>
              <a:rPr lang="ja-JP" altLang="en-US" sz="1600" b="1" dirty="0" smtClean="0"/>
              <a:t>で変分</a:t>
            </a:r>
            <a:r>
              <a:rPr lang="ja-JP" altLang="en-US" sz="1600" b="1" dirty="0"/>
              <a:t>パラメータ</a:t>
            </a:r>
            <a:r>
              <a:rPr lang="ja-JP" altLang="en-US" sz="1600" b="1" dirty="0" smtClean="0"/>
              <a:t>を調整した</a:t>
            </a:r>
            <a:r>
              <a:rPr lang="ja-JP" altLang="en-US" sz="1600" b="1" dirty="0"/>
              <a:t>ときに、運悪く行列式がゼロになる行列が生成されることがある？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en-US" altLang="ja-JP" sz="1600" b="1" dirty="0"/>
              <a:t>	</a:t>
            </a:r>
            <a:r>
              <a:rPr lang="ja-JP" altLang="en-US" sz="1600" b="1" dirty="0"/>
              <a:t>⇒ その場合はこのエポックでの変分パラメータ更新をスキップしたいが、どうか？</a:t>
            </a:r>
            <a:endParaRPr lang="en-US" altLang="ja-JP" sz="1600" b="1" dirty="0"/>
          </a:p>
          <a:p>
            <a:endParaRPr lang="en-US" altLang="ja-JP" sz="1600" b="1" dirty="0"/>
          </a:p>
          <a:p>
            <a:r>
              <a:rPr lang="en-US" altLang="ja-JP" sz="1600" b="1" dirty="0" smtClean="0"/>
              <a:t>【</a:t>
            </a:r>
            <a:r>
              <a:rPr lang="ja-JP" altLang="en-US" sz="1600" b="1" dirty="0" smtClean="0"/>
              <a:t>５</a:t>
            </a:r>
            <a:r>
              <a:rPr lang="en-US" altLang="ja-JP" sz="1600" b="1" dirty="0" smtClean="0"/>
              <a:t>】</a:t>
            </a:r>
            <a:r>
              <a:rPr lang="ja-JP" altLang="en-US" sz="1600" b="1" dirty="0" smtClean="0"/>
              <a:t>行列式</a:t>
            </a:r>
            <a:r>
              <a:rPr lang="ja-JP" altLang="en-US" sz="1600" b="1" dirty="0"/>
              <a:t>がゼロに</a:t>
            </a:r>
            <a:r>
              <a:rPr lang="ja-JP" altLang="en-US" sz="1600" b="1" dirty="0" smtClean="0"/>
              <a:t>なる場合に加えて、行列式の絶対値がイプシロン以下の場合にも対処するか？</a:t>
            </a:r>
            <a:endParaRPr lang="en-US" altLang="ja-JP" sz="1600" b="1" dirty="0"/>
          </a:p>
          <a:p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346304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32510FED-B6C5-4FBF-8D80-DCFAF8E828DC}"/>
              </a:ext>
            </a:extLst>
          </p:cNvPr>
          <p:cNvSpPr/>
          <p:nvPr/>
        </p:nvSpPr>
        <p:spPr>
          <a:xfrm>
            <a:off x="0" y="0"/>
            <a:ext cx="12192000" cy="377072"/>
          </a:xfrm>
          <a:prstGeom prst="rect">
            <a:avLst/>
          </a:prstGeom>
          <a:solidFill>
            <a:srgbClr val="004098"/>
          </a:solidFill>
          <a:ln>
            <a:solidFill>
              <a:srgbClr val="00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</a:rPr>
              <a:t>変分パラメータ更新式の中の</a:t>
            </a:r>
            <a:r>
              <a:rPr lang="en-US" altLang="ja-JP" dirty="0" err="1" smtClean="0">
                <a:solidFill>
                  <a:schemeClr val="bg1"/>
                </a:solidFill>
              </a:rPr>
              <a:t>log_p</a:t>
            </a:r>
            <a:r>
              <a:rPr lang="ja-JP" altLang="en-US" dirty="0" smtClean="0">
                <a:solidFill>
                  <a:schemeClr val="bg1"/>
                </a:solidFill>
              </a:rPr>
              <a:t>と</a:t>
            </a:r>
            <a:r>
              <a:rPr lang="en-US" altLang="ja-JP" dirty="0" err="1" smtClean="0">
                <a:solidFill>
                  <a:schemeClr val="bg1"/>
                </a:solidFill>
              </a:rPr>
              <a:t>log_q</a:t>
            </a:r>
            <a:r>
              <a:rPr lang="ja-JP" altLang="en-US" dirty="0" smtClean="0">
                <a:solidFill>
                  <a:schemeClr val="bg1"/>
                </a:solidFill>
              </a:rPr>
              <a:t>の計算における観測値</a:t>
            </a:r>
            <a:r>
              <a:rPr lang="en-US" altLang="ja-JP" dirty="0" smtClean="0">
                <a:solidFill>
                  <a:schemeClr val="bg1"/>
                </a:solidFill>
              </a:rPr>
              <a:t>X</a:t>
            </a:r>
            <a:r>
              <a:rPr lang="ja-JP" altLang="en-US" dirty="0" smtClean="0">
                <a:solidFill>
                  <a:schemeClr val="bg1"/>
                </a:solidFill>
              </a:rPr>
              <a:t>と</a:t>
            </a:r>
            <a:r>
              <a:rPr lang="en-US" altLang="ja-JP" dirty="0" smtClean="0">
                <a:solidFill>
                  <a:schemeClr val="bg1"/>
                </a:solidFill>
              </a:rPr>
              <a:t>S</a:t>
            </a:r>
            <a:r>
              <a:rPr lang="ja-JP" altLang="en-US" dirty="0" smtClean="0">
                <a:solidFill>
                  <a:schemeClr val="bg1"/>
                </a:solidFill>
              </a:rPr>
              <a:t>個サンプルの扱い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46982" y="1926130"/>
            <a:ext cx="2047589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400" b="1" dirty="0" smtClean="0"/>
              <a:t>ハイパーパラメータ</a:t>
            </a:r>
            <a:endParaRPr lang="en-US" altLang="ja-JP" sz="1400" b="1" dirty="0"/>
          </a:p>
          <a:p>
            <a:r>
              <a:rPr lang="en-US" altLang="ja-JP" sz="1400" b="1" dirty="0" err="1" smtClean="0"/>
              <a:t>hyper_alpha_mean</a:t>
            </a:r>
            <a:endParaRPr lang="en-US" altLang="ja-JP" sz="1400" b="1" dirty="0"/>
          </a:p>
          <a:p>
            <a:r>
              <a:rPr lang="en-US" altLang="ja-JP" sz="1400" b="1" dirty="0" err="1" smtClean="0"/>
              <a:t>hyper_alpha_var</a:t>
            </a:r>
            <a:endParaRPr lang="en-US" altLang="ja-JP" sz="1400" b="1" dirty="0"/>
          </a:p>
          <a:p>
            <a:r>
              <a:rPr lang="en-US" altLang="ja-JP" sz="1400" b="1" dirty="0" err="1" smtClean="0"/>
              <a:t>hyper_gamma</a:t>
            </a:r>
            <a:endParaRPr lang="en-US" altLang="ja-JP" sz="1400" b="1" dirty="0"/>
          </a:p>
          <a:p>
            <a:r>
              <a:rPr lang="en-US" altLang="ja-JP" sz="1400" b="1" dirty="0" err="1" smtClean="0"/>
              <a:t>hyper_V</a:t>
            </a:r>
            <a:endParaRPr lang="en-US" altLang="ja-JP" sz="1400" b="1" dirty="0"/>
          </a:p>
          <a:p>
            <a:r>
              <a:rPr lang="en-US" altLang="ja-JP" sz="1400" b="1" dirty="0" err="1" smtClean="0"/>
              <a:t>hyper_nu</a:t>
            </a:r>
            <a:endParaRPr lang="en-US" altLang="ja-JP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/>
              <p:cNvSpPr/>
              <p:nvPr/>
            </p:nvSpPr>
            <p:spPr>
              <a:xfrm>
                <a:off x="346983" y="4595152"/>
                <a:ext cx="2385331" cy="185050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前回</a:t>
                </a:r>
                <a:r>
                  <a:rPr lang="ja-JP" altLang="en-US" sz="1400" b="1" dirty="0" smtClean="0"/>
                  <a:t>エポックで更新された変分パラメータ</a:t>
                </a:r>
                <a:endParaRPr lang="en-US" altLang="ja-JP" sz="14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ja-JP" sz="1400" b="1" i="1">
                            <a:latin typeface="Cambria Math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ja-JP" altLang="en-US" sz="1400" b="1" dirty="0" smtClean="0"/>
                  <a:t>：</a:t>
                </a:r>
                <a:r>
                  <a:rPr lang="en-US" altLang="ja-JP" sz="1400" b="1" dirty="0" err="1" smtClean="0"/>
                  <a:t>lambda_mu</a:t>
                </a:r>
                <a:r>
                  <a:rPr lang="en-US" altLang="ja-JP" sz="1400" b="1" dirty="0" smtClean="0"/>
                  <a:t>[K]</a:t>
                </a:r>
                <a:endParaRPr lang="en-US" altLang="ja-JP" sz="14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ja-JP" sz="1400" b="1" i="1">
                            <a:latin typeface="Cambria Math"/>
                          </a:rPr>
                          <m:t>𝝁𝜦</m:t>
                        </m:r>
                      </m:sub>
                    </m:sSub>
                  </m:oMath>
                </a14:m>
                <a:r>
                  <a:rPr lang="ja-JP" altLang="en-US" sz="1400" b="1" dirty="0" smtClean="0"/>
                  <a:t>：</a:t>
                </a:r>
                <a:r>
                  <a:rPr lang="en-US" altLang="ja-JP" sz="1400" b="1" dirty="0" err="1" smtClean="0"/>
                  <a:t>lambda_muLambda</a:t>
                </a:r>
                <a:r>
                  <a:rPr lang="en-US" altLang="ja-JP" sz="1400" b="1" dirty="0" smtClean="0"/>
                  <a:t>[K]</a:t>
                </a:r>
                <a:endParaRPr lang="en-US" altLang="ja-JP" sz="14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ja-JP" sz="1400" b="1" i="1">
                            <a:latin typeface="Cambria Math"/>
                          </a:rPr>
                          <m:t>𝜦</m:t>
                        </m:r>
                      </m:sub>
                    </m:sSub>
                  </m:oMath>
                </a14:m>
                <a:r>
                  <a:rPr lang="ja-JP" altLang="en-US" sz="1400" b="1" dirty="0" smtClean="0"/>
                  <a:t>：</a:t>
                </a:r>
                <a:r>
                  <a:rPr lang="en-US" altLang="ja-JP" sz="1400" b="1" dirty="0" err="1" smtClean="0"/>
                  <a:t>lambda_Lambda</a:t>
                </a:r>
                <a:r>
                  <a:rPr lang="en-US" altLang="ja-JP" sz="1400" b="1" dirty="0" smtClean="0"/>
                  <a:t>[K]</a:t>
                </a:r>
                <a:endParaRPr lang="en-US" altLang="ja-JP" sz="14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ja-JP" sz="1400" b="1" i="1">
                            <a:latin typeface="Cambria Math"/>
                          </a:rPr>
                          <m:t>𝝂</m:t>
                        </m:r>
                      </m:sub>
                    </m:sSub>
                  </m:oMath>
                </a14:m>
                <a:r>
                  <a:rPr lang="ja-JP" altLang="en-US" sz="1400" b="1" dirty="0" smtClean="0"/>
                  <a:t>：</a:t>
                </a:r>
                <a:r>
                  <a:rPr lang="en-US" altLang="ja-JP" sz="1400" b="1" dirty="0" err="1" smtClean="0"/>
                  <a:t>lambda_nu</a:t>
                </a:r>
                <a:r>
                  <a:rPr lang="en-US" altLang="ja-JP" sz="1400" b="1" dirty="0" smtClean="0"/>
                  <a:t>[K]</a:t>
                </a:r>
                <a:endParaRPr lang="en-US" altLang="ja-JP" sz="14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ja-JP" sz="1400" b="1" i="1">
                            <a:latin typeface="Cambria Math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ja-JP" altLang="en-US" sz="1400" b="1" dirty="0" smtClean="0"/>
                  <a:t>：</a:t>
                </a:r>
                <a:r>
                  <a:rPr lang="en-US" altLang="ja-JP" sz="1400" b="1" dirty="0" err="1" smtClean="0"/>
                  <a:t>lambda_pi</a:t>
                </a:r>
                <a:r>
                  <a:rPr lang="en-US" altLang="ja-JP" sz="1400" b="1" dirty="0" smtClean="0"/>
                  <a:t>[K]</a:t>
                </a:r>
                <a:endParaRPr lang="en-US" altLang="ja-JP" sz="14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ja-JP" sz="1400" b="1" i="1">
                            <a:latin typeface="Cambria Math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ja-JP" altLang="en-US" sz="1400" b="1" dirty="0" smtClean="0"/>
                  <a:t>：</a:t>
                </a:r>
                <a:r>
                  <a:rPr lang="en-US" altLang="ja-JP" sz="1400" b="1" dirty="0" err="1" smtClean="0"/>
                  <a:t>lambda_z</a:t>
                </a:r>
                <a:r>
                  <a:rPr lang="en-US" altLang="ja-JP" sz="1400" b="1" dirty="0" smtClean="0"/>
                  <a:t>[</a:t>
                </a:r>
                <a:r>
                  <a:rPr lang="en-US" altLang="ja-JP" sz="14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altLang="ja-JP" sz="1400" b="1" dirty="0" smtClean="0">
                    <a:solidFill>
                      <a:schemeClr val="tx1"/>
                    </a:solidFill>
                  </a:rPr>
                  <a:t>,K</a:t>
                </a:r>
                <a:r>
                  <a:rPr lang="en-US" altLang="ja-JP" sz="1400" b="1" dirty="0" smtClean="0"/>
                  <a:t>]</a:t>
                </a:r>
                <a:endParaRPr lang="en-US" altLang="ja-JP" sz="1400" b="1" dirty="0"/>
              </a:p>
            </p:txBody>
          </p:sp>
        </mc:Choice>
        <mc:Fallback xmlns=""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83" y="4595152"/>
                <a:ext cx="2385331" cy="1850507"/>
              </a:xfrm>
              <a:prstGeom prst="rect">
                <a:avLst/>
              </a:prstGeom>
              <a:blipFill rotWithShape="1">
                <a:blip r:embed="rId2"/>
                <a:stretch>
                  <a:fillRect l="-509" b="-26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/>
          <p:cNvSpPr/>
          <p:nvPr/>
        </p:nvSpPr>
        <p:spPr>
          <a:xfrm>
            <a:off x="3167744" y="4595152"/>
            <a:ext cx="1337581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400" b="1" dirty="0" smtClean="0"/>
              <a:t>近似分布</a:t>
            </a:r>
            <a:r>
              <a:rPr lang="en-US" altLang="ja-JP" sz="1400" b="1" dirty="0" smtClean="0"/>
              <a:t>q</a:t>
            </a:r>
          </a:p>
          <a:p>
            <a:r>
              <a:rPr lang="en-US" altLang="ja-JP" sz="1400" b="1" dirty="0" err="1" smtClean="0"/>
              <a:t>q_mu</a:t>
            </a:r>
            <a:r>
              <a:rPr lang="en-US" altLang="ja-JP" sz="1400" b="1" dirty="0" smtClean="0"/>
              <a:t>[K]</a:t>
            </a:r>
          </a:p>
          <a:p>
            <a:r>
              <a:rPr lang="en-US" altLang="ja-JP" sz="1400" b="1" dirty="0" err="1" smtClean="0"/>
              <a:t>q_Lambda</a:t>
            </a:r>
            <a:r>
              <a:rPr lang="en-US" altLang="ja-JP" sz="1400" b="1" dirty="0" smtClean="0"/>
              <a:t>[K]</a:t>
            </a:r>
          </a:p>
          <a:p>
            <a:r>
              <a:rPr lang="en-US" altLang="ja-JP" sz="1400" b="1" dirty="0" err="1" smtClean="0"/>
              <a:t>q_z</a:t>
            </a:r>
            <a:r>
              <a:rPr lang="en-US" altLang="ja-JP" sz="1400" b="1" dirty="0" smtClean="0"/>
              <a:t>[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N</a:t>
            </a:r>
            <a:r>
              <a:rPr lang="en-US" altLang="ja-JP" sz="1400" b="1" dirty="0">
                <a:solidFill>
                  <a:schemeClr val="tx1"/>
                </a:solidFill>
              </a:rPr>
              <a:t>,K</a:t>
            </a:r>
            <a:r>
              <a:rPr lang="en-US" altLang="ja-JP" sz="1400" b="1" dirty="0" smtClean="0"/>
              <a:t>]</a:t>
            </a:r>
            <a:r>
              <a:rPr lang="en-US" altLang="ja-JP" sz="1400" b="1" dirty="0"/>
              <a:t>	</a:t>
            </a:r>
          </a:p>
          <a:p>
            <a:r>
              <a:rPr lang="en-US" altLang="ja-JP" sz="1400" b="1" dirty="0" err="1" smtClean="0"/>
              <a:t>q_pi</a:t>
            </a:r>
            <a:r>
              <a:rPr lang="en-US" altLang="ja-JP" sz="1400" b="1" dirty="0" smtClean="0"/>
              <a:t>[K] </a:t>
            </a:r>
            <a:endParaRPr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5063211" y="4595152"/>
                <a:ext cx="2474552" cy="116955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ja-JP" sz="1400" b="1" dirty="0" smtClean="0"/>
                  <a:t>q</a:t>
                </a:r>
                <a:r>
                  <a:rPr lang="ja-JP" altLang="en-US" sz="1400" b="1" dirty="0" smtClean="0"/>
                  <a:t>から</a:t>
                </a:r>
                <a:r>
                  <a:rPr lang="en-US" altLang="ja-JP" sz="1400" b="1" dirty="0" smtClean="0"/>
                  <a:t>S</a:t>
                </a:r>
                <a:r>
                  <a:rPr lang="ja-JP" altLang="en-US" sz="1400" b="1" dirty="0" smtClean="0"/>
                  <a:t>個サンプルする</a:t>
                </a:r>
                <a:endParaRPr lang="en-US" altLang="ja-JP" sz="1400" b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ja-JP" sz="1400" b="1" i="1"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ja-JP" altLang="en-US" sz="1400" b="1" dirty="0" smtClean="0"/>
                  <a:t>： </a:t>
                </a:r>
                <a:r>
                  <a:rPr lang="en-US" altLang="ja-JP" sz="1400" b="1" dirty="0" err="1" smtClean="0"/>
                  <a:t>sample_q_mu</a:t>
                </a:r>
                <a:r>
                  <a:rPr lang="en-US" altLang="ja-JP" sz="1400" b="1" dirty="0" smtClean="0"/>
                  <a:t>[S,K]</a:t>
                </a:r>
                <a:endParaRPr lang="en-US" altLang="ja-JP" sz="1400" b="1" baseline="-25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latin typeface="Cambria Math"/>
                          </a:rPr>
                          <m:t>𝜦</m:t>
                        </m:r>
                      </m:e>
                      <m:sub>
                        <m:r>
                          <a:rPr lang="en-US" altLang="ja-JP" sz="1400" b="1" i="1"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ja-JP" altLang="en-US" sz="1400" b="1" dirty="0"/>
                  <a:t>： </a:t>
                </a:r>
                <a:r>
                  <a:rPr lang="en-US" altLang="ja-JP" sz="1400" b="1" dirty="0" err="1" smtClean="0"/>
                  <a:t>sample_q_Lambda</a:t>
                </a:r>
                <a:r>
                  <a:rPr lang="en-US" altLang="ja-JP" sz="1400" b="1" dirty="0" smtClean="0"/>
                  <a:t>[S,K]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ja-JP" sz="1400" b="1" i="1"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ja-JP" altLang="en-US" sz="1400" b="1" dirty="0"/>
                  <a:t>： </a:t>
                </a:r>
                <a:r>
                  <a:rPr lang="en-US" altLang="ja-JP" sz="1400" b="1" dirty="0" err="1" smtClean="0"/>
                  <a:t>sample_q_z</a:t>
                </a:r>
                <a:r>
                  <a:rPr lang="en-US" altLang="ja-JP" sz="1400" b="1" dirty="0" smtClean="0"/>
                  <a:t>[S,</a:t>
                </a:r>
                <a:r>
                  <a:rPr lang="en-US" altLang="ja-JP" sz="1400" b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altLang="ja-JP" sz="1400" b="1" dirty="0">
                    <a:solidFill>
                      <a:schemeClr val="tx1"/>
                    </a:solidFill>
                  </a:rPr>
                  <a:t>,K</a:t>
                </a:r>
                <a:r>
                  <a:rPr lang="en-US" altLang="ja-JP" sz="1400" b="1" dirty="0" smtClean="0"/>
                  <a:t>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altLang="ja-JP" sz="1400" b="1" i="1"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ja-JP" altLang="en-US" sz="1400" b="1" dirty="0"/>
                  <a:t>： </a:t>
                </a:r>
                <a:r>
                  <a:rPr lang="en-US" altLang="ja-JP" sz="1400" b="1" dirty="0" err="1" smtClean="0"/>
                  <a:t>sample_q_pi</a:t>
                </a:r>
                <a:r>
                  <a:rPr lang="en-US" altLang="ja-JP" sz="1400" b="1" dirty="0" smtClean="0"/>
                  <a:t>[S,K]</a:t>
                </a:r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211" y="4595152"/>
                <a:ext cx="2474552" cy="1169551"/>
              </a:xfrm>
              <a:prstGeom prst="rect">
                <a:avLst/>
              </a:prstGeom>
              <a:blipFill rotWithShape="1">
                <a:blip r:embed="rId3"/>
                <a:stretch>
                  <a:fillRect l="-490" t="-1031" b="-41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/>
          <p:cNvSpPr/>
          <p:nvPr/>
        </p:nvSpPr>
        <p:spPr>
          <a:xfrm>
            <a:off x="8963025" y="4595152"/>
            <a:ext cx="1575706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400" b="1" dirty="0" err="1"/>
              <a:t>log_q_mu</a:t>
            </a:r>
            <a:r>
              <a:rPr lang="en-US" altLang="ja-JP" sz="1400" b="1" dirty="0"/>
              <a:t>[S]</a:t>
            </a:r>
            <a:endParaRPr lang="en-US" altLang="ja-JP" sz="1400" b="1" dirty="0" smtClean="0"/>
          </a:p>
          <a:p>
            <a:r>
              <a:rPr lang="en-US" altLang="ja-JP" sz="1400" b="1" dirty="0" err="1"/>
              <a:t>log_q_Lambda</a:t>
            </a:r>
            <a:r>
              <a:rPr lang="en-US" altLang="ja-JP" sz="1400" b="1" dirty="0"/>
              <a:t>[S]</a:t>
            </a:r>
            <a:endParaRPr lang="en-US" altLang="ja-JP" sz="1400" b="1" dirty="0" smtClean="0"/>
          </a:p>
          <a:p>
            <a:r>
              <a:rPr lang="en-US" altLang="ja-JP" sz="1400" b="1" dirty="0" err="1"/>
              <a:t>log_q_pi</a:t>
            </a:r>
            <a:r>
              <a:rPr lang="en-US" altLang="ja-JP" sz="1400" b="1" dirty="0"/>
              <a:t>[S]</a:t>
            </a:r>
            <a:endParaRPr lang="en-US" altLang="ja-JP" sz="1400" b="1" dirty="0" smtClean="0"/>
          </a:p>
          <a:p>
            <a:r>
              <a:rPr lang="en-US" altLang="ja-JP" sz="1400" b="1" dirty="0" err="1"/>
              <a:t>log_q_z</a:t>
            </a:r>
            <a:r>
              <a:rPr lang="en-US" altLang="ja-JP" sz="1400" b="1" dirty="0"/>
              <a:t>[S]</a:t>
            </a:r>
            <a:endParaRPr lang="en-US" altLang="ja-JP" sz="1400" b="1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10843532" y="4595152"/>
            <a:ext cx="90895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400" b="1" dirty="0" err="1"/>
              <a:t>log_q</a:t>
            </a:r>
            <a:r>
              <a:rPr lang="en-US" altLang="ja-JP" sz="1400" b="1" dirty="0"/>
              <a:t>[S]</a:t>
            </a:r>
            <a:endParaRPr lang="en-US" altLang="ja-JP" sz="1400" b="1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10835368" y="1904157"/>
            <a:ext cx="90895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400" b="1" dirty="0" err="1"/>
              <a:t>log_p</a:t>
            </a:r>
            <a:r>
              <a:rPr lang="en-US" altLang="ja-JP" sz="1400" b="1" dirty="0"/>
              <a:t>[S]</a:t>
            </a:r>
            <a:endParaRPr lang="en-US" altLang="ja-JP" sz="1400" b="1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346983" y="654152"/>
            <a:ext cx="1600201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400" b="1" dirty="0" smtClean="0"/>
              <a:t>N</a:t>
            </a:r>
            <a:r>
              <a:rPr lang="ja-JP" altLang="en-US" sz="1400" b="1" dirty="0" smtClean="0"/>
              <a:t>個の観測値</a:t>
            </a:r>
            <a:endParaRPr lang="en-US" altLang="ja-JP" sz="1400" b="1" dirty="0" smtClean="0"/>
          </a:p>
          <a:p>
            <a:r>
              <a:rPr lang="en-US" altLang="ja-JP" sz="1400" b="1" dirty="0" smtClean="0"/>
              <a:t>X[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N</a:t>
            </a:r>
            <a:r>
              <a:rPr lang="en-US" altLang="ja-JP" sz="1400" b="1" dirty="0" smtClean="0"/>
              <a:t>]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8963025" y="1888030"/>
            <a:ext cx="1575706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400" b="1" dirty="0" err="1"/>
              <a:t>log_p_x</a:t>
            </a:r>
            <a:r>
              <a:rPr lang="en-US" altLang="ja-JP" sz="1400" b="1" dirty="0"/>
              <a:t>[S]</a:t>
            </a:r>
            <a:endParaRPr lang="en-US" altLang="ja-JP" sz="1400" b="1" dirty="0" smtClean="0"/>
          </a:p>
          <a:p>
            <a:r>
              <a:rPr lang="en-US" altLang="ja-JP" sz="1400" b="1" dirty="0" err="1"/>
              <a:t>log_p_pi</a:t>
            </a:r>
            <a:r>
              <a:rPr lang="en-US" altLang="ja-JP" sz="1400" b="1" dirty="0"/>
              <a:t>[S]</a:t>
            </a:r>
            <a:endParaRPr lang="en-US" altLang="ja-JP" sz="1400" b="1" dirty="0" smtClean="0"/>
          </a:p>
          <a:p>
            <a:r>
              <a:rPr lang="en-US" altLang="ja-JP" sz="1400" b="1" dirty="0" err="1"/>
              <a:t>log_p_z</a:t>
            </a:r>
            <a:r>
              <a:rPr lang="en-US" altLang="ja-JP" sz="1400" b="1" dirty="0"/>
              <a:t>[S]</a:t>
            </a:r>
            <a:endParaRPr lang="en-US" altLang="ja-JP" sz="1400" b="1" dirty="0" smtClean="0"/>
          </a:p>
          <a:p>
            <a:r>
              <a:rPr lang="en-US" altLang="ja-JP" sz="1400" b="1" dirty="0" err="1"/>
              <a:t>log_p_mu</a:t>
            </a:r>
            <a:r>
              <a:rPr lang="en-US" altLang="ja-JP" sz="1400" b="1" dirty="0"/>
              <a:t>[S]</a:t>
            </a:r>
            <a:endParaRPr lang="en-US" altLang="ja-JP" sz="1400" b="1" dirty="0" smtClean="0"/>
          </a:p>
          <a:p>
            <a:r>
              <a:rPr lang="en-US" altLang="ja-JP" sz="1400" b="1" dirty="0" err="1"/>
              <a:t>log_p_Lambda</a:t>
            </a:r>
            <a:r>
              <a:rPr lang="en-US" altLang="ja-JP" sz="1400" b="1" dirty="0"/>
              <a:t>[S]</a:t>
            </a:r>
            <a:endParaRPr lang="en-US" altLang="ja-JP" sz="1400" b="1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5244187" y="2764330"/>
            <a:ext cx="2474550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400" b="1" dirty="0"/>
              <a:t>生成モデル</a:t>
            </a:r>
            <a:r>
              <a:rPr lang="en-US" altLang="ja-JP" sz="1400" b="1" dirty="0"/>
              <a:t>p</a:t>
            </a:r>
            <a:r>
              <a:rPr lang="ja-JP" altLang="en-US" sz="1400" b="1" dirty="0" smtClean="0"/>
              <a:t>のうち</a:t>
            </a:r>
            <a:endParaRPr lang="en-US" altLang="ja-JP" sz="1400" b="1" dirty="0" smtClean="0"/>
          </a:p>
          <a:p>
            <a:r>
              <a:rPr lang="ja-JP" altLang="en-US" sz="1400" b="1" dirty="0" smtClean="0"/>
              <a:t>観測</a:t>
            </a:r>
            <a:r>
              <a:rPr lang="ja-JP" altLang="en-US" sz="1400" b="1" dirty="0"/>
              <a:t>変数</a:t>
            </a:r>
            <a:r>
              <a:rPr lang="ja-JP" altLang="en-US" sz="1400" b="1" dirty="0" smtClean="0"/>
              <a:t>と</a:t>
            </a:r>
            <a:r>
              <a:rPr lang="ja-JP" altLang="en-US" sz="1400" b="1" dirty="0"/>
              <a:t>隠れ</a:t>
            </a:r>
            <a:r>
              <a:rPr lang="ja-JP" altLang="en-US" sz="1400" b="1" dirty="0" smtClean="0"/>
              <a:t>変数の分布</a:t>
            </a:r>
            <a:endParaRPr lang="en-US" altLang="ja-JP" sz="1400" b="1" dirty="0" smtClean="0"/>
          </a:p>
          <a:p>
            <a:r>
              <a:rPr lang="en-US" altLang="ja-JP" sz="1400" b="1" dirty="0" err="1" smtClean="0"/>
              <a:t>generative_gauss</a:t>
            </a:r>
            <a:r>
              <a:rPr lang="en-US" altLang="ja-JP" sz="1400" b="1" dirty="0" smtClean="0"/>
              <a:t>[S,K]</a:t>
            </a:r>
          </a:p>
          <a:p>
            <a:r>
              <a:rPr lang="en-US" altLang="ja-JP" sz="1400" b="1" strike="sngStrike" dirty="0" err="1"/>
              <a:t>p_z</a:t>
            </a:r>
            <a:r>
              <a:rPr lang="en-US" altLang="ja-JP" sz="1400" b="1" strike="sngStrike" dirty="0"/>
              <a:t>[S,</a:t>
            </a:r>
            <a:r>
              <a:rPr lang="en-US" altLang="ja-JP" sz="1400" b="1" strike="sngStrike" dirty="0">
                <a:solidFill>
                  <a:srgbClr val="FF0000"/>
                </a:solidFill>
              </a:rPr>
              <a:t>N</a:t>
            </a:r>
            <a:r>
              <a:rPr lang="en-US" altLang="ja-JP" sz="1400" b="1" strike="sngStrike" dirty="0">
                <a:solidFill>
                  <a:schemeClr val="tx1"/>
                </a:solidFill>
              </a:rPr>
              <a:t>,K</a:t>
            </a:r>
            <a:r>
              <a:rPr lang="en-US" altLang="ja-JP" sz="1400" b="1" strike="sngStrike" dirty="0"/>
              <a:t>]</a:t>
            </a:r>
            <a:r>
              <a:rPr lang="en-US" altLang="ja-JP" sz="1400" b="1" dirty="0"/>
              <a:t> </a:t>
            </a:r>
            <a:r>
              <a:rPr lang="en-US" altLang="ja-JP" sz="1400" b="1" dirty="0" err="1" smtClean="0"/>
              <a:t>p_z</a:t>
            </a:r>
            <a:r>
              <a:rPr lang="en-US" altLang="ja-JP" sz="1400" b="1" dirty="0" smtClean="0"/>
              <a:t>[S,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K</a:t>
            </a:r>
            <a:r>
              <a:rPr lang="en-US" altLang="ja-JP" sz="1400" b="1" dirty="0"/>
              <a:t>]</a:t>
            </a:r>
            <a:endParaRPr lang="en-US" altLang="ja-JP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6172198" y="3931104"/>
                <a:ext cx="17036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ja-JP" sz="1400" b="1" i="1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altLang="ja-JP" sz="1400" b="1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ja-JP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altLang="ja-JP" sz="1400" b="1" i="1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altLang="ja-JP" sz="1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ja-JP" sz="1400" b="1" i="1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altLang="ja-JP" sz="1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ja-JP" sz="1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latin typeface="Cambria Math"/>
                          </a:rPr>
                          <m:t>𝜦</m:t>
                        </m:r>
                      </m:e>
                      <m:sub>
                        <m:r>
                          <a:rPr lang="en-US" altLang="ja-JP" sz="1400" b="1" i="1">
                            <a:latin typeface="Cambria Math"/>
                          </a:rPr>
                          <m:t>𝒔</m:t>
                        </m:r>
                      </m:sub>
                    </m:sSub>
                    <m:r>
                      <a:rPr lang="en-US" altLang="ja-JP" sz="1400" b="1" i="1">
                        <a:latin typeface="Cambria Math"/>
                      </a:rPr>
                      <m:t> </m:t>
                    </m:r>
                  </m:oMath>
                </a14:m>
                <a:r>
                  <a:rPr lang="ja-JP" altLang="en-US" sz="1400" b="1" dirty="0" smtClean="0"/>
                  <a:t>を使う</a:t>
                </a:r>
                <a:endParaRPr lang="en-US" altLang="ja-JP" sz="1400" b="1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98" y="3931104"/>
                <a:ext cx="1703672" cy="307777"/>
              </a:xfrm>
              <a:prstGeom prst="rect">
                <a:avLst/>
              </a:prstGeom>
              <a:blipFill rotWithShape="1">
                <a:blip r:embed="rId4"/>
                <a:stretch>
                  <a:fillRect t="-6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/>
          <p:cNvCxnSpPr/>
          <p:nvPr/>
        </p:nvCxnSpPr>
        <p:spPr>
          <a:xfrm>
            <a:off x="2013859" y="961492"/>
            <a:ext cx="6874314" cy="964638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6007954" y="3756543"/>
            <a:ext cx="151316" cy="776976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2732314" y="4948141"/>
            <a:ext cx="391886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875439" y="2198009"/>
            <a:ext cx="3993683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>
            <a:off x="10549615" y="4799031"/>
            <a:ext cx="236765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7602519" y="4936818"/>
            <a:ext cx="1360506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4543425" y="4948141"/>
            <a:ext cx="473529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>
            <a:off x="10589074" y="2085882"/>
            <a:ext cx="236765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645987" y="579410"/>
            <a:ext cx="4953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/>
              <a:t>クラスタ数</a:t>
            </a:r>
            <a:r>
              <a:rPr lang="en-US" altLang="ja-JP" sz="1400" b="1" dirty="0" smtClean="0"/>
              <a:t>K</a:t>
            </a:r>
            <a:r>
              <a:rPr lang="ja-JP" altLang="en-US" sz="1400" b="1" dirty="0"/>
              <a:t>　</a:t>
            </a:r>
            <a:r>
              <a:rPr lang="ja-JP" altLang="en-US" sz="1400" b="1" dirty="0" smtClean="0"/>
              <a:t>　</a:t>
            </a:r>
            <a:r>
              <a:rPr lang="en-US" altLang="ja-JP" sz="1400" b="1" dirty="0" smtClean="0"/>
              <a:t>※shape</a:t>
            </a:r>
            <a:r>
              <a:rPr lang="ja-JP" altLang="en-US" sz="1400" b="1" dirty="0" smtClean="0"/>
              <a:t>のうち、次元数</a:t>
            </a:r>
            <a:r>
              <a:rPr lang="en-US" altLang="ja-JP" sz="1400" b="1" dirty="0" smtClean="0"/>
              <a:t>D</a:t>
            </a:r>
            <a:r>
              <a:rPr lang="ja-JP" altLang="en-US" sz="1400" b="1" dirty="0" smtClean="0"/>
              <a:t>の表記は省略）</a:t>
            </a:r>
            <a:endParaRPr lang="en-US" altLang="ja-JP" sz="1400" b="1" dirty="0"/>
          </a:p>
        </p:txBody>
      </p:sp>
      <p:sp>
        <p:nvSpPr>
          <p:cNvPr id="34" name="正方形/長方形 33"/>
          <p:cNvSpPr/>
          <p:nvPr/>
        </p:nvSpPr>
        <p:spPr>
          <a:xfrm>
            <a:off x="10813052" y="5459459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 smtClean="0"/>
              <a:t>⇒差を見る</a:t>
            </a:r>
            <a:endParaRPr lang="en-US" altLang="ja-JP" sz="1400" b="1" dirty="0"/>
          </a:p>
        </p:txBody>
      </p:sp>
      <p:sp>
        <p:nvSpPr>
          <p:cNvPr id="35" name="正方形/長方形 34"/>
          <p:cNvSpPr/>
          <p:nvPr/>
        </p:nvSpPr>
        <p:spPr>
          <a:xfrm>
            <a:off x="10813052" y="5798013"/>
            <a:ext cx="1372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/>
              <a:t>⇒</a:t>
            </a:r>
            <a:r>
              <a:rPr lang="ja-JP" altLang="en-US" sz="1400" b="1" dirty="0" smtClean="0"/>
              <a:t>勾配計算</a:t>
            </a:r>
            <a:endParaRPr lang="en-US" altLang="ja-JP" sz="1400" b="1" dirty="0"/>
          </a:p>
          <a:p>
            <a:r>
              <a:rPr lang="ja-JP" altLang="en-US" sz="1400" b="1" dirty="0" smtClean="0"/>
              <a:t>　→ </a:t>
            </a:r>
            <a:r>
              <a:rPr lang="en-US" altLang="ja-JP" sz="1400" b="1" dirty="0" smtClean="0"/>
              <a:t>[N][K]</a:t>
            </a:r>
            <a:r>
              <a:rPr lang="ja-JP" altLang="en-US" sz="1400" b="1" dirty="0" smtClean="0"/>
              <a:t>復活</a:t>
            </a:r>
            <a:endParaRPr lang="en-US" altLang="ja-JP" sz="1400" b="1" dirty="0"/>
          </a:p>
        </p:txBody>
      </p:sp>
      <p:sp>
        <p:nvSpPr>
          <p:cNvPr id="36" name="正方形/長方形 35"/>
          <p:cNvSpPr/>
          <p:nvPr/>
        </p:nvSpPr>
        <p:spPr>
          <a:xfrm>
            <a:off x="3830117" y="1098225"/>
            <a:ext cx="28135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400" b="1" strike="sngStrike" dirty="0" smtClean="0"/>
              <a:t>１回のエポックでは</a:t>
            </a:r>
            <a:r>
              <a:rPr lang="en-US" altLang="ja-JP" sz="1400" b="1" strike="sngStrike" dirty="0" smtClean="0"/>
              <a:t>S</a:t>
            </a:r>
            <a:r>
              <a:rPr lang="ja-JP" altLang="en-US" sz="1400" b="1" strike="sngStrike" dirty="0" smtClean="0"/>
              <a:t>個だけ使う</a:t>
            </a:r>
            <a:endParaRPr lang="en-US" altLang="ja-JP" sz="1400" b="1" strike="sngStrike" dirty="0" smtClean="0"/>
          </a:p>
          <a:p>
            <a:pPr algn="ctr"/>
            <a:r>
              <a:rPr lang="ja-JP" altLang="en-US" sz="1400" b="1" dirty="0" smtClean="0"/>
              <a:t>各エポックで毎回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N</a:t>
            </a:r>
            <a:r>
              <a:rPr lang="ja-JP" altLang="en-US" sz="1400" b="1" dirty="0" smtClean="0"/>
              <a:t>個全部使う</a:t>
            </a:r>
            <a:endParaRPr lang="en-US" altLang="ja-JP" sz="1400" b="1" dirty="0"/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7433978" y="3152775"/>
            <a:ext cx="1529047" cy="1375703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2953817" y="1911602"/>
            <a:ext cx="1847850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400" b="1" dirty="0" smtClean="0"/>
              <a:t>生成モデル</a:t>
            </a:r>
            <a:r>
              <a:rPr lang="en-US" altLang="ja-JP" sz="1400" b="1" dirty="0" smtClean="0"/>
              <a:t>p</a:t>
            </a:r>
            <a:r>
              <a:rPr lang="ja-JP" altLang="en-US" sz="1400" b="1" dirty="0" smtClean="0"/>
              <a:t>のうちハイパーパラメータ</a:t>
            </a:r>
            <a:r>
              <a:rPr lang="ja-JP" altLang="en-US" sz="1400" b="1" dirty="0"/>
              <a:t>のみで</a:t>
            </a:r>
            <a:r>
              <a:rPr lang="ja-JP" altLang="en-US" sz="1400" b="1" dirty="0" smtClean="0"/>
              <a:t>決まる分布</a:t>
            </a:r>
            <a:endParaRPr lang="en-US" altLang="ja-JP" sz="1400" b="1" dirty="0" smtClean="0"/>
          </a:p>
          <a:p>
            <a:r>
              <a:rPr lang="en-US" altLang="ja-JP" sz="1400" b="1" dirty="0" err="1" smtClean="0"/>
              <a:t>p_mu</a:t>
            </a:r>
            <a:endParaRPr lang="en-US" altLang="ja-JP" sz="1400" b="1" dirty="0"/>
          </a:p>
          <a:p>
            <a:r>
              <a:rPr lang="en-US" altLang="ja-JP" sz="1400" b="1" dirty="0" err="1" smtClean="0"/>
              <a:t>p_pi</a:t>
            </a:r>
            <a:endParaRPr lang="en-US" altLang="ja-JP" sz="1400" b="1" dirty="0"/>
          </a:p>
          <a:p>
            <a:r>
              <a:rPr lang="en-US" altLang="ja-JP" sz="1400" b="1" dirty="0" err="1" smtClean="0"/>
              <a:t>p_Lambda</a:t>
            </a:r>
            <a:endParaRPr lang="en-US" altLang="ja-JP" sz="1400" b="1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2394571" y="2258160"/>
            <a:ext cx="559246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7843466" y="750652"/>
            <a:ext cx="96314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400" b="1" dirty="0" err="1" smtClean="0"/>
              <a:t>log_prob</a:t>
            </a:r>
            <a:r>
              <a:rPr lang="en-US" altLang="ja-JP" sz="1400" b="1" dirty="0" smtClean="0"/>
              <a:t>()</a:t>
            </a:r>
          </a:p>
          <a:p>
            <a:pPr algn="ctr"/>
            <a:r>
              <a:rPr lang="en-US" altLang="ja-JP" b="1" dirty="0" smtClean="0"/>
              <a:t>Σ</a:t>
            </a:r>
            <a:r>
              <a:rPr lang="en-US" altLang="ja-JP" b="1" baseline="30000" dirty="0" smtClean="0">
                <a:solidFill>
                  <a:srgbClr val="FF0000"/>
                </a:solidFill>
              </a:rPr>
              <a:t>N</a:t>
            </a:r>
          </a:p>
          <a:p>
            <a:pPr algn="ctr"/>
            <a:r>
              <a:rPr lang="en-US" altLang="ja-JP" b="1" dirty="0" smtClean="0"/>
              <a:t>Σ</a:t>
            </a:r>
            <a:r>
              <a:rPr lang="en-US" altLang="ja-JP" b="1" baseline="30000" dirty="0" smtClean="0"/>
              <a:t>K</a:t>
            </a:r>
            <a:endParaRPr lang="en-US" altLang="ja-JP" b="1" baseline="30000" dirty="0"/>
          </a:p>
        </p:txBody>
      </p:sp>
      <p:sp>
        <p:nvSpPr>
          <p:cNvPr id="41" name="正方形/長方形 40"/>
          <p:cNvSpPr/>
          <p:nvPr/>
        </p:nvSpPr>
        <p:spPr>
          <a:xfrm>
            <a:off x="10804888" y="6317245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400" b="1" dirty="0"/>
              <a:t>⇒</a:t>
            </a:r>
            <a:r>
              <a:rPr lang="en-US" altLang="ja-JP" b="1" dirty="0" smtClean="0"/>
              <a:t>Σ</a:t>
            </a:r>
            <a:r>
              <a:rPr lang="en-US" altLang="ja-JP" b="1" baseline="30000" dirty="0" smtClean="0"/>
              <a:t>S</a:t>
            </a:r>
            <a:endParaRPr lang="en-US" altLang="ja-JP" b="1" baseline="30000" dirty="0"/>
          </a:p>
        </p:txBody>
      </p:sp>
      <p:cxnSp>
        <p:nvCxnSpPr>
          <p:cNvPr id="42" name="直線矢印コネクタ 41"/>
          <p:cNvCxnSpPr/>
          <p:nvPr/>
        </p:nvCxnSpPr>
        <p:spPr>
          <a:xfrm flipV="1">
            <a:off x="7718737" y="2677994"/>
            <a:ext cx="1150385" cy="474781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/楕円 47"/>
          <p:cNvSpPr/>
          <p:nvPr/>
        </p:nvSpPr>
        <p:spPr>
          <a:xfrm>
            <a:off x="7993624" y="1169428"/>
            <a:ext cx="578295" cy="4253901"/>
          </a:xfrm>
          <a:prstGeom prst="ellipse">
            <a:avLst/>
          </a:prstGeom>
          <a:noFill/>
          <a:ln w="31750">
            <a:solidFill>
              <a:srgbClr val="FFC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cxnSp>
        <p:nvCxnSpPr>
          <p:cNvPr id="5" name="直線コネクタ 4"/>
          <p:cNvCxnSpPr/>
          <p:nvPr/>
        </p:nvCxnSpPr>
        <p:spPr>
          <a:xfrm>
            <a:off x="5319649" y="3569154"/>
            <a:ext cx="792538" cy="0"/>
          </a:xfrm>
          <a:prstGeom prst="line">
            <a:avLst/>
          </a:prstGeom>
          <a:ln w="190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7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/>
          <p:cNvSpPr/>
          <p:nvPr/>
        </p:nvSpPr>
        <p:spPr>
          <a:xfrm>
            <a:off x="6653099" y="3280930"/>
            <a:ext cx="1212435" cy="355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700867" y="4318096"/>
            <a:ext cx="1938862" cy="507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147733" y="3276696"/>
            <a:ext cx="1303867" cy="355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39526" y="4385821"/>
            <a:ext cx="1253070" cy="364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700867" y="3242828"/>
            <a:ext cx="1938862" cy="431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32510FED-B6C5-4FBF-8D80-DCFAF8E828DC}"/>
              </a:ext>
            </a:extLst>
          </p:cNvPr>
          <p:cNvSpPr/>
          <p:nvPr/>
        </p:nvSpPr>
        <p:spPr>
          <a:xfrm>
            <a:off x="0" y="0"/>
            <a:ext cx="12192000" cy="377072"/>
          </a:xfrm>
          <a:prstGeom prst="rect">
            <a:avLst/>
          </a:prstGeom>
          <a:solidFill>
            <a:srgbClr val="004098"/>
          </a:solidFill>
          <a:ln>
            <a:solidFill>
              <a:srgbClr val="00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</a:rPr>
              <a:t>変分パラメータ更新式の中の</a:t>
            </a:r>
            <a:r>
              <a:rPr lang="en-US" altLang="ja-JP" dirty="0" err="1" smtClean="0">
                <a:solidFill>
                  <a:schemeClr val="bg1"/>
                </a:solidFill>
              </a:rPr>
              <a:t>log_p</a:t>
            </a:r>
            <a:r>
              <a:rPr lang="ja-JP" altLang="en-US" dirty="0" smtClean="0">
                <a:solidFill>
                  <a:schemeClr val="bg1"/>
                </a:solidFill>
              </a:rPr>
              <a:t>と</a:t>
            </a:r>
            <a:r>
              <a:rPr lang="en-US" altLang="ja-JP" dirty="0" err="1" smtClean="0">
                <a:solidFill>
                  <a:schemeClr val="bg1"/>
                </a:solidFill>
              </a:rPr>
              <a:t>log_q</a:t>
            </a:r>
            <a:r>
              <a:rPr lang="ja-JP" altLang="en-US" dirty="0" smtClean="0">
                <a:solidFill>
                  <a:schemeClr val="bg1"/>
                </a:solidFill>
              </a:rPr>
              <a:t>の計算における観測値</a:t>
            </a:r>
            <a:r>
              <a:rPr lang="en-US" altLang="ja-JP" dirty="0" smtClean="0">
                <a:solidFill>
                  <a:schemeClr val="bg1"/>
                </a:solidFill>
              </a:rPr>
              <a:t>X</a:t>
            </a:r>
            <a:r>
              <a:rPr lang="ja-JP" altLang="en-US" dirty="0" smtClean="0">
                <a:solidFill>
                  <a:schemeClr val="bg1"/>
                </a:solidFill>
              </a:rPr>
              <a:t>と</a:t>
            </a:r>
            <a:r>
              <a:rPr lang="en-US" altLang="ja-JP" dirty="0" smtClean="0">
                <a:solidFill>
                  <a:schemeClr val="bg1"/>
                </a:solidFill>
              </a:rPr>
              <a:t>S</a:t>
            </a:r>
            <a:r>
              <a:rPr lang="ja-JP" altLang="en-US" dirty="0" smtClean="0">
                <a:solidFill>
                  <a:schemeClr val="bg1"/>
                </a:solidFill>
              </a:rPr>
              <a:t>個サンプルの扱い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-64352" y="3032836"/>
                <a:ext cx="12252959" cy="810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60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6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ja-JP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ja-JP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altLang="ja-JP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𝑛𝑘</m:t>
                                          </m:r>
                                          <m:r>
                                            <a:rPr lang="en-US" altLang="ja-JP" sz="1600" b="0" i="1" baseline="-2500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sz="1600" b="0" i="1" baseline="-2500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160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sz="1600" b="0" i="1" baseline="-2500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kumimoji="1" lang="en-US" altLang="ja-JP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16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ja-JP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𝐶𝑎𝑡</m:t>
                                      </m:r>
                                      <m:r>
                                        <a:rPr lang="en-US" altLang="ja-JP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ja-JP" sz="1600" b="0" i="1" baseline="-2500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altLang="ja-JP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en-US" altLang="ja-JP" sz="1600" b="0" i="1" baseline="-2500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  <m:r>
                                        <a:rPr lang="en-US" altLang="ja-JP" sz="16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</m:e>
                          </m:nary>
                          <m:func>
                            <m:funcPr>
                              <m:ctrlP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𝐷𝑖𝑟</m:t>
                              </m:r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kumimoji="1"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𝜋</m:t>
                              </m:r>
                              <m:r>
                                <a:rPr kumimoji="1" lang="en-US" altLang="ja-JP" sz="1600" b="0" i="1" baseline="-2500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kumimoji="1" lang="en-US" altLang="ja-JP" sz="16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𝛾</m:t>
                              </m:r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ja-JP" sz="1600" b="0" i="1" baseline="-2500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kumimoji="1" lang="en-US" altLang="ja-JP" sz="16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  <m: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kumimoji="1" lang="en-US" altLang="ja-JP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𝛽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kumimoji="1" lang="en-US" altLang="ja-JP" sz="16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Λ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altLang="ja-JP" sz="1600" b="0" i="1" baseline="-2500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altLang="ja-JP" sz="160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  <m:r>
                                    <a:rPr lang="en-US" altLang="ja-JP" sz="160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ja-JP" sz="160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𝜈</m:t>
                                  </m:r>
                                  <m: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352" y="3032836"/>
                <a:ext cx="12252959" cy="8106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/>
          <p:cNvCxnSpPr/>
          <p:nvPr/>
        </p:nvCxnSpPr>
        <p:spPr>
          <a:xfrm>
            <a:off x="2912532" y="3716963"/>
            <a:ext cx="0" cy="60113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2912532" y="3889455"/>
            <a:ext cx="2800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/>
              <a:t>上記</a:t>
            </a:r>
            <a:r>
              <a:rPr lang="ja-JP" altLang="en-US" sz="1200" dirty="0" smtClean="0"/>
              <a:t>の色付け部分は下記のようになる</a:t>
            </a:r>
            <a:endParaRPr lang="en-US" altLang="ja-JP" sz="1200" dirty="0"/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3225788" y="4766819"/>
            <a:ext cx="0" cy="60113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3225788" y="4926600"/>
            <a:ext cx="6009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/>
              <a:t>この内側の色付け範囲で示した、ガウス分布を</a:t>
            </a:r>
            <a:r>
              <a:rPr lang="en-US" altLang="ja-JP" sz="1200" dirty="0" smtClean="0"/>
              <a:t>[S,K]</a:t>
            </a:r>
            <a:r>
              <a:rPr lang="ja-JP" altLang="en-US" sz="1200" dirty="0" smtClean="0"/>
              <a:t>個用意したものが</a:t>
            </a:r>
            <a:r>
              <a:rPr lang="en-US" altLang="ja-JP" sz="1200" dirty="0" err="1" smtClean="0"/>
              <a:t>generative_gauss</a:t>
            </a:r>
            <a:endParaRPr lang="en-US" altLang="ja-JP" sz="1200" dirty="0"/>
          </a:p>
        </p:txBody>
      </p:sp>
      <p:sp>
        <p:nvSpPr>
          <p:cNvPr id="15" name="正方形/長方形 14"/>
          <p:cNvSpPr/>
          <p:nvPr/>
        </p:nvSpPr>
        <p:spPr>
          <a:xfrm>
            <a:off x="2777055" y="5367953"/>
            <a:ext cx="7239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err="1" smtClean="0"/>
              <a:t>generative_gauss</a:t>
            </a:r>
            <a:r>
              <a:rPr lang="ja-JP" altLang="en-US" sz="1200" dirty="0" smtClean="0"/>
              <a:t>のそれぞれのガウス分布に対して、</a:t>
            </a:r>
            <a:endParaRPr lang="en-US" altLang="ja-JP" sz="1200" dirty="0" smtClean="0"/>
          </a:p>
          <a:p>
            <a:r>
              <a:rPr lang="en-US" altLang="ja-JP" sz="1200" dirty="0" err="1"/>
              <a:t>generative_gauss.log_prob</a:t>
            </a:r>
            <a:r>
              <a:rPr lang="en-US" altLang="ja-JP" sz="1200" dirty="0"/>
              <a:t>(</a:t>
            </a:r>
            <a:r>
              <a:rPr lang="en-US" altLang="ja-JP" sz="1200" i="1" dirty="0" err="1" smtClean="0"/>
              <a:t>x</a:t>
            </a:r>
            <a:r>
              <a:rPr lang="en-US" altLang="ja-JP" sz="1200" i="1" baseline="-25000" dirty="0" err="1" smtClean="0"/>
              <a:t>n</a:t>
            </a:r>
            <a:r>
              <a:rPr lang="en-US" altLang="ja-JP" sz="1200" dirty="0" smtClean="0"/>
              <a:t>)</a:t>
            </a:r>
            <a:r>
              <a:rPr lang="ja-JP" altLang="en-US" sz="1200" dirty="0"/>
              <a:t> </a:t>
            </a:r>
            <a:r>
              <a:rPr lang="ja-JP" altLang="en-US" sz="1200" dirty="0" smtClean="0"/>
              <a:t>を実行すると、</a:t>
            </a:r>
            <a:r>
              <a:rPr lang="en-US" altLang="ja-JP" sz="1200" dirty="0" smtClean="0"/>
              <a:t>[N,S,K]</a:t>
            </a:r>
            <a:r>
              <a:rPr lang="ja-JP" altLang="en-US" sz="1200" dirty="0" smtClean="0"/>
              <a:t>個のデータが出来る。⇒ </a:t>
            </a:r>
            <a:r>
              <a:rPr lang="en-US" altLang="ja-JP" sz="1200" dirty="0" smtClean="0"/>
              <a:t>[S,N,K]</a:t>
            </a:r>
            <a:r>
              <a:rPr lang="ja-JP" altLang="en-US" sz="1200" dirty="0" smtClean="0"/>
              <a:t>に並び替え</a:t>
            </a:r>
            <a:endParaRPr lang="en-US" altLang="ja-JP" sz="1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5338223" y="2928204"/>
            <a:ext cx="24849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200" dirty="0" smtClean="0"/>
              <a:t>水色部分には</a:t>
            </a:r>
            <a:r>
              <a:rPr lang="en-US" altLang="ja-JP" sz="1200" dirty="0" smtClean="0"/>
              <a:t>Σ</a:t>
            </a:r>
            <a:r>
              <a:rPr lang="en-US" altLang="ja-JP" sz="1200" baseline="30000" dirty="0" smtClean="0"/>
              <a:t>K</a:t>
            </a:r>
            <a:r>
              <a:rPr lang="ja-JP" altLang="en-US" sz="1200" baseline="30000" dirty="0" smtClean="0"/>
              <a:t> </a:t>
            </a:r>
            <a:r>
              <a:rPr lang="ja-JP" altLang="en-US" sz="1200" dirty="0" smtClean="0"/>
              <a:t>が中に入って</a:t>
            </a:r>
            <a:r>
              <a:rPr lang="ja-JP" altLang="en-US" sz="1200" dirty="0"/>
              <a:t>いる</a:t>
            </a:r>
            <a:endParaRPr lang="en-US" altLang="ja-JP" sz="12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1961999" y="4149520"/>
                <a:ext cx="2739340" cy="784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i="1">
                              <a:latin typeface="Cambria Math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ja-JP" sz="1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ja-JP" sz="1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ja-JP" sz="16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latin typeface="Cambria Math"/>
                                </a:rPr>
                                <m:t>log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6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sz="1600" i="1" baseline="-2500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16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160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ja-JP" sz="1600" i="1" baseline="-2500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𝑛𝑘</m:t>
                                      </m:r>
                                      <m:r>
                                        <a:rPr lang="en-US" altLang="ja-JP" sz="1600" i="1" baseline="-2500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999" y="4149520"/>
                <a:ext cx="2739340" cy="7846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/>
              <p:cNvSpPr/>
              <p:nvPr/>
            </p:nvSpPr>
            <p:spPr>
              <a:xfrm>
                <a:off x="4338032" y="564679"/>
                <a:ext cx="292326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1400" b="1" dirty="0"/>
                  <a:t>S</a:t>
                </a:r>
                <a:r>
                  <a:rPr lang="ja-JP" altLang="en-US" sz="1400" b="1" dirty="0"/>
                  <a:t>個</a:t>
                </a:r>
                <a:r>
                  <a:rPr lang="ja-JP" altLang="en-US" sz="1400" b="1" dirty="0" smtClean="0"/>
                  <a:t>サンプル：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𝝁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ja-JP" sz="1400" b="1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𝜦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ja-JP" sz="1400" b="1" dirty="0" smtClean="0"/>
                  <a:t> ,</a:t>
                </a:r>
                <a:r>
                  <a:rPr lang="ja-JP" altLang="en-US" sz="1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altLang="ja-JP" sz="1400" b="1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𝝅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endParaRPr lang="ja-JP" altLang="en-US" sz="1400" b="1" dirty="0"/>
              </a:p>
            </p:txBody>
          </p:sp>
        </mc:Choice>
        <mc:Fallback xmlns="">
          <p:sp>
            <p:nvSpPr>
              <p:cNvPr id="5" name="正方形/長方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032" y="564679"/>
                <a:ext cx="2923268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626" t="-6000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108945" y="1916759"/>
                <a:ext cx="9887919" cy="810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60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ja-JP" sz="16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6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𝐶𝑎𝑡</m:t>
                                  </m:r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ja-JP" sz="1600" b="0" i="1" baseline="-2500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𝐷𝑖𝑟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kumimoji="1" lang="en-US" altLang="ja-JP" sz="1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𝜋</m:t>
                              </m:r>
                              <m:r>
                                <a:rPr kumimoji="1" lang="en-US" altLang="ja-JP" sz="1600" b="0" i="1" baseline="-2500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6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ja-JP" sz="1600" b="0" i="1" baseline="-2500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kumimoji="1" lang="en-US" altLang="ja-JP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ja-JP" sz="1600" b="0" i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  <m:sup>
                                      <m:r>
                                        <a:rPr kumimoji="1" lang="en-US" altLang="ja-JP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ja-JP" sz="16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600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1" lang="en-US" altLang="ja-JP" sz="1600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16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𝑊</m:t>
                                  </m:r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16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kumimoji="1" lang="en-US" altLang="ja-JP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kumimoji="1" lang="en-US" altLang="ja-JP" sz="1600" b="0" i="1" baseline="-2500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𝑆</m:t>
                                      </m:r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ja-JP" sz="1600" b="0" i="0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1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kumimoji="1" lang="en-US" altLang="ja-JP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1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kumimoji="1" lang="en-US" altLang="ja-JP" sz="16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45" y="1916759"/>
                <a:ext cx="9887919" cy="81060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143922" y="941487"/>
                <a:ext cx="10456333" cy="7860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𝜇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sz="16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16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𝜇</m:t>
                          </m:r>
                        </m:sub>
                      </m:sSub>
                      <m:r>
                        <a:rPr lang="en-US" altLang="ja-JP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ja-JP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altLang="ja-JP" sz="16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f>
                        <m:fPr>
                          <m:ctrlPr>
                            <a:rPr lang="en-US" altLang="ja-JP" sz="16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i="1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altLang="ja-JP" sz="1600" i="1">
                              <a:latin typeface="Cambria Math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>
                                      <a:latin typeface="Cambria Math"/>
                                    </a:rPr>
                                    <m:t>𝛻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16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𝜇</m:t>
                                      </m:r>
                                    </m:sub>
                                  </m:sSub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60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ja-JP" sz="1600" i="1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altLang="ja-JP" sz="1600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1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ja-JP" sz="16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ja-JP" sz="16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altLang="ja-JP" sz="1600" i="1">
                                  <a:latin typeface="Cambria Math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ja-JP" sz="1600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60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ja-JP" sz="1600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altLang="ja-JP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160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sz="1600" i="1">
                                      <a:latin typeface="Cambria Math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ja-JP" sz="1600" i="1">
                                          <a:latin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600">
                                          <a:latin typeface="Cambria Math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ja-JP" sz="1600" i="1">
                                          <a:latin typeface="Cambria Math"/>
                                        </a:rPr>
                                        <m:t>𝑞</m:t>
                                      </m:r>
                                      <m:r>
                                        <a:rPr lang="en-US" altLang="ja-JP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ja-JP" sz="160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Λ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altLang="ja-JP" sz="16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16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2" y="941487"/>
                <a:ext cx="10456333" cy="78604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/>
              <p:cNvSpPr/>
              <p:nvPr/>
            </p:nvSpPr>
            <p:spPr>
              <a:xfrm>
                <a:off x="114329" y="538762"/>
                <a:ext cx="3831131" cy="325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1400" b="1" dirty="0"/>
                  <a:t>変分</a:t>
                </a:r>
                <a:r>
                  <a:rPr lang="ja-JP" altLang="en-US" sz="1400" b="1" dirty="0" smtClean="0"/>
                  <a:t>パラメータ</a:t>
                </a:r>
                <a:r>
                  <a:rPr lang="ja-JP" altLang="en-US" sz="1400" b="1" dirty="0"/>
                  <a:t>：</a:t>
                </a:r>
                <a:r>
                  <a:rPr lang="ja-JP" altLang="en-US" sz="1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altLang="ja-JP" sz="1400" b="1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𝝁𝜦</m:t>
                        </m:r>
                      </m:sub>
                    </m:sSub>
                  </m:oMath>
                </a14:m>
                <a:r>
                  <a:rPr lang="en-US" altLang="ja-JP" sz="1400" b="1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𝜦</m:t>
                        </m:r>
                      </m:sub>
                    </m:sSub>
                  </m:oMath>
                </a14:m>
                <a:r>
                  <a:rPr lang="en-US" altLang="ja-JP" sz="1400" b="1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𝝂</m:t>
                        </m:r>
                      </m:sub>
                    </m:sSub>
                  </m:oMath>
                </a14:m>
                <a:r>
                  <a:rPr lang="en-US" altLang="ja-JP" sz="1400" b="1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n-US" altLang="ja-JP" sz="1400" b="1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𝒛</m:t>
                        </m:r>
                      </m:sub>
                    </m:sSub>
                  </m:oMath>
                </a14:m>
                <a:endParaRPr lang="ja-JP" altLang="en-US" sz="1400" b="1" dirty="0"/>
              </a:p>
            </p:txBody>
          </p:sp>
        </mc:Choice>
        <mc:Fallback xmlns="">
          <p:sp>
            <p:nvSpPr>
              <p:cNvPr id="10" name="正方形/長方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29" y="538762"/>
                <a:ext cx="3831131" cy="325089"/>
              </a:xfrm>
              <a:prstGeom prst="rect">
                <a:avLst/>
              </a:prstGeom>
              <a:blipFill rotWithShape="1">
                <a:blip r:embed="rId7"/>
                <a:stretch>
                  <a:fillRect l="-478" t="-5556" b="-129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正方形/長方形 20"/>
          <p:cNvSpPr/>
          <p:nvPr/>
        </p:nvSpPr>
        <p:spPr>
          <a:xfrm>
            <a:off x="7573417" y="3869697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solidFill>
                  <a:srgbClr val="0070C0"/>
                </a:solidFill>
              </a:rPr>
              <a:t>青</a:t>
            </a:r>
            <a:r>
              <a:rPr lang="ja-JP" altLang="en-US" sz="1400" b="1" dirty="0" smtClean="0">
                <a:solidFill>
                  <a:srgbClr val="0070C0"/>
                </a:solidFill>
              </a:rPr>
              <a:t>字はハイパーパラメータ</a:t>
            </a:r>
            <a:endParaRPr lang="en-US" altLang="ja-JP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08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4765</TotalTime>
  <Words>802</Words>
  <Application>Microsoft Office PowerPoint</Application>
  <PresentationFormat>ユーザー設定</PresentationFormat>
  <Paragraphs>85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2次元GMMに対するBasic BBVI</dc:title>
  <dc:creator>和貴</dc:creator>
  <cp:lastModifiedBy>Hideki_Hashimoto</cp:lastModifiedBy>
  <cp:revision>135</cp:revision>
  <cp:lastPrinted>2017-12-13T00:32:47Z</cp:lastPrinted>
  <dcterms:created xsi:type="dcterms:W3CDTF">2017-09-23T02:52:50Z</dcterms:created>
  <dcterms:modified xsi:type="dcterms:W3CDTF">2017-12-20T23:29:05Z</dcterms:modified>
</cp:coreProperties>
</file>