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46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C7D2BAB-0AD9-4459-8DF0-F1053061EEA9}" type="datetimeFigureOut">
              <a:rPr kumimoji="1" lang="ja-JP" altLang="en-US" smtClean="0"/>
              <a:t>2017/12/12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6C3ED21-8AAA-4C2E-9D31-C9FFF71FA79A}" type="slidenum">
              <a:rPr kumimoji="1" lang="ja-JP" altLang="en-US" smtClean="0"/>
              <a:t>‹#›</a:t>
            </a:fld>
            <a:endParaRPr kumimoji="1" lang="ja-JP" altLang="en-US"/>
          </a:p>
        </p:txBody>
      </p:sp>
    </p:spTree>
    <p:extLst>
      <p:ext uri="{BB962C8B-B14F-4D97-AF65-F5344CB8AC3E}">
        <p14:creationId xmlns:p14="http://schemas.microsoft.com/office/powerpoint/2010/main" val="3533021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C7D2BAB-0AD9-4459-8DF0-F1053061EEA9}" type="datetimeFigureOut">
              <a:rPr kumimoji="1" lang="ja-JP" altLang="en-US" smtClean="0"/>
              <a:t>2017/12/12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6C3ED21-8AAA-4C2E-9D31-C9FFF71FA79A}" type="slidenum">
              <a:rPr kumimoji="1" lang="ja-JP" altLang="en-US" smtClean="0"/>
              <a:t>‹#›</a:t>
            </a:fld>
            <a:endParaRPr kumimoji="1" lang="ja-JP" altLang="en-US"/>
          </a:p>
        </p:txBody>
      </p:sp>
    </p:spTree>
    <p:extLst>
      <p:ext uri="{BB962C8B-B14F-4D97-AF65-F5344CB8AC3E}">
        <p14:creationId xmlns:p14="http://schemas.microsoft.com/office/powerpoint/2010/main" val="56712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C7D2BAB-0AD9-4459-8DF0-F1053061EEA9}" type="datetimeFigureOut">
              <a:rPr kumimoji="1" lang="ja-JP" altLang="en-US" smtClean="0"/>
              <a:t>2017/12/12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6C3ED21-8AAA-4C2E-9D31-C9FFF71FA79A}" type="slidenum">
              <a:rPr kumimoji="1" lang="ja-JP" altLang="en-US" smtClean="0"/>
              <a:t>‹#›</a:t>
            </a:fld>
            <a:endParaRPr kumimoji="1" lang="ja-JP" altLang="en-US"/>
          </a:p>
        </p:txBody>
      </p:sp>
    </p:spTree>
    <p:extLst>
      <p:ext uri="{BB962C8B-B14F-4D97-AF65-F5344CB8AC3E}">
        <p14:creationId xmlns:p14="http://schemas.microsoft.com/office/powerpoint/2010/main" val="301597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C7D2BAB-0AD9-4459-8DF0-F1053061EEA9}" type="datetimeFigureOut">
              <a:rPr kumimoji="1" lang="ja-JP" altLang="en-US" smtClean="0"/>
              <a:t>2017/12/12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6C3ED21-8AAA-4C2E-9D31-C9FFF71FA79A}" type="slidenum">
              <a:rPr kumimoji="1" lang="ja-JP" altLang="en-US" smtClean="0"/>
              <a:t>‹#›</a:t>
            </a:fld>
            <a:endParaRPr kumimoji="1" lang="ja-JP" altLang="en-US"/>
          </a:p>
        </p:txBody>
      </p:sp>
    </p:spTree>
    <p:extLst>
      <p:ext uri="{BB962C8B-B14F-4D97-AF65-F5344CB8AC3E}">
        <p14:creationId xmlns:p14="http://schemas.microsoft.com/office/powerpoint/2010/main" val="1480518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C7D2BAB-0AD9-4459-8DF0-F1053061EEA9}" type="datetimeFigureOut">
              <a:rPr kumimoji="1" lang="ja-JP" altLang="en-US" smtClean="0"/>
              <a:t>2017/12/12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6C3ED21-8AAA-4C2E-9D31-C9FFF71FA79A}" type="slidenum">
              <a:rPr kumimoji="1" lang="ja-JP" altLang="en-US" smtClean="0"/>
              <a:t>‹#›</a:t>
            </a:fld>
            <a:endParaRPr kumimoji="1" lang="ja-JP" altLang="en-US"/>
          </a:p>
        </p:txBody>
      </p:sp>
    </p:spTree>
    <p:extLst>
      <p:ext uri="{BB962C8B-B14F-4D97-AF65-F5344CB8AC3E}">
        <p14:creationId xmlns:p14="http://schemas.microsoft.com/office/powerpoint/2010/main" val="1980757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C7D2BAB-0AD9-4459-8DF0-F1053061EEA9}" type="datetimeFigureOut">
              <a:rPr kumimoji="1" lang="ja-JP" altLang="en-US" smtClean="0"/>
              <a:t>2017/12/12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6C3ED21-8AAA-4C2E-9D31-C9FFF71FA79A}" type="slidenum">
              <a:rPr kumimoji="1" lang="ja-JP" altLang="en-US" smtClean="0"/>
              <a:t>‹#›</a:t>
            </a:fld>
            <a:endParaRPr kumimoji="1" lang="ja-JP" altLang="en-US"/>
          </a:p>
        </p:txBody>
      </p:sp>
    </p:spTree>
    <p:extLst>
      <p:ext uri="{BB962C8B-B14F-4D97-AF65-F5344CB8AC3E}">
        <p14:creationId xmlns:p14="http://schemas.microsoft.com/office/powerpoint/2010/main" val="1457573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C7D2BAB-0AD9-4459-8DF0-F1053061EEA9}" type="datetimeFigureOut">
              <a:rPr kumimoji="1" lang="ja-JP" altLang="en-US" smtClean="0"/>
              <a:t>2017/12/12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6C3ED21-8AAA-4C2E-9D31-C9FFF71FA79A}" type="slidenum">
              <a:rPr kumimoji="1" lang="ja-JP" altLang="en-US" smtClean="0"/>
              <a:t>‹#›</a:t>
            </a:fld>
            <a:endParaRPr kumimoji="1" lang="ja-JP" altLang="en-US"/>
          </a:p>
        </p:txBody>
      </p:sp>
    </p:spTree>
    <p:extLst>
      <p:ext uri="{BB962C8B-B14F-4D97-AF65-F5344CB8AC3E}">
        <p14:creationId xmlns:p14="http://schemas.microsoft.com/office/powerpoint/2010/main" val="157809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C7D2BAB-0AD9-4459-8DF0-F1053061EEA9}" type="datetimeFigureOut">
              <a:rPr kumimoji="1" lang="ja-JP" altLang="en-US" smtClean="0"/>
              <a:t>2017/12/12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6C3ED21-8AAA-4C2E-9D31-C9FFF71FA79A}" type="slidenum">
              <a:rPr kumimoji="1" lang="ja-JP" altLang="en-US" smtClean="0"/>
              <a:t>‹#›</a:t>
            </a:fld>
            <a:endParaRPr kumimoji="1" lang="ja-JP" altLang="en-US"/>
          </a:p>
        </p:txBody>
      </p:sp>
    </p:spTree>
    <p:extLst>
      <p:ext uri="{BB962C8B-B14F-4D97-AF65-F5344CB8AC3E}">
        <p14:creationId xmlns:p14="http://schemas.microsoft.com/office/powerpoint/2010/main" val="3153957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C7D2BAB-0AD9-4459-8DF0-F1053061EEA9}" type="datetimeFigureOut">
              <a:rPr kumimoji="1" lang="ja-JP" altLang="en-US" smtClean="0"/>
              <a:t>2017/12/12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6C3ED21-8AAA-4C2E-9D31-C9FFF71FA79A}" type="slidenum">
              <a:rPr kumimoji="1" lang="ja-JP" altLang="en-US" smtClean="0"/>
              <a:t>‹#›</a:t>
            </a:fld>
            <a:endParaRPr kumimoji="1" lang="ja-JP" altLang="en-US"/>
          </a:p>
        </p:txBody>
      </p:sp>
    </p:spTree>
    <p:extLst>
      <p:ext uri="{BB962C8B-B14F-4D97-AF65-F5344CB8AC3E}">
        <p14:creationId xmlns:p14="http://schemas.microsoft.com/office/powerpoint/2010/main" val="134336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C7D2BAB-0AD9-4459-8DF0-F1053061EEA9}" type="datetimeFigureOut">
              <a:rPr kumimoji="1" lang="ja-JP" altLang="en-US" smtClean="0"/>
              <a:t>2017/12/12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6C3ED21-8AAA-4C2E-9D31-C9FFF71FA79A}" type="slidenum">
              <a:rPr kumimoji="1" lang="ja-JP" altLang="en-US" smtClean="0"/>
              <a:t>‹#›</a:t>
            </a:fld>
            <a:endParaRPr kumimoji="1" lang="ja-JP" altLang="en-US"/>
          </a:p>
        </p:txBody>
      </p:sp>
    </p:spTree>
    <p:extLst>
      <p:ext uri="{BB962C8B-B14F-4D97-AF65-F5344CB8AC3E}">
        <p14:creationId xmlns:p14="http://schemas.microsoft.com/office/powerpoint/2010/main" val="97936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C7D2BAB-0AD9-4459-8DF0-F1053061EEA9}" type="datetimeFigureOut">
              <a:rPr kumimoji="1" lang="ja-JP" altLang="en-US" smtClean="0"/>
              <a:t>2017/12/12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6C3ED21-8AAA-4C2E-9D31-C9FFF71FA79A}" type="slidenum">
              <a:rPr kumimoji="1" lang="ja-JP" altLang="en-US" smtClean="0"/>
              <a:t>‹#›</a:t>
            </a:fld>
            <a:endParaRPr kumimoji="1" lang="ja-JP" altLang="en-US"/>
          </a:p>
        </p:txBody>
      </p:sp>
    </p:spTree>
    <p:extLst>
      <p:ext uri="{BB962C8B-B14F-4D97-AF65-F5344CB8AC3E}">
        <p14:creationId xmlns:p14="http://schemas.microsoft.com/office/powerpoint/2010/main" val="370702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7D2BAB-0AD9-4459-8DF0-F1053061EEA9}" type="datetimeFigureOut">
              <a:rPr kumimoji="1" lang="ja-JP" altLang="en-US" smtClean="0"/>
              <a:t>2017/12/12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3ED21-8AAA-4C2E-9D31-C9FFF71FA79A}" type="slidenum">
              <a:rPr kumimoji="1" lang="ja-JP" altLang="en-US" smtClean="0"/>
              <a:t>‹#›</a:t>
            </a:fld>
            <a:endParaRPr kumimoji="1" lang="ja-JP" altLang="en-US"/>
          </a:p>
        </p:txBody>
      </p:sp>
    </p:spTree>
    <p:extLst>
      <p:ext uri="{BB962C8B-B14F-4D97-AF65-F5344CB8AC3E}">
        <p14:creationId xmlns:p14="http://schemas.microsoft.com/office/powerpoint/2010/main" val="1822905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エラー調査票</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固有値分解不可能</a:t>
            </a:r>
            <a:endParaRPr kumimoji="1" lang="ja-JP" altLang="en-US" dirty="0"/>
          </a:p>
        </p:txBody>
      </p:sp>
    </p:spTree>
    <p:extLst>
      <p:ext uri="{BB962C8B-B14F-4D97-AF65-F5344CB8AC3E}">
        <p14:creationId xmlns:p14="http://schemas.microsoft.com/office/powerpoint/2010/main" val="1854838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23528" y="404664"/>
            <a:ext cx="8568952" cy="5632311"/>
          </a:xfrm>
          <a:prstGeom prst="rect">
            <a:avLst/>
          </a:prstGeom>
          <a:noFill/>
        </p:spPr>
        <p:txBody>
          <a:bodyPr wrap="square" rtlCol="0">
            <a:spAutoFit/>
          </a:bodyPr>
          <a:lstStyle/>
          <a:p>
            <a:r>
              <a:rPr lang="en-US" altLang="ja-JP" dirty="0"/>
              <a:t>[log_output_console_pycharm_all44-2.txt]</a:t>
            </a:r>
          </a:p>
          <a:p>
            <a:r>
              <a:rPr lang="en-US" altLang="ja-JP" dirty="0" smtClean="0"/>
              <a:t>1559</a:t>
            </a:r>
            <a:r>
              <a:rPr lang="ja-JP" altLang="en-US" dirty="0"/>
              <a:t>行目に謎の改行がある。</a:t>
            </a:r>
          </a:p>
          <a:p>
            <a:r>
              <a:rPr lang="en-US" altLang="ja-JP" dirty="0"/>
              <a:t>1562</a:t>
            </a:r>
            <a:r>
              <a:rPr lang="ja-JP" altLang="en-US" dirty="0"/>
              <a:t>行目に謎の改行がある。</a:t>
            </a:r>
          </a:p>
          <a:p>
            <a:r>
              <a:rPr lang="en-US" altLang="ja-JP" dirty="0"/>
              <a:t>1573</a:t>
            </a:r>
            <a:r>
              <a:rPr lang="ja-JP" altLang="en-US" dirty="0"/>
              <a:t>行目に謎の改行がある。</a:t>
            </a:r>
          </a:p>
          <a:p>
            <a:r>
              <a:rPr lang="en-US" altLang="ja-JP" dirty="0"/>
              <a:t>1989</a:t>
            </a:r>
            <a:r>
              <a:rPr lang="ja-JP" altLang="en-US" dirty="0"/>
              <a:t>行目に謎の改行がある。</a:t>
            </a:r>
          </a:p>
          <a:p>
            <a:r>
              <a:rPr lang="en-US" altLang="ja-JP" dirty="0"/>
              <a:t>1992</a:t>
            </a:r>
            <a:r>
              <a:rPr lang="ja-JP" altLang="en-US" dirty="0"/>
              <a:t>行目に謎の改行がある。</a:t>
            </a:r>
          </a:p>
          <a:p>
            <a:r>
              <a:rPr lang="en-US" altLang="ja-JP" dirty="0"/>
              <a:t>2003</a:t>
            </a:r>
            <a:r>
              <a:rPr lang="ja-JP" altLang="en-US" dirty="0"/>
              <a:t>行目に謎の改行がある。</a:t>
            </a:r>
          </a:p>
          <a:p>
            <a:r>
              <a:rPr lang="en-US" altLang="ja-JP" dirty="0"/>
              <a:t>2006</a:t>
            </a:r>
            <a:r>
              <a:rPr lang="ja-JP" altLang="en-US" dirty="0"/>
              <a:t>行目に謎の改行がある。</a:t>
            </a:r>
          </a:p>
          <a:p>
            <a:r>
              <a:rPr lang="en-US" altLang="ja-JP" dirty="0"/>
              <a:t>2420</a:t>
            </a:r>
            <a:r>
              <a:rPr lang="ja-JP" altLang="en-US" dirty="0"/>
              <a:t>行目に謎の改行がある。</a:t>
            </a:r>
          </a:p>
          <a:p>
            <a:r>
              <a:rPr lang="en-US" altLang="ja-JP" dirty="0"/>
              <a:t>2423</a:t>
            </a:r>
            <a:r>
              <a:rPr lang="ja-JP" altLang="en-US" dirty="0"/>
              <a:t>行目に謎の改行がある。</a:t>
            </a:r>
          </a:p>
          <a:p>
            <a:r>
              <a:rPr lang="en-US" altLang="ja-JP" dirty="0"/>
              <a:t>2426</a:t>
            </a:r>
            <a:r>
              <a:rPr lang="ja-JP" altLang="en-US" dirty="0"/>
              <a:t>行目に謎の改行がある。</a:t>
            </a:r>
          </a:p>
          <a:p>
            <a:r>
              <a:rPr lang="en-US" altLang="ja-JP" dirty="0"/>
              <a:t>2438</a:t>
            </a:r>
            <a:r>
              <a:rPr lang="ja-JP" altLang="en-US" dirty="0"/>
              <a:t>行目に謎の改行がある。</a:t>
            </a:r>
          </a:p>
          <a:p>
            <a:r>
              <a:rPr lang="en-US" altLang="ja-JP" dirty="0"/>
              <a:t>2447</a:t>
            </a:r>
            <a:r>
              <a:rPr lang="ja-JP" altLang="en-US" dirty="0"/>
              <a:t>行目に謎の改行がある。</a:t>
            </a:r>
          </a:p>
          <a:p>
            <a:endParaRPr lang="ja-JP" altLang="en-US" dirty="0"/>
          </a:p>
          <a:p>
            <a:r>
              <a:rPr lang="ja-JP" altLang="en-US" dirty="0"/>
              <a:t>謎の改行を含む場所は</a:t>
            </a:r>
            <a:r>
              <a:rPr lang="en-US" altLang="ja-JP" dirty="0" err="1"/>
              <a:t>log_p</a:t>
            </a:r>
            <a:r>
              <a:rPr lang="en-US" altLang="ja-JP" dirty="0"/>
              <a:t>, </a:t>
            </a:r>
            <a:r>
              <a:rPr lang="en-US" altLang="ja-JP" dirty="0" err="1"/>
              <a:t>log_p_mu</a:t>
            </a:r>
            <a:r>
              <a:rPr lang="en-US" altLang="ja-JP" dirty="0"/>
              <a:t>, </a:t>
            </a:r>
            <a:r>
              <a:rPr lang="en-US" altLang="ja-JP" dirty="0" err="1"/>
              <a:t>log_p_Lambda</a:t>
            </a:r>
            <a:r>
              <a:rPr lang="ja-JP" altLang="en-US" dirty="0"/>
              <a:t>で</a:t>
            </a:r>
            <a:r>
              <a:rPr lang="en-US" altLang="ja-JP" dirty="0" err="1"/>
              <a:t>log_p</a:t>
            </a:r>
            <a:r>
              <a:rPr lang="ja-JP" altLang="en-US" dirty="0"/>
              <a:t>は他の２つを継承しているだけで、</a:t>
            </a:r>
            <a:r>
              <a:rPr lang="en-US" altLang="ja-JP" dirty="0" err="1"/>
              <a:t>log_p_mu</a:t>
            </a:r>
            <a:r>
              <a:rPr lang="ja-JP" altLang="en-US" dirty="0"/>
              <a:t>も</a:t>
            </a:r>
            <a:r>
              <a:rPr lang="en-US" altLang="ja-JP" dirty="0" err="1"/>
              <a:t>log_p_Lambda</a:t>
            </a:r>
            <a:r>
              <a:rPr lang="ja-JP" altLang="en-US" dirty="0"/>
              <a:t>も</a:t>
            </a:r>
            <a:r>
              <a:rPr lang="en-US" altLang="ja-JP" dirty="0" err="1"/>
              <a:t>MultivariateNormal</a:t>
            </a:r>
            <a:r>
              <a:rPr lang="ja-JP" altLang="en-US" dirty="0"/>
              <a:t>と</a:t>
            </a:r>
            <a:r>
              <a:rPr lang="en-US" altLang="ja-JP" dirty="0" err="1"/>
              <a:t>Wishart</a:t>
            </a:r>
            <a:r>
              <a:rPr lang="ja-JP" altLang="en-US" dirty="0"/>
              <a:t>を含み、どちらも正定値行列が関係している。</a:t>
            </a:r>
          </a:p>
          <a:p>
            <a:r>
              <a:rPr lang="ja-JP" altLang="en-US" dirty="0"/>
              <a:t>これらの改行が出てくるのは</a:t>
            </a:r>
            <a:r>
              <a:rPr lang="en-US" altLang="ja-JP" dirty="0"/>
              <a:t>epoch=4</a:t>
            </a:r>
            <a:r>
              <a:rPr lang="ja-JP" altLang="en-US" dirty="0"/>
              <a:t>から。</a:t>
            </a:r>
          </a:p>
          <a:p>
            <a:r>
              <a:rPr lang="ja-JP" altLang="en-US" dirty="0"/>
              <a:t>また、</a:t>
            </a:r>
            <a:r>
              <a:rPr lang="en-US" altLang="ja-JP" dirty="0" err="1"/>
              <a:t>log_q</a:t>
            </a:r>
            <a:r>
              <a:rPr lang="ja-JP" altLang="en-US" dirty="0"/>
              <a:t>と</a:t>
            </a:r>
            <a:r>
              <a:rPr lang="en-US" altLang="ja-JP" dirty="0" err="1"/>
              <a:t>log_q_Lambda</a:t>
            </a:r>
            <a:r>
              <a:rPr lang="ja-JP" altLang="en-US" dirty="0" err="1"/>
              <a:t>にも</a:t>
            </a:r>
            <a:r>
              <a:rPr lang="ja-JP" altLang="en-US" dirty="0"/>
              <a:t>謎の改行を含むことがあり、ここは</a:t>
            </a:r>
            <a:r>
              <a:rPr lang="en-US" altLang="ja-JP" dirty="0" err="1"/>
              <a:t>Wishart</a:t>
            </a:r>
            <a:r>
              <a:rPr lang="ja-JP" altLang="en-US" dirty="0"/>
              <a:t>が絡んでいる。</a:t>
            </a:r>
          </a:p>
          <a:p>
            <a:r>
              <a:rPr lang="ja-JP" altLang="en-US" dirty="0"/>
              <a:t>これらの改行が出てくるのは</a:t>
            </a:r>
            <a:r>
              <a:rPr lang="en-US" altLang="ja-JP" dirty="0"/>
              <a:t>epoch=6</a:t>
            </a:r>
            <a:r>
              <a:rPr lang="ja-JP" altLang="en-US" dirty="0" err="1"/>
              <a:t>。</a:t>
            </a:r>
            <a:endParaRPr kumimoji="1" lang="ja-JP" altLang="en-US" dirty="0"/>
          </a:p>
        </p:txBody>
      </p:sp>
    </p:spTree>
    <p:extLst>
      <p:ext uri="{BB962C8B-B14F-4D97-AF65-F5344CB8AC3E}">
        <p14:creationId xmlns:p14="http://schemas.microsoft.com/office/powerpoint/2010/main" val="1981088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67544" y="476672"/>
            <a:ext cx="8208912" cy="5078313"/>
          </a:xfrm>
          <a:prstGeom prst="rect">
            <a:avLst/>
          </a:prstGeom>
          <a:noFill/>
        </p:spPr>
        <p:txBody>
          <a:bodyPr wrap="square" rtlCol="0">
            <a:spAutoFit/>
          </a:bodyPr>
          <a:lstStyle/>
          <a:p>
            <a:r>
              <a:rPr lang="ja-JP" altLang="en-US" dirty="0" smtClean="0"/>
              <a:t>エラー：</a:t>
            </a:r>
            <a:r>
              <a:rPr lang="en-US" altLang="ja-JP" dirty="0" smtClean="0"/>
              <a:t>Self </a:t>
            </a:r>
            <a:r>
              <a:rPr lang="en-US" altLang="ja-JP" dirty="0" err="1" smtClean="0"/>
              <a:t>Adjint_Eigen</a:t>
            </a:r>
            <a:r>
              <a:rPr lang="en-US" altLang="ja-JP" dirty="0" smtClean="0"/>
              <a:t> decomposition was not successful.</a:t>
            </a:r>
          </a:p>
          <a:p>
            <a:r>
              <a:rPr kumimoji="1" lang="ja-JP" altLang="en-US" dirty="0" smtClean="0"/>
              <a:t>（</a:t>
            </a:r>
            <a:r>
              <a:rPr lang="en-US" altLang="ja-JP" dirty="0" smtClean="0"/>
              <a:t>Basic_BBVI_for_2d_GMM_ver1.3.1.py</a:t>
            </a:r>
            <a:r>
              <a:rPr kumimoji="1" lang="ja-JP" altLang="en-US" dirty="0" smtClean="0"/>
              <a:t>）</a:t>
            </a:r>
            <a:endParaRPr kumimoji="1" lang="en-US" altLang="ja-JP" dirty="0" smtClean="0"/>
          </a:p>
          <a:p>
            <a:endParaRPr lang="en-US" altLang="ja-JP" dirty="0"/>
          </a:p>
          <a:p>
            <a:r>
              <a:rPr kumimoji="1" lang="ja-JP" altLang="en-US" dirty="0" smtClean="0"/>
              <a:t>調査</a:t>
            </a:r>
            <a:r>
              <a:rPr kumimoji="1" lang="en-US" altLang="ja-JP" dirty="0" smtClean="0"/>
              <a:t>1</a:t>
            </a:r>
            <a:r>
              <a:rPr kumimoji="1" lang="ja-JP" altLang="en-US" dirty="0" smtClean="0"/>
              <a:t>：</a:t>
            </a:r>
            <a:endParaRPr kumimoji="1" lang="en-US" altLang="ja-JP" dirty="0" smtClean="0"/>
          </a:p>
          <a:p>
            <a:r>
              <a:rPr lang="en-US" altLang="ja-JP" dirty="0" err="1"/>
              <a:t>PyCharm</a:t>
            </a:r>
            <a:r>
              <a:rPr lang="ja-JP" altLang="en-US" dirty="0"/>
              <a:t>によりデバッグ。</a:t>
            </a:r>
            <a:endParaRPr lang="en-US" altLang="ja-JP" dirty="0"/>
          </a:p>
          <a:p>
            <a:r>
              <a:rPr lang="en-US" altLang="ja-JP" dirty="0" err="1"/>
              <a:t>lambda_muLambda_update</a:t>
            </a:r>
            <a:r>
              <a:rPr lang="ja-JP" altLang="en-US" dirty="0"/>
              <a:t>と</a:t>
            </a:r>
            <a:r>
              <a:rPr lang="en-US" altLang="ja-JP" dirty="0" err="1"/>
              <a:t>eig_val_lambda_muLambda</a:t>
            </a:r>
            <a:r>
              <a:rPr lang="ja-JP" altLang="en-US" dirty="0" smtClean="0"/>
              <a:t>を調べる。</a:t>
            </a:r>
            <a:endParaRPr lang="ja-JP" altLang="en-US" dirty="0"/>
          </a:p>
          <a:p>
            <a:r>
              <a:rPr lang="en-US" altLang="ja-JP" dirty="0"/>
              <a:t>r</a:t>
            </a:r>
            <a:r>
              <a:rPr lang="en-US" altLang="ja-JP" dirty="0" smtClean="0"/>
              <a:t>esult[12]</a:t>
            </a:r>
            <a:r>
              <a:rPr lang="ja-JP" altLang="en-US" dirty="0" smtClean="0"/>
              <a:t>と</a:t>
            </a:r>
            <a:r>
              <a:rPr lang="en-US" altLang="ja-JP" dirty="0" smtClean="0"/>
              <a:t>result[13]</a:t>
            </a:r>
            <a:r>
              <a:rPr lang="ja-JP" altLang="en-US" dirty="0" smtClean="0"/>
              <a:t>の</a:t>
            </a:r>
            <a:r>
              <a:rPr lang="en-US" altLang="ja-JP" dirty="0"/>
              <a:t>real array</a:t>
            </a:r>
            <a:r>
              <a:rPr lang="ja-JP" altLang="en-US" dirty="0"/>
              <a:t>というところを見る。</a:t>
            </a:r>
          </a:p>
          <a:p>
            <a:r>
              <a:rPr lang="en-US" altLang="ja-JP" dirty="0"/>
              <a:t>epoch</a:t>
            </a:r>
            <a:r>
              <a:rPr lang="ja-JP" altLang="en-US" dirty="0"/>
              <a:t>が</a:t>
            </a:r>
            <a:r>
              <a:rPr lang="en-US" altLang="ja-JP" dirty="0"/>
              <a:t>6</a:t>
            </a:r>
            <a:r>
              <a:rPr lang="ja-JP" altLang="en-US" dirty="0"/>
              <a:t>の時に数学的に固有値を求められないような不正な値はないが、次の</a:t>
            </a:r>
            <a:r>
              <a:rPr lang="en-US" altLang="ja-JP" dirty="0"/>
              <a:t>Session</a:t>
            </a:r>
            <a:r>
              <a:rPr lang="ja-JP" altLang="en-US" dirty="0"/>
              <a:t>で</a:t>
            </a:r>
            <a:r>
              <a:rPr lang="en-US" altLang="ja-JP" dirty="0"/>
              <a:t>result</a:t>
            </a:r>
            <a:r>
              <a:rPr lang="ja-JP" altLang="en-US" dirty="0"/>
              <a:t>を通ると</a:t>
            </a:r>
            <a:r>
              <a:rPr lang="en-US" altLang="ja-JP" dirty="0"/>
              <a:t>Updating indices</a:t>
            </a:r>
            <a:r>
              <a:rPr lang="ja-JP" altLang="en-US" dirty="0"/>
              <a:t>を繰り返すようになる。</a:t>
            </a:r>
          </a:p>
          <a:p>
            <a:r>
              <a:rPr lang="ja-JP" altLang="en-US" dirty="0"/>
              <a:t>これは</a:t>
            </a:r>
            <a:r>
              <a:rPr lang="ja-JP" altLang="en-US" dirty="0" smtClean="0"/>
              <a:t>、</a:t>
            </a:r>
            <a:r>
              <a:rPr lang="en-US" altLang="ja-JP" dirty="0"/>
              <a:t>BBVI</a:t>
            </a:r>
            <a:r>
              <a:rPr lang="ja-JP" altLang="en-US" dirty="0"/>
              <a:t>更新による対角成分の</a:t>
            </a:r>
            <a:r>
              <a:rPr lang="ja-JP" altLang="en-US" dirty="0" smtClean="0"/>
              <a:t>値に</a:t>
            </a:r>
            <a:r>
              <a:rPr lang="en-US" altLang="ja-JP" dirty="0" smtClean="0"/>
              <a:t>10</a:t>
            </a:r>
            <a:r>
              <a:rPr lang="en-US" altLang="ja-JP" dirty="0"/>
              <a:t>^{22}</a:t>
            </a:r>
            <a:r>
              <a:rPr lang="ja-JP" altLang="en-US" dirty="0"/>
              <a:t>などが入った次の</a:t>
            </a:r>
            <a:r>
              <a:rPr lang="ja-JP" altLang="en-US" dirty="0" smtClean="0"/>
              <a:t>ステップで起こり、</a:t>
            </a:r>
            <a:r>
              <a:rPr lang="en-US" altLang="ja-JP" dirty="0"/>
              <a:t>float32</a:t>
            </a:r>
            <a:r>
              <a:rPr lang="ja-JP" altLang="en-US" dirty="0"/>
              <a:t>型の範囲が</a:t>
            </a:r>
            <a:r>
              <a:rPr lang="en-US" altLang="ja-JP" dirty="0"/>
              <a:t>10^{38}</a:t>
            </a:r>
            <a:r>
              <a:rPr lang="ja-JP" altLang="en-US" dirty="0"/>
              <a:t>なので、この</a:t>
            </a:r>
            <a:r>
              <a:rPr lang="en-US" altLang="ja-JP" dirty="0"/>
              <a:t>float32</a:t>
            </a:r>
            <a:r>
              <a:rPr lang="ja-JP" altLang="en-US" dirty="0"/>
              <a:t>に割り当てられているメモリ領域を超えてメモリ破壊が起きている可能性が高い。</a:t>
            </a:r>
            <a:endParaRPr lang="en-US" altLang="ja-JP" dirty="0"/>
          </a:p>
          <a:p>
            <a:endParaRPr lang="en-US" altLang="ja-JP" dirty="0"/>
          </a:p>
          <a:p>
            <a:r>
              <a:rPr lang="en-US" altLang="ja-JP" dirty="0" err="1"/>
              <a:t>tensorflow</a:t>
            </a:r>
            <a:r>
              <a:rPr lang="ja-JP" altLang="en-US" dirty="0"/>
              <a:t>が固有値をどう求めているかはわからないが、対角成分の積のオーダーが</a:t>
            </a:r>
            <a:r>
              <a:rPr lang="en-US" altLang="ja-JP" dirty="0"/>
              <a:t>10^{38}</a:t>
            </a:r>
            <a:r>
              <a:rPr lang="ja-JP" altLang="en-US" dirty="0"/>
              <a:t>を超える、つまり１つのオーダーが</a:t>
            </a:r>
            <a:r>
              <a:rPr lang="en-US" altLang="ja-JP" dirty="0"/>
              <a:t>10^{19</a:t>
            </a:r>
            <a:r>
              <a:rPr lang="en-US" altLang="ja-JP" dirty="0" smtClean="0"/>
              <a:t>}</a:t>
            </a:r>
            <a:r>
              <a:rPr lang="ja-JP" altLang="en-US" dirty="0" smtClean="0"/>
              <a:t>～</a:t>
            </a:r>
            <a:r>
              <a:rPr lang="en-US" altLang="ja-JP" dirty="0" smtClean="0"/>
              <a:t>10^{22}</a:t>
            </a:r>
            <a:r>
              <a:rPr lang="ja-JP" altLang="en-US" dirty="0" smtClean="0"/>
              <a:t>（</a:t>
            </a:r>
            <a:r>
              <a:rPr lang="en-US" altLang="ja-JP" dirty="0"/>
              <a:t>2</a:t>
            </a:r>
            <a:r>
              <a:rPr lang="ja-JP" altLang="en-US" dirty="0"/>
              <a:t>行</a:t>
            </a:r>
            <a:r>
              <a:rPr lang="en-US" altLang="ja-JP" dirty="0"/>
              <a:t>2</a:t>
            </a:r>
            <a:r>
              <a:rPr lang="ja-JP" altLang="en-US" dirty="0"/>
              <a:t>列の行列なので</a:t>
            </a:r>
            <a:r>
              <a:rPr lang="ja-JP" altLang="en-US" dirty="0" smtClean="0"/>
              <a:t>）あたりにエラーが起きる限界があると考えた。</a:t>
            </a:r>
            <a:endParaRPr lang="ja-JP" altLang="en-US" dirty="0"/>
          </a:p>
          <a:p>
            <a:r>
              <a:rPr lang="ja-JP" altLang="en-US" dirty="0"/>
              <a:t>実際</a:t>
            </a:r>
            <a:r>
              <a:rPr lang="en-US" altLang="ja-JP" dirty="0"/>
              <a:t>10^{15}</a:t>
            </a:r>
            <a:r>
              <a:rPr lang="ja-JP" altLang="en-US" dirty="0"/>
              <a:t>や</a:t>
            </a:r>
            <a:r>
              <a:rPr lang="en-US" altLang="ja-JP" dirty="0"/>
              <a:t>10^{16}</a:t>
            </a:r>
            <a:r>
              <a:rPr lang="ja-JP" altLang="en-US" dirty="0"/>
              <a:t>までは行けているが次のステップ</a:t>
            </a:r>
            <a:r>
              <a:rPr lang="ja-JP" altLang="en-US" dirty="0" smtClean="0"/>
              <a:t>で</a:t>
            </a:r>
            <a:r>
              <a:rPr lang="ja-JP" altLang="en-US" dirty="0"/>
              <a:t>その限界</a:t>
            </a:r>
            <a:r>
              <a:rPr lang="ja-JP" altLang="en-US" dirty="0" smtClean="0"/>
              <a:t>を超えて</a:t>
            </a:r>
            <a:r>
              <a:rPr lang="ja-JP" altLang="en-US" dirty="0"/>
              <a:t>いるはず（これは例の繰り返しで</a:t>
            </a:r>
            <a:r>
              <a:rPr lang="en-US" altLang="ja-JP" dirty="0"/>
              <a:t>watch</a:t>
            </a:r>
            <a:r>
              <a:rPr lang="ja-JP" altLang="en-US" dirty="0"/>
              <a:t>できない）</a:t>
            </a:r>
            <a:r>
              <a:rPr lang="ja-JP" altLang="en-US" dirty="0" smtClean="0"/>
              <a:t>。</a:t>
            </a:r>
            <a:endParaRPr lang="en-US" altLang="ja-JP" dirty="0"/>
          </a:p>
        </p:txBody>
      </p:sp>
    </p:spTree>
    <p:extLst>
      <p:ext uri="{BB962C8B-B14F-4D97-AF65-F5344CB8AC3E}">
        <p14:creationId xmlns:p14="http://schemas.microsoft.com/office/powerpoint/2010/main" val="233954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67544" y="908720"/>
            <a:ext cx="8352928" cy="5355312"/>
          </a:xfrm>
          <a:prstGeom prst="rect">
            <a:avLst/>
          </a:prstGeom>
          <a:noFill/>
        </p:spPr>
        <p:txBody>
          <a:bodyPr wrap="square" rtlCol="0">
            <a:spAutoFit/>
          </a:bodyPr>
          <a:lstStyle/>
          <a:p>
            <a:r>
              <a:rPr lang="ja-JP" altLang="en-US" dirty="0" smtClean="0"/>
              <a:t>エラー：</a:t>
            </a:r>
            <a:r>
              <a:rPr lang="en-US" altLang="ja-JP" dirty="0" smtClean="0"/>
              <a:t>Self </a:t>
            </a:r>
            <a:r>
              <a:rPr lang="en-US" altLang="ja-JP" dirty="0" err="1" smtClean="0"/>
              <a:t>Adjint_Eigen</a:t>
            </a:r>
            <a:r>
              <a:rPr lang="en-US" altLang="ja-JP" dirty="0" smtClean="0"/>
              <a:t> decomposition was not successful.</a:t>
            </a:r>
          </a:p>
          <a:p>
            <a:r>
              <a:rPr kumimoji="1" lang="ja-JP" altLang="en-US" dirty="0" smtClean="0"/>
              <a:t>（</a:t>
            </a:r>
            <a:r>
              <a:rPr lang="en-US" altLang="ja-JP" dirty="0" smtClean="0"/>
              <a:t>Basic_BBVI_for_2d_GMM_ver1.3.1.py</a:t>
            </a:r>
            <a:r>
              <a:rPr kumimoji="1" lang="ja-JP" altLang="en-US" dirty="0" smtClean="0"/>
              <a:t>）</a:t>
            </a:r>
            <a:endParaRPr kumimoji="1" lang="en-US" altLang="ja-JP" dirty="0" smtClean="0"/>
          </a:p>
          <a:p>
            <a:endParaRPr lang="en-US" altLang="ja-JP" dirty="0"/>
          </a:p>
          <a:p>
            <a:r>
              <a:rPr kumimoji="1" lang="ja-JP" altLang="en-US" dirty="0" smtClean="0"/>
              <a:t>調査</a:t>
            </a:r>
            <a:r>
              <a:rPr lang="en-US" altLang="ja-JP" dirty="0" smtClean="0"/>
              <a:t>2</a:t>
            </a:r>
            <a:r>
              <a:rPr lang="ja-JP" altLang="en-US" dirty="0" smtClean="0"/>
              <a:t>（</a:t>
            </a:r>
            <a:r>
              <a:rPr lang="en-US" altLang="ja-JP" dirty="0" smtClean="0"/>
              <a:t>1</a:t>
            </a:r>
            <a:r>
              <a:rPr lang="ja-JP" altLang="en-US" dirty="0" smtClean="0"/>
              <a:t>の続き）</a:t>
            </a:r>
            <a:r>
              <a:rPr kumimoji="1" lang="ja-JP" altLang="en-US" dirty="0" smtClean="0"/>
              <a:t>：</a:t>
            </a:r>
            <a:endParaRPr kumimoji="1" lang="en-US" altLang="ja-JP" dirty="0" smtClean="0"/>
          </a:p>
          <a:p>
            <a:r>
              <a:rPr lang="en-US" altLang="ja-JP" dirty="0" err="1"/>
              <a:t>PyCharm</a:t>
            </a:r>
            <a:r>
              <a:rPr lang="ja-JP" altLang="en-US" dirty="0"/>
              <a:t>によりデバッグ。</a:t>
            </a:r>
            <a:endParaRPr lang="en-US" altLang="ja-JP" dirty="0"/>
          </a:p>
          <a:p>
            <a:r>
              <a:rPr lang="ja-JP" altLang="en-US" dirty="0"/>
              <a:t>そもそも何故</a:t>
            </a:r>
            <a:r>
              <a:rPr lang="en-US" altLang="ja-JP" dirty="0"/>
              <a:t>N=10</a:t>
            </a:r>
            <a:r>
              <a:rPr lang="ja-JP" altLang="en-US" dirty="0"/>
              <a:t>で</a:t>
            </a:r>
            <a:r>
              <a:rPr lang="en-US" altLang="ja-JP" dirty="0"/>
              <a:t>S=4</a:t>
            </a:r>
            <a:r>
              <a:rPr lang="ja-JP" altLang="en-US" dirty="0"/>
              <a:t>程度でそのような大きな値が出てくるのかが謎。</a:t>
            </a:r>
          </a:p>
          <a:p>
            <a:r>
              <a:rPr lang="ja-JP" altLang="en-US" dirty="0"/>
              <a:t>仮に</a:t>
            </a:r>
            <a:r>
              <a:rPr lang="en-US" altLang="ja-JP" dirty="0" err="1"/>
              <a:t>lambda_muLambda_update</a:t>
            </a:r>
            <a:r>
              <a:rPr lang="ja-JP" altLang="en-US" dirty="0"/>
              <a:t>を小さくなるようにしておくと１時的に回避できるかもしれないが、結局</a:t>
            </a:r>
            <a:r>
              <a:rPr lang="en-US" altLang="ja-JP" dirty="0"/>
              <a:t>N</a:t>
            </a:r>
            <a:r>
              <a:rPr lang="ja-JP" altLang="en-US" dirty="0"/>
              <a:t>の数、ステップ数が増えるとそれではかばいきれなくなるので、同じエラーが出てしまうはず</a:t>
            </a:r>
            <a:r>
              <a:rPr lang="ja-JP" altLang="en-US" dirty="0" smtClean="0"/>
              <a:t>。</a:t>
            </a:r>
            <a:endParaRPr lang="en-US" altLang="ja-JP" dirty="0" smtClean="0"/>
          </a:p>
          <a:p>
            <a:endParaRPr lang="ja-JP" altLang="en-US" dirty="0"/>
          </a:p>
          <a:p>
            <a:r>
              <a:rPr lang="en-US" altLang="ja-JP" dirty="0"/>
              <a:t>N=100</a:t>
            </a:r>
            <a:r>
              <a:rPr lang="ja-JP" altLang="en-US" dirty="0"/>
              <a:t>で</a:t>
            </a:r>
            <a:r>
              <a:rPr lang="en-US" altLang="ja-JP" dirty="0"/>
              <a:t>S=10</a:t>
            </a:r>
            <a:r>
              <a:rPr lang="ja-JP" altLang="en-US" dirty="0"/>
              <a:t>にしてみたが、</a:t>
            </a:r>
            <a:r>
              <a:rPr lang="en-US" altLang="ja-JP" dirty="0" err="1"/>
              <a:t>lambda_muLambda_update</a:t>
            </a:r>
            <a:r>
              <a:rPr lang="ja-JP" altLang="en-US" dirty="0"/>
              <a:t>の対角成分の値が</a:t>
            </a:r>
            <a:r>
              <a:rPr lang="en-US" altLang="ja-JP" dirty="0"/>
              <a:t>10^{20}</a:t>
            </a:r>
            <a:r>
              <a:rPr lang="ja-JP" altLang="en-US" dirty="0"/>
              <a:t>になっていて、この時は</a:t>
            </a:r>
            <a:r>
              <a:rPr lang="en-US" altLang="ja-JP" dirty="0" err="1"/>
              <a:t>Wishart</a:t>
            </a:r>
            <a:r>
              <a:rPr lang="ja-JP" altLang="en-US" dirty="0"/>
              <a:t>でコレスキー分解ができないエラーが出ていた。もちろん固有値分解できないエラーも出てくる。予想と違ったのは</a:t>
            </a:r>
            <a:r>
              <a:rPr lang="en-US" altLang="ja-JP" dirty="0"/>
              <a:t>epoch</a:t>
            </a:r>
            <a:r>
              <a:rPr lang="ja-JP" altLang="en-US" dirty="0"/>
              <a:t>のもっと早い段階でエラーが出るかと思ったが、</a:t>
            </a:r>
            <a:r>
              <a:rPr lang="en-US" altLang="ja-JP" dirty="0"/>
              <a:t>epoch=6</a:t>
            </a:r>
            <a:r>
              <a:rPr lang="ja-JP" altLang="en-US" dirty="0"/>
              <a:t>までは問題なく動いていた。</a:t>
            </a:r>
          </a:p>
          <a:p>
            <a:r>
              <a:rPr lang="ja-JP" altLang="en-US" dirty="0" err="1"/>
              <a:t>なの</a:t>
            </a:r>
            <a:r>
              <a:rPr lang="ja-JP" altLang="en-US" dirty="0"/>
              <a:t>で</a:t>
            </a:r>
            <a:r>
              <a:rPr lang="en-US" altLang="ja-JP" dirty="0"/>
              <a:t>N</a:t>
            </a:r>
            <a:r>
              <a:rPr lang="ja-JP" altLang="en-US" dirty="0"/>
              <a:t>の値が大きいことは特に関係ない。</a:t>
            </a:r>
          </a:p>
          <a:p>
            <a:r>
              <a:rPr lang="en-US" altLang="ja-JP" dirty="0" err="1"/>
              <a:t>lambda_muLambda_update</a:t>
            </a:r>
            <a:r>
              <a:rPr lang="ja-JP" altLang="en-US" dirty="0"/>
              <a:t>を試しに小さくなるようにとってみると、</a:t>
            </a:r>
            <a:r>
              <a:rPr lang="en-US" altLang="ja-JP" dirty="0"/>
              <a:t>epoch=4</a:t>
            </a:r>
            <a:r>
              <a:rPr lang="ja-JP" altLang="en-US" dirty="0"/>
              <a:t>くらいで</a:t>
            </a:r>
            <a:r>
              <a:rPr lang="ja-JP" altLang="en-US" dirty="0" smtClean="0"/>
              <a:t>とまる。</a:t>
            </a:r>
            <a:endParaRPr lang="ja-JP" altLang="en-US" dirty="0"/>
          </a:p>
          <a:p>
            <a:r>
              <a:rPr lang="en-US" altLang="ja-JP" dirty="0" err="1"/>
              <a:t>lambda_muLambda_update</a:t>
            </a:r>
            <a:r>
              <a:rPr lang="ja-JP" altLang="en-US" dirty="0"/>
              <a:t>を小さくなるようにとったところで、増加率が大きすぎるので意味がない</a:t>
            </a:r>
            <a:r>
              <a:rPr lang="ja-JP" altLang="en-US" dirty="0" smtClean="0"/>
              <a:t>。</a:t>
            </a:r>
            <a:endParaRPr kumimoji="1" lang="en-US" altLang="ja-JP" dirty="0" smtClean="0"/>
          </a:p>
        </p:txBody>
      </p:sp>
    </p:spTree>
    <p:extLst>
      <p:ext uri="{BB962C8B-B14F-4D97-AF65-F5344CB8AC3E}">
        <p14:creationId xmlns:p14="http://schemas.microsoft.com/office/powerpoint/2010/main" val="2307448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755576" y="1196752"/>
            <a:ext cx="7704856" cy="4247317"/>
          </a:xfrm>
          <a:prstGeom prst="rect">
            <a:avLst/>
          </a:prstGeom>
          <a:noFill/>
        </p:spPr>
        <p:txBody>
          <a:bodyPr wrap="square" rtlCol="0">
            <a:spAutoFit/>
          </a:bodyPr>
          <a:lstStyle/>
          <a:p>
            <a:r>
              <a:rPr lang="ja-JP" altLang="en-US" dirty="0" smtClean="0"/>
              <a:t>エラー：</a:t>
            </a:r>
            <a:r>
              <a:rPr lang="en-US" altLang="ja-JP" dirty="0" smtClean="0"/>
              <a:t>Self </a:t>
            </a:r>
            <a:r>
              <a:rPr lang="en-US" altLang="ja-JP" dirty="0" err="1" smtClean="0"/>
              <a:t>Adjint_Eigen</a:t>
            </a:r>
            <a:r>
              <a:rPr lang="en-US" altLang="ja-JP" dirty="0" smtClean="0"/>
              <a:t> decomposition was not successful.</a:t>
            </a:r>
          </a:p>
          <a:p>
            <a:r>
              <a:rPr kumimoji="1" lang="ja-JP" altLang="en-US" dirty="0" smtClean="0"/>
              <a:t>（</a:t>
            </a:r>
            <a:r>
              <a:rPr lang="en-US" altLang="ja-JP" dirty="0" smtClean="0"/>
              <a:t>Basic_BBVI_for_2d_GMM_ver1.3.1.py</a:t>
            </a:r>
            <a:r>
              <a:rPr kumimoji="1" lang="ja-JP" altLang="en-US" dirty="0" smtClean="0"/>
              <a:t>）</a:t>
            </a:r>
            <a:endParaRPr kumimoji="1" lang="en-US" altLang="ja-JP" dirty="0" smtClean="0"/>
          </a:p>
          <a:p>
            <a:endParaRPr lang="en-US" altLang="ja-JP" dirty="0"/>
          </a:p>
          <a:p>
            <a:r>
              <a:rPr kumimoji="1" lang="ja-JP" altLang="en-US" dirty="0" smtClean="0"/>
              <a:t>調査</a:t>
            </a:r>
            <a:r>
              <a:rPr lang="en-US" altLang="ja-JP" dirty="0"/>
              <a:t>3</a:t>
            </a:r>
            <a:r>
              <a:rPr lang="ja-JP" altLang="en-US" dirty="0" smtClean="0"/>
              <a:t>（</a:t>
            </a:r>
            <a:r>
              <a:rPr lang="en-US" altLang="ja-JP" dirty="0"/>
              <a:t>2</a:t>
            </a:r>
            <a:r>
              <a:rPr lang="ja-JP" altLang="en-US" dirty="0" smtClean="0"/>
              <a:t>の続き）</a:t>
            </a:r>
            <a:r>
              <a:rPr kumimoji="1" lang="ja-JP" altLang="en-US" dirty="0" smtClean="0"/>
              <a:t>：</a:t>
            </a:r>
            <a:endParaRPr kumimoji="1" lang="en-US" altLang="ja-JP" dirty="0" smtClean="0"/>
          </a:p>
          <a:p>
            <a:r>
              <a:rPr lang="en-US" altLang="ja-JP" dirty="0" err="1"/>
              <a:t>PyCharm</a:t>
            </a:r>
            <a:r>
              <a:rPr lang="ja-JP" altLang="en-US" dirty="0"/>
              <a:t>によりデバッグ</a:t>
            </a:r>
            <a:r>
              <a:rPr lang="ja-JP" altLang="en-US" dirty="0" smtClean="0"/>
              <a:t>。</a:t>
            </a:r>
            <a:endParaRPr lang="en-US" altLang="ja-JP" dirty="0" smtClean="0"/>
          </a:p>
          <a:p>
            <a:r>
              <a:rPr lang="ja-JP" altLang="en-US" dirty="0"/>
              <a:t>増加率が問題ということは</a:t>
            </a:r>
            <a:r>
              <a:rPr lang="en-US" altLang="ja-JP" dirty="0" err="1"/>
              <a:t>delta_muLambda</a:t>
            </a:r>
            <a:r>
              <a:rPr lang="ja-JP" altLang="en-US" dirty="0"/>
              <a:t>の問題か？</a:t>
            </a:r>
            <a:endParaRPr lang="en-US" altLang="ja-JP" dirty="0" smtClean="0"/>
          </a:p>
          <a:p>
            <a:r>
              <a:rPr lang="en-US" altLang="ja-JP" dirty="0" smtClean="0"/>
              <a:t>result[40]</a:t>
            </a:r>
            <a:r>
              <a:rPr lang="ja-JP" altLang="en-US" dirty="0" smtClean="0"/>
              <a:t>を見る。</a:t>
            </a:r>
            <a:endParaRPr lang="ja-JP" altLang="en-US" dirty="0"/>
          </a:p>
          <a:p>
            <a:r>
              <a:rPr lang="en-US" altLang="ja-JP" dirty="0" err="1"/>
              <a:t>delta_muLambda</a:t>
            </a:r>
            <a:r>
              <a:rPr lang="ja-JP" altLang="en-US" dirty="0"/>
              <a:t>も</a:t>
            </a:r>
            <a:r>
              <a:rPr lang="en-US" altLang="ja-JP" dirty="0"/>
              <a:t>epoch=6</a:t>
            </a:r>
            <a:r>
              <a:rPr lang="ja-JP" altLang="en-US" dirty="0"/>
              <a:t>で</a:t>
            </a:r>
            <a:r>
              <a:rPr lang="en-US" altLang="ja-JP" dirty="0"/>
              <a:t>10^{19}</a:t>
            </a:r>
            <a:r>
              <a:rPr lang="ja-JP" altLang="en-US" dirty="0"/>
              <a:t>のオーダーになっているので、</a:t>
            </a:r>
            <a:r>
              <a:rPr lang="en-US" altLang="ja-JP" dirty="0"/>
              <a:t>BBVI</a:t>
            </a:r>
            <a:r>
              <a:rPr lang="ja-JP" altLang="en-US" dirty="0"/>
              <a:t>による更新部分が大きすぎる。</a:t>
            </a:r>
          </a:p>
          <a:p>
            <a:r>
              <a:rPr lang="en-US" altLang="ja-JP" dirty="0" err="1"/>
              <a:t>delta_muLambda</a:t>
            </a:r>
            <a:r>
              <a:rPr lang="ja-JP" altLang="en-US" dirty="0"/>
              <a:t>のオーダーが</a:t>
            </a:r>
            <a:r>
              <a:rPr lang="en-US" altLang="ja-JP" dirty="0"/>
              <a:t>10^{35}</a:t>
            </a:r>
            <a:r>
              <a:rPr lang="ja-JP" altLang="en-US" dirty="0"/>
              <a:t>や</a:t>
            </a:r>
            <a:r>
              <a:rPr lang="en-US" altLang="ja-JP" dirty="0" err="1"/>
              <a:t>inf</a:t>
            </a:r>
            <a:r>
              <a:rPr lang="en-US" altLang="ja-JP" dirty="0"/>
              <a:t>, nan</a:t>
            </a:r>
            <a:r>
              <a:rPr lang="ja-JP" altLang="en-US" dirty="0"/>
              <a:t>になることもある（</a:t>
            </a:r>
            <a:r>
              <a:rPr lang="en-US" altLang="ja-JP" dirty="0"/>
              <a:t>Eigen decomposition error5.txt</a:t>
            </a:r>
            <a:r>
              <a:rPr lang="ja-JP" altLang="en-US" dirty="0"/>
              <a:t>）</a:t>
            </a:r>
            <a:r>
              <a:rPr lang="ja-JP" altLang="en-US" dirty="0" smtClean="0"/>
              <a:t>。</a:t>
            </a:r>
            <a:endParaRPr lang="en-US" altLang="ja-JP" dirty="0" smtClean="0"/>
          </a:p>
          <a:p>
            <a:r>
              <a:rPr lang="ja-JP" altLang="en-US" dirty="0" smtClean="0"/>
              <a:t>これ</a:t>
            </a:r>
            <a:r>
              <a:rPr lang="ja-JP" altLang="en-US" dirty="0"/>
              <a:t>は</a:t>
            </a:r>
            <a:r>
              <a:rPr lang="en-US" altLang="ja-JP" dirty="0" err="1"/>
              <a:t>lambda_muLambda_update</a:t>
            </a:r>
            <a:r>
              <a:rPr lang="ja-JP" altLang="en-US" dirty="0"/>
              <a:t>に</a:t>
            </a:r>
            <a:r>
              <a:rPr lang="en-US" altLang="ja-JP" dirty="0"/>
              <a:t>10^{-9}</a:t>
            </a:r>
            <a:r>
              <a:rPr lang="ja-JP" altLang="en-US" dirty="0"/>
              <a:t>を掛けていたので</a:t>
            </a:r>
            <a:r>
              <a:rPr lang="en-US" altLang="ja-JP" dirty="0" err="1"/>
              <a:t>lambda_muLambda_update</a:t>
            </a:r>
            <a:r>
              <a:rPr lang="ja-JP" altLang="en-US" dirty="0"/>
              <a:t>のオーダーが</a:t>
            </a:r>
            <a:r>
              <a:rPr lang="en-US" altLang="ja-JP" dirty="0"/>
              <a:t>10^{25}</a:t>
            </a:r>
            <a:r>
              <a:rPr lang="ja-JP" altLang="en-US" dirty="0"/>
              <a:t>程度でも実質</a:t>
            </a:r>
            <a:r>
              <a:rPr lang="en-US" altLang="ja-JP" dirty="0"/>
              <a:t>10^{16}</a:t>
            </a:r>
            <a:r>
              <a:rPr lang="ja-JP" altLang="en-US" dirty="0"/>
              <a:t>くらいなので、次のステップで</a:t>
            </a:r>
            <a:r>
              <a:rPr lang="en-US" altLang="ja-JP" dirty="0"/>
              <a:t>10^{19}</a:t>
            </a:r>
            <a:r>
              <a:rPr lang="ja-JP" altLang="en-US" dirty="0"/>
              <a:t>を超えるようなことになっている。</a:t>
            </a:r>
          </a:p>
          <a:p>
            <a:r>
              <a:rPr lang="ja-JP" altLang="en-US" dirty="0" err="1"/>
              <a:t>なの</a:t>
            </a:r>
            <a:r>
              <a:rPr lang="ja-JP" altLang="en-US" dirty="0"/>
              <a:t>で</a:t>
            </a:r>
            <a:r>
              <a:rPr lang="en-US" altLang="ja-JP" dirty="0" err="1"/>
              <a:t>lambda_muLambda_update</a:t>
            </a:r>
            <a:r>
              <a:rPr lang="ja-JP" altLang="en-US" dirty="0"/>
              <a:t>を安易に小さくしようとすることは逆効果。</a:t>
            </a:r>
            <a:endParaRPr kumimoji="1" lang="ja-JP" altLang="en-US" dirty="0"/>
          </a:p>
        </p:txBody>
      </p:sp>
    </p:spTree>
    <p:extLst>
      <p:ext uri="{BB962C8B-B14F-4D97-AF65-F5344CB8AC3E}">
        <p14:creationId xmlns:p14="http://schemas.microsoft.com/office/powerpoint/2010/main" val="3417135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683568" y="1412776"/>
            <a:ext cx="8064896" cy="3693319"/>
          </a:xfrm>
          <a:prstGeom prst="rect">
            <a:avLst/>
          </a:prstGeom>
          <a:noFill/>
        </p:spPr>
        <p:txBody>
          <a:bodyPr wrap="square" rtlCol="0">
            <a:spAutoFit/>
          </a:bodyPr>
          <a:lstStyle/>
          <a:p>
            <a:r>
              <a:rPr lang="ja-JP" altLang="en-US" dirty="0" smtClean="0"/>
              <a:t>エラー：</a:t>
            </a:r>
            <a:r>
              <a:rPr lang="en-US" altLang="ja-JP" dirty="0" smtClean="0"/>
              <a:t>Self </a:t>
            </a:r>
            <a:r>
              <a:rPr lang="en-US" altLang="ja-JP" dirty="0" err="1" smtClean="0"/>
              <a:t>Adjint_Eigen</a:t>
            </a:r>
            <a:r>
              <a:rPr lang="en-US" altLang="ja-JP" dirty="0" smtClean="0"/>
              <a:t> decomposition was not successful.</a:t>
            </a:r>
          </a:p>
          <a:p>
            <a:r>
              <a:rPr kumimoji="1" lang="ja-JP" altLang="en-US" dirty="0" smtClean="0"/>
              <a:t>（</a:t>
            </a:r>
            <a:r>
              <a:rPr lang="en-US" altLang="ja-JP" dirty="0" smtClean="0"/>
              <a:t>Basic_BBVI_for_2d_GMM_ver1.3.1.py</a:t>
            </a:r>
            <a:r>
              <a:rPr kumimoji="1" lang="ja-JP" altLang="en-US" dirty="0" smtClean="0"/>
              <a:t>）</a:t>
            </a:r>
            <a:endParaRPr kumimoji="1" lang="en-US" altLang="ja-JP" dirty="0" smtClean="0"/>
          </a:p>
          <a:p>
            <a:endParaRPr lang="en-US" altLang="ja-JP" dirty="0"/>
          </a:p>
          <a:p>
            <a:r>
              <a:rPr kumimoji="1" lang="ja-JP" altLang="en-US" dirty="0" smtClean="0"/>
              <a:t>調査</a:t>
            </a:r>
            <a:r>
              <a:rPr lang="en-US" altLang="ja-JP" dirty="0" smtClean="0"/>
              <a:t>4</a:t>
            </a:r>
            <a:r>
              <a:rPr lang="ja-JP" altLang="en-US" dirty="0" smtClean="0"/>
              <a:t>（</a:t>
            </a:r>
            <a:r>
              <a:rPr lang="en-US" altLang="ja-JP" dirty="0" smtClean="0"/>
              <a:t>3</a:t>
            </a:r>
            <a:r>
              <a:rPr lang="ja-JP" altLang="en-US" dirty="0" smtClean="0"/>
              <a:t>の続き）</a:t>
            </a:r>
            <a:r>
              <a:rPr kumimoji="1" lang="ja-JP" altLang="en-US" dirty="0" smtClean="0"/>
              <a:t>：</a:t>
            </a:r>
            <a:endParaRPr kumimoji="1" lang="en-US" altLang="ja-JP" dirty="0" smtClean="0"/>
          </a:p>
          <a:p>
            <a:r>
              <a:rPr lang="en-US" altLang="ja-JP" dirty="0" err="1"/>
              <a:t>PyCharm</a:t>
            </a:r>
            <a:r>
              <a:rPr lang="ja-JP" altLang="en-US" dirty="0"/>
              <a:t>によりデバッグ</a:t>
            </a:r>
            <a:r>
              <a:rPr lang="ja-JP" altLang="en-US" dirty="0" smtClean="0"/>
              <a:t>。</a:t>
            </a:r>
            <a:endParaRPr lang="en-US" altLang="ja-JP" dirty="0" smtClean="0"/>
          </a:p>
          <a:p>
            <a:r>
              <a:rPr lang="en-US" altLang="ja-JP" dirty="0" err="1"/>
              <a:t>g</a:t>
            </a:r>
            <a:r>
              <a:rPr lang="en-US" altLang="ja-JP" dirty="0" err="1" smtClean="0"/>
              <a:t>rad_q_mu_Lambda</a:t>
            </a:r>
            <a:r>
              <a:rPr lang="ja-JP" altLang="en-US" dirty="0" smtClean="0"/>
              <a:t>と</a:t>
            </a:r>
            <a:r>
              <a:rPr lang="en-US" altLang="ja-JP" dirty="0" err="1" smtClean="0"/>
              <a:t>log_loss</a:t>
            </a:r>
            <a:r>
              <a:rPr lang="ja-JP" altLang="en-US" dirty="0" smtClean="0"/>
              <a:t>を見る。</a:t>
            </a:r>
            <a:endParaRPr lang="en-US" altLang="ja-JP" dirty="0" smtClean="0"/>
          </a:p>
          <a:p>
            <a:r>
              <a:rPr lang="en-US" altLang="ja-JP" dirty="0" smtClean="0"/>
              <a:t>result[19]</a:t>
            </a:r>
            <a:r>
              <a:rPr lang="ja-JP" altLang="en-US" dirty="0" smtClean="0"/>
              <a:t>が</a:t>
            </a:r>
            <a:r>
              <a:rPr lang="en-US" altLang="ja-JP" dirty="0" err="1" smtClean="0"/>
              <a:t>grad_q_muLambda</a:t>
            </a:r>
            <a:r>
              <a:rPr lang="ja-JP" altLang="en-US" dirty="0" smtClean="0"/>
              <a:t>で</a:t>
            </a:r>
            <a:r>
              <a:rPr lang="en-US" altLang="ja-JP" dirty="0" smtClean="0"/>
              <a:t> </a:t>
            </a:r>
            <a:r>
              <a:rPr lang="en-US" altLang="ja-JP" dirty="0"/>
              <a:t>result[24</a:t>
            </a:r>
            <a:r>
              <a:rPr lang="en-US" altLang="ja-JP" dirty="0" smtClean="0"/>
              <a:t>]</a:t>
            </a:r>
            <a:r>
              <a:rPr lang="ja-JP" altLang="en-US" dirty="0" smtClean="0"/>
              <a:t>が</a:t>
            </a:r>
            <a:r>
              <a:rPr lang="en-US" altLang="ja-JP" dirty="0" err="1" smtClean="0"/>
              <a:t>log_loss</a:t>
            </a:r>
            <a:r>
              <a:rPr lang="ja-JP" altLang="en-US" dirty="0" err="1" smtClean="0"/>
              <a:t>。</a:t>
            </a:r>
            <a:endParaRPr lang="en-US" altLang="ja-JP" dirty="0" smtClean="0"/>
          </a:p>
          <a:p>
            <a:r>
              <a:rPr lang="en-US" altLang="ja-JP" dirty="0" err="1" smtClean="0"/>
              <a:t>log_q</a:t>
            </a:r>
            <a:r>
              <a:rPr lang="ja-JP" altLang="en-US" dirty="0"/>
              <a:t>の</a:t>
            </a:r>
            <a:r>
              <a:rPr lang="en-US" altLang="ja-JP" dirty="0" err="1"/>
              <a:t>lambda_muLambda</a:t>
            </a:r>
            <a:r>
              <a:rPr lang="ja-JP" altLang="en-US" dirty="0"/>
              <a:t>による勾配は</a:t>
            </a:r>
            <a:r>
              <a:rPr lang="en-US" altLang="ja-JP" dirty="0"/>
              <a:t>epoch=5</a:t>
            </a:r>
            <a:r>
              <a:rPr lang="ja-JP" altLang="en-US" dirty="0"/>
              <a:t>で</a:t>
            </a:r>
            <a:r>
              <a:rPr lang="en-US" altLang="ja-JP" dirty="0"/>
              <a:t>10^{-14}</a:t>
            </a:r>
            <a:r>
              <a:rPr lang="ja-JP" altLang="en-US" dirty="0"/>
              <a:t>程度になるが</a:t>
            </a:r>
            <a:r>
              <a:rPr lang="en-US" altLang="ja-JP" dirty="0" err="1"/>
              <a:t>log_loss</a:t>
            </a:r>
            <a:r>
              <a:rPr lang="ja-JP" altLang="en-US" dirty="0"/>
              <a:t>は</a:t>
            </a:r>
            <a:r>
              <a:rPr lang="en-US" altLang="ja-JP" dirty="0"/>
              <a:t>10^{32}</a:t>
            </a:r>
            <a:r>
              <a:rPr lang="ja-JP" altLang="en-US" dirty="0"/>
              <a:t>程度になる。</a:t>
            </a:r>
          </a:p>
          <a:p>
            <a:r>
              <a:rPr lang="ja-JP" altLang="en-US" dirty="0" err="1"/>
              <a:t>なの</a:t>
            </a:r>
            <a:r>
              <a:rPr lang="ja-JP" altLang="en-US" dirty="0"/>
              <a:t>で</a:t>
            </a:r>
            <a:r>
              <a:rPr lang="en-US" altLang="ja-JP" dirty="0" err="1"/>
              <a:t>delta_muLambda</a:t>
            </a:r>
            <a:r>
              <a:rPr lang="ja-JP" altLang="en-US" dirty="0"/>
              <a:t>が</a:t>
            </a:r>
            <a:r>
              <a:rPr lang="en-US" altLang="ja-JP" dirty="0"/>
              <a:t>10^{18}</a:t>
            </a:r>
            <a:r>
              <a:rPr lang="ja-JP" altLang="en-US" dirty="0"/>
              <a:t>程度になる。</a:t>
            </a:r>
          </a:p>
          <a:p>
            <a:r>
              <a:rPr lang="ja-JP" altLang="en-US" dirty="0"/>
              <a:t>案の定</a:t>
            </a:r>
            <a:r>
              <a:rPr lang="en-US" altLang="ja-JP" dirty="0"/>
              <a:t>epoch=6</a:t>
            </a:r>
            <a:r>
              <a:rPr lang="ja-JP" altLang="en-US" dirty="0"/>
              <a:t>でこの時は</a:t>
            </a:r>
            <a:r>
              <a:rPr lang="en-US" altLang="ja-JP" dirty="0"/>
              <a:t>Updating indices</a:t>
            </a:r>
            <a:r>
              <a:rPr lang="ja-JP" altLang="en-US" dirty="0"/>
              <a:t>を繰り返す。</a:t>
            </a:r>
          </a:p>
          <a:p>
            <a:r>
              <a:rPr lang="en-US" altLang="ja-JP" dirty="0" err="1"/>
              <a:t>log_loss</a:t>
            </a:r>
            <a:r>
              <a:rPr lang="ja-JP" altLang="en-US" dirty="0"/>
              <a:t>の増加率が勾配の減少率より大きすぎて本来同程度かせいぜい</a:t>
            </a:r>
            <a:r>
              <a:rPr lang="en-US" altLang="ja-JP" dirty="0"/>
              <a:t>2</a:t>
            </a:r>
            <a:r>
              <a:rPr lang="ja-JP" altLang="en-US" dirty="0"/>
              <a:t>桁くらいの違いのオーダーになるべきなのにならない。</a:t>
            </a:r>
            <a:endParaRPr lang="en-US" altLang="ja-JP" dirty="0"/>
          </a:p>
        </p:txBody>
      </p:sp>
    </p:spTree>
    <p:extLst>
      <p:ext uri="{BB962C8B-B14F-4D97-AF65-F5344CB8AC3E}">
        <p14:creationId xmlns:p14="http://schemas.microsoft.com/office/powerpoint/2010/main" val="3740025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71600" y="1412775"/>
            <a:ext cx="7488832" cy="4247317"/>
          </a:xfrm>
          <a:prstGeom prst="rect">
            <a:avLst/>
          </a:prstGeom>
          <a:noFill/>
        </p:spPr>
        <p:txBody>
          <a:bodyPr wrap="square" rtlCol="0">
            <a:spAutoFit/>
          </a:bodyPr>
          <a:lstStyle/>
          <a:p>
            <a:r>
              <a:rPr lang="ja-JP" altLang="en-US" dirty="0" smtClean="0"/>
              <a:t>エラー：</a:t>
            </a:r>
            <a:r>
              <a:rPr lang="en-US" altLang="ja-JP" dirty="0" smtClean="0"/>
              <a:t>Self </a:t>
            </a:r>
            <a:r>
              <a:rPr lang="en-US" altLang="ja-JP" dirty="0" err="1" smtClean="0"/>
              <a:t>Adjint_Eigen</a:t>
            </a:r>
            <a:r>
              <a:rPr lang="en-US" altLang="ja-JP" dirty="0" smtClean="0"/>
              <a:t> decomposition was not successful.</a:t>
            </a:r>
          </a:p>
          <a:p>
            <a:r>
              <a:rPr kumimoji="1" lang="ja-JP" altLang="en-US" dirty="0" smtClean="0"/>
              <a:t>（</a:t>
            </a:r>
            <a:r>
              <a:rPr lang="en-US" altLang="ja-JP" dirty="0" smtClean="0"/>
              <a:t>Basic_BBVI_for_2d_GMM_ver1.3.1.py</a:t>
            </a:r>
            <a:r>
              <a:rPr kumimoji="1" lang="ja-JP" altLang="en-US" dirty="0" smtClean="0"/>
              <a:t>）</a:t>
            </a:r>
            <a:endParaRPr kumimoji="1" lang="en-US" altLang="ja-JP" dirty="0" smtClean="0"/>
          </a:p>
          <a:p>
            <a:endParaRPr lang="en-US" altLang="ja-JP" dirty="0"/>
          </a:p>
          <a:p>
            <a:r>
              <a:rPr kumimoji="1" lang="ja-JP" altLang="en-US" dirty="0" smtClean="0"/>
              <a:t>調査</a:t>
            </a:r>
            <a:r>
              <a:rPr lang="en-US" altLang="ja-JP" dirty="0"/>
              <a:t>5</a:t>
            </a:r>
            <a:r>
              <a:rPr lang="ja-JP" altLang="en-US" dirty="0" smtClean="0"/>
              <a:t>（</a:t>
            </a:r>
            <a:r>
              <a:rPr lang="en-US" altLang="ja-JP" dirty="0"/>
              <a:t>4</a:t>
            </a:r>
            <a:r>
              <a:rPr lang="ja-JP" altLang="en-US" dirty="0" smtClean="0"/>
              <a:t>の続き）</a:t>
            </a:r>
            <a:r>
              <a:rPr kumimoji="1" lang="ja-JP" altLang="en-US" dirty="0" smtClean="0"/>
              <a:t>：</a:t>
            </a:r>
            <a:endParaRPr kumimoji="1" lang="en-US" altLang="ja-JP" dirty="0" smtClean="0"/>
          </a:p>
          <a:p>
            <a:r>
              <a:rPr lang="en-US" altLang="ja-JP" dirty="0" err="1"/>
              <a:t>PyCharm</a:t>
            </a:r>
            <a:r>
              <a:rPr lang="ja-JP" altLang="en-US" dirty="0"/>
              <a:t>によりデバッグ</a:t>
            </a:r>
            <a:r>
              <a:rPr lang="ja-JP" altLang="en-US" dirty="0" smtClean="0"/>
              <a:t>。</a:t>
            </a:r>
            <a:endParaRPr lang="en-US" altLang="ja-JP" dirty="0" smtClean="0"/>
          </a:p>
          <a:p>
            <a:r>
              <a:rPr lang="en-US" altLang="ja-JP" dirty="0" err="1"/>
              <a:t>l</a:t>
            </a:r>
            <a:r>
              <a:rPr lang="en-US" altLang="ja-JP" dirty="0" err="1" smtClean="0"/>
              <a:t>og_p</a:t>
            </a:r>
            <a:r>
              <a:rPr lang="ja-JP" altLang="en-US" dirty="0" smtClean="0"/>
              <a:t>と</a:t>
            </a:r>
            <a:r>
              <a:rPr lang="en-US" altLang="ja-JP" dirty="0" err="1" smtClean="0"/>
              <a:t>log_q</a:t>
            </a:r>
            <a:r>
              <a:rPr lang="ja-JP" altLang="en-US" dirty="0" smtClean="0"/>
              <a:t>を見る。</a:t>
            </a:r>
            <a:endParaRPr lang="en-US" altLang="ja-JP" dirty="0" smtClean="0"/>
          </a:p>
          <a:p>
            <a:r>
              <a:rPr lang="en-US" altLang="ja-JP" dirty="0" smtClean="0"/>
              <a:t>result[25]</a:t>
            </a:r>
            <a:r>
              <a:rPr lang="ja-JP" altLang="en-US" dirty="0" smtClean="0"/>
              <a:t>が</a:t>
            </a:r>
            <a:r>
              <a:rPr lang="en-US" altLang="ja-JP" dirty="0" err="1" smtClean="0"/>
              <a:t>log_p</a:t>
            </a:r>
            <a:r>
              <a:rPr lang="ja-JP" altLang="en-US" dirty="0" smtClean="0"/>
              <a:t>で</a:t>
            </a:r>
            <a:r>
              <a:rPr lang="en-US" altLang="ja-JP" dirty="0" smtClean="0"/>
              <a:t>result[26]</a:t>
            </a:r>
            <a:r>
              <a:rPr lang="ja-JP" altLang="en-US" dirty="0"/>
              <a:t>が</a:t>
            </a:r>
            <a:r>
              <a:rPr lang="en-US" altLang="ja-JP" dirty="0" err="1" smtClean="0"/>
              <a:t>log_q</a:t>
            </a:r>
            <a:r>
              <a:rPr lang="ja-JP" altLang="en-US" dirty="0" err="1" smtClean="0"/>
              <a:t>。</a:t>
            </a:r>
            <a:endParaRPr lang="en-US" altLang="ja-JP" dirty="0" smtClean="0"/>
          </a:p>
          <a:p>
            <a:r>
              <a:rPr lang="en-US" altLang="ja-JP" dirty="0" err="1"/>
              <a:t>log_loss</a:t>
            </a:r>
            <a:r>
              <a:rPr lang="ja-JP" altLang="en-US" dirty="0"/>
              <a:t>の値は何故大きくなるのか？</a:t>
            </a:r>
          </a:p>
          <a:p>
            <a:r>
              <a:rPr lang="en-US" altLang="ja-JP" dirty="0" err="1"/>
              <a:t>log_p</a:t>
            </a:r>
            <a:r>
              <a:rPr lang="en-US" altLang="ja-JP" dirty="0"/>
              <a:t> - </a:t>
            </a:r>
            <a:r>
              <a:rPr lang="en-US" altLang="ja-JP" dirty="0" err="1"/>
              <a:t>log_q</a:t>
            </a:r>
            <a:r>
              <a:rPr lang="ja-JP" altLang="en-US" dirty="0" err="1"/>
              <a:t>なの</a:t>
            </a:r>
            <a:r>
              <a:rPr lang="ja-JP" altLang="en-US" dirty="0"/>
              <a:t>で</a:t>
            </a:r>
            <a:r>
              <a:rPr lang="en-US" altLang="ja-JP" dirty="0" err="1"/>
              <a:t>log_p</a:t>
            </a:r>
            <a:r>
              <a:rPr lang="ja-JP" altLang="en-US" dirty="0"/>
              <a:t>のオーダーが</a:t>
            </a:r>
            <a:r>
              <a:rPr lang="en-US" altLang="ja-JP" dirty="0" err="1"/>
              <a:t>log_q</a:t>
            </a:r>
            <a:r>
              <a:rPr lang="ja-JP" altLang="en-US" dirty="0"/>
              <a:t>に比べて圧倒的に大きいときにそのまま</a:t>
            </a:r>
            <a:r>
              <a:rPr lang="en-US" altLang="ja-JP" dirty="0" err="1"/>
              <a:t>log_loss</a:t>
            </a:r>
            <a:r>
              <a:rPr lang="ja-JP" altLang="en-US" dirty="0"/>
              <a:t>の値の大きさになる。</a:t>
            </a:r>
          </a:p>
          <a:p>
            <a:r>
              <a:rPr lang="en-US" altLang="ja-JP" dirty="0" err="1"/>
              <a:t>log_p</a:t>
            </a:r>
            <a:r>
              <a:rPr lang="ja-JP" altLang="en-US" dirty="0"/>
              <a:t>は</a:t>
            </a:r>
            <a:r>
              <a:rPr lang="en-US" altLang="ja-JP" dirty="0"/>
              <a:t>epoch=5</a:t>
            </a:r>
            <a:r>
              <a:rPr lang="ja-JP" altLang="en-US" dirty="0"/>
              <a:t>で</a:t>
            </a:r>
            <a:r>
              <a:rPr lang="en-US" altLang="ja-JP" dirty="0"/>
              <a:t>10^{36}</a:t>
            </a:r>
            <a:r>
              <a:rPr lang="ja-JP" altLang="en-US" dirty="0"/>
              <a:t>だが</a:t>
            </a:r>
            <a:r>
              <a:rPr lang="en-US" altLang="ja-JP" dirty="0" err="1"/>
              <a:t>log_q</a:t>
            </a:r>
            <a:r>
              <a:rPr lang="ja-JP" altLang="en-US" dirty="0"/>
              <a:t>は</a:t>
            </a:r>
            <a:r>
              <a:rPr lang="en-US" altLang="ja-JP" dirty="0"/>
              <a:t>10^{13}</a:t>
            </a:r>
            <a:r>
              <a:rPr lang="ja-JP" altLang="en-US" dirty="0" err="1"/>
              <a:t>なの</a:t>
            </a:r>
            <a:r>
              <a:rPr lang="ja-JP" altLang="en-US" dirty="0"/>
              <a:t>で</a:t>
            </a:r>
            <a:r>
              <a:rPr lang="en-US" altLang="ja-JP" dirty="0" err="1"/>
              <a:t>log_loss</a:t>
            </a:r>
            <a:r>
              <a:rPr lang="ja-JP" altLang="en-US" dirty="0"/>
              <a:t>は</a:t>
            </a:r>
            <a:r>
              <a:rPr lang="en-US" altLang="ja-JP" dirty="0"/>
              <a:t>10^{36}</a:t>
            </a:r>
            <a:r>
              <a:rPr lang="ja-JP" altLang="en-US" dirty="0"/>
              <a:t>程度になる。</a:t>
            </a:r>
          </a:p>
          <a:p>
            <a:r>
              <a:rPr lang="en-US" altLang="ja-JP" dirty="0" err="1"/>
              <a:t>log_loss</a:t>
            </a:r>
            <a:r>
              <a:rPr lang="ja-JP" altLang="en-US" dirty="0"/>
              <a:t>があまり大きくならないのは</a:t>
            </a:r>
            <a:r>
              <a:rPr lang="en-US" altLang="ja-JP" dirty="0" err="1"/>
              <a:t>log_p</a:t>
            </a:r>
            <a:r>
              <a:rPr lang="ja-JP" altLang="en-US" dirty="0"/>
              <a:t>と</a:t>
            </a:r>
            <a:r>
              <a:rPr lang="en-US" altLang="ja-JP" dirty="0" err="1"/>
              <a:t>log_q</a:t>
            </a:r>
            <a:r>
              <a:rPr lang="ja-JP" altLang="en-US" dirty="0"/>
              <a:t>のオーダーが同程度か</a:t>
            </a:r>
            <a:r>
              <a:rPr lang="en-US" altLang="ja-JP" dirty="0"/>
              <a:t>2</a:t>
            </a:r>
            <a:r>
              <a:rPr lang="ja-JP" altLang="en-US" dirty="0"/>
              <a:t>桁くらいの違いの</a:t>
            </a:r>
            <a:r>
              <a:rPr lang="ja-JP" altLang="en-US" dirty="0" smtClean="0"/>
              <a:t>とき。</a:t>
            </a:r>
            <a:endParaRPr lang="en-US" altLang="ja-JP" dirty="0" smtClean="0"/>
          </a:p>
          <a:p>
            <a:r>
              <a:rPr lang="ja-JP" altLang="en-US" dirty="0" smtClean="0"/>
              <a:t>つまり</a:t>
            </a:r>
            <a:r>
              <a:rPr lang="en-US" altLang="ja-JP" dirty="0" err="1" smtClean="0"/>
              <a:t>log_loss</a:t>
            </a:r>
            <a:r>
              <a:rPr lang="ja-JP" altLang="en-US" dirty="0"/>
              <a:t>が大きいのは</a:t>
            </a:r>
            <a:r>
              <a:rPr lang="en-US" altLang="ja-JP" dirty="0" err="1"/>
              <a:t>log_q</a:t>
            </a:r>
            <a:r>
              <a:rPr lang="ja-JP" altLang="en-US" dirty="0"/>
              <a:t>に比べて</a:t>
            </a:r>
            <a:r>
              <a:rPr lang="en-US" altLang="ja-JP" dirty="0" err="1"/>
              <a:t>log_p</a:t>
            </a:r>
            <a:r>
              <a:rPr lang="ja-JP" altLang="en-US" dirty="0"/>
              <a:t>が増加しすぎるため。</a:t>
            </a:r>
            <a:endParaRPr lang="en-US" altLang="ja-JP" dirty="0" smtClean="0"/>
          </a:p>
        </p:txBody>
      </p:sp>
    </p:spTree>
    <p:extLst>
      <p:ext uri="{BB962C8B-B14F-4D97-AF65-F5344CB8AC3E}">
        <p14:creationId xmlns:p14="http://schemas.microsoft.com/office/powerpoint/2010/main" val="911088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61628" y="764704"/>
            <a:ext cx="8136904" cy="5078313"/>
          </a:xfrm>
          <a:prstGeom prst="rect">
            <a:avLst/>
          </a:prstGeom>
          <a:noFill/>
        </p:spPr>
        <p:txBody>
          <a:bodyPr wrap="square" rtlCol="0">
            <a:spAutoFit/>
          </a:bodyPr>
          <a:lstStyle/>
          <a:p>
            <a:r>
              <a:rPr lang="ja-JP" altLang="en-US" dirty="0" smtClean="0"/>
              <a:t>エラー：</a:t>
            </a:r>
            <a:r>
              <a:rPr lang="en-US" altLang="ja-JP" dirty="0" smtClean="0"/>
              <a:t>Self </a:t>
            </a:r>
            <a:r>
              <a:rPr lang="en-US" altLang="ja-JP" dirty="0" err="1" smtClean="0"/>
              <a:t>Adjint_Eigen</a:t>
            </a:r>
            <a:r>
              <a:rPr lang="en-US" altLang="ja-JP" dirty="0" smtClean="0"/>
              <a:t> decomposition was not successful.</a:t>
            </a:r>
          </a:p>
          <a:p>
            <a:r>
              <a:rPr kumimoji="1" lang="ja-JP" altLang="en-US" dirty="0" smtClean="0"/>
              <a:t>（</a:t>
            </a:r>
            <a:r>
              <a:rPr lang="en-US" altLang="ja-JP" dirty="0" smtClean="0"/>
              <a:t>Basic_BBVI_for_2d_GMM_ver1.3.1.py</a:t>
            </a:r>
            <a:r>
              <a:rPr kumimoji="1" lang="ja-JP" altLang="en-US" dirty="0" smtClean="0"/>
              <a:t>）</a:t>
            </a:r>
            <a:endParaRPr kumimoji="1" lang="en-US" altLang="ja-JP" dirty="0" smtClean="0"/>
          </a:p>
          <a:p>
            <a:endParaRPr lang="en-US" altLang="ja-JP" dirty="0"/>
          </a:p>
          <a:p>
            <a:r>
              <a:rPr kumimoji="1" lang="ja-JP" altLang="en-US" dirty="0" smtClean="0"/>
              <a:t>調査</a:t>
            </a:r>
            <a:r>
              <a:rPr lang="en-US" altLang="ja-JP" dirty="0" smtClean="0"/>
              <a:t>6</a:t>
            </a:r>
            <a:r>
              <a:rPr lang="ja-JP" altLang="en-US" dirty="0" smtClean="0"/>
              <a:t>（</a:t>
            </a:r>
            <a:r>
              <a:rPr lang="en-US" altLang="ja-JP" dirty="0" smtClean="0"/>
              <a:t>5</a:t>
            </a:r>
            <a:r>
              <a:rPr lang="ja-JP" altLang="en-US" dirty="0" smtClean="0"/>
              <a:t>の続き）</a:t>
            </a:r>
            <a:r>
              <a:rPr kumimoji="1" lang="ja-JP" altLang="en-US" dirty="0" smtClean="0"/>
              <a:t>：</a:t>
            </a:r>
            <a:endParaRPr kumimoji="1" lang="en-US" altLang="ja-JP" dirty="0" smtClean="0"/>
          </a:p>
          <a:p>
            <a:r>
              <a:rPr lang="en-US" altLang="ja-JP" dirty="0" err="1"/>
              <a:t>PyCharm</a:t>
            </a:r>
            <a:r>
              <a:rPr lang="ja-JP" altLang="en-US" dirty="0"/>
              <a:t>によりデバッグ</a:t>
            </a:r>
            <a:r>
              <a:rPr lang="ja-JP" altLang="en-US" dirty="0" smtClean="0"/>
              <a:t>。</a:t>
            </a:r>
            <a:endParaRPr lang="en-US" altLang="ja-JP" dirty="0" smtClean="0"/>
          </a:p>
          <a:p>
            <a:r>
              <a:rPr lang="en-US" altLang="ja-JP" dirty="0" smtClean="0"/>
              <a:t>result[27]</a:t>
            </a:r>
            <a:r>
              <a:rPr lang="ja-JP" altLang="en-US" dirty="0" err="1"/>
              <a:t>、</a:t>
            </a:r>
            <a:r>
              <a:rPr lang="en-US" altLang="ja-JP" dirty="0" smtClean="0"/>
              <a:t>result[28]</a:t>
            </a:r>
            <a:r>
              <a:rPr lang="ja-JP" altLang="en-US" dirty="0" err="1" smtClean="0"/>
              <a:t>、</a:t>
            </a:r>
            <a:r>
              <a:rPr lang="en-US" altLang="ja-JP" dirty="0" smtClean="0"/>
              <a:t>result[29]</a:t>
            </a:r>
            <a:r>
              <a:rPr lang="ja-JP" altLang="en-US" dirty="0" err="1" smtClean="0"/>
              <a:t>、</a:t>
            </a:r>
            <a:r>
              <a:rPr lang="en-US" altLang="ja-JP" dirty="0" smtClean="0"/>
              <a:t>result[30]</a:t>
            </a:r>
            <a:r>
              <a:rPr lang="ja-JP" altLang="en-US" dirty="0" err="1" smtClean="0"/>
              <a:t>、</a:t>
            </a:r>
            <a:r>
              <a:rPr lang="en-US" altLang="ja-JP" dirty="0" smtClean="0"/>
              <a:t>result[31]</a:t>
            </a:r>
            <a:r>
              <a:rPr lang="ja-JP" altLang="en-US" dirty="0" smtClean="0"/>
              <a:t>を見る。</a:t>
            </a:r>
            <a:endParaRPr lang="en-US" altLang="ja-JP" dirty="0" smtClean="0"/>
          </a:p>
          <a:p>
            <a:r>
              <a:rPr lang="en-US" altLang="ja-JP" dirty="0" err="1"/>
              <a:t>log_p_x</a:t>
            </a:r>
            <a:r>
              <a:rPr lang="en-US" altLang="ja-JP" dirty="0"/>
              <a:t>, </a:t>
            </a:r>
            <a:r>
              <a:rPr lang="en-US" altLang="ja-JP" dirty="0" err="1"/>
              <a:t>log_p_z</a:t>
            </a:r>
            <a:r>
              <a:rPr lang="en-US" altLang="ja-JP" dirty="0"/>
              <a:t>, </a:t>
            </a:r>
            <a:r>
              <a:rPr lang="en-US" altLang="ja-JP" dirty="0" err="1"/>
              <a:t>log_p_pi</a:t>
            </a:r>
            <a:r>
              <a:rPr lang="en-US" altLang="ja-JP" dirty="0"/>
              <a:t>, </a:t>
            </a:r>
            <a:r>
              <a:rPr lang="en-US" altLang="ja-JP" dirty="0" err="1"/>
              <a:t>log_p_mu</a:t>
            </a:r>
            <a:r>
              <a:rPr lang="en-US" altLang="ja-JP" dirty="0"/>
              <a:t>, </a:t>
            </a:r>
            <a:r>
              <a:rPr lang="en-US" altLang="ja-JP" dirty="0" err="1"/>
              <a:t>log_p_Lambda</a:t>
            </a:r>
            <a:r>
              <a:rPr lang="ja-JP" altLang="en-US" dirty="0"/>
              <a:t>のそれぞれの値を確認。</a:t>
            </a:r>
          </a:p>
          <a:p>
            <a:r>
              <a:rPr lang="en-US" altLang="ja-JP" dirty="0"/>
              <a:t>epoch=5</a:t>
            </a:r>
            <a:r>
              <a:rPr lang="ja-JP" altLang="en-US" dirty="0"/>
              <a:t>の時は</a:t>
            </a:r>
            <a:r>
              <a:rPr lang="en-US" altLang="ja-JP" dirty="0" err="1"/>
              <a:t>log_p_x</a:t>
            </a:r>
            <a:r>
              <a:rPr lang="ja-JP" altLang="en-US" dirty="0"/>
              <a:t>は</a:t>
            </a:r>
            <a:r>
              <a:rPr lang="en-US" altLang="ja-JP" dirty="0"/>
              <a:t>10^{2}</a:t>
            </a:r>
            <a:r>
              <a:rPr lang="ja-JP" altLang="en-US" dirty="0" err="1"/>
              <a:t>、</a:t>
            </a:r>
            <a:r>
              <a:rPr lang="en-US" altLang="ja-JP" dirty="0" err="1"/>
              <a:t>log_p_z</a:t>
            </a:r>
            <a:r>
              <a:rPr lang="ja-JP" altLang="en-US" dirty="0"/>
              <a:t>は</a:t>
            </a:r>
            <a:r>
              <a:rPr lang="en-US" altLang="ja-JP" dirty="0"/>
              <a:t>10^{1}</a:t>
            </a:r>
            <a:r>
              <a:rPr lang="ja-JP" altLang="en-US" dirty="0" err="1"/>
              <a:t>、</a:t>
            </a:r>
            <a:r>
              <a:rPr lang="en-US" altLang="ja-JP" dirty="0" err="1"/>
              <a:t>log_p_pi</a:t>
            </a:r>
            <a:r>
              <a:rPr lang="ja-JP" altLang="en-US" dirty="0"/>
              <a:t>は</a:t>
            </a:r>
            <a:r>
              <a:rPr lang="en-US" altLang="ja-JP" dirty="0"/>
              <a:t>10^{-1}</a:t>
            </a:r>
            <a:r>
              <a:rPr lang="ja-JP" altLang="en-US" dirty="0" err="1"/>
              <a:t>、</a:t>
            </a:r>
            <a:r>
              <a:rPr lang="en-US" altLang="ja-JP" dirty="0" err="1"/>
              <a:t>log_p_mu</a:t>
            </a:r>
            <a:r>
              <a:rPr lang="ja-JP" altLang="en-US" dirty="0"/>
              <a:t>は</a:t>
            </a:r>
            <a:r>
              <a:rPr lang="en-US" altLang="ja-JP" dirty="0"/>
              <a:t>-10^{18}, </a:t>
            </a:r>
            <a:r>
              <a:rPr lang="en-US" altLang="ja-JP" dirty="0" err="1"/>
              <a:t>log_p_Lambda</a:t>
            </a:r>
            <a:r>
              <a:rPr lang="ja-JP" altLang="en-US" dirty="0"/>
              <a:t>は</a:t>
            </a:r>
            <a:r>
              <a:rPr lang="en-US" altLang="ja-JP" dirty="0"/>
              <a:t>-10^{14}</a:t>
            </a:r>
            <a:r>
              <a:rPr lang="ja-JP" altLang="en-US" dirty="0"/>
              <a:t>程度。</a:t>
            </a:r>
          </a:p>
          <a:p>
            <a:r>
              <a:rPr lang="ja-JP" altLang="en-US" dirty="0"/>
              <a:t>なので、</a:t>
            </a:r>
            <a:r>
              <a:rPr lang="en-US" altLang="ja-JP" dirty="0" err="1"/>
              <a:t>log_p</a:t>
            </a:r>
            <a:r>
              <a:rPr lang="ja-JP" altLang="en-US" dirty="0"/>
              <a:t>は</a:t>
            </a:r>
            <a:r>
              <a:rPr lang="en-US" altLang="ja-JP" dirty="0"/>
              <a:t>-10^{18}</a:t>
            </a:r>
            <a:r>
              <a:rPr lang="ja-JP" altLang="en-US" dirty="0"/>
              <a:t>になる。</a:t>
            </a:r>
          </a:p>
          <a:p>
            <a:r>
              <a:rPr lang="ja-JP" altLang="en-US" dirty="0"/>
              <a:t>つまり</a:t>
            </a:r>
            <a:r>
              <a:rPr lang="en-US" altLang="ja-JP" dirty="0"/>
              <a:t>p</a:t>
            </a:r>
            <a:r>
              <a:rPr lang="ja-JP" altLang="en-US" dirty="0"/>
              <a:t>はほぼ</a:t>
            </a:r>
            <a:r>
              <a:rPr lang="en-US" altLang="ja-JP" dirty="0"/>
              <a:t>0</a:t>
            </a:r>
            <a:r>
              <a:rPr lang="ja-JP" altLang="en-US" dirty="0"/>
              <a:t>付近。</a:t>
            </a:r>
          </a:p>
          <a:p>
            <a:r>
              <a:rPr lang="ja-JP" altLang="en-US" dirty="0"/>
              <a:t>さらに</a:t>
            </a:r>
            <a:r>
              <a:rPr lang="en-US" altLang="ja-JP" dirty="0"/>
              <a:t>epoch=6</a:t>
            </a:r>
            <a:r>
              <a:rPr lang="ja-JP" altLang="en-US" dirty="0"/>
              <a:t>の時は</a:t>
            </a:r>
            <a:r>
              <a:rPr lang="en-US" altLang="ja-JP" dirty="0" err="1"/>
              <a:t>log_p_x</a:t>
            </a:r>
            <a:r>
              <a:rPr lang="ja-JP" altLang="en-US" dirty="0"/>
              <a:t>は</a:t>
            </a:r>
            <a:r>
              <a:rPr lang="en-US" altLang="ja-JP" dirty="0"/>
              <a:t>10^{2}</a:t>
            </a:r>
            <a:r>
              <a:rPr lang="ja-JP" altLang="en-US" dirty="0" err="1"/>
              <a:t>、</a:t>
            </a:r>
            <a:r>
              <a:rPr lang="en-US" altLang="ja-JP" dirty="0" err="1"/>
              <a:t>log_p_z</a:t>
            </a:r>
            <a:r>
              <a:rPr lang="ja-JP" altLang="en-US" dirty="0"/>
              <a:t>は</a:t>
            </a:r>
            <a:r>
              <a:rPr lang="en-US" altLang="ja-JP" dirty="0"/>
              <a:t>10^{1}</a:t>
            </a:r>
            <a:r>
              <a:rPr lang="ja-JP" altLang="en-US" dirty="0" err="1"/>
              <a:t>、</a:t>
            </a:r>
            <a:r>
              <a:rPr lang="en-US" altLang="ja-JP" dirty="0" err="1"/>
              <a:t>log_p_pi</a:t>
            </a:r>
            <a:r>
              <a:rPr lang="ja-JP" altLang="en-US" dirty="0"/>
              <a:t>は</a:t>
            </a:r>
            <a:r>
              <a:rPr lang="en-US" altLang="ja-JP" dirty="0"/>
              <a:t>10^{-1}</a:t>
            </a:r>
            <a:r>
              <a:rPr lang="ja-JP" altLang="en-US" dirty="0" err="1"/>
              <a:t>、</a:t>
            </a:r>
            <a:r>
              <a:rPr lang="en-US" altLang="ja-JP" dirty="0" err="1"/>
              <a:t>log_p_mu</a:t>
            </a:r>
            <a:r>
              <a:rPr lang="ja-JP" altLang="en-US" dirty="0"/>
              <a:t>は</a:t>
            </a:r>
            <a:r>
              <a:rPr lang="en-US" altLang="ja-JP" dirty="0"/>
              <a:t>-10^{18}, </a:t>
            </a:r>
            <a:r>
              <a:rPr lang="en-US" altLang="ja-JP" dirty="0" err="1"/>
              <a:t>log_p_Lambda</a:t>
            </a:r>
            <a:r>
              <a:rPr lang="ja-JP" altLang="en-US" dirty="0"/>
              <a:t>は</a:t>
            </a:r>
            <a:r>
              <a:rPr lang="en-US" altLang="ja-JP" dirty="0"/>
              <a:t>-10^{28}</a:t>
            </a:r>
            <a:r>
              <a:rPr lang="ja-JP" altLang="en-US" dirty="0"/>
              <a:t>程度になる。</a:t>
            </a:r>
          </a:p>
          <a:p>
            <a:r>
              <a:rPr lang="ja-JP" altLang="en-US" dirty="0"/>
              <a:t>なので、</a:t>
            </a:r>
            <a:r>
              <a:rPr lang="en-US" altLang="ja-JP" dirty="0" err="1"/>
              <a:t>log_p</a:t>
            </a:r>
            <a:r>
              <a:rPr lang="ja-JP" altLang="en-US" dirty="0"/>
              <a:t>は</a:t>
            </a:r>
            <a:r>
              <a:rPr lang="en-US" altLang="ja-JP" dirty="0"/>
              <a:t>-10^{28}</a:t>
            </a:r>
            <a:r>
              <a:rPr lang="ja-JP" altLang="en-US" dirty="0"/>
              <a:t>になる。</a:t>
            </a:r>
          </a:p>
          <a:p>
            <a:r>
              <a:rPr lang="ja-JP" altLang="en-US" dirty="0"/>
              <a:t>さらに</a:t>
            </a:r>
            <a:r>
              <a:rPr lang="en-US" altLang="ja-JP" dirty="0"/>
              <a:t>p</a:t>
            </a:r>
            <a:r>
              <a:rPr lang="ja-JP" altLang="en-US" dirty="0"/>
              <a:t>は</a:t>
            </a:r>
            <a:r>
              <a:rPr lang="en-US" altLang="ja-JP" dirty="0"/>
              <a:t>0</a:t>
            </a:r>
            <a:r>
              <a:rPr lang="ja-JP" altLang="en-US" dirty="0"/>
              <a:t>に近づく</a:t>
            </a:r>
            <a:r>
              <a:rPr lang="ja-JP" altLang="en-US" dirty="0" smtClean="0"/>
              <a:t>。</a:t>
            </a:r>
            <a:endParaRPr lang="en-US" altLang="ja-JP" dirty="0" smtClean="0"/>
          </a:p>
          <a:p>
            <a:endParaRPr lang="en-US" altLang="ja-JP" dirty="0"/>
          </a:p>
          <a:p>
            <a:r>
              <a:rPr lang="en-US" altLang="ja-JP" dirty="0" err="1"/>
              <a:t>log_p_mu</a:t>
            </a:r>
            <a:r>
              <a:rPr lang="ja-JP" altLang="en-US" dirty="0"/>
              <a:t>も</a:t>
            </a:r>
            <a:r>
              <a:rPr lang="en-US" altLang="ja-JP" dirty="0" err="1"/>
              <a:t>log_p_Lambda</a:t>
            </a:r>
            <a:r>
              <a:rPr lang="ja-JP" altLang="en-US" dirty="0"/>
              <a:t>も</a:t>
            </a:r>
            <a:r>
              <a:rPr lang="en-US" altLang="ja-JP" dirty="0" err="1"/>
              <a:t>q_mu</a:t>
            </a:r>
            <a:r>
              <a:rPr lang="ja-JP" altLang="en-US" dirty="0"/>
              <a:t>と</a:t>
            </a:r>
            <a:r>
              <a:rPr lang="en-US" altLang="ja-JP" dirty="0" err="1"/>
              <a:t>q_Lambda</a:t>
            </a:r>
            <a:r>
              <a:rPr lang="ja-JP" altLang="en-US" dirty="0"/>
              <a:t>からサンプリングした値を使っている（</a:t>
            </a:r>
            <a:r>
              <a:rPr lang="en-US" altLang="ja-JP" dirty="0"/>
              <a:t>seed</a:t>
            </a:r>
            <a:r>
              <a:rPr lang="ja-JP" altLang="en-US" dirty="0"/>
              <a:t>は</a:t>
            </a:r>
            <a:r>
              <a:rPr lang="en-US" altLang="ja-JP" dirty="0"/>
              <a:t>0</a:t>
            </a:r>
            <a:r>
              <a:rPr lang="ja-JP" altLang="en-US" dirty="0"/>
              <a:t>に固定）。</a:t>
            </a:r>
            <a:endParaRPr lang="en-US" altLang="ja-JP" dirty="0" smtClean="0"/>
          </a:p>
        </p:txBody>
      </p:sp>
    </p:spTree>
    <p:extLst>
      <p:ext uri="{BB962C8B-B14F-4D97-AF65-F5344CB8AC3E}">
        <p14:creationId xmlns:p14="http://schemas.microsoft.com/office/powerpoint/2010/main" val="1037316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611560" y="1412776"/>
            <a:ext cx="8136904" cy="3693319"/>
          </a:xfrm>
          <a:prstGeom prst="rect">
            <a:avLst/>
          </a:prstGeom>
          <a:noFill/>
        </p:spPr>
        <p:txBody>
          <a:bodyPr wrap="square" rtlCol="0">
            <a:spAutoFit/>
          </a:bodyPr>
          <a:lstStyle/>
          <a:p>
            <a:r>
              <a:rPr lang="ja-JP" altLang="en-US" dirty="0" smtClean="0"/>
              <a:t>エラー：</a:t>
            </a:r>
            <a:r>
              <a:rPr lang="en-US" altLang="ja-JP" dirty="0" smtClean="0"/>
              <a:t>Self </a:t>
            </a:r>
            <a:r>
              <a:rPr lang="en-US" altLang="ja-JP" dirty="0" err="1" smtClean="0"/>
              <a:t>Adjint_Eigen</a:t>
            </a:r>
            <a:r>
              <a:rPr lang="en-US" altLang="ja-JP" dirty="0" smtClean="0"/>
              <a:t> decomposition was not successful.</a:t>
            </a:r>
          </a:p>
          <a:p>
            <a:r>
              <a:rPr kumimoji="1" lang="ja-JP" altLang="en-US" dirty="0" smtClean="0"/>
              <a:t>（</a:t>
            </a:r>
            <a:r>
              <a:rPr lang="en-US" altLang="ja-JP" dirty="0" smtClean="0"/>
              <a:t>Basic_BBVI_for_2d_GMM_ver1.3.1.py</a:t>
            </a:r>
            <a:r>
              <a:rPr kumimoji="1" lang="ja-JP" altLang="en-US" dirty="0" smtClean="0"/>
              <a:t>）</a:t>
            </a:r>
            <a:endParaRPr kumimoji="1" lang="en-US" altLang="ja-JP" dirty="0" smtClean="0"/>
          </a:p>
          <a:p>
            <a:endParaRPr lang="en-US" altLang="ja-JP" dirty="0"/>
          </a:p>
          <a:p>
            <a:r>
              <a:rPr kumimoji="1" lang="ja-JP" altLang="en-US" dirty="0" smtClean="0"/>
              <a:t>調査</a:t>
            </a:r>
            <a:r>
              <a:rPr lang="en-US" altLang="ja-JP" dirty="0"/>
              <a:t>7</a:t>
            </a:r>
            <a:r>
              <a:rPr lang="ja-JP" altLang="en-US" dirty="0" smtClean="0"/>
              <a:t>（</a:t>
            </a:r>
            <a:r>
              <a:rPr lang="en-US" altLang="ja-JP" dirty="0" smtClean="0"/>
              <a:t>6</a:t>
            </a:r>
            <a:r>
              <a:rPr lang="ja-JP" altLang="en-US" dirty="0" smtClean="0"/>
              <a:t>の続き）</a:t>
            </a:r>
            <a:r>
              <a:rPr kumimoji="1" lang="ja-JP" altLang="en-US" dirty="0" smtClean="0"/>
              <a:t>：</a:t>
            </a:r>
            <a:endParaRPr kumimoji="1" lang="en-US" altLang="ja-JP" dirty="0" smtClean="0"/>
          </a:p>
          <a:p>
            <a:r>
              <a:rPr lang="en-US" altLang="ja-JP" dirty="0" err="1"/>
              <a:t>PyCharm</a:t>
            </a:r>
            <a:r>
              <a:rPr lang="ja-JP" altLang="en-US" dirty="0"/>
              <a:t>によりデバッグ</a:t>
            </a:r>
            <a:r>
              <a:rPr lang="ja-JP" altLang="en-US" dirty="0" smtClean="0"/>
              <a:t>。</a:t>
            </a:r>
            <a:endParaRPr lang="en-US" altLang="ja-JP" dirty="0" smtClean="0"/>
          </a:p>
          <a:p>
            <a:r>
              <a:rPr lang="en-US" altLang="ja-JP" dirty="0" err="1"/>
              <a:t>sample_q_mu_ass</a:t>
            </a:r>
            <a:r>
              <a:rPr lang="ja-JP" altLang="en-US" dirty="0" smtClean="0"/>
              <a:t>と</a:t>
            </a:r>
            <a:r>
              <a:rPr lang="en-US" altLang="ja-JP" dirty="0" err="1"/>
              <a:t>sample_q_Lambda_ass</a:t>
            </a:r>
            <a:r>
              <a:rPr lang="ja-JP" altLang="en-US" dirty="0" smtClean="0"/>
              <a:t> を見る。</a:t>
            </a:r>
            <a:endParaRPr lang="en-US" altLang="ja-JP" dirty="0" smtClean="0"/>
          </a:p>
          <a:p>
            <a:r>
              <a:rPr lang="en-US" altLang="ja-JP" dirty="0" smtClean="0"/>
              <a:t>result[36]</a:t>
            </a:r>
            <a:r>
              <a:rPr lang="ja-JP" altLang="en-US" dirty="0" smtClean="0"/>
              <a:t>が</a:t>
            </a:r>
            <a:r>
              <a:rPr lang="en-US" altLang="ja-JP" dirty="0" err="1" smtClean="0"/>
              <a:t>sample_q_mu_ass</a:t>
            </a:r>
            <a:r>
              <a:rPr lang="ja-JP" altLang="en-US" dirty="0" err="1"/>
              <a:t>で</a:t>
            </a:r>
            <a:endParaRPr lang="en-US" altLang="ja-JP" dirty="0" smtClean="0"/>
          </a:p>
          <a:p>
            <a:r>
              <a:rPr lang="ja-JP" altLang="en-US" dirty="0"/>
              <a:t>サンプリングなので、分布確率密度が</a:t>
            </a:r>
            <a:r>
              <a:rPr lang="en-US" altLang="ja-JP" dirty="0"/>
              <a:t>0</a:t>
            </a:r>
            <a:r>
              <a:rPr lang="ja-JP" altLang="en-US" dirty="0"/>
              <a:t>付近の値をとってくることはありえる。</a:t>
            </a:r>
          </a:p>
          <a:p>
            <a:r>
              <a:rPr lang="en-US" altLang="ja-JP" dirty="0"/>
              <a:t>epoch=5</a:t>
            </a:r>
            <a:r>
              <a:rPr lang="ja-JP" altLang="en-US" dirty="0"/>
              <a:t>だと</a:t>
            </a:r>
            <a:r>
              <a:rPr lang="en-US" altLang="ja-JP" dirty="0" err="1"/>
              <a:t>sample_q_mu_ass</a:t>
            </a:r>
            <a:r>
              <a:rPr lang="ja-JP" altLang="en-US" dirty="0"/>
              <a:t>が</a:t>
            </a:r>
            <a:r>
              <a:rPr lang="en-US" altLang="ja-JP" dirty="0"/>
              <a:t>10^{12}</a:t>
            </a:r>
            <a:r>
              <a:rPr lang="ja-JP" altLang="en-US" dirty="0"/>
              <a:t>で</a:t>
            </a:r>
            <a:r>
              <a:rPr lang="en-US" altLang="ja-JP" dirty="0" err="1"/>
              <a:t>sample_q_Lambda_ass</a:t>
            </a:r>
            <a:r>
              <a:rPr lang="ja-JP" altLang="en-US" dirty="0"/>
              <a:t>が</a:t>
            </a:r>
            <a:r>
              <a:rPr lang="en-US" altLang="ja-JP" dirty="0"/>
              <a:t>10^{18}</a:t>
            </a:r>
            <a:r>
              <a:rPr lang="ja-JP" altLang="en-US" dirty="0"/>
              <a:t>になる。</a:t>
            </a:r>
          </a:p>
          <a:p>
            <a:r>
              <a:rPr lang="ja-JP" altLang="en-US" dirty="0"/>
              <a:t>その場合、ガウス分布では端になるので</a:t>
            </a:r>
            <a:r>
              <a:rPr lang="en-US" altLang="ja-JP" dirty="0"/>
              <a:t>0</a:t>
            </a:r>
            <a:r>
              <a:rPr lang="ja-JP" altLang="en-US" dirty="0"/>
              <a:t>付近の密度になり、</a:t>
            </a:r>
            <a:r>
              <a:rPr lang="en-US" altLang="ja-JP" dirty="0" err="1"/>
              <a:t>Wishart</a:t>
            </a:r>
            <a:r>
              <a:rPr lang="ja-JP" altLang="en-US" dirty="0"/>
              <a:t>分布はパラメータで形状が異なるので何とも言えないが</a:t>
            </a:r>
            <a:r>
              <a:rPr lang="en-US" altLang="ja-JP" dirty="0"/>
              <a:t>0</a:t>
            </a:r>
            <a:r>
              <a:rPr lang="ja-JP" altLang="en-US" dirty="0"/>
              <a:t>付近の値でもおかしくはない。</a:t>
            </a:r>
          </a:p>
          <a:p>
            <a:r>
              <a:rPr lang="ja-JP" altLang="en-US" dirty="0"/>
              <a:t>ただ、</a:t>
            </a:r>
            <a:r>
              <a:rPr lang="en-US" altLang="ja-JP" dirty="0"/>
              <a:t>epoch=5</a:t>
            </a:r>
            <a:r>
              <a:rPr lang="ja-JP" altLang="en-US" dirty="0"/>
              <a:t>だと</a:t>
            </a:r>
            <a:r>
              <a:rPr lang="en-US" altLang="ja-JP" dirty="0" err="1"/>
              <a:t>q_mu</a:t>
            </a:r>
            <a:r>
              <a:rPr lang="ja-JP" altLang="en-US" dirty="0" err="1"/>
              <a:t>、</a:t>
            </a:r>
            <a:r>
              <a:rPr lang="en-US" altLang="ja-JP" dirty="0" err="1"/>
              <a:t>q_Lambda</a:t>
            </a:r>
            <a:r>
              <a:rPr lang="ja-JP" altLang="en-US" dirty="0"/>
              <a:t>の変分パラメータもおかしくなっているのでそれが反映されているともいえる。</a:t>
            </a:r>
            <a:endParaRPr lang="en-US" altLang="ja-JP" dirty="0" smtClean="0"/>
          </a:p>
        </p:txBody>
      </p:sp>
    </p:spTree>
    <p:extLst>
      <p:ext uri="{BB962C8B-B14F-4D97-AF65-F5344CB8AC3E}">
        <p14:creationId xmlns:p14="http://schemas.microsoft.com/office/powerpoint/2010/main" val="347003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683568" y="1988840"/>
            <a:ext cx="7848872" cy="2585323"/>
          </a:xfrm>
          <a:prstGeom prst="rect">
            <a:avLst/>
          </a:prstGeom>
          <a:noFill/>
        </p:spPr>
        <p:txBody>
          <a:bodyPr wrap="square" rtlCol="0">
            <a:spAutoFit/>
          </a:bodyPr>
          <a:lstStyle/>
          <a:p>
            <a:r>
              <a:rPr lang="ja-JP" altLang="en-US" dirty="0" smtClean="0"/>
              <a:t>・</a:t>
            </a:r>
            <a:r>
              <a:rPr lang="ja-JP" altLang="en-US" dirty="0"/>
              <a:t>ステップを重ねるごとに</a:t>
            </a:r>
            <a:r>
              <a:rPr lang="en-US" altLang="ja-JP" dirty="0" err="1"/>
              <a:t>log_p</a:t>
            </a:r>
            <a:r>
              <a:rPr lang="ja-JP" altLang="en-US" dirty="0"/>
              <a:t>の値が大きくなるが、そもそも更新した近似</a:t>
            </a:r>
            <a:r>
              <a:rPr lang="ja-JP" altLang="en-US" dirty="0" smtClean="0"/>
              <a:t>分布</a:t>
            </a:r>
            <a:r>
              <a:rPr lang="ja-JP" altLang="en-US" dirty="0"/>
              <a:t>の</a:t>
            </a:r>
            <a:r>
              <a:rPr lang="ja-JP" altLang="en-US" dirty="0" smtClean="0"/>
              <a:t>サンプル値</a:t>
            </a:r>
            <a:r>
              <a:rPr lang="ja-JP" altLang="en-US" dirty="0"/>
              <a:t>を使って計算して</a:t>
            </a:r>
            <a:r>
              <a:rPr lang="ja-JP" altLang="en-US" dirty="0" smtClean="0"/>
              <a:t>いるので循環的におかしさが蓄積していく。</a:t>
            </a:r>
          </a:p>
          <a:p>
            <a:endParaRPr lang="en-US" altLang="ja-JP" dirty="0"/>
          </a:p>
          <a:p>
            <a:r>
              <a:rPr lang="ja-JP" altLang="en-US" dirty="0" smtClean="0"/>
              <a:t>１</a:t>
            </a:r>
            <a:r>
              <a:rPr lang="ja-JP" altLang="en-US" dirty="0"/>
              <a:t>順目の時点で既に兆候が表れているはず</a:t>
            </a:r>
            <a:r>
              <a:rPr lang="ja-JP" altLang="en-US" dirty="0" smtClean="0"/>
              <a:t>。</a:t>
            </a:r>
            <a:endParaRPr lang="en-US" altLang="ja-JP" dirty="0" smtClean="0"/>
          </a:p>
          <a:p>
            <a:endParaRPr lang="ja-JP" altLang="en-US" dirty="0"/>
          </a:p>
          <a:p>
            <a:r>
              <a:rPr lang="ja-JP" altLang="en-US" dirty="0"/>
              <a:t>・１順目の時点で</a:t>
            </a:r>
            <a:r>
              <a:rPr lang="en-US" altLang="ja-JP" dirty="0" err="1"/>
              <a:t>log_p_x</a:t>
            </a:r>
            <a:r>
              <a:rPr lang="ja-JP" altLang="en-US" dirty="0"/>
              <a:t>が他に比べて卓越している（５順目では</a:t>
            </a:r>
            <a:r>
              <a:rPr lang="en-US" altLang="ja-JP" dirty="0" err="1"/>
              <a:t>log_p_Lambda</a:t>
            </a:r>
            <a:r>
              <a:rPr lang="ja-JP" altLang="en-US" dirty="0" err="1"/>
              <a:t>のほうが</a:t>
            </a:r>
            <a:r>
              <a:rPr lang="ja-JP" altLang="en-US" dirty="0"/>
              <a:t>圧倒的で</a:t>
            </a:r>
            <a:r>
              <a:rPr lang="en-US" altLang="ja-JP" dirty="0" err="1"/>
              <a:t>log_p_x</a:t>
            </a:r>
            <a:r>
              <a:rPr lang="ja-JP" altLang="en-US" dirty="0"/>
              <a:t>のオーダーは変化なし）</a:t>
            </a:r>
            <a:r>
              <a:rPr lang="ja-JP" altLang="en-US" dirty="0" smtClean="0"/>
              <a:t>。</a:t>
            </a:r>
            <a:endParaRPr lang="en-US" altLang="ja-JP" dirty="0" smtClean="0"/>
          </a:p>
          <a:p>
            <a:endParaRPr kumimoji="1" lang="en-US" altLang="ja-JP" dirty="0"/>
          </a:p>
          <a:p>
            <a:r>
              <a:rPr lang="en-US" altLang="ja-JP" dirty="0" err="1" smtClean="0"/>
              <a:t>PyCharm</a:t>
            </a:r>
            <a:r>
              <a:rPr lang="ja-JP" altLang="en-US" dirty="0" smtClean="0"/>
              <a:t>のログ機能を使ってテキストファイルにコンソール出力を落として調査。</a:t>
            </a:r>
            <a:endParaRPr kumimoji="1" lang="ja-JP" altLang="en-US" dirty="0"/>
          </a:p>
        </p:txBody>
      </p:sp>
    </p:spTree>
    <p:extLst>
      <p:ext uri="{BB962C8B-B14F-4D97-AF65-F5344CB8AC3E}">
        <p14:creationId xmlns:p14="http://schemas.microsoft.com/office/powerpoint/2010/main" val="170827196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554</TotalTime>
  <Words>1479</Words>
  <Application>Microsoft Office PowerPoint</Application>
  <PresentationFormat>画面に合わせる (4:3)</PresentationFormat>
  <Paragraphs>111</Paragraphs>
  <Slides>10</Slides>
  <Notes>0</Notes>
  <HiddenSlides>0</HiddenSlides>
  <MMClips>0</MMClip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Office ​​テーマ</vt:lpstr>
      <vt:lpstr>エラー調査票</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UNITCOM PC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2016-020</dc:creator>
  <cp:lastModifiedBy>2016-020</cp:lastModifiedBy>
  <cp:revision>17</cp:revision>
  <dcterms:created xsi:type="dcterms:W3CDTF">2017-12-07T09:43:25Z</dcterms:created>
  <dcterms:modified xsi:type="dcterms:W3CDTF">2017-12-12T09:12:56Z</dcterms:modified>
</cp:coreProperties>
</file>