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16"/>
  </p:notesMasterIdLst>
  <p:sldIdLst>
    <p:sldId id="257" r:id="rId2"/>
    <p:sldId id="272" r:id="rId3"/>
    <p:sldId id="282" r:id="rId4"/>
    <p:sldId id="283" r:id="rId5"/>
    <p:sldId id="284" r:id="rId6"/>
    <p:sldId id="274" r:id="rId7"/>
    <p:sldId id="275" r:id="rId8"/>
    <p:sldId id="276" r:id="rId9"/>
    <p:sldId id="281" r:id="rId10"/>
    <p:sldId id="277" r:id="rId11"/>
    <p:sldId id="278" r:id="rId12"/>
    <p:sldId id="279" r:id="rId13"/>
    <p:sldId id="28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53F"/>
    <a:srgbClr val="43CDD9"/>
    <a:srgbClr val="667181"/>
    <a:srgbClr val="BABABA"/>
    <a:srgbClr val="DBDBDB"/>
    <a:srgbClr val="85E0E7"/>
    <a:srgbClr val="515A6B"/>
    <a:srgbClr val="AFBBBD"/>
    <a:srgbClr val="8FA0A3"/>
    <a:srgbClr val="5FD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3" autoAdjust="0"/>
    <p:restoredTop sz="93535" autoAdjust="0"/>
  </p:normalViewPr>
  <p:slideViewPr>
    <p:cSldViewPr snapToGrid="0" showGuides="1">
      <p:cViewPr varScale="1">
        <p:scale>
          <a:sx n="58" d="100"/>
          <a:sy n="58" d="100"/>
        </p:scale>
        <p:origin x="922" y="26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outlineViewPr>
    <p:cViewPr>
      <p:scale>
        <a:sx n="33" d="100"/>
        <a:sy n="33" d="100"/>
      </p:scale>
      <p:origin x="0" y="-769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C655F-54C7-4D03-AD26-E0C40F01563A}" type="datetimeFigureOut">
              <a:rPr lang="id-ID" smtClean="0"/>
              <a:t>09/12/2018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34AC2-3728-4A8B-B58F-6888FAEC3D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09-Dec-18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09-Dec-18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09-Dec-18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09-Dec-18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09-Dec-18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09-Dec-18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09-Dec-18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09-Dec-18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09-Dec-18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09-Dec-18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09-Dec-18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09-Dec-18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96FE2-9E77-4834-9C6B-212E1056298F}" type="datetimeFigureOut">
              <a:rPr lang="en-US" smtClean="0"/>
              <a:t>09-Dec-18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black and white photo of a city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92862" y="3444079"/>
            <a:ext cx="4206280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400" b="1" dirty="0">
                <a:solidFill>
                  <a:schemeClr val="bg1"/>
                </a:solidFill>
                <a:latin typeface="+mj-lt"/>
              </a:rPr>
              <a:t>BWF Badminton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81142" y="4150067"/>
            <a:ext cx="322973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Bayesian Data Analysis Project</a:t>
            </a:r>
          </a:p>
        </p:txBody>
      </p:sp>
      <p:sp>
        <p:nvSpPr>
          <p:cNvPr id="2" name="Oval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7640" y="2479683"/>
            <a:ext cx="876722" cy="87672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43971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42756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hlinkClick r:id="rId3"/>
            <a:extLst>
              <a:ext uri="{FF2B5EF4-FFF2-40B4-BE49-F238E27FC236}">
                <a16:creationId xmlns:a16="http://schemas.microsoft.com/office/drawing/2014/main" id="{DEBE08FE-8856-B14C-A309-36A662725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2763" y="6508584"/>
            <a:ext cx="1028700" cy="293902"/>
          </a:xfrm>
          <a:prstGeom prst="rect">
            <a:avLst/>
          </a:prstGeom>
          <a:effectLst/>
        </p:spPr>
      </p:pic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960687-47EA-4193-BEC3-72F9E9638548}"/>
              </a:ext>
            </a:extLst>
          </p:cNvPr>
          <p:cNvSpPr txBox="1"/>
          <p:nvPr/>
        </p:nvSpPr>
        <p:spPr>
          <a:xfrm>
            <a:off x="5061138" y="4570921"/>
            <a:ext cx="206973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Team: </a:t>
            </a:r>
            <a:r>
              <a:rPr lang="en-US" sz="2000" dirty="0" err="1">
                <a:solidFill>
                  <a:schemeClr val="bg1"/>
                </a:solidFill>
              </a:rPr>
              <a:t>TheSurvivors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ADC83F-933C-404E-AE55-81A51A3DE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" y="3851079"/>
            <a:ext cx="12192000" cy="25650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4254A8-D101-4B5F-BA02-ECA2EA20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 with PSIS-LOO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01F5C30-D024-430D-9A7A-DC01BB169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models are reliable (very low k-values)</a:t>
            </a:r>
          </a:p>
          <a:p>
            <a:r>
              <a:rPr lang="en-US" dirty="0"/>
              <a:t>Model with best predictive accuracy is Pooled model with inverse gamma prior (highest PSIS-LOO value)</a:t>
            </a:r>
          </a:p>
          <a:p>
            <a:r>
              <a:rPr lang="en-US" dirty="0" err="1">
                <a:solidFill>
                  <a:srgbClr val="FF0000"/>
                </a:solidFill>
              </a:rPr>
              <a:t>P_eff</a:t>
            </a:r>
            <a:r>
              <a:rPr lang="en-US" dirty="0">
                <a:solidFill>
                  <a:srgbClr val="FF0000"/>
                </a:solidFill>
              </a:rPr>
              <a:t> discussion??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Freeform 102">
            <a:extLst>
              <a:ext uri="{FF2B5EF4-FFF2-40B4-BE49-F238E27FC236}">
                <a16:creationId xmlns:a16="http://schemas.microsoft.com/office/drawing/2014/main" id="{9B1E2DCB-A8FB-474E-BA74-16B20D494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2CDC10-4837-474B-B50B-AB64D3BBE0F3}"/>
              </a:ext>
            </a:extLst>
          </p:cNvPr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686499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6CCD3A2-99AA-43DC-BC00-30AC87832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560" y="3302470"/>
            <a:ext cx="8721213" cy="31980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4254A8-D101-4B5F-BA02-ECA2EA205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8" y="-609362"/>
            <a:ext cx="3045542" cy="3852914"/>
          </a:xfrm>
        </p:spPr>
        <p:txBody>
          <a:bodyPr/>
          <a:lstStyle/>
          <a:p>
            <a:r>
              <a:rPr lang="en-US" dirty="0"/>
              <a:t>Posterior predictive checking</a:t>
            </a:r>
          </a:p>
        </p:txBody>
      </p:sp>
      <p:sp>
        <p:nvSpPr>
          <p:cNvPr id="3" name="Freeform 102">
            <a:extLst>
              <a:ext uri="{FF2B5EF4-FFF2-40B4-BE49-F238E27FC236}">
                <a16:creationId xmlns:a16="http://schemas.microsoft.com/office/drawing/2014/main" id="{D3A1E671-02E6-4EDB-9D65-D6ED810A8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15A970-1ABC-43E8-9D8E-1D4FE67F43AE}"/>
              </a:ext>
            </a:extLst>
          </p:cNvPr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05685C-4BDB-46D1-B362-34E82FD06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561" y="145443"/>
            <a:ext cx="8721213" cy="3105729"/>
          </a:xfrm>
          <a:prstGeom prst="rect">
            <a:avLst/>
          </a:prstGeom>
        </p:spPr>
      </p:pic>
      <p:sp>
        <p:nvSpPr>
          <p:cNvPr id="7" name="Content Placeholder 58">
            <a:extLst>
              <a:ext uri="{FF2B5EF4-FFF2-40B4-BE49-F238E27FC236}">
                <a16:creationId xmlns:a16="http://schemas.microsoft.com/office/drawing/2014/main" id="{84E0A931-011B-4164-B6E1-D35055004AA8}"/>
              </a:ext>
            </a:extLst>
          </p:cNvPr>
          <p:cNvSpPr txBox="1">
            <a:spLocks/>
          </p:cNvSpPr>
          <p:nvPr/>
        </p:nvSpPr>
        <p:spPr>
          <a:xfrm>
            <a:off x="-367374" y="2437619"/>
            <a:ext cx="3874734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All models are similar (all the tournaments were consistent)</a:t>
            </a:r>
          </a:p>
          <a:p>
            <a:pPr lvl="1"/>
            <a:r>
              <a:rPr lang="en-US" dirty="0"/>
              <a:t>Too small data of the actual tournament (normal distribution cannot be constructed)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Errors are considerable between prediction and actual distribution ????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255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54A8-D101-4B5F-BA02-ECA2EA20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1/2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8A0AB9-4316-4609-A74B-A411087FD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911348" cy="4351338"/>
          </a:xfrm>
        </p:spPr>
        <p:txBody>
          <a:bodyPr/>
          <a:lstStyle/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Data model cannot be used for direct inference of a single match</a:t>
            </a:r>
          </a:p>
          <a:p>
            <a:r>
              <a:rPr lang="en-US" dirty="0"/>
              <a:t>Improvements</a:t>
            </a:r>
          </a:p>
          <a:p>
            <a:pPr lvl="1"/>
            <a:r>
              <a:rPr lang="en-US" dirty="0"/>
              <a:t>Binomial model could be a good fit as well</a:t>
            </a:r>
          </a:p>
          <a:p>
            <a:pPr lvl="1"/>
            <a:r>
              <a:rPr lang="en-US" dirty="0"/>
              <a:t>Multinomial model could be considered</a:t>
            </a:r>
          </a:p>
          <a:p>
            <a:pPr lvl="1"/>
            <a:r>
              <a:rPr lang="en-US" dirty="0"/>
              <a:t>Data model can be improved using joint distribution of some parameters (absolute ranking + win degree) for the </a:t>
            </a:r>
            <a:r>
              <a:rPr lang="en-US" dirty="0" err="1"/>
              <a:t>estimand</a:t>
            </a:r>
            <a:endParaRPr lang="en-US" dirty="0"/>
          </a:p>
          <a:p>
            <a:pPr lvl="1"/>
            <a:r>
              <a:rPr lang="en-US" dirty="0"/>
              <a:t>Sensitivity analysis for the prior and model</a:t>
            </a:r>
          </a:p>
        </p:txBody>
      </p:sp>
      <p:sp>
        <p:nvSpPr>
          <p:cNvPr id="3" name="Freeform 102">
            <a:extLst>
              <a:ext uri="{FF2B5EF4-FFF2-40B4-BE49-F238E27FC236}">
                <a16:creationId xmlns:a16="http://schemas.microsoft.com/office/drawing/2014/main" id="{80B73C95-EEB1-4614-AA9E-27B5ACBD1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0AA07D-E11F-4D33-93CC-C22C254EE5B4}"/>
              </a:ext>
            </a:extLst>
          </p:cNvPr>
          <p:cNvSpPr txBox="1"/>
          <p:nvPr/>
        </p:nvSpPr>
        <p:spPr>
          <a:xfrm>
            <a:off x="11915074" y="6481180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356975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54A8-D101-4B5F-BA02-ECA2EA20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2/2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8A0AB9-4316-4609-A74B-A411087FD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911348" cy="4351338"/>
          </a:xfrm>
        </p:spPr>
        <p:txBody>
          <a:bodyPr/>
          <a:lstStyle/>
          <a:p>
            <a:r>
              <a:rPr lang="en-US" dirty="0"/>
              <a:t>Badminton domain perspective</a:t>
            </a:r>
          </a:p>
          <a:p>
            <a:pPr lvl="1"/>
            <a:r>
              <a:rPr lang="en-US" dirty="0"/>
              <a:t>There is a visible correlation between spread and win degree</a:t>
            </a:r>
          </a:p>
          <a:p>
            <a:pPr lvl="1"/>
            <a:r>
              <a:rPr lang="en-US" dirty="0"/>
              <a:t>Probability of extreme outcome (towards 1 or 28) are low and not expected in the tournament</a:t>
            </a:r>
          </a:p>
          <a:p>
            <a:r>
              <a:rPr lang="en-US" dirty="0"/>
              <a:t>Statistical inference perspective</a:t>
            </a:r>
          </a:p>
          <a:p>
            <a:pPr lvl="1"/>
            <a:r>
              <a:rPr lang="en-US" dirty="0"/>
              <a:t>Given the domain knowledge, one would expect the distribution of the </a:t>
            </a:r>
            <a:r>
              <a:rPr lang="en-US" dirty="0" err="1"/>
              <a:t>estimand</a:t>
            </a:r>
            <a:r>
              <a:rPr lang="en-US" dirty="0"/>
              <a:t> to be a normal distribution</a:t>
            </a:r>
          </a:p>
          <a:p>
            <a:pPr lvl="1"/>
            <a:r>
              <a:rPr lang="en-US" dirty="0"/>
              <a:t>Given the found posteriors, we can see the result is highly data-driven</a:t>
            </a:r>
          </a:p>
          <a:p>
            <a:pPr lvl="1"/>
            <a:r>
              <a:rPr lang="en-US" dirty="0"/>
              <a:t>Given two models, pooled and hierarchical, we can see that hierarchical model ends up as pooled model</a:t>
            </a:r>
          </a:p>
        </p:txBody>
      </p:sp>
      <p:sp>
        <p:nvSpPr>
          <p:cNvPr id="3" name="Freeform 102">
            <a:extLst>
              <a:ext uri="{FF2B5EF4-FFF2-40B4-BE49-F238E27FC236}">
                <a16:creationId xmlns:a16="http://schemas.microsoft.com/office/drawing/2014/main" id="{80B73C95-EEB1-4614-AA9E-27B5ACBD1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0AA07D-E11F-4D33-93CC-C22C254EE5B4}"/>
              </a:ext>
            </a:extLst>
          </p:cNvPr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861736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757714" y="1626921"/>
            <a:ext cx="6676572" cy="3604160"/>
            <a:chOff x="2162629" y="1305681"/>
            <a:chExt cx="7866742" cy="4246640"/>
          </a:xfrm>
        </p:grpSpPr>
        <p:sp>
          <p:nvSpPr>
            <p:cNvPr id="17" name="Oval 16"/>
            <p:cNvSpPr/>
            <p:nvPr/>
          </p:nvSpPr>
          <p:spPr>
            <a:xfrm>
              <a:off x="5782715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162629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Oval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56507" y="789512"/>
            <a:ext cx="5278993" cy="5278976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9010" y="1212017"/>
            <a:ext cx="4433981" cy="4433966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81588" y="3059668"/>
            <a:ext cx="3428824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800" b="1" dirty="0">
                <a:solidFill>
                  <a:srgbClr val="FFFFFF"/>
                </a:solidFill>
                <a:latin typeface="+mj-lt"/>
              </a:rPr>
              <a:t>THANK YOU</a:t>
            </a:r>
          </a:p>
        </p:txBody>
      </p:sp>
      <p:pic>
        <p:nvPicPr>
          <p:cNvPr id="10" name="Picture 9" descr="This is an icon that reads &quot;24Slides.&quot;">
            <a:hlinkClick r:id="rId3"/>
            <a:extLst>
              <a:ext uri="{FF2B5EF4-FFF2-40B4-BE49-F238E27FC236}">
                <a16:creationId xmlns:a16="http://schemas.microsoft.com/office/drawing/2014/main" id="{E88D3554-2B38-7045-B778-76FB3465B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7882" y="6564096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11</a:t>
            </a:r>
          </a:p>
        </p:txBody>
      </p:sp>
    </p:spTree>
    <p:extLst>
      <p:ext uri="{BB962C8B-B14F-4D97-AF65-F5344CB8AC3E}">
        <p14:creationId xmlns:p14="http://schemas.microsoft.com/office/powerpoint/2010/main" val="3836539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54A8-D101-4B5F-BA02-ECA2EA20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4E74BB-BE8C-467B-AB3B-8D1C9A42E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990006" cy="4351338"/>
          </a:xfrm>
        </p:spPr>
        <p:txBody>
          <a:bodyPr/>
          <a:lstStyle/>
          <a:p>
            <a:r>
              <a:rPr lang="en-US" dirty="0"/>
              <a:t>Goal: analyze the distribution of the outcomes in a badminton tournament</a:t>
            </a:r>
          </a:p>
          <a:p>
            <a:r>
              <a:rPr lang="en-US" dirty="0"/>
              <a:t>Approach:  apply Bayesian data analysis on historical data of badminton tournaments</a:t>
            </a:r>
          </a:p>
          <a:p>
            <a:r>
              <a:rPr lang="en-US" dirty="0">
                <a:solidFill>
                  <a:srgbClr val="FF0000"/>
                </a:solidFill>
              </a:rPr>
              <a:t>Problem analysis: ???</a:t>
            </a:r>
          </a:p>
        </p:txBody>
      </p:sp>
      <p:sp>
        <p:nvSpPr>
          <p:cNvPr id="3" name="Freeform 102">
            <a:extLst>
              <a:ext uri="{FF2B5EF4-FFF2-40B4-BE49-F238E27FC236}">
                <a16:creationId xmlns:a16="http://schemas.microsoft.com/office/drawing/2014/main" id="{E1CAC0BB-74A2-4B8E-8910-C2A3F65C9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257664-94FC-4AC0-B3FD-0E533069332E}"/>
              </a:ext>
            </a:extLst>
          </p:cNvPr>
          <p:cNvSpPr txBox="1"/>
          <p:nvPr/>
        </p:nvSpPr>
        <p:spPr>
          <a:xfrm>
            <a:off x="11907454" y="6481180"/>
            <a:ext cx="248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14201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54A8-D101-4B5F-BA02-ECA2EA20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1/4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196129-F58F-40CC-8348-290709A7E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12065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player’s perspective</a:t>
            </a:r>
          </a:p>
          <a:p>
            <a:r>
              <a:rPr lang="en-US" dirty="0"/>
              <a:t>Tournament</a:t>
            </a:r>
          </a:p>
          <a:p>
            <a:pPr lvl="1"/>
            <a:r>
              <a:rPr lang="en-US" dirty="0"/>
              <a:t>Players: 8 seed and some unranked </a:t>
            </a:r>
          </a:p>
          <a:p>
            <a:pPr marL="457200" lvl="1" indent="0">
              <a:buNone/>
            </a:pPr>
            <a:r>
              <a:rPr lang="en-US" dirty="0"/>
              <a:t>  </a:t>
            </a:r>
            <a:r>
              <a:rPr lang="en-US" dirty="0">
                <a:sym typeface="Wingdings" panose="05000000000000000000" pitchFamily="2" charset="2"/>
              </a:rPr>
              <a:t> spread = rank(2</a:t>
            </a:r>
            <a:r>
              <a:rPr lang="en-US" baseline="30000" dirty="0">
                <a:sym typeface="Wingdings" panose="05000000000000000000" pitchFamily="2" charset="2"/>
              </a:rPr>
              <a:t>nd</a:t>
            </a:r>
            <a:r>
              <a:rPr lang="en-US" dirty="0">
                <a:sym typeface="Wingdings" panose="05000000000000000000" pitchFamily="2" charset="2"/>
              </a:rPr>
              <a:t> player) – rank(1</a:t>
            </a:r>
            <a:r>
              <a:rPr lang="en-US" baseline="30000" dirty="0">
                <a:sym typeface="Wingdings" panose="05000000000000000000" pitchFamily="2" charset="2"/>
              </a:rPr>
              <a:t>st</a:t>
            </a:r>
            <a:r>
              <a:rPr lang="en-US" dirty="0">
                <a:sym typeface="Wingdings" panose="05000000000000000000" pitchFamily="2" charset="2"/>
              </a:rPr>
              <a:t> player)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  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spread space = {-11,-10,…,10,11}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Match: </a:t>
            </a:r>
          </a:p>
          <a:p>
            <a:pPr marL="914400" lvl="2" indent="0">
              <a:buNone/>
            </a:pPr>
            <a:r>
              <a:rPr lang="en-US" dirty="0">
                <a:sym typeface="Wingdings" panose="05000000000000000000" pitchFamily="2" charset="2"/>
              </a:rPr>
              <a:t>1 Lose </a:t>
            </a:r>
            <a:r>
              <a:rPr lang="en-US" dirty="0" err="1">
                <a:sym typeface="Wingdings" panose="05000000000000000000" pitchFamily="2" charset="2"/>
              </a:rPr>
              <a:t>Lose</a:t>
            </a:r>
            <a:r>
              <a:rPr lang="en-US" dirty="0">
                <a:sym typeface="Wingdings" panose="05000000000000000000" pitchFamily="2" charset="2"/>
              </a:rPr>
              <a:t>  Lose</a:t>
            </a:r>
          </a:p>
          <a:p>
            <a:pPr marL="914400" lvl="2" indent="0">
              <a:buNone/>
            </a:pPr>
            <a:r>
              <a:rPr lang="en-US" dirty="0">
                <a:sym typeface="Wingdings" panose="05000000000000000000" pitchFamily="2" charset="2"/>
              </a:rPr>
              <a:t>2 Lose Win Lose  Lose</a:t>
            </a:r>
          </a:p>
          <a:p>
            <a:pPr marL="914400" lvl="2" indent="0">
              <a:buNone/>
            </a:pPr>
            <a:r>
              <a:rPr lang="en-US" dirty="0">
                <a:sym typeface="Wingdings" panose="05000000000000000000" pitchFamily="2" charset="2"/>
              </a:rPr>
              <a:t>3 Win Lose </a:t>
            </a:r>
            <a:r>
              <a:rPr lang="en-US" dirty="0" err="1">
                <a:sym typeface="Wingdings" panose="05000000000000000000" pitchFamily="2" charset="2"/>
              </a:rPr>
              <a:t>Lose</a:t>
            </a:r>
            <a:r>
              <a:rPr lang="en-US" dirty="0">
                <a:sym typeface="Wingdings" panose="05000000000000000000" pitchFamily="2" charset="2"/>
              </a:rPr>
              <a:t>  Lose</a:t>
            </a:r>
          </a:p>
          <a:p>
            <a:pPr marL="914400" lvl="2" indent="0">
              <a:buNone/>
            </a:pPr>
            <a:r>
              <a:rPr lang="en-US" dirty="0">
                <a:sym typeface="Wingdings" panose="05000000000000000000" pitchFamily="2" charset="2"/>
              </a:rPr>
              <a:t>4 Lose Win </a:t>
            </a:r>
            <a:r>
              <a:rPr lang="en-US" dirty="0" err="1">
                <a:sym typeface="Wingdings" panose="05000000000000000000" pitchFamily="2" charset="2"/>
              </a:rPr>
              <a:t>Win</a:t>
            </a:r>
            <a:r>
              <a:rPr lang="en-US" dirty="0">
                <a:sym typeface="Wingdings" panose="05000000000000000000" pitchFamily="2" charset="2"/>
              </a:rPr>
              <a:t>  Win</a:t>
            </a:r>
          </a:p>
          <a:p>
            <a:pPr marL="914400" lvl="2" indent="0">
              <a:buNone/>
            </a:pPr>
            <a:r>
              <a:rPr lang="en-US" dirty="0">
                <a:sym typeface="Wingdings" panose="05000000000000000000" pitchFamily="2" charset="2"/>
              </a:rPr>
              <a:t>5 Win Lose Win  Win</a:t>
            </a:r>
          </a:p>
          <a:p>
            <a:pPr marL="914400" lvl="2" indent="0">
              <a:buNone/>
            </a:pPr>
            <a:r>
              <a:rPr lang="en-US" dirty="0">
                <a:sym typeface="Wingdings" panose="05000000000000000000" pitchFamily="2" charset="2"/>
              </a:rPr>
              <a:t>6 Win </a:t>
            </a:r>
            <a:r>
              <a:rPr lang="en-US" dirty="0" err="1">
                <a:sym typeface="Wingdings" panose="05000000000000000000" pitchFamily="2" charset="2"/>
              </a:rPr>
              <a:t>Win</a:t>
            </a:r>
            <a:r>
              <a:rPr lang="en-US" dirty="0">
                <a:sym typeface="Wingdings" panose="05000000000000000000" pitchFamily="2" charset="2"/>
              </a:rPr>
              <a:t>  Win</a:t>
            </a:r>
          </a:p>
          <a:p>
            <a:pPr marL="628650" lvl="2" indent="0">
              <a:buNone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en-US" sz="2400" dirty="0">
                <a:sym typeface="Wingdings" panose="05000000000000000000" pitchFamily="2" charset="2"/>
              </a:rPr>
              <a:t>Win degree space ={1,2,3,4,5,6}</a:t>
            </a:r>
          </a:p>
        </p:txBody>
      </p:sp>
      <p:sp>
        <p:nvSpPr>
          <p:cNvPr id="3" name="Freeform 102">
            <a:extLst>
              <a:ext uri="{FF2B5EF4-FFF2-40B4-BE49-F238E27FC236}">
                <a16:creationId xmlns:a16="http://schemas.microsoft.com/office/drawing/2014/main" id="{A865648A-4950-487E-8097-13541E5FF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32953D-AC96-49E5-A553-2205FBC81AEA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39745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54A8-D101-4B5F-BA02-ECA2EA20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2/4</a:t>
            </a:r>
          </a:p>
        </p:txBody>
      </p:sp>
      <p:sp>
        <p:nvSpPr>
          <p:cNvPr id="3" name="Freeform 102">
            <a:extLst>
              <a:ext uri="{FF2B5EF4-FFF2-40B4-BE49-F238E27FC236}">
                <a16:creationId xmlns:a16="http://schemas.microsoft.com/office/drawing/2014/main" id="{A865648A-4950-487E-8097-13541E5FF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32953D-AC96-49E5-A553-2205FBC81AEA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F84CE3-763C-4998-8B85-F12BF82D0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40" y="2236380"/>
            <a:ext cx="6658671" cy="447392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B4A77A0-A0A7-41ED-A04E-E58CD049641F}"/>
              </a:ext>
            </a:extLst>
          </p:cNvPr>
          <p:cNvSpPr/>
          <p:nvPr/>
        </p:nvSpPr>
        <p:spPr>
          <a:xfrm>
            <a:off x="838200" y="1510418"/>
            <a:ext cx="1047884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Example of spread 11 and win degree 4</a:t>
            </a:r>
          </a:p>
        </p:txBody>
      </p:sp>
    </p:spTree>
    <p:extLst>
      <p:ext uri="{BB962C8B-B14F-4D97-AF65-F5344CB8AC3E}">
        <p14:creationId xmlns:p14="http://schemas.microsoft.com/office/powerpoint/2010/main" val="473843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54A8-D101-4B5F-BA02-ECA2EA20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3/4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196129-F58F-40CC-8348-290709A7E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82994"/>
            <a:ext cx="6251317" cy="51267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Convert observations (spread and win degree) to 1D space collection</a:t>
            </a:r>
          </a:p>
          <a:p>
            <a:r>
              <a:rPr lang="en-US" dirty="0"/>
              <a:t>Mapping table (23x6)</a:t>
            </a:r>
          </a:p>
          <a:p>
            <a:pPr lvl="1"/>
            <a:r>
              <a:rPr lang="en-US" dirty="0"/>
              <a:t>Columns: win degree</a:t>
            </a:r>
          </a:p>
          <a:p>
            <a:pPr lvl="1"/>
            <a:r>
              <a:rPr lang="en-US" dirty="0"/>
              <a:t>Rows: spread</a:t>
            </a:r>
          </a:p>
          <a:p>
            <a:pPr lvl="1"/>
            <a:r>
              <a:rPr lang="en-US" dirty="0"/>
              <a:t>Space = {1,…,28}</a:t>
            </a:r>
          </a:p>
          <a:p>
            <a:pPr lvl="1"/>
            <a:r>
              <a:rPr lang="en-US" dirty="0"/>
              <a:t>Step between values 1</a:t>
            </a:r>
          </a:p>
          <a:p>
            <a:pPr lvl="1"/>
            <a:r>
              <a:rPr lang="en-US" dirty="0"/>
              <a:t>Same spreads, higher win degree correlates to higher value (arrow A)</a:t>
            </a:r>
          </a:p>
          <a:p>
            <a:pPr lvl="1"/>
            <a:r>
              <a:rPr lang="en-US" dirty="0"/>
              <a:t>Same win degrees, lower spread correlates to higher value (arrow B)</a:t>
            </a:r>
          </a:p>
          <a:p>
            <a:r>
              <a:rPr lang="en-US" dirty="0">
                <a:sym typeface="Wingdings" panose="05000000000000000000" pitchFamily="2" charset="2"/>
              </a:rPr>
              <a:t>Use mapping table for each match in the tournament and map each observation to one value from {1,…,28}</a:t>
            </a:r>
          </a:p>
        </p:txBody>
      </p:sp>
      <p:sp>
        <p:nvSpPr>
          <p:cNvPr id="3" name="Freeform 102">
            <a:extLst>
              <a:ext uri="{FF2B5EF4-FFF2-40B4-BE49-F238E27FC236}">
                <a16:creationId xmlns:a16="http://schemas.microsoft.com/office/drawing/2014/main" id="{A865648A-4950-487E-8097-13541E5FF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32953D-AC96-49E5-A553-2205FBC81AEA}"/>
              </a:ext>
            </a:extLst>
          </p:cNvPr>
          <p:cNvSpPr txBox="1"/>
          <p:nvPr/>
        </p:nvSpPr>
        <p:spPr>
          <a:xfrm>
            <a:off x="11907454" y="648118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06A7AD-A36C-4C8F-9C4C-42608F84F7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127" y="474405"/>
            <a:ext cx="4474195" cy="623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220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4AA570B-2ADB-4007-A213-4D2A80CDF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62" y="2451493"/>
            <a:ext cx="11979876" cy="38285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4254A8-D101-4B5F-BA02-ECA2EA20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4/4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BA88FF6-2022-4B3F-8251-F924FE6DA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990006" cy="4351338"/>
          </a:xfrm>
        </p:spPr>
        <p:txBody>
          <a:bodyPr/>
          <a:lstStyle/>
          <a:p>
            <a:r>
              <a:rPr lang="en-US" dirty="0"/>
              <a:t>Outcome of the dataset after mapping (75x5)</a:t>
            </a:r>
          </a:p>
        </p:txBody>
      </p:sp>
      <p:sp>
        <p:nvSpPr>
          <p:cNvPr id="3" name="Freeform 102">
            <a:extLst>
              <a:ext uri="{FF2B5EF4-FFF2-40B4-BE49-F238E27FC236}">
                <a16:creationId xmlns:a16="http://schemas.microsoft.com/office/drawing/2014/main" id="{57FDEB31-3072-41F8-A061-FA4ADF7AF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CD77CA-AC7A-431C-BDCE-182429063CC0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67647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54A8-D101-4B5F-BA02-ECA2EA20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11A17A-E189-4009-AAC4-9D3B1483D1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814732" cy="4351338"/>
          </a:xfrm>
        </p:spPr>
        <p:txBody>
          <a:bodyPr>
            <a:normAutofit/>
          </a:bodyPr>
          <a:lstStyle/>
          <a:p>
            <a:r>
              <a:rPr lang="en-US" dirty="0"/>
              <a:t>Priors</a:t>
            </a:r>
          </a:p>
          <a:p>
            <a:pPr lvl="1"/>
            <a:r>
              <a:rPr lang="en-US" dirty="0"/>
              <a:t>Uniform (weak prior) </a:t>
            </a:r>
          </a:p>
          <a:p>
            <a:pPr lvl="1"/>
            <a:r>
              <a:rPr lang="en-US" dirty="0"/>
              <a:t>Inverse Gamma (on variance, conjugate prior to the normal likelihood)</a:t>
            </a:r>
          </a:p>
          <a:p>
            <a:r>
              <a:rPr lang="en-US" dirty="0"/>
              <a:t>Likelihood</a:t>
            </a:r>
          </a:p>
          <a:p>
            <a:pPr lvl="1"/>
            <a:r>
              <a:rPr lang="en-US" dirty="0"/>
              <a:t>Normal</a:t>
            </a:r>
          </a:p>
          <a:p>
            <a:r>
              <a:rPr lang="en-US" dirty="0"/>
              <a:t>Models</a:t>
            </a:r>
          </a:p>
          <a:p>
            <a:pPr lvl="1"/>
            <a:r>
              <a:rPr lang="en-US" dirty="0"/>
              <a:t>Pooled with uniform prior</a:t>
            </a:r>
          </a:p>
          <a:p>
            <a:pPr lvl="1"/>
            <a:r>
              <a:rPr lang="en-US" dirty="0"/>
              <a:t>Pooled with inverse gamma prior</a:t>
            </a:r>
          </a:p>
          <a:p>
            <a:pPr lvl="1"/>
            <a:r>
              <a:rPr lang="en-US" dirty="0"/>
              <a:t>Hierarchical with uniform prior</a:t>
            </a:r>
          </a:p>
          <a:p>
            <a:pPr lvl="1"/>
            <a:r>
              <a:rPr lang="en-US" dirty="0"/>
              <a:t>Hierarchical with inverse gamma prior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Freeform 102">
            <a:extLst>
              <a:ext uri="{FF2B5EF4-FFF2-40B4-BE49-F238E27FC236}">
                <a16:creationId xmlns:a16="http://schemas.microsoft.com/office/drawing/2014/main" id="{7A0150C5-06F2-4A93-AE9B-342BFB5C8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B99274-6DB0-42AD-8E76-87E9982DD7DA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716272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54A8-D101-4B5F-BA02-ECA2EA20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 diagnostics 1/2</a:t>
            </a:r>
          </a:p>
        </p:txBody>
      </p:sp>
      <p:sp>
        <p:nvSpPr>
          <p:cNvPr id="59" name="Content Placeholder 58">
            <a:extLst>
              <a:ext uri="{FF2B5EF4-FFF2-40B4-BE49-F238E27FC236}">
                <a16:creationId xmlns:a16="http://schemas.microsoft.com/office/drawing/2014/main" id="{6C882BBC-C600-4A4F-A166-46C8C32029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1069254" cy="4351338"/>
          </a:xfrm>
        </p:spPr>
        <p:txBody>
          <a:bodyPr/>
          <a:lstStyle/>
          <a:p>
            <a:r>
              <a:rPr lang="en-US" dirty="0"/>
              <a:t>Pre-conditions</a:t>
            </a:r>
          </a:p>
          <a:p>
            <a:pPr lvl="1"/>
            <a:r>
              <a:rPr lang="en-US" dirty="0"/>
              <a:t>Stan’s default parameters</a:t>
            </a:r>
          </a:p>
          <a:p>
            <a:pPr lvl="1"/>
            <a:r>
              <a:rPr lang="en-US" dirty="0" err="1"/>
              <a:t>adapt_delta</a:t>
            </a:r>
            <a:r>
              <a:rPr lang="en-US" dirty="0"/>
              <a:t>=0.9</a:t>
            </a:r>
          </a:p>
          <a:p>
            <a:r>
              <a:rPr lang="en-US" dirty="0"/>
              <a:t>Validation criteria</a:t>
            </a:r>
          </a:p>
          <a:p>
            <a:pPr lvl="1"/>
            <a:r>
              <a:rPr lang="en-US" dirty="0" err="1"/>
              <a:t>Rhat</a:t>
            </a:r>
            <a:r>
              <a:rPr lang="en-US" dirty="0"/>
              <a:t> &lt; 1.1</a:t>
            </a:r>
          </a:p>
          <a:p>
            <a:pPr lvl="1"/>
            <a:r>
              <a:rPr lang="en-US" dirty="0"/>
              <a:t>Effective sample size high</a:t>
            </a:r>
          </a:p>
          <a:p>
            <a:pPr lvl="1"/>
            <a:r>
              <a:rPr lang="en-US" dirty="0"/>
              <a:t>Divergences 0</a:t>
            </a:r>
          </a:p>
          <a:p>
            <a:pPr lvl="1"/>
            <a:endParaRPr lang="en-US" dirty="0"/>
          </a:p>
        </p:txBody>
      </p:sp>
      <p:sp>
        <p:nvSpPr>
          <p:cNvPr id="42" name="Freeform 102">
            <a:extLst>
              <a:ext uri="{FF2B5EF4-FFF2-40B4-BE49-F238E27FC236}">
                <a16:creationId xmlns:a16="http://schemas.microsoft.com/office/drawing/2014/main" id="{AB8E32E4-D05D-4B95-8DB5-D9B772414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74F503A-B5CD-491F-8F4F-51334843F34B}"/>
              </a:ext>
            </a:extLst>
          </p:cNvPr>
          <p:cNvSpPr txBox="1"/>
          <p:nvPr/>
        </p:nvSpPr>
        <p:spPr>
          <a:xfrm>
            <a:off x="11907454" y="648118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351691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010EF210-2A3B-4D06-BD78-8A1799683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14250" y="3879802"/>
            <a:ext cx="2367224" cy="2367218"/>
          </a:xfrm>
          <a:prstGeom prst="ellipse">
            <a:avLst/>
          </a:prstGeom>
          <a:solidFill>
            <a:srgbClr val="66718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F739A7-D4BC-44B8-8F59-0C9E65450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70474" y="5094546"/>
            <a:ext cx="11025188" cy="50668"/>
          </a:xfrm>
          <a:prstGeom prst="rect">
            <a:avLst/>
          </a:prstGeom>
          <a:solidFill>
            <a:srgbClr val="303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E18A3DE-B9EE-4EEF-83E4-A8A7CD1FA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100035" y="4265586"/>
            <a:ext cx="1595654" cy="1595650"/>
          </a:xfrm>
          <a:prstGeom prst="ellipse">
            <a:avLst/>
          </a:prstGeom>
          <a:solidFill>
            <a:srgbClr val="30353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 descr="This is an icon of a trophy.">
            <a:extLst>
              <a:ext uri="{FF2B5EF4-FFF2-40B4-BE49-F238E27FC236}">
                <a16:creationId xmlns:a16="http://schemas.microsoft.com/office/drawing/2014/main" id="{EF4D7334-BDCF-4DE7-8059-6DCFC503E1D5}"/>
              </a:ext>
            </a:extLst>
          </p:cNvPr>
          <p:cNvGrpSpPr/>
          <p:nvPr/>
        </p:nvGrpSpPr>
        <p:grpSpPr>
          <a:xfrm>
            <a:off x="10569815" y="4682723"/>
            <a:ext cx="656095" cy="761376"/>
            <a:chOff x="-1892703" y="1944681"/>
            <a:chExt cx="3284538" cy="3811588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8FFA13C3-9CD4-41C9-B17E-5D5AD668A7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892703" y="1944681"/>
              <a:ext cx="3284538" cy="3811588"/>
            </a:xfrm>
            <a:custGeom>
              <a:avLst/>
              <a:gdLst>
                <a:gd name="T0" fmla="*/ 1611 w 1764"/>
                <a:gd name="T1" fmla="*/ 145 h 2048"/>
                <a:gd name="T2" fmla="*/ 1468 w 1764"/>
                <a:gd name="T3" fmla="*/ 100 h 2048"/>
                <a:gd name="T4" fmla="*/ 397 w 1764"/>
                <a:gd name="T5" fmla="*/ 0 h 2048"/>
                <a:gd name="T6" fmla="*/ 296 w 1764"/>
                <a:gd name="T7" fmla="*/ 145 h 2048"/>
                <a:gd name="T8" fmla="*/ 40 w 1764"/>
                <a:gd name="T9" fmla="*/ 197 h 2048"/>
                <a:gd name="T10" fmla="*/ 397 w 1764"/>
                <a:gd name="T11" fmla="*/ 863 h 2048"/>
                <a:gd name="T12" fmla="*/ 735 w 1764"/>
                <a:gd name="T13" fmla="*/ 1251 h 2048"/>
                <a:gd name="T14" fmla="*/ 567 w 1764"/>
                <a:gd name="T15" fmla="*/ 1483 h 2048"/>
                <a:gd name="T16" fmla="*/ 531 w 1764"/>
                <a:gd name="T17" fmla="*/ 1746 h 2048"/>
                <a:gd name="T18" fmla="*/ 301 w 1764"/>
                <a:gd name="T19" fmla="*/ 1888 h 2048"/>
                <a:gd name="T20" fmla="*/ 348 w 1764"/>
                <a:gd name="T21" fmla="*/ 2048 h 2048"/>
                <a:gd name="T22" fmla="*/ 1468 w 1764"/>
                <a:gd name="T23" fmla="*/ 2001 h 2048"/>
                <a:gd name="T24" fmla="*/ 1325 w 1764"/>
                <a:gd name="T25" fmla="*/ 1746 h 2048"/>
                <a:gd name="T26" fmla="*/ 1237 w 1764"/>
                <a:gd name="T27" fmla="*/ 1529 h 2048"/>
                <a:gd name="T28" fmla="*/ 1200 w 1764"/>
                <a:gd name="T29" fmla="*/ 1482 h 2048"/>
                <a:gd name="T30" fmla="*/ 1303 w 1764"/>
                <a:gd name="T31" fmla="*/ 992 h 2048"/>
                <a:gd name="T32" fmla="*/ 1757 w 1764"/>
                <a:gd name="T33" fmla="*/ 316 h 2048"/>
                <a:gd name="T34" fmla="*/ 101 w 1764"/>
                <a:gd name="T35" fmla="*/ 301 h 2048"/>
                <a:gd name="T36" fmla="*/ 153 w 1764"/>
                <a:gd name="T37" fmla="*/ 240 h 2048"/>
                <a:gd name="T38" fmla="*/ 296 w 1764"/>
                <a:gd name="T39" fmla="*/ 327 h 2048"/>
                <a:gd name="T40" fmla="*/ 101 w 1764"/>
                <a:gd name="T41" fmla="*/ 301 h 2048"/>
                <a:gd name="T42" fmla="*/ 1373 w 1764"/>
                <a:gd name="T43" fmla="*/ 1888 h 2048"/>
                <a:gd name="T44" fmla="*/ 396 w 1764"/>
                <a:gd name="T45" fmla="*/ 1953 h 2048"/>
                <a:gd name="T46" fmla="*/ 443 w 1764"/>
                <a:gd name="T47" fmla="*/ 1841 h 2048"/>
                <a:gd name="T48" fmla="*/ 1143 w 1764"/>
                <a:gd name="T49" fmla="*/ 1576 h 2048"/>
                <a:gd name="T50" fmla="*/ 626 w 1764"/>
                <a:gd name="T51" fmla="*/ 1746 h 2048"/>
                <a:gd name="T52" fmla="*/ 1143 w 1764"/>
                <a:gd name="T53" fmla="*/ 1576 h 2048"/>
                <a:gd name="T54" fmla="*/ 782 w 1764"/>
                <a:gd name="T55" fmla="*/ 1439 h 2048"/>
                <a:gd name="T56" fmla="*/ 882 w 1764"/>
                <a:gd name="T57" fmla="*/ 1280 h 2048"/>
                <a:gd name="T58" fmla="*/ 1019 w 1764"/>
                <a:gd name="T59" fmla="*/ 1481 h 2048"/>
                <a:gd name="T60" fmla="*/ 1373 w 1764"/>
                <a:gd name="T61" fmla="*/ 327 h 2048"/>
                <a:gd name="T62" fmla="*/ 882 w 1764"/>
                <a:gd name="T63" fmla="*/ 1186 h 2048"/>
                <a:gd name="T64" fmla="*/ 391 w 1764"/>
                <a:gd name="T65" fmla="*/ 327 h 2048"/>
                <a:gd name="T66" fmla="*/ 397 w 1764"/>
                <a:gd name="T67" fmla="*/ 95 h 2048"/>
                <a:gd name="T68" fmla="*/ 1373 w 1764"/>
                <a:gd name="T69" fmla="*/ 100 h 2048"/>
                <a:gd name="T70" fmla="*/ 1663 w 1764"/>
                <a:gd name="T71" fmla="*/ 301 h 2048"/>
                <a:gd name="T72" fmla="*/ 1468 w 1764"/>
                <a:gd name="T73" fmla="*/ 327 h 2048"/>
                <a:gd name="T74" fmla="*/ 1611 w 1764"/>
                <a:gd name="T75" fmla="*/ 240 h 2048"/>
                <a:gd name="T76" fmla="*/ 1663 w 1764"/>
                <a:gd name="T77" fmla="*/ 301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64" h="2048">
                  <a:moveTo>
                    <a:pt x="1724" y="197"/>
                  </a:moveTo>
                  <a:cubicBezTo>
                    <a:pt x="1696" y="164"/>
                    <a:pt x="1654" y="145"/>
                    <a:pt x="1611" y="145"/>
                  </a:cubicBezTo>
                  <a:cubicBezTo>
                    <a:pt x="1468" y="145"/>
                    <a:pt x="1468" y="145"/>
                    <a:pt x="1468" y="145"/>
                  </a:cubicBezTo>
                  <a:cubicBezTo>
                    <a:pt x="1468" y="100"/>
                    <a:pt x="1468" y="100"/>
                    <a:pt x="1468" y="100"/>
                  </a:cubicBezTo>
                  <a:cubicBezTo>
                    <a:pt x="1468" y="45"/>
                    <a:pt x="1423" y="0"/>
                    <a:pt x="1367" y="0"/>
                  </a:cubicBezTo>
                  <a:cubicBezTo>
                    <a:pt x="397" y="0"/>
                    <a:pt x="397" y="0"/>
                    <a:pt x="397" y="0"/>
                  </a:cubicBezTo>
                  <a:cubicBezTo>
                    <a:pt x="341" y="0"/>
                    <a:pt x="296" y="45"/>
                    <a:pt x="296" y="100"/>
                  </a:cubicBezTo>
                  <a:cubicBezTo>
                    <a:pt x="296" y="145"/>
                    <a:pt x="296" y="145"/>
                    <a:pt x="296" y="145"/>
                  </a:cubicBezTo>
                  <a:cubicBezTo>
                    <a:pt x="153" y="145"/>
                    <a:pt x="153" y="145"/>
                    <a:pt x="153" y="145"/>
                  </a:cubicBezTo>
                  <a:cubicBezTo>
                    <a:pt x="110" y="145"/>
                    <a:pt x="68" y="164"/>
                    <a:pt x="40" y="197"/>
                  </a:cubicBezTo>
                  <a:cubicBezTo>
                    <a:pt x="12" y="230"/>
                    <a:pt x="0" y="274"/>
                    <a:pt x="7" y="316"/>
                  </a:cubicBezTo>
                  <a:cubicBezTo>
                    <a:pt x="45" y="547"/>
                    <a:pt x="190" y="751"/>
                    <a:pt x="397" y="863"/>
                  </a:cubicBezTo>
                  <a:cubicBezTo>
                    <a:pt x="416" y="909"/>
                    <a:pt x="437" y="952"/>
                    <a:pt x="461" y="992"/>
                  </a:cubicBezTo>
                  <a:cubicBezTo>
                    <a:pt x="537" y="1120"/>
                    <a:pt x="631" y="1208"/>
                    <a:pt x="735" y="1251"/>
                  </a:cubicBezTo>
                  <a:cubicBezTo>
                    <a:pt x="746" y="1357"/>
                    <a:pt x="675" y="1458"/>
                    <a:pt x="568" y="1482"/>
                  </a:cubicBezTo>
                  <a:cubicBezTo>
                    <a:pt x="568" y="1483"/>
                    <a:pt x="568" y="1483"/>
                    <a:pt x="567" y="1483"/>
                  </a:cubicBezTo>
                  <a:cubicBezTo>
                    <a:pt x="547" y="1488"/>
                    <a:pt x="531" y="1506"/>
                    <a:pt x="531" y="1529"/>
                  </a:cubicBezTo>
                  <a:cubicBezTo>
                    <a:pt x="531" y="1746"/>
                    <a:pt x="531" y="1746"/>
                    <a:pt x="531" y="1746"/>
                  </a:cubicBezTo>
                  <a:cubicBezTo>
                    <a:pt x="443" y="1746"/>
                    <a:pt x="443" y="1746"/>
                    <a:pt x="443" y="1746"/>
                  </a:cubicBezTo>
                  <a:cubicBezTo>
                    <a:pt x="365" y="1746"/>
                    <a:pt x="301" y="1810"/>
                    <a:pt x="301" y="1888"/>
                  </a:cubicBezTo>
                  <a:cubicBezTo>
                    <a:pt x="301" y="2001"/>
                    <a:pt x="301" y="2001"/>
                    <a:pt x="301" y="2001"/>
                  </a:cubicBezTo>
                  <a:cubicBezTo>
                    <a:pt x="301" y="2027"/>
                    <a:pt x="322" y="2048"/>
                    <a:pt x="348" y="2048"/>
                  </a:cubicBezTo>
                  <a:cubicBezTo>
                    <a:pt x="1420" y="2048"/>
                    <a:pt x="1420" y="2048"/>
                    <a:pt x="1420" y="2048"/>
                  </a:cubicBezTo>
                  <a:cubicBezTo>
                    <a:pt x="1446" y="2048"/>
                    <a:pt x="1468" y="2027"/>
                    <a:pt x="1468" y="2001"/>
                  </a:cubicBezTo>
                  <a:cubicBezTo>
                    <a:pt x="1468" y="1888"/>
                    <a:pt x="1468" y="1888"/>
                    <a:pt x="1468" y="1888"/>
                  </a:cubicBezTo>
                  <a:cubicBezTo>
                    <a:pt x="1468" y="1810"/>
                    <a:pt x="1404" y="1746"/>
                    <a:pt x="1325" y="1746"/>
                  </a:cubicBezTo>
                  <a:cubicBezTo>
                    <a:pt x="1237" y="1746"/>
                    <a:pt x="1237" y="1746"/>
                    <a:pt x="1237" y="1746"/>
                  </a:cubicBezTo>
                  <a:cubicBezTo>
                    <a:pt x="1237" y="1529"/>
                    <a:pt x="1237" y="1529"/>
                    <a:pt x="1237" y="1529"/>
                  </a:cubicBezTo>
                  <a:cubicBezTo>
                    <a:pt x="1237" y="1506"/>
                    <a:pt x="1222" y="1488"/>
                    <a:pt x="1201" y="1483"/>
                  </a:cubicBezTo>
                  <a:cubicBezTo>
                    <a:pt x="1201" y="1483"/>
                    <a:pt x="1201" y="1483"/>
                    <a:pt x="1200" y="1482"/>
                  </a:cubicBezTo>
                  <a:cubicBezTo>
                    <a:pt x="1093" y="1458"/>
                    <a:pt x="1022" y="1356"/>
                    <a:pt x="1033" y="1249"/>
                  </a:cubicBezTo>
                  <a:cubicBezTo>
                    <a:pt x="1136" y="1205"/>
                    <a:pt x="1228" y="1118"/>
                    <a:pt x="1303" y="992"/>
                  </a:cubicBezTo>
                  <a:cubicBezTo>
                    <a:pt x="1327" y="952"/>
                    <a:pt x="1349" y="909"/>
                    <a:pt x="1367" y="863"/>
                  </a:cubicBezTo>
                  <a:cubicBezTo>
                    <a:pt x="1574" y="751"/>
                    <a:pt x="1719" y="547"/>
                    <a:pt x="1757" y="316"/>
                  </a:cubicBezTo>
                  <a:cubicBezTo>
                    <a:pt x="1764" y="274"/>
                    <a:pt x="1752" y="230"/>
                    <a:pt x="1724" y="197"/>
                  </a:cubicBezTo>
                  <a:close/>
                  <a:moveTo>
                    <a:pt x="101" y="301"/>
                  </a:moveTo>
                  <a:cubicBezTo>
                    <a:pt x="98" y="286"/>
                    <a:pt x="102" y="271"/>
                    <a:pt x="112" y="259"/>
                  </a:cubicBezTo>
                  <a:cubicBezTo>
                    <a:pt x="123" y="247"/>
                    <a:pt x="138" y="240"/>
                    <a:pt x="153" y="240"/>
                  </a:cubicBezTo>
                  <a:cubicBezTo>
                    <a:pt x="296" y="240"/>
                    <a:pt x="296" y="240"/>
                    <a:pt x="296" y="240"/>
                  </a:cubicBezTo>
                  <a:cubicBezTo>
                    <a:pt x="296" y="327"/>
                    <a:pt x="296" y="327"/>
                    <a:pt x="296" y="327"/>
                  </a:cubicBezTo>
                  <a:cubicBezTo>
                    <a:pt x="296" y="464"/>
                    <a:pt x="314" y="596"/>
                    <a:pt x="347" y="718"/>
                  </a:cubicBezTo>
                  <a:cubicBezTo>
                    <a:pt x="217" y="615"/>
                    <a:pt x="127" y="466"/>
                    <a:pt x="101" y="301"/>
                  </a:cubicBezTo>
                  <a:close/>
                  <a:moveTo>
                    <a:pt x="1325" y="1841"/>
                  </a:moveTo>
                  <a:cubicBezTo>
                    <a:pt x="1352" y="1841"/>
                    <a:pt x="1373" y="1862"/>
                    <a:pt x="1373" y="1888"/>
                  </a:cubicBezTo>
                  <a:cubicBezTo>
                    <a:pt x="1373" y="1953"/>
                    <a:pt x="1373" y="1953"/>
                    <a:pt x="1373" y="1953"/>
                  </a:cubicBezTo>
                  <a:cubicBezTo>
                    <a:pt x="396" y="1953"/>
                    <a:pt x="396" y="1953"/>
                    <a:pt x="396" y="1953"/>
                  </a:cubicBezTo>
                  <a:cubicBezTo>
                    <a:pt x="396" y="1888"/>
                    <a:pt x="396" y="1888"/>
                    <a:pt x="396" y="1888"/>
                  </a:cubicBezTo>
                  <a:cubicBezTo>
                    <a:pt x="396" y="1862"/>
                    <a:pt x="417" y="1841"/>
                    <a:pt x="443" y="1841"/>
                  </a:cubicBezTo>
                  <a:lnTo>
                    <a:pt x="1325" y="1841"/>
                  </a:lnTo>
                  <a:close/>
                  <a:moveTo>
                    <a:pt x="1143" y="1576"/>
                  </a:moveTo>
                  <a:cubicBezTo>
                    <a:pt x="1143" y="1746"/>
                    <a:pt x="1143" y="1746"/>
                    <a:pt x="1143" y="1746"/>
                  </a:cubicBezTo>
                  <a:cubicBezTo>
                    <a:pt x="626" y="1746"/>
                    <a:pt x="626" y="1746"/>
                    <a:pt x="626" y="1746"/>
                  </a:cubicBezTo>
                  <a:cubicBezTo>
                    <a:pt x="626" y="1576"/>
                    <a:pt x="626" y="1576"/>
                    <a:pt x="626" y="1576"/>
                  </a:cubicBezTo>
                  <a:lnTo>
                    <a:pt x="1143" y="1576"/>
                  </a:lnTo>
                  <a:close/>
                  <a:moveTo>
                    <a:pt x="750" y="1481"/>
                  </a:moveTo>
                  <a:cubicBezTo>
                    <a:pt x="762" y="1468"/>
                    <a:pt x="773" y="1454"/>
                    <a:pt x="782" y="1439"/>
                  </a:cubicBezTo>
                  <a:cubicBezTo>
                    <a:pt x="814" y="1390"/>
                    <a:pt x="830" y="1334"/>
                    <a:pt x="831" y="1277"/>
                  </a:cubicBezTo>
                  <a:cubicBezTo>
                    <a:pt x="848" y="1279"/>
                    <a:pt x="865" y="1280"/>
                    <a:pt x="882" y="1280"/>
                  </a:cubicBezTo>
                  <a:cubicBezTo>
                    <a:pt x="901" y="1280"/>
                    <a:pt x="919" y="1279"/>
                    <a:pt x="937" y="1276"/>
                  </a:cubicBezTo>
                  <a:cubicBezTo>
                    <a:pt x="939" y="1353"/>
                    <a:pt x="968" y="1426"/>
                    <a:pt x="1019" y="1481"/>
                  </a:cubicBezTo>
                  <a:cubicBezTo>
                    <a:pt x="750" y="1481"/>
                    <a:pt x="750" y="1481"/>
                    <a:pt x="750" y="1481"/>
                  </a:cubicBezTo>
                  <a:close/>
                  <a:moveTo>
                    <a:pt x="1373" y="327"/>
                  </a:moveTo>
                  <a:cubicBezTo>
                    <a:pt x="1373" y="561"/>
                    <a:pt x="1319" y="780"/>
                    <a:pt x="1222" y="943"/>
                  </a:cubicBezTo>
                  <a:cubicBezTo>
                    <a:pt x="1129" y="1100"/>
                    <a:pt x="1008" y="1186"/>
                    <a:pt x="882" y="1186"/>
                  </a:cubicBezTo>
                  <a:cubicBezTo>
                    <a:pt x="756" y="1186"/>
                    <a:pt x="635" y="1100"/>
                    <a:pt x="542" y="943"/>
                  </a:cubicBezTo>
                  <a:cubicBezTo>
                    <a:pt x="445" y="780"/>
                    <a:pt x="391" y="561"/>
                    <a:pt x="391" y="327"/>
                  </a:cubicBezTo>
                  <a:cubicBezTo>
                    <a:pt x="391" y="100"/>
                    <a:pt x="391" y="100"/>
                    <a:pt x="391" y="100"/>
                  </a:cubicBezTo>
                  <a:cubicBezTo>
                    <a:pt x="391" y="97"/>
                    <a:pt x="394" y="95"/>
                    <a:pt x="397" y="95"/>
                  </a:cubicBezTo>
                  <a:cubicBezTo>
                    <a:pt x="1367" y="95"/>
                    <a:pt x="1367" y="95"/>
                    <a:pt x="1367" y="95"/>
                  </a:cubicBezTo>
                  <a:cubicBezTo>
                    <a:pt x="1370" y="95"/>
                    <a:pt x="1373" y="97"/>
                    <a:pt x="1373" y="100"/>
                  </a:cubicBezTo>
                  <a:lnTo>
                    <a:pt x="1373" y="327"/>
                  </a:lnTo>
                  <a:close/>
                  <a:moveTo>
                    <a:pt x="1663" y="301"/>
                  </a:moveTo>
                  <a:cubicBezTo>
                    <a:pt x="1637" y="466"/>
                    <a:pt x="1547" y="615"/>
                    <a:pt x="1417" y="718"/>
                  </a:cubicBezTo>
                  <a:cubicBezTo>
                    <a:pt x="1450" y="596"/>
                    <a:pt x="1468" y="464"/>
                    <a:pt x="1468" y="327"/>
                  </a:cubicBezTo>
                  <a:cubicBezTo>
                    <a:pt x="1468" y="240"/>
                    <a:pt x="1468" y="240"/>
                    <a:pt x="1468" y="240"/>
                  </a:cubicBezTo>
                  <a:cubicBezTo>
                    <a:pt x="1611" y="240"/>
                    <a:pt x="1611" y="240"/>
                    <a:pt x="1611" y="240"/>
                  </a:cubicBezTo>
                  <a:cubicBezTo>
                    <a:pt x="1626" y="240"/>
                    <a:pt x="1641" y="247"/>
                    <a:pt x="1652" y="259"/>
                  </a:cubicBezTo>
                  <a:cubicBezTo>
                    <a:pt x="1662" y="271"/>
                    <a:pt x="1666" y="286"/>
                    <a:pt x="1663" y="3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B5A84BFC-8B44-4F9A-BD6D-C0FE544099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795744" y="2462202"/>
              <a:ext cx="1090612" cy="1039809"/>
            </a:xfrm>
            <a:custGeom>
              <a:avLst/>
              <a:gdLst>
                <a:gd name="T0" fmla="*/ 581 w 586"/>
                <a:gd name="T1" fmla="*/ 209 h 559"/>
                <a:gd name="T2" fmla="*/ 543 w 586"/>
                <a:gd name="T3" fmla="*/ 176 h 559"/>
                <a:gd name="T4" fmla="*/ 399 w 586"/>
                <a:gd name="T5" fmla="*/ 156 h 559"/>
                <a:gd name="T6" fmla="*/ 336 w 586"/>
                <a:gd name="T7" fmla="*/ 26 h 559"/>
                <a:gd name="T8" fmla="*/ 293 w 586"/>
                <a:gd name="T9" fmla="*/ 0 h 559"/>
                <a:gd name="T10" fmla="*/ 250 w 586"/>
                <a:gd name="T11" fmla="*/ 26 h 559"/>
                <a:gd name="T12" fmla="*/ 187 w 586"/>
                <a:gd name="T13" fmla="*/ 156 h 559"/>
                <a:gd name="T14" fmla="*/ 44 w 586"/>
                <a:gd name="T15" fmla="*/ 176 h 559"/>
                <a:gd name="T16" fmla="*/ 5 w 586"/>
                <a:gd name="T17" fmla="*/ 209 h 559"/>
                <a:gd name="T18" fmla="*/ 17 w 586"/>
                <a:gd name="T19" fmla="*/ 257 h 559"/>
                <a:gd name="T20" fmla="*/ 121 w 586"/>
                <a:gd name="T21" fmla="*/ 358 h 559"/>
                <a:gd name="T22" fmla="*/ 96 w 586"/>
                <a:gd name="T23" fmla="*/ 501 h 559"/>
                <a:gd name="T24" fmla="*/ 115 w 586"/>
                <a:gd name="T25" fmla="*/ 547 h 559"/>
                <a:gd name="T26" fmla="*/ 165 w 586"/>
                <a:gd name="T27" fmla="*/ 551 h 559"/>
                <a:gd name="T28" fmla="*/ 293 w 586"/>
                <a:gd name="T29" fmla="*/ 483 h 559"/>
                <a:gd name="T30" fmla="*/ 421 w 586"/>
                <a:gd name="T31" fmla="*/ 551 h 559"/>
                <a:gd name="T32" fmla="*/ 443 w 586"/>
                <a:gd name="T33" fmla="*/ 556 h 559"/>
                <a:gd name="T34" fmla="*/ 471 w 586"/>
                <a:gd name="T35" fmla="*/ 547 h 559"/>
                <a:gd name="T36" fmla="*/ 490 w 586"/>
                <a:gd name="T37" fmla="*/ 501 h 559"/>
                <a:gd name="T38" fmla="*/ 465 w 586"/>
                <a:gd name="T39" fmla="*/ 358 h 559"/>
                <a:gd name="T40" fmla="*/ 569 w 586"/>
                <a:gd name="T41" fmla="*/ 257 h 559"/>
                <a:gd name="T42" fmla="*/ 581 w 586"/>
                <a:gd name="T43" fmla="*/ 209 h 559"/>
                <a:gd name="T44" fmla="*/ 381 w 586"/>
                <a:gd name="T45" fmla="*/ 308 h 559"/>
                <a:gd name="T46" fmla="*/ 368 w 586"/>
                <a:gd name="T47" fmla="*/ 350 h 559"/>
                <a:gd name="T48" fmla="*/ 380 w 586"/>
                <a:gd name="T49" fmla="*/ 422 h 559"/>
                <a:gd name="T50" fmla="*/ 315 w 586"/>
                <a:gd name="T51" fmla="*/ 388 h 559"/>
                <a:gd name="T52" fmla="*/ 293 w 586"/>
                <a:gd name="T53" fmla="*/ 382 h 559"/>
                <a:gd name="T54" fmla="*/ 271 w 586"/>
                <a:gd name="T55" fmla="*/ 388 h 559"/>
                <a:gd name="T56" fmla="*/ 206 w 586"/>
                <a:gd name="T57" fmla="*/ 422 h 559"/>
                <a:gd name="T58" fmla="*/ 218 w 586"/>
                <a:gd name="T59" fmla="*/ 350 h 559"/>
                <a:gd name="T60" fmla="*/ 205 w 586"/>
                <a:gd name="T61" fmla="*/ 308 h 559"/>
                <a:gd name="T62" fmla="*/ 152 w 586"/>
                <a:gd name="T63" fmla="*/ 256 h 559"/>
                <a:gd name="T64" fmla="*/ 225 w 586"/>
                <a:gd name="T65" fmla="*/ 246 h 559"/>
                <a:gd name="T66" fmla="*/ 261 w 586"/>
                <a:gd name="T67" fmla="*/ 220 h 559"/>
                <a:gd name="T68" fmla="*/ 293 w 586"/>
                <a:gd name="T69" fmla="*/ 154 h 559"/>
                <a:gd name="T70" fmla="*/ 325 w 586"/>
                <a:gd name="T71" fmla="*/ 220 h 559"/>
                <a:gd name="T72" fmla="*/ 361 w 586"/>
                <a:gd name="T73" fmla="*/ 246 h 559"/>
                <a:gd name="T74" fmla="*/ 434 w 586"/>
                <a:gd name="T75" fmla="*/ 256 h 559"/>
                <a:gd name="T76" fmla="*/ 381 w 586"/>
                <a:gd name="T77" fmla="*/ 308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86" h="559">
                  <a:moveTo>
                    <a:pt x="581" y="209"/>
                  </a:moveTo>
                  <a:cubicBezTo>
                    <a:pt x="575" y="191"/>
                    <a:pt x="560" y="179"/>
                    <a:pt x="543" y="176"/>
                  </a:cubicBezTo>
                  <a:cubicBezTo>
                    <a:pt x="399" y="156"/>
                    <a:pt x="399" y="156"/>
                    <a:pt x="399" y="156"/>
                  </a:cubicBezTo>
                  <a:cubicBezTo>
                    <a:pt x="336" y="26"/>
                    <a:pt x="336" y="26"/>
                    <a:pt x="336" y="26"/>
                  </a:cubicBezTo>
                  <a:cubicBezTo>
                    <a:pt x="328" y="10"/>
                    <a:pt x="311" y="0"/>
                    <a:pt x="293" y="0"/>
                  </a:cubicBezTo>
                  <a:cubicBezTo>
                    <a:pt x="275" y="0"/>
                    <a:pt x="258" y="10"/>
                    <a:pt x="250" y="26"/>
                  </a:cubicBezTo>
                  <a:cubicBezTo>
                    <a:pt x="187" y="156"/>
                    <a:pt x="187" y="156"/>
                    <a:pt x="187" y="156"/>
                  </a:cubicBezTo>
                  <a:cubicBezTo>
                    <a:pt x="44" y="176"/>
                    <a:pt x="44" y="176"/>
                    <a:pt x="44" y="176"/>
                  </a:cubicBezTo>
                  <a:cubicBezTo>
                    <a:pt x="26" y="179"/>
                    <a:pt x="11" y="191"/>
                    <a:pt x="5" y="209"/>
                  </a:cubicBezTo>
                  <a:cubicBezTo>
                    <a:pt x="0" y="226"/>
                    <a:pt x="4" y="245"/>
                    <a:pt x="17" y="257"/>
                  </a:cubicBezTo>
                  <a:cubicBezTo>
                    <a:pt x="121" y="358"/>
                    <a:pt x="121" y="358"/>
                    <a:pt x="121" y="358"/>
                  </a:cubicBezTo>
                  <a:cubicBezTo>
                    <a:pt x="96" y="501"/>
                    <a:pt x="96" y="501"/>
                    <a:pt x="96" y="501"/>
                  </a:cubicBezTo>
                  <a:cubicBezTo>
                    <a:pt x="93" y="518"/>
                    <a:pt x="101" y="536"/>
                    <a:pt x="115" y="547"/>
                  </a:cubicBezTo>
                  <a:cubicBezTo>
                    <a:pt x="130" y="558"/>
                    <a:pt x="149" y="559"/>
                    <a:pt x="165" y="551"/>
                  </a:cubicBezTo>
                  <a:cubicBezTo>
                    <a:pt x="293" y="483"/>
                    <a:pt x="293" y="483"/>
                    <a:pt x="293" y="483"/>
                  </a:cubicBezTo>
                  <a:cubicBezTo>
                    <a:pt x="421" y="551"/>
                    <a:pt x="421" y="551"/>
                    <a:pt x="421" y="551"/>
                  </a:cubicBezTo>
                  <a:cubicBezTo>
                    <a:pt x="428" y="554"/>
                    <a:pt x="435" y="556"/>
                    <a:pt x="443" y="556"/>
                  </a:cubicBezTo>
                  <a:cubicBezTo>
                    <a:pt x="453" y="556"/>
                    <a:pt x="463" y="553"/>
                    <a:pt x="471" y="547"/>
                  </a:cubicBezTo>
                  <a:cubicBezTo>
                    <a:pt x="485" y="536"/>
                    <a:pt x="493" y="518"/>
                    <a:pt x="490" y="501"/>
                  </a:cubicBezTo>
                  <a:cubicBezTo>
                    <a:pt x="465" y="358"/>
                    <a:pt x="465" y="358"/>
                    <a:pt x="465" y="358"/>
                  </a:cubicBezTo>
                  <a:cubicBezTo>
                    <a:pt x="569" y="257"/>
                    <a:pt x="569" y="257"/>
                    <a:pt x="569" y="257"/>
                  </a:cubicBezTo>
                  <a:cubicBezTo>
                    <a:pt x="582" y="245"/>
                    <a:pt x="586" y="226"/>
                    <a:pt x="581" y="209"/>
                  </a:cubicBezTo>
                  <a:close/>
                  <a:moveTo>
                    <a:pt x="381" y="308"/>
                  </a:moveTo>
                  <a:cubicBezTo>
                    <a:pt x="370" y="319"/>
                    <a:pt x="365" y="334"/>
                    <a:pt x="368" y="350"/>
                  </a:cubicBezTo>
                  <a:cubicBezTo>
                    <a:pt x="380" y="422"/>
                    <a:pt x="380" y="422"/>
                    <a:pt x="380" y="422"/>
                  </a:cubicBezTo>
                  <a:cubicBezTo>
                    <a:pt x="315" y="388"/>
                    <a:pt x="315" y="388"/>
                    <a:pt x="315" y="388"/>
                  </a:cubicBezTo>
                  <a:cubicBezTo>
                    <a:pt x="308" y="384"/>
                    <a:pt x="301" y="382"/>
                    <a:pt x="293" y="382"/>
                  </a:cubicBezTo>
                  <a:cubicBezTo>
                    <a:pt x="285" y="382"/>
                    <a:pt x="278" y="384"/>
                    <a:pt x="271" y="388"/>
                  </a:cubicBezTo>
                  <a:cubicBezTo>
                    <a:pt x="206" y="422"/>
                    <a:pt x="206" y="422"/>
                    <a:pt x="206" y="422"/>
                  </a:cubicBezTo>
                  <a:cubicBezTo>
                    <a:pt x="218" y="350"/>
                    <a:pt x="218" y="350"/>
                    <a:pt x="218" y="350"/>
                  </a:cubicBezTo>
                  <a:cubicBezTo>
                    <a:pt x="221" y="334"/>
                    <a:pt x="216" y="319"/>
                    <a:pt x="205" y="308"/>
                  </a:cubicBezTo>
                  <a:cubicBezTo>
                    <a:pt x="152" y="256"/>
                    <a:pt x="152" y="256"/>
                    <a:pt x="152" y="256"/>
                  </a:cubicBezTo>
                  <a:cubicBezTo>
                    <a:pt x="225" y="246"/>
                    <a:pt x="225" y="246"/>
                    <a:pt x="225" y="246"/>
                  </a:cubicBezTo>
                  <a:cubicBezTo>
                    <a:pt x="240" y="244"/>
                    <a:pt x="254" y="234"/>
                    <a:pt x="261" y="220"/>
                  </a:cubicBezTo>
                  <a:cubicBezTo>
                    <a:pt x="293" y="154"/>
                    <a:pt x="293" y="154"/>
                    <a:pt x="293" y="154"/>
                  </a:cubicBezTo>
                  <a:cubicBezTo>
                    <a:pt x="325" y="220"/>
                    <a:pt x="325" y="220"/>
                    <a:pt x="325" y="220"/>
                  </a:cubicBezTo>
                  <a:cubicBezTo>
                    <a:pt x="332" y="234"/>
                    <a:pt x="346" y="244"/>
                    <a:pt x="361" y="246"/>
                  </a:cubicBezTo>
                  <a:cubicBezTo>
                    <a:pt x="434" y="256"/>
                    <a:pt x="434" y="256"/>
                    <a:pt x="434" y="256"/>
                  </a:cubicBezTo>
                  <a:lnTo>
                    <a:pt x="381" y="30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E72F6A-EBD3-4CFB-A5A4-A0F3B574E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240890" y="4359416"/>
            <a:ext cx="0" cy="705734"/>
          </a:xfrm>
          <a:prstGeom prst="line">
            <a:avLst/>
          </a:prstGeom>
          <a:ln w="19050">
            <a:solidFill>
              <a:srgbClr val="3035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227F612-6F32-4F2E-82A3-CC0AFD6A9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5690" y="4806080"/>
            <a:ext cx="630400" cy="630398"/>
          </a:xfrm>
          <a:prstGeom prst="ellipse">
            <a:avLst/>
          </a:prstGeom>
          <a:solidFill>
            <a:srgbClr val="30353F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187314-9AED-4F7F-9A3D-3379BCA74742}"/>
              </a:ext>
            </a:extLst>
          </p:cNvPr>
          <p:cNvSpPr txBox="1"/>
          <p:nvPr/>
        </p:nvSpPr>
        <p:spPr>
          <a:xfrm>
            <a:off x="1091810" y="5642276"/>
            <a:ext cx="29815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rgbClr val="30353F"/>
                </a:solidFill>
              </a:rPr>
              <a:t>OK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7AB2CA-55CC-454A-AAFA-FADE63667D23}"/>
              </a:ext>
            </a:extLst>
          </p:cNvPr>
          <p:cNvSpPr txBox="1"/>
          <p:nvPr/>
        </p:nvSpPr>
        <p:spPr>
          <a:xfrm>
            <a:off x="214122" y="3547279"/>
            <a:ext cx="2492670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000" b="1" dirty="0">
                <a:solidFill>
                  <a:srgbClr val="30353F"/>
                </a:solidFill>
              </a:rPr>
              <a:t>POOLED MODEL </a:t>
            </a:r>
            <a:br>
              <a:rPr lang="en-US" sz="2000" b="1" dirty="0">
                <a:solidFill>
                  <a:srgbClr val="30353F"/>
                </a:solidFill>
              </a:rPr>
            </a:br>
            <a:r>
              <a:rPr lang="en-US" sz="2000" b="1" dirty="0">
                <a:solidFill>
                  <a:srgbClr val="30353F"/>
                </a:solidFill>
              </a:rPr>
              <a:t>WITH UNIFORM PRIOR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EDBC75-F660-434A-AFC6-864C7C202552}"/>
              </a:ext>
            </a:extLst>
          </p:cNvPr>
          <p:cNvSpPr txBox="1"/>
          <p:nvPr/>
        </p:nvSpPr>
        <p:spPr>
          <a:xfrm>
            <a:off x="903162" y="2408576"/>
            <a:ext cx="3331040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000" b="1" dirty="0">
                <a:solidFill>
                  <a:srgbClr val="30353F"/>
                </a:solidFill>
              </a:rPr>
              <a:t>POOLED MODEL </a:t>
            </a:r>
            <a:br>
              <a:rPr lang="en-US" sz="2000" b="1" dirty="0">
                <a:solidFill>
                  <a:srgbClr val="30353F"/>
                </a:solidFill>
              </a:rPr>
            </a:br>
            <a:r>
              <a:rPr lang="en-US" sz="2000" b="1" dirty="0">
                <a:solidFill>
                  <a:srgbClr val="30353F"/>
                </a:solidFill>
              </a:rPr>
              <a:t>WITH INVERSE GAMMA PRIOR</a:t>
            </a:r>
          </a:p>
        </p:txBody>
      </p:sp>
      <p:sp>
        <p:nvSpPr>
          <p:cNvPr id="42" name="Freeform 102">
            <a:extLst>
              <a:ext uri="{FF2B5EF4-FFF2-40B4-BE49-F238E27FC236}">
                <a16:creationId xmlns:a16="http://schemas.microsoft.com/office/drawing/2014/main" id="{AB8E32E4-D05D-4B95-8DB5-D9B772414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74F503A-B5CD-491F-8F4F-51334843F34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0ABEB31-B4ED-4056-9DA8-577B0D1CD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26907" y="3100238"/>
            <a:ext cx="0" cy="1893149"/>
          </a:xfrm>
          <a:prstGeom prst="line">
            <a:avLst/>
          </a:prstGeom>
          <a:ln w="19050">
            <a:solidFill>
              <a:srgbClr val="3035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240FECBF-F01F-4CD1-B6AA-CB802CE3A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11707" y="4786099"/>
            <a:ext cx="630400" cy="630398"/>
          </a:xfrm>
          <a:prstGeom prst="ellipse">
            <a:avLst/>
          </a:prstGeom>
          <a:solidFill>
            <a:srgbClr val="667181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227B62-B6BA-4C2C-9A5C-84AECBD6EE10}"/>
              </a:ext>
            </a:extLst>
          </p:cNvPr>
          <p:cNvSpPr txBox="1"/>
          <p:nvPr/>
        </p:nvSpPr>
        <p:spPr>
          <a:xfrm>
            <a:off x="3680186" y="1634943"/>
            <a:ext cx="2534348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000" b="1" dirty="0">
                <a:solidFill>
                  <a:srgbClr val="30353F"/>
                </a:solidFill>
              </a:rPr>
              <a:t>HIERARCHICAL MODEL</a:t>
            </a:r>
          </a:p>
          <a:p>
            <a:pPr algn="ctr"/>
            <a:r>
              <a:rPr lang="en-US" sz="2000" b="1" dirty="0">
                <a:solidFill>
                  <a:srgbClr val="30353F"/>
                </a:solidFill>
              </a:rPr>
              <a:t>WITH UNIFORM PRIOR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51B4BF3-C7F9-4A0D-97E6-1EB8341AB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706153" y="2390898"/>
            <a:ext cx="16051" cy="2798541"/>
          </a:xfrm>
          <a:prstGeom prst="line">
            <a:avLst/>
          </a:prstGeom>
          <a:ln w="19050">
            <a:solidFill>
              <a:srgbClr val="3035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0646EA37-4917-44E1-AA20-8DD1B1E5F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97858" y="4828302"/>
            <a:ext cx="630400" cy="630398"/>
          </a:xfrm>
          <a:prstGeom prst="ellipse">
            <a:avLst/>
          </a:prstGeom>
          <a:solidFill>
            <a:srgbClr val="98A3AD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FDC9CF5-4F44-49DA-BB2B-C6CA29143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91519" y="2711450"/>
            <a:ext cx="630400" cy="630398"/>
          </a:xfrm>
          <a:prstGeom prst="ellipse">
            <a:avLst/>
          </a:prstGeom>
          <a:solidFill>
            <a:srgbClr val="98A3AD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F382F20-4B67-4325-9F18-0C645FCEE1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91519" y="3790169"/>
            <a:ext cx="630400" cy="630398"/>
          </a:xfrm>
          <a:prstGeom prst="ellipse">
            <a:avLst/>
          </a:prstGeom>
          <a:solidFill>
            <a:srgbClr val="98A3AD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524F83A-81A2-4EFA-9C0B-329A86C23D5E}"/>
              </a:ext>
            </a:extLst>
          </p:cNvPr>
          <p:cNvSpPr txBox="1"/>
          <p:nvPr/>
        </p:nvSpPr>
        <p:spPr>
          <a:xfrm>
            <a:off x="2677827" y="5642276"/>
            <a:ext cx="29815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rgbClr val="30353F"/>
                </a:solidFill>
              </a:rPr>
              <a:t>OK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8AB8E16-0BD9-4D35-AF8D-4787A161EDE7}"/>
              </a:ext>
            </a:extLst>
          </p:cNvPr>
          <p:cNvSpPr txBox="1"/>
          <p:nvPr/>
        </p:nvSpPr>
        <p:spPr>
          <a:xfrm>
            <a:off x="3769984" y="5697175"/>
            <a:ext cx="205363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rgbClr val="30353F"/>
                </a:solidFill>
              </a:rPr>
              <a:t>OK ENOUGH</a:t>
            </a:r>
          </a:p>
          <a:p>
            <a:pPr algn="ctr"/>
            <a:r>
              <a:rPr lang="en-US" b="1" dirty="0">
                <a:solidFill>
                  <a:srgbClr val="30353F"/>
                </a:solidFill>
              </a:rPr>
              <a:t>(divergences 0.025%)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B0FE850-05AB-4BA4-BF75-46952B672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539804" y="2665059"/>
            <a:ext cx="18902" cy="2316123"/>
          </a:xfrm>
          <a:prstGeom prst="line">
            <a:avLst/>
          </a:prstGeom>
          <a:ln w="19050">
            <a:solidFill>
              <a:srgbClr val="3035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58D775B0-1F5C-480E-AF9C-0D7965D0B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43506" y="4830015"/>
            <a:ext cx="630400" cy="630398"/>
          </a:xfrm>
          <a:prstGeom prst="ellipse">
            <a:avLst/>
          </a:prstGeom>
          <a:solidFill>
            <a:srgbClr val="43CDD9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F473C2-B514-4E84-8DAF-C9752366A26A}"/>
              </a:ext>
            </a:extLst>
          </p:cNvPr>
          <p:cNvSpPr txBox="1"/>
          <p:nvPr/>
        </p:nvSpPr>
        <p:spPr>
          <a:xfrm>
            <a:off x="6434133" y="1896954"/>
            <a:ext cx="447929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solidFill>
                  <a:srgbClr val="30353F"/>
                </a:solidFill>
              </a:rPr>
              <a:t>HIERARCHICAL MODEL</a:t>
            </a:r>
          </a:p>
          <a:p>
            <a:pPr algn="ctr"/>
            <a:r>
              <a:rPr lang="en-US" sz="2000" b="1" dirty="0">
                <a:solidFill>
                  <a:srgbClr val="30353F"/>
                </a:solidFill>
              </a:rPr>
              <a:t>WITH INVERSE GAMMA PRIOR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E7FC23A-9ACF-4196-BE3F-EBC2031C29ED}"/>
              </a:ext>
            </a:extLst>
          </p:cNvPr>
          <p:cNvSpPr txBox="1"/>
          <p:nvPr/>
        </p:nvSpPr>
        <p:spPr>
          <a:xfrm>
            <a:off x="7522436" y="5711817"/>
            <a:ext cx="205363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rgbClr val="30353F"/>
                </a:solidFill>
              </a:rPr>
              <a:t>OK ENOUGH</a:t>
            </a:r>
          </a:p>
          <a:p>
            <a:pPr algn="ctr"/>
            <a:r>
              <a:rPr lang="en-US" b="1" dirty="0">
                <a:solidFill>
                  <a:srgbClr val="30353F"/>
                </a:solidFill>
              </a:rPr>
              <a:t>(divergences 0.025%)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397304-0E8C-4B15-8456-CA2A2E2747EE}"/>
              </a:ext>
            </a:extLst>
          </p:cNvPr>
          <p:cNvSpPr txBox="1"/>
          <p:nvPr/>
        </p:nvSpPr>
        <p:spPr>
          <a:xfrm>
            <a:off x="5107675" y="2680192"/>
            <a:ext cx="1978106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rgbClr val="30353F"/>
                </a:solidFill>
              </a:rPr>
              <a:t>All failed</a:t>
            </a:r>
            <a:br>
              <a:rPr lang="en-US" b="1" dirty="0">
                <a:solidFill>
                  <a:srgbClr val="30353F"/>
                </a:solidFill>
              </a:rPr>
            </a:br>
            <a:r>
              <a:rPr lang="en-US" b="1" dirty="0">
                <a:solidFill>
                  <a:srgbClr val="30353F"/>
                </a:solidFill>
                <a:sym typeface="Wingdings" panose="05000000000000000000" pitchFamily="2" charset="2"/>
              </a:rPr>
              <a:t> </a:t>
            </a:r>
            <a:r>
              <a:rPr lang="en-US" b="1" dirty="0" err="1">
                <a:solidFill>
                  <a:srgbClr val="30353F"/>
                </a:solidFill>
              </a:rPr>
              <a:t>adapt_delta</a:t>
            </a:r>
            <a:r>
              <a:rPr lang="en-US" b="1" dirty="0">
                <a:solidFill>
                  <a:srgbClr val="30353F"/>
                </a:solidFill>
              </a:rPr>
              <a:t>=0.93</a:t>
            </a:r>
          </a:p>
          <a:p>
            <a:pPr algn="ctr"/>
            <a:endParaRPr lang="en-US" b="1" dirty="0">
              <a:solidFill>
                <a:srgbClr val="30353F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A2DF109-51D5-4C16-BBFC-6368C4ED7C6A}"/>
              </a:ext>
            </a:extLst>
          </p:cNvPr>
          <p:cNvSpPr txBox="1"/>
          <p:nvPr/>
        </p:nvSpPr>
        <p:spPr>
          <a:xfrm>
            <a:off x="5073136" y="3737527"/>
            <a:ext cx="3196581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rgbClr val="30353F"/>
                </a:solidFill>
              </a:rPr>
              <a:t>1 fail: divergences 2%</a:t>
            </a:r>
            <a:br>
              <a:rPr lang="en-US" b="1" dirty="0">
                <a:solidFill>
                  <a:srgbClr val="30353F"/>
                </a:solidFill>
              </a:rPr>
            </a:br>
            <a:r>
              <a:rPr lang="en-US" b="1" dirty="0">
                <a:solidFill>
                  <a:srgbClr val="30353F"/>
                </a:solidFill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30353F"/>
                </a:solidFill>
              </a:rPr>
              <a:t>non-centered parametrization</a:t>
            </a:r>
          </a:p>
          <a:p>
            <a:pPr algn="ctr"/>
            <a:endParaRPr lang="en-US" b="1" dirty="0">
              <a:solidFill>
                <a:srgbClr val="30353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808DAD-AADE-47BE-938D-6C50170E4651}"/>
              </a:ext>
            </a:extLst>
          </p:cNvPr>
          <p:cNvSpPr/>
          <p:nvPr/>
        </p:nvSpPr>
        <p:spPr>
          <a:xfrm>
            <a:off x="8572921" y="2654797"/>
            <a:ext cx="22735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b="1" dirty="0">
                <a:solidFill>
                  <a:srgbClr val="30353F"/>
                </a:solidFill>
                <a:sym typeface="Wingdings" panose="05000000000000000000" pitchFamily="2" charset="2"/>
              </a:rPr>
              <a:t>Use </a:t>
            </a:r>
            <a:r>
              <a:rPr lang="en-US" b="1" dirty="0">
                <a:solidFill>
                  <a:srgbClr val="30353F"/>
                </a:solidFill>
              </a:rPr>
              <a:t>non-centered </a:t>
            </a:r>
          </a:p>
          <a:p>
            <a:pPr algn="ctr"/>
            <a:r>
              <a:rPr lang="en-US" b="1" dirty="0">
                <a:solidFill>
                  <a:srgbClr val="30353F"/>
                </a:solidFill>
              </a:rPr>
              <a:t>parametrization</a:t>
            </a:r>
            <a:endParaRPr lang="en-US" dirty="0"/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FB1E1B89-BC31-4903-A2BD-1092FE35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Convergence diagnostics 2/2</a:t>
            </a:r>
          </a:p>
        </p:txBody>
      </p:sp>
    </p:spTree>
    <p:extLst>
      <p:ext uri="{BB962C8B-B14F-4D97-AF65-F5344CB8AC3E}">
        <p14:creationId xmlns:p14="http://schemas.microsoft.com/office/powerpoint/2010/main" val="1267995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Data_Driven_Financial_Corporate.potx" id="{AF0BB5A1-6D8A-4FE6-8E42-5BDD7830AEFF}" vid="{0057B11C-41A7-4209-873B-0AFB0F6811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Data-driven presentation, from 24Slides</Template>
  <TotalTime>0</TotalTime>
  <Words>571</Words>
  <Application>Microsoft Office PowerPoint</Application>
  <PresentationFormat>Widescreen</PresentationFormat>
  <Paragraphs>112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Segoe UI Light</vt:lpstr>
      <vt:lpstr>Wingdings</vt:lpstr>
      <vt:lpstr>Office Theme</vt:lpstr>
      <vt:lpstr>Slide 1</vt:lpstr>
      <vt:lpstr>Introduction</vt:lpstr>
      <vt:lpstr>Dataset 1/4</vt:lpstr>
      <vt:lpstr>Dataset 2/4</vt:lpstr>
      <vt:lpstr>Dataset 3/4</vt:lpstr>
      <vt:lpstr>Dataset 4/4</vt:lpstr>
      <vt:lpstr>Models</vt:lpstr>
      <vt:lpstr>Convergence diagnostics 1/2</vt:lpstr>
      <vt:lpstr>Convergence diagnostics 2/2</vt:lpstr>
      <vt:lpstr>Model comparison with PSIS-LOO</vt:lpstr>
      <vt:lpstr>Posterior predictive checking</vt:lpstr>
      <vt:lpstr>Conclusions 1/2</vt:lpstr>
      <vt:lpstr>Conclusions 2/2</vt:lpstr>
      <vt:lpstr>Slide 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2018-12-09T12:11:19Z</dcterms:created>
  <dcterms:modified xsi:type="dcterms:W3CDTF">2018-12-09T14:25:07Z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2018-11-28T19:57:57.0463439Z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