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6"/>
  </p:notesMasterIdLst>
  <p:sldIdLst>
    <p:sldId id="257" r:id="rId2"/>
    <p:sldId id="272" r:id="rId3"/>
    <p:sldId id="282" r:id="rId4"/>
    <p:sldId id="283" r:id="rId5"/>
    <p:sldId id="284" r:id="rId6"/>
    <p:sldId id="274" r:id="rId7"/>
    <p:sldId id="275" r:id="rId8"/>
    <p:sldId id="276" r:id="rId9"/>
    <p:sldId id="281" r:id="rId10"/>
    <p:sldId id="277" r:id="rId11"/>
    <p:sldId id="278" r:id="rId12"/>
    <p:sldId id="279" r:id="rId13"/>
    <p:sldId id="28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3535" autoAdjust="0"/>
  </p:normalViewPr>
  <p:slideViewPr>
    <p:cSldViewPr snapToGrid="0" showGuides="1">
      <p:cViewPr varScale="1">
        <p:scale>
          <a:sx n="58" d="100"/>
          <a:sy n="58" d="100"/>
        </p:scale>
        <p:origin x="922" y="2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outlineViewPr>
    <p:cViewPr>
      <p:scale>
        <a:sx n="33" d="100"/>
        <a:sy n="33" d="100"/>
      </p:scale>
      <p:origin x="0" y="-76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2862" y="3444079"/>
            <a:ext cx="420628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BWF Badminton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1142" y="4150067"/>
            <a:ext cx="32297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Bayesian Data Analysis Project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DEBE08FE-8856-B14C-A309-36A66272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2763" y="6508584"/>
            <a:ext cx="1028700" cy="293902"/>
          </a:xfrm>
          <a:prstGeom prst="rect">
            <a:avLst/>
          </a:prstGeom>
          <a:effectLst/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60687-47EA-4193-BEC3-72F9E9638548}"/>
              </a:ext>
            </a:extLst>
          </p:cNvPr>
          <p:cNvSpPr txBox="1"/>
          <p:nvPr/>
        </p:nvSpPr>
        <p:spPr>
          <a:xfrm>
            <a:off x="5061138" y="4570921"/>
            <a:ext cx="20697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Team: </a:t>
            </a:r>
            <a:r>
              <a:rPr lang="en-US" sz="2000" dirty="0" err="1">
                <a:solidFill>
                  <a:schemeClr val="bg1"/>
                </a:solidFill>
              </a:rPr>
              <a:t>TheSurvivors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ADC83F-933C-404E-AE55-81A51A3D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3851079"/>
            <a:ext cx="12192000" cy="2565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with PSIS-LOO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1F5C30-D024-430D-9A7A-DC01BB16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models are reliable (very low k-values)</a:t>
            </a:r>
          </a:p>
          <a:p>
            <a:r>
              <a:rPr lang="en-US" dirty="0"/>
              <a:t>Model with best predictive accuracy is Pooled model with inverse gamma prior (highest PSIS-LOO value)</a:t>
            </a:r>
          </a:p>
          <a:p>
            <a:r>
              <a:rPr lang="en-US" dirty="0" err="1">
                <a:solidFill>
                  <a:srgbClr val="FF0000"/>
                </a:solidFill>
              </a:rPr>
              <a:t>P_eff</a:t>
            </a:r>
            <a:r>
              <a:rPr lang="en-US" dirty="0">
                <a:solidFill>
                  <a:srgbClr val="FF0000"/>
                </a:solidFill>
              </a:rPr>
              <a:t> discussion??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9B1E2DCB-A8FB-474E-BA74-16B20D494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DC10-4837-474B-B50B-AB64D3BBE0F3}"/>
              </a:ext>
            </a:extLst>
          </p:cNvPr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649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CCD3A2-99AA-43DC-BC00-30AC8783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60" y="3302470"/>
            <a:ext cx="8721213" cy="3198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8" y="-609362"/>
            <a:ext cx="3045542" cy="3852914"/>
          </a:xfrm>
        </p:spPr>
        <p:txBody>
          <a:bodyPr/>
          <a:lstStyle/>
          <a:p>
            <a:r>
              <a:rPr lang="en-US" dirty="0"/>
              <a:t>Posterior predictive checking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D3A1E671-02E6-4EDB-9D65-D6ED810A8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A970-1ABC-43E8-9D8E-1D4FE67F43AE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5685C-4BDB-46D1-B362-34E82FD0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61" y="145443"/>
            <a:ext cx="8721213" cy="3105729"/>
          </a:xfrm>
          <a:prstGeom prst="rect">
            <a:avLst/>
          </a:prstGeom>
        </p:spPr>
      </p:pic>
      <p:sp>
        <p:nvSpPr>
          <p:cNvPr id="7" name="Content Placeholder 58">
            <a:extLst>
              <a:ext uri="{FF2B5EF4-FFF2-40B4-BE49-F238E27FC236}">
                <a16:creationId xmlns:a16="http://schemas.microsoft.com/office/drawing/2014/main" id="{84E0A931-011B-4164-B6E1-D35055004AA8}"/>
              </a:ext>
            </a:extLst>
          </p:cNvPr>
          <p:cNvSpPr txBox="1">
            <a:spLocks/>
          </p:cNvSpPr>
          <p:nvPr/>
        </p:nvSpPr>
        <p:spPr>
          <a:xfrm>
            <a:off x="-367374" y="2437619"/>
            <a:ext cx="387473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All models are similar (all the tournaments were consistent)</a:t>
            </a:r>
          </a:p>
          <a:p>
            <a:pPr lvl="1"/>
            <a:r>
              <a:rPr lang="en-US" dirty="0"/>
              <a:t>Too small data of the actual tournament (normal distribution cannot be constructed)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Errors are considerable between prediction and actual distribution ????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5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1/2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A0AB9-4316-4609-A74B-A411087FD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11348" cy="4351338"/>
          </a:xfrm>
        </p:spPr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Data model cannot be used for direct inference of a single match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Binomial model could be a good fit as well</a:t>
            </a:r>
          </a:p>
          <a:p>
            <a:pPr lvl="1"/>
            <a:r>
              <a:rPr lang="en-US" dirty="0"/>
              <a:t>Multinomial model could be considered</a:t>
            </a:r>
          </a:p>
          <a:p>
            <a:pPr lvl="1"/>
            <a:r>
              <a:rPr lang="en-US" dirty="0"/>
              <a:t>Data model can be improved using joint distribution of some parameters (absolute ranking + win degree) for the </a:t>
            </a:r>
            <a:r>
              <a:rPr lang="en-US" dirty="0" err="1"/>
              <a:t>estimand</a:t>
            </a:r>
            <a:endParaRPr lang="en-US" dirty="0"/>
          </a:p>
          <a:p>
            <a:pPr lvl="1"/>
            <a:r>
              <a:rPr lang="en-US" dirty="0"/>
              <a:t>Sensitivity analysis for the prior and model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80B73C95-EEB1-4614-AA9E-27B5ACBD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A07D-E11F-4D33-93CC-C22C254EE5B4}"/>
              </a:ext>
            </a:extLst>
          </p:cNvPr>
          <p:cNvSpPr txBox="1"/>
          <p:nvPr/>
        </p:nvSpPr>
        <p:spPr>
          <a:xfrm>
            <a:off x="1191507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5697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2/2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A0AB9-4316-4609-A74B-A411087FD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11348" cy="4351338"/>
          </a:xfrm>
        </p:spPr>
        <p:txBody>
          <a:bodyPr/>
          <a:lstStyle/>
          <a:p>
            <a:r>
              <a:rPr lang="en-US" dirty="0"/>
              <a:t>Badminton domain perspective</a:t>
            </a:r>
          </a:p>
          <a:p>
            <a:pPr lvl="1"/>
            <a:r>
              <a:rPr lang="en-US" dirty="0"/>
              <a:t>There is a visible correlation between spread and win degree</a:t>
            </a:r>
          </a:p>
          <a:p>
            <a:pPr lvl="1"/>
            <a:r>
              <a:rPr lang="en-US" dirty="0"/>
              <a:t>Probability of extreme outcome (towards 1 or 28) are low and not expected in the tournament</a:t>
            </a:r>
          </a:p>
          <a:p>
            <a:r>
              <a:rPr lang="en-US" dirty="0"/>
              <a:t>Statistical inference perspective</a:t>
            </a:r>
          </a:p>
          <a:p>
            <a:pPr lvl="1"/>
            <a:r>
              <a:rPr lang="en-US" dirty="0"/>
              <a:t>Given the domain knowledge, one would expect the distribution of the </a:t>
            </a:r>
            <a:r>
              <a:rPr lang="en-US" dirty="0" err="1"/>
              <a:t>estimand</a:t>
            </a:r>
            <a:r>
              <a:rPr lang="en-US" dirty="0"/>
              <a:t> to be a normal distribution</a:t>
            </a:r>
          </a:p>
          <a:p>
            <a:pPr lvl="1"/>
            <a:r>
              <a:rPr lang="en-US" dirty="0"/>
              <a:t>Given the found posteriors, we can see the result is highly data-driven</a:t>
            </a:r>
          </a:p>
          <a:p>
            <a:pPr lvl="1"/>
            <a:r>
              <a:rPr lang="en-US" dirty="0"/>
              <a:t>Given two models, pooled and hierarchical, we can see that hierarchical model ends up as pooled model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80B73C95-EEB1-4614-AA9E-27B5ACBD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A07D-E11F-4D33-93CC-C22C254EE5B4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6173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882" y="6564096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8365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E74BB-BE8C-467B-AB3B-8D1C9A42E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r>
              <a:rPr lang="en-US" dirty="0"/>
              <a:t>Goal: analyze the distribution of the outcomes in a badminton tournament</a:t>
            </a:r>
          </a:p>
          <a:p>
            <a:r>
              <a:rPr lang="en-US" dirty="0"/>
              <a:t>Approach:  apply Bayesian data analysis on historical data of badminton tournaments</a:t>
            </a:r>
          </a:p>
          <a:p>
            <a:r>
              <a:rPr lang="en-US" dirty="0">
                <a:solidFill>
                  <a:srgbClr val="FF0000"/>
                </a:solidFill>
              </a:rPr>
              <a:t>Problem analysis: ???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E1CAC0BB-74A2-4B8E-8910-C2A3F65C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57664-94FC-4AC0-B3FD-0E533069332E}"/>
              </a:ext>
            </a:extLst>
          </p:cNvPr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420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1/4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96129-F58F-40CC-8348-290709A7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206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player’s perspective</a:t>
            </a:r>
          </a:p>
          <a:p>
            <a:r>
              <a:rPr lang="en-US" dirty="0"/>
              <a:t>Tournament</a:t>
            </a:r>
          </a:p>
          <a:p>
            <a:pPr lvl="1"/>
            <a:r>
              <a:rPr lang="en-US" dirty="0"/>
              <a:t>Players: 8 seed and some unranked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spread = rank(2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player) – rank(1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player)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spread space = {-11,-10,…,10,11}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Match: 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1 Lose </a:t>
            </a:r>
            <a:r>
              <a:rPr lang="en-US" dirty="0" err="1">
                <a:sym typeface="Wingdings" panose="05000000000000000000" pitchFamily="2" charset="2"/>
              </a:rPr>
              <a:t>Lose</a:t>
            </a:r>
            <a:r>
              <a:rPr lang="en-US" dirty="0">
                <a:sym typeface="Wingdings" panose="05000000000000000000" pitchFamily="2" charset="2"/>
              </a:rPr>
              <a:t>  Lose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2 Lose Win Lose  Lose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3 Win Lose </a:t>
            </a:r>
            <a:r>
              <a:rPr lang="en-US" dirty="0" err="1">
                <a:sym typeface="Wingdings" panose="05000000000000000000" pitchFamily="2" charset="2"/>
              </a:rPr>
              <a:t>Lose</a:t>
            </a:r>
            <a:r>
              <a:rPr lang="en-US" dirty="0">
                <a:sym typeface="Wingdings" panose="05000000000000000000" pitchFamily="2" charset="2"/>
              </a:rPr>
              <a:t>  Lose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4 Lose Win </a:t>
            </a:r>
            <a:r>
              <a:rPr lang="en-US" dirty="0" err="1">
                <a:sym typeface="Wingdings" panose="05000000000000000000" pitchFamily="2" charset="2"/>
              </a:rPr>
              <a:t>Win</a:t>
            </a:r>
            <a:r>
              <a:rPr lang="en-US" dirty="0">
                <a:sym typeface="Wingdings" panose="05000000000000000000" pitchFamily="2" charset="2"/>
              </a:rPr>
              <a:t>  Win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5 Win Lose Win  Win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6 Win </a:t>
            </a:r>
            <a:r>
              <a:rPr lang="en-US" dirty="0" err="1">
                <a:sym typeface="Wingdings" panose="05000000000000000000" pitchFamily="2" charset="2"/>
              </a:rPr>
              <a:t>Win</a:t>
            </a:r>
            <a:r>
              <a:rPr lang="en-US" dirty="0">
                <a:sym typeface="Wingdings" panose="05000000000000000000" pitchFamily="2" charset="2"/>
              </a:rPr>
              <a:t>  Win</a:t>
            </a:r>
          </a:p>
          <a:p>
            <a:pPr marL="628650" lvl="2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Win degree space ={1,2,3,4,5,6}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A865648A-4950-487E-8097-13541E5F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2953D-AC96-49E5-A553-2205FBC81AE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97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2/4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A865648A-4950-487E-8097-13541E5F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2953D-AC96-49E5-A553-2205FBC81AE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84CE3-763C-4998-8B85-F12BF82D0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2236380"/>
            <a:ext cx="6658671" cy="44739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4A77A0-A0A7-41ED-A04E-E58CD049641F}"/>
              </a:ext>
            </a:extLst>
          </p:cNvPr>
          <p:cNvSpPr/>
          <p:nvPr/>
        </p:nvSpPr>
        <p:spPr>
          <a:xfrm>
            <a:off x="838200" y="1510418"/>
            <a:ext cx="1047884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Example of spread 11 and win degree 4</a:t>
            </a:r>
          </a:p>
        </p:txBody>
      </p:sp>
    </p:spTree>
    <p:extLst>
      <p:ext uri="{BB962C8B-B14F-4D97-AF65-F5344CB8AC3E}">
        <p14:creationId xmlns:p14="http://schemas.microsoft.com/office/powerpoint/2010/main" val="47384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3/4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96129-F58F-40CC-8348-290709A7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2994"/>
            <a:ext cx="6251317" cy="5126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Convert observations (spread and win degree) to 1D space collection</a:t>
            </a:r>
          </a:p>
          <a:p>
            <a:r>
              <a:rPr lang="en-US" dirty="0"/>
              <a:t>Mapping table (23x6)</a:t>
            </a:r>
          </a:p>
          <a:p>
            <a:pPr lvl="1"/>
            <a:r>
              <a:rPr lang="en-US" dirty="0"/>
              <a:t>Columns: win degree</a:t>
            </a:r>
          </a:p>
          <a:p>
            <a:pPr lvl="1"/>
            <a:r>
              <a:rPr lang="en-US" dirty="0"/>
              <a:t>Rows: spread</a:t>
            </a:r>
          </a:p>
          <a:p>
            <a:pPr lvl="1"/>
            <a:r>
              <a:rPr lang="en-US" dirty="0"/>
              <a:t>Space = {1,…,28}</a:t>
            </a:r>
          </a:p>
          <a:p>
            <a:pPr lvl="1"/>
            <a:r>
              <a:rPr lang="en-US" dirty="0"/>
              <a:t>Step between values 1</a:t>
            </a:r>
          </a:p>
          <a:p>
            <a:pPr lvl="1"/>
            <a:r>
              <a:rPr lang="en-US" dirty="0"/>
              <a:t>Same spreads, higher win degree correlates to higher value (arrow A)</a:t>
            </a:r>
          </a:p>
          <a:p>
            <a:pPr lvl="1"/>
            <a:r>
              <a:rPr lang="en-US" dirty="0"/>
              <a:t>Same win degrees, lower spread correlates to higher value (arrow B)</a:t>
            </a:r>
          </a:p>
          <a:p>
            <a:r>
              <a:rPr lang="en-US" dirty="0">
                <a:sym typeface="Wingdings" panose="05000000000000000000" pitchFamily="2" charset="2"/>
              </a:rPr>
              <a:t>Use mapping table for each match in the tournament and map each observation to one value from {1,…,28}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A865648A-4950-487E-8097-13541E5F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2953D-AC96-49E5-A553-2205FBC81AEA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6A7AD-A36C-4C8F-9C4C-42608F84F7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127" y="474405"/>
            <a:ext cx="4474195" cy="62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AA570B-2ADB-4007-A213-4D2A80CD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2" y="2451493"/>
            <a:ext cx="11979876" cy="3828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4/4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88FF6-2022-4B3F-8251-F924FE6DA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r>
              <a:rPr lang="en-US" dirty="0"/>
              <a:t>Outcome of the dataset after mapping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57FDEB31-3072-41F8-A061-FA4ADF7A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D77CA-AC7A-431C-BDCE-182429063CC0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64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11A17A-E189-4009-AAC4-9D3B1483D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4732" cy="4351338"/>
          </a:xfrm>
        </p:spPr>
        <p:txBody>
          <a:bodyPr>
            <a:normAutofit/>
          </a:bodyPr>
          <a:lstStyle/>
          <a:p>
            <a:r>
              <a:rPr lang="en-US" dirty="0"/>
              <a:t>Priors</a:t>
            </a:r>
          </a:p>
          <a:p>
            <a:pPr lvl="1"/>
            <a:r>
              <a:rPr lang="en-US" dirty="0"/>
              <a:t>Uniform (weak prior) </a:t>
            </a:r>
          </a:p>
          <a:p>
            <a:pPr lvl="1"/>
            <a:r>
              <a:rPr lang="en-US" dirty="0"/>
              <a:t>Inverse Gamma (on variance, conjugate prior to the normal likelihood)</a:t>
            </a:r>
          </a:p>
          <a:p>
            <a:r>
              <a:rPr lang="en-US" dirty="0"/>
              <a:t>Likelihood</a:t>
            </a:r>
          </a:p>
          <a:p>
            <a:pPr lvl="1"/>
            <a:r>
              <a:rPr lang="en-US" dirty="0"/>
              <a:t>Normal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Pooled with uniform prior</a:t>
            </a:r>
          </a:p>
          <a:p>
            <a:pPr lvl="1"/>
            <a:r>
              <a:rPr lang="en-US" dirty="0"/>
              <a:t>Pooled with inverse gamma prior</a:t>
            </a:r>
          </a:p>
          <a:p>
            <a:pPr lvl="1"/>
            <a:r>
              <a:rPr lang="en-US" dirty="0"/>
              <a:t>Hierarchical with uniform prior</a:t>
            </a:r>
          </a:p>
          <a:p>
            <a:pPr lvl="1"/>
            <a:r>
              <a:rPr lang="en-US" dirty="0"/>
              <a:t>Hierarchical with inverse gamma prior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7A0150C5-06F2-4A93-AE9B-342BFB5C8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99274-6DB0-42AD-8E76-87E9982DD7D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1627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diagnostics 1/2</a:t>
            </a: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6C882BBC-C600-4A4F-A166-46C8C320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69254" cy="4351338"/>
          </a:xfrm>
        </p:spPr>
        <p:txBody>
          <a:bodyPr/>
          <a:lstStyle/>
          <a:p>
            <a:r>
              <a:rPr lang="en-US" dirty="0"/>
              <a:t>Pre-conditions</a:t>
            </a:r>
          </a:p>
          <a:p>
            <a:pPr lvl="1"/>
            <a:r>
              <a:rPr lang="en-US" dirty="0"/>
              <a:t>Stan’s default parameters</a:t>
            </a:r>
          </a:p>
          <a:p>
            <a:pPr lvl="1"/>
            <a:r>
              <a:rPr lang="en-US" dirty="0" err="1"/>
              <a:t>adapt_delta</a:t>
            </a:r>
            <a:r>
              <a:rPr lang="en-US" dirty="0"/>
              <a:t>=0.9</a:t>
            </a:r>
          </a:p>
          <a:p>
            <a:r>
              <a:rPr lang="en-US" dirty="0"/>
              <a:t>Validation criteria</a:t>
            </a:r>
          </a:p>
          <a:p>
            <a:pPr lvl="1"/>
            <a:r>
              <a:rPr lang="en-US" dirty="0" err="1"/>
              <a:t>Rhat</a:t>
            </a:r>
            <a:r>
              <a:rPr lang="en-US" dirty="0"/>
              <a:t> &lt; 1.1</a:t>
            </a:r>
          </a:p>
          <a:p>
            <a:pPr lvl="1"/>
            <a:r>
              <a:rPr lang="en-US" dirty="0"/>
              <a:t>Effective sample size high</a:t>
            </a:r>
          </a:p>
          <a:p>
            <a:pPr lvl="1"/>
            <a:r>
              <a:rPr lang="en-US" dirty="0"/>
              <a:t>Divergences 0</a:t>
            </a:r>
          </a:p>
          <a:p>
            <a:pPr lvl="1"/>
            <a:endParaRPr lang="en-US" dirty="0"/>
          </a:p>
        </p:txBody>
      </p:sp>
      <p:sp>
        <p:nvSpPr>
          <p:cNvPr id="42" name="Freeform 102">
            <a:extLst>
              <a:ext uri="{FF2B5EF4-FFF2-40B4-BE49-F238E27FC236}">
                <a16:creationId xmlns:a16="http://schemas.microsoft.com/office/drawing/2014/main" id="{AB8E32E4-D05D-4B95-8DB5-D9B772414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4F503A-B5CD-491F-8F4F-51334843F34B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5169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10EF210-2A3B-4D06-BD78-8A1799683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4250" y="3879802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739A7-D4BC-44B8-8F59-0C9E6545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0474" y="5094546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8A3DE-B9EE-4EEF-83E4-A8A7CD1FA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00035" y="4265586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This is an icon of a trophy.">
            <a:extLst>
              <a:ext uri="{FF2B5EF4-FFF2-40B4-BE49-F238E27FC236}">
                <a16:creationId xmlns:a16="http://schemas.microsoft.com/office/drawing/2014/main" id="{EF4D7334-BDCF-4DE7-8059-6DCFC503E1D5}"/>
              </a:ext>
            </a:extLst>
          </p:cNvPr>
          <p:cNvGrpSpPr/>
          <p:nvPr/>
        </p:nvGrpSpPr>
        <p:grpSpPr>
          <a:xfrm>
            <a:off x="10569815" y="4682723"/>
            <a:ext cx="656095" cy="761376"/>
            <a:chOff x="-1892703" y="1944681"/>
            <a:chExt cx="3284538" cy="381158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FFA13C3-9CD4-41C9-B17E-5D5AD668A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5A84BFC-8B44-4F9A-BD6D-C0FE54409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E72F6A-EBD3-4CFB-A5A4-A0F3B574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40890" y="4359416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227F612-6F32-4F2E-82A3-CC0AFD6A9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690" y="4806080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187314-9AED-4F7F-9A3D-3379BCA74742}"/>
              </a:ext>
            </a:extLst>
          </p:cNvPr>
          <p:cNvSpPr txBox="1"/>
          <p:nvPr/>
        </p:nvSpPr>
        <p:spPr>
          <a:xfrm>
            <a:off x="1091810" y="5642276"/>
            <a:ext cx="298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AB2CA-55CC-454A-AAFA-FADE63667D23}"/>
              </a:ext>
            </a:extLst>
          </p:cNvPr>
          <p:cNvSpPr txBox="1"/>
          <p:nvPr/>
        </p:nvSpPr>
        <p:spPr>
          <a:xfrm>
            <a:off x="214122" y="3547279"/>
            <a:ext cx="249267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POOLED MODEL </a:t>
            </a:r>
            <a:br>
              <a:rPr lang="en-US" sz="2000" b="1" dirty="0">
                <a:solidFill>
                  <a:srgbClr val="30353F"/>
                </a:solidFill>
              </a:rPr>
            </a:br>
            <a:r>
              <a:rPr lang="en-US" sz="2000" b="1" dirty="0">
                <a:solidFill>
                  <a:srgbClr val="30353F"/>
                </a:solidFill>
              </a:rPr>
              <a:t>WITH UNIFORM PRIOR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EDBC75-F660-434A-AFC6-864C7C202552}"/>
              </a:ext>
            </a:extLst>
          </p:cNvPr>
          <p:cNvSpPr txBox="1"/>
          <p:nvPr/>
        </p:nvSpPr>
        <p:spPr>
          <a:xfrm>
            <a:off x="903162" y="2408576"/>
            <a:ext cx="333104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POOLED MODEL </a:t>
            </a:r>
            <a:br>
              <a:rPr lang="en-US" sz="2000" b="1" dirty="0">
                <a:solidFill>
                  <a:srgbClr val="30353F"/>
                </a:solidFill>
              </a:rPr>
            </a:br>
            <a:r>
              <a:rPr lang="en-US" sz="2000" b="1" dirty="0">
                <a:solidFill>
                  <a:srgbClr val="30353F"/>
                </a:solidFill>
              </a:rPr>
              <a:t>WITH INVERSE GAMMA PRIOR</a:t>
            </a:r>
          </a:p>
        </p:txBody>
      </p:sp>
      <p:sp>
        <p:nvSpPr>
          <p:cNvPr id="42" name="Freeform 102">
            <a:extLst>
              <a:ext uri="{FF2B5EF4-FFF2-40B4-BE49-F238E27FC236}">
                <a16:creationId xmlns:a16="http://schemas.microsoft.com/office/drawing/2014/main" id="{AB8E32E4-D05D-4B95-8DB5-D9B772414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4F503A-B5CD-491F-8F4F-51334843F34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ABEB31-B4ED-4056-9DA8-577B0D1C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26907" y="3100238"/>
            <a:ext cx="0" cy="1893149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40FECBF-F01F-4CD1-B6AA-CB802CE3A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1707" y="4786099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227B62-B6BA-4C2C-9A5C-84AECBD6EE10}"/>
              </a:ext>
            </a:extLst>
          </p:cNvPr>
          <p:cNvSpPr txBox="1"/>
          <p:nvPr/>
        </p:nvSpPr>
        <p:spPr>
          <a:xfrm>
            <a:off x="3680186" y="1634943"/>
            <a:ext cx="25343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HIERARCHICAL MODEL</a:t>
            </a:r>
          </a:p>
          <a:p>
            <a:pPr algn="ctr"/>
            <a:r>
              <a:rPr lang="en-US" sz="2000" b="1" dirty="0">
                <a:solidFill>
                  <a:srgbClr val="30353F"/>
                </a:solidFill>
              </a:rPr>
              <a:t>WITH UNIFORM PRIOR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1B4BF3-C7F9-4A0D-97E6-1EB8341AB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06153" y="2390898"/>
            <a:ext cx="16051" cy="2798541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646EA37-4917-44E1-AA20-8DD1B1E5F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7858" y="4828302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DC9CF5-4F44-49DA-BB2B-C6CA29143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1519" y="2711450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382F20-4B67-4325-9F18-0C645FCEE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1519" y="3790169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24F83A-81A2-4EFA-9C0B-329A86C23D5E}"/>
              </a:ext>
            </a:extLst>
          </p:cNvPr>
          <p:cNvSpPr txBox="1"/>
          <p:nvPr/>
        </p:nvSpPr>
        <p:spPr>
          <a:xfrm>
            <a:off x="2677827" y="5642276"/>
            <a:ext cx="298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AB8E16-0BD9-4D35-AF8D-4787A161EDE7}"/>
              </a:ext>
            </a:extLst>
          </p:cNvPr>
          <p:cNvSpPr txBox="1"/>
          <p:nvPr/>
        </p:nvSpPr>
        <p:spPr>
          <a:xfrm>
            <a:off x="3769984" y="5697175"/>
            <a:ext cx="20536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 ENOUGH</a:t>
            </a:r>
          </a:p>
          <a:p>
            <a:pPr algn="ctr"/>
            <a:r>
              <a:rPr lang="en-US" b="1" dirty="0">
                <a:solidFill>
                  <a:srgbClr val="30353F"/>
                </a:solidFill>
              </a:rPr>
              <a:t>(divergences 0.025%)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0FE850-05AB-4BA4-BF75-46952B672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539804" y="2665059"/>
            <a:ext cx="18902" cy="2316123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8D775B0-1F5C-480E-AF9C-0D7965D0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3506" y="4830015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F473C2-B514-4E84-8DAF-C9752366A26A}"/>
              </a:ext>
            </a:extLst>
          </p:cNvPr>
          <p:cNvSpPr txBox="1"/>
          <p:nvPr/>
        </p:nvSpPr>
        <p:spPr>
          <a:xfrm>
            <a:off x="6434133" y="1896954"/>
            <a:ext cx="447929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HIERARCHICAL MODEL</a:t>
            </a:r>
          </a:p>
          <a:p>
            <a:pPr algn="ctr"/>
            <a:r>
              <a:rPr lang="en-US" sz="2000" b="1" dirty="0">
                <a:solidFill>
                  <a:srgbClr val="30353F"/>
                </a:solidFill>
              </a:rPr>
              <a:t>WITH INVERSE GAMMA PRIOR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7FC23A-9ACF-4196-BE3F-EBC2031C29ED}"/>
              </a:ext>
            </a:extLst>
          </p:cNvPr>
          <p:cNvSpPr txBox="1"/>
          <p:nvPr/>
        </p:nvSpPr>
        <p:spPr>
          <a:xfrm>
            <a:off x="7522436" y="5711817"/>
            <a:ext cx="20536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 ENOUGH</a:t>
            </a:r>
          </a:p>
          <a:p>
            <a:pPr algn="ctr"/>
            <a:r>
              <a:rPr lang="en-US" b="1" dirty="0">
                <a:solidFill>
                  <a:srgbClr val="30353F"/>
                </a:solidFill>
              </a:rPr>
              <a:t>(divergences 0.025%)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97304-0E8C-4B15-8456-CA2A2E2747EE}"/>
              </a:ext>
            </a:extLst>
          </p:cNvPr>
          <p:cNvSpPr txBox="1"/>
          <p:nvPr/>
        </p:nvSpPr>
        <p:spPr>
          <a:xfrm>
            <a:off x="5107675" y="2680192"/>
            <a:ext cx="197810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All failed</a:t>
            </a:r>
            <a:br>
              <a:rPr lang="en-US" b="1" dirty="0">
                <a:solidFill>
                  <a:srgbClr val="30353F"/>
                </a:solidFill>
              </a:rPr>
            </a:br>
            <a:r>
              <a:rPr lang="en-US" b="1" dirty="0">
                <a:solidFill>
                  <a:srgbClr val="30353F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30353F"/>
                </a:solidFill>
              </a:rPr>
              <a:t>adapt_delta</a:t>
            </a:r>
            <a:r>
              <a:rPr lang="en-US" b="1" dirty="0">
                <a:solidFill>
                  <a:srgbClr val="30353F"/>
                </a:solidFill>
              </a:rPr>
              <a:t>=0.93</a:t>
            </a:r>
          </a:p>
          <a:p>
            <a:pPr algn="ctr"/>
            <a:endParaRPr lang="en-US" b="1" dirty="0">
              <a:solidFill>
                <a:srgbClr val="30353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2DF109-51D5-4C16-BBFC-6368C4ED7C6A}"/>
              </a:ext>
            </a:extLst>
          </p:cNvPr>
          <p:cNvSpPr txBox="1"/>
          <p:nvPr/>
        </p:nvSpPr>
        <p:spPr>
          <a:xfrm>
            <a:off x="5073136" y="3737527"/>
            <a:ext cx="319658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1 fail: divergences 2%</a:t>
            </a:r>
            <a:br>
              <a:rPr lang="en-US" b="1" dirty="0">
                <a:solidFill>
                  <a:srgbClr val="30353F"/>
                </a:solidFill>
              </a:rPr>
            </a:br>
            <a:r>
              <a:rPr lang="en-US" b="1" dirty="0">
                <a:solidFill>
                  <a:srgbClr val="30353F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30353F"/>
                </a:solidFill>
              </a:rPr>
              <a:t>non-centered parametrization</a:t>
            </a:r>
          </a:p>
          <a:p>
            <a:pPr algn="ctr"/>
            <a:endParaRPr lang="en-US" b="1" dirty="0">
              <a:solidFill>
                <a:srgbClr val="30353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08DAD-AADE-47BE-938D-6C50170E4651}"/>
              </a:ext>
            </a:extLst>
          </p:cNvPr>
          <p:cNvSpPr/>
          <p:nvPr/>
        </p:nvSpPr>
        <p:spPr>
          <a:xfrm>
            <a:off x="8572921" y="2654797"/>
            <a:ext cx="2273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30353F"/>
                </a:solidFill>
                <a:sym typeface="Wingdings" panose="05000000000000000000" pitchFamily="2" charset="2"/>
              </a:rPr>
              <a:t>Use </a:t>
            </a:r>
            <a:r>
              <a:rPr lang="en-US" b="1" dirty="0">
                <a:solidFill>
                  <a:srgbClr val="30353F"/>
                </a:solidFill>
              </a:rPr>
              <a:t>non-centered </a:t>
            </a:r>
          </a:p>
          <a:p>
            <a:pPr algn="ctr"/>
            <a:r>
              <a:rPr lang="en-US" b="1" dirty="0">
                <a:solidFill>
                  <a:srgbClr val="30353F"/>
                </a:solidFill>
              </a:rPr>
              <a:t>parametrization</a:t>
            </a:r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B1E1B89-BC31-4903-A2BD-1092FE35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Convergence diagnostics 2/2</a:t>
            </a:r>
          </a:p>
        </p:txBody>
      </p:sp>
    </p:spTree>
    <p:extLst>
      <p:ext uri="{BB962C8B-B14F-4D97-AF65-F5344CB8AC3E}">
        <p14:creationId xmlns:p14="http://schemas.microsoft.com/office/powerpoint/2010/main" val="126799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568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Introduction</vt:lpstr>
      <vt:lpstr>Dataset 1/4</vt:lpstr>
      <vt:lpstr>Dataset 2/4</vt:lpstr>
      <vt:lpstr>Dataset 3/4</vt:lpstr>
      <vt:lpstr>Dataset 4/4</vt:lpstr>
      <vt:lpstr>Models</vt:lpstr>
      <vt:lpstr>Convergence diagnostics 1/2</vt:lpstr>
      <vt:lpstr>Convergence diagnostics 2/2</vt:lpstr>
      <vt:lpstr>Model comparison with PSIS-LOO</vt:lpstr>
      <vt:lpstr>Posterior predictive checking</vt:lpstr>
      <vt:lpstr>Conclusions 1/2</vt:lpstr>
      <vt:lpstr>Conclusions 2/2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2018-12-09T12:11:19Z</dcterms:created>
  <dcterms:modified xsi:type="dcterms:W3CDTF">2018-12-09T14:20:22Z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