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9" r:id="rId2"/>
    <p:sldId id="264" r:id="rId3"/>
    <p:sldId id="257" r:id="rId4"/>
    <p:sldId id="260" r:id="rId5"/>
    <p:sldId id="270" r:id="rId6"/>
    <p:sldId id="271" r:id="rId7"/>
    <p:sldId id="276" r:id="rId8"/>
    <p:sldId id="274" r:id="rId9"/>
    <p:sldId id="272" r:id="rId10"/>
    <p:sldId id="27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C9E"/>
    <a:srgbClr val="008B6B"/>
    <a:srgbClr val="E9A7C2"/>
    <a:srgbClr val="AAAAAA"/>
    <a:srgbClr val="009A76"/>
    <a:srgbClr val="717171"/>
    <a:srgbClr val="BC517E"/>
    <a:srgbClr val="282828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33474-ABDB-D7FC-B511-E2409C3F669E}" v="17" dt="2022-06-29T00:53:30.126"/>
    <p1510:client id="{03CCB489-7AE8-BD6D-7676-54AA7191A31A}" v="48" dt="2022-06-29T02:32:32.550"/>
    <p1510:client id="{04836E99-DEEA-4830-B280-59BABC88F5EF}" v="4419" dt="2022-06-29T02:33:36.129"/>
    <p1510:client id="{0E73F50F-29EE-4D6C-1DBF-BBAAB89F236F}" v="52" dt="2022-06-28T07:09:59.737"/>
    <p1510:client id="{16F54CC3-9879-71C1-3244-1BD54F56F9EB}" v="56" dt="2022-06-29T00:57:41.484"/>
    <p1510:client id="{1C11C432-07D3-1C99-217C-4E155EFAC5E1}" v="44" dt="2022-06-29T02:27:27.412"/>
    <p1510:client id="{22356F36-F100-2264-85E0-E8ABA2742F2A}" v="33" dt="2022-06-28T04:24:37.476"/>
    <p1510:client id="{435D4C79-BA4B-4782-B40E-8B77018A26D0}" v="24" dt="2022-06-28T05:12:29.775"/>
    <p1510:client id="{68FBB913-7455-EA3A-1A51-217906D73CA8}" v="7" dt="2022-06-29T05:15:41.640"/>
    <p1510:client id="{6C62AE55-1F3F-6910-D58F-B33D6081BE1D}" v="15" dt="2022-06-29T00:49:35.361"/>
    <p1510:client id="{7742119B-DE82-17D2-7ABF-807CACB473AF}" v="1" dt="2022-06-28T05:28:46.510"/>
    <p1510:client id="{92733E8C-ED5A-1007-3896-4AEEAE57B3AE}" v="11" dt="2022-06-28T07:36:15.437"/>
    <p1510:client id="{99D733E0-2EDA-31DC-B46C-14D73B22F272}" v="2" dt="2022-06-28T05:06:43.670"/>
    <p1510:client id="{AB7F53D9-0FFA-67CF-1BBE-1509BACC0FF6}" v="419" dt="2022-06-28T04:34:54.244"/>
    <p1510:client id="{B8B5E782-F115-C449-0860-0A5287E951D4}" v="109" dt="2022-06-29T02:16:13.931"/>
    <p1510:client id="{BC59043D-3B6D-393B-448E-DF0785D5BBDE}" v="287" dt="2022-06-28T05:37:04.270"/>
    <p1510:client id="{C700107E-CA94-0FF1-759D-E2717D875ADA}" v="16" dt="2022-06-29T00:51:06.143"/>
    <p1510:client id="{DF279115-AD9E-72AC-E80F-FFC678EF439B}" v="167" dt="2022-06-28T06:27:35.983"/>
    <p1510:client id="{E1342FD6-DD3D-EC61-B0D7-C34DECE081AF}" v="35" dt="2022-06-28T07:20:48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0E28D-60E5-4A56-9F77-6E058964BA80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9570A-8328-4305-8C8C-46AF1D1A6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91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D8A1-19C0-40D9-9E31-AC23DE3B47A6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9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FE7-0A46-4163-A1D7-734D002D2D9F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95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5FB-5578-4C49-8DED-9F2EC0BCD836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10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6EA0-202C-4B72-8624-79A2BA68AA27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99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168-998A-4E0E-8C95-8F2D62980515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00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263-11C9-452E-9DC2-D13F98B4BE5D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15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CAF1-0DF3-4CFD-95FD-5843F277C051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6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DD4-6441-45BB-9533-6BE892699788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587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3B3B-6087-482E-B529-493A6CCFACB7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9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7FAF-FFDC-4265-BBAC-208E1B40185C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52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020B-0C74-4B3D-B873-CD4EA0C56ABD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8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41DB-5D91-4003-979E-FFAC2160F869}" type="datetime1">
              <a:rPr lang="en-US" altLang="ja-JP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440E4F6-6969-7E3F-CC03-2E835D17475B}"/>
              </a:ext>
            </a:extLst>
          </p:cNvPr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2D49DC-5A21-358A-FE25-AFE37A80D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900" y="2349000"/>
            <a:ext cx="6840000" cy="2160000"/>
          </a:xfrm>
          <a:noFill/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kumimoji="1" lang="ja-JP" altLang="en-US" sz="3600">
                <a:solidFill>
                  <a:schemeClr val="bg1"/>
                </a:solidFill>
                <a:latin typeface="游ゴシック Medium"/>
                <a:ea typeface="游ゴシック Medium"/>
              </a:rPr>
              <a:t>模擬システム開発実務演習</a:t>
            </a:r>
            <a:br>
              <a:rPr kumimoji="1" lang="en-US" altLang="ja-JP" sz="3200">
                <a:solidFill>
                  <a:schemeClr val="bg1"/>
                </a:solidFill>
                <a:latin typeface="游ゴシック Medium"/>
                <a:ea typeface="游ゴシック Medium"/>
              </a:rPr>
            </a:br>
            <a:r>
              <a:rPr kumimoji="1" lang="ja-JP" altLang="en-US" sz="4400">
                <a:solidFill>
                  <a:schemeClr val="bg1"/>
                </a:solidFill>
                <a:latin typeface="游ゴシック Medium"/>
                <a:ea typeface="游ゴシック Medium"/>
              </a:rPr>
              <a:t>フリーマーケットアプリ</a:t>
            </a:r>
            <a:br>
              <a:rPr kumimoji="1" lang="en-US" altLang="ja-JP" sz="4400">
                <a:solidFill>
                  <a:schemeClr val="bg1"/>
                </a:solidFill>
                <a:latin typeface="游ゴシック Medium"/>
                <a:ea typeface="游ゴシック Medium"/>
              </a:rPr>
            </a:br>
            <a:r>
              <a:rPr lang="ja-JP" altLang="en-US" sz="4400">
                <a:solidFill>
                  <a:schemeClr val="bg1"/>
                </a:solidFill>
                <a:latin typeface="游ゴシック Medium"/>
                <a:ea typeface="游ゴシック Medium"/>
              </a:rPr>
              <a:t>フリフリ</a:t>
            </a:r>
            <a:endParaRPr lang="en-US" altLang="ja-JP" sz="3600">
              <a:solidFill>
                <a:schemeClr val="bg1"/>
              </a:solidFill>
              <a:latin typeface="游ゴシック Medium"/>
              <a:ea typeface="游ゴシック Medium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D60BA1-C892-7D39-BDB8-B70532653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5700" y="2349000"/>
            <a:ext cx="4140000" cy="2087591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kumimoji="1"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2022.06.30</a:t>
            </a:r>
            <a:endParaRPr lang="en-US" altLang="ja-JP" sz="1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kumimoji="1"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</a:t>
            </a:r>
            <a:r>
              <a:rPr kumimoji="1"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組チーム</a:t>
            </a:r>
            <a:r>
              <a:rPr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en-US" altLang="ja-JP" sz="1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武田理沙 川﨑宙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工藤泰平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中島凱斗 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深代剛志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森重弥生</a:t>
            </a:r>
            <a:endParaRPr lang="ja-JP" altLang="en-US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" name="図 13" descr="ロゴ&#10;&#10;自動的に生成された説明">
            <a:extLst>
              <a:ext uri="{FF2B5EF4-FFF2-40B4-BE49-F238E27FC236}">
                <a16:creationId xmlns:a16="http://schemas.microsoft.com/office/drawing/2014/main" id="{850CC978-8EBA-BF61-CC6D-62CAA0579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7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593F4-64B6-54D9-D90F-A2A4E39E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2620350"/>
            <a:ext cx="11471998" cy="1617300"/>
          </a:xfrm>
        </p:spPr>
        <p:txBody>
          <a:bodyPr>
            <a:noAutofit/>
          </a:bodyPr>
          <a:lstStyle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作成アプリの</a:t>
            </a:r>
            <a:b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デモンストレーション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F61CD297-197B-17C7-C19D-9ECFE332B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B72A5D-412E-F483-1228-AA6D9E68C8FC}"/>
              </a:ext>
            </a:extLst>
          </p:cNvPr>
          <p:cNvSpPr/>
          <p:nvPr/>
        </p:nvSpPr>
        <p:spPr>
          <a:xfrm>
            <a:off x="0" y="0"/>
            <a:ext cx="12192000" cy="1221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0DF5EA-ED53-EF97-018E-13B19390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136525"/>
            <a:ext cx="11160000" cy="1080000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反省点・良かった点</a:t>
            </a:r>
            <a:endParaRPr kumimoji="1" lang="ja-JP" altLang="en-US" sz="360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B591-8257-0FD8-5B1A-D7689A48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446437"/>
            <a:ext cx="11160000" cy="4680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反省点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命名規則の統一が不十分で、ソースコードが書きづらい部分があった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/>
              </a:rPr>
              <a:t>→ </a:t>
            </a:r>
            <a:r>
              <a:rPr 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事前に統一しておく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/>
              </a:rPr>
              <a:t>、</a:t>
            </a:r>
            <a:r>
              <a:rPr 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シンプルな命名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にする</a:t>
            </a:r>
            <a:endParaRPr 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リンクの記載間違いなどの単純なミスにより、結合に時間がかかった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→ 各自チェックをより慎重に行う、ミスの起こりやすいポイントを共有する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良かった点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チーム内のコミュニケーションを綿密に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行えた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メンバーのスキルを鑑みて適材適所にタスクを割り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振ることができた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不明点や困ったことについてお互いにすぐに質問できた</a:t>
            </a: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/>
            </a:endParaRPr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7ADCF848-9A05-4038-C356-48149EAB4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B64385-1FE6-2666-A95B-C8604C1C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dirty="0"/>
              <a:pPr algn="ctr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050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593F4-64B6-54D9-D90F-A2A4E39E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069000"/>
            <a:ext cx="11471998" cy="720000"/>
          </a:xfrm>
        </p:spPr>
        <p:txBody>
          <a:bodyPr>
            <a:normAutofit/>
          </a:bodyPr>
          <a:lstStyle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質疑応答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9C6DB476-D15A-CA29-5ABE-DDEAC50F9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7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593F4-64B6-54D9-D90F-A2A4E39E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069000"/>
            <a:ext cx="11471998" cy="720000"/>
          </a:xfrm>
        </p:spPr>
        <p:txBody>
          <a:bodyPr/>
          <a:lstStyle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ご清聴ありがとうございました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6365D5F1-34AA-6629-2E06-BC5CD58B7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6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10380AF-157C-76AA-7420-78F205B74256}"/>
              </a:ext>
            </a:extLst>
          </p:cNvPr>
          <p:cNvSpPr/>
          <p:nvPr/>
        </p:nvSpPr>
        <p:spPr>
          <a:xfrm>
            <a:off x="0" y="0"/>
            <a:ext cx="12192000" cy="1221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9F7DA57-F684-DAC1-1587-FD95F644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141037"/>
            <a:ext cx="11160000" cy="1080000"/>
          </a:xfrm>
        </p:spPr>
        <p:txBody>
          <a:bodyPr>
            <a:normAutofit/>
          </a:bodyPr>
          <a:lstStyle/>
          <a:p>
            <a:r>
              <a:rPr kumimoji="1" lang="ja-JP" altLang="en-US" sz="360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71F4DC-5A2F-FDB2-497E-3343C570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448693"/>
            <a:ext cx="11160000" cy="4680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システム開発のいきさつ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提案した要件一覧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機能一覧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全体画面遷移図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作業スケジュール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各メンバーの役割、担当した部分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デモンストレーション</a:t>
            </a:r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反省点・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良かった点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  <a:cs typeface="Calibri"/>
              </a:rPr>
              <a:t>質疑応答</a:t>
            </a:r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7FDE6B17-D336-29C9-81DC-438877025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DBA5DE36-2F92-ACC4-DD42-77A013C2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dirty="0"/>
              <a:pPr algn="ctr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078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ロゴ&#10;&#10;自動的に生成された説明">
            <a:extLst>
              <a:ext uri="{FF2B5EF4-FFF2-40B4-BE49-F238E27FC236}">
                <a16:creationId xmlns:a16="http://schemas.microsoft.com/office/drawing/2014/main" id="{6CB96680-2CD5-1F08-7A35-B5D6C2BC8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29EB587-993D-59A5-919A-582E45A3B8AE}"/>
              </a:ext>
            </a:extLst>
          </p:cNvPr>
          <p:cNvSpPr/>
          <p:nvPr/>
        </p:nvSpPr>
        <p:spPr>
          <a:xfrm>
            <a:off x="0" y="0"/>
            <a:ext cx="12192000" cy="1221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5FE974-3373-9EA6-0589-5FA74CDC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136525"/>
            <a:ext cx="11160000" cy="1080000"/>
          </a:xfrm>
        </p:spPr>
        <p:txBody>
          <a:bodyPr>
            <a:normAutofit/>
          </a:bodyPr>
          <a:lstStyle/>
          <a:p>
            <a:r>
              <a:rPr kumimoji="1"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システム開</a:t>
            </a:r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発</a:t>
            </a:r>
            <a:r>
              <a:rPr kumimoji="1"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のいきさつ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21BFC1-D01B-8364-B970-5DEE66842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446437"/>
            <a:ext cx="11160000" cy="4680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開発の背景・目的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雑貨店経営の傍ら、個人売買の仲介業務も行っている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Calibri" panose="020F050202020403020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フリマアプリとしてシステム化し、業務を効率化しつつ、利益を増大したい</a:t>
            </a:r>
          </a:p>
          <a:p>
            <a:pPr marL="0" indent="0">
              <a:lnSpc>
                <a:spcPct val="110000"/>
              </a:lnSpc>
              <a:buNone/>
            </a:pP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お客様からのご要望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/>
            </a:endParaRPr>
          </a:p>
          <a:p>
            <a:pPr marL="0" indent="0">
              <a:buNone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シンプルで使いやすいシステムを希望する</a:t>
            </a:r>
            <a:endParaRPr lang="ja-JP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必ず約束時間や納期を守る会社に発注したい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/>
            </a:endParaRPr>
          </a:p>
          <a:p>
            <a:pPr marL="0" indent="0">
              <a:buNone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機密を守ることができる会社に発注したい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/>
            </a:endParaRPr>
          </a:p>
          <a:p>
            <a:pPr marL="0" indent="0">
              <a:buNone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ビジネスマナ</a:t>
            </a:r>
            <a:r>
              <a: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ー・</a:t>
            </a: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礼儀作法・常識のしっかりしている会社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チーム内で協力し、責任感を持って取り組んでほしい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/>
            </a:endParaRPr>
          </a:p>
          <a:p>
            <a:pPr marL="0" indent="0">
              <a:buNone/>
            </a:pP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Calibri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7189FE-19D9-1638-557F-035763C3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dirty="0"/>
              <a:pPr algn="ctr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639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6ADDA10-5537-CF05-D75B-FCDDF62B758B}"/>
              </a:ext>
            </a:extLst>
          </p:cNvPr>
          <p:cNvSpPr/>
          <p:nvPr/>
        </p:nvSpPr>
        <p:spPr>
          <a:xfrm>
            <a:off x="0" y="0"/>
            <a:ext cx="12192000" cy="1221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56BF93F-7697-4621-B947-8A2FAF74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136525"/>
            <a:ext cx="11160000" cy="1080000"/>
          </a:xfrm>
        </p:spPr>
        <p:txBody>
          <a:bodyPr>
            <a:normAutofit/>
          </a:bodyPr>
          <a:lstStyle/>
          <a:p>
            <a:r>
              <a:rPr kumimoji="1"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提案した要件 </a:t>
            </a:r>
            <a:r>
              <a:rPr kumimoji="1" lang="en-US" altLang="ja-JP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&lt;</a:t>
            </a:r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ユーザー側</a:t>
            </a:r>
            <a:r>
              <a:rPr lang="en-US" altLang="ja-JP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&gt;</a:t>
            </a:r>
            <a:endParaRPr lang="ja-JP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EB937-2E69-42D4-F391-5F5D238F7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446437"/>
            <a:ext cx="11160000" cy="4680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ユーザー登録すると購入と出品ができる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商品</a:t>
            </a: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登録すると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出品ができる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商品一覧が見られる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商品を</a:t>
            </a: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購入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する</a:t>
            </a: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と出品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者にメール通知される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商品を発送すると購入者にメール通知される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入金状況、発送状況の更新</a:t>
            </a: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ができる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ユーザー間で取引メッセージのやりとりができる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Calibri"/>
            </a:endParaRPr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96AAA8AA-946F-B548-CD38-3D24CBDB4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528DD1-8AD1-4D42-92ED-C5275AF1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dirty="0"/>
              <a:pPr algn="ctr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062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F385A2-392C-6892-7CF7-B42951ED1F74}"/>
              </a:ext>
            </a:extLst>
          </p:cNvPr>
          <p:cNvSpPr/>
          <p:nvPr/>
        </p:nvSpPr>
        <p:spPr>
          <a:xfrm>
            <a:off x="0" y="0"/>
            <a:ext cx="12192000" cy="1221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56BF93F-7697-4621-B947-8A2FAF74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136525"/>
            <a:ext cx="11160000" cy="1080000"/>
          </a:xfrm>
        </p:spPr>
        <p:txBody>
          <a:bodyPr>
            <a:normAutofit/>
          </a:bodyPr>
          <a:lstStyle/>
          <a:p>
            <a:r>
              <a:rPr kumimoji="1"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提案した要件</a:t>
            </a:r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 </a:t>
            </a:r>
            <a:r>
              <a:rPr lang="en-US" altLang="ja-JP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&lt;</a:t>
            </a:r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管理者側</a:t>
            </a:r>
            <a:r>
              <a:rPr lang="en-US" altLang="ja-JP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&gt;</a:t>
            </a:r>
            <a:endParaRPr lang="ja-JP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EB937-2E69-42D4-F391-5F5D238F7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446437"/>
            <a:ext cx="11160000" cy="468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anose="020F0502020204030204"/>
              </a:rPr>
              <a:t>商品一覧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anose="020F0502020204030204"/>
              </a:rPr>
              <a:t>が確認できる</a:t>
            </a:r>
            <a:endParaRPr 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anose="020F0502020204030204"/>
            </a:endParaRPr>
          </a:p>
          <a:p>
            <a:pPr>
              <a:buNone/>
            </a:pPr>
            <a:r>
              <a:rPr 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ユーザー一覧が確認できる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endParaRPr lang="ja-JP" sz="2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売上が確認できる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　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※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各取引の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10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％がシステム利用料として管理者売上になる</a:t>
            </a:r>
            <a:endParaRPr lang="ja-JP" sz="2400" dirty="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</a:endParaRPr>
          </a:p>
        </p:txBody>
      </p:sp>
      <p:pic>
        <p:nvPicPr>
          <p:cNvPr id="14" name="図 13" descr="ロゴ&#10;&#10;自動的に生成された説明">
            <a:extLst>
              <a:ext uri="{FF2B5EF4-FFF2-40B4-BE49-F238E27FC236}">
                <a16:creationId xmlns:a16="http://schemas.microsoft.com/office/drawing/2014/main" id="{EE6F64F4-199E-3C3C-3E27-5636E2FCF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F4AC1-5CA8-5C10-7707-EF7CFD25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dirty="0"/>
              <a:pPr algn="ctr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36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63DFA15-A4B0-C084-307F-8331FE68A7D9}"/>
              </a:ext>
            </a:extLst>
          </p:cNvPr>
          <p:cNvSpPr/>
          <p:nvPr/>
        </p:nvSpPr>
        <p:spPr>
          <a:xfrm>
            <a:off x="0" y="0"/>
            <a:ext cx="12192000" cy="1221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56BF93F-7697-4621-B947-8A2FAF74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136525"/>
            <a:ext cx="11160000" cy="1080000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機能一覧</a:t>
            </a:r>
          </a:p>
        </p:txBody>
      </p:sp>
      <p:pic>
        <p:nvPicPr>
          <p:cNvPr id="35" name="図 34" descr="ロゴ&#10;&#10;自動的に生成された説明">
            <a:extLst>
              <a:ext uri="{FF2B5EF4-FFF2-40B4-BE49-F238E27FC236}">
                <a16:creationId xmlns:a16="http://schemas.microsoft.com/office/drawing/2014/main" id="{73F6A319-EEF4-B1F5-1DE4-10F280689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630F088-2F90-048D-99A5-DE63B4548138}"/>
              </a:ext>
            </a:extLst>
          </p:cNvPr>
          <p:cNvGrpSpPr/>
          <p:nvPr/>
        </p:nvGrpSpPr>
        <p:grpSpPr>
          <a:xfrm>
            <a:off x="516000" y="1498911"/>
            <a:ext cx="9179850" cy="4788001"/>
            <a:chOff x="516000" y="1498911"/>
            <a:chExt cx="9179850" cy="478800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118F8325-A7C8-00E4-8867-572E17C52000}"/>
                </a:ext>
              </a:extLst>
            </p:cNvPr>
            <p:cNvGrpSpPr/>
            <p:nvPr/>
          </p:nvGrpSpPr>
          <p:grpSpPr>
            <a:xfrm>
              <a:off x="5375850" y="1498912"/>
              <a:ext cx="4320000" cy="4788000"/>
              <a:chOff x="6320999" y="1316350"/>
              <a:chExt cx="4320000" cy="5040000"/>
            </a:xfrm>
          </p:grpSpPr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C5F3F7C3-AF8A-4EEF-0225-EE122348189C}"/>
                  </a:ext>
                </a:extLst>
              </p:cNvPr>
              <p:cNvSpPr/>
              <p:nvPr/>
            </p:nvSpPr>
            <p:spPr>
              <a:xfrm>
                <a:off x="6320999" y="1316350"/>
                <a:ext cx="4320000" cy="5040000"/>
              </a:xfrm>
              <a:prstGeom prst="flowChartAlternateProcess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0" indent="0" algn="ctr">
                  <a:buNone/>
                </a:pP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CF17177C-4089-632F-B8FC-9C70DEA605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0999" y="1406350"/>
                <a:ext cx="4140000" cy="48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indent="0" algn="ctr">
                  <a:buNone/>
                </a:pPr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ユーザー</a:t>
                </a:r>
              </a:p>
              <a:p>
                <a:pPr marL="0" indent="0">
                  <a:buNone/>
                </a:pPr>
                <a:endParaRPr lang="en-US" altLang="ja-JP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新規登録</a:t>
                </a: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出品一覧</a:t>
                </a: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ja-JP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出品</a:t>
                </a:r>
                <a:endParaRPr lang="ja-JP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lt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取引一覧</a:t>
                </a: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取引詳細</a:t>
                </a: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取引状況変更</a:t>
                </a: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メッセージ一覧</a:t>
                </a: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メッセージ詳細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ja-JP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メッセージ送信</a:t>
                </a:r>
                <a:endPara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A2AE685-27E8-EC04-29DA-3DBA4EEDA7D6}"/>
                </a:ext>
              </a:extLst>
            </p:cNvPr>
            <p:cNvGrpSpPr/>
            <p:nvPr/>
          </p:nvGrpSpPr>
          <p:grpSpPr>
            <a:xfrm>
              <a:off x="516000" y="1498911"/>
              <a:ext cx="4320000" cy="2119563"/>
              <a:chOff x="1502832" y="1359000"/>
              <a:chExt cx="4320000" cy="1800000"/>
            </a:xfrm>
          </p:grpSpPr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14734BC9-1E6D-A53A-8B51-B5A3C6F1CAC4}"/>
                  </a:ext>
                </a:extLst>
              </p:cNvPr>
              <p:cNvSpPr/>
              <p:nvPr/>
            </p:nvSpPr>
            <p:spPr>
              <a:xfrm>
                <a:off x="1502832" y="1359000"/>
                <a:ext cx="4320000" cy="1800000"/>
              </a:xfrm>
              <a:prstGeom prst="flowChartAlternateProcess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FC5C9C3C-7D76-BAB0-0586-49BB249E4A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2832" y="1449000"/>
                <a:ext cx="4140000" cy="162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indent="0" algn="ctr">
                  <a:buNone/>
                </a:pPr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共通</a:t>
                </a:r>
              </a:p>
              <a:p>
                <a:pPr marL="0" indent="0">
                  <a:buNone/>
                </a:pPr>
                <a:endParaRPr lang="en-US" altLang="ja-JP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ログイン・ログアウト</a:t>
                </a: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出品一覧</a:t>
                </a: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F50E83F-01AE-68EF-F8E4-D66F8CE879DA}"/>
                </a:ext>
              </a:extLst>
            </p:cNvPr>
            <p:cNvGrpSpPr/>
            <p:nvPr/>
          </p:nvGrpSpPr>
          <p:grpSpPr>
            <a:xfrm>
              <a:off x="516000" y="4162837"/>
              <a:ext cx="4320000" cy="2124075"/>
              <a:chOff x="1502832" y="3519000"/>
              <a:chExt cx="4320000" cy="2880000"/>
            </a:xfrm>
          </p:grpSpPr>
          <p:sp>
            <p:nvSpPr>
              <p:cNvPr id="14" name="フローチャート: 代替処理 13">
                <a:extLst>
                  <a:ext uri="{FF2B5EF4-FFF2-40B4-BE49-F238E27FC236}">
                    <a16:creationId xmlns:a16="http://schemas.microsoft.com/office/drawing/2014/main" id="{7DDD90B6-F927-1AE1-8150-2191B6C2F944}"/>
                  </a:ext>
                </a:extLst>
              </p:cNvPr>
              <p:cNvSpPr/>
              <p:nvPr/>
            </p:nvSpPr>
            <p:spPr>
              <a:xfrm>
                <a:off x="1502832" y="3519000"/>
                <a:ext cx="4320000" cy="2880000"/>
              </a:xfrm>
              <a:prstGeom prst="flowChartAlternateProcess">
                <a:avLst/>
              </a:prstGeom>
              <a:noFill/>
              <a:ln w="38100">
                <a:solidFill>
                  <a:srgbClr val="3EBC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0" indent="0" algn="ctr">
                  <a:buNone/>
                </a:pP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5" name="タイトル 1">
                <a:extLst>
                  <a:ext uri="{FF2B5EF4-FFF2-40B4-BE49-F238E27FC236}">
                    <a16:creationId xmlns:a16="http://schemas.microsoft.com/office/drawing/2014/main" id="{70A73D77-2C74-230A-7BBB-C508A1A9A3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2832" y="3609000"/>
                <a:ext cx="4140000" cy="270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indent="0" algn="ctr">
                  <a:buNone/>
                </a:pPr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管理者</a:t>
                </a:r>
              </a:p>
              <a:p>
                <a:pPr marL="0" indent="0">
                  <a:buNone/>
                </a:pPr>
                <a:endParaRPr lang="en-US" altLang="ja-JP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ユーザー一覧</a:t>
                </a: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売上確認</a:t>
                </a:r>
                <a:endPara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ja-JP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売上検索</a:t>
                </a:r>
              </a:p>
            </p:txBody>
          </p:sp>
        </p:grpSp>
      </p:grp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A0EF47D4-2737-568B-C826-936E6C8A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dirty="0"/>
              <a:pPr algn="ctr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413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5A3F973-417E-37A3-7E0C-C8C8C850612D}"/>
              </a:ext>
            </a:extLst>
          </p:cNvPr>
          <p:cNvSpPr/>
          <p:nvPr/>
        </p:nvSpPr>
        <p:spPr>
          <a:xfrm>
            <a:off x="0" y="0"/>
            <a:ext cx="12192000" cy="1221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5FE974-3373-9EA6-0589-5FA74CDC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136525"/>
            <a:ext cx="11160000" cy="1080000"/>
          </a:xfrm>
        </p:spPr>
        <p:txBody>
          <a:bodyPr>
            <a:normAutofit/>
          </a:bodyPr>
          <a:lstStyle/>
          <a:p>
            <a:r>
              <a:rPr kumimoji="1"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全体画面遷移図</a:t>
            </a:r>
            <a:endParaRPr lang="ja-JP" altLang="en-US" sz="3600">
              <a:solidFill>
                <a:schemeClr val="bg1">
                  <a:lumMod val="95000"/>
                </a:schemeClr>
              </a:solidFill>
              <a:latin typeface="游ゴシック Medium"/>
              <a:ea typeface="游ゴシック Medium"/>
            </a:endParaRPr>
          </a:p>
        </p:txBody>
      </p:sp>
      <p:pic>
        <p:nvPicPr>
          <p:cNvPr id="26" name="図 25" descr="ロゴ&#10;&#10;自動的に生成された説明">
            <a:extLst>
              <a:ext uri="{FF2B5EF4-FFF2-40B4-BE49-F238E27FC236}">
                <a16:creationId xmlns:a16="http://schemas.microsoft.com/office/drawing/2014/main" id="{0DD88F70-B0A1-9EF8-4D88-78F416C4D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77B04B-5040-15A6-EDAD-769C7A79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dirty="0"/>
              <a:pPr algn="ctr"/>
              <a:t>7</a:t>
            </a:fld>
            <a:endParaRPr lang="ja-JP" altLang="en-US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3E7ECB74-1376-AEFD-1613-4CA7D9E7827B}"/>
              </a:ext>
            </a:extLst>
          </p:cNvPr>
          <p:cNvSpPr/>
          <p:nvPr/>
        </p:nvSpPr>
        <p:spPr>
          <a:xfrm>
            <a:off x="148701" y="3085716"/>
            <a:ext cx="1825261" cy="1036015"/>
          </a:xfrm>
          <a:prstGeom prst="flowChartAlternateProcess">
            <a:avLst/>
          </a:prstGeom>
          <a:noFill/>
          <a:ln w="38100">
            <a:solidFill>
              <a:srgbClr val="3EB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メニュー画面 </a:t>
            </a:r>
            <a:r>
              <a:rPr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管理者</a:t>
            </a:r>
            <a:r>
              <a:rPr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出品一覧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ユーザー一覧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売上確認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ログアウト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721A51D3-E9EC-C63C-EC63-3ECA32536125}"/>
              </a:ext>
            </a:extLst>
          </p:cNvPr>
          <p:cNvSpPr/>
          <p:nvPr/>
        </p:nvSpPr>
        <p:spPr>
          <a:xfrm>
            <a:off x="2371425" y="3089228"/>
            <a:ext cx="1825261" cy="850742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ログイン画面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ユーザー名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パスワード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新規登録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CA22F298-C2F1-DD9C-5222-15BA5655E116}"/>
              </a:ext>
            </a:extLst>
          </p:cNvPr>
          <p:cNvSpPr/>
          <p:nvPr/>
        </p:nvSpPr>
        <p:spPr>
          <a:xfrm>
            <a:off x="4597286" y="1355351"/>
            <a:ext cx="1825261" cy="126365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メニュー画面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游ゴシック Medium" panose="020B0500000000000000" pitchFamily="50" charset="-128"/>
            </a:endParaRPr>
          </a:p>
          <a:p>
            <a:pPr algn="ctr">
              <a:lnSpc>
                <a:spcPct val="10000"/>
              </a:lnSpc>
            </a:pPr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出品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出品一覧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取引一覧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メッセージ一覧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ログアウト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B4D78B7D-FB13-9B2A-ACE2-63341DDECB81}"/>
              </a:ext>
            </a:extLst>
          </p:cNvPr>
          <p:cNvSpPr/>
          <p:nvPr/>
        </p:nvSpPr>
        <p:spPr>
          <a:xfrm>
            <a:off x="148700" y="1353050"/>
            <a:ext cx="1825261" cy="1446367"/>
          </a:xfrm>
          <a:prstGeom prst="flowChartAlternateProcess">
            <a:avLst/>
          </a:prstGeom>
          <a:noFill/>
          <a:ln w="38100">
            <a:solidFill>
              <a:srgbClr val="3EB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売上確認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ユーザー名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金額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取引完了日時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合計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管理者売上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86DB774A-4248-6C21-B91A-13762BBB6DE9}"/>
              </a:ext>
            </a:extLst>
          </p:cNvPr>
          <p:cNvSpPr/>
          <p:nvPr/>
        </p:nvSpPr>
        <p:spPr>
          <a:xfrm>
            <a:off x="152878" y="4452782"/>
            <a:ext cx="1825261" cy="1036015"/>
          </a:xfrm>
          <a:prstGeom prst="flowChartAlternateProcess">
            <a:avLst/>
          </a:prstGeom>
          <a:noFill/>
          <a:ln w="38100">
            <a:solidFill>
              <a:srgbClr val="3EB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ユーザー一覧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氏名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ユーザー名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住所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メールアドレス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A862E9DD-B432-A566-4593-711FFA88297A}"/>
              </a:ext>
            </a:extLst>
          </p:cNvPr>
          <p:cNvSpPr/>
          <p:nvPr/>
        </p:nvSpPr>
        <p:spPr>
          <a:xfrm>
            <a:off x="2375135" y="1358627"/>
            <a:ext cx="1825261" cy="1221036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新規登録画面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氏名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ユーザー名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住所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メールアドレス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パスワード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6DB11F51-595B-E2C7-3461-2BA2A0408AE0}"/>
              </a:ext>
            </a:extLst>
          </p:cNvPr>
          <p:cNvSpPr/>
          <p:nvPr/>
        </p:nvSpPr>
        <p:spPr>
          <a:xfrm>
            <a:off x="2375082" y="4452782"/>
            <a:ext cx="1825261" cy="1904952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出品一覧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出品者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カテゴリー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商品の状態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価格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取引状況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購入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メッセージリンク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D4A0A809-BFEB-BAD8-62DE-300BACAC2D27}"/>
              </a:ext>
            </a:extLst>
          </p:cNvPr>
          <p:cNvSpPr/>
          <p:nvPr/>
        </p:nvSpPr>
        <p:spPr>
          <a:xfrm>
            <a:off x="6819490" y="5478984"/>
            <a:ext cx="1825261" cy="879763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/>
                <a:ea typeface="游ゴシック Medium"/>
              </a:rPr>
              <a:t>メッセージ詳細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受信済みメッセージ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送信済みメッセージ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メッセージの送信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フローチャート: 代替処理 28">
            <a:extLst>
              <a:ext uri="{FF2B5EF4-FFF2-40B4-BE49-F238E27FC236}">
                <a16:creationId xmlns:a16="http://schemas.microsoft.com/office/drawing/2014/main" id="{A766751F-A52C-8DF3-FBFA-F0C9E0D462D2}"/>
              </a:ext>
            </a:extLst>
          </p:cNvPr>
          <p:cNvSpPr/>
          <p:nvPr/>
        </p:nvSpPr>
        <p:spPr>
          <a:xfrm>
            <a:off x="6812050" y="1357093"/>
            <a:ext cx="1825261" cy="1065856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/>
                <a:ea typeface="游ゴシック Medium"/>
              </a:rPr>
              <a:t>出品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algn="ctr">
              <a:lnSpc>
                <a:spcPct val="50000"/>
              </a:lnSpc>
            </a:pPr>
            <a:endParaRPr lang="ja-JP" altLang="en-US" sz="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カテゴリー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商品の状態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価格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AEFF3E14-4BF1-564F-9598-8B4AF5F603E8}"/>
              </a:ext>
            </a:extLst>
          </p:cNvPr>
          <p:cNvSpPr/>
          <p:nvPr/>
        </p:nvSpPr>
        <p:spPr>
          <a:xfrm>
            <a:off x="4597286" y="3590680"/>
            <a:ext cx="1825261" cy="2584731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取引詳細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出品者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カテゴリー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商品の状態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価格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取引状況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出品者住所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出品者氏名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購入者住所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購入者氏名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メッセージリンク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購入キャンセル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262ECB9-C3E6-ADEE-9244-65ED06033AFA}"/>
              </a:ext>
            </a:extLst>
          </p:cNvPr>
          <p:cNvSpPr/>
          <p:nvPr/>
        </p:nvSpPr>
        <p:spPr>
          <a:xfrm>
            <a:off x="9009130" y="3658897"/>
            <a:ext cx="1825261" cy="879763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/>
                <a:ea typeface="游ゴシック Medium"/>
              </a:rPr>
              <a:t>メッセージ一覧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出品者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最新のメッセージ内容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8F17308-35C9-117A-1EEF-7BC8503B1FAB}"/>
              </a:ext>
            </a:extLst>
          </p:cNvPr>
          <p:cNvSpPr/>
          <p:nvPr/>
        </p:nvSpPr>
        <p:spPr>
          <a:xfrm>
            <a:off x="6803208" y="3230387"/>
            <a:ext cx="1825261" cy="1904951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/>
                <a:ea typeface="游ゴシック Medium"/>
              </a:rPr>
              <a:t>取引一覧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algn="ctr"/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algn="ctr">
              <a:lnSpc>
                <a:spcPct val="10000"/>
              </a:lnSpc>
            </a:pPr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/>
              <a:ea typeface="游ゴシック Medium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出品者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商品名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カテゴリー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商品の状態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価格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取引状況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取引詳細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メッセージリンク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B38DAE63-F5DC-AF9E-86DF-0D45BCA4FE6C}"/>
              </a:ext>
            </a:extLst>
          </p:cNvPr>
          <p:cNvSpPr/>
          <p:nvPr/>
        </p:nvSpPr>
        <p:spPr>
          <a:xfrm>
            <a:off x="160892" y="5875112"/>
            <a:ext cx="1825261" cy="481238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エラー画面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endParaRPr lang="en-US" altLang="ja-JP" sz="2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游ゴシック Medium" panose="020B05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適切なリンク先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90CFF0D-6B3D-BCA1-063E-E3F48ED89EC2}"/>
              </a:ext>
            </a:extLst>
          </p:cNvPr>
          <p:cNvCxnSpPr>
            <a:cxnSpLocks/>
          </p:cNvCxnSpPr>
          <p:nvPr/>
        </p:nvCxnSpPr>
        <p:spPr>
          <a:xfrm flipH="1">
            <a:off x="1973962" y="3413492"/>
            <a:ext cx="39746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DE88B52-3564-9677-37BF-ADE72AE11641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H="1" flipV="1">
            <a:off x="1061331" y="2799417"/>
            <a:ext cx="1" cy="2862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C77B884-4EB8-DCD9-E62E-2C2126D264E6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1061332" y="4121731"/>
            <a:ext cx="4177" cy="3310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CEBAFA1-E408-5D26-F23C-6CCF28C46E60}"/>
              </a:ext>
            </a:extLst>
          </p:cNvPr>
          <p:cNvCxnSpPr>
            <a:cxnSpLocks/>
          </p:cNvCxnSpPr>
          <p:nvPr/>
        </p:nvCxnSpPr>
        <p:spPr>
          <a:xfrm>
            <a:off x="2973827" y="2582127"/>
            <a:ext cx="3710" cy="50956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8190174-6F5A-1034-CA4C-B37B966AB5AE}"/>
              </a:ext>
            </a:extLst>
          </p:cNvPr>
          <p:cNvCxnSpPr>
            <a:cxnSpLocks/>
          </p:cNvCxnSpPr>
          <p:nvPr/>
        </p:nvCxnSpPr>
        <p:spPr>
          <a:xfrm>
            <a:off x="1945884" y="4066467"/>
            <a:ext cx="516470" cy="47219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29CDD2BE-7A13-9C7E-6550-B3199ABB3E0D}"/>
              </a:ext>
            </a:extLst>
          </p:cNvPr>
          <p:cNvCxnSpPr>
            <a:cxnSpLocks/>
          </p:cNvCxnSpPr>
          <p:nvPr/>
        </p:nvCxnSpPr>
        <p:spPr>
          <a:xfrm flipV="1">
            <a:off x="3573616" y="2582208"/>
            <a:ext cx="3710" cy="50956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E5E087E0-FC2E-AC82-ED8E-0143D0504A2D}"/>
              </a:ext>
            </a:extLst>
          </p:cNvPr>
          <p:cNvCxnSpPr>
            <a:cxnSpLocks/>
          </p:cNvCxnSpPr>
          <p:nvPr/>
        </p:nvCxnSpPr>
        <p:spPr>
          <a:xfrm flipH="1" flipV="1">
            <a:off x="6414987" y="4812072"/>
            <a:ext cx="388983" cy="41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B8487C0-8C92-CED3-77B8-B3F4B2EFAF0A}"/>
              </a:ext>
            </a:extLst>
          </p:cNvPr>
          <p:cNvCxnSpPr>
            <a:cxnSpLocks/>
          </p:cNvCxnSpPr>
          <p:nvPr/>
        </p:nvCxnSpPr>
        <p:spPr>
          <a:xfrm>
            <a:off x="1973961" y="3668201"/>
            <a:ext cx="39746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34D320E1-927D-51F8-BEE9-4CAA27728013}"/>
              </a:ext>
            </a:extLst>
          </p:cNvPr>
          <p:cNvCxnSpPr>
            <a:cxnSpLocks/>
          </p:cNvCxnSpPr>
          <p:nvPr/>
        </p:nvCxnSpPr>
        <p:spPr>
          <a:xfrm>
            <a:off x="4192263" y="5405258"/>
            <a:ext cx="39746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063B72F-55AC-5102-DBB3-787382506BD2}"/>
              </a:ext>
            </a:extLst>
          </p:cNvPr>
          <p:cNvCxnSpPr>
            <a:cxnSpLocks/>
          </p:cNvCxnSpPr>
          <p:nvPr/>
        </p:nvCxnSpPr>
        <p:spPr>
          <a:xfrm flipV="1">
            <a:off x="4069061" y="2451334"/>
            <a:ext cx="509447" cy="6264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703D230-2AF4-A086-00CA-536DBB2934CA}"/>
              </a:ext>
            </a:extLst>
          </p:cNvPr>
          <p:cNvCxnSpPr>
            <a:cxnSpLocks/>
          </p:cNvCxnSpPr>
          <p:nvPr/>
        </p:nvCxnSpPr>
        <p:spPr>
          <a:xfrm flipH="1">
            <a:off x="4200343" y="2617774"/>
            <a:ext cx="512580" cy="64608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9C926735-DBB5-28CC-386D-85BF6A8F7665}"/>
              </a:ext>
            </a:extLst>
          </p:cNvPr>
          <p:cNvCxnSpPr>
            <a:cxnSpLocks/>
          </p:cNvCxnSpPr>
          <p:nvPr/>
        </p:nvCxnSpPr>
        <p:spPr>
          <a:xfrm flipH="1">
            <a:off x="4069061" y="2619009"/>
            <a:ext cx="889068" cy="19196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EA1F22A2-7322-53D1-9DB0-BF8F55B09A55}"/>
              </a:ext>
            </a:extLst>
          </p:cNvPr>
          <p:cNvCxnSpPr>
            <a:cxnSpLocks/>
          </p:cNvCxnSpPr>
          <p:nvPr/>
        </p:nvCxnSpPr>
        <p:spPr>
          <a:xfrm>
            <a:off x="6294922" y="2602381"/>
            <a:ext cx="627023" cy="7201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118B542-3834-AE2E-651E-0EEAAA301543}"/>
              </a:ext>
            </a:extLst>
          </p:cNvPr>
          <p:cNvCxnSpPr>
            <a:cxnSpLocks/>
          </p:cNvCxnSpPr>
          <p:nvPr/>
        </p:nvCxnSpPr>
        <p:spPr>
          <a:xfrm>
            <a:off x="7716409" y="5146103"/>
            <a:ext cx="3764" cy="31967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18E5735-9893-16E3-6350-1C141B75259D}"/>
              </a:ext>
            </a:extLst>
          </p:cNvPr>
          <p:cNvCxnSpPr>
            <a:cxnSpLocks/>
          </p:cNvCxnSpPr>
          <p:nvPr/>
        </p:nvCxnSpPr>
        <p:spPr>
          <a:xfrm flipV="1">
            <a:off x="6428318" y="1965869"/>
            <a:ext cx="388983" cy="41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822B74B-E4BF-D40B-0E85-76868EADB6D3}"/>
              </a:ext>
            </a:extLst>
          </p:cNvPr>
          <p:cNvCxnSpPr>
            <a:cxnSpLocks/>
          </p:cNvCxnSpPr>
          <p:nvPr/>
        </p:nvCxnSpPr>
        <p:spPr>
          <a:xfrm>
            <a:off x="3997771" y="6348365"/>
            <a:ext cx="281427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F08EB94D-2612-EEFF-F5DB-DA60FA69C52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430107" y="2393575"/>
            <a:ext cx="3491654" cy="12653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60DC96AE-DC6C-B980-9084-8DFD8589DFB5}"/>
              </a:ext>
            </a:extLst>
          </p:cNvPr>
          <p:cNvCxnSpPr>
            <a:cxnSpLocks/>
            <a:stCxn id="31" idx="2"/>
            <a:endCxn id="28" idx="3"/>
          </p:cNvCxnSpPr>
          <p:nvPr/>
        </p:nvCxnSpPr>
        <p:spPr>
          <a:xfrm flipH="1">
            <a:off x="8644751" y="4538660"/>
            <a:ext cx="1277010" cy="138020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50AAB300-AA3D-2557-F933-BCF7BCBABDFF}"/>
              </a:ext>
            </a:extLst>
          </p:cNvPr>
          <p:cNvCxnSpPr>
            <a:cxnSpLocks/>
          </p:cNvCxnSpPr>
          <p:nvPr/>
        </p:nvCxnSpPr>
        <p:spPr>
          <a:xfrm flipV="1">
            <a:off x="6423067" y="5821835"/>
            <a:ext cx="388983" cy="41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A57F2F08-ED24-A179-8885-A19B929B534F}"/>
              </a:ext>
            </a:extLst>
          </p:cNvPr>
          <p:cNvGrpSpPr/>
          <p:nvPr/>
        </p:nvGrpSpPr>
        <p:grpSpPr>
          <a:xfrm>
            <a:off x="9921761" y="1321731"/>
            <a:ext cx="1609448" cy="369332"/>
            <a:chOff x="10234076" y="1561014"/>
            <a:chExt cx="1609448" cy="369332"/>
          </a:xfrm>
        </p:grpSpPr>
        <p:sp>
          <p:nvSpPr>
            <p:cNvPr id="127" name="フローチャート: 代替処理 126">
              <a:extLst>
                <a:ext uri="{FF2B5EF4-FFF2-40B4-BE49-F238E27FC236}">
                  <a16:creationId xmlns:a16="http://schemas.microsoft.com/office/drawing/2014/main" id="{C53F003B-721B-7CE4-801C-6C0937A08686}"/>
                </a:ext>
              </a:extLst>
            </p:cNvPr>
            <p:cNvSpPr/>
            <p:nvPr/>
          </p:nvSpPr>
          <p:spPr>
            <a:xfrm>
              <a:off x="10234076" y="1601695"/>
              <a:ext cx="288000" cy="288000"/>
            </a:xfrm>
            <a:prstGeom prst="flowChartAlternate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0" indent="0" algn="ctr">
                <a:buNone/>
              </a:pPr>
              <a:endParaRPr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游ゴシック Medium" panose="020B0500000000000000" pitchFamily="50" charset="-128"/>
              </a:endParaRPr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D90346AB-EE3E-254B-246C-A3C982FD909C}"/>
                </a:ext>
              </a:extLst>
            </p:cNvPr>
            <p:cNvSpPr txBox="1"/>
            <p:nvPr/>
          </p:nvSpPr>
          <p:spPr>
            <a:xfrm>
              <a:off x="10522076" y="1561014"/>
              <a:ext cx="13214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共通</a:t>
              </a:r>
            </a:p>
          </p:txBody>
        </p:sp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F9143669-2EA8-5F3B-2434-DEA303F7904C}"/>
              </a:ext>
            </a:extLst>
          </p:cNvPr>
          <p:cNvGrpSpPr/>
          <p:nvPr/>
        </p:nvGrpSpPr>
        <p:grpSpPr>
          <a:xfrm>
            <a:off x="9921761" y="1831196"/>
            <a:ext cx="1609448" cy="369332"/>
            <a:chOff x="10234076" y="2035567"/>
            <a:chExt cx="1609448" cy="369332"/>
          </a:xfrm>
        </p:grpSpPr>
        <p:sp>
          <p:nvSpPr>
            <p:cNvPr id="128" name="フローチャート: 代替処理 127">
              <a:extLst>
                <a:ext uri="{FF2B5EF4-FFF2-40B4-BE49-F238E27FC236}">
                  <a16:creationId xmlns:a16="http://schemas.microsoft.com/office/drawing/2014/main" id="{A3769D94-443C-6A3D-1978-00A9676841BB}"/>
                </a:ext>
              </a:extLst>
            </p:cNvPr>
            <p:cNvSpPr/>
            <p:nvPr/>
          </p:nvSpPr>
          <p:spPr>
            <a:xfrm>
              <a:off x="10234076" y="2076233"/>
              <a:ext cx="288000" cy="288000"/>
            </a:xfrm>
            <a:prstGeom prst="flowChartAlternateProcess">
              <a:avLst/>
            </a:prstGeom>
            <a:noFill/>
            <a:ln w="38100">
              <a:solidFill>
                <a:srgbClr val="3EBC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0" indent="0" algn="ctr">
                <a:buNone/>
              </a:pPr>
              <a:endParaRPr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游ゴシック Medium" panose="020B0500000000000000" pitchFamily="50" charset="-128"/>
              </a:endParaRPr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3B2253F8-B411-828B-CA23-D87D91DD949B}"/>
                </a:ext>
              </a:extLst>
            </p:cNvPr>
            <p:cNvSpPr txBox="1"/>
            <p:nvPr/>
          </p:nvSpPr>
          <p:spPr>
            <a:xfrm>
              <a:off x="10522076" y="2035567"/>
              <a:ext cx="13214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ja-JP" altLang="en-US">
                  <a:latin typeface="游ゴシック Medium"/>
                  <a:ea typeface="游ゴシック Medium"/>
                </a:rPr>
                <a:t>管理者</a:t>
              </a: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552B38A9-B5E4-8C8B-CA62-46E572996B96}"/>
              </a:ext>
            </a:extLst>
          </p:cNvPr>
          <p:cNvGrpSpPr/>
          <p:nvPr/>
        </p:nvGrpSpPr>
        <p:grpSpPr>
          <a:xfrm>
            <a:off x="9921761" y="2343410"/>
            <a:ext cx="1609448" cy="369332"/>
            <a:chOff x="10234076" y="2510105"/>
            <a:chExt cx="1609448" cy="369332"/>
          </a:xfrm>
        </p:grpSpPr>
        <p:sp>
          <p:nvSpPr>
            <p:cNvPr id="129" name="フローチャート: 代替処理 128">
              <a:extLst>
                <a:ext uri="{FF2B5EF4-FFF2-40B4-BE49-F238E27FC236}">
                  <a16:creationId xmlns:a16="http://schemas.microsoft.com/office/drawing/2014/main" id="{488C995F-5AF7-7200-E9F8-4F99FE28C121}"/>
                </a:ext>
              </a:extLst>
            </p:cNvPr>
            <p:cNvSpPr/>
            <p:nvPr/>
          </p:nvSpPr>
          <p:spPr>
            <a:xfrm>
              <a:off x="10234076" y="2550771"/>
              <a:ext cx="288000" cy="288000"/>
            </a:xfrm>
            <a:prstGeom prst="flowChartAlternateProcess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0" indent="0" algn="ctr">
                <a:buNone/>
              </a:pPr>
              <a:endParaRPr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游ゴシック Medium" panose="020B0500000000000000" pitchFamily="50" charset="-128"/>
              </a:endParaRP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2C272A29-060F-0289-54C9-63C7F4594A12}"/>
                </a:ext>
              </a:extLst>
            </p:cNvPr>
            <p:cNvSpPr txBox="1"/>
            <p:nvPr/>
          </p:nvSpPr>
          <p:spPr>
            <a:xfrm>
              <a:off x="10522076" y="2510105"/>
              <a:ext cx="13214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kumimoji="1" lang="ja-JP" altLang="en-US">
                  <a:latin typeface="游ゴシック Medium"/>
                  <a:ea typeface="游ゴシック Medium"/>
                </a:rPr>
                <a:t>ユーザー</a:t>
              </a:r>
              <a:endParaRPr lang="ja-JP" altLang="en-US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ED0B4888-5F91-9EFD-4A95-9F0A461349A3}"/>
              </a:ext>
            </a:extLst>
          </p:cNvPr>
          <p:cNvCxnSpPr/>
          <p:nvPr/>
        </p:nvCxnSpPr>
        <p:spPr>
          <a:xfrm>
            <a:off x="148700" y="1656274"/>
            <a:ext cx="1825261" cy="0"/>
          </a:xfrm>
          <a:prstGeom prst="line">
            <a:avLst/>
          </a:prstGeom>
          <a:ln w="38100">
            <a:solidFill>
              <a:srgbClr val="3EB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5EBC8EE9-4E6E-A22E-F1F3-EF4832B268F7}"/>
              </a:ext>
            </a:extLst>
          </p:cNvPr>
          <p:cNvCxnSpPr/>
          <p:nvPr/>
        </p:nvCxnSpPr>
        <p:spPr>
          <a:xfrm>
            <a:off x="160892" y="3372584"/>
            <a:ext cx="1825261" cy="0"/>
          </a:xfrm>
          <a:prstGeom prst="line">
            <a:avLst/>
          </a:prstGeom>
          <a:ln w="38100">
            <a:solidFill>
              <a:srgbClr val="3EB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A93477E-5F5C-E584-1F76-241EAA6932F3}"/>
              </a:ext>
            </a:extLst>
          </p:cNvPr>
          <p:cNvCxnSpPr>
            <a:cxnSpLocks/>
          </p:cNvCxnSpPr>
          <p:nvPr/>
        </p:nvCxnSpPr>
        <p:spPr>
          <a:xfrm>
            <a:off x="6795032" y="1631836"/>
            <a:ext cx="1825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26D7187D-EB82-0313-04D8-FE02F87C4C47}"/>
              </a:ext>
            </a:extLst>
          </p:cNvPr>
          <p:cNvCxnSpPr/>
          <p:nvPr/>
        </p:nvCxnSpPr>
        <p:spPr>
          <a:xfrm>
            <a:off x="148700" y="4737257"/>
            <a:ext cx="1825261" cy="0"/>
          </a:xfrm>
          <a:prstGeom prst="line">
            <a:avLst/>
          </a:prstGeom>
          <a:ln w="38100">
            <a:solidFill>
              <a:srgbClr val="3EB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AA82AD0E-EB4C-5C42-306D-88FA08F9E5A6}"/>
              </a:ext>
            </a:extLst>
          </p:cNvPr>
          <p:cNvCxnSpPr/>
          <p:nvPr/>
        </p:nvCxnSpPr>
        <p:spPr>
          <a:xfrm>
            <a:off x="2375082" y="1650412"/>
            <a:ext cx="1825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52E6E646-FD8D-3F78-2F33-A5DE0DBFCA20}"/>
              </a:ext>
            </a:extLst>
          </p:cNvPr>
          <p:cNvCxnSpPr/>
          <p:nvPr/>
        </p:nvCxnSpPr>
        <p:spPr>
          <a:xfrm>
            <a:off x="2367002" y="3372584"/>
            <a:ext cx="182526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1B6BF9FC-3302-4EBB-D5C2-C6B54B26F0EE}"/>
              </a:ext>
            </a:extLst>
          </p:cNvPr>
          <p:cNvCxnSpPr/>
          <p:nvPr/>
        </p:nvCxnSpPr>
        <p:spPr>
          <a:xfrm>
            <a:off x="2367002" y="4777437"/>
            <a:ext cx="182526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C42BCD7-98C2-6152-8F48-18858A3B0091}"/>
              </a:ext>
            </a:extLst>
          </p:cNvPr>
          <p:cNvCxnSpPr>
            <a:cxnSpLocks/>
          </p:cNvCxnSpPr>
          <p:nvPr/>
        </p:nvCxnSpPr>
        <p:spPr>
          <a:xfrm>
            <a:off x="4593698" y="1666856"/>
            <a:ext cx="1825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7CAA3F4E-32B7-DDAF-B748-3BABC1C0D4B8}"/>
              </a:ext>
            </a:extLst>
          </p:cNvPr>
          <p:cNvCxnSpPr/>
          <p:nvPr/>
        </p:nvCxnSpPr>
        <p:spPr>
          <a:xfrm>
            <a:off x="160892" y="6124541"/>
            <a:ext cx="182526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EC7AD7-64EC-5731-D6B2-82A387B06A72}"/>
              </a:ext>
            </a:extLst>
          </p:cNvPr>
          <p:cNvCxnSpPr>
            <a:cxnSpLocks/>
          </p:cNvCxnSpPr>
          <p:nvPr/>
        </p:nvCxnSpPr>
        <p:spPr>
          <a:xfrm>
            <a:off x="6819489" y="3577481"/>
            <a:ext cx="1825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56D3F5-C145-C511-3798-AE27F02FDDA2}"/>
              </a:ext>
            </a:extLst>
          </p:cNvPr>
          <p:cNvCxnSpPr>
            <a:cxnSpLocks/>
          </p:cNvCxnSpPr>
          <p:nvPr/>
        </p:nvCxnSpPr>
        <p:spPr>
          <a:xfrm>
            <a:off x="4596988" y="3926923"/>
            <a:ext cx="1825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0A00FBD-5FCB-4027-D587-B0575042AA5E}"/>
              </a:ext>
            </a:extLst>
          </p:cNvPr>
          <p:cNvCxnSpPr>
            <a:cxnSpLocks/>
          </p:cNvCxnSpPr>
          <p:nvPr/>
        </p:nvCxnSpPr>
        <p:spPr>
          <a:xfrm>
            <a:off x="6819489" y="5754376"/>
            <a:ext cx="1825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79880EC0-7AB0-8EBB-9470-1E76FF848DC4}"/>
              </a:ext>
            </a:extLst>
          </p:cNvPr>
          <p:cNvCxnSpPr>
            <a:cxnSpLocks/>
          </p:cNvCxnSpPr>
          <p:nvPr/>
        </p:nvCxnSpPr>
        <p:spPr>
          <a:xfrm>
            <a:off x="9009130" y="3937314"/>
            <a:ext cx="1825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7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2B9EAD-F188-1D4F-AE5A-A67FAC862D65}"/>
              </a:ext>
            </a:extLst>
          </p:cNvPr>
          <p:cNvSpPr/>
          <p:nvPr/>
        </p:nvSpPr>
        <p:spPr>
          <a:xfrm>
            <a:off x="0" y="0"/>
            <a:ext cx="12192000" cy="1221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5FE974-3373-9EA6-0589-5FA74CDC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136525"/>
            <a:ext cx="11160000" cy="1080000"/>
          </a:xfrm>
        </p:spPr>
        <p:txBody>
          <a:bodyPr>
            <a:normAutofit/>
          </a:bodyPr>
          <a:lstStyle/>
          <a:p>
            <a:r>
              <a:rPr kumimoji="1"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作業スケジュール</a:t>
            </a:r>
            <a:endParaRPr lang="ja-JP" altLang="en-US" sz="3600">
              <a:solidFill>
                <a:schemeClr val="bg1">
                  <a:lumMod val="95000"/>
                </a:schemeClr>
              </a:solidFill>
              <a:latin typeface="游ゴシック Medium"/>
              <a:ea typeface="游ゴシック Medium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5E85EDB-2EE4-EA2E-E68A-5C5F7626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62487"/>
              </p:ext>
            </p:extLst>
          </p:nvPr>
        </p:nvGraphicFramePr>
        <p:xfrm>
          <a:off x="516000" y="1840070"/>
          <a:ext cx="3744000" cy="4320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027221239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55371699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4891720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タスク名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スタート日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終了日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68634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要件定義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6/20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6/21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1619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画面設計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6/20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6/21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00179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内部設計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6/22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6/23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6615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製造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6/23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6/28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37082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総合テスト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6/29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6/30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3713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プレゼン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6/30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6/30</a:t>
                      </a:r>
                      <a:endParaRPr kumimoji="1" lang="ja-JP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76488"/>
                  </a:ext>
                </a:extLst>
              </a:tr>
            </a:tbl>
          </a:graphicData>
        </a:graphic>
      </p:graphicFrame>
      <p:pic>
        <p:nvPicPr>
          <p:cNvPr id="15" name="図 14" descr="ロゴ&#10;&#10;自動的に生成された説明">
            <a:extLst>
              <a:ext uri="{FF2B5EF4-FFF2-40B4-BE49-F238E27FC236}">
                <a16:creationId xmlns:a16="http://schemas.microsoft.com/office/drawing/2014/main" id="{90BD723F-5FE2-88E0-7617-08D143C1C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4BB8C3AC-69B1-2617-57B4-5E5639205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9223"/>
              </p:ext>
            </p:extLst>
          </p:nvPr>
        </p:nvGraphicFramePr>
        <p:xfrm>
          <a:off x="4260000" y="1410437"/>
          <a:ext cx="5940000" cy="47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17757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10507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5769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73852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155095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7585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985696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34911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33084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38487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4913629"/>
                    </a:ext>
                  </a:extLst>
                </a:gridCol>
              </a:tblGrid>
              <a:tr h="432000">
                <a:tc gridSpan="11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6月</a:t>
                      </a:r>
                      <a:endParaRPr kumimoji="1"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95776766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  <a:p>
                      <a:pPr lvl="0" algn="ctr">
                        <a:buNone/>
                      </a:pPr>
                      <a:r>
                        <a:rPr lang="en-US" altLang="ja-JP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ja-JP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ja-JP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(火)</a:t>
                      </a:r>
                    </a:p>
                  </a:txBody>
                  <a:tcPr anchor="ctr">
                    <a:lnL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22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(水)</a:t>
                      </a:r>
                    </a:p>
                  </a:txBody>
                  <a:tcPr anchor="ctr">
                    <a:lnL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(木)</a:t>
                      </a:r>
                    </a:p>
                  </a:txBody>
                  <a:tcPr anchor="ctr">
                    <a:lnL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(金)</a:t>
                      </a:r>
                    </a:p>
                  </a:txBody>
                  <a:tcPr anchor="ctr">
                    <a:lnL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400" b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土</a:t>
                      </a: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26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4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日</a:t>
                      </a: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(月)</a:t>
                      </a:r>
                    </a:p>
                  </a:txBody>
                  <a:tcPr anchor="ctr">
                    <a:lnL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(火)</a:t>
                      </a:r>
                    </a:p>
                  </a:txBody>
                  <a:tcPr anchor="ctr">
                    <a:lnL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29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(水)</a:t>
                      </a:r>
                    </a:p>
                  </a:txBody>
                  <a:tcPr anchor="ctr">
                    <a:lnL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(木)</a:t>
                      </a:r>
                    </a:p>
                  </a:txBody>
                  <a:tcPr anchor="ctr">
                    <a:lnL w="127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9486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12219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05345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11089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59656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8743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84973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E0F5AD-7CFE-F32B-3282-80C5CA32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dirty="0"/>
              <a:pPr algn="ctr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245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D11C828-5347-3E61-BE33-33BF1415B795}"/>
              </a:ext>
            </a:extLst>
          </p:cNvPr>
          <p:cNvSpPr/>
          <p:nvPr/>
        </p:nvSpPr>
        <p:spPr>
          <a:xfrm>
            <a:off x="0" y="0"/>
            <a:ext cx="12192000" cy="1221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56BF93F-7697-4621-B947-8A2FAF74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136525"/>
            <a:ext cx="11160000" cy="1080000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chemeClr val="bg1">
                    <a:lumMod val="95000"/>
                  </a:schemeClr>
                </a:solidFill>
                <a:latin typeface="游ゴシック Medium"/>
                <a:ea typeface="游ゴシック Medium"/>
              </a:rPr>
              <a:t>各メンバーの役割・担当部分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84FE8A-3F0F-411D-752F-218C5DDF6D7C}"/>
              </a:ext>
            </a:extLst>
          </p:cNvPr>
          <p:cNvGrpSpPr/>
          <p:nvPr/>
        </p:nvGrpSpPr>
        <p:grpSpPr>
          <a:xfrm>
            <a:off x="515999" y="1321876"/>
            <a:ext cx="9179850" cy="5462754"/>
            <a:chOff x="515999" y="1321876"/>
            <a:chExt cx="9179850" cy="5462754"/>
          </a:xfrm>
        </p:grpSpPr>
        <p:sp>
          <p:nvSpPr>
            <p:cNvPr id="16" name="フローチャート: 代替処理 15">
              <a:extLst>
                <a:ext uri="{FF2B5EF4-FFF2-40B4-BE49-F238E27FC236}">
                  <a16:creationId xmlns:a16="http://schemas.microsoft.com/office/drawing/2014/main" id="{14734BC9-1E6D-A53A-8B51-B5A3C6F1CAC4}"/>
                </a:ext>
              </a:extLst>
            </p:cNvPr>
            <p:cNvSpPr/>
            <p:nvPr/>
          </p:nvSpPr>
          <p:spPr>
            <a:xfrm>
              <a:off x="516002" y="1321877"/>
              <a:ext cx="4320000" cy="1736434"/>
            </a:xfrm>
            <a:prstGeom prst="flowChartAlternate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 algn="ctr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武田理沙 </a:t>
              </a:r>
              <a:r>
                <a: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(</a:t>
              </a: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リーダー</a:t>
              </a:r>
              <a:r>
                <a: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)</a:t>
              </a:r>
            </a:p>
            <a:p>
              <a:pPr marL="0" indent="0" algn="ctr">
                <a:buNone/>
              </a:pPr>
              <a:endParaRPr lang="en-US" altLang="ja-JP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出品一覧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出品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フローチャート: 代替処理 11">
              <a:extLst>
                <a:ext uri="{FF2B5EF4-FFF2-40B4-BE49-F238E27FC236}">
                  <a16:creationId xmlns:a16="http://schemas.microsoft.com/office/drawing/2014/main" id="{6BA5F9DE-392C-56FA-6A8D-CA4B0F608D13}"/>
                </a:ext>
              </a:extLst>
            </p:cNvPr>
            <p:cNvSpPr/>
            <p:nvPr/>
          </p:nvSpPr>
          <p:spPr>
            <a:xfrm>
              <a:off x="5375849" y="1321876"/>
              <a:ext cx="4320000" cy="1736435"/>
            </a:xfrm>
            <a:prstGeom prst="flowChartAlternateProcess">
              <a:avLst/>
            </a:prstGeom>
            <a:noFill/>
            <a:ln w="38100">
              <a:solidFill>
                <a:srgbClr val="3EBC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0" indent="0" algn="ctr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川﨑宙 </a:t>
              </a:r>
              <a:r>
                <a: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(</a:t>
              </a: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サブリーダー</a:t>
              </a:r>
              <a:r>
                <a:rPr lang="en-US" altLang="ja-JP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)</a:t>
              </a:r>
              <a:endPara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新規登録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ユーザー一覧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売上確認・検索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フローチャート: 代替処理 17">
              <a:extLst>
                <a:ext uri="{FF2B5EF4-FFF2-40B4-BE49-F238E27FC236}">
                  <a16:creationId xmlns:a16="http://schemas.microsoft.com/office/drawing/2014/main" id="{C26BB248-FCBA-5B48-888F-2DE49AB577D5}"/>
                </a:ext>
              </a:extLst>
            </p:cNvPr>
            <p:cNvSpPr/>
            <p:nvPr/>
          </p:nvSpPr>
          <p:spPr>
            <a:xfrm>
              <a:off x="515999" y="5048196"/>
              <a:ext cx="4320000" cy="1736434"/>
            </a:xfrm>
            <a:prstGeom prst="flowChartAlternateProcess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0" indent="0" algn="ctr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森重弥生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0" indent="0" algn="ctr">
                <a:buNone/>
              </a:pPr>
              <a:endParaRPr lang="en-US" altLang="ja-JP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ログイン</a:t>
              </a: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ログアウト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endPara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フローチャート: 代替処理 18">
              <a:extLst>
                <a:ext uri="{FF2B5EF4-FFF2-40B4-BE49-F238E27FC236}">
                  <a16:creationId xmlns:a16="http://schemas.microsoft.com/office/drawing/2014/main" id="{F9DCED8F-7753-8824-C7BF-40C358089584}"/>
                </a:ext>
              </a:extLst>
            </p:cNvPr>
            <p:cNvSpPr/>
            <p:nvPr/>
          </p:nvSpPr>
          <p:spPr>
            <a:xfrm>
              <a:off x="515999" y="3182030"/>
              <a:ext cx="4320000" cy="1736435"/>
            </a:xfrm>
            <a:prstGeom prst="flowChartAlternateProcess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中島凱斗</a:t>
              </a:r>
              <a:endPara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メッセージ一覧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メッセージ詳細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メッセージ送信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" name="フローチャート: 代替処理 19">
              <a:extLst>
                <a:ext uri="{FF2B5EF4-FFF2-40B4-BE49-F238E27FC236}">
                  <a16:creationId xmlns:a16="http://schemas.microsoft.com/office/drawing/2014/main" id="{7853FB9D-8107-53B9-9610-4CFD308EC8AD}"/>
                </a:ext>
              </a:extLst>
            </p:cNvPr>
            <p:cNvSpPr/>
            <p:nvPr/>
          </p:nvSpPr>
          <p:spPr>
            <a:xfrm>
              <a:off x="5375849" y="3182030"/>
              <a:ext cx="4320000" cy="1736436"/>
            </a:xfrm>
            <a:prstGeom prst="flowChartAlternateProcess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深代剛志</a:t>
              </a:r>
              <a:endPara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取引一覧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取引詳細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ja-JP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取引状況変更</a:t>
              </a:r>
              <a:endPara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23" name="図 22" descr="ロゴ&#10;&#10;自動的に生成された説明">
            <a:extLst>
              <a:ext uri="{FF2B5EF4-FFF2-40B4-BE49-F238E27FC236}">
                <a16:creationId xmlns:a16="http://schemas.microsoft.com/office/drawing/2014/main" id="{9E7BA7AC-53F9-18E1-0785-7F28F6D14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35773" r="36770" b="33987"/>
          <a:stretch/>
        </p:blipFill>
        <p:spPr>
          <a:xfrm>
            <a:off x="10235700" y="5261699"/>
            <a:ext cx="1800000" cy="144000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CCF98-2F53-E09D-4A01-B09D45DF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dirty="0"/>
              <a:pPr algn="ctr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294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637</Words>
  <Application>Microsoft Office PowerPoint</Application>
  <PresentationFormat>ワイド画面</PresentationFormat>
  <Paragraphs>247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Medium</vt:lpstr>
      <vt:lpstr>Arial</vt:lpstr>
      <vt:lpstr>Calibri</vt:lpstr>
      <vt:lpstr>Calibri Light</vt:lpstr>
      <vt:lpstr>Office Theme</vt:lpstr>
      <vt:lpstr>模擬システム開発実務演習 フリーマーケットアプリ フリフリ</vt:lpstr>
      <vt:lpstr>目次</vt:lpstr>
      <vt:lpstr>システム開発のいきさつ</vt:lpstr>
      <vt:lpstr>提案した要件 &lt;ユーザー側&gt;</vt:lpstr>
      <vt:lpstr>提案した要件 &lt;管理者側&gt;</vt:lpstr>
      <vt:lpstr>機能一覧</vt:lpstr>
      <vt:lpstr>全体画面遷移図</vt:lpstr>
      <vt:lpstr>作業スケジュール</vt:lpstr>
      <vt:lpstr>各メンバーの役割・担当部分</vt:lpstr>
      <vt:lpstr>作成アプリの デモンストレーション</vt:lpstr>
      <vt:lpstr>反省点・良かった点</vt:lpstr>
      <vt:lpstr>質疑応答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タイトルタイトル -サブタイトル(必要なら)-</dc:title>
  <dc:creator>中島  凱斗</dc:creator>
  <cp:lastModifiedBy>三恵クリエス　武田 理沙</cp:lastModifiedBy>
  <cp:revision>9</cp:revision>
  <dcterms:created xsi:type="dcterms:W3CDTF">2022-06-17T00:22:39Z</dcterms:created>
  <dcterms:modified xsi:type="dcterms:W3CDTF">2022-06-29T23:24:55Z</dcterms:modified>
</cp:coreProperties>
</file>