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66" r:id="rId3"/>
    <p:sldId id="271" r:id="rId4"/>
    <p:sldId id="258" r:id="rId5"/>
    <p:sldId id="257" r:id="rId6"/>
    <p:sldId id="274" r:id="rId7"/>
    <p:sldId id="268" r:id="rId8"/>
    <p:sldId id="259" r:id="rId9"/>
    <p:sldId id="260" r:id="rId10"/>
    <p:sldId id="273" r:id="rId11"/>
    <p:sldId id="269" r:id="rId12"/>
    <p:sldId id="261" r:id="rId13"/>
    <p:sldId id="262" r:id="rId14"/>
    <p:sldId id="272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E470C5A-8D61-49BB-8A03-9A51AB434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AEA3A1-7B2B-4B38-B66C-BFB5F5972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9AF71-74D0-4FD4-BAD4-F6D34E4C9948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E886B-9CAE-4661-91F9-12283D0216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3CEAE0-8181-4B22-894B-ACF001A6A0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DF5AF-5335-4E36-AFB7-B17D0B0463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680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F4D20-7AD6-46CC-B413-4E35C1F3CD72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E2B3C-71EA-4B18-95C8-8156F53D6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79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4DB58-5552-4B98-9E08-9946C5E4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A3F3A1-F73F-4787-80AC-CF664896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29249-0669-4D33-ADAF-2483E98C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0A3-5503-4BD6-9AEB-CC114EC6174B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00E48-E1AB-430D-B7F4-0C10A20F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70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2A3E0-7DFA-48DA-ABB1-ADBE7DED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ABC940-C83F-48F9-B405-DFD7D0B49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ED13C-204A-4443-A1F7-B6700FB8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94C-2C46-4E3D-B223-9300C451A7D2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D9C9B5-2B49-4E58-AE58-253F13D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3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6E135-A066-4B6B-9063-3098E7411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591516-A8D6-4499-B42C-987AD3C5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A626C3-F585-4B48-9EBE-A51D1A7C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31CB-30B7-40A4-9F64-E249D4E9B85F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5080A-FADF-48D2-BA59-9267D84D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19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6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4DB58-5552-4B98-9E08-9946C5E4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A3F3A1-F73F-4787-80AC-CF664896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29249-0669-4D33-ADAF-2483E98C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0A3-5503-4BD6-9AEB-CC114EC6174B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00E48-E1AB-430D-B7F4-0C10A20F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0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065FE-ADEA-4198-B60D-EFC4DE60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CC40E9-D30B-49DB-815F-C2ADD51A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ゴシック・ドゥD" panose="02000600000000000000" pitchFamily="2" charset="-128"/>
                <a:ea typeface="ゴシック・ドゥD" panose="02000600000000000000" pitchFamily="2" charset="-128"/>
              </a:defRPr>
            </a:lvl1pPr>
            <a:lvl2pPr>
              <a:defRPr>
                <a:latin typeface="ゴシック・ドゥD" panose="02000600000000000000" pitchFamily="2" charset="-128"/>
                <a:ea typeface="ゴシック・ドゥD" panose="02000600000000000000" pitchFamily="2" charset="-128"/>
              </a:defRPr>
            </a:lvl2pPr>
            <a:lvl3pPr>
              <a:defRPr>
                <a:latin typeface="ゴシック・ドゥD" panose="02000600000000000000" pitchFamily="2" charset="-128"/>
                <a:ea typeface="ゴシック・ドゥD" panose="02000600000000000000" pitchFamily="2" charset="-128"/>
              </a:defRPr>
            </a:lvl3pPr>
            <a:lvl4pPr>
              <a:defRPr>
                <a:latin typeface="ゴシック・ドゥD" panose="02000600000000000000" pitchFamily="2" charset="-128"/>
                <a:ea typeface="ゴシック・ドゥD" panose="02000600000000000000" pitchFamily="2" charset="-128"/>
              </a:defRPr>
            </a:lvl4pPr>
            <a:lvl5pPr>
              <a:defRPr>
                <a:latin typeface="ゴシック・ドゥD" panose="02000600000000000000" pitchFamily="2" charset="-128"/>
                <a:ea typeface="ゴシック・ドゥD" panose="02000600000000000000" pitchFamily="2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91582-2790-44A1-B530-F2273326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A0F1-CF41-484B-8B8A-E0D6F5808871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4CA662-4923-4504-880C-43DA06D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74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816B9-C947-4BA5-ABF6-5FB30FE8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B7402-3E05-40F9-BCAC-71B351C76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903EA-9C97-4121-82C1-7EBE6EF6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3C75-E1B3-4BEF-A4C3-5D92D6BA0B6D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5D770-7D43-4602-9199-A6153A6E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67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3A8F6-CAF7-4A0E-B006-11673559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704BF-17C7-49F2-BACC-DC55EE590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DF43A8-766F-41DD-A64E-9667EA235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08CB6E-B0C9-4A0E-B7B2-C988C933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555A-4E59-4E01-8E16-34D499BF14DB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473A70-7B6D-4AFA-9F85-DD851C6F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9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C5C78-7833-47D7-B9E3-26462D10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817142-FB21-412E-A170-DC023307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8A1F7F-9864-4F79-BEB6-7E60C9179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A7E258-6AE6-4803-962A-2CFD8F61E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C79971-AF94-4DD1-AF62-74230EED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821615-589D-4A42-B790-14EF033F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DCDC-4FDD-48D9-BF65-54663F56BCA8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53032B-5B99-4DC9-81CB-1675A85E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64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DD9C6-4E53-45CB-B080-9A371C3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148547-A71D-44F1-99FD-561839CA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AB0-D987-4EF5-BD74-C58C5317D2B4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6501D3-5F2E-406B-93F5-2EA79A72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91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BFBB12-C3A1-404F-953F-678AC06D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E43A-2962-407A-9114-2A872AFD79D0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C2B61D-8302-415C-9727-6D3DFA4B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52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5676C-B383-4A29-86F8-64A92B89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0192C2-46DE-4528-8FC3-748F5A17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D17E5A-A1B6-4128-8986-79E968BAF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A1C32-FCE8-4946-AAA2-55834007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156-5D12-4AD0-B5CB-32A5F974D48D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581F9-AA9B-4D00-AAB5-8A2A097B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1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DB162-CCA9-490A-8C8A-A7197D72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D89C89-1488-497C-83EB-F61D0026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49675A-ED84-43DC-9BE5-7595994F6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692C87-98FE-44A7-B2DC-19AAD0DD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BB35-39E4-466F-ACC4-1FEF5BCE16A3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DA7D2-29DC-4DD3-B059-042FF4DB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ADDDF36-5FCC-4D0A-9138-170CBD906651}"/>
              </a:ext>
            </a:extLst>
          </p:cNvPr>
          <p:cNvGrpSpPr/>
          <p:nvPr userDrawn="1"/>
        </p:nvGrpSpPr>
        <p:grpSpPr>
          <a:xfrm>
            <a:off x="0" y="-365760"/>
            <a:ext cx="12192000" cy="7223760"/>
            <a:chOff x="0" y="0"/>
            <a:chExt cx="9906000" cy="6858000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D226AFB6-7BE6-4255-83C4-4CD9F53ADB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6876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88F6FF9-3442-494B-8CE6-53F546B4B4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4868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C8CFAC5-E72C-479C-AA09-31AA14CEC8F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0892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5BFC93B-6B83-4E15-80C7-C6D911AE1D1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98884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BF0B87C-F3B6-4C8E-A094-24CFAA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14908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F9D0D88-EC0F-4FAF-B914-04B71C866D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D276579-66B2-49EA-A657-B1ABB59339F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58924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76FC7F8-0AC5-4E35-8164-6A82262889C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86916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E31F433-8606-4078-BC6B-0C4EF88B1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0932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C979D7D-37A8-422B-83F8-BEDD4A5667D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62880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F597ABE3-9E5F-4BC4-B41E-C32A00FB2F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0872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A7012A2-D4D5-4444-9AB7-2BE3C1EB69A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06896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C87089ED-316F-4701-B993-518DD7EDAA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888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1B626B3-3C63-4FD6-B80F-050C15618D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0912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B4EE549C-6FB3-42DE-B4C1-559A7D6AE60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8904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E5A486FA-3997-46DD-93CA-EDAD9438348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4928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D1C0DD71-8208-4D64-BFFB-E50689234F2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920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ADE5E64-11B5-46F8-924C-872A7C53A98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936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44E66BC6-419B-405F-B82F-F6EED298E31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8639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5D74B728-C44E-48EC-A4BF-868E6FE515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79648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9B08217E-AF99-434C-AC0F-2229EFC3A9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3644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6BE221A-A54D-4E7A-83FA-BB372D36A1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07640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1381C68D-0497-45C2-A8BA-A9F03DBA3F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71636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6C4954B1-E2C8-4AB5-9234-C323AEAAEB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35632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820B54D9-733A-4C39-9665-A78B181A46E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99628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0AD2C0D-3F5D-471F-B81F-1DA9EDDE15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63624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77E34FAC-FAB7-4071-865B-C00017874A4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7620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FD67BB2D-E6B1-4C5F-935C-8CD5289EA1B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4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7BACD9A-DCB5-4043-8CE4-3E18F386DE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388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CC4A6E90-BAB5-4EE1-8C46-3A2023C478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392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49734366-D732-491F-AEAD-FBB6E77C27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96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1ADDB1D-2103-4548-9D3D-811D96A189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2400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DA8CEA2-6FB0-42EE-8FB1-E75EED4C374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404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6B1B7EBF-81BD-41C9-92AC-17B893F204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4408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0586E049-53B7-4464-BA74-CFF6977C36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0412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50E95F28-7FA1-4684-8C84-EB2E70B3C8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6415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B9E5D4C5-F783-4EBC-887C-995CECA309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2419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DCDFB2E-D436-434B-874C-A2A5A7CD16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8423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4762881D-EFF8-4608-A85D-23D37E4440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4427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9C6342F1-D5AA-40AD-9CE9-8A05D43C5B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0431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26687ACF-4F18-4BAB-A89E-70FD9F04B4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6435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93CA2D9-74CB-4EE1-AC00-35AC29B503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2439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264159E9-DF65-4425-BC7B-85F4C843C2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8443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E591DB26-AD46-46D7-AA21-212310CF02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4448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54112EC-928E-43C6-A35B-AD2DAF9532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156522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847D31E7-6BB3-4DC3-B01E-FA0D977AF4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452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FCAF3D-8333-4039-82CD-8765F29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358E32-413A-4E40-9778-001AD1B6D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14D98B-F609-42E6-8EC3-24F14537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625B3-53B1-4A32-82B3-474C1FB6467A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5FD452-7F43-4F24-B640-78C634222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5" name="スライド番号プレースホルダー 5">
            <a:extLst>
              <a:ext uri="{FF2B5EF4-FFF2-40B4-BE49-F238E27FC236}">
                <a16:creationId xmlns:a16="http://schemas.microsoft.com/office/drawing/2014/main" id="{D6E99F9F-5DE2-4E33-91F7-CC77FBB54BA6}"/>
              </a:ext>
            </a:extLst>
          </p:cNvPr>
          <p:cNvSpPr txBox="1">
            <a:spLocks/>
          </p:cNvSpPr>
          <p:nvPr userDrawn="1"/>
        </p:nvSpPr>
        <p:spPr>
          <a:xfrm>
            <a:off x="11152350" y="6155116"/>
            <a:ext cx="946246" cy="67551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lang="ja-JP" altLang="en-US" sz="3200" b="1" kern="1200" smtClean="0">
                <a:solidFill>
                  <a:schemeClr val="tx1"/>
                </a:solidFill>
                <a:latin typeface="ゴシック・ドゥD" panose="02000600000000000000" pitchFamily="2" charset="-128"/>
                <a:ea typeface="ゴシック・ドゥD" panose="02000600000000000000" pitchFamily="2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C0DDE8B-E7B9-4C4B-BC49-F234DE7C1683}" type="slidenum">
              <a:rPr lang="en-US" altLang="ja-JP" sz="3200" smtClean="0"/>
              <a:pPr algn="r"/>
              <a:t>‹#›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99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ADDDF36-5FCC-4D0A-9138-170CBD906651}"/>
              </a:ext>
            </a:extLst>
          </p:cNvPr>
          <p:cNvGrpSpPr/>
          <p:nvPr userDrawn="1"/>
        </p:nvGrpSpPr>
        <p:grpSpPr>
          <a:xfrm>
            <a:off x="0" y="-365760"/>
            <a:ext cx="12192000" cy="7223760"/>
            <a:chOff x="0" y="0"/>
            <a:chExt cx="9906000" cy="6858000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D226AFB6-7BE6-4255-83C4-4CD9F53ADB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6876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88F6FF9-3442-494B-8CE6-53F546B4B4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4868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C8CFAC5-E72C-479C-AA09-31AA14CEC8F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0892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5BFC93B-6B83-4E15-80C7-C6D911AE1D1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98884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BF0B87C-F3B6-4C8E-A094-24CFAA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14908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F9D0D88-EC0F-4FAF-B914-04B71C866D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D276579-66B2-49EA-A657-B1ABB59339F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58924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76FC7F8-0AC5-4E35-8164-6A82262889C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86916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E31F433-8606-4078-BC6B-0C4EF88B1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0932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C979D7D-37A8-422B-83F8-BEDD4A5667D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62880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F597ABE3-9E5F-4BC4-B41E-C32A00FB2F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0872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A7012A2-D4D5-4444-9AB7-2BE3C1EB69A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06896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C87089ED-316F-4701-B993-518DD7EDAA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888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1B626B3-3C63-4FD6-B80F-050C15618D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0912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B4EE549C-6FB3-42DE-B4C1-559A7D6AE60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8904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E5A486FA-3997-46DD-93CA-EDAD9438348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4928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D1C0DD71-8208-4D64-BFFB-E50689234F2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920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ADE5E64-11B5-46F8-924C-872A7C53A98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9360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44E66BC6-419B-405F-B82F-F6EED298E31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8639"/>
              <a:ext cx="9906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5D74B728-C44E-48EC-A4BF-868E6FE515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79648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9B08217E-AF99-434C-AC0F-2229EFC3A9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3644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6BE221A-A54D-4E7A-83FA-BB372D36A1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07640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1381C68D-0497-45C2-A8BA-A9F03DBA3F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71636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6C4954B1-E2C8-4AB5-9234-C323AEAAEB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35632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820B54D9-733A-4C39-9665-A78B181A46E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99628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0AD2C0D-3F5D-471F-B81F-1DA9EDDE15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63624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77E34FAC-FAB7-4071-865B-C00017874A4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7620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FD67BB2D-E6B1-4C5F-935C-8CD5289EA1B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4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7BACD9A-DCB5-4043-8CE4-3E18F386DE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388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CC4A6E90-BAB5-4EE1-8C46-3A2023C478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392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49734366-D732-491F-AEAD-FBB6E77C27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96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1ADDB1D-2103-4548-9D3D-811D96A189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2400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DA8CEA2-6FB0-42EE-8FB1-E75EED4C374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404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6B1B7EBF-81BD-41C9-92AC-17B893F204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4408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0586E049-53B7-4464-BA74-CFF6977C36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0412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50E95F28-7FA1-4684-8C84-EB2E70B3C8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6415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B9E5D4C5-F783-4EBC-887C-995CECA309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2419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DCDFB2E-D436-434B-874C-A2A5A7CD16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8423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4762881D-EFF8-4608-A85D-23D37E4440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4427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9C6342F1-D5AA-40AD-9CE9-8A05D43C5B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0431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26687ACF-4F18-4BAB-A89E-70FD9F04B4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6435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93CA2D9-74CB-4EE1-AC00-35AC29B503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2439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264159E9-DF65-4425-BC7B-85F4C843C2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84439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E591DB26-AD46-46D7-AA21-212310CF02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4448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54112EC-928E-43C6-A35B-AD2DAF9532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156522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847D31E7-6BB3-4DC3-B01E-FA0D977AF4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4520" y="3429000"/>
              <a:ext cx="6858000" cy="0"/>
            </a:xfrm>
            <a:prstGeom prst="line">
              <a:avLst/>
            </a:prstGeom>
            <a:ln w="6350">
              <a:solidFill>
                <a:schemeClr val="accent6">
                  <a:lumMod val="75000"/>
                  <a:alpha val="24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FCAF3D-8333-4039-82CD-8765F29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358E32-413A-4E40-9778-001AD1B6D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14D98B-F609-42E6-8EC3-24F14537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625B3-53B1-4A32-82B3-474C1FB6467A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5FD452-7F43-4F24-B640-78C634222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42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629D245-A85A-4BC9-8C66-820E40780483}"/>
              </a:ext>
            </a:extLst>
          </p:cNvPr>
          <p:cNvCxnSpPr/>
          <p:nvPr/>
        </p:nvCxnSpPr>
        <p:spPr>
          <a:xfrm>
            <a:off x="2074460" y="5404513"/>
            <a:ext cx="8093122" cy="0"/>
          </a:xfrm>
          <a:prstGeom prst="line">
            <a:avLst/>
          </a:prstGeom>
          <a:ln w="57150">
            <a:solidFill>
              <a:schemeClr val="accent5">
                <a:alpha val="5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タイトル 1">
            <a:extLst>
              <a:ext uri="{FF2B5EF4-FFF2-40B4-BE49-F238E27FC236}">
                <a16:creationId xmlns:a16="http://schemas.microsoft.com/office/drawing/2014/main" id="{A4E5AE05-0B27-41B7-8FC5-D6CC6A15F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新人研修 成果物発表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DAC641A1-5105-4A29-916E-905F74CD3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410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2021</a:t>
            </a:r>
            <a:r>
              <a:rPr kumimoji="1" lang="ja-JP" altLang="en-US" sz="2800" dirty="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年 </a:t>
            </a:r>
            <a:r>
              <a:rPr kumimoji="1" lang="en-US" altLang="ja-JP" sz="2800" dirty="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6</a:t>
            </a:r>
            <a:r>
              <a:rPr kumimoji="1" lang="ja-JP" altLang="en-US" sz="2800" dirty="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月</a:t>
            </a:r>
            <a:r>
              <a:rPr kumimoji="1" lang="en-US" altLang="ja-JP" sz="2800" dirty="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18</a:t>
            </a:r>
            <a:r>
              <a:rPr kumimoji="1" lang="ja-JP" altLang="en-US" sz="2800" dirty="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日</a:t>
            </a:r>
            <a:endParaRPr kumimoji="1" lang="en-US" altLang="ja-JP" sz="2800" dirty="0">
              <a:latin typeface="TAユニバーサルライン_BDY_D" panose="02000600000000000000" pitchFamily="2" charset="-128"/>
              <a:ea typeface="TAユニバーサルライン_BDY_D" panose="02000600000000000000" pitchFamily="2" charset="-128"/>
            </a:endParaRPr>
          </a:p>
          <a:p>
            <a:endParaRPr lang="en-US" altLang="ja-JP" sz="2800" dirty="0">
              <a:latin typeface="TAユニバーサルライン_BDY_D" panose="02000600000000000000" pitchFamily="2" charset="-128"/>
              <a:ea typeface="TAユニバーサルライン_BDY_D" panose="02000600000000000000" pitchFamily="2" charset="-128"/>
            </a:endParaRPr>
          </a:p>
          <a:p>
            <a:r>
              <a:rPr lang="ja-JP" altLang="en-US" sz="3200" dirty="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株式会社ボイス　</a:t>
            </a:r>
            <a:r>
              <a:rPr kumimoji="1" lang="ja-JP" altLang="en-US" sz="3200" dirty="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システム部</a:t>
            </a:r>
            <a:r>
              <a:rPr lang="ja-JP" altLang="en-US" sz="3200" dirty="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　　</a:t>
            </a:r>
            <a:r>
              <a:rPr kumimoji="1" lang="ja-JP" altLang="en-US" sz="3200" dirty="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福地 平次</a:t>
            </a:r>
            <a:endParaRPr kumimoji="1" lang="en-US" altLang="ja-JP" sz="3200" dirty="0">
              <a:latin typeface="TAユニバーサルライン_BDY_D" panose="02000600000000000000" pitchFamily="2" charset="-128"/>
              <a:ea typeface="TAユニバーサルライン_BDY_D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886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F6077D-D7AA-4476-9973-29F512326B64}"/>
              </a:ext>
            </a:extLst>
          </p:cNvPr>
          <p:cNvSpPr/>
          <p:nvPr/>
        </p:nvSpPr>
        <p:spPr>
          <a:xfrm>
            <a:off x="0" y="4472001"/>
            <a:ext cx="12192000" cy="756000"/>
          </a:xfrm>
          <a:prstGeom prst="rect">
            <a:avLst/>
          </a:prstGeom>
          <a:solidFill>
            <a:schemeClr val="tx2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DC0163-9E02-489C-B818-EBADAAA2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勤怠管理</a:t>
            </a:r>
            <a:r>
              <a:rPr kumimoji="1"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システムの概要</a:t>
            </a:r>
            <a:endParaRPr kumimoji="1"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開発実績</a:t>
            </a:r>
            <a:endParaRPr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実際に制作してみて</a:t>
            </a:r>
            <a:endParaRPr kumimoji="1"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43731D47-1B78-47ED-9A86-C892DE3A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目 次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0BEAD7A-4849-4B9B-B22A-23A586838FD9}"/>
              </a:ext>
            </a:extLst>
          </p:cNvPr>
          <p:cNvCxnSpPr>
            <a:cxnSpLocks/>
          </p:cNvCxnSpPr>
          <p:nvPr/>
        </p:nvCxnSpPr>
        <p:spPr>
          <a:xfrm>
            <a:off x="879144" y="1378424"/>
            <a:ext cx="1600820" cy="0"/>
          </a:xfrm>
          <a:prstGeom prst="line">
            <a:avLst/>
          </a:prstGeom>
          <a:ln w="57150" cap="flat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1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79FF2-3863-4E24-9B17-CDE8F32A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苦戦したプロセス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EFE4E3-C8E9-4331-A01E-BE4D5C62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84"/>
            <a:ext cx="11253716" cy="50323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 </a:t>
            </a:r>
            <a:r>
              <a:rPr lang="ja-JP" altLang="en-US" b="1" dirty="0"/>
              <a:t>エラー除去</a:t>
            </a:r>
            <a:endParaRPr lang="en-US" altLang="ja-JP" b="1" dirty="0"/>
          </a:p>
          <a:p>
            <a:pPr marL="0" indent="0">
              <a:buNone/>
            </a:pPr>
            <a:endParaRPr lang="en-US" altLang="ja-JP" sz="1100" b="1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200" b="1" dirty="0"/>
              <a:t>理　由：</a:t>
            </a:r>
            <a:r>
              <a:rPr lang="ja-JP" altLang="en-US" sz="2200" dirty="0"/>
              <a:t>表示されないエラーや英語でのエラーの理解に時間を要した</a:t>
            </a:r>
            <a:endParaRPr lang="en-US" altLang="ja-JP" sz="2200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200" b="1" dirty="0"/>
              <a:t>反省点：</a:t>
            </a:r>
            <a:r>
              <a:rPr lang="ja-JP" altLang="en-US" sz="2200" dirty="0"/>
              <a:t>英語のエラーをコピーしてそのまま調べていたので、どういったエラーなのか</a:t>
            </a:r>
            <a:endParaRPr lang="en-US" altLang="ja-JP" sz="22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200" dirty="0">
                <a:solidFill>
                  <a:schemeClr val="bg1"/>
                </a:solidFill>
              </a:rPr>
              <a:t>反省点：</a:t>
            </a:r>
            <a:r>
              <a:rPr lang="ja-JP" altLang="en-US" sz="2200" dirty="0"/>
              <a:t>をしっかり理解できていなかった</a:t>
            </a:r>
            <a:endParaRPr lang="en-US" altLang="ja-JP" sz="2200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200" b="1" dirty="0"/>
              <a:t>対　策：</a:t>
            </a:r>
            <a:r>
              <a:rPr lang="ja-JP" altLang="en-US" sz="2200" dirty="0"/>
              <a:t>該当するエラー箇所・エラー内容をある程度読み解き、理解に努める</a:t>
            </a:r>
            <a:endParaRPr lang="en-US" altLang="ja-JP" sz="2200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b="1" dirty="0"/>
              <a:t> データベースと</a:t>
            </a:r>
            <a:r>
              <a:rPr kumimoji="1" lang="en-US" altLang="ja-JP" b="1" dirty="0"/>
              <a:t>HTML</a:t>
            </a:r>
            <a:r>
              <a:rPr kumimoji="1" lang="ja-JP" altLang="en-US" b="1" dirty="0"/>
              <a:t>の接続</a:t>
            </a:r>
            <a:r>
              <a:rPr lang="en-US" altLang="ja-JP" b="1" dirty="0"/>
              <a:t>(</a:t>
            </a:r>
            <a:r>
              <a:rPr lang="ja-JP" altLang="en-US" b="1" dirty="0"/>
              <a:t>登録・更新・削除</a:t>
            </a:r>
            <a:r>
              <a:rPr lang="en-US" altLang="ja-JP" b="1" dirty="0"/>
              <a:t>)</a:t>
            </a:r>
          </a:p>
          <a:p>
            <a:pPr marL="0" indent="0">
              <a:buNone/>
            </a:pPr>
            <a:endParaRPr lang="en-US" altLang="ja-JP" sz="1100" b="1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200" b="1" dirty="0"/>
              <a:t>理　由：</a:t>
            </a:r>
            <a:r>
              <a:rPr lang="en-US" altLang="ja-JP" sz="2200" dirty="0"/>
              <a:t>Controller/Entity/Repository/Service</a:t>
            </a:r>
            <a:r>
              <a:rPr lang="ja-JP" altLang="en-US" sz="2200" dirty="0"/>
              <a:t>クラスの複雑な構造に苦戦した</a:t>
            </a:r>
            <a:endParaRPr lang="en-US" altLang="ja-JP" sz="2200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200" b="1" dirty="0"/>
              <a:t>反省点：</a:t>
            </a:r>
            <a:r>
              <a:rPr lang="ja-JP" altLang="en-US" sz="2200" dirty="0"/>
              <a:t>構文の規則をしっかり理解できていなかった</a:t>
            </a:r>
            <a:endParaRPr lang="en-US" altLang="ja-JP" sz="2200" b="1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200" b="1" dirty="0"/>
              <a:t>対　策：</a:t>
            </a:r>
            <a:r>
              <a:rPr lang="ja-JP" altLang="en-US" sz="2200" dirty="0"/>
              <a:t>コメント機能の駆使、規則性の理解、デバッグによる細かな動作確認</a:t>
            </a:r>
            <a:endParaRPr lang="en-US" altLang="ja-JP" sz="2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BD95299-C0F6-4127-AC90-843F359C13C4}"/>
              </a:ext>
            </a:extLst>
          </p:cNvPr>
          <p:cNvCxnSpPr>
            <a:cxnSpLocks/>
          </p:cNvCxnSpPr>
          <p:nvPr/>
        </p:nvCxnSpPr>
        <p:spPr>
          <a:xfrm>
            <a:off x="838200" y="1378424"/>
            <a:ext cx="4608000" cy="0"/>
          </a:xfrm>
          <a:prstGeom prst="line">
            <a:avLst/>
          </a:prstGeom>
          <a:ln w="57150" cap="flat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5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F9B21-8F30-4B12-90EB-EEA3C83B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学び・気づき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63417-5026-4954-B03F-CBF797C1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59" y="1825625"/>
            <a:ext cx="11526673" cy="435133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機能を搭載させる難しさを今回知ることができた</a:t>
            </a:r>
            <a:endParaRPr lang="en-US" altLang="ja-JP" b="1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200" dirty="0"/>
              <a:t>　→ </a:t>
            </a:r>
            <a:r>
              <a:rPr lang="ja-JP" altLang="en-US" sz="2200" dirty="0"/>
              <a:t>サンプルコードも自分のシステム用に変換する必要があり、</a:t>
            </a:r>
            <a:endParaRPr lang="en-US" altLang="ja-JP" sz="22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200" dirty="0"/>
              <a:t>　　 その変換作業に時間を要した</a:t>
            </a:r>
            <a:endParaRPr lang="en-US" altLang="ja-JP" sz="22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200" dirty="0"/>
              <a:t>　→ 今後はひとつひとつのコードの役割を理解しながらコーディングしていきたい</a:t>
            </a:r>
            <a:endParaRPr kumimoji="1" lang="en-US" altLang="ja-JP" sz="2200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b="1" dirty="0"/>
              <a:t>制作作業も大変だったが、開発環境の構築がとても大変だった</a:t>
            </a:r>
            <a:endParaRPr lang="en-US" altLang="ja-JP" b="1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200" dirty="0"/>
              <a:t>  → 開発対象によって環境を整えるのは作業効率にもつながってくる</a:t>
            </a:r>
            <a:endParaRPr lang="en-US" altLang="ja-JP" sz="22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200" dirty="0"/>
              <a:t>　→ 今後は、使用するソフトウェアの機能を駆使して開発を行っていきたい</a:t>
            </a:r>
            <a:endParaRPr kumimoji="1" lang="en-US" altLang="ja-JP" sz="2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9E1DB3D-810A-4970-B998-23E67F3FAEAF}"/>
              </a:ext>
            </a:extLst>
          </p:cNvPr>
          <p:cNvCxnSpPr>
            <a:cxnSpLocks/>
          </p:cNvCxnSpPr>
          <p:nvPr/>
        </p:nvCxnSpPr>
        <p:spPr>
          <a:xfrm>
            <a:off x="838200" y="1378424"/>
            <a:ext cx="3517232" cy="0"/>
          </a:xfrm>
          <a:prstGeom prst="line">
            <a:avLst/>
          </a:prstGeom>
          <a:ln w="57150" cap="flat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9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F9B21-8F30-4B12-90EB-EEA3C83B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反省点・課題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63417-5026-4954-B03F-CBF797C1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6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b="1" dirty="0"/>
              <a:t>計画的に進めていくことができなかった</a:t>
            </a:r>
            <a:endParaRPr lang="en-US" altLang="ja-JP" b="1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dirty="0"/>
              <a:t>   → 要件定義の重要性を肌で感じることができた</a:t>
            </a:r>
            <a:endParaRPr lang="en-US" altLang="ja-JP" sz="22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dirty="0"/>
              <a:t>   → 限られた時間の中で計画を実行する</a:t>
            </a:r>
            <a:endParaRPr lang="en-US" altLang="ja-JP" sz="2200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b="1" dirty="0"/>
              <a:t>自分の力だけで解決していくことにこだわらない</a:t>
            </a:r>
            <a:endParaRPr lang="en-US" altLang="ja-JP" b="1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dirty="0"/>
              <a:t>   → チームビルディングの構築・実行をしていく</a:t>
            </a:r>
            <a:endParaRPr lang="en-US" altLang="ja-JP" sz="22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dirty="0"/>
              <a:t>   → 周りに積極的に質問をし、課題解決につなげる</a:t>
            </a:r>
            <a:endParaRPr lang="en-US" altLang="ja-JP" sz="2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9E1DB3D-810A-4970-B998-23E67F3FAEAF}"/>
              </a:ext>
            </a:extLst>
          </p:cNvPr>
          <p:cNvCxnSpPr>
            <a:cxnSpLocks/>
          </p:cNvCxnSpPr>
          <p:nvPr/>
        </p:nvCxnSpPr>
        <p:spPr>
          <a:xfrm>
            <a:off x="838200" y="1378424"/>
            <a:ext cx="3517232" cy="0"/>
          </a:xfrm>
          <a:prstGeom prst="line">
            <a:avLst/>
          </a:prstGeom>
          <a:ln w="57150" cap="flat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4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BA39259-E1EC-4D07-B5AF-87500D9FD648}"/>
              </a:ext>
            </a:extLst>
          </p:cNvPr>
          <p:cNvCxnSpPr/>
          <p:nvPr/>
        </p:nvCxnSpPr>
        <p:spPr>
          <a:xfrm>
            <a:off x="2074460" y="5404513"/>
            <a:ext cx="8093122" cy="0"/>
          </a:xfrm>
          <a:prstGeom prst="line">
            <a:avLst/>
          </a:prstGeom>
          <a:ln w="57150">
            <a:solidFill>
              <a:schemeClr val="accent5">
                <a:alpha val="5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タイトル 1">
            <a:extLst>
              <a:ext uri="{FF2B5EF4-FFF2-40B4-BE49-F238E27FC236}">
                <a16:creationId xmlns:a16="http://schemas.microsoft.com/office/drawing/2014/main" id="{A4E5AE05-0B27-41B7-8FC5-D6CC6A15F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164" y="1011524"/>
            <a:ext cx="10127672" cy="23876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ご清聴いただきありがとうございました</a:t>
            </a:r>
            <a:br>
              <a:rPr kumimoji="1" lang="en-US" altLang="ja-JP" sz="40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</a:br>
            <a:br>
              <a:rPr kumimoji="1" lang="en-US" altLang="ja-JP" sz="40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</a:br>
            <a:r>
              <a:rPr lang="ja-JP" altLang="en-US" sz="40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今後ともよろしくお願いいたします</a:t>
            </a:r>
            <a:endParaRPr kumimoji="1" lang="ja-JP" altLang="en-US" sz="4000" dirty="0">
              <a:latin typeface="TAユニバーサルライン_DSP_E" panose="02000600000000000000" pitchFamily="2" charset="-128"/>
              <a:ea typeface="TAユニバーサルライン_DSP_E" panose="02000600000000000000" pitchFamily="2" charset="-128"/>
            </a:endParaRP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8094E13E-03A8-4480-9A51-D3362939671A}"/>
              </a:ext>
            </a:extLst>
          </p:cNvPr>
          <p:cNvSpPr txBox="1">
            <a:spLocks/>
          </p:cNvSpPr>
          <p:nvPr/>
        </p:nvSpPr>
        <p:spPr>
          <a:xfrm>
            <a:off x="1524000" y="394841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2021</a:t>
            </a:r>
            <a:r>
              <a:rPr lang="ja-JP" altLang="en-US" sz="280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年 </a:t>
            </a:r>
            <a:r>
              <a:rPr lang="en-US" altLang="ja-JP" sz="280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6</a:t>
            </a:r>
            <a:r>
              <a:rPr lang="ja-JP" altLang="en-US" sz="280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月</a:t>
            </a:r>
            <a:r>
              <a:rPr lang="en-US" altLang="ja-JP" sz="280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18</a:t>
            </a:r>
            <a:r>
              <a:rPr lang="ja-JP" altLang="en-US" sz="280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日</a:t>
            </a:r>
            <a:endParaRPr lang="en-US" altLang="ja-JP" sz="2800">
              <a:latin typeface="TAユニバーサルライン_BDY_D" panose="02000600000000000000" pitchFamily="2" charset="-128"/>
              <a:ea typeface="TAユニバーサルライン_BDY_D" panose="02000600000000000000" pitchFamily="2" charset="-128"/>
            </a:endParaRPr>
          </a:p>
          <a:p>
            <a:endParaRPr lang="en-US" altLang="ja-JP" sz="2800">
              <a:latin typeface="TAユニバーサルライン_BDY_D" panose="02000600000000000000" pitchFamily="2" charset="-128"/>
              <a:ea typeface="TAユニバーサルライン_BDY_D" panose="02000600000000000000" pitchFamily="2" charset="-128"/>
            </a:endParaRPr>
          </a:p>
          <a:p>
            <a:r>
              <a:rPr lang="ja-JP" altLang="en-US" sz="3200">
                <a:latin typeface="TAユニバーサルライン_BDY_D" panose="02000600000000000000" pitchFamily="2" charset="-128"/>
                <a:ea typeface="TAユニバーサルライン_BDY_D" panose="02000600000000000000" pitchFamily="2" charset="-128"/>
              </a:rPr>
              <a:t>株式会社ボイス　システム部　　福地 平次</a:t>
            </a:r>
            <a:endParaRPr lang="en-US" altLang="ja-JP" sz="3200" dirty="0">
              <a:latin typeface="TAユニバーサルライン_BDY_D" panose="02000600000000000000" pitchFamily="2" charset="-128"/>
              <a:ea typeface="TAユニバーサルライン_BDY_D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92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D4AE24-7BE6-427B-8057-AB3D9B364B3F}"/>
              </a:ext>
            </a:extLst>
          </p:cNvPr>
          <p:cNvSpPr/>
          <p:nvPr/>
        </p:nvSpPr>
        <p:spPr>
          <a:xfrm>
            <a:off x="0" y="1788776"/>
            <a:ext cx="12192000" cy="756000"/>
          </a:xfrm>
          <a:prstGeom prst="rect">
            <a:avLst/>
          </a:prstGeom>
          <a:solidFill>
            <a:schemeClr val="tx2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43731D47-1B78-47ED-9A86-C892DE3A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目 次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0BEAD7A-4849-4B9B-B22A-23A586838FD9}"/>
              </a:ext>
            </a:extLst>
          </p:cNvPr>
          <p:cNvCxnSpPr>
            <a:cxnSpLocks/>
          </p:cNvCxnSpPr>
          <p:nvPr/>
        </p:nvCxnSpPr>
        <p:spPr>
          <a:xfrm>
            <a:off x="879144" y="1378424"/>
            <a:ext cx="1600820" cy="0"/>
          </a:xfrm>
          <a:prstGeom prst="line">
            <a:avLst/>
          </a:prstGeom>
          <a:ln w="57150" cap="flat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4240A33-22BD-42B0-B431-5B90D90B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勤怠管理</a:t>
            </a:r>
            <a:r>
              <a:rPr kumimoji="1"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システムの概要</a:t>
            </a:r>
            <a:endParaRPr kumimoji="1"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開発実績</a:t>
            </a:r>
            <a:endParaRPr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実際に制作してみて</a:t>
            </a:r>
            <a:endParaRPr kumimoji="1"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311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119E7-5C53-4B79-949D-D095DE7B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勤怠管理</a:t>
            </a:r>
            <a:r>
              <a:rPr kumimoji="1" lang="ja-JP" altLang="en-US" dirty="0"/>
              <a:t>システムの概要</a:t>
            </a:r>
            <a:r>
              <a:rPr kumimoji="1" lang="en-US" altLang="ja-JP" dirty="0"/>
              <a:t>-</a:t>
            </a:r>
            <a:r>
              <a:rPr kumimoji="1" lang="ja-JP" altLang="en-US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D02C2-64B3-47D5-BA2F-E32E4B5D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b="1" dirty="0"/>
              <a:t>・開発目的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　　勤怠情報を効率的に管理する仕組みを理解するため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b="1" dirty="0"/>
              <a:t>・対象ユーザー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　　勤怠管理を行う会社の管理者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b="1" dirty="0"/>
              <a:t>・使用ソフトウェア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35BBFD8-0335-40E7-AB22-B7F32EF93AF8}"/>
              </a:ext>
            </a:extLst>
          </p:cNvPr>
          <p:cNvCxnSpPr>
            <a:cxnSpLocks/>
          </p:cNvCxnSpPr>
          <p:nvPr/>
        </p:nvCxnSpPr>
        <p:spPr>
          <a:xfrm>
            <a:off x="838200" y="1378424"/>
            <a:ext cx="7200000" cy="0"/>
          </a:xfrm>
          <a:prstGeom prst="line">
            <a:avLst/>
          </a:prstGeom>
          <a:ln w="57150" cap="flat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53CE3A4A-1F4A-4030-B0B0-92E7B7B63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2884"/>
              </p:ext>
            </p:extLst>
          </p:nvPr>
        </p:nvGraphicFramePr>
        <p:xfrm>
          <a:off x="1831623" y="5070930"/>
          <a:ext cx="8528755" cy="1653957"/>
        </p:xfrm>
        <a:graphic>
          <a:graphicData uri="http://schemas.openxmlformats.org/drawingml/2006/table">
            <a:tbl>
              <a:tblPr/>
              <a:tblGrid>
                <a:gridCol w="1689607">
                  <a:extLst>
                    <a:ext uri="{9D8B030D-6E8A-4147-A177-3AD203B41FA5}">
                      <a16:colId xmlns:a16="http://schemas.microsoft.com/office/drawing/2014/main" val="1230247586"/>
                    </a:ext>
                  </a:extLst>
                </a:gridCol>
                <a:gridCol w="6839148">
                  <a:extLst>
                    <a:ext uri="{9D8B030D-6E8A-4147-A177-3AD203B41FA5}">
                      <a16:colId xmlns:a16="http://schemas.microsoft.com/office/drawing/2014/main" val="3597671156"/>
                    </a:ext>
                  </a:extLst>
                </a:gridCol>
              </a:tblGrid>
              <a:tr h="2931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 Windows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298772"/>
                  </a:ext>
                </a:extLst>
              </a:tr>
              <a:tr h="2931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 MySQL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347457"/>
                  </a:ext>
                </a:extLst>
              </a:tr>
              <a:tr h="29310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言語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 </a:t>
                      </a:r>
                      <a:r>
                        <a:rPr lang="en-US" sz="1800" b="0" i="0" u="none" strike="noStrike" dirty="0" err="1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HTML、CSS、Java</a:t>
                      </a:r>
                      <a:r>
                        <a:rPr lang="en-US" sz="1800" b="0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 11、JavaScript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37755"/>
                  </a:ext>
                </a:extLst>
              </a:tr>
              <a:tr h="29310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ツール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 Eclipse</a:t>
                      </a:r>
                      <a:r>
                        <a:rPr lang="ja-JP" altLang="en-US" sz="1800" b="0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Workbench</a:t>
                      </a:r>
                      <a:endParaRPr lang="en-US" sz="1800" b="0" i="0" u="none" strike="noStrike" dirty="0">
                        <a:effectLst/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1576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フレームワーク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 </a:t>
                      </a:r>
                      <a:r>
                        <a:rPr lang="en-US" sz="1800" b="0" i="0" u="none" strike="noStrike" dirty="0" err="1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jQuery、Bootstrap</a:t>
                      </a:r>
                      <a:r>
                        <a:rPr lang="en-US" sz="1800" b="0" i="0" u="none" strike="noStrike" dirty="0">
                          <a:effectLst/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 4、Spring Boot 2.4.5、Thymeleaf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1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表 198">
            <a:extLst>
              <a:ext uri="{FF2B5EF4-FFF2-40B4-BE49-F238E27FC236}">
                <a16:creationId xmlns:a16="http://schemas.microsoft.com/office/drawing/2014/main" id="{E9F7B684-1BF5-4827-A274-37F976E47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15563"/>
              </p:ext>
            </p:extLst>
          </p:nvPr>
        </p:nvGraphicFramePr>
        <p:xfrm>
          <a:off x="6671076" y="1578449"/>
          <a:ext cx="5320009" cy="4574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25521">
                  <a:extLst>
                    <a:ext uri="{9D8B030D-6E8A-4147-A177-3AD203B41FA5}">
                      <a16:colId xmlns:a16="http://schemas.microsoft.com/office/drawing/2014/main" val="892877938"/>
                    </a:ext>
                  </a:extLst>
                </a:gridCol>
                <a:gridCol w="3594488">
                  <a:extLst>
                    <a:ext uri="{9D8B030D-6E8A-4147-A177-3AD203B41FA5}">
                      <a16:colId xmlns:a16="http://schemas.microsoft.com/office/drawing/2014/main" val="418226397"/>
                    </a:ext>
                  </a:extLst>
                </a:gridCol>
              </a:tblGrid>
              <a:tr h="354386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画面名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機能詳細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1141847"/>
                  </a:ext>
                </a:extLst>
              </a:tr>
              <a:tr h="869855"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ログイン画面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登録されたユーザーネームと</a:t>
                      </a:r>
                      <a:endParaRPr kumimoji="1" lang="en-US" altLang="ja-JP" sz="1600" b="1" dirty="0"/>
                    </a:p>
                    <a:p>
                      <a:r>
                        <a:rPr kumimoji="1" lang="ja-JP" altLang="en-US" sz="1600" b="1" dirty="0"/>
                        <a:t>パスワードをもとにログインする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3944413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勤怠情報</a:t>
                      </a:r>
                      <a:r>
                        <a:rPr kumimoji="1" lang="en-US" altLang="ja-JP" sz="1600" b="1" dirty="0"/>
                        <a:t>_</a:t>
                      </a:r>
                      <a:r>
                        <a:rPr kumimoji="1" lang="ja-JP" altLang="en-US" sz="1600" b="1" dirty="0"/>
                        <a:t>登録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勤怠情報を登録する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4949602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勤怠情報</a:t>
                      </a:r>
                      <a:r>
                        <a:rPr kumimoji="1" lang="en-US" altLang="ja-JP" sz="1600" b="1" dirty="0"/>
                        <a:t>_</a:t>
                      </a:r>
                      <a:r>
                        <a:rPr kumimoji="1" lang="ja-JP" altLang="en-US" sz="1600" b="1" dirty="0"/>
                        <a:t>参照</a:t>
                      </a:r>
                      <a:endParaRPr kumimoji="1" lang="en-US" altLang="ja-JP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勤怠情報を参照する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7652046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勤怠情報</a:t>
                      </a:r>
                      <a:r>
                        <a:rPr kumimoji="1" lang="en-US" altLang="ja-JP" sz="1600" b="1" dirty="0"/>
                        <a:t>_</a:t>
                      </a:r>
                      <a:r>
                        <a:rPr kumimoji="1" lang="ja-JP" altLang="en-US" sz="1600" b="1" dirty="0"/>
                        <a:t>編集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勤怠情報を編集する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337558"/>
                  </a:ext>
                </a:extLst>
              </a:tr>
              <a:tr h="612121"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勤怠リスト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勤怠情報を検索・一覧表示する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870560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社員情報</a:t>
                      </a:r>
                      <a:r>
                        <a:rPr kumimoji="1" lang="en-US" altLang="ja-JP" sz="1600" b="1" dirty="0"/>
                        <a:t>_</a:t>
                      </a:r>
                      <a:r>
                        <a:rPr kumimoji="1" lang="ja-JP" altLang="en-US" sz="1600" b="1" dirty="0"/>
                        <a:t>登録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社員情報を登録する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9580608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社員情報</a:t>
                      </a:r>
                      <a:r>
                        <a:rPr kumimoji="1" lang="en-US" altLang="ja-JP" sz="1600" b="1" dirty="0"/>
                        <a:t>_</a:t>
                      </a:r>
                      <a:r>
                        <a:rPr kumimoji="1" lang="ja-JP" altLang="en-US" sz="1600" b="1" dirty="0"/>
                        <a:t>参照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社員情報を参照する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734463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社員情報</a:t>
                      </a:r>
                      <a:r>
                        <a:rPr kumimoji="1" lang="en-US" altLang="ja-JP" sz="1600" b="1" dirty="0"/>
                        <a:t>_</a:t>
                      </a:r>
                      <a:r>
                        <a:rPr kumimoji="1" lang="ja-JP" altLang="en-US" sz="1600" b="1" dirty="0"/>
                        <a:t>編集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社員情報を編集する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638420"/>
                  </a:ext>
                </a:extLst>
              </a:tr>
              <a:tr h="612121"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社員リスト</a:t>
                      </a:r>
                      <a:endParaRPr kumimoji="1" lang="en-US" altLang="ja-JP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/>
                        <a:t>社員情報を検索・一覧表示する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3003748"/>
                  </a:ext>
                </a:extLst>
              </a:tr>
            </a:tbl>
          </a:graphicData>
        </a:graphic>
      </p:graphicFrame>
      <p:grpSp>
        <p:nvGrpSpPr>
          <p:cNvPr id="165" name="グループ化 164" hidden="1">
            <a:extLst>
              <a:ext uri="{FF2B5EF4-FFF2-40B4-BE49-F238E27FC236}">
                <a16:creationId xmlns:a16="http://schemas.microsoft.com/office/drawing/2014/main" id="{A03539AE-A526-4C55-8890-BB837AA789C8}"/>
              </a:ext>
            </a:extLst>
          </p:cNvPr>
          <p:cNvGrpSpPr/>
          <p:nvPr/>
        </p:nvGrpSpPr>
        <p:grpSpPr>
          <a:xfrm>
            <a:off x="161446" y="248222"/>
            <a:ext cx="6985931" cy="6445026"/>
            <a:chOff x="2729943" y="278738"/>
            <a:chExt cx="6985931" cy="644502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AEB2882-90A0-42D8-AE8F-F489AAE9622A}"/>
                </a:ext>
              </a:extLst>
            </p:cNvPr>
            <p:cNvSpPr/>
            <p:nvPr/>
          </p:nvSpPr>
          <p:spPr>
            <a:xfrm>
              <a:off x="2729943" y="278738"/>
              <a:ext cx="1855305" cy="540000"/>
            </a:xfrm>
            <a:prstGeom prst="roundRect">
              <a:avLst>
                <a:gd name="adj" fmla="val 1832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ゴシック・ドゥD" panose="02000600000000000000" pitchFamily="2" charset="-128"/>
                  <a:ea typeface="ゴシック・ドゥD" panose="02000600000000000000" pitchFamily="2" charset="-128"/>
                </a:rPr>
                <a:t>ログイン画面</a:t>
              </a:r>
            </a:p>
          </p:txBody>
        </p:sp>
        <p:cxnSp>
          <p:nvCxnSpPr>
            <p:cNvPr id="62" name="コネクタ: カギ線 54">
              <a:extLst>
                <a:ext uri="{FF2B5EF4-FFF2-40B4-BE49-F238E27FC236}">
                  <a16:creationId xmlns:a16="http://schemas.microsoft.com/office/drawing/2014/main" id="{ECF72368-2E5A-4383-9FCC-76518EF1DCD5}"/>
                </a:ext>
              </a:extLst>
            </p:cNvPr>
            <p:cNvCxnSpPr>
              <a:cxnSpLocks/>
            </p:cNvCxnSpPr>
            <p:nvPr/>
          </p:nvCxnSpPr>
          <p:spPr>
            <a:xfrm>
              <a:off x="3030598" y="836131"/>
              <a:ext cx="0" cy="48944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BF7200BD-796A-41E4-910D-3126EF4291C1}"/>
                </a:ext>
              </a:extLst>
            </p:cNvPr>
            <p:cNvGrpSpPr/>
            <p:nvPr/>
          </p:nvGrpSpPr>
          <p:grpSpPr>
            <a:xfrm>
              <a:off x="2729944" y="785578"/>
              <a:ext cx="6985930" cy="2915281"/>
              <a:chOff x="2729944" y="1236152"/>
              <a:chExt cx="6985930" cy="2915281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8BCBFF33-3441-4DA1-8AED-7C4365BF3E3C}"/>
                  </a:ext>
                </a:extLst>
              </p:cNvPr>
              <p:cNvGrpSpPr/>
              <p:nvPr/>
            </p:nvGrpSpPr>
            <p:grpSpPr>
              <a:xfrm>
                <a:off x="2729944" y="1236152"/>
                <a:ext cx="6985930" cy="2267657"/>
                <a:chOff x="2869096" y="3765936"/>
                <a:chExt cx="6985930" cy="2267657"/>
              </a:xfrm>
            </p:grpSpPr>
            <p:cxnSp>
              <p:nvCxnSpPr>
                <p:cNvPr id="84" name="コネクタ: カギ線 83">
                  <a:extLst>
                    <a:ext uri="{FF2B5EF4-FFF2-40B4-BE49-F238E27FC236}">
                      <a16:creationId xmlns:a16="http://schemas.microsoft.com/office/drawing/2014/main" id="{855DD688-3617-4C87-BCF2-D7513C185F98}"/>
                    </a:ext>
                  </a:extLst>
                </p:cNvPr>
                <p:cNvCxnSpPr>
                  <a:cxnSpLocks/>
                  <a:endCxn id="95" idx="1"/>
                </p:cNvCxnSpPr>
                <p:nvPr/>
              </p:nvCxnSpPr>
              <p:spPr>
                <a:xfrm>
                  <a:off x="3031972" y="4787014"/>
                  <a:ext cx="5563054" cy="976579"/>
                </a:xfrm>
                <a:prstGeom prst="bentConnector3">
                  <a:avLst>
                    <a:gd name="adj1" fmla="val 2897"/>
                  </a:avLst>
                </a:prstGeom>
                <a:ln w="31750">
                  <a:solidFill>
                    <a:schemeClr val="accent2"/>
                  </a:solidFill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四角形: 角を丸くする 84">
                  <a:extLst>
                    <a:ext uri="{FF2B5EF4-FFF2-40B4-BE49-F238E27FC236}">
                      <a16:creationId xmlns:a16="http://schemas.microsoft.com/office/drawing/2014/main" id="{29AA35FF-2783-4A6C-AA14-F1804DB68DD3}"/>
                    </a:ext>
                  </a:extLst>
                </p:cNvPr>
                <p:cNvSpPr/>
                <p:nvPr/>
              </p:nvSpPr>
              <p:spPr>
                <a:xfrm>
                  <a:off x="2869096" y="4310448"/>
                  <a:ext cx="1855305" cy="540000"/>
                </a:xfrm>
                <a:prstGeom prst="roundRect">
                  <a:avLst>
                    <a:gd name="adj" fmla="val 18320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勤怠リスト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ゴシック・ドゥD" panose="02000600000000000000" pitchFamily="2" charset="-128"/>
                    <a:ea typeface="ゴシック・ドゥD" panose="02000600000000000000" pitchFamily="2" charset="-128"/>
                  </a:endParaRPr>
                </a:p>
              </p:txBody>
            </p:sp>
            <p:sp>
              <p:nvSpPr>
                <p:cNvPr id="86" name="四角形: 角を丸くする 85">
                  <a:extLst>
                    <a:ext uri="{FF2B5EF4-FFF2-40B4-BE49-F238E27FC236}">
                      <a16:creationId xmlns:a16="http://schemas.microsoft.com/office/drawing/2014/main" id="{7BC28BF9-07CF-435D-B9F4-8722E7E2B32F}"/>
                    </a:ext>
                  </a:extLst>
                </p:cNvPr>
                <p:cNvSpPr/>
                <p:nvPr/>
              </p:nvSpPr>
              <p:spPr>
                <a:xfrm>
                  <a:off x="5320746" y="3765936"/>
                  <a:ext cx="2545200" cy="540000"/>
                </a:xfrm>
                <a:prstGeom prst="roundRect">
                  <a:avLst>
                    <a:gd name="adj" fmla="val 18320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勤怠情報</a:t>
                  </a:r>
                  <a:r>
                    <a:rPr kumimoji="1" lang="en-US" altLang="ja-JP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_</a:t>
                  </a:r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参照画面</a:t>
                  </a:r>
                </a:p>
              </p:txBody>
            </p:sp>
            <p:sp>
              <p:nvSpPr>
                <p:cNvPr id="87" name="四角形: 角を丸くする 86">
                  <a:extLst>
                    <a:ext uri="{FF2B5EF4-FFF2-40B4-BE49-F238E27FC236}">
                      <a16:creationId xmlns:a16="http://schemas.microsoft.com/office/drawing/2014/main" id="{DDD8968F-CD50-4A7A-9860-4450B39F2BCE}"/>
                    </a:ext>
                  </a:extLst>
                </p:cNvPr>
                <p:cNvSpPr/>
                <p:nvPr/>
              </p:nvSpPr>
              <p:spPr>
                <a:xfrm>
                  <a:off x="5320745" y="4850448"/>
                  <a:ext cx="2545200" cy="540000"/>
                </a:xfrm>
                <a:prstGeom prst="roundRect">
                  <a:avLst>
                    <a:gd name="adj" fmla="val 18320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勤怠情報</a:t>
                  </a:r>
                  <a:r>
                    <a:rPr kumimoji="1" lang="en-US" altLang="ja-JP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_</a:t>
                  </a:r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編集画面</a:t>
                  </a:r>
                </a:p>
              </p:txBody>
            </p:sp>
            <p:cxnSp>
              <p:nvCxnSpPr>
                <p:cNvPr id="88" name="コネクタ: カギ線 87">
                  <a:extLst>
                    <a:ext uri="{FF2B5EF4-FFF2-40B4-BE49-F238E27FC236}">
                      <a16:creationId xmlns:a16="http://schemas.microsoft.com/office/drawing/2014/main" id="{FFD4DCAB-943D-4FDC-B1BB-E00A0477964C}"/>
                    </a:ext>
                  </a:extLst>
                </p:cNvPr>
                <p:cNvCxnSpPr>
                  <a:cxnSpLocks/>
                  <a:stCxn id="86" idx="1"/>
                  <a:endCxn id="85" idx="0"/>
                </p:cNvCxnSpPr>
                <p:nvPr/>
              </p:nvCxnSpPr>
              <p:spPr>
                <a:xfrm rot="10800000" flipV="1">
                  <a:off x="3796750" y="4035936"/>
                  <a:ext cx="1523997" cy="274512"/>
                </a:xfrm>
                <a:prstGeom prst="bentConnector2">
                  <a:avLst/>
                </a:prstGeom>
                <a:ln w="31750"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コネクタ: カギ線 88">
                  <a:extLst>
                    <a:ext uri="{FF2B5EF4-FFF2-40B4-BE49-F238E27FC236}">
                      <a16:creationId xmlns:a16="http://schemas.microsoft.com/office/drawing/2014/main" id="{07B7C738-3114-47B4-9516-0FC9EFD38BAD}"/>
                    </a:ext>
                  </a:extLst>
                </p:cNvPr>
                <p:cNvCxnSpPr>
                  <a:cxnSpLocks/>
                  <a:stCxn id="85" idx="3"/>
                  <a:endCxn id="86" idx="2"/>
                </p:cNvCxnSpPr>
                <p:nvPr/>
              </p:nvCxnSpPr>
              <p:spPr>
                <a:xfrm flipV="1">
                  <a:off x="4724401" y="4305936"/>
                  <a:ext cx="1868945" cy="274512"/>
                </a:xfrm>
                <a:prstGeom prst="bentConnector2">
                  <a:avLst/>
                </a:prstGeom>
                <a:ln w="31750"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コネクタ: カギ線 89">
                  <a:extLst>
                    <a:ext uri="{FF2B5EF4-FFF2-40B4-BE49-F238E27FC236}">
                      <a16:creationId xmlns:a16="http://schemas.microsoft.com/office/drawing/2014/main" id="{C0C247BD-39E4-4ACF-BFB8-3D70713AED7A}"/>
                    </a:ext>
                  </a:extLst>
                </p:cNvPr>
                <p:cNvCxnSpPr>
                  <a:cxnSpLocks/>
                  <a:stCxn id="85" idx="3"/>
                  <a:endCxn id="87" idx="0"/>
                </p:cNvCxnSpPr>
                <p:nvPr/>
              </p:nvCxnSpPr>
              <p:spPr>
                <a:xfrm>
                  <a:off x="4724401" y="4580448"/>
                  <a:ext cx="1868944" cy="270000"/>
                </a:xfrm>
                <a:prstGeom prst="bentConnector2">
                  <a:avLst/>
                </a:prstGeom>
                <a:ln w="31750"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コネクタ: カギ線 90">
                  <a:extLst>
                    <a:ext uri="{FF2B5EF4-FFF2-40B4-BE49-F238E27FC236}">
                      <a16:creationId xmlns:a16="http://schemas.microsoft.com/office/drawing/2014/main" id="{29DC5330-500C-42EA-9A65-EC2619D15FEC}"/>
                    </a:ext>
                  </a:extLst>
                </p:cNvPr>
                <p:cNvCxnSpPr>
                  <a:cxnSpLocks/>
                  <a:stCxn id="87" idx="1"/>
                  <a:endCxn id="85" idx="2"/>
                </p:cNvCxnSpPr>
                <p:nvPr/>
              </p:nvCxnSpPr>
              <p:spPr>
                <a:xfrm rot="10800000">
                  <a:off x="3796749" y="4850448"/>
                  <a:ext cx="1523996" cy="270000"/>
                </a:xfrm>
                <a:prstGeom prst="bentConnector2">
                  <a:avLst/>
                </a:prstGeom>
                <a:ln w="31750"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コネクタ: カギ線 91">
                  <a:extLst>
                    <a:ext uri="{FF2B5EF4-FFF2-40B4-BE49-F238E27FC236}">
                      <a16:creationId xmlns:a16="http://schemas.microsoft.com/office/drawing/2014/main" id="{2C263709-D645-4FDE-9F07-C948623A0365}"/>
                    </a:ext>
                  </a:extLst>
                </p:cNvPr>
                <p:cNvCxnSpPr>
                  <a:cxnSpLocks/>
                  <a:stCxn id="87" idx="0"/>
                  <a:endCxn id="85" idx="3"/>
                </p:cNvCxnSpPr>
                <p:nvPr/>
              </p:nvCxnSpPr>
              <p:spPr>
                <a:xfrm rot="16200000" flipV="1">
                  <a:off x="5523873" y="3780976"/>
                  <a:ext cx="270000" cy="1868944"/>
                </a:xfrm>
                <a:prstGeom prst="bentConnector2">
                  <a:avLst/>
                </a:prstGeom>
                <a:ln w="31750"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四角形: 角を丸くする 92">
                  <a:extLst>
                    <a:ext uri="{FF2B5EF4-FFF2-40B4-BE49-F238E27FC236}">
                      <a16:creationId xmlns:a16="http://schemas.microsoft.com/office/drawing/2014/main" id="{79342987-4FC5-4FD5-AFC5-997C4B7635E6}"/>
                    </a:ext>
                  </a:extLst>
                </p:cNvPr>
                <p:cNvSpPr/>
                <p:nvPr/>
              </p:nvSpPr>
              <p:spPr>
                <a:xfrm>
                  <a:off x="8595026" y="4850448"/>
                  <a:ext cx="1260000" cy="540000"/>
                </a:xfrm>
                <a:prstGeom prst="roundRect">
                  <a:avLst>
                    <a:gd name="adj" fmla="val 18320"/>
                  </a:avLst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更 新</a:t>
                  </a:r>
                </a:p>
              </p:txBody>
            </p:sp>
            <p:cxnSp>
              <p:nvCxnSpPr>
                <p:cNvPr id="94" name="コネクタ: カギ線 54">
                  <a:extLst>
                    <a:ext uri="{FF2B5EF4-FFF2-40B4-BE49-F238E27FC236}">
                      <a16:creationId xmlns:a16="http://schemas.microsoft.com/office/drawing/2014/main" id="{F3B017A5-BB96-42C7-A0BA-ECD95D6C8B1B}"/>
                    </a:ext>
                  </a:extLst>
                </p:cNvPr>
                <p:cNvCxnSpPr>
                  <a:cxnSpLocks/>
                  <a:stCxn id="87" idx="3"/>
                  <a:endCxn id="93" idx="1"/>
                </p:cNvCxnSpPr>
                <p:nvPr/>
              </p:nvCxnSpPr>
              <p:spPr>
                <a:xfrm>
                  <a:off x="7865945" y="5120448"/>
                  <a:ext cx="729081" cy="0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" name="四角形: 角を丸くする 94">
                  <a:extLst>
                    <a:ext uri="{FF2B5EF4-FFF2-40B4-BE49-F238E27FC236}">
                      <a16:creationId xmlns:a16="http://schemas.microsoft.com/office/drawing/2014/main" id="{E56A42CB-47AB-4FB1-BB40-CA71F733F99F}"/>
                    </a:ext>
                  </a:extLst>
                </p:cNvPr>
                <p:cNvSpPr/>
                <p:nvPr/>
              </p:nvSpPr>
              <p:spPr>
                <a:xfrm>
                  <a:off x="8595026" y="5493593"/>
                  <a:ext cx="1260000" cy="540000"/>
                </a:xfrm>
                <a:prstGeom prst="roundRect">
                  <a:avLst>
                    <a:gd name="adj" fmla="val 18320"/>
                  </a:avLst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削</a:t>
                  </a:r>
                  <a:r>
                    <a:rPr lang="en-US" altLang="ja-JP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 </a:t>
                  </a:r>
                  <a:r>
                    <a:rPr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除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ゴシック・ドゥD" panose="02000600000000000000" pitchFamily="2" charset="-128"/>
                    <a:ea typeface="ゴシック・ドゥD" panose="02000600000000000000" pitchFamily="2" charset="-128"/>
                  </a:endParaRPr>
                </a:p>
              </p:txBody>
            </p:sp>
          </p:grpSp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2676412E-DE66-4F9F-A637-C8A57705BDF6}"/>
                  </a:ext>
                </a:extLst>
              </p:cNvPr>
              <p:cNvGrpSpPr/>
              <p:nvPr/>
            </p:nvGrpSpPr>
            <p:grpSpPr>
              <a:xfrm>
                <a:off x="3220268" y="3600125"/>
                <a:ext cx="6495606" cy="551308"/>
                <a:chOff x="7141260" y="6211567"/>
                <a:chExt cx="6495606" cy="551308"/>
              </a:xfrm>
            </p:grpSpPr>
            <p:sp>
              <p:nvSpPr>
                <p:cNvPr id="111" name="四角形: 角を丸くする 110">
                  <a:extLst>
                    <a:ext uri="{FF2B5EF4-FFF2-40B4-BE49-F238E27FC236}">
                      <a16:creationId xmlns:a16="http://schemas.microsoft.com/office/drawing/2014/main" id="{24014B15-46FC-4B8F-B0B7-0D65EB56FBAC}"/>
                    </a:ext>
                  </a:extLst>
                </p:cNvPr>
                <p:cNvSpPr/>
                <p:nvPr/>
              </p:nvSpPr>
              <p:spPr>
                <a:xfrm>
                  <a:off x="7141260" y="6211567"/>
                  <a:ext cx="2643619" cy="540000"/>
                </a:xfrm>
                <a:prstGeom prst="roundRect">
                  <a:avLst>
                    <a:gd name="adj" fmla="val 18320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勤怠情報</a:t>
                  </a:r>
                  <a:r>
                    <a:rPr lang="en-US" altLang="ja-JP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_</a:t>
                  </a:r>
                  <a:r>
                    <a:rPr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登録画面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ゴシック・ドゥD" panose="02000600000000000000" pitchFamily="2" charset="-128"/>
                    <a:ea typeface="ゴシック・ドゥD" panose="02000600000000000000" pitchFamily="2" charset="-128"/>
                  </a:endParaRPr>
                </a:p>
              </p:txBody>
            </p:sp>
            <p:sp>
              <p:nvSpPr>
                <p:cNvPr id="112" name="四角形: 角を丸くする 111">
                  <a:extLst>
                    <a:ext uri="{FF2B5EF4-FFF2-40B4-BE49-F238E27FC236}">
                      <a16:creationId xmlns:a16="http://schemas.microsoft.com/office/drawing/2014/main" id="{BBC6C188-5C47-44FB-BDBA-FB26D956A845}"/>
                    </a:ext>
                  </a:extLst>
                </p:cNvPr>
                <p:cNvSpPr/>
                <p:nvPr/>
              </p:nvSpPr>
              <p:spPr>
                <a:xfrm>
                  <a:off x="12376866" y="6222875"/>
                  <a:ext cx="1260000" cy="540000"/>
                </a:xfrm>
                <a:prstGeom prst="roundRect">
                  <a:avLst>
                    <a:gd name="adj" fmla="val 18320"/>
                  </a:avLst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登 録</a:t>
                  </a:r>
                </a:p>
              </p:txBody>
            </p:sp>
            <p:cxnSp>
              <p:nvCxnSpPr>
                <p:cNvPr id="113" name="コネクタ: カギ線 54">
                  <a:extLst>
                    <a:ext uri="{FF2B5EF4-FFF2-40B4-BE49-F238E27FC236}">
                      <a16:creationId xmlns:a16="http://schemas.microsoft.com/office/drawing/2014/main" id="{D6913EEA-8017-4604-B896-830E28410E2F}"/>
                    </a:ext>
                  </a:extLst>
                </p:cNvPr>
                <p:cNvCxnSpPr>
                  <a:cxnSpLocks/>
                  <a:stCxn id="111" idx="3"/>
                  <a:endCxn id="112" idx="1"/>
                </p:cNvCxnSpPr>
                <p:nvPr/>
              </p:nvCxnSpPr>
              <p:spPr>
                <a:xfrm>
                  <a:off x="9784879" y="6481567"/>
                  <a:ext cx="2591987" cy="11308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16620B35-8D9C-4BA6-950C-A0C330E6DA0C}"/>
                </a:ext>
              </a:extLst>
            </p:cNvPr>
            <p:cNvGrpSpPr/>
            <p:nvPr/>
          </p:nvGrpSpPr>
          <p:grpSpPr>
            <a:xfrm>
              <a:off x="3220267" y="3808483"/>
              <a:ext cx="6495607" cy="2915281"/>
              <a:chOff x="2981731" y="1236152"/>
              <a:chExt cx="6495607" cy="2915281"/>
            </a:xfrm>
          </p:grpSpPr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3C77F996-48EB-46F7-9900-3E875D40E556}"/>
                  </a:ext>
                </a:extLst>
              </p:cNvPr>
              <p:cNvGrpSpPr/>
              <p:nvPr/>
            </p:nvGrpSpPr>
            <p:grpSpPr>
              <a:xfrm>
                <a:off x="2981732" y="1236152"/>
                <a:ext cx="6495606" cy="2267657"/>
                <a:chOff x="3120884" y="3765936"/>
                <a:chExt cx="6495606" cy="2267657"/>
              </a:xfrm>
            </p:grpSpPr>
            <p:cxnSp>
              <p:nvCxnSpPr>
                <p:cNvPr id="121" name="コネクタ: カギ線 120">
                  <a:extLst>
                    <a:ext uri="{FF2B5EF4-FFF2-40B4-BE49-F238E27FC236}">
                      <a16:creationId xmlns:a16="http://schemas.microsoft.com/office/drawing/2014/main" id="{D3698816-049F-4E42-9540-BC3CE811D69E}"/>
                    </a:ext>
                  </a:extLst>
                </p:cNvPr>
                <p:cNvCxnSpPr>
                  <a:cxnSpLocks/>
                  <a:endCxn id="132" idx="1"/>
                </p:cNvCxnSpPr>
                <p:nvPr/>
              </p:nvCxnSpPr>
              <p:spPr>
                <a:xfrm>
                  <a:off x="3348849" y="4656509"/>
                  <a:ext cx="5007641" cy="1107084"/>
                </a:xfrm>
                <a:prstGeom prst="bentConnector3">
                  <a:avLst>
                    <a:gd name="adj1" fmla="val 943"/>
                  </a:avLst>
                </a:prstGeom>
                <a:ln w="31750">
                  <a:solidFill>
                    <a:schemeClr val="accent2"/>
                  </a:solidFill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四角形: 角を丸くする 121">
                  <a:extLst>
                    <a:ext uri="{FF2B5EF4-FFF2-40B4-BE49-F238E27FC236}">
                      <a16:creationId xmlns:a16="http://schemas.microsoft.com/office/drawing/2014/main" id="{94DBA856-9B49-414C-9C50-B8EF93F5297A}"/>
                    </a:ext>
                  </a:extLst>
                </p:cNvPr>
                <p:cNvSpPr/>
                <p:nvPr/>
              </p:nvSpPr>
              <p:spPr>
                <a:xfrm>
                  <a:off x="3120884" y="4310448"/>
                  <a:ext cx="1855305" cy="540000"/>
                </a:xfrm>
                <a:prstGeom prst="roundRect">
                  <a:avLst>
                    <a:gd name="adj" fmla="val 18320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社員リスト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ゴシック・ドゥD" panose="02000600000000000000" pitchFamily="2" charset="-128"/>
                    <a:ea typeface="ゴシック・ドゥD" panose="02000600000000000000" pitchFamily="2" charset="-128"/>
                  </a:endParaRPr>
                </a:p>
              </p:txBody>
            </p:sp>
            <p:sp>
              <p:nvSpPr>
                <p:cNvPr id="123" name="四角形: 角を丸くする 122">
                  <a:extLst>
                    <a:ext uri="{FF2B5EF4-FFF2-40B4-BE49-F238E27FC236}">
                      <a16:creationId xmlns:a16="http://schemas.microsoft.com/office/drawing/2014/main" id="{8D66F925-FB46-49EF-962F-85120060D4FB}"/>
                    </a:ext>
                  </a:extLst>
                </p:cNvPr>
                <p:cNvSpPr/>
                <p:nvPr/>
              </p:nvSpPr>
              <p:spPr>
                <a:xfrm>
                  <a:off x="5320747" y="3765936"/>
                  <a:ext cx="2544421" cy="540000"/>
                </a:xfrm>
                <a:prstGeom prst="roundRect">
                  <a:avLst>
                    <a:gd name="adj" fmla="val 18320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社員情報</a:t>
                  </a:r>
                  <a:r>
                    <a:rPr lang="en-US" altLang="ja-JP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_</a:t>
                  </a:r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参照画面</a:t>
                  </a:r>
                </a:p>
              </p:txBody>
            </p:sp>
            <p:sp>
              <p:nvSpPr>
                <p:cNvPr id="124" name="四角形: 角を丸くする 123">
                  <a:extLst>
                    <a:ext uri="{FF2B5EF4-FFF2-40B4-BE49-F238E27FC236}">
                      <a16:creationId xmlns:a16="http://schemas.microsoft.com/office/drawing/2014/main" id="{06FE772B-DD2E-49FD-974B-3B66D1977305}"/>
                    </a:ext>
                  </a:extLst>
                </p:cNvPr>
                <p:cNvSpPr/>
                <p:nvPr/>
              </p:nvSpPr>
              <p:spPr>
                <a:xfrm>
                  <a:off x="5320745" y="4850448"/>
                  <a:ext cx="2545200" cy="540000"/>
                </a:xfrm>
                <a:prstGeom prst="roundRect">
                  <a:avLst>
                    <a:gd name="adj" fmla="val 18320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社員情報</a:t>
                  </a:r>
                  <a:r>
                    <a:rPr kumimoji="1" lang="en-US" altLang="ja-JP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_</a:t>
                  </a:r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編集画面</a:t>
                  </a:r>
                </a:p>
              </p:txBody>
            </p:sp>
            <p:cxnSp>
              <p:nvCxnSpPr>
                <p:cNvPr id="125" name="コネクタ: カギ線 124">
                  <a:extLst>
                    <a:ext uri="{FF2B5EF4-FFF2-40B4-BE49-F238E27FC236}">
                      <a16:creationId xmlns:a16="http://schemas.microsoft.com/office/drawing/2014/main" id="{27035D10-1447-4A55-BA68-C2F4E1190E4D}"/>
                    </a:ext>
                  </a:extLst>
                </p:cNvPr>
                <p:cNvCxnSpPr>
                  <a:cxnSpLocks/>
                  <a:stCxn id="123" idx="1"/>
                  <a:endCxn id="122" idx="0"/>
                </p:cNvCxnSpPr>
                <p:nvPr/>
              </p:nvCxnSpPr>
              <p:spPr>
                <a:xfrm rot="10800000" flipV="1">
                  <a:off x="4048537" y="4035936"/>
                  <a:ext cx="1272210" cy="274512"/>
                </a:xfrm>
                <a:prstGeom prst="bentConnector2">
                  <a:avLst/>
                </a:prstGeom>
                <a:ln w="31750"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コネクタ: カギ線 125">
                  <a:extLst>
                    <a:ext uri="{FF2B5EF4-FFF2-40B4-BE49-F238E27FC236}">
                      <a16:creationId xmlns:a16="http://schemas.microsoft.com/office/drawing/2014/main" id="{3C176C98-E526-45DE-9326-2389BCC4DFD0}"/>
                    </a:ext>
                  </a:extLst>
                </p:cNvPr>
                <p:cNvCxnSpPr>
                  <a:cxnSpLocks/>
                  <a:stCxn id="122" idx="3"/>
                  <a:endCxn id="123" idx="2"/>
                </p:cNvCxnSpPr>
                <p:nvPr/>
              </p:nvCxnSpPr>
              <p:spPr>
                <a:xfrm flipV="1">
                  <a:off x="4976189" y="4305936"/>
                  <a:ext cx="1616769" cy="274512"/>
                </a:xfrm>
                <a:prstGeom prst="bentConnector2">
                  <a:avLst/>
                </a:prstGeom>
                <a:ln w="31750"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コネクタ: カギ線 126">
                  <a:extLst>
                    <a:ext uri="{FF2B5EF4-FFF2-40B4-BE49-F238E27FC236}">
                      <a16:creationId xmlns:a16="http://schemas.microsoft.com/office/drawing/2014/main" id="{2961FDDA-30CF-48E8-ADCC-9CBF71E0EEBB}"/>
                    </a:ext>
                  </a:extLst>
                </p:cNvPr>
                <p:cNvCxnSpPr>
                  <a:cxnSpLocks/>
                  <a:stCxn id="122" idx="3"/>
                  <a:endCxn id="124" idx="0"/>
                </p:cNvCxnSpPr>
                <p:nvPr/>
              </p:nvCxnSpPr>
              <p:spPr>
                <a:xfrm>
                  <a:off x="4976189" y="4580448"/>
                  <a:ext cx="1617156" cy="270000"/>
                </a:xfrm>
                <a:prstGeom prst="bentConnector2">
                  <a:avLst/>
                </a:prstGeom>
                <a:ln w="31750"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コネクタ: カギ線 127">
                  <a:extLst>
                    <a:ext uri="{FF2B5EF4-FFF2-40B4-BE49-F238E27FC236}">
                      <a16:creationId xmlns:a16="http://schemas.microsoft.com/office/drawing/2014/main" id="{717242F1-D0B3-4B08-A498-8D29E77CDA12}"/>
                    </a:ext>
                  </a:extLst>
                </p:cNvPr>
                <p:cNvCxnSpPr>
                  <a:cxnSpLocks/>
                  <a:stCxn id="124" idx="1"/>
                  <a:endCxn id="122" idx="2"/>
                </p:cNvCxnSpPr>
                <p:nvPr/>
              </p:nvCxnSpPr>
              <p:spPr>
                <a:xfrm rot="10800000">
                  <a:off x="4048537" y="4850448"/>
                  <a:ext cx="1272208" cy="270000"/>
                </a:xfrm>
                <a:prstGeom prst="bentConnector2">
                  <a:avLst/>
                </a:prstGeom>
                <a:ln w="31750"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コネクタ: カギ線 128">
                  <a:extLst>
                    <a:ext uri="{FF2B5EF4-FFF2-40B4-BE49-F238E27FC236}">
                      <a16:creationId xmlns:a16="http://schemas.microsoft.com/office/drawing/2014/main" id="{71CAAEF4-9398-49AB-8DC4-17D8EF8DADE9}"/>
                    </a:ext>
                  </a:extLst>
                </p:cNvPr>
                <p:cNvCxnSpPr>
                  <a:cxnSpLocks/>
                  <a:stCxn id="124" idx="0"/>
                  <a:endCxn id="122" idx="3"/>
                </p:cNvCxnSpPr>
                <p:nvPr/>
              </p:nvCxnSpPr>
              <p:spPr>
                <a:xfrm rot="16200000" flipV="1">
                  <a:off x="5649767" y="3906870"/>
                  <a:ext cx="270000" cy="1617156"/>
                </a:xfrm>
                <a:prstGeom prst="bentConnector2">
                  <a:avLst/>
                </a:prstGeom>
                <a:ln w="31750"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四角形: 角を丸くする 129">
                  <a:extLst>
                    <a:ext uri="{FF2B5EF4-FFF2-40B4-BE49-F238E27FC236}">
                      <a16:creationId xmlns:a16="http://schemas.microsoft.com/office/drawing/2014/main" id="{2911DE74-B0AA-4F7C-A5A8-8593F236D1D7}"/>
                    </a:ext>
                  </a:extLst>
                </p:cNvPr>
                <p:cNvSpPr/>
                <p:nvPr/>
              </p:nvSpPr>
              <p:spPr>
                <a:xfrm>
                  <a:off x="8356490" y="4850448"/>
                  <a:ext cx="1260000" cy="540000"/>
                </a:xfrm>
                <a:prstGeom prst="roundRect">
                  <a:avLst>
                    <a:gd name="adj" fmla="val 18320"/>
                  </a:avLst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更 新</a:t>
                  </a:r>
                </a:p>
              </p:txBody>
            </p:sp>
            <p:cxnSp>
              <p:nvCxnSpPr>
                <p:cNvPr id="131" name="コネクタ: カギ線 54">
                  <a:extLst>
                    <a:ext uri="{FF2B5EF4-FFF2-40B4-BE49-F238E27FC236}">
                      <a16:creationId xmlns:a16="http://schemas.microsoft.com/office/drawing/2014/main" id="{A7ED46AE-2591-4300-B8F3-FE258078768F}"/>
                    </a:ext>
                  </a:extLst>
                </p:cNvPr>
                <p:cNvCxnSpPr>
                  <a:cxnSpLocks/>
                  <a:stCxn id="124" idx="3"/>
                  <a:endCxn id="130" idx="1"/>
                </p:cNvCxnSpPr>
                <p:nvPr/>
              </p:nvCxnSpPr>
              <p:spPr>
                <a:xfrm>
                  <a:off x="7865945" y="5120448"/>
                  <a:ext cx="490545" cy="0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四角形: 角を丸くする 131">
                  <a:extLst>
                    <a:ext uri="{FF2B5EF4-FFF2-40B4-BE49-F238E27FC236}">
                      <a16:creationId xmlns:a16="http://schemas.microsoft.com/office/drawing/2014/main" id="{B29F1D33-B448-4937-93F3-23D2C12ECADE}"/>
                    </a:ext>
                  </a:extLst>
                </p:cNvPr>
                <p:cNvSpPr/>
                <p:nvPr/>
              </p:nvSpPr>
              <p:spPr>
                <a:xfrm>
                  <a:off x="8356490" y="5493593"/>
                  <a:ext cx="1260000" cy="540000"/>
                </a:xfrm>
                <a:prstGeom prst="roundRect">
                  <a:avLst>
                    <a:gd name="adj" fmla="val 18320"/>
                  </a:avLst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削</a:t>
                  </a:r>
                  <a:r>
                    <a:rPr lang="en-US" altLang="ja-JP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 </a:t>
                  </a:r>
                  <a:r>
                    <a:rPr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除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ゴシック・ドゥD" panose="02000600000000000000" pitchFamily="2" charset="-128"/>
                    <a:ea typeface="ゴシック・ドゥD" panose="02000600000000000000" pitchFamily="2" charset="-128"/>
                  </a:endParaRPr>
                </a:p>
              </p:txBody>
            </p:sp>
          </p:grpSp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EACBAD12-C2C6-45BF-BF6A-044E11F99503}"/>
                  </a:ext>
                </a:extLst>
              </p:cNvPr>
              <p:cNvGrpSpPr/>
              <p:nvPr/>
            </p:nvGrpSpPr>
            <p:grpSpPr>
              <a:xfrm>
                <a:off x="2981731" y="3611433"/>
                <a:ext cx="6495607" cy="540000"/>
                <a:chOff x="6902723" y="6222875"/>
                <a:chExt cx="6495607" cy="540000"/>
              </a:xfrm>
            </p:grpSpPr>
            <p:sp>
              <p:nvSpPr>
                <p:cNvPr id="118" name="四角形: 角を丸くする 117">
                  <a:extLst>
                    <a:ext uri="{FF2B5EF4-FFF2-40B4-BE49-F238E27FC236}">
                      <a16:creationId xmlns:a16="http://schemas.microsoft.com/office/drawing/2014/main" id="{67DAC20B-A1C6-474C-A80A-184924248AFB}"/>
                    </a:ext>
                  </a:extLst>
                </p:cNvPr>
                <p:cNvSpPr/>
                <p:nvPr/>
              </p:nvSpPr>
              <p:spPr>
                <a:xfrm>
                  <a:off x="6902723" y="6222875"/>
                  <a:ext cx="2642400" cy="540000"/>
                </a:xfrm>
                <a:prstGeom prst="roundRect">
                  <a:avLst>
                    <a:gd name="adj" fmla="val 18320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社員情報</a:t>
                  </a:r>
                  <a:r>
                    <a:rPr lang="en-US" altLang="ja-JP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_</a:t>
                  </a:r>
                  <a:r>
                    <a:rPr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登録画面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ゴシック・ドゥD" panose="02000600000000000000" pitchFamily="2" charset="-128"/>
                    <a:ea typeface="ゴシック・ドゥD" panose="02000600000000000000" pitchFamily="2" charset="-128"/>
                  </a:endParaRPr>
                </a:p>
              </p:txBody>
            </p:sp>
            <p:sp>
              <p:nvSpPr>
                <p:cNvPr id="119" name="四角形: 角を丸くする 118">
                  <a:extLst>
                    <a:ext uri="{FF2B5EF4-FFF2-40B4-BE49-F238E27FC236}">
                      <a16:creationId xmlns:a16="http://schemas.microsoft.com/office/drawing/2014/main" id="{0660633E-1A1F-4593-9DC6-D54A6E624FC8}"/>
                    </a:ext>
                  </a:extLst>
                </p:cNvPr>
                <p:cNvSpPr/>
                <p:nvPr/>
              </p:nvSpPr>
              <p:spPr>
                <a:xfrm>
                  <a:off x="12138330" y="6222875"/>
                  <a:ext cx="1260000" cy="540000"/>
                </a:xfrm>
                <a:prstGeom prst="roundRect">
                  <a:avLst>
                    <a:gd name="adj" fmla="val 18320"/>
                  </a:avLst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  <a:latin typeface="ゴシック・ドゥD" panose="02000600000000000000" pitchFamily="2" charset="-128"/>
                      <a:ea typeface="ゴシック・ドゥD" panose="02000600000000000000" pitchFamily="2" charset="-128"/>
                    </a:rPr>
                    <a:t>登 録</a:t>
                  </a:r>
                </a:p>
              </p:txBody>
            </p:sp>
            <p:cxnSp>
              <p:nvCxnSpPr>
                <p:cNvPr id="120" name="コネクタ: カギ線 54">
                  <a:extLst>
                    <a:ext uri="{FF2B5EF4-FFF2-40B4-BE49-F238E27FC236}">
                      <a16:creationId xmlns:a16="http://schemas.microsoft.com/office/drawing/2014/main" id="{480473F2-396C-4108-959C-A928ABD3BC85}"/>
                    </a:ext>
                  </a:extLst>
                </p:cNvPr>
                <p:cNvCxnSpPr>
                  <a:cxnSpLocks/>
                  <a:stCxn id="118" idx="3"/>
                  <a:endCxn id="119" idx="1"/>
                </p:cNvCxnSpPr>
                <p:nvPr/>
              </p:nvCxnSpPr>
              <p:spPr>
                <a:xfrm>
                  <a:off x="9545123" y="6492875"/>
                  <a:ext cx="2593207" cy="0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tailEnd type="triangle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6" name="コネクタ: カギ線 135">
              <a:extLst>
                <a:ext uri="{FF2B5EF4-FFF2-40B4-BE49-F238E27FC236}">
                  <a16:creationId xmlns:a16="http://schemas.microsoft.com/office/drawing/2014/main" id="{7AD91195-1422-4E74-8455-E768D3957099}"/>
                </a:ext>
              </a:extLst>
            </p:cNvPr>
            <p:cNvCxnSpPr>
              <a:cxnSpLocks/>
              <a:stCxn id="118" idx="1"/>
            </p:cNvCxnSpPr>
            <p:nvPr/>
          </p:nvCxnSpPr>
          <p:spPr>
            <a:xfrm rot="10800000">
              <a:off x="2840929" y="1865220"/>
              <a:ext cx="379338" cy="4588544"/>
            </a:xfrm>
            <a:prstGeom prst="bentConnector2">
              <a:avLst/>
            </a:prstGeom>
            <a:ln w="31750"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コネクタ: カギ線 139">
              <a:extLst>
                <a:ext uri="{FF2B5EF4-FFF2-40B4-BE49-F238E27FC236}">
                  <a16:creationId xmlns:a16="http://schemas.microsoft.com/office/drawing/2014/main" id="{33F2067A-85C1-43A0-BBEA-CF316FDF469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33520" y="3419551"/>
              <a:ext cx="12700" cy="1203444"/>
            </a:xfrm>
            <a:prstGeom prst="bentConnector3">
              <a:avLst>
                <a:gd name="adj1" fmla="val 3205268"/>
              </a:avLst>
            </a:prstGeom>
            <a:ln w="31750"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5E03C991-CC4F-4D53-98FE-2986355A9026}"/>
              </a:ext>
            </a:extLst>
          </p:cNvPr>
          <p:cNvCxnSpPr>
            <a:cxnSpLocks/>
          </p:cNvCxnSpPr>
          <p:nvPr/>
        </p:nvCxnSpPr>
        <p:spPr>
          <a:xfrm>
            <a:off x="6440379" y="1578876"/>
            <a:ext cx="0" cy="5183588"/>
          </a:xfrm>
          <a:prstGeom prst="line">
            <a:avLst/>
          </a:prstGeom>
          <a:ln w="349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BBD76C91-B35A-42AA-B07C-3F78E05F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399"/>
            <a:ext cx="10515600" cy="531720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・システム構成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90632351-4981-404E-9E00-45917719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勤怠管理</a:t>
            </a:r>
            <a:r>
              <a:rPr kumimoji="1" lang="ja-JP" altLang="en-US" dirty="0"/>
              <a:t>システムの概要</a:t>
            </a:r>
            <a:r>
              <a:rPr kumimoji="1" lang="en-US" altLang="ja-JP" dirty="0"/>
              <a:t>-</a:t>
            </a:r>
            <a:r>
              <a:rPr kumimoji="1" lang="ja-JP" altLang="en-US" dirty="0"/>
              <a:t>②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85A9B86-6B65-45A3-94FC-0C952A047F80}"/>
              </a:ext>
            </a:extLst>
          </p:cNvPr>
          <p:cNvCxnSpPr>
            <a:cxnSpLocks/>
          </p:cNvCxnSpPr>
          <p:nvPr/>
        </p:nvCxnSpPr>
        <p:spPr>
          <a:xfrm>
            <a:off x="838200" y="1378424"/>
            <a:ext cx="7200000" cy="0"/>
          </a:xfrm>
          <a:prstGeom prst="line">
            <a:avLst/>
          </a:prstGeom>
          <a:ln w="57150" cap="flat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8102C48-1B46-4914-90A0-714B9D3E6AF4}"/>
              </a:ext>
            </a:extLst>
          </p:cNvPr>
          <p:cNvGrpSpPr/>
          <p:nvPr/>
        </p:nvGrpSpPr>
        <p:grpSpPr>
          <a:xfrm>
            <a:off x="1080206" y="1619820"/>
            <a:ext cx="5058071" cy="5108676"/>
            <a:chOff x="1080206" y="1619820"/>
            <a:chExt cx="5058071" cy="510867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9192E52-FF13-4781-877E-CF10F3CE1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206" y="2072030"/>
              <a:ext cx="5050710" cy="4656466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1D75181-2C8A-4653-8718-221D21C1479B}"/>
                </a:ext>
              </a:extLst>
            </p:cNvPr>
            <p:cNvGrpSpPr/>
            <p:nvPr/>
          </p:nvGrpSpPr>
          <p:grpSpPr>
            <a:xfrm>
              <a:off x="4537029" y="1619820"/>
              <a:ext cx="1601248" cy="677690"/>
              <a:chOff x="4427845" y="1606172"/>
              <a:chExt cx="1601248" cy="677690"/>
            </a:xfrm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CBCFEA-AE3F-4701-9B94-46FF8074CA87}"/>
                  </a:ext>
                </a:extLst>
              </p:cNvPr>
              <p:cNvSpPr/>
              <p:nvPr/>
            </p:nvSpPr>
            <p:spPr>
              <a:xfrm>
                <a:off x="4427845" y="1606172"/>
                <a:ext cx="1601248" cy="677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　画面移動</a:t>
                </a:r>
                <a:endParaRPr lang="en-US" altLang="ja-JP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　実行処理</a:t>
                </a:r>
              </a:p>
            </p:txBody>
          </p:sp>
          <p:cxnSp>
            <p:nvCxnSpPr>
              <p:cNvPr id="52" name="コネクタ: カギ線 54">
                <a:extLst>
                  <a:ext uri="{FF2B5EF4-FFF2-40B4-BE49-F238E27FC236}">
                    <a16:creationId xmlns:a16="http://schemas.microsoft.com/office/drawing/2014/main" id="{66D7173F-ACCF-4B7B-9C75-44284EBDF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7296" y="1745944"/>
                <a:ext cx="474597" cy="0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コネクタ: カギ線 54">
                <a:extLst>
                  <a:ext uri="{FF2B5EF4-FFF2-40B4-BE49-F238E27FC236}">
                    <a16:creationId xmlns:a16="http://schemas.microsoft.com/office/drawing/2014/main" id="{1D6D10DB-1E3D-419C-819C-4CF7DDBFA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7296" y="2085590"/>
                <a:ext cx="474597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481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6C0D0E-AC91-4430-940F-33CE118C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622"/>
            <a:ext cx="10515600" cy="10267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ja-JP" altLang="en-US" sz="5400" b="1" u="sng" dirty="0"/>
              <a:t>実際に画面で説明します</a:t>
            </a:r>
          </a:p>
        </p:txBody>
      </p:sp>
    </p:spTree>
    <p:extLst>
      <p:ext uri="{BB962C8B-B14F-4D97-AF65-F5344CB8AC3E}">
        <p14:creationId xmlns:p14="http://schemas.microsoft.com/office/powerpoint/2010/main" val="193287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2BEC1D-343E-4D32-8D55-E5E08FD2B9E9}"/>
              </a:ext>
            </a:extLst>
          </p:cNvPr>
          <p:cNvSpPr/>
          <p:nvPr/>
        </p:nvSpPr>
        <p:spPr>
          <a:xfrm>
            <a:off x="0" y="3152481"/>
            <a:ext cx="12192000" cy="756000"/>
          </a:xfrm>
          <a:prstGeom prst="rect">
            <a:avLst/>
          </a:prstGeom>
          <a:solidFill>
            <a:schemeClr val="tx2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43731D47-1B78-47ED-9A86-C892DE3A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目 次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0BEAD7A-4849-4B9B-B22A-23A586838FD9}"/>
              </a:ext>
            </a:extLst>
          </p:cNvPr>
          <p:cNvCxnSpPr>
            <a:cxnSpLocks/>
          </p:cNvCxnSpPr>
          <p:nvPr/>
        </p:nvCxnSpPr>
        <p:spPr>
          <a:xfrm>
            <a:off x="879144" y="1378424"/>
            <a:ext cx="1600820" cy="0"/>
          </a:xfrm>
          <a:prstGeom prst="line">
            <a:avLst/>
          </a:prstGeom>
          <a:ln w="57150" cap="flat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CB0FF37-6D7B-47A3-A121-7F22493C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勤怠管理</a:t>
            </a:r>
            <a:r>
              <a:rPr kumimoji="1"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システムの概要</a:t>
            </a:r>
            <a:endParaRPr kumimoji="1"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開発実績</a:t>
            </a:r>
            <a:endParaRPr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実際に制作してみて</a:t>
            </a:r>
            <a:endParaRPr kumimoji="1" lang="en-US" altLang="ja-JP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390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FBB39BB-013E-41D0-88D8-199115728671}"/>
              </a:ext>
            </a:extLst>
          </p:cNvPr>
          <p:cNvSpPr txBox="1">
            <a:spLocks/>
          </p:cNvSpPr>
          <p:nvPr/>
        </p:nvSpPr>
        <p:spPr>
          <a:xfrm>
            <a:off x="838200" y="171478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ゴシック・ドゥD" panose="02000600000000000000" pitchFamily="2" charset="-128"/>
                <a:ea typeface="ゴシック・ドゥD" panose="02000600000000000000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ゴシック・ドゥD" panose="02000600000000000000" pitchFamily="2" charset="-128"/>
                <a:ea typeface="ゴシック・ドゥD" panose="02000600000000000000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ゴシック・ドゥD" panose="02000600000000000000" pitchFamily="2" charset="-128"/>
                <a:ea typeface="ゴシック・ドゥD" panose="02000600000000000000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ゴシック・ドゥD" panose="02000600000000000000" pitchFamily="2" charset="-128"/>
                <a:ea typeface="ゴシック・ドゥD" panose="02000600000000000000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ゴシック・ドゥD" panose="02000600000000000000" pitchFamily="2" charset="-128"/>
                <a:ea typeface="ゴシック・ドゥD" panose="02000600000000000000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	</a:t>
            </a:r>
            <a:r>
              <a:rPr lang="ja-JP" altLang="en-US" b="1" dirty="0"/>
              <a:t>・開発規模</a:t>
            </a:r>
            <a:endParaRPr lang="en-US" altLang="ja-JP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　　</a:t>
            </a:r>
            <a:r>
              <a:rPr lang="en-US" altLang="ja-JP" sz="2400" dirty="0"/>
              <a:t>1</a:t>
            </a:r>
            <a:r>
              <a:rPr lang="ja-JP" altLang="en-US" sz="2400" dirty="0"/>
              <a:t>名</a:t>
            </a:r>
            <a:r>
              <a:rPr lang="en-US" altLang="ja-JP" sz="2400" dirty="0"/>
              <a:t>/1</a:t>
            </a:r>
            <a:r>
              <a:rPr lang="ja-JP" altLang="en-US" sz="2400" dirty="0"/>
              <a:t>ヶ月</a:t>
            </a:r>
            <a:endParaRPr lang="en-US" altLang="ja-JP" sz="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	</a:t>
            </a:r>
            <a:r>
              <a:rPr lang="ja-JP" altLang="en-US" b="1" dirty="0"/>
              <a:t>・画面数</a:t>
            </a:r>
            <a:endParaRPr lang="en-US" altLang="ja-JP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　　</a:t>
            </a:r>
            <a:r>
              <a:rPr lang="en-US" altLang="ja-JP" sz="2400" dirty="0"/>
              <a:t>9</a:t>
            </a:r>
            <a:r>
              <a:rPr lang="ja-JP" altLang="en-US" sz="2400" dirty="0"/>
              <a:t>画面</a:t>
            </a:r>
            <a:endParaRPr lang="en-US" altLang="ja-JP" sz="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b="1" dirty="0"/>
              <a:t>	</a:t>
            </a:r>
            <a:r>
              <a:rPr lang="ja-JP" altLang="en-US" b="1" dirty="0"/>
              <a:t>・プログラムソースのステップ数</a:t>
            </a:r>
            <a:endParaRPr lang="en-US" altLang="ja-JP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5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	</a:t>
            </a:r>
            <a:r>
              <a:rPr lang="ja-JP" altLang="en-US" b="1" dirty="0"/>
              <a:t>・データベース構成</a:t>
            </a:r>
            <a:endParaRPr lang="en-US" altLang="ja-JP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1C9B7CA-02AA-4E20-9F80-69AF54264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88928"/>
              </p:ext>
            </p:extLst>
          </p:nvPr>
        </p:nvGraphicFramePr>
        <p:xfrm>
          <a:off x="1039805" y="5568636"/>
          <a:ext cx="10313995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3387683108"/>
                    </a:ext>
                  </a:extLst>
                </a:gridCol>
                <a:gridCol w="438475">
                  <a:extLst>
                    <a:ext uri="{9D8B030D-6E8A-4147-A177-3AD203B41FA5}">
                      <a16:colId xmlns:a16="http://schemas.microsoft.com/office/drawing/2014/main" val="1642644093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2058158047"/>
                    </a:ext>
                  </a:extLst>
                </a:gridCol>
                <a:gridCol w="2341880">
                  <a:extLst>
                    <a:ext uri="{9D8B030D-6E8A-4147-A177-3AD203B41FA5}">
                      <a16:colId xmlns:a16="http://schemas.microsoft.com/office/drawing/2014/main" val="1316213167"/>
                    </a:ext>
                  </a:extLst>
                </a:gridCol>
                <a:gridCol w="2849880">
                  <a:extLst>
                    <a:ext uri="{9D8B030D-6E8A-4147-A177-3AD203B41FA5}">
                      <a16:colId xmlns:a16="http://schemas.microsoft.com/office/drawing/2014/main" val="1068344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データテーブル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→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社員マスタテーブル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勤怠情報テーブル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ログイン情報テーブル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51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カラム数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→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13</a:t>
                      </a:r>
                      <a:endParaRPr kumimoji="1"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8</a:t>
                      </a:r>
                      <a:endParaRPr kumimoji="1"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3</a:t>
                      </a:r>
                      <a:endParaRPr kumimoji="1"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270948"/>
                  </a:ext>
                </a:extLst>
              </a:tr>
            </a:tbl>
          </a:graphicData>
        </a:graphic>
      </p:graphicFrame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68E6D42F-CA32-490B-971F-A65EF055C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81712"/>
              </p:ext>
            </p:extLst>
          </p:nvPr>
        </p:nvGraphicFramePr>
        <p:xfrm>
          <a:off x="2022763" y="4194252"/>
          <a:ext cx="8146474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8751">
                  <a:extLst>
                    <a:ext uri="{9D8B030D-6E8A-4147-A177-3AD203B41FA5}">
                      <a16:colId xmlns:a16="http://schemas.microsoft.com/office/drawing/2014/main" val="3387683108"/>
                    </a:ext>
                  </a:extLst>
                </a:gridCol>
                <a:gridCol w="478560">
                  <a:extLst>
                    <a:ext uri="{9D8B030D-6E8A-4147-A177-3AD203B41FA5}">
                      <a16:colId xmlns:a16="http://schemas.microsoft.com/office/drawing/2014/main" val="1642644093"/>
                    </a:ext>
                  </a:extLst>
                </a:gridCol>
                <a:gridCol w="2833192">
                  <a:extLst>
                    <a:ext uri="{9D8B030D-6E8A-4147-A177-3AD203B41FA5}">
                      <a16:colId xmlns:a16="http://schemas.microsoft.com/office/drawing/2014/main" val="2058158047"/>
                    </a:ext>
                  </a:extLst>
                </a:gridCol>
                <a:gridCol w="2555971">
                  <a:extLst>
                    <a:ext uri="{9D8B030D-6E8A-4147-A177-3AD203B41FA5}">
                      <a16:colId xmlns:a16="http://schemas.microsoft.com/office/drawing/2014/main" val="1316213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ファイルカテゴリ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→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HTML</a:t>
                      </a:r>
                      <a:endParaRPr kumimoji="1" lang="ja-JP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Java</a:t>
                      </a:r>
                      <a:endParaRPr kumimoji="1" lang="ja-JP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51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ステップ数 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→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907 (9</a:t>
                      </a:r>
                      <a:r>
                        <a:rPr kumimoji="1" lang="ja-JP" altLang="en-US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ファイル</a:t>
                      </a:r>
                      <a:r>
                        <a:rPr kumimoji="1" lang="en-US" altLang="ja-JP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)</a:t>
                      </a:r>
                      <a:endParaRPr kumimoji="1"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498 (14</a:t>
                      </a:r>
                      <a:r>
                        <a:rPr kumimoji="1" lang="ja-JP" altLang="en-US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ファイル</a:t>
                      </a:r>
                      <a:r>
                        <a:rPr kumimoji="1" lang="en-US" altLang="ja-JP" sz="2000" dirty="0">
                          <a:latin typeface="ゴシック・ドゥD" panose="02000600000000000000" pitchFamily="2" charset="-128"/>
                          <a:ea typeface="ゴシック・ドゥD" panose="02000600000000000000" pitchFamily="2" charset="-128"/>
                        </a:rPr>
                        <a:t>)</a:t>
                      </a:r>
                      <a:endParaRPr kumimoji="1"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270948"/>
                  </a:ext>
                </a:extLst>
              </a:tr>
            </a:tbl>
          </a:graphicData>
        </a:graphic>
      </p:graphicFrame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5F98F6A-A53D-4838-AB16-13F82923BF0F}"/>
              </a:ext>
            </a:extLst>
          </p:cNvPr>
          <p:cNvGrpSpPr/>
          <p:nvPr/>
        </p:nvGrpSpPr>
        <p:grpSpPr>
          <a:xfrm>
            <a:off x="4598733" y="365125"/>
            <a:ext cx="5229719" cy="3086100"/>
            <a:chOff x="4598733" y="365125"/>
            <a:chExt cx="5229719" cy="3086100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00A4378E-DF08-446A-9CED-72A8DE31393D}"/>
                </a:ext>
              </a:extLst>
            </p:cNvPr>
            <p:cNvGrpSpPr/>
            <p:nvPr/>
          </p:nvGrpSpPr>
          <p:grpSpPr>
            <a:xfrm>
              <a:off x="4598733" y="365125"/>
              <a:ext cx="5229719" cy="3086100"/>
              <a:chOff x="4598733" y="365125"/>
              <a:chExt cx="5229719" cy="3086100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DDEBA683-E193-47E5-A31E-6B41C046B648}"/>
                  </a:ext>
                </a:extLst>
              </p:cNvPr>
              <p:cNvGrpSpPr/>
              <p:nvPr/>
            </p:nvGrpSpPr>
            <p:grpSpPr>
              <a:xfrm>
                <a:off x="4695418" y="365125"/>
                <a:ext cx="5133034" cy="3086100"/>
                <a:chOff x="4073138" y="831056"/>
                <a:chExt cx="5133034" cy="3086100"/>
              </a:xfrm>
            </p:grpSpPr>
            <p:pic>
              <p:nvPicPr>
                <p:cNvPr id="22" name="図 21">
                  <a:extLst>
                    <a:ext uri="{FF2B5EF4-FFF2-40B4-BE49-F238E27FC236}">
                      <a16:creationId xmlns:a16="http://schemas.microsoft.com/office/drawing/2014/main" id="{869906CD-C726-47FC-A554-6DD0CFB2BC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329372" y="831056"/>
                  <a:ext cx="4876800" cy="3086100"/>
                </a:xfrm>
                <a:prstGeom prst="rect">
                  <a:avLst/>
                </a:prstGeom>
              </p:spPr>
            </p:pic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EE98511-27B5-4FB0-AE61-A59EB0D20BF7}"/>
                    </a:ext>
                  </a:extLst>
                </p:cNvPr>
                <p:cNvGrpSpPr/>
                <p:nvPr/>
              </p:nvGrpSpPr>
              <p:grpSpPr>
                <a:xfrm>
                  <a:off x="4073138" y="1173678"/>
                  <a:ext cx="5063759" cy="2120605"/>
                  <a:chOff x="4786822" y="2162250"/>
                  <a:chExt cx="5063759" cy="2120605"/>
                </a:xfrm>
              </p:grpSpPr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8A03A7B4-5A6F-477E-8329-918292A188CE}"/>
                      </a:ext>
                    </a:extLst>
                  </p:cNvPr>
                  <p:cNvSpPr txBox="1"/>
                  <p:nvPr/>
                </p:nvSpPr>
                <p:spPr>
                  <a:xfrm>
                    <a:off x="4786822" y="2162250"/>
                    <a:ext cx="291599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 </a:t>
                    </a:r>
                    <a:r>
                      <a:rPr lang="en-US" altLang="ja-JP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  -</a:t>
                    </a:r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ログイン画面　①</a:t>
                    </a:r>
                    <a:endParaRPr lang="en-US" altLang="ja-JP" sz="2000" dirty="0">
                      <a:latin typeface="ゴシック・ドゥD" panose="02000600000000000000" pitchFamily="2" charset="-128"/>
                      <a:ea typeface="ゴシック・ドゥD" panose="02000600000000000000" pitchFamily="2" charset="-128"/>
                    </a:endParaRPr>
                  </a:p>
                </p:txBody>
              </p:sp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0E6BC1BC-5659-4EFA-BE66-CCD32FE4F346}"/>
                      </a:ext>
                    </a:extLst>
                  </p:cNvPr>
                  <p:cNvSpPr txBox="1"/>
                  <p:nvPr/>
                </p:nvSpPr>
                <p:spPr>
                  <a:xfrm>
                    <a:off x="6934582" y="2651639"/>
                    <a:ext cx="2915999" cy="1631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　　</a:t>
                    </a:r>
                    <a:r>
                      <a:rPr lang="en-US" altLang="ja-JP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【</a:t>
                    </a:r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勤怠情報</a:t>
                    </a:r>
                    <a:r>
                      <a:rPr lang="en-US" altLang="ja-JP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】</a:t>
                    </a:r>
                  </a:p>
                  <a:p>
                    <a:pPr algn="ctr"/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　　　</a:t>
                    </a:r>
                    <a:r>
                      <a:rPr lang="en-US" altLang="ja-JP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-</a:t>
                    </a:r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登録画面　 ⑥</a:t>
                    </a:r>
                    <a:endParaRPr lang="en-US" altLang="ja-JP" sz="2000" dirty="0">
                      <a:latin typeface="ゴシック・ドゥD" panose="02000600000000000000" pitchFamily="2" charset="-128"/>
                      <a:ea typeface="ゴシック・ドゥD" panose="02000600000000000000" pitchFamily="2" charset="-128"/>
                    </a:endParaRPr>
                  </a:p>
                  <a:p>
                    <a:pPr algn="ctr"/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　　　</a:t>
                    </a:r>
                    <a:r>
                      <a:rPr lang="en-US" altLang="ja-JP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-</a:t>
                    </a:r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参照画面　 ⑦</a:t>
                    </a:r>
                    <a:endParaRPr lang="en-US" altLang="ja-JP" sz="2000" dirty="0">
                      <a:latin typeface="ゴシック・ドゥD" panose="02000600000000000000" pitchFamily="2" charset="-128"/>
                      <a:ea typeface="ゴシック・ドゥD" panose="02000600000000000000" pitchFamily="2" charset="-128"/>
                    </a:endParaRPr>
                  </a:p>
                  <a:p>
                    <a:pPr algn="ctr"/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　　　</a:t>
                    </a:r>
                    <a:r>
                      <a:rPr lang="en-US" altLang="ja-JP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-</a:t>
                    </a:r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編集画面　 ⑧</a:t>
                    </a:r>
                    <a:endParaRPr lang="en-US" altLang="ja-JP" sz="2000" dirty="0">
                      <a:latin typeface="ゴシック・ドゥD" panose="02000600000000000000" pitchFamily="2" charset="-128"/>
                      <a:ea typeface="ゴシック・ドゥD" panose="02000600000000000000" pitchFamily="2" charset="-128"/>
                    </a:endParaRPr>
                  </a:p>
                  <a:p>
                    <a:pPr algn="ctr"/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　　　</a:t>
                    </a:r>
                    <a:r>
                      <a:rPr lang="en-US" altLang="ja-JP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-</a:t>
                    </a:r>
                    <a:r>
                      <a:rPr lang="ja-JP" altLang="en-US" sz="2000" dirty="0">
                        <a:latin typeface="ゴシック・ドゥD" panose="02000600000000000000" pitchFamily="2" charset="-128"/>
                        <a:ea typeface="ゴシック・ドゥD" panose="02000600000000000000" pitchFamily="2" charset="-128"/>
                      </a:rPr>
                      <a:t>勤怠リスト ⑨</a:t>
                    </a:r>
                    <a:endParaRPr lang="en-US" altLang="ja-JP" sz="2000" dirty="0">
                      <a:latin typeface="ゴシック・ドゥD" panose="02000600000000000000" pitchFamily="2" charset="-128"/>
                      <a:ea typeface="ゴシック・ドゥD" panose="02000600000000000000" pitchFamily="2" charset="-128"/>
                    </a:endParaRPr>
                  </a:p>
                </p:txBody>
              </p:sp>
            </p:grpSp>
          </p:grp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5D92969-2CFF-429B-9400-6151AEE384F9}"/>
                  </a:ext>
                </a:extLst>
              </p:cNvPr>
              <p:cNvSpPr txBox="1"/>
              <p:nvPr/>
            </p:nvSpPr>
            <p:spPr>
              <a:xfrm>
                <a:off x="4598733" y="1194886"/>
                <a:ext cx="291599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　　</a:t>
                </a:r>
                <a:r>
                  <a:rPr lang="en-US" altLang="ja-JP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【</a:t>
                </a:r>
                <a:r>
                  <a:rPr lang="ja-JP" altLang="en-US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社員情報</a:t>
                </a:r>
                <a:r>
                  <a:rPr lang="en-US" altLang="ja-JP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】</a:t>
                </a:r>
              </a:p>
              <a:p>
                <a:pPr algn="ctr"/>
                <a:r>
                  <a:rPr lang="ja-JP" altLang="en-US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　　　</a:t>
                </a:r>
                <a:r>
                  <a:rPr lang="en-US" altLang="ja-JP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-</a:t>
                </a:r>
                <a:r>
                  <a:rPr lang="ja-JP" altLang="en-US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登録画面　 ②</a:t>
                </a:r>
                <a:endParaRPr lang="en-US" altLang="ja-JP" sz="2000" dirty="0">
                  <a:latin typeface="ゴシック・ドゥD" panose="02000600000000000000" pitchFamily="2" charset="-128"/>
                  <a:ea typeface="ゴシック・ドゥD" panose="02000600000000000000" pitchFamily="2" charset="-128"/>
                </a:endParaRPr>
              </a:p>
              <a:p>
                <a:pPr algn="ctr"/>
                <a:r>
                  <a:rPr lang="ja-JP" altLang="en-US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　　　</a:t>
                </a:r>
                <a:r>
                  <a:rPr lang="en-US" altLang="ja-JP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-</a:t>
                </a:r>
                <a:r>
                  <a:rPr lang="ja-JP" altLang="en-US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参照画面　 ③</a:t>
                </a:r>
                <a:endParaRPr lang="en-US" altLang="ja-JP" sz="2000" dirty="0">
                  <a:latin typeface="ゴシック・ドゥD" panose="02000600000000000000" pitchFamily="2" charset="-128"/>
                  <a:ea typeface="ゴシック・ドゥD" panose="02000600000000000000" pitchFamily="2" charset="-128"/>
                </a:endParaRPr>
              </a:p>
              <a:p>
                <a:pPr algn="ctr"/>
                <a:r>
                  <a:rPr lang="ja-JP" altLang="en-US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　　　</a:t>
                </a:r>
                <a:r>
                  <a:rPr lang="en-US" altLang="ja-JP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-</a:t>
                </a:r>
                <a:r>
                  <a:rPr lang="ja-JP" altLang="en-US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編集画面　 ④</a:t>
                </a:r>
                <a:endParaRPr lang="en-US" altLang="ja-JP" sz="2000" dirty="0">
                  <a:latin typeface="ゴシック・ドゥD" panose="02000600000000000000" pitchFamily="2" charset="-128"/>
                  <a:ea typeface="ゴシック・ドゥD" panose="02000600000000000000" pitchFamily="2" charset="-128"/>
                </a:endParaRPr>
              </a:p>
              <a:p>
                <a:pPr algn="ctr"/>
                <a:r>
                  <a:rPr lang="ja-JP" altLang="en-US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　　　</a:t>
                </a:r>
                <a:r>
                  <a:rPr lang="en-US" altLang="ja-JP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-</a:t>
                </a:r>
                <a:r>
                  <a:rPr lang="ja-JP" altLang="en-US" sz="2000" dirty="0">
                    <a:latin typeface="ゴシック・ドゥD" panose="02000600000000000000" pitchFamily="2" charset="-128"/>
                    <a:ea typeface="ゴシック・ドゥD" panose="02000600000000000000" pitchFamily="2" charset="-128"/>
                  </a:rPr>
                  <a:t>社員リスト ⑤</a:t>
                </a:r>
                <a:endParaRPr lang="en-US" altLang="ja-JP" sz="2000" dirty="0">
                  <a:latin typeface="ゴシック・ドゥD" panose="02000600000000000000" pitchFamily="2" charset="-128"/>
                  <a:ea typeface="ゴシック・ドゥD" panose="02000600000000000000" pitchFamily="2" charset="-128"/>
                </a:endParaRPr>
              </a:p>
            </p:txBody>
          </p:sp>
        </p:grp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D511135-C93E-471B-9FA0-DD66ED7475B7}"/>
                </a:ext>
              </a:extLst>
            </p:cNvPr>
            <p:cNvCxnSpPr>
              <a:cxnSpLocks/>
            </p:cNvCxnSpPr>
            <p:nvPr/>
          </p:nvCxnSpPr>
          <p:spPr>
            <a:xfrm>
              <a:off x="7468873" y="1378424"/>
              <a:ext cx="0" cy="1428509"/>
            </a:xfrm>
            <a:prstGeom prst="line">
              <a:avLst/>
            </a:prstGeom>
            <a:ln w="349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" name="タイトル 1">
            <a:extLst>
              <a:ext uri="{FF2B5EF4-FFF2-40B4-BE49-F238E27FC236}">
                <a16:creationId xmlns:a16="http://schemas.microsoft.com/office/drawing/2014/main" id="{212D2FB6-04C6-4DE6-839F-FE23B4DE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開発実績</a:t>
            </a:r>
            <a:r>
              <a:rPr kumimoji="1" lang="en-US" altLang="ja-JP" dirty="0"/>
              <a:t>-</a:t>
            </a:r>
            <a:r>
              <a:rPr kumimoji="1" lang="ja-JP" altLang="en-US" dirty="0"/>
              <a:t>①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9C9FDC5-712D-401C-B887-397B04E641C7}"/>
              </a:ext>
            </a:extLst>
          </p:cNvPr>
          <p:cNvCxnSpPr>
            <a:cxnSpLocks/>
          </p:cNvCxnSpPr>
          <p:nvPr/>
        </p:nvCxnSpPr>
        <p:spPr>
          <a:xfrm>
            <a:off x="838200" y="1378424"/>
            <a:ext cx="3269776" cy="0"/>
          </a:xfrm>
          <a:prstGeom prst="line">
            <a:avLst/>
          </a:prstGeom>
          <a:ln w="57150" cap="flat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1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25EF8-88E0-4D92-9798-E9B753EA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開発実績</a:t>
            </a:r>
            <a:r>
              <a:rPr kumimoji="1" lang="en-US" altLang="ja-JP" dirty="0"/>
              <a:t>-</a:t>
            </a:r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9B0245-36C4-4570-A42B-32034ECD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単体テスト実施結果</a:t>
            </a:r>
            <a:endParaRPr kumimoji="1" lang="en-US" altLang="ja-JP" b="1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-</a:t>
            </a:r>
            <a:r>
              <a:rPr lang="ja-JP" altLang="en-US" b="1" dirty="0"/>
              <a:t>テストケース数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	</a:t>
            </a:r>
            <a:r>
              <a:rPr lang="ja-JP" altLang="en-US" b="1" u="heavy" dirty="0"/>
              <a:t>合計</a:t>
            </a:r>
            <a:r>
              <a:rPr lang="en-US" altLang="ja-JP" b="1" u="heavy" dirty="0"/>
              <a:t>189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/>
              <a:t>-</a:t>
            </a:r>
            <a:r>
              <a:rPr lang="ja-JP" altLang="en-US" b="1" dirty="0"/>
              <a:t>バグ数</a:t>
            </a:r>
            <a:endParaRPr lang="en-US" altLang="ja-JP" b="1" dirty="0"/>
          </a:p>
          <a:p>
            <a:pPr marL="0" indent="0">
              <a:buNone/>
            </a:pPr>
            <a:r>
              <a:rPr kumimoji="1" lang="en-US" altLang="ja-JP" b="1" dirty="0"/>
              <a:t>	</a:t>
            </a:r>
            <a:r>
              <a:rPr lang="en-US" altLang="ja-JP" b="1" u="heavy" dirty="0"/>
              <a:t>2</a:t>
            </a:r>
            <a:r>
              <a:rPr lang="ja-JP" altLang="en-US" b="1" u="heavy" dirty="0"/>
              <a:t>か所</a:t>
            </a:r>
            <a:r>
              <a:rPr lang="en-US" altLang="ja-JP" sz="2400" b="1" dirty="0"/>
              <a:t>【</a:t>
            </a:r>
            <a:r>
              <a:rPr lang="ja-JP" altLang="en-US" sz="2400" b="1" dirty="0"/>
              <a:t>ログイン機能の桁数以上の入力</a:t>
            </a:r>
            <a:r>
              <a:rPr lang="en-US" altLang="ja-JP" sz="2400" b="1" dirty="0"/>
              <a:t>】</a:t>
            </a:r>
          </a:p>
          <a:p>
            <a:pPr marL="0" indent="0">
              <a:buNone/>
            </a:pPr>
            <a:r>
              <a:rPr kumimoji="1" lang="en-US" altLang="ja-JP" b="1" dirty="0"/>
              <a:t>	</a:t>
            </a:r>
            <a:r>
              <a:rPr kumimoji="1" lang="ja-JP" altLang="en-US" b="1" dirty="0"/>
              <a:t>→例外処理の未実装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D9DC920-4CA1-40A8-97FB-69A315D3ADB9}"/>
              </a:ext>
            </a:extLst>
          </p:cNvPr>
          <p:cNvCxnSpPr>
            <a:cxnSpLocks/>
          </p:cNvCxnSpPr>
          <p:nvPr/>
        </p:nvCxnSpPr>
        <p:spPr>
          <a:xfrm>
            <a:off x="838200" y="1378424"/>
            <a:ext cx="3269776" cy="0"/>
          </a:xfrm>
          <a:prstGeom prst="line">
            <a:avLst/>
          </a:prstGeom>
          <a:ln w="57150" cap="flat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9B0245-36C4-4570-A42B-32034ECD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6099"/>
          </a:xfrm>
        </p:spPr>
        <p:txBody>
          <a:bodyPr/>
          <a:lstStyle/>
          <a:p>
            <a:r>
              <a:rPr kumimoji="1" lang="ja-JP" altLang="en-US" b="1" dirty="0"/>
              <a:t>単体テスト実施例</a:t>
            </a:r>
            <a:r>
              <a:rPr kumimoji="1" lang="en-US" altLang="ja-JP" b="1" dirty="0"/>
              <a:t>	【</a:t>
            </a:r>
            <a:r>
              <a:rPr kumimoji="1" lang="ja-JP" altLang="en-US" b="1" dirty="0"/>
              <a:t>勤怠情報</a:t>
            </a:r>
            <a:r>
              <a:rPr kumimoji="1" lang="en-US" altLang="ja-JP" b="1" dirty="0"/>
              <a:t>_</a:t>
            </a:r>
            <a:r>
              <a:rPr kumimoji="1" lang="ja-JP" altLang="en-US" b="1" dirty="0"/>
              <a:t>登録</a:t>
            </a:r>
            <a:r>
              <a:rPr kumimoji="1" lang="en-US" altLang="ja-JP" b="1" dirty="0"/>
              <a:t>】</a:t>
            </a:r>
            <a:endParaRPr lang="en-US" altLang="ja-JP" b="1" dirty="0"/>
          </a:p>
          <a:p>
            <a:pPr marL="0" indent="0">
              <a:buNone/>
            </a:pPr>
            <a:endParaRPr kumimoji="1" lang="en-US" altLang="ja-JP" sz="100" b="1" dirty="0"/>
          </a:p>
        </p:txBody>
      </p:sp>
      <p:graphicFrame>
        <p:nvGraphicFramePr>
          <p:cNvPr id="5" name="表 4" hidden="1">
            <a:extLst>
              <a:ext uri="{FF2B5EF4-FFF2-40B4-BE49-F238E27FC236}">
                <a16:creationId xmlns:a16="http://schemas.microsoft.com/office/drawing/2014/main" id="{8F94906E-0801-4261-8302-E26533611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53209"/>
              </p:ext>
            </p:extLst>
          </p:nvPr>
        </p:nvGraphicFramePr>
        <p:xfrm>
          <a:off x="-2505502" y="2703987"/>
          <a:ext cx="15025854" cy="3145284"/>
        </p:xfrm>
        <a:graphic>
          <a:graphicData uri="http://schemas.openxmlformats.org/drawingml/2006/table">
            <a:tbl>
              <a:tblPr/>
              <a:tblGrid>
                <a:gridCol w="301760">
                  <a:extLst>
                    <a:ext uri="{9D8B030D-6E8A-4147-A177-3AD203B41FA5}">
                      <a16:colId xmlns:a16="http://schemas.microsoft.com/office/drawing/2014/main" val="1929375436"/>
                    </a:ext>
                  </a:extLst>
                </a:gridCol>
                <a:gridCol w="1910963">
                  <a:extLst>
                    <a:ext uri="{9D8B030D-6E8A-4147-A177-3AD203B41FA5}">
                      <a16:colId xmlns:a16="http://schemas.microsoft.com/office/drawing/2014/main" val="481024303"/>
                    </a:ext>
                  </a:extLst>
                </a:gridCol>
                <a:gridCol w="777923">
                  <a:extLst>
                    <a:ext uri="{9D8B030D-6E8A-4147-A177-3AD203B41FA5}">
                      <a16:colId xmlns:a16="http://schemas.microsoft.com/office/drawing/2014/main" val="1752456639"/>
                    </a:ext>
                  </a:extLst>
                </a:gridCol>
                <a:gridCol w="2210937">
                  <a:extLst>
                    <a:ext uri="{9D8B030D-6E8A-4147-A177-3AD203B41FA5}">
                      <a16:colId xmlns:a16="http://schemas.microsoft.com/office/drawing/2014/main" val="2608970136"/>
                    </a:ext>
                  </a:extLst>
                </a:gridCol>
                <a:gridCol w="812935">
                  <a:extLst>
                    <a:ext uri="{9D8B030D-6E8A-4147-A177-3AD203B41FA5}">
                      <a16:colId xmlns:a16="http://schemas.microsoft.com/office/drawing/2014/main" val="3886831616"/>
                    </a:ext>
                  </a:extLst>
                </a:gridCol>
                <a:gridCol w="5827594">
                  <a:extLst>
                    <a:ext uri="{9D8B030D-6E8A-4147-A177-3AD203B41FA5}">
                      <a16:colId xmlns:a16="http://schemas.microsoft.com/office/drawing/2014/main" val="3834347790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580616026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1902048626"/>
                    </a:ext>
                  </a:extLst>
                </a:gridCol>
                <a:gridCol w="1327647">
                  <a:extLst>
                    <a:ext uri="{9D8B030D-6E8A-4147-A177-3AD203B41FA5}">
                      <a16:colId xmlns:a16="http://schemas.microsoft.com/office/drawing/2014/main" val="53260909"/>
                    </a:ext>
                  </a:extLst>
                </a:gridCol>
              </a:tblGrid>
              <a:tr h="1009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テスト内容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テスト区分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入力条件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アクション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想定結果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テスト結果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実施日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テスト担当者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09130"/>
                  </a:ext>
                </a:extLst>
              </a:tr>
              <a:tr h="201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勤怠情報：名前</a:t>
                      </a:r>
                      <a:b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表示確認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正常系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プルダウン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画面に当該項目が表示されること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OK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2021/6/17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福地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24816"/>
                  </a:ext>
                </a:extLst>
              </a:tr>
              <a:tr h="201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新規登録ボタン</a:t>
                      </a:r>
                      <a:b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表示確認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正常系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新規登録ボタンが表示されること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OK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2021/6/17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福地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80004"/>
                  </a:ext>
                </a:extLst>
              </a:tr>
              <a:tr h="201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新規登録ボタン</a:t>
                      </a:r>
                      <a:b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遷移確認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正常系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登録ボタン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該当のページに移動すること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OK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2021/6/17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福地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51858"/>
                  </a:ext>
                </a:extLst>
              </a:tr>
              <a:tr h="201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DB</a:t>
                      </a: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登録確認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正常系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すべての項目を入力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登録ボタン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「勤怠情報を</a:t>
                      </a:r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件登録しました」とメッセージが表示され、</a:t>
                      </a:r>
                      <a:endParaRPr lang="en-US" altLang="ja-JP" sz="12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勤怠マスタに入力した値が登録されていること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OK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2021/6/17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福地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14529"/>
                  </a:ext>
                </a:extLst>
              </a:tr>
              <a:tr h="201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勤怠情報：名前</a:t>
                      </a:r>
                      <a:b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未入力チェック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異常系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勤怠情報：名前が未選択の状態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登録ボタン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「このフィールドを入力してください」とメッセージが表示され、</a:t>
                      </a:r>
                      <a:endParaRPr lang="en-US" altLang="ja-JP" sz="12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テキストボックスが強調されること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OK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2021/6/17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福地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2664"/>
                  </a:ext>
                </a:extLst>
              </a:tr>
              <a:tr h="302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勤怠情報：日付</a:t>
                      </a:r>
                      <a:b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属性チェック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異常系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日付の入力形式</a:t>
                      </a:r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(0000/00/00)</a:t>
                      </a:r>
                    </a:p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と異なる値を入力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登録ボタン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「有効な値を入力してください。フィールドの入力が不完全か、日付が無効です。」</a:t>
                      </a:r>
                      <a:endParaRPr lang="en-US" altLang="ja-JP" sz="12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とメッセージが表示され、テキストボックスが強調されること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OK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2021/6/17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福地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62830"/>
                  </a:ext>
                </a:extLst>
              </a:tr>
              <a:tr h="1461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入力値が</a:t>
                      </a:r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DB</a:t>
                      </a:r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項目の桁数より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多く入力された場合</a:t>
                      </a:r>
                      <a:endParaRPr lang="en-US" altLang="ja-JP" sz="12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異常系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勤怠情報：休憩時間について</a:t>
                      </a:r>
                      <a:endParaRPr lang="en-US" altLang="ja-JP" sz="12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256</a:t>
                      </a:r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文字以上入力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登録ボタン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エラー画面が表示されること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OK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2021/6/17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福地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78365"/>
                  </a:ext>
                </a:extLst>
              </a:tr>
              <a:tr h="2018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登録時に</a:t>
                      </a:r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DB</a:t>
                      </a:r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の接続が</a:t>
                      </a:r>
                      <a:endParaRPr lang="en-US" altLang="ja-JP" sz="12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切れてしまった場合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正常系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勤怠情報</a:t>
                      </a:r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</a:t>
                      </a:r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登録画面表示後、</a:t>
                      </a:r>
                      <a:endParaRPr lang="en-US" altLang="ja-JP" sz="12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DB</a:t>
                      </a:r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接続を切断する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登録ボタン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エラー画面が表示されること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OK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2021/6/17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福地</a:t>
                      </a:r>
                    </a:p>
                  </a:txBody>
                  <a:tcPr marL="4036" marR="4036" marT="40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19006"/>
                  </a:ext>
                </a:extLst>
              </a:tr>
            </a:tbl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91243861-AB00-48CB-A45A-46A4CDD9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" y="2835175"/>
            <a:ext cx="11737075" cy="256228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112447-E4EC-40EC-B4B0-FD6FA1AB2497}"/>
              </a:ext>
            </a:extLst>
          </p:cNvPr>
          <p:cNvSpPr txBox="1"/>
          <p:nvPr/>
        </p:nvSpPr>
        <p:spPr>
          <a:xfrm flipH="1">
            <a:off x="5977719" y="5772672"/>
            <a:ext cx="582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※[</a:t>
            </a:r>
            <a:r>
              <a:rPr kumimoji="1" lang="ja-JP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単体テスト仕様書</a:t>
            </a:r>
            <a:r>
              <a:rPr kumimoji="1" lang="en-US" altLang="ja-JP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勤怠情報</a:t>
            </a:r>
            <a:r>
              <a:rPr kumimoji="1" lang="en-US" altLang="ja-JP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ja-JP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登録</a:t>
            </a:r>
            <a:r>
              <a:rPr lang="en-US" altLang="ja-JP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kumimoji="1" lang="ja-JP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より一部抜粋</a:t>
            </a:r>
            <a:endParaRPr kumimoji="1" lang="en-US" altLang="ja-JP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6A55E696-A9AF-487E-9A8E-41AD6680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開発実績</a:t>
            </a:r>
            <a:r>
              <a:rPr kumimoji="1" lang="en-US" altLang="ja-JP" dirty="0"/>
              <a:t>-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EC8CD78-6247-497D-91AC-21F3A4C44E37}"/>
              </a:ext>
            </a:extLst>
          </p:cNvPr>
          <p:cNvCxnSpPr>
            <a:cxnSpLocks/>
          </p:cNvCxnSpPr>
          <p:nvPr/>
        </p:nvCxnSpPr>
        <p:spPr>
          <a:xfrm>
            <a:off x="838200" y="1378424"/>
            <a:ext cx="3269776" cy="0"/>
          </a:xfrm>
          <a:prstGeom prst="line">
            <a:avLst/>
          </a:prstGeom>
          <a:ln w="57150" cap="flat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96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1120</Words>
  <Application>Microsoft Office PowerPoint</Application>
  <PresentationFormat>ワイド画面</PresentationFormat>
  <Paragraphs>257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4" baseType="lpstr">
      <vt:lpstr>TAユニバーサルライン_BDY_D</vt:lpstr>
      <vt:lpstr>TAユニバーサルライン_DSP_E</vt:lpstr>
      <vt:lpstr>ゴシック・ドゥD</vt:lpstr>
      <vt:lpstr>メイリオ</vt:lpstr>
      <vt:lpstr>游ゴシック</vt:lpstr>
      <vt:lpstr>游ゴシック Light</vt:lpstr>
      <vt:lpstr>Arial</vt:lpstr>
      <vt:lpstr>Wingdings</vt:lpstr>
      <vt:lpstr>Office テーマ</vt:lpstr>
      <vt:lpstr>1_Office テーマ</vt:lpstr>
      <vt:lpstr>新人研修 成果物発表</vt:lpstr>
      <vt:lpstr>目 次</vt:lpstr>
      <vt:lpstr>勤怠管理システムの概要-①</vt:lpstr>
      <vt:lpstr>勤怠管理システムの概要-②</vt:lpstr>
      <vt:lpstr>PowerPoint プレゼンテーション</vt:lpstr>
      <vt:lpstr>目 次</vt:lpstr>
      <vt:lpstr>開発実績-①</vt:lpstr>
      <vt:lpstr>開発実績-②</vt:lpstr>
      <vt:lpstr>開発実績-③</vt:lpstr>
      <vt:lpstr>目 次</vt:lpstr>
      <vt:lpstr>苦戦したプロセス</vt:lpstr>
      <vt:lpstr>学び・気づき</vt:lpstr>
      <vt:lpstr>反省点・課題</vt:lpstr>
      <vt:lpstr>ご清聴いただきありがとうございました  今後ともよろしくお願いいたします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voice0084</dc:creator>
  <cp:lastModifiedBy>voice0084</cp:lastModifiedBy>
  <cp:revision>110</cp:revision>
  <dcterms:created xsi:type="dcterms:W3CDTF">2021-06-14T02:26:03Z</dcterms:created>
  <dcterms:modified xsi:type="dcterms:W3CDTF">2021-06-18T07:47:03Z</dcterms:modified>
</cp:coreProperties>
</file>