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01" r:id="rId2"/>
    <p:sldId id="300" r:id="rId3"/>
    <p:sldId id="302" r:id="rId4"/>
    <p:sldId id="305" r:id="rId5"/>
    <p:sldId id="304" r:id="rId6"/>
    <p:sldId id="303" r:id="rId7"/>
    <p:sldId id="308" r:id="rId8"/>
    <p:sldId id="309" r:id="rId9"/>
    <p:sldId id="299" r:id="rId10"/>
    <p:sldId id="311" r:id="rId11"/>
    <p:sldId id="312" r:id="rId12"/>
    <p:sldId id="306" r:id="rId13"/>
    <p:sldId id="307" r:id="rId14"/>
    <p:sldId id="31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3" orient="horz" pos="3435" userDrawn="1">
          <p15:clr>
            <a:srgbClr val="A4A3A4"/>
          </p15:clr>
        </p15:guide>
        <p15:guide id="6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福地　ユキ" initials="福地　ユキ" lastIdx="1" clrIdx="0">
    <p:extLst>
      <p:ext uri="{19B8F6BF-5375-455C-9EA6-DF929625EA0E}">
        <p15:presenceInfo xmlns:p15="http://schemas.microsoft.com/office/powerpoint/2012/main" userId="S::s236238@wakayama-u.ac.jp::029b99b2-cbb8-4687-899e-59d7898cbf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CE"/>
    <a:srgbClr val="FDEEEB"/>
    <a:srgbClr val="53585E"/>
    <a:srgbClr val="0265C1"/>
    <a:srgbClr val="FE4546"/>
    <a:srgbClr val="F2F2F2"/>
    <a:srgbClr val="CCCACB"/>
    <a:srgbClr val="4D96FD"/>
    <a:srgbClr val="FF2F6C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0"/>
    <p:restoredTop sz="84488"/>
  </p:normalViewPr>
  <p:slideViewPr>
    <p:cSldViewPr snapToGrid="0" snapToObjects="1" showGuides="1">
      <p:cViewPr>
        <p:scale>
          <a:sx n="81" d="100"/>
          <a:sy n="81" d="100"/>
        </p:scale>
        <p:origin x="3504" y="504"/>
      </p:cViewPr>
      <p:guideLst>
        <p:guide orient="horz" pos="3435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91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30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02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49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50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77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63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34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43B6C1-8BA7-FE43-8B3A-879E363DF7AA}"/>
              </a:ext>
            </a:extLst>
          </p:cNvPr>
          <p:cNvSpPr/>
          <p:nvPr userDrawn="1"/>
        </p:nvSpPr>
        <p:spPr>
          <a:xfrm>
            <a:off x="12406313" y="8961601"/>
            <a:ext cx="598487" cy="792000"/>
          </a:xfrm>
          <a:prstGeom prst="rect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B752D349-1E3B-4E49-B4D7-BB5D34BA6A65}"/>
              </a:ext>
            </a:extLst>
          </p:cNvPr>
          <p:cNvSpPr/>
          <p:nvPr userDrawn="1"/>
        </p:nvSpPr>
        <p:spPr>
          <a:xfrm flipH="1">
            <a:off x="11807823" y="8961601"/>
            <a:ext cx="598487" cy="792000"/>
          </a:xfrm>
          <a:prstGeom prst="rtTriangle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3A8A8CD-AF67-4C48-A6B6-41D5E50155AC}"/>
              </a:ext>
            </a:extLst>
          </p:cNvPr>
          <p:cNvSpPr/>
          <p:nvPr userDrawn="1"/>
        </p:nvSpPr>
        <p:spPr>
          <a:xfrm>
            <a:off x="0" y="9321600"/>
            <a:ext cx="12406313" cy="432000"/>
          </a:xfrm>
          <a:prstGeom prst="rect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5" name="Body Level One…"/>
          <p:cNvSpPr txBox="1">
            <a:spLocks noGrp="1"/>
          </p:cNvSpPr>
          <p:nvPr>
            <p:ph type="body" idx="1"/>
          </p:nvPr>
        </p:nvSpPr>
        <p:spPr>
          <a:xfrm>
            <a:off x="598410" y="2220687"/>
            <a:ext cx="11807980" cy="6740914"/>
          </a:xfrm>
          <a:prstGeom prst="rect">
            <a:avLst/>
          </a:prstGeom>
        </p:spPr>
        <p:txBody>
          <a:bodyPr anchor="t"/>
          <a:lstStyle>
            <a:lvl1pPr marL="406400" indent="-406400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itchFamily="2" charset="2"/>
              <a:buChar char="n"/>
              <a:defRPr sz="3600" b="0" i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  <a:cs typeface="Hiragino Sans W5" panose="020B0400000000000000" pitchFamily="34" charset="-128"/>
                <a:sym typeface="ＭＳ Ｐゴシック"/>
              </a:defRPr>
            </a:lvl1pPr>
            <a:lvl2pPr marL="812800" indent="-368300">
              <a:lnSpc>
                <a:spcPct val="12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itchFamily="2" charset="2"/>
              <a:buChar char="u"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  <a:cs typeface="Arial" panose="020B0604020202020204" pitchFamily="34" charset="0"/>
                <a:sym typeface="ＭＳ Ｐゴシック"/>
              </a:defRPr>
            </a:lvl2pPr>
            <a:lvl3pPr marL="1257300" indent="-368300">
              <a:lnSpc>
                <a:spcPct val="12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itchFamily="2" charset="2"/>
              <a:buChar char="Ø"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  <a:cs typeface="Arial" panose="020B0604020202020204" pitchFamily="34" charset="0"/>
                <a:sym typeface="ＭＳ Ｐゴシック"/>
              </a:defRPr>
            </a:lvl3pPr>
            <a:lvl4pPr marL="1701800" indent="-368300">
              <a:lnSpc>
                <a:spcPct val="12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60000"/>
              <a:buBlip>
                <a:blip r:embed="rId2"/>
              </a:buBlip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  <a:cs typeface="Arial" panose="020B0604020202020204" pitchFamily="34" charset="0"/>
                <a:sym typeface="ＭＳ Ｐゴシック"/>
              </a:defRPr>
            </a:lvl4pPr>
            <a:lvl5pPr marL="2146300" indent="-368300">
              <a:lnSpc>
                <a:spcPct val="12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60000"/>
              <a:buBlip>
                <a:blip r:embed="rId2"/>
              </a:buBlip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  <a:cs typeface="Arial" panose="020B0604020202020204" pitchFamily="34" charset="0"/>
                <a:sym typeface="ＭＳ Ｐゴシック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96" name="Rectangle"/>
          <p:cNvSpPr/>
          <p:nvPr/>
        </p:nvSpPr>
        <p:spPr>
          <a:xfrm>
            <a:off x="-933" y="0"/>
            <a:ext cx="13006666" cy="1872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98410" y="38097"/>
            <a:ext cx="11807980" cy="1800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algn="l">
              <a:lnSpc>
                <a:spcPct val="110000"/>
              </a:lnSpc>
              <a:defRPr sz="4400" b="1" i="0">
                <a:solidFill>
                  <a:srgbClr val="FFFFFF"/>
                </a:solidFill>
                <a:latin typeface="Hiragino Sans W5" panose="020B0400000000000000" pitchFamily="34" charset="-128"/>
                <a:ea typeface="Hiragino Sans W5" panose="020B0400000000000000" pitchFamily="34" charset="-128"/>
                <a:cs typeface="Hiragino Sans W5" panose="020B0400000000000000" pitchFamily="34" charset="-128"/>
                <a:sym typeface="HGPGothicE"/>
              </a:defRPr>
            </a:lvl1pPr>
          </a:lstStyle>
          <a:p>
            <a:r>
              <a:rPr lang="ja-JP" altLang="en-US"/>
              <a:t>マスタータイトルの書式設定</a:t>
            </a:r>
            <a:endParaRPr/>
          </a:p>
        </p:txBody>
      </p:sp>
      <p:sp>
        <p:nvSpPr>
          <p:cNvPr id="198" name="Wakayama University"/>
          <p:cNvSpPr txBox="1"/>
          <p:nvPr/>
        </p:nvSpPr>
        <p:spPr>
          <a:xfrm>
            <a:off x="621393" y="9344398"/>
            <a:ext cx="2737929" cy="4103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 anchorCtr="0">
            <a:spAutoFit/>
          </a:bodyPr>
          <a:lstStyle>
            <a:lvl1pPr>
              <a:defRPr sz="2800">
                <a:solidFill>
                  <a:srgbClr val="DCDEE0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pPr algn="l"/>
            <a:r>
              <a:rPr lang="en-US" sz="2000" b="1">
                <a:solidFill>
                  <a:schemeClr val="bg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Wakayama University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347156EF-3AF6-9940-BB3D-DE93F72D25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75812" b="33521"/>
          <a:stretch>
            <a:fillRect/>
          </a:stretch>
        </p:blipFill>
        <p:spPr>
          <a:xfrm>
            <a:off x="88911" y="9358911"/>
            <a:ext cx="486261" cy="3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D3BCC3-7500-4743-BE71-1D8BE6EDD54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328580" y="9070476"/>
            <a:ext cx="602729" cy="595035"/>
          </a:xfrm>
          <a:prstGeom prst="rect">
            <a:avLst/>
          </a:prstGeom>
        </p:spPr>
        <p:txBody>
          <a:bodyPr anchor="ctr" anchorCtr="1"/>
          <a:lstStyle>
            <a:lvl1pPr algn="ctr">
              <a:defRPr sz="3200" b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  <a:sym typeface="HGPGothicE"/>
              </a:defRPr>
            </a:lvl1pPr>
          </a:lstStyle>
          <a:p>
            <a:fld id="{86CB4B4D-7CA3-9044-876B-883B54F8677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579661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7">
          <p15:clr>
            <a:srgbClr val="FBAE40"/>
          </p15:clr>
        </p15:guide>
        <p15:guide id="2" pos="7815">
          <p15:clr>
            <a:srgbClr val="FBAE40"/>
          </p15:clr>
        </p15:guide>
        <p15:guide id="3" orient="horz" pos="1394">
          <p15:clr>
            <a:srgbClr val="FBAE40"/>
          </p15:clr>
        </p15:guide>
        <p15:guide id="4" orient="horz" pos="56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8402948F-ECD5-D14F-95D5-70424AED8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410" y="0"/>
            <a:ext cx="11807980" cy="1980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algn="l">
              <a:lnSpc>
                <a:spcPts val="6600"/>
              </a:lnSpc>
              <a:defRPr sz="4400">
                <a:solidFill>
                  <a:schemeClr val="tx1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8" name="Wakayama University">
            <a:extLst>
              <a:ext uri="{FF2B5EF4-FFF2-40B4-BE49-F238E27FC236}">
                <a16:creationId xmlns:a16="http://schemas.microsoft.com/office/drawing/2014/main" id="{DBEE8D0E-466F-154E-B64F-E1FB98D03AD5}"/>
              </a:ext>
            </a:extLst>
          </p:cNvPr>
          <p:cNvSpPr txBox="1"/>
          <p:nvPr userDrawn="1"/>
        </p:nvSpPr>
        <p:spPr>
          <a:xfrm>
            <a:off x="621393" y="9344398"/>
            <a:ext cx="2737929" cy="4103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 anchorCtr="0">
            <a:spAutoFit/>
          </a:bodyPr>
          <a:lstStyle>
            <a:lvl1pPr>
              <a:defRPr sz="2800">
                <a:solidFill>
                  <a:srgbClr val="DCDEE0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Wakayama University</a:t>
            </a: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31EBE816-6BB6-8B4E-944B-704A23AAC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5812" b="33521"/>
          <a:stretch>
            <a:fillRect/>
          </a:stretch>
        </p:blipFill>
        <p:spPr>
          <a:xfrm>
            <a:off x="88911" y="9358911"/>
            <a:ext cx="486261" cy="3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611596E-DD75-3149-A3B2-DBD93FF4FD3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328580" y="9070476"/>
            <a:ext cx="602729" cy="595035"/>
          </a:xfrm>
          <a:prstGeom prst="rect">
            <a:avLst/>
          </a:prstGeom>
        </p:spPr>
        <p:txBody>
          <a:bodyPr anchor="ctr" anchorCtr="1"/>
          <a:lstStyle>
            <a:lvl1pPr algn="ctr">
              <a:defRPr sz="3200" b="0">
                <a:solidFill>
                  <a:schemeClr val="tx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  <a:sym typeface="HGPGothicE"/>
              </a:defRPr>
            </a:lvl1pPr>
          </a:lstStyle>
          <a:p>
            <a:fld id="{86CB4B4D-7CA3-9044-876B-883B54F8677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33254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>
            <a:extLst>
              <a:ext uri="{FF2B5EF4-FFF2-40B4-BE49-F238E27FC236}">
                <a16:creationId xmlns:a16="http://schemas.microsoft.com/office/drawing/2014/main" id="{4BF08B79-8C2A-E949-B016-C1E47549E8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137" y="3797300"/>
            <a:ext cx="10862527" cy="2159001"/>
          </a:xfrm>
          <a:prstGeom prst="rect">
            <a:avLst/>
          </a:prstGeom>
          <a:effectLst/>
        </p:spPr>
        <p:txBody>
          <a:bodyPr/>
          <a:lstStyle>
            <a:lvl1pPr>
              <a:lnSpc>
                <a:spcPts val="19600"/>
              </a:lnSpc>
              <a:defRPr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4500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"/>
          <p:cNvGrpSpPr/>
          <p:nvPr userDrawn="1"/>
        </p:nvGrpSpPr>
        <p:grpSpPr>
          <a:xfrm>
            <a:off x="-656415" y="-2204025"/>
            <a:ext cx="14492709" cy="13923904"/>
            <a:chOff x="0" y="0"/>
            <a:chExt cx="14492707" cy="13923903"/>
          </a:xfrm>
        </p:grpSpPr>
        <p:pic>
          <p:nvPicPr>
            <p:cNvPr id="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726267" y="485084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5515" y="337047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125049" y="295949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4297" y="147911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542420" y="185100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1668" y="3706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2348" y="749960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319253" y="598013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8099631" y="108505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08879" y="937015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915784" y="785069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5032" y="637031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320454" y="672717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9702" y="524679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136607" y="372732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5855" y="224695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3066" y="112464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509971" y="97270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19219" y="824663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0723272" y="561058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32520" y="413020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0539425" y="261074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48673" y="113036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1096636" y="1161026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05884" y="1012988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0912789" y="861042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22037" y="713004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1938426" y="148037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47674" y="0"/>
              <a:ext cx="1854201" cy="191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2311790" y="748005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1038" y="599968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2127943" y="448021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7191" y="299984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14623" y="1200620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2521528" y="1048674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30776" y="900636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6028" y="105015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492933" y="89821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1618" y="861032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878523" y="709086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5297" y="1161230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052202" y="1009283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656861" y="1198089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2578" y="6724146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257" y="972611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443162" y="8206656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848" y="7834875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828752" y="631541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5527" y="1083684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2002432" y="931738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607089" y="1120543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3586" y="72997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7266" y="373194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114170" y="221248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2856" y="1840705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499761" y="32124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6535" y="484267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673440" y="332321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278098" y="521126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450" y="894489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95355" y="742543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129" y="119468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69034" y="104274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458" y="29507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6363" y="143126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137" y="595270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240042" y="443323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9585" y="262016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3264" y="562213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720169" y="410267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514266" y="109355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237495" y="447201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" name="Rectangle"/>
            <p:cNvSpPr/>
            <p:nvPr/>
          </p:nvSpPr>
          <p:spPr>
            <a:xfrm>
              <a:off x="0" y="1378773"/>
              <a:ext cx="14492708" cy="11427254"/>
            </a:xfrm>
            <a:prstGeom prst="rect">
              <a:avLst/>
            </a:prstGeom>
            <a:solidFill>
              <a:srgbClr val="FFFFFF">
                <a:alpha val="8739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9" r:id="rId2"/>
    <p:sldLayoutId id="2147483657" r:id="rId3"/>
  </p:sldLayoutIdLst>
  <p:transition spd="med"/>
  <p:hf hdr="0" ftr="0" dt="0"/>
  <p:txStyles>
    <p:title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‣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460719-275B-B842-9172-788C1E18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研究の進捗</a:t>
            </a:r>
            <a:endParaRPr lang="en-US" altLang="ja-JP" dirty="0"/>
          </a:p>
          <a:p>
            <a:r>
              <a:rPr kumimoji="1" lang="ja-JP" altLang="en-US"/>
              <a:t>検索結果の分析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DD604FE-9825-0F41-912C-1EE578F1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本日お話しすること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0BAB61-34D5-4042-AF4D-B6DA97E7D6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722975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EB56C1-6FD1-644A-8B9C-16B9738A6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3200"/>
              <a:t>定性分析</a:t>
            </a:r>
            <a:endParaRPr kumimoji="1" lang="en-US" altLang="ja-JP" sz="3200" dirty="0"/>
          </a:p>
          <a:p>
            <a:pPr lvl="1">
              <a:lnSpc>
                <a:spcPct val="100000"/>
              </a:lnSpc>
            </a:pPr>
            <a:r>
              <a:rPr kumimoji="1" lang="ja-JP" altLang="en-US" sz="2800"/>
              <a:t>距離：</a:t>
            </a:r>
            <a:r>
              <a:rPr lang="en-US" altLang="ja-JP" sz="2800" dirty="0"/>
              <a:t>1.35</a:t>
            </a:r>
            <a:endParaRPr kumimoji="1" lang="en-US" altLang="ja-JP" sz="2800" dirty="0"/>
          </a:p>
          <a:p>
            <a:pPr lvl="2">
              <a:lnSpc>
                <a:spcPct val="100000"/>
              </a:lnSpc>
            </a:pPr>
            <a:r>
              <a:rPr lang="ja-JP" altLang="en-US"/>
              <a:t>動作のスナップショット：類似している</a:t>
            </a:r>
            <a:endParaRPr lang="en-US" altLang="ja-JP" dirty="0"/>
          </a:p>
          <a:p>
            <a:pPr lvl="2">
              <a:lnSpc>
                <a:spcPct val="100000"/>
              </a:lnSpc>
            </a:pPr>
            <a:r>
              <a:rPr lang="ja-JP" altLang="en-US"/>
              <a:t>動作のスナップショット</a:t>
            </a:r>
            <a:r>
              <a:rPr lang="en-US" altLang="ja-JP" dirty="0"/>
              <a:t> + </a:t>
            </a:r>
            <a:r>
              <a:rPr lang="ja-JP" altLang="en-US"/>
              <a:t>プログラム：</a:t>
            </a:r>
            <a:r>
              <a:rPr lang="en-US" altLang="ja-JP" dirty="0"/>
              <a:t>Yes</a:t>
            </a:r>
          </a:p>
          <a:p>
            <a:pPr lvl="2">
              <a:lnSpc>
                <a:spcPct val="100000"/>
              </a:lnSpc>
            </a:pP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sz="2800"/>
              <a:t>距離：</a:t>
            </a:r>
            <a:r>
              <a:rPr lang="en-US" altLang="ja-JP" sz="2800" dirty="0"/>
              <a:t>2.13</a:t>
            </a:r>
          </a:p>
          <a:p>
            <a:pPr lvl="2">
              <a:lnSpc>
                <a:spcPct val="100000"/>
              </a:lnSpc>
            </a:pPr>
            <a:r>
              <a:rPr kumimoji="1" lang="ja-JP" altLang="en-US"/>
              <a:t>動作のスナップショット：類似している</a:t>
            </a:r>
            <a:endParaRPr kumimoji="1" lang="en-US" altLang="ja-JP" dirty="0"/>
          </a:p>
          <a:p>
            <a:pPr lvl="2">
              <a:lnSpc>
                <a:spcPct val="100000"/>
              </a:lnSpc>
            </a:pPr>
            <a:r>
              <a:rPr lang="ja-JP" altLang="en-US"/>
              <a:t>動作のスナップショット</a:t>
            </a:r>
            <a:r>
              <a:rPr lang="en-US" altLang="ja-JP" dirty="0"/>
              <a:t> + </a:t>
            </a:r>
            <a:r>
              <a:rPr lang="ja-JP" altLang="en-US"/>
              <a:t>プログラム：</a:t>
            </a:r>
            <a:r>
              <a:rPr lang="en-US" altLang="ja-JP" dirty="0"/>
              <a:t>Yes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endParaRPr kumimoji="1" lang="en-US" altLang="ja-JP" sz="3200" dirty="0"/>
          </a:p>
          <a:p>
            <a:pPr>
              <a:lnSpc>
                <a:spcPct val="100000"/>
              </a:lnSpc>
            </a:pPr>
            <a:endParaRPr kumimoji="1" lang="en-US" altLang="ja-JP" sz="32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9F95551-AC91-1D4B-88C8-CE9F42AB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検索結果の分析：福地によるお試しの分析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lang="ja-JP" altLang="en-US"/>
              <a:t>動作</a:t>
            </a:r>
            <a:r>
              <a:rPr lang="en-US" altLang="ja-JP" dirty="0"/>
              <a:t>B</a:t>
            </a:r>
            <a:r>
              <a:rPr lang="ja-JP" altLang="en-US"/>
              <a:t>：左から右へ曲線移動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1ABA9-4A0F-7643-AF7B-0721500795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10</a:t>
            </a:fld>
            <a:endParaRPr lang="en-US" altLang="ja-JP"/>
          </a:p>
        </p:txBody>
      </p:sp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B8BBE09C-99AC-A345-A921-67A9BFAC6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083" y="939370"/>
            <a:ext cx="1216153" cy="915867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F9F215F-5A6C-3744-804D-E31DE0E05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059" y="2237827"/>
            <a:ext cx="2681341" cy="321523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A72970A-1311-8141-AEA4-8B9FCCD28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878" y="5708732"/>
            <a:ext cx="2921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476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EB56C1-6FD1-644A-8B9C-16B9738A6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3200"/>
              <a:t>定性分析</a:t>
            </a:r>
            <a:endParaRPr kumimoji="1" lang="en-US" altLang="ja-JP" sz="3200" dirty="0"/>
          </a:p>
          <a:p>
            <a:pPr lvl="1">
              <a:lnSpc>
                <a:spcPct val="100000"/>
              </a:lnSpc>
            </a:pPr>
            <a:r>
              <a:rPr kumimoji="1" lang="ja-JP" altLang="en-US" sz="2800"/>
              <a:t>距離：</a:t>
            </a:r>
            <a:r>
              <a:rPr lang="en-US" altLang="ja-JP" sz="2800" dirty="0"/>
              <a:t>3.11</a:t>
            </a:r>
            <a:endParaRPr kumimoji="1" lang="en-US" altLang="ja-JP" sz="2800" dirty="0"/>
          </a:p>
          <a:p>
            <a:pPr lvl="2">
              <a:lnSpc>
                <a:spcPct val="100000"/>
              </a:lnSpc>
            </a:pPr>
            <a:r>
              <a:rPr lang="ja-JP" altLang="en-US"/>
              <a:t>動作のスナップショット：類似している</a:t>
            </a:r>
            <a:endParaRPr lang="en-US" altLang="ja-JP" dirty="0"/>
          </a:p>
          <a:p>
            <a:pPr lvl="2">
              <a:lnSpc>
                <a:spcPct val="100000"/>
              </a:lnSpc>
            </a:pPr>
            <a:r>
              <a:rPr lang="ja-JP" altLang="en-US"/>
              <a:t>動作のスナップショット</a:t>
            </a:r>
            <a:r>
              <a:rPr lang="en-US" altLang="ja-JP" dirty="0"/>
              <a:t> + </a:t>
            </a:r>
            <a:r>
              <a:rPr lang="ja-JP" altLang="en-US"/>
              <a:t>プログラム：</a:t>
            </a:r>
            <a:r>
              <a:rPr lang="en-US" altLang="ja-JP" dirty="0"/>
              <a:t>No</a:t>
            </a:r>
          </a:p>
          <a:p>
            <a:pPr lvl="2">
              <a:lnSpc>
                <a:spcPct val="100000"/>
              </a:lnSpc>
            </a:pP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sz="2800"/>
              <a:t>距離：</a:t>
            </a:r>
            <a:r>
              <a:rPr lang="en-US" altLang="ja-JP" sz="2800" dirty="0"/>
              <a:t>4.04</a:t>
            </a:r>
          </a:p>
          <a:p>
            <a:pPr lvl="2">
              <a:lnSpc>
                <a:spcPct val="100000"/>
              </a:lnSpc>
            </a:pPr>
            <a:r>
              <a:rPr kumimoji="1" lang="ja-JP" altLang="en-US"/>
              <a:t>動作のスナップショット：類似していない</a:t>
            </a:r>
            <a:endParaRPr kumimoji="1" lang="en-US" altLang="ja-JP" dirty="0"/>
          </a:p>
          <a:p>
            <a:pPr lvl="2">
              <a:lnSpc>
                <a:spcPct val="100000"/>
              </a:lnSpc>
            </a:pPr>
            <a:r>
              <a:rPr lang="ja-JP" altLang="en-US"/>
              <a:t>動作のスナップショット</a:t>
            </a:r>
            <a:r>
              <a:rPr lang="en-US" altLang="ja-JP" dirty="0"/>
              <a:t> + </a:t>
            </a:r>
            <a:r>
              <a:rPr lang="ja-JP" altLang="en-US"/>
              <a:t>プログラム：</a:t>
            </a:r>
            <a:r>
              <a:rPr lang="en-US" altLang="ja-JP" dirty="0"/>
              <a:t>No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endParaRPr kumimoji="1" lang="en-US" altLang="ja-JP" sz="3200" dirty="0"/>
          </a:p>
          <a:p>
            <a:pPr>
              <a:lnSpc>
                <a:spcPct val="100000"/>
              </a:lnSpc>
            </a:pPr>
            <a:endParaRPr kumimoji="1" lang="en-US" altLang="ja-JP" sz="32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9F95551-AC91-1D4B-88C8-CE9F42AB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検索結果の分析：福地によるお試しの分析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lang="ja-JP" altLang="en-US"/>
              <a:t>動作</a:t>
            </a:r>
            <a:r>
              <a:rPr lang="en-US" altLang="ja-JP" dirty="0"/>
              <a:t>B</a:t>
            </a:r>
            <a:r>
              <a:rPr lang="ja-JP" altLang="en-US"/>
              <a:t>：左から右へ曲線移動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1ABA9-4A0F-7643-AF7B-0721500795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11</a:t>
            </a:fld>
            <a:endParaRPr lang="en-US" altLang="ja-JP"/>
          </a:p>
        </p:txBody>
      </p:sp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B8BBE09C-99AC-A345-A921-67A9BFAC6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083" y="939370"/>
            <a:ext cx="1216153" cy="915867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8A731D0-32F0-7240-929D-B74A9F07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423" y="2237827"/>
            <a:ext cx="2146909" cy="326990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2AD6395-C88A-BE47-B878-B42F59D41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1422" y="6204125"/>
            <a:ext cx="2146909" cy="27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705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EA90F9E0-833F-464F-A23E-E0938F2F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53" y="3167580"/>
            <a:ext cx="6349335" cy="423289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ABA6B6F6-8236-834F-80C7-4DDC7FC2E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160" y="938097"/>
            <a:ext cx="1216153" cy="91714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2CFD34-B4C7-AB43-81F0-F2C8AA154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/>
              <a:t>定量分析</a:t>
            </a:r>
            <a:endParaRPr kumimoji="1" lang="en-US" altLang="ja-JP" sz="32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9B56BA5-E4E4-5D48-BA27-04B4B436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検索結果の分析：福地によ</a:t>
            </a:r>
            <a:r>
              <a:rPr lang="ja-JP" altLang="en-US"/>
              <a:t>るお試しの分析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動作</a:t>
            </a:r>
            <a:r>
              <a:rPr lang="en-US" altLang="ja-JP" dirty="0"/>
              <a:t>C</a:t>
            </a:r>
            <a:r>
              <a:rPr lang="ja-JP" altLang="en-US"/>
              <a:t>：左上から右上へ直線移動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91AC96-0165-414F-A668-1DEBC5CDAA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12</a:t>
            </a:fld>
            <a:endParaRPr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E833FE-893E-0C45-B96C-679AD2CAABA1}"/>
              </a:ext>
            </a:extLst>
          </p:cNvPr>
          <p:cNvSpPr txBox="1"/>
          <p:nvPr/>
        </p:nvSpPr>
        <p:spPr>
          <a:xfrm>
            <a:off x="8376791" y="4370956"/>
            <a:ext cx="2377253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Hiragino Sans W5" panose="020B0400000000000000" pitchFamily="34" charset="-128"/>
                <a:ea typeface="Hiragino Sans W5" panose="020B0400000000000000" pitchFamily="34" charset="-128"/>
                <a:sym typeface="Helvetica Light"/>
              </a:rPr>
              <a:t>平均値：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18.4</a:t>
            </a:r>
          </a:p>
          <a:p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中央値：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14.9</a:t>
            </a:r>
          </a:p>
          <a:p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最小値：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2.28</a:t>
            </a:r>
          </a:p>
          <a:p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最大値：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74.5</a:t>
            </a:r>
          </a:p>
        </p:txBody>
      </p:sp>
    </p:spTree>
    <p:extLst>
      <p:ext uri="{BB962C8B-B14F-4D97-AF65-F5344CB8AC3E}">
        <p14:creationId xmlns:p14="http://schemas.microsoft.com/office/powerpoint/2010/main" val="898413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2CFD34-B4C7-AB43-81F0-F2C8AA154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/>
              <a:t>定量分析</a:t>
            </a:r>
            <a:endParaRPr kumimoji="1" lang="en-US" altLang="ja-JP" sz="32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9B56BA5-E4E4-5D48-BA27-04B4B436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検索結果の分析：福地によ</a:t>
            </a:r>
            <a:r>
              <a:rPr lang="ja-JP" altLang="en-US"/>
              <a:t>るお試しの分析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動作</a:t>
            </a:r>
            <a:r>
              <a:rPr lang="en-US" altLang="ja-JP" dirty="0"/>
              <a:t>D</a:t>
            </a:r>
            <a:r>
              <a:rPr lang="ja-JP" altLang="en-US"/>
              <a:t>：徐々に小さくなる円を描く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91AC96-0165-414F-A668-1DEBC5CDAA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13</a:t>
            </a:fld>
            <a:endParaRPr lang="en-US" altLang="ja-JP"/>
          </a:p>
        </p:txBody>
      </p:sp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98290106-9806-E44F-A3E9-5E5875948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52" y="3167580"/>
            <a:ext cx="6349335" cy="423289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4150D7-AB2A-B142-990B-A7CAE39A8B6F}"/>
              </a:ext>
            </a:extLst>
          </p:cNvPr>
          <p:cNvSpPr txBox="1"/>
          <p:nvPr/>
        </p:nvSpPr>
        <p:spPr>
          <a:xfrm>
            <a:off x="8376791" y="4370956"/>
            <a:ext cx="2377253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Hiragino Sans W5" panose="020B0400000000000000" pitchFamily="34" charset="-128"/>
                <a:ea typeface="Hiragino Sans W5" panose="020B0400000000000000" pitchFamily="34" charset="-128"/>
                <a:sym typeface="Helvetica Light"/>
              </a:rPr>
              <a:t>平均値：</a:t>
            </a: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Hiragino Sans W5" panose="020B0400000000000000" pitchFamily="34" charset="-128"/>
                <a:ea typeface="Hiragino Sans W5" panose="020B0400000000000000" pitchFamily="34" charset="-128"/>
                <a:sym typeface="Helvetica Light"/>
              </a:rPr>
              <a:t>21.3</a:t>
            </a: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  <a:p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中央値：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18.4</a:t>
            </a:r>
          </a:p>
          <a:p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最小値：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5.36</a:t>
            </a:r>
          </a:p>
          <a:p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最大値：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72.6</a:t>
            </a:r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F71C78D3-B1DA-8B44-903E-40A849C47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083" y="938097"/>
            <a:ext cx="1216153" cy="91714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29759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C53E309-D0E9-7E49-98F0-D8137355B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検索結果の分析</a:t>
            </a:r>
            <a:endParaRPr kumimoji="1" lang="en-US" altLang="ja-JP" dirty="0"/>
          </a:p>
          <a:p>
            <a:pPr lvl="1"/>
            <a:r>
              <a:rPr lang="ja-JP" altLang="en-US"/>
              <a:t>分析手法や入力案は適切か？</a:t>
            </a:r>
            <a:endParaRPr lang="en-US" altLang="ja-JP" dirty="0"/>
          </a:p>
          <a:p>
            <a:pPr lvl="1"/>
            <a:r>
              <a:rPr lang="ja-JP" altLang="en-US"/>
              <a:t>検索結果から選択する動作はどのようにして決定するか？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E9E5065-FB33-8247-93E3-1C018A45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本日議論したいこと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1E10F4-0672-364B-85DB-75CDC1919D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2990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0956C5F-CEA6-3B42-881F-57369941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研究の進捗</a:t>
            </a:r>
            <a:r>
              <a:rPr lang="ja-JP" altLang="en-US"/>
              <a:t>：入力の実装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02A5B-AE89-204F-B554-BBA5645145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2</a:t>
            </a:fld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56D182-D699-464C-AD7F-B4F51D52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11" y="2212975"/>
            <a:ext cx="8621777" cy="6743767"/>
          </a:xfrm>
          <a:prstGeom prst="rect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1000" sy="101000" algn="ctr" rotWithShape="0">
              <a:schemeClr val="bg2">
                <a:lumMod val="50000"/>
                <a:alpha val="40000"/>
              </a:schemeClr>
            </a:outerShdw>
          </a:effectLst>
        </p:spPr>
      </p:pic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CDE147AB-C057-FD4D-9AF5-0C223C3464D0}"/>
              </a:ext>
            </a:extLst>
          </p:cNvPr>
          <p:cNvSpPr/>
          <p:nvPr/>
        </p:nvSpPr>
        <p:spPr>
          <a:xfrm>
            <a:off x="6502399" y="3650542"/>
            <a:ext cx="5622980" cy="1251012"/>
          </a:xfrm>
          <a:custGeom>
            <a:avLst/>
            <a:gdLst>
              <a:gd name="connsiteX0" fmla="*/ 106032 w 5622980"/>
              <a:gd name="connsiteY0" fmla="*/ 0 h 1251012"/>
              <a:gd name="connsiteX1" fmla="*/ 5516948 w 5622980"/>
              <a:gd name="connsiteY1" fmla="*/ 0 h 1251012"/>
              <a:gd name="connsiteX2" fmla="*/ 5622980 w 5622980"/>
              <a:gd name="connsiteY2" fmla="*/ 106032 h 1251012"/>
              <a:gd name="connsiteX3" fmla="*/ 5622980 w 5622980"/>
              <a:gd name="connsiteY3" fmla="*/ 858335 h 1251012"/>
              <a:gd name="connsiteX4" fmla="*/ 5516948 w 5622980"/>
              <a:gd name="connsiteY4" fmla="*/ 964367 h 1251012"/>
              <a:gd name="connsiteX5" fmla="*/ 1049283 w 5622980"/>
              <a:gd name="connsiteY5" fmla="*/ 964367 h 1251012"/>
              <a:gd name="connsiteX6" fmla="*/ 722455 w 5622980"/>
              <a:gd name="connsiteY6" fmla="*/ 1251012 h 1251012"/>
              <a:gd name="connsiteX7" fmla="*/ 774091 w 5622980"/>
              <a:gd name="connsiteY7" fmla="*/ 964367 h 1251012"/>
              <a:gd name="connsiteX8" fmla="*/ 106032 w 5622980"/>
              <a:gd name="connsiteY8" fmla="*/ 964367 h 1251012"/>
              <a:gd name="connsiteX9" fmla="*/ 0 w 5622980"/>
              <a:gd name="connsiteY9" fmla="*/ 858335 h 1251012"/>
              <a:gd name="connsiteX10" fmla="*/ 0 w 5622980"/>
              <a:gd name="connsiteY10" fmla="*/ 106032 h 1251012"/>
              <a:gd name="connsiteX11" fmla="*/ 106032 w 5622980"/>
              <a:gd name="connsiteY11" fmla="*/ 0 h 12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2980" h="1251012">
                <a:moveTo>
                  <a:pt x="106032" y="0"/>
                </a:moveTo>
                <a:lnTo>
                  <a:pt x="5516948" y="0"/>
                </a:lnTo>
                <a:cubicBezTo>
                  <a:pt x="5575508" y="0"/>
                  <a:pt x="5622980" y="47472"/>
                  <a:pt x="5622980" y="106032"/>
                </a:cubicBezTo>
                <a:lnTo>
                  <a:pt x="5622980" y="858335"/>
                </a:lnTo>
                <a:cubicBezTo>
                  <a:pt x="5622980" y="916895"/>
                  <a:pt x="5575508" y="964367"/>
                  <a:pt x="5516948" y="964367"/>
                </a:cubicBezTo>
                <a:lnTo>
                  <a:pt x="1049283" y="964367"/>
                </a:lnTo>
                <a:lnTo>
                  <a:pt x="722455" y="1251012"/>
                </a:lnTo>
                <a:lnTo>
                  <a:pt x="774091" y="964367"/>
                </a:lnTo>
                <a:lnTo>
                  <a:pt x="106032" y="964367"/>
                </a:lnTo>
                <a:cubicBezTo>
                  <a:pt x="47472" y="964367"/>
                  <a:pt x="0" y="916895"/>
                  <a:pt x="0" y="858335"/>
                </a:cubicBezTo>
                <a:lnTo>
                  <a:pt x="0" y="106032"/>
                </a:lnTo>
                <a:cubicBezTo>
                  <a:pt x="0" y="47472"/>
                  <a:pt x="47472" y="0"/>
                  <a:pt x="10603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F159C647-714B-294C-998B-177DEC1A4579}"/>
              </a:ext>
            </a:extLst>
          </p:cNvPr>
          <p:cNvSpPr/>
          <p:nvPr/>
        </p:nvSpPr>
        <p:spPr>
          <a:xfrm>
            <a:off x="6502400" y="6661382"/>
            <a:ext cx="5622980" cy="1251012"/>
          </a:xfrm>
          <a:custGeom>
            <a:avLst/>
            <a:gdLst>
              <a:gd name="connsiteX0" fmla="*/ 106032 w 5622980"/>
              <a:gd name="connsiteY0" fmla="*/ 0 h 1251012"/>
              <a:gd name="connsiteX1" fmla="*/ 5516948 w 5622980"/>
              <a:gd name="connsiteY1" fmla="*/ 0 h 1251012"/>
              <a:gd name="connsiteX2" fmla="*/ 5622980 w 5622980"/>
              <a:gd name="connsiteY2" fmla="*/ 106032 h 1251012"/>
              <a:gd name="connsiteX3" fmla="*/ 5622980 w 5622980"/>
              <a:gd name="connsiteY3" fmla="*/ 858335 h 1251012"/>
              <a:gd name="connsiteX4" fmla="*/ 5516948 w 5622980"/>
              <a:gd name="connsiteY4" fmla="*/ 964367 h 1251012"/>
              <a:gd name="connsiteX5" fmla="*/ 1049283 w 5622980"/>
              <a:gd name="connsiteY5" fmla="*/ 964367 h 1251012"/>
              <a:gd name="connsiteX6" fmla="*/ 722455 w 5622980"/>
              <a:gd name="connsiteY6" fmla="*/ 1251012 h 1251012"/>
              <a:gd name="connsiteX7" fmla="*/ 774091 w 5622980"/>
              <a:gd name="connsiteY7" fmla="*/ 964367 h 1251012"/>
              <a:gd name="connsiteX8" fmla="*/ 106032 w 5622980"/>
              <a:gd name="connsiteY8" fmla="*/ 964367 h 1251012"/>
              <a:gd name="connsiteX9" fmla="*/ 0 w 5622980"/>
              <a:gd name="connsiteY9" fmla="*/ 858335 h 1251012"/>
              <a:gd name="connsiteX10" fmla="*/ 0 w 5622980"/>
              <a:gd name="connsiteY10" fmla="*/ 106032 h 1251012"/>
              <a:gd name="connsiteX11" fmla="*/ 106032 w 5622980"/>
              <a:gd name="connsiteY11" fmla="*/ 0 h 12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2980" h="1251012">
                <a:moveTo>
                  <a:pt x="106032" y="0"/>
                </a:moveTo>
                <a:lnTo>
                  <a:pt x="5516948" y="0"/>
                </a:lnTo>
                <a:cubicBezTo>
                  <a:pt x="5575508" y="0"/>
                  <a:pt x="5622980" y="47472"/>
                  <a:pt x="5622980" y="106032"/>
                </a:cubicBezTo>
                <a:lnTo>
                  <a:pt x="5622980" y="858335"/>
                </a:lnTo>
                <a:cubicBezTo>
                  <a:pt x="5622980" y="916895"/>
                  <a:pt x="5575508" y="964367"/>
                  <a:pt x="5516948" y="964367"/>
                </a:cubicBezTo>
                <a:lnTo>
                  <a:pt x="1049283" y="964367"/>
                </a:lnTo>
                <a:lnTo>
                  <a:pt x="722455" y="1251012"/>
                </a:lnTo>
                <a:lnTo>
                  <a:pt x="774091" y="964367"/>
                </a:lnTo>
                <a:lnTo>
                  <a:pt x="106032" y="964367"/>
                </a:lnTo>
                <a:cubicBezTo>
                  <a:pt x="47472" y="964367"/>
                  <a:pt x="0" y="916895"/>
                  <a:pt x="0" y="858335"/>
                </a:cubicBezTo>
                <a:lnTo>
                  <a:pt x="0" y="106032"/>
                </a:lnTo>
                <a:cubicBezTo>
                  <a:pt x="0" y="47472"/>
                  <a:pt x="47472" y="0"/>
                  <a:pt x="10603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120508-C5E5-EB4B-B2DD-84053EF8A5B5}"/>
              </a:ext>
            </a:extLst>
          </p:cNvPr>
          <p:cNvSpPr txBox="1"/>
          <p:nvPr/>
        </p:nvSpPr>
        <p:spPr>
          <a:xfrm>
            <a:off x="6502399" y="3650542"/>
            <a:ext cx="56229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Hiragino Sans W5" panose="020B0400000000000000" pitchFamily="34" charset="-128"/>
                <a:ea typeface="Hiragino Sans W5" panose="020B0400000000000000" pitchFamily="34" charset="-128"/>
                <a:sym typeface="Helvetica Light"/>
              </a:rPr>
              <a:t>検索したい動きを</a:t>
            </a:r>
            <a:r>
              <a:rPr kumimoji="0" lang="en-US" altLang="ja-JP" sz="28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Hiragino Sans W5" panose="020B0400000000000000" pitchFamily="34" charset="-128"/>
                <a:ea typeface="Hiragino Sans W5" panose="020B0400000000000000" pitchFamily="34" charset="-128"/>
                <a:sym typeface="Helvetica Light"/>
              </a:rPr>
              <a:t>canvas</a:t>
            </a: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Hiragino Sans W5" panose="020B0400000000000000" pitchFamily="34" charset="-128"/>
                <a:ea typeface="Hiragino Sans W5" panose="020B0400000000000000" pitchFamily="34" charset="-128"/>
                <a:sym typeface="Helvetica Light"/>
              </a:rPr>
              <a:t>に</a:t>
            </a:r>
            <a:endParaRPr kumimoji="0" lang="en-US" altLang="ja-JP" sz="280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Hiragino Sans W5" panose="020B0400000000000000" pitchFamily="34" charset="-128"/>
              <a:ea typeface="Hiragino Sans W5" panose="020B0400000000000000" pitchFamily="34" charset="-128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Hiragino Sans W5" panose="020B0400000000000000" pitchFamily="34" charset="-128"/>
                <a:ea typeface="Hiragino Sans W5" panose="020B0400000000000000" pitchFamily="34" charset="-128"/>
                <a:sym typeface="Helvetica Light"/>
              </a:rPr>
              <a:t>描画することで入力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295399-2DBE-1341-A3D4-183DC4713A08}"/>
              </a:ext>
            </a:extLst>
          </p:cNvPr>
          <p:cNvSpPr txBox="1"/>
          <p:nvPr/>
        </p:nvSpPr>
        <p:spPr>
          <a:xfrm>
            <a:off x="6502400" y="6661382"/>
            <a:ext cx="56229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Hiragino Sans W5" panose="020B0400000000000000" pitchFamily="34" charset="-128"/>
                <a:ea typeface="Hiragino Sans W5" panose="020B0400000000000000" pitchFamily="34" charset="-128"/>
                <a:sym typeface="Helvetica Light"/>
              </a:rPr>
              <a:t>入力との距離が</a:t>
            </a:r>
            <a:endParaRPr kumimoji="0" lang="en-US" altLang="ja-JP" sz="280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Hiragino Sans W5" panose="020B0400000000000000" pitchFamily="34" charset="-128"/>
              <a:ea typeface="Hiragino Sans W5" panose="020B0400000000000000" pitchFamily="34" charset="-128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Hiragino Sans W5" panose="020B0400000000000000" pitchFamily="34" charset="-128"/>
                <a:ea typeface="Hiragino Sans W5" panose="020B0400000000000000" pitchFamily="34" charset="-128"/>
                <a:sym typeface="Helvetica Light"/>
              </a:rPr>
              <a:t>近い順に動作を出力</a:t>
            </a:r>
          </a:p>
        </p:txBody>
      </p:sp>
    </p:spTree>
    <p:extLst>
      <p:ext uri="{BB962C8B-B14F-4D97-AF65-F5344CB8AC3E}">
        <p14:creationId xmlns:p14="http://schemas.microsoft.com/office/powerpoint/2010/main" val="35009594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EB56C1-6FD1-644A-8B9C-16B9738A6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ja-JP" altLang="en-US" sz="3200"/>
              <a:t>福地研究の目的：類似動作を含む</a:t>
            </a:r>
            <a:r>
              <a:rPr lang="en-US" altLang="ja-JP" sz="3200" dirty="0"/>
              <a:t>Scratch</a:t>
            </a:r>
            <a:r>
              <a:rPr lang="ja-JP" altLang="en-US" sz="3200"/>
              <a:t>作品を抽出する</a:t>
            </a:r>
            <a:endParaRPr lang="en-US" altLang="ja-JP" sz="32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ja-JP" altLang="en-US" sz="3200"/>
              <a:t>本分析の目的：検索者の求める動作が提示される距離を明らかにする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ja-JP" altLang="en-US" sz="3200"/>
              <a:t>分析手法：入力を複数用意し，検索結果について定量</a:t>
            </a:r>
            <a:r>
              <a:rPr lang="en-US" altLang="ja-JP" sz="3200" dirty="0"/>
              <a:t>/</a:t>
            </a:r>
            <a:r>
              <a:rPr lang="ja-JP" altLang="en-US" sz="3200"/>
              <a:t>定性分析を行う</a:t>
            </a:r>
            <a:endParaRPr lang="en-US" altLang="ja-JP" sz="3200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ja-JP" altLang="en-US" sz="2800"/>
              <a:t>定量分析：検索結果の距離の分布を調べる</a:t>
            </a:r>
            <a:endParaRPr lang="en-US" altLang="ja-JP" sz="2400" dirty="0"/>
          </a:p>
          <a:p>
            <a:pPr lvl="1">
              <a:lnSpc>
                <a:spcPct val="100000"/>
              </a:lnSpc>
            </a:pPr>
            <a:r>
              <a:rPr lang="ja-JP" altLang="en-US" sz="2800"/>
              <a:t>定性分析：検索結果の中から距離の異なる動作を複数提示し，類似性を評価する</a:t>
            </a:r>
            <a:endParaRPr lang="en-US" altLang="ja-JP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9F95551-AC91-1D4B-88C8-CE9F42AB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検索結果の分析：現時点で考えていること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1ABA9-4A0F-7643-AF7B-0721500795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56367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CEAB18-7001-8E4B-AE31-E9B9291E8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/>
              <a:t>定性分析における評価方法</a:t>
            </a:r>
            <a:endParaRPr kumimoji="1" lang="en-US" altLang="ja-JP" sz="3200" dirty="0"/>
          </a:p>
          <a:p>
            <a:pPr lvl="1"/>
            <a:r>
              <a:rPr kumimoji="1" lang="ja-JP" altLang="en-US" sz="2800"/>
              <a:t>動作のスナップショット</a:t>
            </a:r>
            <a:endParaRPr kumimoji="1" lang="en-US" altLang="ja-JP" sz="2800" dirty="0"/>
          </a:p>
          <a:p>
            <a:pPr lvl="2"/>
            <a:r>
              <a:rPr lang="ja-JP" altLang="en-US" sz="2400"/>
              <a:t>動作の見た目が入力と類似しているかをリッカート尺度</a:t>
            </a:r>
            <a:r>
              <a:rPr lang="en-US" altLang="ja-JP" sz="2400" dirty="0"/>
              <a:t>(5</a:t>
            </a:r>
            <a:r>
              <a:rPr lang="ja-JP" altLang="en-US" sz="2400"/>
              <a:t>段階</a:t>
            </a:r>
            <a:r>
              <a:rPr lang="en-US" altLang="ja-JP" sz="2400" dirty="0"/>
              <a:t>)</a:t>
            </a:r>
            <a:r>
              <a:rPr lang="ja-JP" altLang="en-US" sz="2400"/>
              <a:t>で評価</a:t>
            </a:r>
            <a:endParaRPr lang="en-US" altLang="ja-JP" sz="2400" dirty="0"/>
          </a:p>
          <a:p>
            <a:pPr lvl="3"/>
            <a:r>
              <a:rPr lang="ja-JP" altLang="en-US" sz="2000"/>
              <a:t>類似している</a:t>
            </a:r>
            <a:r>
              <a:rPr lang="en-US" altLang="ja-JP" sz="2000" dirty="0"/>
              <a:t>/</a:t>
            </a:r>
            <a:r>
              <a:rPr lang="ja-JP" altLang="en-US" sz="2000"/>
              <a:t>やや類似している</a:t>
            </a:r>
            <a:r>
              <a:rPr lang="en-US" altLang="ja-JP" sz="2000" dirty="0"/>
              <a:t>/</a:t>
            </a:r>
            <a:r>
              <a:rPr lang="ja-JP" altLang="en-US" sz="2000"/>
              <a:t>どちらともいえない</a:t>
            </a:r>
            <a:r>
              <a:rPr lang="en-US" altLang="ja-JP" sz="2000" dirty="0"/>
              <a:t>/</a:t>
            </a:r>
            <a:r>
              <a:rPr lang="ja-JP" altLang="en-US" sz="2000"/>
              <a:t>やや類似していない</a:t>
            </a:r>
            <a:r>
              <a:rPr lang="en-US" altLang="ja-JP" sz="2000" dirty="0"/>
              <a:t>/</a:t>
            </a:r>
            <a:r>
              <a:rPr lang="ja-JP" altLang="en-US" sz="2000"/>
              <a:t>類似していない</a:t>
            </a:r>
            <a:endParaRPr lang="en-US" altLang="ja-JP" sz="2000" dirty="0"/>
          </a:p>
          <a:p>
            <a:pPr lvl="2"/>
            <a:r>
              <a:rPr kumimoji="1" lang="ja-JP" altLang="en-US" sz="2400"/>
              <a:t>評価の理由を記述</a:t>
            </a:r>
            <a:endParaRPr kumimoji="1" lang="en-US" altLang="ja-JP" sz="2400" dirty="0"/>
          </a:p>
          <a:p>
            <a:pPr lvl="1"/>
            <a:r>
              <a:rPr lang="ja-JP" altLang="en-US" sz="2800"/>
              <a:t>動作のスナップショット</a:t>
            </a:r>
            <a:r>
              <a:rPr lang="en-US" altLang="ja-JP" sz="2800" dirty="0"/>
              <a:t> + </a:t>
            </a:r>
            <a:r>
              <a:rPr lang="ja-JP" altLang="en-US" sz="2800"/>
              <a:t>プログラム</a:t>
            </a:r>
            <a:endParaRPr lang="en-US" altLang="ja-JP" sz="2800" dirty="0"/>
          </a:p>
          <a:p>
            <a:pPr lvl="2"/>
            <a:r>
              <a:rPr lang="ja-JP" altLang="en-US" sz="2400"/>
              <a:t>プログラムを見て入力と同じ動作を実装できそうかを</a:t>
            </a:r>
            <a:r>
              <a:rPr lang="en-US" altLang="ja-JP" sz="2400" dirty="0"/>
              <a:t>Yes/No</a:t>
            </a:r>
            <a:r>
              <a:rPr lang="ja-JP" altLang="en-US" sz="2400"/>
              <a:t>で評価</a:t>
            </a:r>
            <a:endParaRPr lang="en-US" altLang="ja-JP" sz="2400" dirty="0"/>
          </a:p>
          <a:p>
            <a:pPr lvl="1"/>
            <a:endParaRPr kumimoji="1" lang="ja-JP" altLang="en-US" sz="280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C74D742-CC8C-2345-8CFD-0F92AA6C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検索結果の分析：現時点で考えていること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ACB14-CAD8-5948-B337-CE0D6E2CE9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55994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EB56C1-6FD1-644A-8B9C-16B9738A6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ja-JP" altLang="en-US" sz="3200"/>
              <a:t>分析で用いる入力の案</a:t>
            </a:r>
            <a:endParaRPr lang="en-US" altLang="ja-JP" sz="3200" dirty="0"/>
          </a:p>
          <a:p>
            <a:pPr lvl="1">
              <a:lnSpc>
                <a:spcPct val="100000"/>
              </a:lnSpc>
            </a:pPr>
            <a:r>
              <a:rPr kumimoji="1" lang="ja-JP" altLang="en-US" sz="2800"/>
              <a:t>単純な動作：</a:t>
            </a:r>
            <a:r>
              <a:rPr kumimoji="1" lang="en-US" altLang="ja-JP" sz="2800" dirty="0"/>
              <a:t>1</a:t>
            </a:r>
            <a:r>
              <a:rPr kumimoji="1" lang="ja-JP" altLang="en-US" sz="2800"/>
              <a:t>ステップで終了する</a:t>
            </a:r>
            <a:endParaRPr kumimoji="1" lang="en-US" altLang="ja-JP" sz="2800" dirty="0"/>
          </a:p>
          <a:p>
            <a:pPr lvl="2">
              <a:lnSpc>
                <a:spcPct val="100000"/>
              </a:lnSpc>
            </a:pPr>
            <a:r>
              <a:rPr lang="ja-JP" altLang="en-US" sz="2400"/>
              <a:t>入力</a:t>
            </a:r>
            <a:r>
              <a:rPr lang="en-US" altLang="ja-JP" sz="2400" dirty="0"/>
              <a:t>A</a:t>
            </a:r>
            <a:r>
              <a:rPr lang="ja-JP" altLang="en-US" sz="2400"/>
              <a:t>：左下から右上へ直線移動</a:t>
            </a:r>
            <a:endParaRPr lang="en-US" altLang="ja-JP" dirty="0"/>
          </a:p>
          <a:p>
            <a:pPr lvl="2">
              <a:lnSpc>
                <a:spcPct val="100000"/>
              </a:lnSpc>
            </a:pPr>
            <a:r>
              <a:rPr lang="ja-JP" altLang="en-US" sz="2400"/>
              <a:t>入力</a:t>
            </a:r>
            <a:r>
              <a:rPr kumimoji="1" lang="en-US" altLang="ja-JP" sz="2400" dirty="0"/>
              <a:t>B</a:t>
            </a:r>
            <a:r>
              <a:rPr kumimoji="1" lang="ja-JP" altLang="en-US" sz="2400"/>
              <a:t>：左から右へ曲線移動</a:t>
            </a:r>
            <a:endParaRPr kumimoji="1" lang="en-US" altLang="ja-JP" sz="2400" dirty="0"/>
          </a:p>
          <a:p>
            <a:pPr lvl="1">
              <a:lnSpc>
                <a:spcPct val="100000"/>
              </a:lnSpc>
            </a:pPr>
            <a:r>
              <a:rPr lang="ja-JP" altLang="en-US" sz="2800"/>
              <a:t>複雑な動作：複数ステップで終了する</a:t>
            </a:r>
            <a:endParaRPr lang="en-US" altLang="ja-JP" sz="2800" dirty="0"/>
          </a:p>
          <a:p>
            <a:pPr lvl="2">
              <a:lnSpc>
                <a:spcPct val="100000"/>
              </a:lnSpc>
            </a:pPr>
            <a:r>
              <a:rPr lang="ja-JP" altLang="en-US" sz="2400"/>
              <a:t>入力</a:t>
            </a:r>
            <a:r>
              <a:rPr lang="en-US" altLang="ja-JP" sz="2400" dirty="0"/>
              <a:t>C</a:t>
            </a:r>
            <a:r>
              <a:rPr lang="ja-JP" altLang="en-US" sz="2400"/>
              <a:t>：左上から時計回りに四角形を描く</a:t>
            </a:r>
            <a:endParaRPr lang="en-US" altLang="ja-JP" sz="2400" dirty="0"/>
          </a:p>
          <a:p>
            <a:pPr lvl="2">
              <a:lnSpc>
                <a:spcPct val="100000"/>
              </a:lnSpc>
            </a:pPr>
            <a:r>
              <a:rPr lang="ja-JP" altLang="en-US" sz="2400"/>
              <a:t>入力</a:t>
            </a:r>
            <a:r>
              <a:rPr lang="en-US" altLang="ja-JP" sz="2400" dirty="0"/>
              <a:t>D</a:t>
            </a:r>
            <a:r>
              <a:rPr lang="ja-JP" altLang="en-US" sz="2400"/>
              <a:t>：徐々に小さくなる円を描く</a:t>
            </a:r>
            <a:endParaRPr lang="en-US" altLang="ja-JP" sz="2400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endParaRPr kumimoji="1" lang="ja-JP" altLang="en-US" sz="280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9F95551-AC91-1D4B-88C8-CE9F42AB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検索結果の分析：現時点で考えていること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1ABA9-4A0F-7643-AF7B-0721500795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5</a:t>
            </a:fld>
            <a:endParaRPr lang="en-US" altLang="ja-JP"/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1706FE03-D3B0-0442-B91D-8E27FFE7B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8" y="6599219"/>
            <a:ext cx="2432304" cy="1834279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8FC5089D-CFE4-A742-887D-2F74F525A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75" y="6599219"/>
            <a:ext cx="2432304" cy="1834279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4B348A79-A80E-9E4B-B43F-6B719BD2A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22" y="6599220"/>
            <a:ext cx="2432306" cy="183428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656BD655-9094-D340-836F-BD8E3DA16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66" y="6599218"/>
            <a:ext cx="2432306" cy="183428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B6E493-70F0-0542-A44E-1A129EFEF461}"/>
              </a:ext>
            </a:extLst>
          </p:cNvPr>
          <p:cNvSpPr txBox="1"/>
          <p:nvPr/>
        </p:nvSpPr>
        <p:spPr>
          <a:xfrm>
            <a:off x="1332691" y="8492365"/>
            <a:ext cx="127237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入力</a:t>
            </a:r>
            <a:r>
              <a:rPr kumimoji="0" lang="en-US" altLang="ja-JP" sz="20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Hiragino Sans W5" panose="020B0400000000000000" pitchFamily="34" charset="-128"/>
                <a:ea typeface="Hiragino Sans W5" panose="020B0400000000000000" pitchFamily="34" charset="-128"/>
                <a:sym typeface="Helvetica Light"/>
              </a:rPr>
              <a:t>A</a:t>
            </a:r>
            <a:endParaRPr kumimoji="0" lang="ja-JP" altLang="en-US" sz="2000" u="none" strike="noStrike" cap="none" spc="0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Hiragino Sans W5" panose="020B0400000000000000" pitchFamily="34" charset="-128"/>
              <a:ea typeface="Hiragino Sans W5" panose="020B0400000000000000" pitchFamily="34" charset="-128"/>
              <a:sym typeface="Helvetica Light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1DE8D96-FF42-6F41-85B7-51E34734E4F7}"/>
              </a:ext>
            </a:extLst>
          </p:cNvPr>
          <p:cNvSpPr txBox="1"/>
          <p:nvPr/>
        </p:nvSpPr>
        <p:spPr>
          <a:xfrm>
            <a:off x="4355038" y="8492364"/>
            <a:ext cx="127237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入力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B</a:t>
            </a:r>
            <a:endParaRPr kumimoji="0" lang="ja-JP" altLang="en-US" sz="2000" u="none" strike="noStrike" cap="none" spc="0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Hiragino Sans W5" panose="020B0400000000000000" pitchFamily="34" charset="-128"/>
              <a:ea typeface="Hiragino Sans W5" panose="020B0400000000000000" pitchFamily="34" charset="-128"/>
              <a:sym typeface="Helvetica Light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1A8756-8E71-1646-9F15-82D4AC5B7B3B}"/>
              </a:ext>
            </a:extLst>
          </p:cNvPr>
          <p:cNvSpPr txBox="1"/>
          <p:nvPr/>
        </p:nvSpPr>
        <p:spPr>
          <a:xfrm>
            <a:off x="7377386" y="8492364"/>
            <a:ext cx="127237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入力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C</a:t>
            </a:r>
            <a:endParaRPr kumimoji="0" lang="ja-JP" altLang="en-US" sz="2000" u="none" strike="noStrike" cap="none" spc="0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Hiragino Sans W5" panose="020B0400000000000000" pitchFamily="34" charset="-128"/>
              <a:ea typeface="Hiragino Sans W5" panose="020B0400000000000000" pitchFamily="34" charset="-128"/>
              <a:sym typeface="Helvetica Light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9DE7A4D-5454-E941-9F9C-BE18EAC10604}"/>
              </a:ext>
            </a:extLst>
          </p:cNvPr>
          <p:cNvSpPr txBox="1"/>
          <p:nvPr/>
        </p:nvSpPr>
        <p:spPr>
          <a:xfrm>
            <a:off x="10399730" y="8492363"/>
            <a:ext cx="127237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入力</a:t>
            </a:r>
            <a:r>
              <a:rPr kumimoji="0" lang="en-US" altLang="ja-JP" sz="200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Hiragino Sans W5" panose="020B0400000000000000" pitchFamily="34" charset="-128"/>
                <a:ea typeface="Hiragino Sans W5" panose="020B0400000000000000" pitchFamily="34" charset="-128"/>
                <a:sym typeface="Helvetica Light"/>
              </a:rPr>
              <a:t>D</a:t>
            </a:r>
            <a:endParaRPr kumimoji="0" lang="ja-JP" altLang="en-US" sz="2000" u="none" strike="noStrike" cap="none" spc="0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Hiragino Sans W5" panose="020B0400000000000000" pitchFamily="34" charset="-128"/>
              <a:ea typeface="Hiragino Sans W5" panose="020B0400000000000000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33633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グラフ, ヒストグラム&#10;&#10;自動的に生成された説明">
            <a:extLst>
              <a:ext uri="{FF2B5EF4-FFF2-40B4-BE49-F238E27FC236}">
                <a16:creationId xmlns:a16="http://schemas.microsoft.com/office/drawing/2014/main" id="{9FD22F8E-C6C0-0C4C-882A-F0D36F880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55" y="3162681"/>
            <a:ext cx="6364035" cy="4242690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EB56C1-6FD1-644A-8B9C-16B9738A6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3200"/>
              <a:t>定量分析</a:t>
            </a:r>
            <a:endParaRPr kumimoji="1" lang="en-US" altLang="ja-JP" sz="3200" dirty="0"/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3200" dirty="0"/>
          </a:p>
          <a:p>
            <a:pPr>
              <a:lnSpc>
                <a:spcPct val="100000"/>
              </a:lnSpc>
            </a:pPr>
            <a:endParaRPr kumimoji="1" lang="en-US" altLang="ja-JP" sz="3200" dirty="0"/>
          </a:p>
          <a:p>
            <a:pPr>
              <a:lnSpc>
                <a:spcPct val="100000"/>
              </a:lnSpc>
            </a:pPr>
            <a:endParaRPr kumimoji="1" lang="en-US" altLang="ja-JP" sz="32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9F95551-AC91-1D4B-88C8-CE9F42AB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検索結果の分析：福地によるお試しの分析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lang="ja-JP" altLang="en-US"/>
              <a:t>動作</a:t>
            </a:r>
            <a:r>
              <a:rPr lang="en-US" altLang="ja-JP" dirty="0"/>
              <a:t>A</a:t>
            </a:r>
            <a:r>
              <a:rPr lang="ja-JP" altLang="en-US"/>
              <a:t>：左下から右上へ移動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1ABA9-4A0F-7643-AF7B-0721500795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6</a:t>
            </a:fld>
            <a:endParaRPr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AE8268-F24C-D44A-B0A7-2F95F95ACD85}"/>
              </a:ext>
            </a:extLst>
          </p:cNvPr>
          <p:cNvSpPr txBox="1"/>
          <p:nvPr/>
        </p:nvSpPr>
        <p:spPr>
          <a:xfrm>
            <a:off x="8376791" y="4370956"/>
            <a:ext cx="2377253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Hiragino Sans W5" panose="020B0400000000000000" pitchFamily="34" charset="-128"/>
                <a:ea typeface="Hiragino Sans W5" panose="020B0400000000000000" pitchFamily="34" charset="-128"/>
                <a:sym typeface="Helvetica Light"/>
              </a:rPr>
              <a:t>平均値：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13.6</a:t>
            </a:r>
          </a:p>
          <a:p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中央値：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7.53</a:t>
            </a:r>
          </a:p>
          <a:p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最小値：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0.37</a:t>
            </a:r>
          </a:p>
          <a:p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最大値：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73.4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6FA9FDF0-0B23-0642-BCF7-5B067F034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160" y="938097"/>
            <a:ext cx="1216153" cy="91714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4071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EB56C1-6FD1-644A-8B9C-16B9738A6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3200"/>
              <a:t>定性分析</a:t>
            </a:r>
            <a:endParaRPr kumimoji="1" lang="en-US" altLang="ja-JP" sz="3200" dirty="0"/>
          </a:p>
          <a:p>
            <a:pPr lvl="1">
              <a:lnSpc>
                <a:spcPct val="100000"/>
              </a:lnSpc>
            </a:pPr>
            <a:r>
              <a:rPr kumimoji="1" lang="ja-JP" altLang="en-US" sz="2800"/>
              <a:t>距離：</a:t>
            </a:r>
            <a:r>
              <a:rPr kumimoji="1" lang="en-US" altLang="ja-JP" sz="2800" dirty="0"/>
              <a:t>0.37</a:t>
            </a:r>
          </a:p>
          <a:p>
            <a:pPr lvl="2">
              <a:lnSpc>
                <a:spcPct val="100000"/>
              </a:lnSpc>
            </a:pPr>
            <a:r>
              <a:rPr lang="ja-JP" altLang="en-US"/>
              <a:t>動作のスナップショット：類似している</a:t>
            </a:r>
            <a:endParaRPr lang="en-US" altLang="ja-JP" dirty="0"/>
          </a:p>
          <a:p>
            <a:pPr lvl="2">
              <a:lnSpc>
                <a:spcPct val="100000"/>
              </a:lnSpc>
            </a:pPr>
            <a:r>
              <a:rPr lang="ja-JP" altLang="en-US"/>
              <a:t>動作のスナップショット</a:t>
            </a:r>
            <a:r>
              <a:rPr lang="en-US" altLang="ja-JP" dirty="0"/>
              <a:t> + </a:t>
            </a:r>
            <a:r>
              <a:rPr lang="ja-JP" altLang="en-US"/>
              <a:t>プログラム：</a:t>
            </a:r>
            <a:r>
              <a:rPr lang="en-US" altLang="ja-JP" dirty="0"/>
              <a:t>Yes</a:t>
            </a:r>
          </a:p>
          <a:p>
            <a:pPr lvl="2">
              <a:lnSpc>
                <a:spcPct val="100000"/>
              </a:lnSpc>
            </a:pP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sz="2800"/>
              <a:t>距離：</a:t>
            </a:r>
            <a:r>
              <a:rPr lang="en-US" altLang="ja-JP" sz="2800" dirty="0"/>
              <a:t>1.03</a:t>
            </a:r>
          </a:p>
          <a:p>
            <a:pPr lvl="2">
              <a:lnSpc>
                <a:spcPct val="100000"/>
              </a:lnSpc>
            </a:pPr>
            <a:r>
              <a:rPr kumimoji="1" lang="ja-JP" altLang="en-US"/>
              <a:t>動作のスナップショット：類似している</a:t>
            </a:r>
            <a:endParaRPr kumimoji="1" lang="en-US" altLang="ja-JP" dirty="0"/>
          </a:p>
          <a:p>
            <a:pPr lvl="2">
              <a:lnSpc>
                <a:spcPct val="100000"/>
              </a:lnSpc>
            </a:pPr>
            <a:r>
              <a:rPr lang="ja-JP" altLang="en-US"/>
              <a:t>動作のスナップショット</a:t>
            </a:r>
            <a:r>
              <a:rPr lang="en-US" altLang="ja-JP" dirty="0"/>
              <a:t> + </a:t>
            </a:r>
            <a:r>
              <a:rPr lang="ja-JP" altLang="en-US"/>
              <a:t>プログラム：</a:t>
            </a:r>
            <a:r>
              <a:rPr lang="en-US" altLang="ja-JP" dirty="0"/>
              <a:t>Yes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endParaRPr kumimoji="1" lang="en-US" altLang="ja-JP" sz="3200" dirty="0"/>
          </a:p>
          <a:p>
            <a:pPr>
              <a:lnSpc>
                <a:spcPct val="100000"/>
              </a:lnSpc>
            </a:pPr>
            <a:endParaRPr kumimoji="1" lang="en-US" altLang="ja-JP" sz="32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9F95551-AC91-1D4B-88C8-CE9F42AB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検索結果の分析：福地によるお試しの分析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lang="ja-JP" altLang="en-US"/>
              <a:t>動作</a:t>
            </a:r>
            <a:r>
              <a:rPr lang="en-US" altLang="ja-JP" dirty="0"/>
              <a:t>A</a:t>
            </a:r>
            <a:r>
              <a:rPr lang="ja-JP" altLang="en-US"/>
              <a:t>：左下から右上へ移動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1ABA9-4A0F-7643-AF7B-0721500795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7</a:t>
            </a:fld>
            <a:endParaRPr lang="en-US" altLang="ja-JP"/>
          </a:p>
        </p:txBody>
      </p:sp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F0B64839-D4B0-6047-A285-D3220DCFB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160" y="938097"/>
            <a:ext cx="1216153" cy="91714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F7D4E6B-4752-134C-9AC7-3CC1D40B1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967" y="2237827"/>
            <a:ext cx="3150346" cy="1884582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8059CE5-9345-5E44-B389-5A873766F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713" y="7672503"/>
            <a:ext cx="4165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941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EB56C1-6FD1-644A-8B9C-16B9738A6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3200"/>
              <a:t>定性分析</a:t>
            </a:r>
            <a:endParaRPr kumimoji="1" lang="en-US" altLang="ja-JP" sz="3200" dirty="0"/>
          </a:p>
          <a:p>
            <a:pPr lvl="1">
              <a:lnSpc>
                <a:spcPct val="100000"/>
              </a:lnSpc>
            </a:pPr>
            <a:r>
              <a:rPr kumimoji="1" lang="ja-JP" altLang="en-US" sz="2800"/>
              <a:t>距離：</a:t>
            </a:r>
            <a:r>
              <a:rPr lang="en-US" altLang="ja-JP" sz="2800" dirty="0"/>
              <a:t>1.50</a:t>
            </a:r>
            <a:endParaRPr kumimoji="1" lang="en-US" altLang="ja-JP" sz="2800" dirty="0"/>
          </a:p>
          <a:p>
            <a:pPr lvl="2">
              <a:lnSpc>
                <a:spcPct val="100000"/>
              </a:lnSpc>
            </a:pPr>
            <a:r>
              <a:rPr lang="ja-JP" altLang="en-US"/>
              <a:t>動作のスナップショット：類似している</a:t>
            </a:r>
            <a:endParaRPr lang="en-US" altLang="ja-JP" dirty="0"/>
          </a:p>
          <a:p>
            <a:pPr lvl="2">
              <a:lnSpc>
                <a:spcPct val="100000"/>
              </a:lnSpc>
            </a:pPr>
            <a:r>
              <a:rPr lang="ja-JP" altLang="en-US"/>
              <a:t>動作のスナップショット</a:t>
            </a:r>
            <a:r>
              <a:rPr lang="en-US" altLang="ja-JP" dirty="0"/>
              <a:t> + </a:t>
            </a:r>
            <a:r>
              <a:rPr lang="ja-JP" altLang="en-US"/>
              <a:t>プログラム：</a:t>
            </a:r>
            <a:r>
              <a:rPr lang="en-US" altLang="ja-JP" dirty="0"/>
              <a:t>Yes</a:t>
            </a:r>
          </a:p>
          <a:p>
            <a:pPr lvl="2">
              <a:lnSpc>
                <a:spcPct val="100000"/>
              </a:lnSpc>
            </a:pP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sz="2800"/>
              <a:t>距離：</a:t>
            </a:r>
            <a:r>
              <a:rPr lang="en-US" altLang="ja-JP" sz="2800" dirty="0"/>
              <a:t>2.00</a:t>
            </a:r>
          </a:p>
          <a:p>
            <a:pPr lvl="2">
              <a:lnSpc>
                <a:spcPct val="100000"/>
              </a:lnSpc>
            </a:pPr>
            <a:r>
              <a:rPr kumimoji="1" lang="ja-JP" altLang="en-US"/>
              <a:t>動作のスナップショット：類似していない</a:t>
            </a:r>
            <a:endParaRPr kumimoji="1" lang="en-US" altLang="ja-JP" dirty="0"/>
          </a:p>
          <a:p>
            <a:pPr lvl="2">
              <a:lnSpc>
                <a:spcPct val="100000"/>
              </a:lnSpc>
            </a:pPr>
            <a:r>
              <a:rPr lang="ja-JP" altLang="en-US"/>
              <a:t>動作のスナップショット</a:t>
            </a:r>
            <a:r>
              <a:rPr lang="en-US" altLang="ja-JP" dirty="0"/>
              <a:t> + </a:t>
            </a:r>
            <a:r>
              <a:rPr lang="ja-JP" altLang="en-US"/>
              <a:t>プログラム：</a:t>
            </a:r>
            <a:r>
              <a:rPr lang="en-US" altLang="ja-JP" dirty="0"/>
              <a:t>No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endParaRPr kumimoji="1" lang="en-US" altLang="ja-JP" sz="3200" dirty="0"/>
          </a:p>
          <a:p>
            <a:pPr>
              <a:lnSpc>
                <a:spcPct val="100000"/>
              </a:lnSpc>
            </a:pPr>
            <a:endParaRPr kumimoji="1" lang="en-US" altLang="ja-JP" sz="32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9F95551-AC91-1D4B-88C8-CE9F42AB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検索結果の分析：福地によるお試しの分析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lang="ja-JP" altLang="en-US"/>
              <a:t>動作</a:t>
            </a:r>
            <a:r>
              <a:rPr lang="en-US" altLang="ja-JP" dirty="0"/>
              <a:t>A</a:t>
            </a:r>
            <a:r>
              <a:rPr lang="ja-JP" altLang="en-US"/>
              <a:t>：左下から右上へ移動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1ABA9-4A0F-7643-AF7B-07215007955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8</a:t>
            </a:fld>
            <a:endParaRPr lang="en-US" altLang="ja-JP"/>
          </a:p>
        </p:txBody>
      </p:sp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F0B64839-D4B0-6047-A285-D3220DCFB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160" y="938097"/>
            <a:ext cx="1216153" cy="91714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A4B4B8A-C3E8-AB48-9113-B95832B9F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13" y="5453063"/>
            <a:ext cx="2857500" cy="29718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DF4EEA7-5E8A-C44A-B3E8-8595D940B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013" y="2220687"/>
            <a:ext cx="40513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13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2CFD34-B4C7-AB43-81F0-F2C8AA154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/>
              <a:t>定量分析</a:t>
            </a:r>
            <a:endParaRPr kumimoji="1" lang="en-US" altLang="ja-JP" sz="32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9B56BA5-E4E4-5D48-BA27-04B4B436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検索結果の分析：福地によ</a:t>
            </a:r>
            <a:r>
              <a:rPr lang="ja-JP" altLang="en-US"/>
              <a:t>るお試しの分析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動作</a:t>
            </a:r>
            <a:r>
              <a:rPr lang="en-US" altLang="ja-JP" dirty="0"/>
              <a:t>B</a:t>
            </a:r>
            <a:r>
              <a:rPr lang="ja-JP" altLang="en-US"/>
              <a:t>：左から右へ曲線移動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91AC96-0165-414F-A668-1DEBC5CDAA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9</a:t>
            </a:fld>
            <a:endParaRPr lang="en-US" altLang="ja-JP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7751959-0B8C-B042-BE1A-9B54E8841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2755" y="3167580"/>
            <a:ext cx="6364035" cy="423289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8B6BA3-F8CA-F94B-AD66-39E9F725A1BF}"/>
              </a:ext>
            </a:extLst>
          </p:cNvPr>
          <p:cNvSpPr txBox="1"/>
          <p:nvPr/>
        </p:nvSpPr>
        <p:spPr>
          <a:xfrm>
            <a:off x="8376791" y="4370956"/>
            <a:ext cx="2377253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ja-JP" altLang="en-US" sz="280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Hiragino Sans W5" panose="020B0400000000000000" pitchFamily="34" charset="-128"/>
                <a:ea typeface="Hiragino Sans W5" panose="020B0400000000000000" pitchFamily="34" charset="-128"/>
                <a:sym typeface="Helvetica Light"/>
              </a:rPr>
              <a:t>平均値：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19.5</a:t>
            </a:r>
          </a:p>
          <a:p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中央値：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15.2</a:t>
            </a:r>
          </a:p>
          <a:p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最小値：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1.35</a:t>
            </a:r>
          </a:p>
          <a:p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最大値：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W5" panose="020B0400000000000000" pitchFamily="34" charset="-128"/>
                <a:ea typeface="Hiragino Sans W5" panose="020B0400000000000000" pitchFamily="34" charset="-128"/>
              </a:rPr>
              <a:t>79.6</a:t>
            </a:r>
          </a:p>
        </p:txBody>
      </p:sp>
      <p:pic>
        <p:nvPicPr>
          <p:cNvPr id="14" name="図 13" descr="図形, 円&#10;&#10;自動的に生成された説明">
            <a:extLst>
              <a:ext uri="{FF2B5EF4-FFF2-40B4-BE49-F238E27FC236}">
                <a16:creationId xmlns:a16="http://schemas.microsoft.com/office/drawing/2014/main" id="{30469FBB-86DC-4743-AA11-E08D4F64C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083" y="939370"/>
            <a:ext cx="1216153" cy="915867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7050721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tx1"/>
            </a:solidFill>
            <a:effectLst/>
            <a:uFillTx/>
            <a:latin typeface="MS PGothic" panose="020B0600070205080204" pitchFamily="34" charset="-128"/>
            <a:ea typeface="MS PGothic" panose="020B0600070205080204" pitchFamily="34" charset="-128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S PGothic" panose="020B0600070205080204" pitchFamily="34" charset="-128"/>
            <a:ea typeface="MS PGothic" panose="020B0600070205080204" pitchFamily="34" charset="-128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プレゼンテーション6" id="{941C1D47-7037-DF4E-880F-A91BE7BDC2F9}" vid="{363E9B56-A2EF-5C46-97BA-1E63B0E952DB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8395</TotalTime>
  <Words>719</Words>
  <Application>Microsoft Macintosh PowerPoint</Application>
  <PresentationFormat>ユーザー設定</PresentationFormat>
  <Paragraphs>113</Paragraphs>
  <Slides>14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HGPGothicE</vt:lpstr>
      <vt:lpstr>Hiragino Sans W5</vt:lpstr>
      <vt:lpstr>MS PGothic</vt:lpstr>
      <vt:lpstr>Arial</vt:lpstr>
      <vt:lpstr>Helvetica</vt:lpstr>
      <vt:lpstr>Helvetica Light</vt:lpstr>
      <vt:lpstr>Helvetica Neue</vt:lpstr>
      <vt:lpstr>Wingdings</vt:lpstr>
      <vt:lpstr>White</vt:lpstr>
      <vt:lpstr>本日お話しすること</vt:lpstr>
      <vt:lpstr>研究の進捗：入力の実装</vt:lpstr>
      <vt:lpstr>検索結果の分析：現時点で考えていること</vt:lpstr>
      <vt:lpstr>検索結果の分析：現時点で考えていること</vt:lpstr>
      <vt:lpstr>検索結果の分析：現時点で考えていること</vt:lpstr>
      <vt:lpstr>検索結果の分析：福地によるお試しの分析 - 動作A：左下から右上へ移動</vt:lpstr>
      <vt:lpstr>検索結果の分析：福地によるお試しの分析 - 動作A：左下から右上へ移動</vt:lpstr>
      <vt:lpstr>検索結果の分析：福地によるお試しの分析 - 動作A：左下から右上へ移動</vt:lpstr>
      <vt:lpstr>検索結果の分析：福地によるお試しの分析 - 動作B：左から右へ曲線移動</vt:lpstr>
      <vt:lpstr>検索結果の分析：福地によるお試しの分析 - 動作B：左から右へ曲線移動</vt:lpstr>
      <vt:lpstr>検索結果の分析：福地によるお試しの分析 - 動作B：左から右へ曲線移動</vt:lpstr>
      <vt:lpstr>検索結果の分析：福地によるお試しの分析 - 動作C：左上から右上へ直線移動</vt:lpstr>
      <vt:lpstr>検索結果の分析：福地によるお試しの分析 - 動作D：徐々に小さくなる円を描く</vt:lpstr>
      <vt:lpstr>本日議論したいこと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福地　ユキ</dc:creator>
  <cp:lastModifiedBy>福地　ユキ</cp:lastModifiedBy>
  <cp:revision>59</cp:revision>
  <dcterms:created xsi:type="dcterms:W3CDTF">2021-09-12T12:18:11Z</dcterms:created>
  <dcterms:modified xsi:type="dcterms:W3CDTF">2021-12-21T07:31:46Z</dcterms:modified>
</cp:coreProperties>
</file>