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68" r:id="rId4"/>
    <p:sldId id="271" r:id="rId5"/>
    <p:sldId id="272" r:id="rId6"/>
    <p:sldId id="273" r:id="rId7"/>
    <p:sldId id="280" r:id="rId8"/>
    <p:sldId id="267" r:id="rId9"/>
    <p:sldId id="275" r:id="rId10"/>
    <p:sldId id="274" r:id="rId11"/>
    <p:sldId id="278" r:id="rId12"/>
    <p:sldId id="27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ACB"/>
    <a:srgbClr val="53585E"/>
    <a:srgbClr val="767171"/>
    <a:srgbClr val="FCA402"/>
    <a:srgbClr val="747374"/>
    <a:srgbClr val="2A3D5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327"/>
  </p:normalViewPr>
  <p:slideViewPr>
    <p:cSldViewPr snapToGrid="0" snapToObjects="1" showGuides="1">
      <p:cViewPr varScale="1">
        <p:scale>
          <a:sx n="87" d="100"/>
          <a:sy n="87" d="100"/>
        </p:scale>
        <p:origin x="1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3B6C1-8BA7-FE43-8B3A-879E363DF7AA}"/>
              </a:ext>
            </a:extLst>
          </p:cNvPr>
          <p:cNvSpPr/>
          <p:nvPr userDrawn="1"/>
        </p:nvSpPr>
        <p:spPr>
          <a:xfrm>
            <a:off x="12406313" y="8961601"/>
            <a:ext cx="598487" cy="79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752D349-1E3B-4E49-B4D7-BB5D34BA6A65}"/>
              </a:ext>
            </a:extLst>
          </p:cNvPr>
          <p:cNvSpPr/>
          <p:nvPr userDrawn="1"/>
        </p:nvSpPr>
        <p:spPr>
          <a:xfrm flipH="1">
            <a:off x="11807823" y="8961601"/>
            <a:ext cx="598487" cy="792000"/>
          </a:xfrm>
          <a:prstGeom prst="rtTriangle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A8A8CD-AF67-4C48-A6B6-41D5E50155AC}"/>
              </a:ext>
            </a:extLst>
          </p:cNvPr>
          <p:cNvSpPr/>
          <p:nvPr userDrawn="1"/>
        </p:nvSpPr>
        <p:spPr>
          <a:xfrm>
            <a:off x="0" y="9321600"/>
            <a:ext cx="12406313" cy="43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410" y="2220687"/>
            <a:ext cx="11807980" cy="6740914"/>
          </a:xfrm>
          <a:prstGeom prst="rect">
            <a:avLst/>
          </a:prstGeom>
        </p:spPr>
        <p:txBody>
          <a:bodyPr anchor="t"/>
          <a:lstStyle>
            <a:lvl1pPr marL="406400" indent="-406400">
              <a:lnSpc>
                <a:spcPct val="120000"/>
              </a:lnSpc>
              <a:buSzPct val="40000"/>
              <a:buFont typeface="Wingdings" pitchFamily="2" charset="2"/>
              <a:buChar char="n"/>
              <a:defRPr sz="36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  <a:lvl2pPr marL="812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u"/>
              <a:defRPr sz="32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2pPr>
            <a:lvl3pPr marL="1257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3pPr>
            <a:lvl4pPr marL="1701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4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4pPr>
            <a:lvl5pPr marL="2146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0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-933" y="0"/>
            <a:ext cx="13006666" cy="1872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8410" y="38097"/>
            <a:ext cx="11807980" cy="180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4400" b="0">
                <a:solidFill>
                  <a:srgbClr val="FFFFFF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マスタータイトルの書式設定</a:t>
            </a:r>
            <a:endParaRPr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98" name="Wakayama University"/>
          <p:cNvSpPr txBox="1"/>
          <p:nvPr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bg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B56617-2870-1D42-8CDB-E10D0F4FB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446" y="9344749"/>
            <a:ext cx="362488" cy="3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61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7">
          <p15:clr>
            <a:srgbClr val="FBAE40"/>
          </p15:clr>
        </p15:guide>
        <p15:guide id="2" pos="7815">
          <p15:clr>
            <a:srgbClr val="FBAE40"/>
          </p15:clr>
        </p15:guide>
        <p15:guide id="3" orient="horz" pos="1394">
          <p15:clr>
            <a:srgbClr val="FBAE40"/>
          </p15:clr>
        </p15:guide>
        <p15:guide id="4" orient="horz" pos="56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8402948F-ECD5-D14F-95D5-70424AED8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chemeClr val="tx1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7" name="Wakayama University">
            <a:extLst>
              <a:ext uri="{FF2B5EF4-FFF2-40B4-BE49-F238E27FC236}">
                <a16:creationId xmlns:a16="http://schemas.microsoft.com/office/drawing/2014/main" id="{26D70164-9862-074A-8D8F-5155FAD7FCF6}"/>
              </a:ext>
            </a:extLst>
          </p:cNvPr>
          <p:cNvSpPr txBox="1"/>
          <p:nvPr userDrawn="1"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tx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594873-34BE-3140-9B7B-53AFE64AA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" y="9333417"/>
            <a:ext cx="371307" cy="381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A245E9B-87DF-6A44-9C63-200D26BA9E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25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4BF08B79-8C2A-E949-B016-C1E47549E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137" y="3797300"/>
            <a:ext cx="10862527" cy="2159001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19600"/>
              </a:lnSpc>
              <a:defRPr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450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"/>
          <p:cNvGrpSpPr/>
          <p:nvPr userDrawn="1"/>
        </p:nvGrpSpPr>
        <p:grpSpPr>
          <a:xfrm>
            <a:off x="-656415" y="-2204025"/>
            <a:ext cx="14492709" cy="13923904"/>
            <a:chOff x="0" y="0"/>
            <a:chExt cx="14492707" cy="13923903"/>
          </a:xfrm>
        </p:grpSpPr>
        <p:pic>
          <p:nvPicPr>
            <p:cNvPr id="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726267" y="485084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15" y="337047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125049" y="295949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4297" y="14791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42420" y="185100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68" y="3706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2348" y="74996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319253" y="59801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099631" y="108505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8879" y="937015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915784" y="785069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5032" y="637031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320454" y="67271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702" y="52467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136607" y="3727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855" y="224695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3066" y="112464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509971" y="97270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219" y="82466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723272" y="561058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2520" y="41302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539425" y="26107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8673" y="11303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096636" y="116102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5884" y="1012988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912789" y="861042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2037" y="71300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938426" y="148037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7674" y="0"/>
              <a:ext cx="1854201" cy="19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311790" y="748005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1038" y="599968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127943" y="44802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7191" y="29998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4623" y="1200620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521528" y="104867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0776" y="900636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6028" y="105015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492933" y="89821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618" y="8610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878523" y="70908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297" y="116123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052202" y="100928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56861" y="119808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578" y="672414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257" y="972611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443162" y="820665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848" y="783487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828752" y="631541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5527" y="1083684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002432" y="931738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607089" y="1120543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3586" y="7299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7266" y="373194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114170" y="221248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856" y="184070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499761" y="32124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6535" y="48426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673440" y="33232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278098" y="52112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50" y="894489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95355" y="74254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129" y="119468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69034" y="104274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58" y="29507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363" y="143126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137" y="59527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0042" y="44332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9585" y="262016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264" y="56221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720169" y="41026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514266" y="109355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237495" y="44720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Rectangle"/>
            <p:cNvSpPr/>
            <p:nvPr/>
          </p:nvSpPr>
          <p:spPr>
            <a:xfrm>
              <a:off x="0" y="1378773"/>
              <a:ext cx="14492708" cy="11427254"/>
            </a:xfrm>
            <a:prstGeom prst="rect">
              <a:avLst/>
            </a:prstGeom>
            <a:solidFill>
              <a:srgbClr val="FFFFFF">
                <a:alpha val="8739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7" r:id="rId3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‣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1.sv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microsoft.com/office/2007/relationships/hdphoto" Target="../media/hdphoto2.wdp"/><Relationship Id="rId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Scratch</a:t>
            </a:r>
            <a:r>
              <a:rPr lang="ja-JP" altLang="en-US"/>
              <a:t>既存作品のスクリーンショット収集</a:t>
            </a:r>
            <a:endParaRPr lang="en-US" altLang="ja-JP" dirty="0"/>
          </a:p>
          <a:p>
            <a:r>
              <a:rPr lang="en-US" altLang="ja-JP" dirty="0"/>
              <a:t>SIFT</a:t>
            </a:r>
            <a:r>
              <a:rPr lang="ja-JP" altLang="en-US"/>
              <a:t>特徴量を用いたテンプレートマッチングの実践</a:t>
            </a:r>
            <a:endParaRPr lang="en-US" altLang="ja-JP" dirty="0"/>
          </a:p>
          <a:p>
            <a:r>
              <a:rPr lang="ja-JP" altLang="en-US"/>
              <a:t>テンプレートマッチングで検出するブロックの再検討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前回（</a:t>
            </a:r>
            <a:r>
              <a:rPr kumimoji="1" lang="en-US" altLang="ja-JP" dirty="0"/>
              <a:t>11/9</a:t>
            </a:r>
            <a:r>
              <a:rPr kumimoji="1" lang="ja-JP" altLang="en-US"/>
              <a:t>）の</a:t>
            </a:r>
            <a:r>
              <a:rPr lang="ja-JP" altLang="en-US"/>
              <a:t>ミーティング後の</a:t>
            </a:r>
            <a:r>
              <a:rPr kumimoji="1" lang="en-US" altLang="ja-JP" dirty="0" err="1"/>
              <a:t>ToDo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66796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793FD3-2BDF-4E4C-859F-6B3177433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Homography</a:t>
            </a:r>
            <a:r>
              <a:rPr lang="ja-JP" altLang="en-US"/>
              <a:t>による物体検出を行った</a:t>
            </a:r>
            <a:endParaRPr lang="en-US" altLang="ja-JP" dirty="0"/>
          </a:p>
          <a:p>
            <a:pPr lvl="1"/>
            <a:r>
              <a:rPr lang="ja-JP" altLang="en-US"/>
              <a:t>検出された物体を囲む枠の四隅の座標を利用して，動作を検出する方法を検討したいが，座標の取り方がわかっていない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B4736F-61D4-D146-A7BA-E90D1819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進捗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en-US" altLang="ja-JP" dirty="0"/>
              <a:t>SIFT</a:t>
            </a:r>
            <a:r>
              <a:rPr lang="ja-JP" altLang="en-US"/>
              <a:t>特徴量を用いた画像認識の実践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873A9E-3A2A-4048-BC84-F7D1940416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6617EC-5D53-6D49-993E-A1AC6285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6" y="4577612"/>
            <a:ext cx="7605108" cy="44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141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06C070-ABE0-4944-AF72-1A5BBBDB8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/>
              <a:t>ファイルを読み込み，記載されている</a:t>
            </a:r>
            <a:r>
              <a:rPr lang="en-US" altLang="ja-JP" dirty="0"/>
              <a:t>id</a:t>
            </a:r>
            <a:r>
              <a:rPr lang="ja-JP" altLang="en-US"/>
              <a:t>の</a:t>
            </a:r>
            <a:r>
              <a:rPr lang="en-US" altLang="ja-JP" dirty="0"/>
              <a:t>Scratch</a:t>
            </a:r>
            <a:r>
              <a:rPr lang="ja-JP" altLang="en-US"/>
              <a:t>作品のスクリーンショットを取得できるようにした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940732-B0F1-FA44-A140-B0E2A361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進捗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/>
              <a:t>検索対象となる作品データセットを用意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F127BB-CC4E-064B-AE25-9D8041C1F6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E1C1088-AEFD-9542-BE4B-DA8C9595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1" y="4876800"/>
            <a:ext cx="11459497" cy="30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300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651966-D0DF-624D-B6EF-CD2CC8A01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画像認識</a:t>
            </a:r>
            <a:r>
              <a:rPr lang="ja-JP" altLang="en-US"/>
              <a:t>によって，どの部分の座標を</a:t>
            </a:r>
            <a:r>
              <a:rPr kumimoji="1" lang="ja-JP" altLang="en-US"/>
              <a:t>得るのが最適か</a:t>
            </a:r>
            <a:endParaRPr kumimoji="1" lang="en-US" altLang="ja-JP" dirty="0"/>
          </a:p>
          <a:p>
            <a:r>
              <a:rPr lang="ja-JP" altLang="en-US"/>
              <a:t>今回，複雑な動作（回転や，移動と回転の組み合わせなど）は検出するか</a:t>
            </a:r>
            <a:endParaRPr lang="en-US" altLang="ja-JP" dirty="0"/>
          </a:p>
          <a:p>
            <a:pPr lvl="1"/>
            <a:r>
              <a:rPr lang="ja-JP" altLang="en-US"/>
              <a:t>検出する場合，どのように検出するか</a:t>
            </a:r>
            <a:endParaRPr lang="en-US" altLang="ja-JP" dirty="0"/>
          </a:p>
          <a:p>
            <a:r>
              <a:rPr lang="ja-JP" altLang="en-US"/>
              <a:t>入力や検出対象として</a:t>
            </a:r>
            <a:r>
              <a:rPr kumimoji="1" lang="ja-JP" altLang="en-US"/>
              <a:t>固定するオブジェクト（キャラクター）は何にするか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04CA79C-1CD2-3C47-84C2-1625ED90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本日議論したいこと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74F84-AF6C-8A41-8319-02B27295B9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38783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　学習者は，プログラムを組む際に既存のプログラムを参考にすることがある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発表内容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背景：プログラミングの学習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340062" y="9039699"/>
            <a:ext cx="666849" cy="656590"/>
          </a:xfrm>
        </p:spPr>
        <p:txBody>
          <a:bodyPr/>
          <a:lstStyle/>
          <a:p>
            <a:fld id="{86CB4B4D-7CA3-9044-876B-883B54F8677D}" type="slidenum">
              <a:rPr lang="en-US" altLang="ja-JP"/>
              <a:pPr/>
              <a:t>2</a:t>
            </a:fld>
            <a:endParaRPr lang="en-US" altLang="ja-JP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80DA723-BC88-3E47-9493-71860B9D59D9}"/>
              </a:ext>
            </a:extLst>
          </p:cNvPr>
          <p:cNvGrpSpPr/>
          <p:nvPr/>
        </p:nvGrpSpPr>
        <p:grpSpPr>
          <a:xfrm>
            <a:off x="884875" y="4147745"/>
            <a:ext cx="10630379" cy="3090434"/>
            <a:chOff x="839472" y="4362894"/>
            <a:chExt cx="10630379" cy="3090434"/>
          </a:xfrm>
        </p:grpSpPr>
        <p:pic>
          <p:nvPicPr>
            <p:cNvPr id="1026" name="Picture 2" descr="机でノートパソコンする人の白黒シルエット | 無料のAi・PNG白黒シルエットイラスト">
              <a:extLst>
                <a:ext uri="{FF2B5EF4-FFF2-40B4-BE49-F238E27FC236}">
                  <a16:creationId xmlns:a16="http://schemas.microsoft.com/office/drawing/2014/main" id="{62636447-57CB-6A4D-8D1A-4645B3EB4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9472" y="4362894"/>
              <a:ext cx="3101429" cy="309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グラフィックス 7" descr="ドキュメント">
              <a:extLst>
                <a:ext uri="{FF2B5EF4-FFF2-40B4-BE49-F238E27FC236}">
                  <a16:creationId xmlns:a16="http://schemas.microsoft.com/office/drawing/2014/main" id="{5A71CF6F-F1B2-FE46-B413-15AABF83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32897" y="5089634"/>
              <a:ext cx="1636954" cy="1636954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C4C620A-CDE1-F943-AAE1-9FACD104AC3C}"/>
                </a:ext>
              </a:extLst>
            </p:cNvPr>
            <p:cNvGrpSpPr/>
            <p:nvPr/>
          </p:nvGrpSpPr>
          <p:grpSpPr>
            <a:xfrm>
              <a:off x="5048895" y="4642843"/>
              <a:ext cx="3387834" cy="2530536"/>
              <a:chOff x="4914602" y="4597088"/>
              <a:chExt cx="3387834" cy="2530536"/>
            </a:xfrm>
          </p:grpSpPr>
          <p:pic>
            <p:nvPicPr>
              <p:cNvPr id="6" name="グラフィックス 5" descr="拡大鏡">
                <a:extLst>
                  <a:ext uri="{FF2B5EF4-FFF2-40B4-BE49-F238E27FC236}">
                    <a16:creationId xmlns:a16="http://schemas.microsoft.com/office/drawing/2014/main" id="{DBFD68B3-6784-1442-B439-93918FBAE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959" y="48006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8" name="Picture 4" descr="StackOverflow Application. As in last blog we come to know How to… | by  Adhikansh Mittal | Code To Express | Medium">
                <a:extLst>
                  <a:ext uri="{FF2B5EF4-FFF2-40B4-BE49-F238E27FC236}">
                    <a16:creationId xmlns:a16="http://schemas.microsoft.com/office/drawing/2014/main" id="{3652ACA0-B397-664F-8259-0753954C2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602" y="5800529"/>
                <a:ext cx="3387834" cy="1327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Qiita:Team導入4つの効果 - 生産性を向上させる情報共有ツール - キータチーム（Qiita:Team）">
                <a:extLst>
                  <a:ext uri="{FF2B5EF4-FFF2-40B4-BE49-F238E27FC236}">
                    <a16:creationId xmlns:a16="http://schemas.microsoft.com/office/drawing/2014/main" id="{214420D7-CDB2-C74A-A7C5-5521FE3DD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6" t="22561" r="10320" b="22561"/>
              <a:stretch/>
            </p:blipFill>
            <p:spPr bwMode="auto">
              <a:xfrm>
                <a:off x="4914602" y="4597088"/>
                <a:ext cx="1936377" cy="1254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DD274ADD-D914-264D-931B-962E06493D5B}"/>
                </a:ext>
              </a:extLst>
            </p:cNvPr>
            <p:cNvSpPr/>
            <p:nvPr/>
          </p:nvSpPr>
          <p:spPr>
            <a:xfrm>
              <a:off x="3785571" y="5591144"/>
              <a:ext cx="1107994" cy="749046"/>
            </a:xfrm>
            <a:prstGeom prst="rightArrow">
              <a:avLst/>
            </a:prstGeom>
            <a:solidFill>
              <a:schemeClr val="bg2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14" name="右矢印 13">
              <a:extLst>
                <a:ext uri="{FF2B5EF4-FFF2-40B4-BE49-F238E27FC236}">
                  <a16:creationId xmlns:a16="http://schemas.microsoft.com/office/drawing/2014/main" id="{65E3D707-5D01-7543-8F66-0CDE5FCDD400}"/>
                </a:ext>
              </a:extLst>
            </p:cNvPr>
            <p:cNvSpPr/>
            <p:nvPr/>
          </p:nvSpPr>
          <p:spPr>
            <a:xfrm>
              <a:off x="8724903" y="5533588"/>
              <a:ext cx="1107994" cy="749046"/>
            </a:xfrm>
            <a:prstGeom prst="rightArrow">
              <a:avLst/>
            </a:prstGeom>
            <a:solidFill>
              <a:schemeClr val="bg2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C5E974-62D0-2E4C-B305-2BDD0C3E90E6}"/>
              </a:ext>
            </a:extLst>
          </p:cNvPr>
          <p:cNvSpPr txBox="1"/>
          <p:nvPr/>
        </p:nvSpPr>
        <p:spPr>
          <a:xfrm>
            <a:off x="1784558" y="7344297"/>
            <a:ext cx="15240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学習者</a:t>
            </a:r>
            <a:endParaRPr kumimoji="0" lang="ja-JP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E1F3C5-9413-7645-8327-367B7DAAEB5A}"/>
              </a:ext>
            </a:extLst>
          </p:cNvPr>
          <p:cNvSpPr txBox="1"/>
          <p:nvPr/>
        </p:nvSpPr>
        <p:spPr>
          <a:xfrm>
            <a:off x="4208241" y="7073786"/>
            <a:ext cx="509956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ナレッジコミュニティから</a:t>
            </a:r>
            <a:endParaRPr lang="en-US" altLang="ja-JP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コードスニペット等を検索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31D6B4-7347-E648-AB4A-B597B7C097E0}"/>
              </a:ext>
            </a:extLst>
          </p:cNvPr>
          <p:cNvSpPr txBox="1"/>
          <p:nvPr/>
        </p:nvSpPr>
        <p:spPr>
          <a:xfrm>
            <a:off x="9324303" y="7068217"/>
            <a:ext cx="26884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検索結果を</a:t>
            </a:r>
            <a:endParaRPr lang="en-US" altLang="ja-JP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>参考に実装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07656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　プログラミング教育において，ビジュアルプログラミング言語である「</a:t>
            </a:r>
            <a:r>
              <a:rPr kumimoji="1" lang="en-US" altLang="ja-JP" dirty="0"/>
              <a:t>Scratch</a:t>
            </a:r>
            <a:r>
              <a:rPr kumimoji="1" lang="ja-JP" altLang="en-US"/>
              <a:t>」が利用されている</a:t>
            </a:r>
            <a:endParaRPr kumimoji="1" lang="en-US" altLang="ja-JP" dirty="0"/>
          </a:p>
          <a:p>
            <a:pPr marL="444500" lvl="1" indent="0">
              <a:buNone/>
            </a:pPr>
            <a:r>
              <a:rPr lang="ja-JP" altLang="en-US"/>
              <a:t>　他ユーザの作品のプログラムを見ることができるため，学習者が実装したい動作を含む作品を見つけることで，その作品のプログラムを参考に実装できる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発表内容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背景：</a:t>
            </a:r>
            <a:r>
              <a:rPr kumimoji="1" lang="ja-JP" altLang="en-US"/>
              <a:t>ビジュアルプログラミング言語「</a:t>
            </a:r>
            <a:r>
              <a:rPr kumimoji="1" lang="en-US" altLang="ja-JP" dirty="0"/>
              <a:t>Scratch</a:t>
            </a:r>
            <a:r>
              <a:rPr kumimoji="1" lang="ja-JP" altLang="en-US"/>
              <a:t>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340062" y="9039699"/>
            <a:ext cx="666849" cy="656590"/>
          </a:xfrm>
        </p:spPr>
        <p:txBody>
          <a:bodyPr/>
          <a:lstStyle/>
          <a:p>
            <a:fld id="{86CB4B4D-7CA3-9044-876B-883B54F8677D}" type="slidenum">
              <a:rPr lang="en-US" altLang="ja-JP"/>
              <a:pPr/>
              <a:t>3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9CB06D6-24C6-3649-842F-8DD1F9F1B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1"/>
          <a:stretch/>
        </p:blipFill>
        <p:spPr>
          <a:xfrm>
            <a:off x="1162044" y="5896212"/>
            <a:ext cx="4392706" cy="2661060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DBA6161A-7824-0F4A-8A79-1B70C004AE92}"/>
              </a:ext>
            </a:extLst>
          </p:cNvPr>
          <p:cNvSpPr/>
          <p:nvPr/>
        </p:nvSpPr>
        <p:spPr>
          <a:xfrm>
            <a:off x="5932571" y="6852219"/>
            <a:ext cx="1107994" cy="749046"/>
          </a:xfrm>
          <a:prstGeom prst="rightArrow">
            <a:avLst/>
          </a:prstGeom>
          <a:solidFill>
            <a:schemeClr val="bg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F65E62B-E6F3-6F41-B684-C4EC5719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4" t="13949" r="35552" b="40183"/>
          <a:stretch/>
        </p:blipFill>
        <p:spPr>
          <a:xfrm>
            <a:off x="7418386" y="5896212"/>
            <a:ext cx="4392706" cy="2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80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ナレッジコミュニティにおいて，</a:t>
            </a:r>
            <a:r>
              <a:rPr lang="en-US" altLang="ja-JP" dirty="0"/>
              <a:t>Scratch</a:t>
            </a:r>
            <a:r>
              <a:rPr lang="ja-JP" altLang="en-US"/>
              <a:t>の実装に関する投稿が少ない</a:t>
            </a:r>
            <a:endParaRPr lang="en-US" altLang="ja-JP" dirty="0"/>
          </a:p>
          <a:p>
            <a:r>
              <a:rPr lang="en-US" altLang="ja-JP" dirty="0"/>
              <a:t>Scratch</a:t>
            </a:r>
            <a:r>
              <a:rPr lang="ja-JP" altLang="en-US"/>
              <a:t>の作品検索はキーワード検索のみのため，アニメーションを伴う実装の言語化が容易ではない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発表内容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340062" y="9039699"/>
            <a:ext cx="666849" cy="656590"/>
          </a:xfrm>
        </p:spPr>
        <p:txBody>
          <a:bodyPr/>
          <a:lstStyle/>
          <a:p>
            <a:fld id="{86CB4B4D-7CA3-9044-876B-883B54F8677D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7AAA3B8-EADE-3546-9DB0-A56CA1397E46}"/>
              </a:ext>
            </a:extLst>
          </p:cNvPr>
          <p:cNvSpPr/>
          <p:nvPr/>
        </p:nvSpPr>
        <p:spPr>
          <a:xfrm>
            <a:off x="1251847" y="5970481"/>
            <a:ext cx="10501106" cy="2671482"/>
          </a:xfrm>
          <a:prstGeom prst="roundRect">
            <a:avLst/>
          </a:prstGeom>
          <a:solidFill>
            <a:schemeClr val="bg1"/>
          </a:solidFill>
          <a:ln w="38100" cap="flat">
            <a:solidFill>
              <a:srgbClr val="76717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Scratch</a:t>
            </a:r>
            <a:r>
              <a: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において，学習者が実装の参考にする作品を探すことが難しい</a:t>
            </a:r>
          </a:p>
        </p:txBody>
      </p:sp>
    </p:spTree>
    <p:extLst>
      <p:ext uri="{BB962C8B-B14F-4D97-AF65-F5344CB8AC3E}">
        <p14:creationId xmlns:p14="http://schemas.microsoft.com/office/powerpoint/2010/main" val="30562662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755B55-EDDD-F144-8C0B-0A5AC8AFA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ja-JP" altLang="ja-JP"/>
              <a:t>学習者が実装したい動作のイメージを検索の入力とし，その入力と類似した動作を含む</a:t>
            </a:r>
            <a:r>
              <a:rPr lang="en-US" altLang="ja-JP" dirty="0"/>
              <a:t>Scratch</a:t>
            </a:r>
            <a:r>
              <a:rPr lang="ja-JP" altLang="ja-JP"/>
              <a:t>作品を提示する．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B5C66C3-570A-194F-9292-16550030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発表内容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9B48E9-A781-1F43-8BDC-EB611BF9F3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A4A182A-4225-014F-91CF-D816C1C1B23F}"/>
              </a:ext>
            </a:extLst>
          </p:cNvPr>
          <p:cNvSpPr/>
          <p:nvPr/>
        </p:nvSpPr>
        <p:spPr>
          <a:xfrm>
            <a:off x="1155956" y="6414928"/>
            <a:ext cx="10692888" cy="13724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オブジェクト操作が入力であることの必要性を示す</a:t>
            </a:r>
            <a:endParaRPr kumimoji="0" lang="ja-JP" altLang="en-US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8C431903-18AC-B341-9D11-E12D4F22AE0D}"/>
              </a:ext>
            </a:extLst>
          </p:cNvPr>
          <p:cNvSpPr/>
          <p:nvPr/>
        </p:nvSpPr>
        <p:spPr>
          <a:xfrm>
            <a:off x="1155956" y="3852091"/>
            <a:ext cx="10692888" cy="13724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なぜテキストやブロックを入力とした検索ではないのか</a:t>
            </a:r>
            <a:endParaRPr kumimoji="0" lang="ja-JP" altLang="en-US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5D3DF929-B98F-2A45-A16E-DD27A6318DA6}"/>
              </a:ext>
            </a:extLst>
          </p:cNvPr>
          <p:cNvSpPr/>
          <p:nvPr/>
        </p:nvSpPr>
        <p:spPr>
          <a:xfrm>
            <a:off x="5853471" y="5338841"/>
            <a:ext cx="1297858" cy="961805"/>
          </a:xfrm>
          <a:prstGeom prst="downArrow">
            <a:avLst/>
          </a:prstGeom>
          <a:solidFill>
            <a:srgbClr val="53585E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412E4AED-DB37-1D4A-A998-7D246D13C1C0}"/>
              </a:ext>
            </a:extLst>
          </p:cNvPr>
          <p:cNvSpPr/>
          <p:nvPr/>
        </p:nvSpPr>
        <p:spPr>
          <a:xfrm>
            <a:off x="982996" y="7949385"/>
            <a:ext cx="5374687" cy="1165123"/>
          </a:xfrm>
          <a:prstGeom prst="wedgeRoundRectCallout">
            <a:avLst>
              <a:gd name="adj1" fmla="val -319"/>
              <a:gd name="adj2" fmla="val -818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ja-JP" altLang="en-US" sz="28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同じ動作でも異なったプログラムの作品を提示できる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A29C88BC-B541-E14B-A82E-0C11DE81934C}"/>
              </a:ext>
            </a:extLst>
          </p:cNvPr>
          <p:cNvSpPr/>
          <p:nvPr/>
        </p:nvSpPr>
        <p:spPr>
          <a:xfrm>
            <a:off x="6742269" y="7954813"/>
            <a:ext cx="5374687" cy="1165123"/>
          </a:xfrm>
          <a:prstGeom prst="wedgeRoundRectCallout">
            <a:avLst>
              <a:gd name="adj1" fmla="val 2151"/>
              <a:gd name="adj2" fmla="val -8560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ja-JP" altLang="en-US" sz="28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ブロックの意味がそもそもわからない学習者もいる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92723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29F763-79A3-CD4E-81AA-962968D7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10" y="2220687"/>
            <a:ext cx="12114700" cy="6740914"/>
          </a:xfrm>
        </p:spPr>
        <p:txBody>
          <a:bodyPr/>
          <a:lstStyle/>
          <a:p>
            <a:r>
              <a:rPr lang="ja-JP" altLang="en-US"/>
              <a:t>今回は</a:t>
            </a:r>
            <a:r>
              <a:rPr kumimoji="1" lang="ja-JP" altLang="en-US"/>
              <a:t>入力や検出対象となるオブジェクトは決めうちで固定</a:t>
            </a:r>
            <a:endParaRPr kumimoji="1" lang="en-US" altLang="ja-JP" dirty="0"/>
          </a:p>
          <a:p>
            <a:r>
              <a:rPr kumimoji="1" lang="ja-JP" altLang="en-US"/>
              <a:t>入力となるオブジェクト操作も決めうちで複数パターン用意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EDD0A71-8992-0545-B847-C2514BD9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発表内容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29827E-A733-BD4D-BEFE-4612C71821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6</a:t>
            </a:fld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32B8D2-BB4A-A34E-B47B-8159CD1C41BB}"/>
              </a:ext>
            </a:extLst>
          </p:cNvPr>
          <p:cNvGrpSpPr/>
          <p:nvPr/>
        </p:nvGrpSpPr>
        <p:grpSpPr>
          <a:xfrm>
            <a:off x="585387" y="5092709"/>
            <a:ext cx="11834025" cy="3295611"/>
            <a:chOff x="765217" y="5635255"/>
            <a:chExt cx="11834025" cy="329561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F5BF40C-105E-6546-8ECB-C8218D826C0E}"/>
                </a:ext>
              </a:extLst>
            </p:cNvPr>
            <p:cNvGrpSpPr/>
            <p:nvPr/>
          </p:nvGrpSpPr>
          <p:grpSpPr>
            <a:xfrm>
              <a:off x="765217" y="5900703"/>
              <a:ext cx="2752653" cy="2414937"/>
              <a:chOff x="836033" y="6035147"/>
              <a:chExt cx="2752653" cy="2414937"/>
            </a:xfrm>
          </p:grpSpPr>
          <p:pic>
            <p:nvPicPr>
              <p:cNvPr id="28" name="グラフィックス 27" descr="絵筆">
                <a:extLst>
                  <a:ext uri="{FF2B5EF4-FFF2-40B4-BE49-F238E27FC236}">
                    <a16:creationId xmlns:a16="http://schemas.microsoft.com/office/drawing/2014/main" id="{7FBF83FA-82DD-AC4D-B8CA-90FFBB2FD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8661" y="61571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グラフィックス 28" descr="画像">
                <a:extLst>
                  <a:ext uri="{FF2B5EF4-FFF2-40B4-BE49-F238E27FC236}">
                    <a16:creationId xmlns:a16="http://schemas.microsoft.com/office/drawing/2014/main" id="{F0CA2632-7BD5-994B-8C79-1553B9D56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3054" y="6381427"/>
                <a:ext cx="1378613" cy="1378613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876206B-4870-924C-98A7-472248A45F19}"/>
                  </a:ext>
                </a:extLst>
              </p:cNvPr>
              <p:cNvSpPr txBox="1"/>
              <p:nvPr/>
            </p:nvSpPr>
            <p:spPr>
              <a:xfrm>
                <a:off x="1015139" y="6035147"/>
                <a:ext cx="613041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rPr>
                  <a:t>①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177ACE-53E8-DA49-BB17-10463A5A89F5}"/>
                  </a:ext>
                </a:extLst>
              </p:cNvPr>
              <p:cNvSpPr txBox="1"/>
              <p:nvPr/>
            </p:nvSpPr>
            <p:spPr>
              <a:xfrm>
                <a:off x="836033" y="7608828"/>
                <a:ext cx="2752653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rPr>
                  <a:t>実装したい動作の</a:t>
                </a:r>
                <a:endParaRPr kumimoji="0" lang="en-US" altLang="ja-JP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rPr>
                  <a:t>イメージを入力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7F11DE0-7A02-4547-BEFA-623B79AF86D0}"/>
                </a:ext>
              </a:extLst>
            </p:cNvPr>
            <p:cNvGrpSpPr/>
            <p:nvPr/>
          </p:nvGrpSpPr>
          <p:grpSpPr>
            <a:xfrm>
              <a:off x="9374239" y="5823758"/>
              <a:ext cx="3225003" cy="2451497"/>
              <a:chOff x="8417765" y="5856494"/>
              <a:chExt cx="3225003" cy="2451497"/>
            </a:xfrm>
          </p:grpSpPr>
          <p:pic>
            <p:nvPicPr>
              <p:cNvPr id="25" name="図 24" descr="アイコン&#10;&#10;自動的に生成された説明">
                <a:extLst>
                  <a:ext uri="{FF2B5EF4-FFF2-40B4-BE49-F238E27FC236}">
                    <a16:creationId xmlns:a16="http://schemas.microsoft.com/office/drawing/2014/main" id="{6DC2B8B4-FF04-7D49-8A62-5259C74D9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3838" y="6085827"/>
                <a:ext cx="1272858" cy="1272858"/>
              </a:xfrm>
              <a:prstGeom prst="rect">
                <a:avLst/>
              </a:prstGeom>
            </p:spPr>
          </p:pic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D5AA1AE-78E7-8549-9EDC-1031F4F60D6D}"/>
                  </a:ext>
                </a:extLst>
              </p:cNvPr>
              <p:cNvSpPr txBox="1"/>
              <p:nvPr/>
            </p:nvSpPr>
            <p:spPr>
              <a:xfrm>
                <a:off x="8417765" y="7466735"/>
                <a:ext cx="3225003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2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rPr>
                  <a:t>入力イメージに類似した動作を含む作品を提示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581E2CB-98CE-5443-9449-9F543BCAD20F}"/>
                  </a:ext>
                </a:extLst>
              </p:cNvPr>
              <p:cNvSpPr txBox="1"/>
              <p:nvPr/>
            </p:nvSpPr>
            <p:spPr>
              <a:xfrm>
                <a:off x="8698922" y="5856494"/>
                <a:ext cx="613041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rPr>
                  <a:t>④</a:t>
                </a:r>
                <a:endParaRPr kumimoji="0" lang="ja-JP" altLang="en-US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A7E3923-2D7F-6141-9155-2AF3EEA99D61}"/>
                </a:ext>
              </a:extLst>
            </p:cNvPr>
            <p:cNvGrpSpPr/>
            <p:nvPr/>
          </p:nvGrpSpPr>
          <p:grpSpPr>
            <a:xfrm>
              <a:off x="3717509" y="5845985"/>
              <a:ext cx="2559642" cy="2415280"/>
              <a:chOff x="3993778" y="5823758"/>
              <a:chExt cx="2559642" cy="2415280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69D10C-A7DE-0D45-AD2F-61B91B8F61CC}"/>
                  </a:ext>
                </a:extLst>
              </p:cNvPr>
              <p:cNvGrpSpPr/>
              <p:nvPr/>
            </p:nvGrpSpPr>
            <p:grpSpPr>
              <a:xfrm>
                <a:off x="3993778" y="5823758"/>
                <a:ext cx="2559642" cy="2415280"/>
                <a:chOff x="4337074" y="5857869"/>
                <a:chExt cx="2559642" cy="2415280"/>
              </a:xfrm>
            </p:grpSpPr>
            <p:pic>
              <p:nvPicPr>
                <p:cNvPr id="22" name="グラフィックス 21" descr="画像">
                  <a:extLst>
                    <a:ext uri="{FF2B5EF4-FFF2-40B4-BE49-F238E27FC236}">
                      <a16:creationId xmlns:a16="http://schemas.microsoft.com/office/drawing/2014/main" id="{9901CE7F-B86B-0345-8628-8079D497C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2474" y="6336746"/>
                  <a:ext cx="1070766" cy="1070766"/>
                </a:xfrm>
                <a:prstGeom prst="rect">
                  <a:avLst/>
                </a:prstGeom>
              </p:spPr>
            </p:pic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EC346AF-EB79-F147-A24D-E7EDD13BFA80}"/>
                    </a:ext>
                  </a:extLst>
                </p:cNvPr>
                <p:cNvSpPr txBox="1"/>
                <p:nvPr/>
              </p:nvSpPr>
              <p:spPr>
                <a:xfrm>
                  <a:off x="4337074" y="5857869"/>
                  <a:ext cx="613041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ja-JP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  <a:sym typeface="Helvetica Light"/>
                    </a:rPr>
                    <a:t>②</a:t>
                  </a:r>
                  <a:endParaRPr kumimoji="0" lang="ja-JP" altLang="en-US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317D216-8D65-BD4A-8A74-833BE207B125}"/>
                    </a:ext>
                  </a:extLst>
                </p:cNvPr>
                <p:cNvSpPr txBox="1"/>
                <p:nvPr/>
              </p:nvSpPr>
              <p:spPr>
                <a:xfrm>
                  <a:off x="4337074" y="7431893"/>
                  <a:ext cx="2559642" cy="8412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24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  <a:sym typeface="Helvetica Light"/>
                    </a:rPr>
                    <a:t>入力イメージに含まれる動作を検出</a:t>
                  </a:r>
                </a:p>
              </p:txBody>
            </p:sp>
          </p:grpSp>
          <p:pic>
            <p:nvPicPr>
              <p:cNvPr id="21" name="グラフィックス 20" descr="拡大鏡">
                <a:extLst>
                  <a:ext uri="{FF2B5EF4-FFF2-40B4-BE49-F238E27FC236}">
                    <a16:creationId xmlns:a16="http://schemas.microsoft.com/office/drawing/2014/main" id="{474DCD07-0D7C-D649-8150-4D1B0DF8B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44206" y="592004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EA13875-3A22-5A43-949C-AE5C9C761E41}"/>
                </a:ext>
              </a:extLst>
            </p:cNvPr>
            <p:cNvGrpSpPr/>
            <p:nvPr/>
          </p:nvGrpSpPr>
          <p:grpSpPr>
            <a:xfrm>
              <a:off x="6619175" y="5823758"/>
              <a:ext cx="2545707" cy="2451497"/>
              <a:chOff x="6902706" y="5823758"/>
              <a:chExt cx="2545707" cy="2451497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9CBDE271-E210-1045-BD1B-3E9C8B3D5417}"/>
                  </a:ext>
                </a:extLst>
              </p:cNvPr>
              <p:cNvGrpSpPr/>
              <p:nvPr/>
            </p:nvGrpSpPr>
            <p:grpSpPr>
              <a:xfrm>
                <a:off x="6902706" y="5823758"/>
                <a:ext cx="2545707" cy="2451497"/>
                <a:chOff x="5524503" y="5857869"/>
                <a:chExt cx="2545707" cy="2451497"/>
              </a:xfrm>
            </p:grpSpPr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B7A298AB-76F3-1F46-B995-798F1AF8FF08}"/>
                    </a:ext>
                  </a:extLst>
                </p:cNvPr>
                <p:cNvGrpSpPr/>
                <p:nvPr/>
              </p:nvGrpSpPr>
              <p:grpSpPr>
                <a:xfrm>
                  <a:off x="6103358" y="6266431"/>
                  <a:ext cx="1115794" cy="1116202"/>
                  <a:chOff x="5688824" y="6102632"/>
                  <a:chExt cx="1115794" cy="1116202"/>
                </a:xfrm>
              </p:grpSpPr>
              <p:pic>
                <p:nvPicPr>
                  <p:cNvPr id="17" name="グラフィックス 16" descr="画像">
                    <a:extLst>
                      <a:ext uri="{FF2B5EF4-FFF2-40B4-BE49-F238E27FC236}">
                        <a16:creationId xmlns:a16="http://schemas.microsoft.com/office/drawing/2014/main" id="{8923C1B8-E889-2940-84FD-3E9E7B34E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0218" y="6102632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FD3337C5-BB0C-6F4C-9697-890304F9A3BA}"/>
                      </a:ext>
                    </a:extLst>
                  </p:cNvPr>
                  <p:cNvSpPr/>
                  <p:nvPr/>
                </p:nvSpPr>
                <p:spPr>
                  <a:xfrm>
                    <a:off x="5890218" y="6431797"/>
                    <a:ext cx="685086" cy="49949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no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ja-JP" altLang="en-US" sz="4000" b="0" i="0" u="none" strike="noStrike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sym typeface="Helvetica Light"/>
                    </a:endParaRPr>
                  </a:p>
                </p:txBody>
              </p:sp>
              <p:pic>
                <p:nvPicPr>
                  <p:cNvPr id="19" name="グラフィックス 18" descr="画像">
                    <a:extLst>
                      <a:ext uri="{FF2B5EF4-FFF2-40B4-BE49-F238E27FC236}">
                        <a16:creationId xmlns:a16="http://schemas.microsoft.com/office/drawing/2014/main" id="{D8B9B54E-08B7-0849-9D90-80132BC06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88824" y="6304434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EF0EBA6-1EEB-9C47-8C03-EEF2F43D5589}"/>
                    </a:ext>
                  </a:extLst>
                </p:cNvPr>
                <p:cNvSpPr txBox="1"/>
                <p:nvPr/>
              </p:nvSpPr>
              <p:spPr>
                <a:xfrm>
                  <a:off x="5612980" y="5857869"/>
                  <a:ext cx="613041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ja-JP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  <a:sym typeface="Helvetica Light"/>
                    </a:rPr>
                    <a:t>③</a:t>
                  </a:r>
                  <a:endParaRPr kumimoji="0" lang="ja-JP" altLang="en-US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DF1829E-26EE-864D-A447-17CFE1E045B6}"/>
                    </a:ext>
                  </a:extLst>
                </p:cNvPr>
                <p:cNvSpPr txBox="1"/>
                <p:nvPr/>
              </p:nvSpPr>
              <p:spPr>
                <a:xfrm>
                  <a:off x="5524503" y="7468110"/>
                  <a:ext cx="2545707" cy="8412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ja-JP" sz="24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  <a:sym typeface="Helvetica Light"/>
                    </a:rPr>
                    <a:t>Scratch</a:t>
                  </a:r>
                  <a:r>
                    <a:rPr kumimoji="0" lang="ja-JP" altLang="en-US" sz="24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S PGothic" panose="020B0600070205080204" pitchFamily="34" charset="-128"/>
                      <a:ea typeface="MS PGothic" panose="020B0600070205080204" pitchFamily="34" charset="-128"/>
                      <a:cs typeface="+mn-cs"/>
                      <a:sym typeface="Helvetica Light"/>
                    </a:rPr>
                    <a:t>作品に含まれる動作を検出</a:t>
                  </a:r>
                </a:p>
              </p:txBody>
            </p:sp>
          </p:grpSp>
          <p:pic>
            <p:nvPicPr>
              <p:cNvPr id="13" name="グラフィックス 12" descr="拡大鏡">
                <a:extLst>
                  <a:ext uri="{FF2B5EF4-FFF2-40B4-BE49-F238E27FC236}">
                    <a16:creationId xmlns:a16="http://schemas.microsoft.com/office/drawing/2014/main" id="{21B1FE1F-8C0F-EB48-9EDE-6D613A3F1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96700" y="586622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910AA14-B255-594E-B5C8-AA05C0BEF518}"/>
                </a:ext>
              </a:extLst>
            </p:cNvPr>
            <p:cNvSpPr/>
            <p:nvPr/>
          </p:nvSpPr>
          <p:spPr>
            <a:xfrm>
              <a:off x="3596601" y="5635255"/>
              <a:ext cx="5695764" cy="28069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D458F6B-6850-5F46-A427-4A43CB5AE0EB}"/>
                </a:ext>
              </a:extLst>
            </p:cNvPr>
            <p:cNvSpPr txBox="1"/>
            <p:nvPr/>
          </p:nvSpPr>
          <p:spPr>
            <a:xfrm>
              <a:off x="4589964" y="8397387"/>
              <a:ext cx="349454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rPr>
                <a:t>テンプレートマッチング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7898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本研究の流れ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7</a:t>
            </a:fld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A07E199-FA96-5F4B-8397-F9CAFCAA88E3}"/>
              </a:ext>
            </a:extLst>
          </p:cNvPr>
          <p:cNvGrpSpPr/>
          <p:nvPr/>
        </p:nvGrpSpPr>
        <p:grpSpPr>
          <a:xfrm>
            <a:off x="180234" y="2758012"/>
            <a:ext cx="12751075" cy="5693441"/>
            <a:chOff x="180234" y="2758012"/>
            <a:chExt cx="12751075" cy="5693441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49C703F-E408-D848-A982-0076D6594B87}"/>
                </a:ext>
              </a:extLst>
            </p:cNvPr>
            <p:cNvGrpSpPr/>
            <p:nvPr/>
          </p:nvGrpSpPr>
          <p:grpSpPr>
            <a:xfrm>
              <a:off x="3177541" y="2758012"/>
              <a:ext cx="2897018" cy="2142164"/>
              <a:chOff x="4443656" y="3043803"/>
              <a:chExt cx="2897018" cy="2142164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90C97C0E-1A1A-1A4D-AD5A-F3D66F97254F}"/>
                  </a:ext>
                </a:extLst>
              </p:cNvPr>
              <p:cNvGrpSpPr/>
              <p:nvPr/>
            </p:nvGrpSpPr>
            <p:grpSpPr>
              <a:xfrm>
                <a:off x="4845014" y="3043803"/>
                <a:ext cx="2068389" cy="1645592"/>
                <a:chOff x="4492845" y="3005726"/>
                <a:chExt cx="2068389" cy="1645592"/>
              </a:xfrm>
            </p:grpSpPr>
            <p:pic>
              <p:nvPicPr>
                <p:cNvPr id="1026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6CCD5D3E-2DE9-6C41-A7C7-434C4CDBDF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8598" y="3005726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グラフィックス 12" descr="歩く 単色塗りつぶし">
                  <a:extLst>
                    <a:ext uri="{FF2B5EF4-FFF2-40B4-BE49-F238E27FC236}">
                      <a16:creationId xmlns:a16="http://schemas.microsoft.com/office/drawing/2014/main" id="{D8E5054E-7488-BA4F-BFD6-E927A8303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2845" y="3828522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16" name="グラフィックス 15" descr="歩く 単色塗りつぶし">
                  <a:extLst>
                    <a:ext uri="{FF2B5EF4-FFF2-40B4-BE49-F238E27FC236}">
                      <a16:creationId xmlns:a16="http://schemas.microsoft.com/office/drawing/2014/main" id="{DA80B3ED-3AB4-3E4F-8CE3-E9489581F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8438" y="3823055"/>
                  <a:ext cx="822796" cy="822796"/>
                </a:xfrm>
                <a:prstGeom prst="rect">
                  <a:avLst/>
                </a:prstGeom>
              </p:spPr>
            </p:pic>
            <p:sp>
              <p:nvSpPr>
                <p:cNvPr id="18" name="右矢印 17">
                  <a:extLst>
                    <a:ext uri="{FF2B5EF4-FFF2-40B4-BE49-F238E27FC236}">
                      <a16:creationId xmlns:a16="http://schemas.microsoft.com/office/drawing/2014/main" id="{66A3BA12-B3E8-834E-9ABD-53AC9AF211FE}"/>
                    </a:ext>
                  </a:extLst>
                </p:cNvPr>
                <p:cNvSpPr/>
                <p:nvPr/>
              </p:nvSpPr>
              <p:spPr>
                <a:xfrm>
                  <a:off x="5333559" y="4004174"/>
                  <a:ext cx="478188" cy="460559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40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9261B9-8815-1443-B91A-52638E8CBF4C}"/>
                  </a:ext>
                </a:extLst>
              </p:cNvPr>
              <p:cNvSpPr txBox="1"/>
              <p:nvPr/>
            </p:nvSpPr>
            <p:spPr>
              <a:xfrm>
                <a:off x="4443656" y="4714043"/>
                <a:ext cx="2897018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動作を検出</a:t>
                </a:r>
                <a:endParaRPr kumimoji="0" lang="ja-JP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8D3E985D-14BC-B140-B5EE-AA66D6ECDEB1}"/>
                </a:ext>
              </a:extLst>
            </p:cNvPr>
            <p:cNvGrpSpPr/>
            <p:nvPr/>
          </p:nvGrpSpPr>
          <p:grpSpPr>
            <a:xfrm>
              <a:off x="2410238" y="6045835"/>
              <a:ext cx="4135318" cy="2405618"/>
              <a:chOff x="7301597" y="3148617"/>
              <a:chExt cx="4135318" cy="2405618"/>
            </a:xfrm>
          </p:grpSpPr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91573AD-0347-794A-B9A9-7C816FB7296A}"/>
                  </a:ext>
                </a:extLst>
              </p:cNvPr>
              <p:cNvSpPr txBox="1"/>
              <p:nvPr/>
            </p:nvSpPr>
            <p:spPr>
              <a:xfrm>
                <a:off x="7301597" y="4712979"/>
                <a:ext cx="4135318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入力となる</a:t>
                </a:r>
                <a:endParaRPr lang="en-US" altLang="ja-JP" sz="2400" dirty="0"/>
              </a:p>
              <a:p>
                <a:r>
                  <a:rPr lang="ja-JP" altLang="en-US" sz="2400"/>
                  <a:t>オブジェクト操作</a:t>
                </a:r>
                <a:endParaRPr lang="en-US" altLang="ja-JP" sz="2400" dirty="0"/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C82B40AE-F6B3-E14D-843D-8CF93B736DEE}"/>
                  </a:ext>
                </a:extLst>
              </p:cNvPr>
              <p:cNvGrpSpPr/>
              <p:nvPr/>
            </p:nvGrpSpPr>
            <p:grpSpPr>
              <a:xfrm>
                <a:off x="7876598" y="3148617"/>
                <a:ext cx="2709946" cy="1787268"/>
                <a:chOff x="7697383" y="2790367"/>
                <a:chExt cx="2709946" cy="1787268"/>
              </a:xfrm>
            </p:grpSpPr>
            <p:pic>
              <p:nvPicPr>
                <p:cNvPr id="67" name="グラフィックス 66" descr="フィルム ストリップ 枠線">
                  <a:extLst>
                    <a:ext uri="{FF2B5EF4-FFF2-40B4-BE49-F238E27FC236}">
                      <a16:creationId xmlns:a16="http://schemas.microsoft.com/office/drawing/2014/main" id="{644AEEB9-F705-DE45-A423-D6A811ECB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212054" y="2275696"/>
                  <a:ext cx="1070766" cy="2100107"/>
                </a:xfrm>
                <a:prstGeom prst="rect">
                  <a:avLst/>
                </a:prstGeom>
              </p:spPr>
            </p:pic>
            <p:pic>
              <p:nvPicPr>
                <p:cNvPr id="69" name="グラフィックス 68" descr="フィルム ストリップ 枠線">
                  <a:extLst>
                    <a:ext uri="{FF2B5EF4-FFF2-40B4-BE49-F238E27FC236}">
                      <a16:creationId xmlns:a16="http://schemas.microsoft.com/office/drawing/2014/main" id="{A0DF80D7-C981-9548-AD28-C05B0E946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821893" y="2992198"/>
                  <a:ext cx="1070766" cy="2100107"/>
                </a:xfrm>
                <a:prstGeom prst="rect">
                  <a:avLst/>
                </a:prstGeom>
              </p:spPr>
            </p:pic>
            <p:pic>
              <p:nvPicPr>
                <p:cNvPr id="70" name="グラフィックス 69" descr="歩く 単色塗りつぶし">
                  <a:extLst>
                    <a:ext uri="{FF2B5EF4-FFF2-40B4-BE49-F238E27FC236}">
                      <a16:creationId xmlns:a16="http://schemas.microsoft.com/office/drawing/2014/main" id="{8FE66F49-5FE8-CB42-911E-FD65D9443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4097" y="3170456"/>
                  <a:ext cx="336412" cy="336412"/>
                </a:xfrm>
                <a:prstGeom prst="rect">
                  <a:avLst/>
                </a:prstGeom>
              </p:spPr>
            </p:pic>
            <p:pic>
              <p:nvPicPr>
                <p:cNvPr id="71" name="グラフィックス 70" descr="歩く 単色塗りつぶし">
                  <a:extLst>
                    <a:ext uri="{FF2B5EF4-FFF2-40B4-BE49-F238E27FC236}">
                      <a16:creationId xmlns:a16="http://schemas.microsoft.com/office/drawing/2014/main" id="{3C263AF8-1969-8F4F-998E-5C79D920F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9231" y="3163121"/>
                  <a:ext cx="336412" cy="336412"/>
                </a:xfrm>
                <a:prstGeom prst="rect">
                  <a:avLst/>
                </a:prstGeom>
              </p:spPr>
            </p:pic>
            <p:pic>
              <p:nvPicPr>
                <p:cNvPr id="72" name="グラフィックス 71" descr="歩く 単色塗りつぶし">
                  <a:extLst>
                    <a:ext uri="{FF2B5EF4-FFF2-40B4-BE49-F238E27FC236}">
                      <a16:creationId xmlns:a16="http://schemas.microsoft.com/office/drawing/2014/main" id="{20214F60-141B-314E-83D8-487C9104B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1230" y="3170456"/>
                  <a:ext cx="336412" cy="336412"/>
                </a:xfrm>
                <a:prstGeom prst="rect">
                  <a:avLst/>
                </a:prstGeom>
              </p:spPr>
            </p:pic>
            <p:pic>
              <p:nvPicPr>
                <p:cNvPr id="73" name="グラフィックス 72" descr="歩く 単色塗りつぶし">
                  <a:extLst>
                    <a:ext uri="{FF2B5EF4-FFF2-40B4-BE49-F238E27FC236}">
                      <a16:creationId xmlns:a16="http://schemas.microsoft.com/office/drawing/2014/main" id="{84DE7F22-B7A0-0F4A-8A95-AA3BAED89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0950" y="4000846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75" name="グラフィックス 74" descr="歩く 単色塗りつぶし">
                  <a:extLst>
                    <a:ext uri="{FF2B5EF4-FFF2-40B4-BE49-F238E27FC236}">
                      <a16:creationId xmlns:a16="http://schemas.microsoft.com/office/drawing/2014/main" id="{9DEB08E1-5AC0-1C47-B71B-7A27DE2DB6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238995" y="3940406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76" name="グラフィックス 75" descr="歩く 単色塗りつぶし">
                  <a:extLst>
                    <a:ext uri="{FF2B5EF4-FFF2-40B4-BE49-F238E27FC236}">
                      <a16:creationId xmlns:a16="http://schemas.microsoft.com/office/drawing/2014/main" id="{C16F1230-F315-AD47-A0DB-B1304F4A1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005805" y="3840413"/>
                  <a:ext cx="236562" cy="236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F9CDB47D-AF7F-4747-A19C-F30DAD533F2D}"/>
                </a:ext>
              </a:extLst>
            </p:cNvPr>
            <p:cNvGrpSpPr/>
            <p:nvPr/>
          </p:nvGrpSpPr>
          <p:grpSpPr>
            <a:xfrm>
              <a:off x="180234" y="3036643"/>
              <a:ext cx="2897017" cy="1895128"/>
              <a:chOff x="1584859" y="6024291"/>
              <a:chExt cx="2897017" cy="1895128"/>
            </a:xfrm>
          </p:grpSpPr>
          <p:pic>
            <p:nvPicPr>
              <p:cNvPr id="80" name="グラフィックス 79" descr="データベース 単色塗りつぶし">
                <a:extLst>
                  <a:ext uri="{FF2B5EF4-FFF2-40B4-BE49-F238E27FC236}">
                    <a16:creationId xmlns:a16="http://schemas.microsoft.com/office/drawing/2014/main" id="{06431580-17F3-3343-A2E3-B6BB9024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63937" y="6024291"/>
                <a:ext cx="1121189" cy="1121189"/>
              </a:xfrm>
              <a:prstGeom prst="rect">
                <a:avLst/>
              </a:prstGeom>
            </p:spPr>
          </p:pic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715718B4-473D-554A-AAA7-05B70847A017}"/>
                  </a:ext>
                </a:extLst>
              </p:cNvPr>
              <p:cNvSpPr txBox="1"/>
              <p:nvPr/>
            </p:nvSpPr>
            <p:spPr>
              <a:xfrm>
                <a:off x="1584859" y="7078163"/>
                <a:ext cx="2897017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検索対象となる</a:t>
                </a:r>
                <a:endParaRPr lang="en-US" altLang="ja-JP" sz="2400" dirty="0"/>
              </a:p>
              <a:p>
                <a:r>
                  <a:rPr lang="ja-JP" altLang="en-US" sz="2400"/>
                  <a:t>作品のデータセット</a:t>
                </a:r>
                <a:endParaRPr lang="en-US" altLang="ja-JP" sz="2400" dirty="0"/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ED7F2BF-6491-1B4D-96E8-5AA152D6B4FF}"/>
                </a:ext>
              </a:extLst>
            </p:cNvPr>
            <p:cNvGrpSpPr/>
            <p:nvPr/>
          </p:nvGrpSpPr>
          <p:grpSpPr>
            <a:xfrm>
              <a:off x="10464596" y="4687065"/>
              <a:ext cx="2466713" cy="1949269"/>
              <a:chOff x="7560834" y="6024291"/>
              <a:chExt cx="2466713" cy="1949269"/>
            </a:xfrm>
          </p:grpSpPr>
          <p:pic>
            <p:nvPicPr>
              <p:cNvPr id="83" name="図 82" descr="アイコン&#10;&#10;自動的に生成された説明">
                <a:extLst>
                  <a:ext uri="{FF2B5EF4-FFF2-40B4-BE49-F238E27FC236}">
                    <a16:creationId xmlns:a16="http://schemas.microsoft.com/office/drawing/2014/main" id="{9B457CB5-76D1-0D43-9EA6-26B01DBDA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762" y="6024291"/>
                <a:ext cx="1272858" cy="1272858"/>
              </a:xfrm>
              <a:prstGeom prst="rect">
                <a:avLst/>
              </a:prstGeom>
            </p:spPr>
          </p:pic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542310E-C5C2-6846-80A6-FBCA8B516446}"/>
                  </a:ext>
                </a:extLst>
              </p:cNvPr>
              <p:cNvSpPr txBox="1"/>
              <p:nvPr/>
            </p:nvSpPr>
            <p:spPr>
              <a:xfrm>
                <a:off x="7560834" y="7132304"/>
                <a:ext cx="2466713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類似動作を含む作品を提示</a:t>
                </a:r>
                <a:endParaRPr lang="en-US" altLang="ja-JP" sz="2400" dirty="0"/>
              </a:p>
            </p:txBody>
          </p:sp>
        </p:grpSp>
        <p:sp>
          <p:nvSpPr>
            <p:cNvPr id="2" name="右矢印 1">
              <a:extLst>
                <a:ext uri="{FF2B5EF4-FFF2-40B4-BE49-F238E27FC236}">
                  <a16:creationId xmlns:a16="http://schemas.microsoft.com/office/drawing/2014/main" id="{980FD8E6-EB6B-5F40-9AD1-864296A4C357}"/>
                </a:ext>
              </a:extLst>
            </p:cNvPr>
            <p:cNvSpPr/>
            <p:nvPr/>
          </p:nvSpPr>
          <p:spPr>
            <a:xfrm>
              <a:off x="2810185" y="3506108"/>
              <a:ext cx="735672" cy="741766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4" name="右矢印 33">
              <a:extLst>
                <a:ext uri="{FF2B5EF4-FFF2-40B4-BE49-F238E27FC236}">
                  <a16:creationId xmlns:a16="http://schemas.microsoft.com/office/drawing/2014/main" id="{4F8D4A95-0942-0949-82D8-EFFDE5038A54}"/>
                </a:ext>
              </a:extLst>
            </p:cNvPr>
            <p:cNvSpPr/>
            <p:nvPr/>
          </p:nvSpPr>
          <p:spPr>
            <a:xfrm>
              <a:off x="5888955" y="6918098"/>
              <a:ext cx="735672" cy="741766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5" name="右矢印 34">
              <a:extLst>
                <a:ext uri="{FF2B5EF4-FFF2-40B4-BE49-F238E27FC236}">
                  <a16:creationId xmlns:a16="http://schemas.microsoft.com/office/drawing/2014/main" id="{C64555F2-0894-0549-85ED-1532CC883FCD}"/>
                </a:ext>
              </a:extLst>
            </p:cNvPr>
            <p:cNvSpPr/>
            <p:nvPr/>
          </p:nvSpPr>
          <p:spPr>
            <a:xfrm>
              <a:off x="5706869" y="3505368"/>
              <a:ext cx="735672" cy="741766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7B7F025-EBB5-0E46-BD26-4D30F1C8187F}"/>
                </a:ext>
              </a:extLst>
            </p:cNvPr>
            <p:cNvGrpSpPr/>
            <p:nvPr/>
          </p:nvGrpSpPr>
          <p:grpSpPr>
            <a:xfrm>
              <a:off x="6332424" y="2758012"/>
              <a:ext cx="2897018" cy="2173759"/>
              <a:chOff x="8583388" y="2852610"/>
              <a:chExt cx="2897018" cy="2173759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405A1417-E9CE-D641-BB7E-0A5B77186151}"/>
                  </a:ext>
                </a:extLst>
              </p:cNvPr>
              <p:cNvGrpSpPr/>
              <p:nvPr/>
            </p:nvGrpSpPr>
            <p:grpSpPr>
              <a:xfrm>
                <a:off x="8950803" y="2852610"/>
                <a:ext cx="2159541" cy="1378962"/>
                <a:chOff x="8910708" y="3080885"/>
                <a:chExt cx="2159541" cy="1378962"/>
              </a:xfrm>
            </p:grpSpPr>
            <p:pic>
              <p:nvPicPr>
                <p:cNvPr id="37" name="グラフィックス 36" descr="データベース 単色塗りつぶし">
                  <a:extLst>
                    <a:ext uri="{FF2B5EF4-FFF2-40B4-BE49-F238E27FC236}">
                      <a16:creationId xmlns:a16="http://schemas.microsoft.com/office/drawing/2014/main" id="{393CB134-DA84-474D-AA3D-4338AD7BE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0708" y="3338658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3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47F5F3B6-4A29-4044-98D4-513C98C75D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8869" y="3227905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円形吹き出し 5">
                  <a:extLst>
                    <a:ext uri="{FF2B5EF4-FFF2-40B4-BE49-F238E27FC236}">
                      <a16:creationId xmlns:a16="http://schemas.microsoft.com/office/drawing/2014/main" id="{868BA8B4-F389-BD4F-9D64-280BB9BE85F3}"/>
                    </a:ext>
                  </a:extLst>
                </p:cNvPr>
                <p:cNvSpPr/>
                <p:nvPr/>
              </p:nvSpPr>
              <p:spPr>
                <a:xfrm>
                  <a:off x="10031897" y="3080885"/>
                  <a:ext cx="1038352" cy="998448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40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515AFC-6436-2E48-BAB1-A9700758C113}"/>
                  </a:ext>
                </a:extLst>
              </p:cNvPr>
              <p:cNvSpPr txBox="1"/>
              <p:nvPr/>
            </p:nvSpPr>
            <p:spPr>
              <a:xfrm>
                <a:off x="8583388" y="4185113"/>
                <a:ext cx="2897018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各作品の検出結果をデータセットに追加</a:t>
                </a:r>
                <a:endParaRPr kumimoji="0" lang="ja-JP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796B625F-12D3-4843-8FDB-EF388B4C7B6C}"/>
                </a:ext>
              </a:extLst>
            </p:cNvPr>
            <p:cNvGrpSpPr/>
            <p:nvPr/>
          </p:nvGrpSpPr>
          <p:grpSpPr>
            <a:xfrm>
              <a:off x="6292113" y="6265993"/>
              <a:ext cx="2897018" cy="2142164"/>
              <a:chOff x="4443656" y="3043803"/>
              <a:chExt cx="2897018" cy="2142164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3723CD13-7ADE-4F4C-B287-35D7C66E2389}"/>
                  </a:ext>
                </a:extLst>
              </p:cNvPr>
              <p:cNvGrpSpPr/>
              <p:nvPr/>
            </p:nvGrpSpPr>
            <p:grpSpPr>
              <a:xfrm>
                <a:off x="4845014" y="3043803"/>
                <a:ext cx="2068389" cy="1645592"/>
                <a:chOff x="4492845" y="3005726"/>
                <a:chExt cx="2068389" cy="1645592"/>
              </a:xfrm>
            </p:grpSpPr>
            <p:pic>
              <p:nvPicPr>
                <p:cNvPr id="45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58115BE8-9195-AE4C-8AC5-321F5F5A0D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8598" y="3005726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グラフィックス 45" descr="歩く 単色塗りつぶし">
                  <a:extLst>
                    <a:ext uri="{FF2B5EF4-FFF2-40B4-BE49-F238E27FC236}">
                      <a16:creationId xmlns:a16="http://schemas.microsoft.com/office/drawing/2014/main" id="{46AA669B-7237-D341-AE36-89C1EB3325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2845" y="3828522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47" name="グラフィックス 46" descr="歩く 単色塗りつぶし">
                  <a:extLst>
                    <a:ext uri="{FF2B5EF4-FFF2-40B4-BE49-F238E27FC236}">
                      <a16:creationId xmlns:a16="http://schemas.microsoft.com/office/drawing/2014/main" id="{06C8B967-6237-304C-A8DE-EB8E08271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8438" y="3823055"/>
                  <a:ext cx="822796" cy="822796"/>
                </a:xfrm>
                <a:prstGeom prst="rect">
                  <a:avLst/>
                </a:prstGeom>
              </p:spPr>
            </p:pic>
            <p:sp>
              <p:nvSpPr>
                <p:cNvPr id="48" name="右矢印 47">
                  <a:extLst>
                    <a:ext uri="{FF2B5EF4-FFF2-40B4-BE49-F238E27FC236}">
                      <a16:creationId xmlns:a16="http://schemas.microsoft.com/office/drawing/2014/main" id="{6797022D-A3D9-964A-81AB-6966C99D25AA}"/>
                    </a:ext>
                  </a:extLst>
                </p:cNvPr>
                <p:cNvSpPr/>
                <p:nvPr/>
              </p:nvSpPr>
              <p:spPr>
                <a:xfrm>
                  <a:off x="5333559" y="4004174"/>
                  <a:ext cx="478188" cy="460559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254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4000" b="0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B1AA5694-7C7D-4E46-A61A-BA1640D29997}"/>
                  </a:ext>
                </a:extLst>
              </p:cNvPr>
              <p:cNvSpPr txBox="1"/>
              <p:nvPr/>
            </p:nvSpPr>
            <p:spPr>
              <a:xfrm>
                <a:off x="4443656" y="4714043"/>
                <a:ext cx="2897018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ja-JP" altLang="en-US" sz="2400"/>
                  <a:t>動作を検出</a:t>
                </a:r>
                <a:endParaRPr kumimoji="0" lang="ja-JP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上矢印 18">
              <a:extLst>
                <a:ext uri="{FF2B5EF4-FFF2-40B4-BE49-F238E27FC236}">
                  <a16:creationId xmlns:a16="http://schemas.microsoft.com/office/drawing/2014/main" id="{9823D8B1-2ECD-FE49-A758-2F029B582CA8}"/>
                </a:ext>
              </a:extLst>
            </p:cNvPr>
            <p:cNvSpPr/>
            <p:nvPr/>
          </p:nvSpPr>
          <p:spPr>
            <a:xfrm>
              <a:off x="7403584" y="5057043"/>
              <a:ext cx="834887" cy="1070766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6937B69-FA2A-6248-A30A-6A3C7403A719}"/>
                </a:ext>
              </a:extLst>
            </p:cNvPr>
            <p:cNvSpPr txBox="1"/>
            <p:nvPr/>
          </p:nvSpPr>
          <p:spPr>
            <a:xfrm>
              <a:off x="8340203" y="5241072"/>
              <a:ext cx="133369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rPr>
                <a:t>類似動作</a:t>
              </a:r>
              <a:endPara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rPr>
                <a:t>を検索</a:t>
              </a:r>
            </a:p>
          </p:txBody>
        </p:sp>
        <p:sp>
          <p:nvSpPr>
            <p:cNvPr id="54" name="右矢印 53">
              <a:extLst>
                <a:ext uri="{FF2B5EF4-FFF2-40B4-BE49-F238E27FC236}">
                  <a16:creationId xmlns:a16="http://schemas.microsoft.com/office/drawing/2014/main" id="{A2DEAED8-E509-1742-A93E-E5C0063570E0}"/>
                </a:ext>
              </a:extLst>
            </p:cNvPr>
            <p:cNvSpPr/>
            <p:nvPr/>
          </p:nvSpPr>
          <p:spPr>
            <a:xfrm>
              <a:off x="9815375" y="5284426"/>
              <a:ext cx="735672" cy="741766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30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SIFT</a:t>
            </a:r>
            <a:r>
              <a:rPr lang="ja-JP" altLang="en-US"/>
              <a:t>特徴量を用いた画像認識の実践</a:t>
            </a:r>
            <a:endParaRPr lang="en-US" altLang="ja-JP" dirty="0"/>
          </a:p>
          <a:p>
            <a:r>
              <a:rPr lang="ja-JP" altLang="en-US"/>
              <a:t>動作の検出方法を検討</a:t>
            </a:r>
            <a:endParaRPr lang="en-US" altLang="ja-JP" dirty="0"/>
          </a:p>
          <a:p>
            <a:r>
              <a:rPr lang="ja-JP" altLang="en-US"/>
              <a:t>入力となるオブジェクト操作を複数パターン用意</a:t>
            </a:r>
            <a:endParaRPr lang="en-US" altLang="ja-JP" dirty="0"/>
          </a:p>
          <a:p>
            <a:r>
              <a:rPr lang="ja-JP" altLang="en-US"/>
              <a:t>検索対象となる作品データセットを用意</a:t>
            </a:r>
            <a:endParaRPr lang="en-US" altLang="ja-JP" dirty="0"/>
          </a:p>
          <a:p>
            <a:r>
              <a:rPr lang="ja-JP" altLang="en-US"/>
              <a:t>実際に入力に類似する作品を提示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論文執筆に向けての</a:t>
            </a:r>
            <a:r>
              <a:rPr kumimoji="1" lang="en-US" altLang="ja-JP" dirty="0" err="1"/>
              <a:t>ToDo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54CDC8-DB4D-6E40-B856-0855D85FC83B}"/>
              </a:ext>
            </a:extLst>
          </p:cNvPr>
          <p:cNvSpPr txBox="1"/>
          <p:nvPr/>
        </p:nvSpPr>
        <p:spPr>
          <a:xfrm>
            <a:off x="10842810" y="2473069"/>
            <a:ext cx="1356786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400"/>
              <a:t>進行中</a:t>
            </a: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D09A2B-5A07-DB43-A219-B96516048FAE}"/>
              </a:ext>
            </a:extLst>
          </p:cNvPr>
          <p:cNvSpPr txBox="1"/>
          <p:nvPr/>
        </p:nvSpPr>
        <p:spPr>
          <a:xfrm>
            <a:off x="10842810" y="3659290"/>
            <a:ext cx="1356786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進行中</a:t>
            </a: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FAEDAA-599B-D247-B894-5A71EDD1E6E7}"/>
              </a:ext>
            </a:extLst>
          </p:cNvPr>
          <p:cNvSpPr txBox="1"/>
          <p:nvPr/>
        </p:nvSpPr>
        <p:spPr>
          <a:xfrm>
            <a:off x="10842810" y="4795967"/>
            <a:ext cx="1356786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400"/>
              <a:t>未着手</a:t>
            </a: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47425C-CF24-E340-B800-F4DDB1C35400}"/>
              </a:ext>
            </a:extLst>
          </p:cNvPr>
          <p:cNvSpPr txBox="1"/>
          <p:nvPr/>
        </p:nvSpPr>
        <p:spPr>
          <a:xfrm>
            <a:off x="10842810" y="5954160"/>
            <a:ext cx="1356786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400"/>
              <a:t>進行中</a:t>
            </a: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1C6BF-45B9-A54C-B076-FF8723A54B9A}"/>
              </a:ext>
            </a:extLst>
          </p:cNvPr>
          <p:cNvSpPr txBox="1"/>
          <p:nvPr/>
        </p:nvSpPr>
        <p:spPr>
          <a:xfrm>
            <a:off x="10842810" y="7112353"/>
            <a:ext cx="1356786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400"/>
              <a:t>未着手</a:t>
            </a: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44043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793FD3-2BDF-4E4C-859F-6B3177433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SIFT</a:t>
            </a:r>
            <a:r>
              <a:rPr lang="ja-JP" altLang="en-US"/>
              <a:t>特徴量を用いて画像認識を行った</a:t>
            </a:r>
            <a:endParaRPr lang="en-US" altLang="ja-JP" dirty="0"/>
          </a:p>
          <a:p>
            <a:pPr lvl="1"/>
            <a:r>
              <a:rPr lang="ja-JP" altLang="en-US"/>
              <a:t>マッチングした特徴量の座標を</a:t>
            </a:r>
            <a:r>
              <a:rPr lang="en-US" altLang="ja-JP" dirty="0"/>
              <a:t>csv</a:t>
            </a:r>
            <a:r>
              <a:rPr lang="ja-JP" altLang="en-US"/>
              <a:t>に出力した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B4736F-61D4-D146-A7BA-E90D1819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進捗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en-US" altLang="ja-JP" dirty="0"/>
              <a:t>SIFT</a:t>
            </a:r>
            <a:r>
              <a:rPr lang="ja-JP" altLang="en-US"/>
              <a:t>特徴量を用いた画像認識の実践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873A9E-3A2A-4048-BC84-F7D1940416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9</a:t>
            </a:fld>
            <a:endParaRPr lang="en-US" altLang="ja-JP"/>
          </a:p>
        </p:txBody>
      </p:sp>
      <p:pic>
        <p:nvPicPr>
          <p:cNvPr id="1026" name="Picture 2" descr="keypoint">
            <a:extLst>
              <a:ext uri="{FF2B5EF4-FFF2-40B4-BE49-F238E27FC236}">
                <a16:creationId xmlns:a16="http://schemas.microsoft.com/office/drawing/2014/main" id="{C2E1FD62-8FFF-C242-9147-12C37220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7" y="4876799"/>
            <a:ext cx="6199914" cy="34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EEE35B9-32E5-3545-9D39-43B13BB1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76" y="4457447"/>
            <a:ext cx="5412658" cy="41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5C92E0B2-D3FC-F14D-8EB3-833F59CBA7FC}"/>
              </a:ext>
            </a:extLst>
          </p:cNvPr>
          <p:cNvSpPr/>
          <p:nvPr/>
        </p:nvSpPr>
        <p:spPr>
          <a:xfrm>
            <a:off x="796414" y="4183215"/>
            <a:ext cx="1194620" cy="383458"/>
          </a:xfrm>
          <a:prstGeom prst="wedgeRoundRectCallout">
            <a:avLst>
              <a:gd name="adj1" fmla="val -1080"/>
              <a:gd name="adj2" fmla="val 8173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template</a:t>
            </a:r>
            <a:endParaRPr kumimoji="0" lang="ja-JP" alt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D3D1F0FB-B8C1-0A4E-B07F-E0C36D19FDBE}"/>
              </a:ext>
            </a:extLst>
          </p:cNvPr>
          <p:cNvSpPr/>
          <p:nvPr/>
        </p:nvSpPr>
        <p:spPr>
          <a:xfrm>
            <a:off x="5368413" y="4183215"/>
            <a:ext cx="1372968" cy="383458"/>
          </a:xfrm>
          <a:prstGeom prst="wedgeRoundRectCallout">
            <a:avLst>
              <a:gd name="adj1" fmla="val -39352"/>
              <a:gd name="adj2" fmla="val 8173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screenshot</a:t>
            </a:r>
            <a:endParaRPr kumimoji="0" lang="ja-JP" altLang="en-US" sz="2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06780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4" id="{228C0F11-B848-8649-80EB-392699BBA224}" vid="{E1518F9B-EAC0-E44A-88CF-625ADDF5789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687</TotalTime>
  <Words>611</Words>
  <Application>Microsoft Macintosh PowerPoint</Application>
  <PresentationFormat>ユーザー設定</PresentationFormat>
  <Paragraphs>87</Paragraphs>
  <Slides>12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HGPGothicE</vt:lpstr>
      <vt:lpstr>ＭＳ Ｐゴシック</vt:lpstr>
      <vt:lpstr>ＭＳ Ｐゴシック</vt:lpstr>
      <vt:lpstr>Arial</vt:lpstr>
      <vt:lpstr>Helvetica</vt:lpstr>
      <vt:lpstr>Helvetica Light</vt:lpstr>
      <vt:lpstr>Helvetica Neue</vt:lpstr>
      <vt:lpstr>Wingdings</vt:lpstr>
      <vt:lpstr>White</vt:lpstr>
      <vt:lpstr>前回（11/9）のミーティング後のToDo</vt:lpstr>
      <vt:lpstr>発表内容 - 背景：プログラミングの学習</vt:lpstr>
      <vt:lpstr>発表内容 - 背景：ビジュアルプログラミング言語「Scratch」</vt:lpstr>
      <vt:lpstr>発表内容 - 課題</vt:lpstr>
      <vt:lpstr>発表内容 - 目的</vt:lpstr>
      <vt:lpstr>発表内容 - アプローチ</vt:lpstr>
      <vt:lpstr>本研究の流れ</vt:lpstr>
      <vt:lpstr>論文執筆に向けてのToDo</vt:lpstr>
      <vt:lpstr>進捗 - SIFT特徴量を用いた画像認識の実践</vt:lpstr>
      <vt:lpstr>進捗 - SIFT特徴量を用いた画像認識の実践</vt:lpstr>
      <vt:lpstr>進捗 -検索対象となる作品データセットを用意</vt:lpstr>
      <vt:lpstr>本日議論したいこと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研究ToDo</dc:title>
  <dc:creator>福地　ユキ</dc:creator>
  <cp:lastModifiedBy>福地　ユキ</cp:lastModifiedBy>
  <cp:revision>24</cp:revision>
  <dcterms:created xsi:type="dcterms:W3CDTF">2020-12-14T16:30:14Z</dcterms:created>
  <dcterms:modified xsi:type="dcterms:W3CDTF">2020-12-22T06:56:14Z</dcterms:modified>
</cp:coreProperties>
</file>