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6" r:id="rId2"/>
    <p:sldId id="269" r:id="rId3"/>
    <p:sldId id="270" r:id="rId4"/>
    <p:sldId id="271" r:id="rId5"/>
    <p:sldId id="279" r:id="rId6"/>
    <p:sldId id="272" r:id="rId7"/>
    <p:sldId id="273" r:id="rId8"/>
    <p:sldId id="274" r:id="rId9"/>
    <p:sldId id="275" r:id="rId10"/>
    <p:sldId id="276" r:id="rId11"/>
    <p:sldId id="278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FCA402"/>
    <a:srgbClr val="747374"/>
    <a:srgbClr val="2A3D5B"/>
    <a:srgbClr val="CCCAC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1"/>
    <p:restoredTop sz="94963"/>
  </p:normalViewPr>
  <p:slideViewPr>
    <p:cSldViewPr snapToGrid="0" snapToObjects="1" showGuides="1">
      <p:cViewPr varScale="1">
        <p:scale>
          <a:sx n="64" d="100"/>
          <a:sy n="64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3" name="Shape 4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43B6C1-8BA7-FE43-8B3A-879E363DF7AA}"/>
              </a:ext>
            </a:extLst>
          </p:cNvPr>
          <p:cNvSpPr/>
          <p:nvPr userDrawn="1"/>
        </p:nvSpPr>
        <p:spPr>
          <a:xfrm>
            <a:off x="12406313" y="8961601"/>
            <a:ext cx="598487" cy="792000"/>
          </a:xfrm>
          <a:prstGeom prst="rect">
            <a:avLst/>
          </a:prstGeom>
          <a:solidFill>
            <a:schemeClr val="tx2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B752D349-1E3B-4E49-B4D7-BB5D34BA6A65}"/>
              </a:ext>
            </a:extLst>
          </p:cNvPr>
          <p:cNvSpPr/>
          <p:nvPr userDrawn="1"/>
        </p:nvSpPr>
        <p:spPr>
          <a:xfrm flipH="1">
            <a:off x="11807823" y="8961601"/>
            <a:ext cx="598487" cy="792000"/>
          </a:xfrm>
          <a:prstGeom prst="rtTriangle">
            <a:avLst/>
          </a:prstGeom>
          <a:solidFill>
            <a:schemeClr val="tx2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3A8A8CD-AF67-4C48-A6B6-41D5E50155AC}"/>
              </a:ext>
            </a:extLst>
          </p:cNvPr>
          <p:cNvSpPr/>
          <p:nvPr userDrawn="1"/>
        </p:nvSpPr>
        <p:spPr>
          <a:xfrm>
            <a:off x="0" y="9321600"/>
            <a:ext cx="12406313" cy="432000"/>
          </a:xfrm>
          <a:prstGeom prst="rect">
            <a:avLst/>
          </a:prstGeom>
          <a:solidFill>
            <a:schemeClr val="tx2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5" name="Body Level One…"/>
          <p:cNvSpPr txBox="1">
            <a:spLocks noGrp="1"/>
          </p:cNvSpPr>
          <p:nvPr>
            <p:ph type="body" idx="1"/>
          </p:nvPr>
        </p:nvSpPr>
        <p:spPr>
          <a:xfrm>
            <a:off x="598410" y="2220687"/>
            <a:ext cx="11807980" cy="6740914"/>
          </a:xfrm>
          <a:prstGeom prst="rect">
            <a:avLst/>
          </a:prstGeom>
        </p:spPr>
        <p:txBody>
          <a:bodyPr anchor="t"/>
          <a:lstStyle>
            <a:lvl1pPr marL="406400" indent="-406400">
              <a:lnSpc>
                <a:spcPct val="120000"/>
              </a:lnSpc>
              <a:buSzPct val="40000"/>
              <a:buFont typeface="Wingdings" pitchFamily="2" charset="2"/>
              <a:buChar char="n"/>
              <a:defRPr sz="3600">
                <a:latin typeface="ＭＳ Ｐゴシック"/>
                <a:ea typeface="ＭＳ Ｐゴシック"/>
                <a:cs typeface="ＭＳ Ｐゴシック"/>
                <a:sym typeface="ＭＳ Ｐゴシック"/>
              </a:defRPr>
            </a:lvl1pPr>
            <a:lvl2pPr marL="812800" indent="-368300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40000"/>
              <a:buFont typeface="Wingdings" pitchFamily="2" charset="2"/>
              <a:buChar char="u"/>
              <a:defRPr sz="320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2pPr>
            <a:lvl3pPr marL="1257300" indent="-368300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40000"/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3pPr>
            <a:lvl4pPr marL="1701800" indent="-368300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40000"/>
              <a:buBlip>
                <a:blip r:embed="rId2"/>
              </a:buBlip>
              <a:defRPr sz="240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4pPr>
            <a:lvl5pPr marL="2146300" indent="-368300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40000"/>
              <a:buBlip>
                <a:blip r:embed="rId2"/>
              </a:buBlip>
              <a:defRPr sz="200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196" name="Rectangle"/>
          <p:cNvSpPr/>
          <p:nvPr/>
        </p:nvSpPr>
        <p:spPr>
          <a:xfrm>
            <a:off x="-933" y="0"/>
            <a:ext cx="13006666" cy="1872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98410" y="38097"/>
            <a:ext cx="11807980" cy="1800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algn="l">
              <a:lnSpc>
                <a:spcPct val="110000"/>
              </a:lnSpc>
              <a:defRPr sz="4400" b="0">
                <a:solidFill>
                  <a:srgbClr val="FFFFFF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r>
              <a:rPr lang="ja-JP" altLang="en-US"/>
              <a:t>マスタータイトルの書式設定</a:t>
            </a:r>
            <a:endParaRPr/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8580" y="9070476"/>
            <a:ext cx="602729" cy="595035"/>
          </a:xfrm>
          <a:prstGeom prst="rect">
            <a:avLst/>
          </a:prstGeom>
        </p:spPr>
        <p:txBody>
          <a:bodyPr anchor="ctr" anchorCtr="1"/>
          <a:lstStyle>
            <a:lvl1pPr algn="ctr">
              <a:defRPr sz="3200" b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  <a:sym typeface="HGPGothicE"/>
              </a:defRPr>
            </a:lvl1pPr>
          </a:lstStyle>
          <a:p>
            <a:fld id="{86CB4B4D-7CA3-9044-876B-883B54F8677D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98" name="Wakayama University"/>
          <p:cNvSpPr txBox="1"/>
          <p:nvPr/>
        </p:nvSpPr>
        <p:spPr>
          <a:xfrm>
            <a:off x="621393" y="9329884"/>
            <a:ext cx="4974119" cy="41036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 anchorCtr="0">
            <a:spAutoFit/>
          </a:bodyPr>
          <a:lstStyle>
            <a:lvl1pPr>
              <a:defRPr sz="2800">
                <a:solidFill>
                  <a:srgbClr val="DCDEE0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pPr algn="l"/>
            <a:r>
              <a:rPr lang="en-US" sz="2000" b="1">
                <a:solidFill>
                  <a:schemeClr val="bg2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Social Software Engineering Laboratory</a:t>
            </a:r>
            <a:endParaRPr sz="2000" b="1">
              <a:solidFill>
                <a:schemeClr val="bg2"/>
              </a:solidFill>
              <a:latin typeface="Arial" panose="020B0604020202020204" pitchFamily="34" charset="0"/>
              <a:ea typeface="HGPGothicE" panose="020B09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8B56617-2870-1D42-8CDB-E10D0F4FB2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6446" y="9344749"/>
            <a:ext cx="362488" cy="38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9661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77">
          <p15:clr>
            <a:srgbClr val="FBAE40"/>
          </p15:clr>
        </p15:guide>
        <p15:guide id="2" pos="7815">
          <p15:clr>
            <a:srgbClr val="FBAE40"/>
          </p15:clr>
        </p15:guide>
        <p15:guide id="3" orient="horz" pos="1394">
          <p15:clr>
            <a:srgbClr val="FBAE40"/>
          </p15:clr>
        </p15:guide>
        <p15:guide id="4" orient="horz" pos="56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8402948F-ECD5-D14F-95D5-70424AED8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410" y="0"/>
            <a:ext cx="11807980" cy="1980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algn="l">
              <a:lnSpc>
                <a:spcPts val="6600"/>
              </a:lnSpc>
              <a:defRPr sz="4400">
                <a:solidFill>
                  <a:schemeClr val="tx1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7" name="Wakayama University">
            <a:extLst>
              <a:ext uri="{FF2B5EF4-FFF2-40B4-BE49-F238E27FC236}">
                <a16:creationId xmlns:a16="http://schemas.microsoft.com/office/drawing/2014/main" id="{26D70164-9862-074A-8D8F-5155FAD7FCF6}"/>
              </a:ext>
            </a:extLst>
          </p:cNvPr>
          <p:cNvSpPr txBox="1"/>
          <p:nvPr userDrawn="1"/>
        </p:nvSpPr>
        <p:spPr>
          <a:xfrm>
            <a:off x="621393" y="9329884"/>
            <a:ext cx="4974119" cy="41036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 anchorCtr="0">
            <a:spAutoFit/>
          </a:bodyPr>
          <a:lstStyle>
            <a:lvl1pPr>
              <a:defRPr sz="2800">
                <a:solidFill>
                  <a:srgbClr val="DCDEE0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pPr algn="l"/>
            <a:r>
              <a:rPr lang="en-US" sz="2000" b="1">
                <a:solidFill>
                  <a:schemeClr val="tx2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Social Software Engineering Laboratory</a:t>
            </a:r>
            <a:endParaRPr sz="2000" b="1">
              <a:solidFill>
                <a:schemeClr val="tx2"/>
              </a:solidFill>
              <a:latin typeface="Arial" panose="020B0604020202020204" pitchFamily="34" charset="0"/>
              <a:ea typeface="HGPGothicE" panose="020B09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D594873-34BE-3140-9B7B-53AFE64AA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6" y="9333417"/>
            <a:ext cx="371307" cy="38107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A245E9B-87DF-6A44-9C63-200D26BA9E6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328580" y="9070476"/>
            <a:ext cx="602729" cy="595035"/>
          </a:xfrm>
          <a:prstGeom prst="rect">
            <a:avLst/>
          </a:prstGeom>
        </p:spPr>
        <p:txBody>
          <a:bodyPr anchor="ctr" anchorCtr="1"/>
          <a:lstStyle>
            <a:lvl1pPr algn="ctr">
              <a:defRPr sz="3200" b="0">
                <a:solidFill>
                  <a:schemeClr val="tx2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  <a:sym typeface="HGPGothicE"/>
              </a:defRPr>
            </a:lvl1pPr>
          </a:lstStyle>
          <a:p>
            <a:fld id="{86CB4B4D-7CA3-9044-876B-883B54F8677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533254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>
            <a:extLst>
              <a:ext uri="{FF2B5EF4-FFF2-40B4-BE49-F238E27FC236}">
                <a16:creationId xmlns:a16="http://schemas.microsoft.com/office/drawing/2014/main" id="{4BF08B79-8C2A-E949-B016-C1E47549E8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137" y="3797300"/>
            <a:ext cx="10862527" cy="2159001"/>
          </a:xfrm>
          <a:prstGeom prst="rect">
            <a:avLst/>
          </a:prstGeom>
          <a:effectLst/>
        </p:spPr>
        <p:txBody>
          <a:bodyPr/>
          <a:lstStyle>
            <a:lvl1pPr>
              <a:lnSpc>
                <a:spcPts val="19600"/>
              </a:lnSpc>
              <a:defRPr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84500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"/>
          <p:cNvGrpSpPr/>
          <p:nvPr userDrawn="1"/>
        </p:nvGrpSpPr>
        <p:grpSpPr>
          <a:xfrm>
            <a:off x="-656415" y="-2204025"/>
            <a:ext cx="14492709" cy="13923904"/>
            <a:chOff x="0" y="0"/>
            <a:chExt cx="14492707" cy="13923903"/>
          </a:xfrm>
        </p:grpSpPr>
        <p:pic>
          <p:nvPicPr>
            <p:cNvPr id="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726267" y="485084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5515" y="337047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125049" y="295949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4297" y="147911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542420" y="185100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51668" y="37063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2348" y="749960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319253" y="598013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8099631" y="1085053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08879" y="937015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915784" y="785069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5032" y="637031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9320454" y="672717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9702" y="524679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9136607" y="372732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5855" y="224695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3066" y="1124647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9509971" y="972701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19219" y="824663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0723272" y="561058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32520" y="413020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0539425" y="261074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48673" y="113036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1096636" y="1161026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05884" y="1012988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0912789" y="861042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22037" y="713004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1938426" y="148037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47674" y="0"/>
              <a:ext cx="1854201" cy="191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2311790" y="748005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21038" y="599968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2127943" y="448021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7191" y="299984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14623" y="1200620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2521528" y="1048674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30776" y="900636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6028" y="1050157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492933" y="898211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1618" y="861032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878523" y="709086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5297" y="1161230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052202" y="1009283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656861" y="1198089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2578" y="6724146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6257" y="972611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443162" y="8206656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848" y="7834875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828752" y="631541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5527" y="1083684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2002432" y="9317384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607089" y="1120543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3586" y="72997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07266" y="373194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114170" y="221248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2856" y="1840705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499761" y="32124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6535" y="484267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673440" y="3323214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278098" y="521126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450" y="894489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95355" y="742543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129" y="1194687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69034" y="1042741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458" y="295073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6363" y="143126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137" y="595270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240042" y="443323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9585" y="262016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3264" y="562213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720169" y="410267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514266" y="109355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237495" y="4472014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" name="Rectangle"/>
            <p:cNvSpPr/>
            <p:nvPr/>
          </p:nvSpPr>
          <p:spPr>
            <a:xfrm>
              <a:off x="0" y="1378773"/>
              <a:ext cx="14492708" cy="11427254"/>
            </a:xfrm>
            <a:prstGeom prst="rect">
              <a:avLst/>
            </a:prstGeom>
            <a:solidFill>
              <a:srgbClr val="FFFFFF">
                <a:alpha val="8739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9" r:id="rId2"/>
    <p:sldLayoutId id="2147483657" r:id="rId3"/>
  </p:sldLayoutIdLst>
  <p:transition spd="med"/>
  <p:hf hdr="0" ftr="0" dt="0"/>
  <p:txStyles>
    <p:title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‣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C80F2940-2A0B-1640-B93F-9B29828E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本日お話しすること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CAFE47-AA31-964C-83EB-506085BA01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5" name="テキスト プレースホルダー 1">
            <a:extLst>
              <a:ext uri="{FF2B5EF4-FFF2-40B4-BE49-F238E27FC236}">
                <a16:creationId xmlns:a16="http://schemas.microsoft.com/office/drawing/2014/main" id="{0E4E5640-4557-E54D-BE49-E065EE0F6916}"/>
              </a:ext>
            </a:extLst>
          </p:cNvPr>
          <p:cNvSpPr txBox="1">
            <a:spLocks/>
          </p:cNvSpPr>
          <p:nvPr/>
        </p:nvSpPr>
        <p:spPr>
          <a:xfrm>
            <a:off x="598410" y="2220687"/>
            <a:ext cx="11807980" cy="6740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06400" marR="0" indent="-406400" algn="l" defTabSz="584200" rtl="0" eaLnBrk="1" latinLnBrk="0" hangingPunct="1">
              <a:lnSpc>
                <a:spcPct val="120000"/>
              </a:lnSpc>
              <a:spcBef>
                <a:spcPts val="4200"/>
              </a:spcBef>
              <a:spcAft>
                <a:spcPts val="0"/>
              </a:spcAft>
              <a:buClrTx/>
              <a:buSzPct val="40000"/>
              <a:buFont typeface="Wingdings" pitchFamily="2" charset="2"/>
              <a:buChar char="n"/>
              <a:tabLst/>
              <a:defRPr kumimoji="1"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ＭＳ Ｐゴシック"/>
                <a:ea typeface="ＭＳ Ｐゴシック"/>
                <a:cs typeface="ＭＳ Ｐゴシック"/>
                <a:sym typeface="ＭＳ Ｐゴシック"/>
              </a:defRPr>
            </a:lvl1pPr>
            <a:lvl2pPr marL="812800" marR="0" indent="-368300" algn="l" defTabSz="5842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40000"/>
              <a:buFont typeface="Wingdings" pitchFamily="2" charset="2"/>
              <a:buChar char="u"/>
              <a:tabLst/>
              <a:defRPr kumimoji="1"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2pPr>
            <a:lvl3pPr marL="1257300" marR="0" indent="-368300" algn="l" defTabSz="5842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40000"/>
              <a:buFont typeface="Wingdings" pitchFamily="2" charset="2"/>
              <a:buChar char="Ø"/>
              <a:tabLst/>
              <a:defRPr kumimoji="1"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3pPr>
            <a:lvl4pPr marL="1701800" marR="0" indent="-368300" algn="l" defTabSz="5842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40000"/>
              <a:buFontTx/>
              <a:buBlip>
                <a:blip r:embed="rId2"/>
              </a:buBlip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4pPr>
            <a:lvl5pPr marL="2146300" marR="0" indent="-368300" algn="l" defTabSz="5842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40000"/>
              <a:buFontTx/>
              <a:buBlip>
                <a:blip r:embed="rId2"/>
              </a:buBlip>
              <a:tabLst/>
              <a:defRPr kumimoji="1"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5pPr>
            <a:lvl6pPr marL="26670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kumimoji="1"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ja-JP" altLang="en-US"/>
              <a:t>現状報告</a:t>
            </a:r>
            <a:endParaRPr lang="en-US" altLang="ja-JP" dirty="0"/>
          </a:p>
          <a:p>
            <a:pPr lvl="1"/>
            <a:r>
              <a:rPr lang="ja-JP" altLang="en-US"/>
              <a:t>オブジェクト特定</a:t>
            </a:r>
            <a:endParaRPr lang="en-US" altLang="ja-JP" dirty="0"/>
          </a:p>
          <a:p>
            <a:pPr lvl="1"/>
            <a:r>
              <a:rPr lang="ja-JP" altLang="en-US"/>
              <a:t>座標位置の時系列データ取得</a:t>
            </a:r>
            <a:endParaRPr lang="en-US" altLang="ja-JP" dirty="0"/>
          </a:p>
          <a:p>
            <a:pPr lvl="1"/>
            <a:r>
              <a:rPr lang="ja-JP" altLang="en-US"/>
              <a:t>作品に含まれる動作をクラスタリング</a:t>
            </a:r>
            <a:endParaRPr lang="en-US" altLang="ja-JP" dirty="0"/>
          </a:p>
          <a:p>
            <a:r>
              <a:rPr lang="ja-JP" altLang="en-US"/>
              <a:t>方針</a:t>
            </a:r>
            <a:endParaRPr lang="en-US" altLang="ja-JP" dirty="0"/>
          </a:p>
          <a:p>
            <a:pPr lvl="1"/>
            <a:r>
              <a:rPr lang="ja-JP" altLang="en-US"/>
              <a:t>手法の評価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667961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54B816B-2182-104F-9B76-B6928F9B3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類似の閾値を決定</a:t>
            </a:r>
            <a:endParaRPr lang="en-US" altLang="ja-JP" dirty="0"/>
          </a:p>
          <a:p>
            <a:pPr lvl="1"/>
            <a:r>
              <a:rPr lang="ja-JP" altLang="en-US"/>
              <a:t>いくつかの閾値でクラスタリングを試し，目視で各クラスタに含まれる動作を確認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77EB08E-3C30-FB48-A78C-85165DE1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手法の評価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758EA3-7949-AE45-83DD-8A2DAF5173B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161687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B5D81B0-66A0-4844-B464-38653A01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補助スライド</a:t>
            </a:r>
            <a:br>
              <a:rPr kumimoji="1" lang="en-US" altLang="ja-JP" dirty="0"/>
            </a:br>
            <a:r>
              <a:rPr kumimoji="1" lang="en-US" altLang="ja-JP" dirty="0"/>
              <a:t>- DTW</a:t>
            </a:r>
            <a:r>
              <a:rPr kumimoji="1" lang="ja-JP" altLang="en-US"/>
              <a:t>のアルゴリズム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22B18C-2F76-5740-B43E-AC3D58158DC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11</a:t>
            </a:fld>
            <a:endParaRPr lang="en-US" altLang="ja-JP"/>
          </a:p>
        </p:txBody>
      </p:sp>
      <p:pic>
        <p:nvPicPr>
          <p:cNvPr id="6146" name="Picture 2" descr="MicrosoftTeams-image (1)">
            <a:extLst>
              <a:ext uri="{FF2B5EF4-FFF2-40B4-BE49-F238E27FC236}">
                <a16:creationId xmlns:a16="http://schemas.microsoft.com/office/drawing/2014/main" id="{C3148FDE-B833-DF45-81C0-B2A580958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20788" r="57910" b="73097"/>
          <a:stretch/>
        </p:blipFill>
        <p:spPr bwMode="auto">
          <a:xfrm>
            <a:off x="1669774" y="3200400"/>
            <a:ext cx="3570215" cy="7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icrosoftTeams-image (1)">
            <a:extLst>
              <a:ext uri="{FF2B5EF4-FFF2-40B4-BE49-F238E27FC236}">
                <a16:creationId xmlns:a16="http://schemas.microsoft.com/office/drawing/2014/main" id="{777B933A-DA05-9445-A032-DD6110165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 t="28739" r="50000" b="46393"/>
          <a:stretch/>
        </p:blipFill>
        <p:spPr bwMode="auto">
          <a:xfrm>
            <a:off x="1303812" y="5041034"/>
            <a:ext cx="4302138" cy="306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icrosoftTeams-image (1)">
            <a:extLst>
              <a:ext uri="{FF2B5EF4-FFF2-40B4-BE49-F238E27FC236}">
                <a16:creationId xmlns:a16="http://schemas.microsoft.com/office/drawing/2014/main" id="{23A5A5B7-3B9F-2547-911F-B8008C7A4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8" t="53471" r="48673" b="23971"/>
          <a:stretch/>
        </p:blipFill>
        <p:spPr bwMode="auto">
          <a:xfrm>
            <a:off x="7060633" y="5041034"/>
            <a:ext cx="4302138" cy="309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icrosoftTeams-image (1)">
            <a:extLst>
              <a:ext uri="{FF2B5EF4-FFF2-40B4-BE49-F238E27FC236}">
                <a16:creationId xmlns:a16="http://schemas.microsoft.com/office/drawing/2014/main" id="{6960902A-FA64-D445-9432-B6D2217EB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3" t="75573" r="40548" b="13787"/>
          <a:stretch/>
        </p:blipFill>
        <p:spPr bwMode="auto">
          <a:xfrm>
            <a:off x="6472655" y="2848406"/>
            <a:ext cx="5478239" cy="145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862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BB1219E-DA73-1445-8E1A-35B0AF6DA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742950">
              <a:buSzPct val="100000"/>
              <a:buFont typeface="+mj-lt"/>
              <a:buAutoNum type="arabicPeriod"/>
            </a:pPr>
            <a:r>
              <a:rPr lang="ja-JP" altLang="en-US"/>
              <a:t>全てのデフォルト画像を保存</a:t>
            </a:r>
            <a:endParaRPr lang="en-US" altLang="ja-JP" dirty="0"/>
          </a:p>
          <a:p>
            <a:pPr marL="742950" indent="-742950">
              <a:buSzPct val="100000"/>
              <a:buFont typeface="+mj-lt"/>
              <a:buAutoNum type="arabicPeriod"/>
            </a:pPr>
            <a:r>
              <a:rPr kumimoji="1" lang="ja-JP" altLang="en-US"/>
              <a:t>各作品で使われている画像名を取得</a:t>
            </a:r>
            <a:endParaRPr kumimoji="1" lang="en-US" altLang="ja-JP" dirty="0"/>
          </a:p>
          <a:p>
            <a:pPr marL="742950" indent="-742950">
              <a:buSzPct val="100000"/>
              <a:buFont typeface="+mj-lt"/>
              <a:buAutoNum type="arabicPeriod"/>
            </a:pPr>
            <a:r>
              <a:rPr lang="ja-JP" altLang="en-US"/>
              <a:t>「２」と名前が一致するデフォルト画像をオブジェクトとして特定</a:t>
            </a:r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FF33640-A0E7-A14D-AA34-20BE15BF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オブジェクト特定</a:t>
            </a:r>
            <a:br>
              <a:rPr lang="en-US" altLang="ja-JP" dirty="0"/>
            </a:br>
            <a:r>
              <a:rPr lang="en-US" altLang="ja-JP" dirty="0"/>
              <a:t>- Scratch</a:t>
            </a:r>
            <a:r>
              <a:rPr lang="ja-JP" altLang="en-US"/>
              <a:t>のデフォルト画像を利用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3727E8-AC9A-E84F-8ABB-3431DDC926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2</a:t>
            </a:fld>
            <a:endParaRPr lang="en-US" altLang="ja-JP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BC53FC1-ACEB-C748-9395-EA92F13CD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40"/>
          <a:stretch/>
        </p:blipFill>
        <p:spPr>
          <a:xfrm>
            <a:off x="8647043" y="-60115"/>
            <a:ext cx="4357757" cy="1935377"/>
          </a:xfrm>
          <a:prstGeom prst="rect">
            <a:avLst/>
          </a:prstGeom>
        </p:spPr>
      </p:pic>
      <p:pic>
        <p:nvPicPr>
          <p:cNvPr id="4098" name="Picture 2" descr="duck">
            <a:extLst>
              <a:ext uri="{FF2B5EF4-FFF2-40B4-BE49-F238E27FC236}">
                <a16:creationId xmlns:a16="http://schemas.microsoft.com/office/drawing/2014/main" id="{44EA9E0B-830E-3244-A850-23B2641B3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13" y="5547738"/>
            <a:ext cx="9106599" cy="341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6715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322A2-375C-F64F-9ADD-58AA88869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画像認識によって検出される</a:t>
            </a:r>
            <a:r>
              <a:rPr kumimoji="1" lang="en-US" altLang="ja-JP" dirty="0"/>
              <a:t>4</a:t>
            </a:r>
            <a:r>
              <a:rPr kumimoji="1" lang="ja-JP" altLang="en-US"/>
              <a:t>点から計算される中心点を，各フレームにおけるオブジェクトの座標位置として取得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CB4D42E-AE6C-1F43-85A7-9874E854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座標位置の時系列データ取得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3754B7-4BB3-F244-BBF1-EAD8FE1B3E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3</a:t>
            </a:fld>
            <a:endParaRPr lang="en-US" altLang="ja-JP"/>
          </a:p>
        </p:txBody>
      </p:sp>
      <p:pic>
        <p:nvPicPr>
          <p:cNvPr id="5" name="Picture 2" descr="duck">
            <a:extLst>
              <a:ext uri="{FF2B5EF4-FFF2-40B4-BE49-F238E27FC236}">
                <a16:creationId xmlns:a16="http://schemas.microsoft.com/office/drawing/2014/main" id="{99DD0E7C-F5E3-354B-9AA9-E0B2760F1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13" y="5547738"/>
            <a:ext cx="9106599" cy="341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0141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E4492CC-3446-1F42-B8DF-6BD3E6A8F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742950">
              <a:buSzPct val="100000"/>
              <a:buFont typeface="+mj-lt"/>
              <a:buAutoNum type="arabicPeriod"/>
            </a:pPr>
            <a:r>
              <a:rPr lang="ja-JP" altLang="en-US"/>
              <a:t>以下のいずれかに該当する場合，各作品の時系列データを別の動作（別の時系列データ）として分割する</a:t>
            </a:r>
            <a:endParaRPr lang="en-US" altLang="ja-JP" dirty="0"/>
          </a:p>
          <a:p>
            <a:pPr marL="1149350" lvl="1" indent="-742950">
              <a:buSzPct val="100000"/>
              <a:buFont typeface="+mj-lt"/>
              <a:buAutoNum type="alphaLcPeriod"/>
            </a:pPr>
            <a:r>
              <a:rPr kumimoji="1" lang="ja-JP" altLang="en-US"/>
              <a:t>オブジェクトが変わっている場合</a:t>
            </a:r>
            <a:endParaRPr kumimoji="1" lang="en-US" altLang="ja-JP" dirty="0"/>
          </a:p>
          <a:p>
            <a:pPr marL="1149350" lvl="1" indent="-742950">
              <a:buSzPct val="100000"/>
              <a:buFont typeface="+mj-lt"/>
              <a:buAutoNum type="alphaLcPeriod"/>
            </a:pPr>
            <a:r>
              <a:rPr lang="ja-JP" altLang="en-US"/>
              <a:t>フレームから消えた場合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1A90350-E6BA-9B4F-8E76-905A6E60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作品に含まれる動作をクラスタリング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D4BC35-1903-F942-9C43-A596AF57C79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4</a:t>
            </a:fld>
            <a:endParaRPr lang="en-US" altLang="ja-JP"/>
          </a:p>
        </p:txBody>
      </p:sp>
      <p:pic>
        <p:nvPicPr>
          <p:cNvPr id="6" name="Picture 2" descr="MicrosoftTeams-image">
            <a:extLst>
              <a:ext uri="{FF2B5EF4-FFF2-40B4-BE49-F238E27FC236}">
                <a16:creationId xmlns:a16="http://schemas.microsoft.com/office/drawing/2014/main" id="{C60367D5-7941-8E4B-9E00-A3719B7F1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1" t="22768" r="13345" b="26595"/>
          <a:stretch/>
        </p:blipFill>
        <p:spPr bwMode="auto">
          <a:xfrm>
            <a:off x="8328991" y="3701148"/>
            <a:ext cx="3578087" cy="526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967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AA3952A-9480-8745-9B58-D62571F4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0" indent="-742950">
              <a:buSzPct val="100000"/>
              <a:buFont typeface="+mj-lt"/>
              <a:buAutoNum type="arabicPeriod" startAt="2"/>
            </a:pPr>
            <a:r>
              <a:rPr lang="en-US" altLang="ja-JP" dirty="0"/>
              <a:t>DTW</a:t>
            </a:r>
            <a:r>
              <a:rPr lang="ja-JP" altLang="en-US"/>
              <a:t>による</a:t>
            </a:r>
            <a:r>
              <a:rPr lang="en-US" altLang="ja-JP" dirty="0" err="1"/>
              <a:t>TimeSeriesKMeans</a:t>
            </a:r>
            <a:r>
              <a:rPr lang="ja-JP" altLang="en-US"/>
              <a:t>を用いて，動作をクラスタリング</a:t>
            </a:r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0F30828-5BFE-F841-8148-27AAEC8D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作品に含まれる動作をクラスタリング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368337-257B-BD48-9C38-CEAC5047D07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5</a:t>
            </a:fld>
            <a:endParaRPr lang="en-US" altLang="ja-JP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B5ED9E0-AB89-A24A-AF1E-4ADD29F5AC22}"/>
              </a:ext>
            </a:extLst>
          </p:cNvPr>
          <p:cNvSpPr/>
          <p:nvPr/>
        </p:nvSpPr>
        <p:spPr>
          <a:xfrm>
            <a:off x="598410" y="6310400"/>
            <a:ext cx="11807980" cy="2445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ja-JP" altLang="en-US" sz="3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作品同士の比較から類似動作を抽出することで，作品に含まれる動作を知る</a:t>
            </a: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ja-JP" altLang="en-US" sz="3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また，複雑な動作のクラスタができれば，今回目標としている複雑な動作の検索ができると考えられる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7850746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E597B3-049F-EC41-8516-7D5453464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サンプルの実行結果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AB83389-EF24-C447-BB91-A2A41DB4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作品に含まれる動作をクラスタリング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3FF865-F816-E74D-B022-5B35154C85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6</a:t>
            </a:fld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8FA4233-D17D-324E-98A5-2DD2DAB7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2" y="3061253"/>
            <a:ext cx="4682696" cy="30299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03F93AC-D25A-3749-A680-538463CEE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84" y="3061253"/>
            <a:ext cx="4682695" cy="302998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D23ABE6-8A1F-A243-864C-8298B7718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53" y="6210501"/>
            <a:ext cx="4682696" cy="302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515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72C92E6-5A6E-D246-B310-C8434D18A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FB3CDDB-879B-CE47-8117-0AA53C03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作品に含まれる動作のクラスタリング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99044-0642-5E43-A18C-E724430866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7</a:t>
            </a:fld>
            <a:endParaRPr lang="en-US" altLang="ja-JP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CD76D6E-A82C-E641-9DC9-5921ABD6A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158" y="0"/>
            <a:ext cx="2906642" cy="18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991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B43FC2D-2CDC-6340-943F-B2A91C89D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83FE954-1B1D-A149-9DDB-AE3DB8CD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作品に含まれる動作のクラスタリング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9F9189-4A80-F94E-B9DB-F878A64F676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8</a:t>
            </a:fld>
            <a:endParaRPr lang="en-US" altLang="ja-JP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F017E5-E806-1141-8EA8-B761F8C56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157" y="0"/>
            <a:ext cx="2906643" cy="18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981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C6E332-860D-9544-888F-3880BDAEB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A485D62-B3C7-E549-BF00-F7B14D03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作品に含まれる動作のクラスタリング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686241-B038-FC45-BD11-6CE1EA3BBF9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9</a:t>
            </a:fld>
            <a:endParaRPr lang="en-US" altLang="ja-JP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FD20D0A-12C4-A74C-9FC2-20630A6CD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34" y="0"/>
            <a:ext cx="2886765" cy="186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13333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tx1"/>
            </a:solidFill>
            <a:effectLst/>
            <a:uFillTx/>
            <a:latin typeface="MS PGothic" panose="020B0600070205080204" pitchFamily="34" charset="-128"/>
            <a:ea typeface="MS PGothic" panose="020B0600070205080204" pitchFamily="34" charset="-128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S PGothic" panose="020B0600070205080204" pitchFamily="34" charset="-128"/>
            <a:ea typeface="MS PGothic" panose="020B0600070205080204" pitchFamily="34" charset="-128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プレゼンテーション4" id="{228C0F11-B848-8649-80EB-392699BBA224}" vid="{E1518F9B-EAC0-E44A-88CF-625ADDF57892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367</TotalTime>
  <Words>264</Words>
  <Application>Microsoft Macintosh PowerPoint</Application>
  <PresentationFormat>ユーザー設定</PresentationFormat>
  <Paragraphs>41</Paragraphs>
  <Slides>11</Slides>
  <Notes>0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HGPGothicE</vt:lpstr>
      <vt:lpstr>ＭＳ Ｐゴシック</vt:lpstr>
      <vt:lpstr>ＭＳ Ｐゴシック</vt:lpstr>
      <vt:lpstr>Arial</vt:lpstr>
      <vt:lpstr>Helvetica</vt:lpstr>
      <vt:lpstr>Helvetica Light</vt:lpstr>
      <vt:lpstr>Helvetica Neue</vt:lpstr>
      <vt:lpstr>Wingdings</vt:lpstr>
      <vt:lpstr>White</vt:lpstr>
      <vt:lpstr>本日お話しすること</vt:lpstr>
      <vt:lpstr>オブジェクト特定 - Scratchのデフォルト画像を利用</vt:lpstr>
      <vt:lpstr>座標位置の時系列データ取得</vt:lpstr>
      <vt:lpstr>作品に含まれる動作をクラスタリング</vt:lpstr>
      <vt:lpstr>作品に含まれる動作をクラスタリング</vt:lpstr>
      <vt:lpstr>作品に含まれる動作をクラスタリング</vt:lpstr>
      <vt:lpstr>作品に含まれる動作のクラスタリング</vt:lpstr>
      <vt:lpstr>作品に含まれる動作のクラスタリング</vt:lpstr>
      <vt:lpstr>作品に含まれる動作のクラスタリング</vt:lpstr>
      <vt:lpstr>手法の評価</vt:lpstr>
      <vt:lpstr>補助スライド - DTWのアルゴリズム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福地　ユキ</dc:creator>
  <cp:lastModifiedBy>福地　ユキ</cp:lastModifiedBy>
  <cp:revision>13</cp:revision>
  <dcterms:created xsi:type="dcterms:W3CDTF">2021-07-13T09:44:13Z</dcterms:created>
  <dcterms:modified xsi:type="dcterms:W3CDTF">2021-07-13T23:58:06Z</dcterms:modified>
</cp:coreProperties>
</file>