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FCA402"/>
    <a:srgbClr val="747374"/>
    <a:srgbClr val="2A3D5B"/>
    <a:srgbClr val="CCCAC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74"/>
    <p:restoredTop sz="96327"/>
  </p:normalViewPr>
  <p:slideViewPr>
    <p:cSldViewPr snapToGrid="0" snapToObjects="1" showGuides="1">
      <p:cViewPr>
        <p:scale>
          <a:sx n="89" d="100"/>
          <a:sy n="89" d="100"/>
        </p:scale>
        <p:origin x="15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43B6C1-8BA7-FE43-8B3A-879E363DF7AA}"/>
              </a:ext>
            </a:extLst>
          </p:cNvPr>
          <p:cNvSpPr/>
          <p:nvPr userDrawn="1"/>
        </p:nvSpPr>
        <p:spPr>
          <a:xfrm>
            <a:off x="12406313" y="8961601"/>
            <a:ext cx="598487" cy="792000"/>
          </a:xfrm>
          <a:prstGeom prst="rect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B752D349-1E3B-4E49-B4D7-BB5D34BA6A65}"/>
              </a:ext>
            </a:extLst>
          </p:cNvPr>
          <p:cNvSpPr/>
          <p:nvPr userDrawn="1"/>
        </p:nvSpPr>
        <p:spPr>
          <a:xfrm flipH="1">
            <a:off x="11807823" y="8961601"/>
            <a:ext cx="598487" cy="792000"/>
          </a:xfrm>
          <a:prstGeom prst="rtTriangle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3A8A8CD-AF67-4C48-A6B6-41D5E50155AC}"/>
              </a:ext>
            </a:extLst>
          </p:cNvPr>
          <p:cNvSpPr/>
          <p:nvPr userDrawn="1"/>
        </p:nvSpPr>
        <p:spPr>
          <a:xfrm>
            <a:off x="0" y="9321600"/>
            <a:ext cx="12406313" cy="432000"/>
          </a:xfrm>
          <a:prstGeom prst="rect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5" name="Body Level One…"/>
          <p:cNvSpPr txBox="1">
            <a:spLocks noGrp="1"/>
          </p:cNvSpPr>
          <p:nvPr>
            <p:ph type="body" idx="1"/>
          </p:nvPr>
        </p:nvSpPr>
        <p:spPr>
          <a:xfrm>
            <a:off x="598410" y="2220687"/>
            <a:ext cx="11807980" cy="6740914"/>
          </a:xfrm>
          <a:prstGeom prst="rect">
            <a:avLst/>
          </a:prstGeom>
        </p:spPr>
        <p:txBody>
          <a:bodyPr anchor="t"/>
          <a:lstStyle>
            <a:lvl1pPr marL="406400" indent="-406400">
              <a:lnSpc>
                <a:spcPct val="120000"/>
              </a:lnSpc>
              <a:buSzPct val="40000"/>
              <a:buFont typeface="Wingdings" pitchFamily="2" charset="2"/>
              <a:buChar char="n"/>
              <a:defRPr sz="3600"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lvl1pPr>
            <a:lvl2pPr marL="8128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Font typeface="Wingdings" pitchFamily="2" charset="2"/>
              <a:buChar char="u"/>
              <a:defRPr sz="32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2pPr>
            <a:lvl3pPr marL="12573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3pPr>
            <a:lvl4pPr marL="17018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Blip>
                <a:blip r:embed="rId2"/>
              </a:buBlip>
              <a:defRPr sz="24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4pPr>
            <a:lvl5pPr marL="21463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Blip>
                <a:blip r:embed="rId2"/>
              </a:buBlip>
              <a:defRPr sz="20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196" name="Rectangle"/>
          <p:cNvSpPr/>
          <p:nvPr/>
        </p:nvSpPr>
        <p:spPr>
          <a:xfrm>
            <a:off x="-933" y="0"/>
            <a:ext cx="13006666" cy="1872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98410" y="38097"/>
            <a:ext cx="11807980" cy="1800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algn="l">
              <a:lnSpc>
                <a:spcPct val="110000"/>
              </a:lnSpc>
              <a:defRPr sz="4400" b="0">
                <a:solidFill>
                  <a:srgbClr val="FFFFFF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マスタータイトルの書式設定</a:t>
            </a:r>
            <a:endParaRPr/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8580" y="9070476"/>
            <a:ext cx="602729" cy="595035"/>
          </a:xfrm>
          <a:prstGeom prst="rect">
            <a:avLst/>
          </a:prstGeom>
        </p:spPr>
        <p:txBody>
          <a:bodyPr anchor="ctr" anchorCtr="1"/>
          <a:lstStyle>
            <a:lvl1pPr algn="ctr">
              <a:defRPr sz="3200" b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  <a:sym typeface="HGPGothicE"/>
              </a:defRPr>
            </a:lvl1pPr>
          </a:lstStyle>
          <a:p>
            <a:fld id="{86CB4B4D-7CA3-9044-876B-883B54F8677D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98" name="Wakayama University"/>
          <p:cNvSpPr txBox="1"/>
          <p:nvPr/>
        </p:nvSpPr>
        <p:spPr>
          <a:xfrm>
            <a:off x="621393" y="9329884"/>
            <a:ext cx="4974119" cy="4103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 anchorCtr="0">
            <a:spAutoFit/>
          </a:bodyPr>
          <a:lstStyle>
            <a:lvl1pPr>
              <a:defRPr sz="2800">
                <a:solidFill>
                  <a:srgbClr val="DCDEE0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pPr algn="l"/>
            <a:r>
              <a:rPr lang="en-US" sz="2000" b="1">
                <a:solidFill>
                  <a:schemeClr val="bg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Social Software Engineering Laboratory</a:t>
            </a:r>
            <a:endParaRPr sz="2000" b="1">
              <a:solidFill>
                <a:schemeClr val="bg2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8B56617-2870-1D42-8CDB-E10D0F4FB2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6446" y="9344749"/>
            <a:ext cx="362488" cy="38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9661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7">
          <p15:clr>
            <a:srgbClr val="FBAE40"/>
          </p15:clr>
        </p15:guide>
        <p15:guide id="2" pos="7815">
          <p15:clr>
            <a:srgbClr val="FBAE40"/>
          </p15:clr>
        </p15:guide>
        <p15:guide id="3" orient="horz" pos="1394">
          <p15:clr>
            <a:srgbClr val="FBAE40"/>
          </p15:clr>
        </p15:guide>
        <p15:guide id="4" orient="horz" pos="56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"/>
          <p:cNvSpPr/>
          <p:nvPr/>
        </p:nvSpPr>
        <p:spPr>
          <a:xfrm>
            <a:off x="-29071" y="0"/>
            <a:ext cx="13062943" cy="97536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387C4359-F0FD-484A-A919-B20B98A90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410" y="0"/>
            <a:ext cx="11807980" cy="1980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algn="l">
              <a:lnSpc>
                <a:spcPts val="6600"/>
              </a:lnSpc>
              <a:defRPr sz="4400">
                <a:solidFill>
                  <a:srgbClr val="FFFFFF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9" name="Wakayama University">
            <a:extLst>
              <a:ext uri="{FF2B5EF4-FFF2-40B4-BE49-F238E27FC236}">
                <a16:creationId xmlns:a16="http://schemas.microsoft.com/office/drawing/2014/main" id="{2C8C71F2-7FAB-324C-B2E8-64D819EE388E}"/>
              </a:ext>
            </a:extLst>
          </p:cNvPr>
          <p:cNvSpPr txBox="1"/>
          <p:nvPr userDrawn="1"/>
        </p:nvSpPr>
        <p:spPr>
          <a:xfrm>
            <a:off x="621393" y="9329884"/>
            <a:ext cx="4974119" cy="4103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 anchorCtr="0">
            <a:spAutoFit/>
          </a:bodyPr>
          <a:lstStyle>
            <a:lvl1pPr>
              <a:defRPr sz="2800">
                <a:solidFill>
                  <a:srgbClr val="DCDEE0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pPr algn="l"/>
            <a:r>
              <a:rPr lang="en-US" sz="2000" b="1">
                <a:solidFill>
                  <a:schemeClr val="bg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Social Software Engineering Laboratory</a:t>
            </a:r>
            <a:endParaRPr sz="2000" b="1">
              <a:solidFill>
                <a:schemeClr val="bg2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93F062E-F7B8-964A-9FC1-EE31E8A029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446" y="9344749"/>
            <a:ext cx="362488" cy="381077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D5B4EEC7-BFC7-7945-BD23-E8939A06ED2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328580" y="9070476"/>
            <a:ext cx="602729" cy="595035"/>
          </a:xfrm>
          <a:prstGeom prst="rect">
            <a:avLst/>
          </a:prstGeom>
        </p:spPr>
        <p:txBody>
          <a:bodyPr anchor="ctr" anchorCtr="1"/>
          <a:lstStyle>
            <a:lvl1pPr algn="ctr">
              <a:defRPr sz="3200" b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  <a:sym typeface="HGPGothicE"/>
              </a:defRPr>
            </a:lvl1pPr>
          </a:lstStyle>
          <a:p>
            <a:fld id="{86CB4B4D-7CA3-9044-876B-883B54F8677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8402948F-ECD5-D14F-95D5-70424AED8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410" y="0"/>
            <a:ext cx="11807980" cy="1980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algn="l">
              <a:lnSpc>
                <a:spcPts val="6600"/>
              </a:lnSpc>
              <a:defRPr sz="4400">
                <a:solidFill>
                  <a:schemeClr val="tx1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7" name="Wakayama University">
            <a:extLst>
              <a:ext uri="{FF2B5EF4-FFF2-40B4-BE49-F238E27FC236}">
                <a16:creationId xmlns:a16="http://schemas.microsoft.com/office/drawing/2014/main" id="{26D70164-9862-074A-8D8F-5155FAD7FCF6}"/>
              </a:ext>
            </a:extLst>
          </p:cNvPr>
          <p:cNvSpPr txBox="1"/>
          <p:nvPr userDrawn="1"/>
        </p:nvSpPr>
        <p:spPr>
          <a:xfrm>
            <a:off x="621393" y="9329884"/>
            <a:ext cx="4974119" cy="4103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 anchorCtr="0">
            <a:spAutoFit/>
          </a:bodyPr>
          <a:lstStyle>
            <a:lvl1pPr>
              <a:defRPr sz="2800">
                <a:solidFill>
                  <a:srgbClr val="DCDEE0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Social Software Engineering Laboratory</a:t>
            </a:r>
            <a:endParaRPr sz="2000" b="1">
              <a:solidFill>
                <a:schemeClr val="tx2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D594873-34BE-3140-9B7B-53AFE64AA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6" y="9333417"/>
            <a:ext cx="371307" cy="38107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A245E9B-87DF-6A44-9C63-200D26BA9E6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328580" y="9070476"/>
            <a:ext cx="602729" cy="595035"/>
          </a:xfrm>
          <a:prstGeom prst="rect">
            <a:avLst/>
          </a:prstGeom>
        </p:spPr>
        <p:txBody>
          <a:bodyPr anchor="ctr" anchorCtr="1"/>
          <a:lstStyle>
            <a:lvl1pPr algn="ctr">
              <a:defRPr sz="3200" b="0">
                <a:solidFill>
                  <a:schemeClr val="tx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  <a:sym typeface="HGPGothicE"/>
              </a:defRPr>
            </a:lvl1pPr>
          </a:lstStyle>
          <a:p>
            <a:fld id="{86CB4B4D-7CA3-9044-876B-883B54F8677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33254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>
            <a:extLst>
              <a:ext uri="{FF2B5EF4-FFF2-40B4-BE49-F238E27FC236}">
                <a16:creationId xmlns:a16="http://schemas.microsoft.com/office/drawing/2014/main" id="{4BF08B79-8C2A-E949-B016-C1E47549E8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137" y="3797300"/>
            <a:ext cx="10862527" cy="2159001"/>
          </a:xfrm>
          <a:prstGeom prst="rect">
            <a:avLst/>
          </a:prstGeom>
          <a:effectLst/>
        </p:spPr>
        <p:txBody>
          <a:bodyPr/>
          <a:lstStyle>
            <a:lvl1pPr>
              <a:lnSpc>
                <a:spcPts val="19600"/>
              </a:lnSpc>
              <a:defRPr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84500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"/>
          <p:cNvGrpSpPr/>
          <p:nvPr userDrawn="1"/>
        </p:nvGrpSpPr>
        <p:grpSpPr>
          <a:xfrm>
            <a:off x="-656415" y="-2204025"/>
            <a:ext cx="14492709" cy="13923904"/>
            <a:chOff x="0" y="0"/>
            <a:chExt cx="14492707" cy="13923903"/>
          </a:xfrm>
        </p:grpSpPr>
        <p:pic>
          <p:nvPicPr>
            <p:cNvPr id="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7726267" y="485084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35515" y="337047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6125049" y="295949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4297" y="147911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7542420" y="185100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51668" y="3706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2348" y="749960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6319253" y="598013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8099631" y="108505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08879" y="937015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7915784" y="785069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5032" y="637031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9320454" y="672717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29702" y="524679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9136607" y="372732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5855" y="224695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03066" y="112464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9509971" y="97270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9219" y="824663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0723272" y="561058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2520" y="413020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0539425" y="261074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48673" y="113036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1096636" y="1161026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05884" y="1012988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0912789" y="861042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22037" y="713004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1938426" y="148037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47674" y="0"/>
              <a:ext cx="1854201" cy="191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2311790" y="748005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21038" y="599968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2127943" y="448021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37191" y="299984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14623" y="1200620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2521528" y="1048674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30776" y="900636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6028" y="105015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6492933" y="89821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1618" y="861032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4878523" y="709086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5297" y="1161230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052202" y="1009283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6656861" y="1198089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62578" y="6724146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6257" y="972611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3443162" y="8206656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1848" y="7834875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828752" y="631541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5527" y="1083684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2002432" y="931738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3607089" y="1120543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33586" y="72997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7266" y="373194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3114170" y="221248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92856" y="1840705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499761" y="32124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66535" y="484267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673440" y="332321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3278098" y="521126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8450" y="894489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395355" y="742543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129" y="119468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69034" y="104274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9458" y="29507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66363" y="143126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137" y="595270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240042" y="443323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39585" y="262016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3264" y="562213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4720169" y="410267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4514266" y="109355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6237495" y="447201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" name="Rectangle"/>
            <p:cNvSpPr/>
            <p:nvPr/>
          </p:nvSpPr>
          <p:spPr>
            <a:xfrm>
              <a:off x="0" y="1378773"/>
              <a:ext cx="14492708" cy="11427254"/>
            </a:xfrm>
            <a:prstGeom prst="rect">
              <a:avLst/>
            </a:prstGeom>
            <a:solidFill>
              <a:srgbClr val="FFFFFF">
                <a:alpha val="8739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5" r:id="rId2"/>
    <p:sldLayoutId id="2147483659" r:id="rId3"/>
    <p:sldLayoutId id="2147483657" r:id="rId4"/>
  </p:sldLayoutIdLst>
  <p:transition spd="med"/>
  <p:hf hdr="0" ftr="0" dt="0"/>
  <p:txStyles>
    <p:title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‣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80F2940-2A0B-1640-B93F-9B29828E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類似度の計算方法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AFE47-AA31-964C-83EB-506085BA01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/>
              <a:pPr/>
              <a:t>1</a:t>
            </a:fld>
            <a:endParaRPr lang="en-US" altLang="ja-JP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4F1BEEA-82DC-E24C-9824-487C78241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81109"/>
              </p:ext>
            </p:extLst>
          </p:nvPr>
        </p:nvGraphicFramePr>
        <p:xfrm>
          <a:off x="3679032" y="2402277"/>
          <a:ext cx="5646736" cy="2931864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1140835">
                  <a:extLst>
                    <a:ext uri="{9D8B030D-6E8A-4147-A177-3AD203B41FA5}">
                      <a16:colId xmlns:a16="http://schemas.microsoft.com/office/drawing/2014/main" val="3158839902"/>
                    </a:ext>
                  </a:extLst>
                </a:gridCol>
                <a:gridCol w="1117860">
                  <a:extLst>
                    <a:ext uri="{9D8B030D-6E8A-4147-A177-3AD203B41FA5}">
                      <a16:colId xmlns:a16="http://schemas.microsoft.com/office/drawing/2014/main" val="1073525919"/>
                    </a:ext>
                  </a:extLst>
                </a:gridCol>
                <a:gridCol w="1129347">
                  <a:extLst>
                    <a:ext uri="{9D8B030D-6E8A-4147-A177-3AD203B41FA5}">
                      <a16:colId xmlns:a16="http://schemas.microsoft.com/office/drawing/2014/main" val="163953872"/>
                    </a:ext>
                  </a:extLst>
                </a:gridCol>
                <a:gridCol w="1129347">
                  <a:extLst>
                    <a:ext uri="{9D8B030D-6E8A-4147-A177-3AD203B41FA5}">
                      <a16:colId xmlns:a16="http://schemas.microsoft.com/office/drawing/2014/main" val="815445446"/>
                    </a:ext>
                  </a:extLst>
                </a:gridCol>
                <a:gridCol w="1129347">
                  <a:extLst>
                    <a:ext uri="{9D8B030D-6E8A-4147-A177-3AD203B41FA5}">
                      <a16:colId xmlns:a16="http://schemas.microsoft.com/office/drawing/2014/main" val="1802319056"/>
                    </a:ext>
                  </a:extLst>
                </a:gridCol>
              </a:tblGrid>
              <a:tr h="427684">
                <a:tc gridSpan="2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x</a:t>
                      </a:r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座標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y</a:t>
                      </a:r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座標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回転角度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29771"/>
                  </a:ext>
                </a:extLst>
              </a:tr>
              <a:tr h="427684">
                <a:tc rowSpan="6">
                  <a:txBody>
                    <a:bodyPr/>
                    <a:lstStyle/>
                    <a:p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スクリーンショット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1~2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19388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2~3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10610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3~4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15340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4~5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05884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Helvetica Light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21115130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n-1~n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15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83260"/>
                  </a:ext>
                </a:extLst>
              </a:tr>
            </a:tbl>
          </a:graphicData>
        </a:graphic>
      </p:graphicFrame>
      <p:graphicFrame>
        <p:nvGraphicFramePr>
          <p:cNvPr id="10" name="表 5">
            <a:extLst>
              <a:ext uri="{FF2B5EF4-FFF2-40B4-BE49-F238E27FC236}">
                <a16:creationId xmlns:a16="http://schemas.microsoft.com/office/drawing/2014/main" id="{8540CC82-8627-0547-81DC-278829318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79904"/>
              </p:ext>
            </p:extLst>
          </p:nvPr>
        </p:nvGraphicFramePr>
        <p:xfrm>
          <a:off x="3679032" y="6221893"/>
          <a:ext cx="5646736" cy="2931864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1140835">
                  <a:extLst>
                    <a:ext uri="{9D8B030D-6E8A-4147-A177-3AD203B41FA5}">
                      <a16:colId xmlns:a16="http://schemas.microsoft.com/office/drawing/2014/main" val="3158839902"/>
                    </a:ext>
                  </a:extLst>
                </a:gridCol>
                <a:gridCol w="1117860">
                  <a:extLst>
                    <a:ext uri="{9D8B030D-6E8A-4147-A177-3AD203B41FA5}">
                      <a16:colId xmlns:a16="http://schemas.microsoft.com/office/drawing/2014/main" val="1073525919"/>
                    </a:ext>
                  </a:extLst>
                </a:gridCol>
                <a:gridCol w="1129347">
                  <a:extLst>
                    <a:ext uri="{9D8B030D-6E8A-4147-A177-3AD203B41FA5}">
                      <a16:colId xmlns:a16="http://schemas.microsoft.com/office/drawing/2014/main" val="163953872"/>
                    </a:ext>
                  </a:extLst>
                </a:gridCol>
                <a:gridCol w="1129347">
                  <a:extLst>
                    <a:ext uri="{9D8B030D-6E8A-4147-A177-3AD203B41FA5}">
                      <a16:colId xmlns:a16="http://schemas.microsoft.com/office/drawing/2014/main" val="815445446"/>
                    </a:ext>
                  </a:extLst>
                </a:gridCol>
                <a:gridCol w="1129347">
                  <a:extLst>
                    <a:ext uri="{9D8B030D-6E8A-4147-A177-3AD203B41FA5}">
                      <a16:colId xmlns:a16="http://schemas.microsoft.com/office/drawing/2014/main" val="1802319056"/>
                    </a:ext>
                  </a:extLst>
                </a:gridCol>
              </a:tblGrid>
              <a:tr h="427684">
                <a:tc gridSpan="2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x</a:t>
                      </a:r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座標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y</a:t>
                      </a:r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座標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回転角度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29771"/>
                  </a:ext>
                </a:extLst>
              </a:tr>
              <a:tr h="427684">
                <a:tc rowSpan="6">
                  <a:txBody>
                    <a:bodyPr/>
                    <a:lstStyle/>
                    <a:p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スクリーンショット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1~2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19388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2~3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10610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3~4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15340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4~5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70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05884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Helvetica Light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21115130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n-1~n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15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8326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A4BB95-DE0C-294D-B7A3-F172444A766B}"/>
              </a:ext>
            </a:extLst>
          </p:cNvPr>
          <p:cNvSpPr txBox="1"/>
          <p:nvPr/>
        </p:nvSpPr>
        <p:spPr>
          <a:xfrm>
            <a:off x="6092030" y="1853447"/>
            <a:ext cx="82073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>
                <a:latin typeface="MS PGothic" panose="020B0600070205080204" pitchFamily="34" charset="-128"/>
                <a:ea typeface="MS PGothic" panose="020B0600070205080204" pitchFamily="34" charset="-128"/>
              </a:rPr>
              <a:t>入力</a:t>
            </a:r>
            <a:endParaRPr kumimoji="0" lang="ja-JP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  <a:sym typeface="Helvetica Ligh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17EA2A-70E8-E649-8257-E4666E084F16}"/>
              </a:ext>
            </a:extLst>
          </p:cNvPr>
          <p:cNvSpPr txBox="1"/>
          <p:nvPr/>
        </p:nvSpPr>
        <p:spPr>
          <a:xfrm>
            <a:off x="5194349" y="5688414"/>
            <a:ext cx="261610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>
                <a:latin typeface="MS PGothic" panose="020B0600070205080204" pitchFamily="34" charset="-128"/>
                <a:ea typeface="MS PGothic" panose="020B0600070205080204" pitchFamily="34" charset="-128"/>
              </a:rPr>
              <a:t>検索対象の作品</a:t>
            </a:r>
            <a:endParaRPr kumimoji="0" lang="ja-JP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66796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80F2940-2A0B-1640-B93F-9B29828E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類似度の計算方法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AFE47-AA31-964C-83EB-506085BA01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/>
              <a:pPr/>
              <a:t>2</a:t>
            </a:fld>
            <a:endParaRPr lang="en-US" altLang="ja-JP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4F1BEEA-82DC-E24C-9824-487C78241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80783"/>
              </p:ext>
            </p:extLst>
          </p:nvPr>
        </p:nvGraphicFramePr>
        <p:xfrm>
          <a:off x="3679032" y="2402277"/>
          <a:ext cx="5646736" cy="2931864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1140835">
                  <a:extLst>
                    <a:ext uri="{9D8B030D-6E8A-4147-A177-3AD203B41FA5}">
                      <a16:colId xmlns:a16="http://schemas.microsoft.com/office/drawing/2014/main" val="3158839902"/>
                    </a:ext>
                  </a:extLst>
                </a:gridCol>
                <a:gridCol w="1117860">
                  <a:extLst>
                    <a:ext uri="{9D8B030D-6E8A-4147-A177-3AD203B41FA5}">
                      <a16:colId xmlns:a16="http://schemas.microsoft.com/office/drawing/2014/main" val="1073525919"/>
                    </a:ext>
                  </a:extLst>
                </a:gridCol>
                <a:gridCol w="1129347">
                  <a:extLst>
                    <a:ext uri="{9D8B030D-6E8A-4147-A177-3AD203B41FA5}">
                      <a16:colId xmlns:a16="http://schemas.microsoft.com/office/drawing/2014/main" val="163953872"/>
                    </a:ext>
                  </a:extLst>
                </a:gridCol>
                <a:gridCol w="1129347">
                  <a:extLst>
                    <a:ext uri="{9D8B030D-6E8A-4147-A177-3AD203B41FA5}">
                      <a16:colId xmlns:a16="http://schemas.microsoft.com/office/drawing/2014/main" val="815445446"/>
                    </a:ext>
                  </a:extLst>
                </a:gridCol>
                <a:gridCol w="1129347">
                  <a:extLst>
                    <a:ext uri="{9D8B030D-6E8A-4147-A177-3AD203B41FA5}">
                      <a16:colId xmlns:a16="http://schemas.microsoft.com/office/drawing/2014/main" val="1802319056"/>
                    </a:ext>
                  </a:extLst>
                </a:gridCol>
              </a:tblGrid>
              <a:tr h="427684">
                <a:tc gridSpan="2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x</a:t>
                      </a:r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座標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y</a:t>
                      </a:r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座標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回転角度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29771"/>
                  </a:ext>
                </a:extLst>
              </a:tr>
              <a:tr h="427684">
                <a:tc rowSpan="6">
                  <a:txBody>
                    <a:bodyPr/>
                    <a:lstStyle/>
                    <a:p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スクリーンショット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1~2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19388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2~3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10610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3~4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15340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4~5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05884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Helvetica Light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21115130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n-1~n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15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83260"/>
                  </a:ext>
                </a:extLst>
              </a:tr>
            </a:tbl>
          </a:graphicData>
        </a:graphic>
      </p:graphicFrame>
      <p:graphicFrame>
        <p:nvGraphicFramePr>
          <p:cNvPr id="10" name="表 5">
            <a:extLst>
              <a:ext uri="{FF2B5EF4-FFF2-40B4-BE49-F238E27FC236}">
                <a16:creationId xmlns:a16="http://schemas.microsoft.com/office/drawing/2014/main" id="{8540CC82-8627-0547-81DC-278829318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21299"/>
              </p:ext>
            </p:extLst>
          </p:nvPr>
        </p:nvGraphicFramePr>
        <p:xfrm>
          <a:off x="3679032" y="6221893"/>
          <a:ext cx="5646736" cy="2931864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1140835">
                  <a:extLst>
                    <a:ext uri="{9D8B030D-6E8A-4147-A177-3AD203B41FA5}">
                      <a16:colId xmlns:a16="http://schemas.microsoft.com/office/drawing/2014/main" val="3158839902"/>
                    </a:ext>
                  </a:extLst>
                </a:gridCol>
                <a:gridCol w="1117860">
                  <a:extLst>
                    <a:ext uri="{9D8B030D-6E8A-4147-A177-3AD203B41FA5}">
                      <a16:colId xmlns:a16="http://schemas.microsoft.com/office/drawing/2014/main" val="1073525919"/>
                    </a:ext>
                  </a:extLst>
                </a:gridCol>
                <a:gridCol w="1129347">
                  <a:extLst>
                    <a:ext uri="{9D8B030D-6E8A-4147-A177-3AD203B41FA5}">
                      <a16:colId xmlns:a16="http://schemas.microsoft.com/office/drawing/2014/main" val="163953872"/>
                    </a:ext>
                  </a:extLst>
                </a:gridCol>
                <a:gridCol w="1129347">
                  <a:extLst>
                    <a:ext uri="{9D8B030D-6E8A-4147-A177-3AD203B41FA5}">
                      <a16:colId xmlns:a16="http://schemas.microsoft.com/office/drawing/2014/main" val="815445446"/>
                    </a:ext>
                  </a:extLst>
                </a:gridCol>
                <a:gridCol w="1129347">
                  <a:extLst>
                    <a:ext uri="{9D8B030D-6E8A-4147-A177-3AD203B41FA5}">
                      <a16:colId xmlns:a16="http://schemas.microsoft.com/office/drawing/2014/main" val="1802319056"/>
                    </a:ext>
                  </a:extLst>
                </a:gridCol>
              </a:tblGrid>
              <a:tr h="427684">
                <a:tc gridSpan="2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x</a:t>
                      </a:r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座標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y</a:t>
                      </a:r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座標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回転角度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29771"/>
                  </a:ext>
                </a:extLst>
              </a:tr>
              <a:tr h="427684">
                <a:tc rowSpan="6">
                  <a:txBody>
                    <a:bodyPr/>
                    <a:lstStyle/>
                    <a:p>
                      <a:r>
                        <a:rPr kumimoji="1" lang="ja-JP" altLang="en-US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スクリーンショット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1~2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19388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2~3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10610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3~4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15340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4~5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70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05884"/>
                  </a:ext>
                </a:extLst>
              </a:tr>
              <a:tr h="427684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Helvetica Light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…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21115130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n-1~n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15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endParaRPr kumimoji="1" lang="ja-JP" altLang="en-US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8326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A4BB95-DE0C-294D-B7A3-F172444A766B}"/>
              </a:ext>
            </a:extLst>
          </p:cNvPr>
          <p:cNvSpPr txBox="1"/>
          <p:nvPr/>
        </p:nvSpPr>
        <p:spPr>
          <a:xfrm>
            <a:off x="6092030" y="1853447"/>
            <a:ext cx="82073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>
                <a:latin typeface="MS PGothic" panose="020B0600070205080204" pitchFamily="34" charset="-128"/>
                <a:ea typeface="MS PGothic" panose="020B0600070205080204" pitchFamily="34" charset="-128"/>
              </a:rPr>
              <a:t>入力</a:t>
            </a:r>
            <a:endParaRPr kumimoji="0" lang="ja-JP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  <a:sym typeface="Helvetica Ligh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17EA2A-70E8-E649-8257-E4666E084F16}"/>
              </a:ext>
            </a:extLst>
          </p:cNvPr>
          <p:cNvSpPr txBox="1"/>
          <p:nvPr/>
        </p:nvSpPr>
        <p:spPr>
          <a:xfrm>
            <a:off x="5194349" y="5688414"/>
            <a:ext cx="261610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>
                <a:latin typeface="MS PGothic" panose="020B0600070205080204" pitchFamily="34" charset="-128"/>
                <a:ea typeface="MS PGothic" panose="020B0600070205080204" pitchFamily="34" charset="-128"/>
              </a:rPr>
              <a:t>検索対象の作品</a:t>
            </a:r>
            <a:endParaRPr kumimoji="0" lang="ja-JP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8800324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tx1"/>
            </a:solidFill>
            <a:effectLst/>
            <a:uFillTx/>
            <a:latin typeface="MS PGothic" panose="020B0600070205080204" pitchFamily="34" charset="-128"/>
            <a:ea typeface="MS PGothic" panose="020B0600070205080204" pitchFamily="34" charset="-128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S PGothic" panose="020B0600070205080204" pitchFamily="34" charset="-128"/>
            <a:ea typeface="MS PGothic" panose="020B0600070205080204" pitchFamily="34" charset="-128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プレゼンテーション4" id="{228C0F11-B848-8649-80EB-392699BBA224}" vid="{E1518F9B-EAC0-E44A-88CF-625ADDF57892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624</TotalTime>
  <Words>152</Words>
  <Application>Microsoft Macintosh PowerPoint</Application>
  <PresentationFormat>ユーザー設定</PresentationFormat>
  <Paragraphs>120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HGPGothicE</vt:lpstr>
      <vt:lpstr>ＭＳ Ｐゴシック</vt:lpstr>
      <vt:lpstr>ＭＳ Ｐゴシック</vt:lpstr>
      <vt:lpstr>Arial</vt:lpstr>
      <vt:lpstr>Helvetica</vt:lpstr>
      <vt:lpstr>Helvetica Light</vt:lpstr>
      <vt:lpstr>Helvetica Neue</vt:lpstr>
      <vt:lpstr>Wingdings</vt:lpstr>
      <vt:lpstr>White</vt:lpstr>
      <vt:lpstr>類似度の計算方法</vt:lpstr>
      <vt:lpstr>類似度の計算方法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類似度の計算方法</dc:title>
  <dc:creator>福地　ユキ</dc:creator>
  <cp:lastModifiedBy>福地　ユキ</cp:lastModifiedBy>
  <cp:revision>3</cp:revision>
  <dcterms:created xsi:type="dcterms:W3CDTF">2021-06-03T00:06:30Z</dcterms:created>
  <dcterms:modified xsi:type="dcterms:W3CDTF">2021-06-03T10:31:05Z</dcterms:modified>
</cp:coreProperties>
</file>