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6" r:id="rId2"/>
    <p:sldId id="267" r:id="rId3"/>
    <p:sldId id="268" r:id="rId4"/>
    <p:sldId id="26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FCA402"/>
    <a:srgbClr val="747374"/>
    <a:srgbClr val="2A3D5B"/>
    <a:srgbClr val="CCCAC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327"/>
  </p:normalViewPr>
  <p:slideViewPr>
    <p:cSldViewPr snapToGrid="0" snapToObjects="1" showGuides="1">
      <p:cViewPr varScale="1">
        <p:scale>
          <a:sx n="89" d="100"/>
          <a:sy n="89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3B6C1-8BA7-FE43-8B3A-879E363DF7AA}"/>
              </a:ext>
            </a:extLst>
          </p:cNvPr>
          <p:cNvSpPr/>
          <p:nvPr userDrawn="1"/>
        </p:nvSpPr>
        <p:spPr>
          <a:xfrm>
            <a:off x="12406313" y="8961601"/>
            <a:ext cx="598487" cy="79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B752D349-1E3B-4E49-B4D7-BB5D34BA6A65}"/>
              </a:ext>
            </a:extLst>
          </p:cNvPr>
          <p:cNvSpPr/>
          <p:nvPr userDrawn="1"/>
        </p:nvSpPr>
        <p:spPr>
          <a:xfrm flipH="1">
            <a:off x="11807823" y="8961601"/>
            <a:ext cx="598487" cy="792000"/>
          </a:xfrm>
          <a:prstGeom prst="rtTriangle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A8A8CD-AF67-4C48-A6B6-41D5E50155AC}"/>
              </a:ext>
            </a:extLst>
          </p:cNvPr>
          <p:cNvSpPr/>
          <p:nvPr userDrawn="1"/>
        </p:nvSpPr>
        <p:spPr>
          <a:xfrm>
            <a:off x="0" y="9321600"/>
            <a:ext cx="12406313" cy="432000"/>
          </a:xfrm>
          <a:prstGeom prst="rect">
            <a:avLst/>
          </a:prstGeom>
          <a:solidFill>
            <a:schemeClr val="tx2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40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  <p:sp>
        <p:nvSpPr>
          <p:cNvPr id="19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410" y="2220687"/>
            <a:ext cx="11807980" cy="6740914"/>
          </a:xfrm>
          <a:prstGeom prst="rect">
            <a:avLst/>
          </a:prstGeom>
        </p:spPr>
        <p:txBody>
          <a:bodyPr anchor="t"/>
          <a:lstStyle>
            <a:lvl1pPr marL="406400" indent="-406400">
              <a:lnSpc>
                <a:spcPct val="120000"/>
              </a:lnSpc>
              <a:buSzPct val="40000"/>
              <a:buFont typeface="Wingdings" pitchFamily="2" charset="2"/>
              <a:buChar char="n"/>
              <a:defRPr sz="36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lvl1pPr>
            <a:lvl2pPr marL="812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u"/>
              <a:defRPr sz="32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2pPr>
            <a:lvl3pPr marL="1257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Font typeface="Wingdings" pitchFamily="2" charset="2"/>
              <a:buChar char="Ø"/>
              <a:defRPr sz="28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3pPr>
            <a:lvl4pPr marL="17018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4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4pPr>
            <a:lvl5pPr marL="2146300" indent="-368300">
              <a:lnSpc>
                <a:spcPct val="120000"/>
              </a:lnSpc>
              <a:spcBef>
                <a:spcPts val="1800"/>
              </a:spcBef>
              <a:buClr>
                <a:srgbClr val="000000"/>
              </a:buClr>
              <a:buSzPct val="40000"/>
              <a:buBlip>
                <a:blip r:embed="rId2"/>
              </a:buBlip>
              <a:defRPr sz="2000">
                <a:latin typeface="Arial" panose="020B0604020202020204" pitchFamily="34" charset="0"/>
                <a:ea typeface="ＭＳ Ｐゴシック"/>
                <a:cs typeface="Arial" panose="020B0604020202020204" pitchFamily="34" charset="0"/>
                <a:sym typeface="ＭＳ Ｐゴシック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96" name="Rectangle"/>
          <p:cNvSpPr/>
          <p:nvPr/>
        </p:nvSpPr>
        <p:spPr>
          <a:xfrm>
            <a:off x="-933" y="0"/>
            <a:ext cx="13006666" cy="1872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 sz="6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98410" y="38097"/>
            <a:ext cx="11807980" cy="180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ct val="110000"/>
              </a:lnSpc>
              <a:defRPr sz="4400" b="0">
                <a:solidFill>
                  <a:srgbClr val="FFFFFF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マスタータイトルの書式設定</a:t>
            </a:r>
            <a:endParaRPr/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98" name="Wakayama University"/>
          <p:cNvSpPr txBox="1"/>
          <p:nvPr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bg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bg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8B56617-2870-1D42-8CDB-E10D0F4FB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6446" y="9344749"/>
            <a:ext cx="362488" cy="3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661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pos="377">
          <p15:clr>
            <a:srgbClr val="FBAE40"/>
          </p15:clr>
        </p15:guide>
        <p15:guide id="2" pos="7815">
          <p15:clr>
            <a:srgbClr val="FBAE40"/>
          </p15:clr>
        </p15:guide>
        <p15:guide id="3" orient="horz" pos="1394">
          <p15:clr>
            <a:srgbClr val="FBAE40"/>
          </p15:clr>
        </p15:guide>
        <p15:guide id="4" orient="horz" pos="56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8402948F-ECD5-D14F-95D5-70424AED8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410" y="0"/>
            <a:ext cx="11807980" cy="1980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algn="l">
              <a:lnSpc>
                <a:spcPts val="6600"/>
              </a:lnSpc>
              <a:defRPr sz="4400">
                <a:solidFill>
                  <a:schemeClr val="tx1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7" name="Wakayama University">
            <a:extLst>
              <a:ext uri="{FF2B5EF4-FFF2-40B4-BE49-F238E27FC236}">
                <a16:creationId xmlns:a16="http://schemas.microsoft.com/office/drawing/2014/main" id="{26D70164-9862-074A-8D8F-5155FAD7FCF6}"/>
              </a:ext>
            </a:extLst>
          </p:cNvPr>
          <p:cNvSpPr txBox="1"/>
          <p:nvPr userDrawn="1"/>
        </p:nvSpPr>
        <p:spPr>
          <a:xfrm>
            <a:off x="621393" y="9329884"/>
            <a:ext cx="4974119" cy="41036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 anchorCtr="0">
            <a:spAutoFit/>
          </a:bodyPr>
          <a:lstStyle>
            <a:lvl1pPr>
              <a:defRPr sz="2800">
                <a:solidFill>
                  <a:srgbClr val="DCDEE0"/>
                </a:solidFill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pPr algn="l"/>
            <a:r>
              <a:rPr lang="en-US" sz="2000" b="1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Social Software Engineering Laboratory</a:t>
            </a:r>
            <a:endParaRPr sz="2000" b="1">
              <a:solidFill>
                <a:schemeClr val="tx2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594873-34BE-3140-9B7B-53AFE64AA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6" y="9333417"/>
            <a:ext cx="371307" cy="38107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A245E9B-87DF-6A44-9C63-200D26BA9E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28580" y="9070476"/>
            <a:ext cx="602729" cy="595035"/>
          </a:xfrm>
          <a:prstGeom prst="rect">
            <a:avLst/>
          </a:prstGeom>
        </p:spPr>
        <p:txBody>
          <a:bodyPr anchor="ctr" anchorCtr="1"/>
          <a:lstStyle>
            <a:lvl1pPr algn="ctr">
              <a:defRPr sz="3200" b="0">
                <a:solidFill>
                  <a:schemeClr val="tx2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  <a:sym typeface="HGPGothicE"/>
              </a:defRPr>
            </a:lvl1pPr>
          </a:lstStyle>
          <a:p>
            <a:fld id="{86CB4B4D-7CA3-9044-876B-883B54F867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25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>
            <a:extLst>
              <a:ext uri="{FF2B5EF4-FFF2-40B4-BE49-F238E27FC236}">
                <a16:creationId xmlns:a16="http://schemas.microsoft.com/office/drawing/2014/main" id="{4BF08B79-8C2A-E949-B016-C1E47549E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1137" y="3797300"/>
            <a:ext cx="10862527" cy="2159001"/>
          </a:xfrm>
          <a:prstGeom prst="rect">
            <a:avLst/>
          </a:prstGeom>
          <a:effectLst/>
        </p:spPr>
        <p:txBody>
          <a:bodyPr/>
          <a:lstStyle>
            <a:lvl1pPr>
              <a:lnSpc>
                <a:spcPts val="19600"/>
              </a:lnSpc>
              <a:defRPr>
                <a:latin typeface="HGPGothicE"/>
                <a:ea typeface="HGPGothicE"/>
                <a:cs typeface="HGPGothicE"/>
                <a:sym typeface="HGPGothicE"/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84500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"/>
          <p:cNvGrpSpPr/>
          <p:nvPr userDrawn="1"/>
        </p:nvGrpSpPr>
        <p:grpSpPr>
          <a:xfrm>
            <a:off x="-656415" y="-2204025"/>
            <a:ext cx="14492709" cy="13923904"/>
            <a:chOff x="0" y="0"/>
            <a:chExt cx="14492707" cy="13923903"/>
          </a:xfrm>
        </p:grpSpPr>
        <p:pic>
          <p:nvPicPr>
            <p:cNvPr id="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726267" y="485084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5515" y="337047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125049" y="295949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4297" y="14791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542420" y="185100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1668" y="3706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2348" y="74996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319253" y="59801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099631" y="108505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8879" y="937015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915784" y="785069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25032" y="637031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320454" y="67271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702" y="52467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136607" y="3727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5855" y="224695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3066" y="112464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509971" y="97270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9219" y="82466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723272" y="561058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2520" y="41302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539425" y="26107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8673" y="11303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096636" y="1161026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05884" y="1012988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0912789" y="861042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22037" y="71300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1938426" y="148037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7674" y="0"/>
              <a:ext cx="1854201" cy="191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311790" y="748005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21038" y="599968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127943" y="448021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7191" y="299984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14623" y="1200620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2521528" y="1048674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30776" y="900636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6028" y="105015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492933" y="89821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618" y="861032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878523" y="70908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5297" y="1161230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052202" y="100928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56861" y="11980891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2578" y="672414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257" y="972611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443162" y="8206656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848" y="783487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828752" y="631541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5527" y="1083684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002432" y="931738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607089" y="1120543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3586" y="7299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07266" y="373194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114170" y="221248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2856" y="1840705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499761" y="321243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6535" y="484267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1673440" y="33232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278098" y="5211267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450" y="894489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95355" y="742543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129" y="1194687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69034" y="1042741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458" y="295073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6363" y="1431268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137" y="595270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240042" y="4433239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9585" y="262016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3264" y="5622132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720169" y="410267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514266" y="1093550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6237495" y="4472014"/>
              <a:ext cx="1854201" cy="1917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" name="Rectangle"/>
            <p:cNvSpPr/>
            <p:nvPr/>
          </p:nvSpPr>
          <p:spPr>
            <a:xfrm>
              <a:off x="0" y="1378773"/>
              <a:ext cx="14492708" cy="11427254"/>
            </a:xfrm>
            <a:prstGeom prst="rect">
              <a:avLst/>
            </a:prstGeom>
            <a:solidFill>
              <a:srgbClr val="FFFFFF">
                <a:alpha val="8739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9" r:id="rId2"/>
    <p:sldLayoutId id="2147483657" r:id="rId3"/>
  </p:sldLayoutIdLst>
  <p:transition spd="med"/>
  <p:hf hdr="0" ftr="0" dt="0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‣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392B65-7903-0843-8C59-BEAFF94F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10" y="1998104"/>
            <a:ext cx="11807980" cy="6740914"/>
          </a:xfrm>
        </p:spPr>
        <p:txBody>
          <a:bodyPr/>
          <a:lstStyle/>
          <a:p>
            <a:r>
              <a:rPr kumimoji="1" lang="ja-JP" altLang="en-US"/>
              <a:t>今まで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sz="100" dirty="0"/>
          </a:p>
          <a:p>
            <a:endParaRPr lang="en-US" altLang="ja-JP" sz="100" dirty="0"/>
          </a:p>
          <a:p>
            <a:r>
              <a:rPr kumimoji="1" lang="ja-JP" altLang="en-US"/>
              <a:t>これから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0F2940-2A0B-1640-B93F-9B29828E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動くオブジェクトの特定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CAFE47-AA31-964C-83EB-506085BA01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/>
              <a:pPr/>
              <a:t>1</a:t>
            </a:fld>
            <a:endParaRPr lang="en-US" altLang="ja-JP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1B15779-3A0C-2547-ABC2-F3BB87B0AE15}"/>
              </a:ext>
            </a:extLst>
          </p:cNvPr>
          <p:cNvGrpSpPr/>
          <p:nvPr/>
        </p:nvGrpSpPr>
        <p:grpSpPr>
          <a:xfrm>
            <a:off x="4910117" y="2182145"/>
            <a:ext cx="6161080" cy="2098422"/>
            <a:chOff x="4554102" y="2412138"/>
            <a:chExt cx="7218806" cy="2458676"/>
          </a:xfrm>
        </p:grpSpPr>
        <p:pic>
          <p:nvPicPr>
            <p:cNvPr id="17" name="図 16" descr="図形, 円&#10;&#10;自動的に生成された説明">
              <a:extLst>
                <a:ext uri="{FF2B5EF4-FFF2-40B4-BE49-F238E27FC236}">
                  <a16:creationId xmlns:a16="http://schemas.microsoft.com/office/drawing/2014/main" id="{22DCD32C-E2C8-954D-8824-FDDD4E54F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0246" y="2412138"/>
              <a:ext cx="3292662" cy="245745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8" name="図 17" descr="図形, 円&#10;&#10;自動的に生成された説明">
              <a:extLst>
                <a:ext uri="{FF2B5EF4-FFF2-40B4-BE49-F238E27FC236}">
                  <a16:creationId xmlns:a16="http://schemas.microsoft.com/office/drawing/2014/main" id="{2AA78E27-E2BA-F145-99E8-E1670B1C6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4102" y="2413363"/>
              <a:ext cx="3292662" cy="245745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0A3948F-A286-1047-8393-18141335EEEC}"/>
                </a:ext>
              </a:extLst>
            </p:cNvPr>
            <p:cNvSpPr/>
            <p:nvPr/>
          </p:nvSpPr>
          <p:spPr>
            <a:xfrm>
              <a:off x="9756071" y="2574339"/>
              <a:ext cx="2016837" cy="2190902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15A46BD-D39B-634C-86F8-33A142EE28A5}"/>
                </a:ext>
              </a:extLst>
            </p:cNvPr>
            <p:cNvSpPr/>
            <p:nvPr/>
          </p:nvSpPr>
          <p:spPr>
            <a:xfrm>
              <a:off x="4561851" y="2577148"/>
              <a:ext cx="2016837" cy="2190902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C853078-6736-844B-9EB7-64ADAD7093D7}"/>
              </a:ext>
            </a:extLst>
          </p:cNvPr>
          <p:cNvGrpSpPr/>
          <p:nvPr/>
        </p:nvGrpSpPr>
        <p:grpSpPr>
          <a:xfrm>
            <a:off x="2290055" y="2638460"/>
            <a:ext cx="1846659" cy="1641061"/>
            <a:chOff x="1520035" y="3536603"/>
            <a:chExt cx="1846659" cy="1641061"/>
          </a:xfrm>
        </p:grpSpPr>
        <p:pic>
          <p:nvPicPr>
            <p:cNvPr id="22" name="図 21" descr="図形, 円&#10;&#10;自動的に生成された説明">
              <a:extLst>
                <a:ext uri="{FF2B5EF4-FFF2-40B4-BE49-F238E27FC236}">
                  <a16:creationId xmlns:a16="http://schemas.microsoft.com/office/drawing/2014/main" id="{27F6527E-662F-DD45-B31D-CFDDAF908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5476" r="39663" b="4407"/>
            <a:stretch/>
          </p:blipFill>
          <p:spPr>
            <a:xfrm>
              <a:off x="1932545" y="3536603"/>
              <a:ext cx="968720" cy="1095997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2BA7A47-85EB-9F45-87A3-9DA3AE79E109}"/>
                </a:ext>
              </a:extLst>
            </p:cNvPr>
            <p:cNvSpPr txBox="1"/>
            <p:nvPr/>
          </p:nvSpPr>
          <p:spPr>
            <a:xfrm>
              <a:off x="1520035" y="4644185"/>
              <a:ext cx="1846659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800">
                  <a:latin typeface="MS PGothic" panose="020B0600070205080204" pitchFamily="34" charset="-128"/>
                  <a:ea typeface="MS PGothic" panose="020B0600070205080204" pitchFamily="34" charset="-128"/>
                </a:rPr>
                <a:t>画像</a:t>
              </a:r>
              <a:r>
                <a:rPr kumimoji="0" lang="ja-JP" alt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S PGothic" panose="020B0600070205080204" pitchFamily="34" charset="-128"/>
                  <a:ea typeface="MS PGothic" panose="020B0600070205080204" pitchFamily="34" charset="-128"/>
                  <a:cs typeface="+mn-cs"/>
                  <a:sym typeface="Helvetica Light"/>
                </a:rPr>
                <a:t>を指定</a:t>
              </a:r>
            </a:p>
          </p:txBody>
        </p:sp>
      </p:grp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2A46F9A3-6109-8B40-B8F3-65CFFB992D7A}"/>
              </a:ext>
            </a:extLst>
          </p:cNvPr>
          <p:cNvSpPr/>
          <p:nvPr/>
        </p:nvSpPr>
        <p:spPr>
          <a:xfrm>
            <a:off x="2507775" y="4452335"/>
            <a:ext cx="7989249" cy="800100"/>
          </a:xfrm>
          <a:prstGeom prst="round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3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rPr>
              <a:t>指定した画像のオブジェクトのみ特定可能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01809EF-F790-9D42-B2FE-CE072BABB943}"/>
              </a:ext>
            </a:extLst>
          </p:cNvPr>
          <p:cNvGrpSpPr/>
          <p:nvPr/>
        </p:nvGrpSpPr>
        <p:grpSpPr>
          <a:xfrm>
            <a:off x="3116668" y="5761711"/>
            <a:ext cx="7042771" cy="2344138"/>
            <a:chOff x="1045298" y="4292081"/>
            <a:chExt cx="10914204" cy="3632718"/>
          </a:xfrm>
        </p:grpSpPr>
        <p:pic>
          <p:nvPicPr>
            <p:cNvPr id="28" name="図 27" descr="バブル チャート が含まれている画像&#10;&#10;自動的に生成された説明">
              <a:extLst>
                <a:ext uri="{FF2B5EF4-FFF2-40B4-BE49-F238E27FC236}">
                  <a16:creationId xmlns:a16="http://schemas.microsoft.com/office/drawing/2014/main" id="{8BFFE181-DF57-014D-ADDC-39A006CA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98" y="4292082"/>
              <a:ext cx="4846995" cy="36327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761EBE7B-DFDE-AD45-9DC8-242A8FFFEA03}"/>
                </a:ext>
              </a:extLst>
            </p:cNvPr>
            <p:cNvCxnSpPr>
              <a:cxnSpLocks/>
            </p:cNvCxnSpPr>
            <p:nvPr/>
          </p:nvCxnSpPr>
          <p:spPr>
            <a:xfrm>
              <a:off x="3071274" y="7332416"/>
              <a:ext cx="611776" cy="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2254769-1767-B340-9680-07CBA9562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1473" y="4952768"/>
              <a:ext cx="0" cy="657037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44D37A29-E782-1E49-B570-577875828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7660" y="6487673"/>
              <a:ext cx="1" cy="643051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F978324-E0BB-3447-9F12-8864BB5FDB4A}"/>
                </a:ext>
              </a:extLst>
            </p:cNvPr>
            <p:cNvSpPr/>
            <p:nvPr/>
          </p:nvSpPr>
          <p:spPr>
            <a:xfrm>
              <a:off x="2006931" y="6713744"/>
              <a:ext cx="975784" cy="1040839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9EB607E-4E6A-3B49-8576-03E92BDE3EAC}"/>
                </a:ext>
              </a:extLst>
            </p:cNvPr>
            <p:cNvSpPr/>
            <p:nvPr/>
          </p:nvSpPr>
          <p:spPr>
            <a:xfrm>
              <a:off x="2982713" y="5673872"/>
              <a:ext cx="842837" cy="1456852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C36E896-731B-584D-B881-F9B34560A195}"/>
                </a:ext>
              </a:extLst>
            </p:cNvPr>
            <p:cNvSpPr/>
            <p:nvPr/>
          </p:nvSpPr>
          <p:spPr>
            <a:xfrm>
              <a:off x="4261616" y="5735290"/>
              <a:ext cx="679571" cy="697974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pic>
          <p:nvPicPr>
            <p:cNvPr id="35" name="図 34" descr="絵と文字の加工写真&#10;&#10;低い精度で自動的に生成された説明">
              <a:extLst>
                <a:ext uri="{FF2B5EF4-FFF2-40B4-BE49-F238E27FC236}">
                  <a16:creationId xmlns:a16="http://schemas.microsoft.com/office/drawing/2014/main" id="{D7CC0F3F-7E78-5349-8238-817BDC4C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2507" y="4292081"/>
              <a:ext cx="4846995" cy="363271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1C77E8C-2A36-604D-8A90-1885D3326E67}"/>
                </a:ext>
              </a:extLst>
            </p:cNvPr>
            <p:cNvSpPr/>
            <p:nvPr/>
          </p:nvSpPr>
          <p:spPr>
            <a:xfrm>
              <a:off x="10328825" y="6798376"/>
              <a:ext cx="679571" cy="697974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4D80C17-172E-6A4F-87F7-1934CAA9046D}"/>
                </a:ext>
              </a:extLst>
            </p:cNvPr>
            <p:cNvSpPr/>
            <p:nvPr/>
          </p:nvSpPr>
          <p:spPr>
            <a:xfrm>
              <a:off x="8891025" y="6697510"/>
              <a:ext cx="975784" cy="1040839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51542501-756E-F14B-84DA-93DA62162930}"/>
                </a:ext>
              </a:extLst>
            </p:cNvPr>
            <p:cNvSpPr/>
            <p:nvPr/>
          </p:nvSpPr>
          <p:spPr>
            <a:xfrm>
              <a:off x="9056438" y="4667819"/>
              <a:ext cx="842837" cy="1456852"/>
            </a:xfrm>
            <a:prstGeom prst="rect">
              <a:avLst/>
            </a:prstGeom>
            <a:noFill/>
            <a:ln w="38100" cap="flat">
              <a:solidFill>
                <a:srgbClr val="2E1D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40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MS PGothic" panose="020B0600070205080204" pitchFamily="34" charset="-128"/>
                <a:ea typeface="MS PGothic" panose="020B0600070205080204" pitchFamily="34" charset="-128"/>
                <a:sym typeface="Helvetica Light"/>
              </a:endParaRPr>
            </a:p>
          </p:txBody>
        </p:sp>
      </p:grp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5D52A6D7-890A-164E-A590-AE733E3D2307}"/>
              </a:ext>
            </a:extLst>
          </p:cNvPr>
          <p:cNvSpPr/>
          <p:nvPr/>
        </p:nvSpPr>
        <p:spPr>
          <a:xfrm>
            <a:off x="1426923" y="8286595"/>
            <a:ext cx="10150951" cy="800100"/>
          </a:xfrm>
          <a:prstGeom prst="round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3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様々な動くオブジェクトを何らかの手法を用いて特定したい</a:t>
            </a: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66796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7D6E8-35BA-464B-96BD-3FF815961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メリット</a:t>
            </a:r>
            <a:endParaRPr kumimoji="1" lang="en-US" altLang="ja-JP" dirty="0"/>
          </a:p>
          <a:p>
            <a:pPr lvl="1"/>
            <a:r>
              <a:rPr lang="ja-JP" altLang="en-US"/>
              <a:t>画像を保存するだけでよい</a:t>
            </a:r>
            <a:endParaRPr lang="en-US" altLang="ja-JP" dirty="0"/>
          </a:p>
          <a:p>
            <a:r>
              <a:rPr lang="ja-JP" altLang="en-US"/>
              <a:t>デメリット　　</a:t>
            </a:r>
            <a:endParaRPr lang="en-US" altLang="ja-JP" dirty="0"/>
          </a:p>
          <a:p>
            <a:pPr lvl="1"/>
            <a:r>
              <a:rPr lang="ja-JP" altLang="en-US"/>
              <a:t>デフォルト画像以外の動くオブジェクトは特定できない</a:t>
            </a:r>
            <a:endParaRPr lang="en-US" altLang="ja-JP" dirty="0"/>
          </a:p>
          <a:p>
            <a:pPr lvl="1"/>
            <a:r>
              <a:rPr lang="ja-JP" altLang="en-US"/>
              <a:t>デフォルト画像を全く使っていない作品も多いため，検索対象の作品が減る</a:t>
            </a:r>
            <a:endParaRPr lang="en-US" altLang="ja-JP" dirty="0"/>
          </a:p>
          <a:p>
            <a:pPr lvl="1"/>
            <a:r>
              <a:rPr lang="ja-JP" altLang="en-US"/>
              <a:t>処理に時間がかかる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256F51-24E2-834A-A4D8-87D7FAF0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2220687"/>
            <a:ext cx="5099105" cy="2790343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A5B0CCB6-BE84-A640-A44A-37CE422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動くオブジェクトの特定手法案</a:t>
            </a:r>
            <a:r>
              <a:rPr kumimoji="1" lang="en-US" altLang="ja-JP" dirty="0"/>
              <a:t>①</a:t>
            </a:r>
            <a:br>
              <a:rPr kumimoji="1" lang="en-US" altLang="ja-JP" dirty="0"/>
            </a:br>
            <a:r>
              <a:rPr kumimoji="1" lang="en-US" altLang="ja-JP" dirty="0"/>
              <a:t>- Scratch</a:t>
            </a:r>
            <a:r>
              <a:rPr kumimoji="1" lang="ja-JP" altLang="en-US"/>
              <a:t>のデフォルト画像を利用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850130-FC41-FE43-B10A-3DD3F2C5B9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5C40F73-D9CC-6843-B5BA-25439A47C894}"/>
              </a:ext>
            </a:extLst>
          </p:cNvPr>
          <p:cNvSpPr/>
          <p:nvPr/>
        </p:nvSpPr>
        <p:spPr>
          <a:xfrm>
            <a:off x="2065310" y="8270376"/>
            <a:ext cx="8871006" cy="800100"/>
          </a:xfrm>
          <a:prstGeom prst="round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ja-JP" altLang="en-US" sz="3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作品</a:t>
            </a:r>
            <a:r>
              <a:rPr lang="en-US" altLang="ja-JP" sz="3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233491</a:t>
            </a:r>
            <a:r>
              <a:rPr lang="ja-JP" altLang="en-US" sz="3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件中，</a:t>
            </a:r>
            <a:r>
              <a:rPr lang="en-US" altLang="ja-JP" sz="3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19529</a:t>
            </a:r>
            <a:r>
              <a:rPr lang="ja-JP" altLang="en-US" sz="3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件でデフォルト画像を使用</a:t>
            </a:r>
            <a:endParaRPr kumimoji="0" lang="ja-JP" altLang="en-US" sz="3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MS PGothic" panose="020B0600070205080204" pitchFamily="34" charset="-128"/>
              <a:ea typeface="MS PGothic" panose="020B0600070205080204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987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7D6E8-35BA-464B-96BD-3FF815961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メリット</a:t>
            </a:r>
            <a:endParaRPr kumimoji="1" lang="en-US" altLang="ja-JP" dirty="0"/>
          </a:p>
          <a:p>
            <a:pPr lvl="1"/>
            <a:r>
              <a:rPr lang="ja-JP" altLang="en-US"/>
              <a:t>どんな画像でも特定できる</a:t>
            </a:r>
            <a:endParaRPr lang="en-US" altLang="ja-JP" dirty="0"/>
          </a:p>
          <a:p>
            <a:pPr lvl="1"/>
            <a:r>
              <a:rPr lang="ja-JP" altLang="en-US"/>
              <a:t>他の手法より時間がかからない</a:t>
            </a:r>
            <a:endParaRPr lang="en-US" altLang="ja-JP" dirty="0"/>
          </a:p>
          <a:p>
            <a:r>
              <a:rPr lang="ja-JP" altLang="en-US"/>
              <a:t>デメリット　　</a:t>
            </a:r>
            <a:endParaRPr lang="en-US" altLang="ja-JP" dirty="0"/>
          </a:p>
          <a:p>
            <a:pPr lvl="1"/>
            <a:r>
              <a:rPr lang="ja-JP" altLang="en-US"/>
              <a:t>勉強が必要</a:t>
            </a:r>
            <a:endParaRPr lang="en-US" altLang="ja-JP" dirty="0"/>
          </a:p>
          <a:p>
            <a:pPr lvl="1"/>
            <a:r>
              <a:rPr lang="ja-JP" altLang="en-US"/>
              <a:t>実装が大変</a:t>
            </a:r>
            <a:endParaRPr lang="en-US" altLang="ja-JP" dirty="0"/>
          </a:p>
          <a:p>
            <a:pPr lvl="1"/>
            <a:r>
              <a:rPr lang="ja-JP" altLang="en-US"/>
              <a:t>やってみないとわからない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B0CCB6-BE84-A640-A44A-37CE422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動くオブジェクトの特定手法案</a:t>
            </a:r>
            <a:r>
              <a:rPr lang="en-US" altLang="ja-JP" dirty="0"/>
              <a:t>②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ja-JP" altLang="en-US" b="1"/>
              <a:t>フレーム差分法を用いる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850130-FC41-FE43-B10A-3DD3F2C5B9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C0BFB72-66CE-F14E-83F0-CBFF14F0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43" y="4876800"/>
            <a:ext cx="5770037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4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ED3AF3-9941-8242-A4BE-51B0FFD6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10" y="2220687"/>
            <a:ext cx="4602240" cy="6740914"/>
          </a:xfrm>
        </p:spPr>
        <p:txBody>
          <a:bodyPr>
            <a:normAutofit/>
          </a:bodyPr>
          <a:lstStyle/>
          <a:p>
            <a:r>
              <a:rPr kumimoji="1" lang="ja-JP" altLang="en-US"/>
              <a:t>メリット</a:t>
            </a:r>
            <a:endParaRPr kumimoji="1" lang="en-US" altLang="ja-JP" dirty="0"/>
          </a:p>
          <a:p>
            <a:pPr lvl="1"/>
            <a:r>
              <a:rPr lang="ja-JP" altLang="en-US"/>
              <a:t>オブジェクトを確実に特定できる</a:t>
            </a:r>
            <a:endParaRPr lang="en-US" altLang="ja-JP" dirty="0"/>
          </a:p>
          <a:p>
            <a:r>
              <a:rPr kumimoji="1" lang="ja-JP" altLang="en-US"/>
              <a:t>デメリット</a:t>
            </a:r>
            <a:endParaRPr kumimoji="1" lang="en-US" altLang="ja-JP" dirty="0"/>
          </a:p>
          <a:p>
            <a:pPr lvl="1"/>
            <a:r>
              <a:rPr lang="ja-JP" altLang="en-US"/>
              <a:t>収集に時間がかかる</a:t>
            </a:r>
            <a:endParaRPr lang="en-US" altLang="ja-JP" dirty="0"/>
          </a:p>
          <a:p>
            <a:pPr lvl="1"/>
            <a:r>
              <a:rPr lang="ja-JP" altLang="en-US"/>
              <a:t>実装が少し大変</a:t>
            </a:r>
            <a:endParaRPr lang="en-US" altLang="ja-JP" dirty="0"/>
          </a:p>
          <a:p>
            <a:pPr lvl="1"/>
            <a:r>
              <a:rPr kumimoji="1" lang="ja-JP" altLang="en-US"/>
              <a:t>処理に時間がかかる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3644708-B0B3-B34F-B7B0-EB7E0CE7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動くオブジェクトの特定手法案</a:t>
            </a:r>
            <a:r>
              <a:rPr lang="en-US" altLang="ja-JP" dirty="0"/>
              <a:t>③</a:t>
            </a:r>
            <a:br>
              <a:rPr lang="en-US" altLang="ja-JP" dirty="0"/>
            </a:br>
            <a:r>
              <a:rPr lang="en-US" altLang="ja-JP" dirty="0"/>
              <a:t>- </a:t>
            </a:r>
            <a:r>
              <a:rPr lang="ja-JP" altLang="en-US"/>
              <a:t>各作品で使用されている画像を収集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B5F3F8-121C-AA41-A782-0726125549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CA26D7-DCC8-BC49-A2F7-BC9E70B8D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3" t="12614" b="7344"/>
          <a:stretch/>
        </p:blipFill>
        <p:spPr>
          <a:xfrm>
            <a:off x="5306030" y="2578960"/>
            <a:ext cx="7100360" cy="575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2054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tx1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S PGothic" panose="020B0600070205080204" pitchFamily="34" charset="-128"/>
            <a:ea typeface="MS PGothic" panose="020B0600070205080204" pitchFamily="34" charset="-128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プレゼンテーション4" id="{228C0F11-B848-8649-80EB-392699BBA224}" vid="{E1518F9B-EAC0-E44A-88CF-625ADDF57892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94</TotalTime>
  <Words>175</Words>
  <Application>Microsoft Macintosh PowerPoint</Application>
  <PresentationFormat>ユーザー設定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HGPGothicE</vt:lpstr>
      <vt:lpstr>ＭＳ Ｐゴシック</vt:lpstr>
      <vt:lpstr>ＭＳ Ｐゴシック</vt:lpstr>
      <vt:lpstr>Arial</vt:lpstr>
      <vt:lpstr>Helvetica</vt:lpstr>
      <vt:lpstr>Helvetica Light</vt:lpstr>
      <vt:lpstr>Helvetica Neue</vt:lpstr>
      <vt:lpstr>Wingdings</vt:lpstr>
      <vt:lpstr>White</vt:lpstr>
      <vt:lpstr>動くオブジェクトの特定</vt:lpstr>
      <vt:lpstr>動くオブジェクトの特定手法案① - Scratchのデフォルト画像を利用</vt:lpstr>
      <vt:lpstr>動くオブジェクトの特定手法案② - フレーム差分法を用いる</vt:lpstr>
      <vt:lpstr>動くオブジェクトの特定手法案③ - 各作品で使用されている画像を収集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動くオブジェクトの特定</dc:title>
  <dc:creator>福地　ユキ</dc:creator>
  <cp:lastModifiedBy>福地　ユキ</cp:lastModifiedBy>
  <cp:revision>7</cp:revision>
  <dcterms:created xsi:type="dcterms:W3CDTF">2021-05-19T16:44:21Z</dcterms:created>
  <dcterms:modified xsi:type="dcterms:W3CDTF">2021-05-19T18:18:45Z</dcterms:modified>
</cp:coreProperties>
</file>