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de02539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de02539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de025397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de025397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de025397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de025397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de025397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de025397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de025397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de025397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de025397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de025397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de025397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de025397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de025397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de025397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de025397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de025397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de025397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de025397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de025397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de025397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de02539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de02539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de025397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de025397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de025397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de025397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de025397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de025397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de025397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de025397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de025397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de025397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de025397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de025397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de025397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de025397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de025397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de025397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de025397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de025397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de025397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de025397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de025397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de025397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de025397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de025397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de025397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de025397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de025397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de025397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de025397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de025397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de025397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de025397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de0253972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de0253972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de0253972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2de025397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de0253972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de0253972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de0253972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de0253972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de0253972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de0253972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de025397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de025397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de0253972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de0253972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de0253972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de0253972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de0253972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de025397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de0253972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de025397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de025397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de025397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de025397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de025397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de025397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de025397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de02539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de02539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de025397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de025397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de025397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de025397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de025397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de025397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de025397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de025397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1650" y="369300"/>
            <a:ext cx="8180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/>
              <a:t>This week work</a:t>
            </a:r>
            <a:endParaRPr b="1" sz="3500"/>
          </a:p>
        </p:txBody>
      </p:sp>
      <p:sp>
        <p:nvSpPr>
          <p:cNvPr id="55" name="Google Shape;55;p13"/>
          <p:cNvSpPr txBox="1"/>
          <p:nvPr/>
        </p:nvSpPr>
        <p:spPr>
          <a:xfrm>
            <a:off x="7252200" y="0"/>
            <a:ext cx="15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Week 2 - April 14th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0" y="0"/>
            <a:ext cx="91440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u="sng">
                <a:solidFill>
                  <a:schemeClr val="dk1"/>
                </a:solidFill>
              </a:rPr>
              <a:t>OBA Definition and Explanation</a:t>
            </a:r>
            <a:endParaRPr sz="35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200">
                <a:solidFill>
                  <a:schemeClr val="dk1"/>
                </a:solidFill>
              </a:rPr>
              <a:t>When</a:t>
            </a:r>
            <a:r>
              <a:rPr i="1" lang="es" sz="3200">
                <a:solidFill>
                  <a:schemeClr val="dk1"/>
                </a:solidFill>
              </a:rPr>
              <a:t>?</a:t>
            </a:r>
            <a:endParaRPr i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Web browsing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013" y="1896413"/>
            <a:ext cx="2899976" cy="17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/>
        </p:nvSpPr>
        <p:spPr>
          <a:xfrm>
            <a:off x="0" y="0"/>
            <a:ext cx="91440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u="sng">
                <a:solidFill>
                  <a:schemeClr val="dk1"/>
                </a:solidFill>
              </a:rPr>
              <a:t>OBA Definition and Explanation</a:t>
            </a:r>
            <a:endParaRPr sz="35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200">
                <a:solidFill>
                  <a:schemeClr val="dk1"/>
                </a:solidFill>
              </a:rPr>
              <a:t>Who</a:t>
            </a:r>
            <a:r>
              <a:rPr i="1" lang="es" sz="3200">
                <a:solidFill>
                  <a:schemeClr val="dk1"/>
                </a:solidFill>
              </a:rPr>
              <a:t>?</a:t>
            </a:r>
            <a:endParaRPr i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" sz="3000">
                <a:solidFill>
                  <a:schemeClr val="dk1"/>
                </a:solidFill>
              </a:rPr>
              <a:t>Data aggregators (generic): capture activity and generate “behavior”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" sz="3000">
                <a:solidFill>
                  <a:schemeClr val="dk1"/>
                </a:solidFill>
              </a:rPr>
              <a:t>Ad-Networks: intermediaries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>
            <a:off x="0" y="0"/>
            <a:ext cx="9144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u="sng">
                <a:solidFill>
                  <a:schemeClr val="dk1"/>
                </a:solidFill>
              </a:rPr>
              <a:t>OBA Definition and Explanation</a:t>
            </a:r>
            <a:endParaRPr sz="35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200">
                <a:solidFill>
                  <a:schemeClr val="dk1"/>
                </a:solidFill>
              </a:rPr>
              <a:t>How</a:t>
            </a:r>
            <a:r>
              <a:rPr i="1" lang="es" sz="3200">
                <a:solidFill>
                  <a:schemeClr val="dk1"/>
                </a:solidFill>
              </a:rPr>
              <a:t>?</a:t>
            </a:r>
            <a:endParaRPr i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Case 1: Show run-of-network ads (untailored)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Case 2: Use gathered data to deliver ads (tailored)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039" y="2344750"/>
            <a:ext cx="3163075" cy="27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/>
        </p:nvSpPr>
        <p:spPr>
          <a:xfrm>
            <a:off x="0" y="0"/>
            <a:ext cx="9144000" cy="5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u="sng">
                <a:solidFill>
                  <a:schemeClr val="dk1"/>
                </a:solidFill>
              </a:rPr>
              <a:t>OBA Definition and Explanation</a:t>
            </a:r>
            <a:endParaRPr sz="35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</a:rPr>
              <a:t>Other ways of advertisement: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s" sz="2800">
                <a:solidFill>
                  <a:schemeClr val="dk1"/>
                </a:solidFill>
              </a:rPr>
              <a:t>Geographic: location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s" sz="2800">
                <a:solidFill>
                  <a:schemeClr val="dk1"/>
                </a:solidFill>
              </a:rPr>
              <a:t>Demopgrahic: deducted from browsing history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s" sz="2800">
                <a:solidFill>
                  <a:schemeClr val="dk1"/>
                </a:solidFill>
              </a:rPr>
              <a:t>Re-targeting: recent visited website topic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s" sz="2800">
                <a:solidFill>
                  <a:schemeClr val="dk1"/>
                </a:solidFill>
              </a:rPr>
              <a:t>Contextual: actual website topic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/>
        </p:nvSpPr>
        <p:spPr>
          <a:xfrm>
            <a:off x="0" y="1109550"/>
            <a:ext cx="9144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</a:rPr>
              <a:t>Measurement Methodology Proposal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chemeClr val="dk1"/>
                </a:solidFill>
              </a:rPr>
              <a:t>Goal: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400">
                <a:solidFill>
                  <a:schemeClr val="dk1"/>
                </a:solidFill>
              </a:rPr>
              <a:t>“Uncover correlation between specific user behavioral trait and the ads shown to them.”</a:t>
            </a:r>
            <a:endParaRPr i="1"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/>
        </p:nvSpPr>
        <p:spPr>
          <a:xfrm>
            <a:off x="316850" y="210600"/>
            <a:ext cx="3527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chemeClr val="dk1"/>
                </a:solidFill>
              </a:rPr>
              <a:t>High Level Description of the Methodology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chemeClr val="dk1"/>
                </a:solidFill>
              </a:rPr>
              <a:t>Steps:</a:t>
            </a:r>
            <a:endParaRPr sz="3900">
              <a:solidFill>
                <a:schemeClr val="dk1"/>
              </a:solidFill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826" y="59276"/>
            <a:ext cx="3688000" cy="50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/>
        </p:nvSpPr>
        <p:spPr>
          <a:xfrm>
            <a:off x="0" y="2017650"/>
            <a:ext cx="447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romanUcPeriod"/>
            </a:pPr>
            <a:r>
              <a:rPr lang="es" sz="3000" u="sng">
                <a:solidFill>
                  <a:schemeClr val="dk1"/>
                </a:solidFill>
              </a:rPr>
              <a:t>Selection of Personas</a:t>
            </a:r>
            <a:endParaRPr sz="30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u="sng">
                <a:solidFill>
                  <a:schemeClr val="dk1"/>
                </a:solidFill>
              </a:rPr>
              <a:t>and Training Pages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876" y="59276"/>
            <a:ext cx="3688000" cy="50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/>
          <p:nvPr/>
        </p:nvSpPr>
        <p:spPr>
          <a:xfrm>
            <a:off x="5692700" y="0"/>
            <a:ext cx="1087800" cy="1108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/>
        </p:nvSpPr>
        <p:spPr>
          <a:xfrm>
            <a:off x="0" y="0"/>
            <a:ext cx="91440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romanUcPeriod"/>
            </a:pPr>
            <a:r>
              <a:rPr lang="es" sz="3000" u="sng">
                <a:solidFill>
                  <a:schemeClr val="dk1"/>
                </a:solidFill>
              </a:rPr>
              <a:t>Selection of Personas and Training Pages</a:t>
            </a:r>
            <a:endParaRPr sz="30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" sz="2600">
                <a:solidFill>
                  <a:schemeClr val="dk1"/>
                </a:solidFill>
              </a:rPr>
              <a:t>Artificial </a:t>
            </a:r>
            <a:r>
              <a:rPr i="1" lang="es" sz="2600">
                <a:solidFill>
                  <a:schemeClr val="dk1"/>
                </a:solidFill>
              </a:rPr>
              <a:t>personas</a:t>
            </a:r>
            <a:r>
              <a:rPr lang="es" sz="2600">
                <a:solidFill>
                  <a:schemeClr val="dk1"/>
                </a:solidFill>
              </a:rPr>
              <a:t>:</a:t>
            </a:r>
            <a:endParaRPr sz="2600">
              <a:solidFill>
                <a:schemeClr val="dk1"/>
              </a:solidFill>
            </a:endParaRPr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s" sz="2600">
                <a:solidFill>
                  <a:schemeClr val="dk1"/>
                </a:solidFill>
              </a:rPr>
              <a:t>Narrow browsing behavior</a:t>
            </a:r>
            <a:endParaRPr sz="2600">
              <a:solidFill>
                <a:schemeClr val="dk1"/>
              </a:solidFill>
            </a:endParaRPr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s" sz="2600">
                <a:solidFill>
                  <a:schemeClr val="dk1"/>
                </a:solidFill>
              </a:rPr>
              <a:t>Specific interests or theme</a:t>
            </a:r>
            <a:endParaRPr sz="2600">
              <a:solidFill>
                <a:schemeClr val="dk1"/>
              </a:solidFill>
            </a:endParaRPr>
          </a:p>
          <a:p>
            <a:pPr indent="-3937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r>
              <a:rPr lang="es" sz="2600">
                <a:solidFill>
                  <a:schemeClr val="dk1"/>
                </a:solidFill>
              </a:rPr>
              <a:t>i.e “motor sports”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" sz="2600">
                <a:solidFill>
                  <a:schemeClr val="dk1"/>
                </a:solidFill>
              </a:rPr>
              <a:t>Resource: Google Adwords </a:t>
            </a:r>
            <a:r>
              <a:rPr lang="es" sz="2100">
                <a:solidFill>
                  <a:schemeClr val="dk1"/>
                </a:solidFill>
              </a:rPr>
              <a:t>(now Google Ads)</a:t>
            </a:r>
            <a:endParaRPr sz="2100">
              <a:solidFill>
                <a:schemeClr val="dk1"/>
              </a:solidFill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s" sz="2500">
                <a:solidFill>
                  <a:schemeClr val="dk1"/>
                </a:solidFill>
              </a:rPr>
              <a:t>Hierarchical categorization system (used by them)</a:t>
            </a:r>
            <a:endParaRPr sz="2500">
              <a:solidFill>
                <a:schemeClr val="dk1"/>
              </a:solidFill>
            </a:endParaRPr>
          </a:p>
          <a:p>
            <a:pPr indent="-3810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s" sz="2400">
                <a:solidFill>
                  <a:schemeClr val="dk1"/>
                </a:solidFill>
              </a:rPr>
              <a:t>2000+ specific categories (personas)</a:t>
            </a:r>
            <a:endParaRPr sz="2400">
              <a:solidFill>
                <a:schemeClr val="dk1"/>
              </a:solidFill>
            </a:endParaRPr>
          </a:p>
          <a:p>
            <a:pPr indent="-381000" lvl="3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✓"/>
            </a:pPr>
            <a:r>
              <a:rPr lang="es" sz="2400">
                <a:solidFill>
                  <a:schemeClr val="dk1"/>
                </a:solidFill>
              </a:rPr>
              <a:t>Each persona [130, 330] sites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/>
        </p:nvSpPr>
        <p:spPr>
          <a:xfrm>
            <a:off x="0" y="0"/>
            <a:ext cx="91440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romanUcPeriod"/>
            </a:pPr>
            <a:r>
              <a:rPr lang="es" sz="3000" u="sng">
                <a:solidFill>
                  <a:schemeClr val="dk1"/>
                </a:solidFill>
              </a:rPr>
              <a:t>Selection of Personas and Training Pages</a:t>
            </a:r>
            <a:endParaRPr sz="3000" u="sng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" sz="2600">
                <a:solidFill>
                  <a:schemeClr val="dk1"/>
                </a:solidFill>
              </a:rPr>
              <a:t>240 personas taken (level 2)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s" sz="2600">
                <a:solidFill>
                  <a:schemeClr val="dk1"/>
                </a:solidFill>
              </a:rPr>
              <a:t>Collect training pages for each persona “</a:t>
            </a:r>
            <a:r>
              <a:rPr i="1" lang="es" sz="2600">
                <a:solidFill>
                  <a:schemeClr val="dk1"/>
                </a:solidFill>
              </a:rPr>
              <a:t>p</a:t>
            </a:r>
            <a:r>
              <a:rPr lang="es" sz="2600">
                <a:solidFill>
                  <a:schemeClr val="dk1"/>
                </a:solidFill>
              </a:rPr>
              <a:t>”:</a:t>
            </a:r>
            <a:endParaRPr sz="2600">
              <a:solidFill>
                <a:schemeClr val="dk1"/>
              </a:solidFill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Remove ones with not exactly “</a:t>
            </a:r>
            <a:r>
              <a:rPr i="1" lang="es" sz="2400">
                <a:solidFill>
                  <a:schemeClr val="dk1"/>
                </a:solidFill>
              </a:rPr>
              <a:t>p</a:t>
            </a:r>
            <a:r>
              <a:rPr lang="es" sz="2400">
                <a:solidFill>
                  <a:schemeClr val="dk1"/>
                </a:solidFill>
              </a:rPr>
              <a:t>” keyword.</a:t>
            </a:r>
            <a:endParaRPr sz="2400">
              <a:solidFill>
                <a:schemeClr val="dk1"/>
              </a:solidFill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s" sz="2400">
                <a:solidFill>
                  <a:schemeClr val="dk1"/>
                </a:solidFill>
              </a:rPr>
              <a:t>202 </a:t>
            </a:r>
            <a:r>
              <a:rPr i="1" lang="es" sz="2400">
                <a:solidFill>
                  <a:schemeClr val="dk1"/>
                </a:solidFill>
              </a:rPr>
              <a:t>p</a:t>
            </a:r>
            <a:r>
              <a:rPr lang="es" sz="2400">
                <a:solidFill>
                  <a:schemeClr val="dk1"/>
                </a:solidFill>
              </a:rPr>
              <a:t>’s remaining.</a:t>
            </a:r>
            <a:endParaRPr sz="2400">
              <a:solidFill>
                <a:schemeClr val="dk1"/>
              </a:solidFill>
            </a:endParaRPr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All websites: clean browser -&gt; visit page -&gt; see Google Ad Profile. Keep </a:t>
            </a:r>
            <a:r>
              <a:rPr b="1" lang="es" sz="2400">
                <a:solidFill>
                  <a:schemeClr val="dk1"/>
                </a:solidFill>
              </a:rPr>
              <a:t>if</a:t>
            </a:r>
            <a:r>
              <a:rPr lang="es" sz="2400">
                <a:solidFill>
                  <a:schemeClr val="dk1"/>
                </a:solidFill>
              </a:rPr>
              <a:t> </a:t>
            </a:r>
            <a:r>
              <a:rPr i="1" lang="es" sz="2400">
                <a:solidFill>
                  <a:schemeClr val="dk1"/>
                </a:solidFill>
              </a:rPr>
              <a:t>at most</a:t>
            </a:r>
            <a:r>
              <a:rPr lang="es" sz="2400">
                <a:solidFill>
                  <a:schemeClr val="dk1"/>
                </a:solidFill>
              </a:rPr>
              <a:t> 1 additional “p-related”.</a:t>
            </a:r>
            <a:endParaRPr sz="2400">
              <a:solidFill>
                <a:schemeClr val="dk1"/>
              </a:solidFill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s" sz="2400">
                <a:solidFill>
                  <a:schemeClr val="dk1"/>
                </a:solidFill>
              </a:rPr>
              <a:t>104 </a:t>
            </a:r>
            <a:r>
              <a:rPr i="1" lang="es" sz="2400">
                <a:solidFill>
                  <a:schemeClr val="dk1"/>
                </a:solidFill>
              </a:rPr>
              <a:t>p</a:t>
            </a:r>
            <a:r>
              <a:rPr lang="es" sz="2400">
                <a:solidFill>
                  <a:schemeClr val="dk1"/>
                </a:solidFill>
              </a:rPr>
              <a:t>’s remaining.</a:t>
            </a:r>
            <a:endParaRPr sz="2400">
              <a:solidFill>
                <a:schemeClr val="dk1"/>
              </a:solidFill>
            </a:endParaRPr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Keep “</a:t>
            </a:r>
            <a:r>
              <a:rPr i="1" lang="es" sz="2400">
                <a:solidFill>
                  <a:schemeClr val="dk1"/>
                </a:solidFill>
              </a:rPr>
              <a:t>p”</a:t>
            </a:r>
            <a:r>
              <a:rPr lang="es" sz="2400">
                <a:solidFill>
                  <a:schemeClr val="dk1"/>
                </a:solidFill>
              </a:rPr>
              <a:t> </a:t>
            </a:r>
            <a:r>
              <a:rPr b="1" lang="es" sz="2400">
                <a:solidFill>
                  <a:schemeClr val="dk1"/>
                </a:solidFill>
              </a:rPr>
              <a:t>if </a:t>
            </a:r>
            <a:r>
              <a:rPr i="1" lang="es" sz="2400">
                <a:solidFill>
                  <a:schemeClr val="dk1"/>
                </a:solidFill>
              </a:rPr>
              <a:t>at least</a:t>
            </a:r>
            <a:r>
              <a:rPr lang="es" sz="2400">
                <a:solidFill>
                  <a:schemeClr val="dk1"/>
                </a:solidFill>
              </a:rPr>
              <a:t> 10 training pages.</a:t>
            </a:r>
            <a:endParaRPr sz="2400">
              <a:solidFill>
                <a:schemeClr val="dk1"/>
              </a:solidFill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s" sz="2400">
                <a:solidFill>
                  <a:schemeClr val="dk1"/>
                </a:solidFill>
              </a:rPr>
              <a:t>51 </a:t>
            </a:r>
            <a:r>
              <a:rPr i="1" lang="es" sz="2400">
                <a:solidFill>
                  <a:schemeClr val="dk1"/>
                </a:solidFill>
              </a:rPr>
              <a:t>p</a:t>
            </a:r>
            <a:r>
              <a:rPr lang="es" sz="2400">
                <a:solidFill>
                  <a:schemeClr val="dk1"/>
                </a:solidFill>
              </a:rPr>
              <a:t>’s remaining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/>
        </p:nvSpPr>
        <p:spPr>
          <a:xfrm>
            <a:off x="0" y="0"/>
            <a:ext cx="9144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romanUcPeriod"/>
            </a:pPr>
            <a:r>
              <a:rPr lang="es" sz="3000" u="sng">
                <a:solidFill>
                  <a:schemeClr val="dk1"/>
                </a:solidFill>
              </a:rPr>
              <a:t>Selection of Personas and Training Pages</a:t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Additional 21 “sensitive topics” personas (manually)</a:t>
            </a:r>
            <a:endParaRPr sz="2600">
              <a:solidFill>
                <a:schemeClr val="dk1"/>
              </a:solidFill>
            </a:endParaRPr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s" sz="2600">
                <a:solidFill>
                  <a:schemeClr val="dk1"/>
                </a:solidFill>
              </a:rPr>
              <a:t>Same process, only “p” category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81650" y="369300"/>
            <a:ext cx="8180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/>
              <a:t>This week work</a:t>
            </a:r>
            <a:endParaRPr b="1" sz="3500"/>
          </a:p>
        </p:txBody>
      </p:sp>
      <p:sp>
        <p:nvSpPr>
          <p:cNvPr id="61" name="Google Shape;61;p14"/>
          <p:cNvSpPr txBox="1"/>
          <p:nvPr/>
        </p:nvSpPr>
        <p:spPr>
          <a:xfrm>
            <a:off x="7252200" y="0"/>
            <a:ext cx="158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Week 2 - April 14th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Mateo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62150" y="1481950"/>
            <a:ext cx="75465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OpenWPM running on lab server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Reviewed Web background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Protocols, DNS, browsers workflow, resources, Cookies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Studied Ha’s Phd Thesis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CNAME, PII, OBA, web tracking mechanisms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Academic Reading: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I Always Feel Like Somebody’s Watching Me Measuring Online Behavioral Advertising (Carrascosa et. al, 2014)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/>
        </p:nvSpPr>
        <p:spPr>
          <a:xfrm>
            <a:off x="0" y="0"/>
            <a:ext cx="9144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romanUcPeriod"/>
            </a:pPr>
            <a:r>
              <a:rPr lang="es" sz="3000" u="sng">
                <a:solidFill>
                  <a:schemeClr val="dk1"/>
                </a:solidFill>
              </a:rPr>
              <a:t>Selection of Personas and Training Pages</a:t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63825" y="2012075"/>
            <a:ext cx="4597450" cy="16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161150" y="2069950"/>
            <a:ext cx="4217201" cy="15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/>
        </p:nvSpPr>
        <p:spPr>
          <a:xfrm>
            <a:off x="0" y="2017650"/>
            <a:ext cx="447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II. </a:t>
            </a:r>
            <a:r>
              <a:rPr lang="es" sz="3000" u="sng">
                <a:solidFill>
                  <a:schemeClr val="dk1"/>
                </a:solidFill>
              </a:rPr>
              <a:t>Selection of Control Pages:</a:t>
            </a:r>
            <a:endParaRPr sz="3000" u="sng">
              <a:solidFill>
                <a:schemeClr val="dk1"/>
              </a:solidFill>
            </a:endParaRPr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876" y="59276"/>
            <a:ext cx="3688000" cy="50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3"/>
          <p:cNvSpPr/>
          <p:nvPr/>
        </p:nvSpPr>
        <p:spPr>
          <a:xfrm>
            <a:off x="6717175" y="59275"/>
            <a:ext cx="1087800" cy="1108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/>
        </p:nvSpPr>
        <p:spPr>
          <a:xfrm>
            <a:off x="0" y="0"/>
            <a:ext cx="9144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II. </a:t>
            </a:r>
            <a:r>
              <a:rPr lang="es" sz="3000" u="sng">
                <a:solidFill>
                  <a:schemeClr val="dk1"/>
                </a:solidFill>
              </a:rPr>
              <a:t>Selection of Control Pages</a:t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5 Weather Pages: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" sz="2700">
                <a:solidFill>
                  <a:schemeClr val="dk1"/>
                </a:solidFill>
              </a:rPr>
              <a:t>Popular Ads</a:t>
            </a:r>
            <a:endParaRPr sz="2700">
              <a:solidFill>
                <a:schemeClr val="dk1"/>
              </a:solidFill>
            </a:endParaRPr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" sz="2700">
                <a:solidFill>
                  <a:schemeClr val="dk1"/>
                </a:solidFill>
              </a:rPr>
              <a:t>Few identifiable tags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/>
        </p:nvSpPr>
        <p:spPr>
          <a:xfrm>
            <a:off x="0" y="2017650"/>
            <a:ext cx="447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III. </a:t>
            </a:r>
            <a:r>
              <a:rPr lang="es" sz="3000" u="sng">
                <a:solidFill>
                  <a:schemeClr val="dk1"/>
                </a:solidFill>
              </a:rPr>
              <a:t>Visiting Training and Control Pages</a:t>
            </a:r>
            <a:endParaRPr sz="3000" u="sng">
              <a:solidFill>
                <a:schemeClr val="dk1"/>
              </a:solidFill>
            </a:endParaRPr>
          </a:p>
        </p:txBody>
      </p:sp>
      <p:pic>
        <p:nvPicPr>
          <p:cNvPr id="180" name="Google Shape;1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876" y="59276"/>
            <a:ext cx="3688000" cy="50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5"/>
          <p:cNvSpPr/>
          <p:nvPr/>
        </p:nvSpPr>
        <p:spPr>
          <a:xfrm>
            <a:off x="5876525" y="1199950"/>
            <a:ext cx="2006700" cy="171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/>
        </p:nvSpPr>
        <p:spPr>
          <a:xfrm>
            <a:off x="0" y="0"/>
            <a:ext cx="91440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III. </a:t>
            </a:r>
            <a:r>
              <a:rPr lang="es" sz="3000" u="sng">
                <a:solidFill>
                  <a:schemeClr val="dk1"/>
                </a:solidFill>
              </a:rPr>
              <a:t>Visiting Training and Control Pages</a:t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" sz="2700">
                <a:solidFill>
                  <a:schemeClr val="dk1"/>
                </a:solidFill>
              </a:rPr>
              <a:t>Fresh installed browser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" sz="2700">
                <a:solidFill>
                  <a:schemeClr val="dk1"/>
                </a:solidFill>
              </a:rPr>
              <a:t>Random pick from (Training + Control) pages set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b="1" lang="es" sz="2700">
                <a:solidFill>
                  <a:schemeClr val="dk1"/>
                </a:solidFill>
              </a:rPr>
              <a:t>If</a:t>
            </a:r>
            <a:r>
              <a:rPr lang="es" sz="2700">
                <a:solidFill>
                  <a:schemeClr val="dk1"/>
                </a:solidFill>
              </a:rPr>
              <a:t> Control Page: collect Ads’ Landing Page</a:t>
            </a:r>
            <a:endParaRPr sz="2700">
              <a:solidFill>
                <a:schemeClr val="dk1"/>
              </a:solidFill>
            </a:endParaRPr>
          </a:p>
          <a:p>
            <a:pPr indent="-4000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■"/>
            </a:pPr>
            <a:r>
              <a:rPr lang="es" sz="2700">
                <a:solidFill>
                  <a:schemeClr val="dk1"/>
                </a:solidFill>
              </a:rPr>
              <a:t>(Different machine)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" sz="2700">
                <a:solidFill>
                  <a:schemeClr val="dk1"/>
                </a:solidFill>
              </a:rPr>
              <a:t>Exponential distribution (mean=3 min) between picks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s" sz="2700">
                <a:solidFill>
                  <a:schemeClr val="dk1"/>
                </a:solidFill>
              </a:rPr>
              <a:t>Human-paced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/>
        </p:nvSpPr>
        <p:spPr>
          <a:xfrm>
            <a:off x="0" y="2017650"/>
            <a:ext cx="447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IV. </a:t>
            </a:r>
            <a:r>
              <a:rPr lang="es" sz="3000" u="sng">
                <a:solidFill>
                  <a:schemeClr val="dk1"/>
                </a:solidFill>
              </a:rPr>
              <a:t>Tagging Training and   Landing Pages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876" y="59276"/>
            <a:ext cx="3688000" cy="50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7"/>
          <p:cNvSpPr/>
          <p:nvPr/>
        </p:nvSpPr>
        <p:spPr>
          <a:xfrm>
            <a:off x="5577700" y="2714350"/>
            <a:ext cx="2818800" cy="72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/>
        </p:nvSpPr>
        <p:spPr>
          <a:xfrm>
            <a:off x="0" y="0"/>
            <a:ext cx="91440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IV. </a:t>
            </a:r>
            <a:r>
              <a:rPr lang="es" sz="3000" u="sng">
                <a:solidFill>
                  <a:schemeClr val="dk1"/>
                </a:solidFill>
              </a:rPr>
              <a:t>Tagging Training and Landing Pages</a:t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3 different sources for each pages keywords (robustness):</a:t>
            </a:r>
            <a:endParaRPr sz="2700">
              <a:solidFill>
                <a:schemeClr val="dk1"/>
              </a:solidFill>
            </a:endParaRPr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" sz="2700">
                <a:solidFill>
                  <a:schemeClr val="dk1"/>
                </a:solidFill>
              </a:rPr>
              <a:t>Cyren</a:t>
            </a:r>
            <a:endParaRPr sz="2700">
              <a:solidFill>
                <a:schemeClr val="dk1"/>
              </a:solidFill>
            </a:endParaRPr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" sz="2700">
                <a:solidFill>
                  <a:schemeClr val="dk1"/>
                </a:solidFill>
              </a:rPr>
              <a:t>Google Adwords</a:t>
            </a:r>
            <a:endParaRPr sz="2700">
              <a:solidFill>
                <a:schemeClr val="dk1"/>
              </a:solidFill>
            </a:endParaRPr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" sz="2700">
                <a:solidFill>
                  <a:schemeClr val="dk1"/>
                </a:solidFill>
              </a:rPr>
              <a:t>McAfee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On each run only one is used, the others two are used to compare (next step)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/>
        </p:nvSpPr>
        <p:spPr>
          <a:xfrm>
            <a:off x="0" y="2017650"/>
            <a:ext cx="447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V. </a:t>
            </a:r>
            <a:r>
              <a:rPr lang="es" sz="3000" u="sng">
                <a:solidFill>
                  <a:schemeClr val="dk1"/>
                </a:solidFill>
              </a:rPr>
              <a:t>Training Set Keywords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04" name="Google Shape;2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876" y="59276"/>
            <a:ext cx="3688000" cy="50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/>
          <p:nvPr/>
        </p:nvSpPr>
        <p:spPr>
          <a:xfrm>
            <a:off x="5535450" y="3252975"/>
            <a:ext cx="1488000" cy="72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/>
        </p:nvSpPr>
        <p:spPr>
          <a:xfrm>
            <a:off x="0" y="0"/>
            <a:ext cx="91440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V. </a:t>
            </a:r>
            <a:r>
              <a:rPr lang="es" sz="3000" u="sng">
                <a:solidFill>
                  <a:schemeClr val="dk1"/>
                </a:solidFill>
              </a:rPr>
              <a:t>Training Set Keywords</a:t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For each page, keep o</a:t>
            </a:r>
            <a:r>
              <a:rPr lang="es" sz="2700">
                <a:solidFill>
                  <a:schemeClr val="dk1"/>
                </a:solidFill>
              </a:rPr>
              <a:t>nly relevant keywords (</a:t>
            </a:r>
            <a:r>
              <a:rPr i="1" lang="es" sz="2700">
                <a:solidFill>
                  <a:schemeClr val="dk1"/>
                </a:solidFill>
              </a:rPr>
              <a:t>at least</a:t>
            </a:r>
            <a:r>
              <a:rPr lang="es" sz="2700">
                <a:solidFill>
                  <a:schemeClr val="dk1"/>
                </a:solidFill>
              </a:rPr>
              <a:t> 1 additional sources </a:t>
            </a:r>
            <a:r>
              <a:rPr i="1" lang="es" sz="2700">
                <a:solidFill>
                  <a:schemeClr val="dk1"/>
                </a:solidFill>
              </a:rPr>
              <a:t>agreed </a:t>
            </a:r>
            <a:r>
              <a:rPr lang="es" sz="2700">
                <a:solidFill>
                  <a:schemeClr val="dk1"/>
                </a:solidFill>
              </a:rPr>
              <a:t>with)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700">
                <a:solidFill>
                  <a:schemeClr val="dk1"/>
                </a:solidFill>
              </a:rPr>
              <a:t>Agreement -&gt; </a:t>
            </a:r>
            <a:r>
              <a:rPr lang="es" sz="2700">
                <a:solidFill>
                  <a:schemeClr val="dk1"/>
                </a:solidFill>
              </a:rPr>
              <a:t>Leacock-Chodorow similarity. 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Simplified:</a:t>
            </a:r>
            <a:endParaRPr sz="2700">
              <a:solidFill>
                <a:schemeClr val="dk1"/>
              </a:solidFill>
            </a:endParaRPr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s" sz="2700">
                <a:solidFill>
                  <a:schemeClr val="dk1"/>
                </a:solidFill>
              </a:rPr>
              <a:t>Semantic similarity between two words</a:t>
            </a:r>
            <a:endParaRPr sz="2700">
              <a:solidFill>
                <a:schemeClr val="dk1"/>
              </a:solidFill>
            </a:endParaRPr>
          </a:p>
          <a:p>
            <a:pPr indent="-4000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➢"/>
            </a:pPr>
            <a:r>
              <a:rPr b="1" lang="es" sz="2700">
                <a:solidFill>
                  <a:schemeClr val="dk1"/>
                </a:solidFill>
              </a:rPr>
              <a:t>if </a:t>
            </a:r>
            <a:r>
              <a:rPr lang="es" sz="2700">
                <a:solidFill>
                  <a:schemeClr val="dk1"/>
                </a:solidFill>
              </a:rPr>
              <a:t>S(k,l) &gt; T </a:t>
            </a:r>
            <a:r>
              <a:rPr b="1" lang="es" sz="2700">
                <a:solidFill>
                  <a:schemeClr val="dk1"/>
                </a:solidFill>
              </a:rPr>
              <a:t>-&gt;</a:t>
            </a:r>
            <a:r>
              <a:rPr lang="es" sz="2700">
                <a:solidFill>
                  <a:schemeClr val="dk1"/>
                </a:solidFill>
              </a:rPr>
              <a:t> “k” is similar to “l”</a:t>
            </a:r>
            <a:endParaRPr sz="2700">
              <a:solidFill>
                <a:schemeClr val="dk1"/>
              </a:solidFill>
            </a:endParaRPr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s" sz="2700">
                <a:solidFill>
                  <a:schemeClr val="dk1"/>
                </a:solidFill>
              </a:rPr>
              <a:t>Parameters:</a:t>
            </a:r>
            <a:endParaRPr sz="2700">
              <a:solidFill>
                <a:schemeClr val="dk1"/>
              </a:solidFill>
            </a:endParaRPr>
          </a:p>
          <a:p>
            <a:pPr indent="-4000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➢"/>
            </a:pPr>
            <a:r>
              <a:rPr lang="es" sz="2700">
                <a:solidFill>
                  <a:schemeClr val="dk1"/>
                </a:solidFill>
              </a:rPr>
              <a:t>Threshold: T </a:t>
            </a:r>
            <a:r>
              <a:rPr lang="es" sz="2800">
                <a:solidFill>
                  <a:srgbClr val="040C28"/>
                </a:solidFill>
              </a:rPr>
              <a:t>∈ [0,3.68]</a:t>
            </a:r>
            <a:endParaRPr sz="2700">
              <a:solidFill>
                <a:schemeClr val="dk1"/>
              </a:solidFill>
            </a:endParaRPr>
          </a:p>
          <a:p>
            <a:pPr indent="-4000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➢"/>
            </a:pPr>
            <a:r>
              <a:rPr lang="es" sz="2700">
                <a:solidFill>
                  <a:schemeClr val="dk1"/>
                </a:solidFill>
              </a:rPr>
              <a:t>Sources: N </a:t>
            </a:r>
            <a:r>
              <a:rPr lang="es" sz="2800">
                <a:solidFill>
                  <a:srgbClr val="040C28"/>
                </a:solidFill>
              </a:rPr>
              <a:t>∈ Integer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/>
        </p:nvSpPr>
        <p:spPr>
          <a:xfrm>
            <a:off x="0" y="2017650"/>
            <a:ext cx="447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VI. </a:t>
            </a:r>
            <a:r>
              <a:rPr lang="es" sz="3000" u="sng">
                <a:solidFill>
                  <a:schemeClr val="dk1"/>
                </a:solidFill>
              </a:rPr>
              <a:t>Filtering Different Types of Ads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16" name="Google Shape;2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876" y="59276"/>
            <a:ext cx="3688000" cy="50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1"/>
          <p:cNvSpPr/>
          <p:nvPr/>
        </p:nvSpPr>
        <p:spPr>
          <a:xfrm>
            <a:off x="6940150" y="3242400"/>
            <a:ext cx="1488000" cy="72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08850" y="440700"/>
            <a:ext cx="8526300" cy="4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111"/>
              <a:t>I Always Feel Like Somebody’s Watching Me Measuring Online Behavioral Advertising</a:t>
            </a:r>
            <a:endParaRPr b="1" sz="41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11" u="sng"/>
              <a:t>Authors</a:t>
            </a:r>
            <a:r>
              <a:rPr lang="es" sz="2511"/>
              <a:t>: </a:t>
            </a:r>
            <a:endParaRPr sz="25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11"/>
              <a:t>Carrascosa, Mikians, Cuevas, Erramilli, Laoutaris</a:t>
            </a:r>
            <a:endParaRPr sz="25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11" u="sng"/>
              <a:t>Year</a:t>
            </a:r>
            <a:r>
              <a:rPr lang="es" sz="2511"/>
              <a:t>: 2014</a:t>
            </a:r>
            <a:endParaRPr sz="25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11" u="sng"/>
              <a:t>Location</a:t>
            </a:r>
            <a:r>
              <a:rPr lang="es" sz="2511"/>
              <a:t>: Spain</a:t>
            </a:r>
            <a:endParaRPr sz="251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/>
        </p:nvSpPr>
        <p:spPr>
          <a:xfrm>
            <a:off x="0" y="0"/>
            <a:ext cx="9144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VI. </a:t>
            </a:r>
            <a:r>
              <a:rPr lang="es" sz="3000" u="sng">
                <a:solidFill>
                  <a:schemeClr val="dk1"/>
                </a:solidFill>
              </a:rPr>
              <a:t>Filtering Different Types of Ads</a:t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Remove Landing Pages from non-OBA Ads.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" sz="2700">
                <a:solidFill>
                  <a:schemeClr val="dk1"/>
                </a:solidFill>
              </a:rPr>
              <a:t>Retargeting Ads: Trivial.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s" sz="2700">
                <a:solidFill>
                  <a:schemeClr val="dk1"/>
                </a:solidFill>
              </a:rPr>
              <a:t>Known previous pages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s" sz="2700">
                <a:solidFill>
                  <a:schemeClr val="dk1"/>
                </a:solidFill>
              </a:rPr>
              <a:t>Control pages only retarget Control or Training pages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s" sz="2700">
                <a:solidFill>
                  <a:schemeClr val="dk1"/>
                </a:solidFill>
              </a:rPr>
              <a:t>=&gt; Known Landing Pages retargets.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/>
        </p:nvSpPr>
        <p:spPr>
          <a:xfrm>
            <a:off x="0" y="0"/>
            <a:ext cx="91440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VI. </a:t>
            </a:r>
            <a:r>
              <a:rPr lang="es" sz="3000" u="sng">
                <a:solidFill>
                  <a:schemeClr val="dk1"/>
                </a:solidFill>
              </a:rPr>
              <a:t>Filtering Different Types of Ads</a:t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" sz="2700">
                <a:solidFill>
                  <a:schemeClr val="dk1"/>
                </a:solidFill>
              </a:rPr>
              <a:t>Static and Contextual Ads: 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s" sz="2700">
                <a:solidFill>
                  <a:schemeClr val="dk1"/>
                </a:solidFill>
              </a:rPr>
              <a:t>Clean profile</a:t>
            </a:r>
            <a:endParaRPr sz="2700">
              <a:solidFill>
                <a:schemeClr val="dk1"/>
              </a:solidFill>
            </a:endParaRPr>
          </a:p>
          <a:p>
            <a:pPr indent="-4000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➢"/>
            </a:pPr>
            <a:r>
              <a:rPr lang="es" sz="2700">
                <a:solidFill>
                  <a:schemeClr val="dk1"/>
                </a:solidFill>
              </a:rPr>
              <a:t>Static and Contextual ads for all pages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s" sz="2700">
                <a:solidFill>
                  <a:schemeClr val="dk1"/>
                </a:solidFill>
              </a:rPr>
              <a:t>Remove overlap between “p” and clean “p”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/>
        </p:nvSpPr>
        <p:spPr>
          <a:xfrm>
            <a:off x="0" y="0"/>
            <a:ext cx="91440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VI. </a:t>
            </a:r>
            <a:r>
              <a:rPr lang="es" sz="3000" u="sng">
                <a:solidFill>
                  <a:schemeClr val="dk1"/>
                </a:solidFill>
              </a:rPr>
              <a:t>Filtering Different Types of Ads</a:t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" sz="2700">
                <a:solidFill>
                  <a:schemeClr val="dk1"/>
                </a:solidFill>
              </a:rPr>
              <a:t>Demographic-Geographic targeted Ads: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s" sz="2700">
                <a:solidFill>
                  <a:schemeClr val="dk1"/>
                </a:solidFill>
              </a:rPr>
              <a:t>Same IP for all personas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s" sz="2700">
                <a:solidFill>
                  <a:schemeClr val="dk1"/>
                </a:solidFill>
              </a:rPr>
              <a:t>Leacock-Chodorow similarity</a:t>
            </a:r>
            <a:endParaRPr sz="2700">
              <a:solidFill>
                <a:schemeClr val="dk1"/>
              </a:solidFill>
            </a:endParaRPr>
          </a:p>
          <a:p>
            <a:pPr indent="-4000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s" sz="2700">
                <a:solidFill>
                  <a:schemeClr val="dk1"/>
                </a:solidFill>
              </a:rPr>
              <a:t>Once between every pair of “</a:t>
            </a:r>
            <a:r>
              <a:rPr i="1" lang="es" sz="2700">
                <a:solidFill>
                  <a:schemeClr val="dk1"/>
                </a:solidFill>
              </a:rPr>
              <a:t>p</a:t>
            </a:r>
            <a:r>
              <a:rPr lang="es" sz="2700">
                <a:solidFill>
                  <a:schemeClr val="dk1"/>
                </a:solidFill>
              </a:rPr>
              <a:t>”.</a:t>
            </a:r>
            <a:endParaRPr sz="2700">
              <a:solidFill>
                <a:schemeClr val="dk1"/>
              </a:solidFill>
            </a:endParaRPr>
          </a:p>
          <a:p>
            <a:pPr indent="-4000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s" sz="2700">
                <a:solidFill>
                  <a:schemeClr val="dk1"/>
                </a:solidFill>
              </a:rPr>
              <a:t>For each persona:</a:t>
            </a:r>
            <a:endParaRPr sz="27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For each landing page: S(k,l) with all other “p” with that landing page, given T’</a:t>
            </a:r>
            <a:endParaRPr sz="2700">
              <a:solidFill>
                <a:schemeClr val="dk1"/>
              </a:solidFill>
            </a:endParaRPr>
          </a:p>
          <a:p>
            <a:pPr indent="-40005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➢"/>
            </a:pPr>
            <a:r>
              <a:rPr lang="es" sz="2700">
                <a:solidFill>
                  <a:schemeClr val="dk1"/>
                </a:solidFill>
              </a:rPr>
              <a:t>If one is not similar, remove.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/>
        </p:nvSpPr>
        <p:spPr>
          <a:xfrm>
            <a:off x="0" y="2017650"/>
            <a:ext cx="44781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dk1"/>
                </a:solidFill>
              </a:rPr>
              <a:t>VII. </a:t>
            </a:r>
            <a:r>
              <a:rPr lang="es" sz="2900" u="sng">
                <a:solidFill>
                  <a:schemeClr val="dk1"/>
                </a:solidFill>
              </a:rPr>
              <a:t>Measuring the Presence and Representativeness of OBA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38" name="Google Shape;2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876" y="59276"/>
            <a:ext cx="3688000" cy="50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5"/>
          <p:cNvSpPr/>
          <p:nvPr/>
        </p:nvSpPr>
        <p:spPr>
          <a:xfrm>
            <a:off x="6274775" y="3844400"/>
            <a:ext cx="1488000" cy="1404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/>
        </p:nvSpPr>
        <p:spPr>
          <a:xfrm>
            <a:off x="0" y="0"/>
            <a:ext cx="9144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dk1"/>
                </a:solidFill>
              </a:rPr>
              <a:t>VII. </a:t>
            </a:r>
            <a:r>
              <a:rPr lang="es" sz="2900" u="sng">
                <a:solidFill>
                  <a:schemeClr val="dk1"/>
                </a:solidFill>
              </a:rPr>
              <a:t>Measuring the Presence and Representativeness of OBA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chemeClr val="dk1"/>
                </a:solidFill>
              </a:rPr>
              <a:t>TTK</a:t>
            </a:r>
            <a:r>
              <a:rPr lang="es" sz="2700">
                <a:solidFill>
                  <a:schemeClr val="dk1"/>
                </a:solidFill>
              </a:rPr>
              <a:t> (</a:t>
            </a:r>
            <a:r>
              <a:rPr i="1" lang="es" sz="2700">
                <a:solidFill>
                  <a:schemeClr val="dk1"/>
                </a:solidFill>
              </a:rPr>
              <a:t>Targeted Training Keywords</a:t>
            </a:r>
            <a:r>
              <a:rPr lang="es" sz="2700">
                <a:solidFill>
                  <a:schemeClr val="dk1"/>
                </a:solidFill>
              </a:rPr>
              <a:t>): Fraction of keywords </a:t>
            </a:r>
            <a:r>
              <a:rPr i="1" lang="es" sz="2700" u="sng">
                <a:solidFill>
                  <a:schemeClr val="dk1"/>
                </a:solidFill>
              </a:rPr>
              <a:t>targeted</a:t>
            </a:r>
            <a:r>
              <a:rPr lang="es" sz="2700">
                <a:solidFill>
                  <a:schemeClr val="dk1"/>
                </a:solidFill>
              </a:rPr>
              <a:t> from </a:t>
            </a:r>
            <a:r>
              <a:rPr i="1" lang="es" sz="2700">
                <a:solidFill>
                  <a:schemeClr val="dk1"/>
                </a:solidFill>
              </a:rPr>
              <a:t>p’s</a:t>
            </a:r>
            <a:r>
              <a:rPr lang="es" sz="2700">
                <a:solidFill>
                  <a:schemeClr val="dk1"/>
                </a:solidFill>
              </a:rPr>
              <a:t> training pages given </a:t>
            </a:r>
            <a:r>
              <a:rPr i="1" lang="es" sz="2700">
                <a:solidFill>
                  <a:schemeClr val="dk1"/>
                </a:solidFill>
              </a:rPr>
              <a:t>s</a:t>
            </a:r>
            <a:endParaRPr i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</a:rPr>
              <a:t>Measures exposure and OBA occurrence	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245" name="Google Shape;2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075" y="2412400"/>
            <a:ext cx="6893874" cy="9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/>
        </p:nvSpPr>
        <p:spPr>
          <a:xfrm>
            <a:off x="0" y="0"/>
            <a:ext cx="91440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dk1"/>
                </a:solidFill>
              </a:rPr>
              <a:t>VII. </a:t>
            </a:r>
            <a:r>
              <a:rPr lang="es" sz="2900" u="sng">
                <a:solidFill>
                  <a:schemeClr val="dk1"/>
                </a:solidFill>
              </a:rPr>
              <a:t>Measuring the Presence and Representativeness of OBA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chemeClr val="dk1"/>
                </a:solidFill>
              </a:rPr>
              <a:t>BAiL</a:t>
            </a:r>
            <a:r>
              <a:rPr lang="es" sz="2700">
                <a:solidFill>
                  <a:schemeClr val="dk1"/>
                </a:solidFill>
              </a:rPr>
              <a:t> (</a:t>
            </a:r>
            <a:r>
              <a:rPr i="1" lang="es" sz="2700">
                <a:solidFill>
                  <a:schemeClr val="dk1"/>
                </a:solidFill>
              </a:rPr>
              <a:t>Behavioral Advertising in Landing Pages</a:t>
            </a:r>
            <a:r>
              <a:rPr lang="es" sz="2700">
                <a:solidFill>
                  <a:schemeClr val="dk1"/>
                </a:solidFill>
              </a:rPr>
              <a:t>): </a:t>
            </a:r>
            <a:r>
              <a:rPr lang="es" sz="2500">
                <a:solidFill>
                  <a:schemeClr val="dk1"/>
                </a:solidFill>
              </a:rPr>
              <a:t>Fraction of </a:t>
            </a:r>
            <a:r>
              <a:rPr lang="es" sz="2500" u="sng">
                <a:solidFill>
                  <a:schemeClr val="dk1"/>
                </a:solidFill>
              </a:rPr>
              <a:t>Ads</a:t>
            </a:r>
            <a:r>
              <a:rPr lang="es" sz="2500">
                <a:solidFill>
                  <a:schemeClr val="dk1"/>
                </a:solidFill>
              </a:rPr>
              <a:t> with </a:t>
            </a:r>
            <a:r>
              <a:rPr i="1" lang="es" sz="2500">
                <a:solidFill>
                  <a:schemeClr val="dk1"/>
                </a:solidFill>
              </a:rPr>
              <a:t>at least</a:t>
            </a:r>
            <a:r>
              <a:rPr lang="es" sz="2500">
                <a:solidFill>
                  <a:schemeClr val="dk1"/>
                </a:solidFill>
              </a:rPr>
              <a:t> 1 same keyword </a:t>
            </a:r>
            <a:r>
              <a:rPr lang="es" sz="2500">
                <a:solidFill>
                  <a:schemeClr val="dk1"/>
                </a:solidFill>
              </a:rPr>
              <a:t>from</a:t>
            </a:r>
            <a:r>
              <a:rPr lang="es" sz="2500">
                <a:solidFill>
                  <a:schemeClr val="dk1"/>
                </a:solidFill>
              </a:rPr>
              <a:t> </a:t>
            </a:r>
            <a:r>
              <a:rPr i="1" lang="es" sz="2500">
                <a:solidFill>
                  <a:schemeClr val="dk1"/>
                </a:solidFill>
              </a:rPr>
              <a:t>p</a:t>
            </a:r>
            <a:r>
              <a:rPr lang="es" sz="2500">
                <a:solidFill>
                  <a:schemeClr val="dk1"/>
                </a:solidFill>
              </a:rPr>
              <a:t>’</a:t>
            </a:r>
            <a:r>
              <a:rPr i="1" lang="es" sz="2500">
                <a:solidFill>
                  <a:schemeClr val="dk1"/>
                </a:solidFill>
              </a:rPr>
              <a:t>s </a:t>
            </a:r>
            <a:r>
              <a:rPr lang="es" sz="2500">
                <a:solidFill>
                  <a:schemeClr val="dk1"/>
                </a:solidFill>
              </a:rPr>
              <a:t>training pages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</a:rPr>
              <a:t>Measures percentage of OBA presence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251" name="Google Shape;2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00" y="2328825"/>
            <a:ext cx="59721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/>
        </p:nvSpPr>
        <p:spPr>
          <a:xfrm>
            <a:off x="0" y="0"/>
            <a:ext cx="9144000" cy="5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u="sng">
                <a:solidFill>
                  <a:schemeClr val="dk1"/>
                </a:solidFill>
              </a:rPr>
              <a:t>Technologies and System</a:t>
            </a:r>
            <a:endParaRPr sz="29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Lightweight Headless Browser PhantomJS, Chrome 26, Windows 7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No privacy protection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s" sz="2200">
                <a:solidFill>
                  <a:schemeClr val="dk1"/>
                </a:solidFill>
              </a:rPr>
              <a:t>Except one complete run with Do Not Track activated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310 visits to control pages per persona (on avg.)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Different combinations of filters (Ads Removal)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Several values of T, N and T’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Located in Madrid, Spain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/>
        </p:nvSpPr>
        <p:spPr>
          <a:xfrm>
            <a:off x="0" y="0"/>
            <a:ext cx="91440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u="sng">
                <a:solidFill>
                  <a:schemeClr val="dk1"/>
                </a:solidFill>
              </a:rPr>
              <a:t>Performance</a:t>
            </a:r>
            <a:endParaRPr sz="29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System validated against human results: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" sz="2600">
                <a:solidFill>
                  <a:schemeClr val="dk1"/>
                </a:solidFill>
              </a:rPr>
              <a:t>Two independent panelists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" sz="2600">
                <a:solidFill>
                  <a:schemeClr val="dk1"/>
                </a:solidFill>
              </a:rPr>
              <a:t>Random “</a:t>
            </a:r>
            <a:r>
              <a:rPr i="1" lang="es" sz="2600">
                <a:solidFill>
                  <a:schemeClr val="dk1"/>
                </a:solidFill>
              </a:rPr>
              <a:t>p</a:t>
            </a:r>
            <a:r>
              <a:rPr lang="es" sz="2600">
                <a:solidFill>
                  <a:schemeClr val="dk1"/>
                </a:solidFill>
              </a:rPr>
              <a:t>”s (few)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" sz="2600">
                <a:solidFill>
                  <a:schemeClr val="dk1"/>
                </a:solidFill>
              </a:rPr>
              <a:t>Classify Landing Pages as OBA vs non-OBA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 txBox="1"/>
          <p:nvPr/>
        </p:nvSpPr>
        <p:spPr>
          <a:xfrm>
            <a:off x="0" y="0"/>
            <a:ext cx="9144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u="sng">
                <a:solidFill>
                  <a:schemeClr val="dk1"/>
                </a:solidFill>
              </a:rPr>
              <a:t>Performance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Results (max/min% across analyzed </a:t>
            </a:r>
            <a:r>
              <a:rPr i="1" lang="es" sz="2600">
                <a:solidFill>
                  <a:schemeClr val="dk1"/>
                </a:solidFill>
              </a:rPr>
              <a:t>p</a:t>
            </a:r>
            <a:r>
              <a:rPr lang="es" sz="2600">
                <a:solidFill>
                  <a:schemeClr val="dk1"/>
                </a:solidFill>
              </a:rPr>
              <a:t>’s):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*</a:t>
            </a:r>
            <a:r>
              <a:rPr lang="es" sz="2300">
                <a:solidFill>
                  <a:schemeClr val="dk1"/>
                </a:solidFill>
              </a:rPr>
              <a:t>FPR &lt; 10% for all personas except “Yard &amp; Patio”.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267" name="Google Shape;2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88" y="1446900"/>
            <a:ext cx="66008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25" y="1073625"/>
            <a:ext cx="8469551" cy="299624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1"/>
          <p:cNvSpPr txBox="1"/>
          <p:nvPr/>
        </p:nvSpPr>
        <p:spPr>
          <a:xfrm>
            <a:off x="0" y="0"/>
            <a:ext cx="91440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u="sng">
                <a:solidFill>
                  <a:schemeClr val="dk1"/>
                </a:solidFill>
              </a:rPr>
              <a:t>Experiments Results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600">
                <a:solidFill>
                  <a:schemeClr val="dk1"/>
                </a:solidFill>
              </a:rPr>
              <a:t>TTK and BAiLP for 10 selected personas, all filters activated</a:t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TTK = 1 in 8 cases for 3 sources; TTK &gt; 0.5 -&gt; usually all training keywords targeted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BAiLP more heterogeneous for sources -&gt; different labeling systems -&gt; Google way more granular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0" y="0"/>
            <a:ext cx="91440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u="sng"/>
              <a:t>Context</a:t>
            </a:r>
            <a:endParaRPr sz="3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 u="sng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" sz="2600"/>
              <a:t>Monetization of users information (advertising)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" sz="2600"/>
              <a:t>OBA: Online Behavioral “</a:t>
            </a:r>
            <a:r>
              <a:rPr i="1" lang="es" sz="2600"/>
              <a:t>targeted” Advertising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" sz="2600"/>
              <a:t>Deliberately Tracking Users Activity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" sz="2600"/>
              <a:t>Threat to users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" sz="2600"/>
              <a:t>Privacy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" sz="2600"/>
              <a:t>Trust towards the web</a:t>
            </a:r>
            <a:endParaRPr sz="2400"/>
          </a:p>
        </p:txBody>
      </p:sp>
      <p:sp>
        <p:nvSpPr>
          <p:cNvPr id="73" name="Google Shape;73;p16"/>
          <p:cNvSpPr txBox="1"/>
          <p:nvPr/>
        </p:nvSpPr>
        <p:spPr>
          <a:xfrm>
            <a:off x="5167200" y="3933550"/>
            <a:ext cx="3976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8761D"/>
                </a:solidFill>
              </a:rPr>
              <a:t>The Tragedy of the Commons (Hardin): “</a:t>
            </a:r>
            <a:r>
              <a:rPr i="1" lang="es" sz="1700">
                <a:solidFill>
                  <a:srgbClr val="38761D"/>
                </a:solidFill>
              </a:rPr>
              <a:t>the depletion of a shared resource due to individual self-interest</a:t>
            </a:r>
            <a:r>
              <a:rPr lang="es" sz="1700">
                <a:solidFill>
                  <a:srgbClr val="38761D"/>
                </a:solidFill>
              </a:rPr>
              <a:t>”</a:t>
            </a:r>
            <a:endParaRPr sz="13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/>
          <p:nvPr/>
        </p:nvSpPr>
        <p:spPr>
          <a:xfrm>
            <a:off x="0" y="42275"/>
            <a:ext cx="91440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u="sng">
                <a:solidFill>
                  <a:schemeClr val="dk1"/>
                </a:solidFill>
              </a:rPr>
              <a:t>Experiments Results (Global)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600">
                <a:solidFill>
                  <a:schemeClr val="dk1"/>
                </a:solidFill>
              </a:rPr>
              <a:t>All combinations possible (4 runs of 459 indep. exp.)</a:t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Avg and std dev												</a:t>
            </a:r>
            <a:r>
              <a:rPr i="1" lang="es" sz="2000">
                <a:solidFill>
                  <a:schemeClr val="dk1"/>
                </a:solidFill>
              </a:rPr>
              <a:t>(BAiLP sorted)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average TTK=1 For 88% of “</a:t>
            </a:r>
            <a:r>
              <a:rPr i="1" lang="es" sz="1800">
                <a:solidFill>
                  <a:schemeClr val="dk1"/>
                </a:solidFill>
              </a:rPr>
              <a:t>p”</a:t>
            </a:r>
            <a:r>
              <a:rPr lang="es" sz="1800">
                <a:solidFill>
                  <a:schemeClr val="dk1"/>
                </a:solidFill>
              </a:rPr>
              <a:t>, all keywords targeted ; TTK &gt; 0.66 for the rest.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avg BAiLP: Half of “p” are exposed to 26-63% of targeted ads.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79" name="Google Shape;2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800" y="1049025"/>
            <a:ext cx="4834375" cy="31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/>
        </p:nvSpPr>
        <p:spPr>
          <a:xfrm>
            <a:off x="0" y="42275"/>
            <a:ext cx="91440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u="sng">
                <a:solidFill>
                  <a:schemeClr val="dk1"/>
                </a:solidFill>
              </a:rPr>
              <a:t>Experiments Results (Global)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600">
                <a:solidFill>
                  <a:schemeClr val="dk1"/>
                </a:solidFill>
              </a:rPr>
              <a:t>All combinations possible (4 runs of 459 indep. exp.)</a:t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Avg and std dev												</a:t>
            </a:r>
            <a:r>
              <a:rPr i="1" lang="es" sz="2000">
                <a:solidFill>
                  <a:schemeClr val="dk1"/>
                </a:solidFill>
              </a:rPr>
              <a:t>(BAiLP sorted)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average TTK=1 For 88% of “</a:t>
            </a:r>
            <a:r>
              <a:rPr i="1" lang="es" sz="1800">
                <a:solidFill>
                  <a:schemeClr val="dk1"/>
                </a:solidFill>
              </a:rPr>
              <a:t>p”</a:t>
            </a:r>
            <a:r>
              <a:rPr lang="es" sz="1800">
                <a:solidFill>
                  <a:schemeClr val="dk1"/>
                </a:solidFill>
              </a:rPr>
              <a:t>, all keywords targeted ; TTK &gt; 0.66 for the rest.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avg BAiLP: Half of “p” are exposed to 26-63% of targeted ads.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85" name="Google Shape;28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800" y="1049025"/>
            <a:ext cx="4834375" cy="31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3"/>
          <p:cNvSpPr txBox="1"/>
          <p:nvPr/>
        </p:nvSpPr>
        <p:spPr>
          <a:xfrm>
            <a:off x="6854475" y="2260175"/>
            <a:ext cx="181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Strong OBA presence and high representativeness</a:t>
            </a:r>
            <a:endParaRPr b="1"/>
          </a:p>
        </p:txBody>
      </p:sp>
      <p:sp>
        <p:nvSpPr>
          <p:cNvPr id="287" name="Google Shape;287;p53"/>
          <p:cNvSpPr/>
          <p:nvPr/>
        </p:nvSpPr>
        <p:spPr>
          <a:xfrm>
            <a:off x="6865050" y="2228500"/>
            <a:ext cx="1774500" cy="8766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4"/>
          <p:cNvSpPr txBox="1"/>
          <p:nvPr/>
        </p:nvSpPr>
        <p:spPr>
          <a:xfrm>
            <a:off x="0" y="42275"/>
            <a:ext cx="91440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u="sng">
                <a:solidFill>
                  <a:schemeClr val="dk1"/>
                </a:solidFill>
              </a:rPr>
              <a:t>Experiments Results (Global)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600">
                <a:solidFill>
                  <a:schemeClr val="dk1"/>
                </a:solidFill>
              </a:rPr>
              <a:t>All combinations possible (4 runs of 459 indep. exp.)</a:t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</a:rPr>
              <a:t>BAiLP distributes: median = 0.23, IQR = 0,25, max = 0.63, min= 0.02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</a:rPr>
              <a:t>Some personas are targeted more intensively than others</a:t>
            </a:r>
            <a:r>
              <a:rPr lang="es" sz="2300">
                <a:solidFill>
                  <a:schemeClr val="dk1"/>
                </a:solidFill>
              </a:rPr>
              <a:t>. Why?: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s" sz="2300">
                <a:solidFill>
                  <a:schemeClr val="dk1"/>
                </a:solidFill>
              </a:rPr>
              <a:t>AdWords keyword planner -&gt; suggested Cost per Click (bid value) for each persona.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s" sz="2300">
                <a:solidFill>
                  <a:schemeClr val="dk1"/>
                </a:solidFill>
              </a:rPr>
              <a:t>Correlation between BAiLP and CPC: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s" sz="2300">
                <a:solidFill>
                  <a:schemeClr val="dk1"/>
                </a:solidFill>
              </a:rPr>
              <a:t>Spearman = 0.44 p-value=0.004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s" sz="2300">
                <a:solidFill>
                  <a:schemeClr val="dk1"/>
                </a:solidFill>
              </a:rPr>
              <a:t>Pearson = 0.4 p-value=0.007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/>
          <p:nvPr/>
        </p:nvSpPr>
        <p:spPr>
          <a:xfrm>
            <a:off x="0" y="42275"/>
            <a:ext cx="9144000" cy="5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u="sng">
                <a:solidFill>
                  <a:schemeClr val="dk1"/>
                </a:solidFill>
              </a:rPr>
              <a:t>Experiments Results (Global)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600">
                <a:solidFill>
                  <a:schemeClr val="dk1"/>
                </a:solidFill>
              </a:rPr>
              <a:t>Sensitive Personas </a:t>
            </a:r>
            <a:r>
              <a:rPr i="1" lang="es" sz="2600">
                <a:solidFill>
                  <a:schemeClr val="dk1"/>
                </a:solidFill>
              </a:rPr>
              <a:t>(4 runs of 189 indep. exp.)</a:t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median TTK = 0.47 ; BAiLP between 10-40% for half of sensitive personas.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Run in Spain, where these topics are illegal in Europe -&gt; values should be close to 0. </a:t>
            </a:r>
            <a:r>
              <a:rPr b="1" lang="es" sz="1900">
                <a:solidFill>
                  <a:schemeClr val="dk1"/>
                </a:solidFill>
              </a:rPr>
              <a:t>Sensitive topics are tracked and used for OBA despite regulations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298" name="Google Shape;29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75" y="971025"/>
            <a:ext cx="4911825" cy="31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/>
          <p:nvPr/>
        </p:nvSpPr>
        <p:spPr>
          <a:xfrm>
            <a:off x="0" y="42275"/>
            <a:ext cx="91440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u="sng">
                <a:solidFill>
                  <a:schemeClr val="dk1"/>
                </a:solidFill>
              </a:rPr>
              <a:t>Experiments Results (Global)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Geographical Bias and Do Not Track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304" name="Google Shape;3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998" y="1042477"/>
            <a:ext cx="4170000" cy="29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6"/>
          <p:cNvSpPr txBox="1"/>
          <p:nvPr/>
        </p:nvSpPr>
        <p:spPr>
          <a:xfrm>
            <a:off x="-42250" y="4006875"/>
            <a:ext cx="905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Above 0 is positive difference ; Below 0 negative.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ctrTitle"/>
          </p:nvPr>
        </p:nvSpPr>
        <p:spPr>
          <a:xfrm>
            <a:off x="308850" y="0"/>
            <a:ext cx="8526300" cy="11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I Always Feel Like Somebody’s Watching Me Measuring Online Behavioral Advertising</a:t>
            </a:r>
            <a:r>
              <a:rPr b="1" lang="es" sz="3500"/>
              <a:t> </a:t>
            </a:r>
            <a:r>
              <a:rPr lang="es" sz="1105"/>
              <a:t>(Carrascosa et. al, 2014)</a:t>
            </a:r>
            <a:endParaRPr sz="1105"/>
          </a:p>
        </p:txBody>
      </p:sp>
      <p:sp>
        <p:nvSpPr>
          <p:cNvPr id="315" name="Google Shape;315;p58"/>
          <p:cNvSpPr txBox="1"/>
          <p:nvPr/>
        </p:nvSpPr>
        <p:spPr>
          <a:xfrm>
            <a:off x="308850" y="1320200"/>
            <a:ext cx="85263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u="sng"/>
              <a:t>Context</a:t>
            </a:r>
            <a:endParaRPr sz="2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Monetization of users information (advertising)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OBA: Online Behavioral “</a:t>
            </a:r>
            <a:r>
              <a:rPr i="1" lang="es" sz="2000"/>
              <a:t>targeted” Advertising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Deliberately Tracking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Threat to users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Privacy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Trust towards the web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08850" y="580875"/>
            <a:ext cx="8526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u="sng"/>
              <a:t>Main Purpose</a:t>
            </a:r>
            <a:endParaRPr sz="45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To detect and measure OBA empirically</a:t>
            </a:r>
            <a:endParaRPr sz="25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763" y="2229175"/>
            <a:ext cx="4648475" cy="26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0" y="0"/>
            <a:ext cx="9144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u="sng">
                <a:solidFill>
                  <a:schemeClr val="dk1"/>
                </a:solidFill>
              </a:rPr>
              <a:t>Difficulties</a:t>
            </a:r>
            <a:endParaRPr sz="35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 u="sng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" sz="2600">
                <a:solidFill>
                  <a:schemeClr val="dk1"/>
                </a:solidFill>
              </a:rPr>
              <a:t>System technologies complexity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s" sz="2600">
                <a:solidFill>
                  <a:schemeClr val="dk1"/>
                </a:solidFill>
              </a:rPr>
              <a:t>Unclear data collection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s" sz="2600">
                <a:solidFill>
                  <a:schemeClr val="dk1"/>
                </a:solidFill>
              </a:rPr>
              <a:t>Untraceable Ad delivery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" sz="2600">
                <a:solidFill>
                  <a:schemeClr val="dk1"/>
                </a:solidFill>
              </a:rPr>
              <a:t>Not </a:t>
            </a:r>
            <a:r>
              <a:rPr i="1" lang="es" sz="2600">
                <a:solidFill>
                  <a:schemeClr val="dk1"/>
                </a:solidFill>
              </a:rPr>
              <a:t>just </a:t>
            </a:r>
            <a:r>
              <a:rPr lang="es" sz="2600">
                <a:solidFill>
                  <a:schemeClr val="dk1"/>
                </a:solidFill>
              </a:rPr>
              <a:t>online activity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s" sz="2600">
                <a:solidFill>
                  <a:schemeClr val="dk1"/>
                </a:solidFill>
              </a:rPr>
              <a:t>Personal info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" sz="2600">
                <a:solidFill>
                  <a:schemeClr val="dk1"/>
                </a:solidFill>
              </a:rPr>
              <a:t>“Behaviors” are hard to define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s" sz="2600">
                <a:solidFill>
                  <a:schemeClr val="dk1"/>
                </a:solidFill>
              </a:rPr>
              <a:t>How to categorize?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0" y="0"/>
            <a:ext cx="91440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u="sng">
                <a:solidFill>
                  <a:schemeClr val="dk1"/>
                </a:solidFill>
              </a:rPr>
              <a:t>Research Contribution</a:t>
            </a:r>
            <a:endParaRPr sz="4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dk1"/>
                </a:solidFill>
              </a:rPr>
              <a:t>OBA </a:t>
            </a:r>
            <a:r>
              <a:rPr b="1" lang="es" sz="3100">
                <a:solidFill>
                  <a:schemeClr val="dk1"/>
                </a:solidFill>
              </a:rPr>
              <a:t>detection</a:t>
            </a:r>
            <a:r>
              <a:rPr lang="es" sz="3100">
                <a:solidFill>
                  <a:schemeClr val="dk1"/>
                </a:solidFill>
              </a:rPr>
              <a:t> and </a:t>
            </a:r>
            <a:r>
              <a:rPr b="1" lang="es" sz="3100">
                <a:solidFill>
                  <a:schemeClr val="dk1"/>
                </a:solidFill>
              </a:rPr>
              <a:t>characterization</a:t>
            </a:r>
            <a:r>
              <a:rPr lang="es" sz="3100">
                <a:solidFill>
                  <a:schemeClr val="dk1"/>
                </a:solidFill>
              </a:rPr>
              <a:t> methodology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s" sz="2800">
                <a:solidFill>
                  <a:schemeClr val="dk1"/>
                </a:solidFill>
              </a:rPr>
              <a:t>Frequency?</a:t>
            </a:r>
            <a:endParaRPr sz="2800">
              <a:solidFill>
                <a:schemeClr val="dk1"/>
              </a:solidFill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s" sz="2800">
                <a:solidFill>
                  <a:schemeClr val="dk1"/>
                </a:solidFill>
              </a:rPr>
              <a:t>Profile-dependant targeting?</a:t>
            </a:r>
            <a:endParaRPr sz="2800">
              <a:solidFill>
                <a:schemeClr val="dk1"/>
              </a:solidFill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s" sz="2800">
                <a:solidFill>
                  <a:schemeClr val="dk1"/>
                </a:solidFill>
              </a:rPr>
              <a:t>Sensitive Topic targeting?</a:t>
            </a:r>
            <a:endParaRPr sz="2800">
              <a:solidFill>
                <a:schemeClr val="dk1"/>
              </a:solidFill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s" sz="2800">
                <a:solidFill>
                  <a:schemeClr val="dk1"/>
                </a:solidFill>
              </a:rPr>
              <a:t>Geolocation bias?</a:t>
            </a:r>
            <a:endParaRPr sz="2800">
              <a:solidFill>
                <a:schemeClr val="dk1"/>
              </a:solidFill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s" sz="2800">
                <a:solidFill>
                  <a:schemeClr val="dk1"/>
                </a:solidFill>
              </a:rPr>
              <a:t>Privacy configurations effectiveness?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0" y="0"/>
            <a:ext cx="91440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u="sng">
                <a:solidFill>
                  <a:schemeClr val="dk1"/>
                </a:solidFill>
              </a:rPr>
              <a:t>Research Contribution</a:t>
            </a:r>
            <a:endParaRPr sz="4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dk1"/>
                </a:solidFill>
              </a:rPr>
              <a:t>E</a:t>
            </a:r>
            <a:r>
              <a:rPr b="1" lang="es" sz="3100">
                <a:solidFill>
                  <a:schemeClr val="dk1"/>
                </a:solidFill>
              </a:rPr>
              <a:t>xperiments results: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s" sz="2800">
                <a:solidFill>
                  <a:schemeClr val="dk1"/>
                </a:solidFill>
              </a:rPr>
              <a:t>Frequency? ✅</a:t>
            </a:r>
            <a:endParaRPr sz="2800">
              <a:solidFill>
                <a:schemeClr val="dk1"/>
              </a:solidFill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s" sz="2800">
                <a:solidFill>
                  <a:schemeClr val="dk1"/>
                </a:solidFill>
              </a:rPr>
              <a:t>Profile-dependant targeting? ✅</a:t>
            </a:r>
            <a:endParaRPr sz="2800">
              <a:solidFill>
                <a:schemeClr val="dk1"/>
              </a:solidFill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s" sz="2800">
                <a:solidFill>
                  <a:schemeClr val="dk1"/>
                </a:solidFill>
              </a:rPr>
              <a:t>Sensitive Topic targeting? ✅</a:t>
            </a:r>
            <a:endParaRPr sz="2800">
              <a:solidFill>
                <a:schemeClr val="dk1"/>
              </a:solidFill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s" sz="2800">
                <a:solidFill>
                  <a:schemeClr val="dk1"/>
                </a:solidFill>
              </a:rPr>
              <a:t>Geolocation bias? ❌</a:t>
            </a:r>
            <a:endParaRPr sz="2800">
              <a:solidFill>
                <a:schemeClr val="dk1"/>
              </a:solidFill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s" sz="2800">
                <a:solidFill>
                  <a:schemeClr val="dk1"/>
                </a:solidFill>
              </a:rPr>
              <a:t>Privacy configurations effectiveness? ❌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0" y="0"/>
            <a:ext cx="91440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u="sng">
                <a:solidFill>
                  <a:schemeClr val="dk1"/>
                </a:solidFill>
              </a:rPr>
              <a:t>OBA Definition and Explanation</a:t>
            </a:r>
            <a:endParaRPr sz="35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200">
                <a:solidFill>
                  <a:schemeClr val="dk1"/>
                </a:solidFill>
              </a:rPr>
              <a:t>What?</a:t>
            </a:r>
            <a:endParaRPr i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Online advertising practice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" sz="3000">
                <a:solidFill>
                  <a:schemeClr val="dk1"/>
                </a:solidFill>
              </a:rPr>
              <a:t>Activity and interests </a:t>
            </a:r>
            <a:endParaRPr sz="3000">
              <a:solidFill>
                <a:schemeClr val="dk1"/>
              </a:solidFill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➢"/>
            </a:pPr>
            <a:r>
              <a:rPr lang="es" sz="3000">
                <a:solidFill>
                  <a:schemeClr val="dk1"/>
                </a:solidFill>
              </a:rPr>
              <a:t>Specific profiles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" sz="3000">
                <a:solidFill>
                  <a:schemeClr val="dk1"/>
                </a:solidFill>
              </a:rPr>
              <a:t>Tailored ads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000" y="1291887"/>
            <a:ext cx="3462000" cy="25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