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2" r:id="rId2"/>
    <p:sldId id="283" r:id="rId3"/>
    <p:sldId id="294" r:id="rId4"/>
    <p:sldId id="257" r:id="rId5"/>
    <p:sldId id="258" r:id="rId6"/>
    <p:sldId id="300" r:id="rId7"/>
    <p:sldId id="269" r:id="rId8"/>
    <p:sldId id="259" r:id="rId9"/>
    <p:sldId id="298" r:id="rId10"/>
    <p:sldId id="295" r:id="rId11"/>
    <p:sldId id="289" r:id="rId12"/>
    <p:sldId id="274" r:id="rId13"/>
    <p:sldId id="261" r:id="rId14"/>
    <p:sldId id="290" r:id="rId15"/>
    <p:sldId id="299" r:id="rId16"/>
    <p:sldId id="26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23F"/>
    <a:srgbClr val="CB713B"/>
    <a:srgbClr val="EB9743"/>
    <a:srgbClr val="EC9C44"/>
    <a:srgbClr val="E98743"/>
    <a:srgbClr val="B25934"/>
    <a:srgbClr val="DDAC31"/>
    <a:srgbClr val="F8E37E"/>
    <a:srgbClr val="E95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4"/>
  </p:normalViewPr>
  <p:slideViewPr>
    <p:cSldViewPr snapToGrid="0">
      <p:cViewPr varScale="1">
        <p:scale>
          <a:sx n="121" d="100"/>
          <a:sy n="121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24F2A-2AB7-E04A-981B-373573AB186D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72E6A-7E90-044D-818E-7EAA7DC60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97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086E2-494A-7B4F-B790-A129A0EA912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56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0073-A94E-A844-B087-F2A2E6A32ADA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1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0EEE-6478-6744-AFDB-04576622522A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0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C316-DAA3-FB4F-9230-14A6618CF2B2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90-5491-5C4C-B8C6-9BE6363EB56C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147F-46A3-7940-A1E1-DAABE028A3AF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5668-BB32-0742-B62E-803544D8D5BB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D325C-89C9-7244-A108-C3ACC7BDFC9E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1D30-8661-DE44-BC4F-39578BD49A79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5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E896-A6D2-4E4D-B8D6-BAF47471C180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1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F9BF-90A4-1C48-A10C-E30A87813E51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36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8409-D611-0F4B-B448-B8EB7149D4B0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3E77B-5FC0-BE47-9993-0B8BBEC9A33A}" type="datetime1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36475-209C-C84C-83CC-8F7DF0841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4ED6-9622-828F-B470-218033D9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700" y="563562"/>
            <a:ext cx="9680028" cy="2387600"/>
          </a:xfrm>
        </p:spPr>
        <p:txBody>
          <a:bodyPr>
            <a:normAutofit/>
          </a:bodyPr>
          <a:lstStyle/>
          <a:p>
            <a:r>
              <a:rPr kumimoji="1" lang="ja-JP" altLang="en-US" sz="4800" b="1"/>
              <a:t>始原ガスによる</a:t>
            </a:r>
            <a:br>
              <a:rPr kumimoji="1" lang="en-US" altLang="ja-JP" sz="4800" b="1" dirty="0"/>
            </a:br>
            <a:r>
              <a:rPr kumimoji="1" lang="ja-JP" altLang="en-US" sz="4800" b="1"/>
              <a:t>ガスリッチデブリ円盤の</a:t>
            </a:r>
            <a:br>
              <a:rPr kumimoji="1" lang="en-US" altLang="ja-JP" sz="4800" b="1" dirty="0"/>
            </a:br>
            <a:r>
              <a:rPr kumimoji="1" lang="ja-JP" altLang="en-US" sz="4800" b="1"/>
              <a:t>形成可能性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111D39-C5CA-BD38-7384-3CD7FB048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7620" y="3906838"/>
            <a:ext cx="6858000" cy="1655762"/>
          </a:xfrm>
        </p:spPr>
        <p:txBody>
          <a:bodyPr/>
          <a:lstStyle/>
          <a:p>
            <a:r>
              <a:rPr kumimoji="1" lang="ja-JP" altLang="en-US"/>
              <a:t>発表者：京都大学　</a:t>
            </a:r>
            <a:r>
              <a:rPr kumimoji="1" lang="en-US" altLang="ja-JP" dirty="0"/>
              <a:t>M2</a:t>
            </a:r>
            <a:r>
              <a:rPr kumimoji="1" lang="ja-JP" altLang="en-US"/>
              <a:t>　大山　航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51EAC7E4-6EE9-BD71-5A30-A5C600A84679}"/>
              </a:ext>
            </a:extLst>
          </p:cNvPr>
          <p:cNvSpPr txBox="1">
            <a:spLocks/>
          </p:cNvSpPr>
          <p:nvPr/>
        </p:nvSpPr>
        <p:spPr>
          <a:xfrm>
            <a:off x="-892066" y="4784452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共同研究者：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2DC27C50-4819-A7FC-6C4F-22158F74B0EE}"/>
              </a:ext>
            </a:extLst>
          </p:cNvPr>
          <p:cNvSpPr txBox="1">
            <a:spLocks/>
          </p:cNvSpPr>
          <p:nvPr/>
        </p:nvSpPr>
        <p:spPr>
          <a:xfrm>
            <a:off x="2714296" y="462679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D3D38311-B198-BF8F-3567-C107A6E6D6F5}"/>
              </a:ext>
            </a:extLst>
          </p:cNvPr>
          <p:cNvSpPr txBox="1">
            <a:spLocks/>
          </p:cNvSpPr>
          <p:nvPr/>
        </p:nvSpPr>
        <p:spPr>
          <a:xfrm>
            <a:off x="1216572" y="4784452"/>
            <a:ext cx="8001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b="0" i="0" u="none" strike="noStrike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ミラノ大学　</a:t>
            </a:r>
            <a:r>
              <a:rPr lang="ja-JP" altLang="en-US" b="0" i="0" u="none" strike="noStrike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仲谷　崚平</a:t>
            </a:r>
            <a:endParaRPr lang="en-US" altLang="ja-JP" b="0" i="0" u="none" strike="noStrike" dirty="0"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r"/>
            <a:r>
              <a:rPr lang="ja-JP" altLang="en-US">
                <a:highlight>
                  <a:srgbClr val="FFFFFF"/>
                </a:highlight>
                <a:latin typeface="Courier New" panose="02070309020205020404" pitchFamily="49" charset="0"/>
              </a:rPr>
              <a:t>京都大学　</a:t>
            </a:r>
            <a:r>
              <a:rPr lang="ja-JP" altLang="en-US" b="0" i="0" u="none" strike="noStrike">
                <a:effectLst/>
                <a:latin typeface="Courier New" panose="02070309020205020404" pitchFamily="49" charset="0"/>
              </a:rPr>
              <a:t>細川　隆史</a:t>
            </a:r>
            <a:br>
              <a:rPr lang="ja-JP" altLang="en-US"/>
            </a:br>
            <a:r>
              <a:rPr lang="ja-JP" altLang="en-US" b="0" i="0" u="none" strike="noStrike">
                <a:effectLst/>
                <a:latin typeface="Courier New" panose="02070309020205020404" pitchFamily="49" charset="0"/>
              </a:rPr>
              <a:t>デュースブルクエッセン大学　三谷　啓人</a:t>
            </a:r>
            <a:br>
              <a:rPr lang="ja-JP" altLang="en-US"/>
            </a:br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43C7D3-63E0-3E05-6C28-4D038BB93DF7}"/>
              </a:ext>
            </a:extLst>
          </p:cNvPr>
          <p:cNvSpPr txBox="1"/>
          <p:nvPr/>
        </p:nvSpPr>
        <p:spPr>
          <a:xfrm>
            <a:off x="0" y="48454"/>
            <a:ext cx="799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初代星・初代銀河研究会</a:t>
            </a:r>
            <a:r>
              <a:rPr kumimoji="1" lang="en-US" altLang="ja-JP" b="1" dirty="0"/>
              <a:t>2024</a:t>
            </a:r>
            <a:r>
              <a:rPr kumimoji="1" lang="ja-JP" altLang="en-US" b="1"/>
              <a:t>　</a:t>
            </a:r>
            <a:r>
              <a:rPr kumimoji="1" lang="en-US" altLang="ja-JP" b="1" dirty="0"/>
              <a:t>11/13 14:10~  </a:t>
            </a:r>
          </a:p>
          <a:p>
            <a:r>
              <a:rPr kumimoji="1" lang="en-US" altLang="ja-JP" b="1" dirty="0"/>
              <a:t>                                                @</a:t>
            </a:r>
            <a:r>
              <a:rPr lang="ja-JP" altLang="en-US" b="1" i="0" u="none" strike="noStrike">
                <a:solidFill>
                  <a:srgbClr val="383838"/>
                </a:solidFill>
                <a:effectLst/>
                <a:latin typeface="Open Sans" panose="020B0606030504020204" pitchFamily="34" charset="0"/>
              </a:rPr>
              <a:t>信州大学　長野（工学）キャンパス 太田国際記念館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99074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9D74-6661-E1E6-9BC2-4E380969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65790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b="1"/>
              <a:t>本研究の計算方法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5A6294A-3696-DB60-BE36-AD090D17C7EB}"/>
              </a:ext>
            </a:extLst>
          </p:cNvPr>
          <p:cNvSpPr txBox="1"/>
          <p:nvPr/>
        </p:nvSpPr>
        <p:spPr>
          <a:xfrm>
            <a:off x="78462" y="5016672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恒星進化に伴う</a:t>
            </a:r>
            <a:r>
              <a:rPr kumimoji="1" lang="ja-JP" altLang="en-US" sz="2400" b="1"/>
              <a:t>輻射の時間変化</a:t>
            </a:r>
            <a:r>
              <a:rPr kumimoji="1" lang="en-US" altLang="ja-JP" dirty="0"/>
              <a:t>(</a:t>
            </a:r>
            <a:r>
              <a:rPr kumimoji="1" lang="ja-JP" altLang="en-US"/>
              <a:t>次スライド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24DD235-B7C4-8D4D-762F-3095C4B3F485}"/>
              </a:ext>
            </a:extLst>
          </p:cNvPr>
          <p:cNvSpPr txBox="1"/>
          <p:nvPr/>
        </p:nvSpPr>
        <p:spPr>
          <a:xfrm>
            <a:off x="5860814" y="50489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をモデルに組み込む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186DF1B-69BF-C80D-4C4B-605ED121BCF6}"/>
              </a:ext>
            </a:extLst>
          </p:cNvPr>
          <p:cNvSpPr txBox="1"/>
          <p:nvPr/>
        </p:nvSpPr>
        <p:spPr>
          <a:xfrm>
            <a:off x="2229433" y="5954662"/>
            <a:ext cx="5369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/>
              <a:t>初期円盤質量は</a:t>
            </a:r>
            <a:r>
              <a:rPr kumimoji="1" lang="ja-JP" altLang="en-US" sz="2400" b="1"/>
              <a:t>中心星質量の</a:t>
            </a:r>
            <a:r>
              <a:rPr kumimoji="1" lang="en-US" altLang="ja-JP" sz="2400" b="1" dirty="0"/>
              <a:t>0.1</a:t>
            </a:r>
            <a:r>
              <a:rPr kumimoji="1" lang="ja-JP" altLang="en-US" sz="2400" b="1"/>
              <a:t>倍</a:t>
            </a:r>
            <a:endParaRPr kumimoji="1" lang="en-US" altLang="ja-JP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8C6CD8-B16E-D76F-6867-732ED2EC1C8E}"/>
              </a:ext>
            </a:extLst>
          </p:cNvPr>
          <p:cNvSpPr txBox="1"/>
          <p:nvPr/>
        </p:nvSpPr>
        <p:spPr>
          <a:xfrm>
            <a:off x="53900" y="1549829"/>
            <a:ext cx="23391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マスター方程式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6D8F50-9BBB-C9CE-1611-EC2391CFC24C}"/>
              </a:ext>
            </a:extLst>
          </p:cNvPr>
          <p:cNvSpPr txBox="1"/>
          <p:nvPr/>
        </p:nvSpPr>
        <p:spPr>
          <a:xfrm>
            <a:off x="2386740" y="1668839"/>
            <a:ext cx="6967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Suzuki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2016, </a:t>
            </a:r>
            <a:r>
              <a:rPr kumimoji="1" lang="en-US" altLang="ja-JP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Lynden-bell+Pringle</a:t>
            </a:r>
            <a: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 1974, Clarke+ 2001</a:t>
            </a:r>
            <a:endParaRPr kumimoji="1" lang="ja-JP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33B072-FEAF-11C9-F437-F6DDECBE7905}"/>
                  </a:ext>
                </a:extLst>
              </p:cNvPr>
              <p:cNvSpPr txBox="1"/>
              <p:nvPr/>
            </p:nvSpPr>
            <p:spPr>
              <a:xfrm>
                <a:off x="-12360" y="2588227"/>
                <a:ext cx="9466181" cy="159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Ω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𝑟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𝜌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mid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𝜙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b="0" dirty="0">
                    <a:cs typeface="Arial" panose="020B0604020202020204" pitchFamily="34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w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mid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  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photo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(Lx,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EUV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ja-JP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33B072-FEAF-11C9-F437-F6DDECBE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60" y="2588227"/>
                <a:ext cx="9466181" cy="159678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3CA218-1637-7F63-BC61-4215B69EE9BB}"/>
              </a:ext>
            </a:extLst>
          </p:cNvPr>
          <p:cNvSpPr txBox="1"/>
          <p:nvPr/>
        </p:nvSpPr>
        <p:spPr>
          <a:xfrm>
            <a:off x="3296539" y="2267506"/>
            <a:ext cx="7604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粘性による降着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5FBC60-F72C-8D89-8C2A-D8DA00B89869}"/>
              </a:ext>
            </a:extLst>
          </p:cNvPr>
          <p:cNvSpPr txBox="1"/>
          <p:nvPr/>
        </p:nvSpPr>
        <p:spPr>
          <a:xfrm>
            <a:off x="5753207" y="2329972"/>
            <a:ext cx="7604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円盤風による降着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48F9E-EE97-3D87-BB96-BAD62FF8AC02}"/>
              </a:ext>
            </a:extLst>
          </p:cNvPr>
          <p:cNvSpPr txBox="1"/>
          <p:nvPr/>
        </p:nvSpPr>
        <p:spPr>
          <a:xfrm>
            <a:off x="3143389" y="4148776"/>
            <a:ext cx="7604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円盤風による質量損失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AFEB64-662B-4F3C-EA0A-C5BB4AC4B4FD}"/>
              </a:ext>
            </a:extLst>
          </p:cNvPr>
          <p:cNvSpPr txBox="1"/>
          <p:nvPr/>
        </p:nvSpPr>
        <p:spPr>
          <a:xfrm>
            <a:off x="7233956" y="4185011"/>
            <a:ext cx="7604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>
                <a:latin typeface="Arial" panose="020B0604020202020204" pitchFamily="34" charset="0"/>
                <a:cs typeface="Arial" panose="020B0604020202020204" pitchFamily="34" charset="0"/>
              </a:rPr>
              <a:t>光蒸発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2155A71-2668-94E2-C600-C2857563A182}"/>
              </a:ext>
            </a:extLst>
          </p:cNvPr>
          <p:cNvCxnSpPr>
            <a:cxnSpLocks/>
          </p:cNvCxnSpPr>
          <p:nvPr/>
        </p:nvCxnSpPr>
        <p:spPr>
          <a:xfrm flipV="1">
            <a:off x="5475890" y="4305677"/>
            <a:ext cx="1181497" cy="74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CC34A-35B1-DF90-C634-1843B7EDE59E}"/>
              </a:ext>
            </a:extLst>
          </p:cNvPr>
          <p:cNvSpPr txBox="1"/>
          <p:nvPr/>
        </p:nvSpPr>
        <p:spPr>
          <a:xfrm>
            <a:off x="527172" y="1076848"/>
            <a:ext cx="853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円盤散逸を</a:t>
            </a:r>
            <a:r>
              <a:rPr kumimoji="1" lang="en-US" altLang="ja-JP" sz="2400" b="1" u="sng" dirty="0">
                <a:highlight>
                  <a:srgbClr val="FFFF00"/>
                </a:highlight>
              </a:rPr>
              <a:t>1</a:t>
            </a:r>
            <a:r>
              <a:rPr kumimoji="1" lang="ja-JP" altLang="en-US" sz="2400" b="1" u="sng">
                <a:highlight>
                  <a:srgbClr val="FFFF00"/>
                </a:highlight>
              </a:rPr>
              <a:t>次元モデル</a:t>
            </a:r>
            <a:r>
              <a:rPr kumimoji="1" lang="ja-JP" altLang="en-US" sz="2400"/>
              <a:t>で解く→空間分布を扱うことができる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DB11C07-AEFC-FD93-12F4-3FB2220F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6"/>
            <a:ext cx="9144000" cy="1325563"/>
          </a:xfrm>
        </p:spPr>
        <p:txBody>
          <a:bodyPr/>
          <a:lstStyle/>
          <a:p>
            <a:pPr algn="ctr"/>
            <a:r>
              <a:rPr kumimoji="1" lang="ja-JP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中心星輻射の時間進化</a:t>
            </a:r>
            <a:endParaRPr kumimoji="1" lang="en-US" altLang="ja-JP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C4A15A-BDEC-6F5E-BFFC-66A5DAAE8DE7}"/>
                  </a:ext>
                </a:extLst>
              </p:cNvPr>
              <p:cNvSpPr txBox="1"/>
              <p:nvPr/>
            </p:nvSpPr>
            <p:spPr>
              <a:xfrm>
                <a:off x="39756" y="1510282"/>
                <a:ext cx="8921032" cy="158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の時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恒星は</a:t>
                </a:r>
                <a:r>
                  <a:rPr kumimoji="1" lang="ja-JP" altLang="en-US" sz="24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最初全て対流層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(Hayashi track).</a:t>
                </a: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→その後、放射層が出現</a:t>
                </a:r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　　　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&amp;</a:t>
                </a:r>
                <a:r>
                  <a:rPr kumimoji="1" lang="ja-JP" altLang="en-US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対流層が小さくなる</a:t>
                </a:r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1" lang="en-US" altLang="ja-JP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Henyey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track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へ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温度上昇のため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 </a:t>
                </a:r>
              </a:p>
              <a:p>
                <a:endParaRPr kumimoji="1" lang="ja-JP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C4A15A-BDEC-6F5E-BFFC-66A5DAAE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" y="1510282"/>
                <a:ext cx="8921032" cy="1585819"/>
              </a:xfrm>
              <a:prstGeom prst="rect">
                <a:avLst/>
              </a:prstGeom>
              <a:blipFill>
                <a:blip r:embed="rId2"/>
                <a:stretch>
                  <a:fillRect l="-1138" t="-3200" r="-7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A8A52A-61BC-2FF2-CDF7-923947CDB6A6}"/>
                  </a:ext>
                </a:extLst>
              </p:cNvPr>
              <p:cNvSpPr txBox="1"/>
              <p:nvPr/>
            </p:nvSpPr>
            <p:spPr>
              <a:xfrm>
                <a:off x="3125164" y="2644952"/>
                <a:ext cx="7604566" cy="413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(&gt;</a:t>
                </a:r>
                <a:r>
                  <a:rPr kumimoji="1" lang="en-US" altLang="ja-JP" sz="20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⊙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 </m:t>
                    </m:r>
                  </m:oMath>
                </a14:m>
                <a:r>
                  <a:rPr kumimoji="1" lang="ja-JP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高温のため</a:t>
                </a:r>
                <a:r>
                  <a:rPr kumimoji="1" lang="ja-JP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最初から放射層が存在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A8A52A-61BC-2FF2-CDF7-923947CD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64" y="2644952"/>
                <a:ext cx="7604566" cy="413447"/>
              </a:xfrm>
              <a:prstGeom prst="rect">
                <a:avLst/>
              </a:prstGeom>
              <a:blipFill>
                <a:blip r:embed="rId3"/>
                <a:stretch>
                  <a:fillRect l="-1002" t="-909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949111-F081-DE03-1A2E-C9463D977F1E}"/>
              </a:ext>
            </a:extLst>
          </p:cNvPr>
          <p:cNvSpPr txBox="1"/>
          <p:nvPr/>
        </p:nvSpPr>
        <p:spPr>
          <a:xfrm>
            <a:off x="39756" y="1016292"/>
            <a:ext cx="110799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星進化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6E1C068-9DCA-B683-B445-6A07B402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45" t="3587" r="3711"/>
          <a:stretch/>
        </p:blipFill>
        <p:spPr>
          <a:xfrm>
            <a:off x="1923393" y="3096101"/>
            <a:ext cx="5297214" cy="368710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82C97A-5599-6B22-32B4-24FB62D687CA}"/>
              </a:ext>
            </a:extLst>
          </p:cNvPr>
          <p:cNvSpPr txBox="1"/>
          <p:nvPr/>
        </p:nvSpPr>
        <p:spPr>
          <a:xfrm>
            <a:off x="278267" y="6356351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出典</a:t>
            </a:r>
            <a:r>
              <a:rPr kumimoji="1" lang="en-US" altLang="ja-JP" sz="1800" b="1" dirty="0">
                <a:latin typeface="Arial" panose="020B0604020202020204" pitchFamily="34" charset="0"/>
                <a:cs typeface="Arial" panose="020B0604020202020204" pitchFamily="34" charset="0"/>
              </a:rPr>
              <a:t>:Kunitomo+2021</a:t>
            </a:r>
            <a:endParaRPr kumimoji="1" lang="ja-JP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8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1DE34CE-51B6-F539-9758-3A558D06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6"/>
            <a:ext cx="9144000" cy="1325563"/>
          </a:xfrm>
        </p:spPr>
        <p:txBody>
          <a:bodyPr/>
          <a:lstStyle/>
          <a:p>
            <a:pPr algn="ctr"/>
            <a:r>
              <a:rPr kumimoji="1" lang="ja-JP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中心星輻射の時間進化</a:t>
            </a:r>
            <a:endParaRPr kumimoji="1" lang="en-US" altLang="ja-JP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CB0EAE-1275-78EF-854D-0A6C9E1B191E}"/>
                  </a:ext>
                </a:extLst>
              </p:cNvPr>
              <p:cNvSpPr txBox="1"/>
              <p:nvPr/>
            </p:nvSpPr>
            <p:spPr>
              <a:xfrm>
                <a:off x="4120308" y="1925989"/>
                <a:ext cx="1037399" cy="477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u="sng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kumimoji="1" lang="en-US" altLang="ja-JP" sz="2400" b="1" i="1" u="sng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1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ja-JP" sz="2400" b="1" i="1" u="sng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u="sng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CB0EAE-1275-78EF-854D-0A6C9E1B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08" y="1925989"/>
                <a:ext cx="1037399" cy="477823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DD0447-CFD8-EC96-0FD2-D10EF3A15A7F}"/>
                  </a:ext>
                </a:extLst>
              </p:cNvPr>
              <p:cNvSpPr txBox="1"/>
              <p:nvPr/>
            </p:nvSpPr>
            <p:spPr>
              <a:xfrm>
                <a:off x="4135692" y="3189726"/>
                <a:ext cx="1037399" cy="477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u="sng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kumimoji="1" lang="en-US" altLang="ja-JP" sz="2400" b="1" i="1" u="sng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1" i="1" u="sng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u="sng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ja-JP" sz="2400" b="1" i="1" u="sng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u="sng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DD0447-CFD8-EC96-0FD2-D10EF3A15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692" y="3189726"/>
                <a:ext cx="1037399" cy="477823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7584A5-66CD-9E7D-CAFB-756AA3E36AF9}"/>
                  </a:ext>
                </a:extLst>
              </p:cNvPr>
              <p:cNvSpPr txBox="1"/>
              <p:nvPr/>
            </p:nvSpPr>
            <p:spPr>
              <a:xfrm>
                <a:off x="4114556" y="4331085"/>
                <a:ext cx="1037399" cy="477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𝟓</m:t>
                      </m:r>
                      <m:r>
                        <a:rPr kumimoji="1" lang="en-US" altLang="ja-JP" sz="2400" b="1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2400" b="1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e>
                        <m:sub>
                          <m:r>
                            <a:rPr kumimoji="1" lang="en-US" altLang="ja-JP" sz="2400" b="1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u="sng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D7584A5-66CD-9E7D-CAFB-756AA3E3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56" y="4331085"/>
                <a:ext cx="1037399" cy="47782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5666B37-4C70-1F16-955D-EF7A8E595340}"/>
                  </a:ext>
                </a:extLst>
              </p:cNvPr>
              <p:cNvSpPr txBox="1"/>
              <p:nvPr/>
            </p:nvSpPr>
            <p:spPr>
              <a:xfrm>
                <a:off x="4299309" y="3556397"/>
                <a:ext cx="50760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14:m>
                  <m:oMath xmlns:m="http://schemas.openxmlformats.org/officeDocument/2006/math"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</m:oMath>
                </a14:m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Myr</a:t>
                </a:r>
                <a:r>
                  <a:rPr kumimoji="1" lang="ja-JP" alt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で</a:t>
                </a:r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X</a:t>
                </a:r>
                <a:r>
                  <a:rPr kumimoji="1" lang="ja-JP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線</a:t>
                </a:r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EUV</a:t>
                </a:r>
                <a:r>
                  <a:rPr kumimoji="1" lang="ja-JP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の放射量減少</a:t>
                </a:r>
                <a:endParaRPr kumimoji="1" lang="en-US" altLang="ja-JP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ja-JP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　　　　　</a:t>
                </a:r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kumimoji="1" lang="ja-JP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表面対流層消失により</a:t>
                </a:r>
                <a:r>
                  <a:rPr kumimoji="1" lang="en-US" altLang="ja-JP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ja-JP" altLang="en-US" sz="2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5666B37-4C70-1F16-955D-EF7A8E59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09" y="3556397"/>
                <a:ext cx="5076033" cy="769441"/>
              </a:xfrm>
              <a:prstGeom prst="rect">
                <a:avLst/>
              </a:prstGeom>
              <a:blipFill>
                <a:blip r:embed="rId5"/>
                <a:stretch>
                  <a:fillRect l="-1496" t="-4839"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A218D1-C767-AC48-0C9B-1C9E57D0209F}"/>
              </a:ext>
            </a:extLst>
          </p:cNvPr>
          <p:cNvSpPr txBox="1"/>
          <p:nvPr/>
        </p:nvSpPr>
        <p:spPr>
          <a:xfrm>
            <a:off x="4320378" y="4821389"/>
            <a:ext cx="4930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放射層が存在し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線放射量は小さい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光球由来の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EUV </a:t>
            </a:r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は大きい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(</a:t>
            </a:r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高温のため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　　　　　　　　　　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1E8DBBB-B4F6-8D92-85BC-E081BD71D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" y="1033670"/>
            <a:ext cx="4252447" cy="531743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11E20A-7102-3957-5F1E-349C63C5D8B0}"/>
              </a:ext>
            </a:extLst>
          </p:cNvPr>
          <p:cNvSpPr txBox="1"/>
          <p:nvPr/>
        </p:nvSpPr>
        <p:spPr>
          <a:xfrm>
            <a:off x="278267" y="6356351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Kunitomo+2021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95F050-5D88-647D-3F41-63D3E5F96119}"/>
              </a:ext>
            </a:extLst>
          </p:cNvPr>
          <p:cNvSpPr txBox="1"/>
          <p:nvPr/>
        </p:nvSpPr>
        <p:spPr>
          <a:xfrm>
            <a:off x="4153177" y="933467"/>
            <a:ext cx="5190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i="0" u="none" strike="noStrike">
                <a:solidFill>
                  <a:srgbClr val="000000"/>
                </a:solidFill>
                <a:effectLst/>
                <a:latin typeface="-webkit-standard"/>
              </a:rPr>
              <a:t>経験則から表面対流層と</a:t>
            </a:r>
            <a:r>
              <a:rPr lang="en-US" altLang="ja-JP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</a:t>
            </a:r>
            <a:r>
              <a:rPr lang="ja-JP" altLang="en-US" sz="2400" b="0" i="0" u="none" strike="noStrike">
                <a:solidFill>
                  <a:srgbClr val="000000"/>
                </a:solidFill>
                <a:effectLst/>
                <a:latin typeface="-webkit-standard"/>
              </a:rPr>
              <a:t>線の間に関係が知られている</a:t>
            </a:r>
            <a:endParaRPr kumimoji="1" lang="ja-JP" altLang="en-US" sz="2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B2CE18-E9D2-AA0A-A327-3007ECFC9746}"/>
              </a:ext>
            </a:extLst>
          </p:cNvPr>
          <p:cNvSpPr txBox="1"/>
          <p:nvPr/>
        </p:nvSpPr>
        <p:spPr>
          <a:xfrm>
            <a:off x="4114556" y="2399686"/>
            <a:ext cx="5434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輻射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(X-ray, EUV)</a:t>
            </a:r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は高い状態で維持</a:t>
            </a:r>
            <a:endParaRPr kumimoji="1" lang="en-US" altLang="ja-JP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　　　　　　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ja-JP" altLang="en-US" sz="2200">
                <a:latin typeface="Arial" panose="020B0604020202020204" pitchFamily="34" charset="0"/>
                <a:cs typeface="Arial" panose="020B0604020202020204" pitchFamily="34" charset="0"/>
              </a:rPr>
              <a:t>表面対流層維持のため</a:t>
            </a: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8F3080B-94D5-4C64-3B48-606A869DE4B5}"/>
                  </a:ext>
                </a:extLst>
              </p:cNvPr>
              <p:cNvSpPr txBox="1"/>
              <p:nvPr/>
            </p:nvSpPr>
            <p:spPr>
              <a:xfrm>
                <a:off x="1261167" y="5973600"/>
                <a:ext cx="7604566" cy="494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EUV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EUV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ph</m:t>
                          </m:r>
                        </m:sub>
                      </m:sSub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EUV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mag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8F3080B-94D5-4C64-3B48-606A869D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67" y="5973600"/>
                <a:ext cx="7604566" cy="49455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B66E3D-FE74-5922-8B15-DF0008456D1F}"/>
              </a:ext>
            </a:extLst>
          </p:cNvPr>
          <p:cNvSpPr txBox="1"/>
          <p:nvPr/>
        </p:nvSpPr>
        <p:spPr>
          <a:xfrm>
            <a:off x="2983502" y="6384990"/>
            <a:ext cx="7604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光球由来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EUV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65691C-424B-962F-B028-19C9038419E7}"/>
              </a:ext>
            </a:extLst>
          </p:cNvPr>
          <p:cNvSpPr txBox="1"/>
          <p:nvPr/>
        </p:nvSpPr>
        <p:spPr>
          <a:xfrm>
            <a:off x="5880791" y="6366089"/>
            <a:ext cx="7604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磁気由来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EUV</a:t>
            </a:r>
          </a:p>
        </p:txBody>
      </p:sp>
    </p:spTree>
    <p:extLst>
      <p:ext uri="{BB962C8B-B14F-4D97-AF65-F5344CB8AC3E}">
        <p14:creationId xmlns:p14="http://schemas.microsoft.com/office/powerpoint/2010/main" val="160655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E73E078-5D14-0C90-101A-3A89CEE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6" y="774712"/>
            <a:ext cx="6214983" cy="40439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F62D8A-D264-0189-5CF5-B49C709A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05" y="-227149"/>
            <a:ext cx="7886700" cy="1325563"/>
          </a:xfrm>
        </p:spPr>
        <p:txBody>
          <a:bodyPr/>
          <a:lstStyle/>
          <a:p>
            <a:r>
              <a:rPr lang="ja-JP" altLang="en-US" b="1"/>
              <a:t>結果</a:t>
            </a:r>
            <a:r>
              <a:rPr lang="en-US" altLang="ja-JP" b="1" dirty="0"/>
              <a:t>:</a:t>
            </a:r>
            <a:r>
              <a:rPr kumimoji="1" lang="ja-JP" altLang="en-US" b="1"/>
              <a:t>円盤寿命の質量依存性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3B9459-D492-001D-F976-0A3DA2F11187}"/>
                  </a:ext>
                </a:extLst>
              </p:cNvPr>
              <p:cNvSpPr txBox="1"/>
              <p:nvPr/>
            </p:nvSpPr>
            <p:spPr>
              <a:xfrm>
                <a:off x="0" y="5540999"/>
                <a:ext cx="2763834" cy="477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で寿命が最大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3B9459-D492-001D-F976-0A3DA2F1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0999"/>
                <a:ext cx="2763834" cy="477823"/>
              </a:xfrm>
              <a:prstGeom prst="rect">
                <a:avLst/>
              </a:prstGeom>
              <a:blipFill>
                <a:blip r:embed="rId3"/>
                <a:stretch>
                  <a:fillRect l="-3670" t="-7895" r="-2752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366217-21AD-7249-5901-728098EEE16C}"/>
              </a:ext>
            </a:extLst>
          </p:cNvPr>
          <p:cNvSpPr txBox="1"/>
          <p:nvPr/>
        </p:nvSpPr>
        <p:spPr>
          <a:xfrm>
            <a:off x="0" y="4668496"/>
            <a:ext cx="3498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10Myr</a:t>
            </a:r>
            <a:r>
              <a:rPr kumimoji="1" lang="ja-JP" altLang="en-US" sz="2400" b="1"/>
              <a:t>以上</a:t>
            </a:r>
            <a:r>
              <a:rPr kumimoji="1" lang="ja-JP" altLang="en-US" sz="2400"/>
              <a:t>の寿命を実現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DBA3E106-8F46-01E6-33DC-9719A6D72DC0}"/>
              </a:ext>
            </a:extLst>
          </p:cNvPr>
          <p:cNvSpPr/>
          <p:nvPr/>
        </p:nvSpPr>
        <p:spPr>
          <a:xfrm>
            <a:off x="947090" y="5130161"/>
            <a:ext cx="485440" cy="2494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D55496-13FB-A15C-B6A5-9C0E601B6B00}"/>
              </a:ext>
            </a:extLst>
          </p:cNvPr>
          <p:cNvSpPr txBox="1"/>
          <p:nvPr/>
        </p:nvSpPr>
        <p:spPr>
          <a:xfrm>
            <a:off x="1363451" y="502404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ガスリッチデブリ円盤を</a:t>
            </a:r>
            <a:r>
              <a:rPr kumimoji="1" lang="ja-JP" altLang="en-US" sz="2400" b="1"/>
              <a:t>始原ガス説で実現可能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6BBFFECC-8857-C778-3243-85B3CDDAA25E}"/>
              </a:ext>
            </a:extLst>
          </p:cNvPr>
          <p:cNvSpPr/>
          <p:nvPr/>
        </p:nvSpPr>
        <p:spPr>
          <a:xfrm>
            <a:off x="963646" y="6063799"/>
            <a:ext cx="485440" cy="2494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40040-491D-87AE-8022-42F53C6A7400}"/>
              </a:ext>
            </a:extLst>
          </p:cNvPr>
          <p:cNvSpPr txBox="1"/>
          <p:nvPr/>
        </p:nvSpPr>
        <p:spPr>
          <a:xfrm>
            <a:off x="1459426" y="6015277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早期</a:t>
            </a:r>
            <a:r>
              <a:rPr kumimoji="1" lang="en-US" altLang="ja-JP" sz="2400" b="1" dirty="0"/>
              <a:t>A</a:t>
            </a:r>
            <a:r>
              <a:rPr kumimoji="1" lang="ja-JP" altLang="en-US" sz="2400" b="1"/>
              <a:t>型星周り</a:t>
            </a:r>
            <a:r>
              <a:rPr kumimoji="1" lang="ja-JP" altLang="en-US" sz="2400"/>
              <a:t>でガスリッチデブリ円盤が見つかること</a:t>
            </a:r>
            <a:endParaRPr kumimoji="1" lang="en-US" altLang="ja-JP" sz="2400" dirty="0"/>
          </a:p>
          <a:p>
            <a:r>
              <a:rPr kumimoji="1" lang="ja-JP" altLang="en-US" sz="2400"/>
              <a:t>＆先行研究</a:t>
            </a:r>
            <a:r>
              <a:rPr kumimoji="1" lang="en-US" altLang="ja-JP" sz="2400" dirty="0"/>
              <a:t>(Nakatani+23)</a:t>
            </a:r>
            <a:r>
              <a:rPr kumimoji="1" lang="ja-JP" altLang="en-US" sz="2400"/>
              <a:t>と整合的</a:t>
            </a: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2E4FBC7-7133-F344-224E-FF68BCDDC657}"/>
              </a:ext>
            </a:extLst>
          </p:cNvPr>
          <p:cNvSpPr/>
          <p:nvPr/>
        </p:nvSpPr>
        <p:spPr>
          <a:xfrm>
            <a:off x="3197772" y="908347"/>
            <a:ext cx="1374228" cy="6064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9B07E9-9C05-BA16-ED2F-BB69EFC26807}"/>
              </a:ext>
            </a:extLst>
          </p:cNvPr>
          <p:cNvSpPr txBox="1"/>
          <p:nvPr/>
        </p:nvSpPr>
        <p:spPr>
          <a:xfrm>
            <a:off x="5138473" y="1111027"/>
            <a:ext cx="174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Our results</a:t>
            </a:r>
            <a:endParaRPr kumimoji="1" lang="ja-JP" altLang="en-US" sz="24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0D53139-3078-5BFE-D688-F1A44AC4E350}"/>
              </a:ext>
            </a:extLst>
          </p:cNvPr>
          <p:cNvSpPr txBox="1"/>
          <p:nvPr/>
        </p:nvSpPr>
        <p:spPr>
          <a:xfrm>
            <a:off x="2747676" y="2668419"/>
            <a:ext cx="1939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/>
                </a:solidFill>
              </a:rPr>
              <a:t>Nakatani+23</a:t>
            </a:r>
            <a:endParaRPr kumimoji="1" lang="ja-JP" alt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9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BF7C3-D491-1206-47D1-EE86A3D4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7D79951-919F-F0D6-7DD3-CC8AC975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3" y="0"/>
            <a:ext cx="3782563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126C-9000-4E06-19C9-9A827170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06" y="-131586"/>
            <a:ext cx="7886700" cy="1325563"/>
          </a:xfrm>
        </p:spPr>
        <p:txBody>
          <a:bodyPr/>
          <a:lstStyle/>
          <a:p>
            <a:r>
              <a:rPr lang="ja-JP" altLang="en-US" b="1"/>
              <a:t>面密度分布の進化</a:t>
            </a:r>
            <a:endParaRPr kumimoji="1" lang="ja-JP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14720C-CE8C-CA3B-DC36-BBFE5EAF8FF0}"/>
                  </a:ext>
                </a:extLst>
              </p:cNvPr>
              <p:cNvSpPr txBox="1"/>
              <p:nvPr/>
            </p:nvSpPr>
            <p:spPr>
              <a:xfrm>
                <a:off x="4026606" y="773051"/>
                <a:ext cx="4790094" cy="2693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u="sng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u="sng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u="sng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kumimoji="1" lang="en-US" altLang="ja-JP" sz="2400" b="1" i="1" u="sng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kumimoji="1" lang="en-US" altLang="ja-JP" sz="2400" b="1" u="sng" dirty="0"/>
                  <a:t>,</a:t>
                </a:r>
                <a:r>
                  <a:rPr kumimoji="1" lang="en-US" altLang="ja-JP" sz="2400" b="1" u="sng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b="1" u="sng" dirty="0">
                    <a:solidFill>
                      <a:srgbClr val="FF0000"/>
                    </a:solidFill>
                  </a:rPr>
                  <a:t>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kumimoji="1" lang="en-US" altLang="ja-JP" sz="24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u="sng" dirty="0"/>
              </a:p>
              <a:p>
                <a:r>
                  <a:rPr kumimoji="1" lang="en-US" altLang="ja-JP" sz="2400" dirty="0"/>
                  <a:t>      </a:t>
                </a:r>
                <a:r>
                  <a:rPr kumimoji="1" lang="en-US" altLang="ja-JP" sz="2400" b="1" dirty="0"/>
                  <a:t>200au</a:t>
                </a:r>
                <a:r>
                  <a:rPr kumimoji="1" lang="ja-JP" altLang="en-US" sz="2400" b="1"/>
                  <a:t>以遠</a:t>
                </a:r>
                <a:r>
                  <a:rPr kumimoji="1" lang="ja-JP" altLang="en-US" sz="2400"/>
                  <a:t>の質量が早期に散逸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</a:t>
                </a:r>
                <a:r>
                  <a:rPr kumimoji="1" lang="en-US" altLang="ja-JP" sz="2400" dirty="0"/>
                  <a:t> (~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Myr</m:t>
                    </m:r>
                  </m:oMath>
                </a14:m>
                <a:r>
                  <a:rPr kumimoji="1" lang="en-US" altLang="ja-JP" sz="2400" dirty="0"/>
                  <a:t>)</a:t>
                </a:r>
              </a:p>
              <a:p>
                <a:r>
                  <a:rPr kumimoji="1" lang="ja-JP" altLang="en-US" sz="2400"/>
                  <a:t>　　　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　光蒸発が強いため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　　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    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314720C-CE8C-CA3B-DC36-BBFE5EAF8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06" y="773051"/>
                <a:ext cx="4790094" cy="2693814"/>
              </a:xfrm>
              <a:prstGeom prst="rect">
                <a:avLst/>
              </a:prstGeom>
              <a:blipFill>
                <a:blip r:embed="rId3"/>
                <a:stretch>
                  <a:fillRect l="-2116" t="-935" r="-7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8059DC-6593-F237-C0C7-4E17852E42C7}"/>
                  </a:ext>
                </a:extLst>
              </p:cNvPr>
              <p:cNvSpPr txBox="1"/>
              <p:nvPr/>
            </p:nvSpPr>
            <p:spPr>
              <a:xfrm>
                <a:off x="4026606" y="3493659"/>
                <a:ext cx="4527201" cy="1955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u="sng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u="sng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kumimoji="1" lang="en-US" altLang="ja-JP" sz="2400" b="1" i="1" u="sng" dirty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u="sng" dirty="0"/>
              </a:p>
              <a:p>
                <a:r>
                  <a:rPr kumimoji="1" lang="en-US" altLang="ja-JP" sz="2400" dirty="0"/>
                  <a:t>      </a:t>
                </a:r>
                <a:r>
                  <a:rPr kumimoji="1" lang="en-US" altLang="ja-JP" sz="2400" b="1" dirty="0"/>
                  <a:t>100~500au</a:t>
                </a:r>
                <a:r>
                  <a:rPr kumimoji="1" lang="ja-JP" altLang="en-US" sz="2400"/>
                  <a:t>に質量が長く残存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　　→寿命が長くなる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　　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          </a:t>
                </a:r>
                <a:r>
                  <a:rPr kumimoji="1" lang="ja-JP" altLang="en-US" sz="2400"/>
                  <a:t>光蒸発が弱いため　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68059DC-6593-F237-C0C7-4E17852E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06" y="3493659"/>
                <a:ext cx="4527201" cy="1955151"/>
              </a:xfrm>
              <a:prstGeom prst="rect">
                <a:avLst/>
              </a:prstGeom>
              <a:blipFill>
                <a:blip r:embed="rId4"/>
                <a:stretch>
                  <a:fillRect l="-2241" t="-1935" r="-1120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6766D6-EADF-0BEE-49EE-745B4A348704}"/>
              </a:ext>
            </a:extLst>
          </p:cNvPr>
          <p:cNvSpPr txBox="1"/>
          <p:nvPr/>
        </p:nvSpPr>
        <p:spPr>
          <a:xfrm>
            <a:off x="994801" y="1163873"/>
            <a:ext cx="121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10Myr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6A6779-9346-1AAE-E745-5F28969BC41E}"/>
              </a:ext>
            </a:extLst>
          </p:cNvPr>
          <p:cNvSpPr txBox="1"/>
          <p:nvPr/>
        </p:nvSpPr>
        <p:spPr>
          <a:xfrm>
            <a:off x="1802545" y="1794848"/>
            <a:ext cx="959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17.5Myr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6A56E-1425-C936-D4A6-0ADF0397FCF3}"/>
              </a:ext>
            </a:extLst>
          </p:cNvPr>
          <p:cNvSpPr txBox="1"/>
          <p:nvPr/>
        </p:nvSpPr>
        <p:spPr>
          <a:xfrm>
            <a:off x="1067697" y="5410754"/>
            <a:ext cx="121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10Myr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631958-14EB-8D8B-8B91-DAF5E09FA917}"/>
              </a:ext>
            </a:extLst>
          </p:cNvPr>
          <p:cNvSpPr txBox="1"/>
          <p:nvPr/>
        </p:nvSpPr>
        <p:spPr>
          <a:xfrm>
            <a:off x="1900071" y="6054599"/>
            <a:ext cx="1085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17.2Myr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652D68-E4DE-E089-8C47-FBE5B383FADE}"/>
              </a:ext>
            </a:extLst>
          </p:cNvPr>
          <p:cNvSpPr txBox="1"/>
          <p:nvPr/>
        </p:nvSpPr>
        <p:spPr>
          <a:xfrm>
            <a:off x="935809" y="3194045"/>
            <a:ext cx="12147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10Myr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C98F28-FB80-1FDF-9F40-50BF4BE3258E}"/>
              </a:ext>
            </a:extLst>
          </p:cNvPr>
          <p:cNvSpPr txBox="1"/>
          <p:nvPr/>
        </p:nvSpPr>
        <p:spPr>
          <a:xfrm>
            <a:off x="2209559" y="3953990"/>
            <a:ext cx="1362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130Myr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53DA64A-0639-E2D3-2042-2FFAFC608240}"/>
              </a:ext>
            </a:extLst>
          </p:cNvPr>
          <p:cNvSpPr/>
          <p:nvPr/>
        </p:nvSpPr>
        <p:spPr>
          <a:xfrm>
            <a:off x="1900071" y="115614"/>
            <a:ext cx="475267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B55DB1B-875F-23C1-10EF-5759F927DC6E}"/>
              </a:ext>
            </a:extLst>
          </p:cNvPr>
          <p:cNvSpPr/>
          <p:nvPr/>
        </p:nvSpPr>
        <p:spPr>
          <a:xfrm>
            <a:off x="1881358" y="2292821"/>
            <a:ext cx="475267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CA2319-03F7-7507-9518-C721E9428967}"/>
              </a:ext>
            </a:extLst>
          </p:cNvPr>
          <p:cNvSpPr/>
          <p:nvPr/>
        </p:nvSpPr>
        <p:spPr>
          <a:xfrm>
            <a:off x="1807188" y="4515814"/>
            <a:ext cx="475267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493E60-D41B-3412-C3FF-2C15049DD033}"/>
              </a:ext>
            </a:extLst>
          </p:cNvPr>
          <p:cNvSpPr/>
          <p:nvPr/>
        </p:nvSpPr>
        <p:spPr>
          <a:xfrm>
            <a:off x="2614812" y="78543"/>
            <a:ext cx="1074319" cy="982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95052A8-E998-853D-C5E4-E6F386CCA359}"/>
                  </a:ext>
                </a:extLst>
              </p:cNvPr>
              <p:cNvSpPr txBox="1"/>
              <p:nvPr/>
            </p:nvSpPr>
            <p:spPr>
              <a:xfrm>
                <a:off x="2884683" y="31993"/>
                <a:ext cx="5929460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95052A8-E998-853D-C5E4-E6F386CCA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83" y="31993"/>
                <a:ext cx="5929460" cy="477823"/>
              </a:xfrm>
              <a:prstGeom prst="rect">
                <a:avLst/>
              </a:prstGeom>
              <a:blipFill>
                <a:blip r:embed="rId5"/>
                <a:stretch>
                  <a:fillRect l="-1709" t="-10256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7E05388-9B88-973D-33E9-6D5B7F4840D7}"/>
              </a:ext>
            </a:extLst>
          </p:cNvPr>
          <p:cNvSpPr/>
          <p:nvPr/>
        </p:nvSpPr>
        <p:spPr>
          <a:xfrm>
            <a:off x="2619838" y="2294207"/>
            <a:ext cx="1074319" cy="110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A281FB-3743-1BDB-1F61-5D1CE3D6078F}"/>
              </a:ext>
            </a:extLst>
          </p:cNvPr>
          <p:cNvSpPr/>
          <p:nvPr/>
        </p:nvSpPr>
        <p:spPr>
          <a:xfrm>
            <a:off x="2784820" y="4544780"/>
            <a:ext cx="926765" cy="1108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E926D32-8414-DE09-B02C-1392891A9219}"/>
                  </a:ext>
                </a:extLst>
              </p:cNvPr>
              <p:cNvSpPr txBox="1"/>
              <p:nvPr/>
            </p:nvSpPr>
            <p:spPr>
              <a:xfrm>
                <a:off x="2858170" y="2206491"/>
                <a:ext cx="1356647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dirty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0" dirty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E926D32-8414-DE09-B02C-1392891A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70" y="2206491"/>
                <a:ext cx="1356647" cy="477823"/>
              </a:xfrm>
              <a:prstGeom prst="rect">
                <a:avLst/>
              </a:prstGeom>
              <a:blipFill>
                <a:blip r:embed="rId6"/>
                <a:stretch>
                  <a:fillRect l="-7477" t="-10256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D7540AD-27BF-0510-3B9F-1C8A0F0FF6E2}"/>
                  </a:ext>
                </a:extLst>
              </p:cNvPr>
              <p:cNvSpPr txBox="1"/>
              <p:nvPr/>
            </p:nvSpPr>
            <p:spPr>
              <a:xfrm>
                <a:off x="2912497" y="4481750"/>
                <a:ext cx="1955737" cy="477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D7540AD-27BF-0510-3B9F-1C8A0F0FF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97" y="4481750"/>
                <a:ext cx="1955737" cy="477823"/>
              </a:xfrm>
              <a:prstGeom prst="rect">
                <a:avLst/>
              </a:prstGeom>
              <a:blipFill>
                <a:blip r:embed="rId7"/>
                <a:stretch>
                  <a:fillRect l="-5161" t="-10256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13801-6554-91C0-5C14-442609CB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15789"/>
            <a:ext cx="7886700" cy="1325563"/>
          </a:xfrm>
        </p:spPr>
        <p:txBody>
          <a:bodyPr/>
          <a:lstStyle/>
          <a:p>
            <a:pPr algn="ctr"/>
            <a:r>
              <a:rPr lang="ja-JP" altLang="en-US" b="1"/>
              <a:t>面密度分布の進化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B63634-D790-562F-001B-19EC325B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95" y="616745"/>
            <a:ext cx="6511514" cy="46487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B87F00-58E1-D190-2A57-2AFFA06860F9}"/>
              </a:ext>
            </a:extLst>
          </p:cNvPr>
          <p:cNvSpPr txBox="1"/>
          <p:nvPr/>
        </p:nvSpPr>
        <p:spPr>
          <a:xfrm>
            <a:off x="233754" y="5000888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Huges+2018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B941E4-8D12-7A2D-FD87-87774DF15641}"/>
              </a:ext>
            </a:extLst>
          </p:cNvPr>
          <p:cNvSpPr txBox="1"/>
          <p:nvPr/>
        </p:nvSpPr>
        <p:spPr>
          <a:xfrm>
            <a:off x="358248" y="5636381"/>
            <a:ext cx="6922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デブリ円盤は</a:t>
            </a:r>
            <a:r>
              <a:rPr kumimoji="1" lang="en-US" altLang="ja-JP" sz="2400" b="1" dirty="0"/>
              <a:t>10~100au</a:t>
            </a:r>
            <a:r>
              <a:rPr kumimoji="1" lang="ja-JP" altLang="en-US" sz="2400" b="1"/>
              <a:t>に位置</a:t>
            </a:r>
            <a:endParaRPr kumimoji="1" lang="en-US" altLang="ja-JP" sz="2400" b="1" dirty="0"/>
          </a:p>
          <a:p>
            <a:r>
              <a:rPr kumimoji="1" lang="ja-JP" altLang="en-US" sz="2400" b="1"/>
              <a:t>　↑我々のモデルでのガス成分の残存位置と一致</a:t>
            </a:r>
            <a:r>
              <a:rPr kumimoji="1" lang="en-US" altLang="ja-JP" sz="2400" b="1" dirty="0"/>
              <a:t>!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928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32B27DE-4DEB-B15C-3E46-7E5821A7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48" y="836862"/>
            <a:ext cx="5284091" cy="33478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7FA7A73-DD28-85AB-FD7C-41ADF98F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3273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b="1"/>
              <a:t>円盤質量の進化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0F2F8ED-A9ED-EEDF-BF64-AF5BF110B1DE}"/>
              </a:ext>
            </a:extLst>
          </p:cNvPr>
          <p:cNvSpPr/>
          <p:nvPr/>
        </p:nvSpPr>
        <p:spPr>
          <a:xfrm rot="2772873">
            <a:off x="4214117" y="1637328"/>
            <a:ext cx="2138300" cy="863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4E0BC2E-F9E6-4C72-5756-5591A4432B78}"/>
                  </a:ext>
                </a:extLst>
              </p:cNvPr>
              <p:cNvSpPr txBox="1"/>
              <p:nvPr/>
            </p:nvSpPr>
            <p:spPr>
              <a:xfrm>
                <a:off x="203402" y="3811904"/>
                <a:ext cx="8940597" cy="236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u="sng" dirty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0" u="sng" dirty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10Myr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以降でゆっくり質量が減少する段階があり、</a:t>
                </a:r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その後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~100Myr</a:t>
                </a:r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から急激な減少が起こる。</a:t>
                </a:r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sz="2400" dirty="0"/>
                  <a:t>~50Myr</a:t>
                </a:r>
                <a:r>
                  <a:rPr kumimoji="1" lang="ja-JP" altLang="en-US" sz="2400"/>
                  <a:t>のとき円盤質量は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−4~−3</m:t>
                        </m:r>
                      </m:sup>
                    </m:sSup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2400" b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kumimoji="1" lang="en-US" altLang="ja-JP" sz="2400" dirty="0"/>
                  <a:t>         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CO</a:t>
                </a:r>
                <a:r>
                  <a:rPr kumimoji="1" lang="ja-JP" altLang="en-US" sz="2400"/>
                  <a:t>質量は観測での最大値</a:t>
                </a:r>
                <a:r>
                  <a:rPr kumimoji="1" lang="en-US" altLang="ja-JP" sz="2400" dirty="0"/>
                  <a:t>(0.06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⊕</m:t>
                        </m:r>
                      </m:sub>
                    </m:sSub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と大体一致　</a:t>
                </a:r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　</a:t>
                </a:r>
                <a:endParaRPr kumimoji="1" lang="en-US" altLang="ja-JP" sz="2400" dirty="0"/>
              </a:p>
              <a:p>
                <a:endParaRPr kumimoji="1" lang="en-US" altLang="ja-JP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4E0BC2E-F9E6-4C72-5756-5591A4432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2" y="3811904"/>
                <a:ext cx="8940597" cy="2364237"/>
              </a:xfrm>
              <a:prstGeom prst="rect">
                <a:avLst/>
              </a:prstGeom>
              <a:blipFill>
                <a:blip r:embed="rId3"/>
                <a:stretch>
                  <a:fillRect l="-993" t="-2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B4C3B54-9478-E288-9365-E3941F22ACA0}"/>
                  </a:ext>
                </a:extLst>
              </p:cNvPr>
              <p:cNvSpPr txBox="1"/>
              <p:nvPr/>
            </p:nvSpPr>
            <p:spPr>
              <a:xfrm>
                <a:off x="203402" y="5808861"/>
                <a:ext cx="6269530" cy="863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 </a:t>
                </a:r>
                <a:r>
                  <a:rPr kumimoji="1" lang="en-US" altLang="ja-JP" sz="2400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0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endParaRPr kumimoji="1" lang="en-US" altLang="ja-JP" sz="2400" b="1" u="sng" dirty="0">
                  <a:latin typeface="Arial" panose="020B0604020202020204" pitchFamily="34" charset="0"/>
                </a:endParaRPr>
              </a:p>
              <a:p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kumimoji="1" lang="en-US" altLang="ja-JP" sz="2400" b="0" i="0" dirty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kumimoji="1" lang="ja-JP" alt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であったゆっくり減少する段階がない</a:t>
                </a:r>
                <a:r>
                  <a:rPr kumimoji="1"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B4C3B54-9478-E288-9365-E3941F22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2" y="5808861"/>
                <a:ext cx="6269530" cy="863313"/>
              </a:xfrm>
              <a:prstGeom prst="rect">
                <a:avLst/>
              </a:prstGeom>
              <a:blipFill>
                <a:blip r:embed="rId4"/>
                <a:stretch>
                  <a:fillRect l="-1414" t="-5797" b="-14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3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1FCE1-780B-3931-9973-053CD62C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891" y="-72232"/>
            <a:ext cx="7886700" cy="1325563"/>
          </a:xfrm>
        </p:spPr>
        <p:txBody>
          <a:bodyPr/>
          <a:lstStyle/>
          <a:p>
            <a:r>
              <a:rPr kumimoji="1" lang="ja-JP" altLang="en-US" b="1"/>
              <a:t>まとめ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319A655-A5E3-202B-9C37-5D9710ECF85F}"/>
              </a:ext>
            </a:extLst>
          </p:cNvPr>
          <p:cNvSpPr txBox="1">
            <a:spLocks/>
          </p:cNvSpPr>
          <p:nvPr/>
        </p:nvSpPr>
        <p:spPr>
          <a:xfrm>
            <a:off x="0" y="1253331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1D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モデルを用いて、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PPDs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の寿命が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10Myr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を超えうることが示された。またこれによってガスリッチデブリ円盤が</a:t>
            </a:r>
            <a:r>
              <a:rPr lang="ja-JP" altLang="en-US" b="1">
                <a:latin typeface="Arial" panose="020B0604020202020204" pitchFamily="34" charset="0"/>
                <a:cs typeface="Arial" panose="020B0604020202020204" pitchFamily="34" charset="0"/>
              </a:rPr>
              <a:t>始原ガス説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で説明できることが示された。</a:t>
            </a: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b="1">
                <a:latin typeface="Arial" panose="020B0604020202020204" pitchFamily="34" charset="0"/>
                <a:cs typeface="Arial" panose="020B0604020202020204" pitchFamily="34" charset="0"/>
              </a:rPr>
              <a:t>中心星輻射の進化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を考えることでガスリッチデブリ円盤が早期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型星まわりでよく見つかることを再現できた。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観測と一致する</a:t>
            </a:r>
            <a:r>
              <a:rPr lang="ja-JP" altLang="en-US" b="1">
                <a:latin typeface="Arial" panose="020B0604020202020204" pitchFamily="34" charset="0"/>
                <a:cs typeface="Arial" panose="020B0604020202020204" pitchFamily="34" charset="0"/>
              </a:rPr>
              <a:t>面密度分布、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ja-JP" altLang="en-US" b="1">
                <a:latin typeface="Arial" panose="020B0604020202020204" pitchFamily="34" charset="0"/>
                <a:cs typeface="Arial" panose="020B0604020202020204" pitchFamily="34" charset="0"/>
              </a:rPr>
              <a:t>質量</a:t>
            </a:r>
            <a:r>
              <a:rPr lang="ja-JP" altLang="en-US">
                <a:latin typeface="Arial" panose="020B0604020202020204" pitchFamily="34" charset="0"/>
                <a:cs typeface="Arial" panose="020B0604020202020204" pitchFamily="34" charset="0"/>
              </a:rPr>
              <a:t>の再現ができた。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9A27F25C-FC6B-30FD-3586-8F8D39A0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07"/>
            <a:ext cx="7886700" cy="1325563"/>
          </a:xfrm>
        </p:spPr>
        <p:txBody>
          <a:bodyPr/>
          <a:lstStyle/>
          <a:p>
            <a:r>
              <a:rPr kumimoji="1" lang="ja-JP" altLang="en-US" b="1"/>
              <a:t>原始惑星系円盤</a:t>
            </a:r>
            <a:r>
              <a:rPr kumimoji="1" lang="en-US" altLang="ja-JP" b="1" dirty="0"/>
              <a:t>(Protoplanetary disks; PPDs)</a:t>
            </a:r>
            <a:endParaRPr kumimoji="1" lang="ja-JP" altLang="en-US" b="1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541233B-B017-30E7-533B-4E9D97AB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5" y="2490294"/>
            <a:ext cx="4758557" cy="356891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2580E7-5857-C878-208B-D4006E6F2EEB}"/>
              </a:ext>
            </a:extLst>
          </p:cNvPr>
          <p:cNvSpPr txBox="1"/>
          <p:nvPr/>
        </p:nvSpPr>
        <p:spPr>
          <a:xfrm>
            <a:off x="323192" y="64285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u="none" strike="noStrike">
                <a:solidFill>
                  <a:srgbClr val="223370"/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おうし座</a:t>
            </a:r>
            <a:r>
              <a:rPr lang="en" altLang="ja-JP" b="0" i="0" u="none" strike="noStrike" dirty="0">
                <a:solidFill>
                  <a:srgbClr val="223370"/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HL</a:t>
            </a:r>
            <a:r>
              <a:rPr lang="ja-JP" altLang="en-US" b="0" i="0" u="none" strike="noStrike">
                <a:solidFill>
                  <a:srgbClr val="223370"/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星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E136DA-47AD-4993-77DB-042A4E3EDC05}"/>
              </a:ext>
            </a:extLst>
          </p:cNvPr>
          <p:cNvSpPr txBox="1"/>
          <p:nvPr/>
        </p:nvSpPr>
        <p:spPr>
          <a:xfrm>
            <a:off x="1014248" y="60592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iragino Sans" panose="020B0400000000000000" pitchFamily="34" charset="-128"/>
                <a:ea typeface="Hiragino Sans" panose="020B0400000000000000" pitchFamily="34" charset="-128"/>
              </a:rPr>
              <a:t>Credit: ALMA (ESO/NAOJ/NRAO)</a:t>
            </a:r>
            <a:endParaRPr lang="ja-JP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225F4F-9475-B2D6-60F0-8F00B512F71C}"/>
              </a:ext>
            </a:extLst>
          </p:cNvPr>
          <p:cNvSpPr txBox="1"/>
          <p:nvPr/>
        </p:nvSpPr>
        <p:spPr>
          <a:xfrm>
            <a:off x="2690650" y="1249395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数百万歳までの年齢の恒星の周りに観測される</a:t>
            </a:r>
            <a:endParaRPr kumimoji="1" lang="en-US" altLang="ja-JP" sz="2400" dirty="0"/>
          </a:p>
          <a:p>
            <a:r>
              <a:rPr kumimoji="1" lang="ja-JP" altLang="en-US" sz="2400" b="1"/>
              <a:t>ガスとダストによって構成される円盤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E90B03-BAA0-AFAE-76D1-C846773A3CC4}"/>
              </a:ext>
            </a:extLst>
          </p:cNvPr>
          <p:cNvSpPr txBox="1"/>
          <p:nvPr/>
        </p:nvSpPr>
        <p:spPr>
          <a:xfrm>
            <a:off x="2115207" y="1454346"/>
            <a:ext cx="129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•••</a:t>
            </a:r>
            <a:endParaRPr kumimoji="1" lang="ja-JP" altLang="en-US" sz="2400"/>
          </a:p>
          <a:p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B4FCA1-256A-31F9-B0EE-9D90738DF168}"/>
              </a:ext>
            </a:extLst>
          </p:cNvPr>
          <p:cNvSpPr txBox="1"/>
          <p:nvPr/>
        </p:nvSpPr>
        <p:spPr>
          <a:xfrm>
            <a:off x="4895192" y="2296652"/>
            <a:ext cx="3669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分子雲コアの崩壊の過程で</a:t>
            </a:r>
            <a:endParaRPr kumimoji="1" lang="en-US" altLang="ja-JP" sz="2000" dirty="0"/>
          </a:p>
          <a:p>
            <a:r>
              <a:rPr kumimoji="1" lang="ja-JP" altLang="en-US" sz="2000"/>
              <a:t>一部のガスは円盤状に分布。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/>
              <a:t>→</a:t>
            </a:r>
            <a:r>
              <a:rPr kumimoji="1" lang="ja-JP" altLang="en-US" sz="2000" b="1"/>
              <a:t>原始惑星系円盤</a:t>
            </a:r>
            <a:r>
              <a:rPr kumimoji="1" lang="en-US" altLang="ja-JP" sz="2000" b="1" dirty="0"/>
              <a:t>(PPDs)</a:t>
            </a:r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PPDs</a:t>
            </a:r>
            <a:r>
              <a:rPr kumimoji="1" lang="ja-JP" altLang="en-US" sz="2000"/>
              <a:t>のガス成分は</a:t>
            </a:r>
            <a:endParaRPr kumimoji="1" lang="en-US" altLang="ja-JP" sz="2000" dirty="0"/>
          </a:p>
          <a:p>
            <a:r>
              <a:rPr kumimoji="1" lang="ja-JP" altLang="en-US" sz="2000"/>
              <a:t>　　　　時間と共に散逸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後述</a:t>
            </a:r>
            <a:r>
              <a:rPr kumimoji="1" lang="en-US" altLang="ja-JP" sz="2000" dirty="0"/>
              <a:t>)</a:t>
            </a:r>
          </a:p>
          <a:p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DFF07D-944E-1D43-EA40-EF25CF5463AF}"/>
              </a:ext>
            </a:extLst>
          </p:cNvPr>
          <p:cNvSpPr txBox="1"/>
          <p:nvPr/>
        </p:nvSpPr>
        <p:spPr>
          <a:xfrm>
            <a:off x="5611125" y="5016073"/>
            <a:ext cx="233910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bg1"/>
                </a:solidFill>
                <a:cs typeface="Arial" panose="020B0604020202020204" pitchFamily="34" charset="0"/>
              </a:rPr>
              <a:t>惑星形成の舞台</a:t>
            </a:r>
            <a:endParaRPr kumimoji="1"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2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6E956-4627-FD13-90CB-8C31C57D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75CF214-513B-7EB2-0FE1-5994679E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07"/>
            <a:ext cx="7886700" cy="1325563"/>
          </a:xfrm>
        </p:spPr>
        <p:txBody>
          <a:bodyPr/>
          <a:lstStyle/>
          <a:p>
            <a:r>
              <a:rPr lang="ja-JP" altLang="en-US" b="1"/>
              <a:t>デブリ円盤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A3ED4A-C56C-8425-A2B7-AB837EF28F65}"/>
              </a:ext>
            </a:extLst>
          </p:cNvPr>
          <p:cNvSpPr txBox="1"/>
          <p:nvPr/>
        </p:nvSpPr>
        <p:spPr>
          <a:xfrm>
            <a:off x="2690650" y="840602"/>
            <a:ext cx="6574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PPDs</a:t>
            </a:r>
            <a:r>
              <a:rPr kumimoji="1" lang="ja-JP" altLang="en-US" sz="2400"/>
              <a:t>が進化しガス成分が散逸した</a:t>
            </a:r>
            <a:endParaRPr kumimoji="1" lang="en-US" altLang="ja-JP" sz="2400" dirty="0"/>
          </a:p>
          <a:p>
            <a:r>
              <a:rPr kumimoji="1" lang="ja-JP" altLang="en-US" sz="2400"/>
              <a:t>成れの果ての</a:t>
            </a:r>
            <a:r>
              <a:rPr kumimoji="1" lang="ja-JP" altLang="en-US" sz="2400" b="1"/>
              <a:t>ダストが支配的</a:t>
            </a:r>
            <a:r>
              <a:rPr kumimoji="1" lang="ja-JP" altLang="en-US" sz="2400"/>
              <a:t>な円盤　　</a:t>
            </a:r>
            <a:endParaRPr kumimoji="1" lang="en-US" altLang="ja-JP" sz="2400" dirty="0"/>
          </a:p>
          <a:p>
            <a:r>
              <a:rPr kumimoji="1" lang="ja-JP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　　　　　　　　　　　　　　</a:t>
            </a:r>
            <a:r>
              <a:rPr kumimoji="1" lang="en-US" altLang="ja-JP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cf</a:t>
            </a:r>
            <a:r>
              <a:rPr kumimoji="1"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ja-JP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カイパーベルト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515699-3DD9-3DD6-B2CC-2DC739ED21F1}"/>
              </a:ext>
            </a:extLst>
          </p:cNvPr>
          <p:cNvSpPr txBox="1"/>
          <p:nvPr/>
        </p:nvSpPr>
        <p:spPr>
          <a:xfrm>
            <a:off x="2115207" y="1045553"/>
            <a:ext cx="1298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•••</a:t>
            </a:r>
            <a:endParaRPr kumimoji="1" lang="ja-JP" altLang="en-US" sz="2400"/>
          </a:p>
          <a:p>
            <a:endParaRPr kumimoji="1" lang="ja-JP" altLang="en-US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1F6087-136C-D326-4D08-CFF29D0DB7F2}"/>
              </a:ext>
            </a:extLst>
          </p:cNvPr>
          <p:cNvSpPr txBox="1"/>
          <p:nvPr/>
        </p:nvSpPr>
        <p:spPr>
          <a:xfrm>
            <a:off x="3911419" y="2489516"/>
            <a:ext cx="5093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1984</a:t>
            </a:r>
            <a:r>
              <a:rPr kumimoji="1" lang="ja-JP" altLang="en-US" sz="2400"/>
              <a:t>年にベガ周りで初めて発見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PPDs</a:t>
            </a:r>
            <a:r>
              <a:rPr kumimoji="1" lang="ja-JP" altLang="en-US" sz="2400"/>
              <a:t>の散逸後にみられる構造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/>
              <a:t>ダストがリング状に分布</a:t>
            </a:r>
            <a:endParaRPr kumimoji="1" lang="en-US" altLang="ja-JP" sz="2400" dirty="0"/>
          </a:p>
          <a:p>
            <a:r>
              <a:rPr kumimoji="1" lang="en-US" altLang="ja-JP" sz="2400" dirty="0"/>
              <a:t>         (</a:t>
            </a:r>
            <a:r>
              <a:rPr kumimoji="1" lang="ja-JP" altLang="en-US" sz="2400"/>
              <a:t>微惑星衝突などで</a:t>
            </a:r>
            <a:r>
              <a:rPr kumimoji="1" lang="en-US" altLang="ja-JP" sz="2400" dirty="0"/>
              <a:t>2</a:t>
            </a:r>
            <a:r>
              <a:rPr kumimoji="1" lang="ja-JP" altLang="en-US" sz="2400"/>
              <a:t>次的に供給</a:t>
            </a:r>
            <a:r>
              <a:rPr kumimoji="1" lang="en-US" altLang="ja-JP" sz="24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BC296F7-3C19-9FBA-70A3-097AA443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9" y="1556821"/>
            <a:ext cx="3421775" cy="432906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5AC963-F4F0-6911-0684-9BBF261738AC}"/>
              </a:ext>
            </a:extLst>
          </p:cNvPr>
          <p:cNvSpPr txBox="1"/>
          <p:nvPr/>
        </p:nvSpPr>
        <p:spPr>
          <a:xfrm>
            <a:off x="86524" y="6352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Fomalhaut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718E5E-222D-2414-5315-4727090319C2}"/>
              </a:ext>
            </a:extLst>
          </p:cNvPr>
          <p:cNvSpPr txBox="1"/>
          <p:nvPr/>
        </p:nvSpPr>
        <p:spPr>
          <a:xfrm>
            <a:off x="242286" y="5939538"/>
            <a:ext cx="62156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Herschel 70-μm, ALMA 1.3mm; Hughes+2018 Kalas+ 2013  </a:t>
            </a:r>
            <a:endParaRPr lang="ja-JP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4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0F2FED4-3E6D-4A6A-F326-2367BAD1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3" t="22114" r="46324" b="48257"/>
          <a:stretch/>
        </p:blipFill>
        <p:spPr>
          <a:xfrm>
            <a:off x="4572000" y="723722"/>
            <a:ext cx="4311009" cy="344880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C8EFA2C-D2E1-5E53-C946-EEAD2ADA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54" y="-141535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b="1"/>
              <a:t>ガスリッチデブリ円盤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C114DF-68FB-20CE-B615-F263D8662DBC}"/>
              </a:ext>
            </a:extLst>
          </p:cNvPr>
          <p:cNvSpPr txBox="1"/>
          <p:nvPr/>
        </p:nvSpPr>
        <p:spPr>
          <a:xfrm>
            <a:off x="0" y="1184028"/>
            <a:ext cx="4466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通常、原始惑星系円盤</a:t>
            </a:r>
            <a:r>
              <a:rPr kumimoji="1" lang="en-US" altLang="ja-JP" sz="2400" dirty="0"/>
              <a:t>(PPDs)</a:t>
            </a:r>
            <a:r>
              <a:rPr kumimoji="1" lang="ja-JP" altLang="en-US" sz="2400"/>
              <a:t>は</a:t>
            </a:r>
            <a:endParaRPr kumimoji="1" lang="en-US" altLang="ja-JP" sz="2400" dirty="0"/>
          </a:p>
          <a:p>
            <a:r>
              <a:rPr kumimoji="1" lang="ja-JP" altLang="en-US" sz="2400" b="1"/>
              <a:t>数</a:t>
            </a:r>
            <a:r>
              <a:rPr kumimoji="1" lang="en-US" altLang="ja-JP" sz="2400" b="1" dirty="0"/>
              <a:t>Myr</a:t>
            </a:r>
            <a:r>
              <a:rPr kumimoji="1" lang="ja-JP" altLang="en-US" sz="2400"/>
              <a:t>で散逸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04519F-C6E3-C54F-14E9-2A04A51970CC}"/>
              </a:ext>
            </a:extLst>
          </p:cNvPr>
          <p:cNvSpPr txBox="1"/>
          <p:nvPr/>
        </p:nvSpPr>
        <p:spPr>
          <a:xfrm>
            <a:off x="0" y="4040636"/>
            <a:ext cx="9345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しかし、近年</a:t>
            </a:r>
            <a:r>
              <a:rPr kumimoji="1" lang="en-US" altLang="ja-JP" sz="2400" b="1" dirty="0"/>
              <a:t>10Myr</a:t>
            </a:r>
            <a:r>
              <a:rPr kumimoji="1" lang="ja-JP" altLang="en-US" sz="2400" b="1"/>
              <a:t>以上の年齢</a:t>
            </a:r>
            <a:r>
              <a:rPr kumimoji="1" lang="ja-JP" altLang="en-US" sz="2400"/>
              <a:t>にも関わらず</a:t>
            </a:r>
            <a:r>
              <a:rPr kumimoji="1" lang="ja-JP" altLang="en-US" sz="2400" b="1"/>
              <a:t>ガスを保持する</a:t>
            </a:r>
            <a:endParaRPr kumimoji="1" lang="en-US" altLang="ja-JP" sz="2400" b="1" dirty="0"/>
          </a:p>
          <a:p>
            <a:r>
              <a:rPr kumimoji="1" lang="ja-JP" altLang="en-US" sz="2400" b="1"/>
              <a:t>デブリ円盤</a:t>
            </a:r>
            <a:r>
              <a:rPr kumimoji="1" lang="ja-JP" altLang="en-US" sz="2400"/>
              <a:t>が発見されている。</a:t>
            </a:r>
            <a:r>
              <a:rPr kumimoji="1" lang="en-US" altLang="ja-JP" sz="2400" dirty="0"/>
              <a:t>(20</a:t>
            </a:r>
            <a:r>
              <a:rPr kumimoji="1" lang="ja-JP" altLang="en-US" sz="2400"/>
              <a:t>天体ほど</a:t>
            </a:r>
            <a:r>
              <a:rPr kumimoji="1" lang="en-US" altLang="ja-JP" sz="2400" dirty="0"/>
              <a:t>, </a:t>
            </a:r>
            <a:r>
              <a:rPr kumimoji="1" lang="ja-JP" altLang="en-US" sz="2400" b="1" u="sng"/>
              <a:t>主に早期</a:t>
            </a:r>
            <a:r>
              <a:rPr kumimoji="1" lang="en-US" altLang="ja-JP" sz="2400" b="1" u="sng" dirty="0"/>
              <a:t>A</a:t>
            </a:r>
            <a:r>
              <a:rPr kumimoji="1" lang="ja-JP" altLang="en-US" sz="2400" b="1" u="sng"/>
              <a:t>型星周り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9B5EE3-88AA-4E73-3036-6418CA34079A}"/>
              </a:ext>
            </a:extLst>
          </p:cNvPr>
          <p:cNvSpPr txBox="1"/>
          <p:nvPr/>
        </p:nvSpPr>
        <p:spPr>
          <a:xfrm>
            <a:off x="123945" y="533193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ガスリッチデブリ円盤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C7E2F8CF-FCF9-2512-AFED-3701AEE65D45}"/>
              </a:ext>
            </a:extLst>
          </p:cNvPr>
          <p:cNvSpPr/>
          <p:nvPr/>
        </p:nvSpPr>
        <p:spPr>
          <a:xfrm rot="16200000">
            <a:off x="945344" y="4980434"/>
            <a:ext cx="555932" cy="2184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5CEA33-030A-0787-4385-573030C48147}"/>
              </a:ext>
            </a:extLst>
          </p:cNvPr>
          <p:cNvSpPr txBox="1"/>
          <p:nvPr/>
        </p:nvSpPr>
        <p:spPr>
          <a:xfrm>
            <a:off x="1762006" y="6356351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ガスリッチデブリ円盤の起源は未だ不明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DE207-8082-E836-A1CA-92E828D27AAC}"/>
              </a:ext>
            </a:extLst>
          </p:cNvPr>
          <p:cNvSpPr txBox="1"/>
          <p:nvPr/>
        </p:nvSpPr>
        <p:spPr>
          <a:xfrm>
            <a:off x="3308460" y="3391266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A. </a:t>
            </a:r>
            <a:r>
              <a:rPr kumimoji="1" lang="en-US" altLang="ja-JP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Ribas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4793DF-63A8-5B0A-ECA3-FF1F78DAD3EE}"/>
              </a:ext>
            </a:extLst>
          </p:cNvPr>
          <p:cNvSpPr txBox="1"/>
          <p:nvPr/>
        </p:nvSpPr>
        <p:spPr>
          <a:xfrm>
            <a:off x="3626622" y="4776006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Kral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+ 2020, Hughes+ 2017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4A48BE5-5EAD-1F55-72AE-FE1FB47A0A9C}"/>
                  </a:ext>
                </a:extLst>
              </p:cNvPr>
              <p:cNvSpPr txBox="1"/>
              <p:nvPr/>
            </p:nvSpPr>
            <p:spPr>
              <a:xfrm>
                <a:off x="4072348" y="5131884"/>
                <a:ext cx="4172874" cy="121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観測は主に</a:t>
                </a:r>
                <a:r>
                  <a:rPr kumimoji="1" lang="en-US" altLang="ja-JP" sz="2400" b="1" dirty="0"/>
                  <a:t>CO</a:t>
                </a:r>
                <a:r>
                  <a:rPr kumimoji="1" lang="ja-JP" altLang="en-US" sz="2400" b="1"/>
                  <a:t>ガス</a:t>
                </a:r>
                <a:r>
                  <a:rPr kumimoji="1" lang="ja-JP" altLang="en-US" sz="2400"/>
                  <a:t>について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CO</a:t>
                </a:r>
                <a:r>
                  <a:rPr kumimoji="1" lang="ja-JP" altLang="en-US" sz="2400"/>
                  <a:t>質量は最大で</a:t>
                </a:r>
                <a:r>
                  <a:rPr kumimoji="1" lang="en-US" altLang="ja-JP" sz="2400" b="1" dirty="0"/>
                  <a:t>0.06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⊕</m:t>
                        </m:r>
                      </m:sub>
                    </m:sSub>
                  </m:oMath>
                </a14:m>
                <a:r>
                  <a:rPr kumimoji="1" lang="ja-JP" altLang="en-US" sz="2400"/>
                  <a:t>程度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　　　　　　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4A48BE5-5EAD-1F55-72AE-FE1FB47A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48" y="5131884"/>
                <a:ext cx="4172874" cy="1216487"/>
              </a:xfrm>
              <a:prstGeom prst="rect">
                <a:avLst/>
              </a:prstGeom>
              <a:blipFill>
                <a:blip r:embed="rId3"/>
                <a:stretch>
                  <a:fillRect l="-2424" t="-4167" r="-12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A9C0DC-7F04-5B03-5105-02EC71D7D13A}"/>
              </a:ext>
            </a:extLst>
          </p:cNvPr>
          <p:cNvSpPr txBox="1"/>
          <p:nvPr/>
        </p:nvSpPr>
        <p:spPr>
          <a:xfrm>
            <a:off x="7486650" y="5822433"/>
            <a:ext cx="1749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Kóspál</a:t>
            </a:r>
            <a:r>
              <a:rPr kumimoji="1" lang="en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en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3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8809C-8BD1-202A-5C18-7B2535B9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ガスリッチデブリ円盤の起源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C650E-5643-E6CC-B123-69A6CCC8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977"/>
            <a:ext cx="7886700" cy="570734"/>
          </a:xfrm>
        </p:spPr>
        <p:txBody>
          <a:bodyPr/>
          <a:lstStyle/>
          <a:p>
            <a:r>
              <a:rPr kumimoji="1" lang="ja-JP" altLang="en-US" b="1"/>
              <a:t>始原</a:t>
            </a:r>
            <a:r>
              <a:rPr lang="ja-JP" altLang="en-US" b="1"/>
              <a:t>ガス説</a:t>
            </a:r>
            <a:endParaRPr kumimoji="1" lang="ja-JP" altLang="en-US" b="1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22579B9-891D-4B42-C5A7-FE0A30F04DE3}"/>
              </a:ext>
            </a:extLst>
          </p:cNvPr>
          <p:cNvSpPr txBox="1">
            <a:spLocks/>
          </p:cNvSpPr>
          <p:nvPr/>
        </p:nvSpPr>
        <p:spPr>
          <a:xfrm>
            <a:off x="628650" y="4036858"/>
            <a:ext cx="7886700" cy="57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2</a:t>
            </a:r>
            <a:r>
              <a:rPr lang="ja-JP" altLang="en-US" b="1"/>
              <a:t>次ガス説</a:t>
            </a:r>
          </a:p>
        </p:txBody>
      </p:sp>
      <p:sp>
        <p:nvSpPr>
          <p:cNvPr id="5" name="星: 5 pt 7">
            <a:extLst>
              <a:ext uri="{FF2B5EF4-FFF2-40B4-BE49-F238E27FC236}">
                <a16:creationId xmlns:a16="http://schemas.microsoft.com/office/drawing/2014/main" id="{F9FC0DE5-9A4E-8BBC-8D40-3D8D34EB695B}"/>
              </a:ext>
            </a:extLst>
          </p:cNvPr>
          <p:cNvSpPr/>
          <p:nvPr/>
        </p:nvSpPr>
        <p:spPr>
          <a:xfrm>
            <a:off x="115614" y="2630641"/>
            <a:ext cx="485439" cy="48959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9D78BC22-1D51-E9E7-5D6D-5C7EAB23023D}"/>
              </a:ext>
            </a:extLst>
          </p:cNvPr>
          <p:cNvSpPr/>
          <p:nvPr/>
        </p:nvSpPr>
        <p:spPr>
          <a:xfrm rot="16200000">
            <a:off x="1454110" y="1952756"/>
            <a:ext cx="474145" cy="1893835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32C046-3315-74D8-D401-1B21630EE70B}"/>
              </a:ext>
            </a:extLst>
          </p:cNvPr>
          <p:cNvSpPr txBox="1"/>
          <p:nvPr/>
        </p:nvSpPr>
        <p:spPr>
          <a:xfrm>
            <a:off x="-71933" y="3149107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中心星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351986-75B8-65BF-72D8-40A6FEEBE1C0}"/>
              </a:ext>
            </a:extLst>
          </p:cNvPr>
          <p:cNvSpPr txBox="1"/>
          <p:nvPr/>
        </p:nvSpPr>
        <p:spPr>
          <a:xfrm>
            <a:off x="628650" y="2103790"/>
            <a:ext cx="78683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PPDs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B92168A-B6AA-0813-6C88-43E61E4604CE}"/>
              </a:ext>
            </a:extLst>
          </p:cNvPr>
          <p:cNvSpPr/>
          <p:nvPr/>
        </p:nvSpPr>
        <p:spPr>
          <a:xfrm>
            <a:off x="3960436" y="2811919"/>
            <a:ext cx="840827" cy="2494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星: 5 pt 7">
            <a:extLst>
              <a:ext uri="{FF2B5EF4-FFF2-40B4-BE49-F238E27FC236}">
                <a16:creationId xmlns:a16="http://schemas.microsoft.com/office/drawing/2014/main" id="{B46E4C23-F2D9-76EA-AC09-B87B81C4D8C8}"/>
              </a:ext>
            </a:extLst>
          </p:cNvPr>
          <p:cNvSpPr/>
          <p:nvPr/>
        </p:nvSpPr>
        <p:spPr>
          <a:xfrm>
            <a:off x="5623042" y="2634297"/>
            <a:ext cx="485439" cy="48959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76C87E3B-240E-CA5F-6581-DA09A199577D}"/>
              </a:ext>
            </a:extLst>
          </p:cNvPr>
          <p:cNvSpPr/>
          <p:nvPr/>
        </p:nvSpPr>
        <p:spPr>
          <a:xfrm rot="16200000">
            <a:off x="7058090" y="2660609"/>
            <a:ext cx="474145" cy="48543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CF6DDC-D7FA-DE89-7F02-B441E5185ECA}"/>
              </a:ext>
            </a:extLst>
          </p:cNvPr>
          <p:cNvSpPr txBox="1"/>
          <p:nvPr/>
        </p:nvSpPr>
        <p:spPr>
          <a:xfrm>
            <a:off x="6036231" y="1919124"/>
            <a:ext cx="251919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</a:rPr>
              <a:t>ガスリッチデブリ円盤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3" name="星: 5 pt 7">
            <a:extLst>
              <a:ext uri="{FF2B5EF4-FFF2-40B4-BE49-F238E27FC236}">
                <a16:creationId xmlns:a16="http://schemas.microsoft.com/office/drawing/2014/main" id="{ECBBAA8F-BE89-7347-912A-3092968E1913}"/>
              </a:ext>
            </a:extLst>
          </p:cNvPr>
          <p:cNvSpPr/>
          <p:nvPr/>
        </p:nvSpPr>
        <p:spPr>
          <a:xfrm>
            <a:off x="115613" y="5234881"/>
            <a:ext cx="485439" cy="48959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>
            <a:extLst>
              <a:ext uri="{FF2B5EF4-FFF2-40B4-BE49-F238E27FC236}">
                <a16:creationId xmlns:a16="http://schemas.microsoft.com/office/drawing/2014/main" id="{2A1460EA-6513-DD33-FE2D-DF2FE9125826}"/>
              </a:ext>
            </a:extLst>
          </p:cNvPr>
          <p:cNvSpPr/>
          <p:nvPr/>
        </p:nvSpPr>
        <p:spPr>
          <a:xfrm rot="16200000">
            <a:off x="1454111" y="4556994"/>
            <a:ext cx="474145" cy="1893839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70847C-7607-62DB-74C7-31C1D87C63ED}"/>
              </a:ext>
            </a:extLst>
          </p:cNvPr>
          <p:cNvSpPr txBox="1"/>
          <p:nvPr/>
        </p:nvSpPr>
        <p:spPr>
          <a:xfrm>
            <a:off x="624698" y="4618892"/>
            <a:ext cx="79079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PPDs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95DC198B-6E40-0BA7-1BE9-B91A53BFDF4E}"/>
              </a:ext>
            </a:extLst>
          </p:cNvPr>
          <p:cNvSpPr/>
          <p:nvPr/>
        </p:nvSpPr>
        <p:spPr>
          <a:xfrm>
            <a:off x="2743608" y="5399693"/>
            <a:ext cx="485440" cy="2494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星: 5 pt 7">
            <a:extLst>
              <a:ext uri="{FF2B5EF4-FFF2-40B4-BE49-F238E27FC236}">
                <a16:creationId xmlns:a16="http://schemas.microsoft.com/office/drawing/2014/main" id="{F11BC490-AB18-F757-A25E-5D2F9F836C63}"/>
              </a:ext>
            </a:extLst>
          </p:cNvPr>
          <p:cNvSpPr/>
          <p:nvPr/>
        </p:nvSpPr>
        <p:spPr>
          <a:xfrm>
            <a:off x="3219865" y="5237888"/>
            <a:ext cx="485439" cy="48959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281759FA-8D07-68BF-6317-30BDB5402BCE}"/>
              </a:ext>
            </a:extLst>
          </p:cNvPr>
          <p:cNvSpPr/>
          <p:nvPr/>
        </p:nvSpPr>
        <p:spPr>
          <a:xfrm rot="16200000">
            <a:off x="4558363" y="4560001"/>
            <a:ext cx="474145" cy="1893839"/>
          </a:xfrm>
          <a:prstGeom prst="trapezoid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1F9D8016-A02F-831E-C9DC-2AD421DBC070}"/>
              </a:ext>
            </a:extLst>
          </p:cNvPr>
          <p:cNvSpPr/>
          <p:nvPr/>
        </p:nvSpPr>
        <p:spPr>
          <a:xfrm>
            <a:off x="4915550" y="5402700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17E0207-9711-9B27-116D-C05A2CB14B20}"/>
              </a:ext>
            </a:extLst>
          </p:cNvPr>
          <p:cNvSpPr/>
          <p:nvPr/>
        </p:nvSpPr>
        <p:spPr>
          <a:xfrm>
            <a:off x="5041940" y="5323069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E5E7F6E-4629-0C5D-90A6-E9D88061D60F}"/>
              </a:ext>
            </a:extLst>
          </p:cNvPr>
          <p:cNvSpPr/>
          <p:nvPr/>
        </p:nvSpPr>
        <p:spPr>
          <a:xfrm>
            <a:off x="5087239" y="5446090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9ACBD6B5-FF7F-25EE-FDCD-8246D4A7C875}"/>
              </a:ext>
            </a:extLst>
          </p:cNvPr>
          <p:cNvSpPr/>
          <p:nvPr/>
        </p:nvSpPr>
        <p:spPr>
          <a:xfrm>
            <a:off x="4948843" y="5524359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28164336-907C-DA30-76C5-C35056FAFBA2}"/>
              </a:ext>
            </a:extLst>
          </p:cNvPr>
          <p:cNvSpPr/>
          <p:nvPr/>
        </p:nvSpPr>
        <p:spPr>
          <a:xfrm>
            <a:off x="5140494" y="5545267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41733D-F51F-B10E-8449-D86C21DB98CE}"/>
              </a:ext>
            </a:extLst>
          </p:cNvPr>
          <p:cNvSpPr txBox="1"/>
          <p:nvPr/>
        </p:nvSpPr>
        <p:spPr>
          <a:xfrm>
            <a:off x="4164493" y="57972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微惑星</a:t>
            </a:r>
            <a:r>
              <a:rPr kumimoji="1" lang="en-US" altLang="ja-JP" b="1" dirty="0" err="1"/>
              <a:t>etc</a:t>
            </a:r>
            <a:endParaRPr kumimoji="1" lang="ja-JP" altLang="en-US" b="1" dirty="0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1A0F922B-45FE-547A-B26D-B2072E79B0F1}"/>
              </a:ext>
            </a:extLst>
          </p:cNvPr>
          <p:cNvSpPr/>
          <p:nvPr/>
        </p:nvSpPr>
        <p:spPr>
          <a:xfrm>
            <a:off x="6001856" y="5396585"/>
            <a:ext cx="535720" cy="2494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星: 5 pt 7">
            <a:extLst>
              <a:ext uri="{FF2B5EF4-FFF2-40B4-BE49-F238E27FC236}">
                <a16:creationId xmlns:a16="http://schemas.microsoft.com/office/drawing/2014/main" id="{80F29832-0C0F-188E-E2D8-31F903EF0922}"/>
              </a:ext>
            </a:extLst>
          </p:cNvPr>
          <p:cNvSpPr/>
          <p:nvPr/>
        </p:nvSpPr>
        <p:spPr>
          <a:xfrm>
            <a:off x="6537575" y="5234881"/>
            <a:ext cx="485439" cy="48959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台形 27">
            <a:extLst>
              <a:ext uri="{FF2B5EF4-FFF2-40B4-BE49-F238E27FC236}">
                <a16:creationId xmlns:a16="http://schemas.microsoft.com/office/drawing/2014/main" id="{8BD55BFA-96F2-14DB-8D94-E92FC1BAB17F}"/>
              </a:ext>
            </a:extLst>
          </p:cNvPr>
          <p:cNvSpPr/>
          <p:nvPr/>
        </p:nvSpPr>
        <p:spPr>
          <a:xfrm rot="16200000">
            <a:off x="8028180" y="5213735"/>
            <a:ext cx="474145" cy="580353"/>
          </a:xfrm>
          <a:prstGeom prst="trapezoi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B931DE6C-6A20-113C-17E2-EBF284D7D1FD}"/>
              </a:ext>
            </a:extLst>
          </p:cNvPr>
          <p:cNvSpPr/>
          <p:nvPr/>
        </p:nvSpPr>
        <p:spPr>
          <a:xfrm>
            <a:off x="8084523" y="5413695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6C3355D7-EB24-4BE1-3745-8247BB63C0C2}"/>
              </a:ext>
            </a:extLst>
          </p:cNvPr>
          <p:cNvSpPr/>
          <p:nvPr/>
        </p:nvSpPr>
        <p:spPr>
          <a:xfrm>
            <a:off x="8210913" y="5334064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14EA60B1-B997-0061-1B23-18CF839109E8}"/>
              </a:ext>
            </a:extLst>
          </p:cNvPr>
          <p:cNvSpPr/>
          <p:nvPr/>
        </p:nvSpPr>
        <p:spPr>
          <a:xfrm>
            <a:off x="8256212" y="5457085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5B531F15-2C26-47E6-86CA-99B97311CA51}"/>
              </a:ext>
            </a:extLst>
          </p:cNvPr>
          <p:cNvSpPr/>
          <p:nvPr/>
        </p:nvSpPr>
        <p:spPr>
          <a:xfrm>
            <a:off x="8117816" y="5535354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02AEE4B2-5E66-EEB3-2EAC-0B2A0C4EFA0D}"/>
              </a:ext>
            </a:extLst>
          </p:cNvPr>
          <p:cNvSpPr/>
          <p:nvPr/>
        </p:nvSpPr>
        <p:spPr>
          <a:xfrm>
            <a:off x="8309467" y="5556262"/>
            <a:ext cx="105103" cy="12165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CA311F1-A69E-1D4D-83C6-D4856036BAC9}"/>
              </a:ext>
            </a:extLst>
          </p:cNvPr>
          <p:cNvCxnSpPr/>
          <p:nvPr/>
        </p:nvCxnSpPr>
        <p:spPr>
          <a:xfrm flipV="1">
            <a:off x="8361315" y="5323069"/>
            <a:ext cx="154035" cy="9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CACBB38-09DD-DE1D-4E8C-F66E4EC0F939}"/>
              </a:ext>
            </a:extLst>
          </p:cNvPr>
          <p:cNvCxnSpPr>
            <a:cxnSpLocks/>
          </p:cNvCxnSpPr>
          <p:nvPr/>
        </p:nvCxnSpPr>
        <p:spPr>
          <a:xfrm>
            <a:off x="8384081" y="5529275"/>
            <a:ext cx="150782" cy="116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B5E8891-9DD9-151F-34E6-4767B0AA9B27}"/>
              </a:ext>
            </a:extLst>
          </p:cNvPr>
          <p:cNvCxnSpPr>
            <a:cxnSpLocks/>
          </p:cNvCxnSpPr>
          <p:nvPr/>
        </p:nvCxnSpPr>
        <p:spPr>
          <a:xfrm flipH="1">
            <a:off x="7926004" y="5596183"/>
            <a:ext cx="175166" cy="115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728E5DD-517D-DD30-246F-13FA6A448F9F}"/>
              </a:ext>
            </a:extLst>
          </p:cNvPr>
          <p:cNvCxnSpPr>
            <a:cxnSpLocks/>
          </p:cNvCxnSpPr>
          <p:nvPr/>
        </p:nvCxnSpPr>
        <p:spPr>
          <a:xfrm flipH="1" flipV="1">
            <a:off x="7852924" y="5413695"/>
            <a:ext cx="182527" cy="61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ED5AD8-B7B9-875D-1A17-C7FDC4E6FAC4}"/>
              </a:ext>
            </a:extLst>
          </p:cNvPr>
          <p:cNvSpPr txBox="1"/>
          <p:nvPr/>
        </p:nvSpPr>
        <p:spPr>
          <a:xfrm>
            <a:off x="6278283" y="4634666"/>
            <a:ext cx="251919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</a:rPr>
              <a:t>ガスリッチデブリ円盤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8E9747-142B-7934-DC05-26B07B0F05D9}"/>
              </a:ext>
            </a:extLst>
          </p:cNvPr>
          <p:cNvSpPr txBox="1"/>
          <p:nvPr/>
        </p:nvSpPr>
        <p:spPr>
          <a:xfrm>
            <a:off x="1415489" y="3216378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PPDs</a:t>
            </a:r>
            <a:r>
              <a:rPr kumimoji="1" lang="ja-JP" altLang="en-US" sz="2400" b="1"/>
              <a:t>のガス成分の生き残り</a:t>
            </a:r>
            <a:r>
              <a:rPr kumimoji="1" lang="ja-JP" altLang="en-US" sz="2400"/>
              <a:t>が</a:t>
            </a:r>
            <a:endParaRPr kumimoji="1" lang="en-US" altLang="ja-JP" sz="2400" dirty="0"/>
          </a:p>
          <a:p>
            <a:r>
              <a:rPr kumimoji="1" lang="ja-JP" altLang="en-US" sz="2400"/>
              <a:t>　　　　　ガスリッチデブリ円盤のガス成分に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4CCE06-AECB-2F50-7FDB-905A6C0FF644}"/>
              </a:ext>
            </a:extLst>
          </p:cNvPr>
          <p:cNvSpPr txBox="1"/>
          <p:nvPr/>
        </p:nvSpPr>
        <p:spPr>
          <a:xfrm>
            <a:off x="1333296" y="607737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一旦ガス円盤散逸後、微惑星などから</a:t>
            </a:r>
            <a:r>
              <a:rPr kumimoji="1" lang="ja-JP" altLang="en-US" sz="2400" b="1"/>
              <a:t>２次的に供給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F0DF47A-1EAA-605F-7DB6-55EDCB223839}"/>
              </a:ext>
            </a:extLst>
          </p:cNvPr>
          <p:cNvSpPr/>
          <p:nvPr/>
        </p:nvSpPr>
        <p:spPr>
          <a:xfrm>
            <a:off x="115613" y="1445673"/>
            <a:ext cx="8845663" cy="25808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4FD729-E475-AF9D-8D3E-6DA5DB70457B}"/>
              </a:ext>
            </a:extLst>
          </p:cNvPr>
          <p:cNvSpPr txBox="1"/>
          <p:nvPr/>
        </p:nvSpPr>
        <p:spPr>
          <a:xfrm>
            <a:off x="2732128" y="4149893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Marino 2022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Kral+2016</a:t>
            </a:r>
            <a:r>
              <a:rPr kumimoji="1" lang="ja-JP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など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A12E9F-C190-318E-D6A5-E055596B96B3}"/>
              </a:ext>
            </a:extLst>
          </p:cNvPr>
          <p:cNvSpPr txBox="1"/>
          <p:nvPr/>
        </p:nvSpPr>
        <p:spPr>
          <a:xfrm>
            <a:off x="2732128" y="1518780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Nakatani+2023</a:t>
            </a:r>
            <a:endParaRPr kumimoji="1" lang="ja-JP" altLang="en-US" sz="18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6800B-C5B2-C4FB-99A9-1B875829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FA82B-85B3-F3EF-BCAB-A6B17530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" y="365126"/>
            <a:ext cx="9210675" cy="1325563"/>
          </a:xfrm>
        </p:spPr>
        <p:txBody>
          <a:bodyPr/>
          <a:lstStyle/>
          <a:p>
            <a:pPr algn="ctr"/>
            <a:r>
              <a:rPr kumimoji="1" lang="ja-JP" altLang="en-US" sz="4400" b="1"/>
              <a:t>本研究の動機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EFAAE9-833B-4C38-012F-D534C76666B2}"/>
              </a:ext>
            </a:extLst>
          </p:cNvPr>
          <p:cNvSpPr txBox="1"/>
          <p:nvPr/>
        </p:nvSpPr>
        <p:spPr>
          <a:xfrm>
            <a:off x="1971997" y="274631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十分はやい円盤散逸を仮定しているが本当？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88BBE-132D-5DEA-09EC-67907E158B66}"/>
              </a:ext>
            </a:extLst>
          </p:cNvPr>
          <p:cNvSpPr txBox="1"/>
          <p:nvPr/>
        </p:nvSpPr>
        <p:spPr>
          <a:xfrm>
            <a:off x="362679" y="1922249"/>
            <a:ext cx="8988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現在</a:t>
            </a:r>
            <a:r>
              <a:rPr kumimoji="1" lang="en-US" altLang="ja-JP" sz="2400" b="1" dirty="0"/>
              <a:t>2</a:t>
            </a:r>
            <a:r>
              <a:rPr kumimoji="1" lang="ja-JP" altLang="en-US" sz="2400" b="1"/>
              <a:t>次ガス説は詳細に調べられている</a:t>
            </a:r>
            <a:endParaRPr kumimoji="1" lang="en-US" altLang="ja-JP" sz="2400" b="1" dirty="0"/>
          </a:p>
          <a:p>
            <a:r>
              <a:rPr kumimoji="1" lang="ja-JP" altLang="en-US" sz="2400" b="1"/>
              <a:t>　　　　　　　　</a:t>
            </a:r>
            <a:r>
              <a:rPr kumimoji="1"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(Kral+2016,2019; Moór+2019, Marino+2020,2022</a:t>
            </a:r>
            <a:r>
              <a:rPr kumimoji="1" lang="ja-JP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　など</a:t>
            </a:r>
            <a:r>
              <a:rPr kumimoji="1" lang="en-US" altLang="ja-JP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C00C7B-3ADA-4ADB-52E7-71291D1D7414}"/>
              </a:ext>
            </a:extLst>
          </p:cNvPr>
          <p:cNvSpPr txBox="1"/>
          <p:nvPr/>
        </p:nvSpPr>
        <p:spPr>
          <a:xfrm>
            <a:off x="1971997" y="3187326"/>
            <a:ext cx="7258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観測の</a:t>
            </a:r>
            <a:r>
              <a:rPr kumimoji="1" lang="en-US" altLang="ja-JP" sz="2400" dirty="0"/>
              <a:t>CO</a:t>
            </a:r>
            <a:r>
              <a:rPr kumimoji="1" lang="ja-JP" altLang="en-US" sz="2400"/>
              <a:t>質量の再現に大きい乱流粘性が必要</a:t>
            </a:r>
            <a:endParaRPr kumimoji="1" lang="en-US" altLang="ja-JP" sz="2400" dirty="0"/>
          </a:p>
          <a:p>
            <a:r>
              <a:rPr kumimoji="1" lang="ja-JP" altLang="en-US" sz="2400"/>
              <a:t>　　　　　　　　　　</a:t>
            </a:r>
            <a:r>
              <a:rPr kumimoji="1" lang="en-US" altLang="ja-JP" sz="2400" dirty="0"/>
              <a:t>(PPDs</a:t>
            </a:r>
            <a:r>
              <a:rPr kumimoji="1" lang="ja-JP" altLang="en-US" sz="2400"/>
              <a:t>での強い場合の</a:t>
            </a:r>
            <a:r>
              <a:rPr kumimoji="1" lang="en-US" altLang="ja-JP" sz="2400" dirty="0"/>
              <a:t>&gt;1</a:t>
            </a:r>
            <a:r>
              <a:rPr kumimoji="1" lang="ja-JP" altLang="en-US" sz="2400"/>
              <a:t>桁上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306502-B470-F9A9-FEF9-E85A3E32AA4F}"/>
              </a:ext>
            </a:extLst>
          </p:cNvPr>
          <p:cNvSpPr txBox="1"/>
          <p:nvPr/>
        </p:nvSpPr>
        <p:spPr>
          <a:xfrm>
            <a:off x="2149756" y="4839060"/>
            <a:ext cx="45288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→</a:t>
            </a:r>
            <a:r>
              <a:rPr kumimoji="1" lang="ja-JP" altLang="en-US" sz="2800" b="1"/>
              <a:t>始原ガス説の検証が必要</a:t>
            </a:r>
            <a:r>
              <a:rPr kumimoji="1" lang="en-US" altLang="ja-JP" sz="2800" b="1" dirty="0"/>
              <a:t> !</a:t>
            </a:r>
          </a:p>
          <a:p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D2D951-E2E8-D9C8-838A-4B3419114DC3}"/>
              </a:ext>
            </a:extLst>
          </p:cNvPr>
          <p:cNvSpPr txBox="1"/>
          <p:nvPr/>
        </p:nvSpPr>
        <p:spPr>
          <a:xfrm>
            <a:off x="1041760" y="291281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しかし</a:t>
            </a:r>
          </a:p>
        </p:txBody>
      </p:sp>
    </p:spTree>
    <p:extLst>
      <p:ext uri="{BB962C8B-B14F-4D97-AF65-F5344CB8AC3E}">
        <p14:creationId xmlns:p14="http://schemas.microsoft.com/office/powerpoint/2010/main" val="38012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C474A-DCA4-86C3-AC88-2FA1717D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" y="365126"/>
            <a:ext cx="9210675" cy="1325563"/>
          </a:xfrm>
        </p:spPr>
        <p:txBody>
          <a:bodyPr/>
          <a:lstStyle/>
          <a:p>
            <a:pPr algn="ctr"/>
            <a:r>
              <a:rPr kumimoji="1" lang="ja-JP" altLang="en-US" sz="4400" b="1"/>
              <a:t>本研究の動機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C349C3-741C-67AF-3DC9-5304750DA3B8}"/>
              </a:ext>
            </a:extLst>
          </p:cNvPr>
          <p:cNvSpPr txBox="1"/>
          <p:nvPr/>
        </p:nvSpPr>
        <p:spPr>
          <a:xfrm>
            <a:off x="373436" y="1824166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ガスリッチデブリ円盤の形成が始原ガス説で可能</a:t>
            </a:r>
            <a:endParaRPr kumimoji="1" lang="en-US" altLang="ja-JP" sz="2400" dirty="0"/>
          </a:p>
          <a:p>
            <a:endParaRPr kumimoji="1" lang="en-US" altLang="ja-JP" sz="2400" b="1" dirty="0"/>
          </a:p>
          <a:p>
            <a:r>
              <a:rPr kumimoji="1" lang="ja-JP" altLang="en-US" sz="2400"/>
              <a:t>→ </a:t>
            </a:r>
            <a:r>
              <a:rPr kumimoji="1" lang="en-US" altLang="ja-JP" sz="2400" b="1" dirty="0"/>
              <a:t>PPDs</a:t>
            </a:r>
            <a:r>
              <a:rPr kumimoji="1" lang="ja-JP" altLang="en-US" sz="2400" b="1"/>
              <a:t>の寿命</a:t>
            </a:r>
            <a:r>
              <a:rPr kumimoji="1" lang="ja-JP" altLang="en-US" sz="2400"/>
              <a:t>の多様性→多様な惑星形成</a:t>
            </a:r>
            <a:endParaRPr kumimoji="1"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65D808-7164-A23F-2013-B5EBEDE3FAA6}"/>
              </a:ext>
            </a:extLst>
          </p:cNvPr>
          <p:cNvSpPr txBox="1"/>
          <p:nvPr/>
        </p:nvSpPr>
        <p:spPr>
          <a:xfrm>
            <a:off x="3181764" y="4352130"/>
            <a:ext cx="48672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/>
              <a:t>惑星移動の駆動要因</a:t>
            </a:r>
            <a:endParaRPr kumimoji="1" lang="en-US" altLang="ja-JP" sz="2400" dirty="0"/>
          </a:p>
          <a:p>
            <a:r>
              <a:rPr lang="ja-JP" altLang="en-US" sz="2400"/>
              <a:t>ガス惑星の材料　　　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BAF06E-1561-AB16-4AB5-DCD1A62F6C2C}"/>
              </a:ext>
            </a:extLst>
          </p:cNvPr>
          <p:cNvSpPr txBox="1"/>
          <p:nvPr/>
        </p:nvSpPr>
        <p:spPr>
          <a:xfrm>
            <a:off x="1300075" y="3833506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PPDs</a:t>
            </a:r>
            <a:r>
              <a:rPr kumimoji="1" lang="ja-JP" altLang="en-US" sz="2400"/>
              <a:t>の</a:t>
            </a:r>
            <a:r>
              <a:rPr kumimoji="1" lang="ja-JP" altLang="en-US" sz="2400" b="1" u="sng"/>
              <a:t>ガス成分</a:t>
            </a:r>
            <a:r>
              <a:rPr kumimoji="1" lang="ja-JP" altLang="en-US" sz="2400"/>
              <a:t>は惑星形成において重要な要素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37A2436-1802-6A93-3C4B-71112D6BA9D6}"/>
              </a:ext>
            </a:extLst>
          </p:cNvPr>
          <p:cNvCxnSpPr/>
          <p:nvPr/>
        </p:nvCxnSpPr>
        <p:spPr>
          <a:xfrm flipV="1">
            <a:off x="3065929" y="4295171"/>
            <a:ext cx="0" cy="588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8809C-8BD1-202A-5C18-7B2535B9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/>
              <a:t>先行研究</a:t>
            </a:r>
            <a:r>
              <a:rPr lang="en-US" altLang="ja-JP" b="1" dirty="0">
                <a:sym typeface="Wingdings" pitchFamily="2" charset="2"/>
              </a:rPr>
              <a:t>:Nakatani+2023</a:t>
            </a:r>
            <a:endParaRPr kumimoji="1" lang="ja-JP" altLang="en-US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A806D7-AE85-6719-C982-F25ADFDF88CE}"/>
              </a:ext>
            </a:extLst>
          </p:cNvPr>
          <p:cNvSpPr txBox="1"/>
          <p:nvPr/>
        </p:nvSpPr>
        <p:spPr>
          <a:xfrm>
            <a:off x="0" y="1515020"/>
            <a:ext cx="91662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300"/>
              <a:t>微小ダスト枯渇で、光電効果駆動の</a:t>
            </a:r>
            <a:r>
              <a:rPr kumimoji="1" lang="en-US" altLang="ja-JP" sz="2300" dirty="0"/>
              <a:t>FUV(&lt;13.6eV)</a:t>
            </a:r>
            <a:r>
              <a:rPr kumimoji="1" lang="ja-JP" altLang="en-US" sz="2300"/>
              <a:t>による</a:t>
            </a:r>
            <a:endParaRPr kumimoji="1" lang="en-US" altLang="ja-JP" sz="2300" dirty="0"/>
          </a:p>
          <a:p>
            <a:r>
              <a:rPr kumimoji="1" lang="en-US" altLang="ja-JP" sz="2300" dirty="0"/>
              <a:t>                                              </a:t>
            </a:r>
            <a:r>
              <a:rPr kumimoji="1" lang="ja-JP" altLang="en-US" sz="2300"/>
              <a:t>　　　　　　</a:t>
            </a:r>
            <a:r>
              <a:rPr kumimoji="1" lang="en-US" altLang="ja-JP" sz="2300" dirty="0"/>
              <a:t> </a:t>
            </a:r>
            <a:r>
              <a:rPr kumimoji="1" lang="ja-JP" altLang="en-US" sz="2300"/>
              <a:t>光蒸発を無視できる状況を考えた</a:t>
            </a:r>
            <a:endParaRPr kumimoji="1" lang="ja-JP" altLang="en-US" sz="23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DF602D-D61F-B3EA-8C0D-D280131A7647}"/>
              </a:ext>
            </a:extLst>
          </p:cNvPr>
          <p:cNvSpPr txBox="1"/>
          <p:nvPr/>
        </p:nvSpPr>
        <p:spPr>
          <a:xfrm>
            <a:off x="1805432" y="6356351"/>
            <a:ext cx="5889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この先行研究では</a:t>
            </a:r>
            <a:r>
              <a:rPr kumimoji="1" lang="en-US" altLang="ja-JP" sz="2400" b="1" u="sng" dirty="0"/>
              <a:t>0</a:t>
            </a:r>
            <a:r>
              <a:rPr kumimoji="1" lang="ja-JP" altLang="en-US" sz="2400" b="1" u="sng"/>
              <a:t>次元</a:t>
            </a:r>
            <a:r>
              <a:rPr kumimoji="1" lang="ja-JP" altLang="en-US" sz="2400"/>
              <a:t>で円盤寿命を計算</a:t>
            </a:r>
            <a:endParaRPr kumimoji="1" lang="ja-JP" altLang="en-US" sz="24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5EE936-B938-92EA-CE6C-4FA78B54BD12}"/>
              </a:ext>
            </a:extLst>
          </p:cNvPr>
          <p:cNvSpPr txBox="1"/>
          <p:nvPr/>
        </p:nvSpPr>
        <p:spPr>
          <a:xfrm>
            <a:off x="5048250" y="2809505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円盤寿命が</a:t>
            </a:r>
            <a:r>
              <a:rPr kumimoji="1" lang="en-US" altLang="ja-JP" sz="2400" b="1" dirty="0"/>
              <a:t>10Myr</a:t>
            </a:r>
            <a:r>
              <a:rPr kumimoji="1" lang="ja-JP" altLang="en-US" sz="2400" b="1"/>
              <a:t>以上</a:t>
            </a:r>
            <a:endParaRPr kumimoji="1" lang="en-US" altLang="ja-JP" sz="2400" b="1" dirty="0"/>
          </a:p>
          <a:p>
            <a:r>
              <a:rPr kumimoji="1" lang="ja-JP" altLang="en-US" sz="2400"/>
              <a:t>　→ 始原ガス説を支持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B6969E7-8CB7-578F-3948-054E3FB66110}"/>
                  </a:ext>
                </a:extLst>
              </p:cNvPr>
              <p:cNvSpPr txBox="1"/>
              <p:nvPr/>
            </p:nvSpPr>
            <p:spPr>
              <a:xfrm>
                <a:off x="5048250" y="3973057"/>
                <a:ext cx="3974165" cy="1524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kumimoji="1" lang="en-US" altLang="ja-JP" sz="2400" b="1" i="1" dirty="0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kumimoji="1" lang="ja-JP" altLang="en-US" sz="2400" b="1"/>
                  <a:t>の場合寿命が最大</a:t>
                </a:r>
                <a:endParaRPr kumimoji="1" lang="en-US" altLang="ja-JP" sz="2400" b="1" dirty="0"/>
              </a:p>
              <a:p>
                <a:r>
                  <a:rPr kumimoji="1" lang="en-US" altLang="ja-JP" sz="2400" dirty="0"/>
                  <a:t>   </a:t>
                </a:r>
                <a:r>
                  <a:rPr kumimoji="1" lang="ja-JP" altLang="en-US" sz="2400"/>
                  <a:t>→早期</a:t>
                </a:r>
                <a:r>
                  <a:rPr kumimoji="1" lang="en-US" altLang="ja-JP" sz="2400" dirty="0"/>
                  <a:t>A</a:t>
                </a:r>
                <a:r>
                  <a:rPr kumimoji="1" lang="ja-JP" altLang="en-US" sz="2400"/>
                  <a:t>型星</a:t>
                </a:r>
                <a:r>
                  <a:rPr kumimoji="1" lang="ja-JP" altLang="en-US" sz="2200"/>
                  <a:t>周りで</a:t>
                </a:r>
                <a:endParaRPr kumimoji="1" lang="en-US" altLang="ja-JP" sz="2200" dirty="0"/>
              </a:p>
              <a:p>
                <a:r>
                  <a:rPr kumimoji="1" lang="ja-JP" altLang="en-US" sz="2200"/>
                  <a:t>　</a:t>
                </a:r>
                <a:r>
                  <a:rPr kumimoji="1" lang="en-US" altLang="ja-JP" sz="2200" dirty="0"/>
                  <a:t>  </a:t>
                </a:r>
                <a:r>
                  <a:rPr kumimoji="1" lang="ja-JP" altLang="en-US" sz="2200"/>
                  <a:t>ガスリッチデブリ円盤が</a:t>
                </a:r>
                <a:endParaRPr kumimoji="1" lang="en-US" altLang="ja-JP" sz="2200" dirty="0"/>
              </a:p>
              <a:p>
                <a:r>
                  <a:rPr kumimoji="1" lang="en-US" altLang="ja-JP" sz="2200" dirty="0"/>
                  <a:t>       </a:t>
                </a:r>
                <a:r>
                  <a:rPr kumimoji="1" lang="ja-JP" altLang="en-US" sz="2200"/>
                  <a:t>見つかっていることと一致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B6969E7-8CB7-578F-3948-054E3FB6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3973057"/>
                <a:ext cx="3974165" cy="1524263"/>
              </a:xfrm>
              <a:prstGeom prst="rect">
                <a:avLst/>
              </a:prstGeom>
              <a:blipFill>
                <a:blip r:embed="rId2"/>
                <a:stretch>
                  <a:fillRect l="-2548" t="-1653" r="-955" b="-6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EDC945-B93F-3A69-B197-5B71EDE5C361}"/>
              </a:ext>
            </a:extLst>
          </p:cNvPr>
          <p:cNvSpPr txBox="1"/>
          <p:nvPr/>
        </p:nvSpPr>
        <p:spPr>
          <a:xfrm>
            <a:off x="428626" y="5679122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Nakatani</a:t>
            </a:r>
            <a:r>
              <a:rPr kumimoji="1" lang="en-US" altLang="ja-JP" sz="1800" b="1" dirty="0"/>
              <a:t>+2023</a:t>
            </a:r>
            <a:endParaRPr kumimoji="1" lang="ja-JP" altLang="en-US" sz="1800" b="1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E59AA6-2357-4E9B-FF3A-2F4C2331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6" y="2288325"/>
            <a:ext cx="4619624" cy="300585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27D1C-7C54-5F8B-A632-C133BCA0F51B}"/>
              </a:ext>
            </a:extLst>
          </p:cNvPr>
          <p:cNvSpPr txBox="1"/>
          <p:nvPr/>
        </p:nvSpPr>
        <p:spPr>
          <a:xfrm>
            <a:off x="1059245" y="2346137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G6V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7345F4A-52C8-E498-DF14-FB2EAC265F76}"/>
              </a:ext>
            </a:extLst>
          </p:cNvPr>
          <p:cNvSpPr txBox="1"/>
          <p:nvPr/>
        </p:nvSpPr>
        <p:spPr>
          <a:xfrm>
            <a:off x="1487871" y="2352203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F1V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C1823B-A558-F847-E436-9FC691F71395}"/>
              </a:ext>
            </a:extLst>
          </p:cNvPr>
          <p:cNvSpPr txBox="1"/>
          <p:nvPr/>
        </p:nvSpPr>
        <p:spPr>
          <a:xfrm>
            <a:off x="1855636" y="2357142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A1V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266982-51C5-ECB4-426B-BFC34E02103F}"/>
              </a:ext>
            </a:extLst>
          </p:cNvPr>
          <p:cNvSpPr txBox="1"/>
          <p:nvPr/>
        </p:nvSpPr>
        <p:spPr>
          <a:xfrm>
            <a:off x="2247408" y="2350013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B9V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3FE825-1213-1064-2FE0-9B18CF5EF387}"/>
              </a:ext>
            </a:extLst>
          </p:cNvPr>
          <p:cNvSpPr txBox="1"/>
          <p:nvPr/>
        </p:nvSpPr>
        <p:spPr>
          <a:xfrm>
            <a:off x="2642777" y="2353577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B8V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BE0213-AB14-19A5-71AF-49D88378A87F}"/>
              </a:ext>
            </a:extLst>
          </p:cNvPr>
          <p:cNvSpPr txBox="1"/>
          <p:nvPr/>
        </p:nvSpPr>
        <p:spPr>
          <a:xfrm>
            <a:off x="3405911" y="2369208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B5V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B7B835F-5296-920F-5205-6E9293E129D9}"/>
              </a:ext>
            </a:extLst>
          </p:cNvPr>
          <p:cNvSpPr txBox="1"/>
          <p:nvPr/>
        </p:nvSpPr>
        <p:spPr>
          <a:xfrm>
            <a:off x="4182642" y="2369207"/>
            <a:ext cx="491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B3V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5496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931B-53A5-AEC7-1BDB-36F1503FC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FA25A98-5465-4E21-A93E-92BDE198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6" y="1193921"/>
            <a:ext cx="5601577" cy="519008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B4F4A44-657D-FEAC-DC0A-EA67CB4A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776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b="1"/>
              <a:t>円盤散逸の機構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9375B6-0C48-0488-9758-E4D12F72CDF2}"/>
              </a:ext>
            </a:extLst>
          </p:cNvPr>
          <p:cNvSpPr txBox="1"/>
          <p:nvPr/>
        </p:nvSpPr>
        <p:spPr>
          <a:xfrm>
            <a:off x="1080214" y="6295469"/>
            <a:ext cx="461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/>
              <a:t>Armitage+2018</a:t>
            </a:r>
            <a:endParaRPr kumimoji="1" lang="ja-JP" altLang="en-US" sz="1800" b="1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5947DE-4819-D53E-147F-21690C664FEA}"/>
              </a:ext>
            </a:extLst>
          </p:cNvPr>
          <p:cNvSpPr/>
          <p:nvPr/>
        </p:nvSpPr>
        <p:spPr>
          <a:xfrm>
            <a:off x="1080214" y="1193921"/>
            <a:ext cx="706545" cy="162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C3A595-C4C8-C112-E9CB-19F6A7D26F1F}"/>
              </a:ext>
            </a:extLst>
          </p:cNvPr>
          <p:cNvSpPr/>
          <p:nvPr/>
        </p:nvSpPr>
        <p:spPr>
          <a:xfrm>
            <a:off x="885773" y="3717702"/>
            <a:ext cx="706545" cy="82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55FE0A-8121-D4B6-4863-81FB5C2772B7}"/>
              </a:ext>
            </a:extLst>
          </p:cNvPr>
          <p:cNvSpPr/>
          <p:nvPr/>
        </p:nvSpPr>
        <p:spPr>
          <a:xfrm>
            <a:off x="885773" y="3022151"/>
            <a:ext cx="353272" cy="82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7F9D9B-E78F-2710-C4F0-76608EB21810}"/>
              </a:ext>
            </a:extLst>
          </p:cNvPr>
          <p:cNvCxnSpPr/>
          <p:nvPr/>
        </p:nvCxnSpPr>
        <p:spPr>
          <a:xfrm flipH="1">
            <a:off x="1671145" y="3412100"/>
            <a:ext cx="93542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1ECAE60-5B02-19F1-96ED-CAAE291B9C51}"/>
              </a:ext>
            </a:extLst>
          </p:cNvPr>
          <p:cNvSpPr/>
          <p:nvPr/>
        </p:nvSpPr>
        <p:spPr>
          <a:xfrm>
            <a:off x="2138855" y="1822762"/>
            <a:ext cx="1208690" cy="430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9AA4D7-D696-924B-2168-5725BD15F147}"/>
              </a:ext>
            </a:extLst>
          </p:cNvPr>
          <p:cNvSpPr txBox="1"/>
          <p:nvPr/>
        </p:nvSpPr>
        <p:spPr>
          <a:xfrm>
            <a:off x="1973826" y="1282557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MHD</a:t>
            </a:r>
            <a:r>
              <a:rPr kumimoji="1" lang="ja-JP" altLang="en-US" sz="2400" b="1"/>
              <a:t>円盤風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22B346-9FFB-E4EA-7699-74626E0E5FCC}"/>
              </a:ext>
            </a:extLst>
          </p:cNvPr>
          <p:cNvSpPr/>
          <p:nvPr/>
        </p:nvSpPr>
        <p:spPr>
          <a:xfrm>
            <a:off x="1416926" y="3892279"/>
            <a:ext cx="1208690" cy="1313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773F77-AE7B-2A44-61D2-FD76CEDC12CC}"/>
              </a:ext>
            </a:extLst>
          </p:cNvPr>
          <p:cNvSpPr/>
          <p:nvPr/>
        </p:nvSpPr>
        <p:spPr>
          <a:xfrm>
            <a:off x="1820641" y="3690997"/>
            <a:ext cx="101819" cy="1313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291EC9-56F1-1045-E97B-15774DE18336}"/>
              </a:ext>
            </a:extLst>
          </p:cNvPr>
          <p:cNvSpPr/>
          <p:nvPr/>
        </p:nvSpPr>
        <p:spPr>
          <a:xfrm>
            <a:off x="1832128" y="3572655"/>
            <a:ext cx="45719" cy="9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FAB97D0-9E4D-19D7-1411-89E3DBA8DBBD}"/>
              </a:ext>
            </a:extLst>
          </p:cNvPr>
          <p:cNvSpPr/>
          <p:nvPr/>
        </p:nvSpPr>
        <p:spPr>
          <a:xfrm>
            <a:off x="1840885" y="3429903"/>
            <a:ext cx="45719" cy="91691"/>
          </a:xfrm>
          <a:prstGeom prst="rect">
            <a:avLst/>
          </a:prstGeom>
          <a:solidFill>
            <a:srgbClr val="DDA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E5DED6-A674-D0C6-D1A2-1E4F74B861C0}"/>
              </a:ext>
            </a:extLst>
          </p:cNvPr>
          <p:cNvSpPr/>
          <p:nvPr/>
        </p:nvSpPr>
        <p:spPr>
          <a:xfrm rot="17043867">
            <a:off x="1863744" y="3509063"/>
            <a:ext cx="45719" cy="91691"/>
          </a:xfrm>
          <a:prstGeom prst="rect">
            <a:avLst/>
          </a:prstGeom>
          <a:solidFill>
            <a:srgbClr val="B259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2D9AA2-A467-F7F5-1FC9-DBBF8727B309}"/>
              </a:ext>
            </a:extLst>
          </p:cNvPr>
          <p:cNvSpPr/>
          <p:nvPr/>
        </p:nvSpPr>
        <p:spPr>
          <a:xfrm>
            <a:off x="2369412" y="4471864"/>
            <a:ext cx="1291017" cy="103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047C2F-17D2-D0F5-9C5E-A0C5F5738308}"/>
              </a:ext>
            </a:extLst>
          </p:cNvPr>
          <p:cNvSpPr/>
          <p:nvPr/>
        </p:nvSpPr>
        <p:spPr>
          <a:xfrm>
            <a:off x="2934076" y="3952828"/>
            <a:ext cx="212495" cy="103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236766-C86D-0C97-A1CF-B18C19FEF421}"/>
              </a:ext>
            </a:extLst>
          </p:cNvPr>
          <p:cNvSpPr/>
          <p:nvPr/>
        </p:nvSpPr>
        <p:spPr>
          <a:xfrm>
            <a:off x="2983612" y="3756971"/>
            <a:ext cx="45719" cy="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D20EE7-C38A-CBFA-986C-AF77B6A1860C}"/>
              </a:ext>
            </a:extLst>
          </p:cNvPr>
          <p:cNvSpPr/>
          <p:nvPr/>
        </p:nvSpPr>
        <p:spPr>
          <a:xfrm>
            <a:off x="2991364" y="3672036"/>
            <a:ext cx="45719" cy="84936"/>
          </a:xfrm>
          <a:prstGeom prst="rect">
            <a:avLst/>
          </a:prstGeom>
          <a:solidFill>
            <a:srgbClr val="E98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55584B2-9BD4-9CBF-AFE3-75D8300A40F0}"/>
              </a:ext>
            </a:extLst>
          </p:cNvPr>
          <p:cNvSpPr/>
          <p:nvPr/>
        </p:nvSpPr>
        <p:spPr>
          <a:xfrm>
            <a:off x="2007327" y="2915043"/>
            <a:ext cx="688330" cy="20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88DB379-EF66-CEB9-3ACD-25C0D6B56944}"/>
              </a:ext>
            </a:extLst>
          </p:cNvPr>
          <p:cNvSpPr/>
          <p:nvPr/>
        </p:nvSpPr>
        <p:spPr>
          <a:xfrm>
            <a:off x="3865484" y="4322004"/>
            <a:ext cx="1494792" cy="132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2DB6352-8FFC-0367-C4D9-FFF94967223B}"/>
              </a:ext>
            </a:extLst>
          </p:cNvPr>
          <p:cNvSpPr/>
          <p:nvPr/>
        </p:nvSpPr>
        <p:spPr>
          <a:xfrm>
            <a:off x="3928199" y="3961743"/>
            <a:ext cx="127701" cy="132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AF99200-95EF-0BE1-D07B-585A8D425AAC}"/>
              </a:ext>
            </a:extLst>
          </p:cNvPr>
          <p:cNvSpPr/>
          <p:nvPr/>
        </p:nvSpPr>
        <p:spPr>
          <a:xfrm>
            <a:off x="4412607" y="4150239"/>
            <a:ext cx="127701" cy="132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F269C7-CEB6-EEA1-D9AE-D0EECECE5810}"/>
              </a:ext>
            </a:extLst>
          </p:cNvPr>
          <p:cNvSpPr/>
          <p:nvPr/>
        </p:nvSpPr>
        <p:spPr>
          <a:xfrm>
            <a:off x="5101090" y="4234636"/>
            <a:ext cx="127701" cy="132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6C0AD6C-0BFD-4B92-7C63-377513C15537}"/>
              </a:ext>
            </a:extLst>
          </p:cNvPr>
          <p:cNvSpPr/>
          <p:nvPr/>
        </p:nvSpPr>
        <p:spPr>
          <a:xfrm rot="940698">
            <a:off x="3954245" y="3717587"/>
            <a:ext cx="152061" cy="244563"/>
          </a:xfrm>
          <a:prstGeom prst="rect">
            <a:avLst/>
          </a:prstGeom>
          <a:solidFill>
            <a:srgbClr val="EC9C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317931-22B2-8BBB-ECD2-0A9336405A1A}"/>
              </a:ext>
            </a:extLst>
          </p:cNvPr>
          <p:cNvSpPr/>
          <p:nvPr/>
        </p:nvSpPr>
        <p:spPr>
          <a:xfrm>
            <a:off x="4419308" y="3429904"/>
            <a:ext cx="45719" cy="720336"/>
          </a:xfrm>
          <a:prstGeom prst="rect">
            <a:avLst/>
          </a:prstGeom>
          <a:solidFill>
            <a:srgbClr val="E392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49FFCBE-B527-7455-C9BA-F9226D435E90}"/>
              </a:ext>
            </a:extLst>
          </p:cNvPr>
          <p:cNvSpPr/>
          <p:nvPr/>
        </p:nvSpPr>
        <p:spPr>
          <a:xfrm>
            <a:off x="5193267" y="3494100"/>
            <a:ext cx="45719" cy="731744"/>
          </a:xfrm>
          <a:prstGeom prst="rect">
            <a:avLst/>
          </a:prstGeom>
          <a:solidFill>
            <a:srgbClr val="EB9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174EA7-C9DB-A3C6-0CAD-73227AE4D70C}"/>
              </a:ext>
            </a:extLst>
          </p:cNvPr>
          <p:cNvSpPr txBox="1"/>
          <p:nvPr/>
        </p:nvSpPr>
        <p:spPr>
          <a:xfrm>
            <a:off x="4424436" y="10266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光蒸発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24483A-F49C-DA9B-5F1F-EF8ADA19A463}"/>
              </a:ext>
            </a:extLst>
          </p:cNvPr>
          <p:cNvSpPr txBox="1"/>
          <p:nvPr/>
        </p:nvSpPr>
        <p:spPr>
          <a:xfrm>
            <a:off x="1317870" y="36643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降着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173F0A-62CE-B8F1-6377-BD995FE12C9D}"/>
              </a:ext>
            </a:extLst>
          </p:cNvPr>
          <p:cNvSpPr txBox="1"/>
          <p:nvPr/>
        </p:nvSpPr>
        <p:spPr>
          <a:xfrm>
            <a:off x="2140170" y="465137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光蒸発</a:t>
            </a:r>
            <a:r>
              <a:rPr kumimoji="1" lang="ja-JP" altLang="en-US" sz="2400"/>
              <a:t>、</a:t>
            </a:r>
            <a:r>
              <a:rPr kumimoji="1" lang="ja-JP" altLang="en-US" sz="2400" b="1"/>
              <a:t>円盤風</a:t>
            </a:r>
            <a:r>
              <a:rPr kumimoji="1" lang="ja-JP" altLang="en-US" sz="2400"/>
              <a:t>、</a:t>
            </a:r>
            <a:r>
              <a:rPr kumimoji="1" lang="ja-JP" altLang="en-US" sz="2400" b="1"/>
              <a:t>降着</a:t>
            </a:r>
            <a:r>
              <a:rPr kumimoji="1" lang="ja-JP" altLang="en-US" sz="2400"/>
              <a:t>によって散逸</a:t>
            </a:r>
            <a:endParaRPr kumimoji="1" lang="en-US" altLang="ja-JP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D93E81F-93CC-E77F-4A60-ED3224002EDC}"/>
              </a:ext>
            </a:extLst>
          </p:cNvPr>
          <p:cNvSpPr txBox="1"/>
          <p:nvPr/>
        </p:nvSpPr>
        <p:spPr>
          <a:xfrm>
            <a:off x="5542809" y="518367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*</a:t>
            </a:r>
            <a:r>
              <a:rPr kumimoji="1" lang="ja-JP" altLang="en-US" sz="2400"/>
              <a:t>一般に</a:t>
            </a:r>
            <a:endParaRPr kumimoji="1" lang="en-US" altLang="ja-JP" sz="2400" dirty="0"/>
          </a:p>
          <a:p>
            <a:r>
              <a:rPr kumimoji="1" lang="en-US" altLang="ja-JP" sz="2400" dirty="0"/>
              <a:t>  </a:t>
            </a:r>
            <a:r>
              <a:rPr kumimoji="1" lang="ja-JP" altLang="en-US" sz="2400"/>
              <a:t>最初、降着で散逸</a:t>
            </a:r>
            <a:endParaRPr kumimoji="1" lang="en-US" altLang="ja-JP" sz="2400" dirty="0"/>
          </a:p>
          <a:p>
            <a:r>
              <a:rPr kumimoji="1" lang="en-US" altLang="ja-JP" sz="2400" dirty="0"/>
              <a:t>  </a:t>
            </a:r>
            <a:r>
              <a:rPr kumimoji="1" lang="ja-JP" altLang="en-US" sz="2400"/>
              <a:t>最後、光蒸発で円盤消失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8195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12934</TotalTime>
  <Words>1145</Words>
  <Application>Microsoft Macintosh PowerPoint</Application>
  <PresentationFormat>画面に合わせる (4:3)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9" baseType="lpstr">
      <vt:lpstr>-webkit-standard</vt:lpstr>
      <vt:lpstr>Hiragino Sans</vt:lpstr>
      <vt:lpstr>游ゴシック</vt:lpstr>
      <vt:lpstr>Aptos</vt:lpstr>
      <vt:lpstr>Aptos Display</vt:lpstr>
      <vt:lpstr>Arial</vt:lpstr>
      <vt:lpstr>Cambria Math</vt:lpstr>
      <vt:lpstr>Courier New</vt:lpstr>
      <vt:lpstr>Open Sans</vt:lpstr>
      <vt:lpstr>Times New Roman</vt:lpstr>
      <vt:lpstr>Wingdings</vt:lpstr>
      <vt:lpstr>Office テーマ</vt:lpstr>
      <vt:lpstr>始原ガスによる ガスリッチデブリ円盤の 形成可能性</vt:lpstr>
      <vt:lpstr>原始惑星系円盤(Protoplanetary disks; PPDs)</vt:lpstr>
      <vt:lpstr>デブリ円盤</vt:lpstr>
      <vt:lpstr>ガスリッチデブリ円盤</vt:lpstr>
      <vt:lpstr>ガスリッチデブリ円盤の起源</vt:lpstr>
      <vt:lpstr>本研究の動機</vt:lpstr>
      <vt:lpstr>本研究の動機</vt:lpstr>
      <vt:lpstr>先行研究:Nakatani+2023</vt:lpstr>
      <vt:lpstr>円盤散逸の機構</vt:lpstr>
      <vt:lpstr>本研究の計算方法</vt:lpstr>
      <vt:lpstr>中心星輻射の時間進化</vt:lpstr>
      <vt:lpstr>中心星輻射の時間進化</vt:lpstr>
      <vt:lpstr>結果:円盤寿命の質量依存性</vt:lpstr>
      <vt:lpstr>面密度分布の進化</vt:lpstr>
      <vt:lpstr>面密度分布の進化</vt:lpstr>
      <vt:lpstr>円盤質量の進化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ooyama.wataru.64z@st.kyoto-u.ac.jp</dc:creator>
  <cp:lastModifiedBy>ooyama.wataru.64z@st.kyoto-u.ac.jp</cp:lastModifiedBy>
  <cp:revision>48</cp:revision>
  <dcterms:created xsi:type="dcterms:W3CDTF">2024-11-04T02:49:58Z</dcterms:created>
  <dcterms:modified xsi:type="dcterms:W3CDTF">2024-11-13T05:41:20Z</dcterms:modified>
</cp:coreProperties>
</file>