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917" saveSubsetFonts="1">
  <p:sldMasterIdLst>
    <p:sldMasterId id="2147483648" r:id="rId1"/>
    <p:sldMasterId id="2147483911" r:id="rId2"/>
  </p:sldMasterIdLst>
  <p:notesMasterIdLst>
    <p:notesMasterId r:id="rId9"/>
  </p:notesMasterIdLst>
  <p:sldIdLst>
    <p:sldId id="325" r:id="rId3"/>
    <p:sldId id="284" r:id="rId4"/>
    <p:sldId id="1134" r:id="rId5"/>
    <p:sldId id="1135" r:id="rId6"/>
    <p:sldId id="309" r:id="rId7"/>
    <p:sldId id="323" r:id="rId8"/>
  </p:sldIdLst>
  <p:sldSz cx="9144000" cy="6858000" type="screen4x3"/>
  <p:notesSz cx="6735763" cy="9869488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09999"/>
    <a:srgbClr val="FFFFFF"/>
    <a:srgbClr val="808080"/>
    <a:srgbClr val="FF66CC"/>
    <a:srgbClr val="66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4521" autoAdjust="0"/>
  </p:normalViewPr>
  <p:slideViewPr>
    <p:cSldViewPr>
      <p:cViewPr varScale="1">
        <p:scale>
          <a:sx n="120" d="100"/>
          <a:sy n="120" d="100"/>
        </p:scale>
        <p:origin x="8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02EF8-5C6D-CC4D-B04C-FDBC8E287611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BF4A-A1DB-1840-A63B-080529FBA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9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EBF4A-A1DB-1840-A63B-080529FBAF7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7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EBF4A-A1DB-1840-A63B-080529FBAF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73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DE9B4-8378-4BC5-94F2-3D6C674637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034881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8B785-CDDC-4F3D-A638-0BC039C93E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793261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FB5BB-07E6-4E91-B314-CDEE746093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875452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1BDA1-A81D-4DD3-9EDA-D1F233A544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370947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A4A-3C16-4C42-9C67-9C4B5D0E34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804992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CE6BD-48FE-43EC-ACA2-52A786021F0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55093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8F84E-E85F-4389-96B1-C1B64B4C6A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60923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4E7A0-F817-417D-8C72-0CBC5A4C494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316290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A952E-0011-49D9-873D-4CEE656707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689418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19F8D-068A-45A0-B4F5-061FEEE6EA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515113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16C13-6EFC-47D5-A00A-531AAFDB94A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3751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D998-6466-49D8-B0E0-99D702D3A6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73247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27ABB-605E-43DD-BA2F-C2C042FE7C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910546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4EA52-54BD-40D8-815B-ABEEDFF103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633509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C3A1B-39EA-4869-B91A-4ACA315FC2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8411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BA72-EBAE-484A-8BEC-C7E395D191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193192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0138-6208-479F-9F35-C7C21B1CF4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62658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849C6-C6B2-4188-B40F-2B4545D82CE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63575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76611-0CA2-431E-9C9B-7619D5942FA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90287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301A4-E48B-468F-9F26-AF7ABBFD06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218187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7A49A-DF7B-46B1-81E2-57436198E99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189882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EF57-5F7A-4DE0-8F39-1A5417793F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5045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-7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-7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-70"/>
              </a:defRPr>
            </a:lvl1pPr>
          </a:lstStyle>
          <a:p>
            <a:pPr>
              <a:defRPr/>
            </a:pPr>
            <a:fld id="{46E0AB58-55AA-40AC-BE98-1E892E2E5D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-7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8" charset="-7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8" charset="-70"/>
              </a:defRPr>
            </a:lvl1pPr>
          </a:lstStyle>
          <a:p>
            <a:pPr>
              <a:defRPr/>
            </a:pPr>
            <a:fld id="{C01CDB8C-8D99-4DF0-8EA3-E5F76036E6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7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テキスト ボックス 1"/>
          <p:cNvSpPr txBox="1">
            <a:spLocks noChangeArrowheads="1"/>
          </p:cNvSpPr>
          <p:nvPr/>
        </p:nvSpPr>
        <p:spPr bwMode="auto">
          <a:xfrm>
            <a:off x="233364" y="974333"/>
            <a:ext cx="86407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2006</a:t>
            </a:r>
            <a:r>
              <a:rPr lang="ja-JP" altLang="en-US" sz="1600" dirty="0"/>
              <a:t>年</a:t>
            </a:r>
            <a:r>
              <a:rPr lang="en-US" altLang="ja-JP" sz="1600" dirty="0"/>
              <a:t>9</a:t>
            </a:r>
            <a:r>
              <a:rPr lang="ja-JP" altLang="en-US" sz="1600" dirty="0"/>
              <a:t>月　「初代星・銀河形成研究会」参加者</a:t>
            </a:r>
            <a:r>
              <a:rPr lang="en-US" altLang="ja-JP" sz="1600" dirty="0"/>
              <a:t>40</a:t>
            </a:r>
            <a:r>
              <a:rPr lang="ja-JP" altLang="en-US" sz="1600" dirty="0"/>
              <a:t>名（国立天文台）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2007</a:t>
            </a:r>
            <a:r>
              <a:rPr lang="ja-JP" altLang="en-US" sz="1600" dirty="0"/>
              <a:t>年</a:t>
            </a:r>
            <a:r>
              <a:rPr lang="en-US" altLang="ja-JP" sz="1600" dirty="0"/>
              <a:t>9</a:t>
            </a:r>
            <a:r>
              <a:rPr lang="ja-JP" altLang="en-US" sz="1600" dirty="0"/>
              <a:t>月　天文学会秋季年会企画セッション「第一世代天体」　（岐阜大学）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2008</a:t>
            </a:r>
            <a:r>
              <a:rPr lang="ja-JP" altLang="en-US" sz="1600" dirty="0"/>
              <a:t>年</a:t>
            </a:r>
            <a:r>
              <a:rPr lang="en-US" altLang="ja-JP" sz="1600" dirty="0"/>
              <a:t>9</a:t>
            </a:r>
            <a:r>
              <a:rPr lang="ja-JP" altLang="en-US" sz="1600" dirty="0"/>
              <a:t>月　「初代星・銀河形成研究会」　参加者</a:t>
            </a:r>
            <a:r>
              <a:rPr lang="en-US" altLang="ja-JP" sz="1600" dirty="0"/>
              <a:t>50</a:t>
            </a:r>
            <a:r>
              <a:rPr lang="ja-JP" altLang="en-US" sz="1600" dirty="0"/>
              <a:t>名　（甲南大学） 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2010</a:t>
            </a:r>
            <a:r>
              <a:rPr lang="ja-JP" altLang="en-US" sz="1600" dirty="0"/>
              <a:t>年</a:t>
            </a:r>
            <a:r>
              <a:rPr lang="en-US" altLang="ja-JP" sz="1600" dirty="0"/>
              <a:t>3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30</a:t>
            </a:r>
            <a:r>
              <a:rPr lang="ja-JP" altLang="en-US" sz="1600" dirty="0"/>
              <a:t>名　（長崎大学）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2011</a:t>
            </a:r>
            <a:r>
              <a:rPr lang="ja-JP" altLang="en-US" sz="1600" dirty="0"/>
              <a:t>年</a:t>
            </a:r>
            <a:r>
              <a:rPr lang="en-US" altLang="ja-JP" sz="1600" dirty="0"/>
              <a:t>1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40</a:t>
            </a:r>
            <a:r>
              <a:rPr lang="ja-JP" altLang="en-US" sz="1600" dirty="0"/>
              <a:t>名　（愛媛大学）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2011</a:t>
            </a:r>
            <a:r>
              <a:rPr lang="ja-JP" altLang="en-US" sz="1600" dirty="0"/>
              <a:t>年</a:t>
            </a:r>
            <a:r>
              <a:rPr lang="en-US" altLang="ja-JP" sz="1600" dirty="0"/>
              <a:t>12</a:t>
            </a:r>
            <a:r>
              <a:rPr lang="ja-JP" altLang="en-US" sz="1600" dirty="0"/>
              <a:t>月　 「初代星・初代銀河研究会」 参加者</a:t>
            </a:r>
            <a:r>
              <a:rPr lang="en-US" altLang="ja-JP" sz="1600" dirty="0"/>
              <a:t>30</a:t>
            </a:r>
            <a:r>
              <a:rPr lang="ja-JP" altLang="en-US" sz="1600" dirty="0"/>
              <a:t>名　（九州大学）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1</a:t>
            </a:r>
            <a:r>
              <a:rPr lang="ja-JP" altLang="en-US" sz="1600" dirty="0"/>
              <a:t>月　「</a:t>
            </a:r>
            <a:r>
              <a:rPr lang="en-US" altLang="ja-JP" sz="1600" dirty="0"/>
              <a:t>ALMA</a:t>
            </a:r>
            <a:r>
              <a:rPr lang="ja-JP" altLang="en-US" sz="1600" dirty="0"/>
              <a:t>時代の構造形成理論：第１世代から第</a:t>
            </a:r>
            <a:r>
              <a:rPr lang="en-US" altLang="ja-JP" sz="1600" dirty="0"/>
              <a:t>n</a:t>
            </a:r>
            <a:r>
              <a:rPr lang="ja-JP" altLang="en-US" sz="1600" dirty="0"/>
              <a:t>世代へ（兼 初代星・初代銀河研究会）」　　　　　　　　　参加者</a:t>
            </a:r>
            <a:r>
              <a:rPr lang="en-US" altLang="ja-JP" sz="1600" dirty="0"/>
              <a:t>60</a:t>
            </a:r>
            <a:r>
              <a:rPr lang="ja-JP" altLang="en-US" sz="1600" dirty="0"/>
              <a:t>名　（北海道大学）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ja-JP" altLang="en-US" sz="1600" dirty="0"/>
              <a:t> </a:t>
            </a:r>
            <a:r>
              <a:rPr lang="en-US" altLang="ja-JP" sz="1600" dirty="0"/>
              <a:t>2014</a:t>
            </a:r>
            <a:r>
              <a:rPr lang="ja-JP" altLang="en-US" sz="1600" dirty="0"/>
              <a:t>年</a:t>
            </a:r>
            <a:r>
              <a:rPr lang="en-US" altLang="ja-JP" sz="1600" dirty="0"/>
              <a:t>1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40</a:t>
            </a:r>
            <a:r>
              <a:rPr lang="ja-JP" altLang="en-US" sz="1600" dirty="0"/>
              <a:t>名　（鹿児島大学）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9"/>
              <a:defRPr/>
            </a:pPr>
            <a:r>
              <a:rPr lang="en-US" altLang="ja-JP" sz="1600" dirty="0"/>
              <a:t>2015</a:t>
            </a:r>
            <a:r>
              <a:rPr lang="ja-JP" altLang="en-US" sz="1600" dirty="0"/>
              <a:t>年</a:t>
            </a:r>
            <a:r>
              <a:rPr lang="en-US" altLang="ja-JP" sz="1600" dirty="0"/>
              <a:t>1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50</a:t>
            </a:r>
            <a:r>
              <a:rPr lang="ja-JP" altLang="en-US" sz="1600" dirty="0"/>
              <a:t>名　（東北大学）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9"/>
              <a:defRPr/>
            </a:pPr>
            <a:r>
              <a:rPr lang="en-US" altLang="ja-JP" sz="1600" dirty="0"/>
              <a:t>2015</a:t>
            </a:r>
            <a:r>
              <a:rPr lang="ja-JP" altLang="en-US" sz="1600" dirty="0"/>
              <a:t>年</a:t>
            </a:r>
            <a:r>
              <a:rPr lang="en-US" altLang="ja-JP" sz="1600" dirty="0"/>
              <a:t>11-12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45</a:t>
            </a:r>
            <a:r>
              <a:rPr lang="ja-JP" altLang="en-US" sz="1600" dirty="0"/>
              <a:t>名　（草津（東京大学））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9"/>
              <a:defRPr/>
            </a:pPr>
            <a:r>
              <a:rPr lang="en-US" altLang="ja-JP" sz="1600" dirty="0"/>
              <a:t>2016</a:t>
            </a:r>
            <a:r>
              <a:rPr lang="ja-JP" altLang="en-US" sz="1600" dirty="0"/>
              <a:t>年</a:t>
            </a:r>
            <a:r>
              <a:rPr lang="en-US" altLang="ja-JP" sz="1600" dirty="0"/>
              <a:t>10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40</a:t>
            </a:r>
            <a:r>
              <a:rPr lang="ja-JP" altLang="en-US" sz="1600" dirty="0"/>
              <a:t>名　（金沢大学）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9"/>
              <a:defRPr/>
            </a:pP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2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52</a:t>
            </a:r>
            <a:r>
              <a:rPr lang="ja-JP" altLang="en-US" sz="1600" dirty="0"/>
              <a:t>名　（呉高専）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9"/>
              <a:defRPr/>
            </a:pP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11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56</a:t>
            </a:r>
            <a:r>
              <a:rPr lang="ja-JP" altLang="en-US" sz="1600" dirty="0"/>
              <a:t>名　（茨城大）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9"/>
              <a:defRPr/>
            </a:pPr>
            <a:r>
              <a:rPr lang="en-US" altLang="ja-JP" sz="1600" dirty="0"/>
              <a:t>2019</a:t>
            </a:r>
            <a:r>
              <a:rPr lang="ja-JP" altLang="en-US" sz="1600" dirty="0"/>
              <a:t>年</a:t>
            </a:r>
            <a:r>
              <a:rPr lang="en-US" altLang="ja-JP" sz="1600" dirty="0"/>
              <a:t>11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62</a:t>
            </a:r>
            <a:r>
              <a:rPr lang="ja-JP" altLang="en-US" sz="1600" dirty="0"/>
              <a:t>名　（名古屋大）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9"/>
              <a:defRPr/>
            </a:pPr>
            <a:r>
              <a:rPr lang="en-US" altLang="ja-JP" sz="1600" dirty="0"/>
              <a:t>2020</a:t>
            </a:r>
            <a:r>
              <a:rPr lang="ja-JP" altLang="en-US" sz="1600" dirty="0"/>
              <a:t>年</a:t>
            </a:r>
            <a:r>
              <a:rPr lang="en-US" altLang="ja-JP" sz="1600" dirty="0"/>
              <a:t>11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110</a:t>
            </a:r>
            <a:r>
              <a:rPr lang="ja-JP" altLang="en-US" sz="1600" dirty="0"/>
              <a:t>名　（</a:t>
            </a:r>
            <a:r>
              <a:rPr lang="ja-JP" altLang="en-US" sz="1600"/>
              <a:t>東北大学</a:t>
            </a:r>
            <a:r>
              <a:rPr lang="en-US" altLang="ja-JP" sz="1600" dirty="0"/>
              <a:t>,</a:t>
            </a:r>
            <a:r>
              <a:rPr lang="ja-JP" altLang="en-US" sz="1600"/>
              <a:t>ハイブリッド）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9"/>
              <a:defRPr/>
            </a:pPr>
            <a:r>
              <a:rPr lang="en-US" altLang="ja-JP" sz="1600" dirty="0"/>
              <a:t>2022</a:t>
            </a:r>
            <a:r>
              <a:rPr lang="ja-JP" altLang="en-US" sz="1600" dirty="0"/>
              <a:t>年</a:t>
            </a:r>
            <a:r>
              <a:rPr lang="en-US" altLang="ja-JP" sz="1600" dirty="0"/>
              <a:t>2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100</a:t>
            </a:r>
            <a:r>
              <a:rPr lang="ja-JP" altLang="en-US" sz="1600" dirty="0"/>
              <a:t>名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ja-JP" altLang="en-US" sz="1600" dirty="0"/>
              <a:t>　　　　　　　　　　　（京都大学 東京オフィス，</a:t>
            </a:r>
            <a:r>
              <a:rPr lang="zh-TW" altLang="en-US" sz="1600" dirty="0"/>
              <a:t>東北大学 東京分室</a:t>
            </a:r>
            <a:r>
              <a:rPr lang="ja-JP" altLang="en-US" sz="1600"/>
              <a:t>，ハイブリッド）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17"/>
              <a:defRPr/>
            </a:pPr>
            <a:r>
              <a:rPr lang="en-US" altLang="ja-JP" sz="1600" dirty="0"/>
              <a:t>2022</a:t>
            </a:r>
            <a:r>
              <a:rPr lang="ja-JP" altLang="en-US" sz="1600" dirty="0"/>
              <a:t>年</a:t>
            </a:r>
            <a:r>
              <a:rPr lang="en-US" altLang="ja-JP" sz="1600" dirty="0"/>
              <a:t>2</a:t>
            </a:r>
            <a:r>
              <a:rPr lang="ja-JP" altLang="en-US" sz="1600" dirty="0"/>
              <a:t>月　「初代星・初代銀河研究会」 </a:t>
            </a:r>
            <a:r>
              <a:rPr lang="ja-JP" altLang="en-US" sz="1600"/>
              <a:t>参加者</a:t>
            </a:r>
            <a:r>
              <a:rPr lang="en-US" altLang="ja-JP" sz="1600" dirty="0"/>
              <a:t>100?</a:t>
            </a:r>
            <a:r>
              <a:rPr lang="ja-JP" altLang="en-US" sz="1600"/>
              <a:t>名</a:t>
            </a:r>
            <a:r>
              <a:rPr lang="en-US" altLang="ja-JP" sz="1600" dirty="0"/>
              <a:t> </a:t>
            </a:r>
            <a:r>
              <a:rPr lang="ja-JP" altLang="en-US" sz="1600"/>
              <a:t>（</a:t>
            </a:r>
            <a:r>
              <a:rPr lang="ja-JP" altLang="en-US" sz="1600" dirty="0"/>
              <a:t>徳島</a:t>
            </a:r>
            <a:r>
              <a:rPr lang="ja-JP" altLang="en-US" sz="1600"/>
              <a:t>大学，ハイブリッド）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 startAt="18"/>
              <a:defRPr/>
            </a:pPr>
            <a:r>
              <a:rPr lang="en-US" altLang="ja-JP" sz="1600" dirty="0"/>
              <a:t>2023</a:t>
            </a:r>
            <a:r>
              <a:rPr lang="ja-JP" altLang="en-US" sz="1600" dirty="0"/>
              <a:t>年</a:t>
            </a:r>
            <a:r>
              <a:rPr lang="en-US" altLang="ja-JP" sz="1600" dirty="0"/>
              <a:t>11</a:t>
            </a:r>
            <a:r>
              <a:rPr lang="ja-JP" altLang="en-US" sz="1600" dirty="0"/>
              <a:t>月　「初代星・初代銀河研究会」 参加者</a:t>
            </a:r>
            <a:r>
              <a:rPr lang="en-US" altLang="ja-JP" sz="1600" dirty="0"/>
              <a:t>112</a:t>
            </a:r>
            <a:r>
              <a:rPr lang="ja-JP" altLang="en-US" sz="1600"/>
              <a:t>名</a:t>
            </a:r>
            <a:r>
              <a:rPr lang="ja-JP" altLang="en-US" sz="1600" dirty="0"/>
              <a:t>　</a:t>
            </a:r>
            <a:r>
              <a:rPr lang="ja-JP" altLang="en-US" sz="1600"/>
              <a:t>（</a:t>
            </a:r>
            <a:r>
              <a:rPr lang="ja-JP" altLang="en-US" sz="1600" dirty="0"/>
              <a:t>北海道大学，</a:t>
            </a:r>
            <a:r>
              <a:rPr lang="ja-JP" altLang="en-US" sz="1600"/>
              <a:t>ハイブリッド）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ja-JP" sz="1600" dirty="0"/>
              <a:t>19.  2024</a:t>
            </a:r>
            <a:r>
              <a:rPr lang="ja-JP" altLang="en-US" sz="1600"/>
              <a:t>年</a:t>
            </a:r>
            <a:r>
              <a:rPr lang="en-US" altLang="ja-JP" sz="1600" dirty="0"/>
              <a:t>11</a:t>
            </a:r>
            <a:r>
              <a:rPr lang="ja-JP" altLang="en-US" sz="1600"/>
              <a:t>月　「初代星・初代銀河研究会」 参加者</a:t>
            </a:r>
            <a:r>
              <a:rPr lang="en-US" altLang="ja-JP" sz="1600" dirty="0"/>
              <a:t>87</a:t>
            </a:r>
            <a:r>
              <a:rPr lang="ja-JP" altLang="en-US" sz="1600"/>
              <a:t>名　（信州大学，ハイブリッド）</a:t>
            </a:r>
            <a:endParaRPr lang="en-US" altLang="ja-JP" sz="1600" dirty="0"/>
          </a:p>
        </p:txBody>
      </p:sp>
      <p:sp>
        <p:nvSpPr>
          <p:cNvPr id="3" name="テキスト ボックス 2"/>
          <p:cNvSpPr txBox="1">
            <a:spLocks noChangeArrowheads="1"/>
          </p:cNvSpPr>
          <p:nvPr/>
        </p:nvSpPr>
        <p:spPr bwMode="auto">
          <a:xfrm>
            <a:off x="2845585" y="303039"/>
            <a:ext cx="341632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初代星・初代銀河研究会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E6DBF4-E90C-6FBD-3B15-443F21BE2AE9}"/>
              </a:ext>
            </a:extLst>
          </p:cNvPr>
          <p:cNvSpPr txBox="1"/>
          <p:nvPr/>
        </p:nvSpPr>
        <p:spPr>
          <a:xfrm>
            <a:off x="7549135" y="4602614"/>
            <a:ext cx="147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rgbClr val="7030A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←</a:t>
            </a:r>
            <a:r>
              <a:rPr lang="en-US" altLang="ja-JP" sz="1600" dirty="0">
                <a:solidFill>
                  <a:srgbClr val="7030A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 </a:t>
            </a:r>
            <a:r>
              <a:rPr kumimoji="1" lang="en-US" altLang="ja-JP" sz="1600" dirty="0">
                <a:solidFill>
                  <a:srgbClr val="7030A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Covid-19</a:t>
            </a:r>
            <a:endParaRPr kumimoji="1" lang="ja-JP" altLang="en-US" sz="1600">
              <a:solidFill>
                <a:srgbClr val="7030A0"/>
              </a:solidFill>
              <a:latin typeface="Cavolini" panose="020B0604020202020204" pitchFamily="34" charset="0"/>
              <a:cs typeface="Cavolin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157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テキスト ボックス 1"/>
          <p:cNvSpPr txBox="1">
            <a:spLocks noChangeArrowheads="1"/>
          </p:cNvSpPr>
          <p:nvPr/>
        </p:nvSpPr>
        <p:spPr bwMode="auto">
          <a:xfrm>
            <a:off x="323528" y="1124744"/>
            <a:ext cx="8640762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ja-JP" sz="14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u="sng"/>
              <a:t>古の関連国内</a:t>
            </a:r>
            <a:r>
              <a:rPr lang="ja-JP" altLang="en-US" sz="2000" u="sng" dirty="0"/>
              <a:t>研究集会</a:t>
            </a:r>
            <a:endParaRPr lang="en-US" altLang="ja-JP" sz="2000" u="sng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ja-JP" sz="5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1994</a:t>
            </a:r>
            <a:r>
              <a:rPr lang="ja-JP" altLang="en-US" sz="1600" dirty="0"/>
              <a:t>年</a:t>
            </a:r>
            <a:r>
              <a:rPr lang="en-US" altLang="ja-JP" sz="1600" dirty="0"/>
              <a:t>3</a:t>
            </a:r>
            <a:r>
              <a:rPr lang="ja-JP" altLang="en-US" sz="1600" dirty="0"/>
              <a:t>月　「</a:t>
            </a:r>
            <a:r>
              <a:rPr lang="en-US" altLang="ja-JP" sz="1600" dirty="0"/>
              <a:t>21</a:t>
            </a:r>
            <a:r>
              <a:rPr lang="ja-JP" altLang="en-US" sz="1600" dirty="0"/>
              <a:t>世紀への宇宙物理学シンポジウム」　参加者</a:t>
            </a:r>
            <a:r>
              <a:rPr lang="en-US" altLang="ja-JP" sz="1600" dirty="0"/>
              <a:t>84</a:t>
            </a:r>
            <a:r>
              <a:rPr lang="ja-JP" altLang="en-US" sz="1600" dirty="0"/>
              <a:t>名　（筑波大学）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1995</a:t>
            </a:r>
            <a:r>
              <a:rPr lang="ja-JP" altLang="en-US" sz="1600" dirty="0"/>
              <a:t>年</a:t>
            </a:r>
            <a:r>
              <a:rPr lang="en-US" altLang="ja-JP" sz="1600" dirty="0"/>
              <a:t>3</a:t>
            </a:r>
            <a:r>
              <a:rPr lang="ja-JP" altLang="en-US" sz="1600" dirty="0"/>
              <a:t>月　「銀河形成論の方法論」　参加者</a:t>
            </a:r>
            <a:r>
              <a:rPr lang="en-US" altLang="ja-JP" sz="1600" dirty="0"/>
              <a:t>35</a:t>
            </a:r>
            <a:r>
              <a:rPr lang="ja-JP" altLang="en-US" sz="1600" dirty="0"/>
              <a:t>名　（筑波</a:t>
            </a:r>
            <a:r>
              <a:rPr lang="ja-JP" altLang="en-US" sz="1600"/>
              <a:t>大学）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1995</a:t>
            </a:r>
            <a:r>
              <a:rPr lang="ja-JP" altLang="en-US" sz="1600"/>
              <a:t>年</a:t>
            </a:r>
            <a:r>
              <a:rPr lang="en-US" altLang="ja-JP" sz="1600" dirty="0"/>
              <a:t>6</a:t>
            </a:r>
            <a:r>
              <a:rPr lang="ja-JP" altLang="en-US" sz="1600"/>
              <a:t>月　「銀河の形成」参加者</a:t>
            </a:r>
            <a:r>
              <a:rPr lang="en-US" altLang="ja-JP" sz="1600" dirty="0"/>
              <a:t>40?</a:t>
            </a:r>
            <a:r>
              <a:rPr lang="ja-JP" altLang="en-US" sz="1600"/>
              <a:t>名（基礎物理学研究所）</a:t>
            </a:r>
            <a:endParaRPr lang="ja-JP" altLang="en-US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1995</a:t>
            </a:r>
            <a:r>
              <a:rPr lang="ja-JP" altLang="en-US" sz="1600" dirty="0"/>
              <a:t>年</a:t>
            </a:r>
            <a:r>
              <a:rPr lang="en-US" altLang="ja-JP" sz="1600" dirty="0"/>
              <a:t>12</a:t>
            </a:r>
            <a:r>
              <a:rPr lang="ja-JP" altLang="en-US" sz="1600" dirty="0"/>
              <a:t>月　「滞在型ワークショップ－銀河形成－」参加者</a:t>
            </a:r>
            <a:r>
              <a:rPr lang="en-US" altLang="ja-JP" sz="1600" dirty="0"/>
              <a:t>40</a:t>
            </a:r>
            <a:r>
              <a:rPr lang="ja-JP" altLang="en-US" sz="1600" dirty="0"/>
              <a:t>名　（筑波大学）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1997</a:t>
            </a:r>
            <a:r>
              <a:rPr lang="ja-JP" altLang="en-US" sz="1600" dirty="0"/>
              <a:t>年</a:t>
            </a:r>
            <a:r>
              <a:rPr lang="en-US" altLang="ja-JP" sz="1600" dirty="0"/>
              <a:t>3</a:t>
            </a:r>
            <a:r>
              <a:rPr lang="ja-JP" altLang="en-US" sz="1600" dirty="0"/>
              <a:t>月　「クェーサー活動性と銀河形成の物理的関連」　参加者</a:t>
            </a:r>
            <a:r>
              <a:rPr lang="en-US" altLang="ja-JP" sz="1600" dirty="0"/>
              <a:t>50</a:t>
            </a:r>
            <a:r>
              <a:rPr lang="ja-JP" altLang="en-US" sz="1600" dirty="0"/>
              <a:t>名　（筑波大学）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1999</a:t>
            </a:r>
            <a:r>
              <a:rPr lang="ja-JP" altLang="en-US" sz="1600" dirty="0"/>
              <a:t>年</a:t>
            </a:r>
            <a:r>
              <a:rPr lang="en-US" altLang="ja-JP" sz="1600" dirty="0"/>
              <a:t>12</a:t>
            </a:r>
            <a:r>
              <a:rPr lang="ja-JP" altLang="en-US" sz="1600" dirty="0"/>
              <a:t>月　「銀河形成の物理」　参加者</a:t>
            </a:r>
            <a:r>
              <a:rPr lang="en-US" altLang="ja-JP" sz="1600" dirty="0"/>
              <a:t>46</a:t>
            </a:r>
            <a:r>
              <a:rPr lang="ja-JP" altLang="en-US" sz="1600" dirty="0"/>
              <a:t>名　（筑波大学）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2001</a:t>
            </a:r>
            <a:r>
              <a:rPr lang="ja-JP" altLang="en-US" sz="1600" dirty="0"/>
              <a:t>年</a:t>
            </a:r>
            <a:r>
              <a:rPr lang="en-US" altLang="ja-JP" sz="1600" dirty="0"/>
              <a:t>9</a:t>
            </a:r>
            <a:r>
              <a:rPr lang="ja-JP" altLang="en-US" sz="1600" dirty="0"/>
              <a:t>月　「深宇宙探査のサイエンスを考える」　参加者</a:t>
            </a:r>
            <a:r>
              <a:rPr lang="en-US" altLang="ja-JP" sz="1600" dirty="0"/>
              <a:t>38</a:t>
            </a:r>
            <a:r>
              <a:rPr lang="ja-JP" altLang="en-US" sz="1600" dirty="0"/>
              <a:t>名　（筑波大学）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2003</a:t>
            </a:r>
            <a:r>
              <a:rPr lang="ja-JP" altLang="en-US" sz="1600" dirty="0"/>
              <a:t>年</a:t>
            </a:r>
            <a:r>
              <a:rPr lang="en-US" altLang="ja-JP" sz="1600" dirty="0"/>
              <a:t>3</a:t>
            </a:r>
            <a:r>
              <a:rPr lang="ja-JP" altLang="en-US" sz="1600" dirty="0"/>
              <a:t>月　「</a:t>
            </a:r>
            <a:r>
              <a:rPr lang="en-US" altLang="ja-JP" sz="1600" dirty="0"/>
              <a:t>First-Generation Objects in the Universe</a:t>
            </a:r>
            <a:r>
              <a:rPr lang="ja-JP" altLang="en-US" sz="1600" dirty="0"/>
              <a:t>」　参加者</a:t>
            </a:r>
            <a:r>
              <a:rPr lang="en-US" altLang="ja-JP" sz="1600" dirty="0"/>
              <a:t>60</a:t>
            </a:r>
            <a:r>
              <a:rPr lang="ja-JP" altLang="en-US" sz="1600" dirty="0"/>
              <a:t>名 　（筑波</a:t>
            </a:r>
            <a:r>
              <a:rPr lang="ja-JP" altLang="en-US" sz="1600"/>
              <a:t>大学）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u="sng"/>
              <a:t>国際研究集会</a:t>
            </a:r>
            <a:endParaRPr lang="en-US" altLang="ja-JP" sz="2000" u="sng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ja-JP" sz="8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2000</a:t>
            </a:r>
            <a:r>
              <a:rPr lang="ja-JP" altLang="en-US" sz="1600"/>
              <a:t>年</a:t>
            </a:r>
            <a:r>
              <a:rPr lang="en-US" altLang="ja-JP" sz="1600" dirty="0"/>
              <a:t>7</a:t>
            </a:r>
            <a:r>
              <a:rPr lang="ja-JP" altLang="en-US" sz="1600"/>
              <a:t>月　「</a:t>
            </a:r>
            <a:r>
              <a:rPr lang="en-US" altLang="ja-JP" sz="1600" dirty="0"/>
              <a:t>Physics of Galaxy Formation</a:t>
            </a:r>
            <a:r>
              <a:rPr lang="ja-JP" altLang="en-US" sz="1600"/>
              <a:t>」　参加者</a:t>
            </a:r>
            <a:r>
              <a:rPr lang="en-US" altLang="ja-JP" sz="1600" dirty="0"/>
              <a:t>96</a:t>
            </a:r>
            <a:r>
              <a:rPr lang="ja-JP" altLang="en-US" sz="1600"/>
              <a:t>名　 （筑波大学）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2009</a:t>
            </a:r>
            <a:r>
              <a:rPr lang="ja-JP" altLang="en-US" sz="1600"/>
              <a:t>年</a:t>
            </a:r>
            <a:r>
              <a:rPr lang="en-US" altLang="ja-JP" sz="1600" dirty="0"/>
              <a:t>1</a:t>
            </a:r>
            <a:r>
              <a:rPr lang="ja-JP" altLang="en-US" sz="1600"/>
              <a:t>月　「</a:t>
            </a:r>
            <a:r>
              <a:rPr lang="en-US" altLang="ja-JP" sz="1600" dirty="0"/>
              <a:t>Japan-Italy Mini-Workshop </a:t>
            </a:r>
            <a:r>
              <a:rPr lang="ja-JP" altLang="en-US" sz="1600"/>
              <a:t>」　参加者</a:t>
            </a:r>
            <a:r>
              <a:rPr lang="en-US" altLang="ja-JP" sz="1600" dirty="0"/>
              <a:t>35</a:t>
            </a:r>
            <a:r>
              <a:rPr lang="ja-JP" altLang="en-US" sz="1600"/>
              <a:t>名　 （筑波大学 ）</a:t>
            </a:r>
            <a:endParaRPr lang="en-US" altLang="ja-JP" sz="1600" dirty="0"/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ja-JP" sz="1600" dirty="0"/>
              <a:t>2012</a:t>
            </a:r>
            <a:r>
              <a:rPr lang="ja-JP" altLang="en-US" sz="1600"/>
              <a:t>年</a:t>
            </a:r>
            <a:r>
              <a:rPr lang="en-US" altLang="ja-JP" sz="1600" dirty="0"/>
              <a:t>5</a:t>
            </a:r>
            <a:r>
              <a:rPr lang="ja-JP" altLang="en-US" sz="1600"/>
              <a:t>月　「</a:t>
            </a:r>
            <a:r>
              <a:rPr lang="en-US" altLang="ja-JP" sz="1600" dirty="0"/>
              <a:t>First Stars IV</a:t>
            </a:r>
            <a:r>
              <a:rPr lang="ja-JP" altLang="en-US" sz="1600"/>
              <a:t>」 参加者</a:t>
            </a:r>
            <a:r>
              <a:rPr lang="en-US" altLang="ja-JP" sz="1600" dirty="0"/>
              <a:t>120</a:t>
            </a:r>
            <a:r>
              <a:rPr lang="ja-JP" altLang="en-US" sz="1600"/>
              <a:t>名　（京都）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ja-JP" sz="1600" dirty="0"/>
          </a:p>
        </p:txBody>
      </p:sp>
      <p:sp>
        <p:nvSpPr>
          <p:cNvPr id="29699" name="テキスト ボックス 2"/>
          <p:cNvSpPr txBox="1">
            <a:spLocks noChangeArrowheads="1"/>
          </p:cNvSpPr>
          <p:nvPr/>
        </p:nvSpPr>
        <p:spPr bwMode="auto">
          <a:xfrm>
            <a:off x="3605495" y="260648"/>
            <a:ext cx="1723549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関連</a:t>
            </a:r>
            <a:r>
              <a:rPr lang="ja-JP" altLang="en-US" sz="2400" dirty="0"/>
              <a:t>研究会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C0985A0-92ED-3D19-625F-0ECEC9D2AA8B}"/>
              </a:ext>
            </a:extLst>
          </p:cNvPr>
          <p:cNvSpPr/>
          <p:nvPr/>
        </p:nvSpPr>
        <p:spPr bwMode="auto">
          <a:xfrm>
            <a:off x="784699" y="714383"/>
            <a:ext cx="2941149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Hiragino Kaku Gothic Pro W3" panose="020B0300000000000000" pitchFamily="34" charset="-128"/>
                <a:cs typeface="Al Bayan Plain" pitchFamily="2" charset="-78"/>
              </a:rPr>
              <a:t>First </a:t>
            </a:r>
            <a:r>
              <a:rPr lang="en-US" altLang="ja-JP" dirty="0">
                <a:latin typeface="Chalkboard" panose="03050602040202020205" pitchFamily="66" charset="0"/>
                <a:ea typeface="Hiragino Kaku Gothic Pro W3" panose="020B0300000000000000" pitchFamily="34" charset="-128"/>
                <a:cs typeface="Al Bayan Plain" pitchFamily="2" charset="-78"/>
              </a:rPr>
              <a:t>s</a:t>
            </a:r>
            <a:r>
              <a:rPr kumimoji="1" lang="en-US" altLang="ja-JP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Hiragino Kaku Gothic Pro W3" panose="020B0300000000000000" pitchFamily="34" charset="-128"/>
                <a:cs typeface="Al Bayan Plain" pitchFamily="2" charset="-78"/>
              </a:rPr>
              <a:t>tar formation</a:t>
            </a:r>
            <a:endParaRPr kumimoji="1" lang="ja-JP" altLang="en-US" sz="2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Hiragino Kaku Gothic Pro W3" panose="020B0300000000000000" pitchFamily="34" charset="-128"/>
              <a:cs typeface="Al Bayan Plain" pitchFamily="2" charset="-7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9AA826C-D44D-4B50-874E-DDF6026F3154}"/>
              </a:ext>
            </a:extLst>
          </p:cNvPr>
          <p:cNvSpPr/>
          <p:nvPr/>
        </p:nvSpPr>
        <p:spPr bwMode="auto">
          <a:xfrm>
            <a:off x="4950043" y="681770"/>
            <a:ext cx="345227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MBH</a:t>
            </a:r>
            <a:r>
              <a:rPr lang="en-US" altLang="ja-JP" dirty="0">
                <a:solidFill>
                  <a:schemeClr val="tx1"/>
                </a:solidFill>
                <a:latin typeface="Chalkboard" panose="03050602040202020205" pitchFamily="66" charset="0"/>
                <a:ea typeface="ＭＳ Ｐゴシック" pitchFamily="50" charset="-128"/>
              </a:rPr>
              <a:t> </a:t>
            </a: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formation/Growth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D27C1248-E44E-D2F7-BA4C-31A1BDC5CAA8}"/>
              </a:ext>
            </a:extLst>
          </p:cNvPr>
          <p:cNvSpPr/>
          <p:nvPr/>
        </p:nvSpPr>
        <p:spPr bwMode="auto">
          <a:xfrm>
            <a:off x="4554721" y="1870416"/>
            <a:ext cx="2321535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First/Dwarf GF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4CD53BD-3194-5269-F384-CC6E6F3210C3}"/>
              </a:ext>
            </a:extLst>
          </p:cNvPr>
          <p:cNvSpPr/>
          <p:nvPr/>
        </p:nvSpPr>
        <p:spPr bwMode="auto">
          <a:xfrm>
            <a:off x="4107248" y="4797528"/>
            <a:ext cx="3489088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Galaxy formation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29D3D69-F0B5-FDD3-B412-C1ABDDF00CBF}"/>
              </a:ext>
            </a:extLst>
          </p:cNvPr>
          <p:cNvSpPr/>
          <p:nvPr/>
        </p:nvSpPr>
        <p:spPr bwMode="auto">
          <a:xfrm>
            <a:off x="5122598" y="3134246"/>
            <a:ext cx="1894275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tx1"/>
                </a:solidFill>
                <a:latin typeface="Chalkboard" panose="03050602040202020205" pitchFamily="66" charset="0"/>
                <a:ea typeface="ＭＳ Ｐゴシック" pitchFamily="50" charset="-128"/>
              </a:rPr>
              <a:t>R</a:t>
            </a: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eionization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EFE55D4B-35A7-0051-4A6B-0A2E4867014C}"/>
              </a:ext>
            </a:extLst>
          </p:cNvPr>
          <p:cNvSpPr/>
          <p:nvPr/>
        </p:nvSpPr>
        <p:spPr bwMode="auto">
          <a:xfrm>
            <a:off x="1037133" y="4742779"/>
            <a:ext cx="1745052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Fossil stars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B239C6C-2198-8DDB-AB32-7E362D8ECA58}"/>
              </a:ext>
            </a:extLst>
          </p:cNvPr>
          <p:cNvSpPr/>
          <p:nvPr/>
        </p:nvSpPr>
        <p:spPr bwMode="auto">
          <a:xfrm>
            <a:off x="93574" y="2641702"/>
            <a:ext cx="188532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tx1"/>
                </a:solidFill>
                <a:latin typeface="Chalkboard" panose="03050602040202020205" pitchFamily="66" charset="0"/>
              </a:rPr>
              <a:t>GW sources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B9C2F41-7579-FBAE-7F46-A97828397451}"/>
              </a:ext>
            </a:extLst>
          </p:cNvPr>
          <p:cNvSpPr/>
          <p:nvPr/>
        </p:nvSpPr>
        <p:spPr bwMode="auto">
          <a:xfrm>
            <a:off x="1589814" y="5694127"/>
            <a:ext cx="2353823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Present-da</a:t>
            </a:r>
            <a:r>
              <a:rPr lang="en-US" altLang="ja-JP" dirty="0">
                <a:solidFill>
                  <a:schemeClr val="tx1"/>
                </a:solidFill>
                <a:latin typeface="Chalkboard" panose="03050602040202020205" pitchFamily="66" charset="0"/>
              </a:rPr>
              <a:t>y SF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pic>
        <p:nvPicPr>
          <p:cNvPr id="14" name="図 13" descr="衛星のcg&#10;&#10;自動的に生成された説明">
            <a:extLst>
              <a:ext uri="{FF2B5EF4-FFF2-40B4-BE49-F238E27FC236}">
                <a16:creationId xmlns:a16="http://schemas.microsoft.com/office/drawing/2014/main" id="{09250C4E-8D6B-E51D-DEBA-F62A5C5F1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72" y="1935984"/>
            <a:ext cx="1754780" cy="1217414"/>
          </a:xfrm>
          <a:prstGeom prst="rect">
            <a:avLst/>
          </a:prstGeom>
        </p:spPr>
      </p:pic>
      <p:sp>
        <p:nvSpPr>
          <p:cNvPr id="2" name="角丸四角形 1">
            <a:extLst>
              <a:ext uri="{FF2B5EF4-FFF2-40B4-BE49-F238E27FC236}">
                <a16:creationId xmlns:a16="http://schemas.microsoft.com/office/drawing/2014/main" id="{F482CD03-3BA0-6F01-5361-E47CF7688066}"/>
              </a:ext>
            </a:extLst>
          </p:cNvPr>
          <p:cNvSpPr/>
          <p:nvPr/>
        </p:nvSpPr>
        <p:spPr bwMode="auto">
          <a:xfrm>
            <a:off x="1087354" y="1880180"/>
            <a:ext cx="3196614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Low-Z </a:t>
            </a:r>
            <a:r>
              <a:rPr lang="en-US" altLang="ja-JP" dirty="0">
                <a:latin typeface="Chalkboard" panose="03050602040202020205" pitchFamily="66" charset="0"/>
              </a:rPr>
              <a:t>s</a:t>
            </a: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tar formation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B40FB4-EC8C-4D1F-FF84-D88535C3B018}"/>
              </a:ext>
            </a:extLst>
          </p:cNvPr>
          <p:cNvSpPr txBox="1"/>
          <p:nvPr/>
        </p:nvSpPr>
        <p:spPr>
          <a:xfrm>
            <a:off x="2374092" y="2925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杉村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E5ECA2-A621-A031-E94E-280F3BC9DE50}"/>
              </a:ext>
            </a:extLst>
          </p:cNvPr>
          <p:cNvSpPr txBox="1"/>
          <p:nvPr/>
        </p:nvSpPr>
        <p:spPr>
          <a:xfrm>
            <a:off x="3573655" y="11662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松田</a:t>
            </a:r>
            <a:endParaRPr kumimoji="1" lang="ja-JP" altLang="en-US" sz="200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69FB34-4B3B-53C1-86C0-5C322C925AF1}"/>
              </a:ext>
            </a:extLst>
          </p:cNvPr>
          <p:cNvSpPr txBox="1"/>
          <p:nvPr/>
        </p:nvSpPr>
        <p:spPr>
          <a:xfrm>
            <a:off x="3224841" y="15340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石田</a:t>
            </a:r>
            <a:endParaRPr kumimoji="1" lang="ja-JP" altLang="en-US" sz="200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6C8317-028C-C44E-DF02-93DD57E06843}"/>
              </a:ext>
            </a:extLst>
          </p:cNvPr>
          <p:cNvSpPr txBox="1"/>
          <p:nvPr/>
        </p:nvSpPr>
        <p:spPr>
          <a:xfrm>
            <a:off x="5175770" y="25649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大内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8AAB08-6CF2-224D-3FFE-E2FBAE500308}"/>
              </a:ext>
            </a:extLst>
          </p:cNvPr>
          <p:cNvSpPr txBox="1"/>
          <p:nvPr/>
        </p:nvSpPr>
        <p:spPr>
          <a:xfrm>
            <a:off x="4325584" y="27735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清田</a:t>
            </a:r>
            <a:endParaRPr kumimoji="1" lang="ja-JP" altLang="en-US" sz="200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537165-7542-0E6B-BD7B-A7DB612435D1}"/>
              </a:ext>
            </a:extLst>
          </p:cNvPr>
          <p:cNvSpPr txBox="1"/>
          <p:nvPr/>
        </p:nvSpPr>
        <p:spPr>
          <a:xfrm>
            <a:off x="6157844" y="25649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影浦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56BCCE-E974-2C3D-0349-D770553740DE}"/>
              </a:ext>
            </a:extLst>
          </p:cNvPr>
          <p:cNvSpPr txBox="1"/>
          <p:nvPr/>
        </p:nvSpPr>
        <p:spPr>
          <a:xfrm>
            <a:off x="3832641" y="242733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豊浦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9F38D2F-0EB0-A3ED-855A-6C85286167FE}"/>
              </a:ext>
            </a:extLst>
          </p:cNvPr>
          <p:cNvSpPr txBox="1"/>
          <p:nvPr/>
        </p:nvSpPr>
        <p:spPr>
          <a:xfrm>
            <a:off x="4378429" y="42530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藤井</a:t>
            </a:r>
            <a:endParaRPr kumimoji="1" lang="ja-JP" altLang="en-US" sz="200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728983-669C-7AA7-E4F9-611049123CBE}"/>
              </a:ext>
            </a:extLst>
          </p:cNvPr>
          <p:cNvSpPr txBox="1"/>
          <p:nvPr/>
        </p:nvSpPr>
        <p:spPr>
          <a:xfrm>
            <a:off x="4788024" y="562117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前田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744E985-5A9A-E3D2-FE47-477B5547B996}"/>
              </a:ext>
            </a:extLst>
          </p:cNvPr>
          <p:cNvSpPr txBox="1"/>
          <p:nvPr/>
        </p:nvSpPr>
        <p:spPr>
          <a:xfrm>
            <a:off x="1786141" y="1268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石山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13E595-0E10-67A2-D590-BD3C9B80AC1C}"/>
              </a:ext>
            </a:extLst>
          </p:cNvPr>
          <p:cNvSpPr txBox="1"/>
          <p:nvPr/>
        </p:nvSpPr>
        <p:spPr>
          <a:xfrm>
            <a:off x="3766614" y="3904281"/>
            <a:ext cx="548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Ma</a:t>
            </a:r>
            <a:endParaRPr kumimoji="1" lang="ja-JP" altLang="en-US" sz="200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2CB932-81A5-0652-67E1-42075D4662A7}"/>
              </a:ext>
            </a:extLst>
          </p:cNvPr>
          <p:cNvSpPr txBox="1"/>
          <p:nvPr/>
        </p:nvSpPr>
        <p:spPr>
          <a:xfrm>
            <a:off x="3075963" y="3875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服部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64E286-6D8E-0260-37DF-3726652824B8}"/>
              </a:ext>
            </a:extLst>
          </p:cNvPr>
          <p:cNvSpPr txBox="1"/>
          <p:nvPr/>
        </p:nvSpPr>
        <p:spPr>
          <a:xfrm>
            <a:off x="2433395" y="40947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松井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948A59-18AF-E7D9-DCC0-164C22CF981C}"/>
              </a:ext>
            </a:extLst>
          </p:cNvPr>
          <p:cNvSpPr txBox="1"/>
          <p:nvPr/>
        </p:nvSpPr>
        <p:spPr>
          <a:xfrm>
            <a:off x="1630081" y="41090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岡田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2FF0CD1-5FF6-EFB7-91F1-4E8B59CF1909}"/>
              </a:ext>
            </a:extLst>
          </p:cNvPr>
          <p:cNvSpPr txBox="1"/>
          <p:nvPr/>
        </p:nvSpPr>
        <p:spPr>
          <a:xfrm>
            <a:off x="1977538" y="27578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衣川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9AF68E7-62A3-5319-1DA5-FB115F0F9473}"/>
              </a:ext>
            </a:extLst>
          </p:cNvPr>
          <p:cNvSpPr txBox="1"/>
          <p:nvPr/>
        </p:nvSpPr>
        <p:spPr>
          <a:xfrm>
            <a:off x="6357070" y="134217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野村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C01A30-0E33-65BE-1DDC-13246115E2D2}"/>
              </a:ext>
            </a:extLst>
          </p:cNvPr>
          <p:cNvSpPr txBox="1"/>
          <p:nvPr/>
        </p:nvSpPr>
        <p:spPr>
          <a:xfrm>
            <a:off x="5410990" y="132067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尾上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FE12EA-0106-A277-D804-E2E568F52008}"/>
              </a:ext>
            </a:extLst>
          </p:cNvPr>
          <p:cNvSpPr txBox="1"/>
          <p:nvPr/>
        </p:nvSpPr>
        <p:spPr>
          <a:xfrm>
            <a:off x="5460217" y="3067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木村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23C79DA-9C26-2DD9-A55F-C295832EA7D7}"/>
              </a:ext>
            </a:extLst>
          </p:cNvPr>
          <p:cNvSpPr txBox="1"/>
          <p:nvPr/>
        </p:nvSpPr>
        <p:spPr>
          <a:xfrm>
            <a:off x="3938154" y="3356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喜友名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0805F6-E4CA-D707-0904-6DCF5B3381C5}"/>
              </a:ext>
            </a:extLst>
          </p:cNvPr>
          <p:cNvSpPr txBox="1"/>
          <p:nvPr/>
        </p:nvSpPr>
        <p:spPr>
          <a:xfrm>
            <a:off x="4090397" y="13407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大向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75611D-4AEA-8139-509A-D849191A1156}"/>
              </a:ext>
            </a:extLst>
          </p:cNvPr>
          <p:cNvSpPr txBox="1"/>
          <p:nvPr/>
        </p:nvSpPr>
        <p:spPr>
          <a:xfrm>
            <a:off x="2013555" y="337771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藤林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FA2CF6E-9D29-0EC6-A324-D673A1FAEE32}"/>
              </a:ext>
            </a:extLst>
          </p:cNvPr>
          <p:cNvSpPr txBox="1"/>
          <p:nvPr/>
        </p:nvSpPr>
        <p:spPr>
          <a:xfrm>
            <a:off x="2616126" y="336122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梅田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5DD8C4AF-DE79-BA18-F888-5830B79DF810}"/>
              </a:ext>
            </a:extLst>
          </p:cNvPr>
          <p:cNvSpPr/>
          <p:nvPr/>
        </p:nvSpPr>
        <p:spPr bwMode="auto">
          <a:xfrm>
            <a:off x="96876" y="3350270"/>
            <a:ext cx="1882836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tx1"/>
                </a:solidFill>
                <a:latin typeface="Chalkboard" panose="03050602040202020205" pitchFamily="66" charset="0"/>
                <a:ea typeface="ＭＳ Ｐゴシック" pitchFamily="50" charset="-128"/>
              </a:rPr>
              <a:t>Stellar </a:t>
            </a:r>
            <a:r>
              <a:rPr lang="en-US" altLang="ja-JP" dirty="0" err="1">
                <a:solidFill>
                  <a:schemeClr val="tx1"/>
                </a:solidFill>
                <a:latin typeface="Chalkboard" panose="03050602040202020205" pitchFamily="66" charset="0"/>
                <a:ea typeface="ＭＳ Ｐゴシック" pitchFamily="50" charset="-128"/>
              </a:rPr>
              <a:t>Evol</a:t>
            </a:r>
            <a:r>
              <a:rPr lang="en-US" altLang="ja-JP" dirty="0">
                <a:solidFill>
                  <a:schemeClr val="tx1"/>
                </a:solidFill>
                <a:latin typeface="Chalkboard" panose="03050602040202020205" pitchFamily="66" charset="0"/>
                <a:ea typeface="ＭＳ Ｐゴシック" pitchFamily="50" charset="-128"/>
              </a:rPr>
              <a:t>.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369FCE-99CB-ABDC-1D41-2C7DC8E5FCDC}"/>
              </a:ext>
            </a:extLst>
          </p:cNvPr>
          <p:cNvSpPr txBox="1"/>
          <p:nvPr/>
        </p:nvSpPr>
        <p:spPr>
          <a:xfrm>
            <a:off x="6008256" y="42210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福島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98BF4B7B-26BB-92A4-303C-EE11C566C312}"/>
              </a:ext>
            </a:extLst>
          </p:cNvPr>
          <p:cNvSpPr/>
          <p:nvPr/>
        </p:nvSpPr>
        <p:spPr bwMode="auto">
          <a:xfrm>
            <a:off x="6761572" y="4158622"/>
            <a:ext cx="848350" cy="5107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lkboard" panose="03050602040202020205" pitchFamily="66" charset="0"/>
                <a:ea typeface="ＭＳ Ｐゴシック" pitchFamily="50" charset="-128"/>
              </a:rPr>
              <a:t>GPU</a:t>
            </a: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board" panose="03050602040202020205" pitchFamily="66" charset="0"/>
              <a:ea typeface="ＭＳ Ｐゴシック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E9F810A-5DF6-F47E-A869-E17B1B654E2E}"/>
              </a:ext>
            </a:extLst>
          </p:cNvPr>
          <p:cNvSpPr txBox="1"/>
          <p:nvPr/>
        </p:nvSpPr>
        <p:spPr>
          <a:xfrm>
            <a:off x="2642431" y="27578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鈴口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24521C0-B66F-D3DD-6358-9276376BF297}"/>
              </a:ext>
            </a:extLst>
          </p:cNvPr>
          <p:cNvSpPr txBox="1"/>
          <p:nvPr/>
        </p:nvSpPr>
        <p:spPr>
          <a:xfrm>
            <a:off x="3998459" y="56293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町田</a:t>
            </a:r>
            <a:endParaRPr kumimoji="1" lang="ja-JP" altLang="en-US" sz="200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EBD3F3-F652-1D04-81F1-AD7724EF7D89}"/>
              </a:ext>
            </a:extLst>
          </p:cNvPr>
          <p:cNvSpPr txBox="1"/>
          <p:nvPr/>
        </p:nvSpPr>
        <p:spPr>
          <a:xfrm>
            <a:off x="4007163" y="60212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大山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9F998C-23CA-7C89-080D-AEE12CC621F2}"/>
              </a:ext>
            </a:extLst>
          </p:cNvPr>
          <p:cNvSpPr txBox="1"/>
          <p:nvPr/>
        </p:nvSpPr>
        <p:spPr>
          <a:xfrm>
            <a:off x="3219827" y="33541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水谷</a:t>
            </a:r>
            <a:endParaRPr kumimoji="1" lang="ja-JP" altLang="en-US" sz="200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1BB5CA4-C3EF-CFEE-E743-8A309D52CDC1}"/>
              </a:ext>
            </a:extLst>
          </p:cNvPr>
          <p:cNvSpPr txBox="1"/>
          <p:nvPr/>
        </p:nvSpPr>
        <p:spPr>
          <a:xfrm>
            <a:off x="807654" y="56288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定成</a:t>
            </a:r>
            <a:endParaRPr lang="en-US" altLang="ja-JP" sz="20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6734FBF-8FBA-6289-94D8-6AEC5D74CEF4}"/>
              </a:ext>
            </a:extLst>
          </p:cNvPr>
          <p:cNvSpPr txBox="1"/>
          <p:nvPr/>
        </p:nvSpPr>
        <p:spPr>
          <a:xfrm>
            <a:off x="7074577" y="6074125"/>
            <a:ext cx="2050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halkboard" panose="03050602040202020205" pitchFamily="66" charset="0"/>
              </a:rPr>
              <a:t>2024@</a:t>
            </a:r>
            <a:r>
              <a:rPr lang="ja-JP" altLang="en-US">
                <a:latin typeface="Klee Medium" panose="02020600000000000000" pitchFamily="18" charset="-128"/>
                <a:ea typeface="Klee Medium" panose="02020600000000000000" pitchFamily="18" charset="-128"/>
              </a:rPr>
              <a:t>信州大</a:t>
            </a:r>
            <a:endParaRPr kumimoji="1" lang="ja-JP" altLang="en-US">
              <a:latin typeface="Klee Medium" panose="02020600000000000000" pitchFamily="18" charset="-128"/>
              <a:ea typeface="Klee Medium" panose="02020600000000000000" pitchFamily="18" charset="-128"/>
            </a:endParaRPr>
          </a:p>
        </p:txBody>
      </p:sp>
      <p:pic>
        <p:nvPicPr>
          <p:cNvPr id="43" name="図 42" descr="ヘルメット, テーブル, 食品, 座る が含まれている画像&#10;&#10;自動的に生成された説明">
            <a:extLst>
              <a:ext uri="{FF2B5EF4-FFF2-40B4-BE49-F238E27FC236}">
                <a16:creationId xmlns:a16="http://schemas.microsoft.com/office/drawing/2014/main" id="{76BF9B06-6528-B772-16EE-237557C05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05" y="4531899"/>
            <a:ext cx="958423" cy="9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456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708AC-A62C-5711-A6D9-A97F207D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99392"/>
            <a:ext cx="7772400" cy="1143000"/>
          </a:xfrm>
        </p:spPr>
        <p:txBody>
          <a:bodyPr/>
          <a:lstStyle/>
          <a:p>
            <a:r>
              <a:rPr lang="ja-JP" altLang="en-US"/>
              <a:t>展望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06A495-8032-9FEB-758C-F3BA65DE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544616"/>
          </a:xfrm>
        </p:spPr>
        <p:txBody>
          <a:bodyPr/>
          <a:lstStyle/>
          <a:p>
            <a:r>
              <a:rPr kumimoji="1" lang="ja-JP" altLang="en-US" sz="2400"/>
              <a:t>初代星形成</a:t>
            </a:r>
            <a:endParaRPr kumimoji="1" lang="en-US" altLang="ja-JP" sz="2400" dirty="0"/>
          </a:p>
          <a:p>
            <a:pPr lvl="1"/>
            <a:r>
              <a:rPr kumimoji="1" lang="ja-JP" altLang="en-US" sz="2000"/>
              <a:t>星を分解して</a:t>
            </a:r>
            <a:r>
              <a:rPr kumimoji="1" lang="en-US" altLang="ja-JP" sz="2000" dirty="0"/>
              <a:t>KH</a:t>
            </a:r>
            <a:r>
              <a:rPr kumimoji="1" lang="ja-JP" altLang="en-US" sz="2000"/>
              <a:t>後の進化を調べる（</a:t>
            </a:r>
            <a:r>
              <a:rPr kumimoji="1" lang="en-US" altLang="ja-JP" sz="2000" dirty="0"/>
              <a:t>HD, RMHD</a:t>
            </a:r>
            <a:r>
              <a:rPr kumimoji="1" lang="ja-JP" altLang="en-US" sz="2000"/>
              <a:t>）</a:t>
            </a:r>
            <a:endParaRPr kumimoji="1" lang="en-US" altLang="ja-JP" sz="2000" dirty="0"/>
          </a:p>
          <a:p>
            <a:pPr lvl="2"/>
            <a:r>
              <a:rPr lang="en-US" altLang="ja-JP" sz="1800" dirty="0"/>
              <a:t>Contact binary, GW source</a:t>
            </a:r>
            <a:r>
              <a:rPr lang="ja-JP" altLang="en-US" sz="1800"/>
              <a:t>　</a:t>
            </a:r>
            <a:r>
              <a:rPr lang="en-US" altLang="ja-JP" sz="1800"/>
              <a:t>?</a:t>
            </a:r>
            <a:endParaRPr kumimoji="1" lang="en-US" altLang="ja-JP" sz="1800" dirty="0"/>
          </a:p>
          <a:p>
            <a:pPr lvl="1"/>
            <a:r>
              <a:rPr lang="ja-JP" altLang="en-US" sz="2000"/>
              <a:t>十分高分解能で可能な限り長い計算を沢山（</a:t>
            </a:r>
            <a:r>
              <a:rPr lang="en-US" altLang="ja-JP" sz="2000" dirty="0"/>
              <a:t>sink/no sink HD, RMHD</a:t>
            </a:r>
            <a:r>
              <a:rPr lang="ja-JP" altLang="en-US" sz="2000"/>
              <a:t>）</a:t>
            </a:r>
            <a:endParaRPr lang="en-US" altLang="ja-JP" sz="2000" dirty="0"/>
          </a:p>
          <a:p>
            <a:pPr lvl="2"/>
            <a:r>
              <a:rPr kumimoji="1" lang="en-US" altLang="ja-JP" sz="1800" dirty="0"/>
              <a:t>IMF</a:t>
            </a:r>
          </a:p>
          <a:p>
            <a:r>
              <a:rPr lang="ja-JP" altLang="en-US" sz="2400"/>
              <a:t>初代銀河（</a:t>
            </a:r>
            <a:r>
              <a:rPr lang="en-US" altLang="ja-JP" sz="2400" dirty="0"/>
              <a:t>BH</a:t>
            </a:r>
            <a:r>
              <a:rPr lang="ja-JP" altLang="en-US" sz="2400"/>
              <a:t>）形成</a:t>
            </a:r>
            <a:endParaRPr lang="en-US" altLang="ja-JP" sz="2400" dirty="0"/>
          </a:p>
          <a:p>
            <a:pPr lvl="1"/>
            <a:r>
              <a:rPr lang="en-US" altLang="ja-JP" sz="2000" dirty="0"/>
              <a:t>JWST</a:t>
            </a:r>
            <a:r>
              <a:rPr lang="ja-JP" altLang="en-US" sz="2000"/>
              <a:t>の銀河と比較する系統的・自己整合的な理論研究</a:t>
            </a:r>
            <a:endParaRPr lang="en-US" altLang="ja-JP" sz="2000" dirty="0"/>
          </a:p>
          <a:p>
            <a:pPr lvl="2"/>
            <a:r>
              <a:rPr lang="en-US" altLang="ja-JP" sz="1800" dirty="0"/>
              <a:t>Cluster formation, Low-metal, Feedback </a:t>
            </a:r>
          </a:p>
          <a:p>
            <a:pPr lvl="2"/>
            <a:r>
              <a:rPr lang="ja-JP" altLang="en-US" sz="1800"/>
              <a:t>→　</a:t>
            </a:r>
            <a:r>
              <a:rPr lang="en-US" altLang="ja-JP" sz="1800" dirty="0"/>
              <a:t>LRD, high-z LF excess, N rich galaxy….</a:t>
            </a:r>
          </a:p>
          <a:p>
            <a:r>
              <a:rPr lang="ja-JP" altLang="en-US" sz="2400"/>
              <a:t>銀河考古学</a:t>
            </a:r>
            <a:r>
              <a:rPr lang="en-US" altLang="ja-JP" sz="2400" dirty="0"/>
              <a:t>/</a:t>
            </a:r>
            <a:r>
              <a:rPr lang="ja-JP" altLang="en-US" sz="2400"/>
              <a:t>星進化</a:t>
            </a:r>
            <a:r>
              <a:rPr lang="en-US" altLang="ja-JP" sz="2400" dirty="0"/>
              <a:t>/GW</a:t>
            </a:r>
          </a:p>
          <a:p>
            <a:pPr lvl="1"/>
            <a:r>
              <a:rPr lang="en-US" altLang="ja-JP" sz="2000" dirty="0"/>
              <a:t>PISN</a:t>
            </a:r>
            <a:r>
              <a:rPr lang="ja-JP" altLang="en-US" sz="2000"/>
              <a:t>・</a:t>
            </a:r>
            <a:r>
              <a:rPr lang="en-US" altLang="ja-JP" sz="2000" dirty="0" err="1"/>
              <a:t>PopIII</a:t>
            </a:r>
            <a:r>
              <a:rPr lang="en-US" altLang="ja-JP" sz="2000" dirty="0"/>
              <a:t> survivor </a:t>
            </a:r>
            <a:r>
              <a:rPr lang="ja-JP" altLang="en-US" sz="2000"/>
              <a:t>探査　どれだけいないのか。</a:t>
            </a:r>
            <a:endParaRPr lang="en-US" altLang="ja-JP" sz="2000" dirty="0"/>
          </a:p>
          <a:p>
            <a:pPr lvl="2"/>
            <a:r>
              <a:rPr lang="en-US" altLang="ja-JP" sz="1800" dirty="0" err="1"/>
              <a:t>PopIII</a:t>
            </a:r>
            <a:r>
              <a:rPr lang="en-US" altLang="ja-JP" sz="1800" dirty="0"/>
              <a:t> IMF</a:t>
            </a:r>
            <a:r>
              <a:rPr lang="ja-JP" altLang="en-US" sz="1800"/>
              <a:t>への強い制限</a:t>
            </a:r>
            <a:endParaRPr lang="en-US" altLang="ja-JP" sz="1800" dirty="0"/>
          </a:p>
          <a:p>
            <a:pPr lvl="2"/>
            <a:r>
              <a:rPr lang="en-US" altLang="ja-JP" sz="1800" dirty="0"/>
              <a:t>Stream</a:t>
            </a:r>
            <a:r>
              <a:rPr lang="ja-JP" altLang="en-US" sz="1800"/>
              <a:t>の星々</a:t>
            </a:r>
            <a:endParaRPr lang="en-US" altLang="ja-JP" sz="1800" dirty="0"/>
          </a:p>
          <a:p>
            <a:pPr lvl="1"/>
            <a:r>
              <a:rPr lang="en-US" altLang="ja-JP" sz="2000" dirty="0"/>
              <a:t>JWST</a:t>
            </a:r>
            <a:r>
              <a:rPr lang="ja-JP" altLang="en-US" sz="2000"/>
              <a:t>からの</a:t>
            </a:r>
            <a:r>
              <a:rPr lang="en-US" altLang="ja-JP" sz="2000" dirty="0"/>
              <a:t>SFR</a:t>
            </a:r>
            <a:r>
              <a:rPr lang="ja-JP" altLang="en-US" sz="2000"/>
              <a:t>→</a:t>
            </a:r>
            <a:r>
              <a:rPr lang="en-US" altLang="ja-JP" sz="2000" dirty="0"/>
              <a:t>BBH</a:t>
            </a:r>
          </a:p>
          <a:p>
            <a:pPr lvl="1"/>
            <a:r>
              <a:rPr lang="en-US" altLang="ja-JP" sz="2000" dirty="0"/>
              <a:t>SMS</a:t>
            </a:r>
            <a:r>
              <a:rPr lang="ja-JP" altLang="en-US" sz="2000"/>
              <a:t>爆発を</a:t>
            </a:r>
            <a:r>
              <a:rPr lang="en-US" altLang="ja-JP" sz="2000" dirty="0"/>
              <a:t>JWST</a:t>
            </a:r>
            <a:r>
              <a:rPr lang="ja-JP" altLang="en-US" sz="2000"/>
              <a:t>で観測するストラテジ</a:t>
            </a:r>
            <a:r>
              <a:rPr lang="en-US" altLang="ja-JP" sz="2000" dirty="0"/>
              <a:t> </a:t>
            </a:r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lvl="1"/>
            <a:endParaRPr lang="en-US" altLang="ja-JP" sz="2000" dirty="0"/>
          </a:p>
          <a:p>
            <a:pPr lvl="1"/>
            <a:endParaRPr kumimoji="1" lang="en-US" altLang="ja-JP" sz="20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171839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memura\Pictures\日本地図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77788"/>
            <a:ext cx="7500937" cy="750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テキスト ボックス 5"/>
          <p:cNvSpPr txBox="1">
            <a:spLocks noChangeArrowheads="1"/>
          </p:cNvSpPr>
          <p:nvPr/>
        </p:nvSpPr>
        <p:spPr bwMode="auto">
          <a:xfrm>
            <a:off x="5672777" y="4314825"/>
            <a:ext cx="27895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筑波大</a:t>
            </a:r>
            <a:r>
              <a:rPr lang="en-US" altLang="ja-JP" sz="1600" b="1" dirty="0">
                <a:solidFill>
                  <a:srgbClr val="000000"/>
                </a:solidFill>
              </a:rPr>
              <a:t>(2000,2001,2003,2009)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34820" name="正方形/長方形 7"/>
          <p:cNvSpPr>
            <a:spLocks noChangeArrowheads="1"/>
          </p:cNvSpPr>
          <p:nvPr/>
        </p:nvSpPr>
        <p:spPr bwMode="auto">
          <a:xfrm>
            <a:off x="2195513" y="4857750"/>
            <a:ext cx="1404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0000"/>
                </a:solidFill>
              </a:rPr>
              <a:t>甲南大</a:t>
            </a:r>
            <a:r>
              <a:rPr lang="en-US" altLang="ja-JP" sz="1600" b="1">
                <a:solidFill>
                  <a:srgbClr val="000000"/>
                </a:solidFill>
              </a:rPr>
              <a:t>(2008)</a:t>
            </a:r>
            <a:r>
              <a:rPr lang="ja-JP" altLang="en-US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21" name="正方形/長方形 11"/>
          <p:cNvSpPr>
            <a:spLocks noChangeArrowheads="1"/>
          </p:cNvSpPr>
          <p:nvPr/>
        </p:nvSpPr>
        <p:spPr bwMode="auto">
          <a:xfrm>
            <a:off x="571500" y="5429250"/>
            <a:ext cx="1404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0000"/>
                </a:solidFill>
              </a:rPr>
              <a:t>長崎大</a:t>
            </a:r>
            <a:r>
              <a:rPr lang="en-US" altLang="ja-JP" sz="1600" b="1">
                <a:solidFill>
                  <a:srgbClr val="000000"/>
                </a:solidFill>
              </a:rPr>
              <a:t>(2010)</a:t>
            </a:r>
            <a:r>
              <a:rPr lang="ja-JP" altLang="en-US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22" name="正方形/長方形 12"/>
          <p:cNvSpPr>
            <a:spLocks noChangeArrowheads="1"/>
          </p:cNvSpPr>
          <p:nvPr/>
        </p:nvSpPr>
        <p:spPr bwMode="auto">
          <a:xfrm>
            <a:off x="2520766" y="5786438"/>
            <a:ext cx="14957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愛媛大</a:t>
            </a:r>
            <a:r>
              <a:rPr lang="en-US" altLang="ja-JP" sz="1600" b="1" dirty="0">
                <a:solidFill>
                  <a:srgbClr val="000000"/>
                </a:solidFill>
              </a:rPr>
              <a:t>(2011a)</a:t>
            </a:r>
            <a:r>
              <a:rPr lang="ja-JP" altLang="en-US" sz="16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23" name="正方形/長方形 14"/>
          <p:cNvSpPr>
            <a:spLocks noChangeArrowheads="1"/>
          </p:cNvSpPr>
          <p:nvPr/>
        </p:nvSpPr>
        <p:spPr bwMode="auto">
          <a:xfrm>
            <a:off x="3779912" y="4725144"/>
            <a:ext cx="1300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  京大</a:t>
            </a:r>
            <a:r>
              <a:rPr lang="en-US" altLang="ja-JP" sz="1600" b="1" dirty="0">
                <a:solidFill>
                  <a:srgbClr val="000000"/>
                </a:solidFill>
              </a:rPr>
              <a:t>(2012)</a:t>
            </a:r>
            <a:r>
              <a:rPr lang="ja-JP" altLang="en-US" sz="1600" b="1" dirty="0">
                <a:solidFill>
                  <a:srgbClr val="000000"/>
                </a:solidFill>
              </a:rPr>
              <a:t> </a:t>
            </a:r>
            <a:endParaRPr lang="en-US" altLang="ja-JP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FS IV</a:t>
            </a:r>
            <a:endParaRPr lang="ja-JP" altLang="en-US" sz="1600" b="1" dirty="0">
              <a:solidFill>
                <a:srgbClr val="000000"/>
              </a:solidFill>
            </a:endParaRPr>
          </a:p>
        </p:txBody>
      </p:sp>
      <p:sp>
        <p:nvSpPr>
          <p:cNvPr id="34824" name="正方形/長方形 12"/>
          <p:cNvSpPr>
            <a:spLocks noChangeArrowheads="1"/>
          </p:cNvSpPr>
          <p:nvPr/>
        </p:nvSpPr>
        <p:spPr bwMode="auto">
          <a:xfrm>
            <a:off x="5490617" y="4531023"/>
            <a:ext cx="1817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0000"/>
                </a:solidFill>
              </a:rPr>
              <a:t>国立天文台</a:t>
            </a:r>
            <a:r>
              <a:rPr lang="en-US" altLang="ja-JP" sz="1600" b="1" dirty="0">
                <a:solidFill>
                  <a:srgbClr val="000000"/>
                </a:solidFill>
              </a:rPr>
              <a:t>(2006)</a:t>
            </a:r>
            <a:r>
              <a:rPr lang="ja-JP" altLang="en-US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25" name="正方形/長方形 12"/>
          <p:cNvSpPr>
            <a:spLocks noChangeArrowheads="1"/>
          </p:cNvSpPr>
          <p:nvPr/>
        </p:nvSpPr>
        <p:spPr bwMode="auto">
          <a:xfrm>
            <a:off x="5864225" y="3407182"/>
            <a:ext cx="2020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東北大</a:t>
            </a:r>
            <a:r>
              <a:rPr lang="en-US" altLang="ja-JP" sz="1600" b="1" dirty="0">
                <a:solidFill>
                  <a:srgbClr val="000000"/>
                </a:solidFill>
              </a:rPr>
              <a:t>(2015a</a:t>
            </a:r>
            <a:r>
              <a:rPr lang="en-US" altLang="ja-JP" sz="1600" b="1" dirty="0"/>
              <a:t>, 2020</a:t>
            </a:r>
            <a:r>
              <a:rPr lang="en-US" altLang="ja-JP" sz="1600" b="1" dirty="0">
                <a:solidFill>
                  <a:srgbClr val="000000"/>
                </a:solidFill>
              </a:rPr>
              <a:t>)</a:t>
            </a:r>
            <a:r>
              <a:rPr lang="ja-JP" altLang="en-US" sz="16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26" name="正方形/長方形 12"/>
          <p:cNvSpPr>
            <a:spLocks noChangeArrowheads="1"/>
          </p:cNvSpPr>
          <p:nvPr/>
        </p:nvSpPr>
        <p:spPr bwMode="auto">
          <a:xfrm>
            <a:off x="657780" y="5143500"/>
            <a:ext cx="15070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九州大</a:t>
            </a:r>
            <a:r>
              <a:rPr lang="en-US" altLang="ja-JP" sz="1600" b="1" dirty="0">
                <a:solidFill>
                  <a:srgbClr val="000000"/>
                </a:solidFill>
              </a:rPr>
              <a:t>(2011b)</a:t>
            </a:r>
            <a:r>
              <a:rPr lang="ja-JP" altLang="en-US" sz="16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27" name="正方形/長方形 12"/>
          <p:cNvSpPr>
            <a:spLocks noChangeArrowheads="1"/>
          </p:cNvSpPr>
          <p:nvPr/>
        </p:nvSpPr>
        <p:spPr bwMode="auto">
          <a:xfrm>
            <a:off x="482600" y="6186488"/>
            <a:ext cx="1612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0000"/>
                </a:solidFill>
              </a:rPr>
              <a:t>鹿児島大</a:t>
            </a:r>
            <a:r>
              <a:rPr lang="en-US" altLang="ja-JP" sz="1600" b="1">
                <a:solidFill>
                  <a:srgbClr val="000000"/>
                </a:solidFill>
              </a:rPr>
              <a:t>(2014)</a:t>
            </a:r>
            <a:r>
              <a:rPr lang="ja-JP" altLang="en-US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28" name="円/楕円 10"/>
          <p:cNvSpPr>
            <a:spLocks noChangeArrowheads="1"/>
          </p:cNvSpPr>
          <p:nvPr/>
        </p:nvSpPr>
        <p:spPr bwMode="auto">
          <a:xfrm>
            <a:off x="5799138" y="1268413"/>
            <a:ext cx="141287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29" name="正方形/長方形 12"/>
          <p:cNvSpPr>
            <a:spLocks noChangeArrowheads="1"/>
          </p:cNvSpPr>
          <p:nvPr/>
        </p:nvSpPr>
        <p:spPr bwMode="auto">
          <a:xfrm>
            <a:off x="5580112" y="980728"/>
            <a:ext cx="1665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0000"/>
                </a:solidFill>
              </a:rPr>
              <a:t>北大</a:t>
            </a:r>
            <a:r>
              <a:rPr lang="en-US" altLang="ja-JP" sz="1600" b="1" dirty="0">
                <a:solidFill>
                  <a:srgbClr val="000000"/>
                </a:solidFill>
              </a:rPr>
              <a:t>(2013,2023)</a:t>
            </a:r>
            <a:r>
              <a:rPr lang="ja-JP" altLang="en-US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30" name="円/楕円 10"/>
          <p:cNvSpPr>
            <a:spLocks noChangeArrowheads="1"/>
          </p:cNvSpPr>
          <p:nvPr/>
        </p:nvSpPr>
        <p:spPr bwMode="auto">
          <a:xfrm>
            <a:off x="5724525" y="3433763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31" name="円/楕円 10"/>
          <p:cNvSpPr>
            <a:spLocks noChangeArrowheads="1"/>
          </p:cNvSpPr>
          <p:nvPr/>
        </p:nvSpPr>
        <p:spPr bwMode="auto">
          <a:xfrm>
            <a:off x="5583238" y="4414838"/>
            <a:ext cx="141287" cy="138112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32" name="円/楕円 10"/>
          <p:cNvSpPr>
            <a:spLocks noChangeArrowheads="1"/>
          </p:cNvSpPr>
          <p:nvPr/>
        </p:nvSpPr>
        <p:spPr bwMode="auto">
          <a:xfrm>
            <a:off x="5289550" y="4652963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33" name="円/楕円 10"/>
          <p:cNvSpPr>
            <a:spLocks noChangeArrowheads="1"/>
          </p:cNvSpPr>
          <p:nvPr/>
        </p:nvSpPr>
        <p:spPr bwMode="auto">
          <a:xfrm>
            <a:off x="3825875" y="4911725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34" name="円/楕円 10"/>
          <p:cNvSpPr>
            <a:spLocks noChangeArrowheads="1"/>
          </p:cNvSpPr>
          <p:nvPr/>
        </p:nvSpPr>
        <p:spPr bwMode="auto">
          <a:xfrm>
            <a:off x="3492500" y="4951413"/>
            <a:ext cx="139700" cy="138112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35" name="円/楕円 10"/>
          <p:cNvSpPr>
            <a:spLocks noChangeArrowheads="1"/>
          </p:cNvSpPr>
          <p:nvPr/>
        </p:nvSpPr>
        <p:spPr bwMode="auto">
          <a:xfrm>
            <a:off x="2632075" y="5589240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36" name="円/楕円 10"/>
          <p:cNvSpPr>
            <a:spLocks noChangeArrowheads="1"/>
          </p:cNvSpPr>
          <p:nvPr/>
        </p:nvSpPr>
        <p:spPr bwMode="auto">
          <a:xfrm>
            <a:off x="1906588" y="5486400"/>
            <a:ext cx="139700" cy="138113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37" name="円/楕円 10"/>
          <p:cNvSpPr>
            <a:spLocks noChangeArrowheads="1"/>
          </p:cNvSpPr>
          <p:nvPr/>
        </p:nvSpPr>
        <p:spPr bwMode="auto">
          <a:xfrm>
            <a:off x="1692275" y="5735638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38" name="円/楕円 10"/>
          <p:cNvSpPr>
            <a:spLocks noChangeArrowheads="1"/>
          </p:cNvSpPr>
          <p:nvPr/>
        </p:nvSpPr>
        <p:spPr bwMode="auto">
          <a:xfrm>
            <a:off x="1768475" y="6467475"/>
            <a:ext cx="139700" cy="138113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4839" name="正方形/長方形 12"/>
          <p:cNvSpPr>
            <a:spLocks noChangeArrowheads="1"/>
          </p:cNvSpPr>
          <p:nvPr/>
        </p:nvSpPr>
        <p:spPr bwMode="auto">
          <a:xfrm>
            <a:off x="5421313" y="4747047"/>
            <a:ext cx="1311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東大</a:t>
            </a:r>
            <a:r>
              <a:rPr lang="en-US" altLang="ja-JP" sz="1600" b="1" dirty="0"/>
              <a:t>(2015b)</a:t>
            </a:r>
            <a:r>
              <a:rPr lang="ja-JP" altLang="en-US" sz="1600" b="1"/>
              <a:t> </a:t>
            </a:r>
          </a:p>
        </p:txBody>
      </p:sp>
      <p:sp>
        <p:nvSpPr>
          <p:cNvPr id="34840" name="円/楕円 10"/>
          <p:cNvSpPr>
            <a:spLocks noChangeArrowheads="1"/>
          </p:cNvSpPr>
          <p:nvPr/>
        </p:nvSpPr>
        <p:spPr bwMode="auto">
          <a:xfrm>
            <a:off x="5364163" y="4724400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25" name="正方形/長方形 12"/>
          <p:cNvSpPr>
            <a:spLocks noChangeArrowheads="1"/>
          </p:cNvSpPr>
          <p:nvPr/>
        </p:nvSpPr>
        <p:spPr bwMode="auto">
          <a:xfrm>
            <a:off x="3054543" y="4025900"/>
            <a:ext cx="1404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金沢大</a:t>
            </a:r>
            <a:r>
              <a:rPr lang="en-US" altLang="ja-JP" sz="1600" b="1" dirty="0"/>
              <a:t>(2016)</a:t>
            </a:r>
            <a:r>
              <a:rPr lang="ja-JP" altLang="en-US" sz="1600" b="1" dirty="0"/>
              <a:t> </a:t>
            </a:r>
          </a:p>
        </p:txBody>
      </p:sp>
      <p:sp>
        <p:nvSpPr>
          <p:cNvPr id="26" name="円/楕円 10"/>
          <p:cNvSpPr>
            <a:spLocks noChangeArrowheads="1"/>
          </p:cNvSpPr>
          <p:nvPr/>
        </p:nvSpPr>
        <p:spPr bwMode="auto">
          <a:xfrm>
            <a:off x="4208463" y="4294188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27" name="正方形/長方形 12"/>
          <p:cNvSpPr>
            <a:spLocks noChangeArrowheads="1"/>
          </p:cNvSpPr>
          <p:nvPr/>
        </p:nvSpPr>
        <p:spPr bwMode="auto">
          <a:xfrm>
            <a:off x="2014923" y="5328613"/>
            <a:ext cx="1404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呉高専</a:t>
            </a:r>
            <a:r>
              <a:rPr lang="en-US" altLang="ja-JP" sz="1600" b="1" dirty="0"/>
              <a:t>(2018)</a:t>
            </a:r>
            <a:r>
              <a:rPr lang="ja-JP" altLang="en-US" sz="1600" b="1" dirty="0"/>
              <a:t> </a:t>
            </a:r>
          </a:p>
        </p:txBody>
      </p:sp>
      <p:sp>
        <p:nvSpPr>
          <p:cNvPr id="28" name="円/楕円 10"/>
          <p:cNvSpPr>
            <a:spLocks noChangeArrowheads="1"/>
          </p:cNvSpPr>
          <p:nvPr/>
        </p:nvSpPr>
        <p:spPr bwMode="auto">
          <a:xfrm>
            <a:off x="2647349" y="5180013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29" name="正方形/長方形 12"/>
          <p:cNvSpPr>
            <a:spLocks noChangeArrowheads="1"/>
          </p:cNvSpPr>
          <p:nvPr/>
        </p:nvSpPr>
        <p:spPr bwMode="auto">
          <a:xfrm>
            <a:off x="5414798" y="4016584"/>
            <a:ext cx="1518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 茨城大</a:t>
            </a:r>
            <a:r>
              <a:rPr lang="en-US" altLang="ja-JP" sz="1600" b="1" dirty="0"/>
              <a:t>(2018b)</a:t>
            </a:r>
            <a:endParaRPr lang="ja-JP" altLang="en-US" sz="1600" b="1" dirty="0"/>
          </a:p>
        </p:txBody>
      </p:sp>
      <p:sp>
        <p:nvSpPr>
          <p:cNvPr id="30" name="円/楕円 10"/>
          <p:cNvSpPr>
            <a:spLocks noChangeArrowheads="1"/>
          </p:cNvSpPr>
          <p:nvPr/>
        </p:nvSpPr>
        <p:spPr bwMode="auto">
          <a:xfrm>
            <a:off x="5654675" y="4285288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3" name="正方形/長方形 12"/>
          <p:cNvSpPr>
            <a:spLocks noChangeArrowheads="1"/>
          </p:cNvSpPr>
          <p:nvPr/>
        </p:nvSpPr>
        <p:spPr bwMode="auto">
          <a:xfrm>
            <a:off x="3206610" y="5517232"/>
            <a:ext cx="1404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 徳島大</a:t>
            </a:r>
            <a:r>
              <a:rPr lang="en-US" altLang="ja-JP" sz="1600" b="1" dirty="0"/>
              <a:t>(2022)</a:t>
            </a:r>
            <a:endParaRPr lang="ja-JP" altLang="en-US" sz="1600" b="1" dirty="0"/>
          </a:p>
        </p:txBody>
      </p:sp>
      <p:sp>
        <p:nvSpPr>
          <p:cNvPr id="35" name="正方形/長方形 12"/>
          <p:cNvSpPr>
            <a:spLocks noChangeArrowheads="1"/>
          </p:cNvSpPr>
          <p:nvPr/>
        </p:nvSpPr>
        <p:spPr bwMode="auto">
          <a:xfrm>
            <a:off x="4469855" y="4974223"/>
            <a:ext cx="11977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/>
              <a:t>名大</a:t>
            </a:r>
            <a:r>
              <a:rPr lang="en-US" altLang="ja-JP" sz="1600" b="1" dirty="0"/>
              <a:t>(2019)</a:t>
            </a:r>
            <a:r>
              <a:rPr lang="ja-JP" altLang="en-US" sz="1600" b="1" dirty="0"/>
              <a:t> </a:t>
            </a:r>
          </a:p>
        </p:txBody>
      </p:sp>
      <p:sp>
        <p:nvSpPr>
          <p:cNvPr id="36" name="円/楕円 10"/>
          <p:cNvSpPr>
            <a:spLocks noChangeArrowheads="1"/>
          </p:cNvSpPr>
          <p:nvPr/>
        </p:nvSpPr>
        <p:spPr bwMode="auto">
          <a:xfrm>
            <a:off x="4355949" y="5023435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9" name="円/楕円 10"/>
          <p:cNvSpPr>
            <a:spLocks noChangeArrowheads="1"/>
          </p:cNvSpPr>
          <p:nvPr/>
        </p:nvSpPr>
        <p:spPr bwMode="auto">
          <a:xfrm>
            <a:off x="3311477" y="5444280"/>
            <a:ext cx="139700" cy="139700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2" name="円/楕円 10">
            <a:extLst>
              <a:ext uri="{FF2B5EF4-FFF2-40B4-BE49-F238E27FC236}">
                <a16:creationId xmlns:a16="http://schemas.microsoft.com/office/drawing/2014/main" id="{FAF63349-FE79-4810-1898-4BE8325B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221088"/>
            <a:ext cx="139700" cy="139700"/>
          </a:xfrm>
          <a:prstGeom prst="ellipse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3" name="正方形/長方形 12">
            <a:extLst>
              <a:ext uri="{FF2B5EF4-FFF2-40B4-BE49-F238E27FC236}">
                <a16:creationId xmlns:a16="http://schemas.microsoft.com/office/drawing/2014/main" id="{12FA840F-E8D4-2A7D-9017-7EA0A102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3882534"/>
            <a:ext cx="13628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00FF"/>
                </a:solidFill>
              </a:rPr>
              <a:t>信州大</a:t>
            </a:r>
            <a:r>
              <a:rPr lang="en-US" altLang="ja-JP" sz="1600" b="1" dirty="0">
                <a:solidFill>
                  <a:srgbClr val="0000FF"/>
                </a:solidFill>
              </a:rPr>
              <a:t>(2024)</a:t>
            </a:r>
            <a:endParaRPr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F2E58F-4095-C03C-BE9D-E921304D19E5}"/>
              </a:ext>
            </a:extLst>
          </p:cNvPr>
          <p:cNvSpPr txBox="1"/>
          <p:nvPr/>
        </p:nvSpPr>
        <p:spPr>
          <a:xfrm>
            <a:off x="890925" y="333375"/>
            <a:ext cx="20313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FF00"/>
                </a:solidFill>
              </a:rPr>
              <a:t>潜在的候補地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lang="ja-JP" altLang="en-US">
                <a:solidFill>
                  <a:srgbClr val="FFFF00"/>
                </a:solidFill>
              </a:rPr>
              <a:t>福井</a:t>
            </a:r>
            <a:endParaRPr lang="en-US" altLang="ja-JP" dirty="0">
              <a:solidFill>
                <a:srgbClr val="FFFF00"/>
              </a:solidFill>
            </a:endParaRPr>
          </a:p>
          <a:p>
            <a:r>
              <a:rPr kumimoji="1" lang="ja-JP" altLang="en-US">
                <a:solidFill>
                  <a:srgbClr val="FFFF00"/>
                </a:solidFill>
              </a:rPr>
              <a:t>高知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lang="ja-JP" altLang="en-US">
                <a:solidFill>
                  <a:srgbClr val="FFFF00"/>
                </a:solidFill>
              </a:rPr>
              <a:t>神奈川</a:t>
            </a:r>
            <a:endParaRPr lang="en-US" altLang="ja-JP" dirty="0">
              <a:solidFill>
                <a:srgbClr val="FFFF00"/>
              </a:solidFill>
            </a:endParaRPr>
          </a:p>
          <a:p>
            <a:r>
              <a:rPr kumimoji="1" lang="ja-JP" altLang="en-US">
                <a:solidFill>
                  <a:srgbClr val="FFFF00"/>
                </a:solidFill>
              </a:rPr>
              <a:t>北見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lang="ja-JP" altLang="en-US">
                <a:solidFill>
                  <a:srgbClr val="FFFF00"/>
                </a:solidFill>
              </a:rPr>
              <a:t>弘前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lang="en-US" altLang="ja-JP" dirty="0">
                <a:solidFill>
                  <a:srgbClr val="FFFF00"/>
                </a:solidFill>
              </a:rPr>
              <a:t>…</a:t>
            </a:r>
            <a:endParaRPr kumimoji="1" lang="ja-JP" altLang="en-US">
              <a:solidFill>
                <a:srgbClr val="FFFF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B2EF31A-146D-BDC5-A275-4C1137A31207}"/>
              </a:ext>
            </a:extLst>
          </p:cNvPr>
          <p:cNvGrpSpPr/>
          <p:nvPr/>
        </p:nvGrpSpPr>
        <p:grpSpPr>
          <a:xfrm>
            <a:off x="2285085" y="4365104"/>
            <a:ext cx="1926875" cy="338554"/>
            <a:chOff x="2285085" y="4365104"/>
            <a:chExt cx="1926875" cy="338554"/>
          </a:xfrm>
        </p:grpSpPr>
        <p:sp>
          <p:nvSpPr>
            <p:cNvPr id="5" name="太陽 4">
              <a:extLst>
                <a:ext uri="{FF2B5EF4-FFF2-40B4-BE49-F238E27FC236}">
                  <a16:creationId xmlns:a16="http://schemas.microsoft.com/office/drawing/2014/main" id="{66E76F8E-D846-7661-6C80-A22E68BD447C}"/>
                </a:ext>
              </a:extLst>
            </p:cNvPr>
            <p:cNvSpPr/>
            <p:nvPr/>
          </p:nvSpPr>
          <p:spPr bwMode="auto">
            <a:xfrm>
              <a:off x="3960440" y="4440336"/>
              <a:ext cx="251520" cy="212800"/>
            </a:xfrm>
            <a:prstGeom prst="sun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-70"/>
                <a:ea typeface="ＭＳ Ｐゴシック" pitchFamily="50" charset="-128"/>
              </a:endParaRPr>
            </a:p>
          </p:txBody>
        </p:sp>
        <p:sp>
          <p:nvSpPr>
            <p:cNvPr id="6" name="正方形/長方形 12">
              <a:extLst>
                <a:ext uri="{FF2B5EF4-FFF2-40B4-BE49-F238E27FC236}">
                  <a16:creationId xmlns:a16="http://schemas.microsoft.com/office/drawing/2014/main" id="{5F1C26A1-3BB7-0BBC-D387-0CE3DE60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085" y="4365104"/>
              <a:ext cx="17828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600" b="1">
                  <a:solidFill>
                    <a:srgbClr val="FF0000"/>
                  </a:solidFill>
                </a:rPr>
                <a:t>福井県立大</a:t>
              </a:r>
              <a:r>
                <a:rPr lang="en-US" altLang="ja-JP" sz="1600" b="1" dirty="0">
                  <a:solidFill>
                    <a:srgbClr val="FF0000"/>
                  </a:solidFill>
                </a:rPr>
                <a:t>(2025)</a:t>
              </a:r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91CF4-A8C1-4223-A63A-083B04833E78}"/>
              </a:ext>
            </a:extLst>
          </p:cNvPr>
          <p:cNvSpPr txBox="1"/>
          <p:nvPr/>
        </p:nvSpPr>
        <p:spPr>
          <a:xfrm>
            <a:off x="988973" y="1844824"/>
            <a:ext cx="6742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衣川さんはじめ</a:t>
            </a:r>
            <a:r>
              <a:rPr kumimoji="1" lang="ja-JP" altLang="en-US" sz="3600"/>
              <a:t>信州大学の皆さん</a:t>
            </a:r>
            <a:endParaRPr kumimoji="1" lang="en-US" altLang="ja-JP" sz="3600" dirty="0"/>
          </a:p>
          <a:p>
            <a:r>
              <a:rPr lang="ja-JP" altLang="en-US" sz="3600"/>
              <a:t>企画実行部隊の皆さん</a:t>
            </a:r>
            <a:endParaRPr lang="en-US" altLang="ja-JP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8B50FE-4907-4C80-B36C-53CE402BAC53}"/>
              </a:ext>
            </a:extLst>
          </p:cNvPr>
          <p:cNvSpPr txBox="1"/>
          <p:nvPr/>
        </p:nvSpPr>
        <p:spPr>
          <a:xfrm>
            <a:off x="2063140" y="3429000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40855051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7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70"/>
            <a:ea typeface="ＭＳ Ｐゴシック" pitchFamily="50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7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70"/>
            <a:ea typeface="ＭＳ Ｐゴシック" pitchFamily="50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21092</TotalTime>
  <Words>925</Words>
  <Application>Microsoft Macintosh PowerPoint</Application>
  <PresentationFormat>画面に合わせる (4:3)</PresentationFormat>
  <Paragraphs>134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Klee Medium</vt:lpstr>
      <vt:lpstr>Tsukushi A Round Gothic Regular</vt:lpstr>
      <vt:lpstr>游ゴシック</vt:lpstr>
      <vt:lpstr>Cavolini</vt:lpstr>
      <vt:lpstr>Chalkboard</vt:lpstr>
      <vt:lpstr>Times New Roman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展望</vt:lpstr>
      <vt:lpstr>PowerPoint プレゼンテーション</vt:lpstr>
      <vt:lpstr>PowerPoint プレゼンテーション</vt:lpstr>
    </vt:vector>
  </TitlesOfParts>
  <Company>Center for Computational Physics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ｽﾗｲﾄﾞ ﾀｲﾄﾙなし</dc:title>
  <dc:creator>Umemura Masayuki</dc:creator>
  <cp:lastModifiedBy>須佐元</cp:lastModifiedBy>
  <cp:revision>1863</cp:revision>
  <cp:lastPrinted>2005-09-14T02:51:15Z</cp:lastPrinted>
  <dcterms:created xsi:type="dcterms:W3CDTF">2005-04-06T15:55:42Z</dcterms:created>
  <dcterms:modified xsi:type="dcterms:W3CDTF">2024-11-14T05:25:15Z</dcterms:modified>
</cp:coreProperties>
</file>