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"/>
  </p:notesMasterIdLst>
  <p:sldIdLst>
    <p:sldId id="256" r:id="rId2"/>
  </p:sldIdLst>
  <p:sldSz cx="21383625" cy="30275213"/>
  <p:notesSz cx="6805613" cy="99393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0DD1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29" autoAdjust="0"/>
    <p:restoredTop sz="87712" autoAdjust="0"/>
  </p:normalViewPr>
  <p:slideViewPr>
    <p:cSldViewPr snapToGrid="0">
      <p:cViewPr varScale="1">
        <p:scale>
          <a:sx n="17" d="100"/>
          <a:sy n="17" d="100"/>
        </p:scale>
        <p:origin x="265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4939" y="0"/>
            <a:ext cx="2949099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EC9775-E812-4B92-ADCA-5D0A38237125}" type="datetimeFigureOut">
              <a:rPr kumimoji="1" lang="ja-JP" altLang="en-US" smtClean="0"/>
              <a:t>2019/12/23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219325" y="1243013"/>
            <a:ext cx="2366963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0562" y="4783307"/>
            <a:ext cx="5444490" cy="3913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40647"/>
            <a:ext cx="2949099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4939" y="9440647"/>
            <a:ext cx="2949099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D1669E-B0EA-4BE8-9DA8-4C643C30F1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9835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D1669E-B0EA-4BE8-9DA8-4C643C30F17B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6080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772" y="4954765"/>
            <a:ext cx="18176081" cy="10540259"/>
          </a:xfrm>
        </p:spPr>
        <p:txBody>
          <a:bodyPr anchor="b"/>
          <a:lstStyle>
            <a:lvl1pPr algn="ctr">
              <a:defRPr sz="14031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953" y="15901497"/>
            <a:ext cx="16037719" cy="7309499"/>
          </a:xfrm>
        </p:spPr>
        <p:txBody>
          <a:bodyPr/>
          <a:lstStyle>
            <a:lvl1pPr marL="0" indent="0" algn="ctr">
              <a:buNone/>
              <a:defRPr sz="5612"/>
            </a:lvl1pPr>
            <a:lvl2pPr marL="1069162" indent="0" algn="ctr">
              <a:buNone/>
              <a:defRPr sz="4677"/>
            </a:lvl2pPr>
            <a:lvl3pPr marL="2138324" indent="0" algn="ctr">
              <a:buNone/>
              <a:defRPr sz="4209"/>
            </a:lvl3pPr>
            <a:lvl4pPr marL="3207487" indent="0" algn="ctr">
              <a:buNone/>
              <a:defRPr sz="3742"/>
            </a:lvl4pPr>
            <a:lvl5pPr marL="4276649" indent="0" algn="ctr">
              <a:buNone/>
              <a:defRPr sz="3742"/>
            </a:lvl5pPr>
            <a:lvl6pPr marL="5345811" indent="0" algn="ctr">
              <a:buNone/>
              <a:defRPr sz="3742"/>
            </a:lvl6pPr>
            <a:lvl7pPr marL="6414973" indent="0" algn="ctr">
              <a:buNone/>
              <a:defRPr sz="3742"/>
            </a:lvl7pPr>
            <a:lvl8pPr marL="7484135" indent="0" algn="ctr">
              <a:buNone/>
              <a:defRPr sz="3742"/>
            </a:lvl8pPr>
            <a:lvl9pPr marL="8553298" indent="0" algn="ctr">
              <a:buNone/>
              <a:defRPr sz="3742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3C3E4-D9A7-4266-844A-2698EF8E2CED}" type="datetimeFigureOut">
              <a:rPr kumimoji="1" lang="ja-JP" altLang="en-US" smtClean="0"/>
              <a:t>2019/12/23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23E91-6555-42F0-A5C1-B518BB80DD84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3758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3C3E4-D9A7-4266-844A-2698EF8E2CED}" type="datetimeFigureOut">
              <a:rPr kumimoji="1" lang="ja-JP" altLang="en-US" smtClean="0"/>
              <a:t>2019/12/23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23E91-6555-42F0-A5C1-B518BB80DD84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47513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2658" y="1611875"/>
            <a:ext cx="4610844" cy="25656844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125" y="1611875"/>
            <a:ext cx="13565237" cy="25656844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3C3E4-D9A7-4266-844A-2698EF8E2CED}" type="datetimeFigureOut">
              <a:rPr kumimoji="1" lang="ja-JP" altLang="en-US" smtClean="0"/>
              <a:t>2019/12/23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23E91-6555-42F0-A5C1-B518BB80DD84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03693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3C3E4-D9A7-4266-844A-2698EF8E2CED}" type="datetimeFigureOut">
              <a:rPr kumimoji="1" lang="ja-JP" altLang="en-US" smtClean="0"/>
              <a:t>2019/12/23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23E91-6555-42F0-A5C1-B518BB80DD84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63885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88" y="7547788"/>
            <a:ext cx="18443377" cy="12593645"/>
          </a:xfrm>
        </p:spPr>
        <p:txBody>
          <a:bodyPr anchor="b"/>
          <a:lstStyle>
            <a:lvl1pPr>
              <a:defRPr sz="14031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988" y="20260574"/>
            <a:ext cx="18443377" cy="6622701"/>
          </a:xfrm>
        </p:spPr>
        <p:txBody>
          <a:bodyPr/>
          <a:lstStyle>
            <a:lvl1pPr marL="0" indent="0">
              <a:buNone/>
              <a:defRPr sz="5612">
                <a:solidFill>
                  <a:schemeClr val="tx1"/>
                </a:solidFill>
              </a:defRPr>
            </a:lvl1pPr>
            <a:lvl2pPr marL="1069162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2pPr>
            <a:lvl3pPr marL="2138324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3pPr>
            <a:lvl4pPr marL="3207487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4pPr>
            <a:lvl5pPr marL="4276649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5pPr>
            <a:lvl6pPr marL="5345811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6pPr>
            <a:lvl7pPr marL="6414973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7pPr>
            <a:lvl8pPr marL="7484135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8pPr>
            <a:lvl9pPr marL="8553298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3C3E4-D9A7-4266-844A-2698EF8E2CED}" type="datetimeFigureOut">
              <a:rPr kumimoji="1" lang="ja-JP" altLang="en-US" smtClean="0"/>
              <a:t>2019/12/23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23E91-6555-42F0-A5C1-B518BB80DD84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30998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124" y="8059374"/>
            <a:ext cx="9088041" cy="1920934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5460" y="8059374"/>
            <a:ext cx="9088041" cy="1920934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3C3E4-D9A7-4266-844A-2698EF8E2CED}" type="datetimeFigureOut">
              <a:rPr kumimoji="1" lang="ja-JP" altLang="en-US" smtClean="0"/>
              <a:t>2019/12/23</a:t>
            </a:fld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23E91-6555-42F0-A5C1-B518BB80DD84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59112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611882"/>
            <a:ext cx="18443377" cy="5851808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2912" y="7421634"/>
            <a:ext cx="9046274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2912" y="11058863"/>
            <a:ext cx="9046274" cy="16265921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5461" y="7421634"/>
            <a:ext cx="9090826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5461" y="11058863"/>
            <a:ext cx="9090826" cy="16265921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3C3E4-D9A7-4266-844A-2698EF8E2CED}" type="datetimeFigureOut">
              <a:rPr kumimoji="1" lang="ja-JP" altLang="en-US" smtClean="0"/>
              <a:t>2019/12/23</a:t>
            </a:fld>
            <a:endParaRPr kumimoji="1" lang="ja-JP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23E91-6555-42F0-A5C1-B518BB80DD84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97568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3C3E4-D9A7-4266-844A-2698EF8E2CED}" type="datetimeFigureOut">
              <a:rPr kumimoji="1" lang="ja-JP" altLang="en-US" smtClean="0"/>
              <a:t>2019/12/23</a:t>
            </a:fld>
            <a:endParaRPr kumimoji="1" lang="ja-JP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23E91-6555-42F0-A5C1-B518BB80DD84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63352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3C3E4-D9A7-4266-844A-2698EF8E2CED}" type="datetimeFigureOut">
              <a:rPr kumimoji="1" lang="ja-JP" altLang="en-US" smtClean="0"/>
              <a:t>2019/12/23</a:t>
            </a:fld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23E91-6555-42F0-A5C1-B518BB80DD84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82403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0826" y="4359077"/>
            <a:ext cx="10825460" cy="21515024"/>
          </a:xfrm>
        </p:spPr>
        <p:txBody>
          <a:bodyPr/>
          <a:lstStyle>
            <a:lvl1pPr>
              <a:defRPr sz="7483"/>
            </a:lvl1pPr>
            <a:lvl2pPr>
              <a:defRPr sz="6548"/>
            </a:lvl2pPr>
            <a:lvl3pPr>
              <a:defRPr sz="5612"/>
            </a:lvl3pPr>
            <a:lvl4pPr>
              <a:defRPr sz="4677"/>
            </a:lvl4pPr>
            <a:lvl5pPr>
              <a:defRPr sz="4677"/>
            </a:lvl5pPr>
            <a:lvl6pPr>
              <a:defRPr sz="4677"/>
            </a:lvl6pPr>
            <a:lvl7pPr>
              <a:defRPr sz="4677"/>
            </a:lvl7pPr>
            <a:lvl8pPr>
              <a:defRPr sz="4677"/>
            </a:lvl8pPr>
            <a:lvl9pPr>
              <a:defRPr sz="4677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3C3E4-D9A7-4266-844A-2698EF8E2CED}" type="datetimeFigureOut">
              <a:rPr kumimoji="1" lang="ja-JP" altLang="en-US" smtClean="0"/>
              <a:t>2019/12/23</a:t>
            </a:fld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23E91-6555-42F0-A5C1-B518BB80DD84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09196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0826" y="4359077"/>
            <a:ext cx="10825460" cy="21515024"/>
          </a:xfrm>
        </p:spPr>
        <p:txBody>
          <a:bodyPr anchor="t"/>
          <a:lstStyle>
            <a:lvl1pPr marL="0" indent="0">
              <a:buNone/>
              <a:defRPr sz="7483"/>
            </a:lvl1pPr>
            <a:lvl2pPr marL="1069162" indent="0">
              <a:buNone/>
              <a:defRPr sz="6548"/>
            </a:lvl2pPr>
            <a:lvl3pPr marL="2138324" indent="0">
              <a:buNone/>
              <a:defRPr sz="5612"/>
            </a:lvl3pPr>
            <a:lvl4pPr marL="3207487" indent="0">
              <a:buNone/>
              <a:defRPr sz="4677"/>
            </a:lvl4pPr>
            <a:lvl5pPr marL="4276649" indent="0">
              <a:buNone/>
              <a:defRPr sz="4677"/>
            </a:lvl5pPr>
            <a:lvl6pPr marL="5345811" indent="0">
              <a:buNone/>
              <a:defRPr sz="4677"/>
            </a:lvl6pPr>
            <a:lvl7pPr marL="6414973" indent="0">
              <a:buNone/>
              <a:defRPr sz="4677"/>
            </a:lvl7pPr>
            <a:lvl8pPr marL="7484135" indent="0">
              <a:buNone/>
              <a:defRPr sz="4677"/>
            </a:lvl8pPr>
            <a:lvl9pPr marL="8553298" indent="0">
              <a:buNone/>
              <a:defRPr sz="4677"/>
            </a:lvl9pPr>
          </a:lstStyle>
          <a:p>
            <a:r>
              <a:rPr lang="ja-JP" altLang="en-US" dirty="0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3C3E4-D9A7-4266-844A-2698EF8E2CED}" type="datetimeFigureOut">
              <a:rPr kumimoji="1" lang="ja-JP" altLang="en-US" smtClean="0"/>
              <a:t>2019/12/23</a:t>
            </a:fld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23E91-6555-42F0-A5C1-B518BB80DD84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38579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124" y="1611882"/>
            <a:ext cx="18443377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124" y="8059374"/>
            <a:ext cx="18443377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63C3E4-D9A7-4266-844A-2698EF8E2CED}" type="datetimeFigureOut">
              <a:rPr kumimoji="1" lang="ja-JP" altLang="en-US" smtClean="0"/>
              <a:t>2019/12/23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C23E91-6555-42F0-A5C1-B518BB80DD84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93344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2138324" rtl="0" eaLnBrk="1" latinLnBrk="0" hangingPunct="1">
        <a:lnSpc>
          <a:spcPct val="90000"/>
        </a:lnSpc>
        <a:spcBef>
          <a:spcPct val="0"/>
        </a:spcBef>
        <a:buNone/>
        <a:defRPr kumimoji="1" sz="102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581" indent="-534581" algn="l" defTabSz="2138324" rtl="0" eaLnBrk="1" latinLnBrk="0" hangingPunct="1">
        <a:lnSpc>
          <a:spcPct val="90000"/>
        </a:lnSpc>
        <a:spcBef>
          <a:spcPts val="2339"/>
        </a:spcBef>
        <a:buFont typeface="Arial" panose="020B0604020202020204" pitchFamily="34" charset="0"/>
        <a:buChar char="•"/>
        <a:defRPr kumimoji="1" sz="6548" kern="1200">
          <a:solidFill>
            <a:schemeClr val="tx1"/>
          </a:solidFill>
          <a:latin typeface="+mn-lt"/>
          <a:ea typeface="+mn-ea"/>
          <a:cs typeface="+mn-cs"/>
        </a:defRPr>
      </a:lvl1pPr>
      <a:lvl2pPr marL="1603743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kumimoji="1" sz="5612" kern="1200">
          <a:solidFill>
            <a:schemeClr val="tx1"/>
          </a:solidFill>
          <a:latin typeface="+mn-lt"/>
          <a:ea typeface="+mn-ea"/>
          <a:cs typeface="+mn-cs"/>
        </a:defRPr>
      </a:lvl2pPr>
      <a:lvl3pPr marL="2672906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kumimoji="1" sz="4677" kern="1200">
          <a:solidFill>
            <a:schemeClr val="tx1"/>
          </a:solidFill>
          <a:latin typeface="+mn-lt"/>
          <a:ea typeface="+mn-ea"/>
          <a:cs typeface="+mn-cs"/>
        </a:defRPr>
      </a:lvl3pPr>
      <a:lvl4pPr marL="3742068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811230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880392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949554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8018717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9087879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324" rtl="0" eaLnBrk="1" latinLnBrk="0" hangingPunct="1"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algn="l" defTabSz="2138324" rtl="0" eaLnBrk="1" latinLnBrk="0" hangingPunct="1"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138324" algn="l" defTabSz="2138324" rtl="0" eaLnBrk="1" latinLnBrk="0" hangingPunct="1"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3pPr>
      <a:lvl4pPr marL="3207487" algn="l" defTabSz="2138324" rtl="0" eaLnBrk="1" latinLnBrk="0" hangingPunct="1"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276649" algn="l" defTabSz="2138324" rtl="0" eaLnBrk="1" latinLnBrk="0" hangingPunct="1"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345811" algn="l" defTabSz="2138324" rtl="0" eaLnBrk="1" latinLnBrk="0" hangingPunct="1"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414973" algn="l" defTabSz="2138324" rtl="0" eaLnBrk="1" latinLnBrk="0" hangingPunct="1"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7484135" algn="l" defTabSz="2138324" rtl="0" eaLnBrk="1" latinLnBrk="0" hangingPunct="1"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8553298" algn="l" defTabSz="2138324" rtl="0" eaLnBrk="1" latinLnBrk="0" hangingPunct="1"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正方形/長方形 31"/>
          <p:cNvSpPr/>
          <p:nvPr/>
        </p:nvSpPr>
        <p:spPr>
          <a:xfrm>
            <a:off x="12169715" y="20087778"/>
            <a:ext cx="8042191" cy="47381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1" name="正方形/長方形 30"/>
          <p:cNvSpPr/>
          <p:nvPr/>
        </p:nvSpPr>
        <p:spPr>
          <a:xfrm>
            <a:off x="12160034" y="22458075"/>
            <a:ext cx="8730000" cy="311489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9" name="正方形/長方形 28"/>
          <p:cNvSpPr/>
          <p:nvPr/>
        </p:nvSpPr>
        <p:spPr>
          <a:xfrm>
            <a:off x="12173493" y="25782232"/>
            <a:ext cx="7714707" cy="27371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0" name="正方形/長方形 29"/>
          <p:cNvSpPr/>
          <p:nvPr/>
        </p:nvSpPr>
        <p:spPr>
          <a:xfrm>
            <a:off x="12139627" y="18687747"/>
            <a:ext cx="8072280" cy="119874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6" name="正方形/長方形 25"/>
          <p:cNvSpPr/>
          <p:nvPr/>
        </p:nvSpPr>
        <p:spPr>
          <a:xfrm>
            <a:off x="11487238" y="11381236"/>
            <a:ext cx="7101933" cy="85865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11487239" y="10398385"/>
            <a:ext cx="7576066" cy="85865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>
          <a:xfrm>
            <a:off x="49769" y="216291"/>
            <a:ext cx="21058645" cy="397333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8000" b="1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Halide Implementation of </a:t>
            </a:r>
            <a:endParaRPr lang="en-US" altLang="ja-JP" sz="8000" b="1" dirty="0" smtClean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  <a:p>
            <a:pPr algn="ctr"/>
            <a:r>
              <a:rPr lang="en-US" altLang="ja-JP" sz="8000" b="1" dirty="0" smtClean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Weighted </a:t>
            </a:r>
            <a:r>
              <a:rPr lang="en-US" altLang="ja-JP" sz="800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Median</a:t>
            </a:r>
            <a:r>
              <a:rPr lang="en-US" altLang="ja-JP" sz="8000" b="1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 </a:t>
            </a:r>
            <a:r>
              <a:rPr lang="en-US" altLang="ja-JP" sz="8000" b="1" dirty="0" smtClean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Filter</a:t>
            </a:r>
            <a:r>
              <a:rPr lang="en-US" altLang="ja-JP" sz="6600" b="1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/>
            </a:r>
            <a:br>
              <a:rPr lang="en-US" altLang="ja-JP" sz="6600" b="1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</a:br>
            <a:r>
              <a:rPr lang="en-US" altLang="ja-JP" sz="4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Akari </a:t>
            </a:r>
            <a:r>
              <a:rPr lang="en-US" altLang="ja-JP" sz="4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Ishikawa, Hiroshi Tajima and Norishige Fukushima</a:t>
            </a:r>
          </a:p>
          <a:p>
            <a:pPr algn="ctr"/>
            <a:r>
              <a:rPr lang="en-US" altLang="ja-JP" sz="4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Nagoya Institute of </a:t>
            </a:r>
            <a:r>
              <a:rPr lang="en-US" altLang="ja-JP" sz="4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Technology, Japan</a:t>
            </a:r>
            <a:endParaRPr lang="en-US" altLang="ja-JP" sz="4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01352" y="5497338"/>
            <a:ext cx="10789530" cy="7371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600" b="1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Background</a:t>
            </a:r>
          </a:p>
          <a:p>
            <a:pPr marL="414680" indent="-414680">
              <a:buFont typeface="Arial" panose="020B0604020202020204" pitchFamily="34" charset="0"/>
              <a:buChar char="•"/>
            </a:pPr>
            <a:r>
              <a:rPr lang="en-US" altLang="ja-JP" sz="3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CPU </a:t>
            </a:r>
            <a:r>
              <a:rPr lang="en-US" altLang="ja-JP" sz="3200" dirty="0"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microarchitectures become more </a:t>
            </a:r>
            <a:r>
              <a:rPr lang="en-US" altLang="ja-JP" sz="3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complex.</a:t>
            </a:r>
            <a:endParaRPr lang="en-US" altLang="ja-JP" sz="3200" dirty="0">
              <a:latin typeface="メイリオ" panose="020B0604030504040204" pitchFamily="50" charset="-128"/>
              <a:ea typeface="メイリオ" panose="020B0604030504040204" pitchFamily="50" charset="-128"/>
              <a:cs typeface="Arial" panose="020B0604020202020204" pitchFamily="34" charset="0"/>
            </a:endParaRPr>
          </a:p>
          <a:p>
            <a:pPr marL="914400" lvl="1" indent="-457200">
              <a:buFontTx/>
              <a:buChar char="-"/>
            </a:pPr>
            <a:r>
              <a:rPr lang="en-US" altLang="ja-JP" sz="3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it </a:t>
            </a:r>
            <a:r>
              <a:rPr lang="en-US" altLang="ja-JP" sz="3200" dirty="0"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is difficult to write programs suited to each execution environment</a:t>
            </a:r>
            <a:r>
              <a:rPr lang="en-US" altLang="ja-JP" sz="3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.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altLang="ja-JP" sz="3200" dirty="0"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With the recent extension of camera applications, image filtering is essential in image processing</a:t>
            </a:r>
            <a:r>
              <a:rPr lang="en-US" altLang="ja-JP" sz="3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.</a:t>
            </a:r>
            <a:endParaRPr lang="en-US" altLang="ja-JP" sz="3200" dirty="0">
              <a:solidFill>
                <a:prstClr val="black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anose="020B0604020202020204" pitchFamily="34" charset="0"/>
            </a:endParaRPr>
          </a:p>
          <a:p>
            <a:pPr marL="914400" lvl="1" indent="-457200">
              <a:buFontTx/>
              <a:buChar char="-"/>
            </a:pPr>
            <a:endParaRPr lang="en-US" altLang="ja-JP" sz="1100" dirty="0" smtClean="0">
              <a:latin typeface="メイリオ" panose="020B0604030504040204" pitchFamily="50" charset="-128"/>
              <a:ea typeface="メイリオ" panose="020B0604030504040204" pitchFamily="50" charset="-128"/>
              <a:cs typeface="Arial" panose="020B0604020202020204" pitchFamily="34" charset="0"/>
            </a:endParaRPr>
          </a:p>
          <a:p>
            <a:pPr lvl="1"/>
            <a:endParaRPr lang="en-US" altLang="ja-JP" sz="1100" dirty="0" smtClean="0">
              <a:latin typeface="メイリオ" panose="020B0604030504040204" pitchFamily="50" charset="-128"/>
              <a:ea typeface="メイリオ" panose="020B0604030504040204" pitchFamily="50" charset="-128"/>
              <a:cs typeface="Arial" panose="020B0604020202020204" pitchFamily="34" charset="0"/>
            </a:endParaRPr>
          </a:p>
          <a:p>
            <a:r>
              <a:rPr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　</a:t>
            </a:r>
            <a:r>
              <a:rPr lang="en-US" altLang="ja-JP" sz="3200" b="1" u="sng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Weighted </a:t>
            </a:r>
            <a:r>
              <a:rPr lang="en-US" altLang="ja-JP" sz="3200" b="1" u="sng" dirty="0"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median </a:t>
            </a:r>
            <a:r>
              <a:rPr lang="en-US" altLang="ja-JP" sz="3200" b="1" u="sng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filter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ja-JP" sz="3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a image denoising method </a:t>
            </a:r>
            <a:endParaRPr lang="en-US" altLang="ja-JP" sz="3200" dirty="0">
              <a:latin typeface="メイリオ" panose="020B0604030504040204" pitchFamily="50" charset="-128"/>
              <a:ea typeface="メイリオ" panose="020B0604030504040204" pitchFamily="50" charset="-128"/>
              <a:cs typeface="Arial" panose="020B0604020202020204" pitchFamily="34" charset="0"/>
            </a:endParaRPr>
          </a:p>
          <a:p>
            <a:pPr marL="871880" lvl="1" indent="-414680">
              <a:buFont typeface="Arial" panose="020B0604020202020204" pitchFamily="34" charset="0"/>
              <a:buChar char="•"/>
            </a:pPr>
            <a:r>
              <a:rPr lang="en-US" altLang="ja-JP" sz="3200" dirty="0"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H</a:t>
            </a:r>
            <a:r>
              <a:rPr lang="en-US" altLang="ja-JP" sz="3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as </a:t>
            </a:r>
            <a:r>
              <a:rPr lang="en-US" altLang="ja-JP" sz="3200" dirty="0"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weights to each pixel in the kernel for </a:t>
            </a:r>
            <a:r>
              <a:rPr lang="en-US" altLang="ja-JP" sz="3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statical computing values.</a:t>
            </a:r>
          </a:p>
          <a:p>
            <a:pPr lvl="2"/>
            <a:r>
              <a:rPr lang="en-US" altLang="ja-JP" sz="3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- more removal </a:t>
            </a:r>
            <a:r>
              <a:rPr lang="en-US" altLang="ja-JP" sz="3200" dirty="0"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capability of the impulsive </a:t>
            </a:r>
            <a:r>
              <a:rPr lang="en-US" altLang="ja-JP" sz="3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noise</a:t>
            </a:r>
            <a:endParaRPr lang="en-US" altLang="ja-JP" sz="3200" dirty="0">
              <a:latin typeface="メイリオ" panose="020B0604030504040204" pitchFamily="50" charset="-128"/>
              <a:ea typeface="メイリオ" panose="020B0604030504040204" pitchFamily="50" charset="-128"/>
              <a:cs typeface="Arial" panose="020B0604020202020204" pitchFamily="34" charset="0"/>
            </a:endParaRPr>
          </a:p>
          <a:p>
            <a:pPr marL="871880" lvl="1" indent="-414680">
              <a:buFont typeface="Arial" panose="020B0604020202020204" pitchFamily="34" charset="0"/>
              <a:buChar char="•"/>
            </a:pPr>
            <a:r>
              <a:rPr lang="en-US" altLang="ja-JP" sz="3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The drawback is </a:t>
            </a:r>
            <a:r>
              <a:rPr lang="en-US" altLang="ja-JP" sz="3200" dirty="0"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computational complexity</a:t>
            </a:r>
            <a:r>
              <a:rPr lang="en-US" altLang="ja-JP" sz="3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.</a:t>
            </a:r>
          </a:p>
          <a:p>
            <a:pPr lvl="0"/>
            <a:endParaRPr lang="en-US" altLang="ja-JP" sz="1100" b="1" dirty="0" smtClean="0">
              <a:solidFill>
                <a:srgbClr val="4472C4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anose="020B0604030504040204" pitchFamily="50" charset="-128"/>
              <a:ea typeface="メイリオ" panose="020B0604030504040204" pitchFamily="50" charset="-128"/>
              <a:cs typeface="Arial" panose="020B0604020202020204" pitchFamily="34" charset="0"/>
            </a:endParaRPr>
          </a:p>
          <a:p>
            <a:pPr marL="414680" indent="-414680">
              <a:buFont typeface="Arial" panose="020B0604020202020204" pitchFamily="34" charset="0"/>
              <a:buChar char="•"/>
            </a:pPr>
            <a:endParaRPr lang="en-US" altLang="ja-JP" sz="3200" dirty="0" smtClean="0">
              <a:latin typeface="メイリオ" panose="020B0604030504040204" pitchFamily="50" charset="-128"/>
              <a:ea typeface="メイリオ" panose="020B0604030504040204" pitchFamily="50" charset="-128"/>
              <a:cs typeface="Arial" panose="020B0604020202020204" pitchFamily="34" charset="0"/>
            </a:endParaRPr>
          </a:p>
          <a:p>
            <a:pPr marL="414680" indent="-414680">
              <a:buFont typeface="Arial" panose="020B0604020202020204" pitchFamily="34" charset="0"/>
              <a:buChar char="•"/>
            </a:pPr>
            <a:endParaRPr lang="en-US" altLang="ja-JP" sz="2000" dirty="0" smtClean="0">
              <a:latin typeface="メイリオ" panose="020B0604030504040204" pitchFamily="50" charset="-128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0738154" y="5461955"/>
            <a:ext cx="1091353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b="1" u="sng" dirty="0"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Halide</a:t>
            </a:r>
          </a:p>
          <a:p>
            <a:pPr marL="331744" indent="-331744">
              <a:buFont typeface="Arial" panose="020B0604020202020204" pitchFamily="34" charset="0"/>
              <a:buChar char="•"/>
            </a:pPr>
            <a:r>
              <a:rPr lang="en-US" altLang="ja-JP" sz="3200" dirty="0"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T</a:t>
            </a:r>
            <a:r>
              <a:rPr lang="en-US" altLang="ja-JP" sz="3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he </a:t>
            </a:r>
            <a:r>
              <a:rPr lang="en-US" altLang="ja-JP" sz="3200" dirty="0"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image processing DSL  embedded in C</a:t>
            </a:r>
            <a:r>
              <a:rPr lang="en-US" altLang="ja-JP" sz="3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++ </a:t>
            </a:r>
            <a:endParaRPr lang="en-US" altLang="ja-JP" sz="3200" dirty="0">
              <a:latin typeface="メイリオ" panose="020B0604030504040204" pitchFamily="50" charset="-128"/>
              <a:ea typeface="メイリオ" panose="020B0604030504040204" pitchFamily="50" charset="-128"/>
              <a:cs typeface="Arial" panose="020B0604020202020204" pitchFamily="34" charset="0"/>
            </a:endParaRPr>
          </a:p>
          <a:p>
            <a:pPr marL="331744" indent="-331744">
              <a:buFont typeface="Arial" panose="020B0604020202020204" pitchFamily="34" charset="0"/>
              <a:buChar char="•"/>
            </a:pPr>
            <a:r>
              <a:rPr lang="en-US" altLang="ja-JP" sz="3200" dirty="0"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A pure functional language</a:t>
            </a:r>
          </a:p>
          <a:p>
            <a:pPr marL="331744" indent="-331744">
              <a:buFont typeface="Arial" panose="020B0604020202020204" pitchFamily="34" charset="0"/>
              <a:buChar char="•"/>
            </a:pPr>
            <a:r>
              <a:rPr lang="en-US" altLang="ja-JP" sz="3200" dirty="0"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This code is modularized as algorithm and scheduling </a:t>
            </a:r>
            <a:r>
              <a:rPr lang="en-US" altLang="ja-JP" sz="3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parts.</a:t>
            </a:r>
          </a:p>
          <a:p>
            <a:pPr marL="331744" indent="-331744">
              <a:buFont typeface="Arial" panose="020B0604020202020204" pitchFamily="34" charset="0"/>
              <a:buChar char="•"/>
            </a:pPr>
            <a:r>
              <a:rPr lang="en-US" altLang="ja-JP" sz="3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Easy to optimize codes for execution environment.</a:t>
            </a:r>
            <a:endParaRPr lang="en-US" altLang="ja-JP" sz="3200" dirty="0">
              <a:latin typeface="メイリオ" panose="020B0604030504040204" pitchFamily="50" charset="-128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173845" y="4255433"/>
            <a:ext cx="21036169" cy="99453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Introduction</a:t>
            </a:r>
            <a:endParaRPr kumimoji="1" lang="en-US" altLang="ja-JP" sz="4800" b="1" dirty="0">
              <a:latin typeface="メイリオ" panose="020B0604030504040204" pitchFamily="50" charset="-128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59" name="正方形/長方形 58"/>
          <p:cNvSpPr/>
          <p:nvPr/>
        </p:nvSpPr>
        <p:spPr>
          <a:xfrm>
            <a:off x="173845" y="15151736"/>
            <a:ext cx="21036169" cy="95001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Halide inplementation</a:t>
            </a:r>
            <a:endParaRPr kumimoji="1" lang="en-US" altLang="ja-JP" sz="4800" b="1" dirty="0">
              <a:latin typeface="メイリオ" panose="020B0604030504040204" pitchFamily="50" charset="-128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60" name="正方形/長方形 59"/>
          <p:cNvSpPr/>
          <p:nvPr/>
        </p:nvSpPr>
        <p:spPr>
          <a:xfrm>
            <a:off x="175054" y="21153796"/>
            <a:ext cx="11214211" cy="95001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result</a:t>
            </a:r>
            <a:endParaRPr kumimoji="1" lang="en-US" altLang="ja-JP" sz="4800" b="1" dirty="0">
              <a:latin typeface="メイリオ" panose="020B0604030504040204" pitchFamily="50" charset="-128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grpSp>
        <p:nvGrpSpPr>
          <p:cNvPr id="70" name="グループ化 69"/>
          <p:cNvGrpSpPr/>
          <p:nvPr/>
        </p:nvGrpSpPr>
        <p:grpSpPr>
          <a:xfrm>
            <a:off x="194993" y="26148099"/>
            <a:ext cx="3443222" cy="4004994"/>
            <a:chOff x="194993" y="26246070"/>
            <a:chExt cx="3443222" cy="4004994"/>
          </a:xfrm>
        </p:grpSpPr>
        <p:pic>
          <p:nvPicPr>
            <p:cNvPr id="62" name="図 6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4993" y="26246070"/>
              <a:ext cx="3443222" cy="3443222"/>
            </a:xfrm>
            <a:prstGeom prst="rect">
              <a:avLst/>
            </a:prstGeom>
          </p:spPr>
        </p:pic>
        <p:sp>
          <p:nvSpPr>
            <p:cNvPr id="69" name="テキスト ボックス 68"/>
            <p:cNvSpPr txBox="1"/>
            <p:nvPr/>
          </p:nvSpPr>
          <p:spPr>
            <a:xfrm>
              <a:off x="267588" y="29789399"/>
              <a:ext cx="32720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Fig.</a:t>
              </a:r>
              <a:r>
                <a:rPr lang="ja-JP" altLang="en-US" sz="24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：</a:t>
              </a:r>
              <a:r>
                <a:rPr lang="en-US" altLang="ja-JP" sz="24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original image.</a:t>
              </a:r>
            </a:p>
          </p:txBody>
        </p:sp>
      </p:grpSp>
      <p:grpSp>
        <p:nvGrpSpPr>
          <p:cNvPr id="72" name="グループ化 71"/>
          <p:cNvGrpSpPr/>
          <p:nvPr/>
        </p:nvGrpSpPr>
        <p:grpSpPr>
          <a:xfrm>
            <a:off x="4015519" y="26148530"/>
            <a:ext cx="3442791" cy="4004563"/>
            <a:chOff x="4015519" y="26246501"/>
            <a:chExt cx="3442791" cy="4004563"/>
          </a:xfrm>
        </p:grpSpPr>
        <p:pic>
          <p:nvPicPr>
            <p:cNvPr id="63" name="図 6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15519" y="26246501"/>
              <a:ext cx="3442791" cy="3442791"/>
            </a:xfrm>
            <a:prstGeom prst="rect">
              <a:avLst/>
            </a:prstGeom>
          </p:spPr>
        </p:pic>
        <p:sp>
          <p:nvSpPr>
            <p:cNvPr id="71" name="テキスト ボックス 70"/>
            <p:cNvSpPr txBox="1"/>
            <p:nvPr/>
          </p:nvSpPr>
          <p:spPr>
            <a:xfrm>
              <a:off x="4441527" y="29789399"/>
              <a:ext cx="25907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Fig.</a:t>
              </a:r>
              <a:r>
                <a:rPr lang="ja-JP" altLang="en-US" sz="24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：</a:t>
              </a:r>
              <a:r>
                <a:rPr lang="en-US" altLang="ja-JP" sz="24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add noise.</a:t>
              </a:r>
            </a:p>
          </p:txBody>
        </p:sp>
      </p:grpSp>
      <p:grpSp>
        <p:nvGrpSpPr>
          <p:cNvPr id="74" name="グループ化 73"/>
          <p:cNvGrpSpPr/>
          <p:nvPr/>
        </p:nvGrpSpPr>
        <p:grpSpPr>
          <a:xfrm>
            <a:off x="7653949" y="26148530"/>
            <a:ext cx="3735318" cy="4004562"/>
            <a:chOff x="7653949" y="26246501"/>
            <a:chExt cx="3735318" cy="4004562"/>
          </a:xfrm>
        </p:grpSpPr>
        <p:pic>
          <p:nvPicPr>
            <p:cNvPr id="64" name="図 6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00213" y="26246501"/>
              <a:ext cx="3442791" cy="3442791"/>
            </a:xfrm>
            <a:prstGeom prst="rect">
              <a:avLst/>
            </a:prstGeom>
          </p:spPr>
        </p:pic>
        <p:sp>
          <p:nvSpPr>
            <p:cNvPr id="73" name="テキスト ボックス 72"/>
            <p:cNvSpPr txBox="1"/>
            <p:nvPr/>
          </p:nvSpPr>
          <p:spPr>
            <a:xfrm>
              <a:off x="7653949" y="29789398"/>
              <a:ext cx="37353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Fig.</a:t>
              </a:r>
              <a:r>
                <a:rPr lang="ja-JP" altLang="en-US" sz="24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：</a:t>
              </a:r>
              <a:r>
                <a:rPr lang="en-US" altLang="ja-JP" sz="24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weighted median.</a:t>
              </a:r>
            </a:p>
          </p:txBody>
        </p:sp>
      </p:grpSp>
      <p:sp>
        <p:nvSpPr>
          <p:cNvPr id="11" name="正方形/長方形 10"/>
          <p:cNvSpPr/>
          <p:nvPr/>
        </p:nvSpPr>
        <p:spPr>
          <a:xfrm>
            <a:off x="11964476" y="16375349"/>
            <a:ext cx="9143938" cy="13242087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2600" dirty="0"/>
              <a:t> Func </a:t>
            </a:r>
            <a:r>
              <a:rPr lang="en-US" altLang="ja-JP" sz="2600" dirty="0" smtClean="0"/>
              <a:t>d_diff, c_diff, bilateral, </a:t>
            </a:r>
            <a:r>
              <a:rPr lang="en-US" altLang="ja-JP" sz="2600" dirty="0"/>
              <a:t>hist, hist_sum, hist_cumsum, median</a:t>
            </a:r>
            <a:r>
              <a:rPr lang="en-US" altLang="ja-JP" sz="2600" dirty="0" smtClean="0"/>
              <a:t>;</a:t>
            </a:r>
            <a:endParaRPr lang="en-US" altLang="ja-JP" sz="2600" dirty="0"/>
          </a:p>
          <a:p>
            <a:r>
              <a:rPr lang="en-US" altLang="ja-JP" sz="2600" dirty="0" smtClean="0"/>
              <a:t> Var </a:t>
            </a:r>
            <a:r>
              <a:rPr lang="en-US" altLang="ja-JP" sz="2600" dirty="0"/>
              <a:t>x</a:t>
            </a:r>
            <a:r>
              <a:rPr lang="en-US" altLang="ja-JP" sz="2600" dirty="0" smtClean="0"/>
              <a:t>, y, xr, yr, l;</a:t>
            </a:r>
            <a:endParaRPr lang="en-US" altLang="ja-JP" sz="2600" dirty="0"/>
          </a:p>
          <a:p>
            <a:r>
              <a:rPr lang="en-US" altLang="ja-JP" sz="2600" dirty="0" smtClean="0"/>
              <a:t> RDom </a:t>
            </a:r>
            <a:r>
              <a:rPr lang="en-US" altLang="ja-JP" sz="2600" dirty="0"/>
              <a:t>R(-r,2*r+1,-r,2*r+1), R1(1,255), R2(0,255);</a:t>
            </a:r>
          </a:p>
          <a:p>
            <a:endParaRPr lang="en-US" altLang="ja-JP" sz="1600" dirty="0"/>
          </a:p>
          <a:p>
            <a:r>
              <a:rPr lang="en-US" altLang="ja-JP" sz="2600" dirty="0" smtClean="0"/>
              <a:t> Func </a:t>
            </a:r>
            <a:r>
              <a:rPr lang="en-US" altLang="ja-JP" sz="2600" dirty="0"/>
              <a:t>bilateral(Func&amp; I</a:t>
            </a:r>
            <a:r>
              <a:rPr lang="en-US" altLang="ja-JP" sz="2600" dirty="0" smtClean="0"/>
              <a:t>)</a:t>
            </a:r>
            <a:endParaRPr lang="en-US" altLang="ja-JP" sz="2600" dirty="0"/>
          </a:p>
          <a:p>
            <a:r>
              <a:rPr lang="en-US" altLang="ja-JP" sz="2600" dirty="0" smtClean="0"/>
              <a:t> {</a:t>
            </a:r>
            <a:endParaRPr lang="en-US" altLang="ja-JP" sz="2800" dirty="0"/>
          </a:p>
          <a:p>
            <a:r>
              <a:rPr lang="en-US" altLang="ja-JP" sz="2600" dirty="0" smtClean="0"/>
              <a:t>  d_diff(xr,yr)=exp((xr*xr+yr*yr)/d_norm);</a:t>
            </a:r>
          </a:p>
          <a:p>
            <a:r>
              <a:rPr lang="en-US" altLang="ja-JP" sz="2600" dirty="0" smtClean="0"/>
              <a:t>  c_diff(xr,yr,x,y)=exp(pow(abs(</a:t>
            </a:r>
            <a:r>
              <a:rPr lang="en-US" altLang="ja-JP" sz="2600" dirty="0"/>
              <a:t>I</a:t>
            </a:r>
            <a:r>
              <a:rPr lang="en-US" altLang="ja-JP" sz="2600" dirty="0" smtClean="0"/>
              <a:t>(x,y)-</a:t>
            </a:r>
            <a:r>
              <a:rPr lang="en-US" altLang="ja-JP" sz="2600" dirty="0"/>
              <a:t>I</a:t>
            </a:r>
            <a:r>
              <a:rPr lang="en-US" altLang="ja-JP" sz="2600" dirty="0" smtClean="0"/>
              <a:t>(x+xr,y+yr)),2)/c_norm);</a:t>
            </a:r>
          </a:p>
          <a:p>
            <a:pPr lvl="0"/>
            <a:r>
              <a:rPr lang="en-US" altLang="ja-JP" sz="2600" dirty="0" smtClean="0"/>
              <a:t>  bilateral(xr,yr,x,y)</a:t>
            </a:r>
            <a:r>
              <a:rPr lang="en-US" altLang="ja-JP" sz="2600" dirty="0" smtClean="0">
                <a:solidFill>
                  <a:prstClr val="black"/>
                </a:solidFill>
              </a:rPr>
              <a:t>=d_diff(xr,yr)*c_diff(xr,yr,x,y);</a:t>
            </a:r>
          </a:p>
          <a:p>
            <a:pPr lvl="0"/>
            <a:endParaRPr lang="en-US" altLang="ja-JP" sz="1400" dirty="0">
              <a:solidFill>
                <a:prstClr val="black"/>
              </a:solidFill>
            </a:endParaRPr>
          </a:p>
          <a:p>
            <a:pPr lvl="0"/>
            <a:r>
              <a:rPr lang="en-US" altLang="ja-JP" sz="2600" dirty="0" smtClean="0">
                <a:solidFill>
                  <a:prstClr val="black"/>
                </a:solidFill>
              </a:rPr>
              <a:t>  distance_diff.compute_root</a:t>
            </a:r>
            <a:r>
              <a:rPr lang="en-US" altLang="ja-JP" sz="2600" dirty="0">
                <a:solidFill>
                  <a:prstClr val="black"/>
                </a:solidFill>
              </a:rPr>
              <a:t>().parallel(yr).vectorize(xr, 16);</a:t>
            </a:r>
            <a:endParaRPr lang="en-US" altLang="ja-JP" sz="2600" dirty="0" smtClean="0">
              <a:solidFill>
                <a:prstClr val="black"/>
              </a:solidFill>
            </a:endParaRPr>
          </a:p>
          <a:p>
            <a:pPr lvl="0"/>
            <a:endParaRPr lang="en-US" altLang="ja-JP" sz="1050" dirty="0" smtClean="0"/>
          </a:p>
          <a:p>
            <a:r>
              <a:rPr lang="en-US" altLang="ja-JP" sz="2600" dirty="0" smtClean="0"/>
              <a:t>  return bilateral;</a:t>
            </a:r>
            <a:endParaRPr lang="en-US" altLang="ja-JP" sz="2600" dirty="0"/>
          </a:p>
          <a:p>
            <a:r>
              <a:rPr lang="en-US" altLang="ja-JP" sz="2600" dirty="0" smtClean="0"/>
              <a:t> }</a:t>
            </a:r>
            <a:endParaRPr lang="en-US" altLang="ja-JP" sz="2600" dirty="0"/>
          </a:p>
          <a:p>
            <a:endParaRPr lang="en-US" altLang="ja-JP" sz="1200" dirty="0" smtClean="0"/>
          </a:p>
          <a:p>
            <a:r>
              <a:rPr lang="en-US" altLang="ja-JP" sz="2600" dirty="0" smtClean="0"/>
              <a:t> Func </a:t>
            </a:r>
            <a:r>
              <a:rPr lang="en-US" altLang="ja-JP" sz="2600" dirty="0"/>
              <a:t>weightedMedianFilter(Func&amp; I)</a:t>
            </a:r>
          </a:p>
          <a:p>
            <a:r>
              <a:rPr lang="en-US" altLang="ja-JP" sz="2600" dirty="0" smtClean="0"/>
              <a:t> {</a:t>
            </a:r>
            <a:endParaRPr lang="en-US" altLang="ja-JP" sz="1100" dirty="0"/>
          </a:p>
          <a:p>
            <a:r>
              <a:rPr lang="en-US" altLang="ja-JP" sz="2600" dirty="0" smtClean="0"/>
              <a:t>  hist(l,x,y</a:t>
            </a:r>
            <a:r>
              <a:rPr lang="en-US" altLang="ja-JP" sz="2600" dirty="0"/>
              <a:t>)=0;</a:t>
            </a:r>
          </a:p>
          <a:p>
            <a:r>
              <a:rPr lang="en-US" altLang="ja-JP" sz="2600" dirty="0" smtClean="0"/>
              <a:t>  hist(I(x+R.x,y+R.y</a:t>
            </a:r>
            <a:r>
              <a:rPr lang="en-US" altLang="ja-JP" sz="2600" dirty="0"/>
              <a:t>),x,y)+= </a:t>
            </a:r>
            <a:r>
              <a:rPr lang="en-US" altLang="ja-JP" sz="2600" dirty="0" smtClean="0"/>
              <a:t>bilateral(I)(R.x,R.y,x,y);</a:t>
            </a:r>
            <a:endParaRPr lang="en-US" altLang="ja-JP" sz="2600" dirty="0"/>
          </a:p>
          <a:p>
            <a:r>
              <a:rPr lang="en-US" altLang="ja-JP" sz="2600" dirty="0" smtClean="0"/>
              <a:t>  hist_sum(x,y</a:t>
            </a:r>
            <a:r>
              <a:rPr lang="en-US" altLang="ja-JP" sz="2600" dirty="0"/>
              <a:t>)=</a:t>
            </a:r>
            <a:r>
              <a:rPr lang="en-US" altLang="ja-JP" sz="2600" dirty="0" smtClean="0"/>
              <a:t>sum(bilateral(I)(R.x,R.y,x,y</a:t>
            </a:r>
            <a:r>
              <a:rPr lang="en-US" altLang="ja-JP" sz="2600" dirty="0"/>
              <a:t>));</a:t>
            </a:r>
          </a:p>
          <a:p>
            <a:r>
              <a:rPr lang="en-US" altLang="ja-JP" sz="2600" dirty="0" smtClean="0"/>
              <a:t>  hist_cumsum(l,x,y</a:t>
            </a:r>
            <a:r>
              <a:rPr lang="en-US" altLang="ja-JP" sz="2600" dirty="0"/>
              <a:t>)=hist(0,x,y);</a:t>
            </a:r>
          </a:p>
          <a:p>
            <a:r>
              <a:rPr lang="en-US" altLang="ja-JP" sz="2600" dirty="0" smtClean="0"/>
              <a:t>  hist_cumsum(R1,x,y)=</a:t>
            </a:r>
            <a:r>
              <a:rPr lang="en-US" altLang="ja-JP" sz="2600" dirty="0"/>
              <a:t>hist(R1,x,y)+hist_cumsum(R1-1,x,y</a:t>
            </a:r>
            <a:r>
              <a:rPr lang="en-US" altLang="ja-JP" sz="2600" dirty="0" smtClean="0"/>
              <a:t>);</a:t>
            </a:r>
          </a:p>
          <a:p>
            <a:r>
              <a:rPr lang="en-US" altLang="ja-JP" sz="2600" dirty="0" smtClean="0"/>
              <a:t>  median(x,y</a:t>
            </a:r>
            <a:r>
              <a:rPr lang="en-US" altLang="ja-JP" sz="2600" dirty="0"/>
              <a:t>)=-1;</a:t>
            </a:r>
          </a:p>
          <a:p>
            <a:r>
              <a:rPr lang="en-US" altLang="ja-JP" sz="2600" dirty="0" smtClean="0"/>
              <a:t>  median(x,y)=</a:t>
            </a:r>
            <a:r>
              <a:rPr lang="en-US" altLang="ja-JP" sz="2600" dirty="0"/>
              <a:t>select(median(x,y)&lt;0,</a:t>
            </a:r>
          </a:p>
          <a:p>
            <a:r>
              <a:rPr lang="en-US" altLang="ja-JP" sz="2600" dirty="0" smtClean="0"/>
              <a:t>  select(hist_cumsum(R2,x,y</a:t>
            </a:r>
            <a:r>
              <a:rPr lang="en-US" altLang="ja-JP" sz="2600" dirty="0"/>
              <a:t>)&gt;hist_sum(x,y)/</a:t>
            </a:r>
            <a:r>
              <a:rPr lang="en-US" altLang="ja-JP" sz="2600" dirty="0" smtClean="0"/>
              <a:t>2,R2</a:t>
            </a:r>
            <a:r>
              <a:rPr lang="en-US" altLang="ja-JP" sz="2600" dirty="0"/>
              <a:t>,-1),median(x,y</a:t>
            </a:r>
            <a:r>
              <a:rPr lang="en-US" altLang="ja-JP" sz="2600" dirty="0" smtClean="0"/>
              <a:t>));</a:t>
            </a:r>
          </a:p>
          <a:p>
            <a:endParaRPr lang="en-US" altLang="ja-JP" sz="1100" dirty="0"/>
          </a:p>
          <a:p>
            <a:r>
              <a:rPr lang="en-US" altLang="ja-JP" sz="2600" dirty="0" smtClean="0"/>
              <a:t>  medianVals.vectorize(x</a:t>
            </a:r>
            <a:r>
              <a:rPr lang="en-US" altLang="ja-JP" sz="2600" dirty="0"/>
              <a:t>, 16).</a:t>
            </a:r>
            <a:r>
              <a:rPr lang="en-US" altLang="ja-JP" sz="2600" dirty="0" smtClean="0"/>
              <a:t>parallel(y)</a:t>
            </a:r>
          </a:p>
          <a:p>
            <a:r>
              <a:rPr lang="en-US" altLang="ja-JP" sz="2600" dirty="0" smtClean="0"/>
              <a:t>                       .update(0</a:t>
            </a:r>
            <a:r>
              <a:rPr lang="en-US" altLang="ja-JP" sz="2600" dirty="0"/>
              <a:t>).parallel(y).vectorize(x, 16);</a:t>
            </a:r>
          </a:p>
          <a:p>
            <a:r>
              <a:rPr lang="en-US" altLang="ja-JP" sz="2600" dirty="0" smtClean="0"/>
              <a:t>  hist.compute_at(medianVals</a:t>
            </a:r>
            <a:r>
              <a:rPr lang="en-US" altLang="ja-JP" sz="2600" dirty="0"/>
              <a:t>, y).vectorize(x, 16</a:t>
            </a:r>
            <a:r>
              <a:rPr lang="en-US" altLang="ja-JP" sz="2600" dirty="0" smtClean="0"/>
              <a:t>)</a:t>
            </a:r>
            <a:endParaRPr lang="en-US" altLang="ja-JP" sz="2600" dirty="0"/>
          </a:p>
          <a:p>
            <a:r>
              <a:rPr lang="en-US" altLang="ja-JP" sz="2600" dirty="0" smtClean="0"/>
              <a:t>         .update(0</a:t>
            </a:r>
            <a:r>
              <a:rPr lang="en-US" altLang="ja-JP" sz="2600" dirty="0"/>
              <a:t>).reorder(R.x, x, R.y, y).vectorize(x, 16);</a:t>
            </a:r>
          </a:p>
          <a:p>
            <a:r>
              <a:rPr lang="en-US" altLang="ja-JP" sz="2600" dirty="0" smtClean="0"/>
              <a:t>  hist_sum.compute_at(medianVals</a:t>
            </a:r>
            <a:r>
              <a:rPr lang="en-US" altLang="ja-JP" sz="2600" dirty="0"/>
              <a:t>, y).vectorize(x, 16);</a:t>
            </a:r>
          </a:p>
          <a:p>
            <a:r>
              <a:rPr lang="en-US" altLang="ja-JP" sz="2600" dirty="0" smtClean="0"/>
              <a:t>  hist_cumsum.compute_at(medianVals</a:t>
            </a:r>
            <a:r>
              <a:rPr lang="en-US" altLang="ja-JP" sz="2600" dirty="0"/>
              <a:t>, y).vectorize(l, 16</a:t>
            </a:r>
            <a:r>
              <a:rPr lang="en-US" altLang="ja-JP" sz="2600" dirty="0" smtClean="0"/>
              <a:t>)</a:t>
            </a:r>
            <a:endParaRPr lang="en-US" altLang="ja-JP" sz="2600" dirty="0"/>
          </a:p>
          <a:p>
            <a:r>
              <a:rPr lang="en-US" altLang="ja-JP" sz="2600" dirty="0" smtClean="0"/>
              <a:t>  </a:t>
            </a:r>
            <a:r>
              <a:rPr lang="en-US" altLang="ja-JP" sz="2600" dirty="0"/>
              <a:t> </a:t>
            </a:r>
            <a:r>
              <a:rPr lang="en-US" altLang="ja-JP" sz="2600" dirty="0" smtClean="0"/>
              <a:t>                       .update(0</a:t>
            </a:r>
            <a:r>
              <a:rPr lang="en-US" altLang="ja-JP" sz="2600" dirty="0"/>
              <a:t>).vectorize(x, 16);</a:t>
            </a:r>
          </a:p>
          <a:p>
            <a:endParaRPr lang="en-US" altLang="ja-JP" sz="1100" dirty="0"/>
          </a:p>
          <a:p>
            <a:r>
              <a:rPr lang="en-US" altLang="ja-JP" sz="2600" dirty="0" smtClean="0"/>
              <a:t>  return </a:t>
            </a:r>
            <a:r>
              <a:rPr lang="en-US" altLang="ja-JP" sz="2600" dirty="0"/>
              <a:t>median</a:t>
            </a:r>
            <a:r>
              <a:rPr lang="en-US" altLang="ja-JP" sz="2600" dirty="0" smtClean="0"/>
              <a:t>;</a:t>
            </a:r>
          </a:p>
          <a:p>
            <a:r>
              <a:rPr lang="en-US" altLang="ja-JP" sz="2600" dirty="0"/>
              <a:t>}</a:t>
            </a:r>
            <a:endParaRPr lang="en-US" altLang="ja-JP" sz="2600" dirty="0" smtClean="0"/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12116840" y="29691426"/>
            <a:ext cx="88163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Fig.</a:t>
            </a: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：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Implementation of weighted median filter in </a:t>
            </a:r>
            <a: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Halide.</a:t>
            </a:r>
          </a:p>
        </p:txBody>
      </p:sp>
      <p:sp>
        <p:nvSpPr>
          <p:cNvPr id="78" name="正方形/長方形 77"/>
          <p:cNvSpPr/>
          <p:nvPr/>
        </p:nvSpPr>
        <p:spPr>
          <a:xfrm>
            <a:off x="11347320" y="8638730"/>
            <a:ext cx="9523507" cy="4624343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2600" dirty="0"/>
              <a:t>Func blur_3x3(Func f)</a:t>
            </a:r>
          </a:p>
          <a:p>
            <a:r>
              <a:rPr lang="en-US" altLang="ja-JP" sz="2600" dirty="0" smtClean="0"/>
              <a:t>{</a:t>
            </a:r>
            <a:endParaRPr lang="en-US" altLang="ja-JP" sz="2600" dirty="0"/>
          </a:p>
          <a:p>
            <a:r>
              <a:rPr lang="en-US" altLang="ja-JP" sz="2600" dirty="0" smtClean="0"/>
              <a:t>Func blur_x, blur_y;</a:t>
            </a:r>
          </a:p>
          <a:p>
            <a:r>
              <a:rPr lang="en-US" altLang="ja-JP" sz="2600" dirty="0" smtClean="0"/>
              <a:t>Var x, y, xi, yi;</a:t>
            </a:r>
            <a:r>
              <a:rPr lang="ja-JP" altLang="en-US" sz="2600" dirty="0" smtClean="0"/>
              <a:t> </a:t>
            </a:r>
            <a:endParaRPr lang="en-US" altLang="ja-JP" sz="2600" dirty="0"/>
          </a:p>
          <a:p>
            <a:r>
              <a:rPr lang="en-US" altLang="ja-JP" sz="1000" dirty="0" smtClean="0">
                <a:solidFill>
                  <a:schemeClr val="bg1"/>
                </a:solidFill>
              </a:rPr>
              <a:t>a</a:t>
            </a:r>
            <a:endParaRPr lang="en-US" altLang="ja-JP" sz="2400" dirty="0" smtClean="0">
              <a:solidFill>
                <a:schemeClr val="bg1"/>
              </a:solidFill>
            </a:endParaRPr>
          </a:p>
          <a:p>
            <a:r>
              <a:rPr lang="en-US" altLang="ja-JP" sz="2600" dirty="0" smtClean="0"/>
              <a:t> blur_x(x,y</a:t>
            </a:r>
            <a:r>
              <a:rPr lang="en-US" altLang="ja-JP" sz="2600" dirty="0"/>
              <a:t>)=(f(x-1,y)+f(x,y)+f(x+1,y))/3;</a:t>
            </a:r>
          </a:p>
          <a:p>
            <a:r>
              <a:rPr lang="en-US" altLang="ja-JP" sz="2600" dirty="0" smtClean="0"/>
              <a:t> blur_y(x,y</a:t>
            </a:r>
            <a:r>
              <a:rPr lang="en-US" altLang="ja-JP" sz="2600" dirty="0"/>
              <a:t>)=(blur_x(x,y-1</a:t>
            </a:r>
            <a:r>
              <a:rPr lang="en-US" altLang="ja-JP" sz="2600" dirty="0" smtClean="0"/>
              <a:t>)+</a:t>
            </a:r>
            <a:r>
              <a:rPr lang="en-US" altLang="ja-JP" sz="2600" dirty="0"/>
              <a:t>blur_x(x,y)+blur_x(x,y+1))/3</a:t>
            </a:r>
            <a:r>
              <a:rPr lang="en-US" altLang="ja-JP" sz="2600" dirty="0" smtClean="0"/>
              <a:t>;</a:t>
            </a:r>
          </a:p>
          <a:p>
            <a:r>
              <a:rPr lang="en-US" altLang="ja-JP" sz="1050" dirty="0" smtClean="0">
                <a:solidFill>
                  <a:schemeClr val="bg1"/>
                </a:solidFill>
              </a:rPr>
              <a:t>.</a:t>
            </a:r>
            <a:endParaRPr lang="en-US" altLang="ja-JP" sz="1600" dirty="0">
              <a:solidFill>
                <a:schemeClr val="bg1"/>
              </a:solidFill>
            </a:endParaRPr>
          </a:p>
          <a:p>
            <a:r>
              <a:rPr lang="en-US" altLang="ja-JP" sz="2600" dirty="0" smtClean="0"/>
              <a:t> blur_y.tile(x,y,xi,yi,256,32).</a:t>
            </a:r>
            <a:r>
              <a:rPr lang="en-US" altLang="ja-JP" sz="2600" dirty="0"/>
              <a:t>vectorize(xi,8).parallel(y);</a:t>
            </a:r>
          </a:p>
          <a:p>
            <a:r>
              <a:rPr lang="en-US" altLang="ja-JP" sz="2600" dirty="0" smtClean="0"/>
              <a:t> blur_x.compute_at(blur_y,x</a:t>
            </a:r>
            <a:r>
              <a:rPr lang="en-US" altLang="ja-JP" sz="2600" dirty="0"/>
              <a:t>).vectorize(x,8</a:t>
            </a:r>
            <a:r>
              <a:rPr lang="en-US" altLang="ja-JP" sz="2600" dirty="0" smtClean="0"/>
              <a:t>);</a:t>
            </a:r>
          </a:p>
          <a:p>
            <a:r>
              <a:rPr lang="en-US" altLang="ja-JP" sz="1000" dirty="0">
                <a:solidFill>
                  <a:schemeClr val="bg1"/>
                </a:solidFill>
              </a:rPr>
              <a:t>.</a:t>
            </a:r>
            <a:endParaRPr lang="en-US" altLang="ja-JP" sz="2600" dirty="0">
              <a:solidFill>
                <a:schemeClr val="bg1"/>
              </a:solidFill>
            </a:endParaRPr>
          </a:p>
          <a:p>
            <a:r>
              <a:rPr lang="en-US" altLang="ja-JP" sz="2600" dirty="0" smtClean="0"/>
              <a:t> return </a:t>
            </a:r>
            <a:r>
              <a:rPr lang="en-US" altLang="ja-JP" sz="2600" dirty="0"/>
              <a:t>blur_y;</a:t>
            </a:r>
          </a:p>
          <a:p>
            <a:r>
              <a:rPr lang="en-US" altLang="ja-JP" sz="2600" dirty="0" smtClean="0"/>
              <a:t>}</a:t>
            </a:r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267588" y="22229701"/>
            <a:ext cx="99250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Kernel size of bilateral filter</a:t>
            </a:r>
            <a:r>
              <a:rPr lang="ja-JP" altLang="en-US" sz="2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：</a:t>
            </a:r>
            <a:r>
              <a:rPr lang="en-US" altLang="ja-JP" sz="2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9×9</a:t>
            </a:r>
            <a:endParaRPr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  <a:cs typeface="Arial" panose="020B0604020202020204" pitchFamily="34" charset="0"/>
            </a:endParaRPr>
          </a:p>
          <a:p>
            <a:r>
              <a:rPr lang="en-US" altLang="ja-JP" sz="2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CPU</a:t>
            </a:r>
            <a:r>
              <a:rPr lang="ja-JP" altLang="en-US" sz="2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：</a:t>
            </a:r>
            <a:r>
              <a:rPr lang="en-US" altLang="ja-JP" sz="2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IntelCorei7-7800X 3.5GHz</a:t>
            </a:r>
          </a:p>
          <a:p>
            <a:r>
              <a:rPr lang="en-US" altLang="ja-JP" sz="2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Conpila</a:t>
            </a:r>
            <a:r>
              <a:rPr lang="ja-JP" altLang="en-US" sz="2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：</a:t>
            </a:r>
            <a:r>
              <a:rPr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Visual Studio </a:t>
            </a:r>
            <a:r>
              <a:rPr lang="en-US" altLang="ja-JP" sz="2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2017</a:t>
            </a:r>
            <a:endParaRPr lang="en-US" altLang="ja-JP" sz="3200" dirty="0">
              <a:latin typeface="メイリオ" panose="020B0604030504040204" pitchFamily="50" charset="-128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graphicFrame>
        <p:nvGraphicFramePr>
          <p:cNvPr id="85" name="表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5336274"/>
              </p:ext>
            </p:extLst>
          </p:nvPr>
        </p:nvGraphicFramePr>
        <p:xfrm>
          <a:off x="979713" y="23615142"/>
          <a:ext cx="9792668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25370">
                  <a:extLst>
                    <a:ext uri="{9D8B030D-6E8A-4147-A177-3AD203B41FA5}">
                      <a16:colId xmlns:a16="http://schemas.microsoft.com/office/drawing/2014/main" val="3892159186"/>
                    </a:ext>
                  </a:extLst>
                </a:gridCol>
                <a:gridCol w="2736055">
                  <a:extLst>
                    <a:ext uri="{9D8B030D-6E8A-4147-A177-3AD203B41FA5}">
                      <a16:colId xmlns:a16="http://schemas.microsoft.com/office/drawing/2014/main" val="2106556124"/>
                    </a:ext>
                  </a:extLst>
                </a:gridCol>
                <a:gridCol w="2831243">
                  <a:extLst>
                    <a:ext uri="{9D8B030D-6E8A-4147-A177-3AD203B41FA5}">
                      <a16:colId xmlns:a16="http://schemas.microsoft.com/office/drawing/2014/main" val="1252666907"/>
                    </a:ext>
                  </a:extLst>
                </a:gridCol>
              </a:tblGrid>
              <a:tr h="47633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dirty="0" smtClean="0"/>
                        <a:t>Weighted</a:t>
                      </a:r>
                      <a:r>
                        <a:rPr kumimoji="1" lang="en-US" altLang="ja-JP" sz="3200" baseline="0" dirty="0" smtClean="0"/>
                        <a:t> median</a:t>
                      </a:r>
                      <a:endParaRPr kumimoji="1" lang="ja-JP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dirty="0" smtClean="0"/>
                        <a:t>Code</a:t>
                      </a:r>
                      <a:r>
                        <a:rPr kumimoji="1" lang="en-US" altLang="ja-JP" sz="3200" baseline="0" dirty="0" smtClean="0"/>
                        <a:t> length</a:t>
                      </a:r>
                      <a:endParaRPr kumimoji="1" lang="ja-JP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dirty="0" smtClean="0"/>
                        <a:t>Time </a:t>
                      </a:r>
                      <a:endParaRPr kumimoji="1" lang="ja-JP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3825350"/>
                  </a:ext>
                </a:extLst>
              </a:tr>
              <a:tr h="47633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aseline="0" dirty="0" smtClean="0"/>
                        <a:t>C++ : </a:t>
                      </a:r>
                      <a:r>
                        <a:rPr kumimoji="1" lang="en-US" altLang="ja-JP" sz="3200" dirty="0" smtClean="0"/>
                        <a:t>Alg</a:t>
                      </a:r>
                      <a:r>
                        <a:rPr kumimoji="1" lang="en-US" altLang="ja-JP" sz="3200" baseline="0" dirty="0" smtClean="0"/>
                        <a:t> only</a:t>
                      </a:r>
                      <a:endParaRPr kumimoji="1" lang="ja-JP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dirty="0" smtClean="0"/>
                        <a:t>100</a:t>
                      </a:r>
                      <a:endParaRPr kumimoji="1" lang="ja-JP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dirty="0" smtClean="0"/>
                        <a:t>128 ms</a:t>
                      </a:r>
                      <a:endParaRPr kumimoji="1" lang="ja-JP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7001751"/>
                  </a:ext>
                </a:extLst>
              </a:tr>
              <a:tr h="47633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dirty="0" smtClean="0"/>
                        <a:t>Halide</a:t>
                      </a:r>
                      <a:r>
                        <a:rPr kumimoji="1" lang="en-US" altLang="ja-JP" sz="3200" baseline="0" dirty="0" smtClean="0"/>
                        <a:t> : </a:t>
                      </a:r>
                      <a:r>
                        <a:rPr kumimoji="1" lang="en-US" altLang="ja-JP" sz="3200" dirty="0" smtClean="0"/>
                        <a:t>Alg</a:t>
                      </a:r>
                      <a:r>
                        <a:rPr kumimoji="1" lang="en-US" altLang="ja-JP" sz="3200" baseline="0" dirty="0" smtClean="0"/>
                        <a:t> only</a:t>
                      </a:r>
                      <a:endParaRPr kumimoji="1" lang="ja-JP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dirty="0" smtClean="0"/>
                        <a:t>45</a:t>
                      </a:r>
                      <a:endParaRPr kumimoji="1" lang="ja-JP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dirty="0" smtClean="0"/>
                        <a:t>1 hour</a:t>
                      </a:r>
                      <a:endParaRPr kumimoji="1" lang="ja-JP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3273514"/>
                  </a:ext>
                </a:extLst>
              </a:tr>
              <a:tr h="47633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dirty="0" smtClean="0"/>
                        <a:t>Halide : Alg + Schedule </a:t>
                      </a:r>
                      <a:endParaRPr kumimoji="1" lang="ja-JP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dirty="0" smtClean="0"/>
                        <a:t>45 + 8</a:t>
                      </a:r>
                      <a:endParaRPr kumimoji="1" lang="ja-JP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dirty="0" smtClean="0"/>
                        <a:t>31</a:t>
                      </a:r>
                      <a:r>
                        <a:rPr kumimoji="1" lang="en-US" altLang="ja-JP" sz="3200" baseline="0" dirty="0" smtClean="0"/>
                        <a:t> ms</a:t>
                      </a:r>
                      <a:endParaRPr kumimoji="1" lang="ja-JP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4416875"/>
                  </a:ext>
                </a:extLst>
              </a:tr>
            </a:tbl>
          </a:graphicData>
        </a:graphic>
      </p:graphicFrame>
      <p:sp>
        <p:nvSpPr>
          <p:cNvPr id="27" name="テキスト ボックス 26"/>
          <p:cNvSpPr txBox="1"/>
          <p:nvPr/>
        </p:nvSpPr>
        <p:spPr>
          <a:xfrm>
            <a:off x="17289758" y="12374961"/>
            <a:ext cx="35630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Scheduling parts</a:t>
            </a:r>
            <a:endParaRPr lang="en-US" altLang="ja-JP" sz="3200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anose="020B0604030504040204" pitchFamily="50" charset="-128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17289758" y="9813610"/>
            <a:ext cx="35630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Algorithm parts</a:t>
            </a:r>
            <a:endParaRPr lang="en-US" altLang="ja-JP" sz="32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anose="020B0604030504040204" pitchFamily="50" charset="-128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1153842" y="13444138"/>
            <a:ext cx="1021582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ja-JP" sz="3600" b="1" dirty="0" smtClean="0">
                <a:solidFill>
                  <a:srgbClr val="4472C4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Purpose</a:t>
            </a:r>
            <a:endParaRPr lang="en-US" altLang="ja-JP" sz="32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anose="020B0604030504040204" pitchFamily="50" charset="-128"/>
              <a:ea typeface="メイリオ" panose="020B0604030504040204" pitchFamily="50" charset="-128"/>
              <a:cs typeface="Arial" panose="020B0604020202020204" pitchFamily="34" charset="0"/>
            </a:endParaRPr>
          </a:p>
          <a:p>
            <a:r>
              <a:rPr lang="en-US" altLang="ja-JP" sz="3200" dirty="0" smtClean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 Provide the Halide code to </a:t>
            </a:r>
            <a:r>
              <a:rPr lang="en-US" altLang="ja-JP" sz="3200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more </a:t>
            </a:r>
            <a:r>
              <a:rPr lang="en-US" altLang="ja-JP" sz="3200" dirty="0" smtClean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simply optimize</a:t>
            </a:r>
            <a:endParaRPr lang="en-US" altLang="ja-JP" sz="3200" dirty="0">
              <a:solidFill>
                <a:prstClr val="black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anose="020B0604020202020204" pitchFamily="34" charset="0"/>
            </a:endParaRPr>
          </a:p>
          <a:p>
            <a:r>
              <a:rPr lang="en-US" altLang="ja-JP" sz="3200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 </a:t>
            </a:r>
            <a:r>
              <a:rPr lang="en-US" altLang="ja-JP" sz="3200" dirty="0" smtClean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WMF for environment.</a:t>
            </a:r>
            <a:r>
              <a:rPr lang="en-US" altLang="ja-JP" sz="32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 </a:t>
            </a:r>
            <a:endParaRPr lang="en-US" altLang="ja-JP" sz="3200" b="1" u="sng" dirty="0">
              <a:latin typeface="メイリオ" panose="020B0604030504040204" pitchFamily="50" charset="-128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grpSp>
        <p:nvGrpSpPr>
          <p:cNvPr id="13" name="グループ化 12"/>
          <p:cNvGrpSpPr/>
          <p:nvPr/>
        </p:nvGrpSpPr>
        <p:grpSpPr>
          <a:xfrm>
            <a:off x="811931" y="12071090"/>
            <a:ext cx="9535909" cy="3009029"/>
            <a:chOff x="844588" y="12201718"/>
            <a:chExt cx="9535909" cy="3009029"/>
          </a:xfrm>
        </p:grpSpPr>
        <p:graphicFrame>
          <p:nvGraphicFramePr>
            <p:cNvPr id="34" name="コンテンツ プレースホルダー 5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922458430"/>
                </p:ext>
              </p:extLst>
            </p:nvPr>
          </p:nvGraphicFramePr>
          <p:xfrm>
            <a:off x="862590" y="12225331"/>
            <a:ext cx="1774047" cy="1828800"/>
          </p:xfrm>
          <a:graphic>
            <a:graphicData uri="http://schemas.openxmlformats.org/drawingml/2006/table">
              <a:tbl>
                <a:tblPr firstRow="1" bandRow="1">
                  <a:tableStyleId>{2D5ABB26-0587-4C30-8999-92F81FD0307C}</a:tableStyleId>
                </a:tblPr>
                <a:tblGrid>
                  <a:gridCol w="356538">
                    <a:extLst>
                      <a:ext uri="{9D8B030D-6E8A-4147-A177-3AD203B41FA5}">
                        <a16:colId xmlns:a16="http://schemas.microsoft.com/office/drawing/2014/main" val="2054042868"/>
                      </a:ext>
                    </a:extLst>
                  </a:gridCol>
                  <a:gridCol w="356538">
                    <a:extLst>
                      <a:ext uri="{9D8B030D-6E8A-4147-A177-3AD203B41FA5}">
                        <a16:colId xmlns:a16="http://schemas.microsoft.com/office/drawing/2014/main" val="3741925998"/>
                      </a:ext>
                    </a:extLst>
                  </a:gridCol>
                  <a:gridCol w="356538">
                    <a:extLst>
                      <a:ext uri="{9D8B030D-6E8A-4147-A177-3AD203B41FA5}">
                        <a16:colId xmlns:a16="http://schemas.microsoft.com/office/drawing/2014/main" val="1326563985"/>
                      </a:ext>
                    </a:extLst>
                  </a:gridCol>
                  <a:gridCol w="367549">
                    <a:extLst>
                      <a:ext uri="{9D8B030D-6E8A-4147-A177-3AD203B41FA5}">
                        <a16:colId xmlns:a16="http://schemas.microsoft.com/office/drawing/2014/main" val="271331216"/>
                      </a:ext>
                    </a:extLst>
                  </a:gridCol>
                  <a:gridCol w="336884">
                    <a:extLst>
                      <a:ext uri="{9D8B030D-6E8A-4147-A177-3AD203B41FA5}">
                        <a16:colId xmlns:a16="http://schemas.microsoft.com/office/drawing/2014/main" val="3737185337"/>
                      </a:ext>
                    </a:extLst>
                  </a:gridCol>
                </a:tblGrid>
                <a:tr h="394679">
                  <a:tc>
                    <a:txBody>
                      <a:bodyPr/>
                      <a:lstStyle/>
                      <a:p>
                        <a:r>
                          <a:rPr kumimoji="1" lang="en-US" altLang="ja-JP" sz="2400" dirty="0" smtClean="0"/>
                          <a:t>0</a:t>
                        </a:r>
                        <a:endParaRPr kumimoji="1" lang="ja-JP" altLang="en-US" sz="2400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r>
                          <a:rPr kumimoji="1" lang="en-US" altLang="ja-JP" sz="2400" dirty="0" smtClean="0"/>
                          <a:t>6</a:t>
                        </a:r>
                        <a:endParaRPr kumimoji="1" lang="ja-JP" altLang="en-US" sz="2400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r>
                          <a:rPr kumimoji="1" lang="en-US" altLang="ja-JP" sz="2400" dirty="0" smtClean="0"/>
                          <a:t>7</a:t>
                        </a:r>
                        <a:endParaRPr kumimoji="1" lang="ja-JP" altLang="en-US" sz="2400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r>
                          <a:rPr kumimoji="1" lang="en-US" altLang="ja-JP" sz="2400" dirty="0" smtClean="0"/>
                          <a:t>1</a:t>
                        </a:r>
                        <a:endParaRPr kumimoji="1" lang="ja-JP" altLang="en-US" sz="2400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r>
                          <a:rPr kumimoji="1" lang="en-US" altLang="ja-JP" sz="2400" dirty="0" smtClean="0"/>
                          <a:t>2</a:t>
                        </a:r>
                        <a:endParaRPr kumimoji="1" lang="ja-JP" altLang="en-US" sz="2400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extLst>
                    <a:ext uri="{0D108BD9-81ED-4DB2-BD59-A6C34878D82A}">
                      <a16:rowId xmlns:a16="http://schemas.microsoft.com/office/drawing/2014/main" val="1751040664"/>
                    </a:ext>
                  </a:extLst>
                </a:tr>
                <a:tr h="394679">
                  <a:tc>
                    <a:txBody>
                      <a:bodyPr/>
                      <a:lstStyle/>
                      <a:p>
                        <a:r>
                          <a:rPr kumimoji="1" lang="en-US" altLang="ja-JP" sz="2400" dirty="0" smtClean="0"/>
                          <a:t>0</a:t>
                        </a:r>
                        <a:endParaRPr kumimoji="1" lang="ja-JP" altLang="en-US" sz="2400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r>
                          <a:rPr kumimoji="1" lang="en-US" altLang="ja-JP" sz="2400" dirty="0" smtClean="0"/>
                          <a:t>2</a:t>
                        </a:r>
                        <a:endParaRPr kumimoji="1" lang="ja-JP" altLang="en-US" sz="2400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r>
                          <a:rPr kumimoji="1" lang="en-US" altLang="ja-JP" sz="2400" dirty="0" smtClean="0"/>
                          <a:t>5</a:t>
                        </a:r>
                        <a:endParaRPr kumimoji="1" lang="ja-JP" altLang="en-US" sz="2400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r>
                          <a:rPr kumimoji="1" lang="en-US" altLang="ja-JP" sz="2400" dirty="0" smtClean="0"/>
                          <a:t>8</a:t>
                        </a:r>
                        <a:endParaRPr kumimoji="1" lang="ja-JP" altLang="en-US" sz="2400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r>
                          <a:rPr kumimoji="1" lang="en-US" altLang="ja-JP" sz="2400" dirty="0" smtClean="0"/>
                          <a:t>1</a:t>
                        </a:r>
                        <a:endParaRPr kumimoji="1" lang="ja-JP" altLang="en-US" sz="2400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extLst>
                    <a:ext uri="{0D108BD9-81ED-4DB2-BD59-A6C34878D82A}">
                      <a16:rowId xmlns:a16="http://schemas.microsoft.com/office/drawing/2014/main" val="465935395"/>
                    </a:ext>
                  </a:extLst>
                </a:tr>
                <a:tr h="394679">
                  <a:tc>
                    <a:txBody>
                      <a:bodyPr/>
                      <a:lstStyle/>
                      <a:p>
                        <a:r>
                          <a:rPr kumimoji="1" lang="en-US" altLang="ja-JP" sz="2400" dirty="0" smtClean="0"/>
                          <a:t>9</a:t>
                        </a:r>
                        <a:endParaRPr kumimoji="1" lang="ja-JP" altLang="en-US" sz="2400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r>
                          <a:rPr kumimoji="1" lang="en-US" altLang="ja-JP" sz="2400" dirty="0" smtClean="0"/>
                          <a:t>3</a:t>
                        </a:r>
                        <a:endParaRPr kumimoji="1" lang="ja-JP" altLang="en-US" sz="2400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r>
                          <a:rPr kumimoji="1" lang="en-US" altLang="ja-JP" sz="2400" dirty="0" smtClean="0"/>
                          <a:t>1</a:t>
                        </a:r>
                        <a:endParaRPr kumimoji="1" lang="ja-JP" altLang="en-US" sz="2400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r>
                          <a:rPr kumimoji="1" lang="en-US" altLang="ja-JP" sz="2400" dirty="0" smtClean="0"/>
                          <a:t>9</a:t>
                        </a:r>
                        <a:endParaRPr kumimoji="1" lang="ja-JP" altLang="en-US" sz="2400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r>
                          <a:rPr kumimoji="1" lang="en-US" altLang="ja-JP" sz="2400" dirty="0" smtClean="0"/>
                          <a:t>0</a:t>
                        </a:r>
                        <a:endParaRPr kumimoji="1" lang="ja-JP" altLang="en-US" sz="2400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extLst>
                    <a:ext uri="{0D108BD9-81ED-4DB2-BD59-A6C34878D82A}">
                      <a16:rowId xmlns:a16="http://schemas.microsoft.com/office/drawing/2014/main" val="3361292642"/>
                    </a:ext>
                  </a:extLst>
                </a:tr>
                <a:tr h="394679">
                  <a:tc>
                    <a:txBody>
                      <a:bodyPr/>
                      <a:lstStyle/>
                      <a:p>
                        <a:r>
                          <a:rPr kumimoji="1" lang="en-US" altLang="ja-JP" sz="2400" dirty="0" smtClean="0"/>
                          <a:t>0</a:t>
                        </a:r>
                        <a:endParaRPr kumimoji="1" lang="ja-JP" altLang="en-US" sz="2400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r>
                          <a:rPr kumimoji="1" lang="en-US" altLang="ja-JP" sz="2400" dirty="0" smtClean="0"/>
                          <a:t>4</a:t>
                        </a:r>
                        <a:endParaRPr kumimoji="1" lang="ja-JP" altLang="en-US" sz="2400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r>
                          <a:rPr kumimoji="1" lang="en-US" altLang="ja-JP" sz="2400" dirty="0" smtClean="0"/>
                          <a:t>8</a:t>
                        </a:r>
                        <a:endParaRPr kumimoji="1" lang="ja-JP" altLang="en-US" sz="2400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r>
                          <a:rPr kumimoji="1" lang="en-US" altLang="ja-JP" sz="2400" dirty="0" smtClean="0"/>
                          <a:t>5</a:t>
                        </a:r>
                        <a:endParaRPr kumimoji="1" lang="ja-JP" altLang="en-US" sz="2400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r>
                          <a:rPr kumimoji="1" lang="en-US" altLang="ja-JP" sz="2400" dirty="0" smtClean="0"/>
                          <a:t>1</a:t>
                        </a:r>
                        <a:endParaRPr kumimoji="1" lang="ja-JP" altLang="en-US" sz="2400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extLst>
                    <a:ext uri="{0D108BD9-81ED-4DB2-BD59-A6C34878D82A}">
                      <a16:rowId xmlns:a16="http://schemas.microsoft.com/office/drawing/2014/main" val="799206940"/>
                    </a:ext>
                  </a:extLst>
                </a:tr>
              </a:tbl>
            </a:graphicData>
          </a:graphic>
        </p:graphicFrame>
        <p:sp>
          <p:nvSpPr>
            <p:cNvPr id="3" name="正方形/長方形 2"/>
            <p:cNvSpPr/>
            <p:nvPr/>
          </p:nvSpPr>
          <p:spPr>
            <a:xfrm>
              <a:off x="844588" y="12212668"/>
              <a:ext cx="1049867" cy="1335063"/>
            </a:xfrm>
            <a:prstGeom prst="rect">
              <a:avLst/>
            </a:prstGeom>
            <a:noFill/>
            <a:ln w="101600">
              <a:solidFill>
                <a:srgbClr val="0DD1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6" name="正方形/長方形 35"/>
            <p:cNvSpPr/>
            <p:nvPr/>
          </p:nvSpPr>
          <p:spPr>
            <a:xfrm>
              <a:off x="1188464" y="12680272"/>
              <a:ext cx="392401" cy="463880"/>
            </a:xfrm>
            <a:prstGeom prst="rect">
              <a:avLst/>
            </a:prstGeom>
            <a:solidFill>
              <a:srgbClr val="FF5050">
                <a:alpha val="45000"/>
              </a:srgbClr>
            </a:solidFill>
            <a:ln w="1016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graphicFrame>
          <p:nvGraphicFramePr>
            <p:cNvPr id="45" name="コンテンツ プレースホルダー 5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292740279"/>
                </p:ext>
              </p:extLst>
            </p:nvPr>
          </p:nvGraphicFramePr>
          <p:xfrm>
            <a:off x="4509646" y="14306993"/>
            <a:ext cx="3227809" cy="457200"/>
          </p:xfrm>
          <a:graphic>
            <a:graphicData uri="http://schemas.openxmlformats.org/drawingml/2006/table">
              <a:tbl>
                <a:tblPr firstRow="1" bandRow="1">
                  <a:tableStyleId>{2D5ABB26-0587-4C30-8999-92F81FD0307C}</a:tableStyleId>
                </a:tblPr>
                <a:tblGrid>
                  <a:gridCol w="358530">
                    <a:extLst>
                      <a:ext uri="{9D8B030D-6E8A-4147-A177-3AD203B41FA5}">
                        <a16:colId xmlns:a16="http://schemas.microsoft.com/office/drawing/2014/main" val="2054042868"/>
                      </a:ext>
                    </a:extLst>
                  </a:gridCol>
                  <a:gridCol w="358530">
                    <a:extLst>
                      <a:ext uri="{9D8B030D-6E8A-4147-A177-3AD203B41FA5}">
                        <a16:colId xmlns:a16="http://schemas.microsoft.com/office/drawing/2014/main" val="3741925998"/>
                      </a:ext>
                    </a:extLst>
                  </a:gridCol>
                  <a:gridCol w="358530">
                    <a:extLst>
                      <a:ext uri="{9D8B030D-6E8A-4147-A177-3AD203B41FA5}">
                        <a16:colId xmlns:a16="http://schemas.microsoft.com/office/drawing/2014/main" val="1326563985"/>
                      </a:ext>
                    </a:extLst>
                  </a:gridCol>
                  <a:gridCol w="359569">
                    <a:extLst>
                      <a:ext uri="{9D8B030D-6E8A-4147-A177-3AD203B41FA5}">
                        <a16:colId xmlns:a16="http://schemas.microsoft.com/office/drawing/2014/main" val="271331216"/>
                      </a:ext>
                    </a:extLst>
                  </a:gridCol>
                  <a:gridCol w="358530">
                    <a:extLst>
                      <a:ext uri="{9D8B030D-6E8A-4147-A177-3AD203B41FA5}">
                        <a16:colId xmlns:a16="http://schemas.microsoft.com/office/drawing/2014/main" val="3737185337"/>
                      </a:ext>
                    </a:extLst>
                  </a:gridCol>
                  <a:gridCol w="358530">
                    <a:extLst>
                      <a:ext uri="{9D8B030D-6E8A-4147-A177-3AD203B41FA5}">
                        <a16:colId xmlns:a16="http://schemas.microsoft.com/office/drawing/2014/main" val="3530838858"/>
                      </a:ext>
                    </a:extLst>
                  </a:gridCol>
                  <a:gridCol w="358530">
                    <a:extLst>
                      <a:ext uri="{9D8B030D-6E8A-4147-A177-3AD203B41FA5}">
                        <a16:colId xmlns:a16="http://schemas.microsoft.com/office/drawing/2014/main" val="343465045"/>
                      </a:ext>
                    </a:extLst>
                  </a:gridCol>
                  <a:gridCol w="358530">
                    <a:extLst>
                      <a:ext uri="{9D8B030D-6E8A-4147-A177-3AD203B41FA5}">
                        <a16:colId xmlns:a16="http://schemas.microsoft.com/office/drawing/2014/main" val="2767158005"/>
                      </a:ext>
                    </a:extLst>
                  </a:gridCol>
                  <a:gridCol w="358530">
                    <a:extLst>
                      <a:ext uri="{9D8B030D-6E8A-4147-A177-3AD203B41FA5}">
                        <a16:colId xmlns:a16="http://schemas.microsoft.com/office/drawing/2014/main" val="651273963"/>
                      </a:ext>
                    </a:extLst>
                  </a:gridCol>
                </a:tblGrid>
                <a:tr h="394679">
                  <a:tc>
                    <a:txBody>
                      <a:bodyPr/>
                      <a:lstStyle/>
                      <a:p>
                        <a:r>
                          <a:rPr kumimoji="1" lang="en-US" altLang="ja-JP" sz="2400" dirty="0" smtClean="0"/>
                          <a:t>0</a:t>
                        </a:r>
                        <a:endParaRPr kumimoji="1" lang="ja-JP" altLang="en-US" sz="2400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r>
                          <a:rPr kumimoji="1" lang="en-US" altLang="ja-JP" sz="2400" dirty="0" smtClean="0"/>
                          <a:t>1</a:t>
                        </a:r>
                        <a:endParaRPr kumimoji="1" lang="ja-JP" altLang="en-US" sz="2400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r>
                          <a:rPr kumimoji="1" lang="en-US" altLang="ja-JP" sz="2400" dirty="0" smtClean="0"/>
                          <a:t>2</a:t>
                        </a:r>
                        <a:endParaRPr kumimoji="1" lang="ja-JP" altLang="en-US" sz="2400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r>
                          <a:rPr kumimoji="1" lang="en-US" altLang="ja-JP" sz="2400" dirty="0" smtClean="0"/>
                          <a:t>3</a:t>
                        </a:r>
                        <a:endParaRPr kumimoji="1" lang="ja-JP" altLang="en-US" sz="2400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r>
                          <a:rPr kumimoji="1" lang="en-US" altLang="ja-JP" sz="2400" dirty="0" smtClean="0"/>
                          <a:t>4</a:t>
                        </a:r>
                        <a:endParaRPr kumimoji="1" lang="ja-JP" altLang="en-US" sz="2400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r>
                          <a:rPr kumimoji="1" lang="en-US" altLang="ja-JP" sz="2400" dirty="0" smtClean="0"/>
                          <a:t>5</a:t>
                        </a:r>
                        <a:endParaRPr kumimoji="1" lang="ja-JP" altLang="en-US" sz="2400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pPr algn="r"/>
                        <a:r>
                          <a:rPr kumimoji="1" lang="en-US" altLang="ja-JP" sz="2400" dirty="0" smtClean="0"/>
                          <a:t>6</a:t>
                        </a:r>
                        <a:endParaRPr kumimoji="1" lang="ja-JP" altLang="en-US" sz="2400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pPr algn="r"/>
                        <a:r>
                          <a:rPr kumimoji="1" lang="en-US" altLang="ja-JP" sz="2400" dirty="0" smtClean="0"/>
                          <a:t>7</a:t>
                        </a:r>
                        <a:endParaRPr kumimoji="1" lang="ja-JP" altLang="en-US" sz="2400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pPr algn="r"/>
                        <a:r>
                          <a:rPr kumimoji="1" lang="en-US" altLang="ja-JP" sz="2400" dirty="0" smtClean="0"/>
                          <a:t>8</a:t>
                        </a:r>
                        <a:endParaRPr kumimoji="1" lang="ja-JP" altLang="en-US" sz="2400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extLst>
                    <a:ext uri="{0D108BD9-81ED-4DB2-BD59-A6C34878D82A}">
                      <a16:rowId xmlns:a16="http://schemas.microsoft.com/office/drawing/2014/main" val="1751040664"/>
                    </a:ext>
                  </a:extLst>
                </a:tr>
              </a:tbl>
            </a:graphicData>
          </a:graphic>
        </p:graphicFrame>
        <p:graphicFrame>
          <p:nvGraphicFramePr>
            <p:cNvPr id="46" name="コンテンツ プレースホルダー 5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649921723"/>
                </p:ext>
              </p:extLst>
            </p:nvPr>
          </p:nvGraphicFramePr>
          <p:xfrm>
            <a:off x="8606450" y="12246675"/>
            <a:ext cx="1774047" cy="1828800"/>
          </p:xfrm>
          <a:graphic>
            <a:graphicData uri="http://schemas.openxmlformats.org/drawingml/2006/table">
              <a:tbl>
                <a:tblPr firstRow="1" bandRow="1">
                  <a:tableStyleId>{2D5ABB26-0587-4C30-8999-92F81FD0307C}</a:tableStyleId>
                </a:tblPr>
                <a:tblGrid>
                  <a:gridCol w="356538">
                    <a:extLst>
                      <a:ext uri="{9D8B030D-6E8A-4147-A177-3AD203B41FA5}">
                        <a16:colId xmlns:a16="http://schemas.microsoft.com/office/drawing/2014/main" val="2054042868"/>
                      </a:ext>
                    </a:extLst>
                  </a:gridCol>
                  <a:gridCol w="356538">
                    <a:extLst>
                      <a:ext uri="{9D8B030D-6E8A-4147-A177-3AD203B41FA5}">
                        <a16:colId xmlns:a16="http://schemas.microsoft.com/office/drawing/2014/main" val="3741925998"/>
                      </a:ext>
                    </a:extLst>
                  </a:gridCol>
                  <a:gridCol w="356538">
                    <a:extLst>
                      <a:ext uri="{9D8B030D-6E8A-4147-A177-3AD203B41FA5}">
                        <a16:colId xmlns:a16="http://schemas.microsoft.com/office/drawing/2014/main" val="1326563985"/>
                      </a:ext>
                    </a:extLst>
                  </a:gridCol>
                  <a:gridCol w="367549">
                    <a:extLst>
                      <a:ext uri="{9D8B030D-6E8A-4147-A177-3AD203B41FA5}">
                        <a16:colId xmlns:a16="http://schemas.microsoft.com/office/drawing/2014/main" val="271331216"/>
                      </a:ext>
                    </a:extLst>
                  </a:gridCol>
                  <a:gridCol w="336884">
                    <a:extLst>
                      <a:ext uri="{9D8B030D-6E8A-4147-A177-3AD203B41FA5}">
                        <a16:colId xmlns:a16="http://schemas.microsoft.com/office/drawing/2014/main" val="3737185337"/>
                      </a:ext>
                    </a:extLst>
                  </a:gridCol>
                </a:tblGrid>
                <a:tr h="394679">
                  <a:tc>
                    <a:txBody>
                      <a:bodyPr/>
                      <a:lstStyle/>
                      <a:p>
                        <a:r>
                          <a:rPr kumimoji="1" lang="en-US" altLang="ja-JP" sz="2400" dirty="0" smtClean="0"/>
                          <a:t>6</a:t>
                        </a:r>
                        <a:endParaRPr kumimoji="1" lang="ja-JP" altLang="en-US" sz="2400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r>
                          <a:rPr kumimoji="1" lang="en-US" altLang="ja-JP" sz="2400" dirty="0" smtClean="0"/>
                          <a:t>6</a:t>
                        </a:r>
                        <a:endParaRPr kumimoji="1" lang="ja-JP" altLang="en-US" sz="2400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r>
                          <a:rPr kumimoji="1" lang="en-US" altLang="ja-JP" sz="2400" dirty="0" smtClean="0"/>
                          <a:t>7</a:t>
                        </a:r>
                        <a:endParaRPr kumimoji="1" lang="ja-JP" altLang="en-US" sz="2400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r>
                          <a:rPr kumimoji="1" lang="en-US" altLang="ja-JP" sz="2400" dirty="0" smtClean="0"/>
                          <a:t>8</a:t>
                        </a:r>
                        <a:endParaRPr kumimoji="1" lang="ja-JP" altLang="en-US" sz="2400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r>
                          <a:rPr kumimoji="1" lang="en-US" altLang="ja-JP" sz="2400" dirty="0" smtClean="0"/>
                          <a:t>1</a:t>
                        </a:r>
                        <a:endParaRPr kumimoji="1" lang="ja-JP" altLang="en-US" sz="2400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extLst>
                    <a:ext uri="{0D108BD9-81ED-4DB2-BD59-A6C34878D82A}">
                      <a16:rowId xmlns:a16="http://schemas.microsoft.com/office/drawing/2014/main" val="1751040664"/>
                    </a:ext>
                  </a:extLst>
                </a:tr>
                <a:tr h="394679">
                  <a:tc>
                    <a:txBody>
                      <a:bodyPr/>
                      <a:lstStyle/>
                      <a:p>
                        <a:r>
                          <a:rPr kumimoji="1" lang="en-US" altLang="ja-JP" sz="2400" dirty="0" smtClean="0"/>
                          <a:t>0</a:t>
                        </a:r>
                        <a:endParaRPr kumimoji="1" lang="ja-JP" altLang="en-US" sz="2400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r>
                          <a:rPr kumimoji="1" lang="en-US" altLang="ja-JP" sz="2400" dirty="0" smtClean="0"/>
                          <a:t>6</a:t>
                        </a:r>
                        <a:endParaRPr kumimoji="1" lang="ja-JP" altLang="en-US" sz="2400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endParaRPr kumimoji="1" lang="ja-JP" altLang="en-US" sz="2400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endParaRPr kumimoji="1" lang="ja-JP" altLang="en-US" sz="2400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endParaRPr kumimoji="1" lang="ja-JP" altLang="en-US" sz="2400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extLst>
                    <a:ext uri="{0D108BD9-81ED-4DB2-BD59-A6C34878D82A}">
                      <a16:rowId xmlns:a16="http://schemas.microsoft.com/office/drawing/2014/main" val="465935395"/>
                    </a:ext>
                  </a:extLst>
                </a:tr>
                <a:tr h="394679">
                  <a:tc>
                    <a:txBody>
                      <a:bodyPr/>
                      <a:lstStyle/>
                      <a:p>
                        <a:endParaRPr kumimoji="1" lang="ja-JP" altLang="en-US" sz="2400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endParaRPr kumimoji="1" lang="ja-JP" altLang="en-US" sz="2400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endParaRPr kumimoji="1" lang="ja-JP" altLang="en-US" sz="2400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endParaRPr kumimoji="1" lang="ja-JP" altLang="en-US" sz="2400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endParaRPr kumimoji="1" lang="ja-JP" altLang="en-US" sz="2400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extLst>
                    <a:ext uri="{0D108BD9-81ED-4DB2-BD59-A6C34878D82A}">
                      <a16:rowId xmlns:a16="http://schemas.microsoft.com/office/drawing/2014/main" val="3361292642"/>
                    </a:ext>
                  </a:extLst>
                </a:tr>
                <a:tr h="394679">
                  <a:tc>
                    <a:txBody>
                      <a:bodyPr/>
                      <a:lstStyle/>
                      <a:p>
                        <a:endParaRPr kumimoji="1" lang="ja-JP" altLang="en-US" sz="2400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endParaRPr kumimoji="1" lang="ja-JP" altLang="en-US" sz="2400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endParaRPr kumimoji="1" lang="ja-JP" altLang="en-US" sz="2400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endParaRPr kumimoji="1" lang="ja-JP" altLang="en-US" sz="2400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endParaRPr kumimoji="1" lang="ja-JP" altLang="en-US" sz="2400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extLst>
                    <a:ext uri="{0D108BD9-81ED-4DB2-BD59-A6C34878D82A}">
                      <a16:rowId xmlns:a16="http://schemas.microsoft.com/office/drawing/2014/main" val="799206940"/>
                    </a:ext>
                  </a:extLst>
                </a:tr>
              </a:tbl>
            </a:graphicData>
          </a:graphic>
        </p:graphicFrame>
        <p:sp>
          <p:nvSpPr>
            <p:cNvPr id="49" name="正方形/長方形 48"/>
            <p:cNvSpPr/>
            <p:nvPr/>
          </p:nvSpPr>
          <p:spPr>
            <a:xfrm>
              <a:off x="8936794" y="12712358"/>
              <a:ext cx="392401" cy="463880"/>
            </a:xfrm>
            <a:prstGeom prst="rect">
              <a:avLst/>
            </a:prstGeom>
            <a:solidFill>
              <a:srgbClr val="FF5050">
                <a:alpha val="46000"/>
              </a:srgbClr>
            </a:solidFill>
            <a:ln w="1016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0" name="正方形/長方形 49"/>
            <p:cNvSpPr/>
            <p:nvPr/>
          </p:nvSpPr>
          <p:spPr>
            <a:xfrm>
              <a:off x="4504677" y="14295739"/>
              <a:ext cx="3245811" cy="462151"/>
            </a:xfrm>
            <a:prstGeom prst="rect">
              <a:avLst/>
            </a:prstGeom>
            <a:noFill/>
            <a:ln w="1016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8" name="正方形/長方形 47"/>
            <p:cNvSpPr/>
            <p:nvPr/>
          </p:nvSpPr>
          <p:spPr>
            <a:xfrm>
              <a:off x="5909279" y="14294010"/>
              <a:ext cx="392401" cy="463880"/>
            </a:xfrm>
            <a:prstGeom prst="rect">
              <a:avLst/>
            </a:prstGeom>
            <a:noFill/>
            <a:ln w="1016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graphicFrame>
          <p:nvGraphicFramePr>
            <p:cNvPr id="51" name="コンテンツ プレースホルダー 5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56015942"/>
                </p:ext>
              </p:extLst>
            </p:nvPr>
          </p:nvGraphicFramePr>
          <p:xfrm>
            <a:off x="4661188" y="12208767"/>
            <a:ext cx="1069614" cy="1371600"/>
          </p:xfrm>
          <a:graphic>
            <a:graphicData uri="http://schemas.openxmlformats.org/drawingml/2006/table">
              <a:tbl>
                <a:tblPr firstRow="1" bandRow="1">
                  <a:tableStyleId>{2D5ABB26-0587-4C30-8999-92F81FD0307C}</a:tableStyleId>
                </a:tblPr>
                <a:tblGrid>
                  <a:gridCol w="356538">
                    <a:extLst>
                      <a:ext uri="{9D8B030D-6E8A-4147-A177-3AD203B41FA5}">
                        <a16:colId xmlns:a16="http://schemas.microsoft.com/office/drawing/2014/main" val="2054042868"/>
                      </a:ext>
                    </a:extLst>
                  </a:gridCol>
                  <a:gridCol w="356538">
                    <a:extLst>
                      <a:ext uri="{9D8B030D-6E8A-4147-A177-3AD203B41FA5}">
                        <a16:colId xmlns:a16="http://schemas.microsoft.com/office/drawing/2014/main" val="3741925998"/>
                      </a:ext>
                    </a:extLst>
                  </a:gridCol>
                  <a:gridCol w="356538">
                    <a:extLst>
                      <a:ext uri="{9D8B030D-6E8A-4147-A177-3AD203B41FA5}">
                        <a16:colId xmlns:a16="http://schemas.microsoft.com/office/drawing/2014/main" val="1326563985"/>
                      </a:ext>
                    </a:extLst>
                  </a:gridCol>
                </a:tblGrid>
                <a:tr h="394679">
                  <a:tc>
                    <a:txBody>
                      <a:bodyPr/>
                      <a:lstStyle/>
                      <a:p>
                        <a:r>
                          <a:rPr kumimoji="1" lang="en-US" altLang="ja-JP" sz="2400" dirty="0" smtClean="0"/>
                          <a:t>1</a:t>
                        </a:r>
                        <a:endParaRPr kumimoji="1" lang="ja-JP" altLang="en-US" sz="2400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r>
                          <a:rPr kumimoji="1" lang="en-US" altLang="ja-JP" sz="2400" dirty="0" smtClean="0"/>
                          <a:t>4</a:t>
                        </a:r>
                        <a:endParaRPr kumimoji="1" lang="ja-JP" altLang="en-US" sz="2400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r>
                          <a:rPr kumimoji="1" lang="en-US" altLang="ja-JP" sz="2400" dirty="0" smtClean="0"/>
                          <a:t>7</a:t>
                        </a:r>
                        <a:endParaRPr kumimoji="1" lang="ja-JP" altLang="en-US" sz="2400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extLst>
                    <a:ext uri="{0D108BD9-81ED-4DB2-BD59-A6C34878D82A}">
                      <a16:rowId xmlns:a16="http://schemas.microsoft.com/office/drawing/2014/main" val="1751040664"/>
                    </a:ext>
                  </a:extLst>
                </a:tr>
                <a:tr h="394679">
                  <a:tc>
                    <a:txBody>
                      <a:bodyPr/>
                      <a:lstStyle/>
                      <a:p>
                        <a:r>
                          <a:rPr kumimoji="1" lang="en-US" altLang="ja-JP" sz="2400" dirty="0" smtClean="0"/>
                          <a:t>5</a:t>
                        </a:r>
                        <a:endParaRPr kumimoji="1" lang="ja-JP" altLang="en-US" sz="2400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r>
                          <a:rPr kumimoji="1" lang="en-US" altLang="ja-JP" sz="2400" dirty="0" smtClean="0"/>
                          <a:t>2</a:t>
                        </a:r>
                        <a:endParaRPr kumimoji="1" lang="ja-JP" altLang="en-US" sz="2400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r>
                          <a:rPr kumimoji="1" lang="en-US" altLang="ja-JP" sz="2400" dirty="0" smtClean="0"/>
                          <a:t>3</a:t>
                        </a:r>
                        <a:endParaRPr kumimoji="1" lang="ja-JP" altLang="en-US" sz="2400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extLst>
                    <a:ext uri="{0D108BD9-81ED-4DB2-BD59-A6C34878D82A}">
                      <a16:rowId xmlns:a16="http://schemas.microsoft.com/office/drawing/2014/main" val="465935395"/>
                    </a:ext>
                  </a:extLst>
                </a:tr>
                <a:tr h="394679">
                  <a:tc>
                    <a:txBody>
                      <a:bodyPr/>
                      <a:lstStyle/>
                      <a:p>
                        <a:r>
                          <a:rPr kumimoji="1" lang="en-US" altLang="ja-JP" sz="2400" dirty="0" smtClean="0"/>
                          <a:t>8</a:t>
                        </a:r>
                        <a:endParaRPr kumimoji="1" lang="ja-JP" altLang="en-US" sz="2400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r>
                          <a:rPr kumimoji="1" lang="en-US" altLang="ja-JP" sz="2400" dirty="0" smtClean="0"/>
                          <a:t>6</a:t>
                        </a:r>
                        <a:endParaRPr kumimoji="1" lang="ja-JP" altLang="en-US" sz="2400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r>
                          <a:rPr kumimoji="1" lang="en-US" altLang="ja-JP" sz="2400" dirty="0" smtClean="0"/>
                          <a:t>0</a:t>
                        </a:r>
                        <a:endParaRPr kumimoji="1" lang="ja-JP" altLang="en-US" sz="2400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extLst>
                    <a:ext uri="{0D108BD9-81ED-4DB2-BD59-A6C34878D82A}">
                      <a16:rowId xmlns:a16="http://schemas.microsoft.com/office/drawing/2014/main" val="3361292642"/>
                    </a:ext>
                  </a:extLst>
                </a:tr>
              </a:tbl>
            </a:graphicData>
          </a:graphic>
        </p:graphicFrame>
        <p:sp>
          <p:nvSpPr>
            <p:cNvPr id="8" name="右矢印 7"/>
            <p:cNvSpPr/>
            <p:nvPr/>
          </p:nvSpPr>
          <p:spPr>
            <a:xfrm>
              <a:off x="2268343" y="12821766"/>
              <a:ext cx="2134378" cy="392157"/>
            </a:xfrm>
            <a:prstGeom prst="rightArrow">
              <a:avLst/>
            </a:prstGeom>
            <a:ln w="1016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7" name="正方形/長方形 56"/>
            <p:cNvSpPr/>
            <p:nvPr/>
          </p:nvSpPr>
          <p:spPr>
            <a:xfrm>
              <a:off x="4661188" y="12223767"/>
              <a:ext cx="1069614" cy="1329799"/>
            </a:xfrm>
            <a:prstGeom prst="rect">
              <a:avLst/>
            </a:prstGeom>
            <a:noFill/>
            <a:ln w="1016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2" name="正方形/長方形 11"/>
            <p:cNvSpPr/>
            <p:nvPr/>
          </p:nvSpPr>
          <p:spPr>
            <a:xfrm>
              <a:off x="2755465" y="13184589"/>
              <a:ext cx="1506596" cy="954107"/>
            </a:xfrm>
            <a:prstGeom prst="rect">
              <a:avLst/>
            </a:prstGeom>
            <a:ln w="101600"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sz="2800" dirty="0"/>
                <a:t>b</a:t>
              </a:r>
              <a:r>
                <a:rPr lang="en-US" altLang="ja-JP" sz="2800" dirty="0" smtClean="0"/>
                <a:t>ilateral</a:t>
              </a:r>
            </a:p>
            <a:p>
              <a:pPr algn="ctr"/>
              <a:r>
                <a:rPr lang="en-US" altLang="ja-JP" sz="2800" dirty="0" smtClean="0"/>
                <a:t>weight</a:t>
              </a:r>
              <a:endParaRPr lang="ja-JP" altLang="en-US" sz="2800" dirty="0"/>
            </a:p>
          </p:txBody>
        </p:sp>
        <p:sp>
          <p:nvSpPr>
            <p:cNvPr id="61" name="右矢印 60"/>
            <p:cNvSpPr/>
            <p:nvPr/>
          </p:nvSpPr>
          <p:spPr>
            <a:xfrm rot="5400000">
              <a:off x="4912868" y="13776818"/>
              <a:ext cx="534518" cy="344967"/>
            </a:xfrm>
            <a:prstGeom prst="rightArrow">
              <a:avLst/>
            </a:prstGeom>
            <a:ln w="1016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7" name="正方形/長方形 66"/>
            <p:cNvSpPr/>
            <p:nvPr/>
          </p:nvSpPr>
          <p:spPr>
            <a:xfrm>
              <a:off x="4994686" y="13602864"/>
              <a:ext cx="1330379" cy="523220"/>
            </a:xfrm>
            <a:prstGeom prst="rect">
              <a:avLst/>
            </a:prstGeom>
            <a:ln w="101600"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sz="2800" dirty="0" smtClean="0"/>
                <a:t>sort</a:t>
              </a:r>
              <a:endParaRPr lang="ja-JP" altLang="en-US" sz="2800" dirty="0"/>
            </a:p>
          </p:txBody>
        </p:sp>
        <p:sp>
          <p:nvSpPr>
            <p:cNvPr id="68" name="正方形/長方形 67"/>
            <p:cNvSpPr/>
            <p:nvPr/>
          </p:nvSpPr>
          <p:spPr>
            <a:xfrm>
              <a:off x="5714755" y="14749082"/>
              <a:ext cx="214915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sz="2400" b="1" dirty="0">
                  <a:solidFill>
                    <a:srgbClr val="FF0000"/>
                  </a:solidFill>
                </a:rPr>
                <a:t>m</a:t>
              </a:r>
              <a:r>
                <a:rPr lang="en-US" altLang="ja-JP" sz="2400" b="1" dirty="0" smtClean="0">
                  <a:solidFill>
                    <a:srgbClr val="FF0000"/>
                  </a:solidFill>
                </a:rPr>
                <a:t>edian value</a:t>
              </a:r>
              <a:endParaRPr lang="ja-JP" altLang="en-US" sz="2400" b="1" dirty="0">
                <a:solidFill>
                  <a:srgbClr val="FF0000"/>
                </a:solidFill>
              </a:endParaRPr>
            </a:p>
          </p:txBody>
        </p:sp>
        <p:graphicFrame>
          <p:nvGraphicFramePr>
            <p:cNvPr id="80" name="コンテンツ プレースホルダー 5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103152199"/>
                </p:ext>
              </p:extLst>
            </p:nvPr>
          </p:nvGraphicFramePr>
          <p:xfrm>
            <a:off x="6520034" y="12201718"/>
            <a:ext cx="1069614" cy="1371600"/>
          </p:xfrm>
          <a:graphic>
            <a:graphicData uri="http://schemas.openxmlformats.org/drawingml/2006/table">
              <a:tbl>
                <a:tblPr firstRow="1" bandRow="1">
                  <a:tableStyleId>{2D5ABB26-0587-4C30-8999-92F81FD0307C}</a:tableStyleId>
                </a:tblPr>
                <a:tblGrid>
                  <a:gridCol w="356538">
                    <a:extLst>
                      <a:ext uri="{9D8B030D-6E8A-4147-A177-3AD203B41FA5}">
                        <a16:colId xmlns:a16="http://schemas.microsoft.com/office/drawing/2014/main" val="2054042868"/>
                      </a:ext>
                    </a:extLst>
                  </a:gridCol>
                  <a:gridCol w="356538">
                    <a:extLst>
                      <a:ext uri="{9D8B030D-6E8A-4147-A177-3AD203B41FA5}">
                        <a16:colId xmlns:a16="http://schemas.microsoft.com/office/drawing/2014/main" val="3741925998"/>
                      </a:ext>
                    </a:extLst>
                  </a:gridCol>
                  <a:gridCol w="356538">
                    <a:extLst>
                      <a:ext uri="{9D8B030D-6E8A-4147-A177-3AD203B41FA5}">
                        <a16:colId xmlns:a16="http://schemas.microsoft.com/office/drawing/2014/main" val="1326563985"/>
                      </a:ext>
                    </a:extLst>
                  </a:gridCol>
                </a:tblGrid>
                <a:tr h="394679">
                  <a:tc>
                    <a:txBody>
                      <a:bodyPr/>
                      <a:lstStyle/>
                      <a:p>
                        <a:endParaRPr kumimoji="1" lang="ja-JP" altLang="en-US" sz="2400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r>
                          <a:rPr kumimoji="1" lang="en-US" altLang="ja-JP" sz="2400" dirty="0" smtClean="0"/>
                          <a:t>6</a:t>
                        </a:r>
                        <a:endParaRPr kumimoji="1" lang="ja-JP" altLang="en-US" sz="2400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endParaRPr kumimoji="1" lang="ja-JP" altLang="en-US" sz="2400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extLst>
                    <a:ext uri="{0D108BD9-81ED-4DB2-BD59-A6C34878D82A}">
                      <a16:rowId xmlns:a16="http://schemas.microsoft.com/office/drawing/2014/main" val="1751040664"/>
                    </a:ext>
                  </a:extLst>
                </a:tr>
                <a:tr h="394679">
                  <a:tc>
                    <a:txBody>
                      <a:bodyPr/>
                      <a:lstStyle/>
                      <a:p>
                        <a:endParaRPr kumimoji="1" lang="ja-JP" altLang="en-US" sz="2400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endParaRPr kumimoji="1" lang="ja-JP" altLang="en-US" sz="2400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endParaRPr kumimoji="1" lang="ja-JP" altLang="en-US" sz="2400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extLst>
                    <a:ext uri="{0D108BD9-81ED-4DB2-BD59-A6C34878D82A}">
                      <a16:rowId xmlns:a16="http://schemas.microsoft.com/office/drawing/2014/main" val="465935395"/>
                    </a:ext>
                  </a:extLst>
                </a:tr>
                <a:tr h="394679">
                  <a:tc>
                    <a:txBody>
                      <a:bodyPr/>
                      <a:lstStyle/>
                      <a:p>
                        <a:endParaRPr kumimoji="1" lang="ja-JP" altLang="en-US" sz="2400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endParaRPr kumimoji="1" lang="ja-JP" altLang="en-US" sz="2400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endParaRPr kumimoji="1" lang="ja-JP" altLang="en-US" sz="2400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extLst>
                    <a:ext uri="{0D108BD9-81ED-4DB2-BD59-A6C34878D82A}">
                      <a16:rowId xmlns:a16="http://schemas.microsoft.com/office/drawing/2014/main" val="3361292642"/>
                    </a:ext>
                  </a:extLst>
                </a:tr>
              </a:tbl>
            </a:graphicData>
          </a:graphic>
        </p:graphicFrame>
        <p:sp>
          <p:nvSpPr>
            <p:cNvPr id="82" name="正方形/長方形 81"/>
            <p:cNvSpPr/>
            <p:nvPr/>
          </p:nvSpPr>
          <p:spPr>
            <a:xfrm>
              <a:off x="6518074" y="12221139"/>
              <a:ext cx="1049867" cy="1335063"/>
            </a:xfrm>
            <a:prstGeom prst="rect">
              <a:avLst/>
            </a:prstGeom>
            <a:noFill/>
            <a:ln w="101600">
              <a:solidFill>
                <a:srgbClr val="0DD1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3" name="正方形/長方形 82"/>
            <p:cNvSpPr/>
            <p:nvPr/>
          </p:nvSpPr>
          <p:spPr>
            <a:xfrm>
              <a:off x="6861950" y="12220517"/>
              <a:ext cx="365733" cy="455408"/>
            </a:xfrm>
            <a:prstGeom prst="rect">
              <a:avLst/>
            </a:prstGeom>
            <a:noFill/>
            <a:ln w="1016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4" name="正方形/長方形 83"/>
            <p:cNvSpPr/>
            <p:nvPr/>
          </p:nvSpPr>
          <p:spPr>
            <a:xfrm>
              <a:off x="4992875" y="12219994"/>
              <a:ext cx="392401" cy="463880"/>
            </a:xfrm>
            <a:prstGeom prst="rect">
              <a:avLst/>
            </a:prstGeom>
            <a:noFill/>
            <a:ln w="1016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7" name="右矢印 86"/>
            <p:cNvSpPr/>
            <p:nvPr/>
          </p:nvSpPr>
          <p:spPr>
            <a:xfrm rot="1043129">
              <a:off x="7427476" y="12513533"/>
              <a:ext cx="1422824" cy="392157"/>
            </a:xfrm>
            <a:prstGeom prst="rightArrow">
              <a:avLst/>
            </a:prstGeom>
            <a:ln w="1016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8" name="右矢印 87"/>
            <p:cNvSpPr/>
            <p:nvPr/>
          </p:nvSpPr>
          <p:spPr>
            <a:xfrm rot="16200000">
              <a:off x="6746776" y="13740860"/>
              <a:ext cx="562932" cy="360786"/>
            </a:xfrm>
            <a:prstGeom prst="rightArrow">
              <a:avLst/>
            </a:prstGeom>
            <a:ln w="1016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89" name="テキスト ボックス 88"/>
          <p:cNvSpPr txBox="1"/>
          <p:nvPr/>
        </p:nvSpPr>
        <p:spPr>
          <a:xfrm>
            <a:off x="334068" y="16319267"/>
            <a:ext cx="1098988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sz="3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Halide code is </a:t>
            </a:r>
            <a:r>
              <a:rPr lang="en-US" altLang="ja-JP" sz="3200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inlined</a:t>
            </a:r>
            <a:r>
              <a:rPr lang="en-US" altLang="ja-JP" sz="3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 by default.</a:t>
            </a:r>
          </a:p>
          <a:p>
            <a:r>
              <a:rPr lang="en-US" altLang="ja-JP" sz="3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	Less memory consumption</a:t>
            </a:r>
            <a:r>
              <a:rPr lang="ja-JP" altLang="en-US" sz="3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 ⇔ </a:t>
            </a:r>
            <a:r>
              <a:rPr lang="en-US" altLang="ja-JP" sz="3200" dirty="0"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I</a:t>
            </a:r>
            <a:r>
              <a:rPr lang="en-US" altLang="ja-JP" sz="3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ncrease computation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sz="3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We need to add scheduling for parallel </a:t>
            </a:r>
            <a:r>
              <a:rPr lang="en-US" altLang="ja-JP" sz="3200" dirty="0"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processing </a:t>
            </a:r>
            <a:r>
              <a:rPr lang="en-US" altLang="ja-JP" sz="3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and </a:t>
            </a:r>
            <a:r>
              <a:rPr lang="en-US" altLang="ja-JP" sz="3200" dirty="0"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optimizing the calculation </a:t>
            </a:r>
            <a:r>
              <a:rPr lang="en-US" altLang="ja-JP" sz="3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sequence.</a:t>
            </a:r>
          </a:p>
        </p:txBody>
      </p:sp>
      <p:sp>
        <p:nvSpPr>
          <p:cNvPr id="90" name="右矢印 89"/>
          <p:cNvSpPr/>
          <p:nvPr/>
        </p:nvSpPr>
        <p:spPr>
          <a:xfrm>
            <a:off x="10862256" y="19990997"/>
            <a:ext cx="1422824" cy="602063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2" name="正方形/長方形 91"/>
          <p:cNvSpPr/>
          <p:nvPr/>
        </p:nvSpPr>
        <p:spPr>
          <a:xfrm>
            <a:off x="529220" y="18420267"/>
            <a:ext cx="10341132" cy="2492990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2600" dirty="0"/>
              <a:t>f</a:t>
            </a:r>
            <a:r>
              <a:rPr lang="en-US" altLang="ja-JP" sz="2600" dirty="0" smtClean="0"/>
              <a:t>or(y=0; y &lt; </a:t>
            </a:r>
            <a:r>
              <a:rPr lang="en-US" altLang="ja-JP" sz="2600" dirty="0" err="1" smtClean="0"/>
              <a:t>hei</a:t>
            </a:r>
            <a:r>
              <a:rPr lang="en-US" altLang="ja-JP" sz="2600" dirty="0" smtClean="0"/>
              <a:t>; y++)</a:t>
            </a:r>
          </a:p>
          <a:p>
            <a:r>
              <a:rPr lang="en-US" altLang="ja-JP" sz="2600" dirty="0"/>
              <a:t>	</a:t>
            </a:r>
            <a:r>
              <a:rPr lang="en-US" altLang="ja-JP" sz="2600" dirty="0" smtClean="0"/>
              <a:t>for(x=0</a:t>
            </a:r>
            <a:r>
              <a:rPr lang="en-US" altLang="ja-JP" sz="2600" dirty="0"/>
              <a:t>; </a:t>
            </a:r>
            <a:r>
              <a:rPr lang="en-US" altLang="ja-JP" sz="2600" dirty="0" smtClean="0"/>
              <a:t>x </a:t>
            </a:r>
            <a:r>
              <a:rPr lang="en-US" altLang="ja-JP" sz="2600" dirty="0"/>
              <a:t>&lt; </a:t>
            </a:r>
            <a:r>
              <a:rPr lang="en-US" altLang="ja-JP" sz="2600" dirty="0" err="1" smtClean="0"/>
              <a:t>wid</a:t>
            </a:r>
            <a:r>
              <a:rPr lang="en-US" altLang="ja-JP" sz="2600" dirty="0" smtClean="0"/>
              <a:t>, x++)</a:t>
            </a:r>
            <a:endParaRPr lang="en-US" altLang="ja-JP" sz="2600" dirty="0"/>
          </a:p>
          <a:p>
            <a:r>
              <a:rPr lang="en-US" altLang="ja-JP" sz="2600" dirty="0"/>
              <a:t>		</a:t>
            </a:r>
            <a:r>
              <a:rPr lang="en-US" altLang="ja-JP" sz="2600" dirty="0" smtClean="0"/>
              <a:t>for(</a:t>
            </a:r>
            <a:r>
              <a:rPr lang="en-US" altLang="ja-JP" sz="2600" dirty="0" err="1" smtClean="0"/>
              <a:t>ry</a:t>
            </a:r>
            <a:r>
              <a:rPr lang="en-US" altLang="ja-JP" sz="2600" dirty="0" smtClean="0"/>
              <a:t>=0</a:t>
            </a:r>
            <a:r>
              <a:rPr lang="en-US" altLang="ja-JP" sz="2600" dirty="0"/>
              <a:t>; </a:t>
            </a:r>
            <a:r>
              <a:rPr lang="en-US" altLang="ja-JP" sz="2600" dirty="0" err="1" smtClean="0"/>
              <a:t>ry</a:t>
            </a:r>
            <a:r>
              <a:rPr lang="en-US" altLang="ja-JP" sz="2600" dirty="0" smtClean="0"/>
              <a:t> </a:t>
            </a:r>
            <a:r>
              <a:rPr lang="en-US" altLang="ja-JP" sz="2600" dirty="0"/>
              <a:t>&lt; </a:t>
            </a:r>
            <a:r>
              <a:rPr lang="en-US" altLang="ja-JP" sz="2600" dirty="0" smtClean="0"/>
              <a:t>r, </a:t>
            </a:r>
            <a:r>
              <a:rPr lang="en-US" altLang="ja-JP" sz="2600" dirty="0" err="1" smtClean="0"/>
              <a:t>ry</a:t>
            </a:r>
            <a:r>
              <a:rPr lang="en-US" altLang="ja-JP" sz="2600" dirty="0"/>
              <a:t>++)</a:t>
            </a:r>
          </a:p>
          <a:p>
            <a:r>
              <a:rPr lang="en-US" altLang="ja-JP" sz="2600" dirty="0"/>
              <a:t>			</a:t>
            </a:r>
            <a:r>
              <a:rPr lang="en-US" altLang="ja-JP" sz="2600" dirty="0" smtClean="0"/>
              <a:t>for(</a:t>
            </a:r>
            <a:r>
              <a:rPr lang="en-US" altLang="ja-JP" sz="2600" dirty="0" err="1" smtClean="0"/>
              <a:t>rx</a:t>
            </a:r>
            <a:r>
              <a:rPr lang="en-US" altLang="ja-JP" sz="2600" dirty="0" smtClean="0"/>
              <a:t>=0</a:t>
            </a:r>
            <a:r>
              <a:rPr lang="en-US" altLang="ja-JP" sz="2600" dirty="0"/>
              <a:t>; </a:t>
            </a:r>
            <a:r>
              <a:rPr lang="en-US" altLang="ja-JP" sz="2600" dirty="0" err="1" smtClean="0"/>
              <a:t>rx</a:t>
            </a:r>
            <a:r>
              <a:rPr lang="en-US" altLang="ja-JP" sz="2600" dirty="0" smtClean="0"/>
              <a:t> &lt; r, </a:t>
            </a:r>
            <a:r>
              <a:rPr lang="en-US" altLang="ja-JP" sz="2600" dirty="0" err="1" smtClean="0"/>
              <a:t>rx</a:t>
            </a:r>
            <a:r>
              <a:rPr lang="en-US" altLang="ja-JP" sz="2600" dirty="0" smtClean="0"/>
              <a:t>++)</a:t>
            </a:r>
          </a:p>
          <a:p>
            <a:r>
              <a:rPr lang="en-US" altLang="ja-JP" sz="2600" dirty="0"/>
              <a:t>	</a:t>
            </a:r>
            <a:r>
              <a:rPr lang="en-US" altLang="ja-JP" sz="2600" dirty="0" smtClean="0"/>
              <a:t>			</a:t>
            </a:r>
            <a:r>
              <a:rPr lang="en-US" altLang="ja-JP" sz="2600" strike="sngStrike" dirty="0" smtClean="0"/>
              <a:t>bilateral[xr,yr,x,y</a:t>
            </a:r>
            <a:r>
              <a:rPr lang="en-US" altLang="ja-JP" sz="2600" strike="sngStrike" dirty="0"/>
              <a:t>]</a:t>
            </a:r>
            <a:r>
              <a:rPr lang="en-US" altLang="ja-JP" sz="2600" strike="sngStrike" dirty="0" smtClean="0"/>
              <a:t>=exp</a:t>
            </a:r>
            <a:r>
              <a:rPr lang="en-US" altLang="ja-JP" sz="2600" strike="sngStrike" dirty="0"/>
              <a:t>((xr*xr+yr*yr)/d_norm</a:t>
            </a:r>
            <a:r>
              <a:rPr lang="en-US" altLang="ja-JP" sz="2600" strike="sngStrike" dirty="0" smtClean="0"/>
              <a:t>) * exp(……);</a:t>
            </a:r>
            <a:endParaRPr lang="en-US" altLang="ja-JP" sz="2600" strike="sngStrike" dirty="0"/>
          </a:p>
          <a:p>
            <a:r>
              <a:rPr lang="en-US" altLang="ja-JP" sz="2600" dirty="0" smtClean="0"/>
              <a:t>				</a:t>
            </a:r>
            <a:r>
              <a:rPr lang="en-US" altLang="ja-JP" sz="2600" dirty="0" smtClean="0">
                <a:solidFill>
                  <a:srgbClr val="FF0000"/>
                </a:solidFill>
              </a:rPr>
              <a:t>bilateral[xr,yr,x,y]=d_diff[xr, yr] </a:t>
            </a:r>
            <a:r>
              <a:rPr lang="en-US" altLang="ja-JP" sz="2600" dirty="0">
                <a:solidFill>
                  <a:srgbClr val="FF0000"/>
                </a:solidFill>
              </a:rPr>
              <a:t>* exp</a:t>
            </a:r>
            <a:r>
              <a:rPr lang="en-US" altLang="ja-JP" sz="2600" dirty="0" smtClean="0">
                <a:solidFill>
                  <a:srgbClr val="FF0000"/>
                </a:solidFill>
              </a:rPr>
              <a:t>(……);</a:t>
            </a:r>
            <a:endParaRPr lang="en-US" altLang="ja-JP" sz="2600" dirty="0">
              <a:solidFill>
                <a:srgbClr val="FF0000"/>
              </a:solidFill>
            </a:endParaRPr>
          </a:p>
        </p:txBody>
      </p:sp>
      <p:sp>
        <p:nvSpPr>
          <p:cNvPr id="93" name="正方形/長方形 92"/>
          <p:cNvSpPr/>
          <p:nvPr/>
        </p:nvSpPr>
        <p:spPr>
          <a:xfrm>
            <a:off x="5216548" y="18621100"/>
            <a:ext cx="5457862" cy="129266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2600" dirty="0" smtClean="0"/>
              <a:t>for(</a:t>
            </a:r>
            <a:r>
              <a:rPr lang="en-US" altLang="ja-JP" sz="2600" dirty="0" err="1" smtClean="0"/>
              <a:t>ry</a:t>
            </a:r>
            <a:r>
              <a:rPr lang="en-US" altLang="ja-JP" sz="2600" dirty="0" smtClean="0"/>
              <a:t>=0</a:t>
            </a:r>
            <a:r>
              <a:rPr lang="en-US" altLang="ja-JP" sz="2600" dirty="0"/>
              <a:t>; </a:t>
            </a:r>
            <a:r>
              <a:rPr lang="en-US" altLang="ja-JP" sz="2600" dirty="0" err="1"/>
              <a:t>ry</a:t>
            </a:r>
            <a:r>
              <a:rPr lang="en-US" altLang="ja-JP" sz="2600" dirty="0"/>
              <a:t> &lt; r, </a:t>
            </a:r>
            <a:r>
              <a:rPr lang="en-US" altLang="ja-JP" sz="2600" dirty="0" err="1"/>
              <a:t>ry</a:t>
            </a:r>
            <a:r>
              <a:rPr lang="en-US" altLang="ja-JP" sz="2600" dirty="0"/>
              <a:t>++)</a:t>
            </a:r>
          </a:p>
          <a:p>
            <a:r>
              <a:rPr lang="en-US" altLang="ja-JP" sz="2600" dirty="0"/>
              <a:t>	</a:t>
            </a:r>
            <a:r>
              <a:rPr lang="en-US" altLang="ja-JP" sz="2600" dirty="0" smtClean="0"/>
              <a:t>for(</a:t>
            </a:r>
            <a:r>
              <a:rPr lang="en-US" altLang="ja-JP" sz="2600" dirty="0" err="1" smtClean="0"/>
              <a:t>rx</a:t>
            </a:r>
            <a:r>
              <a:rPr lang="en-US" altLang="ja-JP" sz="2600" dirty="0" smtClean="0"/>
              <a:t>=0</a:t>
            </a:r>
            <a:r>
              <a:rPr lang="en-US" altLang="ja-JP" sz="2600" dirty="0"/>
              <a:t>; </a:t>
            </a:r>
            <a:r>
              <a:rPr lang="en-US" altLang="ja-JP" sz="2600" dirty="0" err="1"/>
              <a:t>rx</a:t>
            </a:r>
            <a:r>
              <a:rPr lang="en-US" altLang="ja-JP" sz="2600" dirty="0"/>
              <a:t> &lt; r, </a:t>
            </a:r>
            <a:r>
              <a:rPr lang="en-US" altLang="ja-JP" sz="2600" dirty="0" err="1"/>
              <a:t>rx</a:t>
            </a:r>
            <a:r>
              <a:rPr lang="en-US" altLang="ja-JP" sz="2600" dirty="0"/>
              <a:t>++)</a:t>
            </a:r>
          </a:p>
          <a:p>
            <a:r>
              <a:rPr lang="en-US" altLang="ja-JP" sz="2600" dirty="0"/>
              <a:t>		</a:t>
            </a:r>
            <a:r>
              <a:rPr lang="en-US" altLang="ja-JP" sz="2600" dirty="0" smtClean="0"/>
              <a:t>d_diff[xr,yr]=……;</a:t>
            </a:r>
            <a:endParaRPr lang="en-US" altLang="ja-JP" sz="2600" dirty="0"/>
          </a:p>
        </p:txBody>
      </p:sp>
      <p:sp>
        <p:nvSpPr>
          <p:cNvPr id="94" name="正方形/長方形 93"/>
          <p:cNvSpPr/>
          <p:nvPr/>
        </p:nvSpPr>
        <p:spPr>
          <a:xfrm>
            <a:off x="9764569" y="18542861"/>
            <a:ext cx="987162" cy="523220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ja-JP" sz="2800" b="1" dirty="0" smtClean="0">
                <a:solidFill>
                  <a:schemeClr val="bg1"/>
                </a:solidFill>
              </a:rPr>
              <a:t>add</a:t>
            </a:r>
            <a:endParaRPr lang="ja-JP" altLang="en-US" sz="2400" b="1" dirty="0">
              <a:solidFill>
                <a:schemeClr val="bg1"/>
              </a:solidFill>
            </a:endParaRPr>
          </a:p>
        </p:txBody>
      </p:sp>
      <p:sp>
        <p:nvSpPr>
          <p:cNvPr id="96" name="正方形/長方形 95"/>
          <p:cNvSpPr/>
          <p:nvPr/>
        </p:nvSpPr>
        <p:spPr>
          <a:xfrm>
            <a:off x="8694756" y="19156018"/>
            <a:ext cx="201686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2400" b="1" dirty="0" smtClean="0">
                <a:solidFill>
                  <a:srgbClr val="FF0000"/>
                </a:solidFill>
              </a:rPr>
              <a:t>Parallelization </a:t>
            </a:r>
          </a:p>
          <a:p>
            <a:pPr algn="ctr"/>
            <a:r>
              <a:rPr lang="en-US" altLang="ja-JP" sz="2400" b="1" dirty="0">
                <a:solidFill>
                  <a:srgbClr val="FF0000"/>
                </a:solidFill>
              </a:rPr>
              <a:t>V</a:t>
            </a:r>
            <a:r>
              <a:rPr lang="en-US" altLang="ja-JP" sz="2400" b="1" dirty="0" smtClean="0">
                <a:solidFill>
                  <a:srgbClr val="FF0000"/>
                </a:solidFill>
              </a:rPr>
              <a:t>ectorization</a:t>
            </a:r>
            <a:endParaRPr lang="ja-JP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732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4503</TotalTime>
  <Words>536</Words>
  <Application>Microsoft Office PowerPoint</Application>
  <PresentationFormat>ユーザー設定</PresentationFormat>
  <Paragraphs>162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8" baseType="lpstr">
      <vt:lpstr>メイリオ</vt:lpstr>
      <vt:lpstr>游ゴシック</vt:lpstr>
      <vt:lpstr>游ゴシック Light</vt:lpstr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石川　阿香里</dc:creator>
  <cp:lastModifiedBy>石川　阿香里</cp:lastModifiedBy>
  <cp:revision>69</cp:revision>
  <cp:lastPrinted>2019-12-18T07:49:34Z</cp:lastPrinted>
  <dcterms:created xsi:type="dcterms:W3CDTF">2019-12-11T06:47:10Z</dcterms:created>
  <dcterms:modified xsi:type="dcterms:W3CDTF">2019-12-23T04:46:05Z</dcterms:modified>
</cp:coreProperties>
</file>