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670" r:id="rId2"/>
    <p:sldId id="257" r:id="rId3"/>
    <p:sldId id="1455" r:id="rId4"/>
    <p:sldId id="1480" r:id="rId5"/>
    <p:sldId id="1492" r:id="rId6"/>
    <p:sldId id="1498" r:id="rId7"/>
    <p:sldId id="1499" r:id="rId8"/>
    <p:sldId id="1500" r:id="rId9"/>
    <p:sldId id="1493" r:id="rId10"/>
    <p:sldId id="1481" r:id="rId11"/>
    <p:sldId id="1496" r:id="rId12"/>
    <p:sldId id="1503" r:id="rId13"/>
    <p:sldId id="1494" r:id="rId14"/>
    <p:sldId id="1484" r:id="rId15"/>
    <p:sldId id="1495" r:id="rId16"/>
    <p:sldId id="1504" r:id="rId17"/>
    <p:sldId id="1486" r:id="rId18"/>
    <p:sldId id="1505" r:id="rId19"/>
    <p:sldId id="1488" r:id="rId20"/>
    <p:sldId id="1490" r:id="rId21"/>
    <p:sldId id="1506" r:id="rId22"/>
    <p:sldId id="1454"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20" d="100"/>
          <a:sy n="120" d="100"/>
        </p:scale>
        <p:origin x="144" y="264"/>
      </p:cViewPr>
      <p:guideLst/>
    </p:cSldViewPr>
  </p:slideViewPr>
  <p:notesTextViewPr>
    <p:cViewPr>
      <p:scale>
        <a:sx n="1" d="1"/>
        <a:sy n="1" d="1"/>
      </p:scale>
      <p:origin x="0" y="0"/>
    </p:cViewPr>
  </p:notesTextViewPr>
  <p:notesViewPr>
    <p:cSldViewPr snapToGrid="0">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4C8DE-E6CD-4F4E-A28E-678DBEF56B79}" type="datetimeFigureOut">
              <a:rPr kumimoji="1" lang="ja-JP" altLang="en-US" smtClean="0"/>
              <a:t>2021/9/14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F74B9-9AB2-4142-B416-B534E9B7E587}" type="slidenum">
              <a:rPr kumimoji="1" lang="ja-JP" altLang="en-US" smtClean="0"/>
              <a:t>‹#›</a:t>
            </a:fld>
            <a:endParaRPr kumimoji="1" lang="ja-JP" altLang="en-US"/>
          </a:p>
        </p:txBody>
      </p:sp>
    </p:spTree>
    <p:extLst>
      <p:ext uri="{BB962C8B-B14F-4D97-AF65-F5344CB8AC3E}">
        <p14:creationId xmlns:p14="http://schemas.microsoft.com/office/powerpoint/2010/main" val="30308192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a:t>
            </a:fld>
            <a:endParaRPr kumimoji="1" lang="ja-JP" altLang="en-US"/>
          </a:p>
        </p:txBody>
      </p:sp>
    </p:spTree>
    <p:extLst>
      <p:ext uri="{BB962C8B-B14F-4D97-AF65-F5344CB8AC3E}">
        <p14:creationId xmlns:p14="http://schemas.microsoft.com/office/powerpoint/2010/main" val="3181071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3</a:t>
            </a:fld>
            <a:endParaRPr kumimoji="1" lang="ja-JP" altLang="en-US"/>
          </a:p>
        </p:txBody>
      </p:sp>
    </p:spTree>
    <p:extLst>
      <p:ext uri="{BB962C8B-B14F-4D97-AF65-F5344CB8AC3E}">
        <p14:creationId xmlns:p14="http://schemas.microsoft.com/office/powerpoint/2010/main" val="115998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5</a:t>
            </a:fld>
            <a:endParaRPr kumimoji="1" lang="ja-JP" altLang="en-US"/>
          </a:p>
        </p:txBody>
      </p:sp>
    </p:spTree>
    <p:extLst>
      <p:ext uri="{BB962C8B-B14F-4D97-AF65-F5344CB8AC3E}">
        <p14:creationId xmlns:p14="http://schemas.microsoft.com/office/powerpoint/2010/main" val="230537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6</a:t>
            </a:fld>
            <a:endParaRPr kumimoji="1" lang="ja-JP" altLang="en-US"/>
          </a:p>
        </p:txBody>
      </p:sp>
    </p:spTree>
    <p:extLst>
      <p:ext uri="{BB962C8B-B14F-4D97-AF65-F5344CB8AC3E}">
        <p14:creationId xmlns:p14="http://schemas.microsoft.com/office/powerpoint/2010/main" val="53460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7</a:t>
            </a:fld>
            <a:endParaRPr kumimoji="1" lang="ja-JP" altLang="en-US"/>
          </a:p>
        </p:txBody>
      </p:sp>
    </p:spTree>
    <p:extLst>
      <p:ext uri="{BB962C8B-B14F-4D97-AF65-F5344CB8AC3E}">
        <p14:creationId xmlns:p14="http://schemas.microsoft.com/office/powerpoint/2010/main" val="10202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8</a:t>
            </a:fld>
            <a:endParaRPr kumimoji="1" lang="ja-JP" altLang="en-US"/>
          </a:p>
        </p:txBody>
      </p:sp>
    </p:spTree>
    <p:extLst>
      <p:ext uri="{BB962C8B-B14F-4D97-AF65-F5344CB8AC3E}">
        <p14:creationId xmlns:p14="http://schemas.microsoft.com/office/powerpoint/2010/main" val="573736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21</a:t>
            </a:fld>
            <a:endParaRPr/>
          </a:p>
        </p:txBody>
      </p:sp>
    </p:spTree>
    <p:extLst>
      <p:ext uri="{BB962C8B-B14F-4D97-AF65-F5344CB8AC3E}">
        <p14:creationId xmlns:p14="http://schemas.microsoft.com/office/powerpoint/2010/main" val="150133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22</a:t>
            </a:fld>
            <a:endParaRPr kumimoji="1" lang="ja-JP" altLang="en-US"/>
          </a:p>
        </p:txBody>
      </p:sp>
    </p:spTree>
    <p:extLst>
      <p:ext uri="{BB962C8B-B14F-4D97-AF65-F5344CB8AC3E}">
        <p14:creationId xmlns:p14="http://schemas.microsoft.com/office/powerpoint/2010/main" val="11069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0277" y="3104964"/>
            <a:ext cx="7643446" cy="609398"/>
          </a:xfrm>
        </p:spPr>
        <p:txBody>
          <a:bodyPr wrap="square">
            <a:spAutoFit/>
          </a:bodyPr>
          <a:lstStyle>
            <a:lvl1pPr algn="ctr">
              <a:lnSpc>
                <a:spcPct val="110000"/>
              </a:lnSpc>
              <a:defRPr sz="3600" b="1"/>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6865178" y="6592268"/>
            <a:ext cx="2133600" cy="257113"/>
          </a:xfrm>
          <a:prstGeom prst="rect">
            <a:avLst/>
          </a:prstGeom>
        </p:spPr>
        <p:txBody>
          <a:bodyPr vert="horz" lIns="0" tIns="0" rIns="0" bIns="0" rtlCol="0" anchor="ctr"/>
          <a:lstStyle>
            <a:lvl1pPr algn="r">
              <a:defRPr sz="923" b="1">
                <a:solidFill>
                  <a:schemeClr val="tx1"/>
                </a:solidFill>
                <a:latin typeface="+mn-ea"/>
                <a:ea typeface="+mn-ea"/>
                <a:cs typeface="メイリオ" pitchFamily="50" charset="-128"/>
              </a:defRPr>
            </a:lvl1pPr>
          </a:lstStyle>
          <a:p>
            <a:fld id="{2F6F462B-26C0-4F49-87AD-E6B97C874E6D}" type="slidenum">
              <a:rPr kumimoji="1" lang="ja-JP" altLang="en-US" smtClean="0"/>
              <a:t>‹#›</a:t>
            </a:fld>
            <a:endParaRPr kumimoji="1" lang="ja-JP" altLang="en-US"/>
          </a:p>
        </p:txBody>
      </p:sp>
    </p:spTree>
    <p:extLst>
      <p:ext uri="{BB962C8B-B14F-4D97-AF65-F5344CB8AC3E}">
        <p14:creationId xmlns:p14="http://schemas.microsoft.com/office/powerpoint/2010/main" val="427752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7" name="Rectangle 6"/>
          <p:cNvSpPr>
            <a:spLocks noChangeArrowheads="1"/>
          </p:cNvSpPr>
          <p:nvPr/>
        </p:nvSpPr>
        <p:spPr bwMode="gray">
          <a:xfrm>
            <a:off x="0" y="0"/>
            <a:ext cx="1746738" cy="6858000"/>
          </a:xfrm>
          <a:prstGeom prst="rect">
            <a:avLst/>
          </a:prstGeom>
          <a:solidFill>
            <a:schemeClr val="tx2"/>
          </a:solidFill>
          <a:ln>
            <a:noFill/>
          </a:ln>
          <a:effectLst/>
        </p:spPr>
        <p:txBody>
          <a:bodyPr lIns="0" tIns="0" rIns="0" bIns="0" anchor="ctr">
            <a:noAutofit/>
          </a:bodyPr>
          <a:lstStyle/>
          <a:p>
            <a:endParaRPr lang="ja-JP" altLang="en-US" sz="1662"/>
          </a:p>
        </p:txBody>
      </p:sp>
      <p:sp>
        <p:nvSpPr>
          <p:cNvPr id="8" name="Rectangle 6">
            <a:extLst>
              <a:ext uri="{FF2B5EF4-FFF2-40B4-BE49-F238E27FC236}">
                <a16:creationId xmlns:a16="http://schemas.microsoft.com/office/drawing/2014/main" id="{EF772F53-63A5-4543-BF7E-D58B4F6DFC20}"/>
              </a:ext>
            </a:extLst>
          </p:cNvPr>
          <p:cNvSpPr>
            <a:spLocks noChangeArrowheads="1"/>
          </p:cNvSpPr>
          <p:nvPr/>
        </p:nvSpPr>
        <p:spPr bwMode="gray">
          <a:xfrm>
            <a:off x="0" y="0"/>
            <a:ext cx="1746738" cy="6858000"/>
          </a:xfrm>
          <a:prstGeom prst="rect">
            <a:avLst/>
          </a:prstGeom>
          <a:solidFill>
            <a:schemeClr val="tx2"/>
          </a:solidFill>
          <a:ln>
            <a:noFill/>
          </a:ln>
          <a:effectLst/>
        </p:spPr>
        <p:txBody>
          <a:bodyPr lIns="0" tIns="0" rIns="0" bIns="0" anchor="ctr">
            <a:noAutofit/>
          </a:bodyPr>
          <a:lstStyle/>
          <a:p>
            <a:endParaRPr lang="ja-JP" altLang="en-US" sz="1662"/>
          </a:p>
        </p:txBody>
      </p:sp>
      <p:sp>
        <p:nvSpPr>
          <p:cNvPr id="6" name="Rectangle 6"/>
          <p:cNvSpPr>
            <a:spLocks noChangeArrowheads="1"/>
          </p:cNvSpPr>
          <p:nvPr/>
        </p:nvSpPr>
        <p:spPr bwMode="gray">
          <a:xfrm>
            <a:off x="0" y="0"/>
            <a:ext cx="1746738" cy="6858000"/>
          </a:xfrm>
          <a:prstGeom prst="rect">
            <a:avLst/>
          </a:prstGeom>
          <a:solidFill>
            <a:schemeClr val="tx2"/>
          </a:solidFill>
          <a:ln>
            <a:noFill/>
          </a:ln>
          <a:effectLst/>
        </p:spPr>
        <p:txBody>
          <a:bodyPr lIns="0" tIns="0" rIns="0" bIns="0" anchor="ctr">
            <a:noAutofit/>
          </a:bodyPr>
          <a:lstStyle/>
          <a:p>
            <a:endParaRPr lang="ja-JP" altLang="en-US" sz="1662"/>
          </a:p>
        </p:txBody>
      </p:sp>
      <p:sp>
        <p:nvSpPr>
          <p:cNvPr id="2" name="タイトル 1"/>
          <p:cNvSpPr>
            <a:spLocks noGrp="1"/>
          </p:cNvSpPr>
          <p:nvPr>
            <p:ph type="title"/>
          </p:nvPr>
        </p:nvSpPr>
        <p:spPr bwMode="gray">
          <a:xfrm>
            <a:off x="2179938" y="1051200"/>
            <a:ext cx="6213785" cy="396044"/>
          </a:xfrm>
        </p:spPr>
        <p:txBody>
          <a:bodyPr/>
          <a:lstStyle>
            <a:lvl1pPr>
              <a:defRPr sz="2400">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6865178" y="6592268"/>
            <a:ext cx="2133600" cy="257113"/>
          </a:xfrm>
          <a:prstGeom prst="rect">
            <a:avLst/>
          </a:prstGeom>
        </p:spPr>
        <p:txBody>
          <a:bodyPr vert="horz" lIns="0" tIns="0" rIns="0" bIns="0" rtlCol="0" anchor="ctr"/>
          <a:lstStyle>
            <a:lvl1pPr algn="r">
              <a:defRPr sz="923" b="1">
                <a:solidFill>
                  <a:schemeClr val="tx1"/>
                </a:solidFill>
                <a:latin typeface="+mn-ea"/>
                <a:ea typeface="+mn-ea"/>
                <a:cs typeface="メイリオ" pitchFamily="50" charset="-128"/>
              </a:defRPr>
            </a:lvl1pPr>
          </a:lstStyle>
          <a:p>
            <a:fld id="{2F6F462B-26C0-4F49-87AD-E6B97C874E6D}" type="slidenum">
              <a:rPr kumimoji="1" lang="ja-JP" altLang="en-US" smtClean="0"/>
              <a:t>‹#›</a:t>
            </a:fld>
            <a:endParaRPr kumimoji="1" lang="ja-JP" altLang="en-US"/>
          </a:p>
        </p:txBody>
      </p:sp>
    </p:spTree>
    <p:extLst>
      <p:ext uri="{BB962C8B-B14F-4D97-AF65-F5344CB8AC3E}">
        <p14:creationId xmlns:p14="http://schemas.microsoft.com/office/powerpoint/2010/main" val="157428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sz="2400" b="0"/>
            </a:lvl1pPr>
          </a:lstStyle>
          <a:p>
            <a:r>
              <a:rPr kumimoji="1" lang="ja-JP" altLang="en-US"/>
              <a:t>マスター タイトルの書式設定</a:t>
            </a:r>
            <a:endParaRPr kumimoji="1" lang="ja-JP" altLang="en-US" dirty="0"/>
          </a:p>
        </p:txBody>
      </p:sp>
      <p:sp>
        <p:nvSpPr>
          <p:cNvPr id="7" name="Rectangle 10"/>
          <p:cNvSpPr>
            <a:spLocks noChangeArrowheads="1"/>
          </p:cNvSpPr>
          <p:nvPr/>
        </p:nvSpPr>
        <p:spPr bwMode="auto">
          <a:xfrm>
            <a:off x="0" y="639763"/>
            <a:ext cx="9144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662"/>
          </a:p>
        </p:txBody>
      </p:sp>
      <p:sp>
        <p:nvSpPr>
          <p:cNvPr id="8" name="スライド番号プレースホルダー 5"/>
          <p:cNvSpPr>
            <a:spLocks noGrp="1"/>
          </p:cNvSpPr>
          <p:nvPr>
            <p:ph type="sldNum" sz="quarter" idx="4"/>
          </p:nvPr>
        </p:nvSpPr>
        <p:spPr>
          <a:xfrm>
            <a:off x="6865178" y="6592268"/>
            <a:ext cx="2133600" cy="257113"/>
          </a:xfrm>
          <a:prstGeom prst="rect">
            <a:avLst/>
          </a:prstGeom>
        </p:spPr>
        <p:txBody>
          <a:bodyPr vert="horz" lIns="0" tIns="0" rIns="0" bIns="0" rtlCol="0" anchor="ctr"/>
          <a:lstStyle>
            <a:lvl1pPr algn="r">
              <a:defRPr sz="923" b="1">
                <a:solidFill>
                  <a:srgbClr val="4D4D4D"/>
                </a:solidFill>
                <a:latin typeface="+mn-ea"/>
                <a:ea typeface="+mn-ea"/>
                <a:cs typeface="メイリオ" pitchFamily="50" charset="-128"/>
              </a:defRPr>
            </a:lvl1pPr>
          </a:lstStyle>
          <a:p>
            <a:fld id="{2F6F462B-26C0-4F49-87AD-E6B97C874E6D}" type="slidenum">
              <a:rPr kumimoji="1" lang="ja-JP" altLang="en-US" smtClean="0"/>
              <a:t>‹#›</a:t>
            </a:fld>
            <a:endParaRPr kumimoji="1" lang="ja-JP" altLang="en-US"/>
          </a:p>
        </p:txBody>
      </p:sp>
      <p:sp>
        <p:nvSpPr>
          <p:cNvPr id="6" name="Rectangle 10"/>
          <p:cNvSpPr>
            <a:spLocks noChangeArrowheads="1"/>
          </p:cNvSpPr>
          <p:nvPr/>
        </p:nvSpPr>
        <p:spPr bwMode="auto">
          <a:xfrm>
            <a:off x="0" y="639763"/>
            <a:ext cx="9144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662"/>
          </a:p>
        </p:txBody>
      </p:sp>
      <p:sp>
        <p:nvSpPr>
          <p:cNvPr id="10" name="Rectangle 10">
            <a:extLst>
              <a:ext uri="{FF2B5EF4-FFF2-40B4-BE49-F238E27FC236}">
                <a16:creationId xmlns:a16="http://schemas.microsoft.com/office/drawing/2014/main" id="{FAD0C9D1-4EA2-4216-B8C1-B8C89D2E330B}"/>
              </a:ext>
            </a:extLst>
          </p:cNvPr>
          <p:cNvSpPr>
            <a:spLocks noChangeArrowheads="1"/>
          </p:cNvSpPr>
          <p:nvPr/>
        </p:nvSpPr>
        <p:spPr bwMode="auto">
          <a:xfrm>
            <a:off x="0" y="639763"/>
            <a:ext cx="9144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662"/>
          </a:p>
        </p:txBody>
      </p:sp>
    </p:spTree>
    <p:extLst>
      <p:ext uri="{BB962C8B-B14F-4D97-AF65-F5344CB8AC3E}">
        <p14:creationId xmlns:p14="http://schemas.microsoft.com/office/powerpoint/2010/main" val="164961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補足#1">
    <p:spTree>
      <p:nvGrpSpPr>
        <p:cNvPr id="1" name=""/>
        <p:cNvGrpSpPr/>
        <p:nvPr/>
      </p:nvGrpSpPr>
      <p:grpSpPr>
        <a:xfrm>
          <a:off x="0" y="0"/>
          <a:ext cx="0" cy="0"/>
          <a:chOff x="0" y="0"/>
          <a:chExt cx="0" cy="0"/>
        </a:xfrm>
      </p:grpSpPr>
      <p:sp>
        <p:nvSpPr>
          <p:cNvPr id="8" name="角丸四角形 7"/>
          <p:cNvSpPr/>
          <p:nvPr/>
        </p:nvSpPr>
        <p:spPr bwMode="auto">
          <a:xfrm>
            <a:off x="-1007" y="533"/>
            <a:ext cx="9144000" cy="656692"/>
          </a:xfrm>
          <a:prstGeom prst="roundRect">
            <a:avLst>
              <a:gd name="adj" fmla="val 0"/>
            </a:avLst>
          </a:prstGeom>
          <a:solidFill>
            <a:srgbClr val="777777"/>
          </a:solidFill>
          <a:ln>
            <a:noFill/>
          </a:ln>
          <a:effectLst/>
        </p:spPr>
        <p:txBody>
          <a:bodyPr lIns="0" tIns="0" rIns="0" bIns="0" rtlCol="0" anchor="ctr">
            <a:noAutofit/>
          </a:bodyPr>
          <a:lstStyle/>
          <a:p>
            <a:pPr algn="just">
              <a:lnSpc>
                <a:spcPct val="140000"/>
              </a:lnSpc>
              <a:spcBef>
                <a:spcPct val="0"/>
              </a:spcBef>
              <a:spcAft>
                <a:spcPts val="554"/>
              </a:spcAft>
            </a:pPr>
            <a:endParaRPr kumimoji="1" lang="ja-JP" altLang="en-US" sz="1477"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6865178" y="6592268"/>
            <a:ext cx="2133600" cy="257113"/>
          </a:xfrm>
          <a:prstGeom prst="rect">
            <a:avLst/>
          </a:prstGeom>
        </p:spPr>
        <p:txBody>
          <a:bodyPr vert="horz" lIns="0" tIns="0" rIns="0" bIns="0" rtlCol="0" anchor="ctr"/>
          <a:lstStyle>
            <a:lvl1pPr algn="r">
              <a:defRPr sz="923" b="1">
                <a:solidFill>
                  <a:srgbClr val="4D4D4D"/>
                </a:solidFill>
                <a:latin typeface="+mn-ea"/>
                <a:ea typeface="+mn-ea"/>
                <a:cs typeface="メイリオ" pitchFamily="50" charset="-128"/>
              </a:defRPr>
            </a:lvl1pPr>
          </a:lstStyle>
          <a:p>
            <a:fld id="{2F6F462B-26C0-4F49-87AD-E6B97C874E6D}" type="slidenum">
              <a:rPr kumimoji="1" lang="ja-JP" altLang="en-US" smtClean="0"/>
              <a:t>‹#›</a:t>
            </a:fld>
            <a:endParaRPr kumimoji="1" lang="ja-JP" altLang="en-US"/>
          </a:p>
        </p:txBody>
      </p:sp>
      <p:sp>
        <p:nvSpPr>
          <p:cNvPr id="12" name="タイトル 11"/>
          <p:cNvSpPr>
            <a:spLocks noGrp="1"/>
          </p:cNvSpPr>
          <p:nvPr>
            <p:ph type="title"/>
          </p:nvPr>
        </p:nvSpPr>
        <p:spPr bwMode="white"/>
        <p:txBody>
          <a:bodyPr/>
          <a:lstStyle>
            <a:lvl1pPr>
              <a:lnSpc>
                <a:spcPct val="110000"/>
              </a:lnSpc>
              <a:defRPr sz="2400" b="0">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886690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51520" y="152636"/>
            <a:ext cx="864096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41384987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Lst>
  <p:txStyles>
    <p:titleStyle>
      <a:lvl1pPr algn="l" defTabSz="844083" rtl="0" eaLnBrk="1" latinLnBrk="0" hangingPunct="1">
        <a:lnSpc>
          <a:spcPct val="110000"/>
        </a:lnSpc>
        <a:spcBef>
          <a:spcPct val="0"/>
        </a:spcBef>
        <a:buNone/>
        <a:defRPr kumimoji="1" sz="2215" kern="1200">
          <a:solidFill>
            <a:schemeClr val="tx1"/>
          </a:solidFill>
          <a:latin typeface="+mj-ea"/>
          <a:ea typeface="+mj-ea"/>
          <a:cs typeface="メイリオ" pitchFamily="50" charset="-128"/>
        </a:defRPr>
      </a:lvl1pPr>
    </p:titleStyle>
    <p:bodyStyle>
      <a:lvl1pPr marL="316531" indent="-316531" algn="l" defTabSz="844083" rtl="0" eaLnBrk="1" latinLnBrk="0" hangingPunct="1">
        <a:spcBef>
          <a:spcPct val="20000"/>
        </a:spcBef>
        <a:buFont typeface="Arial" pitchFamily="34" charset="0"/>
        <a:buChar char="•"/>
        <a:defRPr kumimoji="1"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kumimoji="1"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kumimoji="1"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9pPr>
    </p:bodyStyle>
    <p:otherStyle>
      <a:defPPr>
        <a:defRPr lang="ja-JP"/>
      </a:defPPr>
      <a:lvl1pPr marL="0" algn="l" defTabSz="844083" rtl="0" eaLnBrk="1" latinLnBrk="0" hangingPunct="1">
        <a:defRPr kumimoji="1" sz="1662" kern="1200">
          <a:solidFill>
            <a:schemeClr val="tx1"/>
          </a:solidFill>
          <a:latin typeface="+mn-lt"/>
          <a:ea typeface="+mn-ea"/>
          <a:cs typeface="+mn-cs"/>
        </a:defRPr>
      </a:lvl1pPr>
      <a:lvl2pPr marL="422041" algn="l" defTabSz="844083" rtl="0" eaLnBrk="1" latinLnBrk="0" hangingPunct="1">
        <a:defRPr kumimoji="1" sz="1662" kern="1200">
          <a:solidFill>
            <a:schemeClr val="tx1"/>
          </a:solidFill>
          <a:latin typeface="+mn-lt"/>
          <a:ea typeface="+mn-ea"/>
          <a:cs typeface="+mn-cs"/>
        </a:defRPr>
      </a:lvl2pPr>
      <a:lvl3pPr marL="844083" algn="l" defTabSz="844083" rtl="0" eaLnBrk="1" latinLnBrk="0" hangingPunct="1">
        <a:defRPr kumimoji="1" sz="1662" kern="1200">
          <a:solidFill>
            <a:schemeClr val="tx1"/>
          </a:solidFill>
          <a:latin typeface="+mn-lt"/>
          <a:ea typeface="+mn-ea"/>
          <a:cs typeface="+mn-cs"/>
        </a:defRPr>
      </a:lvl3pPr>
      <a:lvl4pPr marL="1266124" algn="l" defTabSz="844083" rtl="0" eaLnBrk="1" latinLnBrk="0" hangingPunct="1">
        <a:defRPr kumimoji="1" sz="1662" kern="1200">
          <a:solidFill>
            <a:schemeClr val="tx1"/>
          </a:solidFill>
          <a:latin typeface="+mn-lt"/>
          <a:ea typeface="+mn-ea"/>
          <a:cs typeface="+mn-cs"/>
        </a:defRPr>
      </a:lvl4pPr>
      <a:lvl5pPr marL="1688165" algn="l" defTabSz="844083" rtl="0" eaLnBrk="1" latinLnBrk="0" hangingPunct="1">
        <a:defRPr kumimoji="1" sz="1662" kern="1200">
          <a:solidFill>
            <a:schemeClr val="tx1"/>
          </a:solidFill>
          <a:latin typeface="+mn-lt"/>
          <a:ea typeface="+mn-ea"/>
          <a:cs typeface="+mn-cs"/>
        </a:defRPr>
      </a:lvl5pPr>
      <a:lvl6pPr marL="2110207" algn="l" defTabSz="844083" rtl="0" eaLnBrk="1" latinLnBrk="0" hangingPunct="1">
        <a:defRPr kumimoji="1" sz="1662" kern="1200">
          <a:solidFill>
            <a:schemeClr val="tx1"/>
          </a:solidFill>
          <a:latin typeface="+mn-lt"/>
          <a:ea typeface="+mn-ea"/>
          <a:cs typeface="+mn-cs"/>
        </a:defRPr>
      </a:lvl6pPr>
      <a:lvl7pPr marL="2532248" algn="l" defTabSz="844083" rtl="0" eaLnBrk="1" latinLnBrk="0" hangingPunct="1">
        <a:defRPr kumimoji="1" sz="1662" kern="1200">
          <a:solidFill>
            <a:schemeClr val="tx1"/>
          </a:solidFill>
          <a:latin typeface="+mn-lt"/>
          <a:ea typeface="+mn-ea"/>
          <a:cs typeface="+mn-cs"/>
        </a:defRPr>
      </a:lvl7pPr>
      <a:lvl8pPr marL="2954289" algn="l" defTabSz="844083" rtl="0" eaLnBrk="1" latinLnBrk="0" hangingPunct="1">
        <a:defRPr kumimoji="1" sz="1662" kern="1200">
          <a:solidFill>
            <a:schemeClr val="tx1"/>
          </a:solidFill>
          <a:latin typeface="+mn-lt"/>
          <a:ea typeface="+mn-ea"/>
          <a:cs typeface="+mn-cs"/>
        </a:defRPr>
      </a:lvl8pPr>
      <a:lvl9pPr marL="3376331" algn="l" defTabSz="844083" rtl="0" eaLnBrk="1" latinLnBrk="0" hangingPunct="1">
        <a:defRPr kumimoji="1" sz="1662" kern="1200">
          <a:solidFill>
            <a:schemeClr val="tx1"/>
          </a:solidFill>
          <a:latin typeface="+mn-lt"/>
          <a:ea typeface="+mn-ea"/>
          <a:cs typeface="+mn-cs"/>
        </a:defRPr>
      </a:lvl9pPr>
    </p:otherStyle>
  </p:txStyles>
  <p:extLst>
    <p:ext uri="{27BBF7A9-308A-43DC-89C8-2F10F3537804}">
      <p15:sldGuideLst xmlns:p15="http://schemas.microsoft.com/office/powerpoint/2012/main">
        <p15:guide id="13" orient="horz" pos="2160">
          <p15:clr>
            <a:srgbClr val="F26B43"/>
          </p15:clr>
        </p15:guide>
        <p15:guide id="14" pos="3120">
          <p15:clr>
            <a:srgbClr val="F26B43"/>
          </p15:clr>
        </p15:guide>
        <p15:guide id="15" pos="3301">
          <p15:clr>
            <a:srgbClr val="F26B43"/>
          </p15:clr>
        </p15:guide>
        <p15:guide id="16" pos="2939">
          <p15:clr>
            <a:srgbClr val="F26B43"/>
          </p15:clr>
        </p15:guide>
        <p15:guide id="17" pos="4095">
          <p15:clr>
            <a:srgbClr val="F26B43"/>
          </p15:clr>
        </p15:guide>
        <p15:guide id="18" pos="2145">
          <p15:clr>
            <a:srgbClr val="F26B43"/>
          </p15:clr>
        </p15:guide>
        <p15:guide id="19" orient="horz" pos="1185">
          <p15:clr>
            <a:srgbClr val="F26B43"/>
          </p15:clr>
        </p15:guide>
        <p15:guide id="20" orient="horz" pos="3135">
          <p15:clr>
            <a:srgbClr val="F26B43"/>
          </p15:clr>
        </p15:guide>
        <p15:guide id="21" pos="512">
          <p15:clr>
            <a:srgbClr val="F26B43"/>
          </p15:clr>
        </p15:guide>
        <p15:guide id="22" pos="5728">
          <p15:clr>
            <a:srgbClr val="F26B43"/>
          </p15:clr>
        </p15:guide>
        <p15:guide id="23" orient="horz" pos="414">
          <p15:clr>
            <a:srgbClr val="F26B43"/>
          </p15:clr>
        </p15:guide>
        <p15:guide id="24" orient="horz" pos="39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cpp/extensions/enum-class-cpp-component-extensions?view=msvc-16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qiita.com/ktsujino/items/39c8bc23dcdc1f7b17ab"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github-wiki-see.page/m/meruneru/tech_memo/wiki/Effective-Modern-C---%E8%AA%AD%E6%9B%B8%E3%83%A1%E3%83%A2" TargetMode="External"/><Relationship Id="rId5" Type="http://schemas.openxmlformats.org/officeDocument/2006/relationships/hyperlink" Target="https://github.com/isocpp/CppCoreGuidelines" TargetMode="External"/><Relationship Id="rId4" Type="http://schemas.openxmlformats.org/officeDocument/2006/relationships/hyperlink" Target="https://github.com/herumi/emcj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meryngii.hatenablog.com/entry/20111226/132490132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タイトル 51">
            <a:extLst>
              <a:ext uri="{FF2B5EF4-FFF2-40B4-BE49-F238E27FC236}">
                <a16:creationId xmlns:a16="http://schemas.microsoft.com/office/drawing/2014/main" id="{81019F8D-0C7E-5E41-AEB7-95811C489336}"/>
              </a:ext>
            </a:extLst>
          </p:cNvPr>
          <p:cNvSpPr>
            <a:spLocks noGrp="1"/>
          </p:cNvSpPr>
          <p:nvPr>
            <p:ph type="ctrTitle"/>
          </p:nvPr>
        </p:nvSpPr>
        <p:spPr>
          <a:xfrm>
            <a:off x="750277" y="2768879"/>
            <a:ext cx="7643446" cy="609398"/>
          </a:xfrm>
        </p:spPr>
        <p:txBody>
          <a:bodyPr/>
          <a:lstStyle/>
          <a:p>
            <a:pPr algn="l"/>
            <a:r>
              <a:rPr lang="en-US" altLang="ja-JP" dirty="0"/>
              <a:t>Effective Modern C++</a:t>
            </a:r>
            <a:endParaRPr lang="ja-JP" altLang="en-US" dirty="0"/>
          </a:p>
        </p:txBody>
      </p:sp>
      <p:sp>
        <p:nvSpPr>
          <p:cNvPr id="50" name="AutoShape 3">
            <a:extLst>
              <a:ext uri="{FF2B5EF4-FFF2-40B4-BE49-F238E27FC236}">
                <a16:creationId xmlns:a16="http://schemas.microsoft.com/office/drawing/2014/main" id="{A6E47CA2-D7F9-0547-8B2B-4FA5D3A9E8D9}"/>
              </a:ext>
            </a:extLst>
          </p:cNvPr>
          <p:cNvSpPr>
            <a:spLocks noChangeArrowheads="1"/>
          </p:cNvSpPr>
          <p:nvPr/>
        </p:nvSpPr>
        <p:spPr bwMode="auto">
          <a:xfrm>
            <a:off x="1049147" y="3546259"/>
            <a:ext cx="3954901" cy="45243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30000"/>
              </a:lnSpc>
              <a:spcAft>
                <a:spcPts val="1108"/>
              </a:spcAft>
            </a:pPr>
            <a:r>
              <a:rPr lang="ja-JP" altLang="en-US" sz="2400">
                <a:solidFill>
                  <a:srgbClr val="373737"/>
                </a:solidFill>
              </a:rPr>
              <a:t>第</a:t>
            </a:r>
            <a:r>
              <a:rPr lang="en-US" altLang="ja-JP" sz="2400" dirty="0">
                <a:solidFill>
                  <a:srgbClr val="373737"/>
                </a:solidFill>
              </a:rPr>
              <a:t>9 ~ 13</a:t>
            </a:r>
            <a:r>
              <a:rPr lang="ja-JP" altLang="en-US" sz="2400">
                <a:solidFill>
                  <a:srgbClr val="373737"/>
                </a:solidFill>
              </a:rPr>
              <a:t>章</a:t>
            </a:r>
            <a:endParaRPr lang="ja-JP" altLang="en-US" sz="2400" b="1" dirty="0">
              <a:latin typeface="メイリオ" pitchFamily="50" charset="-128"/>
              <a:ea typeface="メイリオ" pitchFamily="50" charset="-128"/>
              <a:cs typeface="メイリオ" pitchFamily="50" charset="-128"/>
            </a:endParaRPr>
          </a:p>
        </p:txBody>
      </p:sp>
      <p:sp>
        <p:nvSpPr>
          <p:cNvPr id="53" name="AutoShape 3">
            <a:extLst>
              <a:ext uri="{FF2B5EF4-FFF2-40B4-BE49-F238E27FC236}">
                <a16:creationId xmlns:a16="http://schemas.microsoft.com/office/drawing/2014/main" id="{7DA476F9-18F2-3241-BC96-A9C61CF1F1D2}"/>
              </a:ext>
            </a:extLst>
          </p:cNvPr>
          <p:cNvSpPr>
            <a:spLocks noChangeArrowheads="1"/>
          </p:cNvSpPr>
          <p:nvPr/>
        </p:nvSpPr>
        <p:spPr bwMode="auto">
          <a:xfrm>
            <a:off x="750277" y="1999919"/>
            <a:ext cx="7643446" cy="60324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30000"/>
              </a:lnSpc>
              <a:spcAft>
                <a:spcPts val="1108"/>
              </a:spcAft>
            </a:pPr>
            <a:r>
              <a:rPr lang="en-US" altLang="ja-JP" sz="3200" dirty="0"/>
              <a:t>C++</a:t>
            </a:r>
            <a:r>
              <a:rPr lang="ja-JP" altLang="en-US" sz="3200" dirty="0"/>
              <a:t>設計・実装勉強会</a:t>
            </a:r>
            <a:endParaRPr lang="ja-JP" altLang="en-US" sz="3200" b="1" dirty="0">
              <a:latin typeface="メイリオ" pitchFamily="50" charset="-128"/>
              <a:ea typeface="メイリオ" pitchFamily="50" charset="-128"/>
              <a:cs typeface="メイリオ" pitchFamily="50" charset="-128"/>
            </a:endParaRPr>
          </a:p>
        </p:txBody>
      </p:sp>
      <p:sp>
        <p:nvSpPr>
          <p:cNvPr id="99" name="AutoShape 3">
            <a:extLst>
              <a:ext uri="{FF2B5EF4-FFF2-40B4-BE49-F238E27FC236}">
                <a16:creationId xmlns:a16="http://schemas.microsoft.com/office/drawing/2014/main" id="{B04461D5-B29F-4F39-BE26-A818EEED5F47}"/>
              </a:ext>
            </a:extLst>
          </p:cNvPr>
          <p:cNvSpPr>
            <a:spLocks noChangeArrowheads="1"/>
          </p:cNvSpPr>
          <p:nvPr/>
        </p:nvSpPr>
        <p:spPr bwMode="auto">
          <a:xfrm>
            <a:off x="7202492" y="5489537"/>
            <a:ext cx="1373619"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30000"/>
              </a:lnSpc>
              <a:spcAft>
                <a:spcPts val="1108"/>
              </a:spcAft>
            </a:pPr>
            <a:r>
              <a:rPr lang="ja-JP" altLang="en-US" sz="2000">
                <a:solidFill>
                  <a:srgbClr val="373737"/>
                </a:solidFill>
                <a:latin typeface="メイリオ" pitchFamily="50" charset="-128"/>
                <a:ea typeface="メイリオ" pitchFamily="50" charset="-128"/>
                <a:cs typeface="メイリオ" pitchFamily="50" charset="-128"/>
              </a:rPr>
              <a:t>福田圭佑</a:t>
            </a:r>
            <a:endParaRPr lang="ja-JP" altLang="en-US"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69512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10: </a:t>
            </a:r>
            <a:r>
              <a:rPr lang="en-US" dirty="0" err="1"/>
              <a:t>enum</a:t>
            </a:r>
            <a:r>
              <a:rPr lang="en-US" dirty="0"/>
              <a:t> </a:t>
            </a:r>
            <a:r>
              <a:rPr lang="ja-JP" altLang="en-US"/>
              <a:t>にはスコープを設ける</a:t>
            </a:r>
            <a:endParaRPr lang="en-JP" dirty="0"/>
          </a:p>
        </p:txBody>
      </p:sp>
      <p:sp>
        <p:nvSpPr>
          <p:cNvPr id="5" name="AutoShape 3">
            <a:extLst>
              <a:ext uri="{FF2B5EF4-FFF2-40B4-BE49-F238E27FC236}">
                <a16:creationId xmlns:a16="http://schemas.microsoft.com/office/drawing/2014/main" id="{51320516-A43A-4B45-AE01-C74EC8872FE3}"/>
              </a:ext>
            </a:extLst>
          </p:cNvPr>
          <p:cNvSpPr>
            <a:spLocks noChangeArrowheads="1"/>
          </p:cNvSpPr>
          <p:nvPr/>
        </p:nvSpPr>
        <p:spPr bwMode="auto">
          <a:xfrm>
            <a:off x="547077" y="1034223"/>
            <a:ext cx="8501230" cy="781752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US" altLang="ja-JP" u="sng" dirty="0" err="1">
                <a:latin typeface="+mn-ea"/>
                <a:cs typeface="メイリオ" pitchFamily="50" charset="-128"/>
              </a:rPr>
              <a:t>enum</a:t>
            </a:r>
            <a:r>
              <a:rPr lang="en-US" altLang="ja-JP" u="sng" dirty="0">
                <a:latin typeface="+mn-ea"/>
                <a:cs typeface="メイリオ" pitchFamily="50" charset="-128"/>
              </a:rPr>
              <a:t> class </a:t>
            </a:r>
            <a:r>
              <a:rPr lang="ja-JP" altLang="en-US" u="sng">
                <a:latin typeface="+mn-ea"/>
                <a:cs typeface="メイリオ" pitchFamily="50" charset="-128"/>
              </a:rPr>
              <a:t>のメリット</a:t>
            </a:r>
            <a:endParaRPr lang="en-US" altLang="ja-JP" u="sng" dirty="0">
              <a:latin typeface="+mn-ea"/>
              <a:cs typeface="メイリオ" pitchFamily="50" charset="-128"/>
            </a:endParaRPr>
          </a:p>
          <a:p>
            <a:pPr marL="742950" lvl="1" indent="-285750" algn="just">
              <a:lnSpc>
                <a:spcPct val="150000"/>
              </a:lnSpc>
              <a:buFont typeface="Arial" panose="020B0604020202020204" pitchFamily="34" charset="0"/>
              <a:buChar char="•"/>
            </a:pPr>
            <a:r>
              <a:rPr lang="ja-JP" altLang="en-US"/>
              <a:t>外部に識別子が漏れない</a:t>
            </a:r>
            <a:endParaRPr lang="en-US" altLang="ja-JP" dirty="0"/>
          </a:p>
          <a:p>
            <a:pPr marL="1200150" lvl="2" indent="-285750" algn="just">
              <a:lnSpc>
                <a:spcPct val="150000"/>
              </a:lnSpc>
              <a:buFont typeface="Arial" panose="020B0604020202020204" pitchFamily="34" charset="0"/>
              <a:buChar char="•"/>
            </a:pPr>
            <a:r>
              <a:rPr lang="ja-JP" altLang="en-US"/>
              <a:t>衝突を恐れて冗長な</a:t>
            </a:r>
            <a:r>
              <a:rPr lang="en-US" altLang="ja-JP" dirty="0" err="1"/>
              <a:t>enum</a:t>
            </a:r>
            <a:r>
              <a:rPr lang="ja-JP" altLang="en-US"/>
              <a:t>名にする必要がない</a:t>
            </a:r>
            <a:endParaRPr lang="en-US" altLang="ja-JP" dirty="0"/>
          </a:p>
          <a:p>
            <a:pPr lvl="2" algn="just">
              <a:lnSpc>
                <a:spcPct val="150000"/>
              </a:lnSpc>
            </a:pPr>
            <a:endParaRPr lang="en-US" altLang="ja-JP" dirty="0"/>
          </a:p>
          <a:p>
            <a:pPr marL="742950" lvl="1" indent="-285750" algn="just">
              <a:lnSpc>
                <a:spcPct val="150000"/>
              </a:lnSpc>
              <a:buFont typeface="Arial" panose="020B0604020202020204" pitchFamily="34" charset="0"/>
              <a:buChar char="•"/>
            </a:pPr>
            <a:r>
              <a:rPr lang="ja-JP" altLang="en-US"/>
              <a:t>強く型付けされる</a:t>
            </a:r>
            <a:endParaRPr lang="en-US" altLang="ja-JP" dirty="0"/>
          </a:p>
          <a:p>
            <a:pPr marL="1200150" lvl="2" indent="-285750" algn="just">
              <a:lnSpc>
                <a:spcPct val="150000"/>
              </a:lnSpc>
              <a:buFont typeface="Arial" panose="020B0604020202020204" pitchFamily="34" charset="0"/>
              <a:buChar char="•"/>
            </a:pPr>
            <a:r>
              <a:rPr lang="ja-JP" altLang="en-US"/>
              <a:t>間違って使用してしまったらコンパイルエラーで気付ける</a:t>
            </a:r>
            <a:endParaRPr lang="en-US" altLang="ja-JP" dirty="0"/>
          </a:p>
          <a:p>
            <a:pPr marL="742950" lvl="1" indent="-285750" algn="just">
              <a:lnSpc>
                <a:spcPct val="150000"/>
              </a:lnSpc>
              <a:buFont typeface="Arial" panose="020B0604020202020204" pitchFamily="34" charset="0"/>
              <a:buChar char="•"/>
            </a:pPr>
            <a:endParaRPr lang="en-US" altLang="ja-JP" dirty="0"/>
          </a:p>
          <a:p>
            <a:pPr>
              <a:lnSpc>
                <a:spcPct val="150000"/>
              </a:lnSpc>
            </a:pPr>
            <a:r>
              <a:rPr lang="en-US" altLang="ja-JP" u="sng" dirty="0" err="1"/>
              <a:t>enum</a:t>
            </a:r>
            <a:r>
              <a:rPr lang="en-US" altLang="ja-JP" u="sng" dirty="0"/>
              <a:t> class</a:t>
            </a:r>
            <a:r>
              <a:rPr lang="ja-JP" altLang="en-US" u="sng"/>
              <a:t>のデメリット</a:t>
            </a:r>
            <a:endParaRPr lang="en-US" altLang="ja-JP" u="sng" dirty="0"/>
          </a:p>
          <a:p>
            <a:pPr marL="742950" lvl="1" indent="-285750" algn="just">
              <a:lnSpc>
                <a:spcPct val="150000"/>
              </a:lnSpc>
              <a:buFont typeface="Arial" panose="020B0604020202020204" pitchFamily="34" charset="0"/>
              <a:buChar char="•"/>
            </a:pPr>
            <a:r>
              <a:rPr lang="ja-JP" altLang="en-US"/>
              <a:t>強く型付けされてしまうがために、数値型として使えない。</a:t>
            </a:r>
            <a:endParaRPr lang="en-US" altLang="ja-JP" dirty="0"/>
          </a:p>
          <a:p>
            <a:pPr lvl="1" algn="just">
              <a:lnSpc>
                <a:spcPct val="150000"/>
              </a:lnSpc>
            </a:pPr>
            <a:r>
              <a:rPr lang="ja-JP" altLang="en-US"/>
              <a:t>（</a:t>
            </a:r>
            <a:r>
              <a:rPr lang="en-US" altLang="ja-JP" dirty="0"/>
              <a:t>define</a:t>
            </a:r>
            <a:r>
              <a:rPr lang="ja-JP" altLang="en-US"/>
              <a:t>マクロ的な使い方ができない）</a:t>
            </a:r>
            <a:endParaRPr lang="en-US" altLang="ja-JP" dirty="0"/>
          </a:p>
          <a:p>
            <a:pPr marL="1200150" lvl="2" indent="-285750" algn="just">
              <a:lnSpc>
                <a:spcPct val="150000"/>
              </a:lnSpc>
              <a:buFont typeface="Arial" panose="020B0604020202020204" pitchFamily="34" charset="0"/>
              <a:buChar char="•"/>
            </a:pPr>
            <a:r>
              <a:rPr lang="ja-JP" altLang="en-US"/>
              <a:t>配列の</a:t>
            </a:r>
            <a:r>
              <a:rPr lang="en-US" altLang="ja-JP" dirty="0"/>
              <a:t>index</a:t>
            </a:r>
            <a:r>
              <a:rPr lang="ja-JP" altLang="en-US"/>
              <a:t>に使用できない</a:t>
            </a:r>
            <a:endParaRPr lang="en-US" altLang="ja-JP" dirty="0"/>
          </a:p>
          <a:p>
            <a:pPr marL="1200150" lvl="2" indent="-285750" algn="just">
              <a:lnSpc>
                <a:spcPct val="150000"/>
              </a:lnSpc>
              <a:buFont typeface="Arial" panose="020B0604020202020204" pitchFamily="34" charset="0"/>
              <a:buChar char="•"/>
            </a:pPr>
            <a:r>
              <a:rPr lang="en-US" altLang="ja-JP" dirty="0"/>
              <a:t>tuple</a:t>
            </a:r>
            <a:r>
              <a:rPr lang="ja-JP" altLang="en-US"/>
              <a:t>の</a:t>
            </a:r>
            <a:r>
              <a:rPr lang="en-US" altLang="ja-JP" dirty="0"/>
              <a:t>get&lt;0&gt;</a:t>
            </a:r>
            <a:r>
              <a:rPr lang="ja-JP" altLang="en-US"/>
              <a:t>の</a:t>
            </a:r>
            <a:r>
              <a:rPr lang="en-US" altLang="ja-JP" dirty="0"/>
              <a:t>0</a:t>
            </a:r>
            <a:r>
              <a:rPr lang="ja-JP" altLang="en-US"/>
              <a:t>の代わりに使えない。</a:t>
            </a:r>
            <a:endParaRPr lang="en-US" altLang="ja-JP" dirty="0"/>
          </a:p>
          <a:p>
            <a:pPr>
              <a:lnSpc>
                <a:spcPct val="150000"/>
              </a:lnSpc>
            </a:pPr>
            <a:r>
              <a:rPr lang="en-US" altLang="ja-JP" dirty="0"/>
              <a:t>		</a:t>
            </a:r>
            <a:br>
              <a:rPr lang="ja-JP" altLang="en-US"/>
            </a:br>
            <a:endParaRPr lang="en-US" altLang="ja-JP" dirty="0"/>
          </a:p>
          <a:p>
            <a:pPr marL="742950" lvl="1" indent="-285750" algn="just">
              <a:lnSpc>
                <a:spcPct val="150000"/>
              </a:lnSpc>
              <a:buFont typeface="Arial" panose="020B0604020202020204" pitchFamily="34" charset="0"/>
              <a:buChar char="•"/>
            </a:pPr>
            <a:endParaRPr lang="en-US" altLang="ja-JP" dirty="0"/>
          </a:p>
          <a:p>
            <a:pPr marL="285750" indent="-285750" algn="just">
              <a:lnSpc>
                <a:spcPct val="150000"/>
              </a:lnSpc>
              <a:buFont typeface="Arial" panose="020B0604020202020204" pitchFamily="34" charset="0"/>
              <a:buChar char="•"/>
            </a:pPr>
            <a:endParaRPr lang="en-US" altLang="ja-JP" dirty="0"/>
          </a:p>
          <a:p>
            <a:pPr marL="285750" indent="-285750" algn="just">
              <a:lnSpc>
                <a:spcPct val="150000"/>
              </a:lnSpc>
              <a:buFont typeface="Arial" panose="020B0604020202020204" pitchFamily="34" charset="0"/>
              <a:buChar char="•"/>
            </a:pPr>
            <a:endParaRPr lang="en-US" altLang="ja-JP" dirty="0">
              <a:latin typeface="+mn-ea"/>
              <a:cs typeface="メイリオ" pitchFamily="50" charset="-128"/>
            </a:endParaRPr>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4067231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1F30-2C70-E046-9519-CB1771092EF8}"/>
              </a:ext>
            </a:extLst>
          </p:cNvPr>
          <p:cNvSpPr>
            <a:spLocks noGrp="1"/>
          </p:cNvSpPr>
          <p:nvPr>
            <p:ph type="title"/>
          </p:nvPr>
        </p:nvSpPr>
        <p:spPr/>
        <p:txBody>
          <a:bodyPr/>
          <a:lstStyle/>
          <a:p>
            <a:r>
              <a:rPr lang="ja-JP" altLang="en-US"/>
              <a:t>項目</a:t>
            </a:r>
            <a:r>
              <a:rPr lang="en-US" altLang="ja-JP" dirty="0"/>
              <a:t>10: </a:t>
            </a:r>
            <a:r>
              <a:rPr lang="en-US" dirty="0" err="1"/>
              <a:t>enum</a:t>
            </a:r>
            <a:r>
              <a:rPr lang="en-US" dirty="0"/>
              <a:t> </a:t>
            </a:r>
            <a:r>
              <a:rPr lang="ja-JP" altLang="en-US"/>
              <a:t>にはスコープを設ける</a:t>
            </a:r>
            <a:r>
              <a:rPr lang="en-US" altLang="ja-JP" dirty="0"/>
              <a:t> </a:t>
            </a:r>
            <a:r>
              <a:rPr lang="ja-JP" altLang="en-US"/>
              <a:t>余談</a:t>
            </a:r>
            <a:endParaRPr lang="en-JP" dirty="0"/>
          </a:p>
        </p:txBody>
      </p:sp>
      <p:pic>
        <p:nvPicPr>
          <p:cNvPr id="3" name="Picture 2">
            <a:extLst>
              <a:ext uri="{FF2B5EF4-FFF2-40B4-BE49-F238E27FC236}">
                <a16:creationId xmlns:a16="http://schemas.microsoft.com/office/drawing/2014/main" id="{D2081F20-E5E6-AF42-BE6D-320FDC109FF4}"/>
              </a:ext>
            </a:extLst>
          </p:cNvPr>
          <p:cNvPicPr>
            <a:picLocks noChangeAspect="1"/>
          </p:cNvPicPr>
          <p:nvPr/>
        </p:nvPicPr>
        <p:blipFill>
          <a:blip r:embed="rId2"/>
          <a:stretch>
            <a:fillRect/>
          </a:stretch>
        </p:blipFill>
        <p:spPr>
          <a:xfrm>
            <a:off x="615950" y="1638572"/>
            <a:ext cx="7912100" cy="2476500"/>
          </a:xfrm>
          <a:prstGeom prst="rect">
            <a:avLst/>
          </a:prstGeom>
        </p:spPr>
      </p:pic>
      <p:pic>
        <p:nvPicPr>
          <p:cNvPr id="4" name="Picture 3">
            <a:extLst>
              <a:ext uri="{FF2B5EF4-FFF2-40B4-BE49-F238E27FC236}">
                <a16:creationId xmlns:a16="http://schemas.microsoft.com/office/drawing/2014/main" id="{1CCCBB57-208D-1F40-85F0-C257BF6CFF68}"/>
              </a:ext>
            </a:extLst>
          </p:cNvPr>
          <p:cNvPicPr>
            <a:picLocks noChangeAspect="1"/>
          </p:cNvPicPr>
          <p:nvPr/>
        </p:nvPicPr>
        <p:blipFill>
          <a:blip r:embed="rId3"/>
          <a:stretch>
            <a:fillRect/>
          </a:stretch>
        </p:blipFill>
        <p:spPr>
          <a:xfrm>
            <a:off x="615950" y="4427357"/>
            <a:ext cx="3924300" cy="1752600"/>
          </a:xfrm>
          <a:prstGeom prst="rect">
            <a:avLst/>
          </a:prstGeom>
        </p:spPr>
      </p:pic>
      <p:sp>
        <p:nvSpPr>
          <p:cNvPr id="5" name="Rectangle 4">
            <a:extLst>
              <a:ext uri="{FF2B5EF4-FFF2-40B4-BE49-F238E27FC236}">
                <a16:creationId xmlns:a16="http://schemas.microsoft.com/office/drawing/2014/main" id="{005E334A-A724-BB4A-B749-1B0C1EAF1A8A}"/>
              </a:ext>
            </a:extLst>
          </p:cNvPr>
          <p:cNvSpPr/>
          <p:nvPr/>
        </p:nvSpPr>
        <p:spPr>
          <a:xfrm>
            <a:off x="78477" y="1009224"/>
            <a:ext cx="6359433" cy="473206"/>
          </a:xfrm>
          <a:prstGeom prst="rect">
            <a:avLst/>
          </a:prstGeom>
        </p:spPr>
        <p:txBody>
          <a:bodyPr wrap="none">
            <a:spAutoFit/>
          </a:bodyPr>
          <a:lstStyle/>
          <a:p>
            <a:pPr lvl="1" algn="just">
              <a:lnSpc>
                <a:spcPct val="150000"/>
              </a:lnSpc>
            </a:pPr>
            <a:r>
              <a:rPr lang="en-US" altLang="ja-JP" dirty="0" err="1"/>
              <a:t>unscoped</a:t>
            </a:r>
            <a:r>
              <a:rPr lang="en-US" altLang="ja-JP" dirty="0"/>
              <a:t> </a:t>
            </a:r>
            <a:r>
              <a:rPr lang="en-US" altLang="ja-JP" dirty="0" err="1"/>
              <a:t>enum</a:t>
            </a:r>
            <a:r>
              <a:rPr lang="ja-JP" altLang="en-US"/>
              <a:t>、外部に識別子が漏れる挙動が不明</a:t>
            </a:r>
            <a:endParaRPr lang="en-US" altLang="ja-JP" dirty="0"/>
          </a:p>
        </p:txBody>
      </p:sp>
    </p:spTree>
    <p:extLst>
      <p:ext uri="{BB962C8B-B14F-4D97-AF65-F5344CB8AC3E}">
        <p14:creationId xmlns:p14="http://schemas.microsoft.com/office/powerpoint/2010/main" val="282434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pPr algn="just">
              <a:lnSpc>
                <a:spcPct val="150000"/>
              </a:lnSpc>
            </a:pPr>
            <a:r>
              <a:rPr lang="ja-JP" altLang="en-US"/>
              <a:t>項目</a:t>
            </a:r>
            <a:r>
              <a:rPr lang="en-US" altLang="ja-JP" dirty="0"/>
              <a:t>10: </a:t>
            </a:r>
            <a:r>
              <a:rPr lang="en-US" altLang="ja-JP" dirty="0" err="1"/>
              <a:t>enum</a:t>
            </a:r>
            <a:r>
              <a:rPr lang="en-US" altLang="ja-JP" dirty="0"/>
              <a:t> class </a:t>
            </a:r>
            <a:r>
              <a:rPr lang="ja-JP" altLang="en-US"/>
              <a:t>のデメリットについて</a:t>
            </a:r>
            <a:endParaRPr lang="en-US" altLang="ja-JP" dirty="0"/>
          </a:p>
        </p:txBody>
      </p:sp>
      <p:sp>
        <p:nvSpPr>
          <p:cNvPr id="5" name="AutoShape 3">
            <a:extLst>
              <a:ext uri="{FF2B5EF4-FFF2-40B4-BE49-F238E27FC236}">
                <a16:creationId xmlns:a16="http://schemas.microsoft.com/office/drawing/2014/main" id="{51320516-A43A-4B45-AE01-C74EC8872FE3}"/>
              </a:ext>
            </a:extLst>
          </p:cNvPr>
          <p:cNvSpPr>
            <a:spLocks noChangeArrowheads="1"/>
          </p:cNvSpPr>
          <p:nvPr/>
        </p:nvSpPr>
        <p:spPr bwMode="auto">
          <a:xfrm>
            <a:off x="547077" y="1034223"/>
            <a:ext cx="8028000" cy="504753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US" altLang="ja-JP" dirty="0" err="1"/>
              <a:t>enum</a:t>
            </a:r>
            <a:r>
              <a:rPr lang="ja-JP" altLang="en-US"/>
              <a:t>を配列の</a:t>
            </a:r>
            <a:r>
              <a:rPr lang="en-US" altLang="ja-JP" dirty="0"/>
              <a:t>index</a:t>
            </a:r>
            <a:r>
              <a:rPr lang="ja-JP" altLang="en-US"/>
              <a:t>として使用する場合</a:t>
            </a:r>
            <a:endParaRPr lang="en-US" altLang="ja-JP" dirty="0"/>
          </a:p>
          <a:p>
            <a:pPr lvl="1" algn="just">
              <a:lnSpc>
                <a:spcPct val="150000"/>
              </a:lnSpc>
            </a:pPr>
            <a:endParaRPr lang="en-US" altLang="ja-JP" dirty="0"/>
          </a:p>
          <a:p>
            <a:pPr algn="just">
              <a:lnSpc>
                <a:spcPct val="150000"/>
              </a:lnSpc>
            </a:pPr>
            <a:endParaRPr lang="en-US" altLang="ja-JP" dirty="0"/>
          </a:p>
          <a:p>
            <a:pPr algn="just">
              <a:lnSpc>
                <a:spcPct val="150000"/>
              </a:lnSpc>
            </a:pPr>
            <a:endParaRPr lang="en-US" altLang="ja-JP" dirty="0"/>
          </a:p>
          <a:p>
            <a:pPr algn="just">
              <a:lnSpc>
                <a:spcPct val="150000"/>
              </a:lnSpc>
            </a:pPr>
            <a:endParaRPr lang="en-US" altLang="ja-JP" dirty="0"/>
          </a:p>
          <a:p>
            <a:endParaRPr lang="en-US" altLang="ja-JP" dirty="0"/>
          </a:p>
          <a:p>
            <a:pPr lvl="2"/>
            <a:endParaRPr lang="en-US" altLang="ja-JP" dirty="0"/>
          </a:p>
          <a:p>
            <a:pPr lvl="1" algn="just">
              <a:lnSpc>
                <a:spcPct val="150000"/>
              </a:lnSpc>
            </a:pPr>
            <a:endParaRPr lang="en-US" altLang="ja-JP" dirty="0"/>
          </a:p>
          <a:p>
            <a:pPr algn="just">
              <a:lnSpc>
                <a:spcPct val="150000"/>
              </a:lnSpc>
            </a:pPr>
            <a:r>
              <a:rPr lang="en-US" altLang="ja-JP" dirty="0" err="1"/>
              <a:t>enum</a:t>
            </a:r>
            <a:r>
              <a:rPr lang="ja-JP" altLang="en-US"/>
              <a:t>でループを回す場合</a:t>
            </a:r>
            <a:endParaRPr lang="en-US" altLang="ja-JP" dirty="0"/>
          </a:p>
          <a:p>
            <a:pPr marL="285750" indent="-285750" algn="just">
              <a:lnSpc>
                <a:spcPct val="150000"/>
              </a:lnSpc>
              <a:buFont typeface="Arial" panose="020B0604020202020204" pitchFamily="34" charset="0"/>
              <a:buChar char="•"/>
            </a:pPr>
            <a:endParaRPr lang="en-US" altLang="ja-JP" dirty="0"/>
          </a:p>
          <a:p>
            <a:pPr marL="285750" indent="-285750" algn="just">
              <a:lnSpc>
                <a:spcPct val="150000"/>
              </a:lnSpc>
              <a:buFont typeface="Arial" panose="020B0604020202020204" pitchFamily="34" charset="0"/>
              <a:buChar char="•"/>
            </a:pPr>
            <a:endParaRPr lang="en-US" altLang="ja-JP" dirty="0">
              <a:latin typeface="+mn-ea"/>
              <a:cs typeface="メイリオ" pitchFamily="50" charset="-128"/>
            </a:endParaRPr>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pic>
        <p:nvPicPr>
          <p:cNvPr id="7" name="Picture 6">
            <a:extLst>
              <a:ext uri="{FF2B5EF4-FFF2-40B4-BE49-F238E27FC236}">
                <a16:creationId xmlns:a16="http://schemas.microsoft.com/office/drawing/2014/main" id="{8FEC33C7-75A2-2049-A8FE-208139DEF430}"/>
              </a:ext>
            </a:extLst>
          </p:cNvPr>
          <p:cNvPicPr>
            <a:picLocks noChangeAspect="1"/>
          </p:cNvPicPr>
          <p:nvPr/>
        </p:nvPicPr>
        <p:blipFill>
          <a:blip r:embed="rId2"/>
          <a:stretch>
            <a:fillRect/>
          </a:stretch>
        </p:blipFill>
        <p:spPr>
          <a:xfrm>
            <a:off x="568923" y="1581887"/>
            <a:ext cx="5753100" cy="2184400"/>
          </a:xfrm>
          <a:prstGeom prst="rect">
            <a:avLst/>
          </a:prstGeom>
        </p:spPr>
      </p:pic>
      <p:pic>
        <p:nvPicPr>
          <p:cNvPr id="6" name="Picture 5">
            <a:extLst>
              <a:ext uri="{FF2B5EF4-FFF2-40B4-BE49-F238E27FC236}">
                <a16:creationId xmlns:a16="http://schemas.microsoft.com/office/drawing/2014/main" id="{1A8E3CE6-B9F4-5D44-BE1B-2E2D4A60CB5E}"/>
              </a:ext>
            </a:extLst>
          </p:cNvPr>
          <p:cNvPicPr>
            <a:picLocks noChangeAspect="1"/>
          </p:cNvPicPr>
          <p:nvPr/>
        </p:nvPicPr>
        <p:blipFill>
          <a:blip r:embed="rId3"/>
          <a:stretch>
            <a:fillRect/>
          </a:stretch>
        </p:blipFill>
        <p:spPr>
          <a:xfrm>
            <a:off x="540687" y="4604092"/>
            <a:ext cx="8603313" cy="1756935"/>
          </a:xfrm>
          <a:prstGeom prst="rect">
            <a:avLst/>
          </a:prstGeom>
        </p:spPr>
      </p:pic>
    </p:spTree>
    <p:extLst>
      <p:ext uri="{BB962C8B-B14F-4D97-AF65-F5344CB8AC3E}">
        <p14:creationId xmlns:p14="http://schemas.microsoft.com/office/powerpoint/2010/main" val="56633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10: </a:t>
            </a:r>
            <a:r>
              <a:rPr lang="en-US" dirty="0" err="1"/>
              <a:t>enum</a:t>
            </a:r>
            <a:r>
              <a:rPr lang="en-US" dirty="0"/>
              <a:t> class </a:t>
            </a:r>
            <a:r>
              <a:rPr lang="en-US" dirty="0" err="1"/>
              <a:t>余談</a:t>
            </a:r>
            <a:endParaRPr lang="en-JP" dirty="0"/>
          </a:p>
        </p:txBody>
      </p:sp>
      <p:sp>
        <p:nvSpPr>
          <p:cNvPr id="5" name="AutoShape 3">
            <a:extLst>
              <a:ext uri="{FF2B5EF4-FFF2-40B4-BE49-F238E27FC236}">
                <a16:creationId xmlns:a16="http://schemas.microsoft.com/office/drawing/2014/main" id="{51320516-A43A-4B45-AE01-C74EC8872FE3}"/>
              </a:ext>
            </a:extLst>
          </p:cNvPr>
          <p:cNvSpPr>
            <a:spLocks noChangeArrowheads="1"/>
          </p:cNvSpPr>
          <p:nvPr/>
        </p:nvSpPr>
        <p:spPr bwMode="auto">
          <a:xfrm>
            <a:off x="547077" y="1034223"/>
            <a:ext cx="8028000" cy="7355860"/>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ja-JP" altLang="en-US"/>
              <a:t>値を指定しなかったとき</a:t>
            </a:r>
            <a:endParaRPr lang="en-US" altLang="ja-JP" dirty="0"/>
          </a:p>
          <a:p>
            <a:pPr marL="742950" lvl="1" indent="-285750">
              <a:buFont typeface="Arial" panose="020B0604020202020204" pitchFamily="34" charset="0"/>
              <a:buChar char="•"/>
            </a:pPr>
            <a:r>
              <a:rPr lang="ja-JP" altLang="en-US"/>
              <a:t>最初の値なら</a:t>
            </a:r>
            <a:r>
              <a:rPr lang="en-US" altLang="ja-JP" dirty="0"/>
              <a:t>0</a:t>
            </a:r>
          </a:p>
          <a:p>
            <a:pPr marL="742950" lvl="1" indent="-285750">
              <a:buFont typeface="Arial" panose="020B0604020202020204" pitchFamily="34" charset="0"/>
              <a:buChar char="•"/>
            </a:pPr>
            <a:r>
              <a:rPr lang="ja-JP" altLang="en-US"/>
              <a:t>以降は、直前の値＋１</a:t>
            </a:r>
            <a:endParaRPr lang="en-US" altLang="ja-JP" dirty="0"/>
          </a:p>
          <a:p>
            <a:pPr marL="285750" indent="-285750">
              <a:buFont typeface="Arial" panose="020B0604020202020204" pitchFamily="34" charset="0"/>
              <a:buChar char="•"/>
            </a:pPr>
            <a:endParaRPr lang="en-US" altLang="ja-JP" dirty="0"/>
          </a:p>
          <a:p>
            <a:r>
              <a:rPr lang="ja-JP" altLang="en-US"/>
              <a:t>であることは、言語仕様として規定されているらしい。</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sz="1200" dirty="0"/>
          </a:p>
          <a:p>
            <a:r>
              <a:rPr lang="en-US" altLang="ja-JP" sz="1200" dirty="0">
                <a:hlinkClick r:id="rId2"/>
              </a:rPr>
              <a:t>https://docs.microsoft.com/en-us/cpp/extensions/enum-class-cpp-component-extensions?view=msvc-160</a:t>
            </a:r>
            <a:endParaRPr lang="en-US" altLang="ja-JP" sz="1200" dirty="0"/>
          </a:p>
          <a:p>
            <a:endParaRPr lang="en-US" altLang="ja-JP" dirty="0"/>
          </a:p>
          <a:p>
            <a:pPr lvl="2"/>
            <a:endParaRPr lang="en-US" altLang="ja-JP" dirty="0"/>
          </a:p>
          <a:p>
            <a:pPr marL="742950" lvl="1" indent="-285750" algn="just">
              <a:lnSpc>
                <a:spcPct val="150000"/>
              </a:lnSpc>
              <a:buFont typeface="Arial" panose="020B0604020202020204" pitchFamily="34" charset="0"/>
              <a:buChar char="•"/>
            </a:pPr>
            <a:endParaRPr lang="en-US" altLang="ja-JP" dirty="0"/>
          </a:p>
          <a:p>
            <a:pPr marL="285750" indent="-285750" algn="just">
              <a:lnSpc>
                <a:spcPct val="150000"/>
              </a:lnSpc>
              <a:buFont typeface="Arial" panose="020B0604020202020204" pitchFamily="34" charset="0"/>
              <a:buChar char="•"/>
            </a:pPr>
            <a:endParaRPr lang="en-US" altLang="ja-JP" dirty="0"/>
          </a:p>
          <a:p>
            <a:pPr marL="285750" indent="-285750" algn="just">
              <a:lnSpc>
                <a:spcPct val="150000"/>
              </a:lnSpc>
              <a:buFont typeface="Arial" panose="020B0604020202020204" pitchFamily="34" charset="0"/>
              <a:buChar char="•"/>
            </a:pPr>
            <a:endParaRPr lang="en-US" altLang="ja-JP" dirty="0">
              <a:latin typeface="+mn-ea"/>
              <a:cs typeface="メイリオ" pitchFamily="50" charset="-128"/>
            </a:endParaRPr>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pic>
        <p:nvPicPr>
          <p:cNvPr id="6" name="Picture 5">
            <a:extLst>
              <a:ext uri="{FF2B5EF4-FFF2-40B4-BE49-F238E27FC236}">
                <a16:creationId xmlns:a16="http://schemas.microsoft.com/office/drawing/2014/main" id="{BF53D11E-6A2A-EC49-9DF1-3E60AF0DEDB9}"/>
              </a:ext>
            </a:extLst>
          </p:cNvPr>
          <p:cNvPicPr>
            <a:picLocks noChangeAspect="1"/>
          </p:cNvPicPr>
          <p:nvPr/>
        </p:nvPicPr>
        <p:blipFill>
          <a:blip r:embed="rId3"/>
          <a:stretch>
            <a:fillRect/>
          </a:stretch>
        </p:blipFill>
        <p:spPr>
          <a:xfrm>
            <a:off x="568923" y="2570125"/>
            <a:ext cx="6337300" cy="2844800"/>
          </a:xfrm>
          <a:prstGeom prst="rect">
            <a:avLst/>
          </a:prstGeom>
        </p:spPr>
      </p:pic>
    </p:spTree>
    <p:extLst>
      <p:ext uri="{BB962C8B-B14F-4D97-AF65-F5344CB8AC3E}">
        <p14:creationId xmlns:p14="http://schemas.microsoft.com/office/powerpoint/2010/main" val="297067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10: </a:t>
            </a:r>
            <a:r>
              <a:rPr lang="en-US" altLang="ja-JP" dirty="0" err="1"/>
              <a:t>enum</a:t>
            </a:r>
            <a:r>
              <a:rPr lang="ja-JP" altLang="en-US"/>
              <a:t>のベース型</a:t>
            </a:r>
            <a:r>
              <a:rPr lang="en-US" altLang="ja-JP" dirty="0"/>
              <a:t>(</a:t>
            </a:r>
            <a:r>
              <a:rPr lang="ja-JP" altLang="en-US"/>
              <a:t>サイズ</a:t>
            </a:r>
            <a:r>
              <a:rPr lang="en-US" altLang="ja-JP" dirty="0"/>
              <a:t>)</a:t>
            </a:r>
            <a:r>
              <a:rPr lang="ja-JP" altLang="en-US"/>
              <a:t>に関して</a:t>
            </a:r>
            <a:endParaRPr lang="en-JP" dirty="0"/>
          </a:p>
        </p:txBody>
      </p:sp>
      <p:sp>
        <p:nvSpPr>
          <p:cNvPr id="5" name="AutoShape 3">
            <a:extLst>
              <a:ext uri="{FF2B5EF4-FFF2-40B4-BE49-F238E27FC236}">
                <a16:creationId xmlns:a16="http://schemas.microsoft.com/office/drawing/2014/main" id="{51320516-A43A-4B45-AE01-C74EC8872FE3}"/>
              </a:ext>
            </a:extLst>
          </p:cNvPr>
          <p:cNvSpPr>
            <a:spLocks noChangeArrowheads="1"/>
          </p:cNvSpPr>
          <p:nvPr/>
        </p:nvSpPr>
        <p:spPr bwMode="auto">
          <a:xfrm>
            <a:off x="547077" y="1034223"/>
            <a:ext cx="8028000" cy="7402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US" altLang="ja-JP" u="sng" dirty="0"/>
              <a:t>C++98</a:t>
            </a:r>
          </a:p>
          <a:p>
            <a:pPr marL="742950" lvl="1" indent="-285750">
              <a:buFont typeface="Arial" panose="020B0604020202020204" pitchFamily="34" charset="0"/>
              <a:buChar char="•"/>
            </a:pPr>
            <a:r>
              <a:rPr lang="en-US" altLang="ja-JP" dirty="0" err="1"/>
              <a:t>enum</a:t>
            </a:r>
            <a:r>
              <a:rPr lang="en-US" altLang="ja-JP" dirty="0"/>
              <a:t> (</a:t>
            </a:r>
            <a:r>
              <a:rPr lang="en-US" altLang="ja-JP" dirty="0" err="1"/>
              <a:t>unscoped</a:t>
            </a:r>
            <a:r>
              <a:rPr lang="en-US" altLang="ja-JP" dirty="0"/>
              <a:t>)</a:t>
            </a:r>
            <a:r>
              <a:rPr lang="ja-JP" altLang="en-US"/>
              <a:t>の型（サイズ）指定はできない</a:t>
            </a:r>
            <a:endParaRPr lang="en-US" altLang="ja-JP" dirty="0"/>
          </a:p>
          <a:p>
            <a:pPr marL="742950" lvl="1" indent="-285750">
              <a:buFont typeface="Arial" panose="020B0604020202020204" pitchFamily="34" charset="0"/>
              <a:buChar char="•"/>
            </a:pPr>
            <a:endParaRPr lang="en-US" altLang="ja-JP" dirty="0"/>
          </a:p>
          <a:p>
            <a:pPr lvl="1"/>
            <a:r>
              <a:rPr lang="en-US" altLang="ja-JP" dirty="0"/>
              <a:t>	</a:t>
            </a:r>
            <a:r>
              <a:rPr lang="ja-JP" altLang="en-US"/>
              <a:t>→　前方宣言できない（宣言のみが認められていない）</a:t>
            </a:r>
            <a:endParaRPr lang="en-US" altLang="ja-JP" dirty="0"/>
          </a:p>
          <a:p>
            <a:pPr lvl="1"/>
            <a:endParaRPr lang="en-US" altLang="ja-JP" dirty="0"/>
          </a:p>
          <a:p>
            <a:pPr lvl="1"/>
            <a:endParaRPr lang="en-US" altLang="ja-JP" dirty="0"/>
          </a:p>
          <a:p>
            <a:r>
              <a:rPr lang="en-US" altLang="ja-JP" u="sng" dirty="0"/>
              <a:t>C++11</a:t>
            </a:r>
            <a:r>
              <a:rPr lang="ja-JP" altLang="en-US" u="sng"/>
              <a:t>以降</a:t>
            </a:r>
            <a:endParaRPr lang="en-US" altLang="ja-JP" u="sng" dirty="0"/>
          </a:p>
          <a:p>
            <a:pPr marL="742950" lvl="1" indent="-285750">
              <a:buFont typeface="Arial" panose="020B0604020202020204" pitchFamily="34" charset="0"/>
              <a:buChar char="•"/>
            </a:pPr>
            <a:r>
              <a:rPr lang="en-US" altLang="ja-JP" dirty="0" err="1"/>
              <a:t>enum</a:t>
            </a:r>
            <a:r>
              <a:rPr lang="en-US" altLang="ja-JP" dirty="0"/>
              <a:t> (</a:t>
            </a:r>
            <a:r>
              <a:rPr lang="en-US" altLang="ja-JP" dirty="0" err="1"/>
              <a:t>unscoped</a:t>
            </a:r>
            <a:r>
              <a:rPr lang="en-US" altLang="ja-JP" dirty="0"/>
              <a:t>)</a:t>
            </a:r>
            <a:r>
              <a:rPr lang="ja-JP" altLang="en-US"/>
              <a:t>の型サイズ指定ができる</a:t>
            </a:r>
            <a:endParaRPr lang="en-US" altLang="ja-JP" dirty="0"/>
          </a:p>
          <a:p>
            <a:pPr lvl="1"/>
            <a:r>
              <a:rPr lang="en-US" altLang="ja-JP" dirty="0"/>
              <a:t>	</a:t>
            </a:r>
          </a:p>
          <a:p>
            <a:pPr lvl="1"/>
            <a:r>
              <a:rPr lang="en-US" altLang="ja-JP" dirty="0"/>
              <a:t>	</a:t>
            </a:r>
            <a:r>
              <a:rPr lang="ja-JP" altLang="en-US"/>
              <a:t>→　前方宣言できる</a:t>
            </a:r>
            <a:endParaRPr lang="en-US" altLang="ja-JP" dirty="0"/>
          </a:p>
          <a:p>
            <a:pPr lvl="1"/>
            <a:endParaRPr lang="en-US" altLang="ja-JP" dirty="0"/>
          </a:p>
          <a:p>
            <a:pPr lvl="2"/>
            <a:r>
              <a:rPr lang="en-US" altLang="ja-JP" dirty="0"/>
              <a:t>※ </a:t>
            </a:r>
            <a:r>
              <a:rPr lang="ja-JP" altLang="en-US"/>
              <a:t>サイズ指定がない場合は、型は処理系依存</a:t>
            </a:r>
            <a:endParaRPr lang="en-US" altLang="ja-JP" dirty="0"/>
          </a:p>
          <a:p>
            <a:pPr lvl="2"/>
            <a:r>
              <a:rPr lang="en-US" altLang="ja-JP" dirty="0"/>
              <a:t>※ </a:t>
            </a:r>
            <a:r>
              <a:rPr lang="ja-JP" altLang="en-US"/>
              <a:t>この場合は前方宣言できない</a:t>
            </a:r>
            <a:endParaRPr lang="en-US" altLang="ja-JP" dirty="0"/>
          </a:p>
          <a:p>
            <a:pPr lvl="2"/>
            <a:endParaRPr lang="en-US" altLang="ja-JP" dirty="0"/>
          </a:p>
          <a:p>
            <a:pPr marL="742950" lvl="1" indent="-285750">
              <a:buFont typeface="Arial" panose="020B0604020202020204" pitchFamily="34" charset="0"/>
              <a:buChar char="•"/>
            </a:pPr>
            <a:r>
              <a:rPr lang="en-US" altLang="ja-JP" dirty="0" err="1"/>
              <a:t>enum</a:t>
            </a:r>
            <a:r>
              <a:rPr lang="en-US" altLang="ja-JP" dirty="0"/>
              <a:t> class (scoped)</a:t>
            </a:r>
            <a:r>
              <a:rPr lang="ja-JP" altLang="en-US"/>
              <a:t>はデフォルト</a:t>
            </a:r>
            <a:r>
              <a:rPr lang="en-US" altLang="ja-JP" dirty="0"/>
              <a:t>int</a:t>
            </a:r>
            <a:r>
              <a:rPr lang="ja-JP" altLang="en-US"/>
              <a:t>型</a:t>
            </a:r>
            <a:r>
              <a:rPr lang="en-US" altLang="ja-JP" dirty="0"/>
              <a:t> </a:t>
            </a:r>
            <a:r>
              <a:rPr lang="ja-JP" altLang="en-US"/>
              <a:t>かつ</a:t>
            </a:r>
            <a:r>
              <a:rPr lang="en-US" altLang="ja-JP" dirty="0"/>
              <a:t> </a:t>
            </a:r>
            <a:r>
              <a:rPr lang="ja-JP" altLang="en-US"/>
              <a:t>型サイズ指定可能</a:t>
            </a:r>
            <a:endParaRPr lang="en-US" altLang="ja-JP" dirty="0"/>
          </a:p>
          <a:p>
            <a:pPr marL="742950" lvl="1" indent="-285750">
              <a:buFont typeface="Arial" panose="020B0604020202020204" pitchFamily="34" charset="0"/>
              <a:buChar char="•"/>
            </a:pPr>
            <a:endParaRPr lang="en-US" altLang="ja-JP" dirty="0"/>
          </a:p>
          <a:p>
            <a:pPr lvl="1"/>
            <a:r>
              <a:rPr lang="en-US" altLang="ja-JP" dirty="0"/>
              <a:t>	</a:t>
            </a:r>
            <a:r>
              <a:rPr lang="ja-JP" altLang="en-US"/>
              <a:t>→　サイズ指定がなくても、前方宣言できる</a:t>
            </a:r>
            <a:endParaRPr lang="en-US" altLang="ja-JP" dirty="0"/>
          </a:p>
          <a:p>
            <a:pPr marL="1200150" lvl="2" indent="-285750">
              <a:buFont typeface="Arial" panose="020B0604020202020204" pitchFamily="34" charset="0"/>
              <a:buChar char="•"/>
            </a:pPr>
            <a:endParaRPr lang="en-US" altLang="ja-JP" dirty="0"/>
          </a:p>
          <a:p>
            <a:pPr lvl="2"/>
            <a:endParaRPr lang="en-US" altLang="ja-JP" dirty="0"/>
          </a:p>
          <a:p>
            <a:pPr marL="742950" lvl="1" indent="-285750" algn="just">
              <a:lnSpc>
                <a:spcPct val="150000"/>
              </a:lnSpc>
              <a:buFont typeface="Arial" panose="020B0604020202020204" pitchFamily="34" charset="0"/>
              <a:buChar char="•"/>
            </a:pPr>
            <a:endParaRPr lang="en-US" altLang="ja-JP" dirty="0"/>
          </a:p>
          <a:p>
            <a:pPr marL="285750" indent="-285750" algn="just">
              <a:lnSpc>
                <a:spcPct val="150000"/>
              </a:lnSpc>
              <a:buFont typeface="Arial" panose="020B0604020202020204" pitchFamily="34" charset="0"/>
              <a:buChar char="•"/>
            </a:pPr>
            <a:endParaRPr lang="en-US" altLang="ja-JP" dirty="0"/>
          </a:p>
          <a:p>
            <a:pPr marL="285750" indent="-285750" algn="just">
              <a:lnSpc>
                <a:spcPct val="150000"/>
              </a:lnSpc>
              <a:buFont typeface="Arial" panose="020B0604020202020204" pitchFamily="34" charset="0"/>
              <a:buChar char="•"/>
            </a:pPr>
            <a:endParaRPr lang="en-US" altLang="ja-JP" dirty="0">
              <a:latin typeface="+mn-ea"/>
              <a:cs typeface="メイリオ" pitchFamily="50" charset="-128"/>
            </a:endParaRPr>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396625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11</a:t>
            </a:r>
            <a:r>
              <a:rPr lang="ja-JP" altLang="en-US"/>
              <a:t>：</a:t>
            </a:r>
            <a:r>
              <a:rPr lang="en-US" dirty="0"/>
              <a:t>private </a:t>
            </a:r>
            <a:r>
              <a:rPr lang="ja-JP" altLang="en-US"/>
              <a:t>な未定義関数よりも</a:t>
            </a:r>
            <a:r>
              <a:rPr lang="en-US" dirty="0"/>
              <a:t>delete </a:t>
            </a:r>
            <a:r>
              <a:rPr lang="ja-JP" altLang="en-US"/>
              <a:t>を優先する</a:t>
            </a:r>
            <a:endParaRPr lang="en-JP" dirty="0"/>
          </a:p>
        </p:txBody>
      </p:sp>
      <p:sp>
        <p:nvSpPr>
          <p:cNvPr id="4" name="AutoShape 3">
            <a:extLst>
              <a:ext uri="{FF2B5EF4-FFF2-40B4-BE49-F238E27FC236}">
                <a16:creationId xmlns:a16="http://schemas.microsoft.com/office/drawing/2014/main" id="{752D13BF-802C-2648-84C5-A398B97ED255}"/>
              </a:ext>
            </a:extLst>
          </p:cNvPr>
          <p:cNvSpPr>
            <a:spLocks noChangeArrowheads="1"/>
          </p:cNvSpPr>
          <p:nvPr/>
        </p:nvSpPr>
        <p:spPr bwMode="auto">
          <a:xfrm>
            <a:off x="536444" y="906632"/>
            <a:ext cx="8501230" cy="200054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742950" lvl="1"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sp>
        <p:nvSpPr>
          <p:cNvPr id="6" name="Rectangle 5">
            <a:extLst>
              <a:ext uri="{FF2B5EF4-FFF2-40B4-BE49-F238E27FC236}">
                <a16:creationId xmlns:a16="http://schemas.microsoft.com/office/drawing/2014/main" id="{1DB1E55B-5A5A-2F4F-953F-D8CA810A7FC6}"/>
              </a:ext>
            </a:extLst>
          </p:cNvPr>
          <p:cNvSpPr/>
          <p:nvPr/>
        </p:nvSpPr>
        <p:spPr>
          <a:xfrm>
            <a:off x="536444" y="3753566"/>
            <a:ext cx="8677421" cy="3797193"/>
          </a:xfrm>
          <a:prstGeom prst="rect">
            <a:avLst/>
          </a:prstGeom>
        </p:spPr>
        <p:txBody>
          <a:bodyPr wrap="square">
            <a:spAutoFit/>
          </a:bodyPr>
          <a:lstStyle/>
          <a:p>
            <a:pPr>
              <a:lnSpc>
                <a:spcPct val="150000"/>
              </a:lnSpc>
            </a:pPr>
            <a:r>
              <a:rPr lang="en-US" altLang="ja-JP" dirty="0" err="1"/>
              <a:t>c++</a:t>
            </a:r>
            <a:r>
              <a:rPr lang="en-US" altLang="ja-JP" dirty="0"/>
              <a:t>98</a:t>
            </a:r>
            <a:r>
              <a:rPr lang="ja-JP" altLang="en-US"/>
              <a:t>では、</a:t>
            </a:r>
            <a:endParaRPr lang="en-US" altLang="ja-JP" dirty="0"/>
          </a:p>
          <a:p>
            <a:pPr>
              <a:lnSpc>
                <a:spcPct val="150000"/>
              </a:lnSpc>
            </a:pPr>
            <a:r>
              <a:rPr lang="ja-JP" altLang="en-US"/>
              <a:t>呼び出し禁止関数を、</a:t>
            </a:r>
            <a:r>
              <a:rPr lang="en-US" altLang="ja-JP" dirty="0"/>
              <a:t>private</a:t>
            </a:r>
            <a:r>
              <a:rPr lang="ja-JP" altLang="en-US"/>
              <a:t>に宣言して、定義しないことで実現していた</a:t>
            </a:r>
            <a:endParaRPr lang="en-US" altLang="ja-JP" dirty="0"/>
          </a:p>
          <a:p>
            <a:pPr>
              <a:lnSpc>
                <a:spcPct val="150000"/>
              </a:lnSpc>
            </a:pPr>
            <a:endParaRPr lang="en-US" altLang="ja-JP" dirty="0"/>
          </a:p>
          <a:p>
            <a:pPr>
              <a:lnSpc>
                <a:spcPct val="150000"/>
              </a:lnSpc>
            </a:pPr>
            <a:r>
              <a:rPr lang="en-US" altLang="ja-JP" dirty="0"/>
              <a:t>C++11</a:t>
            </a:r>
            <a:r>
              <a:rPr lang="ja-JP" altLang="en-US"/>
              <a:t>以降は、</a:t>
            </a:r>
            <a:endParaRPr lang="en-US" altLang="ja-JP" dirty="0"/>
          </a:p>
          <a:p>
            <a:pPr>
              <a:lnSpc>
                <a:spcPct val="150000"/>
              </a:lnSpc>
            </a:pPr>
            <a:r>
              <a:rPr lang="ja-JP" altLang="en-US"/>
              <a:t>関数に</a:t>
            </a:r>
            <a:r>
              <a:rPr lang="en-US" altLang="ja-JP" dirty="0"/>
              <a:t> </a:t>
            </a:r>
            <a:r>
              <a:rPr lang="en-US" altLang="ja-JP" b="1" dirty="0"/>
              <a:t>= delete </a:t>
            </a:r>
            <a:r>
              <a:rPr lang="ja-JP" altLang="en-US"/>
              <a:t>をつけることで同様の効果を得る</a:t>
            </a:r>
            <a:endParaRPr lang="en-US" altLang="ja-JP" dirty="0"/>
          </a:p>
          <a:p>
            <a:pPr>
              <a:lnSpc>
                <a:spcPct val="150000"/>
              </a:lnSpc>
            </a:pPr>
            <a:r>
              <a:rPr lang="ja-JP" altLang="en-US"/>
              <a:t>（このとき、関数は</a:t>
            </a:r>
            <a:r>
              <a:rPr lang="en-US" altLang="ja-JP" dirty="0"/>
              <a:t>public</a:t>
            </a:r>
            <a:r>
              <a:rPr lang="ja-JP" altLang="en-US"/>
              <a:t>にしておいたほうが、</a:t>
            </a:r>
            <a:endParaRPr lang="en-US" altLang="ja-JP" dirty="0"/>
          </a:p>
          <a:p>
            <a:pPr>
              <a:lnSpc>
                <a:spcPct val="150000"/>
              </a:lnSpc>
            </a:pPr>
            <a:r>
              <a:rPr lang="ja-JP" altLang="en-US"/>
              <a:t>エラー発生時のログが親切になるので</a:t>
            </a:r>
            <a:r>
              <a:rPr lang="en-US" altLang="ja-JP" dirty="0"/>
              <a:t>public</a:t>
            </a:r>
            <a:r>
              <a:rPr lang="ja-JP" altLang="en-US"/>
              <a:t>にするのが慣習）</a:t>
            </a:r>
            <a:endParaRPr lang="en-US" altLang="ja-JP" dirty="0"/>
          </a:p>
          <a:p>
            <a:pPr>
              <a:lnSpc>
                <a:spcPct val="150000"/>
              </a:lnSpc>
            </a:pPr>
            <a:br>
              <a:rPr lang="ja-JP" altLang="en-US" b="1"/>
            </a:br>
            <a:endParaRPr lang="en-US" altLang="ja-JP" b="1" dirty="0"/>
          </a:p>
        </p:txBody>
      </p:sp>
      <p:pic>
        <p:nvPicPr>
          <p:cNvPr id="7" name="Picture 6">
            <a:extLst>
              <a:ext uri="{FF2B5EF4-FFF2-40B4-BE49-F238E27FC236}">
                <a16:creationId xmlns:a16="http://schemas.microsoft.com/office/drawing/2014/main" id="{83BB89A4-BB68-DC43-8456-914AE99BDFBB}"/>
              </a:ext>
            </a:extLst>
          </p:cNvPr>
          <p:cNvPicPr>
            <a:picLocks noChangeAspect="1"/>
          </p:cNvPicPr>
          <p:nvPr/>
        </p:nvPicPr>
        <p:blipFill>
          <a:blip r:embed="rId2"/>
          <a:stretch>
            <a:fillRect/>
          </a:stretch>
        </p:blipFill>
        <p:spPr>
          <a:xfrm>
            <a:off x="449669" y="906632"/>
            <a:ext cx="6291373" cy="2846934"/>
          </a:xfrm>
          <a:prstGeom prst="rect">
            <a:avLst/>
          </a:prstGeom>
        </p:spPr>
      </p:pic>
    </p:spTree>
    <p:extLst>
      <p:ext uri="{BB962C8B-B14F-4D97-AF65-F5344CB8AC3E}">
        <p14:creationId xmlns:p14="http://schemas.microsoft.com/office/powerpoint/2010/main" val="16780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11</a:t>
            </a:r>
            <a:r>
              <a:rPr lang="ja-JP" altLang="en-US"/>
              <a:t>：</a:t>
            </a:r>
            <a:r>
              <a:rPr lang="en-US" dirty="0"/>
              <a:t>private </a:t>
            </a:r>
            <a:r>
              <a:rPr lang="ja-JP" altLang="en-US"/>
              <a:t>な未定義関数よりも</a:t>
            </a:r>
            <a:r>
              <a:rPr lang="en-US" dirty="0"/>
              <a:t>delete </a:t>
            </a:r>
            <a:r>
              <a:rPr lang="ja-JP" altLang="en-US"/>
              <a:t>を優先する</a:t>
            </a:r>
            <a:endParaRPr lang="en-JP" dirty="0"/>
          </a:p>
        </p:txBody>
      </p:sp>
      <p:sp>
        <p:nvSpPr>
          <p:cNvPr id="4" name="AutoShape 3">
            <a:extLst>
              <a:ext uri="{FF2B5EF4-FFF2-40B4-BE49-F238E27FC236}">
                <a16:creationId xmlns:a16="http://schemas.microsoft.com/office/drawing/2014/main" id="{752D13BF-802C-2648-84C5-A398B97ED255}"/>
              </a:ext>
            </a:extLst>
          </p:cNvPr>
          <p:cNvSpPr>
            <a:spLocks noChangeArrowheads="1"/>
          </p:cNvSpPr>
          <p:nvPr/>
        </p:nvSpPr>
        <p:spPr bwMode="auto">
          <a:xfrm>
            <a:off x="536444" y="906632"/>
            <a:ext cx="8501230" cy="823302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50000"/>
              </a:lnSpc>
            </a:pPr>
            <a:r>
              <a:rPr lang="en-US" altLang="ja-JP" u="sng" dirty="0">
                <a:latin typeface="+mn-ea"/>
                <a:cs typeface="メイリオ" pitchFamily="50" charset="-128"/>
              </a:rPr>
              <a:t>delete </a:t>
            </a:r>
            <a:r>
              <a:rPr lang="ja-JP" altLang="en-US" u="sng">
                <a:latin typeface="+mn-ea"/>
                <a:cs typeface="メイリオ" pitchFamily="50" charset="-128"/>
              </a:rPr>
              <a:t>のメリット</a:t>
            </a:r>
            <a:endParaRPr lang="en-US" altLang="ja-JP" u="sng" dirty="0">
              <a:latin typeface="+mn-ea"/>
              <a:cs typeface="メイリオ" pitchFamily="50" charset="-128"/>
            </a:endParaRPr>
          </a:p>
          <a:p>
            <a:pPr marL="742950" lvl="1" indent="-285750">
              <a:lnSpc>
                <a:spcPct val="150000"/>
              </a:lnSpc>
              <a:buFont typeface="Arial" panose="020B0604020202020204" pitchFamily="34" charset="0"/>
              <a:buChar char="•"/>
            </a:pPr>
            <a:r>
              <a:rPr lang="ja-JP" altLang="en-US"/>
              <a:t>特殊メンバ関数の使用の抑止を</a:t>
            </a:r>
            <a:endParaRPr lang="en-US" altLang="ja-JP" dirty="0"/>
          </a:p>
          <a:p>
            <a:pPr lvl="1">
              <a:lnSpc>
                <a:spcPct val="150000"/>
              </a:lnSpc>
            </a:pPr>
            <a:r>
              <a:rPr lang="en-US" altLang="ja-JP" dirty="0"/>
              <a:t>    private</a:t>
            </a:r>
            <a:r>
              <a:rPr lang="ja-JP" altLang="en-US"/>
              <a:t>によるテクニックよりわかりやすく実現</a:t>
            </a:r>
            <a:endParaRPr lang="en-US" altLang="ja-JP" dirty="0"/>
          </a:p>
          <a:p>
            <a:pPr marL="1200150" lvl="2" indent="-285750">
              <a:lnSpc>
                <a:spcPct val="150000"/>
              </a:lnSpc>
              <a:buFont typeface="Arial" panose="020B0604020202020204" pitchFamily="34" charset="0"/>
              <a:buChar char="•"/>
            </a:pPr>
            <a:r>
              <a:rPr lang="en-US" altLang="ja-JP" dirty="0"/>
              <a:t>Ex. </a:t>
            </a:r>
            <a:r>
              <a:rPr lang="ja-JP" altLang="en-US"/>
              <a:t>コピーコンストラクタ、コピー代入演算子</a:t>
            </a:r>
            <a:endParaRPr lang="en-US" altLang="ja-JP" dirty="0"/>
          </a:p>
          <a:p>
            <a:pPr marL="1200150" lvl="2" indent="-285750">
              <a:lnSpc>
                <a:spcPct val="150000"/>
              </a:lnSpc>
              <a:buFont typeface="Arial" panose="020B0604020202020204" pitchFamily="34" charset="0"/>
              <a:buChar char="•"/>
            </a:pPr>
            <a:r>
              <a:rPr lang="ja-JP" altLang="en-US"/>
              <a:t>エラーの発砲もリンク時</a:t>
            </a:r>
            <a:r>
              <a:rPr lang="en-US" altLang="ja-JP" dirty="0"/>
              <a:t> </a:t>
            </a:r>
            <a:r>
              <a:rPr lang="ja-JP" altLang="en-US"/>
              <a:t>→</a:t>
            </a:r>
            <a:r>
              <a:rPr lang="en-US" altLang="ja-JP" dirty="0"/>
              <a:t> </a:t>
            </a:r>
            <a:r>
              <a:rPr lang="ja-JP" altLang="en-US"/>
              <a:t>コンパイル時</a:t>
            </a:r>
            <a:endParaRPr lang="en-US" altLang="ja-JP" dirty="0"/>
          </a:p>
          <a:p>
            <a:pPr lvl="2">
              <a:lnSpc>
                <a:spcPct val="150000"/>
              </a:lnSpc>
            </a:pPr>
            <a:endParaRPr lang="en-US" altLang="ja-JP" dirty="0"/>
          </a:p>
          <a:p>
            <a:pPr marL="742950" lvl="1" indent="-285750">
              <a:lnSpc>
                <a:spcPct val="150000"/>
              </a:lnSpc>
              <a:buFont typeface="Arial" panose="020B0604020202020204" pitchFamily="34" charset="0"/>
              <a:buChar char="•"/>
            </a:pPr>
            <a:r>
              <a:rPr lang="ja-JP" altLang="en-US"/>
              <a:t>どんな関数でも</a:t>
            </a:r>
            <a:r>
              <a:rPr lang="en-US" altLang="ja-JP" dirty="0"/>
              <a:t>delete</a:t>
            </a:r>
            <a:r>
              <a:rPr lang="ja-JP" altLang="en-US"/>
              <a:t>可能</a:t>
            </a:r>
            <a:endParaRPr lang="en-US" altLang="ja-JP" dirty="0"/>
          </a:p>
          <a:p>
            <a:pPr marL="1200150" lvl="2" indent="-285750">
              <a:lnSpc>
                <a:spcPct val="150000"/>
              </a:lnSpc>
              <a:buFont typeface="Arial" panose="020B0604020202020204" pitchFamily="34" charset="0"/>
              <a:buChar char="•"/>
            </a:pPr>
            <a:r>
              <a:rPr lang="ja-JP" altLang="en-US"/>
              <a:t>排除したい型のオーバーロード</a:t>
            </a:r>
            <a:endParaRPr lang="en-US" altLang="ja-JP" dirty="0"/>
          </a:p>
          <a:p>
            <a:pPr marL="1657350" lvl="3" indent="-285750">
              <a:lnSpc>
                <a:spcPct val="150000"/>
              </a:lnSpc>
              <a:buFont typeface="Arial" panose="020B0604020202020204" pitchFamily="34" charset="0"/>
              <a:buChar char="•"/>
            </a:pPr>
            <a:r>
              <a:rPr lang="ja-JP" altLang="en-US"/>
              <a:t>暗黙の型変換による意図しない関数呼び出しを抑制できる</a:t>
            </a:r>
            <a:endParaRPr lang="en-US" altLang="ja-JP" dirty="0"/>
          </a:p>
          <a:p>
            <a:pPr marL="1200150" lvl="2" indent="-285750">
              <a:lnSpc>
                <a:spcPct val="150000"/>
              </a:lnSpc>
              <a:buFont typeface="Arial" panose="020B0604020202020204" pitchFamily="34" charset="0"/>
              <a:buChar char="•"/>
            </a:pPr>
            <a:r>
              <a:rPr lang="ja-JP" altLang="en-US"/>
              <a:t>無効なテンプレートのインスタンス化</a:t>
            </a:r>
            <a:endParaRPr lang="en-US" altLang="ja-JP" dirty="0"/>
          </a:p>
          <a:p>
            <a:pPr marL="1657350" lvl="3" indent="-285750">
              <a:lnSpc>
                <a:spcPct val="150000"/>
              </a:lnSpc>
              <a:buFont typeface="Arial" panose="020B0604020202020204" pitchFamily="34" charset="0"/>
              <a:buChar char="•"/>
            </a:pPr>
            <a:r>
              <a:rPr lang="en-US" altLang="ja-JP" dirty="0"/>
              <a:t> (void*) </a:t>
            </a:r>
            <a:r>
              <a:rPr lang="ja-JP" altLang="en-US"/>
              <a:t>なら禁止、などができる。</a:t>
            </a:r>
            <a:endParaRPr lang="en-US" altLang="ja-JP" dirty="0"/>
          </a:p>
          <a:p>
            <a:pPr marL="1657350" lvl="3" indent="-285750">
              <a:lnSpc>
                <a:spcPct val="150000"/>
              </a:lnSpc>
              <a:buFont typeface="Arial" panose="020B0604020202020204" pitchFamily="34" charset="0"/>
              <a:buChar char="•"/>
            </a:pPr>
            <a:endParaRPr lang="en-US" altLang="ja-JP" dirty="0"/>
          </a:p>
          <a:p>
            <a:pPr>
              <a:lnSpc>
                <a:spcPct val="150000"/>
              </a:lnSpc>
            </a:pPr>
            <a:r>
              <a:rPr lang="en-US" altLang="ja-JP" u="sng" dirty="0"/>
              <a:t>delete</a:t>
            </a:r>
            <a:r>
              <a:rPr lang="ja-JP" altLang="en-US" u="sng"/>
              <a:t>のデメリット</a:t>
            </a:r>
            <a:endParaRPr lang="en-US" altLang="ja-JP" u="sng" dirty="0"/>
          </a:p>
          <a:p>
            <a:pPr marL="742950" lvl="1" indent="-285750">
              <a:lnSpc>
                <a:spcPct val="150000"/>
              </a:lnSpc>
              <a:buFont typeface="Arial" panose="020B0604020202020204" pitchFamily="34" charset="0"/>
              <a:buChar char="•"/>
            </a:pPr>
            <a:r>
              <a:rPr lang="ja-JP" altLang="en-US"/>
              <a:t>特になし、どんどん使いましょう。</a:t>
            </a:r>
            <a:br>
              <a:rPr lang="ja-JP" altLang="en-US"/>
            </a:br>
            <a:endParaRPr lang="en-US" altLang="ja-JP" dirty="0"/>
          </a:p>
          <a:p>
            <a:pPr marL="742950" lvl="1"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78350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12</a:t>
            </a:r>
            <a:r>
              <a:rPr lang="ja-JP" altLang="en-US"/>
              <a:t>：オーバライドする関数は</a:t>
            </a:r>
            <a:r>
              <a:rPr lang="en-US" dirty="0"/>
              <a:t>override </a:t>
            </a:r>
            <a:r>
              <a:rPr lang="ja-JP" altLang="en-US"/>
              <a:t>と宣言する</a:t>
            </a:r>
            <a:endParaRPr lang="en-JP" dirty="0"/>
          </a:p>
        </p:txBody>
      </p:sp>
      <p:sp>
        <p:nvSpPr>
          <p:cNvPr id="4" name="AutoShape 3">
            <a:extLst>
              <a:ext uri="{FF2B5EF4-FFF2-40B4-BE49-F238E27FC236}">
                <a16:creationId xmlns:a16="http://schemas.microsoft.com/office/drawing/2014/main" id="{752D13BF-802C-2648-84C5-A398B97ED255}"/>
              </a:ext>
            </a:extLst>
          </p:cNvPr>
          <p:cNvSpPr>
            <a:spLocks noChangeArrowheads="1"/>
          </p:cNvSpPr>
          <p:nvPr/>
        </p:nvSpPr>
        <p:spPr bwMode="auto">
          <a:xfrm>
            <a:off x="407347" y="1034223"/>
            <a:ext cx="8640960" cy="670952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50000"/>
              </a:lnSpc>
            </a:pPr>
            <a:r>
              <a:rPr lang="en-US" altLang="ja-JP" dirty="0">
                <a:latin typeface="+mn-ea"/>
              </a:rPr>
              <a:t>virtual</a:t>
            </a:r>
            <a:r>
              <a:rPr lang="ja-JP" altLang="en-US">
                <a:latin typeface="+mn-ea"/>
              </a:rPr>
              <a:t>関数の</a:t>
            </a:r>
            <a:r>
              <a:rPr lang="en-US" altLang="ja-JP" dirty="0">
                <a:latin typeface="+mn-ea"/>
              </a:rPr>
              <a:t>override</a:t>
            </a:r>
            <a:r>
              <a:rPr lang="ja-JP" altLang="en-US">
                <a:latin typeface="+mn-ea"/>
              </a:rPr>
              <a:t>は間違いやすい。</a:t>
            </a:r>
            <a:endParaRPr lang="en-US" altLang="ja-JP" dirty="0">
              <a:latin typeface="+mn-ea"/>
            </a:endParaRPr>
          </a:p>
          <a:p>
            <a:pPr>
              <a:lnSpc>
                <a:spcPct val="150000"/>
              </a:lnSpc>
            </a:pPr>
            <a:endParaRPr lang="en-US" altLang="ja-JP" dirty="0"/>
          </a:p>
          <a:p>
            <a:pPr>
              <a:lnSpc>
                <a:spcPct val="150000"/>
              </a:lnSpc>
            </a:pPr>
            <a:r>
              <a:rPr lang="en-US" altLang="ja-JP" dirty="0"/>
              <a:t>override</a:t>
            </a:r>
            <a:r>
              <a:rPr lang="ja-JP" altLang="en-US"/>
              <a:t>できるための条件は、</a:t>
            </a:r>
            <a:endParaRPr lang="en-US" altLang="ja-JP" dirty="0"/>
          </a:p>
          <a:p>
            <a:pPr>
              <a:lnSpc>
                <a:spcPct val="150000"/>
              </a:lnSpc>
            </a:pPr>
            <a:r>
              <a:rPr lang="ja-JP" altLang="en-US" sz="1600"/>
              <a:t>・基底クラスの関数は仮想関数でなければいけない</a:t>
            </a:r>
          </a:p>
          <a:p>
            <a:pPr>
              <a:lnSpc>
                <a:spcPct val="150000"/>
              </a:lnSpc>
            </a:pPr>
            <a:r>
              <a:rPr lang="ja-JP" altLang="en-US" sz="1600"/>
              <a:t>・基底クラス、派生クラスの関数名は一致してなければいけない</a:t>
            </a:r>
            <a:r>
              <a:rPr lang="en-US" altLang="ja-JP" sz="1600" dirty="0"/>
              <a:t>(</a:t>
            </a:r>
            <a:r>
              <a:rPr lang="ja-JP" altLang="en-US" sz="1600"/>
              <a:t>デストラクタは例外</a:t>
            </a:r>
            <a:r>
              <a:rPr lang="en-US" altLang="ja-JP" sz="1600" dirty="0"/>
              <a:t>)</a:t>
            </a:r>
          </a:p>
          <a:p>
            <a:pPr>
              <a:lnSpc>
                <a:spcPct val="150000"/>
              </a:lnSpc>
            </a:pPr>
            <a:r>
              <a:rPr lang="ja-JP" altLang="en-US" sz="1600"/>
              <a:t>・基底クラス、派生クラスそれぞれの関数の仮引数型は一致していなければいけない</a:t>
            </a:r>
          </a:p>
          <a:p>
            <a:pPr>
              <a:lnSpc>
                <a:spcPct val="150000"/>
              </a:lnSpc>
            </a:pPr>
            <a:r>
              <a:rPr lang="ja-JP" altLang="en-US" sz="1600"/>
              <a:t>・基底クラス、派生クラスそれぞれの関数の</a:t>
            </a:r>
            <a:r>
              <a:rPr lang="en-US" altLang="ja-JP" sz="1600" dirty="0"/>
              <a:t>const</a:t>
            </a:r>
            <a:r>
              <a:rPr lang="ja-JP" altLang="en-US" sz="1600"/>
              <a:t>性は一致していなければいけない </a:t>
            </a:r>
            <a:endParaRPr lang="en-US" altLang="ja-JP" sz="1600" dirty="0"/>
          </a:p>
          <a:p>
            <a:pPr>
              <a:lnSpc>
                <a:spcPct val="150000"/>
              </a:lnSpc>
            </a:pPr>
            <a:r>
              <a:rPr lang="ja-JP" altLang="en-US" sz="1600"/>
              <a:t>・基底クラス、派生クラスそれぞれの関数の戻り方および例外指定は互換でなければいけない</a:t>
            </a:r>
          </a:p>
          <a:p>
            <a:pPr>
              <a:lnSpc>
                <a:spcPct val="150000"/>
              </a:lnSpc>
            </a:pPr>
            <a:r>
              <a:rPr lang="ja-JP" altLang="en-US" sz="1600"/>
              <a:t>・基底クラス、派生クラスそれぞれの関数の参照修飾子も一致していなければいけない</a:t>
            </a:r>
            <a:br>
              <a:rPr lang="ja-JP" altLang="en-US"/>
            </a:br>
            <a:endParaRPr lang="en-US" altLang="ja-JP" dirty="0"/>
          </a:p>
          <a:p>
            <a:pPr>
              <a:lnSpc>
                <a:spcPct val="150000"/>
              </a:lnSpc>
            </a:pPr>
            <a:r>
              <a:rPr lang="ja-JP" altLang="en-US">
                <a:latin typeface="+mn-ea"/>
                <a:cs typeface="メイリオ" pitchFamily="50" charset="-128"/>
              </a:rPr>
              <a:t>正しく動作するのは難しい！</a:t>
            </a:r>
            <a:endParaRPr lang="en-US" altLang="ja-JP" dirty="0">
              <a:latin typeface="+mn-ea"/>
              <a:cs typeface="メイリオ" pitchFamily="50" charset="-128"/>
            </a:endParaRPr>
          </a:p>
          <a:p>
            <a:pPr>
              <a:lnSpc>
                <a:spcPct val="150000"/>
              </a:lnSpc>
            </a:pPr>
            <a:r>
              <a:rPr lang="ja-JP" altLang="en-US">
                <a:latin typeface="+mn-ea"/>
                <a:cs typeface="メイリオ" pitchFamily="50" charset="-128"/>
              </a:rPr>
              <a:t>→　派生元で</a:t>
            </a:r>
            <a:r>
              <a:rPr lang="en-US" altLang="ja-JP" dirty="0">
                <a:latin typeface="+mn-ea"/>
                <a:cs typeface="メイリオ" pitchFamily="50" charset="-128"/>
              </a:rPr>
              <a:t>virtual</a:t>
            </a:r>
            <a:r>
              <a:rPr lang="ja-JP" altLang="en-US">
                <a:latin typeface="+mn-ea"/>
                <a:cs typeface="メイリオ" pitchFamily="50" charset="-128"/>
              </a:rPr>
              <a:t>と宣言し、派生先で</a:t>
            </a:r>
            <a:r>
              <a:rPr lang="en-US" altLang="ja-JP" dirty="0">
                <a:latin typeface="+mn-ea"/>
                <a:cs typeface="メイリオ" pitchFamily="50" charset="-128"/>
              </a:rPr>
              <a:t>override</a:t>
            </a:r>
            <a:r>
              <a:rPr lang="ja-JP" altLang="en-US">
                <a:latin typeface="+mn-ea"/>
                <a:cs typeface="メイリオ" pitchFamily="50" charset="-128"/>
              </a:rPr>
              <a:t>と書こう</a:t>
            </a:r>
            <a:endParaRPr lang="en-US" altLang="ja-JP" dirty="0">
              <a:latin typeface="+mn-ea"/>
              <a:cs typeface="メイリオ" pitchFamily="50" charset="-128"/>
            </a:endParaRPr>
          </a:p>
          <a:p>
            <a:pPr>
              <a:lnSpc>
                <a:spcPct val="150000"/>
              </a:lnSpc>
            </a:pPr>
            <a:endParaRPr lang="en-US" altLang="ja-JP" dirty="0"/>
          </a:p>
          <a:p>
            <a:pPr marL="285750"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2054439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12</a:t>
            </a:r>
            <a:r>
              <a:rPr lang="ja-JP" altLang="en-US"/>
              <a:t>：オーバライドする関数は</a:t>
            </a:r>
            <a:r>
              <a:rPr lang="en-US" dirty="0"/>
              <a:t>override </a:t>
            </a:r>
            <a:r>
              <a:rPr lang="ja-JP" altLang="en-US"/>
              <a:t>と宣言する</a:t>
            </a:r>
            <a:endParaRPr lang="en-JP" dirty="0"/>
          </a:p>
        </p:txBody>
      </p:sp>
      <p:sp>
        <p:nvSpPr>
          <p:cNvPr id="4" name="AutoShape 3">
            <a:extLst>
              <a:ext uri="{FF2B5EF4-FFF2-40B4-BE49-F238E27FC236}">
                <a16:creationId xmlns:a16="http://schemas.microsoft.com/office/drawing/2014/main" id="{752D13BF-802C-2648-84C5-A398B97ED255}"/>
              </a:ext>
            </a:extLst>
          </p:cNvPr>
          <p:cNvSpPr>
            <a:spLocks noChangeArrowheads="1"/>
          </p:cNvSpPr>
          <p:nvPr/>
        </p:nvSpPr>
        <p:spPr bwMode="auto">
          <a:xfrm>
            <a:off x="547077" y="1034223"/>
            <a:ext cx="8501230" cy="574003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50000"/>
              </a:lnSpc>
            </a:pPr>
            <a:r>
              <a:rPr lang="en-US" altLang="ja-JP" u="sng" dirty="0">
                <a:latin typeface="+mn-ea"/>
              </a:rPr>
              <a:t>override</a:t>
            </a:r>
            <a:r>
              <a:rPr lang="ja-JP" altLang="en-US" u="sng">
                <a:latin typeface="+mn-ea"/>
              </a:rPr>
              <a:t>指定子を書くメリット</a:t>
            </a:r>
            <a:endParaRPr lang="en-US" altLang="ja-JP" u="sng" dirty="0">
              <a:latin typeface="+mn-ea"/>
            </a:endParaRPr>
          </a:p>
          <a:p>
            <a:pPr marL="742950" lvl="1" indent="-285750">
              <a:lnSpc>
                <a:spcPct val="150000"/>
              </a:lnSpc>
              <a:buFont typeface="Arial" panose="020B0604020202020204" pitchFamily="34" charset="0"/>
              <a:buChar char="•"/>
            </a:pPr>
            <a:r>
              <a:rPr lang="ja-JP" altLang="en-US">
                <a:latin typeface="+mn-ea"/>
              </a:rPr>
              <a:t>基底クラスの</a:t>
            </a:r>
            <a:r>
              <a:rPr lang="en-US" altLang="ja-JP" dirty="0">
                <a:latin typeface="+mn-ea"/>
              </a:rPr>
              <a:t>virtual</a:t>
            </a:r>
            <a:r>
              <a:rPr lang="ja-JP" altLang="en-US">
                <a:latin typeface="+mn-ea"/>
              </a:rPr>
              <a:t>つけ忘れ、派生クラス側の関数宣言ミスによって、</a:t>
            </a:r>
            <a:endParaRPr lang="en-US" altLang="ja-JP" dirty="0">
              <a:latin typeface="+mn-ea"/>
            </a:endParaRPr>
          </a:p>
          <a:p>
            <a:pPr lvl="1">
              <a:lnSpc>
                <a:spcPct val="150000"/>
              </a:lnSpc>
            </a:pPr>
            <a:r>
              <a:rPr lang="en-US" altLang="ja-JP" dirty="0">
                <a:latin typeface="+mn-ea"/>
              </a:rPr>
              <a:t>override</a:t>
            </a:r>
            <a:r>
              <a:rPr lang="ja-JP" altLang="en-US">
                <a:latin typeface="+mn-ea"/>
              </a:rPr>
              <a:t>されなかったときにエラーで気付ける</a:t>
            </a:r>
            <a:endParaRPr lang="en-US" altLang="ja-JP" dirty="0">
              <a:latin typeface="+mn-ea"/>
            </a:endParaRPr>
          </a:p>
          <a:p>
            <a:pPr lvl="1">
              <a:lnSpc>
                <a:spcPct val="150000"/>
              </a:lnSpc>
            </a:pPr>
            <a:endParaRPr lang="en-US" altLang="ja-JP" dirty="0">
              <a:latin typeface="+mn-ea"/>
            </a:endParaRPr>
          </a:p>
          <a:p>
            <a:pPr marL="742950" lvl="1" indent="-285750">
              <a:lnSpc>
                <a:spcPct val="150000"/>
              </a:lnSpc>
              <a:buFont typeface="Arial" panose="020B0604020202020204" pitchFamily="34" charset="0"/>
              <a:buChar char="•"/>
            </a:pPr>
            <a:r>
              <a:rPr lang="ja-JP" altLang="en-US">
                <a:latin typeface="+mn-ea"/>
              </a:rPr>
              <a:t>基底クラスの仮想関数を変更する際に、影響範囲がわかる</a:t>
            </a:r>
            <a:endParaRPr lang="en-US" altLang="ja-JP" dirty="0">
              <a:latin typeface="+mn-ea"/>
            </a:endParaRPr>
          </a:p>
          <a:p>
            <a:pPr>
              <a:lnSpc>
                <a:spcPct val="150000"/>
              </a:lnSpc>
            </a:pPr>
            <a:endParaRPr lang="en-US" altLang="ja-JP" dirty="0"/>
          </a:p>
          <a:p>
            <a:pPr>
              <a:lnSpc>
                <a:spcPct val="150000"/>
              </a:lnSpc>
            </a:pPr>
            <a:r>
              <a:rPr lang="en-US" altLang="ja-JP" u="sng" dirty="0">
                <a:latin typeface="+mn-ea"/>
              </a:rPr>
              <a:t>override</a:t>
            </a:r>
            <a:r>
              <a:rPr lang="ja-JP" altLang="en-US" u="sng">
                <a:latin typeface="+mn-ea"/>
              </a:rPr>
              <a:t>指定子を書くデメリット</a:t>
            </a:r>
            <a:endParaRPr lang="en-US" altLang="ja-JP" u="sng" dirty="0">
              <a:latin typeface="+mn-ea"/>
            </a:endParaRPr>
          </a:p>
          <a:p>
            <a:pPr marL="742950" lvl="1" indent="-285750">
              <a:lnSpc>
                <a:spcPct val="150000"/>
              </a:lnSpc>
              <a:buFont typeface="Arial" panose="020B0604020202020204" pitchFamily="34" charset="0"/>
              <a:buChar char="•"/>
            </a:pPr>
            <a:r>
              <a:rPr lang="ja-JP" altLang="en-US"/>
              <a:t>特になし。どんどん使いましょう。</a:t>
            </a:r>
            <a:br>
              <a:rPr lang="ja-JP" altLang="en-US"/>
            </a:br>
            <a:endParaRPr lang="en-US" altLang="ja-JP" dirty="0"/>
          </a:p>
          <a:p>
            <a:pPr>
              <a:lnSpc>
                <a:spcPct val="150000"/>
              </a:lnSpc>
            </a:pPr>
            <a:endParaRPr lang="en-US" altLang="ja-JP" dirty="0"/>
          </a:p>
          <a:p>
            <a:pPr marL="285750"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60589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12</a:t>
            </a:r>
            <a:r>
              <a:rPr lang="ja-JP" altLang="en-US"/>
              <a:t>：メンバ関数の参照修飾子</a:t>
            </a:r>
            <a:endParaRPr lang="en-JP" dirty="0"/>
          </a:p>
        </p:txBody>
      </p:sp>
      <p:sp>
        <p:nvSpPr>
          <p:cNvPr id="4" name="AutoShape 3">
            <a:extLst>
              <a:ext uri="{FF2B5EF4-FFF2-40B4-BE49-F238E27FC236}">
                <a16:creationId xmlns:a16="http://schemas.microsoft.com/office/drawing/2014/main" id="{752D13BF-802C-2648-84C5-A398B97ED255}"/>
              </a:ext>
            </a:extLst>
          </p:cNvPr>
          <p:cNvSpPr>
            <a:spLocks noChangeArrowheads="1"/>
          </p:cNvSpPr>
          <p:nvPr/>
        </p:nvSpPr>
        <p:spPr bwMode="auto">
          <a:xfrm>
            <a:off x="547077" y="1034223"/>
            <a:ext cx="8501230" cy="532453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50000"/>
              </a:lnSpc>
            </a:pPr>
            <a:r>
              <a:rPr lang="ja-JP" altLang="en-US"/>
              <a:t>そのメンバ関数を実行するオブジェクト（</a:t>
            </a:r>
            <a:r>
              <a:rPr lang="en-US" altLang="ja-JP" dirty="0"/>
              <a:t>*this)</a:t>
            </a:r>
            <a:r>
              <a:rPr lang="ja-JP" altLang="en-US"/>
              <a:t>によって、</a:t>
            </a:r>
            <a:endParaRPr lang="en-US" altLang="ja-JP" dirty="0"/>
          </a:p>
          <a:p>
            <a:pPr>
              <a:lnSpc>
                <a:spcPct val="150000"/>
              </a:lnSpc>
            </a:pPr>
            <a:r>
              <a:rPr lang="ja-JP" altLang="en-US"/>
              <a:t>呼ばれる関数を区別するためのもの</a:t>
            </a:r>
            <a:br>
              <a:rPr lang="ja-JP" altLang="en-US"/>
            </a:br>
            <a:endParaRPr lang="en-US" altLang="ja-JP" dirty="0"/>
          </a:p>
          <a:p>
            <a:pPr marL="742950" lvl="1" indent="-285750">
              <a:lnSpc>
                <a:spcPct val="150000"/>
              </a:lnSpc>
              <a:buFont typeface="Arial" panose="020B0604020202020204" pitchFamily="34" charset="0"/>
              <a:buChar char="•"/>
            </a:pPr>
            <a:endParaRPr lang="en-US" altLang="ja-JP" dirty="0"/>
          </a:p>
          <a:p>
            <a:pPr marL="742950" lvl="1" indent="-285750">
              <a:lnSpc>
                <a:spcPct val="150000"/>
              </a:lnSpc>
              <a:buFont typeface="Arial" panose="020B0604020202020204" pitchFamily="34" charset="0"/>
              <a:buChar char="•"/>
            </a:pPr>
            <a:endParaRPr lang="en-US" altLang="ja-JP" dirty="0"/>
          </a:p>
          <a:p>
            <a:pPr marL="742950" lvl="1" indent="-285750">
              <a:lnSpc>
                <a:spcPct val="150000"/>
              </a:lnSpc>
              <a:buFont typeface="Arial" panose="020B0604020202020204" pitchFamily="34" charset="0"/>
              <a:buChar char="•"/>
            </a:pPr>
            <a:endParaRPr lang="en-US" altLang="ja-JP" dirty="0"/>
          </a:p>
          <a:p>
            <a:pPr marL="742950" lvl="1" indent="-285750">
              <a:lnSpc>
                <a:spcPct val="150000"/>
              </a:lnSpc>
              <a:buFont typeface="Arial" panose="020B0604020202020204" pitchFamily="34" charset="0"/>
              <a:buChar char="•"/>
            </a:pPr>
            <a:endParaRPr lang="en-US" altLang="ja-JP" dirty="0"/>
          </a:p>
          <a:p>
            <a:pPr marL="742950" lvl="1" indent="-285750">
              <a:lnSpc>
                <a:spcPct val="150000"/>
              </a:lnSpc>
              <a:buFont typeface="Arial" panose="020B0604020202020204" pitchFamily="34" charset="0"/>
              <a:buChar char="•"/>
            </a:pPr>
            <a:endParaRPr lang="en-US" altLang="ja-JP" dirty="0"/>
          </a:p>
          <a:p>
            <a:pPr>
              <a:lnSpc>
                <a:spcPct val="150000"/>
              </a:lnSpc>
            </a:pPr>
            <a:endParaRPr lang="en-US" altLang="ja-JP" dirty="0">
              <a:latin typeface="+mn-ea"/>
              <a:cs typeface="メイリオ" pitchFamily="50" charset="-128"/>
            </a:endParaRPr>
          </a:p>
          <a:p>
            <a:pPr>
              <a:lnSpc>
                <a:spcPct val="150000"/>
              </a:lnSpc>
            </a:pPr>
            <a:r>
              <a:rPr lang="ja-JP" altLang="en-US"/>
              <a:t>呼び出しオブジェクトが右辺値なら、</a:t>
            </a:r>
            <a:endParaRPr lang="en-US" altLang="ja-JP" dirty="0"/>
          </a:p>
          <a:p>
            <a:pPr>
              <a:lnSpc>
                <a:spcPct val="150000"/>
              </a:lnSpc>
            </a:pPr>
            <a:r>
              <a:rPr lang="ja-JP" altLang="en-US"/>
              <a:t>コピーでなく</a:t>
            </a:r>
            <a:r>
              <a:rPr lang="en-US" altLang="ja-JP" dirty="0"/>
              <a:t>move</a:t>
            </a:r>
            <a:r>
              <a:rPr lang="ja-JP" altLang="en-US"/>
              <a:t>で実現したい場合等に使用可能。</a:t>
            </a:r>
            <a:endParaRPr lang="en-US" altLang="ja-JP" dirty="0"/>
          </a:p>
          <a:p>
            <a:pPr>
              <a:lnSpc>
                <a:spcPct val="150000"/>
              </a:lnSpc>
            </a:pPr>
            <a:r>
              <a:rPr lang="ja-JP" altLang="en-US"/>
              <a:t>（実際に使用するイメージは全く沸かない）</a:t>
            </a:r>
            <a:endParaRPr lang="en-US" altLang="ja-JP" dirty="0"/>
          </a:p>
          <a:p>
            <a:pPr>
              <a:lnSpc>
                <a:spcPct val="150000"/>
              </a:lnSpc>
            </a:pPr>
            <a:endParaRPr lang="ja-JP" altLang="en-US" sz="1600" dirty="0">
              <a:latin typeface="+mn-ea"/>
              <a:cs typeface="メイリオ" pitchFamily="50" charset="-128"/>
            </a:endParaRPr>
          </a:p>
        </p:txBody>
      </p:sp>
      <p:pic>
        <p:nvPicPr>
          <p:cNvPr id="3" name="Picture 2">
            <a:extLst>
              <a:ext uri="{FF2B5EF4-FFF2-40B4-BE49-F238E27FC236}">
                <a16:creationId xmlns:a16="http://schemas.microsoft.com/office/drawing/2014/main" id="{E29C39BB-5685-BF47-B4A4-F53FA1C36C95}"/>
              </a:ext>
            </a:extLst>
          </p:cNvPr>
          <p:cNvPicPr>
            <a:picLocks noChangeAspect="1"/>
          </p:cNvPicPr>
          <p:nvPr/>
        </p:nvPicPr>
        <p:blipFill>
          <a:blip r:embed="rId2"/>
          <a:stretch>
            <a:fillRect/>
          </a:stretch>
        </p:blipFill>
        <p:spPr>
          <a:xfrm>
            <a:off x="547077" y="2137909"/>
            <a:ext cx="5562600" cy="2628900"/>
          </a:xfrm>
          <a:prstGeom prst="rect">
            <a:avLst/>
          </a:prstGeom>
        </p:spPr>
      </p:pic>
    </p:spTree>
    <p:extLst>
      <p:ext uri="{BB962C8B-B14F-4D97-AF65-F5344CB8AC3E}">
        <p14:creationId xmlns:p14="http://schemas.microsoft.com/office/powerpoint/2010/main" val="428193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251520" y="152636"/>
            <a:ext cx="8640960" cy="396044"/>
          </a:xfrm>
          <a:prstGeom prst="rect">
            <a:avLst/>
          </a:prstGeom>
          <a:noFill/>
          <a:ln>
            <a:noFill/>
          </a:ln>
        </p:spPr>
        <p:txBody>
          <a:bodyPr spcFirstLastPara="1" wrap="square" lIns="0" tIns="0" rIns="0" bIns="0" anchor="ctr" anchorCtr="0">
            <a:noAutofit/>
          </a:bodyPr>
          <a:lstStyle/>
          <a:p>
            <a:pPr marL="0" lvl="0" indent="0" algn="l" rtl="0">
              <a:lnSpc>
                <a:spcPct val="110000"/>
              </a:lnSpc>
              <a:spcBef>
                <a:spcPts val="0"/>
              </a:spcBef>
              <a:spcAft>
                <a:spcPts val="0"/>
              </a:spcAft>
              <a:buClr>
                <a:schemeClr val="dk1"/>
              </a:buClr>
              <a:buSzPts val="2400"/>
              <a:buFont typeface="Meiryo"/>
              <a:buNone/>
            </a:pPr>
            <a:r>
              <a:rPr lang="ja-JP"/>
              <a:t>まとめ</a:t>
            </a:r>
            <a:endParaRPr/>
          </a:p>
        </p:txBody>
      </p:sp>
      <p:sp>
        <p:nvSpPr>
          <p:cNvPr id="45" name="Google Shape;45;p3"/>
          <p:cNvSpPr txBox="1"/>
          <p:nvPr/>
        </p:nvSpPr>
        <p:spPr>
          <a:xfrm>
            <a:off x="169515" y="962089"/>
            <a:ext cx="8723100" cy="4893607"/>
          </a:xfrm>
          <a:prstGeom prst="rect">
            <a:avLst/>
          </a:prstGeom>
          <a:noFill/>
          <a:ln>
            <a:noFill/>
          </a:ln>
        </p:spPr>
        <p:txBody>
          <a:bodyPr spcFirstLastPara="1" wrap="square" lIns="91425" tIns="45700" rIns="91425" bIns="45700" anchor="t" anchorCtr="0">
            <a:spAutoFit/>
          </a:bodyPr>
          <a:lstStyle/>
          <a:p>
            <a:pPr lvl="0" algn="just">
              <a:lnSpc>
                <a:spcPct val="130000"/>
              </a:lnSpc>
            </a:pPr>
            <a:r>
              <a:rPr lang="ja-JP" altLang="en-US" sz="2400">
                <a:solidFill>
                  <a:schemeClr val="dk1"/>
                </a:solidFill>
                <a:latin typeface="Meiryo"/>
                <a:ea typeface="Meiryo"/>
                <a:cs typeface="Meiryo"/>
                <a:sym typeface="Meiryo"/>
              </a:rPr>
              <a:t>項目</a:t>
            </a:r>
            <a:r>
              <a:rPr lang="en-US" altLang="ja-JP" sz="2400" dirty="0">
                <a:solidFill>
                  <a:schemeClr val="dk1"/>
                </a:solidFill>
                <a:latin typeface="Meiryo"/>
                <a:ea typeface="Meiryo"/>
                <a:cs typeface="Meiryo"/>
                <a:sym typeface="Meiryo"/>
              </a:rPr>
              <a:t>9: typedef </a:t>
            </a:r>
            <a:r>
              <a:rPr lang="ja-JP" altLang="en-US" sz="2400">
                <a:solidFill>
                  <a:schemeClr val="dk1"/>
                </a:solidFill>
                <a:latin typeface="Meiryo"/>
                <a:ea typeface="Meiryo"/>
                <a:cs typeface="Meiryo"/>
                <a:sym typeface="Meiryo"/>
              </a:rPr>
              <a:t>よりもエイリアス宣言を優先する</a:t>
            </a:r>
            <a:endParaRPr lang="en-US" altLang="ja-JP" sz="2400" dirty="0">
              <a:solidFill>
                <a:schemeClr val="dk1"/>
              </a:solidFill>
              <a:latin typeface="Meiryo"/>
              <a:ea typeface="Meiryo"/>
              <a:cs typeface="Meiryo"/>
              <a:sym typeface="Meiryo"/>
            </a:endParaRPr>
          </a:p>
          <a:p>
            <a:pPr lvl="0" algn="just">
              <a:lnSpc>
                <a:spcPct val="130000"/>
              </a:lnSpc>
            </a:pPr>
            <a:endParaRPr lang="en-US" altLang="ja-JP" sz="2400" dirty="0">
              <a:solidFill>
                <a:schemeClr val="dk1"/>
              </a:solidFill>
              <a:latin typeface="Meiryo"/>
              <a:ea typeface="Meiryo"/>
              <a:cs typeface="Meiryo"/>
              <a:sym typeface="Meiryo"/>
            </a:endParaRPr>
          </a:p>
          <a:p>
            <a:pPr lvl="0" algn="just">
              <a:lnSpc>
                <a:spcPct val="130000"/>
              </a:lnSpc>
            </a:pPr>
            <a:r>
              <a:rPr lang="ja-JP" altLang="en-US" sz="2400">
                <a:solidFill>
                  <a:schemeClr val="dk1"/>
                </a:solidFill>
                <a:latin typeface="Meiryo"/>
                <a:ea typeface="Meiryo"/>
                <a:cs typeface="Meiryo"/>
                <a:sym typeface="Meiryo"/>
              </a:rPr>
              <a:t>項目</a:t>
            </a:r>
            <a:r>
              <a:rPr lang="en-US" altLang="ja-JP" sz="2400" dirty="0">
                <a:solidFill>
                  <a:schemeClr val="dk1"/>
                </a:solidFill>
                <a:latin typeface="Meiryo"/>
                <a:ea typeface="Meiryo"/>
                <a:cs typeface="Meiryo"/>
                <a:sym typeface="Meiryo"/>
              </a:rPr>
              <a:t>10: </a:t>
            </a:r>
            <a:r>
              <a:rPr lang="en-US" altLang="ja-JP" sz="2400" dirty="0" err="1">
                <a:solidFill>
                  <a:schemeClr val="dk1"/>
                </a:solidFill>
                <a:latin typeface="Meiryo"/>
                <a:ea typeface="Meiryo"/>
                <a:cs typeface="Meiryo"/>
                <a:sym typeface="Meiryo"/>
              </a:rPr>
              <a:t>enum</a:t>
            </a:r>
            <a:r>
              <a:rPr lang="en-US" altLang="ja-JP" sz="2400" dirty="0">
                <a:solidFill>
                  <a:schemeClr val="dk1"/>
                </a:solidFill>
                <a:latin typeface="Meiryo"/>
                <a:ea typeface="Meiryo"/>
                <a:cs typeface="Meiryo"/>
                <a:sym typeface="Meiryo"/>
              </a:rPr>
              <a:t> </a:t>
            </a:r>
            <a:r>
              <a:rPr lang="ja-JP" altLang="en-US" sz="2400">
                <a:solidFill>
                  <a:schemeClr val="dk1"/>
                </a:solidFill>
                <a:latin typeface="Meiryo"/>
                <a:ea typeface="Meiryo"/>
                <a:cs typeface="Meiryo"/>
                <a:sym typeface="Meiryo"/>
              </a:rPr>
              <a:t>にはスコープを設ける</a:t>
            </a:r>
            <a:endParaRPr lang="en-US" altLang="ja-JP" sz="2400" dirty="0">
              <a:solidFill>
                <a:schemeClr val="dk1"/>
              </a:solidFill>
              <a:latin typeface="Meiryo"/>
              <a:ea typeface="Meiryo"/>
              <a:cs typeface="Meiryo"/>
              <a:sym typeface="Meiryo"/>
            </a:endParaRPr>
          </a:p>
          <a:p>
            <a:pPr lvl="0" algn="just">
              <a:lnSpc>
                <a:spcPct val="130000"/>
              </a:lnSpc>
            </a:pPr>
            <a:endParaRPr lang="en-US" altLang="ja-JP" sz="2400" dirty="0">
              <a:solidFill>
                <a:schemeClr val="dk1"/>
              </a:solidFill>
              <a:latin typeface="Meiryo"/>
              <a:ea typeface="Meiryo"/>
              <a:cs typeface="Meiryo"/>
              <a:sym typeface="Meiryo"/>
            </a:endParaRPr>
          </a:p>
          <a:p>
            <a:pPr lvl="0" algn="just">
              <a:lnSpc>
                <a:spcPct val="130000"/>
              </a:lnSpc>
            </a:pPr>
            <a:r>
              <a:rPr lang="ja-JP" altLang="en-US" sz="2400">
                <a:solidFill>
                  <a:schemeClr val="dk1"/>
                </a:solidFill>
                <a:latin typeface="Meiryo"/>
                <a:ea typeface="Meiryo"/>
                <a:cs typeface="Meiryo"/>
                <a:sym typeface="Meiryo"/>
              </a:rPr>
              <a:t>項目</a:t>
            </a:r>
            <a:r>
              <a:rPr lang="en-US" altLang="ja-JP" sz="2400" dirty="0">
                <a:solidFill>
                  <a:schemeClr val="dk1"/>
                </a:solidFill>
                <a:latin typeface="Meiryo"/>
                <a:ea typeface="Meiryo"/>
                <a:cs typeface="Meiryo"/>
                <a:sym typeface="Meiryo"/>
              </a:rPr>
              <a:t>11</a:t>
            </a:r>
            <a:r>
              <a:rPr lang="ja-JP" altLang="en-US" sz="2400">
                <a:solidFill>
                  <a:schemeClr val="dk1"/>
                </a:solidFill>
                <a:latin typeface="Meiryo"/>
                <a:ea typeface="Meiryo"/>
                <a:cs typeface="Meiryo"/>
                <a:sym typeface="Meiryo"/>
              </a:rPr>
              <a:t>：</a:t>
            </a:r>
            <a:r>
              <a:rPr lang="en-US" altLang="ja-JP" sz="2400" dirty="0">
                <a:solidFill>
                  <a:schemeClr val="dk1"/>
                </a:solidFill>
                <a:latin typeface="Meiryo"/>
                <a:ea typeface="Meiryo"/>
                <a:cs typeface="Meiryo"/>
                <a:sym typeface="Meiryo"/>
              </a:rPr>
              <a:t>private </a:t>
            </a:r>
            <a:r>
              <a:rPr lang="ja-JP" altLang="en-US" sz="2400">
                <a:solidFill>
                  <a:schemeClr val="dk1"/>
                </a:solidFill>
                <a:latin typeface="Meiryo"/>
                <a:ea typeface="Meiryo"/>
                <a:cs typeface="Meiryo"/>
                <a:sym typeface="Meiryo"/>
              </a:rPr>
              <a:t>な未定義関数よりも</a:t>
            </a:r>
            <a:r>
              <a:rPr lang="en-US" altLang="ja-JP" sz="2400" dirty="0">
                <a:solidFill>
                  <a:schemeClr val="dk1"/>
                </a:solidFill>
                <a:latin typeface="Meiryo"/>
                <a:ea typeface="Meiryo"/>
                <a:cs typeface="Meiryo"/>
                <a:sym typeface="Meiryo"/>
              </a:rPr>
              <a:t>delete </a:t>
            </a:r>
            <a:r>
              <a:rPr lang="ja-JP" altLang="en-US" sz="2400">
                <a:solidFill>
                  <a:schemeClr val="dk1"/>
                </a:solidFill>
                <a:latin typeface="Meiryo"/>
                <a:ea typeface="Meiryo"/>
                <a:cs typeface="Meiryo"/>
                <a:sym typeface="Meiryo"/>
              </a:rPr>
              <a:t>を優先する</a:t>
            </a:r>
            <a:endParaRPr lang="en-US" altLang="ja-JP" sz="2400" dirty="0">
              <a:solidFill>
                <a:schemeClr val="dk1"/>
              </a:solidFill>
              <a:latin typeface="Meiryo"/>
              <a:ea typeface="Meiryo"/>
              <a:cs typeface="Meiryo"/>
              <a:sym typeface="Meiryo"/>
            </a:endParaRPr>
          </a:p>
          <a:p>
            <a:pPr lvl="0" algn="just">
              <a:lnSpc>
                <a:spcPct val="130000"/>
              </a:lnSpc>
            </a:pPr>
            <a:endParaRPr lang="en-US" altLang="ja-JP" sz="2400" dirty="0">
              <a:solidFill>
                <a:schemeClr val="dk1"/>
              </a:solidFill>
              <a:latin typeface="Meiryo"/>
              <a:ea typeface="Meiryo"/>
              <a:cs typeface="Meiryo"/>
              <a:sym typeface="Meiryo"/>
            </a:endParaRPr>
          </a:p>
          <a:p>
            <a:pPr lvl="0" algn="just">
              <a:lnSpc>
                <a:spcPct val="130000"/>
              </a:lnSpc>
            </a:pPr>
            <a:r>
              <a:rPr lang="ja-JP" altLang="en-US" sz="2400"/>
              <a:t>項目</a:t>
            </a:r>
            <a:r>
              <a:rPr lang="en-US" altLang="ja-JP" sz="2400" dirty="0"/>
              <a:t>12</a:t>
            </a:r>
            <a:r>
              <a:rPr lang="ja-JP" altLang="en-US" sz="2400"/>
              <a:t>：オーバライドする関数は</a:t>
            </a:r>
            <a:r>
              <a:rPr lang="en-US" sz="2400" dirty="0"/>
              <a:t>override </a:t>
            </a:r>
            <a:r>
              <a:rPr lang="ja-JP" altLang="en-US" sz="2400"/>
              <a:t>と宣言する</a:t>
            </a:r>
            <a:endParaRPr lang="en-US" altLang="ja-JP" sz="2400" dirty="0"/>
          </a:p>
          <a:p>
            <a:pPr lvl="0" algn="just">
              <a:lnSpc>
                <a:spcPct val="130000"/>
              </a:lnSpc>
            </a:pPr>
            <a:endParaRPr lang="en-US" altLang="ja-JP" sz="2400" dirty="0"/>
          </a:p>
          <a:p>
            <a:pPr lvl="0" algn="just">
              <a:lnSpc>
                <a:spcPct val="130000"/>
              </a:lnSpc>
            </a:pPr>
            <a:r>
              <a:rPr lang="ja-JP" altLang="en-US" sz="2400">
                <a:solidFill>
                  <a:schemeClr val="dk1"/>
                </a:solidFill>
                <a:latin typeface="Meiryo"/>
                <a:ea typeface="Meiryo"/>
                <a:cs typeface="Meiryo"/>
                <a:sym typeface="Meiryo"/>
              </a:rPr>
              <a:t>項目</a:t>
            </a:r>
            <a:r>
              <a:rPr lang="en-US" altLang="ja-JP" sz="2400" dirty="0">
                <a:solidFill>
                  <a:schemeClr val="dk1"/>
                </a:solidFill>
                <a:latin typeface="Meiryo"/>
                <a:ea typeface="Meiryo"/>
                <a:cs typeface="Meiryo"/>
                <a:sym typeface="Meiryo"/>
              </a:rPr>
              <a:t>13</a:t>
            </a:r>
            <a:r>
              <a:rPr lang="ja-JP" altLang="en-US" sz="2400">
                <a:solidFill>
                  <a:schemeClr val="dk1"/>
                </a:solidFill>
                <a:latin typeface="Meiryo"/>
                <a:ea typeface="Meiryo"/>
                <a:cs typeface="Meiryo"/>
                <a:sym typeface="Meiryo"/>
              </a:rPr>
              <a:t>：</a:t>
            </a:r>
            <a:r>
              <a:rPr lang="en-US" altLang="ja-JP" sz="2400" dirty="0">
                <a:solidFill>
                  <a:schemeClr val="dk1"/>
                </a:solidFill>
                <a:latin typeface="Meiryo"/>
                <a:ea typeface="Meiryo"/>
                <a:cs typeface="Meiryo"/>
                <a:sym typeface="Meiryo"/>
              </a:rPr>
              <a:t>iterator </a:t>
            </a:r>
            <a:r>
              <a:rPr lang="ja-JP" altLang="en-US" sz="2400">
                <a:solidFill>
                  <a:schemeClr val="dk1"/>
                </a:solidFill>
                <a:latin typeface="Meiryo"/>
                <a:ea typeface="Meiryo"/>
                <a:cs typeface="Meiryo"/>
                <a:sym typeface="Meiryo"/>
              </a:rPr>
              <a:t>よりも</a:t>
            </a:r>
            <a:r>
              <a:rPr lang="en-US" altLang="ja-JP" sz="2400" dirty="0" err="1">
                <a:solidFill>
                  <a:schemeClr val="dk1"/>
                </a:solidFill>
                <a:latin typeface="Meiryo"/>
                <a:ea typeface="Meiryo"/>
                <a:cs typeface="Meiryo"/>
                <a:sym typeface="Meiryo"/>
              </a:rPr>
              <a:t>const_iterator</a:t>
            </a:r>
            <a:r>
              <a:rPr lang="en-US" altLang="ja-JP" sz="2400" dirty="0">
                <a:solidFill>
                  <a:schemeClr val="dk1"/>
                </a:solidFill>
                <a:latin typeface="Meiryo"/>
                <a:ea typeface="Meiryo"/>
                <a:cs typeface="Meiryo"/>
                <a:sym typeface="Meiryo"/>
              </a:rPr>
              <a:t> </a:t>
            </a:r>
            <a:r>
              <a:rPr lang="ja-JP" altLang="en-US" sz="2400">
                <a:solidFill>
                  <a:schemeClr val="dk1"/>
                </a:solidFill>
                <a:latin typeface="Meiryo"/>
                <a:ea typeface="Meiryo"/>
                <a:cs typeface="Meiryo"/>
                <a:sym typeface="Meiryo"/>
              </a:rPr>
              <a:t>を優先する</a:t>
            </a:r>
          </a:p>
          <a:p>
            <a:pPr lvl="0" algn="just">
              <a:lnSpc>
                <a:spcPct val="130000"/>
              </a:lnSpc>
            </a:pPr>
            <a:endParaRPr lang="en-US" altLang="ja-JP" sz="2400" dirty="0">
              <a:solidFill>
                <a:schemeClr val="dk1"/>
              </a:solidFill>
              <a:latin typeface="Meiryo"/>
              <a:ea typeface="Meiryo"/>
              <a:cs typeface="Meiryo"/>
              <a:sym typeface="Meiry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13</a:t>
            </a:r>
            <a:r>
              <a:rPr lang="ja-JP" altLang="en-US"/>
              <a:t>：</a:t>
            </a:r>
            <a:r>
              <a:rPr lang="en-US" altLang="ja-JP" dirty="0">
                <a:solidFill>
                  <a:schemeClr val="dk1"/>
                </a:solidFill>
                <a:latin typeface="Meiryo"/>
                <a:ea typeface="Meiryo"/>
                <a:cs typeface="Meiryo"/>
                <a:sym typeface="Meiryo"/>
              </a:rPr>
              <a:t> iterator </a:t>
            </a:r>
            <a:r>
              <a:rPr lang="ja-JP" altLang="en-US">
                <a:solidFill>
                  <a:schemeClr val="dk1"/>
                </a:solidFill>
                <a:latin typeface="Meiryo"/>
                <a:ea typeface="Meiryo"/>
                <a:cs typeface="Meiryo"/>
                <a:sym typeface="Meiryo"/>
              </a:rPr>
              <a:t>よりも</a:t>
            </a:r>
            <a:r>
              <a:rPr lang="en-US" altLang="ja-JP" dirty="0" err="1">
                <a:solidFill>
                  <a:schemeClr val="dk1"/>
                </a:solidFill>
                <a:latin typeface="Meiryo"/>
                <a:ea typeface="Meiryo"/>
                <a:cs typeface="Meiryo"/>
                <a:sym typeface="Meiryo"/>
              </a:rPr>
              <a:t>const_iterator</a:t>
            </a:r>
            <a:r>
              <a:rPr lang="en-US" altLang="ja-JP" dirty="0">
                <a:solidFill>
                  <a:schemeClr val="dk1"/>
                </a:solidFill>
                <a:latin typeface="Meiryo"/>
                <a:ea typeface="Meiryo"/>
                <a:cs typeface="Meiryo"/>
                <a:sym typeface="Meiryo"/>
              </a:rPr>
              <a:t> </a:t>
            </a:r>
            <a:r>
              <a:rPr lang="ja-JP" altLang="en-US">
                <a:solidFill>
                  <a:schemeClr val="dk1"/>
                </a:solidFill>
                <a:latin typeface="Meiryo"/>
                <a:ea typeface="Meiryo"/>
                <a:cs typeface="Meiryo"/>
                <a:sym typeface="Meiryo"/>
              </a:rPr>
              <a:t>を優先する</a:t>
            </a:r>
            <a:endParaRPr lang="en-JP" dirty="0"/>
          </a:p>
        </p:txBody>
      </p:sp>
      <p:sp>
        <p:nvSpPr>
          <p:cNvPr id="4" name="AutoShape 3">
            <a:extLst>
              <a:ext uri="{FF2B5EF4-FFF2-40B4-BE49-F238E27FC236}">
                <a16:creationId xmlns:a16="http://schemas.microsoft.com/office/drawing/2014/main" id="{752D13BF-802C-2648-84C5-A398B97ED255}"/>
              </a:ext>
            </a:extLst>
          </p:cNvPr>
          <p:cNvSpPr>
            <a:spLocks noChangeArrowheads="1"/>
          </p:cNvSpPr>
          <p:nvPr/>
        </p:nvSpPr>
        <p:spPr bwMode="auto">
          <a:xfrm>
            <a:off x="547077" y="1034223"/>
            <a:ext cx="8501230" cy="698652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50000"/>
              </a:lnSpc>
            </a:pPr>
            <a:r>
              <a:rPr lang="en-US" altLang="ja-JP" dirty="0">
                <a:latin typeface="+mn-ea"/>
                <a:cs typeface="メイリオ" pitchFamily="50" charset="-128"/>
              </a:rPr>
              <a:t>C++98</a:t>
            </a:r>
            <a:r>
              <a:rPr lang="ja-JP" altLang="en-US">
                <a:latin typeface="+mn-ea"/>
                <a:cs typeface="メイリオ" pitchFamily="50" charset="-128"/>
              </a:rPr>
              <a:t>では、</a:t>
            </a:r>
            <a:endParaRPr lang="en-US" altLang="ja-JP" dirty="0">
              <a:latin typeface="+mn-ea"/>
              <a:cs typeface="メイリオ" pitchFamily="50" charset="-128"/>
            </a:endParaRPr>
          </a:p>
          <a:p>
            <a:pPr>
              <a:lnSpc>
                <a:spcPct val="150000"/>
              </a:lnSpc>
            </a:pPr>
            <a:r>
              <a:rPr lang="en-US" altLang="ja-JP" dirty="0" err="1">
                <a:latin typeface="+mn-ea"/>
              </a:rPr>
              <a:t>const_iterator</a:t>
            </a:r>
            <a:r>
              <a:rPr lang="ja-JP" altLang="en-US">
                <a:latin typeface="+mn-ea"/>
              </a:rPr>
              <a:t>の対応が不十分だった。</a:t>
            </a:r>
            <a:br>
              <a:rPr lang="ja-JP" altLang="en-US"/>
            </a:br>
            <a:r>
              <a:rPr lang="en-US" altLang="ja-JP" dirty="0"/>
              <a:t>Ex. iterator</a:t>
            </a:r>
            <a:r>
              <a:rPr lang="ja-JP" altLang="en-US"/>
              <a:t>を受け取るコンテナ操作関数の引数として、</a:t>
            </a:r>
            <a:r>
              <a:rPr lang="en-US" altLang="ja-JP" dirty="0" err="1"/>
              <a:t>const_iterator</a:t>
            </a:r>
            <a:r>
              <a:rPr lang="ja-JP" altLang="en-US"/>
              <a:t>が認められていないものが多かった。）</a:t>
            </a:r>
            <a:endParaRPr lang="en-US" altLang="ja-JP" dirty="0"/>
          </a:p>
          <a:p>
            <a:pPr>
              <a:lnSpc>
                <a:spcPct val="150000"/>
              </a:lnSpc>
            </a:pPr>
            <a:endParaRPr lang="en-US" altLang="ja-JP" dirty="0"/>
          </a:p>
          <a:p>
            <a:pPr>
              <a:lnSpc>
                <a:spcPct val="150000"/>
              </a:lnSpc>
            </a:pPr>
            <a:r>
              <a:rPr lang="en-US" altLang="ja-JP" dirty="0"/>
              <a:t>C++11</a:t>
            </a:r>
            <a:r>
              <a:rPr lang="ja-JP" altLang="en-US"/>
              <a:t>以降では、</a:t>
            </a:r>
            <a:endParaRPr lang="en-US" altLang="ja-JP" dirty="0"/>
          </a:p>
          <a:p>
            <a:pPr>
              <a:lnSpc>
                <a:spcPct val="150000"/>
              </a:lnSpc>
            </a:pPr>
            <a:r>
              <a:rPr lang="ja-JP" altLang="en-US"/>
              <a:t>色々対応が進んだので、</a:t>
            </a:r>
            <a:r>
              <a:rPr lang="en-US" altLang="ja-JP" dirty="0" err="1"/>
              <a:t>const_iterator</a:t>
            </a:r>
            <a:r>
              <a:rPr lang="ja-JP" altLang="en-US"/>
              <a:t>を積極的に使おう！</a:t>
            </a:r>
            <a:endParaRPr lang="en-US" altLang="ja-JP" dirty="0"/>
          </a:p>
          <a:p>
            <a:pPr>
              <a:lnSpc>
                <a:spcPct val="150000"/>
              </a:lnSpc>
            </a:pPr>
            <a:r>
              <a:rPr lang="en-US" altLang="ja-JP" dirty="0"/>
              <a:t>Ex. </a:t>
            </a:r>
            <a:r>
              <a:rPr lang="en-US" altLang="ja-JP" dirty="0" err="1"/>
              <a:t>container.cbegin</a:t>
            </a:r>
            <a:r>
              <a:rPr lang="en-US" altLang="ja-JP" dirty="0"/>
              <a:t>(), </a:t>
            </a:r>
            <a:r>
              <a:rPr lang="en-US" altLang="ja-JP" dirty="0" err="1"/>
              <a:t>cend</a:t>
            </a:r>
            <a:r>
              <a:rPr lang="en-US" altLang="ja-JP" dirty="0"/>
              <a:t>() </a:t>
            </a:r>
            <a:r>
              <a:rPr lang="ja-JP" altLang="en-US"/>
              <a:t>で</a:t>
            </a:r>
            <a:r>
              <a:rPr lang="en-US" altLang="ja-JP" dirty="0" err="1"/>
              <a:t>const_iterator</a:t>
            </a:r>
            <a:r>
              <a:rPr lang="ja-JP" altLang="en-US"/>
              <a:t>を返してくれる。</a:t>
            </a:r>
            <a:endParaRPr lang="en-US" altLang="ja-JP" dirty="0"/>
          </a:p>
          <a:p>
            <a:pPr>
              <a:lnSpc>
                <a:spcPct val="150000"/>
              </a:lnSpc>
            </a:pPr>
            <a:endParaRPr lang="en-US" altLang="ja-JP" dirty="0"/>
          </a:p>
          <a:p>
            <a:pPr>
              <a:lnSpc>
                <a:spcPct val="150000"/>
              </a:lnSpc>
            </a:pPr>
            <a:r>
              <a:rPr lang="en-US" altLang="ja-JP" dirty="0"/>
              <a:t>C++11</a:t>
            </a:r>
            <a:r>
              <a:rPr lang="ja-JP" altLang="en-US"/>
              <a:t>時点では、いくつか漏れがあったが、</a:t>
            </a:r>
            <a:endParaRPr lang="en-US" altLang="ja-JP" dirty="0"/>
          </a:p>
          <a:p>
            <a:pPr>
              <a:lnSpc>
                <a:spcPct val="150000"/>
              </a:lnSpc>
            </a:pPr>
            <a:r>
              <a:rPr lang="en-US" altLang="ja-JP" dirty="0"/>
              <a:t>C++14</a:t>
            </a:r>
            <a:r>
              <a:rPr lang="ja-JP" altLang="en-US"/>
              <a:t>以降、その漏れも少なくなったので、更に積極的に使おう！</a:t>
            </a:r>
            <a:endParaRPr lang="en-US" altLang="ja-JP" dirty="0"/>
          </a:p>
          <a:p>
            <a:pPr>
              <a:lnSpc>
                <a:spcPct val="150000"/>
              </a:lnSpc>
            </a:pPr>
            <a:r>
              <a:rPr lang="en-US" altLang="ja-JP" dirty="0"/>
              <a:t>Ex. </a:t>
            </a:r>
            <a:r>
              <a:rPr lang="ja-JP" altLang="en-US"/>
              <a:t>非メンバ関数の</a:t>
            </a:r>
            <a:r>
              <a:rPr lang="en-US" altLang="ja-JP" dirty="0" err="1"/>
              <a:t>cbegin</a:t>
            </a:r>
            <a:r>
              <a:rPr lang="en-US" altLang="ja-JP" dirty="0"/>
              <a:t>(), </a:t>
            </a:r>
            <a:r>
              <a:rPr lang="en-US" altLang="ja-JP" dirty="0" err="1"/>
              <a:t>cend</a:t>
            </a:r>
            <a:r>
              <a:rPr lang="en-US" altLang="ja-JP" dirty="0"/>
              <a:t>(), </a:t>
            </a:r>
            <a:r>
              <a:rPr lang="en-US" altLang="ja-JP" dirty="0" err="1"/>
              <a:t>crbegin</a:t>
            </a:r>
            <a:r>
              <a:rPr lang="en-US" altLang="ja-JP" dirty="0"/>
              <a:t>(), </a:t>
            </a:r>
            <a:r>
              <a:rPr lang="en-US" altLang="ja-JP" dirty="0" err="1"/>
              <a:t>crend</a:t>
            </a:r>
            <a:r>
              <a:rPr lang="en-US" altLang="ja-JP" dirty="0"/>
              <a:t>()</a:t>
            </a:r>
            <a:r>
              <a:rPr lang="ja-JP" altLang="en-US"/>
              <a:t>が追加</a:t>
            </a:r>
            <a:endParaRPr lang="en-US" altLang="ja-JP" dirty="0"/>
          </a:p>
          <a:p>
            <a:pPr>
              <a:lnSpc>
                <a:spcPct val="150000"/>
              </a:lnSpc>
            </a:pPr>
            <a:r>
              <a:rPr lang="en-US" altLang="ja-JP" dirty="0"/>
              <a:t>(</a:t>
            </a:r>
            <a:r>
              <a:rPr lang="en-US" altLang="ja-JP" dirty="0" err="1"/>
              <a:t>rbegin</a:t>
            </a:r>
            <a:r>
              <a:rPr lang="ja-JP" altLang="en-US"/>
              <a:t>は、逆順に参照するための</a:t>
            </a:r>
            <a:r>
              <a:rPr lang="en-US" altLang="ja-JP" dirty="0"/>
              <a:t>iterator</a:t>
            </a:r>
            <a:r>
              <a:rPr lang="ja-JP" altLang="en-US"/>
              <a:t>のこと）</a:t>
            </a:r>
            <a:endParaRPr lang="en-US" altLang="ja-JP" dirty="0"/>
          </a:p>
          <a:p>
            <a:pPr marL="285750"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1708423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251520" y="152636"/>
            <a:ext cx="8640960" cy="396044"/>
          </a:xfrm>
          <a:prstGeom prst="rect">
            <a:avLst/>
          </a:prstGeom>
          <a:noFill/>
          <a:ln>
            <a:noFill/>
          </a:ln>
        </p:spPr>
        <p:txBody>
          <a:bodyPr spcFirstLastPara="1" wrap="square" lIns="0" tIns="0" rIns="0" bIns="0" anchor="ctr" anchorCtr="0">
            <a:noAutofit/>
          </a:bodyPr>
          <a:lstStyle/>
          <a:p>
            <a:pPr marL="0" lvl="0" indent="0" algn="l" rtl="0">
              <a:lnSpc>
                <a:spcPct val="110000"/>
              </a:lnSpc>
              <a:spcBef>
                <a:spcPts val="0"/>
              </a:spcBef>
              <a:spcAft>
                <a:spcPts val="0"/>
              </a:spcAft>
              <a:buClr>
                <a:schemeClr val="dk1"/>
              </a:buClr>
              <a:buSzPts val="2400"/>
              <a:buFont typeface="Meiryo"/>
              <a:buNone/>
            </a:pPr>
            <a:r>
              <a:rPr lang="ja-JP"/>
              <a:t>まとめ</a:t>
            </a:r>
            <a:endParaRPr dirty="0"/>
          </a:p>
        </p:txBody>
      </p:sp>
      <p:sp>
        <p:nvSpPr>
          <p:cNvPr id="45" name="Google Shape;45;p3"/>
          <p:cNvSpPr txBox="1"/>
          <p:nvPr/>
        </p:nvSpPr>
        <p:spPr>
          <a:xfrm>
            <a:off x="169515" y="962089"/>
            <a:ext cx="8723100" cy="4733563"/>
          </a:xfrm>
          <a:prstGeom prst="rect">
            <a:avLst/>
          </a:prstGeom>
          <a:noFill/>
          <a:ln>
            <a:noFill/>
          </a:ln>
        </p:spPr>
        <p:txBody>
          <a:bodyPr spcFirstLastPara="1" wrap="square" lIns="91425" tIns="45700" rIns="91425" bIns="45700" anchor="t" anchorCtr="0">
            <a:spAutoFit/>
          </a:bodyPr>
          <a:lstStyle/>
          <a:p>
            <a:pPr lvl="0" algn="just">
              <a:lnSpc>
                <a:spcPct val="130000"/>
              </a:lnSpc>
            </a:pPr>
            <a:r>
              <a:rPr lang="ja-JP" altLang="en-US" sz="2400">
                <a:solidFill>
                  <a:schemeClr val="dk1"/>
                </a:solidFill>
                <a:latin typeface="Meiryo"/>
                <a:ea typeface="Meiryo"/>
                <a:cs typeface="Meiryo"/>
                <a:sym typeface="Meiryo"/>
              </a:rPr>
              <a:t>項目</a:t>
            </a:r>
            <a:r>
              <a:rPr lang="en-US" altLang="ja-JP" sz="2400" dirty="0">
                <a:solidFill>
                  <a:schemeClr val="dk1"/>
                </a:solidFill>
                <a:latin typeface="Meiryo"/>
                <a:ea typeface="Meiryo"/>
                <a:cs typeface="Meiryo"/>
                <a:sym typeface="Meiryo"/>
              </a:rPr>
              <a:t>9: typedef </a:t>
            </a:r>
            <a:r>
              <a:rPr lang="ja-JP" altLang="en-US" sz="2400">
                <a:solidFill>
                  <a:schemeClr val="dk1"/>
                </a:solidFill>
                <a:latin typeface="Meiryo"/>
                <a:ea typeface="Meiryo"/>
                <a:cs typeface="Meiryo"/>
                <a:sym typeface="Meiryo"/>
              </a:rPr>
              <a:t>よりもエイリアス宣言を優先する</a:t>
            </a:r>
            <a:endParaRPr lang="en-US" altLang="ja-JP" sz="2400" dirty="0">
              <a:solidFill>
                <a:schemeClr val="dk1"/>
              </a:solidFill>
              <a:latin typeface="Meiryo"/>
              <a:ea typeface="Meiryo"/>
              <a:cs typeface="Meiryo"/>
              <a:sym typeface="Meiryo"/>
            </a:endParaRPr>
          </a:p>
          <a:p>
            <a:pPr lvl="0" algn="just">
              <a:lnSpc>
                <a:spcPct val="130000"/>
              </a:lnSpc>
            </a:pPr>
            <a:r>
              <a:rPr lang="ja-JP" altLang="en-US" sz="2000">
                <a:solidFill>
                  <a:schemeClr val="accent2"/>
                </a:solidFill>
                <a:latin typeface="Meiryo"/>
                <a:ea typeface="Meiryo"/>
                <a:cs typeface="Meiryo"/>
                <a:sym typeface="Meiryo"/>
              </a:rPr>
              <a:t>→</a:t>
            </a:r>
            <a:r>
              <a:rPr lang="en-US" altLang="ja-JP" sz="2000" dirty="0">
                <a:solidFill>
                  <a:schemeClr val="accent2"/>
                </a:solidFill>
                <a:latin typeface="Meiryo"/>
                <a:ea typeface="Meiryo"/>
                <a:cs typeface="Meiryo"/>
                <a:sym typeface="Meiryo"/>
              </a:rPr>
              <a:t> using</a:t>
            </a:r>
            <a:r>
              <a:rPr lang="ja-JP" altLang="en-JP" sz="2000">
                <a:solidFill>
                  <a:schemeClr val="accent2"/>
                </a:solidFill>
                <a:latin typeface="Meiryo"/>
                <a:ea typeface="Meiryo"/>
                <a:cs typeface="Meiryo"/>
                <a:sym typeface="Meiryo"/>
              </a:rPr>
              <a:t>のみで</a:t>
            </a:r>
            <a:r>
              <a:rPr lang="en-JP" altLang="ja-JP" sz="2000" dirty="0">
                <a:solidFill>
                  <a:schemeClr val="accent2"/>
                </a:solidFill>
                <a:latin typeface="Meiryo"/>
                <a:ea typeface="Meiryo"/>
                <a:cs typeface="Meiryo"/>
                <a:sym typeface="Meiryo"/>
              </a:rPr>
              <a:t>OK</a:t>
            </a:r>
            <a:endParaRPr lang="en-US" altLang="ja-JP" sz="2000" dirty="0">
              <a:solidFill>
                <a:schemeClr val="accent2"/>
              </a:solidFill>
              <a:latin typeface="Meiryo"/>
              <a:ea typeface="Meiryo"/>
              <a:cs typeface="Meiryo"/>
              <a:sym typeface="Meiryo"/>
            </a:endParaRPr>
          </a:p>
          <a:p>
            <a:pPr lvl="0" algn="just">
              <a:lnSpc>
                <a:spcPct val="130000"/>
              </a:lnSpc>
            </a:pPr>
            <a:r>
              <a:rPr lang="ja-JP" altLang="en-US" sz="2400">
                <a:solidFill>
                  <a:schemeClr val="dk1"/>
                </a:solidFill>
                <a:latin typeface="Meiryo"/>
                <a:ea typeface="Meiryo"/>
                <a:cs typeface="Meiryo"/>
                <a:sym typeface="Meiryo"/>
              </a:rPr>
              <a:t>項目</a:t>
            </a:r>
            <a:r>
              <a:rPr lang="en-US" altLang="ja-JP" sz="2400" dirty="0">
                <a:solidFill>
                  <a:schemeClr val="dk1"/>
                </a:solidFill>
                <a:latin typeface="Meiryo"/>
                <a:ea typeface="Meiryo"/>
                <a:cs typeface="Meiryo"/>
                <a:sym typeface="Meiryo"/>
              </a:rPr>
              <a:t>10: </a:t>
            </a:r>
            <a:r>
              <a:rPr lang="en-US" altLang="ja-JP" sz="2400" dirty="0" err="1">
                <a:solidFill>
                  <a:schemeClr val="dk1"/>
                </a:solidFill>
                <a:latin typeface="Meiryo"/>
                <a:ea typeface="Meiryo"/>
                <a:cs typeface="Meiryo"/>
                <a:sym typeface="Meiryo"/>
              </a:rPr>
              <a:t>enum</a:t>
            </a:r>
            <a:r>
              <a:rPr lang="en-US" altLang="ja-JP" sz="2400" dirty="0">
                <a:solidFill>
                  <a:schemeClr val="dk1"/>
                </a:solidFill>
                <a:latin typeface="Meiryo"/>
                <a:ea typeface="Meiryo"/>
                <a:cs typeface="Meiryo"/>
                <a:sym typeface="Meiryo"/>
              </a:rPr>
              <a:t> </a:t>
            </a:r>
            <a:r>
              <a:rPr lang="ja-JP" altLang="en-US" sz="2400">
                <a:solidFill>
                  <a:schemeClr val="dk1"/>
                </a:solidFill>
                <a:latin typeface="Meiryo"/>
                <a:ea typeface="Meiryo"/>
                <a:cs typeface="Meiryo"/>
                <a:sym typeface="Meiryo"/>
              </a:rPr>
              <a:t>にはスコープを設ける</a:t>
            </a:r>
            <a:endParaRPr lang="en-US" altLang="ja-JP" sz="2400" dirty="0">
              <a:solidFill>
                <a:schemeClr val="dk1"/>
              </a:solidFill>
              <a:latin typeface="Meiryo"/>
              <a:ea typeface="Meiryo"/>
              <a:cs typeface="Meiryo"/>
              <a:sym typeface="Meiryo"/>
            </a:endParaRPr>
          </a:p>
          <a:p>
            <a:pPr algn="just">
              <a:lnSpc>
                <a:spcPct val="130000"/>
              </a:lnSpc>
            </a:pPr>
            <a:r>
              <a:rPr lang="ja-JP" altLang="en-US" sz="2000">
                <a:solidFill>
                  <a:schemeClr val="accent2"/>
                </a:solidFill>
                <a:latin typeface="Meiryo"/>
                <a:ea typeface="Meiryo"/>
                <a:cs typeface="Meiryo"/>
                <a:sym typeface="Meiryo"/>
              </a:rPr>
              <a:t>→</a:t>
            </a:r>
            <a:r>
              <a:rPr lang="en-US" altLang="ja-JP" sz="2000" dirty="0">
                <a:solidFill>
                  <a:schemeClr val="accent2"/>
                </a:solidFill>
                <a:latin typeface="Meiryo"/>
                <a:ea typeface="Meiryo"/>
                <a:cs typeface="Meiryo"/>
                <a:sym typeface="Meiryo"/>
              </a:rPr>
              <a:t> </a:t>
            </a:r>
            <a:r>
              <a:rPr lang="en-US" altLang="ja-JP" sz="2000" dirty="0" err="1">
                <a:solidFill>
                  <a:schemeClr val="accent2"/>
                </a:solidFill>
                <a:latin typeface="Meiryo"/>
                <a:ea typeface="Meiryo"/>
                <a:cs typeface="Meiryo"/>
                <a:sym typeface="Meiryo"/>
              </a:rPr>
              <a:t>enum</a:t>
            </a:r>
            <a:r>
              <a:rPr lang="en-US" altLang="ja-JP" sz="2000" dirty="0">
                <a:solidFill>
                  <a:schemeClr val="accent2"/>
                </a:solidFill>
                <a:latin typeface="Meiryo"/>
                <a:ea typeface="Meiryo"/>
                <a:cs typeface="Meiryo"/>
                <a:sym typeface="Meiryo"/>
              </a:rPr>
              <a:t> class</a:t>
            </a:r>
            <a:r>
              <a:rPr lang="ja-JP" altLang="en-US" sz="2000">
                <a:solidFill>
                  <a:schemeClr val="accent2"/>
                </a:solidFill>
                <a:latin typeface="Meiryo"/>
                <a:ea typeface="Meiryo"/>
                <a:cs typeface="Meiryo"/>
                <a:sym typeface="Meiryo"/>
              </a:rPr>
              <a:t>もデメリットあり。</a:t>
            </a:r>
            <a:endParaRPr lang="en-US" altLang="ja-JP" sz="2400" dirty="0">
              <a:solidFill>
                <a:schemeClr val="dk1"/>
              </a:solidFill>
              <a:latin typeface="Meiryo"/>
              <a:ea typeface="Meiryo"/>
              <a:cs typeface="Meiryo"/>
              <a:sym typeface="Meiryo"/>
            </a:endParaRPr>
          </a:p>
          <a:p>
            <a:pPr lvl="0" algn="just">
              <a:lnSpc>
                <a:spcPct val="130000"/>
              </a:lnSpc>
            </a:pPr>
            <a:r>
              <a:rPr lang="ja-JP" altLang="en-US" sz="2400">
                <a:solidFill>
                  <a:schemeClr val="dk1"/>
                </a:solidFill>
                <a:latin typeface="Meiryo"/>
                <a:ea typeface="Meiryo"/>
                <a:cs typeface="Meiryo"/>
                <a:sym typeface="Meiryo"/>
              </a:rPr>
              <a:t>項目</a:t>
            </a:r>
            <a:r>
              <a:rPr lang="en-US" altLang="ja-JP" sz="2400" dirty="0">
                <a:solidFill>
                  <a:schemeClr val="dk1"/>
                </a:solidFill>
                <a:latin typeface="Meiryo"/>
                <a:ea typeface="Meiryo"/>
                <a:cs typeface="Meiryo"/>
                <a:sym typeface="Meiryo"/>
              </a:rPr>
              <a:t>11</a:t>
            </a:r>
            <a:r>
              <a:rPr lang="ja-JP" altLang="en-US" sz="2400">
                <a:solidFill>
                  <a:schemeClr val="dk1"/>
                </a:solidFill>
                <a:latin typeface="Meiryo"/>
                <a:ea typeface="Meiryo"/>
                <a:cs typeface="Meiryo"/>
                <a:sym typeface="Meiryo"/>
              </a:rPr>
              <a:t>：</a:t>
            </a:r>
            <a:r>
              <a:rPr lang="en-US" altLang="ja-JP" sz="2400" dirty="0">
                <a:solidFill>
                  <a:schemeClr val="dk1"/>
                </a:solidFill>
                <a:latin typeface="Meiryo"/>
                <a:ea typeface="Meiryo"/>
                <a:cs typeface="Meiryo"/>
                <a:sym typeface="Meiryo"/>
              </a:rPr>
              <a:t>private </a:t>
            </a:r>
            <a:r>
              <a:rPr lang="ja-JP" altLang="en-US" sz="2400">
                <a:solidFill>
                  <a:schemeClr val="dk1"/>
                </a:solidFill>
                <a:latin typeface="Meiryo"/>
                <a:ea typeface="Meiryo"/>
                <a:cs typeface="Meiryo"/>
                <a:sym typeface="Meiryo"/>
              </a:rPr>
              <a:t>な未定義関数よりも</a:t>
            </a:r>
            <a:r>
              <a:rPr lang="en-US" altLang="ja-JP" sz="2400" dirty="0">
                <a:solidFill>
                  <a:schemeClr val="dk1"/>
                </a:solidFill>
                <a:latin typeface="Meiryo"/>
                <a:ea typeface="Meiryo"/>
                <a:cs typeface="Meiryo"/>
                <a:sym typeface="Meiryo"/>
              </a:rPr>
              <a:t>delete </a:t>
            </a:r>
            <a:r>
              <a:rPr lang="ja-JP" altLang="en-US" sz="2400">
                <a:solidFill>
                  <a:schemeClr val="dk1"/>
                </a:solidFill>
                <a:latin typeface="Meiryo"/>
                <a:ea typeface="Meiryo"/>
                <a:cs typeface="Meiryo"/>
                <a:sym typeface="Meiryo"/>
              </a:rPr>
              <a:t>を優先する</a:t>
            </a:r>
            <a:endParaRPr lang="en-US" altLang="ja-JP" sz="2400" dirty="0">
              <a:solidFill>
                <a:schemeClr val="dk1"/>
              </a:solidFill>
              <a:latin typeface="Meiryo"/>
              <a:ea typeface="Meiryo"/>
              <a:cs typeface="Meiryo"/>
              <a:sym typeface="Meiryo"/>
            </a:endParaRPr>
          </a:p>
          <a:p>
            <a:pPr lvl="0" algn="just">
              <a:lnSpc>
                <a:spcPct val="130000"/>
              </a:lnSpc>
            </a:pPr>
            <a:endParaRPr lang="en-US" altLang="ja-JP" sz="2400" dirty="0">
              <a:solidFill>
                <a:schemeClr val="dk1"/>
              </a:solidFill>
              <a:latin typeface="Meiryo"/>
              <a:ea typeface="Meiryo"/>
              <a:cs typeface="Meiryo"/>
              <a:sym typeface="Meiryo"/>
            </a:endParaRPr>
          </a:p>
          <a:p>
            <a:pPr lvl="0" algn="just">
              <a:lnSpc>
                <a:spcPct val="130000"/>
              </a:lnSpc>
            </a:pPr>
            <a:r>
              <a:rPr lang="ja-JP" altLang="en-US" sz="2400"/>
              <a:t>項目</a:t>
            </a:r>
            <a:r>
              <a:rPr lang="en-US" altLang="ja-JP" sz="2400" dirty="0"/>
              <a:t>12</a:t>
            </a:r>
            <a:r>
              <a:rPr lang="ja-JP" altLang="en-US" sz="2400"/>
              <a:t>：オーバライドする関数は</a:t>
            </a:r>
            <a:r>
              <a:rPr lang="en-US" sz="2400" dirty="0"/>
              <a:t>override </a:t>
            </a:r>
            <a:r>
              <a:rPr lang="ja-JP" altLang="en-US" sz="2400"/>
              <a:t>と宣言する</a:t>
            </a:r>
            <a:endParaRPr lang="en-US" altLang="ja-JP" sz="2400" dirty="0"/>
          </a:p>
          <a:p>
            <a:pPr lvl="0" algn="just">
              <a:lnSpc>
                <a:spcPct val="130000"/>
              </a:lnSpc>
            </a:pPr>
            <a:endParaRPr lang="en-US" altLang="ja-JP" sz="2400" dirty="0"/>
          </a:p>
          <a:p>
            <a:pPr lvl="0" algn="just">
              <a:lnSpc>
                <a:spcPct val="130000"/>
              </a:lnSpc>
            </a:pPr>
            <a:r>
              <a:rPr lang="ja-JP" altLang="en-US" sz="2400">
                <a:solidFill>
                  <a:schemeClr val="dk1"/>
                </a:solidFill>
                <a:latin typeface="Meiryo"/>
                <a:ea typeface="Meiryo"/>
                <a:cs typeface="Meiryo"/>
                <a:sym typeface="Meiryo"/>
              </a:rPr>
              <a:t>項目</a:t>
            </a:r>
            <a:r>
              <a:rPr lang="en-US" altLang="ja-JP" sz="2400" dirty="0">
                <a:solidFill>
                  <a:schemeClr val="dk1"/>
                </a:solidFill>
                <a:latin typeface="Meiryo"/>
                <a:ea typeface="Meiryo"/>
                <a:cs typeface="Meiryo"/>
                <a:sym typeface="Meiryo"/>
              </a:rPr>
              <a:t>13</a:t>
            </a:r>
            <a:r>
              <a:rPr lang="ja-JP" altLang="en-US" sz="2400">
                <a:solidFill>
                  <a:schemeClr val="dk1"/>
                </a:solidFill>
                <a:latin typeface="Meiryo"/>
                <a:ea typeface="Meiryo"/>
                <a:cs typeface="Meiryo"/>
                <a:sym typeface="Meiryo"/>
              </a:rPr>
              <a:t>：</a:t>
            </a:r>
            <a:r>
              <a:rPr lang="en-US" altLang="ja-JP" sz="2400" dirty="0">
                <a:solidFill>
                  <a:schemeClr val="dk1"/>
                </a:solidFill>
                <a:latin typeface="Meiryo"/>
                <a:ea typeface="Meiryo"/>
                <a:cs typeface="Meiryo"/>
                <a:sym typeface="Meiryo"/>
              </a:rPr>
              <a:t>iterator </a:t>
            </a:r>
            <a:r>
              <a:rPr lang="ja-JP" altLang="en-US" sz="2400">
                <a:solidFill>
                  <a:schemeClr val="dk1"/>
                </a:solidFill>
                <a:latin typeface="Meiryo"/>
                <a:ea typeface="Meiryo"/>
                <a:cs typeface="Meiryo"/>
                <a:sym typeface="Meiryo"/>
              </a:rPr>
              <a:t>よりも</a:t>
            </a:r>
            <a:r>
              <a:rPr lang="en-US" altLang="ja-JP" sz="2400" dirty="0" err="1">
                <a:solidFill>
                  <a:schemeClr val="dk1"/>
                </a:solidFill>
                <a:latin typeface="Meiryo"/>
                <a:ea typeface="Meiryo"/>
                <a:cs typeface="Meiryo"/>
                <a:sym typeface="Meiryo"/>
              </a:rPr>
              <a:t>const_iterator</a:t>
            </a:r>
            <a:r>
              <a:rPr lang="en-US" altLang="ja-JP" sz="2400" dirty="0">
                <a:solidFill>
                  <a:schemeClr val="dk1"/>
                </a:solidFill>
                <a:latin typeface="Meiryo"/>
                <a:ea typeface="Meiryo"/>
                <a:cs typeface="Meiryo"/>
                <a:sym typeface="Meiryo"/>
              </a:rPr>
              <a:t> </a:t>
            </a:r>
            <a:r>
              <a:rPr lang="ja-JP" altLang="en-US" sz="2400">
                <a:solidFill>
                  <a:schemeClr val="dk1"/>
                </a:solidFill>
                <a:latin typeface="Meiryo"/>
                <a:ea typeface="Meiryo"/>
                <a:cs typeface="Meiryo"/>
                <a:sym typeface="Meiryo"/>
              </a:rPr>
              <a:t>を優先する</a:t>
            </a:r>
          </a:p>
          <a:p>
            <a:pPr lvl="0" algn="just">
              <a:lnSpc>
                <a:spcPct val="130000"/>
              </a:lnSpc>
            </a:pPr>
            <a:endParaRPr lang="en-US" altLang="ja-JP" sz="2400" dirty="0">
              <a:solidFill>
                <a:schemeClr val="dk1"/>
              </a:solidFill>
              <a:latin typeface="Meiryo"/>
              <a:ea typeface="Meiryo"/>
              <a:cs typeface="Meiryo"/>
              <a:sym typeface="Meiryo"/>
            </a:endParaRPr>
          </a:p>
        </p:txBody>
      </p:sp>
    </p:spTree>
    <p:extLst>
      <p:ext uri="{BB962C8B-B14F-4D97-AF65-F5344CB8AC3E}">
        <p14:creationId xmlns:p14="http://schemas.microsoft.com/office/powerpoint/2010/main" val="138749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ja-JP" altLang="en-US"/>
              <a:t>参考資料</a:t>
            </a:r>
            <a:endParaRPr kumimoji="1" lang="ja-JP" altLang="en-US" sz="2400" dirty="0">
              <a:solidFill>
                <a:schemeClr val="bg1"/>
              </a:solidFill>
            </a:endParaRPr>
          </a:p>
        </p:txBody>
      </p:sp>
      <p:sp>
        <p:nvSpPr>
          <p:cNvPr id="6" name="AutoShape 3">
            <a:extLst>
              <a:ext uri="{FF2B5EF4-FFF2-40B4-BE49-F238E27FC236}">
                <a16:creationId xmlns:a16="http://schemas.microsoft.com/office/drawing/2014/main" id="{E2C71BF5-35B4-4DB1-8DD7-931C36EFF3B1}"/>
              </a:ext>
            </a:extLst>
          </p:cNvPr>
          <p:cNvSpPr>
            <a:spLocks noChangeArrowheads="1"/>
          </p:cNvSpPr>
          <p:nvPr/>
        </p:nvSpPr>
        <p:spPr bwMode="auto">
          <a:xfrm>
            <a:off x="547076" y="1034222"/>
            <a:ext cx="8345403" cy="366254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50" indent="-285750">
              <a:lnSpc>
                <a:spcPct val="150000"/>
              </a:lnSpc>
              <a:buFont typeface="Arial" panose="020B0604020202020204" pitchFamily="34" charset="0"/>
              <a:buChar char="•"/>
            </a:pPr>
            <a:r>
              <a:rPr lang="en-US" altLang="ja-JP" sz="1600" dirty="0" err="1">
                <a:latin typeface="+mn-ea"/>
                <a:cs typeface="メイリオ" pitchFamily="50" charset="-128"/>
              </a:rPr>
              <a:t>qiita</a:t>
            </a:r>
            <a:r>
              <a:rPr lang="en-US" altLang="ja-JP" sz="1600" dirty="0">
                <a:latin typeface="+mn-ea"/>
                <a:cs typeface="メイリオ" pitchFamily="50" charset="-128"/>
              </a:rPr>
              <a:t> </a:t>
            </a:r>
            <a:r>
              <a:rPr lang="ja-JP" altLang="en-US" sz="1600">
                <a:latin typeface="+mn-ea"/>
                <a:cs typeface="メイリオ" pitchFamily="50" charset="-128"/>
              </a:rPr>
              <a:t>メモ</a:t>
            </a:r>
            <a:r>
              <a:rPr lang="en-US" altLang="ja-JP" sz="1600" dirty="0">
                <a:latin typeface="+mn-ea"/>
                <a:cs typeface="メイリオ" pitchFamily="50" charset="-128"/>
              </a:rPr>
              <a:t> </a:t>
            </a:r>
            <a:r>
              <a:rPr lang="ja-JP" altLang="en-US" sz="1600">
                <a:latin typeface="+mn-ea"/>
                <a:cs typeface="メイリオ" pitchFamily="50" charset="-128"/>
              </a:rPr>
              <a:t>全章分あった。</a:t>
            </a:r>
            <a:endParaRPr lang="en-US" altLang="ja-JP" sz="1600" dirty="0">
              <a:latin typeface="+mn-ea"/>
              <a:cs typeface="メイリオ" pitchFamily="50" charset="-128"/>
            </a:endParaRPr>
          </a:p>
          <a:p>
            <a:pPr marL="742950" lvl="1" indent="-285750">
              <a:lnSpc>
                <a:spcPct val="150000"/>
              </a:lnSpc>
              <a:buFont typeface="Arial" panose="020B0604020202020204" pitchFamily="34" charset="0"/>
              <a:buChar char="•"/>
            </a:pPr>
            <a:r>
              <a:rPr lang="en-US" altLang="ja-JP" sz="1600" dirty="0">
                <a:latin typeface="+mn-ea"/>
                <a:cs typeface="メイリオ" pitchFamily="50" charset="-128"/>
                <a:hlinkClick r:id="rId3"/>
              </a:rPr>
              <a:t>https://qiita.com/ktsujino/items/39c8bc23dcdc1f7b17ab</a:t>
            </a:r>
            <a:endParaRPr lang="en-US" altLang="ja-JP" sz="1600" dirty="0">
              <a:latin typeface="+mn-ea"/>
              <a:cs typeface="メイリオ" pitchFamily="50" charset="-128"/>
            </a:endParaRPr>
          </a:p>
          <a:p>
            <a:pPr marL="285750" indent="-285750">
              <a:lnSpc>
                <a:spcPct val="150000"/>
              </a:lnSpc>
              <a:buFont typeface="Arial" panose="020B0604020202020204" pitchFamily="34" charset="0"/>
              <a:buChar char="•"/>
            </a:pPr>
            <a:r>
              <a:rPr lang="en-US" altLang="ja-JP" sz="1600" dirty="0">
                <a:latin typeface="+mn-ea"/>
                <a:cs typeface="メイリオ" pitchFamily="50" charset="-128"/>
              </a:rPr>
              <a:t>Effective Modern C++ </a:t>
            </a:r>
            <a:r>
              <a:rPr lang="ja-JP" altLang="en-US" sz="1600">
                <a:latin typeface="+mn-ea"/>
                <a:cs typeface="メイリオ" pitchFamily="50" charset="-128"/>
              </a:rPr>
              <a:t>勉強会資料</a:t>
            </a:r>
            <a:endParaRPr lang="en-US" altLang="ja-JP" sz="1600" dirty="0">
              <a:latin typeface="+mn-ea"/>
              <a:cs typeface="メイリオ" pitchFamily="50" charset="-128"/>
            </a:endParaRPr>
          </a:p>
          <a:p>
            <a:pPr marL="742950" lvl="1" indent="-285750">
              <a:lnSpc>
                <a:spcPct val="150000"/>
              </a:lnSpc>
              <a:buFont typeface="Arial" panose="020B0604020202020204" pitchFamily="34" charset="0"/>
              <a:buChar char="•"/>
            </a:pPr>
            <a:r>
              <a:rPr lang="en-US" altLang="ja-JP" sz="1600" dirty="0">
                <a:latin typeface="+mn-ea"/>
                <a:cs typeface="メイリオ" pitchFamily="50" charset="-128"/>
                <a:hlinkClick r:id="rId4"/>
              </a:rPr>
              <a:t>https://github.com/herumi/emcjp</a:t>
            </a:r>
            <a:endParaRPr lang="en-US" altLang="ja-JP" sz="1600" dirty="0">
              <a:latin typeface="+mn-ea"/>
              <a:cs typeface="メイリオ" pitchFamily="50" charset="-128"/>
            </a:endParaRPr>
          </a:p>
          <a:p>
            <a:pPr marL="285750" indent="-285750">
              <a:lnSpc>
                <a:spcPct val="150000"/>
              </a:lnSpc>
              <a:buFont typeface="Arial" panose="020B0604020202020204" pitchFamily="34" charset="0"/>
              <a:buChar char="•"/>
            </a:pPr>
            <a:r>
              <a:rPr lang="en-US" altLang="ja-JP" sz="1600" dirty="0" err="1">
                <a:latin typeface="+mn-ea"/>
                <a:cs typeface="メイリオ" pitchFamily="50" charset="-128"/>
              </a:rPr>
              <a:t>Cpp</a:t>
            </a:r>
            <a:r>
              <a:rPr lang="en-US" altLang="ja-JP" sz="1600" dirty="0">
                <a:latin typeface="+mn-ea"/>
                <a:cs typeface="メイリオ" pitchFamily="50" charset="-128"/>
              </a:rPr>
              <a:t> core guidelines</a:t>
            </a:r>
          </a:p>
          <a:p>
            <a:pPr marL="742950" lvl="1" indent="-285750">
              <a:lnSpc>
                <a:spcPct val="150000"/>
              </a:lnSpc>
              <a:buFont typeface="Arial" panose="020B0604020202020204" pitchFamily="34" charset="0"/>
              <a:buChar char="•"/>
            </a:pPr>
            <a:r>
              <a:rPr lang="en-US" altLang="ja-JP" sz="1600" dirty="0">
                <a:latin typeface="+mn-ea"/>
                <a:cs typeface="メイリオ" pitchFamily="50" charset="-128"/>
                <a:hlinkClick r:id="rId5"/>
              </a:rPr>
              <a:t>https://github.com/isocpp/CppCoreGuidelines</a:t>
            </a:r>
            <a:endParaRPr lang="en-US" altLang="ja-JP" sz="1600" dirty="0">
              <a:latin typeface="+mn-ea"/>
              <a:cs typeface="メイリオ" pitchFamily="50" charset="-128"/>
            </a:endParaRPr>
          </a:p>
          <a:p>
            <a:pPr marL="285750" indent="-285750">
              <a:lnSpc>
                <a:spcPct val="150000"/>
              </a:lnSpc>
              <a:buFont typeface="Arial" panose="020B0604020202020204" pitchFamily="34" charset="0"/>
              <a:buChar char="•"/>
            </a:pPr>
            <a:r>
              <a:rPr lang="ja-JP" altLang="en-US" sz="1600">
                <a:latin typeface="+mn-ea"/>
                <a:cs typeface="メイリオ" pitchFamily="50" charset="-128"/>
              </a:rPr>
              <a:t>誰かの読書メモ</a:t>
            </a:r>
            <a:endParaRPr lang="en-US" altLang="ja-JP" sz="1600" dirty="0">
              <a:latin typeface="+mn-ea"/>
              <a:cs typeface="メイリオ" pitchFamily="50" charset="-128"/>
            </a:endParaRPr>
          </a:p>
          <a:p>
            <a:pPr marL="742950" lvl="1" indent="-285750">
              <a:lnSpc>
                <a:spcPct val="150000"/>
              </a:lnSpc>
              <a:buFont typeface="Arial" panose="020B0604020202020204" pitchFamily="34" charset="0"/>
              <a:buChar char="•"/>
            </a:pPr>
            <a:r>
              <a:rPr lang="en-US" altLang="ja-JP" sz="1600" dirty="0">
                <a:latin typeface="+mn-ea"/>
                <a:cs typeface="メイリオ" pitchFamily="50" charset="-128"/>
                <a:hlinkClick r:id="rId6"/>
              </a:rPr>
              <a:t>https://github-wiki-see.page/m/meruneru/tech_memo/wiki/Effective-Modern-C---%E8%AA%AD%E6%9B%B8%E3%83%A1%E3%83%A2</a:t>
            </a:r>
            <a:endParaRPr lang="en-US" altLang="ja-JP" sz="1600" dirty="0">
              <a:latin typeface="+mn-ea"/>
              <a:cs typeface="メイリオ" pitchFamily="50" charset="-128"/>
            </a:endParaRPr>
          </a:p>
          <a:p>
            <a:pPr marL="742950" lvl="1" indent="-285750">
              <a:lnSpc>
                <a:spcPct val="150000"/>
              </a:lnSpc>
              <a:buFont typeface="Arial" panose="020B0604020202020204" pitchFamily="34" charset="0"/>
              <a:buChar char="•"/>
            </a:pPr>
            <a:endParaRPr lang="en-US" altLang="ja-JP" sz="1600" dirty="0">
              <a:latin typeface="+mn-ea"/>
              <a:cs typeface="メイリオ" pitchFamily="50" charset="-128"/>
            </a:endParaRPr>
          </a:p>
        </p:txBody>
      </p:sp>
    </p:spTree>
    <p:extLst>
      <p:ext uri="{BB962C8B-B14F-4D97-AF65-F5344CB8AC3E}">
        <p14:creationId xmlns:p14="http://schemas.microsoft.com/office/powerpoint/2010/main" val="425481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lang="ja-JP" altLang="en-US"/>
              <a:t>項目</a:t>
            </a:r>
            <a:r>
              <a:rPr lang="en-US" altLang="ja-JP" dirty="0"/>
              <a:t>9: typedef </a:t>
            </a:r>
            <a:r>
              <a:rPr lang="ja-JP" altLang="en-US"/>
              <a:t>よりもエイリアス宣言を優先する</a:t>
            </a:r>
            <a:endParaRPr kumimoji="1" lang="ja-JP" altLang="en-US" dirty="0"/>
          </a:p>
        </p:txBody>
      </p:sp>
      <p:sp>
        <p:nvSpPr>
          <p:cNvPr id="47" name="AutoShape 3"/>
          <p:cNvSpPr>
            <a:spLocks noChangeArrowheads="1"/>
          </p:cNvSpPr>
          <p:nvPr/>
        </p:nvSpPr>
        <p:spPr bwMode="auto">
          <a:xfrm>
            <a:off x="547077" y="1034223"/>
            <a:ext cx="8028000" cy="781752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ja-JP" altLang="en-US" u="sng">
                <a:latin typeface="+mn-ea"/>
                <a:cs typeface="メイリオ" pitchFamily="50" charset="-128"/>
              </a:rPr>
              <a:t>エイリアス宣言</a:t>
            </a:r>
            <a:r>
              <a:rPr lang="en-US" altLang="ja-JP" u="sng" dirty="0">
                <a:latin typeface="+mn-ea"/>
                <a:cs typeface="メイリオ" pitchFamily="50" charset="-128"/>
              </a:rPr>
              <a:t> (using)</a:t>
            </a:r>
            <a:r>
              <a:rPr lang="ja-JP" altLang="en-US" u="sng">
                <a:latin typeface="+mn-ea"/>
                <a:cs typeface="メイリオ" pitchFamily="50" charset="-128"/>
              </a:rPr>
              <a:t>のメリット</a:t>
            </a:r>
            <a:endParaRPr lang="en-US" altLang="ja-JP" u="sng" dirty="0">
              <a:latin typeface="+mn-ea"/>
              <a:cs typeface="メイリオ" pitchFamily="50" charset="-128"/>
            </a:endParaRPr>
          </a:p>
          <a:p>
            <a:pPr marL="742950" lvl="1" indent="-285750" algn="just">
              <a:lnSpc>
                <a:spcPct val="150000"/>
              </a:lnSpc>
              <a:buFont typeface="Arial" panose="020B0604020202020204" pitchFamily="34" charset="0"/>
              <a:buChar char="•"/>
            </a:pPr>
            <a:r>
              <a:rPr lang="ja-JP" altLang="en-US"/>
              <a:t>エイリアス宣言のほうがわかりやすい</a:t>
            </a:r>
            <a:r>
              <a:rPr lang="en-US" altLang="ja-JP" dirty="0"/>
              <a:t> (</a:t>
            </a:r>
            <a:r>
              <a:rPr lang="ja-JP" altLang="en-US"/>
              <a:t>特に関数ポインタ</a:t>
            </a:r>
            <a:r>
              <a:rPr lang="en-US" altLang="ja-JP" dirty="0"/>
              <a:t>)</a:t>
            </a:r>
          </a:p>
          <a:p>
            <a:pPr marL="742950" lvl="1" indent="-285750" algn="just">
              <a:lnSpc>
                <a:spcPct val="150000"/>
              </a:lnSpc>
              <a:buFont typeface="Arial" panose="020B0604020202020204" pitchFamily="34" charset="0"/>
              <a:buChar char="•"/>
            </a:pPr>
            <a:endParaRPr lang="en-US" altLang="ja-JP" dirty="0"/>
          </a:p>
          <a:p>
            <a:pPr marL="742950" lvl="1" indent="-285750" algn="just">
              <a:lnSpc>
                <a:spcPct val="150000"/>
              </a:lnSpc>
              <a:buFont typeface="Arial" panose="020B0604020202020204" pitchFamily="34" charset="0"/>
              <a:buChar char="•"/>
            </a:pPr>
            <a:endParaRPr lang="en-US" altLang="ja-JP" dirty="0"/>
          </a:p>
          <a:p>
            <a:pPr lvl="1" algn="just">
              <a:lnSpc>
                <a:spcPct val="150000"/>
              </a:lnSpc>
            </a:pPr>
            <a:endParaRPr lang="en-US" altLang="ja-JP" dirty="0"/>
          </a:p>
          <a:p>
            <a:pPr marL="742950" lvl="1" indent="-285750" algn="just">
              <a:lnSpc>
                <a:spcPct val="150000"/>
              </a:lnSpc>
              <a:buFont typeface="Arial" panose="020B0604020202020204" pitchFamily="34" charset="0"/>
              <a:buChar char="•"/>
            </a:pPr>
            <a:r>
              <a:rPr lang="ja-JP" altLang="en-US"/>
              <a:t>エイリアス宣言はテンプレート化可能 </a:t>
            </a:r>
            <a:r>
              <a:rPr lang="en-US" altLang="ja-JP" dirty="0"/>
              <a:t>(</a:t>
            </a:r>
            <a:r>
              <a:rPr lang="ja-JP" altLang="en-US"/>
              <a:t>エイリアステンプレート</a:t>
            </a:r>
            <a:r>
              <a:rPr lang="en-US" altLang="ja-JP" dirty="0"/>
              <a:t>)</a:t>
            </a:r>
          </a:p>
          <a:p>
            <a:endParaRPr lang="en-US" dirty="0"/>
          </a:p>
          <a:p>
            <a:pPr lvl="2">
              <a:lnSpc>
                <a:spcPct val="150000"/>
              </a:lnSpc>
            </a:pPr>
            <a:r>
              <a:rPr lang="en-US" dirty="0"/>
              <a:t>typedef + </a:t>
            </a:r>
            <a:r>
              <a:rPr lang="en-US" dirty="0" err="1"/>
              <a:t>structで実現する</a:t>
            </a:r>
            <a:r>
              <a:rPr lang="ja-JP" altLang="en-US"/>
              <a:t>場合、</a:t>
            </a:r>
            <a:endParaRPr lang="en-US" altLang="ja-JP" dirty="0"/>
          </a:p>
          <a:p>
            <a:pPr lvl="2">
              <a:lnSpc>
                <a:spcPct val="150000"/>
              </a:lnSpc>
            </a:pPr>
            <a:r>
              <a:rPr lang="ja-JP" altLang="en-US"/>
              <a:t>・わかりにくい</a:t>
            </a:r>
            <a:endParaRPr lang="en-US" altLang="ja-JP" dirty="0"/>
          </a:p>
          <a:p>
            <a:pPr lvl="2">
              <a:lnSpc>
                <a:spcPct val="150000"/>
              </a:lnSpc>
            </a:pPr>
            <a:r>
              <a:rPr lang="ja-JP" altLang="en-US"/>
              <a:t>・テンプレート内で従属型になるため、</a:t>
            </a:r>
            <a:r>
              <a:rPr lang="en-US" dirty="0" err="1"/>
              <a:t>typename</a:t>
            </a:r>
            <a:r>
              <a:rPr lang="en-US" dirty="0"/>
              <a:t> </a:t>
            </a:r>
            <a:r>
              <a:rPr lang="ja-JP" altLang="en-US"/>
              <a:t>が必要となる</a:t>
            </a:r>
            <a:endParaRPr lang="en-US" altLang="ja-JP" dirty="0"/>
          </a:p>
          <a:p>
            <a:pPr lvl="2">
              <a:lnSpc>
                <a:spcPct val="150000"/>
              </a:lnSpc>
            </a:pPr>
            <a:r>
              <a:rPr lang="en-US" altLang="ja-JP" dirty="0"/>
              <a:t>(Effective C++ 42</a:t>
            </a:r>
            <a:r>
              <a:rPr lang="ja-JP" altLang="en-US"/>
              <a:t>項</a:t>
            </a:r>
            <a:r>
              <a:rPr lang="en-US" altLang="ja-JP" dirty="0"/>
              <a:t> </a:t>
            </a:r>
            <a:r>
              <a:rPr lang="ja-JP" altLang="en-US"/>
              <a:t>参照）</a:t>
            </a:r>
          </a:p>
          <a:p>
            <a:endParaRPr lang="en-US" altLang="ja-JP" dirty="0"/>
          </a:p>
          <a:p>
            <a:r>
              <a:rPr lang="ja-JP" altLang="en-US" u="sng"/>
              <a:t>エイリアス宣言のデメリット</a:t>
            </a:r>
            <a:endParaRPr lang="en-US" altLang="ja-JP" u="sng" dirty="0"/>
          </a:p>
          <a:p>
            <a:endParaRPr lang="en-US" altLang="ja-JP" dirty="0"/>
          </a:p>
          <a:p>
            <a:pPr marL="742950" lvl="1" indent="-285750">
              <a:buFont typeface="Arial" panose="020B0604020202020204" pitchFamily="34" charset="0"/>
              <a:buChar char="•"/>
            </a:pPr>
            <a:r>
              <a:rPr lang="ja-JP" altLang="en-US"/>
              <a:t>なし。どんどん使いましょう。</a:t>
            </a:r>
            <a:br>
              <a:rPr lang="ja-JP" altLang="en-US"/>
            </a:br>
            <a:endParaRPr lang="en-US" altLang="ja-JP" dirty="0"/>
          </a:p>
          <a:p>
            <a:pPr marL="742950" lvl="1" indent="-285750" algn="just">
              <a:lnSpc>
                <a:spcPct val="150000"/>
              </a:lnSpc>
              <a:buFont typeface="Arial" panose="020B0604020202020204" pitchFamily="34" charset="0"/>
              <a:buChar char="•"/>
            </a:pPr>
            <a:endParaRPr lang="en-US" altLang="ja-JP" dirty="0"/>
          </a:p>
          <a:p>
            <a:pPr marL="285750" indent="-285750" algn="just">
              <a:lnSpc>
                <a:spcPct val="150000"/>
              </a:lnSpc>
              <a:buFont typeface="Arial" panose="020B0604020202020204" pitchFamily="34" charset="0"/>
              <a:buChar char="•"/>
            </a:pPr>
            <a:endParaRPr lang="en-US" altLang="ja-JP" dirty="0"/>
          </a:p>
          <a:p>
            <a:pPr marL="285750" indent="-285750" algn="just">
              <a:lnSpc>
                <a:spcPct val="150000"/>
              </a:lnSpc>
              <a:buFont typeface="Arial" panose="020B0604020202020204" pitchFamily="34" charset="0"/>
              <a:buChar char="•"/>
            </a:pPr>
            <a:endParaRPr lang="en-US" altLang="ja-JP" dirty="0">
              <a:latin typeface="+mn-ea"/>
              <a:cs typeface="メイリオ" pitchFamily="50" charset="-128"/>
            </a:endParaRPr>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pic>
        <p:nvPicPr>
          <p:cNvPr id="3" name="Picture 2">
            <a:extLst>
              <a:ext uri="{FF2B5EF4-FFF2-40B4-BE49-F238E27FC236}">
                <a16:creationId xmlns:a16="http://schemas.microsoft.com/office/drawing/2014/main" id="{234F5C2F-3F34-1B4B-A5F0-C178697D8038}"/>
              </a:ext>
            </a:extLst>
          </p:cNvPr>
          <p:cNvPicPr>
            <a:picLocks noChangeAspect="1"/>
          </p:cNvPicPr>
          <p:nvPr/>
        </p:nvPicPr>
        <p:blipFill>
          <a:blip r:embed="rId3"/>
          <a:stretch>
            <a:fillRect/>
          </a:stretch>
        </p:blipFill>
        <p:spPr>
          <a:xfrm>
            <a:off x="1263721" y="1926267"/>
            <a:ext cx="6905652" cy="1142048"/>
          </a:xfrm>
          <a:prstGeom prst="rect">
            <a:avLst/>
          </a:prstGeom>
        </p:spPr>
      </p:pic>
    </p:spTree>
    <p:extLst>
      <p:ext uri="{BB962C8B-B14F-4D97-AF65-F5344CB8AC3E}">
        <p14:creationId xmlns:p14="http://schemas.microsoft.com/office/powerpoint/2010/main" val="331398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9: typedef </a:t>
            </a:r>
            <a:r>
              <a:rPr lang="ja-JP" altLang="en-US"/>
              <a:t>よりもエイリアス宣言を優先する</a:t>
            </a:r>
            <a:endParaRPr lang="en-JP" dirty="0"/>
          </a:p>
        </p:txBody>
      </p:sp>
      <p:pic>
        <p:nvPicPr>
          <p:cNvPr id="3" name="Picture 2">
            <a:extLst>
              <a:ext uri="{FF2B5EF4-FFF2-40B4-BE49-F238E27FC236}">
                <a16:creationId xmlns:a16="http://schemas.microsoft.com/office/drawing/2014/main" id="{821971EC-EB08-CB49-94D9-132DCBDE6106}"/>
              </a:ext>
            </a:extLst>
          </p:cNvPr>
          <p:cNvPicPr>
            <a:picLocks noChangeAspect="1"/>
          </p:cNvPicPr>
          <p:nvPr/>
        </p:nvPicPr>
        <p:blipFill>
          <a:blip r:embed="rId2"/>
          <a:stretch>
            <a:fillRect/>
          </a:stretch>
        </p:blipFill>
        <p:spPr>
          <a:xfrm>
            <a:off x="339921" y="1261451"/>
            <a:ext cx="4232079" cy="3819631"/>
          </a:xfrm>
          <a:prstGeom prst="rect">
            <a:avLst/>
          </a:prstGeom>
        </p:spPr>
      </p:pic>
      <p:pic>
        <p:nvPicPr>
          <p:cNvPr id="4" name="Picture 3">
            <a:extLst>
              <a:ext uri="{FF2B5EF4-FFF2-40B4-BE49-F238E27FC236}">
                <a16:creationId xmlns:a16="http://schemas.microsoft.com/office/drawing/2014/main" id="{FF72AB6A-730A-0046-9B57-F61D8454AD9E}"/>
              </a:ext>
            </a:extLst>
          </p:cNvPr>
          <p:cNvPicPr>
            <a:picLocks noChangeAspect="1"/>
          </p:cNvPicPr>
          <p:nvPr/>
        </p:nvPicPr>
        <p:blipFill>
          <a:blip r:embed="rId3"/>
          <a:stretch>
            <a:fillRect/>
          </a:stretch>
        </p:blipFill>
        <p:spPr>
          <a:xfrm>
            <a:off x="4433939" y="1261451"/>
            <a:ext cx="4600071" cy="3275101"/>
          </a:xfrm>
          <a:prstGeom prst="rect">
            <a:avLst/>
          </a:prstGeom>
        </p:spPr>
      </p:pic>
      <p:sp>
        <p:nvSpPr>
          <p:cNvPr id="6" name="TextBox 5">
            <a:extLst>
              <a:ext uri="{FF2B5EF4-FFF2-40B4-BE49-F238E27FC236}">
                <a16:creationId xmlns:a16="http://schemas.microsoft.com/office/drawing/2014/main" id="{786C6832-6CBE-7F4C-94F1-5EA10B564648}"/>
              </a:ext>
            </a:extLst>
          </p:cNvPr>
          <p:cNvSpPr txBox="1"/>
          <p:nvPr/>
        </p:nvSpPr>
        <p:spPr>
          <a:xfrm>
            <a:off x="435935" y="5081082"/>
            <a:ext cx="8728672" cy="2042867"/>
          </a:xfrm>
          <a:prstGeom prst="rect">
            <a:avLst/>
          </a:prstGeom>
          <a:noFill/>
        </p:spPr>
        <p:txBody>
          <a:bodyPr wrap="none" rtlCol="0">
            <a:spAutoFit/>
          </a:bodyPr>
          <a:lstStyle/>
          <a:p>
            <a:pPr>
              <a:lnSpc>
                <a:spcPct val="150000"/>
              </a:lnSpc>
            </a:pPr>
            <a:r>
              <a:rPr lang="en-JP" dirty="0"/>
              <a:t>注意：</a:t>
            </a:r>
          </a:p>
          <a:p>
            <a:pPr>
              <a:lnSpc>
                <a:spcPct val="150000"/>
              </a:lnSpc>
            </a:pPr>
            <a:r>
              <a:rPr lang="en-JP" dirty="0"/>
              <a:t>alias template は、テンプレートの特殊化はできない。</a:t>
            </a:r>
          </a:p>
          <a:p>
            <a:pPr>
              <a:lnSpc>
                <a:spcPct val="150000"/>
              </a:lnSpc>
            </a:pPr>
            <a:r>
              <a:rPr lang="en-JP"/>
              <a:t>class templateの特殊化で実現できるため、こっちはできないようにしたとのこと</a:t>
            </a:r>
            <a:endParaRPr lang="en-JP" dirty="0"/>
          </a:p>
          <a:p>
            <a:pPr>
              <a:lnSpc>
                <a:spcPct val="150000"/>
              </a:lnSpc>
            </a:pPr>
            <a:r>
              <a:rPr lang="en-US" sz="1400" dirty="0">
                <a:hlinkClick r:id="rId4"/>
              </a:rPr>
              <a:t>https://meryngii.hatenablog.com/entry/20111226/1324901321</a:t>
            </a:r>
            <a:endParaRPr lang="en-US" sz="1400" dirty="0"/>
          </a:p>
          <a:p>
            <a:pPr>
              <a:lnSpc>
                <a:spcPct val="150000"/>
              </a:lnSpc>
            </a:pPr>
            <a:endParaRPr lang="en-JP" dirty="0"/>
          </a:p>
        </p:txBody>
      </p:sp>
    </p:spTree>
    <p:extLst>
      <p:ext uri="{BB962C8B-B14F-4D97-AF65-F5344CB8AC3E}">
        <p14:creationId xmlns:p14="http://schemas.microsoft.com/office/powerpoint/2010/main" val="57576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lang="ja-JP" altLang="en-US"/>
              <a:t>項目</a:t>
            </a:r>
            <a:r>
              <a:rPr lang="en-US" altLang="ja-JP" dirty="0"/>
              <a:t>9: TMP (Template Meta Programming)</a:t>
            </a:r>
            <a:endParaRPr kumimoji="1" lang="ja-JP" altLang="en-US" dirty="0"/>
          </a:p>
        </p:txBody>
      </p:sp>
      <p:sp>
        <p:nvSpPr>
          <p:cNvPr id="47" name="AutoShape 3"/>
          <p:cNvSpPr>
            <a:spLocks noChangeArrowheads="1"/>
          </p:cNvSpPr>
          <p:nvPr/>
        </p:nvSpPr>
        <p:spPr bwMode="auto">
          <a:xfrm>
            <a:off x="547076" y="1034223"/>
            <a:ext cx="8214151" cy="7402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50000"/>
              </a:lnSpc>
            </a:pPr>
            <a:r>
              <a:rPr lang="en-US" altLang="ja-JP" dirty="0">
                <a:latin typeface="+mn-ea"/>
                <a:cs typeface="メイリオ" pitchFamily="50" charset="-128"/>
              </a:rPr>
              <a:t>C++</a:t>
            </a:r>
            <a:r>
              <a:rPr lang="ja-JP" altLang="en-US">
                <a:latin typeface="+mn-ea"/>
                <a:cs typeface="メイリオ" pitchFamily="50" charset="-128"/>
              </a:rPr>
              <a:t>ではテンプレートを用いて、</a:t>
            </a:r>
            <a:endParaRPr lang="en-US" altLang="ja-JP" dirty="0">
              <a:latin typeface="+mn-ea"/>
              <a:cs typeface="メイリオ" pitchFamily="50" charset="-128"/>
            </a:endParaRPr>
          </a:p>
          <a:p>
            <a:pPr>
              <a:lnSpc>
                <a:spcPct val="150000"/>
              </a:lnSpc>
            </a:pPr>
            <a:r>
              <a:rPr lang="ja-JP" altLang="en-US">
                <a:latin typeface="+mn-ea"/>
                <a:cs typeface="メイリオ" pitchFamily="50" charset="-128"/>
              </a:rPr>
              <a:t>コンパイル時に実行されるプログラミングのこと。</a:t>
            </a:r>
            <a:endParaRPr lang="en-US" altLang="ja-JP" dirty="0">
              <a:latin typeface="+mn-ea"/>
              <a:cs typeface="メイリオ" pitchFamily="50" charset="-128"/>
            </a:endParaRPr>
          </a:p>
          <a:p>
            <a:pPr>
              <a:lnSpc>
                <a:spcPct val="150000"/>
              </a:lnSpc>
            </a:pPr>
            <a:endParaRPr lang="en-US" altLang="ja-JP" dirty="0">
              <a:latin typeface="+mn-ea"/>
              <a:cs typeface="メイリオ" pitchFamily="50" charset="-128"/>
            </a:endParaRPr>
          </a:p>
          <a:p>
            <a:pPr>
              <a:lnSpc>
                <a:spcPct val="150000"/>
              </a:lnSpc>
            </a:pPr>
            <a:r>
              <a:rPr lang="ja-JP" altLang="en-US" u="sng">
                <a:latin typeface="+mn-ea"/>
                <a:cs typeface="メイリオ" pitchFamily="50" charset="-128"/>
              </a:rPr>
              <a:t>利点</a:t>
            </a:r>
            <a:endParaRPr lang="en-US" altLang="ja-JP" u="sng" dirty="0">
              <a:latin typeface="+mn-ea"/>
              <a:cs typeface="メイリオ" pitchFamily="50" charset="-128"/>
            </a:endParaRPr>
          </a:p>
          <a:p>
            <a:pPr marL="285750" indent="-285750">
              <a:lnSpc>
                <a:spcPct val="150000"/>
              </a:lnSpc>
              <a:buFont typeface="Arial" panose="020B0604020202020204" pitchFamily="34" charset="0"/>
              <a:buChar char="•"/>
            </a:pPr>
            <a:r>
              <a:rPr lang="ja-JP" altLang="en-US">
                <a:latin typeface="+mn-ea"/>
                <a:cs typeface="メイリオ" pitchFamily="50" charset="-128"/>
              </a:rPr>
              <a:t>時間のかかる処理をコンパイル時に済ませてしまう</a:t>
            </a:r>
            <a:endParaRPr lang="en-US" altLang="ja-JP" dirty="0">
              <a:latin typeface="+mn-ea"/>
              <a:cs typeface="メイリオ" pitchFamily="50" charset="-128"/>
            </a:endParaRPr>
          </a:p>
          <a:p>
            <a:pPr marL="742950" lvl="1" indent="-285750">
              <a:lnSpc>
                <a:spcPct val="150000"/>
              </a:lnSpc>
              <a:buFont typeface="Arial" panose="020B0604020202020204" pitchFamily="34" charset="0"/>
              <a:buChar char="•"/>
            </a:pPr>
            <a:r>
              <a:rPr lang="en-US" altLang="ja-JP" dirty="0">
                <a:latin typeface="+mn-ea"/>
                <a:cs typeface="メイリオ" pitchFamily="50" charset="-128"/>
              </a:rPr>
              <a:t>TMP</a:t>
            </a:r>
            <a:r>
              <a:rPr lang="ja-JP" altLang="en-US">
                <a:latin typeface="+mn-ea"/>
                <a:cs typeface="メイリオ" pitchFamily="50" charset="-128"/>
              </a:rPr>
              <a:t>はチューリング完全！</a:t>
            </a:r>
            <a:r>
              <a:rPr lang="en-US" altLang="ja-JP" dirty="0">
                <a:latin typeface="+mn-ea"/>
                <a:cs typeface="メイリオ" pitchFamily="50" charset="-128"/>
              </a:rPr>
              <a:t> (</a:t>
            </a:r>
            <a:r>
              <a:rPr lang="ja-JP" altLang="en-US">
                <a:latin typeface="+mn-ea"/>
                <a:cs typeface="メイリオ" pitchFamily="50" charset="-128"/>
              </a:rPr>
              <a:t>なんでもできる）</a:t>
            </a:r>
            <a:endParaRPr lang="en-US" altLang="ja-JP" dirty="0">
              <a:latin typeface="+mn-ea"/>
              <a:cs typeface="メイリオ" pitchFamily="50" charset="-128"/>
            </a:endParaRPr>
          </a:p>
          <a:p>
            <a:pPr lvl="1">
              <a:lnSpc>
                <a:spcPct val="150000"/>
              </a:lnSpc>
            </a:pPr>
            <a:endParaRPr lang="en-US" altLang="ja-JP" dirty="0">
              <a:latin typeface="+mn-ea"/>
              <a:cs typeface="メイリオ" pitchFamily="50" charset="-128"/>
            </a:endParaRPr>
          </a:p>
          <a:p>
            <a:pPr marL="285750" indent="-285750">
              <a:lnSpc>
                <a:spcPct val="150000"/>
              </a:lnSpc>
              <a:buFont typeface="Arial" panose="020B0604020202020204" pitchFamily="34" charset="0"/>
              <a:buChar char="•"/>
            </a:pPr>
            <a:r>
              <a:rPr lang="ja-JP" altLang="en-US">
                <a:latin typeface="+mn-ea"/>
                <a:cs typeface="メイリオ" pitchFamily="50" charset="-128"/>
              </a:rPr>
              <a:t>ジェネリックプログラミング</a:t>
            </a:r>
            <a:endParaRPr lang="en-US" altLang="ja-JP" dirty="0">
              <a:latin typeface="+mn-ea"/>
              <a:cs typeface="メイリオ" pitchFamily="50" charset="-128"/>
            </a:endParaRPr>
          </a:p>
          <a:p>
            <a:pPr marL="742950" lvl="1" indent="-285750">
              <a:lnSpc>
                <a:spcPct val="150000"/>
              </a:lnSpc>
              <a:buFont typeface="Arial" panose="020B0604020202020204" pitchFamily="34" charset="0"/>
              <a:buChar char="•"/>
            </a:pPr>
            <a:r>
              <a:rPr lang="ja-JP" altLang="en-US">
                <a:latin typeface="+mn-ea"/>
                <a:cs typeface="メイリオ" pitchFamily="50" charset="-128"/>
              </a:rPr>
              <a:t>型に依存しないプログラミング</a:t>
            </a:r>
            <a:endParaRPr lang="en-US" altLang="ja-JP" dirty="0">
              <a:latin typeface="+mn-ea"/>
              <a:cs typeface="メイリオ" pitchFamily="50" charset="-128"/>
            </a:endParaRPr>
          </a:p>
          <a:p>
            <a:pPr marL="742950" lvl="1" indent="-285750">
              <a:lnSpc>
                <a:spcPct val="150000"/>
              </a:lnSpc>
              <a:buFont typeface="Arial" panose="020B0604020202020204" pitchFamily="34" charset="0"/>
              <a:buChar char="•"/>
            </a:pPr>
            <a:r>
              <a:rPr lang="en-US" altLang="ja-JP" dirty="0">
                <a:latin typeface="+mn-ea"/>
                <a:cs typeface="メイリオ" pitchFamily="50" charset="-128"/>
              </a:rPr>
              <a:t>&lt;</a:t>
            </a:r>
            <a:r>
              <a:rPr lang="en-US" altLang="ja-JP" dirty="0" err="1">
                <a:latin typeface="+mn-ea"/>
                <a:cs typeface="メイリオ" pitchFamily="50" charset="-128"/>
              </a:rPr>
              <a:t>type_traits</a:t>
            </a:r>
            <a:r>
              <a:rPr lang="en-US" altLang="ja-JP" dirty="0">
                <a:latin typeface="+mn-ea"/>
                <a:cs typeface="メイリオ" pitchFamily="50" charset="-128"/>
              </a:rPr>
              <a:t>&gt; (</a:t>
            </a:r>
            <a:r>
              <a:rPr lang="ja-JP" altLang="en-US">
                <a:latin typeface="+mn-ea"/>
                <a:cs typeface="メイリオ" pitchFamily="50" charset="-128"/>
              </a:rPr>
              <a:t>型特性</a:t>
            </a:r>
            <a:r>
              <a:rPr lang="en-US" altLang="ja-JP" dirty="0">
                <a:latin typeface="+mn-ea"/>
                <a:cs typeface="メイリオ" pitchFamily="50" charset="-128"/>
              </a:rPr>
              <a:t>) </a:t>
            </a:r>
            <a:r>
              <a:rPr lang="ja-JP" altLang="en-US">
                <a:latin typeface="+mn-ea"/>
                <a:cs typeface="メイリオ" pitchFamily="50" charset="-128"/>
              </a:rPr>
              <a:t>はそれを実現するために用意されたも</a:t>
            </a:r>
            <a:endParaRPr lang="en-US" altLang="ja-JP" dirty="0">
              <a:latin typeface="+mn-ea"/>
              <a:cs typeface="メイリオ" pitchFamily="50" charset="-128"/>
            </a:endParaRPr>
          </a:p>
          <a:p>
            <a:pPr marL="1200150" lvl="2" indent="-285750">
              <a:lnSpc>
                <a:spcPct val="150000"/>
              </a:lnSpc>
              <a:buFont typeface="Arial" panose="020B0604020202020204" pitchFamily="34" charset="0"/>
              <a:buChar char="•"/>
            </a:pPr>
            <a:r>
              <a:rPr lang="en-US" altLang="ja-JP" dirty="0">
                <a:latin typeface="+mn-ea"/>
                <a:cs typeface="メイリオ" pitchFamily="50" charset="-128"/>
              </a:rPr>
              <a:t>C++14 </a:t>
            </a:r>
            <a:r>
              <a:rPr lang="ja-JP" altLang="en-US">
                <a:latin typeface="+mn-ea"/>
                <a:cs typeface="メイリオ" pitchFamily="50" charset="-128"/>
              </a:rPr>
              <a:t>では、</a:t>
            </a:r>
            <a:endParaRPr lang="en-US" altLang="ja-JP" dirty="0">
              <a:latin typeface="+mn-ea"/>
              <a:cs typeface="メイリオ" pitchFamily="50" charset="-128"/>
            </a:endParaRPr>
          </a:p>
          <a:p>
            <a:pPr lvl="2">
              <a:lnSpc>
                <a:spcPct val="150000"/>
              </a:lnSpc>
            </a:pPr>
            <a:r>
              <a:rPr lang="en-US" altLang="ja-JP" dirty="0">
                <a:latin typeface="+mn-ea"/>
                <a:cs typeface="メイリオ" pitchFamily="50" charset="-128"/>
              </a:rPr>
              <a:t>    </a:t>
            </a:r>
            <a:r>
              <a:rPr lang="ja-JP" altLang="en-US">
                <a:latin typeface="+mn-ea"/>
                <a:cs typeface="メイリオ" pitchFamily="50" charset="-128"/>
              </a:rPr>
              <a:t>型変換特性のすべてをエイリアステンプレートとして実装している</a:t>
            </a:r>
            <a:endParaRPr lang="en-US" altLang="ja-JP" dirty="0"/>
          </a:p>
          <a:p>
            <a:pPr marL="1200150" lvl="2"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r>
              <a:rPr lang="en-US" altLang="ja-JP" dirty="0">
                <a:latin typeface="+mn-ea"/>
                <a:cs typeface="メイリオ" pitchFamily="50" charset="-128"/>
              </a:rPr>
              <a:t>	</a:t>
            </a:r>
          </a:p>
          <a:p>
            <a:pPr marL="285750"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254968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pPr>
              <a:lnSpc>
                <a:spcPct val="150000"/>
              </a:lnSpc>
            </a:pPr>
            <a:r>
              <a:rPr lang="ja-JP" altLang="en-US"/>
              <a:t>項目</a:t>
            </a:r>
            <a:r>
              <a:rPr lang="en-US" altLang="ja-JP" dirty="0"/>
              <a:t>9: TMP </a:t>
            </a:r>
            <a:r>
              <a:rPr lang="ja-JP" altLang="en-US"/>
              <a:t>例①</a:t>
            </a:r>
            <a:r>
              <a:rPr lang="en-US" altLang="ja-JP" dirty="0"/>
              <a:t> </a:t>
            </a:r>
            <a:r>
              <a:rPr lang="ja-JP" altLang="en-US">
                <a:latin typeface="+mn-ea"/>
              </a:rPr>
              <a:t>階乗のコンパイル時計算</a:t>
            </a:r>
            <a:endParaRPr kumimoji="1" lang="ja-JP" altLang="en-US" dirty="0"/>
          </a:p>
        </p:txBody>
      </p:sp>
      <p:pic>
        <p:nvPicPr>
          <p:cNvPr id="2" name="Picture 1">
            <a:extLst>
              <a:ext uri="{FF2B5EF4-FFF2-40B4-BE49-F238E27FC236}">
                <a16:creationId xmlns:a16="http://schemas.microsoft.com/office/drawing/2014/main" id="{66E9ADF5-4FBB-7246-92CD-6D01B3783167}"/>
              </a:ext>
            </a:extLst>
          </p:cNvPr>
          <p:cNvPicPr>
            <a:picLocks noChangeAspect="1"/>
          </p:cNvPicPr>
          <p:nvPr/>
        </p:nvPicPr>
        <p:blipFill>
          <a:blip r:embed="rId3"/>
          <a:stretch>
            <a:fillRect/>
          </a:stretch>
        </p:blipFill>
        <p:spPr>
          <a:xfrm>
            <a:off x="1949450" y="1034223"/>
            <a:ext cx="5245100" cy="5207000"/>
          </a:xfrm>
          <a:prstGeom prst="rect">
            <a:avLst/>
          </a:prstGeom>
        </p:spPr>
      </p:pic>
      <p:sp>
        <p:nvSpPr>
          <p:cNvPr id="5" name="AutoShape 3">
            <a:extLst>
              <a:ext uri="{FF2B5EF4-FFF2-40B4-BE49-F238E27FC236}">
                <a16:creationId xmlns:a16="http://schemas.microsoft.com/office/drawing/2014/main" id="{1492397D-A9B3-4949-8AA3-699DB0F65C22}"/>
              </a:ext>
            </a:extLst>
          </p:cNvPr>
          <p:cNvSpPr>
            <a:spLocks noChangeArrowheads="1"/>
          </p:cNvSpPr>
          <p:nvPr/>
        </p:nvSpPr>
        <p:spPr bwMode="auto">
          <a:xfrm>
            <a:off x="547076" y="1034223"/>
            <a:ext cx="8214151" cy="116955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50" indent="-285750">
              <a:lnSpc>
                <a:spcPct val="150000"/>
              </a:lnSpc>
              <a:buFont typeface="Arial" panose="020B0604020202020204" pitchFamily="34" charset="0"/>
              <a:buChar char="•"/>
            </a:pPr>
            <a:endParaRPr lang="en-US" altLang="ja-JP">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374355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pPr>
              <a:lnSpc>
                <a:spcPct val="150000"/>
              </a:lnSpc>
            </a:pPr>
            <a:r>
              <a:rPr lang="ja-JP" altLang="en-US"/>
              <a:t>項目</a:t>
            </a:r>
            <a:r>
              <a:rPr lang="en-US" altLang="ja-JP" dirty="0"/>
              <a:t>9: TMP </a:t>
            </a:r>
            <a:r>
              <a:rPr lang="ja-JP" altLang="en-US"/>
              <a:t>例②</a:t>
            </a:r>
            <a:r>
              <a:rPr lang="en-US" altLang="ja-JP" dirty="0"/>
              <a:t> </a:t>
            </a:r>
            <a:r>
              <a:rPr lang="ja-JP" altLang="en-US"/>
              <a:t>ジェネリックプログラミング</a:t>
            </a:r>
            <a:endParaRPr kumimoji="1" lang="ja-JP" altLang="en-US" dirty="0"/>
          </a:p>
        </p:txBody>
      </p:sp>
      <p:sp>
        <p:nvSpPr>
          <p:cNvPr id="5" name="AutoShape 3">
            <a:extLst>
              <a:ext uri="{FF2B5EF4-FFF2-40B4-BE49-F238E27FC236}">
                <a16:creationId xmlns:a16="http://schemas.microsoft.com/office/drawing/2014/main" id="{1492397D-A9B3-4949-8AA3-699DB0F65C22}"/>
              </a:ext>
            </a:extLst>
          </p:cNvPr>
          <p:cNvSpPr>
            <a:spLocks noChangeArrowheads="1"/>
          </p:cNvSpPr>
          <p:nvPr/>
        </p:nvSpPr>
        <p:spPr bwMode="auto">
          <a:xfrm>
            <a:off x="547076" y="1034223"/>
            <a:ext cx="8214151" cy="116955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50"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pic>
        <p:nvPicPr>
          <p:cNvPr id="3" name="Picture 2">
            <a:extLst>
              <a:ext uri="{FF2B5EF4-FFF2-40B4-BE49-F238E27FC236}">
                <a16:creationId xmlns:a16="http://schemas.microsoft.com/office/drawing/2014/main" id="{1763A48A-F0FC-E948-ADAC-91867D414AD8}"/>
              </a:ext>
            </a:extLst>
          </p:cNvPr>
          <p:cNvPicPr>
            <a:picLocks noChangeAspect="1"/>
          </p:cNvPicPr>
          <p:nvPr/>
        </p:nvPicPr>
        <p:blipFill>
          <a:blip r:embed="rId3"/>
          <a:stretch>
            <a:fillRect/>
          </a:stretch>
        </p:blipFill>
        <p:spPr>
          <a:xfrm>
            <a:off x="1036009" y="906633"/>
            <a:ext cx="6515100" cy="4178300"/>
          </a:xfrm>
          <a:prstGeom prst="rect">
            <a:avLst/>
          </a:prstGeom>
        </p:spPr>
      </p:pic>
      <p:sp>
        <p:nvSpPr>
          <p:cNvPr id="6" name="TextBox 5">
            <a:extLst>
              <a:ext uri="{FF2B5EF4-FFF2-40B4-BE49-F238E27FC236}">
                <a16:creationId xmlns:a16="http://schemas.microsoft.com/office/drawing/2014/main" id="{506AC16F-F82F-0644-914E-59F391497C6A}"/>
              </a:ext>
            </a:extLst>
          </p:cNvPr>
          <p:cNvSpPr txBox="1"/>
          <p:nvPr/>
        </p:nvSpPr>
        <p:spPr>
          <a:xfrm>
            <a:off x="1378245" y="5228036"/>
            <a:ext cx="5830629" cy="1477328"/>
          </a:xfrm>
          <a:prstGeom prst="rect">
            <a:avLst/>
          </a:prstGeom>
          <a:noFill/>
        </p:spPr>
        <p:txBody>
          <a:bodyPr wrap="square" rtlCol="0">
            <a:spAutoFit/>
          </a:bodyPr>
          <a:lstStyle/>
          <a:p>
            <a:r>
              <a:rPr lang="en-JP" dirty="0"/>
              <a:t>項目10の内容</a:t>
            </a:r>
          </a:p>
          <a:p>
            <a:r>
              <a:rPr lang="en-JP" dirty="0"/>
              <a:t>型Eにどんなenumが来ても、配列のindexとして使えるようにキャストして返してくれる。</a:t>
            </a:r>
          </a:p>
          <a:p>
            <a:endParaRPr lang="en-JP" dirty="0"/>
          </a:p>
          <a:p>
            <a:r>
              <a:rPr lang="en-JP" dirty="0"/>
              <a:t>enumごとに定義しなくて良いのが利点</a:t>
            </a:r>
          </a:p>
        </p:txBody>
      </p:sp>
    </p:spTree>
    <p:extLst>
      <p:ext uri="{BB962C8B-B14F-4D97-AF65-F5344CB8AC3E}">
        <p14:creationId xmlns:p14="http://schemas.microsoft.com/office/powerpoint/2010/main" val="341608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pPr>
              <a:lnSpc>
                <a:spcPct val="150000"/>
              </a:lnSpc>
            </a:pPr>
            <a:r>
              <a:rPr lang="ja-JP" altLang="en-US"/>
              <a:t>項目</a:t>
            </a:r>
            <a:r>
              <a:rPr lang="en-US" altLang="ja-JP" dirty="0"/>
              <a:t>9: TMP </a:t>
            </a:r>
            <a:r>
              <a:rPr lang="ja-JP" altLang="en-US"/>
              <a:t>例②</a:t>
            </a:r>
            <a:r>
              <a:rPr lang="en-US" altLang="ja-JP" dirty="0"/>
              <a:t> </a:t>
            </a:r>
            <a:r>
              <a:rPr lang="ja-JP" altLang="en-US"/>
              <a:t>ジェネリックプログラミング</a:t>
            </a:r>
            <a:endParaRPr kumimoji="1" lang="ja-JP" altLang="en-US" dirty="0"/>
          </a:p>
        </p:txBody>
      </p:sp>
      <p:sp>
        <p:nvSpPr>
          <p:cNvPr id="5" name="AutoShape 3">
            <a:extLst>
              <a:ext uri="{FF2B5EF4-FFF2-40B4-BE49-F238E27FC236}">
                <a16:creationId xmlns:a16="http://schemas.microsoft.com/office/drawing/2014/main" id="{1492397D-A9B3-4949-8AA3-699DB0F65C22}"/>
              </a:ext>
            </a:extLst>
          </p:cNvPr>
          <p:cNvSpPr>
            <a:spLocks noChangeArrowheads="1"/>
          </p:cNvSpPr>
          <p:nvPr/>
        </p:nvSpPr>
        <p:spPr bwMode="auto">
          <a:xfrm>
            <a:off x="547076" y="1034223"/>
            <a:ext cx="8214151" cy="116955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50"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sp>
        <p:nvSpPr>
          <p:cNvPr id="6" name="TextBox 5">
            <a:extLst>
              <a:ext uri="{FF2B5EF4-FFF2-40B4-BE49-F238E27FC236}">
                <a16:creationId xmlns:a16="http://schemas.microsoft.com/office/drawing/2014/main" id="{506AC16F-F82F-0644-914E-59F391497C6A}"/>
              </a:ext>
            </a:extLst>
          </p:cNvPr>
          <p:cNvSpPr txBox="1"/>
          <p:nvPr/>
        </p:nvSpPr>
        <p:spPr>
          <a:xfrm>
            <a:off x="1027962" y="5811067"/>
            <a:ext cx="5830629" cy="923330"/>
          </a:xfrm>
          <a:prstGeom prst="rect">
            <a:avLst/>
          </a:prstGeom>
          <a:noFill/>
        </p:spPr>
        <p:txBody>
          <a:bodyPr wrap="square" rtlCol="0">
            <a:spAutoFit/>
          </a:bodyPr>
          <a:lstStyle/>
          <a:p>
            <a:r>
              <a:rPr lang="en-JP" dirty="0"/>
              <a:t>ちなみに、3とかいれると、</a:t>
            </a:r>
          </a:p>
          <a:p>
            <a:r>
              <a:rPr lang="en-JP" dirty="0"/>
              <a:t>intにはunderlying_typeは対応してないよとちゃんと怒ってくれる</a:t>
            </a:r>
          </a:p>
        </p:txBody>
      </p:sp>
      <p:pic>
        <p:nvPicPr>
          <p:cNvPr id="8" name="Picture 7">
            <a:extLst>
              <a:ext uri="{FF2B5EF4-FFF2-40B4-BE49-F238E27FC236}">
                <a16:creationId xmlns:a16="http://schemas.microsoft.com/office/drawing/2014/main" id="{165420AA-FF06-9143-BD69-6DC56393BDBA}"/>
              </a:ext>
            </a:extLst>
          </p:cNvPr>
          <p:cNvPicPr>
            <a:picLocks noChangeAspect="1"/>
          </p:cNvPicPr>
          <p:nvPr/>
        </p:nvPicPr>
        <p:blipFill>
          <a:blip r:embed="rId3"/>
          <a:stretch>
            <a:fillRect/>
          </a:stretch>
        </p:blipFill>
        <p:spPr>
          <a:xfrm>
            <a:off x="1027962" y="4425404"/>
            <a:ext cx="6648745" cy="1124242"/>
          </a:xfrm>
          <a:prstGeom prst="rect">
            <a:avLst/>
          </a:prstGeom>
        </p:spPr>
      </p:pic>
      <p:pic>
        <p:nvPicPr>
          <p:cNvPr id="10" name="Picture 9">
            <a:extLst>
              <a:ext uri="{FF2B5EF4-FFF2-40B4-BE49-F238E27FC236}">
                <a16:creationId xmlns:a16="http://schemas.microsoft.com/office/drawing/2014/main" id="{FD9F85C3-422F-BD44-95F1-1DCED467F8F8}"/>
              </a:ext>
            </a:extLst>
          </p:cNvPr>
          <p:cNvPicPr>
            <a:picLocks noChangeAspect="1"/>
          </p:cNvPicPr>
          <p:nvPr/>
        </p:nvPicPr>
        <p:blipFill>
          <a:blip r:embed="rId4"/>
          <a:stretch>
            <a:fillRect/>
          </a:stretch>
        </p:blipFill>
        <p:spPr>
          <a:xfrm>
            <a:off x="1027962" y="898746"/>
            <a:ext cx="6769100" cy="3314700"/>
          </a:xfrm>
          <a:prstGeom prst="rect">
            <a:avLst/>
          </a:prstGeom>
        </p:spPr>
      </p:pic>
    </p:spTree>
    <p:extLst>
      <p:ext uri="{BB962C8B-B14F-4D97-AF65-F5344CB8AC3E}">
        <p14:creationId xmlns:p14="http://schemas.microsoft.com/office/powerpoint/2010/main" val="345517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16F-A627-0540-9B87-014BD4972D4D}"/>
              </a:ext>
            </a:extLst>
          </p:cNvPr>
          <p:cNvSpPr>
            <a:spLocks noGrp="1"/>
          </p:cNvSpPr>
          <p:nvPr>
            <p:ph type="title"/>
          </p:nvPr>
        </p:nvSpPr>
        <p:spPr/>
        <p:txBody>
          <a:bodyPr/>
          <a:lstStyle/>
          <a:p>
            <a:r>
              <a:rPr lang="ja-JP" altLang="en-US"/>
              <a:t>項目</a:t>
            </a:r>
            <a:r>
              <a:rPr lang="en-US" altLang="ja-JP" dirty="0"/>
              <a:t>10: </a:t>
            </a:r>
            <a:r>
              <a:rPr lang="en-US" dirty="0" err="1"/>
              <a:t>enum</a:t>
            </a:r>
            <a:r>
              <a:rPr lang="en-US" dirty="0"/>
              <a:t> </a:t>
            </a:r>
            <a:r>
              <a:rPr lang="ja-JP" altLang="en-US"/>
              <a:t>にはスコープを設ける</a:t>
            </a:r>
            <a:endParaRPr lang="en-JP" dirty="0"/>
          </a:p>
        </p:txBody>
      </p:sp>
      <p:sp>
        <p:nvSpPr>
          <p:cNvPr id="5" name="AutoShape 3">
            <a:extLst>
              <a:ext uri="{FF2B5EF4-FFF2-40B4-BE49-F238E27FC236}">
                <a16:creationId xmlns:a16="http://schemas.microsoft.com/office/drawing/2014/main" id="{51320516-A43A-4B45-AE01-C74EC8872FE3}"/>
              </a:ext>
            </a:extLst>
          </p:cNvPr>
          <p:cNvSpPr>
            <a:spLocks noChangeArrowheads="1"/>
          </p:cNvSpPr>
          <p:nvPr/>
        </p:nvSpPr>
        <p:spPr bwMode="auto">
          <a:xfrm>
            <a:off x="547077" y="1034223"/>
            <a:ext cx="8501230" cy="407803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50000"/>
              </a:lnSpc>
            </a:pPr>
            <a:r>
              <a:rPr lang="ja-JP" altLang="en-US"/>
              <a:t>列挙子名が </a:t>
            </a:r>
            <a:r>
              <a:rPr lang="en-US" altLang="ja-JP" dirty="0" err="1"/>
              <a:t>enum</a:t>
            </a:r>
            <a:r>
              <a:rPr lang="en-US" altLang="ja-JP" dirty="0"/>
              <a:t> </a:t>
            </a:r>
            <a:r>
              <a:rPr lang="ja-JP" altLang="en-US"/>
              <a:t>を定義したスコープに漏れ出すことから、</a:t>
            </a:r>
            <a:endParaRPr lang="en-US" altLang="ja-JP" dirty="0"/>
          </a:p>
          <a:p>
            <a:pPr>
              <a:lnSpc>
                <a:spcPct val="150000"/>
              </a:lnSpc>
            </a:pPr>
            <a:r>
              <a:rPr lang="en-US" altLang="ja-JP" dirty="0"/>
              <a:t>C++98 </a:t>
            </a:r>
            <a:r>
              <a:rPr lang="ja-JP" altLang="en-US"/>
              <a:t>の </a:t>
            </a:r>
            <a:r>
              <a:rPr lang="en-US" altLang="ja-JP" dirty="0" err="1"/>
              <a:t>enum</a:t>
            </a:r>
            <a:r>
              <a:rPr lang="en-US" altLang="ja-JP" dirty="0"/>
              <a:t> </a:t>
            </a:r>
            <a:r>
              <a:rPr lang="ja-JP" altLang="en-US"/>
              <a:t>を </a:t>
            </a:r>
            <a:r>
              <a:rPr lang="en-US" altLang="ja-JP" dirty="0" err="1"/>
              <a:t>unscoped</a:t>
            </a:r>
            <a:r>
              <a:rPr lang="en-US" altLang="ja-JP" dirty="0"/>
              <a:t> </a:t>
            </a:r>
            <a:r>
              <a:rPr lang="en-US" altLang="ja-JP" dirty="0" err="1"/>
              <a:t>enum</a:t>
            </a:r>
            <a:r>
              <a:rPr lang="en-US" altLang="ja-JP" dirty="0"/>
              <a:t> </a:t>
            </a:r>
            <a:r>
              <a:rPr lang="ja-JP" altLang="en-US"/>
              <a:t>と呼ぶ。</a:t>
            </a:r>
          </a:p>
          <a:p>
            <a:pPr>
              <a:lnSpc>
                <a:spcPct val="150000"/>
              </a:lnSpc>
            </a:pPr>
            <a:endParaRPr lang="en-US" altLang="ja-JP" dirty="0"/>
          </a:p>
          <a:p>
            <a:pPr>
              <a:lnSpc>
                <a:spcPct val="150000"/>
              </a:lnSpc>
            </a:pPr>
            <a:r>
              <a:rPr lang="ja-JP" altLang="en-US"/>
              <a:t>→　</a:t>
            </a:r>
            <a:r>
              <a:rPr lang="en-US" altLang="ja-JP" dirty="0"/>
              <a:t>C++11</a:t>
            </a:r>
            <a:r>
              <a:rPr lang="ja-JP" altLang="en-US"/>
              <a:t>で、</a:t>
            </a:r>
            <a:r>
              <a:rPr lang="en-US" altLang="ja-JP" dirty="0"/>
              <a:t>scoped </a:t>
            </a:r>
            <a:r>
              <a:rPr lang="en-US" altLang="ja-JP" dirty="0" err="1"/>
              <a:t>enum</a:t>
            </a:r>
            <a:r>
              <a:rPr lang="en-US" altLang="ja-JP" dirty="0"/>
              <a:t> (</a:t>
            </a:r>
            <a:r>
              <a:rPr lang="en-US" altLang="ja-JP" dirty="0" err="1"/>
              <a:t>enum</a:t>
            </a:r>
            <a:r>
              <a:rPr lang="en-US" altLang="ja-JP" dirty="0"/>
              <a:t> class) </a:t>
            </a:r>
            <a:r>
              <a:rPr lang="ja-JP" altLang="en-US"/>
              <a:t>を導入</a:t>
            </a:r>
            <a:br>
              <a:rPr lang="ja-JP" altLang="en-US"/>
            </a:br>
            <a:endParaRPr lang="en-US" altLang="ja-JP" dirty="0"/>
          </a:p>
          <a:p>
            <a:pPr marL="742950" lvl="1"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p>
          <a:p>
            <a:pPr marL="285750" indent="-285750">
              <a:lnSpc>
                <a:spcPct val="150000"/>
              </a:lnSpc>
              <a:buFont typeface="Arial" panose="020B0604020202020204" pitchFamily="34" charset="0"/>
              <a:buChar char="•"/>
            </a:pPr>
            <a:endParaRPr lang="en-US" altLang="ja-JP" dirty="0">
              <a:latin typeface="+mn-ea"/>
              <a:cs typeface="メイリオ" pitchFamily="50" charset="-128"/>
            </a:endParaRPr>
          </a:p>
          <a:p>
            <a:pPr>
              <a:lnSpc>
                <a:spcPct val="150000"/>
              </a:lnSpc>
            </a:pPr>
            <a:endParaRPr lang="en-US" altLang="ja-JP" b="1" dirty="0"/>
          </a:p>
          <a:p>
            <a:pPr>
              <a:lnSpc>
                <a:spcPct val="150000"/>
              </a:lnSpc>
            </a:pPr>
            <a:endParaRPr lang="ja-JP" altLang="en-US" sz="1600" dirty="0">
              <a:latin typeface="+mn-ea"/>
              <a:cs typeface="メイリオ" pitchFamily="50" charset="-128"/>
            </a:endParaRPr>
          </a:p>
        </p:txBody>
      </p:sp>
      <p:pic>
        <p:nvPicPr>
          <p:cNvPr id="3" name="Picture 2">
            <a:extLst>
              <a:ext uri="{FF2B5EF4-FFF2-40B4-BE49-F238E27FC236}">
                <a16:creationId xmlns:a16="http://schemas.microsoft.com/office/drawing/2014/main" id="{4A75FCD1-B4F6-F84F-A2F0-94B40C52B7D2}"/>
              </a:ext>
            </a:extLst>
          </p:cNvPr>
          <p:cNvPicPr>
            <a:picLocks noChangeAspect="1"/>
          </p:cNvPicPr>
          <p:nvPr/>
        </p:nvPicPr>
        <p:blipFill>
          <a:blip r:embed="rId2"/>
          <a:stretch>
            <a:fillRect/>
          </a:stretch>
        </p:blipFill>
        <p:spPr>
          <a:xfrm>
            <a:off x="877629" y="2954817"/>
            <a:ext cx="5937841" cy="2094859"/>
          </a:xfrm>
          <a:prstGeom prst="rect">
            <a:avLst/>
          </a:prstGeom>
        </p:spPr>
      </p:pic>
    </p:spTree>
    <p:extLst>
      <p:ext uri="{BB962C8B-B14F-4D97-AF65-F5344CB8AC3E}">
        <p14:creationId xmlns:p14="http://schemas.microsoft.com/office/powerpoint/2010/main" val="255867392"/>
      </p:ext>
    </p:extLst>
  </p:cSld>
  <p:clrMapOvr>
    <a:masterClrMapping/>
  </p:clrMapOvr>
</p:sld>
</file>

<file path=ppt/theme/theme1.xml><?xml version="1.0" encoding="utf-8"?>
<a:theme xmlns:a="http://schemas.openxmlformats.org/drawingml/2006/main" name="presentation-design-theme-blue">
  <a:themeElements>
    <a:clrScheme name="Presentation Design 2020">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design-theme-blue" id="{F7BCC3DC-ECB2-4090-AB84-E1FA0C86A5B7}" vid="{34E27B74-B59E-42B4-B952-498162B552C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presentation-design-theme-blue</Template>
  <TotalTime>6477</TotalTime>
  <Words>1429</Words>
  <Application>Microsoft Macintosh PowerPoint</Application>
  <PresentationFormat>On-screen Show (4:3)</PresentationFormat>
  <Paragraphs>264</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Meiryo</vt:lpstr>
      <vt:lpstr>Meiryo</vt:lpstr>
      <vt:lpstr>游ゴシック</vt:lpstr>
      <vt:lpstr>Arial</vt:lpstr>
      <vt:lpstr>presentation-design-theme-blue</vt:lpstr>
      <vt:lpstr>Effective Modern C++</vt:lpstr>
      <vt:lpstr>まとめ</vt:lpstr>
      <vt:lpstr>項目9: typedef よりもエイリアス宣言を優先する</vt:lpstr>
      <vt:lpstr>項目9: typedef よりもエイリアス宣言を優先する</vt:lpstr>
      <vt:lpstr>項目9: TMP (Template Meta Programming)</vt:lpstr>
      <vt:lpstr>項目9: TMP 例① 階乗のコンパイル時計算</vt:lpstr>
      <vt:lpstr>項目9: TMP 例② ジェネリックプログラミング</vt:lpstr>
      <vt:lpstr>項目9: TMP 例② ジェネリックプログラミング</vt:lpstr>
      <vt:lpstr>項目10: enum にはスコープを設ける</vt:lpstr>
      <vt:lpstr>項目10: enum にはスコープを設ける</vt:lpstr>
      <vt:lpstr>項目10: enum にはスコープを設ける 余談</vt:lpstr>
      <vt:lpstr>項目10: enum class のデメリットについて</vt:lpstr>
      <vt:lpstr>項目10: enum class 余談</vt:lpstr>
      <vt:lpstr>項目10: enumのベース型(サイズ)に関して</vt:lpstr>
      <vt:lpstr>項目11：private な未定義関数よりもdelete を優先する</vt:lpstr>
      <vt:lpstr>項目11：private な未定義関数よりもdelete を優先する</vt:lpstr>
      <vt:lpstr>項目12：オーバライドする関数はoverride と宣言する</vt:lpstr>
      <vt:lpstr>項目12：オーバライドする関数はoverride と宣言する</vt:lpstr>
      <vt:lpstr>項目12：メンバ関数の参照修飾子</vt:lpstr>
      <vt:lpstr>項目13： iterator よりもconst_iterator を優先する</vt:lpstr>
      <vt:lpstr>まとめ</vt:lpstr>
      <vt:lpstr>参考資料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C++</dc:title>
  <dc:creator>藤原 馨 (1542.8929) Kaoru Fujiwara</dc:creator>
  <cp:lastModifiedBy>Keisuke Fukuta</cp:lastModifiedBy>
  <cp:revision>543</cp:revision>
  <dcterms:created xsi:type="dcterms:W3CDTF">2021-01-18T07:20:20Z</dcterms:created>
  <dcterms:modified xsi:type="dcterms:W3CDTF">2021-09-15T13:11:54Z</dcterms:modified>
</cp:coreProperties>
</file>