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670" r:id="rId2"/>
    <p:sldId id="257" r:id="rId3"/>
    <p:sldId id="1511" r:id="rId4"/>
    <p:sldId id="1510" r:id="rId5"/>
    <p:sldId id="1512" r:id="rId6"/>
    <p:sldId id="1514" r:id="rId7"/>
    <p:sldId id="1513" r:id="rId8"/>
    <p:sldId id="1515" r:id="rId9"/>
    <p:sldId id="1516" r:id="rId10"/>
    <p:sldId id="1521" r:id="rId11"/>
    <p:sldId id="1520" r:id="rId12"/>
    <p:sldId id="1523" r:id="rId13"/>
    <p:sldId id="1527" r:id="rId14"/>
    <p:sldId id="1524" r:id="rId15"/>
    <p:sldId id="1525" r:id="rId16"/>
    <p:sldId id="1526" r:id="rId17"/>
    <p:sldId id="145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C8DE-E6CD-4F4E-A28E-678DBEF56B79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F74B9-9AB2-4142-B416-B534E9B7E5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1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07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77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426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35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08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74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20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97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82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85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12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7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49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29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4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0277" y="3104964"/>
            <a:ext cx="7643446" cy="609398"/>
          </a:xfrm>
        </p:spPr>
        <p:txBody>
          <a:bodyPr wrap="square">
            <a:spAutoFit/>
          </a:bodyPr>
          <a:lstStyle>
            <a:lvl1pPr algn="ctr">
              <a:lnSpc>
                <a:spcPct val="110000"/>
              </a:lnSpc>
              <a:defRPr sz="36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174673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772F53-63A5-4543-BF7E-D58B4F6DF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74673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0"/>
            <a:ext cx="174673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179938" y="1051200"/>
            <a:ext cx="6213785" cy="396044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8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 sz="24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AD0C9D1-4EA2-4216-B8C1-B8C89D2E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</p:spTree>
    <p:extLst>
      <p:ext uri="{BB962C8B-B14F-4D97-AF65-F5344CB8AC3E}">
        <p14:creationId xmlns:p14="http://schemas.microsoft.com/office/powerpoint/2010/main" val="16496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 bwMode="auto">
          <a:xfrm>
            <a:off x="-1007" y="533"/>
            <a:ext cx="9144000" cy="656692"/>
          </a:xfrm>
          <a:prstGeom prst="roundRect">
            <a:avLst>
              <a:gd name="adj" fmla="val 0"/>
            </a:avLst>
          </a:prstGeom>
          <a:solidFill>
            <a:srgbClr val="777777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554"/>
              </a:spcAft>
            </a:pPr>
            <a:endParaRPr kumimoji="1" lang="ja-JP" altLang="en-US" sz="1477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6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384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xStyles>
    <p:titleStyle>
      <a:lvl1pPr algn="l" defTabSz="844083" rtl="0" eaLnBrk="1" latinLnBrk="0" hangingPunct="1">
        <a:lnSpc>
          <a:spcPct val="110000"/>
        </a:lnSpc>
        <a:spcBef>
          <a:spcPct val="0"/>
        </a:spcBef>
        <a:buNone/>
        <a:defRPr kumimoji="1" sz="2215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2160">
          <p15:clr>
            <a:srgbClr val="F26B43"/>
          </p15:clr>
        </p15:guide>
        <p15:guide id="14" pos="3120">
          <p15:clr>
            <a:srgbClr val="F26B43"/>
          </p15:clr>
        </p15:guide>
        <p15:guide id="15" pos="3301">
          <p15:clr>
            <a:srgbClr val="F26B43"/>
          </p15:clr>
        </p15:guide>
        <p15:guide id="16" pos="2939">
          <p15:clr>
            <a:srgbClr val="F26B43"/>
          </p15:clr>
        </p15:guide>
        <p15:guide id="17" pos="4095">
          <p15:clr>
            <a:srgbClr val="F26B43"/>
          </p15:clr>
        </p15:guide>
        <p15:guide id="18" pos="2145">
          <p15:clr>
            <a:srgbClr val="F26B43"/>
          </p15:clr>
        </p15:guide>
        <p15:guide id="19" orient="horz" pos="1185">
          <p15:clr>
            <a:srgbClr val="F26B43"/>
          </p15:clr>
        </p15:guide>
        <p15:guide id="20" orient="horz" pos="3135">
          <p15:clr>
            <a:srgbClr val="F26B43"/>
          </p15:clr>
        </p15:guide>
        <p15:guide id="21" pos="512">
          <p15:clr>
            <a:srgbClr val="F26B43"/>
          </p15:clr>
        </p15:guide>
        <p15:guide id="22" pos="5728">
          <p15:clr>
            <a:srgbClr val="F26B43"/>
          </p15:clr>
        </p15:guide>
        <p15:guide id="23" orient="horz" pos="414">
          <p15:clr>
            <a:srgbClr val="F26B43"/>
          </p15:clr>
        </p15:guide>
        <p15:guide id="24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tsujino/items/39c8bc23dcdc1f7b17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isocpp/CppCoreGuidelines" TargetMode="External"/><Relationship Id="rId4" Type="http://schemas.openxmlformats.org/officeDocument/2006/relationships/hyperlink" Target="https://github.com/herumi/emcj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51">
            <a:extLst>
              <a:ext uri="{FF2B5EF4-FFF2-40B4-BE49-F238E27FC236}">
                <a16:creationId xmlns:a16="http://schemas.microsoft.com/office/drawing/2014/main" id="{81019F8D-0C7E-5E41-AEB7-95811C48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7" y="2768879"/>
            <a:ext cx="7643446" cy="609398"/>
          </a:xfrm>
        </p:spPr>
        <p:txBody>
          <a:bodyPr/>
          <a:lstStyle/>
          <a:p>
            <a:pPr algn="l"/>
            <a:r>
              <a:rPr lang="en-US" altLang="ja-JP" dirty="0"/>
              <a:t>Effective Modern C++</a:t>
            </a:r>
            <a:endParaRPr lang="ja-JP" altLang="en-US" dirty="0"/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A6E47CA2-D7F9-0547-8B2B-4FA5D3A9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47" y="3546259"/>
            <a:ext cx="3954901" cy="4524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Aft>
                <a:spcPts val="1108"/>
              </a:spcAft>
            </a:pPr>
            <a:r>
              <a:rPr lang="ja-JP" altLang="en-US" sz="2400">
                <a:solidFill>
                  <a:srgbClr val="373737"/>
                </a:solidFill>
              </a:rPr>
              <a:t>第</a:t>
            </a:r>
            <a:r>
              <a:rPr lang="en-US" altLang="ja-JP" sz="2400" dirty="0">
                <a:solidFill>
                  <a:srgbClr val="373737"/>
                </a:solidFill>
              </a:rPr>
              <a:t>33 ~ 36</a:t>
            </a:r>
            <a:r>
              <a:rPr lang="ja-JP" altLang="en-US" sz="2400">
                <a:solidFill>
                  <a:srgbClr val="373737"/>
                </a:solidFill>
              </a:rPr>
              <a:t>章</a:t>
            </a:r>
            <a:endParaRPr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7DA476F9-18F2-3241-BC96-A9C61CF1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77" y="1999919"/>
            <a:ext cx="7643446" cy="60324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Aft>
                <a:spcPts val="1108"/>
              </a:spcAft>
            </a:pPr>
            <a:r>
              <a:rPr lang="en-US" altLang="ja-JP" sz="3200" dirty="0"/>
              <a:t>C++</a:t>
            </a:r>
            <a:r>
              <a:rPr lang="ja-JP" altLang="en-US" sz="3200" dirty="0"/>
              <a:t>設計・実装勉強会</a:t>
            </a:r>
            <a:endParaRPr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9" name="AutoShape 3">
            <a:extLst>
              <a:ext uri="{FF2B5EF4-FFF2-40B4-BE49-F238E27FC236}">
                <a16:creationId xmlns:a16="http://schemas.microsoft.com/office/drawing/2014/main" id="{B04461D5-B29F-4F39-BE26-A818EEED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92" y="5489537"/>
            <a:ext cx="137361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Aft>
                <a:spcPts val="1108"/>
              </a:spcAft>
            </a:pPr>
            <a:r>
              <a:rPr lang="ja-JP" altLang="en-US" sz="2000">
                <a:solidFill>
                  <a:srgbClr val="373737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福田圭佑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12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C++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におけるスレッドの３つの意味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578235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Hardware Thread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実際に計算を実行するスレッド  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最近のマシンは、</a:t>
            </a:r>
            <a:r>
              <a:rPr lang="en-US" dirty="0"/>
              <a:t>CPU  core</a:t>
            </a:r>
            <a:r>
              <a:rPr lang="ja-JP" altLang="en-US"/>
              <a:t>ごとに複数のスレッド をサポートする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altLang="ja-JP" b="1" dirty="0"/>
              <a:t>Software Thread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	OS</a:t>
            </a:r>
            <a:r>
              <a:rPr lang="ja-JP" altLang="en-US"/>
              <a:t>によって、プロセッサ全体で管理されるスレッド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en-US" dirty="0"/>
              <a:t>HW  thread</a:t>
            </a:r>
            <a:r>
              <a:rPr lang="ja-JP" altLang="en-US"/>
              <a:t>に割り付けられて実行される  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en-US" dirty="0"/>
              <a:t>HW  thread</a:t>
            </a:r>
            <a:r>
              <a:rPr lang="ja-JP" altLang="en-US"/>
              <a:t>よりも多く作られることができる。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dirty="0"/>
              <a:t>	IO</a:t>
            </a:r>
            <a:r>
              <a:rPr lang="ja-JP" altLang="en-US"/>
              <a:t>遅延や条件変数等によるアイドル時間を削減して、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スループットを向上させる    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b="1" dirty="0"/>
              <a:t>std::thread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dirty="0"/>
              <a:t>SW thread</a:t>
            </a:r>
            <a:r>
              <a:rPr lang="ja-JP" altLang="en-US"/>
              <a:t>へのハンドラを保持する、</a:t>
            </a:r>
            <a:r>
              <a:rPr lang="en-US" dirty="0"/>
              <a:t>C++</a:t>
            </a:r>
            <a:r>
              <a:rPr lang="ja-JP" altLang="en-US"/>
              <a:t>でのオブジェ クト。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1</a:t>
            </a:r>
            <a:r>
              <a:rPr lang="ja-JP" altLang="en-US"/>
              <a:t>つの</a:t>
            </a:r>
            <a:r>
              <a:rPr lang="en-US" dirty="0"/>
              <a:t>SW  thread</a:t>
            </a:r>
            <a:r>
              <a:rPr lang="ja-JP" altLang="en-US"/>
              <a:t>のハンドルを持つか、場合によっては</a:t>
            </a:r>
            <a:r>
              <a:rPr lang="en-US" altLang="ja-JP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35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：スレッドベースよりもタスクベースプログラミングを優先する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578235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doAsyncWorkという関数を非同期実行したい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→</a:t>
            </a:r>
            <a:r>
              <a:rPr lang="ja-JP" altLang="en-US"/>
              <a:t>　</a:t>
            </a:r>
            <a:r>
              <a:rPr lang="en-US" dirty="0"/>
              <a:t>C++11では、2通りの実現方法がある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task </a:t>
            </a:r>
            <a:r>
              <a:rPr lang="en-US" dirty="0" err="1"/>
              <a:t>baseの方が、一般的に優れている</a:t>
            </a:r>
            <a:r>
              <a:rPr 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doAsyncWork</a:t>
            </a:r>
            <a:r>
              <a:rPr lang="en-US" dirty="0"/>
              <a:t>()</a:t>
            </a:r>
            <a:r>
              <a:rPr lang="ja-JP" altLang="en-US"/>
              <a:t>の戻り値の取得が楽（</a:t>
            </a:r>
            <a:r>
              <a:rPr lang="en-US" dirty="0"/>
              <a:t>get()</a:t>
            </a:r>
            <a:r>
              <a:rPr lang="ja-JP" altLang="en-US"/>
              <a:t>関数）  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doAsyncWork</a:t>
            </a:r>
            <a:r>
              <a:rPr lang="en-US" dirty="0"/>
              <a:t>()</a:t>
            </a:r>
            <a:r>
              <a:rPr lang="ja-JP" altLang="en-US"/>
              <a:t>が例外を送出する場合に楽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std::async</a:t>
            </a:r>
            <a:r>
              <a:rPr lang="ja-JP" altLang="en-US">
                <a:solidFill>
                  <a:srgbClr val="FF0000"/>
                </a:solidFill>
              </a:rPr>
              <a:t>は、スレッドを即座に起動する保証はない。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代わりに、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資源の管理とか、最適化とか面倒くさいのを勝手に色々やってくれる！！！</a:t>
            </a:r>
            <a:endParaRPr lang="en-US" altLang="ja-JP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thread library </a:t>
            </a:r>
            <a:r>
              <a:rPr lang="en-US" dirty="0" err="1">
                <a:solidFill>
                  <a:srgbClr val="FF0000"/>
                </a:solidFill>
              </a:rPr>
              <a:t>実装者に全部おまかせ</a:t>
            </a:r>
            <a:r>
              <a:rPr lang="en-US" dirty="0">
                <a:solidFill>
                  <a:srgbClr val="FF0000"/>
                </a:solidFill>
              </a:rPr>
              <a:t>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392CE-8263-A84E-AB41-A9196449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0" y="1836578"/>
            <a:ext cx="8724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35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：スレッドベースよりもタスクベースプログラミングを優先する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781553"/>
            <a:ext cx="8640960" cy="698652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thread</a:t>
            </a:r>
            <a:r>
              <a:rPr lang="ja-JP" altLang="en-US" sz="1600"/>
              <a:t>を自分で管理する場合に面倒なこと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同時に作成できる</a:t>
            </a:r>
            <a:r>
              <a:rPr lang="en-US" sz="1600" dirty="0"/>
              <a:t>Software thread</a:t>
            </a:r>
            <a:r>
              <a:rPr lang="ja-JP" altLang="en-US" sz="1600"/>
              <a:t>の限りがあるので、それの対処が必要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SW thread</a:t>
            </a:r>
            <a:r>
              <a:rPr lang="ja-JP" altLang="en-US" sz="1600"/>
              <a:t>が不足したとき、</a:t>
            </a:r>
            <a:r>
              <a:rPr lang="en-US" altLang="ja-JP" sz="1600" dirty="0"/>
              <a:t>thread</a:t>
            </a:r>
            <a:r>
              <a:rPr lang="ja-JP" altLang="en-US" sz="1600"/>
              <a:t>生成のタイミングで例外が送出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手動対策</a:t>
            </a:r>
            <a:endParaRPr lang="en-US" altLang="ja-JP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一部を同期実行する</a:t>
            </a:r>
            <a:r>
              <a:rPr lang="en-US" altLang="ja-JP" sz="1600" dirty="0"/>
              <a:t> </a:t>
            </a:r>
            <a:r>
              <a:rPr lang="ja-JP" altLang="en-US" sz="1600"/>
              <a:t>→</a:t>
            </a:r>
            <a:r>
              <a:rPr lang="en-US" altLang="ja-JP" sz="1600" dirty="0"/>
              <a:t> </a:t>
            </a:r>
            <a:r>
              <a:rPr lang="ja-JP" altLang="en-US" sz="1600"/>
              <a:t>スレッド間の負荷に不均衡が生じる可能性</a:t>
            </a:r>
            <a:endParaRPr lang="en-US" altLang="ja-JP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実行中のどれかの</a:t>
            </a:r>
            <a:r>
              <a:rPr lang="en-US" altLang="ja-JP" sz="1600" dirty="0"/>
              <a:t>SW thread</a:t>
            </a:r>
            <a:r>
              <a:rPr lang="ja-JP" altLang="en-US" sz="1600"/>
              <a:t>が終わるまで待つ。→　デッドロックに気をつける</a:t>
            </a:r>
            <a:endParaRPr lang="en-US" altLang="ja-JP" sz="1600" dirty="0"/>
          </a:p>
          <a:p>
            <a:pPr lvl="2">
              <a:lnSpc>
                <a:spcPct val="150000"/>
              </a:lnSpc>
            </a:pPr>
            <a:endParaRPr lang="ja-JP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SW thread</a:t>
            </a:r>
            <a:r>
              <a:rPr lang="ja-JP" altLang="en-US" sz="1600"/>
              <a:t>が足りたとしても、</a:t>
            </a:r>
            <a:r>
              <a:rPr lang="en-US" sz="1600" dirty="0"/>
              <a:t>oversubscription</a:t>
            </a:r>
            <a:r>
              <a:rPr lang="ja-JP" altLang="en-US" sz="1600"/>
              <a:t>問題が発生する可能性がある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oversubscription</a:t>
            </a:r>
            <a:r>
              <a:rPr lang="ja-JP" altLang="en-US" sz="1600"/>
              <a:t>問題</a:t>
            </a:r>
            <a:r>
              <a:rPr lang="en-US" altLang="ja-JP" sz="1600" dirty="0"/>
              <a:t> : HW thread</a:t>
            </a:r>
            <a:r>
              <a:rPr lang="ja-JP" altLang="en-US" sz="1600"/>
              <a:t>に対して、</a:t>
            </a:r>
            <a:r>
              <a:rPr lang="en-US" altLang="ja-JP" sz="1600" dirty="0"/>
              <a:t>SW thread</a:t>
            </a:r>
            <a:r>
              <a:rPr lang="ja-JP" altLang="en-US" sz="1600"/>
              <a:t>が多すぎる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同一の</a:t>
            </a:r>
            <a:r>
              <a:rPr lang="en-US" altLang="ja-JP" sz="1600" dirty="0"/>
              <a:t>HW thread</a:t>
            </a:r>
            <a:r>
              <a:rPr lang="ja-JP" altLang="en-US" sz="1600"/>
              <a:t>内で、</a:t>
            </a:r>
            <a:r>
              <a:rPr lang="ja-JP" altLang="en-JP" sz="1600"/>
              <a:t>コンテクスト</a:t>
            </a:r>
            <a:r>
              <a:rPr lang="ja-JP" altLang="en-US" sz="1600"/>
              <a:t>スイッチ</a:t>
            </a:r>
            <a:r>
              <a:rPr lang="ja-JP" altLang="en-JP" sz="1600"/>
              <a:t>によって</a:t>
            </a:r>
            <a:r>
              <a:rPr lang="en-US" altLang="ja-JP" sz="1600" dirty="0"/>
              <a:t>SW thread</a:t>
            </a:r>
            <a:r>
              <a:rPr lang="ja-JP" altLang="en-US" sz="1600"/>
              <a:t>を切り替えるが、オーバーヘッドがでかい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/>
              <a:t>SW thread</a:t>
            </a:r>
            <a:r>
              <a:rPr lang="ja-JP" altLang="en-US" sz="1600"/>
              <a:t>が別のコアで実行されると、キャッシュが全く効かなくなる</a:t>
            </a: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上記の問題は、アーキテクチャ、マシンスペック、実装に依存する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altLang="ja-JP" sz="1600" dirty="0"/>
              <a:t>IO</a:t>
            </a:r>
            <a:r>
              <a:rPr lang="ja-JP" altLang="en-JP" sz="1600"/>
              <a:t>律速</a:t>
            </a:r>
            <a:r>
              <a:rPr lang="en-US" altLang="ja-JP" sz="1600" dirty="0"/>
              <a:t>? </a:t>
            </a:r>
            <a:r>
              <a:rPr lang="ja-JP" altLang="en-US" sz="1600"/>
              <a:t>処理律速</a:t>
            </a:r>
            <a:r>
              <a:rPr lang="en-US" altLang="ja-JP" sz="16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コンテクストスイッチのオーバーヘッド</a:t>
            </a:r>
            <a:endParaRPr lang="en-US" altLang="ja-JP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1600"/>
          </a:p>
          <a:p>
            <a:pPr>
              <a:lnSpc>
                <a:spcPct val="150000"/>
              </a:lnSpc>
            </a:pPr>
            <a:endParaRPr lang="ja-JP" altLang="en-US" sz="160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881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35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：スレッドベースよりもタスクベースプログラミングを優先する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835982"/>
            <a:ext cx="8892480" cy="53668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→　</a:t>
            </a:r>
            <a:r>
              <a:rPr lang="ja-JP" altLang="en-JP"/>
              <a:t>よっぽどの理由がなけれ</a:t>
            </a:r>
            <a:r>
              <a:rPr lang="ja-JP" altLang="en-US"/>
              <a:t>ば、</a:t>
            </a:r>
            <a:r>
              <a:rPr lang="en-US" altLang="ja-JP" dirty="0"/>
              <a:t>task base</a:t>
            </a:r>
            <a:r>
              <a:rPr lang="ja-JP" altLang="en-US"/>
              <a:t>の</a:t>
            </a:r>
            <a:r>
              <a:rPr lang="en-US" altLang="ja-JP" dirty="0"/>
              <a:t>std::async</a:t>
            </a:r>
            <a:r>
              <a:rPr lang="ja-JP" altLang="en-US"/>
              <a:t>を使おう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余談：最近のスケジューラは賢い。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Thread Pooling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あらかじめ一定個のスレッドを常駐させておいて、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タスク をどれかのスレッドに割り当てる方式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dirty="0"/>
              <a:t>Work  stealing：  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タスクからタスクが生成されるようなアプリケーションにおいて、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スレッドプールのスレッドごとにキューを持ち、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自分のキューが 空になったら他のスレッドのキューからタスクを取ってくる</a:t>
            </a:r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C++</a:t>
            </a:r>
            <a:r>
              <a:rPr lang="ja-JP" altLang="en-US"/>
              <a:t>の規格として、上記を</a:t>
            </a:r>
            <a:r>
              <a:rPr lang="en-US" altLang="ja-JP" dirty="0"/>
              <a:t>must</a:t>
            </a:r>
            <a:r>
              <a:rPr lang="ja-JP" altLang="en-US"/>
              <a:t>とはしていない。（難しすぎるから？）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が、いずれ対応されるかもしれないから</a:t>
            </a:r>
            <a:r>
              <a:rPr lang="en-US" altLang="ja-JP" dirty="0"/>
              <a:t>std::async</a:t>
            </a:r>
            <a:r>
              <a:rPr lang="ja-JP" altLang="en-US"/>
              <a:t>を使っておくとよいだろう。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36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：非同期性が不可欠の場面では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std::launch::async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を指定する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702884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std::</a:t>
            </a:r>
            <a:r>
              <a:rPr lang="en-US" dirty="0" err="1"/>
              <a:t>asyncにはローンチポリシーという設定があり</a:t>
            </a:r>
            <a:r>
              <a:rPr lang="en-US" dirty="0"/>
              <a:t>、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関数呼び出し時に引数として指定することができる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std::launch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std::launch::async </a:t>
            </a:r>
          </a:p>
          <a:p>
            <a:pPr lvl="1">
              <a:lnSpc>
                <a:spcPct val="150000"/>
              </a:lnSpc>
            </a:pPr>
            <a:r>
              <a:rPr lang="ja-JP" altLang="en-US"/>
              <a:t>関数を必ず非同期（別スレッド）で実行する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std::launch::deferred 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std::async</a:t>
            </a:r>
            <a:r>
              <a:rPr lang="ja-JP" altLang="en-US"/>
              <a:t>の返り値の</a:t>
            </a:r>
            <a:r>
              <a:rPr lang="en-US" altLang="ja-JP" dirty="0"/>
              <a:t>future</a:t>
            </a:r>
            <a:r>
              <a:rPr lang="ja-JP" altLang="en-US"/>
              <a:t>オブジェクトに対して、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get, wait</a:t>
            </a:r>
            <a:r>
              <a:rPr lang="ja-JP" altLang="en-US"/>
              <a:t>を</a:t>
            </a:r>
            <a:r>
              <a:rPr lang="ja-JP" altLang="en-JP"/>
              <a:t>コールした場合に</a:t>
            </a:r>
            <a:r>
              <a:rPr lang="ja-JP" altLang="en-US"/>
              <a:t>み関数を実行可能とする。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それまでは実行は遅延され、</a:t>
            </a:r>
            <a:r>
              <a:rPr lang="en-US" altLang="ja-JP" dirty="0"/>
              <a:t>get, wait</a:t>
            </a:r>
            <a:r>
              <a:rPr lang="ja-JP" altLang="en-US"/>
              <a:t>コール時に同期的に実行する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上記は</a:t>
            </a:r>
            <a:r>
              <a:rPr lang="en-US" altLang="ja-JP" dirty="0"/>
              <a:t>bitmask</a:t>
            </a:r>
            <a:r>
              <a:rPr lang="ja-JP" altLang="en-US"/>
              <a:t>で実装されており、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std::async</a:t>
            </a:r>
            <a:r>
              <a:rPr lang="ja-JP" altLang="en-US"/>
              <a:t>呼び出し時に何も指定しない</a:t>
            </a:r>
            <a:r>
              <a:rPr lang="en-US" altLang="ja-JP" dirty="0"/>
              <a:t>default</a:t>
            </a:r>
            <a:r>
              <a:rPr lang="ja-JP" altLang="en-US"/>
              <a:t>は両者</a:t>
            </a:r>
            <a:r>
              <a:rPr lang="ja-JP" altLang="en-JP"/>
              <a:t>の</a:t>
            </a:r>
            <a:r>
              <a:rPr lang="en-JP" altLang="ja-JP" dirty="0"/>
              <a:t>OR</a:t>
            </a:r>
            <a:endParaRPr lang="en-US" altLang="ja-JP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/>
          </a:p>
          <a:p>
            <a:pPr>
              <a:lnSpc>
                <a:spcPct val="150000"/>
              </a:lnSpc>
            </a:pPr>
            <a:endParaRPr lang="ja-JP" altLang="en-US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3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36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：非同期性が不可欠の場面では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std::launch::async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を指定する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564385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つまり、default</a:t>
            </a:r>
            <a:r>
              <a:rPr lang="ja-JP" altLang="en-US" sz="1600"/>
              <a:t>の</a:t>
            </a:r>
            <a:r>
              <a:rPr lang="en-US" sz="1600" dirty="0"/>
              <a:t>std::async</a:t>
            </a:r>
            <a:r>
              <a:rPr lang="ja-JP" altLang="en-US" sz="1600"/>
              <a:t>の呼び出しでは、</a:t>
            </a:r>
          </a:p>
          <a:p>
            <a:pPr>
              <a:lnSpc>
                <a:spcPct val="150000"/>
              </a:lnSpc>
            </a:pPr>
            <a:r>
              <a:rPr lang="ja-JP" altLang="en-US" sz="1600"/>
              <a:t>最悪同期実行でもいいから、</a:t>
            </a:r>
            <a:endParaRPr lang="en-US" altLang="ja-JP" sz="1600" dirty="0"/>
          </a:p>
          <a:p>
            <a:pPr>
              <a:lnSpc>
                <a:spcPct val="150000"/>
              </a:lnSpc>
            </a:pPr>
            <a:r>
              <a:rPr lang="ja-JP" altLang="en-US" sz="1600"/>
              <a:t>計算資源をいい感じに考慮して可能であれば非同期で実行してね、という思想</a:t>
            </a:r>
            <a:endParaRPr lang="en-US" altLang="ja-JP" sz="1600" dirty="0"/>
          </a:p>
          <a:p>
            <a:pPr>
              <a:lnSpc>
                <a:spcPct val="150000"/>
              </a:lnSpc>
            </a:pPr>
            <a:endParaRPr lang="en-US" altLang="ja-JP" sz="1600" dirty="0"/>
          </a:p>
          <a:p>
            <a:pPr>
              <a:lnSpc>
                <a:spcPct val="150000"/>
              </a:lnSpc>
            </a:pPr>
            <a:r>
              <a:rPr lang="ja-JP" altLang="en-US" sz="1600"/>
              <a:t>大抵のケースではこれで問題ないが、以下のケースでは問題となる。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絶対別スレッドで実行してほしい場合</a:t>
            </a:r>
            <a:endParaRPr lang="en-US" altLang="ja-JP" sz="1600" dirty="0"/>
          </a:p>
          <a:p>
            <a:pPr lvl="1">
              <a:lnSpc>
                <a:spcPct val="150000"/>
              </a:lnSpc>
            </a:pPr>
            <a:r>
              <a:rPr lang="ja-JP" altLang="en-US" sz="1600"/>
              <a:t>元スレッドが</a:t>
            </a:r>
            <a:r>
              <a:rPr lang="en-US" altLang="ja-JP" sz="1600" dirty="0"/>
              <a:t>GUI</a:t>
            </a:r>
            <a:r>
              <a:rPr lang="ja-JP" altLang="en-US" sz="1600"/>
              <a:t>スレッドで、同期実行されたらレスポンスに影響が出るなど</a:t>
            </a:r>
          </a:p>
          <a:p>
            <a:pPr lvl="1">
              <a:lnSpc>
                <a:spcPct val="150000"/>
              </a:lnSpc>
            </a:pP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特定のスレッドにある</a:t>
            </a:r>
            <a:r>
              <a:rPr lang="en-US" sz="1600" dirty="0" err="1"/>
              <a:t>thread_local</a:t>
            </a:r>
            <a:r>
              <a:rPr lang="ja-JP" altLang="en-US" sz="1600"/>
              <a:t>変数を読み書きしてほしい場合</a:t>
            </a: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/>
              <a:t>std::async</a:t>
            </a:r>
            <a:r>
              <a:rPr lang="ja-JP" altLang="en-US" sz="1600"/>
              <a:t>に渡した関数は必ず実行してほしいが、</a:t>
            </a:r>
            <a:br>
              <a:rPr lang="en-US" altLang="ja-JP" sz="1600" dirty="0"/>
            </a:br>
            <a:r>
              <a:rPr lang="ja-JP" altLang="en-US" sz="1600"/>
              <a:t>返り値の</a:t>
            </a:r>
            <a:r>
              <a:rPr lang="en-US" altLang="ja-JP" sz="1600" dirty="0"/>
              <a:t>future</a:t>
            </a:r>
            <a:r>
              <a:rPr lang="ja-JP" altLang="en-US" sz="1600"/>
              <a:t>オブジェクトに対し、</a:t>
            </a:r>
            <a:r>
              <a:rPr lang="en-US" altLang="ja-JP" sz="1600" dirty="0"/>
              <a:t>get, wait</a:t>
            </a:r>
            <a:r>
              <a:rPr lang="ja-JP" altLang="en-US" sz="1600"/>
              <a:t>を呼び出さない経路がある場合</a:t>
            </a: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/>
              <a:t>元スレッドが</a:t>
            </a:r>
            <a:r>
              <a:rPr lang="en-US" altLang="ja-JP" sz="1600" dirty="0"/>
              <a:t>wait</a:t>
            </a:r>
            <a:r>
              <a:rPr lang="ja-JP" altLang="en-US" sz="1600"/>
              <a:t>したタイミングで、タスクの実行が進んでいないと困る場合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409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36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：非同期性が不可欠の場面では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std::launch::async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を指定する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181588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/>
              <a:t>前ページで述べた内容が当てはまる場合は、</a:t>
            </a:r>
          </a:p>
          <a:p>
            <a:pPr>
              <a:lnSpc>
                <a:spcPct val="150000"/>
              </a:lnSpc>
            </a:pPr>
            <a:r>
              <a:rPr lang="ja-JP" altLang="en-US" sz="1600"/>
              <a:t>タスクの非同期実行を</a:t>
            </a:r>
            <a:r>
              <a:rPr lang="en-US" altLang="ja-JP" sz="1600" dirty="0"/>
              <a:t>std::async</a:t>
            </a:r>
            <a:r>
              <a:rPr lang="ja-JP" altLang="en-US" sz="1600"/>
              <a:t>に保証させるために、</a:t>
            </a:r>
            <a:r>
              <a:rPr lang="en-US" altLang="ja-JP" sz="1600" dirty="0"/>
              <a:t>launch policy</a:t>
            </a:r>
            <a:r>
              <a:rPr lang="ja-JP" altLang="en-US" sz="1600"/>
              <a:t>を指定する</a:t>
            </a:r>
            <a:endParaRPr lang="en-US" altLang="ja-JP" sz="1600" dirty="0"/>
          </a:p>
          <a:p>
            <a:pPr>
              <a:lnSpc>
                <a:spcPct val="150000"/>
              </a:lnSpc>
            </a:pPr>
            <a:endParaRPr lang="en-US" altLang="ja-JP" sz="1600" dirty="0"/>
          </a:p>
          <a:p>
            <a:pPr>
              <a:lnSpc>
                <a:spcPct val="150000"/>
              </a:lnSpc>
            </a:pPr>
            <a:endParaRPr lang="ja-JP" altLang="en-US" sz="160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428A4-1251-E54D-8FDD-EC929904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0" y="1911350"/>
            <a:ext cx="6489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ja-JP" altLang="en-US"/>
              <a:t>参考資料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E2C71BF5-35B4-4DB1-8DD7-931C36EF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76" y="1034222"/>
            <a:ext cx="8345403" cy="218521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  <a:cs typeface="メイリオ" pitchFamily="50" charset="-128"/>
              </a:rPr>
              <a:t>qiita</a:t>
            </a:r>
            <a:r>
              <a:rPr lang="en-US" altLang="ja-JP" sz="1600" dirty="0">
                <a:latin typeface="+mn-ea"/>
                <a:cs typeface="メイリオ" pitchFamily="50" charset="-128"/>
              </a:rPr>
              <a:t> </a:t>
            </a:r>
            <a:r>
              <a:rPr lang="ja-JP" altLang="en-US" sz="1600">
                <a:latin typeface="+mn-ea"/>
                <a:cs typeface="メイリオ" pitchFamily="50" charset="-128"/>
              </a:rPr>
              <a:t>メモ</a:t>
            </a:r>
            <a:r>
              <a:rPr lang="en-US" altLang="ja-JP" sz="1600" dirty="0">
                <a:latin typeface="+mn-ea"/>
                <a:cs typeface="メイリオ" pitchFamily="50" charset="-128"/>
              </a:rPr>
              <a:t> </a:t>
            </a:r>
            <a:r>
              <a:rPr lang="ja-JP" altLang="en-US" sz="1600">
                <a:latin typeface="+mn-ea"/>
                <a:cs typeface="メイリオ" pitchFamily="50" charset="-128"/>
              </a:rPr>
              <a:t>全章分あった。</a:t>
            </a:r>
            <a:endParaRPr lang="en-US" altLang="ja-JP" sz="1600" dirty="0">
              <a:latin typeface="+mn-ea"/>
              <a:cs typeface="メイリオ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  <a:cs typeface="メイリオ" pitchFamily="50" charset="-128"/>
                <a:hlinkClick r:id="rId3"/>
              </a:rPr>
              <a:t>https://qiita.com/ktsujino/items/39c8bc23dcdc1f7b17ab</a:t>
            </a:r>
            <a:endParaRPr lang="en-US" altLang="ja-JP" sz="1600" dirty="0">
              <a:latin typeface="+mn-ea"/>
              <a:cs typeface="メイリオ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  <a:cs typeface="メイリオ" pitchFamily="50" charset="-128"/>
              </a:rPr>
              <a:t>Effective Modern C++ </a:t>
            </a:r>
            <a:r>
              <a:rPr lang="ja-JP" altLang="en-US" sz="1600">
                <a:latin typeface="+mn-ea"/>
                <a:cs typeface="メイリオ" pitchFamily="50" charset="-128"/>
              </a:rPr>
              <a:t>勉強会資料</a:t>
            </a:r>
            <a:endParaRPr lang="en-US" altLang="ja-JP" sz="1600" dirty="0">
              <a:latin typeface="+mn-ea"/>
              <a:cs typeface="メイリオ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  <a:cs typeface="メイリオ" pitchFamily="50" charset="-128"/>
                <a:hlinkClick r:id="rId4"/>
              </a:rPr>
              <a:t>https://github.com/herumi/emcjp</a:t>
            </a:r>
            <a:endParaRPr lang="en-US" altLang="ja-JP" sz="1600" dirty="0">
              <a:latin typeface="+mn-ea"/>
              <a:cs typeface="メイリオ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  <a:cs typeface="メイリオ" pitchFamily="50" charset="-128"/>
              </a:rPr>
              <a:t>Cpp</a:t>
            </a:r>
            <a:r>
              <a:rPr lang="en-US" altLang="ja-JP" sz="1600" dirty="0">
                <a:latin typeface="+mn-ea"/>
                <a:cs typeface="メイリオ" pitchFamily="50" charset="-128"/>
              </a:rPr>
              <a:t> core guidelines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  <a:cs typeface="メイリオ" pitchFamily="50" charset="-128"/>
                <a:hlinkClick r:id="rId5"/>
              </a:rPr>
              <a:t>https://github.com/isocpp/</a:t>
            </a:r>
            <a:r>
              <a:rPr lang="en-US" altLang="ja-JP" sz="1600" dirty="0" err="1">
                <a:latin typeface="+mn-ea"/>
                <a:cs typeface="メイリオ" pitchFamily="50" charset="-128"/>
                <a:hlinkClick r:id="rId5"/>
              </a:rPr>
              <a:t>CppCoreGuideline</a:t>
            </a:r>
            <a:r>
              <a:rPr lang="en-US" altLang="ja-JP" sz="1600" dirty="0" err="1">
                <a:latin typeface="+mn-ea"/>
                <a:cs typeface="メイリオ" pitchFamily="50" charset="-128"/>
                <a:hlinkClick r:id="rId5"/>
              </a:rPr>
              <a:t>s</a:t>
            </a:r>
            <a:endParaRPr lang="en-US" altLang="ja-JP" sz="1600" dirty="0">
              <a:latin typeface="+mn-ea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81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ja-JP"/>
              <a:t>まとめ</a:t>
            </a:r>
            <a:endParaRPr/>
          </a:p>
        </p:txBody>
      </p:sp>
      <p:sp>
        <p:nvSpPr>
          <p:cNvPr id="45" name="Google Shape;45;p3"/>
          <p:cNvSpPr txBox="1"/>
          <p:nvPr/>
        </p:nvSpPr>
        <p:spPr>
          <a:xfrm>
            <a:off x="169515" y="962089"/>
            <a:ext cx="87231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33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auto&amp;&amp;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仮引数を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std::forward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する場合は</a:t>
            </a:r>
            <a:r>
              <a:rPr lang="en-US" altLang="ja-JP" sz="20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decltype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を用いる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just">
              <a:lnSpc>
                <a:spcPct val="130000"/>
              </a:lnSpc>
            </a:pPr>
            <a:endParaRPr lang="ja-JP" altLang="en-US"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34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std::bind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よりもラムダを優先する</a:t>
            </a:r>
          </a:p>
          <a:p>
            <a:pPr lvl="0" algn="just">
              <a:lnSpc>
                <a:spcPct val="130000"/>
              </a:lnSpc>
            </a:pP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35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：スレッドベースよりもタスクベースプログラミングを優先する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just">
              <a:lnSpc>
                <a:spcPct val="130000"/>
              </a:lnSpc>
            </a:pPr>
            <a:endParaRPr lang="ja-JP" altLang="en-US"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36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：非同期性が不可欠の場面では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std::launch::async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を指定する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33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auto&amp;&amp;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仮引数を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std::forward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する場合は</a:t>
            </a:r>
            <a:r>
              <a:rPr lang="en-US" altLang="ja-JP" sz="20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decltype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を用いる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370486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汎用ラムダとは？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→　仮引数指定に</a:t>
            </a:r>
            <a:r>
              <a:rPr lang="en-US" altLang="ja-JP" dirty="0"/>
              <a:t>auto</a:t>
            </a:r>
            <a:r>
              <a:rPr lang="ja-JP" altLang="en-US"/>
              <a:t>を記述できるラムダ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</a:p>
          <a:p>
            <a:pPr>
              <a:lnSpc>
                <a:spcPct val="150000"/>
              </a:lnSpc>
            </a:pPr>
            <a:br>
              <a:rPr lang="ja-JP" altLang="en-US"/>
            </a:br>
            <a:r>
              <a:rPr lang="ja-JP" altLang="en-US"/>
              <a:t>内部的にはこういうクラスのインスタンスが生成されている</a:t>
            </a:r>
            <a:endParaRPr lang="en-US" altLang="ja-JP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B1306-C207-7A4D-AF6F-A43FB39A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62" y="1780705"/>
            <a:ext cx="47117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B648C-FEA8-9F44-AB6B-EE391A140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62" y="2987660"/>
            <a:ext cx="5511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33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auto&amp;&amp;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仮引数を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std::forward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する場合は</a:t>
            </a:r>
            <a:r>
              <a:rPr lang="en-US" altLang="ja-JP" sz="20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decltype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を用いる</a:t>
            </a:r>
            <a:endParaRPr lang="en-US" altLang="ja-JP" sz="2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53668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もし、</a:t>
            </a:r>
            <a:r>
              <a:rPr lang="en-US" altLang="ja-JP" dirty="0"/>
              <a:t>normalize</a:t>
            </a:r>
            <a:r>
              <a:rPr lang="ja-JP" altLang="en-US"/>
              <a:t>が</a:t>
            </a:r>
            <a:r>
              <a:rPr lang="en-US" altLang="ja-JP" dirty="0" err="1"/>
              <a:t>lvarue</a:t>
            </a:r>
            <a:r>
              <a:rPr lang="ja-JP" altLang="en-US"/>
              <a:t>と</a:t>
            </a:r>
            <a:r>
              <a:rPr lang="en-US" altLang="ja-JP" dirty="0" err="1"/>
              <a:t>rvalue</a:t>
            </a:r>
            <a:r>
              <a:rPr lang="ja-JP" altLang="en-US"/>
              <a:t>を区別するなら、</a:t>
            </a:r>
            <a:r>
              <a:rPr lang="en-US" altLang="ja-JP" dirty="0"/>
              <a:t>x</a:t>
            </a:r>
            <a:r>
              <a:rPr lang="ja-JP" altLang="en-US"/>
              <a:t>を完全転送したい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+mn-ea"/>
                <a:cs typeface="メイリオ" pitchFamily="50" charset="-128"/>
              </a:rPr>
              <a:t>が、</a:t>
            </a:r>
            <a:r>
              <a:rPr lang="en-US" altLang="ja-JP" dirty="0">
                <a:latin typeface="+mn-ea"/>
                <a:cs typeface="メイリオ" pitchFamily="50" charset="-128"/>
              </a:rPr>
              <a:t>forward</a:t>
            </a:r>
            <a:r>
              <a:rPr lang="ja-JP" altLang="en-US">
                <a:latin typeface="+mn-ea"/>
                <a:cs typeface="メイリオ" pitchFamily="50" charset="-128"/>
              </a:rPr>
              <a:t>は型名を指定しなければならないが、</a:t>
            </a:r>
            <a:r>
              <a:rPr lang="en-US" altLang="ja-JP" dirty="0">
                <a:latin typeface="+mn-ea"/>
                <a:cs typeface="メイリオ" pitchFamily="50" charset="-128"/>
              </a:rPr>
              <a:t>T</a:t>
            </a:r>
            <a:r>
              <a:rPr lang="ja-JP" altLang="en-US">
                <a:latin typeface="+mn-ea"/>
                <a:cs typeface="メイリオ" pitchFamily="50" charset="-128"/>
              </a:rPr>
              <a:t>は使えない。。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+mn-ea"/>
                <a:cs typeface="メイリオ" pitchFamily="50" charset="-128"/>
              </a:rPr>
              <a:t>→　</a:t>
            </a:r>
            <a:r>
              <a:rPr lang="en-US" altLang="ja-JP" dirty="0" err="1">
                <a:latin typeface="+mn-ea"/>
                <a:cs typeface="メイリオ" pitchFamily="50" charset="-128"/>
              </a:rPr>
              <a:t>decltype</a:t>
            </a:r>
            <a:r>
              <a:rPr lang="ja-JP" altLang="en-US">
                <a:latin typeface="+mn-ea"/>
                <a:cs typeface="メイリオ" pitchFamily="50" charset="-128"/>
              </a:rPr>
              <a:t>を使えば</a:t>
            </a:r>
            <a:r>
              <a:rPr lang="en-US" altLang="ja-JP" dirty="0">
                <a:latin typeface="+mn-ea"/>
                <a:cs typeface="メイリオ" pitchFamily="50" charset="-128"/>
              </a:rPr>
              <a:t>OK!</a:t>
            </a:r>
          </a:p>
          <a:p>
            <a:pPr>
              <a:lnSpc>
                <a:spcPct val="150000"/>
              </a:lnSpc>
            </a:pP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+mn-ea"/>
                <a:cs typeface="メイリオ" pitchFamily="50" charset="-128"/>
              </a:rPr>
              <a:t>template</a:t>
            </a:r>
            <a:r>
              <a:rPr lang="ja-JP" altLang="en-US">
                <a:latin typeface="+mn-ea"/>
                <a:cs typeface="メイリオ" pitchFamily="50" charset="-128"/>
              </a:rPr>
              <a:t>のときとは違い、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+mn-ea"/>
                <a:cs typeface="メイリオ" pitchFamily="50" charset="-128"/>
              </a:rPr>
              <a:t>x</a:t>
            </a:r>
            <a:r>
              <a:rPr lang="ja-JP" altLang="en-US">
                <a:latin typeface="+mn-ea"/>
                <a:cs typeface="メイリオ" pitchFamily="50" charset="-128"/>
              </a:rPr>
              <a:t>が</a:t>
            </a:r>
            <a:r>
              <a:rPr lang="en-US" altLang="ja-JP" dirty="0" err="1">
                <a:latin typeface="+mn-ea"/>
                <a:cs typeface="メイリオ" pitchFamily="50" charset="-128"/>
              </a:rPr>
              <a:t>rvalue</a:t>
            </a:r>
            <a:r>
              <a:rPr lang="ja-JP" altLang="en-US">
                <a:latin typeface="+mn-ea"/>
                <a:cs typeface="メイリオ" pitchFamily="50" charset="-128"/>
              </a:rPr>
              <a:t>のとき、</a:t>
            </a:r>
            <a:r>
              <a:rPr lang="en-US" altLang="ja-JP" dirty="0">
                <a:latin typeface="+mn-ea"/>
                <a:cs typeface="メイリオ" pitchFamily="50" charset="-128"/>
              </a:rPr>
              <a:t> </a:t>
            </a:r>
            <a:r>
              <a:rPr lang="en-US" altLang="ja-JP" dirty="0" err="1">
                <a:latin typeface="+mn-ea"/>
                <a:cs typeface="メイリオ" pitchFamily="50" charset="-128"/>
              </a:rPr>
              <a:t>decltype</a:t>
            </a:r>
            <a:r>
              <a:rPr lang="en-US" altLang="ja-JP" dirty="0">
                <a:latin typeface="+mn-ea"/>
                <a:cs typeface="メイリオ" pitchFamily="50" charset="-128"/>
              </a:rPr>
              <a:t>(x)</a:t>
            </a:r>
            <a:r>
              <a:rPr lang="ja-JP" altLang="en-US">
                <a:latin typeface="+mn-ea"/>
                <a:cs typeface="メイリオ" pitchFamily="50" charset="-128"/>
              </a:rPr>
              <a:t>は右辺値参照になる。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+mn-ea"/>
                <a:cs typeface="メイリオ" pitchFamily="50" charset="-128"/>
              </a:rPr>
              <a:t>→　参照の圧縮が起こるので、問題なく転送は可能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ja-JP" altLang="en-US" dirty="0">
              <a:latin typeface="+mn-ea"/>
              <a:cs typeface="メイリオ" pitchFamily="50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C83CF-B13B-2A4B-AAE5-857CFB60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61" y="1033900"/>
            <a:ext cx="47117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A40A9-43CB-7749-A801-541D8BBC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61" y="2641517"/>
            <a:ext cx="6235700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4A5A7D-0DA9-DB4C-AAA0-8E76C3DED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61" y="3794517"/>
            <a:ext cx="715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34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std::bind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よりもラムダを優先する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53668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std::bind</a:t>
            </a:r>
            <a:r>
              <a:rPr lang="ja-JP" altLang="en-US"/>
              <a:t>とは？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→　</a:t>
            </a:r>
            <a:r>
              <a:rPr lang="ja-JP" altLang="en-US" b="1"/>
              <a:t>指定した関数をラップした</a:t>
            </a:r>
            <a:r>
              <a:rPr lang="en-US" b="1" dirty="0"/>
              <a:t>std::function</a:t>
            </a:r>
            <a:r>
              <a:rPr lang="ja-JP" altLang="en-US" b="1"/>
              <a:t>を作る</a:t>
            </a: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dirty="0"/>
              <a:t>std::placeholders::_n</a:t>
            </a:r>
            <a:r>
              <a:rPr lang="ja-JP" altLang="en-US"/>
              <a:t>は</a:t>
            </a:r>
            <a:r>
              <a:rPr lang="ja-JP" altLang="en-US" b="1"/>
              <a:t>作った</a:t>
            </a:r>
            <a:r>
              <a:rPr lang="en-US" b="1" dirty="0"/>
              <a:t>std::function</a:t>
            </a:r>
            <a:r>
              <a:rPr lang="ja-JP" altLang="en-US" b="1"/>
              <a:t>を呼び出す時の引数</a:t>
            </a:r>
            <a:endParaRPr lang="en-US" altLang="ja-JP" b="1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ちなみに</a:t>
            </a:r>
            <a:r>
              <a:rPr lang="en-US" altLang="ja-JP" dirty="0"/>
              <a:t>warning</a:t>
            </a:r>
            <a:r>
              <a:rPr lang="ja-JP" altLang="en-US"/>
              <a:t>内容はこれ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910F7-42BC-6C40-80DA-05F6D43B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5" y="1756810"/>
            <a:ext cx="8458200" cy="250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5F336-E82A-1047-B35F-D82D893C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5" y="5894434"/>
            <a:ext cx="6807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34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std::bind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よりもラムダを優先する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53668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ラムダに対する、</a:t>
            </a:r>
            <a:r>
              <a:rPr lang="en-US" altLang="ja-JP" dirty="0"/>
              <a:t>std::bind</a:t>
            </a:r>
            <a:r>
              <a:rPr lang="ja-JP" altLang="en-US"/>
              <a:t>を使うデメリット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u="sng"/>
              <a:t>①　遅延評価したいときに面倒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その時点での時刻を取得したいなど。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回避するために</a:t>
            </a:r>
            <a:r>
              <a:rPr lang="en-US" altLang="ja-JP" dirty="0"/>
              <a:t>std::bind</a:t>
            </a:r>
            <a:r>
              <a:rPr lang="ja-JP" altLang="en-US"/>
              <a:t>の</a:t>
            </a:r>
            <a:r>
              <a:rPr lang="en-US" altLang="ja-JP" dirty="0"/>
              <a:t>3</a:t>
            </a:r>
            <a:r>
              <a:rPr lang="ja-JP" altLang="en-US"/>
              <a:t>段重ねなどが必要らしい。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u="sng"/>
              <a:t>②　オーバーロードされた関数を呼びたいときに面倒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どの関数を呼びたいか指定するために、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わざわざ型指定してキャストする必要がある。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u="sng"/>
              <a:t>③　コンパイルされたときに</a:t>
            </a:r>
            <a:r>
              <a:rPr lang="en-US" altLang="ja-JP" u="sng" dirty="0"/>
              <a:t>inline</a:t>
            </a:r>
            <a:r>
              <a:rPr lang="ja-JP" altLang="en-US" u="sng"/>
              <a:t>化されない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en-US" altLang="ja-JP" dirty="0"/>
              <a:t>	bind</a:t>
            </a:r>
            <a:r>
              <a:rPr lang="ja-JP" altLang="en-US"/>
              <a:t>は内部的に関数ポインタを保持するため、インライン化されない。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lambda</a:t>
            </a:r>
            <a:r>
              <a:rPr lang="ja-JP" altLang="en-US"/>
              <a:t>は大抵</a:t>
            </a:r>
            <a:r>
              <a:rPr lang="en-US" altLang="ja-JP" dirty="0"/>
              <a:t>inline</a:t>
            </a:r>
            <a:r>
              <a:rPr lang="ja-JP" altLang="en-US"/>
              <a:t>化される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u="sng"/>
              <a:t>④　挙動がわかりにくい</a:t>
            </a:r>
            <a:endParaRPr lang="en-US" altLang="ja-JP" u="sng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</a:t>
            </a:r>
            <a:r>
              <a:rPr lang="en-US" altLang="ja-JP" dirty="0"/>
              <a:t>bind</a:t>
            </a:r>
            <a:r>
              <a:rPr lang="ja-JP" altLang="en-US"/>
              <a:t>オブジェクト作成時の引数は、値渡し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</a:t>
            </a:r>
            <a:r>
              <a:rPr lang="en-US" altLang="ja-JP" dirty="0"/>
              <a:t>bind</a:t>
            </a:r>
            <a:r>
              <a:rPr lang="ja-JP" altLang="en-US"/>
              <a:t>オブジェクト呼び出し時の引数は、参照渡し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768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34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：</a:t>
            </a:r>
            <a:r>
              <a:rPr lang="en-US" altLang="ja-JP" sz="20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std::bind </a:t>
            </a: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よりもラムダを優先する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370486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C++14</a:t>
            </a:r>
            <a:r>
              <a:rPr lang="ja-JP" altLang="en-US"/>
              <a:t>では、全ての場合でラムダで代替可能なので、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std::bind</a:t>
            </a:r>
            <a:r>
              <a:rPr lang="ja-JP" altLang="en-US"/>
              <a:t>はもう使わない！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C++11</a:t>
            </a:r>
            <a:r>
              <a:rPr lang="ja-JP" altLang="en-US"/>
              <a:t>だったら、以下をやりたくなったら使用する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① </a:t>
            </a:r>
            <a:r>
              <a:rPr lang="ja-JP" altLang="en-US"/>
              <a:t>ムーブキャプチャ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C++14</a:t>
            </a:r>
            <a:r>
              <a:rPr lang="ja-JP" altLang="en-US"/>
              <a:t>ではラムダの初期化キャプチャで実現可能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②</a:t>
            </a:r>
            <a:r>
              <a:rPr lang="en-US" altLang="ja-JP" dirty="0"/>
              <a:t> </a:t>
            </a:r>
            <a:r>
              <a:rPr lang="ja-JP" altLang="en-US"/>
              <a:t>多態関数オブジェクト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C++14</a:t>
            </a:r>
            <a:r>
              <a:rPr lang="ja-JP" altLang="en-US"/>
              <a:t>では</a:t>
            </a:r>
            <a:r>
              <a:rPr lang="ja-JP" altLang="en-JP"/>
              <a:t>汎用</a:t>
            </a:r>
            <a:r>
              <a:rPr lang="ja-JP" altLang="en-US"/>
              <a:t>ラムダで実現可能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22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51">
            <a:extLst>
              <a:ext uri="{FF2B5EF4-FFF2-40B4-BE49-F238E27FC236}">
                <a16:creationId xmlns:a16="http://schemas.microsoft.com/office/drawing/2014/main" id="{81019F8D-0C7E-5E41-AEB7-95811C48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7" y="2768879"/>
            <a:ext cx="7643446" cy="609398"/>
          </a:xfrm>
        </p:spPr>
        <p:txBody>
          <a:bodyPr/>
          <a:lstStyle/>
          <a:p>
            <a:pPr algn="l"/>
            <a:r>
              <a:rPr lang="ja-JP" altLang="en-US"/>
              <a:t>並行</a:t>
            </a:r>
            <a:r>
              <a:rPr lang="en-US" altLang="ja-JP" dirty="0"/>
              <a:t>API</a:t>
            </a:r>
            <a:endParaRPr lang="ja-JP" altLang="en-US" dirty="0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7DA476F9-18F2-3241-BC96-A9C61CF1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77" y="1999919"/>
            <a:ext cx="7643446" cy="60324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Aft>
                <a:spcPts val="1108"/>
              </a:spcAft>
            </a:pPr>
            <a:r>
              <a:rPr lang="ja-JP" altLang="en-US" sz="32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７章</a:t>
            </a:r>
            <a:endParaRPr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72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ja-JP" alt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並行と並列の違い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BBEAA47-CCDE-7A4A-8416-694ABD55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50" y="835982"/>
            <a:ext cx="8501230" cy="32893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/>
              <a:t>並行</a:t>
            </a:r>
            <a:r>
              <a:rPr lang="en-US" altLang="ja-JP" b="1" dirty="0"/>
              <a:t>(</a:t>
            </a:r>
            <a:r>
              <a:rPr lang="en-US" b="1" dirty="0"/>
              <a:t>concurrent)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ある</a:t>
            </a:r>
            <a:r>
              <a:rPr lang="en-US" altLang="ja-JP" dirty="0"/>
              <a:t>1</a:t>
            </a:r>
            <a:r>
              <a:rPr lang="ja-JP" altLang="en-US"/>
              <a:t>つの時点では、</a:t>
            </a:r>
            <a:r>
              <a:rPr lang="en-US" altLang="ja-JP" dirty="0"/>
              <a:t>1</a:t>
            </a:r>
            <a:r>
              <a:rPr lang="ja-JP" altLang="en-US"/>
              <a:t>つの仕事しかしていないが、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複数の仕事間を切り替えて、同時にやっているように見えること。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（実際に同時にやっている場合も含む）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/>
              <a:t>並列</a:t>
            </a:r>
            <a:r>
              <a:rPr lang="en-US" altLang="ja-JP" b="1" dirty="0"/>
              <a:t>(</a:t>
            </a:r>
            <a:r>
              <a:rPr lang="en-US" b="1" dirty="0"/>
              <a:t>parallel)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ある</a:t>
            </a:r>
            <a:r>
              <a:rPr lang="en-US" altLang="ja-JP" dirty="0"/>
              <a:t>1</a:t>
            </a:r>
            <a:r>
              <a:rPr lang="ja-JP" altLang="en-US"/>
              <a:t>つの時点で、実際に、物理的に、複数の仕事をしていること。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98744-0677-EE48-839F-49D21099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09" y="3931321"/>
            <a:ext cx="5149579" cy="26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162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design-theme-blue">
  <a:themeElements>
    <a:clrScheme name="Presentation Design 2020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-design-theme-blue" id="{F7BCC3DC-ECB2-4090-AB84-E1FA0C86A5B7}" vid="{34E27B74-B59E-42B4-B952-498162B552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presentation-design-theme-blue</Template>
  <TotalTime>6704</TotalTime>
  <Words>1464</Words>
  <Application>Microsoft Macintosh PowerPoint</Application>
  <PresentationFormat>On-screen Show (4:3)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Meiryo</vt:lpstr>
      <vt:lpstr>Meiryo</vt:lpstr>
      <vt:lpstr>游ゴシック</vt:lpstr>
      <vt:lpstr>Arial</vt:lpstr>
      <vt:lpstr>presentation-design-theme-blue</vt:lpstr>
      <vt:lpstr>Effective Modern C++</vt:lpstr>
      <vt:lpstr>まとめ</vt:lpstr>
      <vt:lpstr>項目33：auto&amp;&amp; 仮引数をstd::forward する場合はdecltype を用いる</vt:lpstr>
      <vt:lpstr>項目33：auto&amp;&amp; 仮引数をstd::forward する場合はdecltype を用いる</vt:lpstr>
      <vt:lpstr>項目34：std::bind よりもラムダを優先する</vt:lpstr>
      <vt:lpstr>項目34：std::bind よりもラムダを優先する</vt:lpstr>
      <vt:lpstr>項目34：std::bind よりもラムダを優先する</vt:lpstr>
      <vt:lpstr>並行API</vt:lpstr>
      <vt:lpstr>並行と並列の違い</vt:lpstr>
      <vt:lpstr>C++におけるスレッドの３つの意味</vt:lpstr>
      <vt:lpstr>項目35：スレッドベースよりもタスクベースプログラミングを優先する</vt:lpstr>
      <vt:lpstr>項目35：スレッドベースよりもタスクベースプログラミングを優先する</vt:lpstr>
      <vt:lpstr>項目35：スレッドベースよりもタスクベースプログラミングを優先する</vt:lpstr>
      <vt:lpstr>項目36：非同期性が不可欠の場面ではstd::launch::async を指定する</vt:lpstr>
      <vt:lpstr>項目36：非同期性が不可欠の場面ではstd::launch::async を指定する</vt:lpstr>
      <vt:lpstr>項目36：非同期性が不可欠の場面ではstd::launch::async を指定する</vt:lpstr>
      <vt:lpstr>参考資料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C++</dc:title>
  <dc:creator>藤原 馨 (1542.8929) Kaoru Fujiwara</dc:creator>
  <cp:lastModifiedBy>Keisuke Fukuta</cp:lastModifiedBy>
  <cp:revision>641</cp:revision>
  <dcterms:created xsi:type="dcterms:W3CDTF">2021-01-18T07:20:20Z</dcterms:created>
  <dcterms:modified xsi:type="dcterms:W3CDTF">2021-11-03T14:38:34Z</dcterms:modified>
</cp:coreProperties>
</file>