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670" r:id="rId2"/>
    <p:sldId id="1434" r:id="rId3"/>
    <p:sldId id="1455" r:id="rId4"/>
    <p:sldId id="1459" r:id="rId5"/>
    <p:sldId id="1458" r:id="rId6"/>
    <p:sldId id="1471" r:id="rId7"/>
    <p:sldId id="1462" r:id="rId8"/>
    <p:sldId id="1473" r:id="rId9"/>
    <p:sldId id="1465" r:id="rId10"/>
    <p:sldId id="1464" r:id="rId11"/>
    <p:sldId id="1466" r:id="rId12"/>
    <p:sldId id="1479" r:id="rId13"/>
    <p:sldId id="1475" r:id="rId14"/>
    <p:sldId id="1468" r:id="rId15"/>
    <p:sldId id="1476" r:id="rId16"/>
    <p:sldId id="1478" r:id="rId17"/>
    <p:sldId id="1467" r:id="rId18"/>
    <p:sldId id="1469" r:id="rId19"/>
    <p:sldId id="1454"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p:scale>
          <a:sx n="130" d="100"/>
          <a:sy n="130" d="100"/>
        </p:scale>
        <p:origin x="1040" y="-48"/>
      </p:cViewPr>
      <p:guideLst/>
    </p:cSldViewPr>
  </p:slideViewPr>
  <p:notesTextViewPr>
    <p:cViewPr>
      <p:scale>
        <a:sx n="1" d="1"/>
        <a:sy n="1" d="1"/>
      </p:scale>
      <p:origin x="0" y="0"/>
    </p:cViewPr>
  </p:notesTextViewPr>
  <p:notesViewPr>
    <p:cSldViewPr snapToGrid="0">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4C8DE-E6CD-4F4E-A28E-678DBEF56B79}" type="datetimeFigureOut">
              <a:rPr kumimoji="1" lang="ja-JP" altLang="en-US" smtClean="0"/>
              <a:t>2021/5/31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F74B9-9AB2-4142-B416-B534E9B7E587}" type="slidenum">
              <a:rPr kumimoji="1" lang="ja-JP" altLang="en-US" smtClean="0"/>
              <a:t>‹#›</a:t>
            </a:fld>
            <a:endParaRPr kumimoji="1" lang="ja-JP" altLang="en-US"/>
          </a:p>
        </p:txBody>
      </p:sp>
    </p:spTree>
    <p:extLst>
      <p:ext uri="{BB962C8B-B14F-4D97-AF65-F5344CB8AC3E}">
        <p14:creationId xmlns:p14="http://schemas.microsoft.com/office/powerpoint/2010/main" val="30308192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a:t>
            </a:fld>
            <a:endParaRPr kumimoji="1" lang="ja-JP" altLang="en-US"/>
          </a:p>
        </p:txBody>
      </p:sp>
    </p:spTree>
    <p:extLst>
      <p:ext uri="{BB962C8B-B14F-4D97-AF65-F5344CB8AC3E}">
        <p14:creationId xmlns:p14="http://schemas.microsoft.com/office/powerpoint/2010/main" val="3181071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10</a:t>
            </a:fld>
            <a:endParaRPr kumimoji="1" lang="ja-JP" altLang="en-US"/>
          </a:p>
        </p:txBody>
      </p:sp>
    </p:spTree>
    <p:extLst>
      <p:ext uri="{BB962C8B-B14F-4D97-AF65-F5344CB8AC3E}">
        <p14:creationId xmlns:p14="http://schemas.microsoft.com/office/powerpoint/2010/main" val="79520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11</a:t>
            </a:fld>
            <a:endParaRPr kumimoji="1" lang="ja-JP" altLang="en-US"/>
          </a:p>
        </p:txBody>
      </p:sp>
    </p:spTree>
    <p:extLst>
      <p:ext uri="{BB962C8B-B14F-4D97-AF65-F5344CB8AC3E}">
        <p14:creationId xmlns:p14="http://schemas.microsoft.com/office/powerpoint/2010/main" val="201323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12</a:t>
            </a:fld>
            <a:endParaRPr kumimoji="1" lang="ja-JP" altLang="en-US"/>
          </a:p>
        </p:txBody>
      </p:sp>
    </p:spTree>
    <p:extLst>
      <p:ext uri="{BB962C8B-B14F-4D97-AF65-F5344CB8AC3E}">
        <p14:creationId xmlns:p14="http://schemas.microsoft.com/office/powerpoint/2010/main" val="329912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13</a:t>
            </a:fld>
            <a:endParaRPr kumimoji="1" lang="ja-JP" altLang="en-US"/>
          </a:p>
        </p:txBody>
      </p:sp>
    </p:spTree>
    <p:extLst>
      <p:ext uri="{BB962C8B-B14F-4D97-AF65-F5344CB8AC3E}">
        <p14:creationId xmlns:p14="http://schemas.microsoft.com/office/powerpoint/2010/main" val="239077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14</a:t>
            </a:fld>
            <a:endParaRPr kumimoji="1" lang="ja-JP" altLang="en-US"/>
          </a:p>
        </p:txBody>
      </p:sp>
    </p:spTree>
    <p:extLst>
      <p:ext uri="{BB962C8B-B14F-4D97-AF65-F5344CB8AC3E}">
        <p14:creationId xmlns:p14="http://schemas.microsoft.com/office/powerpoint/2010/main" val="1379164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15</a:t>
            </a:fld>
            <a:endParaRPr kumimoji="1" lang="ja-JP" altLang="en-US"/>
          </a:p>
        </p:txBody>
      </p:sp>
    </p:spTree>
    <p:extLst>
      <p:ext uri="{BB962C8B-B14F-4D97-AF65-F5344CB8AC3E}">
        <p14:creationId xmlns:p14="http://schemas.microsoft.com/office/powerpoint/2010/main" val="4106396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16</a:t>
            </a:fld>
            <a:endParaRPr kumimoji="1" lang="ja-JP" altLang="en-US"/>
          </a:p>
        </p:txBody>
      </p:sp>
    </p:spTree>
    <p:extLst>
      <p:ext uri="{BB962C8B-B14F-4D97-AF65-F5344CB8AC3E}">
        <p14:creationId xmlns:p14="http://schemas.microsoft.com/office/powerpoint/2010/main" val="362842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17</a:t>
            </a:fld>
            <a:endParaRPr kumimoji="1" lang="ja-JP" altLang="en-US"/>
          </a:p>
        </p:txBody>
      </p:sp>
    </p:spTree>
    <p:extLst>
      <p:ext uri="{BB962C8B-B14F-4D97-AF65-F5344CB8AC3E}">
        <p14:creationId xmlns:p14="http://schemas.microsoft.com/office/powerpoint/2010/main" val="170570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18</a:t>
            </a:fld>
            <a:endParaRPr kumimoji="1" lang="ja-JP" altLang="en-US"/>
          </a:p>
        </p:txBody>
      </p:sp>
    </p:spTree>
    <p:extLst>
      <p:ext uri="{BB962C8B-B14F-4D97-AF65-F5344CB8AC3E}">
        <p14:creationId xmlns:p14="http://schemas.microsoft.com/office/powerpoint/2010/main" val="4130815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19</a:t>
            </a:fld>
            <a:endParaRPr kumimoji="1" lang="ja-JP" altLang="en-US"/>
          </a:p>
        </p:txBody>
      </p:sp>
    </p:spTree>
    <p:extLst>
      <p:ext uri="{BB962C8B-B14F-4D97-AF65-F5344CB8AC3E}">
        <p14:creationId xmlns:p14="http://schemas.microsoft.com/office/powerpoint/2010/main" val="110697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F6E3972-898B-454C-95F2-E930BA80A49A}" type="slidenum">
              <a:rPr kumimoji="1" lang="ja-JP" altLang="en-US" smtClean="0"/>
              <a:t>2</a:t>
            </a:fld>
            <a:endParaRPr kumimoji="1" lang="ja-JP" altLang="en-US"/>
          </a:p>
        </p:txBody>
      </p:sp>
    </p:spTree>
    <p:extLst>
      <p:ext uri="{BB962C8B-B14F-4D97-AF65-F5344CB8AC3E}">
        <p14:creationId xmlns:p14="http://schemas.microsoft.com/office/powerpoint/2010/main" val="334474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3</a:t>
            </a:fld>
            <a:endParaRPr kumimoji="1" lang="ja-JP" altLang="en-US"/>
          </a:p>
        </p:txBody>
      </p:sp>
    </p:spTree>
    <p:extLst>
      <p:ext uri="{BB962C8B-B14F-4D97-AF65-F5344CB8AC3E}">
        <p14:creationId xmlns:p14="http://schemas.microsoft.com/office/powerpoint/2010/main" val="115998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4</a:t>
            </a:fld>
            <a:endParaRPr kumimoji="1" lang="ja-JP" altLang="en-US"/>
          </a:p>
        </p:txBody>
      </p:sp>
    </p:spTree>
    <p:extLst>
      <p:ext uri="{BB962C8B-B14F-4D97-AF65-F5344CB8AC3E}">
        <p14:creationId xmlns:p14="http://schemas.microsoft.com/office/powerpoint/2010/main" val="281455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5</a:t>
            </a:fld>
            <a:endParaRPr kumimoji="1" lang="ja-JP" altLang="en-US"/>
          </a:p>
        </p:txBody>
      </p:sp>
    </p:spTree>
    <p:extLst>
      <p:ext uri="{BB962C8B-B14F-4D97-AF65-F5344CB8AC3E}">
        <p14:creationId xmlns:p14="http://schemas.microsoft.com/office/powerpoint/2010/main" val="119463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6</a:t>
            </a:fld>
            <a:endParaRPr kumimoji="1" lang="ja-JP" altLang="en-US"/>
          </a:p>
        </p:txBody>
      </p:sp>
    </p:spTree>
    <p:extLst>
      <p:ext uri="{BB962C8B-B14F-4D97-AF65-F5344CB8AC3E}">
        <p14:creationId xmlns:p14="http://schemas.microsoft.com/office/powerpoint/2010/main" val="2446760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7</a:t>
            </a:fld>
            <a:endParaRPr kumimoji="1" lang="ja-JP" altLang="en-US"/>
          </a:p>
        </p:txBody>
      </p:sp>
    </p:spTree>
    <p:extLst>
      <p:ext uri="{BB962C8B-B14F-4D97-AF65-F5344CB8AC3E}">
        <p14:creationId xmlns:p14="http://schemas.microsoft.com/office/powerpoint/2010/main" val="338273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8</a:t>
            </a:fld>
            <a:endParaRPr kumimoji="1" lang="ja-JP" altLang="en-US"/>
          </a:p>
        </p:txBody>
      </p:sp>
    </p:spTree>
    <p:extLst>
      <p:ext uri="{BB962C8B-B14F-4D97-AF65-F5344CB8AC3E}">
        <p14:creationId xmlns:p14="http://schemas.microsoft.com/office/powerpoint/2010/main" val="47074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9</a:t>
            </a:fld>
            <a:endParaRPr kumimoji="1" lang="ja-JP" altLang="en-US"/>
          </a:p>
        </p:txBody>
      </p:sp>
    </p:spTree>
    <p:extLst>
      <p:ext uri="{BB962C8B-B14F-4D97-AF65-F5344CB8AC3E}">
        <p14:creationId xmlns:p14="http://schemas.microsoft.com/office/powerpoint/2010/main" val="15161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750277" y="3104964"/>
            <a:ext cx="7643446" cy="609398"/>
          </a:xfrm>
        </p:spPr>
        <p:txBody>
          <a:bodyPr wrap="square">
            <a:spAutoFit/>
          </a:bodyPr>
          <a:lstStyle>
            <a:lvl1pPr algn="ctr">
              <a:lnSpc>
                <a:spcPct val="110000"/>
              </a:lnSpc>
              <a:defRPr sz="3600" b="1"/>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chemeClr val="tx1"/>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Tree>
    <p:extLst>
      <p:ext uri="{BB962C8B-B14F-4D97-AF65-F5344CB8AC3E}">
        <p14:creationId xmlns:p14="http://schemas.microsoft.com/office/powerpoint/2010/main" val="42775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7" name="Rectangle 6"/>
          <p:cNvSpPr>
            <a:spLocks noChangeArrowheads="1"/>
          </p:cNvSpPr>
          <p:nvPr/>
        </p:nvSpPr>
        <p:spPr bwMode="gray">
          <a:xfrm>
            <a:off x="0" y="0"/>
            <a:ext cx="1746738" cy="6858000"/>
          </a:xfrm>
          <a:prstGeom prst="rect">
            <a:avLst/>
          </a:prstGeom>
          <a:solidFill>
            <a:schemeClr val="tx2"/>
          </a:solidFill>
          <a:ln>
            <a:noFill/>
          </a:ln>
          <a:effectLst/>
        </p:spPr>
        <p:txBody>
          <a:bodyPr lIns="0" tIns="0" rIns="0" bIns="0" anchor="ctr">
            <a:noAutofit/>
          </a:bodyPr>
          <a:lstStyle/>
          <a:p>
            <a:endParaRPr lang="ja-JP" altLang="en-US" sz="1662"/>
          </a:p>
        </p:txBody>
      </p:sp>
      <p:sp>
        <p:nvSpPr>
          <p:cNvPr id="8" name="Rectangle 6">
            <a:extLst>
              <a:ext uri="{FF2B5EF4-FFF2-40B4-BE49-F238E27FC236}">
                <a16:creationId xmlns:a16="http://schemas.microsoft.com/office/drawing/2014/main" id="{EF772F53-63A5-4543-BF7E-D58B4F6DFC20}"/>
              </a:ext>
            </a:extLst>
          </p:cNvPr>
          <p:cNvSpPr>
            <a:spLocks noChangeArrowheads="1"/>
          </p:cNvSpPr>
          <p:nvPr/>
        </p:nvSpPr>
        <p:spPr bwMode="gray">
          <a:xfrm>
            <a:off x="0" y="0"/>
            <a:ext cx="1746738" cy="6858000"/>
          </a:xfrm>
          <a:prstGeom prst="rect">
            <a:avLst/>
          </a:prstGeom>
          <a:solidFill>
            <a:schemeClr val="tx2"/>
          </a:solidFill>
          <a:ln>
            <a:noFill/>
          </a:ln>
          <a:effectLst/>
        </p:spPr>
        <p:txBody>
          <a:bodyPr lIns="0" tIns="0" rIns="0" bIns="0" anchor="ctr">
            <a:noAutofit/>
          </a:bodyPr>
          <a:lstStyle/>
          <a:p>
            <a:endParaRPr lang="ja-JP" altLang="en-US" sz="1662"/>
          </a:p>
        </p:txBody>
      </p:sp>
      <p:sp>
        <p:nvSpPr>
          <p:cNvPr id="6" name="Rectangle 6"/>
          <p:cNvSpPr>
            <a:spLocks noChangeArrowheads="1"/>
          </p:cNvSpPr>
          <p:nvPr/>
        </p:nvSpPr>
        <p:spPr bwMode="gray">
          <a:xfrm>
            <a:off x="0" y="0"/>
            <a:ext cx="1746738" cy="6858000"/>
          </a:xfrm>
          <a:prstGeom prst="rect">
            <a:avLst/>
          </a:prstGeom>
          <a:solidFill>
            <a:schemeClr val="tx2"/>
          </a:solidFill>
          <a:ln>
            <a:noFill/>
          </a:ln>
          <a:effectLst/>
        </p:spPr>
        <p:txBody>
          <a:bodyPr lIns="0" tIns="0" rIns="0" bIns="0" anchor="ctr">
            <a:noAutofit/>
          </a:bodyPr>
          <a:lstStyle/>
          <a:p>
            <a:endParaRPr lang="ja-JP" altLang="en-US" sz="1662"/>
          </a:p>
        </p:txBody>
      </p:sp>
      <p:sp>
        <p:nvSpPr>
          <p:cNvPr id="2" name="タイトル 1"/>
          <p:cNvSpPr>
            <a:spLocks noGrp="1"/>
          </p:cNvSpPr>
          <p:nvPr>
            <p:ph type="title"/>
          </p:nvPr>
        </p:nvSpPr>
        <p:spPr bwMode="gray">
          <a:xfrm>
            <a:off x="2179938" y="1051200"/>
            <a:ext cx="6213785" cy="396044"/>
          </a:xfrm>
        </p:spPr>
        <p:txBody>
          <a:bodyPr/>
          <a:lstStyle>
            <a:lvl1pPr>
              <a:defRPr sz="2400">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chemeClr val="tx1"/>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Tree>
    <p:extLst>
      <p:ext uri="{BB962C8B-B14F-4D97-AF65-F5344CB8AC3E}">
        <p14:creationId xmlns:p14="http://schemas.microsoft.com/office/powerpoint/2010/main" val="157428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sz="2400" b="0"/>
            </a:lvl1pPr>
          </a:lstStyle>
          <a:p>
            <a:r>
              <a:rPr kumimoji="1" lang="ja-JP" altLang="en-US"/>
              <a:t>マスター タイトルの書式設定</a:t>
            </a:r>
            <a:endParaRPr kumimoji="1" lang="ja-JP" altLang="en-US" dirty="0"/>
          </a:p>
        </p:txBody>
      </p:sp>
      <p:sp>
        <p:nvSpPr>
          <p:cNvPr id="7" name="Rectangle 10"/>
          <p:cNvSpPr>
            <a:spLocks noChangeArrowheads="1"/>
          </p:cNvSpPr>
          <p:nvPr/>
        </p:nvSpPr>
        <p:spPr bwMode="auto">
          <a:xfrm>
            <a:off x="0" y="639763"/>
            <a:ext cx="9144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662"/>
          </a:p>
        </p:txBody>
      </p:sp>
      <p:sp>
        <p:nvSpPr>
          <p:cNvPr id="8"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rgbClr val="4D4D4D"/>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
        <p:nvSpPr>
          <p:cNvPr id="6" name="Rectangle 10"/>
          <p:cNvSpPr>
            <a:spLocks noChangeArrowheads="1"/>
          </p:cNvSpPr>
          <p:nvPr/>
        </p:nvSpPr>
        <p:spPr bwMode="auto">
          <a:xfrm>
            <a:off x="0" y="639763"/>
            <a:ext cx="9144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662"/>
          </a:p>
        </p:txBody>
      </p:sp>
      <p:sp>
        <p:nvSpPr>
          <p:cNvPr id="10" name="Rectangle 10">
            <a:extLst>
              <a:ext uri="{FF2B5EF4-FFF2-40B4-BE49-F238E27FC236}">
                <a16:creationId xmlns:a16="http://schemas.microsoft.com/office/drawing/2014/main" id="{FAD0C9D1-4EA2-4216-B8C1-B8C89D2E330B}"/>
              </a:ext>
            </a:extLst>
          </p:cNvPr>
          <p:cNvSpPr>
            <a:spLocks noChangeArrowheads="1"/>
          </p:cNvSpPr>
          <p:nvPr/>
        </p:nvSpPr>
        <p:spPr bwMode="auto">
          <a:xfrm>
            <a:off x="0" y="639763"/>
            <a:ext cx="9144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662"/>
          </a:p>
        </p:txBody>
      </p:sp>
    </p:spTree>
    <p:extLst>
      <p:ext uri="{BB962C8B-B14F-4D97-AF65-F5344CB8AC3E}">
        <p14:creationId xmlns:p14="http://schemas.microsoft.com/office/powerpoint/2010/main" val="164961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補足#1">
    <p:spTree>
      <p:nvGrpSpPr>
        <p:cNvPr id="1" name=""/>
        <p:cNvGrpSpPr/>
        <p:nvPr/>
      </p:nvGrpSpPr>
      <p:grpSpPr>
        <a:xfrm>
          <a:off x="0" y="0"/>
          <a:ext cx="0" cy="0"/>
          <a:chOff x="0" y="0"/>
          <a:chExt cx="0" cy="0"/>
        </a:xfrm>
      </p:grpSpPr>
      <p:sp>
        <p:nvSpPr>
          <p:cNvPr id="8" name="角丸四角形 7"/>
          <p:cNvSpPr/>
          <p:nvPr/>
        </p:nvSpPr>
        <p:spPr bwMode="auto">
          <a:xfrm>
            <a:off x="-1007" y="533"/>
            <a:ext cx="9144000" cy="656692"/>
          </a:xfrm>
          <a:prstGeom prst="roundRect">
            <a:avLst>
              <a:gd name="adj" fmla="val 0"/>
            </a:avLst>
          </a:prstGeom>
          <a:solidFill>
            <a:srgbClr val="777777"/>
          </a:solidFill>
          <a:ln>
            <a:noFill/>
          </a:ln>
          <a:effectLst/>
        </p:spPr>
        <p:txBody>
          <a:bodyPr lIns="0" tIns="0" rIns="0" bIns="0" rtlCol="0" anchor="ctr">
            <a:noAutofit/>
          </a:bodyPr>
          <a:lstStyle/>
          <a:p>
            <a:pPr algn="just">
              <a:lnSpc>
                <a:spcPct val="140000"/>
              </a:lnSpc>
              <a:spcBef>
                <a:spcPct val="0"/>
              </a:spcBef>
              <a:spcAft>
                <a:spcPts val="554"/>
              </a:spcAft>
            </a:pPr>
            <a:endParaRPr kumimoji="1" lang="ja-JP" altLang="en-US" sz="1477"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6865178" y="6592268"/>
            <a:ext cx="2133600" cy="257113"/>
          </a:xfrm>
          <a:prstGeom prst="rect">
            <a:avLst/>
          </a:prstGeom>
        </p:spPr>
        <p:txBody>
          <a:bodyPr vert="horz" lIns="0" tIns="0" rIns="0" bIns="0" rtlCol="0" anchor="ctr"/>
          <a:lstStyle>
            <a:lvl1pPr algn="r">
              <a:defRPr sz="923" b="1">
                <a:solidFill>
                  <a:srgbClr val="4D4D4D"/>
                </a:solidFill>
                <a:latin typeface="+mn-ea"/>
                <a:ea typeface="+mn-ea"/>
                <a:cs typeface="メイリオ" pitchFamily="50" charset="-128"/>
              </a:defRPr>
            </a:lvl1pPr>
          </a:lstStyle>
          <a:p>
            <a:fld id="{2F6F462B-26C0-4F49-87AD-E6B97C874E6D}" type="slidenum">
              <a:rPr kumimoji="1" lang="ja-JP" altLang="en-US" smtClean="0"/>
              <a:t>‹#›</a:t>
            </a:fld>
            <a:endParaRPr kumimoji="1" lang="ja-JP" altLang="en-US"/>
          </a:p>
        </p:txBody>
      </p:sp>
      <p:sp>
        <p:nvSpPr>
          <p:cNvPr id="12" name="タイトル 11"/>
          <p:cNvSpPr>
            <a:spLocks noGrp="1"/>
          </p:cNvSpPr>
          <p:nvPr>
            <p:ph type="title"/>
          </p:nvPr>
        </p:nvSpPr>
        <p:spPr bwMode="white"/>
        <p:txBody>
          <a:bodyPr/>
          <a:lstStyle>
            <a:lvl1pPr>
              <a:lnSpc>
                <a:spcPct val="110000"/>
              </a:lnSpc>
              <a:defRPr sz="2400" b="0">
                <a:solidFill>
                  <a:schemeClr val="bg1"/>
                </a:solidFill>
              </a:defRPr>
            </a:lvl1pPr>
          </a:lstStyle>
          <a:p>
            <a:r>
              <a:rPr kumimoji="1" lang="ja-JP" altLang="en-US" dirty="0"/>
              <a:t>マスター タイトルの書式設定</a:t>
            </a:r>
          </a:p>
        </p:txBody>
      </p:sp>
    </p:spTree>
    <p:extLst>
      <p:ext uri="{BB962C8B-B14F-4D97-AF65-F5344CB8AC3E}">
        <p14:creationId xmlns:p14="http://schemas.microsoft.com/office/powerpoint/2010/main" val="1886690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51520" y="152636"/>
            <a:ext cx="864096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41384987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Lst>
  <p:txStyles>
    <p:titleStyle>
      <a:lvl1pPr algn="l" defTabSz="844083" rtl="0" eaLnBrk="1" latinLnBrk="0" hangingPunct="1">
        <a:lnSpc>
          <a:spcPct val="110000"/>
        </a:lnSpc>
        <a:spcBef>
          <a:spcPct val="0"/>
        </a:spcBef>
        <a:buNone/>
        <a:defRPr kumimoji="1" sz="2215" kern="1200">
          <a:solidFill>
            <a:schemeClr val="tx1"/>
          </a:solidFill>
          <a:latin typeface="+mj-ea"/>
          <a:ea typeface="+mj-ea"/>
          <a:cs typeface="メイリオ" pitchFamily="50" charset="-128"/>
        </a:defRPr>
      </a:lvl1pPr>
    </p:titleStyle>
    <p:bodyStyle>
      <a:lvl1pPr marL="316531" indent="-316531" algn="l" defTabSz="844083" rtl="0" eaLnBrk="1" latinLnBrk="0" hangingPunct="1">
        <a:spcBef>
          <a:spcPct val="20000"/>
        </a:spcBef>
        <a:buFont typeface="Arial" pitchFamily="34" charset="0"/>
        <a:buChar char="•"/>
        <a:defRPr kumimoji="1" sz="2954" kern="1200">
          <a:solidFill>
            <a:schemeClr val="tx1"/>
          </a:solidFill>
          <a:latin typeface="+mn-lt"/>
          <a:ea typeface="+mn-ea"/>
          <a:cs typeface="+mn-cs"/>
        </a:defRPr>
      </a:lvl1pPr>
      <a:lvl2pPr marL="685817" indent="-263776" algn="l" defTabSz="844083" rtl="0" eaLnBrk="1" latinLnBrk="0" hangingPunct="1">
        <a:spcBef>
          <a:spcPct val="20000"/>
        </a:spcBef>
        <a:buFont typeface="Arial" pitchFamily="34" charset="0"/>
        <a:buChar char="–"/>
        <a:defRPr kumimoji="1" sz="2585" kern="1200">
          <a:solidFill>
            <a:schemeClr val="tx1"/>
          </a:solidFill>
          <a:latin typeface="+mn-lt"/>
          <a:ea typeface="+mn-ea"/>
          <a:cs typeface="+mn-cs"/>
        </a:defRPr>
      </a:lvl2pPr>
      <a:lvl3pPr marL="1055103" indent="-211021" algn="l" defTabSz="844083" rtl="0" eaLnBrk="1" latinLnBrk="0" hangingPunct="1">
        <a:spcBef>
          <a:spcPct val="20000"/>
        </a:spcBef>
        <a:buFont typeface="Arial" pitchFamily="34" charset="0"/>
        <a:buChar char="•"/>
        <a:defRPr kumimoji="1" sz="2215" kern="1200">
          <a:solidFill>
            <a:schemeClr val="tx1"/>
          </a:solidFill>
          <a:latin typeface="+mn-lt"/>
          <a:ea typeface="+mn-ea"/>
          <a:cs typeface="+mn-cs"/>
        </a:defRPr>
      </a:lvl3pPr>
      <a:lvl4pPr marL="1477145"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4pPr>
      <a:lvl5pPr marL="1899186"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5pPr>
      <a:lvl6pPr marL="2321227"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kumimoji="1" sz="1846" kern="1200">
          <a:solidFill>
            <a:schemeClr val="tx1"/>
          </a:solidFill>
          <a:latin typeface="+mn-lt"/>
          <a:ea typeface="+mn-ea"/>
          <a:cs typeface="+mn-cs"/>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p15:clr>
            <a:srgbClr val="F26B43"/>
          </p15:clr>
        </p15:guide>
        <p15:guide id="14" pos="3120">
          <p15:clr>
            <a:srgbClr val="F26B43"/>
          </p15:clr>
        </p15:guide>
        <p15:guide id="15" pos="3301">
          <p15:clr>
            <a:srgbClr val="F26B43"/>
          </p15:clr>
        </p15:guide>
        <p15:guide id="16" pos="2939">
          <p15:clr>
            <a:srgbClr val="F26B43"/>
          </p15:clr>
        </p15:guide>
        <p15:guide id="17" pos="4095">
          <p15:clr>
            <a:srgbClr val="F26B43"/>
          </p15:clr>
        </p15:guide>
        <p15:guide id="18" pos="2145">
          <p15:clr>
            <a:srgbClr val="F26B43"/>
          </p15:clr>
        </p15:guide>
        <p15:guide id="19" orient="horz" pos="1185">
          <p15:clr>
            <a:srgbClr val="F26B43"/>
          </p15:clr>
        </p15:guide>
        <p15:guide id="20" orient="horz" pos="3135">
          <p15:clr>
            <a:srgbClr val="F26B43"/>
          </p15:clr>
        </p15:guide>
        <p15:guide id="21" pos="512">
          <p15:clr>
            <a:srgbClr val="F26B43"/>
          </p15:clr>
        </p15:guide>
        <p15:guide id="22" pos="5728">
          <p15:clr>
            <a:srgbClr val="F26B43"/>
          </p15:clr>
        </p15:guide>
        <p15:guide id="23" orient="horz" pos="414">
          <p15:clr>
            <a:srgbClr val="F26B43"/>
          </p15:clr>
        </p15:guide>
        <p15:guide id="24" orient="horz" pos="390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タイトル 51">
            <a:extLst>
              <a:ext uri="{FF2B5EF4-FFF2-40B4-BE49-F238E27FC236}">
                <a16:creationId xmlns:a16="http://schemas.microsoft.com/office/drawing/2014/main" id="{81019F8D-0C7E-5E41-AEB7-95811C489336}"/>
              </a:ext>
            </a:extLst>
          </p:cNvPr>
          <p:cNvSpPr>
            <a:spLocks noGrp="1"/>
          </p:cNvSpPr>
          <p:nvPr>
            <p:ph type="ctrTitle"/>
          </p:nvPr>
        </p:nvSpPr>
        <p:spPr>
          <a:xfrm>
            <a:off x="750277" y="2768879"/>
            <a:ext cx="7643446" cy="609398"/>
          </a:xfrm>
        </p:spPr>
        <p:txBody>
          <a:bodyPr/>
          <a:lstStyle/>
          <a:p>
            <a:pPr algn="l"/>
            <a:r>
              <a:rPr lang="ja-JP" altLang="en-US"/>
              <a:t>アジャイルソフトウェア開発の奥義</a:t>
            </a:r>
            <a:endParaRPr lang="ja-JP" altLang="en-US" dirty="0"/>
          </a:p>
        </p:txBody>
      </p:sp>
      <p:sp>
        <p:nvSpPr>
          <p:cNvPr id="50" name="AutoShape 3">
            <a:extLst>
              <a:ext uri="{FF2B5EF4-FFF2-40B4-BE49-F238E27FC236}">
                <a16:creationId xmlns:a16="http://schemas.microsoft.com/office/drawing/2014/main" id="{A6E47CA2-D7F9-0547-8B2B-4FA5D3A9E8D9}"/>
              </a:ext>
            </a:extLst>
          </p:cNvPr>
          <p:cNvSpPr>
            <a:spLocks noChangeArrowheads="1"/>
          </p:cNvSpPr>
          <p:nvPr/>
        </p:nvSpPr>
        <p:spPr bwMode="auto">
          <a:xfrm>
            <a:off x="1049147" y="3546259"/>
            <a:ext cx="3954901" cy="45243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108"/>
              </a:spcAft>
            </a:pPr>
            <a:r>
              <a:rPr lang="ja-JP" altLang="en-US" sz="2400">
                <a:solidFill>
                  <a:srgbClr val="373737"/>
                </a:solidFill>
              </a:rPr>
              <a:t>第</a:t>
            </a:r>
            <a:r>
              <a:rPr lang="en-US" altLang="ja-JP" sz="2400" dirty="0">
                <a:solidFill>
                  <a:srgbClr val="373737"/>
                </a:solidFill>
              </a:rPr>
              <a:t>9, 12</a:t>
            </a:r>
            <a:r>
              <a:rPr lang="ja-JP" altLang="en-US" sz="2400">
                <a:solidFill>
                  <a:srgbClr val="373737"/>
                </a:solidFill>
              </a:rPr>
              <a:t>章</a:t>
            </a:r>
            <a:endParaRPr lang="ja-JP" altLang="en-US" sz="2400" b="1" dirty="0">
              <a:latin typeface="メイリオ" pitchFamily="50" charset="-128"/>
              <a:ea typeface="メイリオ" pitchFamily="50" charset="-128"/>
              <a:cs typeface="メイリオ" pitchFamily="50" charset="-128"/>
            </a:endParaRPr>
          </a:p>
        </p:txBody>
      </p:sp>
      <p:sp>
        <p:nvSpPr>
          <p:cNvPr id="53" name="AutoShape 3">
            <a:extLst>
              <a:ext uri="{FF2B5EF4-FFF2-40B4-BE49-F238E27FC236}">
                <a16:creationId xmlns:a16="http://schemas.microsoft.com/office/drawing/2014/main" id="{7DA476F9-18F2-3241-BC96-A9C61CF1F1D2}"/>
              </a:ext>
            </a:extLst>
          </p:cNvPr>
          <p:cNvSpPr>
            <a:spLocks noChangeArrowheads="1"/>
          </p:cNvSpPr>
          <p:nvPr/>
        </p:nvSpPr>
        <p:spPr bwMode="auto">
          <a:xfrm>
            <a:off x="750277" y="1999919"/>
            <a:ext cx="7643446" cy="60324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108"/>
              </a:spcAft>
            </a:pPr>
            <a:r>
              <a:rPr lang="en-US" altLang="ja-JP" sz="3200" dirty="0"/>
              <a:t>C++</a:t>
            </a:r>
            <a:r>
              <a:rPr lang="ja-JP" altLang="en-US" sz="3200" dirty="0"/>
              <a:t>設計・実装勉強会</a:t>
            </a:r>
            <a:endParaRPr lang="ja-JP" altLang="en-US" sz="3200" b="1" dirty="0">
              <a:latin typeface="メイリオ" pitchFamily="50" charset="-128"/>
              <a:ea typeface="メイリオ" pitchFamily="50" charset="-128"/>
              <a:cs typeface="メイリオ" pitchFamily="50" charset="-128"/>
            </a:endParaRPr>
          </a:p>
        </p:txBody>
      </p:sp>
      <p:sp>
        <p:nvSpPr>
          <p:cNvPr id="99" name="AutoShape 3">
            <a:extLst>
              <a:ext uri="{FF2B5EF4-FFF2-40B4-BE49-F238E27FC236}">
                <a16:creationId xmlns:a16="http://schemas.microsoft.com/office/drawing/2014/main" id="{B04461D5-B29F-4F39-BE26-A818EEED5F47}"/>
              </a:ext>
            </a:extLst>
          </p:cNvPr>
          <p:cNvSpPr>
            <a:spLocks noChangeArrowheads="1"/>
          </p:cNvSpPr>
          <p:nvPr/>
        </p:nvSpPr>
        <p:spPr bwMode="auto">
          <a:xfrm>
            <a:off x="7202492" y="5489537"/>
            <a:ext cx="137361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30000"/>
              </a:lnSpc>
              <a:spcAft>
                <a:spcPts val="1108"/>
              </a:spcAft>
            </a:pPr>
            <a:r>
              <a:rPr lang="ja-JP" altLang="en-US" sz="2000">
                <a:solidFill>
                  <a:srgbClr val="373737"/>
                </a:solidFill>
                <a:latin typeface="メイリオ" pitchFamily="50" charset="-128"/>
                <a:ea typeface="メイリオ" pitchFamily="50" charset="-128"/>
                <a:cs typeface="メイリオ" pitchFamily="50" charset="-128"/>
              </a:rPr>
              <a:t>福田圭佑</a:t>
            </a:r>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69512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タイトル 51">
            <a:extLst>
              <a:ext uri="{FF2B5EF4-FFF2-40B4-BE49-F238E27FC236}">
                <a16:creationId xmlns:a16="http://schemas.microsoft.com/office/drawing/2014/main" id="{81019F8D-0C7E-5E41-AEB7-95811C489336}"/>
              </a:ext>
            </a:extLst>
          </p:cNvPr>
          <p:cNvSpPr>
            <a:spLocks noGrp="1"/>
          </p:cNvSpPr>
          <p:nvPr>
            <p:ph type="ctrTitle"/>
          </p:nvPr>
        </p:nvSpPr>
        <p:spPr>
          <a:xfrm>
            <a:off x="750277" y="2857757"/>
            <a:ext cx="7797822" cy="473976"/>
          </a:xfrm>
        </p:spPr>
        <p:txBody>
          <a:bodyPr/>
          <a:lstStyle/>
          <a:p>
            <a:pPr algn="l"/>
            <a:r>
              <a:rPr lang="ja-JP" altLang="en-US" sz="2800"/>
              <a:t>第</a:t>
            </a:r>
            <a:r>
              <a:rPr lang="en-US" altLang="ja-JP" sz="2800" dirty="0"/>
              <a:t>12</a:t>
            </a:r>
            <a:r>
              <a:rPr lang="ja-JP" altLang="en-US" sz="2800"/>
              <a:t>章　インタフェース分離の原則</a:t>
            </a:r>
            <a:r>
              <a:rPr lang="en-US" altLang="ja-JP" sz="2800" dirty="0"/>
              <a:t>(ISP)</a:t>
            </a:r>
            <a:endParaRPr lang="ja-JP" altLang="en-US" sz="2800" dirty="0"/>
          </a:p>
        </p:txBody>
      </p:sp>
    </p:spTree>
    <p:extLst>
      <p:ext uri="{BB962C8B-B14F-4D97-AF65-F5344CB8AC3E}">
        <p14:creationId xmlns:p14="http://schemas.microsoft.com/office/powerpoint/2010/main" val="353597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en-US" altLang="ja-JP" sz="1800" dirty="0"/>
              <a:t>12.1</a:t>
            </a:r>
            <a:r>
              <a:rPr kumimoji="1" lang="en-US" altLang="ja-JP" sz="1800" dirty="0"/>
              <a:t> </a:t>
            </a:r>
            <a:r>
              <a:rPr kumimoji="1" lang="ja-JP" altLang="en-US" sz="1800"/>
              <a:t>インターフェース汚染</a:t>
            </a:r>
            <a:endParaRPr kumimoji="1" lang="ja-JP" altLang="en-US" sz="1800" dirty="0"/>
          </a:p>
        </p:txBody>
      </p:sp>
      <p:sp>
        <p:nvSpPr>
          <p:cNvPr id="47" name="AutoShape 3"/>
          <p:cNvSpPr>
            <a:spLocks noChangeArrowheads="1"/>
          </p:cNvSpPr>
          <p:nvPr/>
        </p:nvSpPr>
        <p:spPr bwMode="auto">
          <a:xfrm>
            <a:off x="547077" y="1034223"/>
            <a:ext cx="8028000" cy="241604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
        <p:nvSpPr>
          <p:cNvPr id="5" name="Rectangle 4">
            <a:extLst>
              <a:ext uri="{FF2B5EF4-FFF2-40B4-BE49-F238E27FC236}">
                <a16:creationId xmlns:a16="http://schemas.microsoft.com/office/drawing/2014/main" id="{9C8ED8EC-9A98-024B-9669-65F21361EBD6}"/>
              </a:ext>
            </a:extLst>
          </p:cNvPr>
          <p:cNvSpPr/>
          <p:nvPr/>
        </p:nvSpPr>
        <p:spPr bwMode="auto">
          <a:xfrm>
            <a:off x="568923" y="1078549"/>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kumimoji="1" lang="en-JP" sz="1600" dirty="0">
                <a:solidFill>
                  <a:srgbClr val="4D4D4D"/>
                </a:solidFill>
                <a:latin typeface="メイリオ" pitchFamily="50" charset="-128"/>
                <a:ea typeface="メイリオ" pitchFamily="50" charset="-128"/>
                <a:cs typeface="メイリオ" pitchFamily="50" charset="-128"/>
              </a:rPr>
              <a:t>Timer</a:t>
            </a:r>
          </a:p>
        </p:txBody>
      </p:sp>
      <p:sp>
        <p:nvSpPr>
          <p:cNvPr id="6" name="Rectangle 5">
            <a:extLst>
              <a:ext uri="{FF2B5EF4-FFF2-40B4-BE49-F238E27FC236}">
                <a16:creationId xmlns:a16="http://schemas.microsoft.com/office/drawing/2014/main" id="{0741477C-B150-7D44-A917-700F29CCFAB3}"/>
              </a:ext>
            </a:extLst>
          </p:cNvPr>
          <p:cNvSpPr/>
          <p:nvPr/>
        </p:nvSpPr>
        <p:spPr bwMode="auto">
          <a:xfrm>
            <a:off x="2455330" y="993911"/>
            <a:ext cx="1769807" cy="689298"/>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spcBef>
                <a:spcPct val="0"/>
              </a:spcBef>
            </a:pPr>
            <a:r>
              <a:rPr lang="en-JP" sz="1100" dirty="0">
                <a:solidFill>
                  <a:srgbClr val="4D4D4D"/>
                </a:solidFill>
                <a:latin typeface="メイリオ" pitchFamily="50" charset="-128"/>
                <a:ea typeface="メイリオ" pitchFamily="50" charset="-128"/>
                <a:cs typeface="メイリオ" pitchFamily="50" charset="-128"/>
              </a:rPr>
              <a:t>&lt;interface&gt;</a:t>
            </a:r>
          </a:p>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Timer Client</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7" name="Straight Arrow Connector 6">
            <a:extLst>
              <a:ext uri="{FF2B5EF4-FFF2-40B4-BE49-F238E27FC236}">
                <a16:creationId xmlns:a16="http://schemas.microsoft.com/office/drawing/2014/main" id="{E99846D6-F705-8B43-B175-7B4743ECF8B0}"/>
              </a:ext>
            </a:extLst>
          </p:cNvPr>
          <p:cNvCxnSpPr>
            <a:cxnSpLocks/>
            <a:endCxn id="6" idx="1"/>
          </p:cNvCxnSpPr>
          <p:nvPr/>
        </p:nvCxnSpPr>
        <p:spPr>
          <a:xfrm>
            <a:off x="1748794" y="1338560"/>
            <a:ext cx="70653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EBE99B-4FAF-5542-9AE5-7AB9F11E89DE}"/>
              </a:ext>
            </a:extLst>
          </p:cNvPr>
          <p:cNvSpPr/>
          <p:nvPr/>
        </p:nvSpPr>
        <p:spPr bwMode="auto">
          <a:xfrm>
            <a:off x="2748950" y="2168751"/>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Door</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9" name="Straight Arrow Connector 8">
            <a:extLst>
              <a:ext uri="{FF2B5EF4-FFF2-40B4-BE49-F238E27FC236}">
                <a16:creationId xmlns:a16="http://schemas.microsoft.com/office/drawing/2014/main" id="{3B423587-2F0D-014C-88C8-950741EAEBFD}"/>
              </a:ext>
            </a:extLst>
          </p:cNvPr>
          <p:cNvCxnSpPr>
            <a:cxnSpLocks/>
            <a:stCxn id="8" idx="0"/>
            <a:endCxn id="6" idx="2"/>
          </p:cNvCxnSpPr>
          <p:nvPr/>
        </p:nvCxnSpPr>
        <p:spPr>
          <a:xfrm flipV="1">
            <a:off x="3338886" y="1683209"/>
            <a:ext cx="1348" cy="4855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C235FFC-18C3-8549-A777-4F920C0E45C2}"/>
              </a:ext>
            </a:extLst>
          </p:cNvPr>
          <p:cNvSpPr/>
          <p:nvPr/>
        </p:nvSpPr>
        <p:spPr bwMode="auto">
          <a:xfrm>
            <a:off x="2631984" y="3174314"/>
            <a:ext cx="1413804"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TimedDoor</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11" name="Straight Arrow Connector 10">
            <a:extLst>
              <a:ext uri="{FF2B5EF4-FFF2-40B4-BE49-F238E27FC236}">
                <a16:creationId xmlns:a16="http://schemas.microsoft.com/office/drawing/2014/main" id="{C9A35204-6438-F340-A468-00D1833310A2}"/>
              </a:ext>
            </a:extLst>
          </p:cNvPr>
          <p:cNvCxnSpPr>
            <a:cxnSpLocks/>
            <a:stCxn id="10" idx="0"/>
            <a:endCxn id="8" idx="2"/>
          </p:cNvCxnSpPr>
          <p:nvPr/>
        </p:nvCxnSpPr>
        <p:spPr>
          <a:xfrm flipV="1">
            <a:off x="3338886" y="2688772"/>
            <a:ext cx="0" cy="4855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3">
            <a:extLst>
              <a:ext uri="{FF2B5EF4-FFF2-40B4-BE49-F238E27FC236}">
                <a16:creationId xmlns:a16="http://schemas.microsoft.com/office/drawing/2014/main" id="{5001F089-4CBC-424C-BA31-3FB322B32908}"/>
              </a:ext>
            </a:extLst>
          </p:cNvPr>
          <p:cNvSpPr>
            <a:spLocks noChangeArrowheads="1"/>
          </p:cNvSpPr>
          <p:nvPr/>
        </p:nvSpPr>
        <p:spPr bwMode="auto">
          <a:xfrm>
            <a:off x="558000" y="3895918"/>
            <a:ext cx="8028000" cy="324704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a:latin typeface="+mn-ea"/>
                <a:cs typeface="メイリオ" pitchFamily="50" charset="-128"/>
              </a:rPr>
              <a:t>・長時間ドアが開きっぱなしだと、警報がなるドアを作りたい。</a:t>
            </a: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a:t>
            </a:r>
            <a:r>
              <a:rPr lang="en-US" altLang="ja-JP" dirty="0">
                <a:latin typeface="+mn-ea"/>
                <a:cs typeface="メイリオ" pitchFamily="50" charset="-128"/>
              </a:rPr>
              <a:t>Timer</a:t>
            </a:r>
            <a:r>
              <a:rPr lang="ja-JP" altLang="en-US">
                <a:latin typeface="+mn-ea"/>
                <a:cs typeface="メイリオ" pitchFamily="50" charset="-128"/>
              </a:rPr>
              <a:t>は、時間経過で</a:t>
            </a:r>
            <a:r>
              <a:rPr lang="en-US" altLang="ja-JP" dirty="0" err="1">
                <a:latin typeface="+mn-ea"/>
                <a:cs typeface="メイリオ" pitchFamily="50" charset="-128"/>
              </a:rPr>
              <a:t>TimerClient</a:t>
            </a:r>
            <a:r>
              <a:rPr lang="en-US" altLang="ja-JP" dirty="0">
                <a:latin typeface="+mn-ea"/>
                <a:cs typeface="メイリオ" pitchFamily="50" charset="-128"/>
              </a:rPr>
              <a:t>-&gt;Timeout</a:t>
            </a:r>
            <a:r>
              <a:rPr lang="ja-JP" altLang="en-US">
                <a:latin typeface="+mn-ea"/>
                <a:cs typeface="メイリオ" pitchFamily="50" charset="-128"/>
              </a:rPr>
              <a:t>をコール</a:t>
            </a: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a:t>
            </a:r>
            <a:r>
              <a:rPr lang="en-US" altLang="ja-JP" dirty="0" err="1">
                <a:latin typeface="+mn-ea"/>
                <a:cs typeface="メイリオ" pitchFamily="50" charset="-128"/>
              </a:rPr>
              <a:t>TimerClient</a:t>
            </a:r>
            <a:r>
              <a:rPr lang="ja-JP" altLang="en-US">
                <a:latin typeface="+mn-ea"/>
                <a:cs typeface="メイリオ" pitchFamily="50" charset="-128"/>
              </a:rPr>
              <a:t>から</a:t>
            </a:r>
            <a:r>
              <a:rPr lang="en-US" altLang="ja-JP" dirty="0">
                <a:latin typeface="+mn-ea"/>
                <a:cs typeface="メイリオ" pitchFamily="50" charset="-128"/>
              </a:rPr>
              <a:t>Door</a:t>
            </a:r>
            <a:r>
              <a:rPr lang="ja-JP" altLang="en-US">
                <a:latin typeface="+mn-ea"/>
                <a:cs typeface="メイリオ" pitchFamily="50" charset="-128"/>
              </a:rPr>
              <a:t>を派生して、さらに</a:t>
            </a:r>
            <a:r>
              <a:rPr lang="en-US" altLang="ja-JP" dirty="0" err="1">
                <a:latin typeface="+mn-ea"/>
                <a:cs typeface="メイリオ" pitchFamily="50" charset="-128"/>
              </a:rPr>
              <a:t>TimedDoor</a:t>
            </a:r>
            <a:r>
              <a:rPr lang="ja-JP" altLang="en-US">
                <a:latin typeface="+mn-ea"/>
                <a:cs typeface="メイリオ" pitchFamily="50" charset="-128"/>
              </a:rPr>
              <a:t>を派生</a:t>
            </a: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r>
              <a:rPr lang="en-US" altLang="ja-JP" dirty="0"/>
              <a:t>Door</a:t>
            </a:r>
            <a:r>
              <a:rPr lang="ja-JP" altLang="en-US"/>
              <a:t>クラスが、</a:t>
            </a:r>
            <a:r>
              <a:rPr lang="en-US" altLang="ja-JP" dirty="0" err="1"/>
              <a:t>TimerClient</a:t>
            </a:r>
            <a:r>
              <a:rPr lang="ja-JP" altLang="en-US"/>
              <a:t>に依存してしまっているが、</a:t>
            </a:r>
            <a:endParaRPr lang="en-US" altLang="ja-JP" dirty="0"/>
          </a:p>
          <a:p>
            <a:pPr algn="just">
              <a:lnSpc>
                <a:spcPct val="150000"/>
              </a:lnSpc>
            </a:pPr>
            <a:r>
              <a:rPr lang="ja-JP" altLang="en-US"/>
              <a:t>全ての</a:t>
            </a:r>
            <a:r>
              <a:rPr lang="en-US" altLang="ja-JP" dirty="0"/>
              <a:t>Door</a:t>
            </a:r>
            <a:r>
              <a:rPr lang="ja-JP" altLang="en-US"/>
              <a:t>は</a:t>
            </a:r>
            <a:r>
              <a:rPr lang="en-US" altLang="ja-JP" dirty="0"/>
              <a:t>Timer</a:t>
            </a:r>
            <a:r>
              <a:rPr lang="ja-JP" altLang="en-US"/>
              <a:t>を必要とするわけではない</a:t>
            </a: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246549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en-US" altLang="ja-JP" sz="1800" dirty="0"/>
              <a:t>12.2 </a:t>
            </a:r>
            <a:r>
              <a:rPr lang="ja-JP" altLang="en-US" sz="1800"/>
              <a:t>クライアントの分離</a:t>
            </a:r>
            <a:r>
              <a:rPr lang="en-US" altLang="ja-JP" sz="1800" dirty="0"/>
              <a:t> = </a:t>
            </a:r>
            <a:r>
              <a:rPr lang="ja-JP" altLang="en-US" sz="1800"/>
              <a:t>インターフェースの分離</a:t>
            </a:r>
            <a:endParaRPr kumimoji="1" lang="ja-JP" altLang="en-US" sz="1800" dirty="0"/>
          </a:p>
        </p:txBody>
      </p:sp>
      <p:sp>
        <p:nvSpPr>
          <p:cNvPr id="47" name="AutoShape 3"/>
          <p:cNvSpPr>
            <a:spLocks noChangeArrowheads="1"/>
          </p:cNvSpPr>
          <p:nvPr/>
        </p:nvSpPr>
        <p:spPr bwMode="auto">
          <a:xfrm>
            <a:off x="547077" y="1034223"/>
            <a:ext cx="8028000" cy="241604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
        <p:nvSpPr>
          <p:cNvPr id="5" name="Rectangle 4">
            <a:extLst>
              <a:ext uri="{FF2B5EF4-FFF2-40B4-BE49-F238E27FC236}">
                <a16:creationId xmlns:a16="http://schemas.microsoft.com/office/drawing/2014/main" id="{9C8ED8EC-9A98-024B-9669-65F21361EBD6}"/>
              </a:ext>
            </a:extLst>
          </p:cNvPr>
          <p:cNvSpPr/>
          <p:nvPr/>
        </p:nvSpPr>
        <p:spPr bwMode="auto">
          <a:xfrm>
            <a:off x="568923" y="1078549"/>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kumimoji="1" lang="en-JP" sz="1600" dirty="0">
                <a:solidFill>
                  <a:srgbClr val="4D4D4D"/>
                </a:solidFill>
                <a:latin typeface="メイリオ" pitchFamily="50" charset="-128"/>
                <a:ea typeface="メイリオ" pitchFamily="50" charset="-128"/>
                <a:cs typeface="メイリオ" pitchFamily="50" charset="-128"/>
              </a:rPr>
              <a:t>Timer</a:t>
            </a:r>
          </a:p>
        </p:txBody>
      </p:sp>
      <p:sp>
        <p:nvSpPr>
          <p:cNvPr id="6" name="Rectangle 5">
            <a:extLst>
              <a:ext uri="{FF2B5EF4-FFF2-40B4-BE49-F238E27FC236}">
                <a16:creationId xmlns:a16="http://schemas.microsoft.com/office/drawing/2014/main" id="{0741477C-B150-7D44-A917-700F29CCFAB3}"/>
              </a:ext>
            </a:extLst>
          </p:cNvPr>
          <p:cNvSpPr/>
          <p:nvPr/>
        </p:nvSpPr>
        <p:spPr bwMode="auto">
          <a:xfrm>
            <a:off x="2455330" y="993911"/>
            <a:ext cx="1769807" cy="689298"/>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spcBef>
                <a:spcPct val="0"/>
              </a:spcBef>
            </a:pPr>
            <a:r>
              <a:rPr lang="en-JP" sz="1100" dirty="0">
                <a:solidFill>
                  <a:srgbClr val="4D4D4D"/>
                </a:solidFill>
                <a:latin typeface="メイリオ" pitchFamily="50" charset="-128"/>
                <a:ea typeface="メイリオ" pitchFamily="50" charset="-128"/>
                <a:cs typeface="メイリオ" pitchFamily="50" charset="-128"/>
              </a:rPr>
              <a:t>&lt;interface&gt;</a:t>
            </a:r>
          </a:p>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Timer Client</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7" name="Straight Arrow Connector 6">
            <a:extLst>
              <a:ext uri="{FF2B5EF4-FFF2-40B4-BE49-F238E27FC236}">
                <a16:creationId xmlns:a16="http://schemas.microsoft.com/office/drawing/2014/main" id="{E99846D6-F705-8B43-B175-7B4743ECF8B0}"/>
              </a:ext>
            </a:extLst>
          </p:cNvPr>
          <p:cNvCxnSpPr>
            <a:cxnSpLocks/>
            <a:endCxn id="6" idx="1"/>
          </p:cNvCxnSpPr>
          <p:nvPr/>
        </p:nvCxnSpPr>
        <p:spPr>
          <a:xfrm>
            <a:off x="1748794" y="1338560"/>
            <a:ext cx="70653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4EBE99B-4FAF-5542-9AE5-7AB9F11E89DE}"/>
              </a:ext>
            </a:extLst>
          </p:cNvPr>
          <p:cNvSpPr/>
          <p:nvPr/>
        </p:nvSpPr>
        <p:spPr bwMode="auto">
          <a:xfrm>
            <a:off x="2748950" y="2168751"/>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Door</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9" name="Straight Arrow Connector 8">
            <a:extLst>
              <a:ext uri="{FF2B5EF4-FFF2-40B4-BE49-F238E27FC236}">
                <a16:creationId xmlns:a16="http://schemas.microsoft.com/office/drawing/2014/main" id="{3B423587-2F0D-014C-88C8-950741EAEBFD}"/>
              </a:ext>
            </a:extLst>
          </p:cNvPr>
          <p:cNvCxnSpPr>
            <a:cxnSpLocks/>
            <a:stCxn id="8" idx="0"/>
            <a:endCxn id="6" idx="2"/>
          </p:cNvCxnSpPr>
          <p:nvPr/>
        </p:nvCxnSpPr>
        <p:spPr>
          <a:xfrm flipV="1">
            <a:off x="3338886" y="1683209"/>
            <a:ext cx="1348" cy="4855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C235FFC-18C3-8549-A777-4F920C0E45C2}"/>
              </a:ext>
            </a:extLst>
          </p:cNvPr>
          <p:cNvSpPr/>
          <p:nvPr/>
        </p:nvSpPr>
        <p:spPr bwMode="auto">
          <a:xfrm>
            <a:off x="2631984" y="3174314"/>
            <a:ext cx="1413804"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TimedDoor</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11" name="Straight Arrow Connector 10">
            <a:extLst>
              <a:ext uri="{FF2B5EF4-FFF2-40B4-BE49-F238E27FC236}">
                <a16:creationId xmlns:a16="http://schemas.microsoft.com/office/drawing/2014/main" id="{C9A35204-6438-F340-A468-00D1833310A2}"/>
              </a:ext>
            </a:extLst>
          </p:cNvPr>
          <p:cNvCxnSpPr>
            <a:cxnSpLocks/>
            <a:stCxn id="10" idx="0"/>
            <a:endCxn id="8" idx="2"/>
          </p:cNvCxnSpPr>
          <p:nvPr/>
        </p:nvCxnSpPr>
        <p:spPr>
          <a:xfrm flipV="1">
            <a:off x="3338886" y="2688772"/>
            <a:ext cx="0" cy="4855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3">
            <a:extLst>
              <a:ext uri="{FF2B5EF4-FFF2-40B4-BE49-F238E27FC236}">
                <a16:creationId xmlns:a16="http://schemas.microsoft.com/office/drawing/2014/main" id="{5001F089-4CBC-424C-BA31-3FB322B32908}"/>
              </a:ext>
            </a:extLst>
          </p:cNvPr>
          <p:cNvSpPr>
            <a:spLocks noChangeArrowheads="1"/>
          </p:cNvSpPr>
          <p:nvPr/>
        </p:nvSpPr>
        <p:spPr bwMode="auto">
          <a:xfrm>
            <a:off x="558000" y="3895918"/>
            <a:ext cx="8028000" cy="200054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a:latin typeface="+mn-ea"/>
                <a:cs typeface="メイリオ" pitchFamily="50" charset="-128"/>
              </a:rPr>
              <a:t>もし、</a:t>
            </a:r>
            <a:r>
              <a:rPr lang="en-US" altLang="ja-JP" dirty="0">
                <a:latin typeface="+mn-ea"/>
                <a:cs typeface="メイリオ" pitchFamily="50" charset="-128"/>
              </a:rPr>
              <a:t>Timer</a:t>
            </a:r>
            <a:r>
              <a:rPr lang="ja-JP" altLang="en-US">
                <a:latin typeface="+mn-ea"/>
                <a:cs typeface="メイリオ" pitchFamily="50" charset="-128"/>
              </a:rPr>
              <a:t>の仕様が変わったら、</a:t>
            </a:r>
            <a:endParaRPr lang="en-US" altLang="ja-JP" dirty="0">
              <a:latin typeface="+mn-ea"/>
              <a:cs typeface="メイリオ" pitchFamily="50" charset="-128"/>
            </a:endParaRPr>
          </a:p>
          <a:p>
            <a:pPr algn="just">
              <a:lnSpc>
                <a:spcPct val="150000"/>
              </a:lnSpc>
            </a:pPr>
            <a:r>
              <a:rPr lang="en-US" altLang="ja-JP" dirty="0"/>
              <a:t>Timer</a:t>
            </a:r>
            <a:r>
              <a:rPr lang="ja-JP" altLang="en-US"/>
              <a:t>を使用する予定のない</a:t>
            </a:r>
            <a:r>
              <a:rPr lang="en-US" altLang="ja-JP" dirty="0"/>
              <a:t>Door</a:t>
            </a:r>
            <a:r>
              <a:rPr lang="ja-JP" altLang="en-US"/>
              <a:t>派生クラスまで影響が出てしまう</a:t>
            </a:r>
            <a:endParaRPr lang="en-US" altLang="ja-JP" dirty="0"/>
          </a:p>
          <a:p>
            <a:pPr algn="just">
              <a:lnSpc>
                <a:spcPct val="150000"/>
              </a:lnSpc>
            </a:pPr>
            <a:endParaRPr lang="en-US" altLang="ja-JP" dirty="0"/>
          </a:p>
          <a:p>
            <a:pPr algn="just">
              <a:lnSpc>
                <a:spcPct val="150000"/>
              </a:lnSpc>
            </a:pPr>
            <a:r>
              <a:rPr lang="ja-JP" altLang="en-US"/>
              <a:t>⇛　関係のない部分に影響を与えてしまっている</a:t>
            </a:r>
            <a:endParaRPr lang="en-US" altLang="ja-JP"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236701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en-US" altLang="ja-JP" sz="1800" dirty="0"/>
              <a:t>12.3 </a:t>
            </a:r>
            <a:r>
              <a:rPr lang="ja-JP" altLang="en-US" sz="1800"/>
              <a:t>インタフェース分離の原則</a:t>
            </a:r>
            <a:r>
              <a:rPr lang="en-US" altLang="ja-JP" sz="1800" dirty="0"/>
              <a:t> (ISP : Interface Segregation Principle)</a:t>
            </a:r>
            <a:r>
              <a:rPr lang="ja-JP" altLang="en-US" sz="1800"/>
              <a:t> </a:t>
            </a:r>
            <a:endParaRPr kumimoji="1" lang="ja-JP" altLang="en-US" sz="1800" dirty="0"/>
          </a:p>
        </p:txBody>
      </p:sp>
      <p:sp>
        <p:nvSpPr>
          <p:cNvPr id="47" name="AutoShape 3"/>
          <p:cNvSpPr>
            <a:spLocks noChangeArrowheads="1"/>
          </p:cNvSpPr>
          <p:nvPr/>
        </p:nvSpPr>
        <p:spPr bwMode="auto">
          <a:xfrm>
            <a:off x="547077" y="1034223"/>
            <a:ext cx="8028000" cy="366254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b="1" u="sng"/>
              <a:t>インタフェース分離の原則</a:t>
            </a:r>
            <a:endParaRPr lang="en-US" altLang="ja-JP" b="1" u="sng" dirty="0"/>
          </a:p>
          <a:p>
            <a:pPr lvl="1" algn="just">
              <a:lnSpc>
                <a:spcPct val="150000"/>
              </a:lnSpc>
            </a:pPr>
            <a:r>
              <a:rPr lang="ja-JP" altLang="en-US">
                <a:latin typeface="+mn-ea"/>
                <a:cs typeface="メイリオ" pitchFamily="50" charset="-128"/>
              </a:rPr>
              <a:t>クライアントが利用しないメソッドへの依存を強制してはならない</a:t>
            </a:r>
            <a:endParaRPr lang="en-US" altLang="ja-JP"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利用しないメソッドに依存してしまうと、</a:t>
            </a: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無関係な変更に対して不用意な影響を受ける。</a:t>
            </a:r>
            <a:endParaRPr lang="en-US" altLang="ja-JP" dirty="0">
              <a:latin typeface="+mn-ea"/>
              <a:cs typeface="メイリオ" pitchFamily="50" charset="-128"/>
            </a:endParaRPr>
          </a:p>
          <a:p>
            <a:pPr algn="just">
              <a:lnSpc>
                <a:spcPct val="150000"/>
              </a:lnSpc>
            </a:pPr>
            <a:endParaRPr lang="en-US" altLang="ja-JP" dirty="0"/>
          </a:p>
          <a:p>
            <a:pPr algn="just">
              <a:lnSpc>
                <a:spcPct val="150000"/>
              </a:lnSpc>
            </a:pPr>
            <a:r>
              <a:rPr lang="en-US" altLang="ja-JP" dirty="0"/>
              <a:t>SRP</a:t>
            </a:r>
            <a:r>
              <a:rPr lang="ja-JP" altLang="en-US"/>
              <a:t>に基本的には類似した原則</a:t>
            </a: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53431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12.4, 5 </a:t>
            </a:r>
            <a:r>
              <a:rPr kumimoji="1" lang="ja-JP" altLang="en-US" sz="1800"/>
              <a:t>具体例</a:t>
            </a:r>
            <a:endParaRPr kumimoji="1" lang="ja-JP" altLang="en-US" sz="1800" dirty="0"/>
          </a:p>
        </p:txBody>
      </p:sp>
      <p:sp>
        <p:nvSpPr>
          <p:cNvPr id="47" name="AutoShape 3"/>
          <p:cNvSpPr>
            <a:spLocks noChangeArrowheads="1"/>
          </p:cNvSpPr>
          <p:nvPr/>
        </p:nvSpPr>
        <p:spPr bwMode="auto">
          <a:xfrm>
            <a:off x="547077" y="1034223"/>
            <a:ext cx="8028000" cy="241604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pic>
        <p:nvPicPr>
          <p:cNvPr id="2" name="Picture 1">
            <a:extLst>
              <a:ext uri="{FF2B5EF4-FFF2-40B4-BE49-F238E27FC236}">
                <a16:creationId xmlns:a16="http://schemas.microsoft.com/office/drawing/2014/main" id="{A89A6D97-5BFB-1040-A515-B1B6733290F4}"/>
              </a:ext>
            </a:extLst>
          </p:cNvPr>
          <p:cNvPicPr>
            <a:picLocks noChangeAspect="1"/>
          </p:cNvPicPr>
          <p:nvPr/>
        </p:nvPicPr>
        <p:blipFill>
          <a:blip r:embed="rId3"/>
          <a:stretch>
            <a:fillRect/>
          </a:stretch>
        </p:blipFill>
        <p:spPr>
          <a:xfrm>
            <a:off x="2841029" y="837402"/>
            <a:ext cx="2736897" cy="1616278"/>
          </a:xfrm>
          <a:prstGeom prst="rect">
            <a:avLst/>
          </a:prstGeom>
        </p:spPr>
      </p:pic>
      <p:pic>
        <p:nvPicPr>
          <p:cNvPr id="3" name="Picture 2">
            <a:extLst>
              <a:ext uri="{FF2B5EF4-FFF2-40B4-BE49-F238E27FC236}">
                <a16:creationId xmlns:a16="http://schemas.microsoft.com/office/drawing/2014/main" id="{860C6D32-00CC-1346-A90E-C2E2754DDE37}"/>
              </a:ext>
            </a:extLst>
          </p:cNvPr>
          <p:cNvPicPr>
            <a:picLocks noChangeAspect="1"/>
          </p:cNvPicPr>
          <p:nvPr/>
        </p:nvPicPr>
        <p:blipFill>
          <a:blip r:embed="rId4"/>
          <a:stretch>
            <a:fillRect/>
          </a:stretch>
        </p:blipFill>
        <p:spPr>
          <a:xfrm>
            <a:off x="547077" y="2939223"/>
            <a:ext cx="3416300" cy="3623648"/>
          </a:xfrm>
          <a:prstGeom prst="rect">
            <a:avLst/>
          </a:prstGeom>
        </p:spPr>
      </p:pic>
      <p:pic>
        <p:nvPicPr>
          <p:cNvPr id="6" name="Picture 5">
            <a:extLst>
              <a:ext uri="{FF2B5EF4-FFF2-40B4-BE49-F238E27FC236}">
                <a16:creationId xmlns:a16="http://schemas.microsoft.com/office/drawing/2014/main" id="{F0FBEED0-3ADB-7746-8530-FE50AC759077}"/>
              </a:ext>
            </a:extLst>
          </p:cNvPr>
          <p:cNvPicPr>
            <a:picLocks noChangeAspect="1"/>
          </p:cNvPicPr>
          <p:nvPr/>
        </p:nvPicPr>
        <p:blipFill>
          <a:blip r:embed="rId5"/>
          <a:stretch>
            <a:fillRect/>
          </a:stretch>
        </p:blipFill>
        <p:spPr>
          <a:xfrm>
            <a:off x="4561077" y="2908219"/>
            <a:ext cx="4397798" cy="3654652"/>
          </a:xfrm>
          <a:prstGeom prst="rect">
            <a:avLst/>
          </a:prstGeom>
        </p:spPr>
      </p:pic>
    </p:spTree>
    <p:extLst>
      <p:ext uri="{BB962C8B-B14F-4D97-AF65-F5344CB8AC3E}">
        <p14:creationId xmlns:p14="http://schemas.microsoft.com/office/powerpoint/2010/main" val="297413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12.4, 5 </a:t>
            </a:r>
            <a:r>
              <a:rPr kumimoji="1" lang="ja-JP" altLang="en-US" sz="1800"/>
              <a:t>具体例</a:t>
            </a:r>
            <a:endParaRPr kumimoji="1" lang="ja-JP" altLang="en-US" sz="1800" dirty="0"/>
          </a:p>
        </p:txBody>
      </p:sp>
      <p:sp>
        <p:nvSpPr>
          <p:cNvPr id="47" name="AutoShape 3"/>
          <p:cNvSpPr>
            <a:spLocks noChangeArrowheads="1"/>
          </p:cNvSpPr>
          <p:nvPr/>
        </p:nvSpPr>
        <p:spPr bwMode="auto">
          <a:xfrm>
            <a:off x="547077" y="1034223"/>
            <a:ext cx="8028000" cy="241604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pic>
        <p:nvPicPr>
          <p:cNvPr id="6" name="Picture 5">
            <a:extLst>
              <a:ext uri="{FF2B5EF4-FFF2-40B4-BE49-F238E27FC236}">
                <a16:creationId xmlns:a16="http://schemas.microsoft.com/office/drawing/2014/main" id="{34817AD7-6E73-DE4B-83C6-97453786289F}"/>
              </a:ext>
            </a:extLst>
          </p:cNvPr>
          <p:cNvPicPr>
            <a:picLocks noChangeAspect="1"/>
          </p:cNvPicPr>
          <p:nvPr/>
        </p:nvPicPr>
        <p:blipFill>
          <a:blip r:embed="rId3"/>
          <a:stretch>
            <a:fillRect/>
          </a:stretch>
        </p:blipFill>
        <p:spPr>
          <a:xfrm>
            <a:off x="1461993" y="994236"/>
            <a:ext cx="2636394" cy="1230317"/>
          </a:xfrm>
          <a:prstGeom prst="rect">
            <a:avLst/>
          </a:prstGeom>
        </p:spPr>
      </p:pic>
      <p:pic>
        <p:nvPicPr>
          <p:cNvPr id="7" name="Picture 6">
            <a:extLst>
              <a:ext uri="{FF2B5EF4-FFF2-40B4-BE49-F238E27FC236}">
                <a16:creationId xmlns:a16="http://schemas.microsoft.com/office/drawing/2014/main" id="{7C196DEB-0CAD-E24B-A2BF-A7B1080F0FBB}"/>
              </a:ext>
            </a:extLst>
          </p:cNvPr>
          <p:cNvPicPr>
            <a:picLocks noChangeAspect="1"/>
          </p:cNvPicPr>
          <p:nvPr/>
        </p:nvPicPr>
        <p:blipFill>
          <a:blip r:embed="rId4"/>
          <a:stretch>
            <a:fillRect/>
          </a:stretch>
        </p:blipFill>
        <p:spPr>
          <a:xfrm>
            <a:off x="4296699" y="994236"/>
            <a:ext cx="3205064" cy="1742288"/>
          </a:xfrm>
          <a:prstGeom prst="rect">
            <a:avLst/>
          </a:prstGeom>
        </p:spPr>
      </p:pic>
      <p:pic>
        <p:nvPicPr>
          <p:cNvPr id="8" name="Picture 7">
            <a:extLst>
              <a:ext uri="{FF2B5EF4-FFF2-40B4-BE49-F238E27FC236}">
                <a16:creationId xmlns:a16="http://schemas.microsoft.com/office/drawing/2014/main" id="{EA3BF848-C191-AE4B-8E31-E07B6DA4C58B}"/>
              </a:ext>
            </a:extLst>
          </p:cNvPr>
          <p:cNvPicPr>
            <a:picLocks noChangeAspect="1"/>
          </p:cNvPicPr>
          <p:nvPr/>
        </p:nvPicPr>
        <p:blipFill>
          <a:blip r:embed="rId5"/>
          <a:stretch>
            <a:fillRect/>
          </a:stretch>
        </p:blipFill>
        <p:spPr>
          <a:xfrm>
            <a:off x="780873" y="3082483"/>
            <a:ext cx="3462274" cy="3432080"/>
          </a:xfrm>
          <a:prstGeom prst="rect">
            <a:avLst/>
          </a:prstGeom>
        </p:spPr>
      </p:pic>
      <p:pic>
        <p:nvPicPr>
          <p:cNvPr id="9" name="Picture 8">
            <a:extLst>
              <a:ext uri="{FF2B5EF4-FFF2-40B4-BE49-F238E27FC236}">
                <a16:creationId xmlns:a16="http://schemas.microsoft.com/office/drawing/2014/main" id="{70BC01F7-AE8F-814B-ACBD-3EB580658A25}"/>
              </a:ext>
            </a:extLst>
          </p:cNvPr>
          <p:cNvPicPr>
            <a:picLocks noChangeAspect="1"/>
          </p:cNvPicPr>
          <p:nvPr/>
        </p:nvPicPr>
        <p:blipFill>
          <a:blip r:embed="rId6"/>
          <a:stretch>
            <a:fillRect/>
          </a:stretch>
        </p:blipFill>
        <p:spPr>
          <a:xfrm>
            <a:off x="4572000" y="3069980"/>
            <a:ext cx="3361812" cy="2307516"/>
          </a:xfrm>
          <a:prstGeom prst="rect">
            <a:avLst/>
          </a:prstGeom>
        </p:spPr>
      </p:pic>
    </p:spTree>
    <p:extLst>
      <p:ext uri="{BB962C8B-B14F-4D97-AF65-F5344CB8AC3E}">
        <p14:creationId xmlns:p14="http://schemas.microsoft.com/office/powerpoint/2010/main" val="67416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en-US" altLang="ja-JP" sz="1800" dirty="0"/>
              <a:t>12.6</a:t>
            </a:r>
            <a:r>
              <a:rPr kumimoji="1" lang="en-US" altLang="ja-JP" sz="1800" dirty="0"/>
              <a:t> ISP</a:t>
            </a:r>
            <a:r>
              <a:rPr kumimoji="1" lang="ja-JP" altLang="en-US" sz="1800"/>
              <a:t>まとめ</a:t>
            </a:r>
            <a:endParaRPr kumimoji="1" lang="ja-JP" altLang="en-US" sz="1800" dirty="0"/>
          </a:p>
        </p:txBody>
      </p:sp>
      <p:sp>
        <p:nvSpPr>
          <p:cNvPr id="47" name="AutoShape 3"/>
          <p:cNvSpPr>
            <a:spLocks noChangeArrowheads="1"/>
          </p:cNvSpPr>
          <p:nvPr/>
        </p:nvSpPr>
        <p:spPr bwMode="auto">
          <a:xfrm>
            <a:off x="547077" y="1034223"/>
            <a:ext cx="8028000" cy="449353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JP" b="1" u="sng" dirty="0"/>
              <a:t>結論</a:t>
            </a:r>
          </a:p>
          <a:p>
            <a:pPr lvl="1" algn="just">
              <a:lnSpc>
                <a:spcPct val="150000"/>
              </a:lnSpc>
            </a:pPr>
            <a:r>
              <a:rPr lang="en-JP" dirty="0"/>
              <a:t>「太った」クラスは、</a:t>
            </a:r>
          </a:p>
          <a:p>
            <a:pPr lvl="1" algn="just">
              <a:lnSpc>
                <a:spcPct val="150000"/>
              </a:lnSpc>
            </a:pPr>
            <a:r>
              <a:rPr lang="en-JP" dirty="0"/>
              <a:t>それを利用するクライアント同士が有害な関連性を持つ原因になる</a:t>
            </a:r>
          </a:p>
          <a:p>
            <a:pPr lvl="1" algn="just">
              <a:lnSpc>
                <a:spcPct val="150000"/>
              </a:lnSpc>
            </a:pP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各クライアントごとのニーズに合わせて、</a:t>
            </a: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必要なインターフェースを細かくグループ化する</a:t>
            </a: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425193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SOLID</a:t>
            </a:r>
            <a:r>
              <a:rPr kumimoji="1" lang="ja-JP" altLang="en-US" sz="1800"/>
              <a:t>の原則</a:t>
            </a:r>
            <a:r>
              <a:rPr kumimoji="1" lang="en-US" altLang="ja-JP" sz="1800" dirty="0"/>
              <a:t> </a:t>
            </a:r>
            <a:r>
              <a:rPr kumimoji="1" lang="ja-JP" altLang="en-US" sz="1800"/>
              <a:t>まとめ</a:t>
            </a:r>
            <a:endParaRPr kumimoji="1" lang="ja-JP" altLang="en-US" sz="1800" dirty="0"/>
          </a:p>
        </p:txBody>
      </p:sp>
      <p:sp>
        <p:nvSpPr>
          <p:cNvPr id="47" name="AutoShape 3"/>
          <p:cNvSpPr>
            <a:spLocks noChangeArrowheads="1"/>
          </p:cNvSpPr>
          <p:nvPr/>
        </p:nvSpPr>
        <p:spPr bwMode="auto">
          <a:xfrm>
            <a:off x="547077" y="1034223"/>
            <a:ext cx="8419942" cy="61555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dirty="0">
                <a:latin typeface="+mn-ea"/>
                <a:cs typeface="メイリオ" pitchFamily="50" charset="-128"/>
              </a:rPr>
              <a:t>S (Single Responsibility Principle): </a:t>
            </a:r>
            <a:r>
              <a:rPr lang="ja-JP" altLang="en-US">
                <a:latin typeface="+mn-ea"/>
                <a:cs typeface="メイリオ" pitchFamily="50" charset="-128"/>
              </a:rPr>
              <a:t>単一責任の原則</a:t>
            </a: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	</a:t>
            </a:r>
            <a:r>
              <a:rPr lang="ja-JP" altLang="en-US">
                <a:latin typeface="+mn-ea"/>
                <a:cs typeface="メイリオ" pitchFamily="50" charset="-128"/>
              </a:rPr>
              <a:t>⇛　</a:t>
            </a:r>
            <a:r>
              <a:rPr lang="ja-JP" altLang="en-US"/>
              <a:t>変更理由となりうる利用者は一つ</a:t>
            </a:r>
            <a:endParaRPr lang="en-US" altLang="ja-JP" dirty="0"/>
          </a:p>
          <a:p>
            <a:pPr algn="just">
              <a:lnSpc>
                <a:spcPct val="150000"/>
              </a:lnSpc>
            </a:pPr>
            <a:r>
              <a:rPr lang="en-US" altLang="ja-JP" dirty="0">
                <a:latin typeface="+mn-ea"/>
                <a:cs typeface="メイリオ" pitchFamily="50" charset="-128"/>
              </a:rPr>
              <a:t>O (Open/Closed principle): </a:t>
            </a:r>
            <a:r>
              <a:rPr lang="ja-JP" altLang="en-US">
                <a:latin typeface="+mn-ea"/>
                <a:cs typeface="メイリオ" pitchFamily="50" charset="-128"/>
              </a:rPr>
              <a:t>開放閉鎖の原則</a:t>
            </a: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	</a:t>
            </a:r>
            <a:r>
              <a:rPr lang="ja-JP" altLang="en-US">
                <a:latin typeface="+mn-ea"/>
                <a:cs typeface="メイリオ" pitchFamily="50" charset="-128"/>
              </a:rPr>
              <a:t>⇛　機能追加は「修正」ではなく「拡張」で実現できるか？</a:t>
            </a: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L (</a:t>
            </a:r>
            <a:r>
              <a:rPr lang="en-US" altLang="ja-JP" dirty="0" err="1">
                <a:latin typeface="+mn-ea"/>
                <a:cs typeface="メイリオ" pitchFamily="50" charset="-128"/>
              </a:rPr>
              <a:t>Liskov</a:t>
            </a:r>
            <a:r>
              <a:rPr lang="en-US" altLang="ja-JP" dirty="0">
                <a:latin typeface="+mn-ea"/>
                <a:cs typeface="メイリオ" pitchFamily="50" charset="-128"/>
              </a:rPr>
              <a:t> substitution principle): </a:t>
            </a:r>
            <a:r>
              <a:rPr lang="ja-JP" altLang="en-US">
                <a:latin typeface="+mn-ea"/>
                <a:cs typeface="メイリオ" pitchFamily="50" charset="-128"/>
              </a:rPr>
              <a:t>リスコフの置換原則</a:t>
            </a: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	</a:t>
            </a:r>
            <a:r>
              <a:rPr lang="ja-JP" altLang="en-US">
                <a:latin typeface="+mn-ea"/>
                <a:cs typeface="メイリオ" pitchFamily="50" charset="-128"/>
              </a:rPr>
              <a:t>⇛　派生クラスは、基本クラスと置換可能か？</a:t>
            </a:r>
          </a:p>
          <a:p>
            <a:pPr algn="just">
              <a:lnSpc>
                <a:spcPct val="150000"/>
              </a:lnSpc>
            </a:pPr>
            <a:r>
              <a:rPr lang="en-US" altLang="ja-JP" dirty="0">
                <a:latin typeface="+mn-ea"/>
                <a:cs typeface="メイリオ" pitchFamily="50" charset="-128"/>
              </a:rPr>
              <a:t>I (Interface segregation principle): </a:t>
            </a:r>
            <a:r>
              <a:rPr lang="ja-JP" altLang="en-US">
                <a:latin typeface="+mn-ea"/>
                <a:cs typeface="メイリオ" pitchFamily="50" charset="-128"/>
              </a:rPr>
              <a:t>インターフェース分離の原則</a:t>
            </a: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	</a:t>
            </a:r>
            <a:r>
              <a:rPr lang="ja-JP" altLang="en-US">
                <a:latin typeface="+mn-ea"/>
                <a:cs typeface="メイリオ" pitchFamily="50" charset="-128"/>
              </a:rPr>
              <a:t>⇛　クライアントが利用しないメソッドへの依存を強制してはならない</a:t>
            </a:r>
          </a:p>
          <a:p>
            <a:pPr algn="just">
              <a:lnSpc>
                <a:spcPct val="150000"/>
              </a:lnSpc>
            </a:pPr>
            <a:r>
              <a:rPr lang="en-US" altLang="ja-JP" dirty="0">
                <a:latin typeface="+mn-ea"/>
                <a:cs typeface="メイリオ" pitchFamily="50" charset="-128"/>
              </a:rPr>
              <a:t>D (Dependency inversion principle): </a:t>
            </a:r>
            <a:r>
              <a:rPr lang="ja-JP" altLang="en-US">
                <a:latin typeface="+mn-ea"/>
                <a:cs typeface="メイリオ" pitchFamily="50" charset="-128"/>
              </a:rPr>
              <a:t>依存性逆転の原則</a:t>
            </a:r>
            <a:endParaRPr lang="en-US" altLang="ja-JP" dirty="0">
              <a:latin typeface="+mn-ea"/>
              <a:cs typeface="メイリオ" pitchFamily="50" charset="-128"/>
            </a:endParaRPr>
          </a:p>
          <a:p>
            <a:pPr lvl="1" algn="just">
              <a:lnSpc>
                <a:spcPct val="150000"/>
              </a:lnSpc>
            </a:pPr>
            <a:r>
              <a:rPr lang="en-US" altLang="ja-JP" dirty="0">
                <a:latin typeface="+mn-ea"/>
                <a:cs typeface="メイリオ" pitchFamily="50" charset="-128"/>
              </a:rPr>
              <a:t>	</a:t>
            </a:r>
            <a:r>
              <a:rPr lang="ja-JP" altLang="en-US">
                <a:latin typeface="+mn-ea"/>
                <a:cs typeface="メイリオ" pitchFamily="50" charset="-128"/>
              </a:rPr>
              <a:t>⇛　依存性は、具体化ではなく抽象化でなければならない。</a:t>
            </a:r>
            <a:endParaRPr lang="en-US" altLang="ja-JP" dirty="0">
              <a:latin typeface="+mn-ea"/>
              <a:cs typeface="メイリオ" pitchFamily="50" charset="-128"/>
            </a:endParaRPr>
          </a:p>
          <a:p>
            <a:pPr lvl="1" algn="just">
              <a:lnSpc>
                <a:spcPct val="150000"/>
              </a:lnSpc>
            </a:pPr>
            <a:r>
              <a:rPr lang="en-US" altLang="ja-JP" dirty="0">
                <a:latin typeface="+mn-ea"/>
                <a:cs typeface="メイリオ" pitchFamily="50" charset="-128"/>
              </a:rPr>
              <a:t>            </a:t>
            </a:r>
            <a:r>
              <a:rPr lang="ja-JP" altLang="en-US">
                <a:latin typeface="+mn-ea"/>
                <a:cs typeface="メイリオ" pitchFamily="50" charset="-128"/>
              </a:rPr>
              <a:t>抽象化に依存すべき。</a:t>
            </a: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54902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en-US" altLang="ja-JP" sz="1800" dirty="0"/>
              <a:t>SOLID</a:t>
            </a:r>
            <a:r>
              <a:rPr lang="ja-JP" altLang="en-US" sz="1800"/>
              <a:t>の原則</a:t>
            </a:r>
            <a:r>
              <a:rPr lang="en-US" altLang="ja-JP" sz="1800" dirty="0"/>
              <a:t> </a:t>
            </a:r>
            <a:r>
              <a:rPr lang="ja-JP" altLang="en-US" sz="1800"/>
              <a:t>まとめ</a:t>
            </a:r>
            <a:endParaRPr kumimoji="1" lang="ja-JP" altLang="en-US" sz="1800" dirty="0"/>
          </a:p>
        </p:txBody>
      </p:sp>
      <p:sp>
        <p:nvSpPr>
          <p:cNvPr id="47" name="AutoShape 3"/>
          <p:cNvSpPr>
            <a:spLocks noChangeArrowheads="1"/>
          </p:cNvSpPr>
          <p:nvPr/>
        </p:nvSpPr>
        <p:spPr bwMode="auto">
          <a:xfrm>
            <a:off x="547077" y="1034223"/>
            <a:ext cx="8028000" cy="8833187"/>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sz="1600" dirty="0">
                <a:latin typeface="+mn-ea"/>
                <a:cs typeface="メイリオ" pitchFamily="50" charset="-128"/>
              </a:rPr>
              <a:t>SOLID</a:t>
            </a:r>
            <a:r>
              <a:rPr lang="ja-JP" altLang="en-US" sz="1600">
                <a:latin typeface="+mn-ea"/>
                <a:cs typeface="メイリオ" pitchFamily="50" charset="-128"/>
              </a:rPr>
              <a:t>原則はシステムに起こりうる変更に着目し、</a:t>
            </a: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それをどう対処すべきかと言う方針がまとめられている。</a:t>
            </a:r>
          </a:p>
          <a:p>
            <a:pPr algn="just">
              <a:lnSpc>
                <a:spcPct val="150000"/>
              </a:lnSpc>
            </a:pPr>
            <a:endParaRPr lang="ja-JP" altLang="en-US" sz="160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変わりやすいものと変わりにくいものを分離する、想定する</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変わりやすい関係のないものに依存させない、</a:t>
            </a: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変わりにくいものに依存させる</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変わるものは既存に影響させない、置き換えても壊れない、</a:t>
            </a: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置き換えやすい作りにすべき</a:t>
            </a:r>
          </a:p>
          <a:p>
            <a:pPr algn="just">
              <a:lnSpc>
                <a:spcPct val="150000"/>
              </a:lnSpc>
            </a:pPr>
            <a:endParaRPr lang="en-JP" sz="1600" b="1" u="sng" dirty="0"/>
          </a:p>
          <a:p>
            <a:pPr algn="just">
              <a:lnSpc>
                <a:spcPct val="150000"/>
              </a:lnSpc>
            </a:pPr>
            <a:r>
              <a:rPr lang="en-JP" sz="1600" b="1" u="sng" dirty="0"/>
              <a:t>⇛</a:t>
            </a:r>
            <a:r>
              <a:rPr lang="ja-JP" altLang="en-US" sz="1600" b="1" u="sng"/>
              <a:t>　</a:t>
            </a:r>
            <a:r>
              <a:rPr lang="en-JP" sz="1600" b="1" u="sng" dirty="0"/>
              <a:t>ただし、必要になるまで抽象化はしない</a:t>
            </a:r>
            <a:endParaRPr lang="ja-JP" altLang="en-US" sz="14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a:latin typeface="+mn-ea"/>
              <a:cs typeface="メイリオ" pitchFamily="50" charset="-128"/>
            </a:endParaRPr>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377197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lang="ja-JP" altLang="en-US" sz="2400">
                <a:solidFill>
                  <a:schemeClr val="bg1"/>
                </a:solidFill>
              </a:rPr>
              <a:t>宿題</a:t>
            </a:r>
            <a:endParaRPr kumimoji="1" lang="ja-JP" altLang="en-US" sz="2400" dirty="0">
              <a:solidFill>
                <a:schemeClr val="bg1"/>
              </a:solidFill>
            </a:endParaRPr>
          </a:p>
        </p:txBody>
      </p:sp>
      <p:sp>
        <p:nvSpPr>
          <p:cNvPr id="6" name="AutoShape 3">
            <a:extLst>
              <a:ext uri="{FF2B5EF4-FFF2-40B4-BE49-F238E27FC236}">
                <a16:creationId xmlns:a16="http://schemas.microsoft.com/office/drawing/2014/main" id="{E2C71BF5-35B4-4DB1-8DD7-931C36EFF3B1}"/>
              </a:ext>
            </a:extLst>
          </p:cNvPr>
          <p:cNvSpPr>
            <a:spLocks noChangeArrowheads="1"/>
          </p:cNvSpPr>
          <p:nvPr/>
        </p:nvSpPr>
        <p:spPr bwMode="auto">
          <a:xfrm>
            <a:off x="547076" y="1034222"/>
            <a:ext cx="8345403" cy="70788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sz="1600">
                <a:latin typeface="+mn-ea"/>
                <a:cs typeface="メイリオ" pitchFamily="50" charset="-128"/>
              </a:rPr>
              <a:t>①　</a:t>
            </a:r>
            <a:r>
              <a:rPr lang="en-US" altLang="ja-JP" sz="1600" dirty="0">
                <a:latin typeface="+mn-ea"/>
                <a:cs typeface="メイリオ" pitchFamily="50" charset="-128"/>
              </a:rPr>
              <a:t>Open-Closed</a:t>
            </a:r>
            <a:r>
              <a:rPr lang="ja-JP" altLang="en-US" sz="1600">
                <a:latin typeface="+mn-ea"/>
                <a:cs typeface="メイリオ" pitchFamily="50" charset="-128"/>
              </a:rPr>
              <a:t>な原則に従っていない物件のコードの例と、その改善方法</a:t>
            </a: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　　（</a:t>
            </a:r>
            <a:r>
              <a:rPr lang="en-US" altLang="ja-JP" sz="1600" dirty="0">
                <a:latin typeface="+mn-ea"/>
                <a:cs typeface="メイリオ" pitchFamily="50" charset="-128"/>
              </a:rPr>
              <a:t>OCP</a:t>
            </a:r>
            <a:r>
              <a:rPr lang="ja-JP" altLang="en-US" sz="1600">
                <a:latin typeface="+mn-ea"/>
                <a:cs typeface="メイリオ" pitchFamily="50" charset="-128"/>
              </a:rPr>
              <a:t>はオブジェクト指向に限らないのでいっぱいあるはず）</a:t>
            </a:r>
            <a:endParaRPr lang="en-US" altLang="ja-JP" sz="1600" dirty="0">
              <a:latin typeface="+mn-ea"/>
              <a:cs typeface="メイリオ" pitchFamily="50" charset="-128"/>
            </a:endParaRPr>
          </a:p>
        </p:txBody>
      </p:sp>
    </p:spTree>
    <p:extLst>
      <p:ext uri="{BB962C8B-B14F-4D97-AF65-F5344CB8AC3E}">
        <p14:creationId xmlns:p14="http://schemas.microsoft.com/office/powerpoint/2010/main" val="425481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タイトル 51">
            <a:extLst>
              <a:ext uri="{FF2B5EF4-FFF2-40B4-BE49-F238E27FC236}">
                <a16:creationId xmlns:a16="http://schemas.microsoft.com/office/drawing/2014/main" id="{81019F8D-0C7E-5E41-AEB7-95811C489336}"/>
              </a:ext>
            </a:extLst>
          </p:cNvPr>
          <p:cNvSpPr>
            <a:spLocks noGrp="1"/>
          </p:cNvSpPr>
          <p:nvPr>
            <p:ph type="ctrTitle"/>
          </p:nvPr>
        </p:nvSpPr>
        <p:spPr>
          <a:xfrm>
            <a:off x="750277" y="2531890"/>
            <a:ext cx="7797822" cy="1125709"/>
          </a:xfrm>
        </p:spPr>
        <p:txBody>
          <a:bodyPr/>
          <a:lstStyle/>
          <a:p>
            <a:pPr algn="l"/>
            <a:r>
              <a:rPr lang="ja-JP" altLang="en-US" sz="3200"/>
              <a:t>第</a:t>
            </a:r>
            <a:r>
              <a:rPr lang="en-US" altLang="ja-JP" sz="3200" dirty="0"/>
              <a:t>9</a:t>
            </a:r>
            <a:r>
              <a:rPr lang="ja-JP" altLang="en-US" sz="3200"/>
              <a:t>章　オープンクローズドの原則</a:t>
            </a:r>
            <a:r>
              <a:rPr lang="en-US" altLang="ja-JP" sz="3200" dirty="0"/>
              <a:t> (OCP)</a:t>
            </a:r>
            <a:endParaRPr lang="ja-JP" altLang="en-US" sz="3200" dirty="0"/>
          </a:p>
        </p:txBody>
      </p:sp>
    </p:spTree>
    <p:extLst>
      <p:ext uri="{BB962C8B-B14F-4D97-AF65-F5344CB8AC3E}">
        <p14:creationId xmlns:p14="http://schemas.microsoft.com/office/powerpoint/2010/main" val="168069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9.1,9.2 </a:t>
            </a:r>
            <a:r>
              <a:rPr kumimoji="1" lang="ja-JP" altLang="en-US" sz="1800"/>
              <a:t>オープン・クローズドの原則</a:t>
            </a:r>
            <a:r>
              <a:rPr kumimoji="1" lang="en-US" altLang="ja-JP" sz="1800" dirty="0"/>
              <a:t> (OCP : Open-Closed Principle)</a:t>
            </a:r>
            <a:endParaRPr kumimoji="1" lang="ja-JP" altLang="en-US" sz="1800" dirty="0"/>
          </a:p>
        </p:txBody>
      </p:sp>
      <p:sp>
        <p:nvSpPr>
          <p:cNvPr id="47" name="AutoShape 3"/>
          <p:cNvSpPr>
            <a:spLocks noChangeArrowheads="1"/>
          </p:cNvSpPr>
          <p:nvPr/>
        </p:nvSpPr>
        <p:spPr bwMode="auto">
          <a:xfrm>
            <a:off x="547077" y="1034223"/>
            <a:ext cx="8028000" cy="61555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b="1" u="sng">
                <a:latin typeface="+mn-ea"/>
                <a:cs typeface="メイリオ" pitchFamily="50" charset="-128"/>
              </a:rPr>
              <a:t>オープンクローズドの原則</a:t>
            </a:r>
            <a:endParaRPr lang="en-US" altLang="ja-JP" b="1" u="sng" dirty="0">
              <a:latin typeface="+mn-ea"/>
              <a:cs typeface="メイリオ" pitchFamily="50" charset="-128"/>
            </a:endParaRPr>
          </a:p>
          <a:p>
            <a:pPr lvl="1" algn="just">
              <a:lnSpc>
                <a:spcPct val="150000"/>
              </a:lnSpc>
            </a:pPr>
            <a:r>
              <a:rPr lang="ja-JP" altLang="en-US">
                <a:latin typeface="+mn-ea"/>
                <a:cs typeface="メイリオ" pitchFamily="50" charset="-128"/>
              </a:rPr>
              <a:t>ソフトウェアの構成要素は、</a:t>
            </a: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拡張に対して開いて（</a:t>
            </a:r>
            <a:r>
              <a:rPr lang="en-US" altLang="ja-JP" dirty="0">
                <a:latin typeface="+mn-ea"/>
                <a:cs typeface="メイリオ" pitchFamily="50" charset="-128"/>
              </a:rPr>
              <a:t>Open</a:t>
            </a:r>
            <a:r>
              <a:rPr lang="ja-JP" altLang="en-US">
                <a:latin typeface="+mn-ea"/>
                <a:cs typeface="メイリオ" pitchFamily="50" charset="-128"/>
              </a:rPr>
              <a:t>）いて、</a:t>
            </a: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修正に閉じて（</a:t>
            </a:r>
            <a:r>
              <a:rPr lang="en-US" altLang="ja-JP" dirty="0">
                <a:latin typeface="+mn-ea"/>
                <a:cs typeface="メイリオ" pitchFamily="50" charset="-128"/>
              </a:rPr>
              <a:t>Closed</a:t>
            </a:r>
            <a:r>
              <a:rPr lang="ja-JP" altLang="en-US">
                <a:latin typeface="+mn-ea"/>
                <a:cs typeface="メイリオ" pitchFamily="50" charset="-128"/>
              </a:rPr>
              <a:t>）いなければならない。</a:t>
            </a: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（構成要素：クラス、モジュール、関数など）</a:t>
            </a:r>
            <a:endParaRPr lang="en-US" altLang="ja-JP"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・拡張に対して</a:t>
            </a:r>
            <a:r>
              <a:rPr lang="en-US" altLang="ja-JP" dirty="0">
                <a:latin typeface="+mn-ea"/>
                <a:cs typeface="メイリオ" pitchFamily="50" charset="-128"/>
              </a:rPr>
              <a:t>Open</a:t>
            </a:r>
          </a:p>
          <a:p>
            <a:pPr lvl="1" algn="just">
              <a:lnSpc>
                <a:spcPct val="150000"/>
              </a:lnSpc>
            </a:pPr>
            <a:r>
              <a:rPr lang="ja-JP" altLang="en-US">
                <a:latin typeface="+mn-ea"/>
                <a:cs typeface="メイリオ" pitchFamily="50" charset="-128"/>
              </a:rPr>
              <a:t>モジュールの振る舞いを拡張できる</a:t>
            </a: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・修正に対して</a:t>
            </a:r>
            <a:r>
              <a:rPr lang="en-US" altLang="ja-JP" dirty="0">
                <a:latin typeface="+mn-ea"/>
                <a:cs typeface="メイリオ" pitchFamily="50" charset="-128"/>
              </a:rPr>
              <a:t>Closed</a:t>
            </a:r>
          </a:p>
          <a:p>
            <a:pPr lvl="1" algn="just">
              <a:lnSpc>
                <a:spcPct val="150000"/>
              </a:lnSpc>
            </a:pPr>
            <a:r>
              <a:rPr lang="ja-JP" altLang="en-US">
                <a:latin typeface="+mn-ea"/>
                <a:cs typeface="メイリオ" pitchFamily="50" charset="-128"/>
              </a:rPr>
              <a:t>モジュールのソースへの影響がないこと</a:t>
            </a:r>
            <a:endParaRPr lang="en-US" altLang="ja-JP" dirty="0">
              <a:latin typeface="+mn-ea"/>
              <a:cs typeface="メイリオ" pitchFamily="50" charset="-128"/>
            </a:endParaRPr>
          </a:p>
          <a:p>
            <a:pPr algn="just">
              <a:lnSpc>
                <a:spcPct val="150000"/>
              </a:lnSpc>
            </a:pPr>
            <a:endParaRPr lang="en-US" altLang="ja-JP" dirty="0"/>
          </a:p>
          <a:p>
            <a:pPr algn="just">
              <a:lnSpc>
                <a:spcPct val="150000"/>
              </a:lnSpc>
            </a:pPr>
            <a:r>
              <a:rPr lang="ja-JP" altLang="en-US">
                <a:solidFill>
                  <a:srgbClr val="FF0000"/>
                </a:solidFill>
              </a:rPr>
              <a:t>⇛　変更の影響を受けずにシステムを拡張しやすくする</a:t>
            </a:r>
            <a:endParaRPr lang="en-US" altLang="ja-JP" dirty="0">
              <a:solidFill>
                <a:srgbClr val="FF0000"/>
              </a:solidFill>
              <a:latin typeface="+mn-ea"/>
              <a:cs typeface="メイリオ" pitchFamily="50" charset="-128"/>
            </a:endParaRPr>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331398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9.3 </a:t>
            </a:r>
            <a:r>
              <a:rPr kumimoji="1" lang="ja-JP" altLang="en-US" sz="1800"/>
              <a:t>鍵は抽象化にあり</a:t>
            </a:r>
            <a:endParaRPr kumimoji="1" lang="ja-JP" altLang="en-US" sz="1800" dirty="0"/>
          </a:p>
        </p:txBody>
      </p:sp>
      <p:sp>
        <p:nvSpPr>
          <p:cNvPr id="47" name="AutoShape 3"/>
          <p:cNvSpPr>
            <a:spLocks noChangeArrowheads="1"/>
          </p:cNvSpPr>
          <p:nvPr/>
        </p:nvSpPr>
        <p:spPr bwMode="auto">
          <a:xfrm>
            <a:off x="547077" y="1034223"/>
            <a:ext cx="8028000" cy="615553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u="sng">
                <a:latin typeface="+mn-ea"/>
                <a:cs typeface="メイリオ" pitchFamily="50" charset="-128"/>
              </a:rPr>
              <a:t>違反している例</a:t>
            </a:r>
            <a:r>
              <a:rPr lang="en-US" altLang="ja-JP" dirty="0">
                <a:latin typeface="+mn-ea"/>
                <a:cs typeface="メイリオ" pitchFamily="50" charset="-128"/>
              </a:rPr>
              <a:t>			</a:t>
            </a:r>
            <a:r>
              <a:rPr lang="ja-JP" altLang="en-US" u="sng">
                <a:latin typeface="+mn-ea"/>
                <a:cs typeface="メイリオ" pitchFamily="50" charset="-128"/>
              </a:rPr>
              <a:t>遵守している例</a:t>
            </a:r>
            <a:endParaRPr lang="en-US" altLang="ja-JP" u="sng" dirty="0">
              <a:latin typeface="+mn-ea"/>
              <a:cs typeface="メイリオ" pitchFamily="50" charset="-128"/>
            </a:endParaRPr>
          </a:p>
          <a:p>
            <a:pPr algn="just">
              <a:lnSpc>
                <a:spcPct val="150000"/>
              </a:lnSpc>
            </a:pPr>
            <a:endParaRPr lang="en-US" altLang="ja-JP" u="sng"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DIP</a:t>
            </a:r>
            <a:r>
              <a:rPr lang="ja-JP" altLang="en-US">
                <a:latin typeface="+mn-ea"/>
                <a:cs typeface="メイリオ" pitchFamily="50" charset="-128"/>
              </a:rPr>
              <a:t>で遵守すべきことに近い</a:t>
            </a:r>
            <a:endParaRPr lang="en-US" altLang="ja-JP" dirty="0">
              <a:latin typeface="+mn-ea"/>
              <a:cs typeface="メイリオ" pitchFamily="50" charset="-128"/>
            </a:endParaRPr>
          </a:p>
          <a:p>
            <a:pPr algn="just">
              <a:lnSpc>
                <a:spcPct val="150000"/>
              </a:lnSpc>
            </a:pP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以下のデザインパターンによる解決策が有力</a:t>
            </a: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a:t>
            </a:r>
            <a:r>
              <a:rPr lang="en-US" altLang="ja-JP" dirty="0">
                <a:latin typeface="+mn-ea"/>
                <a:cs typeface="メイリオ" pitchFamily="50" charset="-128"/>
              </a:rPr>
              <a:t>Strategy</a:t>
            </a:r>
            <a:r>
              <a:rPr lang="ja-JP" altLang="en-US">
                <a:latin typeface="+mn-ea"/>
                <a:cs typeface="メイリオ" pitchFamily="50" charset="-128"/>
              </a:rPr>
              <a:t>パターン</a:t>
            </a:r>
            <a:endParaRPr lang="en-US" altLang="ja-JP" dirty="0">
              <a:latin typeface="+mn-ea"/>
              <a:cs typeface="メイリオ" pitchFamily="50" charset="-128"/>
            </a:endParaRPr>
          </a:p>
          <a:p>
            <a:pPr algn="just">
              <a:lnSpc>
                <a:spcPct val="150000"/>
              </a:lnSpc>
            </a:pPr>
            <a:r>
              <a:rPr lang="ja-JP" altLang="en-US">
                <a:latin typeface="+mn-ea"/>
                <a:cs typeface="メイリオ" pitchFamily="50" charset="-128"/>
              </a:rPr>
              <a:t>・</a:t>
            </a:r>
            <a:r>
              <a:rPr lang="en-JP" altLang="ja-JP" dirty="0">
                <a:latin typeface="+mn-ea"/>
                <a:cs typeface="メイリオ" pitchFamily="50" charset="-128"/>
              </a:rPr>
              <a:t>Template Method</a:t>
            </a:r>
            <a:r>
              <a:rPr lang="ja-JP" altLang="en-US">
                <a:latin typeface="+mn-ea"/>
                <a:cs typeface="メイリオ" pitchFamily="50" charset="-128"/>
              </a:rPr>
              <a:t>パターン</a:t>
            </a:r>
            <a:endParaRPr lang="en-US" altLang="ja-JP" dirty="0">
              <a:latin typeface="+mn-ea"/>
              <a:cs typeface="メイリオ" pitchFamily="50" charset="-128"/>
            </a:endParaRPr>
          </a:p>
          <a:p>
            <a:pPr algn="just">
              <a:lnSpc>
                <a:spcPct val="150000"/>
              </a:lnSpc>
            </a:pPr>
            <a:r>
              <a:rPr lang="en-US" altLang="ja-JP" dirty="0">
                <a:latin typeface="+mn-ea"/>
                <a:cs typeface="メイリオ" pitchFamily="50" charset="-128"/>
              </a:rPr>
              <a:t>	</a:t>
            </a:r>
            <a:r>
              <a:rPr lang="ja-JP" altLang="en-US">
                <a:latin typeface="+mn-ea"/>
                <a:cs typeface="メイリオ" pitchFamily="50" charset="-128"/>
              </a:rPr>
              <a:t>インターフェース、関数ポインタなど</a:t>
            </a: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
        <p:nvSpPr>
          <p:cNvPr id="2" name="Rectangle 1">
            <a:extLst>
              <a:ext uri="{FF2B5EF4-FFF2-40B4-BE49-F238E27FC236}">
                <a16:creationId xmlns:a16="http://schemas.microsoft.com/office/drawing/2014/main" id="{83EB5204-939B-5443-94B5-A173A690BBCB}"/>
              </a:ext>
            </a:extLst>
          </p:cNvPr>
          <p:cNvSpPr/>
          <p:nvPr/>
        </p:nvSpPr>
        <p:spPr bwMode="auto">
          <a:xfrm>
            <a:off x="547077" y="1818778"/>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kumimoji="1" lang="en-JP" sz="1600" dirty="0">
                <a:solidFill>
                  <a:srgbClr val="4D4D4D"/>
                </a:solidFill>
                <a:latin typeface="メイリオ" pitchFamily="50" charset="-128"/>
                <a:ea typeface="メイリオ" pitchFamily="50" charset="-128"/>
                <a:cs typeface="メイリオ" pitchFamily="50" charset="-128"/>
              </a:rPr>
              <a:t>Client</a:t>
            </a:r>
          </a:p>
        </p:txBody>
      </p:sp>
      <p:sp>
        <p:nvSpPr>
          <p:cNvPr id="6" name="Rectangle 5">
            <a:extLst>
              <a:ext uri="{FF2B5EF4-FFF2-40B4-BE49-F238E27FC236}">
                <a16:creationId xmlns:a16="http://schemas.microsoft.com/office/drawing/2014/main" id="{6E71C704-FEF3-3647-893E-269651362061}"/>
              </a:ext>
            </a:extLst>
          </p:cNvPr>
          <p:cNvSpPr/>
          <p:nvPr/>
        </p:nvSpPr>
        <p:spPr bwMode="auto">
          <a:xfrm>
            <a:off x="2433484" y="1818778"/>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Server</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7" name="Straight Arrow Connector 6">
            <a:extLst>
              <a:ext uri="{FF2B5EF4-FFF2-40B4-BE49-F238E27FC236}">
                <a16:creationId xmlns:a16="http://schemas.microsoft.com/office/drawing/2014/main" id="{2D2FFC47-5494-FF48-9F5E-C3F406E5D7A7}"/>
              </a:ext>
            </a:extLst>
          </p:cNvPr>
          <p:cNvCxnSpPr>
            <a:endCxn id="6" idx="1"/>
          </p:cNvCxnSpPr>
          <p:nvPr/>
        </p:nvCxnSpPr>
        <p:spPr>
          <a:xfrm>
            <a:off x="1726948" y="2078788"/>
            <a:ext cx="706536"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54D52AB-30B5-B946-A273-C0E34D7D8204}"/>
              </a:ext>
            </a:extLst>
          </p:cNvPr>
          <p:cNvSpPr/>
          <p:nvPr/>
        </p:nvSpPr>
        <p:spPr bwMode="auto">
          <a:xfrm>
            <a:off x="4918863" y="1818777"/>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kumimoji="1" lang="en-JP" sz="1600" dirty="0">
                <a:solidFill>
                  <a:srgbClr val="4D4D4D"/>
                </a:solidFill>
                <a:latin typeface="メイリオ" pitchFamily="50" charset="-128"/>
                <a:ea typeface="メイリオ" pitchFamily="50" charset="-128"/>
                <a:cs typeface="メイリオ" pitchFamily="50" charset="-128"/>
              </a:rPr>
              <a:t>Client</a:t>
            </a:r>
          </a:p>
        </p:txBody>
      </p:sp>
      <p:sp>
        <p:nvSpPr>
          <p:cNvPr id="10" name="Rectangle 9">
            <a:extLst>
              <a:ext uri="{FF2B5EF4-FFF2-40B4-BE49-F238E27FC236}">
                <a16:creationId xmlns:a16="http://schemas.microsoft.com/office/drawing/2014/main" id="{6585B719-7BA5-2745-8513-A74B47CC51D5}"/>
              </a:ext>
            </a:extLst>
          </p:cNvPr>
          <p:cNvSpPr/>
          <p:nvPr/>
        </p:nvSpPr>
        <p:spPr bwMode="auto">
          <a:xfrm>
            <a:off x="6805270" y="1734139"/>
            <a:ext cx="1769807" cy="689298"/>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spcBef>
                <a:spcPct val="0"/>
              </a:spcBef>
            </a:pPr>
            <a:r>
              <a:rPr lang="en-JP" sz="1100" dirty="0">
                <a:solidFill>
                  <a:srgbClr val="4D4D4D"/>
                </a:solidFill>
                <a:latin typeface="メイリオ" pitchFamily="50" charset="-128"/>
                <a:ea typeface="メイリオ" pitchFamily="50" charset="-128"/>
                <a:cs typeface="メイリオ" pitchFamily="50" charset="-128"/>
              </a:rPr>
              <a:t>&lt;interface&gt;</a:t>
            </a:r>
          </a:p>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Client Interface</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11" name="Straight Arrow Connector 10">
            <a:extLst>
              <a:ext uri="{FF2B5EF4-FFF2-40B4-BE49-F238E27FC236}">
                <a16:creationId xmlns:a16="http://schemas.microsoft.com/office/drawing/2014/main" id="{E4B2B09E-7378-F84F-B0F7-A7575CD60264}"/>
              </a:ext>
            </a:extLst>
          </p:cNvPr>
          <p:cNvCxnSpPr>
            <a:cxnSpLocks/>
            <a:endCxn id="10" idx="1"/>
          </p:cNvCxnSpPr>
          <p:nvPr/>
        </p:nvCxnSpPr>
        <p:spPr>
          <a:xfrm>
            <a:off x="6098734" y="2078788"/>
            <a:ext cx="70653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E8E0B6-5B16-5849-8561-86E5D3E6E594}"/>
              </a:ext>
            </a:extLst>
          </p:cNvPr>
          <p:cNvSpPr/>
          <p:nvPr/>
        </p:nvSpPr>
        <p:spPr bwMode="auto">
          <a:xfrm>
            <a:off x="7098890" y="2908979"/>
            <a:ext cx="1179871" cy="520021"/>
          </a:xfrm>
          <a:prstGeom prst="rect">
            <a:avLst/>
          </a:prstGeom>
          <a:solidFill>
            <a:schemeClr val="bg1"/>
          </a:solidFill>
          <a:ln w="6350">
            <a:solidFill>
              <a:schemeClr val="tx1"/>
            </a:solidFill>
          </a:ln>
          <a:effectLst/>
        </p:spPr>
        <p:txBody>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p>
            <a:pPr algn="ctr">
              <a:lnSpc>
                <a:spcPct val="140000"/>
              </a:lnSpc>
              <a:spcBef>
                <a:spcPct val="0"/>
              </a:spcBef>
              <a:spcAft>
                <a:spcPts val="600"/>
              </a:spcAft>
            </a:pPr>
            <a:r>
              <a:rPr lang="en-JP" sz="1600" dirty="0">
                <a:solidFill>
                  <a:srgbClr val="4D4D4D"/>
                </a:solidFill>
                <a:latin typeface="メイリオ" pitchFamily="50" charset="-128"/>
                <a:ea typeface="メイリオ" pitchFamily="50" charset="-128"/>
                <a:cs typeface="メイリオ" pitchFamily="50" charset="-128"/>
              </a:rPr>
              <a:t>Server</a:t>
            </a:r>
            <a:endParaRPr kumimoji="1" lang="en-JP" sz="1600" dirty="0">
              <a:solidFill>
                <a:srgbClr val="4D4D4D"/>
              </a:solidFill>
              <a:latin typeface="メイリオ" pitchFamily="50" charset="-128"/>
              <a:ea typeface="メイリオ" pitchFamily="50" charset="-128"/>
              <a:cs typeface="メイリオ" pitchFamily="50" charset="-128"/>
            </a:endParaRPr>
          </a:p>
        </p:txBody>
      </p:sp>
      <p:cxnSp>
        <p:nvCxnSpPr>
          <p:cNvPr id="15" name="Straight Arrow Connector 14">
            <a:extLst>
              <a:ext uri="{FF2B5EF4-FFF2-40B4-BE49-F238E27FC236}">
                <a16:creationId xmlns:a16="http://schemas.microsoft.com/office/drawing/2014/main" id="{A47C7947-DF47-C44D-9E41-95D150E58857}"/>
              </a:ext>
            </a:extLst>
          </p:cNvPr>
          <p:cNvCxnSpPr>
            <a:cxnSpLocks/>
            <a:stCxn id="14" idx="0"/>
            <a:endCxn id="10" idx="2"/>
          </p:cNvCxnSpPr>
          <p:nvPr/>
        </p:nvCxnSpPr>
        <p:spPr>
          <a:xfrm flipV="1">
            <a:off x="7688826" y="2423437"/>
            <a:ext cx="1348" cy="4855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09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9.4 </a:t>
            </a:r>
            <a:r>
              <a:rPr kumimoji="1" lang="ja-JP" altLang="en-US" sz="1800"/>
              <a:t>図形描画アプリケーションの例</a:t>
            </a:r>
            <a:endParaRPr kumimoji="1" lang="ja-JP" altLang="en-US" sz="1800" dirty="0"/>
          </a:p>
        </p:txBody>
      </p:sp>
      <p:sp>
        <p:nvSpPr>
          <p:cNvPr id="47" name="AutoShape 3"/>
          <p:cNvSpPr>
            <a:spLocks noChangeArrowheads="1"/>
          </p:cNvSpPr>
          <p:nvPr/>
        </p:nvSpPr>
        <p:spPr bwMode="auto">
          <a:xfrm>
            <a:off x="503904" y="3486164"/>
            <a:ext cx="7617542" cy="329320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sz="1600" b="1" u="sng">
                <a:latin typeface="+mn-ea"/>
                <a:cs typeface="メイリオ" pitchFamily="50" charset="-128"/>
              </a:rPr>
              <a:t>欠点</a:t>
            </a:r>
            <a:endParaRPr lang="en-US" altLang="ja-JP" sz="1600" b="1" u="sng" dirty="0">
              <a:latin typeface="+mn-ea"/>
              <a:cs typeface="メイリオ" pitchFamily="50" charset="-128"/>
            </a:endParaRPr>
          </a:p>
          <a:p>
            <a:pPr algn="just">
              <a:lnSpc>
                <a:spcPct val="150000"/>
              </a:lnSpc>
            </a:pPr>
            <a:r>
              <a:rPr lang="ja-JP" altLang="en-US" sz="1600">
                <a:latin typeface="+mn-ea"/>
                <a:cs typeface="メイリオ" pitchFamily="50" charset="-128"/>
              </a:rPr>
              <a:t>・「硬い」：新しい図形を追加するごとに、</a:t>
            </a: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　</a:t>
            </a:r>
            <a:r>
              <a:rPr lang="en-US" altLang="ja-JP" sz="1600" dirty="0">
                <a:latin typeface="+mn-ea"/>
                <a:cs typeface="メイリオ" pitchFamily="50" charset="-128"/>
              </a:rPr>
              <a:t> </a:t>
            </a:r>
            <a:r>
              <a:rPr lang="ja-JP" altLang="en-US" sz="1600">
                <a:latin typeface="+mn-ea"/>
                <a:cs typeface="メイリオ" pitchFamily="50" charset="-128"/>
              </a:rPr>
              <a:t>すべての</a:t>
            </a:r>
            <a:r>
              <a:rPr lang="en-US" altLang="ja-JP" sz="1600" dirty="0" err="1">
                <a:latin typeface="+mn-ea"/>
                <a:cs typeface="メイリオ" pitchFamily="50" charset="-128"/>
              </a:rPr>
              <a:t>DrawAllShapes</a:t>
            </a:r>
            <a:r>
              <a:rPr lang="ja-JP" altLang="en-US" sz="1600">
                <a:latin typeface="+mn-ea"/>
                <a:cs typeface="メイリオ" pitchFamily="50" charset="-128"/>
              </a:rPr>
              <a:t>に</a:t>
            </a:r>
            <a:r>
              <a:rPr lang="en-US" altLang="ja-JP" sz="1600" dirty="0">
                <a:latin typeface="+mn-ea"/>
                <a:cs typeface="メイリオ" pitchFamily="50" charset="-128"/>
              </a:rPr>
              <a:t>switch case</a:t>
            </a:r>
            <a:r>
              <a:rPr lang="ja-JP" altLang="en-US" sz="1600">
                <a:latin typeface="+mn-ea"/>
                <a:cs typeface="メイリオ" pitchFamily="50" charset="-128"/>
              </a:rPr>
              <a:t>を追加する必要がある。</a:t>
            </a: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t>
            </a:r>
            <a:r>
              <a:rPr lang="ja-JP" altLang="en-US" sz="1600">
                <a:latin typeface="+mn-ea"/>
                <a:cs typeface="メイリオ" pitchFamily="50" charset="-128"/>
              </a:rPr>
              <a:t>　</a:t>
            </a:r>
            <a:r>
              <a:rPr lang="en-US" altLang="ja-JP" sz="1600" dirty="0">
                <a:latin typeface="+mn-ea"/>
                <a:cs typeface="メイリオ" pitchFamily="50" charset="-128"/>
              </a:rPr>
              <a:t>  </a:t>
            </a:r>
            <a:r>
              <a:rPr lang="ja-JP" altLang="en-US" sz="1600">
                <a:latin typeface="+mn-ea"/>
                <a:cs typeface="メイリオ" pitchFamily="50" charset="-128"/>
              </a:rPr>
              <a:t>影響を与える箇所が多い。</a:t>
            </a: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・「もろい」：修正箇所が多数あり、見つけにくいだけでなく間違いやすい。</a:t>
            </a: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・「移植性がない」：他プロジェクトでは使えない</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 A181</a:t>
            </a:r>
            <a:r>
              <a:rPr lang="ja-JP" altLang="en-US" sz="1600">
                <a:latin typeface="+mn-ea"/>
                <a:cs typeface="メイリオ" pitchFamily="50" charset="-128"/>
              </a:rPr>
              <a:t>の</a:t>
            </a:r>
            <a:r>
              <a:rPr lang="en-US" altLang="ja-JP" sz="1600" dirty="0">
                <a:latin typeface="+mn-ea"/>
                <a:cs typeface="メイリオ" pitchFamily="50" charset="-128"/>
              </a:rPr>
              <a:t>VSA_SENSOR_KIND</a:t>
            </a:r>
            <a:r>
              <a:rPr lang="ja-JP" altLang="en-US" sz="1600">
                <a:latin typeface="+mn-ea"/>
                <a:cs typeface="メイリオ" pitchFamily="50" charset="-128"/>
              </a:rPr>
              <a:t>は完全にこれ。</a:t>
            </a:r>
            <a:endParaRPr lang="en-US" altLang="ja-JP" sz="1600" dirty="0">
              <a:latin typeface="+mn-ea"/>
              <a:cs typeface="メイリオ" pitchFamily="50" charset="-128"/>
            </a:endParaRPr>
          </a:p>
          <a:p>
            <a:pPr lvl="1" algn="just">
              <a:lnSpc>
                <a:spcPct val="150000"/>
              </a:lnSpc>
            </a:pPr>
            <a:r>
              <a:rPr lang="en-US" altLang="ja-JP" sz="1600" dirty="0">
                <a:latin typeface="+mn-ea"/>
                <a:cs typeface="メイリオ" pitchFamily="50" charset="-128"/>
              </a:rPr>
              <a:t>Algo</a:t>
            </a:r>
            <a:r>
              <a:rPr lang="ja-JP" altLang="en-US" sz="1600">
                <a:latin typeface="+mn-ea"/>
                <a:cs typeface="メイリオ" pitchFamily="50" charset="-128"/>
              </a:rPr>
              <a:t>のセンサ管理部は一部解消されている。</a:t>
            </a:r>
            <a:endParaRPr lang="en-US" altLang="ja-JP" sz="1600" dirty="0">
              <a:latin typeface="+mn-ea"/>
              <a:cs typeface="メイリオ" pitchFamily="50" charset="-128"/>
            </a:endParaRPr>
          </a:p>
        </p:txBody>
      </p:sp>
      <p:sp>
        <p:nvSpPr>
          <p:cNvPr id="7" name="AutoShape 3">
            <a:extLst>
              <a:ext uri="{FF2B5EF4-FFF2-40B4-BE49-F238E27FC236}">
                <a16:creationId xmlns:a16="http://schemas.microsoft.com/office/drawing/2014/main" id="{9577D6FE-25A4-A849-AA25-1B837A2A652F}"/>
              </a:ext>
            </a:extLst>
          </p:cNvPr>
          <p:cNvSpPr>
            <a:spLocks noChangeArrowheads="1"/>
          </p:cNvSpPr>
          <p:nvPr/>
        </p:nvSpPr>
        <p:spPr bwMode="auto">
          <a:xfrm>
            <a:off x="5140923" y="1099706"/>
            <a:ext cx="4003077" cy="21852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sz="1600" dirty="0">
                <a:latin typeface="+mn-ea"/>
                <a:cs typeface="メイリオ" pitchFamily="50" charset="-128"/>
              </a:rPr>
              <a:t>Shape</a:t>
            </a:r>
            <a:r>
              <a:rPr lang="ja-JP" altLang="en-US" sz="1600">
                <a:latin typeface="+mn-ea"/>
                <a:cs typeface="メイリオ" pitchFamily="50" charset="-128"/>
              </a:rPr>
              <a:t>の各</a:t>
            </a:r>
            <a:r>
              <a:rPr lang="en-US" altLang="ja-JP" sz="1600" dirty="0">
                <a:latin typeface="+mn-ea"/>
                <a:cs typeface="メイリオ" pitchFamily="50" charset="-128"/>
              </a:rPr>
              <a:t>type</a:t>
            </a:r>
            <a:r>
              <a:rPr lang="ja-JP" altLang="en-US" sz="1600">
                <a:latin typeface="+mn-ea"/>
                <a:cs typeface="メイリオ" pitchFamily="50" charset="-128"/>
              </a:rPr>
              <a:t>によって</a:t>
            </a: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switch case</a:t>
            </a:r>
            <a:r>
              <a:rPr lang="ja-JP" altLang="en-US" sz="1600">
                <a:latin typeface="+mn-ea"/>
                <a:cs typeface="メイリオ" pitchFamily="50" charset="-128"/>
              </a:rPr>
              <a:t>して処理を分岐</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Draw</a:t>
            </a:r>
            <a:r>
              <a:rPr lang="ja-JP" altLang="en-US" sz="1600">
                <a:latin typeface="+mn-ea"/>
                <a:cs typeface="メイリオ" pitchFamily="50" charset="-128"/>
              </a:rPr>
              <a:t>以外の関数も、全て同様の</a:t>
            </a:r>
            <a:endParaRPr lang="en-US" altLang="ja-JP" sz="1600" dirty="0">
              <a:latin typeface="+mn-ea"/>
              <a:cs typeface="メイリオ" pitchFamily="50" charset="-128"/>
            </a:endParaRPr>
          </a:p>
          <a:p>
            <a:pPr algn="just">
              <a:lnSpc>
                <a:spcPct val="150000"/>
              </a:lnSpc>
            </a:pPr>
            <a:r>
              <a:rPr lang="en-US" altLang="ja-JP" sz="1600" dirty="0">
                <a:latin typeface="+mn-ea"/>
                <a:cs typeface="メイリオ" pitchFamily="50" charset="-128"/>
              </a:rPr>
              <a:t>switch case</a:t>
            </a:r>
            <a:r>
              <a:rPr lang="ja-JP" altLang="en-US" sz="1600">
                <a:latin typeface="+mn-ea"/>
                <a:cs typeface="メイリオ" pitchFamily="50" charset="-128"/>
              </a:rPr>
              <a:t>が必要になる</a:t>
            </a:r>
            <a:endParaRPr lang="en-US" altLang="ja-JP" sz="1600" dirty="0">
              <a:latin typeface="+mn-ea"/>
              <a:cs typeface="メイリオ" pitchFamily="50" charset="-128"/>
            </a:endParaRPr>
          </a:p>
          <a:p>
            <a:pPr lvl="1" algn="just">
              <a:lnSpc>
                <a:spcPct val="150000"/>
              </a:lnSpc>
            </a:pPr>
            <a:endParaRPr lang="en-US" altLang="ja-JP" sz="1600" dirty="0">
              <a:latin typeface="+mn-ea"/>
              <a:cs typeface="メイリオ" pitchFamily="50" charset="-128"/>
            </a:endParaRPr>
          </a:p>
        </p:txBody>
      </p:sp>
      <p:pic>
        <p:nvPicPr>
          <p:cNvPr id="6" name="Picture 5">
            <a:extLst>
              <a:ext uri="{FF2B5EF4-FFF2-40B4-BE49-F238E27FC236}">
                <a16:creationId xmlns:a16="http://schemas.microsoft.com/office/drawing/2014/main" id="{3F03AE0B-C16C-554C-991E-D24BEFBFD4A4}"/>
              </a:ext>
            </a:extLst>
          </p:cNvPr>
          <p:cNvPicPr>
            <a:picLocks noChangeAspect="1"/>
          </p:cNvPicPr>
          <p:nvPr/>
        </p:nvPicPr>
        <p:blipFill>
          <a:blip r:embed="rId3"/>
          <a:stretch>
            <a:fillRect/>
          </a:stretch>
        </p:blipFill>
        <p:spPr>
          <a:xfrm>
            <a:off x="347611" y="955627"/>
            <a:ext cx="4289408" cy="2473373"/>
          </a:xfrm>
          <a:prstGeom prst="rect">
            <a:avLst/>
          </a:prstGeom>
        </p:spPr>
      </p:pic>
    </p:spTree>
    <p:extLst>
      <p:ext uri="{BB962C8B-B14F-4D97-AF65-F5344CB8AC3E}">
        <p14:creationId xmlns:p14="http://schemas.microsoft.com/office/powerpoint/2010/main" val="1614774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9.4 </a:t>
            </a:r>
            <a:r>
              <a:rPr kumimoji="1" lang="ja-JP" altLang="en-US" sz="1800"/>
              <a:t>図形描画アプリケーションの例</a:t>
            </a:r>
            <a:endParaRPr kumimoji="1" lang="ja-JP" altLang="en-US" sz="1800" dirty="0"/>
          </a:p>
        </p:txBody>
      </p:sp>
      <p:sp>
        <p:nvSpPr>
          <p:cNvPr id="47" name="AutoShape 3"/>
          <p:cNvSpPr>
            <a:spLocks noChangeArrowheads="1"/>
          </p:cNvSpPr>
          <p:nvPr/>
        </p:nvSpPr>
        <p:spPr bwMode="auto">
          <a:xfrm>
            <a:off x="484240" y="3547917"/>
            <a:ext cx="7617542" cy="1815882"/>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ja-JP" altLang="en-US" sz="1600">
                <a:latin typeface="+mn-ea"/>
                <a:cs typeface="メイリオ" pitchFamily="50" charset="-128"/>
              </a:rPr>
              <a:t>新しい図形</a:t>
            </a:r>
            <a:r>
              <a:rPr lang="en-US" altLang="ja-JP" sz="1600" dirty="0">
                <a:latin typeface="+mn-ea"/>
                <a:cs typeface="メイリオ" pitchFamily="50" charset="-128"/>
              </a:rPr>
              <a:t> (Triangle)</a:t>
            </a:r>
            <a:r>
              <a:rPr lang="ja-JP" altLang="en-US" sz="1600">
                <a:latin typeface="+mn-ea"/>
                <a:cs typeface="メイリオ" pitchFamily="50" charset="-128"/>
              </a:rPr>
              <a:t>が追加されても、</a:t>
            </a:r>
            <a:endParaRPr lang="en-US" altLang="ja-JP" sz="1600" dirty="0">
              <a:latin typeface="+mn-ea"/>
              <a:cs typeface="メイリオ" pitchFamily="50" charset="-128"/>
            </a:endParaRPr>
          </a:p>
          <a:p>
            <a:pPr algn="just">
              <a:lnSpc>
                <a:spcPct val="150000"/>
              </a:lnSpc>
            </a:pPr>
            <a:r>
              <a:rPr lang="en-US" altLang="ja-JP" sz="1600" dirty="0" err="1">
                <a:latin typeface="+mn-ea"/>
                <a:cs typeface="メイリオ" pitchFamily="50" charset="-128"/>
              </a:rPr>
              <a:t>DrawAllShapes</a:t>
            </a:r>
            <a:r>
              <a:rPr lang="ja-JP" altLang="en-US" sz="1600">
                <a:latin typeface="+mn-ea"/>
                <a:cs typeface="メイリオ" pitchFamily="50" charset="-128"/>
              </a:rPr>
              <a:t>たちを変更する必要がない</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変更箇所を探して回る必要がない！</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p:txBody>
      </p:sp>
      <p:sp>
        <p:nvSpPr>
          <p:cNvPr id="7" name="AutoShape 3">
            <a:extLst>
              <a:ext uri="{FF2B5EF4-FFF2-40B4-BE49-F238E27FC236}">
                <a16:creationId xmlns:a16="http://schemas.microsoft.com/office/drawing/2014/main" id="{9577D6FE-25A4-A849-AA25-1B837A2A652F}"/>
              </a:ext>
            </a:extLst>
          </p:cNvPr>
          <p:cNvSpPr>
            <a:spLocks noChangeArrowheads="1"/>
          </p:cNvSpPr>
          <p:nvPr/>
        </p:nvSpPr>
        <p:spPr bwMode="auto">
          <a:xfrm>
            <a:off x="5140923" y="1099706"/>
            <a:ext cx="4003077" cy="255454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altLang="ja-JP" sz="1600" dirty="0">
                <a:latin typeface="+mn-ea"/>
                <a:cs typeface="メイリオ" pitchFamily="50" charset="-128"/>
              </a:rPr>
              <a:t>Square, Circle</a:t>
            </a:r>
            <a:r>
              <a:rPr lang="ja-JP" altLang="en-US" sz="1600">
                <a:latin typeface="+mn-ea"/>
                <a:cs typeface="メイリオ" pitchFamily="50" charset="-128"/>
              </a:rPr>
              <a:t>は、</a:t>
            </a: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基底クラス</a:t>
            </a:r>
            <a:r>
              <a:rPr lang="en-US" altLang="ja-JP" sz="1600" dirty="0">
                <a:latin typeface="+mn-ea"/>
                <a:cs typeface="メイリオ" pitchFamily="50" charset="-128"/>
              </a:rPr>
              <a:t>Shape</a:t>
            </a:r>
            <a:r>
              <a:rPr lang="ja-JP" altLang="en-US" sz="1600">
                <a:latin typeface="+mn-ea"/>
                <a:cs typeface="メイリオ" pitchFamily="50" charset="-128"/>
              </a:rPr>
              <a:t>を継承</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r>
              <a:rPr lang="en-US" altLang="ja-JP" sz="1600" dirty="0" err="1">
                <a:latin typeface="+mn-ea"/>
                <a:cs typeface="メイリオ" pitchFamily="50" charset="-128"/>
              </a:rPr>
              <a:t>DrawAllShapes</a:t>
            </a:r>
            <a:r>
              <a:rPr lang="ja-JP" altLang="en-US" sz="1600">
                <a:latin typeface="+mn-ea"/>
                <a:cs typeface="メイリオ" pitchFamily="50" charset="-128"/>
              </a:rPr>
              <a:t>たちは、</a:t>
            </a:r>
            <a:endParaRPr lang="en-US" altLang="ja-JP" sz="1600" dirty="0">
              <a:latin typeface="+mn-ea"/>
              <a:cs typeface="メイリオ" pitchFamily="50" charset="-128"/>
            </a:endParaRPr>
          </a:p>
          <a:p>
            <a:pPr algn="just">
              <a:lnSpc>
                <a:spcPct val="150000"/>
              </a:lnSpc>
            </a:pPr>
            <a:r>
              <a:rPr lang="ja-JP" altLang="en-US" sz="1600">
                <a:latin typeface="+mn-ea"/>
                <a:cs typeface="メイリオ" pitchFamily="50" charset="-128"/>
              </a:rPr>
              <a:t>基底クラスの仮想関数を呼び出す</a:t>
            </a: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a:p>
            <a:pPr algn="just">
              <a:lnSpc>
                <a:spcPct val="150000"/>
              </a:lnSpc>
            </a:pPr>
            <a:endParaRPr lang="en-US" altLang="ja-JP" sz="1600" dirty="0">
              <a:latin typeface="+mn-ea"/>
              <a:cs typeface="メイリオ" pitchFamily="50" charset="-128"/>
            </a:endParaRPr>
          </a:p>
        </p:txBody>
      </p:sp>
      <p:pic>
        <p:nvPicPr>
          <p:cNvPr id="8" name="Picture 7">
            <a:extLst>
              <a:ext uri="{FF2B5EF4-FFF2-40B4-BE49-F238E27FC236}">
                <a16:creationId xmlns:a16="http://schemas.microsoft.com/office/drawing/2014/main" id="{3D74D8D0-E3FD-7745-B0E0-503C5D78ECF1}"/>
              </a:ext>
            </a:extLst>
          </p:cNvPr>
          <p:cNvPicPr>
            <a:picLocks noChangeAspect="1"/>
          </p:cNvPicPr>
          <p:nvPr/>
        </p:nvPicPr>
        <p:blipFill>
          <a:blip r:embed="rId3"/>
          <a:stretch>
            <a:fillRect/>
          </a:stretch>
        </p:blipFill>
        <p:spPr>
          <a:xfrm>
            <a:off x="347610" y="955626"/>
            <a:ext cx="4233701" cy="2473373"/>
          </a:xfrm>
          <a:prstGeom prst="rect">
            <a:avLst/>
          </a:prstGeom>
        </p:spPr>
      </p:pic>
    </p:spTree>
    <p:extLst>
      <p:ext uri="{BB962C8B-B14F-4D97-AF65-F5344CB8AC3E}">
        <p14:creationId xmlns:p14="http://schemas.microsoft.com/office/powerpoint/2010/main" val="357107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9.4 </a:t>
            </a:r>
            <a:r>
              <a:rPr kumimoji="1" lang="ja-JP" altLang="en-US" sz="1800"/>
              <a:t>図形描画アプリケーションの例</a:t>
            </a:r>
            <a:r>
              <a:rPr kumimoji="1" lang="en-US" altLang="ja-JP" sz="1800" dirty="0"/>
              <a:t> ~</a:t>
            </a:r>
            <a:r>
              <a:rPr kumimoji="1" lang="ja-JP" altLang="en-US" sz="1800"/>
              <a:t>改善失敗？</a:t>
            </a:r>
            <a:r>
              <a:rPr kumimoji="1" lang="en-US" altLang="ja-JP" sz="1800" dirty="0"/>
              <a:t>~</a:t>
            </a:r>
            <a:endParaRPr kumimoji="1" lang="ja-JP" altLang="en-US" sz="1800" dirty="0"/>
          </a:p>
        </p:txBody>
      </p:sp>
      <p:sp>
        <p:nvSpPr>
          <p:cNvPr id="47" name="AutoShape 3"/>
          <p:cNvSpPr>
            <a:spLocks noChangeArrowheads="1"/>
          </p:cNvSpPr>
          <p:nvPr/>
        </p:nvSpPr>
        <p:spPr bwMode="auto">
          <a:xfrm>
            <a:off x="547077" y="1034223"/>
            <a:ext cx="8028000" cy="532453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dirty="0" err="1"/>
              <a:t>もし</a:t>
            </a:r>
            <a:r>
              <a:rPr lang="en-US" dirty="0"/>
              <a:t>、、</a:t>
            </a:r>
          </a:p>
          <a:p>
            <a:pPr algn="just">
              <a:lnSpc>
                <a:spcPct val="150000"/>
              </a:lnSpc>
            </a:pPr>
            <a:r>
              <a:rPr lang="en-US" dirty="0" err="1"/>
              <a:t>DrawAllShape</a:t>
            </a:r>
            <a:r>
              <a:rPr lang="en-US" altLang="ja-JP" dirty="0" err="1"/>
              <a:t>s</a:t>
            </a:r>
            <a:r>
              <a:rPr lang="ja-JP" altLang="en-US"/>
              <a:t>の要求として、</a:t>
            </a:r>
            <a:endParaRPr lang="en-US" altLang="ja-JP" dirty="0"/>
          </a:p>
          <a:p>
            <a:pPr algn="just">
              <a:lnSpc>
                <a:spcPct val="150000"/>
              </a:lnSpc>
            </a:pPr>
            <a:r>
              <a:rPr lang="en-US" dirty="0" err="1"/>
              <a:t>与えられたShape配列に対する</a:t>
            </a:r>
            <a:r>
              <a:rPr lang="ja-JP" altLang="en-US"/>
              <a:t>描画の順序関係を気にする必要があったら？</a:t>
            </a:r>
            <a:endParaRPr lang="en-US" altLang="ja-JP" dirty="0"/>
          </a:p>
          <a:p>
            <a:pPr algn="just">
              <a:lnSpc>
                <a:spcPct val="150000"/>
              </a:lnSpc>
            </a:pPr>
            <a:r>
              <a:rPr lang="en-US" dirty="0"/>
              <a:t>（</a:t>
            </a:r>
            <a:r>
              <a:rPr lang="en-US" dirty="0" err="1"/>
              <a:t>例</a:t>
            </a:r>
            <a:r>
              <a:rPr lang="en-US" dirty="0"/>
              <a:t>. </a:t>
            </a:r>
            <a:r>
              <a:rPr lang="en-US" dirty="0" err="1"/>
              <a:t>円と四角形では、円を先に描画しないといけない</a:t>
            </a:r>
            <a:r>
              <a:rPr lang="en-US" dirty="0"/>
              <a:t>）</a:t>
            </a:r>
          </a:p>
          <a:p>
            <a:pPr algn="just">
              <a:lnSpc>
                <a:spcPct val="150000"/>
              </a:lnSpc>
            </a:pPr>
            <a:endParaRPr lang="en-US" b="1" u="sng" dirty="0"/>
          </a:p>
          <a:p>
            <a:pPr algn="just">
              <a:lnSpc>
                <a:spcPct val="150000"/>
              </a:lnSpc>
            </a:pPr>
            <a:r>
              <a:rPr lang="en-US" b="1" dirty="0"/>
              <a:t>⇛</a:t>
            </a:r>
            <a:r>
              <a:rPr lang="ja-JP" altLang="en-US" b="1"/>
              <a:t>　</a:t>
            </a:r>
            <a:r>
              <a:rPr lang="ja-JP" altLang="en-US"/>
              <a:t>先程の方法では、機能追加に対して</a:t>
            </a:r>
            <a:r>
              <a:rPr lang="en-US" altLang="ja-JP" dirty="0"/>
              <a:t>Open-Closed</a:t>
            </a:r>
            <a:r>
              <a:rPr lang="ja-JP" altLang="en-US"/>
              <a:t>でない。</a:t>
            </a:r>
            <a:endParaRPr lang="en-US" altLang="ja-JP" dirty="0"/>
          </a:p>
          <a:p>
            <a:pPr algn="just">
              <a:lnSpc>
                <a:spcPct val="150000"/>
              </a:lnSpc>
            </a:pPr>
            <a:r>
              <a:rPr lang="ja-JP" altLang="en-US"/>
              <a:t>（全てのケースに対して適用できるモデルなど存在しない）</a:t>
            </a:r>
            <a:endParaRPr lang="en-US" altLang="ja-JP" dirty="0"/>
          </a:p>
          <a:p>
            <a:pPr algn="just">
              <a:lnSpc>
                <a:spcPct val="150000"/>
              </a:lnSpc>
            </a:pPr>
            <a:endParaRPr lang="en-US" b="1" dirty="0"/>
          </a:p>
          <a:p>
            <a:pPr algn="just">
              <a:lnSpc>
                <a:spcPct val="150000"/>
              </a:lnSpc>
            </a:pPr>
            <a:r>
              <a:rPr lang="en-US" dirty="0" err="1"/>
              <a:t>では、実際どこまで考えれば良いのか</a:t>
            </a:r>
            <a:r>
              <a:rPr lang="en-US" dirty="0"/>
              <a:t>？</a:t>
            </a:r>
          </a:p>
          <a:p>
            <a:pPr algn="just">
              <a:lnSpc>
                <a:spcPct val="150000"/>
              </a:lnSpc>
            </a:pPr>
            <a:endParaRPr lang="en-US" dirty="0"/>
          </a:p>
          <a:p>
            <a:pPr algn="just">
              <a:lnSpc>
                <a:spcPct val="150000"/>
              </a:lnSpc>
            </a:pPr>
            <a:r>
              <a:rPr lang="en-US" b="1" dirty="0"/>
              <a:t>⇛「</a:t>
            </a:r>
            <a:r>
              <a:rPr lang="en-US" b="1" dirty="0" err="1"/>
              <a:t>私を一度欺くものには恥あれ。私を二度欺くことあらば私に恥あれ</a:t>
            </a:r>
            <a:r>
              <a:rPr lang="en-US" b="1" dirty="0"/>
              <a:t>」</a:t>
            </a:r>
          </a:p>
          <a:p>
            <a:pPr algn="just">
              <a:lnSpc>
                <a:spcPct val="150000"/>
              </a:lnSpc>
            </a:pPr>
            <a:r>
              <a:rPr lang="en-US" dirty="0"/>
              <a:t>	</a:t>
            </a:r>
            <a:r>
              <a:rPr lang="ja-JP" altLang="en-US">
                <a:latin typeface="+mn-ea"/>
                <a:cs typeface="メイリオ" pitchFamily="50" charset="-128"/>
              </a:rPr>
              <a:t>必要になるまでは不必要な複雑さを導入しない。</a:t>
            </a:r>
            <a:endParaRPr lang="en-US"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222254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9.4 </a:t>
            </a:r>
            <a:r>
              <a:rPr kumimoji="1" lang="ja-JP" altLang="en-US" sz="1800"/>
              <a:t>図形描画アプリケーションの例</a:t>
            </a:r>
            <a:r>
              <a:rPr kumimoji="1" lang="en-US" altLang="ja-JP" sz="1800" dirty="0"/>
              <a:t> ~</a:t>
            </a:r>
            <a:r>
              <a:rPr kumimoji="1" lang="ja-JP" altLang="en-US" sz="1800"/>
              <a:t>改善失敗？</a:t>
            </a:r>
            <a:r>
              <a:rPr kumimoji="1" lang="en-US" altLang="ja-JP" sz="1800" dirty="0"/>
              <a:t>~</a:t>
            </a:r>
            <a:endParaRPr kumimoji="1" lang="ja-JP" altLang="en-US" sz="1800" dirty="0"/>
          </a:p>
        </p:txBody>
      </p:sp>
      <p:sp>
        <p:nvSpPr>
          <p:cNvPr id="47" name="AutoShape 3"/>
          <p:cNvSpPr>
            <a:spLocks noChangeArrowheads="1"/>
          </p:cNvSpPr>
          <p:nvPr/>
        </p:nvSpPr>
        <p:spPr bwMode="auto">
          <a:xfrm>
            <a:off x="547077" y="1034223"/>
            <a:ext cx="8028000" cy="4120359"/>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US" dirty="0" err="1"/>
              <a:t>もし</a:t>
            </a:r>
            <a:r>
              <a:rPr lang="en-US" dirty="0"/>
              <a:t>、、</a:t>
            </a:r>
          </a:p>
          <a:p>
            <a:pPr algn="just">
              <a:lnSpc>
                <a:spcPct val="150000"/>
              </a:lnSpc>
            </a:pPr>
            <a:r>
              <a:rPr lang="en-US" dirty="0" err="1"/>
              <a:t>DrawAllShape</a:t>
            </a:r>
            <a:r>
              <a:rPr lang="en-US" altLang="ja-JP" dirty="0" err="1"/>
              <a:t>s</a:t>
            </a:r>
            <a:r>
              <a:rPr lang="ja-JP" altLang="en-US"/>
              <a:t>の要求として、</a:t>
            </a:r>
            <a:endParaRPr lang="en-US" altLang="ja-JP" dirty="0"/>
          </a:p>
          <a:p>
            <a:pPr algn="just">
              <a:lnSpc>
                <a:spcPct val="150000"/>
              </a:lnSpc>
            </a:pPr>
            <a:r>
              <a:rPr lang="en-US" dirty="0" err="1"/>
              <a:t>与えられたShape配列に対する</a:t>
            </a:r>
            <a:r>
              <a:rPr lang="ja-JP" altLang="en-US"/>
              <a:t>描画の順序関係を気にする必要があったら？</a:t>
            </a:r>
            <a:endParaRPr lang="en-US" altLang="ja-JP" dirty="0"/>
          </a:p>
          <a:p>
            <a:pPr algn="just">
              <a:lnSpc>
                <a:spcPct val="150000"/>
              </a:lnSpc>
            </a:pPr>
            <a:r>
              <a:rPr lang="en-US" dirty="0"/>
              <a:t>（</a:t>
            </a:r>
            <a:r>
              <a:rPr lang="en-US" dirty="0" err="1"/>
              <a:t>例</a:t>
            </a:r>
            <a:r>
              <a:rPr lang="en-US" dirty="0"/>
              <a:t>. </a:t>
            </a:r>
            <a:r>
              <a:rPr lang="en-US" dirty="0" err="1"/>
              <a:t>円と四角形では、円を先に描画しないといけない</a:t>
            </a:r>
            <a:r>
              <a:rPr lang="en-US" dirty="0"/>
              <a:t>）</a:t>
            </a:r>
          </a:p>
          <a:p>
            <a:pPr algn="just">
              <a:lnSpc>
                <a:spcPct val="150000"/>
              </a:lnSpc>
            </a:pPr>
            <a:endParaRPr lang="en-US" dirty="0"/>
          </a:p>
          <a:p>
            <a:pPr algn="just">
              <a:lnSpc>
                <a:spcPct val="150000"/>
              </a:lnSpc>
            </a:pPr>
            <a:r>
              <a:rPr lang="en-US" dirty="0" err="1"/>
              <a:t>このケースに関しての解決策として</a:t>
            </a:r>
            <a:r>
              <a:rPr lang="en-US" dirty="0"/>
              <a:t>、</a:t>
            </a:r>
          </a:p>
          <a:p>
            <a:pPr algn="just">
              <a:lnSpc>
                <a:spcPct val="150000"/>
              </a:lnSpc>
            </a:pPr>
            <a:r>
              <a:rPr lang="en-US" dirty="0"/>
              <a:t>・operator&lt; </a:t>
            </a:r>
            <a:r>
              <a:rPr lang="en-US" dirty="0" err="1"/>
              <a:t>のオーバーロード</a:t>
            </a:r>
            <a:endParaRPr lang="en-US" dirty="0"/>
          </a:p>
          <a:p>
            <a:pPr algn="just">
              <a:lnSpc>
                <a:spcPct val="150000"/>
              </a:lnSpc>
            </a:pPr>
            <a:r>
              <a:rPr lang="en-US" dirty="0"/>
              <a:t>・</a:t>
            </a:r>
            <a:r>
              <a:rPr lang="en-US" dirty="0" err="1"/>
              <a:t>テーブル駆動形</a:t>
            </a:r>
            <a:r>
              <a:rPr lang="ja-JP" altLang="en-US"/>
              <a:t>のアプローチ</a:t>
            </a:r>
            <a:endParaRPr lang="en-US" altLang="ja-JP" dirty="0"/>
          </a:p>
          <a:p>
            <a:pPr algn="just">
              <a:lnSpc>
                <a:spcPct val="150000"/>
              </a:lnSpc>
            </a:pPr>
            <a:r>
              <a:rPr lang="ja-JP" altLang="en-US">
                <a:latin typeface="+mn-ea"/>
                <a:cs typeface="メイリオ" pitchFamily="50" charset="-128"/>
              </a:rPr>
              <a:t>などが本に記載があるが、詳細は割愛</a:t>
            </a:r>
            <a:endParaRPr lang="en-US" altLang="ja-JP" b="1" dirty="0"/>
          </a:p>
          <a:p>
            <a:pPr algn="just">
              <a:lnSpc>
                <a:spcPct val="150000"/>
              </a:lnSpc>
            </a:pPr>
            <a:endParaRPr lang="en-US" dirty="0"/>
          </a:p>
        </p:txBody>
      </p:sp>
    </p:spTree>
    <p:extLst>
      <p:ext uri="{BB962C8B-B14F-4D97-AF65-F5344CB8AC3E}">
        <p14:creationId xmlns:p14="http://schemas.microsoft.com/office/powerpoint/2010/main" val="105305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noFill/>
        </p:spPr>
        <p:txBody>
          <a:bodyPr/>
          <a:lstStyle/>
          <a:p>
            <a:r>
              <a:rPr kumimoji="1" lang="en-US" altLang="ja-JP" sz="1800" dirty="0"/>
              <a:t>9.5 OCP</a:t>
            </a:r>
            <a:r>
              <a:rPr kumimoji="1" lang="ja-JP" altLang="en-US" sz="1800"/>
              <a:t>まとめ</a:t>
            </a:r>
            <a:endParaRPr kumimoji="1" lang="ja-JP" altLang="en-US" sz="1800" dirty="0"/>
          </a:p>
        </p:txBody>
      </p:sp>
      <p:sp>
        <p:nvSpPr>
          <p:cNvPr id="47" name="AutoShape 3"/>
          <p:cNvSpPr>
            <a:spLocks noChangeArrowheads="1"/>
          </p:cNvSpPr>
          <p:nvPr/>
        </p:nvSpPr>
        <p:spPr bwMode="auto">
          <a:xfrm>
            <a:off x="547077" y="1034223"/>
            <a:ext cx="8028000" cy="4493538"/>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50000"/>
              </a:lnSpc>
            </a:pPr>
            <a:r>
              <a:rPr lang="en-JP" b="1" u="sng" dirty="0"/>
              <a:t>結論</a:t>
            </a:r>
          </a:p>
          <a:p>
            <a:pPr lvl="1" algn="just">
              <a:lnSpc>
                <a:spcPct val="150000"/>
              </a:lnSpc>
            </a:pPr>
            <a:r>
              <a:rPr lang="en-JP" dirty="0"/>
              <a:t>OCPは、オブジェクト指向設計の核心</a:t>
            </a:r>
          </a:p>
          <a:p>
            <a:pPr lvl="1" algn="just">
              <a:lnSpc>
                <a:spcPct val="150000"/>
              </a:lnSpc>
            </a:pPr>
            <a:r>
              <a:rPr lang="en-JP" dirty="0"/>
              <a:t>この原則を守ることで、柔軟性、再利用性、保守性を享受できる</a:t>
            </a:r>
          </a:p>
          <a:p>
            <a:pPr lvl="1" algn="just">
              <a:lnSpc>
                <a:spcPct val="150000"/>
              </a:lnSpc>
            </a:pP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ただし！！</a:t>
            </a:r>
            <a:endParaRPr lang="en-US" altLang="ja-JP" dirty="0">
              <a:latin typeface="+mn-ea"/>
              <a:cs typeface="メイリオ" pitchFamily="50" charset="-128"/>
            </a:endParaRPr>
          </a:p>
          <a:p>
            <a:pPr lvl="1" algn="just">
              <a:lnSpc>
                <a:spcPct val="150000"/>
              </a:lnSpc>
            </a:pPr>
            <a:r>
              <a:rPr lang="ja-JP" altLang="en-US">
                <a:latin typeface="+mn-ea"/>
                <a:cs typeface="メイリオ" pitchFamily="50" charset="-128"/>
              </a:rPr>
              <a:t>早まった「抽象」をしないことも、「抽象」を使うのと同等に重要</a:t>
            </a: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lvl="1" algn="just">
              <a:lnSpc>
                <a:spcPct val="150000"/>
              </a:lnSpc>
            </a:pPr>
            <a:endParaRPr lang="en-US" altLang="ja-JP" dirty="0">
              <a:latin typeface="+mn-ea"/>
              <a:cs typeface="メイリオ" pitchFamily="50" charset="-128"/>
            </a:endParaRPr>
          </a:p>
          <a:p>
            <a:pPr algn="just">
              <a:lnSpc>
                <a:spcPct val="150000"/>
              </a:lnSpc>
            </a:pPr>
            <a:endParaRPr lang="en-US" altLang="ja-JP" dirty="0"/>
          </a:p>
          <a:p>
            <a:pPr algn="just">
              <a:lnSpc>
                <a:spcPct val="150000"/>
              </a:lnSpc>
            </a:pPr>
            <a:endParaRPr lang="en-US" altLang="ja-JP" b="1" dirty="0"/>
          </a:p>
          <a:p>
            <a:pPr algn="just">
              <a:lnSpc>
                <a:spcPct val="150000"/>
              </a:lnSpc>
            </a:pPr>
            <a:endParaRPr lang="ja-JP" altLang="en-US" sz="1600" dirty="0">
              <a:latin typeface="+mn-ea"/>
              <a:cs typeface="メイリオ" pitchFamily="50" charset="-128"/>
            </a:endParaRPr>
          </a:p>
        </p:txBody>
      </p:sp>
    </p:spTree>
    <p:extLst>
      <p:ext uri="{BB962C8B-B14F-4D97-AF65-F5344CB8AC3E}">
        <p14:creationId xmlns:p14="http://schemas.microsoft.com/office/powerpoint/2010/main" val="960194996"/>
      </p:ext>
    </p:extLst>
  </p:cSld>
  <p:clrMapOvr>
    <a:masterClrMapping/>
  </p:clrMapOvr>
</p:sld>
</file>

<file path=ppt/theme/theme1.xml><?xml version="1.0" encoding="utf-8"?>
<a:theme xmlns:a="http://schemas.openxmlformats.org/drawingml/2006/main" name="presentation-design-theme-blue">
  <a:themeElements>
    <a:clrScheme name="Presentation Design 2020">
      <a:dk1>
        <a:srgbClr val="373737"/>
      </a:dk1>
      <a:lt1>
        <a:srgbClr val="FFFFFF"/>
      </a:lt1>
      <a:dk2>
        <a:srgbClr val="0071BC"/>
      </a:dk2>
      <a:lt2>
        <a:srgbClr val="E2F1FA"/>
      </a:lt2>
      <a:accent1>
        <a:srgbClr val="072F59"/>
      </a:accent1>
      <a:accent2>
        <a:srgbClr val="0071BC"/>
      </a:accent2>
      <a:accent3>
        <a:srgbClr val="FF5050"/>
      </a:accent3>
      <a:accent4>
        <a:srgbClr val="FF9696"/>
      </a:accent4>
      <a:accent5>
        <a:srgbClr val="EAEAEA"/>
      </a:accent5>
      <a:accent6>
        <a:srgbClr val="B0B0B0"/>
      </a:accent6>
      <a:hlink>
        <a:srgbClr val="519EEF"/>
      </a:hlink>
      <a:folHlink>
        <a:srgbClr val="072F59"/>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design-theme-blue" id="{F7BCC3DC-ECB2-4090-AB84-E1FA0C86A5B7}" vid="{34E27B74-B59E-42B4-B952-498162B552C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presentation-design-theme-blue</Template>
  <TotalTime>5019</TotalTime>
  <Words>1031</Words>
  <Application>Microsoft Macintosh PowerPoint</Application>
  <PresentationFormat>On-screen Show (4:3)</PresentationFormat>
  <Paragraphs>215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メイリオ</vt:lpstr>
      <vt:lpstr>游ゴシック</vt:lpstr>
      <vt:lpstr>Arial</vt:lpstr>
      <vt:lpstr>presentation-design-theme-blue</vt:lpstr>
      <vt:lpstr>アジャイルソフトウェア開発の奥義</vt:lpstr>
      <vt:lpstr>第9章　オープンクローズドの原則 (OCP)</vt:lpstr>
      <vt:lpstr>9.1,9.2 オープン・クローズドの原則 (OCP : Open-Closed Principle)</vt:lpstr>
      <vt:lpstr>9.3 鍵は抽象化にあり</vt:lpstr>
      <vt:lpstr>9.4 図形描画アプリケーションの例</vt:lpstr>
      <vt:lpstr>9.4 図形描画アプリケーションの例</vt:lpstr>
      <vt:lpstr>9.4 図形描画アプリケーションの例 ~改善失敗？~</vt:lpstr>
      <vt:lpstr>9.4 図形描画アプリケーションの例 ~改善失敗？~</vt:lpstr>
      <vt:lpstr>9.5 OCPまとめ</vt:lpstr>
      <vt:lpstr>第12章　インタフェース分離の原則(ISP)</vt:lpstr>
      <vt:lpstr>12.1 インターフェース汚染</vt:lpstr>
      <vt:lpstr>12.2 クライアントの分離 = インターフェースの分離</vt:lpstr>
      <vt:lpstr>12.3 インタフェース分離の原則 (ISP : Interface Segregation Principle) </vt:lpstr>
      <vt:lpstr>12.4, 5 具体例</vt:lpstr>
      <vt:lpstr>12.4, 5 具体例</vt:lpstr>
      <vt:lpstr>12.6 ISPまとめ</vt:lpstr>
      <vt:lpstr>SOLIDの原則 まとめ</vt:lpstr>
      <vt:lpstr>SOLIDの原則 まとめ</vt:lpstr>
      <vt:lpstr>宿題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C++</dc:title>
  <dc:creator>藤原 馨 (1542.8929) Kaoru Fujiwara</dc:creator>
  <cp:lastModifiedBy>Keisuke Fukuta</cp:lastModifiedBy>
  <cp:revision>383</cp:revision>
  <dcterms:created xsi:type="dcterms:W3CDTF">2021-01-18T07:20:20Z</dcterms:created>
  <dcterms:modified xsi:type="dcterms:W3CDTF">2021-06-03T14:52:30Z</dcterms:modified>
</cp:coreProperties>
</file>