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63" r:id="rId3"/>
    <p:sldId id="264" r:id="rId4"/>
    <p:sldId id="258" r:id="rId5"/>
    <p:sldId id="259" r:id="rId6"/>
    <p:sldId id="266" r:id="rId7"/>
    <p:sldId id="265" r:id="rId8"/>
    <p:sldId id="260" r:id="rId9"/>
    <p:sldId id="261" r:id="rId10"/>
    <p:sldId id="267" r:id="rId11"/>
    <p:sldId id="262" r:id="rId12"/>
    <p:sldId id="270" r:id="rId13"/>
    <p:sldId id="269" r:id="rId14"/>
    <p:sldId id="271" r:id="rId15"/>
    <p:sldId id="272" r:id="rId16"/>
    <p:sldId id="284" r:id="rId17"/>
    <p:sldId id="274" r:id="rId18"/>
    <p:sldId id="276" r:id="rId19"/>
    <p:sldId id="275" r:id="rId20"/>
    <p:sldId id="278" r:id="rId21"/>
    <p:sldId id="277" r:id="rId22"/>
    <p:sldId id="279" r:id="rId23"/>
    <p:sldId id="282" r:id="rId24"/>
    <p:sldId id="285" r:id="rId25"/>
    <p:sldId id="286" r:id="rId26"/>
    <p:sldId id="287" r:id="rId27"/>
    <p:sldId id="288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1"/>
    <p:restoredTop sz="82418"/>
  </p:normalViewPr>
  <p:slideViewPr>
    <p:cSldViewPr snapToGrid="0" snapToObjects="1">
      <p:cViewPr>
        <p:scale>
          <a:sx n="82" d="100"/>
          <a:sy n="82" d="100"/>
        </p:scale>
        <p:origin x="92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C921-DD6D-4D40-835C-1E5E7FD598D8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0DED-7AAE-D340-9277-7EAA4198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DED-7AAE-D340-9277-7EAA4198CB7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DED-7AAE-D340-9277-7EAA4198CB7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DED-7AAE-D340-9277-7EAA4198CB7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38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DED-7AAE-D340-9277-7EAA4198CB7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8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ja-JP" dirty="0" smtClean="0"/>
          </a:p>
          <a:p>
            <a:pPr marL="0" indent="0">
              <a:buFontTx/>
              <a:buNone/>
            </a:pPr>
            <a:r>
              <a:rPr kumimoji="1" lang="ja-JP" altLang="en-US" dirty="0" smtClean="0"/>
              <a:t>なんとなく混乱してきたのが、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VAE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loss</a:t>
            </a:r>
            <a:r>
              <a:rPr kumimoji="1" lang="ja-JP" altLang="en-US" dirty="0" smtClean="0"/>
              <a:t>って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だと思うんですけど、なんで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を学習したらだめなんでしたっけ？</a:t>
            </a:r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DED-7AAE-D340-9277-7EAA4198CB7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09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DED-7AAE-D340-9277-7EAA4198CB7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lnSpc>
                <a:spcPct val="100000"/>
              </a:lnSpc>
              <a:defRPr sz="2200"/>
            </a:lvl2pPr>
            <a:lvl3pPr>
              <a:lnSpc>
                <a:spcPct val="100000"/>
              </a:lnSpc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71849"/>
            <a:ext cx="10058400" cy="831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83957"/>
            <a:ext cx="10058400" cy="44851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5593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06900" indent="-198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Towards </a:t>
            </a:r>
            <a:r>
              <a:rPr lang="en-US" altLang="ja-JP" sz="4000" dirty="0"/>
              <a:t>Principled Methods for Training Generative Adversarial </a:t>
            </a:r>
            <a:r>
              <a:rPr lang="en-US" altLang="ja-JP" sz="4000" dirty="0" smtClean="0"/>
              <a:t>Networks</a:t>
            </a:r>
            <a:br>
              <a:rPr lang="en-US" altLang="ja-JP" sz="4000" dirty="0" smtClean="0"/>
            </a:b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en-US" altLang="ja-JP" sz="4000" dirty="0" smtClean="0"/>
              <a:t>Wasserstein GAN</a:t>
            </a:r>
            <a:endParaRPr lang="en-US" altLang="ja-JP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smtClean="0"/>
              <a:t>Keisuke </a:t>
            </a:r>
            <a:r>
              <a:rPr kumimoji="1" lang="en-US" altLang="ja-JP" dirty="0" err="1" smtClean="0"/>
              <a:t>fukuta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Sources of Instability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06900" lvl="1" indent="-198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charset="0"/>
                      </a:rPr>
                      <m:t>真のデータ分布</m:t>
                    </m:r>
                    <m:r>
                      <a:rPr lang="en-US" altLang="ja-JP" sz="24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ja-JP" altLang="en-US" sz="2400" i="1">
                        <a:latin typeface="Cambria Math" charset="0"/>
                      </a:rPr>
                      <m:t>は低次元の</m:t>
                    </m:r>
                  </m:oMath>
                </a14:m>
                <a:r>
                  <a:rPr lang="ja-JP" altLang="en-US" sz="2400" dirty="0"/>
                  <a:t>多様体空間上に存在</a:t>
                </a:r>
                <a:r>
                  <a:rPr lang="ja-JP" altLang="en-US" sz="2400" dirty="0" smtClean="0"/>
                  <a:t>する</a:t>
                </a:r>
                <a:endParaRPr lang="en-US" altLang="ja-JP" sz="2400" dirty="0" smtClean="0"/>
              </a:p>
              <a:p>
                <a:pPr marL="489780" lvl="2" indent="-198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is-IS" altLang="ja-JP" dirty="0"/>
                  <a:t>Ex. 256 × 256</a:t>
                </a:r>
                <a:r>
                  <a:rPr lang="ja-JP" altLang="en-US" dirty="0"/>
                  <a:t>の画像だったら、</a:t>
                </a:r>
                <a:r>
                  <a:rPr lang="is-IS" altLang="ja-JP" dirty="0"/>
                  <a:t>256*256</a:t>
                </a:r>
                <a:r>
                  <a:rPr lang="ja-JP" altLang="en-US" dirty="0"/>
                  <a:t>次元空間すべてに配置されるというよりは</a:t>
                </a:r>
                <a:br>
                  <a:rPr lang="ja-JP" altLang="en-US" dirty="0"/>
                </a:br>
                <a:r>
                  <a:rPr lang="ja-JP" altLang="en-US" dirty="0"/>
                  <a:t>低次元な</a:t>
                </a:r>
                <a:r>
                  <a:rPr lang="ja-JP" altLang="en-US" dirty="0" smtClean="0"/>
                  <a:t>空間に</a:t>
                </a:r>
                <a:r>
                  <a:rPr lang="ja-JP" altLang="en-US" dirty="0"/>
                  <a:t>集中</a:t>
                </a:r>
                <a:r>
                  <a:rPr lang="ja-JP" altLang="en-US" dirty="0" smtClean="0"/>
                  <a:t>しているはず</a:t>
                </a:r>
                <a:endParaRPr lang="en-US" altLang="ja-JP" dirty="0"/>
              </a:p>
              <a:p>
                <a:pPr marL="306900" lvl="1" indent="-198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endParaRPr lang="ja-JP" altLang="en-US" sz="2400" dirty="0" smtClean="0"/>
              </a:p>
              <a:p>
                <a:pPr marL="306900" lvl="1" indent="-198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sz="2400" dirty="0" smtClean="0"/>
                  <a:t>生成</a:t>
                </a:r>
                <a:r>
                  <a:rPr lang="ja-JP" altLang="en-US" sz="2400" dirty="0"/>
                  <a:t>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2400" dirty="0"/>
                  <a:t>も同様</a:t>
                </a:r>
                <a:endParaRPr lang="en-US" altLang="ja-JP" sz="2400" dirty="0"/>
              </a:p>
              <a:p>
                <a:pPr marL="489780" lvl="2" indent="-198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dirty="0" smtClean="0"/>
                  <a:t>実際</a:t>
                </a:r>
                <a:r>
                  <a:rPr lang="en-US" altLang="ja-JP" dirty="0" smtClean="0"/>
                  <a:t>GAN</a:t>
                </a:r>
                <a:r>
                  <a:rPr lang="ja-JP" altLang="en-US" dirty="0" smtClean="0"/>
                  <a:t>では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charset="0"/>
                      </a:rPr>
                      <m:t>ランダムに生成された</m:t>
                    </m:r>
                    <m:r>
                      <a:rPr lang="en-US" altLang="ja-JP" i="1">
                        <a:latin typeface="Cambria Math" charset="0"/>
                      </a:rPr>
                      <m:t> </m:t>
                    </m:r>
                    <m:r>
                      <a:rPr lang="en-US" altLang="ja-JP" i="1">
                        <a:latin typeface="Cambria Math" charset="0"/>
                      </a:rPr>
                      <m:t>𝑧</m:t>
                    </m:r>
                    <m:r>
                      <a:rPr lang="en-US" altLang="ja-JP" i="1">
                        <a:latin typeface="Cambria Math" charset="0"/>
                      </a:rPr>
                      <m:t> ~ </m:t>
                    </m:r>
                    <m:r>
                      <a:rPr lang="en-US" altLang="ja-JP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ja-JP" altLang="en-US" i="1">
                        <a:latin typeface="Cambria Math" charset="0"/>
                      </a:rPr>
                      <m:t>になんらかの関数を適用したもの</m:t>
                    </m:r>
                    <m:r>
                      <a:rPr lang="en-US" altLang="ja-JP">
                        <a:latin typeface="Cambria Math" charset="0"/>
                      </a:rPr>
                      <m:t> </m:t>
                    </m:r>
                    <m:r>
                      <a:rPr lang="en-US" altLang="ja-JP" i="1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marL="489780" lvl="2" indent="-198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dirty="0" smtClean="0"/>
                  <a:t>多く</a:t>
                </a:r>
                <a:r>
                  <a:rPr lang="ja-JP" altLang="en-US" dirty="0"/>
                  <a:t>のケースでは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𝑍</m:t>
                    </m:r>
                    <m:r>
                      <a:rPr lang="ja-JP" altLang="en-US" i="1" smtClean="0">
                        <a:latin typeface="Cambria Math" charset="0"/>
                      </a:rPr>
                      <m:t>の次元数</m:t>
                    </m:r>
                    <m:r>
                      <a:rPr lang="en-US" altLang="ja-JP" b="0" i="1" smtClean="0">
                        <a:latin typeface="Cambria Math" charset="0"/>
                      </a:rPr>
                      <m:t> (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≅100)</m:t>
                    </m:r>
                    <m:r>
                      <a:rPr lang="ja-JP" altLang="en-US" i="1" smtClean="0">
                        <a:latin typeface="Cambria Math" charset="0"/>
                      </a:rPr>
                      <m:t>は</m:t>
                    </m:r>
                  </m:oMath>
                </a14:m>
                <a:r>
                  <a:rPr lang="ja-JP" altLang="en-US" dirty="0" smtClean="0"/>
                  <a:t>サンプル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charset="0"/>
                      </a:rPr>
                      <m:t>𝑋</m:t>
                    </m:r>
                    <m:r>
                      <a:rPr lang="ja-JP" altLang="en-US" b="0" i="1" dirty="0" smtClean="0">
                        <a:latin typeface="Cambria Math" charset="0"/>
                      </a:rPr>
                      <m:t>のそれ</m:t>
                    </m:r>
                  </m:oMath>
                </a14:m>
                <a:r>
                  <a:rPr lang="ja-JP" altLang="en-US" dirty="0" smtClean="0"/>
                  <a:t>よりはるかに小さい</a:t>
                </a:r>
              </a:p>
              <a:p>
                <a:pPr marL="489780" lvl="2" indent="-198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dirty="0" smtClean="0"/>
                  <a:t>すなわち低次元多様体空間上に存在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1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Sources of Instability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383957"/>
            <a:ext cx="10495453" cy="4978743"/>
          </a:xfrm>
        </p:spPr>
        <p:txBody>
          <a:bodyPr>
            <a:normAutofit/>
          </a:bodyPr>
          <a:lstStyle/>
          <a:p>
            <a:pPr marL="108000" indent="0">
              <a:buNone/>
            </a:pPr>
            <a:r>
              <a:rPr kumimoji="1" lang="ja-JP" altLang="en-US" dirty="0" smtClean="0"/>
              <a:t>二つの分布がどういう条件だったら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optimal </a:t>
            </a:r>
            <a:r>
              <a:rPr kumimoji="1" lang="en-US" altLang="ja-JP" dirty="0" smtClean="0"/>
              <a:t>discriminator</a:t>
            </a:r>
            <a:r>
              <a:rPr kumimoji="1" lang="ja-JP" altLang="en-US" dirty="0" smtClean="0"/>
              <a:t>が存在する的な証明が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個くらい続いてつらいところ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全然追えませんでした</a:t>
            </a:r>
            <a:r>
              <a:rPr kumimoji="1" lang="en-US" altLang="ja-JP" dirty="0" smtClean="0"/>
              <a:t>)</a:t>
            </a:r>
          </a:p>
          <a:p>
            <a:pPr marL="108000" indent="0">
              <a:buNone/>
            </a:pPr>
            <a:r>
              <a:rPr lang="ja-JP" altLang="en-US" dirty="0" smtClean="0"/>
              <a:t>二つ</a:t>
            </a:r>
            <a:r>
              <a:rPr lang="ja-JP" altLang="en-US" dirty="0"/>
              <a:t>の分布</a:t>
            </a:r>
            <a:r>
              <a:rPr lang="ja-JP" altLang="en-US" dirty="0" smtClean="0"/>
              <a:t>が</a:t>
            </a:r>
            <a:r>
              <a:rPr lang="is-IS" altLang="ja-JP" dirty="0" smtClean="0"/>
              <a:t>…</a:t>
            </a:r>
            <a:endParaRPr kumimoji="1" lang="en-US" altLang="ja-JP" dirty="0" smtClean="0"/>
          </a:p>
          <a:p>
            <a:pPr marL="565200" indent="-457200">
              <a:buFont typeface="+mj-lt"/>
              <a:buAutoNum type="arabicPeriod"/>
            </a:pPr>
            <a:r>
              <a:rPr kumimoji="1" lang="en-US" altLang="ja-JP" dirty="0" smtClean="0"/>
              <a:t>disjoint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>support</a:t>
            </a:r>
            <a:r>
              <a:rPr kumimoji="1" lang="ja-JP" altLang="en-US" dirty="0" smtClean="0"/>
              <a:t>を持つ場合</a:t>
            </a:r>
            <a:endParaRPr kumimoji="1" lang="en-US" altLang="ja-JP" dirty="0" smtClean="0"/>
          </a:p>
          <a:p>
            <a:pPr marL="565200" indent="-457200">
              <a:buFont typeface="+mj-lt"/>
              <a:buAutoNum type="arabicPeriod"/>
            </a:pPr>
            <a:r>
              <a:rPr lang="en-US" altLang="ja-JP" dirty="0" smtClean="0"/>
              <a:t>don’t perfectly </a:t>
            </a:r>
            <a:r>
              <a:rPr lang="en-US" altLang="ja-JP" dirty="0" err="1" smtClean="0"/>
              <a:t>allined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don’t have full dimension</a:t>
            </a:r>
            <a:r>
              <a:rPr lang="ja-JP" altLang="en-US" dirty="0" smtClean="0"/>
              <a:t>で一部共有の</a:t>
            </a:r>
            <a:r>
              <a:rPr lang="en-US" altLang="ja-JP" dirty="0" smtClean="0"/>
              <a:t>support</a:t>
            </a:r>
            <a:r>
              <a:rPr lang="ja-JP" altLang="en-US" dirty="0" smtClean="0"/>
              <a:t>を含む</a:t>
            </a:r>
          </a:p>
          <a:p>
            <a:pPr marL="565200" indent="-457200">
              <a:buFont typeface="+mj-lt"/>
              <a:buAutoNum type="arabicPeriod"/>
            </a:pPr>
            <a:r>
              <a:rPr lang="ja-JP" altLang="en-US" dirty="0" smtClean="0"/>
              <a:t>それぞれ低次元多様体に乗っている場合</a:t>
            </a:r>
            <a:br>
              <a:rPr lang="ja-JP" altLang="en-US" dirty="0" smtClean="0"/>
            </a:br>
            <a:r>
              <a:rPr lang="en-US" altLang="ja-JP" dirty="0" smtClean="0"/>
              <a:t>	</a:t>
            </a:r>
          </a:p>
          <a:p>
            <a:pPr marL="108000" indent="0" algn="ctr">
              <a:buNone/>
            </a:pPr>
            <a:r>
              <a:rPr kumimoji="1" lang="ja-JP" altLang="en-US" dirty="0" smtClean="0"/>
              <a:t>イメージ的には、例えば二次元空間では曲線は</a:t>
            </a:r>
          </a:p>
          <a:p>
            <a:pPr marL="108000" indent="0" algn="ctr">
              <a:buNone/>
            </a:pPr>
            <a:r>
              <a:rPr kumimoji="1" lang="ja-JP" altLang="en-US" dirty="0" smtClean="0"/>
              <a:t>基本的には一点でしか交わらない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ってことなのかな？</a:t>
            </a:r>
            <a:r>
              <a:rPr lang="en-US" altLang="ja-JP" dirty="0"/>
              <a:t> (</a:t>
            </a:r>
            <a:r>
              <a:rPr lang="ja-JP" altLang="en-US" dirty="0"/>
              <a:t>一点の確率密度は</a:t>
            </a:r>
            <a:r>
              <a:rPr lang="en-US" altLang="ja-JP" dirty="0"/>
              <a:t>0)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1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Sources of </a:t>
            </a:r>
            <a:r>
              <a:rPr lang="en-US" altLang="ja-JP" dirty="0" smtClean="0"/>
              <a:t>Instability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8000" indent="0">
                  <a:buNone/>
                </a:pPr>
                <a:r>
                  <a:rPr lang="ja-JP" altLang="en-US" sz="2800" b="1" dirty="0" smtClean="0"/>
                  <a:t>結局</a:t>
                </a:r>
                <a:r>
                  <a:rPr lang="en-US" altLang="ja-JP" sz="2800" b="1" dirty="0" smtClean="0"/>
                  <a:t>!</a:t>
                </a:r>
                <a:endParaRPr lang="en-US" altLang="ja-JP" sz="2800" b="1" dirty="0"/>
              </a:p>
              <a:p>
                <a:r>
                  <a:rPr lang="ja-JP" altLang="en-US" dirty="0"/>
                  <a:t>二つの分布が互いに素な</a:t>
                </a:r>
                <a:r>
                  <a:rPr lang="en-US" altLang="ja-JP" dirty="0"/>
                  <a:t>support</a:t>
                </a:r>
                <a:r>
                  <a:rPr lang="ja-JP" altLang="en-US" dirty="0"/>
                  <a:t>を持つ、もしくは</a:t>
                </a:r>
              </a:p>
              <a:p>
                <a:r>
                  <a:rPr lang="ja-JP" altLang="en-US" dirty="0"/>
                  <a:t>低次元多様体に存在している</a:t>
                </a:r>
                <a:r>
                  <a:rPr lang="ja-JP" altLang="en-US" dirty="0" smtClean="0"/>
                  <a:t>場合、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108000" indent="0" algn="ctr">
                  <a:buNone/>
                </a:pPr>
                <a:r>
                  <a:rPr lang="en-US" altLang="ja-JP" sz="2800" dirty="0" smtClean="0"/>
                  <a:t>Optimal discriminator</a:t>
                </a:r>
                <a:r>
                  <a:rPr lang="ja-JP" altLang="en-US" sz="2800" dirty="0" smtClean="0"/>
                  <a:t>が</a:t>
                </a:r>
                <a:r>
                  <a:rPr lang="ja-JP" altLang="en-US" sz="2800" dirty="0"/>
                  <a:t>存在して、</a:t>
                </a:r>
                <a:endParaRPr lang="en-US" altLang="ja-JP" sz="2800" dirty="0"/>
              </a:p>
              <a:p>
                <a:pPr marL="108000" indent="0" algn="ctr">
                  <a:buNone/>
                </a:pPr>
                <a:r>
                  <a:rPr lang="ja-JP" altLang="en-US" sz="2800" dirty="0"/>
                  <a:t>その</a:t>
                </a:r>
                <a:r>
                  <a:rPr lang="ja-JP" altLang="en-US" sz="2800" dirty="0" smtClean="0"/>
                  <a:t>とき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charset="0"/>
                      </a:rPr>
                      <m:t>x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∈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ja-JP" altLang="en-US" sz="2800" dirty="0" smtClean="0"/>
                  <a:t>に対し、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0" smtClean="0">
                            <a:latin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ja-JP" sz="2800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sz="2800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altLang="ja-JP" sz="2800" b="0" dirty="0" smtClean="0"/>
              </a:p>
              <a:p>
                <a:pPr marL="108000" indent="0" algn="ctr">
                  <a:buNone/>
                </a:pPr>
                <a:endParaRPr lang="en-US" altLang="ja-JP" sz="2800" dirty="0"/>
              </a:p>
              <a:p>
                <a:pPr marL="108000" indent="0" algn="ctr">
                  <a:buNone/>
                </a:pPr>
                <a:r>
                  <a:rPr lang="ja-JP" altLang="en-US" b="0" dirty="0" smtClean="0"/>
                  <a:t>要は自由に</a:t>
                </a:r>
                <a:r>
                  <a:rPr lang="en-US" altLang="ja-JP" b="0" dirty="0" smtClean="0"/>
                  <a:t>D</a:t>
                </a:r>
                <a:r>
                  <a:rPr lang="ja-JP" altLang="en-US" b="0" dirty="0" smtClean="0"/>
                  <a:t>決めてよかったら最終的には完璧に分離できちゃうぜってこと</a:t>
                </a:r>
                <a:endParaRPr lang="en-US" altLang="ja-JP" b="0" dirty="0" smtClean="0"/>
              </a:p>
              <a:p>
                <a:pPr marL="108000" indent="0" algn="ctr">
                  <a:buNone/>
                </a:pPr>
                <a:endParaRPr kumimoji="1" lang="en-US" altLang="ja-JP" dirty="0" smtClean="0"/>
              </a:p>
              <a:p>
                <a:pPr marL="108000" indent="0" algn="ctr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0" t="-28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3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Sources of Instability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383957"/>
                <a:ext cx="10058400" cy="4985846"/>
              </a:xfrm>
            </p:spPr>
            <p:txBody>
              <a:bodyPr>
                <a:normAutofit lnSpcReduction="10000"/>
              </a:bodyPr>
              <a:lstStyle/>
              <a:p>
                <a:pPr marL="108000" indent="0">
                  <a:lnSpc>
                    <a:spcPct val="110000"/>
                  </a:lnSpc>
                  <a:buNone/>
                </a:pPr>
                <a:r>
                  <a:rPr lang="ja-JP" altLang="en-US" dirty="0" smtClean="0"/>
                  <a:t>また、最適な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dirty="0" smtClean="0"/>
                  <a:t>と学習途中の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ja-JP" altLang="en-US" dirty="0" smtClean="0"/>
                  <a:t>がどれだけ離れているかを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𝜖</m:t>
                    </m:r>
                    <m:r>
                      <a:rPr lang="ja-JP" altLang="en-US" b="0" i="1" smtClean="0">
                        <a:latin typeface="Cambria Math" charset="0"/>
                      </a:rPr>
                      <m:t>とおいて、</m:t>
                    </m:r>
                  </m:oMath>
                </a14:m>
                <a:endParaRPr lang="en-US" altLang="ja-JP" dirty="0" smtClean="0"/>
              </a:p>
              <a:p>
                <a:pPr marL="1080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0" smtClean="0">
                                      <a:latin typeface="Cambria Math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~</m:t>
                                  </m:r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endChr m:val="]"/>
                                          <m:ctrlPr>
                                            <a:rPr lang="en-US" altLang="ja-JP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charset="0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b="0" i="1" smtClean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b="0" i="1" smtClean="0"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b="0" i="1" smtClean="0">
                                                      <a:latin typeface="Cambria Math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ja-JP" b="0" i="1" smtClean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ja-JP" b="0" i="1" smtClean="0">
                                                      <a:latin typeface="Cambria Math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altLang="ja-JP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m:rPr>
                              <m:lit/>
                            </m:rPr>
                            <a:rPr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1 −</m:t>
                          </m:r>
                          <m:r>
                            <a:rPr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altLang="ja-JP" dirty="0" smtClean="0"/>
              </a:p>
              <a:p>
                <a:pPr marL="108000" indent="0" algn="r">
                  <a:buNone/>
                </a:pPr>
                <a:r>
                  <a:rPr lang="ja-JP" altLang="en-US" dirty="0" smtClean="0"/>
                  <a:t>らしいです</a:t>
                </a:r>
                <a:r>
                  <a:rPr lang="ja-JP" altLang="en-US" dirty="0" smtClean="0"/>
                  <a:t>。</a:t>
                </a:r>
                <a:r>
                  <a:rPr lang="ja-JP" altLang="en-US" dirty="0" smtClean="0"/>
                  <a:t>謎</a:t>
                </a:r>
                <a:r>
                  <a:rPr lang="ja-JP" altLang="en-US" dirty="0"/>
                  <a:t>です</a:t>
                </a:r>
                <a:r>
                  <a:rPr lang="ja-JP" altLang="en-US" dirty="0" smtClean="0"/>
                  <a:t>。</a:t>
                </a:r>
                <a:endParaRPr lang="ja-JP" altLang="en-US" b="1" dirty="0" smtClean="0"/>
              </a:p>
              <a:p>
                <a:pPr marL="108000" indent="0">
                  <a:buNone/>
                </a:pPr>
                <a:r>
                  <a:rPr lang="ja-JP" altLang="en-US" b="1" dirty="0" smtClean="0"/>
                  <a:t>結局</a:t>
                </a:r>
                <a:r>
                  <a:rPr lang="en-US" altLang="ja-JP" b="1" dirty="0" smtClean="0"/>
                  <a:t>!</a:t>
                </a:r>
                <a:endParaRPr lang="ja-JP" altLang="en-US" dirty="0" smtClean="0"/>
              </a:p>
              <a:p>
                <a:pPr marL="1080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ja-JP" i="1" dirty="0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altLang="ja-JP" b="0" i="0" dirty="0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の近似</a:t>
                </a:r>
                <a:r>
                  <a:rPr lang="ja-JP" altLang="en-US" dirty="0"/>
                  <a:t>精度</a:t>
                </a:r>
                <a:r>
                  <a:rPr lang="ja-JP" altLang="en-US" dirty="0" smtClean="0"/>
                  <a:t>が上がるほど</a:t>
                </a:r>
                <a:r>
                  <a:rPr lang="en-US" altLang="ja-JP" dirty="0" smtClean="0"/>
                  <a:t>gradient</a:t>
                </a:r>
                <a:r>
                  <a:rPr lang="ja-JP" altLang="en-US" dirty="0" smtClean="0"/>
                  <a:t>の</a:t>
                </a:r>
                <a:r>
                  <a:rPr lang="en-US" altLang="ja-JP" dirty="0" smtClean="0"/>
                  <a:t>norm</a:t>
                </a:r>
                <a:r>
                  <a:rPr lang="ja-JP" altLang="en-US" dirty="0" smtClean="0"/>
                  <a:t>は</a:t>
                </a:r>
                <a:r>
                  <a:rPr lang="ja-JP" altLang="en-US" dirty="0"/>
                  <a:t>小さくなって</a:t>
                </a:r>
                <a:r>
                  <a:rPr lang="ja-JP" altLang="en-US" dirty="0" smtClean="0"/>
                  <a:t>いく</a:t>
                </a:r>
                <a:endParaRPr lang="en-US" altLang="ja-JP" dirty="0" smtClean="0"/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ja-JP" altLang="en-US" b="1" dirty="0" smtClean="0"/>
                  <a:t>つまり、</a:t>
                </a:r>
                <a:endParaRPr lang="en-US" altLang="ja-JP" b="1" dirty="0"/>
              </a:p>
              <a:p>
                <a:r>
                  <a:rPr lang="ja-JP" altLang="en-US" dirty="0" smtClean="0"/>
                  <a:t>学習</a:t>
                </a:r>
                <a:r>
                  <a:rPr lang="ja-JP" altLang="en-US" dirty="0"/>
                  <a:t>が</a:t>
                </a:r>
                <a:r>
                  <a:rPr lang="ja-JP" altLang="en-US" dirty="0" smtClean="0"/>
                  <a:t>不足していると、正確</a:t>
                </a:r>
                <a:r>
                  <a:rPr lang="ja-JP" altLang="en-US" dirty="0"/>
                  <a:t>でない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 </m:t>
                    </m:r>
                    <m:r>
                      <a:rPr lang="en-US" altLang="ja-JP" i="1">
                        <a:latin typeface="Cambria Math" charset="0"/>
                      </a:rPr>
                      <m:t>𝐽𝑆𝐷</m:t>
                    </m:r>
                  </m:oMath>
                </a14:m>
                <a:r>
                  <a:rPr lang="ja-JP" altLang="en-US" dirty="0" smtClean="0"/>
                  <a:t>を最小化することに</a:t>
                </a:r>
              </a:p>
              <a:p>
                <a:r>
                  <a:rPr lang="ja-JP" altLang="en-US" dirty="0" smtClean="0"/>
                  <a:t>学習</a:t>
                </a:r>
                <a:r>
                  <a:rPr lang="ja-JP" altLang="en-US" dirty="0"/>
                  <a:t>しすぎると</a:t>
                </a:r>
                <a:r>
                  <a:rPr lang="ja-JP" altLang="en-US" dirty="0" smtClean="0"/>
                  <a:t>、</a:t>
                </a:r>
                <a:r>
                  <a:rPr lang="en-US" altLang="ja-JP" dirty="0" smtClean="0"/>
                  <a:t>Gradient</a:t>
                </a:r>
                <a:r>
                  <a:rPr lang="ja-JP" altLang="en-US" dirty="0"/>
                  <a:t>がどんどん</a:t>
                </a:r>
                <a:r>
                  <a:rPr lang="ja-JP" altLang="en-US" dirty="0" smtClean="0"/>
                  <a:t>小さくなってしまう</a:t>
                </a:r>
                <a:endParaRPr lang="ja-JP" altLang="en-US" dirty="0"/>
              </a:p>
              <a:p>
                <a:pPr marL="108000" indent="0">
                  <a:buNone/>
                </a:pPr>
                <a:r>
                  <a:rPr kumimoji="1" lang="ja-JP" altLang="en-US" dirty="0" smtClean="0"/>
                  <a:t>→</a:t>
                </a:r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それは難しいわけだ、という話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383957"/>
                <a:ext cx="10058400" cy="4985846"/>
              </a:xfrm>
              <a:blipFill rotWithShape="0">
                <a:blip r:embed="rId2"/>
                <a:stretch>
                  <a:fillRect l="-727" t="-1467" r="-1818" b="-6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ja-JP" i="1">
                            <a:latin typeface="Cambria Math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𝐷</m:t>
                        </m:r>
                        <m:r>
                          <a:rPr lang="en-US" altLang="ja-JP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ja-JP" altLang="en-US" dirty="0" smtClean="0"/>
                  <a:t>トリックについて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1765" b="-30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383957"/>
                <a:ext cx="10278476" cy="44851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dirty="0" smtClean="0"/>
                  <a:t>G</a:t>
                </a:r>
                <a:r>
                  <a:rPr lang="ja-JP" altLang="en-US" dirty="0" smtClean="0"/>
                  <a:t>の</a:t>
                </a:r>
                <a:r>
                  <a:rPr lang="en-US" altLang="ja-JP" dirty="0" smtClean="0"/>
                  <a:t>loss</a:t>
                </a:r>
                <a:r>
                  <a:rPr lang="ja-JP" altLang="en-US" dirty="0" smtClean="0"/>
                  <a:t>に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ja-JP" i="1">
                            <a:latin typeface="Cambria Math" charset="0"/>
                          </a:rPr>
                          <m:t>(1−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𝐷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では</a:t>
                </a:r>
                <a:r>
                  <a:rPr lang="ja-JP" altLang="en-US" dirty="0" smtClean="0"/>
                  <a:t>なく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ja-JP" i="1">
                            <a:latin typeface="Cambria Math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𝐷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ja-JP" altLang="en-US" dirty="0" smtClean="0"/>
                  <a:t>を使う</a:t>
                </a:r>
                <a:r>
                  <a:rPr lang="ja-JP" altLang="en-US" dirty="0" smtClean="0"/>
                  <a:t>トリック</a:t>
                </a:r>
              </a:p>
              <a:p>
                <a:endParaRPr lang="ja-JP" altLang="en-US" dirty="0"/>
              </a:p>
              <a:p>
                <a:r>
                  <a:rPr kumimoji="1" lang="ja-JP" altLang="en-US" dirty="0" smtClean="0"/>
                  <a:t>そのままだと学習初期は超簡単に</a:t>
                </a:r>
                <a:r>
                  <a:rPr kumimoji="1" lang="en-US" altLang="ja-JP" dirty="0" smtClean="0"/>
                  <a:t>Discriminator</a:t>
                </a:r>
                <a:r>
                  <a:rPr kumimoji="1" lang="ja-JP" altLang="en-US" dirty="0" smtClean="0"/>
                  <a:t>は識別できてしまうので、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さっき</a:t>
                </a:r>
                <a:r>
                  <a:rPr lang="ja-JP" altLang="en-US" dirty="0" smtClean="0"/>
                  <a:t>述べた</a:t>
                </a:r>
                <a:r>
                  <a:rPr lang="ja-JP" altLang="en-US" dirty="0"/>
                  <a:t>問題から、</a:t>
                </a:r>
                <a:r>
                  <a:rPr kumimoji="1" lang="ja-JP" altLang="en-US" dirty="0" smtClean="0"/>
                  <a:t>勾配がどんどん小さくなる</a:t>
                </a:r>
                <a:br>
                  <a:rPr kumimoji="1" lang="ja-JP" altLang="en-US" dirty="0" smtClean="0"/>
                </a:br>
                <a:r>
                  <a:rPr kumimoji="1" lang="ja-JP" altLang="en-US" dirty="0" smtClean="0"/>
                  <a:t>（これやらないと学習進まないらしい）</a:t>
                </a:r>
                <a:endParaRPr kumimoji="1" lang="en-US" altLang="ja-JP" dirty="0" smtClean="0"/>
              </a:p>
              <a:p>
                <a:endParaRPr kumimoji="1" lang="ja-JP" altLang="en-US" dirty="0" smtClean="0"/>
              </a:p>
              <a:p>
                <a:r>
                  <a:rPr kumimoji="1" lang="ja-JP" altLang="en-US" dirty="0" smtClean="0"/>
                  <a:t>式的にも、</a:t>
                </a:r>
                <a:r>
                  <a:rPr kumimoji="1" lang="en-US" altLang="ja-JP" dirty="0" smtClean="0"/>
                  <a:t>D(x)</a:t>
                </a:r>
                <a:r>
                  <a:rPr kumimoji="1" lang="ja-JP" altLang="en-US" dirty="0" smtClean="0"/>
                  <a:t>がほぼ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だったとき、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altLang="ja-JP" b="0" i="0" smtClean="0">
                            <a:latin typeface="Cambria Math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ja-JP" i="1">
                            <a:latin typeface="Cambria Math" charset="0"/>
                          </a:rPr>
                          <m:t>(1−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  <m:r>
                      <a:rPr lang="en-US" altLang="ja-JP" b="0" i="0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b="0" i="0" smtClean="0">
                            <a:latin typeface="Cambria Math" charset="0"/>
                          </a:rPr>
                          <m:t>𝛻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ja-JP" b="0" i="1" smtClean="0">
                            <a:latin typeface="Cambria Math" charset="0"/>
                          </a:rPr>
                          <m:t>(1 −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よりも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altLang="ja-JP" b="0" i="0" smtClean="0">
                            <a:latin typeface="Cambria Math" charset="0"/>
                          </a:rPr>
                          <m:t>− </m:t>
                        </m:r>
                        <m:r>
                          <a:rPr lang="en-US" altLang="ja-JP">
                            <a:latin typeface="Cambria Math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ja-JP" i="1">
                            <a:latin typeface="Cambria Math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 charset="0"/>
                          </a:rPr>
                          <m:t>)</m:t>
                        </m:r>
                      </m:e>
                    </m:func>
                    <m:r>
                      <a:rPr lang="en-US" altLang="ja-JP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>
                            <a:latin typeface="Cambria Math" charset="0"/>
                          </a:rPr>
                          <m:t>𝛻</m:t>
                        </m:r>
                        <m:r>
                          <a:rPr lang="en-US" altLang="ja-JP" i="1">
                            <a:latin typeface="Cambria Math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𝐷</m:t>
                        </m:r>
                        <m:r>
                          <a:rPr lang="en-US" altLang="ja-JP" i="1">
                            <a:latin typeface="Cambria Math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ja-JP" i="1">
                            <a:latin typeface="Cambria Math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のほうが大きそう</a:t>
                </a:r>
                <a:endParaRPr kumimoji="1" lang="en-US" altLang="ja-JP" dirty="0" smtClean="0"/>
              </a:p>
              <a:p>
                <a:endParaRPr kumimoji="1" lang="ja-JP" altLang="en-US" dirty="0" smtClean="0"/>
              </a:p>
              <a:p>
                <a:r>
                  <a:rPr kumimoji="1" lang="ja-JP" altLang="en-US" dirty="0" smtClean="0"/>
                  <a:t>これって何を最小化してることになるの？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383957"/>
                <a:ext cx="10278476" cy="4485137"/>
              </a:xfrm>
              <a:blipFill rotWithShape="0">
                <a:blip r:embed="rId3"/>
                <a:stretch>
                  <a:fillRect l="-593" t="-3261" r="-1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ja-JP" i="1">
                            <a:latin typeface="Cambria Math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𝐷</m:t>
                        </m:r>
                        <m:r>
                          <a:rPr lang="en-US" altLang="ja-JP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ja-JP" altLang="en-US" dirty="0"/>
                  <a:t>トリックについて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1765" b="-30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08000" indent="0">
                  <a:buNone/>
                </a:pPr>
                <a:r>
                  <a:rPr kumimoji="1" lang="ja-JP" altLang="en-US" b="1" dirty="0" smtClean="0">
                    <a:latin typeface="Cambria Math" charset="0"/>
                  </a:rPr>
                  <a:t>実は、、</a:t>
                </a:r>
                <a:endParaRPr kumimoji="1" lang="en-US" altLang="ja-JP" b="1" dirty="0" smtClean="0">
                  <a:latin typeface="Cambria Math" charset="0"/>
                </a:endParaRPr>
              </a:p>
              <a:p>
                <a:pPr marL="1080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charset="0"/>
                          </a:rPr>
                          <m:t>~</m:t>
                        </m:r>
                        <m:r>
                          <a:rPr kumimoji="1" lang="en-US" altLang="ja-JP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0" smtClean="0">
                                <a:latin typeface="Cambria Math" charset="0"/>
                              </a:rPr>
                              <m:t>𝛻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func>
                        <m:d>
                          <m:d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kumimoji="1" lang="en-US" altLang="ja-JP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kumimoji="1" lang="en-US" altLang="ja-JP" b="0" i="1" dirty="0" smtClean="0">
                    <a:latin typeface="Cambria Math" charset="0"/>
                  </a:rPr>
                  <a:t> </a:t>
                </a:r>
              </a:p>
              <a:p>
                <a:pPr marL="108000" indent="0">
                  <a:buNone/>
                </a:pPr>
                <a:r>
                  <a:rPr kumimoji="1" lang="en-US" altLang="ja-JP" b="0" dirty="0" smtClean="0"/>
                  <a:t>     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0" smtClean="0">
                            <a:latin typeface="Cambria Math" charset="0"/>
                          </a:rPr>
                          <m:t>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  <m:r>
                      <a:rPr kumimoji="1" lang="en-US" altLang="ja-JP" b="0" i="1" smtClean="0">
                        <a:latin typeface="Cambria Math" charset="0"/>
                      </a:rPr>
                      <m:t> [ 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𝐾𝐿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 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kumimoji="1" lang="en-US" altLang="ja-JP" b="0" i="1" smtClean="0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charset="0"/>
                      </a:rPr>
                      <m:t>−2 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𝐽𝑆𝐷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 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ctrlPr>
                                  <a:rPr kumimoji="1" lang="en-US" altLang="ja-JP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𝜃</m:t>
                        </m:r>
                        <m:r>
                          <a:rPr kumimoji="1" lang="en-US" altLang="ja-JP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kumimoji="1" lang="en-US" altLang="ja-JP" b="0" i="1" smtClean="0">
                        <a:latin typeface="Cambria Math" charset="0"/>
                      </a:rPr>
                      <m:t>] </m:t>
                    </m:r>
                  </m:oMath>
                </a14:m>
                <a:endParaRPr kumimoji="1" lang="en-US" altLang="ja-JP" dirty="0" smtClean="0"/>
              </a:p>
              <a:p>
                <a:pPr marL="108000" indent="0">
                  <a:buNone/>
                </a:pPr>
                <a:endParaRPr kumimoji="1" lang="en-US" altLang="ja-JP" dirty="0" smtClean="0"/>
              </a:p>
              <a:p>
                <a:r>
                  <a:rPr lang="en-US" altLang="ja-JP" dirty="0" smtClean="0"/>
                  <a:t>JSD</a:t>
                </a:r>
                <a:r>
                  <a:rPr lang="ja-JP" altLang="en-US" dirty="0" smtClean="0"/>
                  <a:t>大きくしてるけど符号逆じゃん。。</a:t>
                </a:r>
                <a:endParaRPr kumimoji="1" lang="ja-JP" altLang="en-US" dirty="0" smtClean="0"/>
              </a:p>
              <a:p>
                <a:r>
                  <a:rPr lang="ja-JP" altLang="en-US" dirty="0" smtClean="0"/>
                  <a:t>もう一つは</a:t>
                </a:r>
                <a:r>
                  <a:rPr lang="en-US" altLang="ja-JP" dirty="0" smtClean="0"/>
                  <a:t>Maximum Likelihood</a:t>
                </a:r>
                <a:r>
                  <a:rPr lang="ja-JP" altLang="en-US" dirty="0" smtClean="0"/>
                  <a:t>のときと逆の</a:t>
                </a:r>
                <a:r>
                  <a:rPr lang="en-US" altLang="ja-JP" dirty="0" smtClean="0"/>
                  <a:t>KL!!</a:t>
                </a:r>
                <a:r>
                  <a:rPr kumimoji="1" lang="en-US" altLang="ja-JP" dirty="0" smtClean="0"/>
                  <a:t> </a:t>
                </a:r>
                <a:endParaRPr lang="ja-JP" altLang="en-US" dirty="0"/>
              </a:p>
              <a:p>
                <a:pPr lvl="1"/>
                <a:r>
                  <a:rPr lang="en-US" altLang="ja-JP" dirty="0" smtClean="0"/>
                  <a:t>Fake looking -&gt; high cost</a:t>
                </a:r>
              </a:p>
              <a:p>
                <a:pPr lvl="1"/>
                <a:r>
                  <a:rPr lang="en-US" altLang="ja-JP" dirty="0" smtClean="0"/>
                  <a:t>Mode drop -&gt; low cost</a:t>
                </a:r>
              </a:p>
              <a:p>
                <a:pPr marL="108000" indent="0">
                  <a:buNone/>
                </a:pPr>
                <a:r>
                  <a:rPr lang="ja-JP" altLang="en-US" dirty="0" smtClean="0"/>
                  <a:t>→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クオリティは良くなる方向に動くが、</a:t>
                </a:r>
                <a:r>
                  <a:rPr lang="en-US" altLang="ja-JP" dirty="0" smtClean="0"/>
                  <a:t>mode drop</a:t>
                </a:r>
                <a:r>
                  <a:rPr lang="ja-JP" altLang="en-US" dirty="0" smtClean="0"/>
                  <a:t>に対して</a:t>
                </a:r>
                <a:r>
                  <a:rPr lang="en-US" altLang="ja-JP" dirty="0" smtClean="0"/>
                  <a:t>loss</a:t>
                </a:r>
                <a:r>
                  <a:rPr lang="ja-JP" altLang="en-US" dirty="0" smtClean="0"/>
                  <a:t>が働かない</a:t>
                </a:r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ja-JP" altLang="en-US" dirty="0" smtClean="0"/>
                  <a:t>→</a:t>
                </a:r>
                <a:r>
                  <a:rPr lang="en-US" altLang="ja-JP" dirty="0" smtClean="0"/>
                  <a:t> practice</a:t>
                </a:r>
                <a:r>
                  <a:rPr lang="ja-JP" altLang="en-US" dirty="0" smtClean="0"/>
                  <a:t>に合うね！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06" t="-3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8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Kullback-Leibler</a:t>
            </a:r>
            <a:r>
              <a:rPr lang="en-US" altLang="ja-JP" dirty="0"/>
              <a:t> (KL) </a:t>
            </a:r>
            <a:r>
              <a:rPr lang="en-US" altLang="ja-JP" dirty="0" smtClean="0"/>
              <a:t>divergence </a:t>
            </a:r>
            <a:r>
              <a:rPr lang="ja-JP" altLang="en-US" dirty="0" smtClean="0"/>
              <a:t>復習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800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𝐾𝐿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altLang="ja-JP" sz="2800" b="0" i="1" smtClean="0">
                        <a:latin typeface="Cambria Math" charset="0"/>
                      </a:rPr>
                      <m:t>||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n-US" altLang="ja-JP" sz="2800" b="0" i="1" smtClean="0">
                        <a:latin typeface="Cambria Math" charset="0"/>
                      </a:rPr>
                      <m:t>)= </m:t>
                    </m:r>
                    <m:nary>
                      <m:naryPr>
                        <m:supHide m:val="on"/>
                        <m:ctrlPr>
                          <a:rPr lang="en-US" altLang="ja-JP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ja-JP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𝑙𝑜𝑔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ja-JP" sz="2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ja-JP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altLang="ja-JP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  <m:r>
                      <a:rPr lang="en-US" altLang="ja-JP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ja-JP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func>
                      <m:funcPr>
                        <m:ctrlPr>
                          <a:rPr lang="en-US" altLang="ja-JP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a:rPr lang="en-US" altLang="ja-JP" sz="28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</m:fName>
                      <m:e>
                        <m:f>
                          <m:fPr>
                            <m:ctrlPr>
                              <a:rPr lang="en-US" altLang="ja-JP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altLang="ja-JP" sz="28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ja-JP" sz="28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altLang="ja-JP" sz="28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ja-JP" sz="28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func>
                    <m:r>
                      <a:rPr lang="en-US" altLang="ja-JP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altLang="ja-JP" sz="2800" i="1" dirty="0" smtClean="0"/>
                  <a:t> </a:t>
                </a:r>
                <a:endParaRPr lang="en-US" altLang="ja-JP" dirty="0"/>
              </a:p>
              <a:p>
                <a:pPr marL="108000" indent="0">
                  <a:buNone/>
                </a:pPr>
                <a:r>
                  <a:rPr kumimoji="1" lang="en-US" altLang="ja-JP" dirty="0" smtClean="0"/>
                  <a:t>(KL</a:t>
                </a:r>
                <a:r>
                  <a:rPr kumimoji="1" lang="ja-JP" altLang="en-US" dirty="0" smtClean="0"/>
                  <a:t>は非可換</a:t>
                </a:r>
                <a:r>
                  <a:rPr kumimoji="1" lang="en-US" altLang="ja-JP" dirty="0" smtClean="0"/>
                  <a:t> </a:t>
                </a:r>
                <a:r>
                  <a:rPr lang="en-US" altLang="ja-JP" dirty="0" smtClean="0"/>
                  <a:t>)</a:t>
                </a:r>
              </a:p>
              <a:p>
                <a:pPr marL="108000" indent="0">
                  <a:buNone/>
                </a:pPr>
                <a:endParaRPr lang="en-US" altLang="ja-JP" dirty="0"/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7935" y="2865872"/>
                <a:ext cx="3893438" cy="1599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400" i="1">
                          <a:latin typeface="Cambria Math" charset="0"/>
                        </a:rPr>
                        <m:t>&gt;0 </m:t>
                      </m:r>
                      <m:r>
                        <a:rPr lang="en-US" altLang="ja-JP" sz="2400" i="1">
                          <a:latin typeface="Cambria Math" charset="0"/>
                        </a:rPr>
                        <m:t>𝑎𝑛𝑑</m:t>
                      </m:r>
                      <m:r>
                        <a:rPr lang="en-US" altLang="ja-JP" sz="2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400" i="1">
                          <a:latin typeface="Cambria Math" charset="0"/>
                        </a:rPr>
                        <m:t>→0</m:t>
                      </m:r>
                    </m:oMath>
                  </m:oMathPara>
                </a14:m>
                <a:endParaRPr lang="ja-JP" altLang="en-US" sz="2400" dirty="0"/>
              </a:p>
              <a:p>
                <a:pPr lvl="1"/>
                <a:endParaRPr kumimoji="1" lang="en-US" altLang="ja-JP" sz="2400" dirty="0" smtClean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ja-JP" sz="2400" dirty="0"/>
                  <a:t>Fake looking</a:t>
                </a:r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charset="0"/>
                      </a:rPr>
                      <m:t>𝐾𝐿</m:t>
                    </m:r>
                    <m:r>
                      <a:rPr lang="en-US" altLang="ja-JP" sz="2400" i="1">
                        <a:latin typeface="Cambria Math" charset="0"/>
                      </a:rPr>
                      <m:t>→0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35" y="2865872"/>
                <a:ext cx="3893438" cy="1599733"/>
              </a:xfrm>
              <a:prstGeom prst="rect">
                <a:avLst/>
              </a:prstGeom>
              <a:blipFill rotWithShape="0">
                <a:blip r:embed="rId3"/>
                <a:stretch>
                  <a:fillRect b="-6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5996" y="2865872"/>
                <a:ext cx="3666581" cy="1969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i="1">
                          <a:latin typeface="Cambria Math" charset="0"/>
                        </a:rPr>
                        <m:t>&gt;0 </m:t>
                      </m:r>
                      <m:r>
                        <a:rPr kumimoji="1" lang="en-US" altLang="ja-JP" sz="2400" i="1">
                          <a:latin typeface="Cambria Math" charset="0"/>
                        </a:rPr>
                        <m:t>𝑎𝑛𝑑</m:t>
                      </m:r>
                      <m:r>
                        <a:rPr kumimoji="1" lang="en-US" altLang="ja-JP" sz="2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400" i="1">
                          <a:latin typeface="Cambria Math" charset="0"/>
                        </a:rPr>
                        <m:t>→0</m:t>
                      </m:r>
                    </m:oMath>
                  </m:oMathPara>
                </a14:m>
                <a:endParaRPr lang="en-US" altLang="ja-JP" sz="2400" dirty="0" smtClean="0"/>
              </a:p>
              <a:p>
                <a:pPr marL="342900" indent="-342900">
                  <a:buFont typeface="Arial" charset="0"/>
                  <a:buChar char="•"/>
                </a:pPr>
                <a:endParaRPr lang="en-US" altLang="ja-JP" sz="2400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ja-JP" sz="2400" dirty="0" smtClean="0"/>
                  <a:t>Mode dropping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𝐾𝐿</m:t>
                    </m:r>
                    <m:r>
                      <a:rPr lang="en-US" altLang="ja-JP" sz="2400" i="1">
                        <a:latin typeface="Cambria Math" charset="0"/>
                      </a:rPr>
                      <m:t>→</m:t>
                    </m:r>
                    <m:r>
                      <a:rPr lang="en-US" altLang="ja-JP" sz="2400" b="0" i="1" smtClean="0">
                        <a:latin typeface="Cambria Math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ja-JP" sz="2400" dirty="0"/>
              </a:p>
              <a:p>
                <a:pPr marL="342900" indent="-342900">
                  <a:buFont typeface="Arial" charset="0"/>
                  <a:buChar char="•"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96" y="2865872"/>
                <a:ext cx="3666581" cy="1969065"/>
              </a:xfrm>
              <a:prstGeom prst="rect">
                <a:avLst/>
              </a:prstGeom>
              <a:blipFill rotWithShape="0">
                <a:blip r:embed="rId4"/>
                <a:stretch>
                  <a:fillRect l="-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8000"/>
            <a:r>
              <a:rPr lang="en-US" altLang="ja-JP" dirty="0" smtClean="0"/>
              <a:t>Solution</a:t>
            </a:r>
            <a:endParaRPr lang="en-US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じゃあどうすればいいの？？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解決策</a:t>
            </a:r>
            <a:r>
              <a:rPr kumimoji="1" lang="en-US" altLang="ja-JP" dirty="0" smtClean="0"/>
              <a:t> 1</a:t>
            </a:r>
          </a:p>
          <a:p>
            <a:pPr lvl="1"/>
            <a:r>
              <a:rPr lang="en-US" altLang="ja-JP" dirty="0" smtClean="0"/>
              <a:t>D</a:t>
            </a:r>
            <a:r>
              <a:rPr lang="ja-JP" altLang="en-US" dirty="0" smtClean="0"/>
              <a:t>を学習させるとき、二つの分布にノイズを加える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/>
              <a:t>解決策</a:t>
            </a:r>
            <a:r>
              <a:rPr lang="en-US" altLang="ja-JP" dirty="0"/>
              <a:t> 2</a:t>
            </a:r>
          </a:p>
          <a:p>
            <a:pPr lvl="1"/>
            <a:r>
              <a:rPr lang="en-US" altLang="ja-JP" dirty="0"/>
              <a:t>JSD</a:t>
            </a:r>
            <a:r>
              <a:rPr lang="ja-JP" altLang="en-US" dirty="0"/>
              <a:t>ではなく他の分布間距離を測る指標を利用する</a:t>
            </a:r>
          </a:p>
          <a:p>
            <a:pPr marL="108000" indent="0">
              <a:buNone/>
            </a:pP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28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</a:t>
            </a:r>
            <a:r>
              <a:rPr kumimoji="1" lang="en-US" altLang="ja-JP" dirty="0" smtClean="0"/>
              <a:t> 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383957"/>
                <a:ext cx="10557446" cy="470687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ja-JP" dirty="0" smtClean="0"/>
                  <a:t>D</a:t>
                </a:r>
                <a:r>
                  <a:rPr lang="ja-JP" altLang="en-US" dirty="0"/>
                  <a:t>を学習させるとき、二つの分布にノイズを</a:t>
                </a:r>
                <a:r>
                  <a:rPr lang="ja-JP" altLang="en-US" dirty="0" smtClean="0"/>
                  <a:t>加える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→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𝑟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𝜖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𝑟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𝑔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𝜖</m:t>
                            </m:r>
                          </m:sub>
                        </m:sSub>
                        <m:r>
                          <a:rPr lang="en-US" altLang="ja-JP" i="1">
                            <a:latin typeface="Cambria Math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色々</a:t>
                </a:r>
                <a:r>
                  <a:rPr lang="ja-JP" altLang="en-US" dirty="0"/>
                  <a:t>証明がんばってました。謎でした。</a:t>
                </a:r>
              </a:p>
              <a:p>
                <a:pPr lvl="1"/>
                <a:r>
                  <a:rPr lang="ja-JP" altLang="en-US" dirty="0"/>
                  <a:t>そもそも問題として、</a:t>
                </a:r>
                <a:r>
                  <a:rPr lang="en-US" altLang="ja-JP" dirty="0"/>
                  <a:t>VAE</a:t>
                </a:r>
                <a:r>
                  <a:rPr lang="ja-JP" altLang="en-US" dirty="0"/>
                  <a:t>みたいに最終出力にノイズを仮定してないから</a:t>
                </a:r>
                <a:r>
                  <a:rPr lang="en-US" altLang="ja-JP" dirty="0"/>
                  <a:t>support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???</a:t>
                </a:r>
                <a:endParaRPr lang="en-US" altLang="ja-JP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dirty="0" smtClean="0"/>
                  <a:t>ノイズ</a:t>
                </a:r>
                <a:r>
                  <a:rPr lang="ja-JP" altLang="en-US" dirty="0"/>
                  <a:t>加えない場合は、二つの分布が割と似てても</a:t>
                </a:r>
                <a:r>
                  <a:rPr lang="en-US" altLang="ja-JP" dirty="0"/>
                  <a:t> (Ex. </a:t>
                </a:r>
                <a:r>
                  <a:rPr lang="ja-JP" altLang="en-US" dirty="0"/>
                  <a:t>きれいな画像を</a:t>
                </a:r>
                <a:r>
                  <a:rPr lang="ja-JP" altLang="en-US" dirty="0" smtClean="0"/>
                  <a:t>生成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できて</a:t>
                </a:r>
                <a:r>
                  <a:rPr lang="ja-JP" altLang="en-US" dirty="0"/>
                  <a:t>いても）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完全に識別できる</a:t>
                </a:r>
                <a:r>
                  <a:rPr lang="en-US" altLang="ja-JP" dirty="0"/>
                  <a:t>D</a:t>
                </a:r>
                <a:r>
                  <a:rPr lang="ja-JP" altLang="en-US" dirty="0"/>
                  <a:t>が</a:t>
                </a:r>
                <a:r>
                  <a:rPr lang="ja-JP" altLang="en-US" dirty="0" smtClean="0"/>
                  <a:t>学習できてしまっていた</a:t>
                </a:r>
              </a:p>
              <a:p>
                <a:pPr>
                  <a:lnSpc>
                    <a:spcPct val="120000"/>
                  </a:lnSpc>
                </a:pPr>
                <a:r>
                  <a:rPr lang="ja-JP" altLang="en-US" dirty="0" smtClean="0"/>
                  <a:t>ノイズ</a:t>
                </a:r>
                <a:r>
                  <a:rPr lang="ja-JP" altLang="en-US" dirty="0"/>
                  <a:t>をいい感じに加えれば</a:t>
                </a:r>
                <a:r>
                  <a:rPr lang="ja-JP" altLang="en-US" dirty="0" smtClean="0"/>
                  <a:t>、ほぼ完全に二つの分布が</a:t>
                </a:r>
                <a:r>
                  <a:rPr lang="en-US" altLang="ja-JP" dirty="0" smtClean="0"/>
                  <a:t>overlap</a:t>
                </a:r>
                <a:r>
                  <a:rPr lang="ja-JP" altLang="en-US" dirty="0" smtClean="0"/>
                  <a:t>するので、</a:t>
                </a:r>
                <a:r>
                  <a:rPr lang="en-US" altLang="ja-JP" dirty="0" smtClean="0"/>
                  <a:t>D</a:t>
                </a:r>
                <a:r>
                  <a:rPr lang="ja-JP" altLang="en-US" dirty="0" smtClean="0"/>
                  <a:t>を学習させればさせるほど良い</a:t>
                </a:r>
                <a:endParaRPr lang="en-US" altLang="ja-JP" dirty="0"/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ja-JP" altLang="en-US" dirty="0" smtClean="0"/>
                  <a:t>しかし、</a:t>
                </a:r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ノイズの大きさを調整するの</a:t>
                </a:r>
                <a:r>
                  <a:rPr lang="ja-JP" altLang="en-US" dirty="0" smtClean="0"/>
                  <a:t>面倒</a:t>
                </a:r>
                <a:endParaRPr kumimoji="1" lang="ja-JP" altLang="en-US" dirty="0" smtClean="0"/>
              </a:p>
              <a:p>
                <a:pPr marL="108000" indent="0">
                  <a:lnSpc>
                    <a:spcPct val="120000"/>
                  </a:lnSpc>
                  <a:buNone/>
                </a:pPr>
                <a:r>
                  <a:rPr kumimoji="1" lang="ja-JP" altLang="en-US" dirty="0" smtClean="0"/>
                  <a:t>→</a:t>
                </a:r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実際は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𝜖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</a:rPr>
                      <m:t>(</m:t>
                    </m:r>
                    <m:r>
                      <a:rPr lang="en-US" altLang="ja-JP" i="1">
                        <a:latin typeface="Cambria Math" charset="0"/>
                      </a:rPr>
                      <m:t>𝑥</m:t>
                    </m:r>
                    <m:r>
                      <a:rPr lang="en-US" altLang="ja-JP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の距離じゃなくて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</a:rPr>
                      <m:t>(</m:t>
                    </m:r>
                    <m:r>
                      <a:rPr lang="en-US" altLang="ja-JP" i="1">
                        <a:latin typeface="Cambria Math" charset="0"/>
                      </a:rPr>
                      <m:t>𝑥</m:t>
                    </m:r>
                    <m:r>
                      <a:rPr lang="en-US" altLang="ja-JP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の距離を小さくしたい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en-US" altLang="ja-JP" dirty="0"/>
                  <a:t> </a:t>
                </a:r>
                <a:r>
                  <a:rPr lang="en-US" altLang="ja-JP" dirty="0" smtClean="0"/>
                  <a:t>    (VAE</a:t>
                </a:r>
                <a:r>
                  <a:rPr lang="ja-JP" altLang="en-US" dirty="0" smtClean="0"/>
                  <a:t>と同じ問題で、ぼやけちゃう）</a:t>
                </a:r>
                <a:endParaRPr kumimoji="1" lang="ja-JP" alt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383957"/>
                <a:ext cx="10557446" cy="4706877"/>
              </a:xfrm>
              <a:blipFill rotWithShape="0">
                <a:blip r:embed="rId2"/>
                <a:stretch>
                  <a:fillRect l="-404" t="-1813" r="-404" b="-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解決策</a:t>
            </a:r>
            <a:r>
              <a:rPr lang="en-US" altLang="ja-JP" dirty="0" smtClean="0"/>
              <a:t> 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383957"/>
                <a:ext cx="10898408" cy="4815365"/>
              </a:xfrm>
            </p:spPr>
            <p:txBody>
              <a:bodyPr>
                <a:normAutofit lnSpcReduction="10000"/>
              </a:bodyPr>
              <a:lstStyle/>
              <a:p>
                <a:pPr marL="306900" lvl="1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en-US" altLang="ja-JP" dirty="0" smtClean="0"/>
                  <a:t>JSD</a:t>
                </a:r>
                <a:r>
                  <a:rPr lang="ja-JP" altLang="en-US" dirty="0"/>
                  <a:t>ではなく他の分布間距離を測る指標を利用</a:t>
                </a:r>
                <a:r>
                  <a:rPr lang="ja-JP" altLang="en-US" dirty="0" smtClean="0"/>
                  <a:t>する</a:t>
                </a:r>
                <a:endParaRPr lang="en-US" altLang="ja-JP" dirty="0" smtClean="0"/>
              </a:p>
              <a:p>
                <a:pPr marL="306900" lvl="1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dirty="0" smtClean="0"/>
                  <a:t>ここで</a:t>
                </a:r>
                <a:r>
                  <a:rPr lang="en-US" altLang="ja-JP" dirty="0" smtClean="0"/>
                  <a:t>Wasserstein Metrics (</a:t>
                </a:r>
                <a:r>
                  <a:rPr lang="ja-JP" altLang="en-US" dirty="0" smtClean="0"/>
                  <a:t>別名</a:t>
                </a:r>
                <a:r>
                  <a:rPr lang="en-US" altLang="ja-JP" dirty="0" smtClean="0"/>
                  <a:t> Earth Mover Distance (EMD) )</a:t>
                </a:r>
              </a:p>
              <a:p>
                <a:pPr marL="108000" lvl="1" indent="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charset="0"/>
                        </a:rPr>
                        <m:t>𝑊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altLang="ja-JP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𝛾</m:t>
                              </m:r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charset="0"/>
                                </a:rPr>
                                <m:t>Γ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is-IS" altLang="ja-JP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 × </m:t>
                              </m:r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dirty="0" smtClean="0"/>
              </a:p>
              <a:p>
                <a:pPr marL="489780" lvl="2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dirty="0" smtClean="0"/>
                  <a:t>元々、最適輸送問題に使われる計量らしい。よくわからないです。</a:t>
                </a:r>
                <a:endParaRPr lang="en-US" altLang="ja-JP" dirty="0" smtClean="0"/>
              </a:p>
              <a:p>
                <a:pPr marL="489780" lvl="2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en-US" altLang="ja-JP" dirty="0" smtClean="0"/>
                  <a:t>P</a:t>
                </a:r>
                <a:r>
                  <a:rPr lang="ja-JP" altLang="en-US" dirty="0" smtClean="0"/>
                  <a:t>にある土を動かして</a:t>
                </a:r>
                <a:r>
                  <a:rPr lang="en-US" altLang="ja-JP" dirty="0" smtClean="0"/>
                  <a:t>Q</a:t>
                </a:r>
                <a:r>
                  <a:rPr lang="ja-JP" altLang="en-US" dirty="0" smtClean="0"/>
                  <a:t>にする</a:t>
                </a:r>
                <a:endParaRPr lang="en-US" altLang="ja-JP" dirty="0" smtClean="0"/>
              </a:p>
              <a:p>
                <a:pPr marL="489780" lvl="2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en-US" altLang="ja-JP" dirty="0"/>
                  <a:t>P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地点の密度</a:t>
                </a:r>
                <a:r>
                  <a:rPr lang="en-US" altLang="ja-JP" dirty="0"/>
                  <a:t>P(x)</a:t>
                </a:r>
                <a:r>
                  <a:rPr lang="ja-JP" altLang="en-US" dirty="0"/>
                  <a:t>を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</a:rPr>
                      <m:t>𝛾</m:t>
                    </m:r>
                    <m:r>
                      <a:rPr lang="en-US" altLang="ja-JP" i="1" dirty="0">
                        <a:latin typeface="Cambria Math" charset="0"/>
                      </a:rPr>
                      <m:t>(</m:t>
                    </m:r>
                    <m:r>
                      <a:rPr lang="en-US" altLang="ja-JP" i="1" dirty="0" err="1">
                        <a:latin typeface="Cambria Math" charset="0"/>
                      </a:rPr>
                      <m:t>𝑥</m:t>
                    </m:r>
                    <m:r>
                      <a:rPr lang="en-US" altLang="ja-JP" i="1" dirty="0" err="1">
                        <a:latin typeface="Cambria Math" charset="0"/>
                      </a:rPr>
                      <m:t>,</m:t>
                    </m:r>
                    <m:r>
                      <a:rPr lang="en-US" altLang="ja-JP" i="1" dirty="0" err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分だけ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ja-JP" altLang="en-US" dirty="0"/>
                  <a:t>地点に移して最終的に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ja-JP" altLang="en-US" dirty="0"/>
                  <a:t>地点の密度が</a:t>
                </a:r>
                <a:r>
                  <a:rPr lang="en-US" altLang="ja-JP" dirty="0"/>
                  <a:t>Q(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に</a:t>
                </a:r>
                <a:r>
                  <a:rPr lang="ja-JP" altLang="en-US" dirty="0" smtClean="0"/>
                  <a:t>なるように配分</a:t>
                </a:r>
                <a:endParaRPr lang="en-US" altLang="ja-JP" dirty="0" smtClean="0"/>
              </a:p>
              <a:p>
                <a:pPr marL="489780" lvl="2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ja-JP" i="1" dirty="0">
                        <a:latin typeface="Cambria Math" charset="0"/>
                      </a:rPr>
                      <m:t>|</m:t>
                    </m:r>
                    <m:r>
                      <a:rPr lang="en-US" altLang="ja-JP" i="1" dirty="0">
                        <a:latin typeface="Cambria Math" charset="0"/>
                      </a:rPr>
                      <m:t>𝑥</m:t>
                    </m:r>
                    <m:r>
                      <a:rPr lang="en-US" altLang="ja-JP" i="1" dirty="0">
                        <a:latin typeface="Cambria Math" charset="0"/>
                      </a:rPr>
                      <m:t>−</m:t>
                    </m:r>
                    <m:r>
                      <a:rPr lang="en-US" altLang="ja-JP" i="1" dirty="0">
                        <a:latin typeface="Cambria Math" charset="0"/>
                      </a:rPr>
                      <m:t>𝑦</m:t>
                    </m:r>
                    <m:r>
                      <a:rPr lang="en-US" altLang="ja-JP" i="1" dirty="0">
                        <a:latin typeface="Cambria Math" charset="0"/>
                      </a:rPr>
                      <m:t>| </m:t>
                    </m:r>
                  </m:oMath>
                </a14:m>
                <a:r>
                  <a:rPr lang="ja-JP" altLang="en-US" dirty="0"/>
                  <a:t>が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地点から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ja-JP" altLang="en-US" dirty="0"/>
                  <a:t>地点に密度を移す</a:t>
                </a:r>
                <a:r>
                  <a:rPr lang="ja-JP" altLang="en-US" dirty="0" smtClean="0"/>
                  <a:t>コスト</a:t>
                </a:r>
                <a:endParaRPr lang="en-US" altLang="ja-JP" dirty="0" smtClean="0"/>
              </a:p>
              <a:p>
                <a:pPr marL="489780" lvl="2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dirty="0"/>
                  <a:t>一番移動コストの低い配分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</a:rPr>
                      <m:t>𝛾</m:t>
                    </m:r>
                    <m:r>
                      <a:rPr lang="ja-JP" altLang="en-US" i="1" dirty="0" smtClean="0">
                        <a:latin typeface="Cambria Math" charset="0"/>
                      </a:rPr>
                      <m:t>での</m:t>
                    </m:r>
                  </m:oMath>
                </a14:m>
                <a:r>
                  <a:rPr lang="ja-JP" altLang="en-US" dirty="0" smtClean="0"/>
                  <a:t>コスト　的な感じらしい</a:t>
                </a:r>
                <a:endParaRPr lang="en-US" altLang="ja-JP" dirty="0" smtClean="0"/>
              </a:p>
              <a:p>
                <a:pPr marL="290880" lvl="2" indent="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endParaRPr lang="en-US" altLang="ja-JP" dirty="0" smtClean="0"/>
              </a:p>
              <a:p>
                <a:pPr marL="108000" lvl="1" indent="0" algn="ctr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ja-JP" altLang="en-US" b="1" dirty="0" smtClean="0"/>
                  <a:t>嬉しいのは、</a:t>
                </a:r>
                <a:r>
                  <a:rPr lang="en-US" altLang="ja-JP" b="1" dirty="0" smtClean="0"/>
                  <a:t>support</a:t>
                </a:r>
                <a:r>
                  <a:rPr lang="ja-JP" altLang="en-US" b="1" dirty="0" smtClean="0"/>
                  <a:t>が違ってもコストが定義できること</a:t>
                </a:r>
              </a:p>
              <a:p>
                <a:pPr marL="306900" lvl="1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endParaRPr lang="ja-JP" altLang="en-US" b="1" dirty="0" smtClean="0"/>
              </a:p>
              <a:p>
                <a:pPr marL="306900" lvl="1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endParaRPr lang="ja-JP" alt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383957"/>
                <a:ext cx="10898408" cy="4815365"/>
              </a:xfrm>
              <a:blipFill rotWithShape="0">
                <a:blip r:embed="rId2"/>
                <a:stretch>
                  <a:fillRect l="-447" t="-2785" r="-1622" b="-15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6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論文情報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US" altLang="ja-JP" b="1" dirty="0"/>
              <a:t>Towards Principled Methods for Training Generative Adversarial Networks</a:t>
            </a:r>
          </a:p>
          <a:p>
            <a:r>
              <a:rPr lang="en-US" altLang="ja-JP" dirty="0" smtClean="0"/>
              <a:t>ICLR 2017 </a:t>
            </a:r>
            <a:r>
              <a:rPr lang="ja-JP" altLang="en-US" dirty="0" smtClean="0"/>
              <a:t>採択論文</a:t>
            </a:r>
            <a:endParaRPr lang="en-US" altLang="ja-JP" dirty="0" smtClean="0"/>
          </a:p>
          <a:p>
            <a:r>
              <a:rPr kumimoji="1" lang="ja-JP" altLang="en-US" dirty="0" smtClean="0"/>
              <a:t>数学強者が</a:t>
            </a:r>
            <a:r>
              <a:rPr kumimoji="1" lang="en-US" altLang="ja-JP" dirty="0" smtClean="0"/>
              <a:t>GAN</a:t>
            </a:r>
            <a:r>
              <a:rPr kumimoji="1" lang="ja-JP" altLang="en-US" dirty="0" smtClean="0"/>
              <a:t>を解析してみましたという論文</a:t>
            </a:r>
            <a:endParaRPr kumimoji="1" lang="en-US" altLang="ja-JP" dirty="0" smtClean="0"/>
          </a:p>
          <a:p>
            <a:pPr marL="10800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b="1" dirty="0"/>
              <a:t>Wasserstein </a:t>
            </a:r>
            <a:r>
              <a:rPr lang="en-US" altLang="ja-JP" b="1" dirty="0" smtClean="0"/>
              <a:t>GAN</a:t>
            </a:r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人中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人↑と同じ著者</a:t>
            </a:r>
            <a:endParaRPr kumimoji="1" lang="en-US" altLang="ja-JP" dirty="0" smtClean="0"/>
          </a:p>
          <a:p>
            <a:r>
              <a:rPr lang="ja-JP" altLang="en-US" dirty="0" smtClean="0"/>
              <a:t>解析した知見を利用して実用的な</a:t>
            </a:r>
            <a:r>
              <a:rPr lang="en-US" altLang="ja-JP" dirty="0" smtClean="0"/>
              <a:t>GAN</a:t>
            </a:r>
            <a:r>
              <a:rPr lang="ja-JP" altLang="en-US" dirty="0" smtClean="0"/>
              <a:t>を提案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09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一つ目の論文</a:t>
            </a:r>
            <a:r>
              <a:rPr kumimoji="1" lang="ja-JP" altLang="en-US" dirty="0" smtClean="0"/>
              <a:t>はここで終わり</a:t>
            </a:r>
          </a:p>
          <a:p>
            <a:r>
              <a:rPr kumimoji="1" lang="ja-JP" altLang="en-US" dirty="0" smtClean="0"/>
              <a:t>結論もなくて</a:t>
            </a:r>
            <a:r>
              <a:rPr kumimoji="1" lang="en-US" altLang="ja-JP" dirty="0" smtClean="0"/>
              <a:t>EMD</a:t>
            </a:r>
            <a:r>
              <a:rPr kumimoji="1" lang="ja-JP" altLang="en-US" dirty="0" smtClean="0"/>
              <a:t>良いんじゃね？って感じで終わってました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ここから</a:t>
            </a:r>
            <a:r>
              <a:rPr kumimoji="1" lang="en-US" altLang="ja-JP" dirty="0" smtClean="0"/>
              <a:t>Wasserstein GAN </a:t>
            </a:r>
            <a:r>
              <a:rPr kumimoji="1" lang="ja-JP" altLang="en-US" dirty="0" smtClean="0"/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4667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分布間距離比較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実験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次元空間で、直接上の確率密度を持つ分布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= (0, z)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𝑧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 ~ 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𝑈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(0,1)</m:t>
                    </m:r>
                  </m:oMath>
                </a14:m>
                <a:r>
                  <a:rPr kumimoji="1" lang="en-US" altLang="ja-JP" dirty="0" smtClean="0"/>
                  <a:t> 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US" altLang="ja-JP" b="0" i="1" smtClean="0">
                        <a:latin typeface="Cambria Math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𝜃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𝑧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の分布間距離を</a:t>
                </a:r>
                <a:r>
                  <a:rPr lang="en-US" altLang="ja-JP" dirty="0" smtClean="0"/>
                  <a:t>EMD, KL, JSD, TV</a:t>
                </a:r>
                <a:r>
                  <a:rPr lang="ja-JP" altLang="en-US" dirty="0" smtClean="0"/>
                  <a:t>で計算</a:t>
                </a:r>
                <a:endParaRPr lang="en-US" altLang="ja-JP" dirty="0" smtClean="0"/>
              </a:p>
              <a:p>
                <a:pPr lvl="1"/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24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819254" y="1386316"/>
            <a:ext cx="2107769" cy="2386739"/>
            <a:chOff x="8105614" y="1704814"/>
            <a:chExt cx="2107769" cy="2386739"/>
          </a:xfrm>
        </p:grpSpPr>
        <p:grpSp>
          <p:nvGrpSpPr>
            <p:cNvPr id="10" name="Group 9"/>
            <p:cNvGrpSpPr/>
            <p:nvPr/>
          </p:nvGrpSpPr>
          <p:grpSpPr>
            <a:xfrm>
              <a:off x="8105614" y="1704814"/>
              <a:ext cx="2107769" cy="2386739"/>
              <a:chOff x="1518834" y="1782305"/>
              <a:chExt cx="2107769" cy="2386739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518834" y="2991173"/>
                <a:ext cx="21077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2572719" y="1782305"/>
                <a:ext cx="0" cy="23867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572719" y="2131017"/>
                <a:ext cx="0" cy="1720311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9854340" y="2053526"/>
              <a:ext cx="0" cy="1720311"/>
            </a:xfrm>
            <a:prstGeom prst="line">
              <a:avLst/>
            </a:prstGeom>
            <a:ln w="635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513203" y="2898183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03" y="2898183"/>
                  <a:ext cx="3741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19" y="3452980"/>
            <a:ext cx="5461000" cy="287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358" y="3990195"/>
            <a:ext cx="5790280" cy="21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WGAN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383957"/>
                <a:ext cx="10058400" cy="4861860"/>
              </a:xfrm>
            </p:spPr>
            <p:txBody>
              <a:bodyPr/>
              <a:lstStyle/>
              <a:p>
                <a:r>
                  <a:rPr lang="ja-JP" altLang="en-US" dirty="0" smtClean="0"/>
                  <a:t>低次元多様体にのる分布間距離を測るには、</a:t>
                </a:r>
                <a:r>
                  <a:rPr lang="en-US" altLang="ja-JP" dirty="0"/>
                  <a:t> JSD</a:t>
                </a:r>
                <a:r>
                  <a:rPr lang="ja-JP" altLang="en-US" dirty="0"/>
                  <a:t>よりも</a:t>
                </a:r>
                <a:r>
                  <a:rPr lang="en-US" altLang="ja-JP" dirty="0" smtClean="0"/>
                  <a:t>EMD</a:t>
                </a:r>
                <a:r>
                  <a:rPr lang="ja-JP" altLang="en-US" dirty="0" smtClean="0"/>
                  <a:t>を利用するのが良いのでは？</a:t>
                </a:r>
              </a:p>
              <a:p>
                <a:pPr marL="306900" lvl="1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𝑊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charset="0"/>
                          </a:rPr>
                          <m:t>𝑃</m:t>
                        </m:r>
                        <m:r>
                          <a:rPr lang="en-US" altLang="ja-JP" i="1">
                            <a:latin typeface="Cambria Math" charset="0"/>
                          </a:rPr>
                          <m:t>, 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𝑄</m:t>
                        </m:r>
                      </m:e>
                    </m:d>
                    <m:r>
                      <a:rPr lang="en-US" altLang="ja-JP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ja-JP" i="1">
                                <a:latin typeface="Cambria Math" charset="0"/>
                              </a:rPr>
                              <m:t>𝛾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charset="0"/>
                              </a:rPr>
                              <m:t>Γ</m:t>
                            </m:r>
                          </m:lim>
                        </m:limLow>
                      </m:fName>
                      <m:e>
                        <m:nary>
                          <m:naryPr>
                            <m:ctrlPr>
                              <a:rPr lang="is-IS" altLang="ja-JP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 × 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altLang="ja-JP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ja-JP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ja-JP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  <m:r>
                          <a:rPr lang="en-US" altLang="ja-JP" i="1">
                            <a:latin typeface="Cambria Math" charset="0"/>
                          </a:rPr>
                          <m:t>𝑑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𝛾</m:t>
                        </m:r>
                        <m:r>
                          <a:rPr lang="en-US" altLang="ja-JP" i="1">
                            <a:latin typeface="Cambria Math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ja-JP" dirty="0" smtClean="0"/>
                  <a:t>  </a:t>
                </a:r>
                <a:r>
                  <a:rPr lang="ja-JP" altLang="en-US" dirty="0" smtClean="0"/>
                  <a:t>←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これどうやって解くの？？</a:t>
                </a:r>
                <a:endParaRPr lang="en-US" altLang="ja-JP" dirty="0" smtClean="0"/>
              </a:p>
              <a:p>
                <a:r>
                  <a:rPr lang="en-US" altLang="ja-JP" dirty="0" smtClean="0"/>
                  <a:t>Kantorovich-Rubinstein duality</a:t>
                </a:r>
              </a:p>
              <a:p>
                <a:pPr marL="1080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charset="0"/>
                        </a:rPr>
                        <m:t>𝑊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charset="0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i="1">
                              <a:latin typeface="Cambria Math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marL="306900" lvl="1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en-US" altLang="ja-JP" dirty="0"/>
                  <a:t>1-</a:t>
                </a:r>
                <a:r>
                  <a:rPr lang="ja-JP" altLang="en-US" dirty="0"/>
                  <a:t>リプシッツを満たす関数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  <m:r>
                      <a:rPr lang="ja-JP" altLang="en-US" i="1" smtClean="0">
                        <a:latin typeface="Cambria Math" charset="0"/>
                      </a:rPr>
                      <m:t>を選んだなら、</m:t>
                    </m:r>
                  </m:oMath>
                </a14:m>
                <a:endParaRPr kumimoji="1" lang="en-US" altLang="ja-JP" dirty="0" smtClean="0"/>
              </a:p>
              <a:p>
                <a:pPr marL="108000" lvl="1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charset="0"/>
                        </a:rPr>
                        <m:t>𝑊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4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ja-JP" sz="2400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altLang="ja-JP" sz="24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altLang="ja-JP" sz="2400" b="0" i="1" smtClean="0">
                                  <a:latin typeface="Cambria Math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sz="2400" i="1">
                              <a:latin typeface="Cambria Math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ja-JP" sz="24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altLang="ja-JP" sz="24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  <a:p>
                <a:pPr marL="108000" lvl="1" indent="0" algn="ctr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kumimoji="1" lang="en-US" altLang="ja-JP" sz="2400" b="1" dirty="0" smtClean="0"/>
                  <a:t>GAN</a:t>
                </a:r>
                <a:r>
                  <a:rPr kumimoji="1" lang="ja-JP" altLang="en-US" sz="2400" b="1" dirty="0" smtClean="0"/>
                  <a:t>とほぼ同じ！！！！</a:t>
                </a:r>
                <a:r>
                  <a:rPr kumimoji="1" lang="en-US" altLang="ja-JP" sz="2400" b="1" dirty="0" smtClean="0"/>
                  <a:t>(</a:t>
                </a:r>
                <a:r>
                  <a:rPr lang="en-US" altLang="ja-JP" sz="2400" b="1" dirty="0" smtClean="0"/>
                  <a:t>log</a:t>
                </a:r>
                <a:r>
                  <a:rPr lang="ja-JP" altLang="en-US" sz="2400" b="1" dirty="0" smtClean="0"/>
                  <a:t>がない</a:t>
                </a:r>
                <a:r>
                  <a:rPr lang="en-US" altLang="ja-JP" sz="2400" b="1" dirty="0" smtClean="0"/>
                  <a:t>)</a:t>
                </a:r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383957"/>
                <a:ext cx="10058400" cy="4861860"/>
              </a:xfrm>
              <a:blipFill rotWithShape="0">
                <a:blip r:embed="rId2"/>
                <a:stretch>
                  <a:fillRect l="-606" t="-2256" r="-1212" b="-3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7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WGAN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リプシッツ</a:t>
            </a:r>
            <a:r>
              <a:rPr lang="ja-JP" altLang="en-US" dirty="0" smtClean="0"/>
              <a:t>連続性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関数の傾きが有界に収まる</a:t>
            </a:r>
            <a:r>
              <a:rPr lang="en-US" altLang="ja-JP" dirty="0" smtClean="0"/>
              <a:t> 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Feed-forward </a:t>
            </a:r>
            <a:r>
              <a:rPr lang="en-US" altLang="ja-JP" dirty="0" smtClean="0"/>
              <a:t>neural network</a:t>
            </a:r>
            <a:r>
              <a:rPr lang="ja-JP" altLang="en-US" dirty="0" smtClean="0"/>
              <a:t>が</a:t>
            </a:r>
            <a:r>
              <a:rPr lang="en-US" altLang="ja-JP" dirty="0" smtClean="0"/>
              <a:t> 1-</a:t>
            </a:r>
            <a:r>
              <a:rPr lang="ja-JP" altLang="en-US" dirty="0"/>
              <a:t>リプシッツを</a:t>
            </a:r>
            <a:r>
              <a:rPr lang="ja-JP" altLang="en-US" dirty="0" smtClean="0"/>
              <a:t>満たすためには</a:t>
            </a:r>
            <a:r>
              <a:rPr lang="is-IS" altLang="ja-JP" dirty="0" smtClean="0"/>
              <a:t>…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各パラメータ</a:t>
            </a:r>
            <a:r>
              <a:rPr lang="ja-JP" altLang="en-US" dirty="0" smtClean="0"/>
              <a:t>がコンパクト空間に収まっていれば良い</a:t>
            </a:r>
            <a:endParaRPr lang="en-US" altLang="ja-JP" dirty="0" smtClean="0"/>
          </a:p>
          <a:p>
            <a:pPr lvl="1"/>
            <a:endParaRPr lang="ja-JP" altLang="en-US" dirty="0" smtClean="0"/>
          </a:p>
          <a:p>
            <a:pPr lvl="1"/>
            <a:r>
              <a:rPr lang="ja-JP" altLang="en-US" dirty="0" smtClean="0"/>
              <a:t>つまり、各パラメータ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norm</a:t>
            </a:r>
            <a:r>
              <a:rPr lang="ja-JP" altLang="en-US" dirty="0" smtClean="0"/>
              <a:t>が</a:t>
            </a:r>
            <a:r>
              <a:rPr lang="ja-JP" altLang="en-US" dirty="0"/>
              <a:t>ある値</a:t>
            </a:r>
            <a:r>
              <a:rPr lang="en-US" altLang="ja-JP" dirty="0"/>
              <a:t>c</a:t>
            </a:r>
            <a:r>
              <a:rPr lang="ja-JP" altLang="en-US" dirty="0" smtClean="0"/>
              <a:t>以下</a:t>
            </a:r>
            <a:r>
              <a:rPr lang="ja-JP" altLang="en-US" dirty="0" smtClean="0"/>
              <a:t>（論文中では</a:t>
            </a:r>
            <a:r>
              <a:rPr lang="en-US" altLang="ja-JP" dirty="0" smtClean="0"/>
              <a:t>0.01</a:t>
            </a:r>
            <a:r>
              <a:rPr lang="ja-JP" altLang="en-US" dirty="0" smtClean="0"/>
              <a:t>に設定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</a:t>
            </a:r>
            <a:br>
              <a:rPr lang="ja-JP" altLang="en-US" dirty="0" smtClean="0"/>
            </a:br>
            <a:r>
              <a:rPr lang="ja-JP" altLang="en-US" dirty="0" smtClean="0"/>
              <a:t>収まって</a:t>
            </a:r>
            <a:r>
              <a:rPr lang="ja-JP" altLang="en-US" dirty="0"/>
              <a:t>いれば</a:t>
            </a:r>
            <a:r>
              <a:rPr lang="ja-JP" altLang="en-US" dirty="0" smtClean="0"/>
              <a:t>いい</a:t>
            </a:r>
            <a:r>
              <a:rPr lang="en-US" altLang="ja-JP" dirty="0" smtClean="0"/>
              <a:t> </a:t>
            </a:r>
            <a:r>
              <a:rPr lang="ja-JP" altLang="en-US" dirty="0" smtClean="0"/>
              <a:t>らしい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WGAN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383957"/>
                <a:ext cx="10557445" cy="4815365"/>
              </a:xfrm>
            </p:spPr>
            <p:txBody>
              <a:bodyPr>
                <a:normAutofit fontScale="92500" lnSpcReduction="20000"/>
              </a:bodyPr>
              <a:lstStyle/>
              <a:p>
                <a:pPr marL="108000" indent="0">
                  <a:buNone/>
                </a:pPr>
                <a:r>
                  <a:rPr kumimoji="1" lang="ja-JP" altLang="en-US" b="1" dirty="0" smtClean="0"/>
                  <a:t>結局</a:t>
                </a:r>
                <a:endParaRPr kumimoji="1" lang="en-US" altLang="ja-JP" b="1" dirty="0" smtClean="0"/>
              </a:p>
              <a:p>
                <a:pPr marL="108000" lvl="1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charset="0"/>
                        </a:rPr>
                        <m:t>𝑊</m:t>
                      </m:r>
                      <m:d>
                        <m:d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ja-JP" sz="28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ja-JP" sz="2800" i="1">
                              <a:latin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sz="2800" i="1">
                          <a:latin typeface="Cambria Math" charset="0"/>
                        </a:rPr>
                        <m:t>−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charset="0"/>
                            </a:rPr>
                            <m:t>𝑧</m:t>
                          </m:r>
                          <m:r>
                            <a:rPr lang="en-US" altLang="ja-JP" sz="2800" i="1">
                              <a:latin typeface="Cambria Math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𝑍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  <a:p>
                <a:pPr marL="306900" lvl="1" indent="-198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en-US" altLang="ja-JP" sz="2400" dirty="0" smtClean="0"/>
                  <a:t>Critic </a:t>
                </a:r>
                <a:r>
                  <a:rPr lang="ja-JP" altLang="en-US" sz="2400" dirty="0"/>
                  <a:t>（元の</a:t>
                </a:r>
                <a:r>
                  <a:rPr lang="en-US" altLang="ja-JP" sz="2400" dirty="0"/>
                  <a:t>Discriminator</a:t>
                </a:r>
                <a:r>
                  <a:rPr lang="ja-JP" altLang="en-US" sz="2400" dirty="0"/>
                  <a:t>と区別するために</a:t>
                </a:r>
                <a:r>
                  <a:rPr lang="en-US" altLang="ja-JP" sz="2400" dirty="0"/>
                  <a:t>Critic</a:t>
                </a:r>
                <a:r>
                  <a:rPr lang="ja-JP" altLang="en-US" sz="2400" dirty="0"/>
                  <a:t>と表現</a:t>
                </a:r>
                <a:r>
                  <a:rPr lang="ja-JP" altLang="en-US" sz="2400" dirty="0" smtClean="0"/>
                  <a:t>）</a:t>
                </a:r>
                <a:endParaRPr lang="en-US" altLang="ja-JP" sz="2400" dirty="0" smtClean="0"/>
              </a:p>
              <a:p>
                <a:pPr lvl="1"/>
                <a:r>
                  <a:rPr lang="ja-JP" altLang="en-US" dirty="0" smtClean="0"/>
                  <a:t>収束するまで学習させる</a:t>
                </a:r>
                <a:r>
                  <a:rPr lang="en-US" altLang="ja-JP" dirty="0" smtClean="0"/>
                  <a:t> (</a:t>
                </a:r>
                <a:r>
                  <a:rPr lang="ja-JP" altLang="en-US" dirty="0" smtClean="0"/>
                  <a:t>論文では</a:t>
                </a:r>
                <a:r>
                  <a:rPr lang="en-US" altLang="ja-JP" dirty="0" smtClean="0"/>
                  <a:t>Critic 5</a:t>
                </a:r>
                <a:r>
                  <a:rPr lang="ja-JP" altLang="en-US" dirty="0" smtClean="0"/>
                  <a:t>回</a:t>
                </a:r>
                <a:r>
                  <a:rPr lang="en-US" altLang="ja-JP" dirty="0" smtClean="0"/>
                  <a:t> G 1</a:t>
                </a:r>
                <a:r>
                  <a:rPr lang="ja-JP" altLang="en-US" dirty="0" smtClean="0"/>
                  <a:t>回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生</a:t>
                </a:r>
                <a:r>
                  <a:rPr lang="ja-JP" altLang="en-US" dirty="0"/>
                  <a:t>出力を利用</a:t>
                </a:r>
                <a:r>
                  <a:rPr lang="en-US" altLang="ja-JP" dirty="0"/>
                  <a:t> (</a:t>
                </a:r>
                <a:r>
                  <a:rPr lang="en-US" altLang="ja-JP" dirty="0" err="1"/>
                  <a:t>softplus</a:t>
                </a:r>
                <a:r>
                  <a:rPr lang="ja-JP" altLang="en-US" dirty="0"/>
                  <a:t>とか</a:t>
                </a:r>
                <a:r>
                  <a:rPr lang="en-US" altLang="ja-JP" dirty="0"/>
                  <a:t>log</a:t>
                </a:r>
                <a:r>
                  <a:rPr lang="ja-JP" altLang="en-US" dirty="0"/>
                  <a:t>とか何もいらない</a:t>
                </a:r>
                <a:r>
                  <a:rPr lang="en-US" altLang="ja-JP" dirty="0" smtClean="0"/>
                  <a:t>)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パラメータをある値以下になるよう</a:t>
                </a:r>
                <a:r>
                  <a:rPr lang="en-US" altLang="ja-JP" dirty="0" smtClean="0"/>
                  <a:t>clipping</a:t>
                </a:r>
                <a:endParaRPr lang="ja-JP" altLang="en-US" dirty="0" smtClean="0"/>
              </a:p>
              <a:p>
                <a:r>
                  <a:rPr lang="en-US" altLang="ja-JP" dirty="0" smtClean="0"/>
                  <a:t>Generator</a:t>
                </a:r>
              </a:p>
              <a:p>
                <a:pPr lvl="1"/>
                <a:r>
                  <a:rPr lang="en-US" altLang="ja-JP" dirty="0" smtClean="0"/>
                  <a:t>Critic</a:t>
                </a:r>
                <a:r>
                  <a:rPr lang="ja-JP" altLang="en-US" dirty="0" smtClean="0"/>
                  <a:t>と同じ</a:t>
                </a:r>
                <a:r>
                  <a:rPr lang="en-US" altLang="ja-JP" dirty="0" smtClean="0"/>
                  <a:t>loss</a:t>
                </a:r>
                <a:r>
                  <a:rPr lang="ja-JP" altLang="en-US" dirty="0" smtClean="0"/>
                  <a:t>を利用する</a:t>
                </a:r>
                <a:endParaRPr lang="en-US" altLang="ja-JP" dirty="0" smtClean="0"/>
              </a:p>
              <a:p>
                <a:pPr lvl="1"/>
                <a:endParaRPr lang="ja-JP" altLang="en-US" dirty="0" smtClean="0"/>
              </a:p>
              <a:p>
                <a:pPr marL="108000" indent="0">
                  <a:buNone/>
                </a:pPr>
                <a:r>
                  <a:rPr kumimoji="1" lang="ja-JP" altLang="en-US" dirty="0" smtClean="0"/>
                  <a:t>従来の</a:t>
                </a:r>
                <a:r>
                  <a:rPr kumimoji="1" lang="en-US" altLang="ja-JP" dirty="0" smtClean="0"/>
                  <a:t>GAN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ja-JP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func>
                      <m:func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)]</m:t>
                        </m:r>
                      </m:e>
                    </m:func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</a:rPr>
                              <m:t>𝑍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func>
                      <m:func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)]</m:t>
                        </m:r>
                      </m:e>
                    </m:func>
                  </m:oMath>
                </a14:m>
                <a:endParaRPr lang="en-US" altLang="ja-JP" dirty="0" smtClean="0"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0" smtClean="0">
                            <a:latin typeface="Cambria Math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 </m:t>
                    </m:r>
                    <m:r>
                      <a:rPr lang="en-US" altLang="ja-JP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ja-JP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charset="0"/>
                      </a:rPr>
                      <m:t>= </m:t>
                    </m:r>
                    <m:r>
                      <a:rPr lang="en-US" altLang="ja-JP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383957"/>
                <a:ext cx="10557445" cy="4815365"/>
              </a:xfrm>
              <a:blipFill rotWithShape="0">
                <a:blip r:embed="rId2"/>
                <a:stretch>
                  <a:fillRect l="-577" t="-32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WGAN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特徴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G</a:t>
            </a:r>
            <a:r>
              <a:rPr lang="ja-JP" altLang="en-US" dirty="0" smtClean="0"/>
              <a:t>の学習スケジュールの調整が不要</a:t>
            </a:r>
          </a:p>
          <a:p>
            <a:pPr lvl="2"/>
            <a:r>
              <a:rPr lang="ja-JP" altLang="en-US" dirty="0" smtClean="0"/>
              <a:t>常に収束させるまで学習させても勾配が消えない</a:t>
            </a:r>
          </a:p>
          <a:p>
            <a:pPr lvl="2"/>
            <a:r>
              <a:rPr lang="ja-JP" altLang="en-US" dirty="0" smtClean="0"/>
              <a:t>学習が安定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BatchNormalization</a:t>
            </a:r>
            <a:r>
              <a:rPr lang="ja-JP" altLang="en-US" dirty="0" smtClean="0"/>
              <a:t>がなくても、極端には</a:t>
            </a:r>
            <a:r>
              <a:rPr lang="en-US" altLang="ja-JP" dirty="0" smtClean="0"/>
              <a:t>MLP</a:t>
            </a:r>
            <a:r>
              <a:rPr lang="ja-JP" altLang="en-US" dirty="0" smtClean="0"/>
              <a:t>でも学習可能）</a:t>
            </a:r>
          </a:p>
          <a:p>
            <a:pPr marL="384048" lvl="2" indent="0">
              <a:buNone/>
            </a:pPr>
            <a:endParaRPr lang="ja-JP" altLang="en-US" dirty="0" smtClean="0"/>
          </a:p>
          <a:p>
            <a:pPr lvl="1"/>
            <a:r>
              <a:rPr kumimoji="1" lang="ja-JP" altLang="en-US" dirty="0" smtClean="0"/>
              <a:t>意味のある学習曲線</a:t>
            </a:r>
          </a:p>
          <a:p>
            <a:pPr lvl="2"/>
            <a:r>
              <a:rPr kumimoji="1" lang="ja-JP" altLang="en-US" dirty="0" smtClean="0"/>
              <a:t>生成クオリティの向上と</a:t>
            </a:r>
            <a:r>
              <a:rPr kumimoji="1" lang="en-US" altLang="ja-JP" dirty="0" smtClean="0"/>
              <a:t>loss</a:t>
            </a:r>
            <a:r>
              <a:rPr kumimoji="1" lang="ja-JP" altLang="en-US" dirty="0" smtClean="0"/>
              <a:t>の減少が相関する</a:t>
            </a:r>
          </a:p>
          <a:p>
            <a:pPr lvl="2"/>
            <a:r>
              <a:rPr kumimoji="1" lang="ja-JP" altLang="en-US" dirty="0" smtClean="0"/>
              <a:t>今までの</a:t>
            </a:r>
            <a:r>
              <a:rPr kumimoji="1" lang="en-US" altLang="ja-JP" dirty="0" smtClean="0"/>
              <a:t>GAN</a:t>
            </a:r>
            <a:r>
              <a:rPr kumimoji="1" lang="ja-JP" altLang="en-US" dirty="0" smtClean="0"/>
              <a:t>はそもそも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で最適化する</a:t>
            </a:r>
            <a:r>
              <a:rPr lang="en-US" altLang="ja-JP" dirty="0" smtClean="0"/>
              <a:t>loss</a:t>
            </a:r>
            <a:r>
              <a:rPr kumimoji="1" lang="ja-JP" altLang="en-US" dirty="0" smtClean="0"/>
              <a:t>違ったうえに、各</a:t>
            </a:r>
            <a:r>
              <a:rPr kumimoji="1" lang="en-US" altLang="ja-JP" dirty="0" smtClean="0"/>
              <a:t>loss</a:t>
            </a:r>
            <a:r>
              <a:rPr kumimoji="1" lang="ja-JP" altLang="en-US" dirty="0" smtClean="0"/>
              <a:t>の値がめちゃくちゃ</a:t>
            </a:r>
            <a:endParaRPr kumimoji="1" lang="ja-JP" altLang="en-US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Mode Collapse</a:t>
            </a:r>
            <a:r>
              <a:rPr lang="ja-JP" altLang="en-US" dirty="0" smtClean="0"/>
              <a:t>は起こらない</a:t>
            </a:r>
          </a:p>
          <a:p>
            <a:pPr lvl="2"/>
            <a:r>
              <a:rPr lang="ja-JP" altLang="en-US" dirty="0" smtClean="0"/>
              <a:t>これはそもそも</a:t>
            </a:r>
            <a:r>
              <a:rPr lang="en-US" altLang="ja-JP" dirty="0" smtClean="0"/>
              <a:t>fix</a:t>
            </a:r>
            <a:r>
              <a:rPr lang="ja-JP" altLang="en-US" dirty="0"/>
              <a:t>された</a:t>
            </a:r>
            <a:r>
              <a:rPr lang="en-US" altLang="ja-JP" dirty="0"/>
              <a:t>D</a:t>
            </a:r>
            <a:r>
              <a:rPr lang="ja-JP" altLang="en-US" dirty="0"/>
              <a:t>に対して最適な</a:t>
            </a:r>
            <a:r>
              <a:rPr lang="en-US" altLang="ja-JP" dirty="0"/>
              <a:t>G</a:t>
            </a:r>
            <a:r>
              <a:rPr lang="ja-JP" altLang="en-US" dirty="0"/>
              <a:t>を学習して</a:t>
            </a:r>
            <a:r>
              <a:rPr lang="ja-JP" altLang="en-US" dirty="0" smtClean="0"/>
              <a:t>しまう</a:t>
            </a:r>
            <a:r>
              <a:rPr lang="ja-JP" altLang="en-US" dirty="0" smtClean="0"/>
              <a:t>ことによるもの</a:t>
            </a:r>
          </a:p>
          <a:p>
            <a:pPr lvl="2"/>
            <a:r>
              <a:rPr lang="ja-JP" altLang="en-US" dirty="0" smtClean="0"/>
              <a:t>収束するまで</a:t>
            </a:r>
            <a:r>
              <a:rPr lang="en-US" altLang="ja-JP" dirty="0" smtClean="0"/>
              <a:t>D</a:t>
            </a:r>
            <a:r>
              <a:rPr lang="ja-JP" altLang="en-US" dirty="0" smtClean="0"/>
              <a:t>を学習させるため大丈夫</a:t>
            </a:r>
            <a:endParaRPr lang="ja-JP" altLang="en-US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Don’t saturate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997" y="1438154"/>
            <a:ext cx="6538966" cy="47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Meaningful Loss Metrics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01" y="1694267"/>
            <a:ext cx="6342610" cy="3931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810504"/>
            <a:ext cx="5973288" cy="36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3957"/>
            <a:ext cx="10058400" cy="479986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WGAN</a:t>
            </a:r>
            <a:r>
              <a:rPr kumimoji="1" lang="ja-JP" altLang="en-US" dirty="0" smtClean="0"/>
              <a:t>すごい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 smtClean="0"/>
              <a:t>実装上は、今までのに修正を加える程度</a:t>
            </a:r>
          </a:p>
          <a:p>
            <a:pPr lvl="1"/>
            <a:r>
              <a:rPr lang="en-US" altLang="ja-JP" dirty="0" smtClean="0"/>
              <a:t>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clipping</a:t>
            </a:r>
          </a:p>
          <a:p>
            <a:pPr lvl="1"/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の出力の非線形関数を外す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 smtClean="0"/>
              <a:t>注意点</a:t>
            </a:r>
          </a:p>
          <a:p>
            <a:pPr lvl="1"/>
            <a:r>
              <a:rPr kumimoji="1" lang="ja-JP" altLang="en-US" dirty="0" smtClean="0"/>
              <a:t>学習率を高くしたり、初期化を間違えると</a:t>
            </a:r>
            <a:r>
              <a:rPr kumimoji="1" lang="en-US" altLang="ja-JP" dirty="0" smtClean="0"/>
              <a:t>Critic</a:t>
            </a:r>
            <a:r>
              <a:rPr kumimoji="1" lang="ja-JP" altLang="en-US" dirty="0" smtClean="0"/>
              <a:t>が死ぬ（全パラメータ</a:t>
            </a:r>
            <a:r>
              <a:rPr kumimoji="1" lang="en-US" altLang="ja-JP" dirty="0" smtClean="0"/>
              <a:t> -0.01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0.01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Clipping</a:t>
            </a:r>
            <a:r>
              <a:rPr kumimoji="1" lang="ja-JP" altLang="en-US" dirty="0" smtClean="0"/>
              <a:t>しているためか、</a:t>
            </a:r>
            <a:r>
              <a:rPr kumimoji="1" lang="en-US" altLang="ja-JP" dirty="0" err="1" smtClean="0"/>
              <a:t>Motentum</a:t>
            </a:r>
            <a:r>
              <a:rPr kumimoji="1" lang="ja-JP" altLang="en-US" dirty="0" smtClean="0"/>
              <a:t>項を加えると学習が壊れる</a:t>
            </a:r>
          </a:p>
          <a:p>
            <a:pPr lvl="2"/>
            <a:r>
              <a:rPr kumimoji="1" lang="ja-JP" altLang="en-US" dirty="0" smtClean="0"/>
              <a:t>論文中では</a:t>
            </a:r>
            <a:r>
              <a:rPr lang="en-US" altLang="ja-JP" dirty="0" err="1" smtClean="0"/>
              <a:t>RMSProp</a:t>
            </a:r>
            <a:r>
              <a:rPr lang="ja-JP" altLang="en-US" dirty="0" smtClean="0"/>
              <a:t>を推奨</a:t>
            </a:r>
            <a:endParaRPr kumimoji="1" lang="ja-JP" altLang="en-US" dirty="0" smtClean="0"/>
          </a:p>
          <a:p>
            <a:pPr lvl="2"/>
            <a:r>
              <a:rPr lang="ja-JP" altLang="en-US" dirty="0" smtClean="0"/>
              <a:t>強めの</a:t>
            </a:r>
            <a:r>
              <a:rPr lang="en-US" altLang="ja-JP" dirty="0" smtClean="0"/>
              <a:t>Weight Decay</a:t>
            </a:r>
            <a:r>
              <a:rPr lang="ja-JP" altLang="en-US" dirty="0" smtClean="0"/>
              <a:t>でも良いらしい</a:t>
            </a:r>
            <a:r>
              <a:rPr lang="en-US" altLang="ja-JP" dirty="0" smtClean="0"/>
              <a:t> (</a:t>
            </a:r>
            <a:r>
              <a:rPr lang="ja-JP" altLang="en-US" dirty="0" smtClean="0"/>
              <a:t>結局抑えられればなんでもよい）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反省</a:t>
            </a:r>
          </a:p>
          <a:p>
            <a:pPr lvl="1"/>
            <a:r>
              <a:rPr lang="ja-JP" altLang="en-US" dirty="0" smtClean="0"/>
              <a:t>興味ありました？わかりました？？</a:t>
            </a:r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88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生成モデル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未知のデータ分布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charset="0"/>
                      </a:rPr>
                      <m:t> </m:t>
                    </m:r>
                    <m:r>
                      <a:rPr lang="ja-JP" altLang="en-US" i="1" smtClean="0">
                        <a:latin typeface="Cambria Math" charset="0"/>
                      </a:rPr>
                      <m:t>と</m:t>
                    </m:r>
                    <m:r>
                      <a:rPr lang="en-US" altLang="ja-JP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charset="0"/>
                          </a:rPr>
                          <m:t>モデルの分布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を近づける</a:t>
                </a:r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よくある方法では、</a:t>
                </a:r>
                <a:r>
                  <a:rPr lang="ja-JP" altLang="en-US" sz="2800" b="1" dirty="0" smtClean="0"/>
                  <a:t>尤度の最大化</a:t>
                </a:r>
                <a:r>
                  <a:rPr lang="en-US" altLang="ja-JP" sz="2800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2800" b="1" i="1" dirty="0" smtClean="0">
                    <a:latin typeface="Cambria Math" charset="0"/>
                    <a:ea typeface="Cambria Math" charset="0"/>
                    <a:cs typeface="Cambria Math" charset="0"/>
                  </a:rPr>
                </a:br>
                <a:r>
                  <a:rPr lang="en-US" altLang="ja-JP" sz="2800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2800" b="1" i="1" dirty="0" smtClean="0">
                    <a:latin typeface="Cambria Math" charset="0"/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</m:oMath>
                </a14:m>
                <a:r>
                  <a:rPr lang="en-US" altLang="ja-JP" sz="2800" b="1" dirty="0" smtClean="0"/>
                  <a:t> Kullback-Leibler (KL) divergence </a:t>
                </a:r>
                <a:r>
                  <a:rPr lang="ja-JP" altLang="en-US" sz="2800" b="1" dirty="0" smtClean="0"/>
                  <a:t>の最小化</a:t>
                </a:r>
                <a:endParaRPr lang="en-US" altLang="ja-JP" sz="2800" b="1" dirty="0" smtClean="0"/>
              </a:p>
              <a:p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smtClean="0"/>
                  <a:t>VAE</a:t>
                </a:r>
                <a:r>
                  <a:rPr lang="ja-JP" altLang="en-US" dirty="0" smtClean="0"/>
                  <a:t>ではガウス分布を仮定、</a:t>
                </a:r>
                <a:r>
                  <a:rPr lang="en-US" altLang="ja-JP" dirty="0" smtClean="0"/>
                  <a:t>GAN</a:t>
                </a:r>
                <a:r>
                  <a:rPr lang="ja-JP" altLang="en-US" dirty="0" smtClean="0"/>
                  <a:t>では分布を仮定していない</a:t>
                </a:r>
                <a:endParaRPr lang="en-US" altLang="ja-JP" dirty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2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8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Kullback-Leibler</a:t>
            </a:r>
            <a:r>
              <a:rPr lang="en-US" altLang="ja-JP" dirty="0"/>
              <a:t> (KL) divergence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800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𝐾𝐿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altLang="ja-JP" sz="2800" b="0" i="1" smtClean="0">
                        <a:latin typeface="Cambria Math" charset="0"/>
                      </a:rPr>
                      <m:t>||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n-US" altLang="ja-JP" sz="2800" b="0" i="1" smtClean="0">
                        <a:latin typeface="Cambria Math" charset="0"/>
                      </a:rPr>
                      <m:t>)= </m:t>
                    </m:r>
                    <m:nary>
                      <m:naryPr>
                        <m:supHide m:val="on"/>
                        <m:ctrlPr>
                          <a:rPr lang="en-US" altLang="ja-JP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ja-JP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𝑙𝑜𝑔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ja-JP" sz="2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ja-JP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altLang="ja-JP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  <m:r>
                      <a:rPr lang="en-US" altLang="ja-JP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ja-JP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func>
                      <m:funcPr>
                        <m:ctrlPr>
                          <a:rPr lang="en-US" altLang="ja-JP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a:rPr lang="en-US" altLang="ja-JP" sz="28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</m:fName>
                      <m:e>
                        <m:f>
                          <m:fPr>
                            <m:ctrlPr>
                              <a:rPr lang="en-US" altLang="ja-JP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8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altLang="ja-JP" sz="28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ja-JP" sz="28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altLang="ja-JP" sz="28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ja-JP" sz="28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func>
                    <m:r>
                      <a:rPr lang="en-US" altLang="ja-JP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altLang="ja-JP" sz="2800" i="1" dirty="0" smtClean="0"/>
                  <a:t> </a:t>
                </a:r>
                <a:endParaRPr lang="en-US" altLang="ja-JP" dirty="0"/>
              </a:p>
              <a:p>
                <a:pPr marL="108000" indent="0">
                  <a:buNone/>
                </a:pPr>
                <a:r>
                  <a:rPr kumimoji="1" lang="en-US" altLang="ja-JP" dirty="0" smtClean="0"/>
                  <a:t>(KL</a:t>
                </a:r>
                <a:r>
                  <a:rPr kumimoji="1" lang="ja-JP" altLang="en-US" dirty="0" smtClean="0"/>
                  <a:t>は非可換</a:t>
                </a:r>
                <a:r>
                  <a:rPr kumimoji="1" lang="en-US" altLang="ja-JP" dirty="0" smtClean="0"/>
                  <a:t> </a:t>
                </a:r>
                <a:r>
                  <a:rPr lang="en-US" altLang="ja-JP" dirty="0" smtClean="0"/>
                  <a:t>)</a:t>
                </a:r>
              </a:p>
              <a:p>
                <a:pPr marL="108000" indent="0">
                  <a:buNone/>
                </a:pPr>
                <a:endParaRPr lang="en-US" altLang="ja-JP" dirty="0"/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ja-JP" altLang="en-US" dirty="0" smtClean="0"/>
                  <a:t>対称性がほしい</a:t>
                </a:r>
                <a:endParaRPr lang="en-US" altLang="ja-JP" dirty="0"/>
              </a:p>
              <a:p>
                <a:pPr marL="10800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7935" y="2865872"/>
                <a:ext cx="3893438" cy="1599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400" i="1">
                          <a:latin typeface="Cambria Math" charset="0"/>
                        </a:rPr>
                        <m:t>&gt;0 </m:t>
                      </m:r>
                      <m:r>
                        <a:rPr lang="en-US" altLang="ja-JP" sz="2400" i="1">
                          <a:latin typeface="Cambria Math" charset="0"/>
                        </a:rPr>
                        <m:t>𝑎𝑛𝑑</m:t>
                      </m:r>
                      <m:r>
                        <a:rPr lang="en-US" altLang="ja-JP" sz="2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400" i="1">
                          <a:latin typeface="Cambria Math" charset="0"/>
                        </a:rPr>
                        <m:t>→0</m:t>
                      </m:r>
                    </m:oMath>
                  </m:oMathPara>
                </a14:m>
                <a:endParaRPr lang="ja-JP" altLang="en-US" sz="2400" dirty="0"/>
              </a:p>
              <a:p>
                <a:pPr lvl="1"/>
                <a:endParaRPr kumimoji="1" lang="en-US" altLang="ja-JP" sz="2400" dirty="0" smtClean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ja-JP" sz="2400" dirty="0"/>
                  <a:t>Fake looking</a:t>
                </a:r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charset="0"/>
                      </a:rPr>
                      <m:t>𝐾𝐿</m:t>
                    </m:r>
                    <m:r>
                      <a:rPr lang="en-US" altLang="ja-JP" sz="2400" i="1">
                        <a:latin typeface="Cambria Math" charset="0"/>
                      </a:rPr>
                      <m:t>→0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35" y="2865872"/>
                <a:ext cx="3893438" cy="1599733"/>
              </a:xfrm>
              <a:prstGeom prst="rect">
                <a:avLst/>
              </a:prstGeom>
              <a:blipFill rotWithShape="0">
                <a:blip r:embed="rId3"/>
                <a:stretch>
                  <a:fillRect b="-6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5996" y="2865872"/>
                <a:ext cx="3666581" cy="1969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i="1">
                          <a:latin typeface="Cambria Math" charset="0"/>
                        </a:rPr>
                        <m:t>&gt;0 </m:t>
                      </m:r>
                      <m:r>
                        <a:rPr kumimoji="1" lang="en-US" altLang="ja-JP" sz="2400" i="1">
                          <a:latin typeface="Cambria Math" charset="0"/>
                        </a:rPr>
                        <m:t>𝑎𝑛𝑑</m:t>
                      </m:r>
                      <m:r>
                        <a:rPr kumimoji="1" lang="en-US" altLang="ja-JP" sz="2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400" i="1">
                          <a:latin typeface="Cambria Math" charset="0"/>
                        </a:rPr>
                        <m:t>→0</m:t>
                      </m:r>
                    </m:oMath>
                  </m:oMathPara>
                </a14:m>
                <a:endParaRPr lang="en-US" altLang="ja-JP" sz="2400" dirty="0" smtClean="0"/>
              </a:p>
              <a:p>
                <a:pPr marL="342900" indent="-342900">
                  <a:buFont typeface="Arial" charset="0"/>
                  <a:buChar char="•"/>
                </a:pPr>
                <a:endParaRPr lang="en-US" altLang="ja-JP" sz="2400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ja-JP" sz="2400" dirty="0" smtClean="0"/>
                  <a:t>Mode dropping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𝐾𝐿</m:t>
                    </m:r>
                    <m:r>
                      <a:rPr lang="en-US" altLang="ja-JP" sz="2400" i="1">
                        <a:latin typeface="Cambria Math" charset="0"/>
                      </a:rPr>
                      <m:t>→</m:t>
                    </m:r>
                    <m:r>
                      <a:rPr lang="en-US" altLang="ja-JP" sz="2400" b="0" i="1" smtClean="0">
                        <a:latin typeface="Cambria Math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ja-JP" sz="2400" dirty="0"/>
              </a:p>
              <a:p>
                <a:pPr marL="342900" indent="-342900">
                  <a:buFont typeface="Arial" charset="0"/>
                  <a:buChar char="•"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96" y="2865872"/>
                <a:ext cx="3666581" cy="1969065"/>
              </a:xfrm>
              <a:prstGeom prst="rect">
                <a:avLst/>
              </a:prstGeom>
              <a:blipFill rotWithShape="0">
                <a:blip r:embed="rId4"/>
                <a:stretch>
                  <a:fillRect l="-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9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Jensen-Shannon Divergence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800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charset="0"/>
                      </a:rPr>
                      <m:t>𝐽𝑆𝐷</m:t>
                    </m:r>
                    <m:r>
                      <a:rPr lang="en-US" altLang="ja-JP" sz="280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i="1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altLang="ja-JP" sz="2800" b="0" i="1" smtClean="0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ja-JP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ja-JP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ja-JP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altLang="ja-JP" sz="2800" i="1">
                        <a:latin typeface="Cambria Math" charset="0"/>
                      </a:rPr>
                      <m:t> </m:t>
                    </m:r>
                    <m:r>
                      <a:rPr lang="en-US" altLang="ja-JP" sz="2800" i="1">
                        <a:latin typeface="Cambria Math" charset="0"/>
                      </a:rPr>
                      <m:t>𝐾𝐿</m:t>
                    </m:r>
                    <m:r>
                      <a:rPr lang="en-US" altLang="ja-JP" sz="2800" i="1">
                        <a:latin typeface="Cambria Math" charset="0"/>
                      </a:rPr>
                      <m:t> (</m:t>
                    </m:r>
                    <m:sSub>
                      <m:sSubPr>
                        <m:ctrlPr>
                          <a:rPr lang="en-US" altLang="ja-JP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i="1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altLang="ja-JP" sz="2800" i="1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ja-JP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28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altLang="ja-JP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altLang="ja-JP" sz="2800" i="1">
                        <a:latin typeface="Cambria Math" charset="0"/>
                      </a:rPr>
                      <m:t> </m:t>
                    </m:r>
                    <m:r>
                      <a:rPr lang="en-US" altLang="ja-JP" sz="2800" i="1">
                        <a:latin typeface="Cambria Math" charset="0"/>
                      </a:rPr>
                      <m:t>𝐾𝐿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i="1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n-US" altLang="ja-JP" sz="2800" i="1">
                        <a:latin typeface="Cambria Math" charset="0"/>
                      </a:rPr>
                      <m:t>||</m:t>
                    </m:r>
                    <m:sSub>
                      <m:sSubPr>
                        <m:ctrlPr>
                          <a:rPr lang="en-US" altLang="ja-JP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   </a:t>
                </a:r>
                <a:r>
                  <a:rPr lang="en-US" altLang="ja-JP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ja-JP" sz="24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altLang="ja-JP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ja-JP" sz="2800" dirty="0"/>
              </a:p>
              <a:p>
                <a:endParaRPr lang="ja-JP" altLang="en-US" dirty="0" smtClean="0"/>
              </a:p>
              <a:p>
                <a:r>
                  <a:rPr lang="ja-JP" altLang="en-US" dirty="0" smtClean="0"/>
                  <a:t>対称</a:t>
                </a:r>
                <a:endParaRPr lang="en-US" altLang="ja-JP" dirty="0" smtClean="0"/>
              </a:p>
              <a:p>
                <a:r>
                  <a:rPr lang="en-US" altLang="ja-JP" dirty="0" smtClean="0"/>
                  <a:t>GAN</a:t>
                </a:r>
                <a:r>
                  <a:rPr lang="ja-JP" altLang="en-US" dirty="0" smtClean="0"/>
                  <a:t>はこれを最小化することで真のデータの分布を学習している</a:t>
                </a:r>
                <a:endParaRPr lang="en-US" altLang="ja-JP" dirty="0" smtClean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GAN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383957"/>
                <a:ext cx="10371466" cy="4768870"/>
              </a:xfrm>
            </p:spPr>
            <p:txBody>
              <a:bodyPr>
                <a:normAutofit lnSpcReduction="10000"/>
              </a:bodyPr>
              <a:lstStyle/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𝐷</m:t>
                        </m:r>
                        <m:r>
                          <a:rPr lang="en-US" altLang="ja-JP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ja-JP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func>
                      <m:funcPr>
                        <m:ctrlP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)]</m:t>
                        </m:r>
                      </m:e>
                    </m:func>
                    <m:r>
                      <a:rPr lang="en-US" altLang="ja-JP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altLang="ja-JP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func>
                      <m:funcPr>
                        <m:ctrlP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(1−</m:t>
                        </m:r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)]</m:t>
                        </m:r>
                      </m:e>
                    </m:func>
                    <m:r>
                      <a:rPr lang="en-US" altLang="ja-JP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(1)</m:t>
                    </m:r>
                  </m:oMath>
                </a14:m>
                <a:r>
                  <a:rPr lang="en-US" altLang="ja-JP" sz="2400" dirty="0" smtClean="0"/>
                  <a:t> </a:t>
                </a:r>
              </a:p>
              <a:p>
                <a:pPr marL="108000" indent="0">
                  <a:lnSpc>
                    <a:spcPct val="150000"/>
                  </a:lnSpc>
                  <a:buNone/>
                </a:pPr>
                <a:r>
                  <a:rPr lang="en-US" altLang="ja-JP" sz="2200" dirty="0" smtClean="0"/>
                  <a:t>D</a:t>
                </a:r>
                <a:r>
                  <a:rPr lang="ja-JP" altLang="en-US" sz="2200" dirty="0" smtClean="0"/>
                  <a:t>は式</a:t>
                </a:r>
                <a:r>
                  <a:rPr lang="en-US" altLang="ja-JP" sz="2200" dirty="0" smtClean="0"/>
                  <a:t>(1)</a:t>
                </a:r>
                <a:r>
                  <a:rPr lang="ja-JP" altLang="en-US" sz="2200" dirty="0" smtClean="0"/>
                  <a:t>を最大化、</a:t>
                </a:r>
                <a:r>
                  <a:rPr lang="en-US" altLang="ja-JP" sz="2200" dirty="0" smtClean="0"/>
                  <a:t>G</a:t>
                </a:r>
                <a:r>
                  <a:rPr lang="ja-JP" altLang="en-US" sz="2200" dirty="0" smtClean="0"/>
                  <a:t>は式</a:t>
                </a:r>
                <a:r>
                  <a:rPr lang="en-US" altLang="ja-JP" sz="2200" dirty="0" smtClean="0"/>
                  <a:t>(1)</a:t>
                </a:r>
                <a:r>
                  <a:rPr lang="ja-JP" altLang="en-US" sz="2200" dirty="0" smtClean="0"/>
                  <a:t>を最小化</a:t>
                </a:r>
                <a:endParaRPr lang="en-US" altLang="ja-JP" sz="2200" dirty="0"/>
              </a:p>
              <a:p>
                <a:pPr marL="10800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ja-JP" altLang="en-US" dirty="0"/>
                  <a:t>明らかに、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altLang="ja-JP" i="1">
                            <a:latin typeface="Cambria Math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i="1">
                            <a:latin typeface="Cambria Math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のとき最大</a:t>
                </a:r>
                <a:endParaRPr lang="ja-JP" altLang="en-US" dirty="0"/>
              </a:p>
              <a:p>
                <a:pPr marL="108000" indent="0">
                  <a:buNone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charset="0"/>
                      </a:rPr>
                      <m:t>→</m:t>
                    </m:r>
                    <m:r>
                      <a:rPr lang="en-US" altLang="ja-JP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ja-JP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charset="0"/>
                      </a:rPr>
                      <m:t>=2 </m:t>
                    </m:r>
                    <m:r>
                      <a:rPr lang="en-US" altLang="ja-JP" i="1">
                        <a:latin typeface="Cambria Math" charset="0"/>
                      </a:rPr>
                      <m:t>𝐽𝑆𝐷</m:t>
                    </m:r>
                    <m:r>
                      <a:rPr lang="en-US" altLang="ja-JP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charset="0"/>
                      </a:rPr>
                      <m:t>log</m:t>
                    </m:r>
                    <m:r>
                      <a:rPr lang="en-US" altLang="ja-JP">
                        <a:latin typeface="Cambria Math" charset="0"/>
                      </a:rPr>
                      <m:t>2                           </m:t>
                    </m:r>
                    <m:d>
                      <m:d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b="0" i="0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altLang="ja-JP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 </a:t>
                </a:r>
              </a:p>
              <a:p>
                <a:pPr marL="108000" indent="0">
                  <a:buNone/>
                </a:pPr>
                <a:endParaRPr lang="en-US" altLang="ja-JP" dirty="0"/>
              </a:p>
              <a:p>
                <a:pPr marL="108000" indent="0">
                  <a:buNone/>
                </a:pPr>
                <a:r>
                  <a:rPr kumimoji="1" lang="ja-JP" altLang="en-US" dirty="0" smtClean="0"/>
                  <a:t>すなわち</a:t>
                </a:r>
                <a:endParaRPr lang="ja-JP" altLang="en-US" dirty="0"/>
              </a:p>
              <a:p>
                <a:r>
                  <a:rPr kumimoji="1" lang="en-US" altLang="ja-JP" dirty="0" smtClean="0"/>
                  <a:t>D</a:t>
                </a:r>
                <a:r>
                  <a:rPr kumimoji="1" lang="ja-JP" altLang="en-US" dirty="0" smtClean="0"/>
                  <a:t>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𝐽𝑆𝐷</m:t>
                    </m:r>
                  </m:oMath>
                </a14:m>
                <a:r>
                  <a:rPr kumimoji="1" lang="ja-JP" altLang="en-US" dirty="0" smtClean="0"/>
                  <a:t>を近似するよう学習</a:t>
                </a:r>
              </a:p>
              <a:p>
                <a:r>
                  <a:rPr kumimoji="1" lang="en-US" altLang="ja-JP" dirty="0" smtClean="0"/>
                  <a:t>G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D</a:t>
                </a:r>
                <a:r>
                  <a:rPr kumimoji="1" lang="ja-JP" altLang="en-US" dirty="0" smtClean="0"/>
                  <a:t>によって近似された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𝐽𝑆𝐷</m:t>
                    </m:r>
                  </m:oMath>
                </a14:m>
                <a:r>
                  <a:rPr kumimoji="1" lang="ja-JP" altLang="en-US" dirty="0" smtClean="0"/>
                  <a:t>を最小化するように学習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383957"/>
                <a:ext cx="10371466" cy="4768870"/>
              </a:xfrm>
              <a:blipFill rotWithShape="0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5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GAN</a:t>
            </a:r>
            <a:r>
              <a:rPr kumimoji="1" lang="ja-JP" altLang="en-US" dirty="0" smtClean="0"/>
              <a:t>の問題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 smtClean="0"/>
          </a:p>
          <a:p>
            <a:pPr marL="108000" indent="0">
              <a:buNone/>
            </a:pPr>
            <a:r>
              <a:rPr lang="ja-JP" altLang="en-US" dirty="0" smtClean="0"/>
              <a:t>理想的には、</a:t>
            </a:r>
            <a:endParaRPr lang="en-US" altLang="ja-JP" dirty="0" smtClean="0"/>
          </a:p>
          <a:p>
            <a:pPr marL="565200" indent="-457200">
              <a:buFont typeface="+mj-lt"/>
              <a:buAutoNum type="arabicPeriod"/>
            </a:pPr>
            <a:r>
              <a:rPr lang="en-US" altLang="ja-JP" dirty="0" smtClean="0"/>
              <a:t>D</a:t>
            </a:r>
            <a:r>
              <a:rPr lang="ja-JP" altLang="en-US" dirty="0"/>
              <a:t>を精一杯学習</a:t>
            </a:r>
            <a:r>
              <a:rPr lang="ja-JP" altLang="en-US" dirty="0" smtClean="0"/>
              <a:t>させて精度よく</a:t>
            </a:r>
            <a:r>
              <a:rPr lang="en-US" altLang="ja-JP" dirty="0" smtClean="0"/>
              <a:t>JSD</a:t>
            </a:r>
            <a:r>
              <a:rPr lang="ja-JP" altLang="en-US" dirty="0"/>
              <a:t>を近</a:t>
            </a:r>
            <a:r>
              <a:rPr lang="ja-JP" altLang="en-US" dirty="0" smtClean="0"/>
              <a:t>似する</a:t>
            </a:r>
          </a:p>
          <a:p>
            <a:pPr marL="565200" indent="-457200">
              <a:buFont typeface="+mj-lt"/>
              <a:buAutoNum type="arabicPeriod"/>
            </a:pPr>
            <a:r>
              <a:rPr lang="en-US" altLang="ja-JP" dirty="0" smtClean="0"/>
              <a:t>G</a:t>
            </a:r>
            <a:r>
              <a:rPr lang="ja-JP" altLang="en-US" dirty="0"/>
              <a:t>を学習</a:t>
            </a:r>
            <a:r>
              <a:rPr lang="ja-JP" altLang="en-US" dirty="0" smtClean="0"/>
              <a:t>させる</a:t>
            </a:r>
            <a:endParaRPr lang="en-US" altLang="ja-JP" dirty="0" smtClean="0"/>
          </a:p>
          <a:p>
            <a:pPr marL="108000" indent="0">
              <a:buNone/>
            </a:pPr>
            <a:r>
              <a:rPr lang="ja-JP" altLang="en-US" dirty="0" smtClean="0"/>
              <a:t>を繰り返すのが良い</a:t>
            </a:r>
            <a:r>
              <a:rPr lang="ja-JP" altLang="en-US" dirty="0"/>
              <a:t>のでは？</a:t>
            </a:r>
          </a:p>
          <a:p>
            <a:pPr marL="108000" indent="0">
              <a:buNone/>
            </a:pPr>
            <a:endParaRPr lang="ja-JP" altLang="en-US" dirty="0" smtClean="0"/>
          </a:p>
          <a:p>
            <a:pPr marL="108000" indent="0">
              <a:buNone/>
            </a:pPr>
            <a:r>
              <a:rPr lang="ja-JP" altLang="en-US" dirty="0" smtClean="0"/>
              <a:t>→</a:t>
            </a:r>
            <a:r>
              <a:rPr lang="ja-JP" altLang="en-US" dirty="0"/>
              <a:t>　</a:t>
            </a:r>
            <a:r>
              <a:rPr lang="ja-JP" altLang="en-US" dirty="0" smtClean="0"/>
              <a:t>うまくいかない</a:t>
            </a:r>
            <a:endParaRPr lang="en-US" altLang="ja-JP" dirty="0" smtClean="0"/>
          </a:p>
          <a:p>
            <a:pPr marL="108000" indent="0">
              <a:buNone/>
            </a:pPr>
            <a:r>
              <a:rPr lang="en-US" altLang="ja-JP" dirty="0" smtClean="0"/>
              <a:t> </a:t>
            </a:r>
            <a:r>
              <a:rPr lang="en-US" altLang="ja-JP" dirty="0"/>
              <a:t>- log(D(x))</a:t>
            </a:r>
            <a:r>
              <a:rPr lang="ja-JP" altLang="en-US" dirty="0"/>
              <a:t>にするという小手先のテクニックもあるが、それでも不安定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52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Question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Discriminator</a:t>
            </a:r>
            <a:r>
              <a:rPr kumimoji="1" lang="ja-JP" altLang="en-US" dirty="0" smtClean="0"/>
              <a:t>を更新すればするほど</a:t>
            </a:r>
            <a:r>
              <a:rPr kumimoji="1" lang="en-US" altLang="ja-JP" dirty="0" smtClean="0"/>
              <a:t>Generator</a:t>
            </a:r>
            <a:r>
              <a:rPr kumimoji="1" lang="ja-JP" altLang="en-US" dirty="0" smtClean="0"/>
              <a:t>の更新が</a:t>
            </a:r>
            <a:br>
              <a:rPr kumimoji="1" lang="ja-JP" altLang="en-US" dirty="0" smtClean="0"/>
            </a:br>
            <a:r>
              <a:rPr kumimoji="1" lang="ja-JP" altLang="en-US" dirty="0" smtClean="0"/>
              <a:t>うまくいかなくなるのか</a:t>
            </a:r>
          </a:p>
          <a:p>
            <a:pPr lvl="1"/>
            <a:endParaRPr kumimoji="1" lang="ja-JP" altLang="en-US" dirty="0" smtClean="0"/>
          </a:p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Generator</a:t>
            </a:r>
            <a:r>
              <a:rPr kumimoji="1" lang="ja-JP" altLang="en-US" dirty="0" smtClean="0"/>
              <a:t>の更新式の</a:t>
            </a:r>
            <a:r>
              <a:rPr lang="en-US" altLang="ja-JP" dirty="0"/>
              <a:t>- log(D(x</a:t>
            </a:r>
            <a:r>
              <a:rPr lang="en-US" altLang="ja-JP" dirty="0" smtClean="0"/>
              <a:t>))</a:t>
            </a:r>
            <a:r>
              <a:rPr lang="ja-JP" altLang="en-US" dirty="0" smtClean="0"/>
              <a:t>トリックで多少うまくいくのか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実質何を最適化しているのか</a:t>
            </a:r>
            <a:r>
              <a:rPr lang="en-US" altLang="ja-JP" dirty="0"/>
              <a:t> </a:t>
            </a:r>
            <a:r>
              <a:rPr lang="en-US" altLang="ja-JP" dirty="0" smtClean="0"/>
              <a:t>(JSD</a:t>
            </a:r>
            <a:r>
              <a:rPr lang="ja-JP" altLang="en-US" dirty="0" smtClean="0"/>
              <a:t>と似ているのか</a:t>
            </a:r>
            <a:r>
              <a:rPr lang="en-US" altLang="ja-JP" dirty="0" smtClean="0"/>
              <a:t>?)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GAN</a:t>
            </a:r>
            <a:r>
              <a:rPr kumimoji="1" lang="ja-JP" altLang="en-US" dirty="0" smtClean="0"/>
              <a:t>の学習はそんなに不安定なのか</a:t>
            </a:r>
          </a:p>
          <a:p>
            <a:endParaRPr lang="ja-JP" altLang="en-US" dirty="0"/>
          </a:p>
          <a:p>
            <a:r>
              <a:rPr kumimoji="1" lang="ja-JP" altLang="en-US" dirty="0" smtClean="0"/>
              <a:t>どうにか回避できないのか</a:t>
            </a:r>
          </a:p>
          <a:p>
            <a:endParaRPr lang="ja-JP" altLang="en-US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491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Sources of Instability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800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kumimoji="1" lang="ja-JP" altLang="en-US" sz="2400" dirty="0" smtClean="0"/>
                  <a:t>そもそも、</a:t>
                </a:r>
                <a:r>
                  <a:rPr kumimoji="1" lang="en-US" altLang="ja-JP" sz="2400" dirty="0" smtClean="0"/>
                  <a:t>G</a:t>
                </a:r>
                <a:r>
                  <a:rPr kumimoji="1" lang="ja-JP" altLang="en-US" sz="2400" dirty="0" smtClean="0"/>
                  <a:t>を固定して</a:t>
                </a:r>
                <a:r>
                  <a:rPr kumimoji="1" lang="en-US" altLang="ja-JP" sz="2400" dirty="0" smtClean="0"/>
                  <a:t>D</a:t>
                </a:r>
                <a:r>
                  <a:rPr kumimoji="1" lang="ja-JP" altLang="en-US" sz="2400" dirty="0" smtClean="0"/>
                  <a:t>を学習させた場合</a:t>
                </a:r>
                <a:endParaRPr lang="en-US" altLang="ja-JP" sz="2400" b="0" i="1" dirty="0" smtClean="0">
                  <a:latin typeface="Cambria Math" charset="0"/>
                </a:endParaRPr>
              </a:p>
              <a:p>
                <a:pPr marL="10800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charset="0"/>
                              </a:rPr>
                              <m:t>𝐷</m:t>
                            </m:r>
                            <m:r>
                              <a:rPr lang="en-US" altLang="ja-JP" sz="2400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ja-JP" sz="24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ja-JP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)]</m:t>
                            </m:r>
                          </m:e>
                        </m:func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  <m:r>
                          <a:rPr lang="en-US" altLang="ja-JP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(1−</m:t>
                            </m:r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ja-JP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)]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altLang="ja-JP" sz="2400" i="1" dirty="0">
                            <a:latin typeface="Cambria Math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ja-JP" sz="2400" b="0" i="1" dirty="0" smtClean="0">
                    <a:latin typeface="Cambria Math" charset="0"/>
                  </a:rPr>
                  <a:t> </a:t>
                </a:r>
              </a:p>
              <a:p>
                <a:pPr marL="10800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ja-JP" sz="2400" dirty="0" smtClean="0"/>
                  <a:t>	           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= </m:t>
                    </m:r>
                    <m:r>
                      <a:rPr lang="en-US" altLang="ja-JP" sz="2400" i="1">
                        <a:latin typeface="Cambria Math" charset="0"/>
                      </a:rPr>
                      <m:t>2 </m:t>
                    </m:r>
                    <m:r>
                      <a:rPr lang="en-US" altLang="ja-JP" sz="2400" i="1">
                        <a:latin typeface="Cambria Math" charset="0"/>
                      </a:rPr>
                      <m:t>𝐽𝑆𝐷</m:t>
                    </m:r>
                    <m:r>
                      <a:rPr lang="en-US" altLang="ja-JP" sz="24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altLang="ja-JP" sz="2400" i="1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charset="0"/>
                      </a:rPr>
                      <m:t>log</m:t>
                    </m:r>
                    <m:r>
                      <a:rPr lang="en-US" altLang="ja-JP" sz="240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altLang="ja-JP" sz="2400" dirty="0" smtClean="0"/>
                  <a:t>     </a:t>
                </a:r>
                <a:r>
                  <a:rPr lang="ja-JP" altLang="en-US" sz="2400" dirty="0" smtClean="0"/>
                  <a:t>であってほしい</a:t>
                </a:r>
              </a:p>
              <a:p>
                <a:pPr marL="10800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endParaRPr lang="en-US" altLang="ja-JP" sz="2400" dirty="0" smtClean="0"/>
              </a:p>
              <a:p>
                <a:pPr marL="10800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ja-JP" altLang="en-US" sz="2400" dirty="0" smtClean="0"/>
                  <a:t>→</a:t>
                </a:r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だが実際にはどこまでも小さくなり最終的には</a:t>
                </a:r>
                <a:r>
                  <a:rPr lang="en-US" altLang="ja-JP" sz="2400" dirty="0" smtClean="0"/>
                  <a:t> 0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に</a:t>
                </a:r>
              </a:p>
              <a:p>
                <a:pPr marL="10800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ja-JP" altLang="en-US" sz="2400" dirty="0" smtClean="0"/>
                  <a:t>→</a:t>
                </a:r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なぜ？？可能性としては、、</a:t>
                </a:r>
                <a:endParaRPr lang="en-US" altLang="ja-JP" sz="2400" dirty="0" smtClean="0"/>
              </a:p>
              <a:p>
                <a:pPr marL="489780" lvl="2" indent="-198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sz="2400" dirty="0"/>
                  <a:t>分布が不連続</a:t>
                </a:r>
              </a:p>
              <a:p>
                <a:pPr marL="489780" lvl="2" indent="-198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sz="2400" dirty="0"/>
                  <a:t>互いに素な台（</a:t>
                </a:r>
                <a:r>
                  <a:rPr lang="en-US" altLang="ja-JP" sz="2400" dirty="0"/>
                  <a:t>support)</a:t>
                </a:r>
                <a:r>
                  <a:rPr lang="ja-JP" altLang="en-US" sz="2400" dirty="0"/>
                  <a:t>が存在する</a:t>
                </a:r>
                <a:endParaRPr lang="en-US" altLang="ja-JP" sz="2400" dirty="0"/>
              </a:p>
              <a:p>
                <a:pPr marL="10800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endParaRPr lang="ja-JP" alt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7" t="-163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121" y="3092721"/>
            <a:ext cx="4024394" cy="31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" id="{5D41A0EF-CA01-1945-9C88-6B5CF80E21B6}" vid="{60D8C22F-B9B8-1B47-A603-495E97DCBA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fukuta</Template>
  <TotalTime>399</TotalTime>
  <Words>623</Words>
  <Application>Microsoft Macintosh PowerPoint</Application>
  <PresentationFormat>Widescreen</PresentationFormat>
  <Paragraphs>247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Cambria Math</vt:lpstr>
      <vt:lpstr>ＭＳ Ｐゴシック</vt:lpstr>
      <vt:lpstr>Arial</vt:lpstr>
      <vt:lpstr>Retrospect</vt:lpstr>
      <vt:lpstr>Towards Principled Methods for Training Generative Adversarial Networks  Wasserstein GAN</vt:lpstr>
      <vt:lpstr>論文情報</vt:lpstr>
      <vt:lpstr>生成モデル</vt:lpstr>
      <vt:lpstr>Kullback-Leibler (KL) divergence</vt:lpstr>
      <vt:lpstr>Jensen-Shannon Divergence</vt:lpstr>
      <vt:lpstr>GAN</vt:lpstr>
      <vt:lpstr>GANの問題</vt:lpstr>
      <vt:lpstr>Question</vt:lpstr>
      <vt:lpstr>Sources of Instability</vt:lpstr>
      <vt:lpstr>Sources of Instability</vt:lpstr>
      <vt:lpstr>Sources of Instability</vt:lpstr>
      <vt:lpstr>Sources of Instability</vt:lpstr>
      <vt:lpstr>Sources of Instability</vt:lpstr>
      <vt:lpstr>-log⁡〖(D)〗トリックについて</vt:lpstr>
      <vt:lpstr>-log⁡〖(D)〗トリックについて</vt:lpstr>
      <vt:lpstr>Kullback-Leibler (KL) divergence 復習</vt:lpstr>
      <vt:lpstr>Solution</vt:lpstr>
      <vt:lpstr>解決策 1</vt:lpstr>
      <vt:lpstr>解決策 2</vt:lpstr>
      <vt:lpstr>PowerPoint Presentation</vt:lpstr>
      <vt:lpstr>分布間距離比較</vt:lpstr>
      <vt:lpstr>WGAN</vt:lpstr>
      <vt:lpstr>WGAN</vt:lpstr>
      <vt:lpstr>WGAN</vt:lpstr>
      <vt:lpstr>WGAN</vt:lpstr>
      <vt:lpstr>Don’t saturate</vt:lpstr>
      <vt:lpstr>Meaningful Loss Metrics</vt:lpstr>
      <vt:lpstr>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Meeting</dc:title>
  <dc:creator>Fukuta Keisuke</dc:creator>
  <cp:lastModifiedBy>Fukuta Keisuke</cp:lastModifiedBy>
  <cp:revision>55</cp:revision>
  <dcterms:created xsi:type="dcterms:W3CDTF">2017-02-22T10:18:47Z</dcterms:created>
  <dcterms:modified xsi:type="dcterms:W3CDTF">2017-02-22T17:38:35Z</dcterms:modified>
</cp:coreProperties>
</file>