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1"/>
  </p:notesMasterIdLst>
  <p:sldIdLst>
    <p:sldId id="256" r:id="rId2"/>
    <p:sldId id="263" r:id="rId3"/>
    <p:sldId id="264" r:id="rId4"/>
    <p:sldId id="258" r:id="rId5"/>
    <p:sldId id="259" r:id="rId6"/>
    <p:sldId id="266" r:id="rId7"/>
    <p:sldId id="265" r:id="rId8"/>
    <p:sldId id="260" r:id="rId9"/>
    <p:sldId id="261" r:id="rId10"/>
    <p:sldId id="267" r:id="rId11"/>
    <p:sldId id="262" r:id="rId12"/>
    <p:sldId id="270" r:id="rId13"/>
    <p:sldId id="269" r:id="rId14"/>
    <p:sldId id="271" r:id="rId15"/>
    <p:sldId id="272" r:id="rId16"/>
    <p:sldId id="290" r:id="rId17"/>
    <p:sldId id="274" r:id="rId18"/>
    <p:sldId id="276" r:id="rId19"/>
    <p:sldId id="275" r:id="rId20"/>
    <p:sldId id="278" r:id="rId21"/>
    <p:sldId id="277" r:id="rId22"/>
    <p:sldId id="279" r:id="rId23"/>
    <p:sldId id="282" r:id="rId24"/>
    <p:sldId id="285" r:id="rId25"/>
    <p:sldId id="286" r:id="rId26"/>
    <p:sldId id="287" r:id="rId27"/>
    <p:sldId id="288" r:id="rId28"/>
    <p:sldId id="289"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91"/>
    <p:restoredTop sz="82418"/>
  </p:normalViewPr>
  <p:slideViewPr>
    <p:cSldViewPr snapToGrid="0" snapToObjects="1">
      <p:cViewPr>
        <p:scale>
          <a:sx n="82" d="100"/>
          <a:sy n="82" d="100"/>
        </p:scale>
        <p:origin x="928"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7C921-DD6D-4D40-835C-1E5E7FD598D8}" type="datetimeFigureOut">
              <a:rPr kumimoji="1" lang="ja-JP" altLang="en-US" smtClean="0"/>
              <a:t>2017/2/24</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E0DED-7AAE-D340-9277-7EAA4198CB76}" type="slidenum">
              <a:rPr kumimoji="1" lang="ja-JP" altLang="en-US" smtClean="0"/>
              <a:t>‹#›</a:t>
            </a:fld>
            <a:endParaRPr kumimoji="1" lang="ja-JP" altLang="en-US"/>
          </a:p>
        </p:txBody>
      </p:sp>
    </p:spTree>
    <p:extLst>
      <p:ext uri="{BB962C8B-B14F-4D97-AF65-F5344CB8AC3E}">
        <p14:creationId xmlns:p14="http://schemas.microsoft.com/office/powerpoint/2010/main" val="137988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1</a:t>
            </a:fld>
            <a:endParaRPr kumimoji="1" lang="ja-JP" altLang="en-US"/>
          </a:p>
        </p:txBody>
      </p:sp>
    </p:spTree>
    <p:extLst>
      <p:ext uri="{BB962C8B-B14F-4D97-AF65-F5344CB8AC3E}">
        <p14:creationId xmlns:p14="http://schemas.microsoft.com/office/powerpoint/2010/main" val="113117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6</a:t>
            </a:fld>
            <a:endParaRPr kumimoji="1" lang="ja-JP" altLang="en-US"/>
          </a:p>
        </p:txBody>
      </p:sp>
    </p:spTree>
    <p:extLst>
      <p:ext uri="{BB962C8B-B14F-4D97-AF65-F5344CB8AC3E}">
        <p14:creationId xmlns:p14="http://schemas.microsoft.com/office/powerpoint/2010/main" val="92271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9</a:t>
            </a:fld>
            <a:endParaRPr kumimoji="1" lang="ja-JP" altLang="en-US"/>
          </a:p>
        </p:txBody>
      </p:sp>
    </p:spTree>
    <p:extLst>
      <p:ext uri="{BB962C8B-B14F-4D97-AF65-F5344CB8AC3E}">
        <p14:creationId xmlns:p14="http://schemas.microsoft.com/office/powerpoint/2010/main" val="923381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15</a:t>
            </a:fld>
            <a:endParaRPr kumimoji="1" lang="ja-JP" altLang="en-US"/>
          </a:p>
        </p:txBody>
      </p:sp>
    </p:spTree>
    <p:extLst>
      <p:ext uri="{BB962C8B-B14F-4D97-AF65-F5344CB8AC3E}">
        <p14:creationId xmlns:p14="http://schemas.microsoft.com/office/powerpoint/2010/main" val="286188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kumimoji="1" lang="en-US" altLang="ja-JP" dirty="0" smtClean="0"/>
          </a:p>
          <a:p>
            <a:pPr marL="0" indent="0">
              <a:buFontTx/>
              <a:buNone/>
            </a:pPr>
            <a:r>
              <a:rPr kumimoji="1" lang="ja-JP" altLang="en-US" dirty="0" smtClean="0"/>
              <a:t>なんとなく混乱してきたのが、</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VAE</a:t>
            </a:r>
            <a:r>
              <a:rPr kumimoji="1" lang="ja-JP" altLang="en-US" dirty="0" smtClean="0"/>
              <a:t>の</a:t>
            </a:r>
            <a:r>
              <a:rPr kumimoji="1" lang="en-US" altLang="ja-JP" dirty="0" smtClean="0"/>
              <a:t>loss</a:t>
            </a:r>
            <a:r>
              <a:rPr kumimoji="1" lang="ja-JP" altLang="en-US" dirty="0" smtClean="0"/>
              <a:t>って</a:t>
            </a:r>
            <a:r>
              <a:rPr kumimoji="1" lang="en-US" altLang="ja-JP" dirty="0" smtClean="0"/>
              <a:t>KL</a:t>
            </a:r>
            <a:r>
              <a:rPr kumimoji="1" lang="ja-JP" altLang="en-US" dirty="0" smtClean="0"/>
              <a:t>だと思うんですけど、なんで</a:t>
            </a:r>
            <a:r>
              <a:rPr kumimoji="1" lang="en-US" altLang="ja-JP" dirty="0" smtClean="0"/>
              <a:t>D</a:t>
            </a:r>
            <a:r>
              <a:rPr kumimoji="1" lang="ja-JP" altLang="en-US" dirty="0" smtClean="0"/>
              <a:t>は</a:t>
            </a:r>
            <a:r>
              <a:rPr kumimoji="1" lang="en-US" altLang="ja-JP" dirty="0" smtClean="0"/>
              <a:t>KL</a:t>
            </a:r>
            <a:r>
              <a:rPr kumimoji="1" lang="ja-JP" altLang="en-US" dirty="0" smtClean="0"/>
              <a:t>を学習したらだめなんでしたっけ？</a:t>
            </a:r>
            <a:endParaRPr kumimoji="1" lang="en-US" altLang="ja-JP" dirty="0" smtClean="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17</a:t>
            </a:fld>
            <a:endParaRPr kumimoji="1" lang="ja-JP" altLang="en-US"/>
          </a:p>
        </p:txBody>
      </p:sp>
    </p:spTree>
    <p:extLst>
      <p:ext uri="{BB962C8B-B14F-4D97-AF65-F5344CB8AC3E}">
        <p14:creationId xmlns:p14="http://schemas.microsoft.com/office/powerpoint/2010/main" val="193809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27</a:t>
            </a:fld>
            <a:endParaRPr kumimoji="1" lang="ja-JP" altLang="en-US"/>
          </a:p>
        </p:txBody>
      </p:sp>
    </p:spTree>
    <p:extLst>
      <p:ext uri="{BB962C8B-B14F-4D97-AF65-F5344CB8AC3E}">
        <p14:creationId xmlns:p14="http://schemas.microsoft.com/office/powerpoint/2010/main" val="1209734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ltLang="ja-JP"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ja-JP"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47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35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981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lnSpc>
                <a:spcPct val="100000"/>
              </a:lnSpc>
              <a:defRPr sz="2200"/>
            </a:lvl2pPr>
            <a:lvl3pPr>
              <a:lnSpc>
                <a:spcPct val="100000"/>
              </a:lnSpc>
              <a:defRPr sz="2000"/>
            </a:lvl3pPr>
            <a:lvl4pPr>
              <a:defRPr sz="1600"/>
            </a:lvl4pPr>
            <a:lvl5pPr>
              <a:defRPr sz="1600"/>
            </a:lvl5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82733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66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ja-JP"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912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575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2/24/17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0066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ltLang="ja-JP"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2/24/17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392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ltLang="ja-JP"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16161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71849"/>
            <a:ext cx="10058400" cy="831345"/>
          </a:xfrm>
          <a:prstGeom prst="rect">
            <a:avLst/>
          </a:prstGeom>
        </p:spPr>
        <p:txBody>
          <a:bodyPr vert="horz" lIns="91440" tIns="45720" rIns="91440" bIns="45720" rtlCol="0" anchor="b">
            <a:normAutofit/>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1097280" y="1383957"/>
            <a:ext cx="10058400" cy="4485137"/>
          </a:xfrm>
          <a:prstGeom prst="rect">
            <a:avLst/>
          </a:prstGeom>
        </p:spPr>
        <p:txBody>
          <a:bodyPr vert="horz" lIns="0" tIns="45720" rIns="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2/24/17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097280" y="1255932"/>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4209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306900" indent="-198900" algn="l" defTabSz="914400" rtl="0" eaLnBrk="1" latinLnBrk="0" hangingPunct="1">
        <a:lnSpc>
          <a:spcPct val="90000"/>
        </a:lnSpc>
        <a:spcBef>
          <a:spcPts val="1200"/>
        </a:spcBef>
        <a:spcAft>
          <a:spcPts val="200"/>
        </a:spcAft>
        <a:buClr>
          <a:schemeClr val="accent1"/>
        </a:buClr>
        <a:buSzPct val="100000"/>
        <a:buFont typeface="Arial" charset="0"/>
        <a:buChar char="•"/>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fukuta0614/chainer-image-generation/tree/master/WassersteinG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ja-JP" sz="4000" dirty="0" smtClean="0"/>
              <a:t>Towards </a:t>
            </a:r>
            <a:r>
              <a:rPr lang="en-US" altLang="ja-JP" sz="4000" dirty="0"/>
              <a:t>Principled Methods for Training Generative Adversarial </a:t>
            </a:r>
            <a:r>
              <a:rPr lang="en-US" altLang="ja-JP" sz="4000" dirty="0" smtClean="0"/>
              <a:t>Networks</a:t>
            </a:r>
            <a:br>
              <a:rPr lang="en-US" altLang="ja-JP" sz="4000" dirty="0" smtClean="0"/>
            </a:br>
            <a:r>
              <a:rPr lang="en-US" altLang="ja-JP" sz="4000" dirty="0"/>
              <a:t/>
            </a:r>
            <a:br>
              <a:rPr lang="en-US" altLang="ja-JP" sz="4000" dirty="0"/>
            </a:br>
            <a:r>
              <a:rPr lang="en-US" altLang="ja-JP" sz="4000" dirty="0" smtClean="0"/>
              <a:t>Wasserstein GAN</a:t>
            </a:r>
            <a:endParaRPr lang="en-US" altLang="ja-JP" sz="4000" dirty="0"/>
          </a:p>
        </p:txBody>
      </p:sp>
      <p:sp>
        <p:nvSpPr>
          <p:cNvPr id="3" name="Subtitle 2"/>
          <p:cNvSpPr>
            <a:spLocks noGrp="1"/>
          </p:cNvSpPr>
          <p:nvPr>
            <p:ph type="subTitle" idx="1"/>
          </p:nvPr>
        </p:nvSpPr>
        <p:spPr/>
        <p:txBody>
          <a:bodyPr/>
          <a:lstStyle/>
          <a:p>
            <a:pPr algn="r"/>
            <a:r>
              <a:rPr kumimoji="1" lang="en-US" altLang="ja-JP" dirty="0" smtClean="0"/>
              <a:t>Keisuke </a:t>
            </a:r>
            <a:r>
              <a:rPr kumimoji="1" lang="en-US" altLang="ja-JP" dirty="0" err="1" smtClean="0"/>
              <a:t>fukuta</a:t>
            </a:r>
            <a:endParaRPr kumimoji="1" lang="ja-JP" altLang="en-US" dirty="0"/>
          </a:p>
        </p:txBody>
      </p:sp>
    </p:spTree>
    <p:extLst>
      <p:ext uri="{BB962C8B-B14F-4D97-AF65-F5344CB8AC3E}">
        <p14:creationId xmlns:p14="http://schemas.microsoft.com/office/powerpoint/2010/main" val="1911759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Sources of Instability</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06900" lvl="1" indent="-198900">
                  <a:spcBef>
                    <a:spcPts val="1200"/>
                  </a:spcBef>
                  <a:spcAft>
                    <a:spcPts val="200"/>
                  </a:spcAft>
                  <a:buSzPct val="100000"/>
                  <a:buFont typeface="Arial" charset="0"/>
                  <a:buChar char="•"/>
                </a:pPr>
                <a14:m>
                  <m:oMath xmlns:m="http://schemas.openxmlformats.org/officeDocument/2006/math">
                    <m:r>
                      <a:rPr lang="ja-JP" altLang="en-US" sz="2400" i="1" smtClean="0">
                        <a:latin typeface="Cambria Math" charset="0"/>
                      </a:rPr>
                      <m:t>真のデータ分布</m:t>
                    </m:r>
                    <m:r>
                      <a:rPr lang="en-US" altLang="ja-JP" sz="2400" i="1">
                        <a:latin typeface="Cambria Math" charset="0"/>
                      </a:rPr>
                      <m:t> </m:t>
                    </m:r>
                    <m:sSub>
                      <m:sSubPr>
                        <m:ctrlPr>
                          <a:rPr lang="en-US" altLang="ja-JP" sz="2400" i="1">
                            <a:latin typeface="Cambria Math" charset="0"/>
                          </a:rPr>
                        </m:ctrlPr>
                      </m:sSubPr>
                      <m:e>
                        <m:r>
                          <a:rPr lang="en-US" altLang="ja-JP" sz="2400" i="1">
                            <a:latin typeface="Cambria Math" charset="0"/>
                          </a:rPr>
                          <m:t>𝑃</m:t>
                        </m:r>
                      </m:e>
                      <m:sub>
                        <m:r>
                          <a:rPr lang="en-US" altLang="ja-JP" sz="2400" i="1">
                            <a:latin typeface="Cambria Math" charset="0"/>
                          </a:rPr>
                          <m:t>𝑟</m:t>
                        </m:r>
                      </m:sub>
                    </m:sSub>
                    <m:r>
                      <a:rPr lang="ja-JP" altLang="en-US" sz="2400" i="1">
                        <a:latin typeface="Cambria Math" charset="0"/>
                      </a:rPr>
                      <m:t>は低次元の</m:t>
                    </m:r>
                  </m:oMath>
                </a14:m>
                <a:r>
                  <a:rPr lang="ja-JP" altLang="en-US" sz="2400" dirty="0"/>
                  <a:t>多様体空間上に存在</a:t>
                </a:r>
                <a:r>
                  <a:rPr lang="ja-JP" altLang="en-US" sz="2400" dirty="0" smtClean="0"/>
                  <a:t>する</a:t>
                </a:r>
                <a:endParaRPr lang="en-US" altLang="ja-JP" sz="2400" dirty="0" smtClean="0"/>
              </a:p>
              <a:p>
                <a:pPr marL="489780" lvl="2" indent="-198900">
                  <a:spcBef>
                    <a:spcPts val="1200"/>
                  </a:spcBef>
                  <a:spcAft>
                    <a:spcPts val="200"/>
                  </a:spcAft>
                  <a:buSzPct val="100000"/>
                  <a:buFont typeface="Arial" charset="0"/>
                  <a:buChar char="•"/>
                </a:pPr>
                <a:r>
                  <a:rPr lang="is-IS" altLang="ja-JP" dirty="0"/>
                  <a:t>Ex. 256 × 256</a:t>
                </a:r>
                <a:r>
                  <a:rPr lang="ja-JP" altLang="en-US" dirty="0"/>
                  <a:t>の画像だったら、</a:t>
                </a:r>
                <a:r>
                  <a:rPr lang="is-IS" altLang="ja-JP" dirty="0"/>
                  <a:t>256*256</a:t>
                </a:r>
                <a:r>
                  <a:rPr lang="ja-JP" altLang="en-US" dirty="0"/>
                  <a:t>次元空間すべてに配置されるというよりは</a:t>
                </a:r>
                <a:br>
                  <a:rPr lang="ja-JP" altLang="en-US" dirty="0"/>
                </a:br>
                <a:r>
                  <a:rPr lang="ja-JP" altLang="en-US" dirty="0"/>
                  <a:t>低次元な</a:t>
                </a:r>
                <a:r>
                  <a:rPr lang="ja-JP" altLang="en-US" dirty="0" smtClean="0"/>
                  <a:t>空間に</a:t>
                </a:r>
                <a:r>
                  <a:rPr lang="ja-JP" altLang="en-US" dirty="0"/>
                  <a:t>集中</a:t>
                </a:r>
                <a:r>
                  <a:rPr lang="ja-JP" altLang="en-US" dirty="0" smtClean="0"/>
                  <a:t>しているはず</a:t>
                </a:r>
                <a:endParaRPr lang="en-US" altLang="ja-JP" dirty="0"/>
              </a:p>
              <a:p>
                <a:pPr marL="306900" lvl="1" indent="-198900">
                  <a:spcBef>
                    <a:spcPts val="1200"/>
                  </a:spcBef>
                  <a:spcAft>
                    <a:spcPts val="200"/>
                  </a:spcAft>
                  <a:buSzPct val="100000"/>
                  <a:buFont typeface="Arial" charset="0"/>
                  <a:buChar char="•"/>
                </a:pPr>
                <a:endParaRPr lang="ja-JP" altLang="en-US" sz="2400" dirty="0" smtClean="0"/>
              </a:p>
              <a:p>
                <a:pPr marL="306900" lvl="1" indent="-198900">
                  <a:spcBef>
                    <a:spcPts val="1200"/>
                  </a:spcBef>
                  <a:spcAft>
                    <a:spcPts val="200"/>
                  </a:spcAft>
                  <a:buSzPct val="100000"/>
                  <a:buFont typeface="Arial" charset="0"/>
                  <a:buChar char="•"/>
                </a:pPr>
                <a:r>
                  <a:rPr lang="ja-JP" altLang="en-US" sz="2400" dirty="0" smtClean="0"/>
                  <a:t>生成</a:t>
                </a:r>
                <a:r>
                  <a:rPr lang="ja-JP" altLang="en-US" sz="2400" dirty="0"/>
                  <a:t>分布</a:t>
                </a:r>
                <a14:m>
                  <m:oMath xmlns:m="http://schemas.openxmlformats.org/officeDocument/2006/math">
                    <m:sSub>
                      <m:sSubPr>
                        <m:ctrlPr>
                          <a:rPr lang="en-US" altLang="ja-JP" sz="2400" i="1">
                            <a:latin typeface="Cambria Math" charset="0"/>
                          </a:rPr>
                        </m:ctrlPr>
                      </m:sSubPr>
                      <m:e>
                        <m:r>
                          <a:rPr lang="en-US" altLang="ja-JP" sz="2400" i="1">
                            <a:latin typeface="Cambria Math" charset="0"/>
                          </a:rPr>
                          <m:t>𝑃</m:t>
                        </m:r>
                      </m:e>
                      <m:sub>
                        <m:r>
                          <a:rPr lang="en-US" altLang="ja-JP" sz="2400" i="1">
                            <a:latin typeface="Cambria Math" charset="0"/>
                          </a:rPr>
                          <m:t>𝑔</m:t>
                        </m:r>
                      </m:sub>
                    </m:sSub>
                  </m:oMath>
                </a14:m>
                <a:r>
                  <a:rPr lang="ja-JP" altLang="en-US" sz="2400" dirty="0"/>
                  <a:t>も同様</a:t>
                </a:r>
                <a:endParaRPr lang="en-US" altLang="ja-JP" sz="2400" dirty="0"/>
              </a:p>
              <a:p>
                <a:pPr marL="489780" lvl="2" indent="-198900">
                  <a:spcBef>
                    <a:spcPts val="1200"/>
                  </a:spcBef>
                  <a:spcAft>
                    <a:spcPts val="200"/>
                  </a:spcAft>
                  <a:buSzPct val="100000"/>
                  <a:buFont typeface="Arial" charset="0"/>
                  <a:buChar char="•"/>
                </a:pPr>
                <a:r>
                  <a:rPr lang="ja-JP" altLang="en-US" dirty="0" smtClean="0"/>
                  <a:t>実際</a:t>
                </a:r>
                <a:r>
                  <a:rPr lang="en-US" altLang="ja-JP" dirty="0" smtClean="0"/>
                  <a:t>GAN</a:t>
                </a:r>
                <a:r>
                  <a:rPr lang="ja-JP" altLang="en-US" dirty="0" smtClean="0"/>
                  <a:t>では</a:t>
                </a:r>
                <a14:m>
                  <m:oMath xmlns:m="http://schemas.openxmlformats.org/officeDocument/2006/math">
                    <m:r>
                      <a:rPr lang="ja-JP" altLang="en-US" i="1">
                        <a:latin typeface="Cambria Math" charset="0"/>
                      </a:rPr>
                      <m:t>ランダムに生成された</m:t>
                    </m:r>
                    <m:r>
                      <a:rPr lang="en-US" altLang="ja-JP" i="1">
                        <a:latin typeface="Cambria Math" charset="0"/>
                      </a:rPr>
                      <m:t> </m:t>
                    </m:r>
                    <m:r>
                      <a:rPr lang="en-US" altLang="ja-JP" i="1">
                        <a:latin typeface="Cambria Math" charset="0"/>
                      </a:rPr>
                      <m:t>𝑧</m:t>
                    </m:r>
                    <m:r>
                      <a:rPr lang="en-US" altLang="ja-JP" i="1">
                        <a:latin typeface="Cambria Math" charset="0"/>
                      </a:rPr>
                      <m:t> ~ </m:t>
                    </m:r>
                    <m:r>
                      <a:rPr lang="en-US" altLang="ja-JP" i="1">
                        <a:latin typeface="Cambria Math" charset="0"/>
                      </a:rPr>
                      <m:t>𝑃</m:t>
                    </m:r>
                    <m:d>
                      <m:dPr>
                        <m:ctrlPr>
                          <a:rPr lang="en-US" altLang="ja-JP" i="1">
                            <a:latin typeface="Cambria Math" charset="0"/>
                          </a:rPr>
                        </m:ctrlPr>
                      </m:dPr>
                      <m:e>
                        <m:r>
                          <a:rPr lang="en-US" altLang="ja-JP" i="1">
                            <a:latin typeface="Cambria Math" charset="0"/>
                          </a:rPr>
                          <m:t>𝑧</m:t>
                        </m:r>
                      </m:e>
                    </m:d>
                    <m:r>
                      <a:rPr lang="ja-JP" altLang="en-US" i="1">
                        <a:latin typeface="Cambria Math" charset="0"/>
                      </a:rPr>
                      <m:t>になんらかの関数を適用したもの</m:t>
                    </m:r>
                    <m:r>
                      <a:rPr lang="en-US" altLang="ja-JP">
                        <a:latin typeface="Cambria Math" charset="0"/>
                      </a:rPr>
                      <m:t> </m:t>
                    </m:r>
                    <m:r>
                      <a:rPr lang="en-US" altLang="ja-JP" i="1">
                        <a:latin typeface="Cambria Math" charset="0"/>
                      </a:rPr>
                      <m:t>𝑔</m:t>
                    </m:r>
                    <m:d>
                      <m:dPr>
                        <m:ctrlPr>
                          <a:rPr lang="en-US" altLang="ja-JP" i="1">
                            <a:latin typeface="Cambria Math" charset="0"/>
                          </a:rPr>
                        </m:ctrlPr>
                      </m:dPr>
                      <m:e>
                        <m:r>
                          <a:rPr lang="en-US" altLang="ja-JP" i="1">
                            <a:latin typeface="Cambria Math" charset="0"/>
                          </a:rPr>
                          <m:t>𝑍</m:t>
                        </m:r>
                      </m:e>
                    </m:d>
                  </m:oMath>
                </a14:m>
                <a:endParaRPr lang="en-US" altLang="ja-JP" dirty="0"/>
              </a:p>
              <a:p>
                <a:pPr marL="489780" lvl="2" indent="-198900">
                  <a:spcBef>
                    <a:spcPts val="1200"/>
                  </a:spcBef>
                  <a:spcAft>
                    <a:spcPts val="200"/>
                  </a:spcAft>
                  <a:buSzPct val="100000"/>
                  <a:buFont typeface="Arial" charset="0"/>
                  <a:buChar char="•"/>
                </a:pPr>
                <a:r>
                  <a:rPr lang="ja-JP" altLang="en-US" dirty="0" smtClean="0"/>
                  <a:t>多く</a:t>
                </a:r>
                <a:r>
                  <a:rPr lang="ja-JP" altLang="en-US" dirty="0"/>
                  <a:t>のケースでは</a:t>
                </a:r>
                <a14:m>
                  <m:oMath xmlns:m="http://schemas.openxmlformats.org/officeDocument/2006/math">
                    <m:r>
                      <a:rPr lang="en-US" altLang="ja-JP" i="1">
                        <a:latin typeface="Cambria Math" charset="0"/>
                      </a:rPr>
                      <m:t>𝑍</m:t>
                    </m:r>
                    <m:r>
                      <a:rPr lang="ja-JP" altLang="en-US" i="1" smtClean="0">
                        <a:latin typeface="Cambria Math" charset="0"/>
                      </a:rPr>
                      <m:t>の次元数</m:t>
                    </m:r>
                    <m:r>
                      <a:rPr lang="en-US" altLang="ja-JP" b="0" i="1" smtClean="0">
                        <a:latin typeface="Cambria Math" charset="0"/>
                      </a:rPr>
                      <m:t> (</m:t>
                    </m:r>
                    <m:r>
                      <a:rPr lang="en-US" altLang="ja-JP" b="0" i="1" smtClean="0">
                        <a:latin typeface="Cambria Math" charset="0"/>
                        <a:ea typeface="Cambria Math" charset="0"/>
                        <a:cs typeface="Cambria Math" charset="0"/>
                      </a:rPr>
                      <m:t>≅100)</m:t>
                    </m:r>
                    <m:r>
                      <a:rPr lang="ja-JP" altLang="en-US" i="1" smtClean="0">
                        <a:latin typeface="Cambria Math" charset="0"/>
                      </a:rPr>
                      <m:t>は</m:t>
                    </m:r>
                  </m:oMath>
                </a14:m>
                <a:r>
                  <a:rPr lang="ja-JP" altLang="en-US" dirty="0" smtClean="0"/>
                  <a:t>サンプル</a:t>
                </a:r>
                <a14:m>
                  <m:oMath xmlns:m="http://schemas.openxmlformats.org/officeDocument/2006/math">
                    <m:r>
                      <a:rPr lang="en-US" altLang="ja-JP" b="0" i="1" dirty="0" smtClean="0">
                        <a:latin typeface="Cambria Math" charset="0"/>
                      </a:rPr>
                      <m:t>𝑋</m:t>
                    </m:r>
                    <m:r>
                      <a:rPr lang="ja-JP" altLang="en-US" b="0" i="1" dirty="0" smtClean="0">
                        <a:latin typeface="Cambria Math" charset="0"/>
                      </a:rPr>
                      <m:t>のそれ</m:t>
                    </m:r>
                  </m:oMath>
                </a14:m>
                <a:r>
                  <a:rPr lang="ja-JP" altLang="en-US" dirty="0" smtClean="0"/>
                  <a:t>よりはるかに小さい</a:t>
                </a:r>
              </a:p>
              <a:p>
                <a:pPr marL="489780" lvl="2" indent="-198900">
                  <a:spcBef>
                    <a:spcPts val="1200"/>
                  </a:spcBef>
                  <a:spcAft>
                    <a:spcPts val="200"/>
                  </a:spcAft>
                  <a:buSzPct val="100000"/>
                  <a:buFont typeface="Arial" charset="0"/>
                  <a:buChar char="•"/>
                </a:pPr>
                <a:r>
                  <a:rPr lang="ja-JP" altLang="en-US" dirty="0" smtClean="0"/>
                  <a:t>すなわち低次元多様体空間上に存在</a:t>
                </a:r>
                <a:endParaRPr lang="en-US" altLang="ja-JP"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41152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Sources of Instability</a:t>
            </a:r>
            <a:endParaRPr kumimoji="1" lang="ja-JP" altLang="en-US" dirty="0"/>
          </a:p>
        </p:txBody>
      </p:sp>
      <p:sp>
        <p:nvSpPr>
          <p:cNvPr id="3" name="Content Placeholder 2"/>
          <p:cNvSpPr>
            <a:spLocks noGrp="1"/>
          </p:cNvSpPr>
          <p:nvPr>
            <p:ph idx="1"/>
          </p:nvPr>
        </p:nvSpPr>
        <p:spPr>
          <a:xfrm>
            <a:off x="1097279" y="1383957"/>
            <a:ext cx="10495453" cy="4978743"/>
          </a:xfrm>
        </p:spPr>
        <p:txBody>
          <a:bodyPr>
            <a:normAutofit/>
          </a:bodyPr>
          <a:lstStyle/>
          <a:p>
            <a:pPr marL="108000" indent="0">
              <a:lnSpc>
                <a:spcPct val="100000"/>
              </a:lnSpc>
              <a:buNone/>
            </a:pPr>
            <a:r>
              <a:rPr lang="en-US" altLang="ja-JP" dirty="0" smtClean="0"/>
              <a:t>optimal </a:t>
            </a:r>
            <a:r>
              <a:rPr kumimoji="1" lang="en-US" altLang="ja-JP" dirty="0" smtClean="0"/>
              <a:t>discriminator</a:t>
            </a:r>
            <a:r>
              <a:rPr kumimoji="1" lang="ja-JP" altLang="en-US" dirty="0" smtClean="0"/>
              <a:t>が存在するための条件に関する証明が続きます</a:t>
            </a:r>
            <a:br>
              <a:rPr kumimoji="1" lang="ja-JP" altLang="en-US" dirty="0" smtClean="0"/>
            </a:br>
            <a:r>
              <a:rPr kumimoji="1" lang="en-US" altLang="ja-JP" dirty="0" smtClean="0"/>
              <a:t>(</a:t>
            </a:r>
            <a:r>
              <a:rPr kumimoji="1" lang="ja-JP" altLang="en-US" dirty="0" smtClean="0"/>
              <a:t>全然追えませんでした</a:t>
            </a:r>
            <a:r>
              <a:rPr kumimoji="1" lang="en-US" altLang="ja-JP" dirty="0" smtClean="0"/>
              <a:t>)</a:t>
            </a:r>
            <a:endParaRPr lang="en-US" altLang="ja-JP" dirty="0" smtClean="0"/>
          </a:p>
          <a:p>
            <a:pPr marL="108000" indent="0">
              <a:buNone/>
            </a:pPr>
            <a:r>
              <a:rPr lang="ja-JP" altLang="en-US" dirty="0" smtClean="0"/>
              <a:t>最終的には、このどちらかが成り立てばよい</a:t>
            </a:r>
            <a:endParaRPr kumimoji="1" lang="en-US" altLang="ja-JP" dirty="0" smtClean="0"/>
          </a:p>
          <a:p>
            <a:pPr marL="565200" indent="-457200">
              <a:buFont typeface="+mj-lt"/>
              <a:buAutoNum type="arabicPeriod"/>
            </a:pPr>
            <a:r>
              <a:rPr lang="ja-JP" altLang="en-US" dirty="0"/>
              <a:t>二つの</a:t>
            </a:r>
            <a:r>
              <a:rPr lang="ja-JP" altLang="en-US" dirty="0" smtClean="0"/>
              <a:t>分布が</a:t>
            </a:r>
            <a:r>
              <a:rPr kumimoji="1" lang="en-US" altLang="ja-JP" dirty="0" smtClean="0"/>
              <a:t>disjoint</a:t>
            </a:r>
            <a:r>
              <a:rPr kumimoji="1" lang="ja-JP" altLang="en-US" dirty="0" smtClean="0"/>
              <a:t>な</a:t>
            </a:r>
            <a:r>
              <a:rPr kumimoji="1" lang="en-US" altLang="ja-JP" dirty="0" smtClean="0"/>
              <a:t>support</a:t>
            </a:r>
            <a:r>
              <a:rPr kumimoji="1" lang="ja-JP" altLang="en-US" dirty="0" smtClean="0"/>
              <a:t>を持つ場合</a:t>
            </a:r>
            <a:endParaRPr kumimoji="1" lang="en-US" altLang="ja-JP" dirty="0" smtClean="0"/>
          </a:p>
          <a:p>
            <a:pPr marL="565200" indent="-457200">
              <a:buFont typeface="+mj-lt"/>
              <a:buAutoNum type="arabicPeriod"/>
            </a:pPr>
            <a:r>
              <a:rPr lang="ja-JP" altLang="en-US" dirty="0"/>
              <a:t>二つの</a:t>
            </a:r>
            <a:r>
              <a:rPr lang="ja-JP" altLang="en-US" dirty="0" smtClean="0"/>
              <a:t>分布がそれぞれ低次元多様体に乗っている場合</a:t>
            </a:r>
          </a:p>
          <a:p>
            <a:pPr marL="642348" lvl="1" indent="-457200"/>
            <a:r>
              <a:rPr lang="ja-JP" altLang="en-US" dirty="0" smtClean="0"/>
              <a:t>低次元多様体の共有空間は、測度</a:t>
            </a:r>
            <a:r>
              <a:rPr lang="en-US" altLang="ja-JP" dirty="0" smtClean="0"/>
              <a:t>0</a:t>
            </a:r>
            <a:r>
              <a:rPr lang="ja-JP" altLang="en-US" dirty="0" smtClean="0"/>
              <a:t>になるから</a:t>
            </a:r>
            <a:r>
              <a:rPr lang="en-US" altLang="ja-JP" dirty="0" smtClean="0"/>
              <a:t> (</a:t>
            </a:r>
            <a:r>
              <a:rPr lang="ja-JP" altLang="en-US" dirty="0" smtClean="0"/>
              <a:t>たぶん）</a:t>
            </a:r>
            <a:r>
              <a:rPr lang="en-US" altLang="ja-JP" dirty="0" smtClean="0"/>
              <a:t/>
            </a:r>
            <a:br>
              <a:rPr lang="en-US" altLang="ja-JP" dirty="0" smtClean="0"/>
            </a:br>
            <a:endParaRPr lang="en-US" altLang="ja-JP" dirty="0" smtClean="0"/>
          </a:p>
          <a:p>
            <a:pPr marL="108000" indent="0" algn="ctr">
              <a:buNone/>
            </a:pPr>
            <a:r>
              <a:rPr kumimoji="1" lang="ja-JP" altLang="en-US" dirty="0" smtClean="0"/>
              <a:t>イメージ的には、例えば二次元空間では曲線は</a:t>
            </a:r>
          </a:p>
          <a:p>
            <a:pPr marL="108000" indent="0" algn="ctr">
              <a:buNone/>
            </a:pPr>
            <a:r>
              <a:rPr kumimoji="1" lang="ja-JP" altLang="en-US" dirty="0" smtClean="0"/>
              <a:t>基本的には点でしか交わらないので分離できるよって感じ</a:t>
            </a:r>
            <a:r>
              <a:rPr lang="en-US" altLang="ja-JP" dirty="0" smtClean="0"/>
              <a:t> </a:t>
            </a:r>
          </a:p>
          <a:p>
            <a:pPr marL="108000" indent="0" algn="ctr">
              <a:buNone/>
            </a:pPr>
            <a:r>
              <a:rPr lang="en-US" altLang="ja-JP" dirty="0" smtClean="0"/>
              <a:t>(</a:t>
            </a:r>
            <a:r>
              <a:rPr lang="ja-JP" altLang="en-US" dirty="0" smtClean="0"/>
              <a:t>一点の確率密度は</a:t>
            </a:r>
            <a:r>
              <a:rPr lang="en-US" altLang="ja-JP" dirty="0" smtClean="0"/>
              <a:t>0) </a:t>
            </a:r>
            <a:endParaRPr kumimoji="1" lang="ja-JP" altLang="en-US" dirty="0"/>
          </a:p>
        </p:txBody>
      </p:sp>
    </p:spTree>
    <p:extLst>
      <p:ext uri="{BB962C8B-B14F-4D97-AF65-F5344CB8AC3E}">
        <p14:creationId xmlns:p14="http://schemas.microsoft.com/office/powerpoint/2010/main" val="226198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Sources of </a:t>
            </a:r>
            <a:r>
              <a:rPr lang="en-US" altLang="ja-JP" dirty="0" smtClean="0"/>
              <a:t>Instability</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383957"/>
                <a:ext cx="10058400" cy="4815365"/>
              </a:xfrm>
            </p:spPr>
            <p:txBody>
              <a:bodyPr>
                <a:normAutofit fontScale="92500" lnSpcReduction="20000"/>
              </a:bodyPr>
              <a:lstStyle/>
              <a:p>
                <a:pPr marL="108000" indent="0">
                  <a:buNone/>
                </a:pPr>
                <a:r>
                  <a:rPr lang="ja-JP" altLang="en-US" sz="2800" b="1" dirty="0" smtClean="0"/>
                  <a:t>結局</a:t>
                </a:r>
                <a:r>
                  <a:rPr lang="en-US" altLang="ja-JP" sz="2800" b="1" dirty="0" smtClean="0"/>
                  <a:t>!</a:t>
                </a:r>
                <a:endParaRPr lang="en-US" altLang="ja-JP" sz="2800" b="1" dirty="0"/>
              </a:p>
              <a:p>
                <a:r>
                  <a:rPr lang="ja-JP" altLang="en-US" dirty="0"/>
                  <a:t>二つの分布が互いに素な</a:t>
                </a:r>
                <a:r>
                  <a:rPr lang="en-US" altLang="ja-JP" dirty="0"/>
                  <a:t>support</a:t>
                </a:r>
                <a:r>
                  <a:rPr lang="ja-JP" altLang="en-US" dirty="0"/>
                  <a:t>を持つ、もしくは</a:t>
                </a:r>
              </a:p>
              <a:p>
                <a:r>
                  <a:rPr lang="ja-JP" altLang="en-US" dirty="0"/>
                  <a:t>低次元多様体に存在している</a:t>
                </a:r>
                <a:r>
                  <a:rPr lang="ja-JP" altLang="en-US" dirty="0" smtClean="0"/>
                  <a:t>場合、</a:t>
                </a:r>
                <a:endParaRPr lang="en-US" altLang="ja-JP" dirty="0" smtClean="0"/>
              </a:p>
              <a:p>
                <a:endParaRPr lang="en-US" altLang="ja-JP" dirty="0" smtClean="0"/>
              </a:p>
              <a:p>
                <a:pPr marL="108000" indent="0" algn="ctr">
                  <a:buNone/>
                </a:pPr>
                <a:r>
                  <a:rPr lang="en-US" altLang="ja-JP" sz="2800" dirty="0" smtClean="0"/>
                  <a:t>Optimal discriminator</a:t>
                </a:r>
                <a:r>
                  <a:rPr lang="ja-JP" altLang="en-US" sz="2800" dirty="0" smtClean="0"/>
                  <a:t>が</a:t>
                </a:r>
                <a:r>
                  <a:rPr lang="ja-JP" altLang="en-US" sz="2800" dirty="0"/>
                  <a:t>存</a:t>
                </a:r>
                <a:r>
                  <a:rPr lang="ja-JP" altLang="en-US" sz="2800" dirty="0" smtClean="0"/>
                  <a:t>在し、</a:t>
                </a:r>
                <a:endParaRPr lang="en-US" altLang="ja-JP" sz="2800" dirty="0" smtClean="0"/>
              </a:p>
              <a:p>
                <a:pPr marL="108000" indent="0" algn="ctr">
                  <a:buNone/>
                </a:pPr>
                <a:r>
                  <a:rPr lang="ja-JP" altLang="en-US" sz="2800" dirty="0" smtClean="0"/>
                  <a:t>そのとき</a:t>
                </a:r>
                <a14:m>
                  <m:oMath xmlns:m="http://schemas.openxmlformats.org/officeDocument/2006/math">
                    <m:r>
                      <a:rPr lang="en-US" altLang="ja-JP" sz="2800" b="0" i="0" smtClean="0">
                        <a:latin typeface="Cambria Math" charset="0"/>
                      </a:rPr>
                      <m:t> </m:t>
                    </m:r>
                    <m:r>
                      <m:rPr>
                        <m:sty m:val="p"/>
                      </m:rPr>
                      <a:rPr lang="en-US" altLang="ja-JP" sz="2800" b="0" i="0" smtClean="0">
                        <a:latin typeface="Cambria Math" charset="0"/>
                      </a:rPr>
                      <m:t>x</m:t>
                    </m:r>
                    <m:r>
                      <a:rPr lang="en-US" altLang="ja-JP" sz="2800" b="0" i="1" smtClean="0">
                        <a:latin typeface="Cambria Math" charset="0"/>
                      </a:rPr>
                      <m:t>∈</m:t>
                    </m:r>
                    <m:r>
                      <a:rPr lang="en-US" altLang="ja-JP" sz="2800" b="0" i="1" smtClean="0">
                        <a:latin typeface="Cambria Math" charset="0"/>
                      </a:rPr>
                      <m:t>𝑋</m:t>
                    </m:r>
                  </m:oMath>
                </a14:m>
                <a:r>
                  <a:rPr lang="ja-JP" altLang="en-US" sz="2800" dirty="0" smtClean="0"/>
                  <a:t>に対し、</a:t>
                </a:r>
              </a:p>
              <a:p>
                <a:pPr marL="108000" indent="0" algn="ctr">
                  <a:lnSpc>
                    <a:spcPct val="170000"/>
                  </a:lnSpc>
                  <a:buNone/>
                </a:pPr>
                <a14:m>
                  <m:oMathPara xmlns:m="http://schemas.openxmlformats.org/officeDocument/2006/math">
                    <m:oMathParaPr>
                      <m:jc m:val="centerGroup"/>
                    </m:oMathParaPr>
                    <m:oMath xmlns:m="http://schemas.openxmlformats.org/officeDocument/2006/math">
                      <m:r>
                        <a:rPr lang="en-US" altLang="ja-JP" sz="2800" b="0" i="1" smtClean="0">
                          <a:latin typeface="Cambria Math" charset="0"/>
                        </a:rPr>
                        <m:t>𝐽𝑆𝐷</m:t>
                      </m:r>
                      <m:r>
                        <a:rPr lang="en-US" altLang="ja-JP" sz="2800" b="0" i="1" smtClean="0">
                          <a:latin typeface="Cambria Math" charset="0"/>
                        </a:rPr>
                        <m:t>=</m:t>
                      </m:r>
                      <m:func>
                        <m:funcPr>
                          <m:ctrlPr>
                            <a:rPr lang="en-US" altLang="ja-JP" sz="2800" b="0" i="1" smtClean="0">
                              <a:latin typeface="Cambria Math" charset="0"/>
                            </a:rPr>
                          </m:ctrlPr>
                        </m:funcPr>
                        <m:fName>
                          <m:r>
                            <m:rPr>
                              <m:sty m:val="p"/>
                            </m:rPr>
                            <a:rPr lang="en-US" altLang="ja-JP" sz="2800" b="0" i="0" smtClean="0">
                              <a:latin typeface="Cambria Math" charset="0"/>
                            </a:rPr>
                            <m:t>log</m:t>
                          </m:r>
                        </m:fName>
                        <m:e>
                          <m:r>
                            <a:rPr lang="en-US" altLang="ja-JP" sz="2800" b="0" i="1" smtClean="0">
                              <a:latin typeface="Cambria Math" charset="0"/>
                            </a:rPr>
                            <m:t>2</m:t>
                          </m:r>
                        </m:e>
                      </m:func>
                      <m:r>
                        <a:rPr lang="en-US" altLang="ja-JP" sz="2800" b="0" i="1" smtClean="0">
                          <a:latin typeface="Cambria Math" charset="0"/>
                        </a:rPr>
                        <m:t> , </m:t>
                      </m:r>
                      <m:sSub>
                        <m:sSubPr>
                          <m:ctrlPr>
                            <a:rPr lang="en-US" altLang="ja-JP" sz="2800" b="0" i="1" smtClean="0">
                              <a:latin typeface="Cambria Math" charset="0"/>
                            </a:rPr>
                          </m:ctrlPr>
                        </m:sSubPr>
                        <m:e>
                          <m:r>
                            <a:rPr lang="en-US" altLang="ja-JP" sz="2800" b="0" i="1" smtClean="0">
                              <a:latin typeface="Cambria Math" charset="0"/>
                            </a:rPr>
                            <m:t>   </m:t>
                          </m:r>
                          <m:r>
                            <a:rPr lang="en-US" altLang="ja-JP" sz="2800" b="0" i="0" smtClean="0">
                              <a:latin typeface="Cambria Math" charset="0"/>
                            </a:rPr>
                            <m:t>𝛻</m:t>
                          </m:r>
                        </m:e>
                        <m:sub>
                          <m:r>
                            <a:rPr lang="en-US" altLang="ja-JP" sz="2800" b="0" i="1" smtClean="0">
                              <a:latin typeface="Cambria Math" charset="0"/>
                            </a:rPr>
                            <m:t>𝑥</m:t>
                          </m:r>
                        </m:sub>
                      </m:sSub>
                      <m:r>
                        <a:rPr lang="en-US" altLang="ja-JP" sz="2800" b="0" i="1" smtClean="0">
                          <a:latin typeface="Cambria Math" charset="0"/>
                        </a:rPr>
                        <m:t>𝐷</m:t>
                      </m:r>
                      <m:d>
                        <m:dPr>
                          <m:ctrlPr>
                            <a:rPr lang="en-US" altLang="ja-JP" sz="2800" b="0" i="1" smtClean="0">
                              <a:latin typeface="Cambria Math" charset="0"/>
                            </a:rPr>
                          </m:ctrlPr>
                        </m:dPr>
                        <m:e>
                          <m:r>
                            <a:rPr lang="en-US" altLang="ja-JP" sz="2800" b="0" i="1" smtClean="0">
                              <a:latin typeface="Cambria Math" charset="0"/>
                            </a:rPr>
                            <m:t>𝑥</m:t>
                          </m:r>
                        </m:e>
                      </m:d>
                      <m:r>
                        <a:rPr lang="en-US" altLang="ja-JP" sz="2800" b="0" i="1" smtClean="0">
                          <a:latin typeface="Cambria Math" charset="0"/>
                        </a:rPr>
                        <m:t>=0</m:t>
                      </m:r>
                    </m:oMath>
                  </m:oMathPara>
                </a14:m>
                <a:endParaRPr lang="en-US" altLang="ja-JP" sz="2800" b="0" dirty="0" smtClean="0"/>
              </a:p>
              <a:p>
                <a:pPr marL="108000" indent="0" algn="ctr">
                  <a:buNone/>
                </a:pPr>
                <a:endParaRPr lang="en-US" altLang="ja-JP" sz="2800" dirty="0"/>
              </a:p>
              <a:p>
                <a:pPr marL="108000" indent="0" algn="ctr">
                  <a:buNone/>
                </a:pPr>
                <a:r>
                  <a:rPr lang="ja-JP" altLang="en-US" b="0" dirty="0" smtClean="0"/>
                  <a:t>要は自由に</a:t>
                </a:r>
                <a:r>
                  <a:rPr lang="en-US" altLang="ja-JP" b="0" dirty="0" smtClean="0"/>
                  <a:t>D</a:t>
                </a:r>
                <a:r>
                  <a:rPr lang="ja-JP" altLang="en-US" b="0" dirty="0" smtClean="0"/>
                  <a:t>決めてよかったら最終的には完璧に分離できちゃうぜってこと</a:t>
                </a:r>
                <a:endParaRPr lang="en-US" altLang="ja-JP" b="0" dirty="0" smtClean="0"/>
              </a:p>
              <a:p>
                <a:pPr marL="108000" indent="0" algn="ctr">
                  <a:buNone/>
                </a:pPr>
                <a:r>
                  <a:rPr lang="ja-JP" altLang="en-US" b="0" dirty="0" smtClean="0"/>
                  <a:t>つまり</a:t>
                </a:r>
                <a:r>
                  <a:rPr lang="en-US" altLang="ja-JP" dirty="0" smtClean="0"/>
                  <a:t>JSD</a:t>
                </a:r>
                <a:r>
                  <a:rPr lang="ja-JP" altLang="en-US" dirty="0" smtClean="0"/>
                  <a:t>自体に</a:t>
                </a:r>
                <a:r>
                  <a:rPr lang="ja-JP" altLang="en-US" b="0" dirty="0" smtClean="0"/>
                  <a:t>低次元多様体同士を近づける力はない</a:t>
                </a:r>
              </a:p>
              <a:p>
                <a:pPr marL="108000" indent="0" algn="ctr">
                  <a:buNone/>
                </a:pPr>
                <a:endParaRPr lang="en-US" altLang="ja-JP" b="0" dirty="0" smtClean="0"/>
              </a:p>
              <a:p>
                <a:pPr marL="108000" indent="0" algn="ctr">
                  <a:buNone/>
                </a:pPr>
                <a:endParaRPr lang="en-US" altLang="ja-JP" b="0" dirty="0" smtClean="0"/>
              </a:p>
              <a:p>
                <a:pPr marL="108000" indent="0" algn="ctr">
                  <a:buNone/>
                </a:pPr>
                <a:endParaRPr lang="en-US" altLang="ja-JP" b="0" dirty="0" smtClean="0"/>
              </a:p>
              <a:p>
                <a:pPr marL="108000" indent="0" algn="ctr">
                  <a:buNone/>
                </a:pPr>
                <a:endParaRPr kumimoji="1" lang="en-US" altLang="ja-JP" dirty="0" smtClean="0"/>
              </a:p>
              <a:p>
                <a:pPr marL="108000" indent="0" algn="ctr">
                  <a:buNone/>
                </a:pPr>
                <a:endParaRPr kumimoji="1" lang="ja-JP"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058400" cy="4815365"/>
              </a:xfrm>
              <a:blipFill rotWithShape="0">
                <a:blip r:embed="rId2"/>
                <a:stretch>
                  <a:fillRect l="-909" t="-37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48307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Sources of Instability</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383957"/>
                <a:ext cx="10058400" cy="4737874"/>
              </a:xfrm>
            </p:spPr>
            <p:txBody>
              <a:bodyPr>
                <a:normAutofit fontScale="92500" lnSpcReduction="10000"/>
              </a:bodyPr>
              <a:lstStyle/>
              <a:p>
                <a:pPr marL="108000" indent="0">
                  <a:lnSpc>
                    <a:spcPct val="110000"/>
                  </a:lnSpc>
                  <a:buNone/>
                </a:pPr>
                <a:r>
                  <a:rPr lang="ja-JP" altLang="en-US" dirty="0" smtClean="0"/>
                  <a:t>また、最適な</a:t>
                </a:r>
                <a14:m>
                  <m:oMath xmlns:m="http://schemas.openxmlformats.org/officeDocument/2006/math">
                    <m:sSup>
                      <m:sSupPr>
                        <m:ctrlPr>
                          <a:rPr lang="en-US" altLang="ja-JP" b="0" i="1" dirty="0" smtClean="0">
                            <a:latin typeface="Cambria Math" charset="0"/>
                          </a:rPr>
                        </m:ctrlPr>
                      </m:sSupPr>
                      <m:e>
                        <m:r>
                          <a:rPr lang="en-US" altLang="ja-JP" i="1" dirty="0" smtClean="0">
                            <a:latin typeface="Cambria Math" charset="0"/>
                          </a:rPr>
                          <m:t>𝐷</m:t>
                        </m:r>
                      </m:e>
                      <m:sup>
                        <m:r>
                          <a:rPr lang="en-US" altLang="ja-JP" b="0" i="1" dirty="0" smtClean="0">
                            <a:latin typeface="Cambria Math" charset="0"/>
                          </a:rPr>
                          <m:t>∗</m:t>
                        </m:r>
                      </m:sup>
                    </m:sSup>
                  </m:oMath>
                </a14:m>
                <a:r>
                  <a:rPr lang="ja-JP" altLang="en-US" dirty="0" smtClean="0"/>
                  <a:t>と学習途中の</a:t>
                </a:r>
                <a14:m>
                  <m:oMath xmlns:m="http://schemas.openxmlformats.org/officeDocument/2006/math">
                    <m:r>
                      <a:rPr lang="en-US" altLang="ja-JP" i="1" dirty="0">
                        <a:latin typeface="Cambria Math" charset="0"/>
                      </a:rPr>
                      <m:t>𝐷</m:t>
                    </m:r>
                  </m:oMath>
                </a14:m>
                <a:r>
                  <a:rPr lang="ja-JP" altLang="en-US" dirty="0" smtClean="0"/>
                  <a:t>がどれだけ離れているかを</a:t>
                </a:r>
                <a14:m>
                  <m:oMath xmlns:m="http://schemas.openxmlformats.org/officeDocument/2006/math">
                    <m:r>
                      <a:rPr lang="en-US" altLang="ja-JP" b="0" i="1" smtClean="0">
                        <a:latin typeface="Cambria Math" charset="0"/>
                      </a:rPr>
                      <m:t>𝜖</m:t>
                    </m:r>
                    <m:r>
                      <a:rPr lang="ja-JP" altLang="en-US" b="0" i="1" smtClean="0">
                        <a:latin typeface="Cambria Math" charset="0"/>
                      </a:rPr>
                      <m:t>とおいて、</m:t>
                    </m:r>
                  </m:oMath>
                </a14:m>
                <a:endParaRPr lang="en-US" altLang="ja-JP" dirty="0" smtClean="0"/>
              </a:p>
              <a:p>
                <a:pPr marL="108000" indent="0">
                  <a:lnSpc>
                    <a:spcPct val="110000"/>
                  </a:lnSpc>
                  <a:buNone/>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charset="0"/>
                            </a:rPr>
                          </m:ctrlPr>
                        </m:sSubSupPr>
                        <m:e>
                          <m:d>
                            <m:dPr>
                              <m:begChr m:val="|"/>
                              <m:endChr m:val="|"/>
                              <m:ctrlPr>
                                <a:rPr lang="en-US" altLang="ja-JP" b="0" i="1" smtClean="0">
                                  <a:latin typeface="Cambria Math" charset="0"/>
                                </a:rPr>
                              </m:ctrlPr>
                            </m:dPr>
                            <m:e>
                              <m:sSub>
                                <m:sSubPr>
                                  <m:ctrlPr>
                                    <a:rPr lang="en-US" altLang="ja-JP" b="0" i="1" smtClean="0">
                                      <a:latin typeface="Cambria Math" charset="0"/>
                                    </a:rPr>
                                  </m:ctrlPr>
                                </m:sSubPr>
                                <m:e>
                                  <m:r>
                                    <a:rPr lang="en-US" altLang="ja-JP" b="0" i="0" smtClean="0">
                                      <a:latin typeface="Cambria Math" charset="0"/>
                                    </a:rPr>
                                    <m:t>𝛻</m:t>
                                  </m:r>
                                </m:e>
                                <m:sub>
                                  <m:r>
                                    <a:rPr lang="en-US" altLang="ja-JP" b="0" i="1" smtClean="0">
                                      <a:latin typeface="Cambria Math" charset="0"/>
                                    </a:rPr>
                                    <m:t>𝜃</m:t>
                                  </m:r>
                                </m:sub>
                              </m:sSub>
                              <m:r>
                                <a:rPr lang="en-US" altLang="ja-JP" b="0" i="1" smtClean="0">
                                  <a:latin typeface="Cambria Math" charset="0"/>
                                </a:rPr>
                                <m:t> </m:t>
                              </m:r>
                              <m:sSub>
                                <m:sSubPr>
                                  <m:ctrlPr>
                                    <a:rPr lang="en-US" altLang="ja-JP" b="0" i="1" smtClean="0">
                                      <a:latin typeface="Cambria Math" charset="0"/>
                                    </a:rPr>
                                  </m:ctrlPr>
                                </m:sSubPr>
                                <m:e>
                                  <m:r>
                                    <a:rPr lang="en-US" altLang="ja-JP" b="0" i="1" smtClean="0">
                                      <a:latin typeface="Cambria Math" charset="0"/>
                                    </a:rPr>
                                    <m:t>𝐸</m:t>
                                  </m:r>
                                </m:e>
                                <m:sub>
                                  <m:r>
                                    <a:rPr lang="en-US" altLang="ja-JP" b="0" i="1" smtClean="0">
                                      <a:latin typeface="Cambria Math" charset="0"/>
                                    </a:rPr>
                                    <m:t>𝑧</m:t>
                                  </m:r>
                                  <m:r>
                                    <a:rPr lang="en-US" altLang="ja-JP" b="0" i="1" smtClean="0">
                                      <a:latin typeface="Cambria Math" charset="0"/>
                                    </a:rPr>
                                    <m:t>~</m:t>
                                  </m:r>
                                  <m:r>
                                    <a:rPr lang="en-US" altLang="ja-JP" b="0" i="1" smtClean="0">
                                      <a:latin typeface="Cambria Math" charset="0"/>
                                    </a:rPr>
                                    <m:t>𝑝</m:t>
                                  </m:r>
                                  <m:d>
                                    <m:dPr>
                                      <m:ctrlPr>
                                        <a:rPr lang="en-US" altLang="ja-JP" b="0" i="1" smtClean="0">
                                          <a:latin typeface="Cambria Math" charset="0"/>
                                        </a:rPr>
                                      </m:ctrlPr>
                                    </m:dPr>
                                    <m:e>
                                      <m:r>
                                        <a:rPr lang="en-US" altLang="ja-JP" b="0" i="1" smtClean="0">
                                          <a:latin typeface="Cambria Math" charset="0"/>
                                        </a:rPr>
                                        <m:t>𝑧</m:t>
                                      </m:r>
                                    </m:e>
                                  </m:d>
                                </m:sub>
                              </m:sSub>
                              <m:d>
                                <m:dPr>
                                  <m:begChr m:val="["/>
                                  <m:endChr m:val="]"/>
                                  <m:ctrlPr>
                                    <a:rPr lang="en-US" altLang="ja-JP" b="0" i="1" smtClean="0">
                                      <a:latin typeface="Cambria Math" charset="0"/>
                                    </a:rPr>
                                  </m:ctrlPr>
                                </m:dPr>
                                <m:e>
                                  <m:func>
                                    <m:funcPr>
                                      <m:ctrlPr>
                                        <a:rPr lang="en-US" altLang="ja-JP" b="0" i="1" smtClean="0">
                                          <a:latin typeface="Cambria Math" charset="0"/>
                                        </a:rPr>
                                      </m:ctrlPr>
                                    </m:funcPr>
                                    <m:fName>
                                      <m:r>
                                        <m:rPr>
                                          <m:sty m:val="p"/>
                                        </m:rPr>
                                        <a:rPr lang="en-US" altLang="ja-JP" b="0" i="0" smtClean="0">
                                          <a:latin typeface="Cambria Math" charset="0"/>
                                        </a:rPr>
                                        <m:t>log</m:t>
                                      </m:r>
                                    </m:fName>
                                    <m:e>
                                      <m:d>
                                        <m:dPr>
                                          <m:endChr m:val="]"/>
                                          <m:ctrlPr>
                                            <a:rPr lang="en-US" altLang="ja-JP" b="0" i="1" smtClean="0">
                                              <a:latin typeface="Cambria Math" charset="0"/>
                                            </a:rPr>
                                          </m:ctrlPr>
                                        </m:dPr>
                                        <m:e>
                                          <m:r>
                                            <a:rPr lang="en-US" altLang="ja-JP" b="0" i="1" smtClean="0">
                                              <a:latin typeface="Cambria Math" charset="0"/>
                                            </a:rPr>
                                            <m:t>1−</m:t>
                                          </m:r>
                                          <m:r>
                                            <a:rPr lang="en-US" altLang="ja-JP" b="0" i="1" smtClean="0">
                                              <a:latin typeface="Cambria Math" charset="0"/>
                                            </a:rPr>
                                            <m:t>𝐷</m:t>
                                          </m:r>
                                          <m:d>
                                            <m:dPr>
                                              <m:ctrlPr>
                                                <a:rPr lang="en-US" altLang="ja-JP" b="0" i="1" smtClean="0">
                                                  <a:latin typeface="Cambria Math" charset="0"/>
                                                </a:rPr>
                                              </m:ctrlPr>
                                            </m:dPr>
                                            <m:e>
                                              <m:sSub>
                                                <m:sSubPr>
                                                  <m:ctrlPr>
                                                    <a:rPr lang="en-US" altLang="ja-JP" b="0" i="1" smtClean="0">
                                                      <a:latin typeface="Cambria Math" charset="0"/>
                                                    </a:rPr>
                                                  </m:ctrlPr>
                                                </m:sSubPr>
                                                <m:e>
                                                  <m:r>
                                                    <a:rPr lang="en-US" altLang="ja-JP" b="0" i="1" smtClean="0">
                                                      <a:latin typeface="Cambria Math" charset="0"/>
                                                    </a:rPr>
                                                    <m:t>𝑔</m:t>
                                                  </m:r>
                                                </m:e>
                                                <m:sub>
                                                  <m:r>
                                                    <a:rPr lang="en-US" altLang="ja-JP" b="0" i="1" smtClean="0">
                                                      <a:latin typeface="Cambria Math" charset="0"/>
                                                    </a:rPr>
                                                    <m:t>𝜃</m:t>
                                                  </m:r>
                                                </m:sub>
                                              </m:sSub>
                                              <m:d>
                                                <m:dPr>
                                                  <m:ctrlPr>
                                                    <a:rPr lang="en-US" altLang="ja-JP" b="0" i="1" smtClean="0">
                                                      <a:latin typeface="Cambria Math" charset="0"/>
                                                    </a:rPr>
                                                  </m:ctrlPr>
                                                </m:dPr>
                                                <m:e>
                                                  <m:r>
                                                    <a:rPr lang="en-US" altLang="ja-JP" b="0" i="1" smtClean="0">
                                                      <a:latin typeface="Cambria Math" charset="0"/>
                                                    </a:rPr>
                                                    <m:t>𝑧</m:t>
                                                  </m:r>
                                                </m:e>
                                              </m:d>
                                            </m:e>
                                          </m:d>
                                        </m:e>
                                      </m:d>
                                    </m:e>
                                  </m:func>
                                </m:e>
                              </m:d>
                            </m:e>
                          </m:d>
                        </m:e>
                        <m:sub>
                          <m:r>
                            <a:rPr lang="en-US" altLang="ja-JP" b="0" i="1" smtClean="0">
                              <a:latin typeface="Cambria Math" charset="0"/>
                            </a:rPr>
                            <m:t>2</m:t>
                          </m:r>
                        </m:sub>
                        <m:sup/>
                      </m:sSubSup>
                      <m:r>
                        <a:rPr lang="en-US" altLang="ja-JP">
                          <a:latin typeface="Cambria Math" charset="0"/>
                          <a:ea typeface="Cambria Math" charset="0"/>
                          <a:cs typeface="Cambria Math" charset="0"/>
                        </a:rPr>
                        <m:t>≤</m:t>
                      </m:r>
                      <m:r>
                        <m:rPr>
                          <m:sty m:val="p"/>
                        </m:rPr>
                        <a:rPr lang="en-US" altLang="ja-JP" b="0" i="0" smtClean="0">
                          <a:latin typeface="Cambria Math" charset="0"/>
                          <a:ea typeface="Cambria Math" charset="0"/>
                          <a:cs typeface="Cambria Math" charset="0"/>
                        </a:rPr>
                        <m:t>M</m:t>
                      </m:r>
                      <m:f>
                        <m:fPr>
                          <m:ctrlPr>
                            <a:rPr lang="en-US" altLang="ja-JP" b="0" i="1" smtClean="0">
                              <a:latin typeface="Cambria Math" charset="0"/>
                              <a:ea typeface="Cambria Math" charset="0"/>
                              <a:cs typeface="Cambria Math" charset="0"/>
                            </a:rPr>
                          </m:ctrlPr>
                        </m:fPr>
                        <m:num>
                          <m:r>
                            <a:rPr lang="en-US" altLang="ja-JP" b="0" i="1" smtClean="0">
                              <a:latin typeface="Cambria Math" charset="0"/>
                              <a:ea typeface="Cambria Math" charset="0"/>
                              <a:cs typeface="Cambria Math" charset="0"/>
                            </a:rPr>
                            <m:t>𝜖</m:t>
                          </m:r>
                          <m:r>
                            <m:rPr>
                              <m:lit/>
                            </m:rPr>
                            <a:rPr lang="en-US" altLang="ja-JP" b="0" i="1" smtClean="0">
                              <a:latin typeface="Cambria Math" charset="0"/>
                              <a:ea typeface="Cambria Math" charset="0"/>
                              <a:cs typeface="Cambria Math" charset="0"/>
                            </a:rPr>
                            <m:t> </m:t>
                          </m:r>
                        </m:num>
                        <m:den>
                          <m:r>
                            <a:rPr lang="en-US" altLang="ja-JP" b="0" i="1" smtClean="0">
                              <a:latin typeface="Cambria Math" charset="0"/>
                              <a:ea typeface="Cambria Math" charset="0"/>
                              <a:cs typeface="Cambria Math" charset="0"/>
                            </a:rPr>
                            <m:t>1 −</m:t>
                          </m:r>
                          <m:r>
                            <a:rPr lang="en-US" altLang="ja-JP" b="0" i="1" smtClean="0">
                              <a:latin typeface="Cambria Math" charset="0"/>
                              <a:ea typeface="Cambria Math" charset="0"/>
                              <a:cs typeface="Cambria Math" charset="0"/>
                            </a:rPr>
                            <m:t>𝜖</m:t>
                          </m:r>
                        </m:den>
                      </m:f>
                    </m:oMath>
                  </m:oMathPara>
                </a14:m>
                <a:endParaRPr lang="en-US" altLang="ja-JP" dirty="0" smtClean="0"/>
              </a:p>
              <a:p>
                <a:pPr marL="108000" indent="0" algn="r">
                  <a:buNone/>
                </a:pPr>
                <a:r>
                  <a:rPr lang="ja-JP" altLang="en-US" dirty="0" smtClean="0"/>
                  <a:t>らしいです</a:t>
                </a:r>
                <a:endParaRPr lang="ja-JP" altLang="en-US" b="1" dirty="0" smtClean="0"/>
              </a:p>
              <a:p>
                <a:pPr marL="108000" indent="0">
                  <a:buNone/>
                </a:pPr>
                <a:r>
                  <a:rPr lang="ja-JP" altLang="en-US" b="1" dirty="0" smtClean="0"/>
                  <a:t>結局</a:t>
                </a:r>
                <a:r>
                  <a:rPr lang="en-US" altLang="ja-JP" b="1" dirty="0" smtClean="0"/>
                  <a:t>!</a:t>
                </a:r>
                <a:endParaRPr lang="ja-JP" altLang="en-US" dirty="0" smtClean="0"/>
              </a:p>
              <a:p>
                <a:pPr marL="108000" indent="0">
                  <a:buNone/>
                </a:pPr>
                <a14:m>
                  <m:oMath xmlns:m="http://schemas.openxmlformats.org/officeDocument/2006/math">
                    <m:sSup>
                      <m:sSupPr>
                        <m:ctrlPr>
                          <a:rPr lang="en-US" altLang="ja-JP" b="0" i="1" dirty="0" smtClean="0">
                            <a:latin typeface="Cambria Math" charset="0"/>
                          </a:rPr>
                        </m:ctrlPr>
                      </m:sSupPr>
                      <m:e>
                        <m:r>
                          <a:rPr lang="en-US" altLang="ja-JP" b="0" i="1" dirty="0" smtClean="0">
                            <a:latin typeface="Cambria Math" charset="0"/>
                          </a:rPr>
                          <m:t> </m:t>
                        </m:r>
                        <m:r>
                          <a:rPr lang="en-US" altLang="ja-JP" i="1" dirty="0">
                            <a:latin typeface="Cambria Math" charset="0"/>
                          </a:rPr>
                          <m:t>𝐷</m:t>
                        </m:r>
                      </m:e>
                      <m:sup>
                        <m:r>
                          <a:rPr lang="en-US" altLang="ja-JP" b="0" i="0" dirty="0" smtClean="0">
                            <a:latin typeface="Cambria Math" charset="0"/>
                          </a:rPr>
                          <m:t>∗</m:t>
                        </m:r>
                      </m:sup>
                    </m:sSup>
                  </m:oMath>
                </a14:m>
                <a:r>
                  <a:rPr lang="en-US" altLang="ja-JP" dirty="0" smtClean="0"/>
                  <a:t> </a:t>
                </a:r>
                <a:r>
                  <a:rPr lang="ja-JP" altLang="en-US" dirty="0" smtClean="0"/>
                  <a:t>の近似</a:t>
                </a:r>
                <a:r>
                  <a:rPr lang="ja-JP" altLang="en-US" dirty="0"/>
                  <a:t>精度</a:t>
                </a:r>
                <a:r>
                  <a:rPr lang="ja-JP" altLang="en-US" dirty="0" smtClean="0"/>
                  <a:t>が上がるほど</a:t>
                </a:r>
                <a:r>
                  <a:rPr lang="en-US" altLang="ja-JP" dirty="0"/>
                  <a:t>g</a:t>
                </a:r>
                <a:r>
                  <a:rPr lang="en-US" altLang="ja-JP" dirty="0" smtClean="0"/>
                  <a:t>radient</a:t>
                </a:r>
                <a:r>
                  <a:rPr lang="ja-JP" altLang="en-US" dirty="0" smtClean="0"/>
                  <a:t>の</a:t>
                </a:r>
                <a:r>
                  <a:rPr lang="en-US" altLang="ja-JP" dirty="0" smtClean="0"/>
                  <a:t>norm</a:t>
                </a:r>
                <a:r>
                  <a:rPr lang="ja-JP" altLang="en-US" dirty="0" smtClean="0"/>
                  <a:t>は</a:t>
                </a:r>
                <a:r>
                  <a:rPr lang="ja-JP" altLang="en-US" dirty="0"/>
                  <a:t>小さくなって</a:t>
                </a:r>
                <a:r>
                  <a:rPr lang="ja-JP" altLang="en-US" dirty="0" smtClean="0"/>
                  <a:t>いく</a:t>
                </a:r>
                <a:endParaRPr lang="en-US" altLang="ja-JP" dirty="0" smtClean="0"/>
              </a:p>
              <a:p>
                <a:pPr marL="108000" indent="0">
                  <a:buNone/>
                </a:pPr>
                <a:endParaRPr lang="en-US" altLang="ja-JP" dirty="0" smtClean="0"/>
              </a:p>
              <a:p>
                <a:pPr marL="108000" indent="0">
                  <a:buNone/>
                </a:pPr>
                <a:r>
                  <a:rPr lang="ja-JP" altLang="en-US" b="1" dirty="0" smtClean="0"/>
                  <a:t>つまり、</a:t>
                </a:r>
                <a:endParaRPr lang="en-US" altLang="ja-JP" b="1" dirty="0"/>
              </a:p>
              <a:p>
                <a:r>
                  <a:rPr lang="ja-JP" altLang="en-US" dirty="0" smtClean="0"/>
                  <a:t>学習</a:t>
                </a:r>
                <a:r>
                  <a:rPr lang="ja-JP" altLang="en-US" dirty="0"/>
                  <a:t>が</a:t>
                </a:r>
                <a:r>
                  <a:rPr lang="ja-JP" altLang="en-US" dirty="0" smtClean="0"/>
                  <a:t>不足していると、正確</a:t>
                </a:r>
                <a:r>
                  <a:rPr lang="ja-JP" altLang="en-US" dirty="0"/>
                  <a:t>でない</a:t>
                </a:r>
                <a14:m>
                  <m:oMath xmlns:m="http://schemas.openxmlformats.org/officeDocument/2006/math">
                    <m:r>
                      <a:rPr lang="en-US" altLang="ja-JP" i="1">
                        <a:latin typeface="Cambria Math" charset="0"/>
                      </a:rPr>
                      <m:t> </m:t>
                    </m:r>
                    <m:r>
                      <a:rPr lang="en-US" altLang="ja-JP" i="1">
                        <a:latin typeface="Cambria Math" charset="0"/>
                      </a:rPr>
                      <m:t>𝐽𝑆𝐷</m:t>
                    </m:r>
                  </m:oMath>
                </a14:m>
                <a:r>
                  <a:rPr lang="ja-JP" altLang="en-US" dirty="0" smtClean="0"/>
                  <a:t>を最小化することに</a:t>
                </a:r>
              </a:p>
              <a:p>
                <a:r>
                  <a:rPr lang="ja-JP" altLang="en-US" dirty="0" smtClean="0"/>
                  <a:t>学習</a:t>
                </a:r>
                <a:r>
                  <a:rPr lang="ja-JP" altLang="en-US" dirty="0"/>
                  <a:t>しすぎると</a:t>
                </a:r>
                <a:r>
                  <a:rPr lang="ja-JP" altLang="en-US" dirty="0" smtClean="0"/>
                  <a:t>、</a:t>
                </a:r>
                <a:r>
                  <a:rPr lang="en-US" altLang="ja-JP" dirty="0" smtClean="0"/>
                  <a:t>Gradient</a:t>
                </a:r>
                <a:r>
                  <a:rPr lang="ja-JP" altLang="en-US" dirty="0"/>
                  <a:t>がどんどん</a:t>
                </a:r>
                <a:r>
                  <a:rPr lang="ja-JP" altLang="en-US" dirty="0" smtClean="0"/>
                  <a:t>小さくなってしまう</a:t>
                </a:r>
                <a:endParaRPr lang="ja-JP" altLang="en-US" dirty="0"/>
              </a:p>
              <a:p>
                <a:pPr marL="108000" indent="0">
                  <a:buNone/>
                </a:pPr>
                <a:r>
                  <a:rPr kumimoji="1" lang="ja-JP" altLang="en-US" dirty="0" smtClean="0"/>
                  <a:t>→</a:t>
                </a:r>
                <a:r>
                  <a:rPr kumimoji="1" lang="en-US" altLang="ja-JP" dirty="0" smtClean="0"/>
                  <a:t> </a:t>
                </a:r>
                <a:r>
                  <a:rPr kumimoji="1" lang="ja-JP" altLang="en-US" dirty="0" smtClean="0"/>
                  <a:t>それは難しいわけだ、という話</a:t>
                </a:r>
                <a:endParaRPr kumimoji="1" lang="en-US" altLang="ja-JP" dirty="0" smtClean="0"/>
              </a:p>
              <a:p>
                <a:pPr marL="108000" indent="0">
                  <a:buNone/>
                </a:pPr>
                <a:endParaRPr kumimoji="1" lang="ja-JP"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058400" cy="4737874"/>
              </a:xfrm>
              <a:blipFill rotWithShape="0">
                <a:blip r:embed="rId2"/>
                <a:stretch>
                  <a:fillRect l="-606" t="-1416" r="-1697" b="-10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66926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n-US" altLang="ja-JP">
                        <a:latin typeface="Cambria Math" charset="0"/>
                      </a:rPr>
                      <m:t>−</m:t>
                    </m:r>
                    <m:func>
                      <m:funcPr>
                        <m:ctrlPr>
                          <a:rPr lang="en-US" altLang="ja-JP" i="1">
                            <a:latin typeface="Cambria Math" charset="0"/>
                          </a:rPr>
                        </m:ctrlPr>
                      </m:funcPr>
                      <m:fName>
                        <m:r>
                          <m:rPr>
                            <m:sty m:val="p"/>
                          </m:rPr>
                          <a:rPr lang="en-US" altLang="ja-JP">
                            <a:latin typeface="Cambria Math" charset="0"/>
                          </a:rPr>
                          <m:t>log</m:t>
                        </m:r>
                      </m:fName>
                      <m:e>
                        <m:r>
                          <a:rPr lang="en-US" altLang="ja-JP" i="1">
                            <a:latin typeface="Cambria Math" charset="0"/>
                          </a:rPr>
                          <m:t>(</m:t>
                        </m:r>
                        <m:r>
                          <a:rPr lang="en-US" altLang="ja-JP" i="1">
                            <a:latin typeface="Cambria Math" charset="0"/>
                          </a:rPr>
                          <m:t>𝐷</m:t>
                        </m:r>
                        <m:r>
                          <a:rPr lang="en-US" altLang="ja-JP" i="1">
                            <a:latin typeface="Cambria Math" charset="0"/>
                          </a:rPr>
                          <m:t>)</m:t>
                        </m:r>
                      </m:e>
                    </m:func>
                  </m:oMath>
                </a14:m>
                <a:r>
                  <a:rPr kumimoji="1" lang="ja-JP" altLang="en-US" dirty="0" smtClean="0"/>
                  <a:t>トリックについて</a:t>
                </a:r>
                <a:endParaRPr kumimoji="1" lang="ja-JP" alt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t="-11765" b="-301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383957"/>
                <a:ext cx="10278476" cy="4485137"/>
              </a:xfrm>
            </p:spPr>
            <p:txBody>
              <a:bodyPr>
                <a:normAutofit lnSpcReduction="10000"/>
              </a:bodyPr>
              <a:lstStyle/>
              <a:p>
                <a:r>
                  <a:rPr lang="en-US" altLang="ja-JP" dirty="0" smtClean="0"/>
                  <a:t>G</a:t>
                </a:r>
                <a:r>
                  <a:rPr lang="ja-JP" altLang="en-US" dirty="0" smtClean="0"/>
                  <a:t>の</a:t>
                </a:r>
                <a:r>
                  <a:rPr lang="en-US" altLang="ja-JP" dirty="0" smtClean="0"/>
                  <a:t>loss</a:t>
                </a:r>
                <a:r>
                  <a:rPr lang="ja-JP" altLang="en-US" dirty="0" smtClean="0"/>
                  <a:t>に</a:t>
                </a:r>
                <a14:m>
                  <m:oMath xmlns:m="http://schemas.openxmlformats.org/officeDocument/2006/math">
                    <m:func>
                      <m:funcPr>
                        <m:ctrlPr>
                          <a:rPr lang="en-US" altLang="ja-JP" i="1">
                            <a:latin typeface="Cambria Math" charset="0"/>
                          </a:rPr>
                        </m:ctrlPr>
                      </m:funcPr>
                      <m:fName>
                        <m:r>
                          <m:rPr>
                            <m:sty m:val="p"/>
                          </m:rPr>
                          <a:rPr lang="en-US" altLang="ja-JP">
                            <a:latin typeface="Cambria Math" charset="0"/>
                          </a:rPr>
                          <m:t>log</m:t>
                        </m:r>
                      </m:fName>
                      <m:e>
                        <m:r>
                          <a:rPr lang="en-US" altLang="ja-JP" i="1">
                            <a:latin typeface="Cambria Math" charset="0"/>
                          </a:rPr>
                          <m:t>(1−</m:t>
                        </m:r>
                        <m:r>
                          <a:rPr lang="en-US" altLang="ja-JP" i="1">
                            <a:latin typeface="Cambria Math" charset="0"/>
                          </a:rPr>
                          <m:t>𝐷</m:t>
                        </m:r>
                        <m:r>
                          <a:rPr lang="en-US" altLang="ja-JP" b="0" i="1" smtClean="0">
                            <a:latin typeface="Cambria Math" charset="0"/>
                          </a:rPr>
                          <m:t>(</m:t>
                        </m:r>
                        <m:r>
                          <a:rPr lang="en-US" altLang="ja-JP" b="0" i="1" smtClean="0">
                            <a:latin typeface="Cambria Math" charset="0"/>
                          </a:rPr>
                          <m:t>𝑥</m:t>
                        </m:r>
                        <m:r>
                          <a:rPr lang="en-US" altLang="ja-JP" b="0" i="1" smtClean="0">
                            <a:latin typeface="Cambria Math" charset="0"/>
                          </a:rPr>
                          <m:t>))</m:t>
                        </m:r>
                      </m:e>
                    </m:func>
                  </m:oMath>
                </a14:m>
                <a:r>
                  <a:rPr lang="en-US" altLang="ja-JP" dirty="0"/>
                  <a:t> </a:t>
                </a:r>
                <a:r>
                  <a:rPr lang="ja-JP" altLang="en-US" dirty="0"/>
                  <a:t>では</a:t>
                </a:r>
                <a:r>
                  <a:rPr lang="ja-JP" altLang="en-US" dirty="0" smtClean="0"/>
                  <a:t>なく</a:t>
                </a:r>
                <a14:m>
                  <m:oMath xmlns:m="http://schemas.openxmlformats.org/officeDocument/2006/math">
                    <m:r>
                      <a:rPr lang="en-US" altLang="ja-JP">
                        <a:latin typeface="Cambria Math" charset="0"/>
                      </a:rPr>
                      <m:t>−</m:t>
                    </m:r>
                    <m:func>
                      <m:funcPr>
                        <m:ctrlPr>
                          <a:rPr lang="en-US" altLang="ja-JP" i="1">
                            <a:latin typeface="Cambria Math" charset="0"/>
                          </a:rPr>
                        </m:ctrlPr>
                      </m:funcPr>
                      <m:fName>
                        <m:r>
                          <m:rPr>
                            <m:sty m:val="p"/>
                          </m:rPr>
                          <a:rPr lang="en-US" altLang="ja-JP">
                            <a:latin typeface="Cambria Math" charset="0"/>
                          </a:rPr>
                          <m:t>log</m:t>
                        </m:r>
                      </m:fName>
                      <m:e>
                        <m:r>
                          <a:rPr lang="en-US" altLang="ja-JP" i="1">
                            <a:latin typeface="Cambria Math" charset="0"/>
                          </a:rPr>
                          <m:t>(</m:t>
                        </m:r>
                        <m:r>
                          <a:rPr lang="en-US" altLang="ja-JP" i="1">
                            <a:latin typeface="Cambria Math" charset="0"/>
                          </a:rPr>
                          <m:t>𝐷</m:t>
                        </m:r>
                        <m:r>
                          <a:rPr lang="en-US" altLang="ja-JP" b="0" i="1" smtClean="0">
                            <a:latin typeface="Cambria Math" charset="0"/>
                          </a:rPr>
                          <m:t>(</m:t>
                        </m:r>
                        <m:r>
                          <a:rPr lang="en-US" altLang="ja-JP" b="0" i="1" smtClean="0">
                            <a:latin typeface="Cambria Math" charset="0"/>
                          </a:rPr>
                          <m:t>𝑥</m:t>
                        </m:r>
                        <m:r>
                          <a:rPr lang="en-US" altLang="ja-JP" b="0" i="1" smtClean="0">
                            <a:latin typeface="Cambria Math" charset="0"/>
                          </a:rPr>
                          <m:t>))</m:t>
                        </m:r>
                      </m:e>
                    </m:func>
                  </m:oMath>
                </a14:m>
                <a:r>
                  <a:rPr lang="ja-JP" altLang="en-US" dirty="0" smtClean="0"/>
                  <a:t>を使うトリック</a:t>
                </a:r>
              </a:p>
              <a:p>
                <a:endParaRPr lang="ja-JP" altLang="en-US" dirty="0"/>
              </a:p>
              <a:p>
                <a:r>
                  <a:rPr kumimoji="1" lang="ja-JP" altLang="en-US" dirty="0" smtClean="0"/>
                  <a:t>学習初期は超簡単に</a:t>
                </a:r>
                <a:r>
                  <a:rPr kumimoji="1" lang="en-US" altLang="ja-JP" dirty="0" smtClean="0"/>
                  <a:t>Discriminator</a:t>
                </a:r>
                <a:r>
                  <a:rPr kumimoji="1" lang="ja-JP" altLang="en-US" dirty="0" smtClean="0"/>
                  <a:t>によって分離できてしまうので、</a:t>
                </a:r>
                <a:r>
                  <a:rPr kumimoji="1" lang="en-US" altLang="ja-JP" dirty="0" smtClean="0"/>
                  <a:t/>
                </a:r>
                <a:br>
                  <a:rPr kumimoji="1" lang="en-US" altLang="ja-JP" dirty="0" smtClean="0"/>
                </a:br>
                <a:r>
                  <a:rPr kumimoji="1" lang="ja-JP" altLang="en-US" dirty="0" smtClean="0"/>
                  <a:t>さっき</a:t>
                </a:r>
                <a:r>
                  <a:rPr lang="ja-JP" altLang="en-US" dirty="0" smtClean="0"/>
                  <a:t>述べた</a:t>
                </a:r>
                <a:r>
                  <a:rPr lang="ja-JP" altLang="en-US" dirty="0"/>
                  <a:t>問題から</a:t>
                </a:r>
                <a:r>
                  <a:rPr lang="ja-JP" altLang="en-US" dirty="0" smtClean="0"/>
                  <a:t>、</a:t>
                </a:r>
                <a:r>
                  <a:rPr lang="en-US" altLang="ja-JP" dirty="0" smtClean="0"/>
                  <a:t>log(1-D)</a:t>
                </a:r>
                <a:r>
                  <a:rPr lang="ja-JP" altLang="en-US" dirty="0" smtClean="0"/>
                  <a:t>の</a:t>
                </a:r>
                <a:r>
                  <a:rPr kumimoji="1" lang="ja-JP" altLang="en-US" dirty="0" smtClean="0"/>
                  <a:t>勾配がどんどん小さくなる</a:t>
                </a:r>
                <a:br>
                  <a:rPr kumimoji="1" lang="ja-JP" altLang="en-US" dirty="0" smtClean="0"/>
                </a:br>
                <a:r>
                  <a:rPr kumimoji="1" lang="ja-JP" altLang="en-US" dirty="0" smtClean="0"/>
                  <a:t>（このトリック使わないと学習進まないらしい）</a:t>
                </a:r>
                <a:endParaRPr kumimoji="1" lang="en-US" altLang="ja-JP" dirty="0" smtClean="0"/>
              </a:p>
              <a:p>
                <a:endParaRPr kumimoji="1" lang="ja-JP" altLang="en-US" dirty="0" smtClean="0"/>
              </a:p>
              <a:p>
                <a:r>
                  <a:rPr kumimoji="1" lang="ja-JP" altLang="en-US" dirty="0" smtClean="0"/>
                  <a:t>式的にも、</a:t>
                </a:r>
                <a:r>
                  <a:rPr kumimoji="1" lang="en-US" altLang="ja-JP" dirty="0" smtClean="0"/>
                  <a:t>D(x)</a:t>
                </a:r>
                <a:r>
                  <a:rPr kumimoji="1" lang="ja-JP" altLang="en-US" dirty="0" smtClean="0"/>
                  <a:t>がほぼ</a:t>
                </a:r>
                <a:r>
                  <a:rPr kumimoji="1" lang="en-US" altLang="ja-JP" dirty="0" smtClean="0"/>
                  <a:t>0</a:t>
                </a:r>
                <a:r>
                  <a:rPr kumimoji="1" lang="ja-JP" altLang="en-US" dirty="0" smtClean="0"/>
                  <a:t>だったとき、</a:t>
                </a:r>
                <a:r>
                  <a:rPr kumimoji="1" lang="en-US" altLang="ja-JP" dirty="0" smtClean="0"/>
                  <a:t/>
                </a:r>
                <a:br>
                  <a:rPr kumimoji="1" lang="en-US" altLang="ja-JP" dirty="0" smtClean="0"/>
                </a:br>
                <a14:m>
                  <m:oMath xmlns:m="http://schemas.openxmlformats.org/officeDocument/2006/math">
                    <m:func>
                      <m:funcPr>
                        <m:ctrlPr>
                          <a:rPr lang="en-US" altLang="ja-JP" i="1">
                            <a:latin typeface="Cambria Math" charset="0"/>
                          </a:rPr>
                        </m:ctrlPr>
                      </m:funcPr>
                      <m:fName>
                        <m:r>
                          <a:rPr lang="en-US" altLang="ja-JP" b="0" i="0" smtClean="0">
                            <a:latin typeface="Cambria Math" charset="0"/>
                          </a:rPr>
                          <m:t>𝛻</m:t>
                        </m:r>
                        <m:r>
                          <m:rPr>
                            <m:sty m:val="p"/>
                          </m:rPr>
                          <a:rPr lang="en-US" altLang="ja-JP">
                            <a:latin typeface="Cambria Math" charset="0"/>
                          </a:rPr>
                          <m:t>log</m:t>
                        </m:r>
                      </m:fName>
                      <m:e>
                        <m:r>
                          <a:rPr lang="en-US" altLang="ja-JP" i="1">
                            <a:latin typeface="Cambria Math" charset="0"/>
                          </a:rPr>
                          <m:t>(1−</m:t>
                        </m:r>
                        <m:r>
                          <a:rPr lang="en-US" altLang="ja-JP" i="1">
                            <a:latin typeface="Cambria Math" charset="0"/>
                          </a:rPr>
                          <m:t>𝐷</m:t>
                        </m:r>
                        <m:d>
                          <m:dPr>
                            <m:ctrlPr>
                              <a:rPr lang="en-US" altLang="ja-JP" b="0" i="1" smtClean="0">
                                <a:latin typeface="Cambria Math" charset="0"/>
                              </a:rPr>
                            </m:ctrlPr>
                          </m:dPr>
                          <m:e>
                            <m:r>
                              <a:rPr lang="en-US" altLang="ja-JP" b="0" i="1" smtClean="0">
                                <a:latin typeface="Cambria Math" charset="0"/>
                              </a:rPr>
                              <m:t>𝑥</m:t>
                            </m:r>
                          </m:e>
                        </m:d>
                        <m:r>
                          <a:rPr lang="en-US" altLang="ja-JP" b="0" i="1" smtClean="0">
                            <a:latin typeface="Cambria Math" charset="0"/>
                          </a:rPr>
                          <m:t>)</m:t>
                        </m:r>
                      </m:e>
                    </m:func>
                    <m:r>
                      <a:rPr lang="en-US" altLang="ja-JP" b="0" i="0" smtClean="0">
                        <a:latin typeface="Cambria Math" charset="0"/>
                      </a:rPr>
                      <m:t>=−</m:t>
                    </m:r>
                    <m:f>
                      <m:fPr>
                        <m:ctrlPr>
                          <a:rPr lang="en-US" altLang="ja-JP" b="0" i="1" smtClean="0">
                            <a:latin typeface="Cambria Math" charset="0"/>
                          </a:rPr>
                        </m:ctrlPr>
                      </m:fPr>
                      <m:num>
                        <m:r>
                          <a:rPr lang="en-US" altLang="ja-JP" b="0" i="0" smtClean="0">
                            <a:latin typeface="Cambria Math" charset="0"/>
                          </a:rPr>
                          <m:t>𝛻</m:t>
                        </m:r>
                        <m:r>
                          <a:rPr lang="en-US" altLang="ja-JP" b="0" i="1" smtClean="0">
                            <a:latin typeface="Cambria Math" charset="0"/>
                          </a:rPr>
                          <m:t> </m:t>
                        </m:r>
                        <m:r>
                          <a:rPr lang="en-US" altLang="ja-JP" b="0" i="1" smtClean="0">
                            <a:latin typeface="Cambria Math" charset="0"/>
                          </a:rPr>
                          <m:t>𝐷</m:t>
                        </m:r>
                        <m:r>
                          <a:rPr lang="en-US" altLang="ja-JP" b="0" i="1" smtClean="0">
                            <a:latin typeface="Cambria Math" charset="0"/>
                          </a:rPr>
                          <m:t>(</m:t>
                        </m:r>
                        <m:r>
                          <a:rPr lang="en-US" altLang="ja-JP" b="0" i="1" smtClean="0">
                            <a:latin typeface="Cambria Math" charset="0"/>
                          </a:rPr>
                          <m:t>𝑥</m:t>
                        </m:r>
                        <m:r>
                          <a:rPr lang="en-US" altLang="ja-JP" b="0" i="1" smtClean="0">
                            <a:latin typeface="Cambria Math" charset="0"/>
                          </a:rPr>
                          <m:t>)</m:t>
                        </m:r>
                      </m:num>
                      <m:den>
                        <m:r>
                          <a:rPr lang="en-US" altLang="ja-JP" b="0" i="1" smtClean="0">
                            <a:latin typeface="Cambria Math" charset="0"/>
                          </a:rPr>
                          <m:t>(1 −</m:t>
                        </m:r>
                        <m:r>
                          <a:rPr lang="en-US" altLang="ja-JP" b="0" i="1" smtClean="0">
                            <a:latin typeface="Cambria Math" charset="0"/>
                          </a:rPr>
                          <m:t>𝐷</m:t>
                        </m:r>
                        <m:d>
                          <m:dPr>
                            <m:ctrlPr>
                              <a:rPr lang="en-US" altLang="ja-JP" b="0" i="1" smtClean="0">
                                <a:latin typeface="Cambria Math" charset="0"/>
                              </a:rPr>
                            </m:ctrlPr>
                          </m:dPr>
                          <m:e>
                            <m:r>
                              <a:rPr lang="en-US" altLang="ja-JP" b="0" i="1" smtClean="0">
                                <a:latin typeface="Cambria Math" charset="0"/>
                              </a:rPr>
                              <m:t>𝑥</m:t>
                            </m:r>
                          </m:e>
                        </m:d>
                        <m:r>
                          <a:rPr lang="en-US" altLang="ja-JP" b="0" i="1" smtClean="0">
                            <a:latin typeface="Cambria Math" charset="0"/>
                          </a:rPr>
                          <m:t>)</m:t>
                        </m:r>
                      </m:den>
                    </m:f>
                  </m:oMath>
                </a14:m>
                <a:r>
                  <a:rPr kumimoji="1" lang="en-US" altLang="ja-JP" dirty="0" smtClean="0"/>
                  <a:t> </a:t>
                </a:r>
                <a:r>
                  <a:rPr kumimoji="1" lang="ja-JP" altLang="en-US" dirty="0" smtClean="0"/>
                  <a:t>よりも</a:t>
                </a:r>
                <a:r>
                  <a:rPr kumimoji="1" lang="en-US" altLang="ja-JP" dirty="0" smtClean="0"/>
                  <a:t> </a:t>
                </a:r>
                <a14:m>
                  <m:oMath xmlns:m="http://schemas.openxmlformats.org/officeDocument/2006/math">
                    <m:func>
                      <m:funcPr>
                        <m:ctrlPr>
                          <a:rPr lang="en-US" altLang="ja-JP" i="1">
                            <a:latin typeface="Cambria Math" charset="0"/>
                          </a:rPr>
                        </m:ctrlPr>
                      </m:funcPr>
                      <m:fName>
                        <m:r>
                          <a:rPr lang="en-US" altLang="ja-JP" b="0" i="0" smtClean="0">
                            <a:latin typeface="Cambria Math" charset="0"/>
                          </a:rPr>
                          <m:t>− </m:t>
                        </m:r>
                        <m:r>
                          <a:rPr lang="en-US" altLang="ja-JP">
                            <a:latin typeface="Cambria Math" charset="0"/>
                          </a:rPr>
                          <m:t>𝛻</m:t>
                        </m:r>
                        <m:r>
                          <m:rPr>
                            <m:sty m:val="p"/>
                          </m:rPr>
                          <a:rPr lang="en-US" altLang="ja-JP">
                            <a:latin typeface="Cambria Math" charset="0"/>
                          </a:rPr>
                          <m:t>log</m:t>
                        </m:r>
                      </m:fName>
                      <m:e>
                        <m:r>
                          <a:rPr lang="en-US" altLang="ja-JP" i="1">
                            <a:latin typeface="Cambria Math" charset="0"/>
                          </a:rPr>
                          <m:t>(</m:t>
                        </m:r>
                        <m:r>
                          <a:rPr lang="en-US" altLang="ja-JP" i="1">
                            <a:latin typeface="Cambria Math" charset="0"/>
                          </a:rPr>
                          <m:t>𝐷</m:t>
                        </m:r>
                        <m:d>
                          <m:dPr>
                            <m:ctrlPr>
                              <a:rPr lang="en-US" altLang="ja-JP" i="1">
                                <a:latin typeface="Cambria Math" charset="0"/>
                              </a:rPr>
                            </m:ctrlPr>
                          </m:dPr>
                          <m:e>
                            <m:r>
                              <a:rPr lang="en-US" altLang="ja-JP" i="1">
                                <a:latin typeface="Cambria Math" charset="0"/>
                              </a:rPr>
                              <m:t>𝑥</m:t>
                            </m:r>
                          </m:e>
                        </m:d>
                        <m:r>
                          <a:rPr lang="en-US" altLang="ja-JP" i="1">
                            <a:latin typeface="Cambria Math" charset="0"/>
                          </a:rPr>
                          <m:t>)</m:t>
                        </m:r>
                      </m:e>
                    </m:func>
                    <m:r>
                      <a:rPr lang="en-US" altLang="ja-JP">
                        <a:latin typeface="Cambria Math" charset="0"/>
                      </a:rPr>
                      <m:t>=−</m:t>
                    </m:r>
                    <m:f>
                      <m:fPr>
                        <m:ctrlPr>
                          <a:rPr lang="en-US" altLang="ja-JP" i="1">
                            <a:latin typeface="Cambria Math" charset="0"/>
                          </a:rPr>
                        </m:ctrlPr>
                      </m:fPr>
                      <m:num>
                        <m:r>
                          <a:rPr lang="en-US" altLang="ja-JP">
                            <a:latin typeface="Cambria Math" charset="0"/>
                          </a:rPr>
                          <m:t>𝛻</m:t>
                        </m:r>
                        <m:r>
                          <a:rPr lang="en-US" altLang="ja-JP" i="1">
                            <a:latin typeface="Cambria Math" charset="0"/>
                          </a:rPr>
                          <m:t> </m:t>
                        </m:r>
                        <m:r>
                          <a:rPr lang="en-US" altLang="ja-JP" i="1">
                            <a:latin typeface="Cambria Math" charset="0"/>
                          </a:rPr>
                          <m:t>𝐷</m:t>
                        </m:r>
                        <m:r>
                          <a:rPr lang="en-US" altLang="ja-JP" i="1">
                            <a:latin typeface="Cambria Math" charset="0"/>
                          </a:rPr>
                          <m:t>(</m:t>
                        </m:r>
                        <m:r>
                          <a:rPr lang="en-US" altLang="ja-JP" i="1">
                            <a:latin typeface="Cambria Math" charset="0"/>
                          </a:rPr>
                          <m:t>𝑥</m:t>
                        </m:r>
                        <m:r>
                          <a:rPr lang="en-US" altLang="ja-JP" i="1">
                            <a:latin typeface="Cambria Math" charset="0"/>
                          </a:rPr>
                          <m:t>)</m:t>
                        </m:r>
                      </m:num>
                      <m:den>
                        <m:r>
                          <a:rPr lang="en-US" altLang="ja-JP" i="1">
                            <a:latin typeface="Cambria Math" charset="0"/>
                          </a:rPr>
                          <m:t>𝐷</m:t>
                        </m:r>
                        <m:d>
                          <m:dPr>
                            <m:ctrlPr>
                              <a:rPr lang="en-US" altLang="ja-JP" i="1">
                                <a:latin typeface="Cambria Math" charset="0"/>
                              </a:rPr>
                            </m:ctrlPr>
                          </m:dPr>
                          <m:e>
                            <m:r>
                              <a:rPr lang="en-US" altLang="ja-JP" i="1">
                                <a:latin typeface="Cambria Math" charset="0"/>
                              </a:rPr>
                              <m:t>𝑥</m:t>
                            </m:r>
                          </m:e>
                        </m:d>
                      </m:den>
                    </m:f>
                  </m:oMath>
                </a14:m>
                <a:r>
                  <a:rPr kumimoji="1" lang="en-US" altLang="ja-JP" dirty="0" smtClean="0"/>
                  <a:t> </a:t>
                </a:r>
                <a:r>
                  <a:rPr kumimoji="1" lang="ja-JP" altLang="en-US" dirty="0" smtClean="0"/>
                  <a:t>のほうが大きそう</a:t>
                </a:r>
                <a:endParaRPr kumimoji="1" lang="en-US" altLang="ja-JP" dirty="0" smtClean="0"/>
              </a:p>
              <a:p>
                <a:pPr marL="108000" indent="0">
                  <a:buNone/>
                </a:pPr>
                <a:endParaRPr kumimoji="1" lang="ja-JP" altLang="en-US" dirty="0" smtClean="0"/>
              </a:p>
              <a:p>
                <a:r>
                  <a:rPr kumimoji="1" lang="ja-JP" altLang="en-US" dirty="0" smtClean="0"/>
                  <a:t>これって何を最小化してることになるの？</a:t>
                </a:r>
                <a:endParaRPr kumimoji="1" lang="ja-JP"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278476" cy="4485137"/>
              </a:xfrm>
              <a:blipFill rotWithShape="0">
                <a:blip r:embed="rId3"/>
                <a:stretch>
                  <a:fillRect l="-593" t="-3261" r="-15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8549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n-US" altLang="ja-JP">
                        <a:latin typeface="Cambria Math" charset="0"/>
                      </a:rPr>
                      <m:t>−</m:t>
                    </m:r>
                    <m:func>
                      <m:funcPr>
                        <m:ctrlPr>
                          <a:rPr lang="en-US" altLang="ja-JP" i="1">
                            <a:latin typeface="Cambria Math" charset="0"/>
                          </a:rPr>
                        </m:ctrlPr>
                      </m:funcPr>
                      <m:fName>
                        <m:r>
                          <m:rPr>
                            <m:sty m:val="p"/>
                          </m:rPr>
                          <a:rPr lang="en-US" altLang="ja-JP">
                            <a:latin typeface="Cambria Math" charset="0"/>
                          </a:rPr>
                          <m:t>log</m:t>
                        </m:r>
                      </m:fName>
                      <m:e>
                        <m:r>
                          <a:rPr lang="en-US" altLang="ja-JP" i="1">
                            <a:latin typeface="Cambria Math" charset="0"/>
                          </a:rPr>
                          <m:t>(</m:t>
                        </m:r>
                        <m:r>
                          <a:rPr lang="en-US" altLang="ja-JP" i="1">
                            <a:latin typeface="Cambria Math" charset="0"/>
                          </a:rPr>
                          <m:t>𝐷</m:t>
                        </m:r>
                        <m:r>
                          <a:rPr lang="en-US" altLang="ja-JP" i="1">
                            <a:latin typeface="Cambria Math" charset="0"/>
                          </a:rPr>
                          <m:t>)</m:t>
                        </m:r>
                      </m:e>
                    </m:func>
                  </m:oMath>
                </a14:m>
                <a:r>
                  <a:rPr lang="ja-JP" altLang="en-US" dirty="0"/>
                  <a:t>トリックについて</a:t>
                </a:r>
                <a:endParaRPr kumimoji="1" lang="ja-JP" alt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t="-11765" b="-301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383957"/>
                <a:ext cx="10058400" cy="5016843"/>
              </a:xfrm>
            </p:spPr>
            <p:txBody>
              <a:bodyPr>
                <a:normAutofit fontScale="77500" lnSpcReduction="20000"/>
              </a:bodyPr>
              <a:lstStyle/>
              <a:p>
                <a:pPr marL="108000" indent="0">
                  <a:buNone/>
                </a:pPr>
                <a:r>
                  <a:rPr kumimoji="1" lang="ja-JP" altLang="en-US" b="1" dirty="0" smtClean="0">
                    <a:latin typeface="Cambria Math" charset="0"/>
                  </a:rPr>
                  <a:t>実は、、</a:t>
                </a:r>
                <a:endParaRPr kumimoji="1" lang="en-US" altLang="ja-JP" b="1" dirty="0" smtClean="0">
                  <a:latin typeface="Cambria Math" charset="0"/>
                </a:endParaRPr>
              </a:p>
              <a:p>
                <a:pPr marL="108000" indent="0">
                  <a:buNone/>
                </a:pPr>
                <a14:m>
                  <m:oMath xmlns:m="http://schemas.openxmlformats.org/officeDocument/2006/math">
                    <m:sSub>
                      <m:sSubPr>
                        <m:ctrlPr>
                          <a:rPr kumimoji="1" lang="en-US" altLang="ja-JP" b="0" i="1" smtClean="0">
                            <a:latin typeface="Cambria Math" charset="0"/>
                          </a:rPr>
                        </m:ctrlPr>
                      </m:sSubPr>
                      <m:e>
                        <m:r>
                          <a:rPr kumimoji="1" lang="en-US" altLang="ja-JP" b="0" i="1" smtClean="0">
                            <a:latin typeface="Cambria Math" charset="0"/>
                          </a:rPr>
                          <m:t>𝔼</m:t>
                        </m:r>
                      </m:e>
                      <m:sub>
                        <m:r>
                          <a:rPr kumimoji="1" lang="en-US" altLang="ja-JP" b="0" i="1" smtClean="0">
                            <a:latin typeface="Cambria Math" charset="0"/>
                          </a:rPr>
                          <m:t>𝑧</m:t>
                        </m:r>
                        <m:r>
                          <a:rPr kumimoji="1" lang="en-US" altLang="ja-JP" b="0" i="1" smtClean="0">
                            <a:latin typeface="Cambria Math" charset="0"/>
                          </a:rPr>
                          <m:t>~</m:t>
                        </m:r>
                        <m:r>
                          <a:rPr kumimoji="1" lang="en-US" altLang="ja-JP" b="0" i="1" smtClean="0">
                            <a:latin typeface="Cambria Math" charset="0"/>
                          </a:rPr>
                          <m:t>𝑝</m:t>
                        </m:r>
                        <m:d>
                          <m:dPr>
                            <m:ctrlPr>
                              <a:rPr kumimoji="1" lang="en-US" altLang="ja-JP" b="0" i="1" smtClean="0">
                                <a:latin typeface="Cambria Math" charset="0"/>
                              </a:rPr>
                            </m:ctrlPr>
                          </m:dPr>
                          <m:e>
                            <m:r>
                              <a:rPr kumimoji="1" lang="en-US" altLang="ja-JP" b="0" i="1" smtClean="0">
                                <a:latin typeface="Cambria Math" charset="0"/>
                              </a:rPr>
                              <m:t>𝑧</m:t>
                            </m:r>
                          </m:e>
                        </m:d>
                      </m:sub>
                    </m:sSub>
                    <m:d>
                      <m:dPr>
                        <m:begChr m:val="["/>
                        <m:endChr m:val="]"/>
                        <m:ctrlPr>
                          <a:rPr kumimoji="1" lang="en-US" altLang="ja-JP" b="0" i="1" smtClean="0">
                            <a:latin typeface="Cambria Math" charset="0"/>
                          </a:rPr>
                        </m:ctrlPr>
                      </m:dPr>
                      <m:e>
                        <m:r>
                          <a:rPr kumimoji="1" lang="en-US" altLang="ja-JP" b="0" i="1" smtClean="0">
                            <a:latin typeface="Cambria Math" charset="0"/>
                          </a:rPr>
                          <m:t>−</m:t>
                        </m:r>
                        <m:sSub>
                          <m:sSubPr>
                            <m:ctrlPr>
                              <a:rPr kumimoji="1" lang="en-US" altLang="ja-JP" b="0" i="1" smtClean="0">
                                <a:latin typeface="Cambria Math" charset="0"/>
                              </a:rPr>
                            </m:ctrlPr>
                          </m:sSubPr>
                          <m:e>
                            <m:r>
                              <a:rPr kumimoji="1" lang="en-US" altLang="ja-JP" b="0" i="0" smtClean="0">
                                <a:latin typeface="Cambria Math" charset="0"/>
                              </a:rPr>
                              <m:t>𝛻</m:t>
                            </m:r>
                          </m:e>
                          <m:sub>
                            <m:r>
                              <a:rPr kumimoji="1" lang="en-US" altLang="ja-JP" b="0" i="1" smtClean="0">
                                <a:latin typeface="Cambria Math" charset="0"/>
                              </a:rPr>
                              <m:t>𝜃</m:t>
                            </m:r>
                          </m:sub>
                        </m:sSub>
                        <m:func>
                          <m:funcPr>
                            <m:ctrlPr>
                              <a:rPr kumimoji="1" lang="en-US" altLang="ja-JP" b="0" i="1" smtClean="0">
                                <a:latin typeface="Cambria Math" charset="0"/>
                              </a:rPr>
                            </m:ctrlPr>
                          </m:funcPr>
                          <m:fName>
                            <m:r>
                              <m:rPr>
                                <m:sty m:val="p"/>
                              </m:rPr>
                              <a:rPr kumimoji="1" lang="en-US" altLang="ja-JP" b="0" i="0" smtClean="0">
                                <a:latin typeface="Cambria Math" charset="0"/>
                              </a:rPr>
                              <m:t>log</m:t>
                            </m:r>
                          </m:fName>
                          <m:e>
                            <m:sSup>
                              <m:sSupPr>
                                <m:ctrlPr>
                                  <a:rPr kumimoji="1" lang="en-US" altLang="ja-JP" b="0" i="1" smtClean="0">
                                    <a:latin typeface="Cambria Math" charset="0"/>
                                  </a:rPr>
                                </m:ctrlPr>
                              </m:sSupPr>
                              <m:e>
                                <m:r>
                                  <a:rPr kumimoji="1" lang="en-US" altLang="ja-JP" b="0" i="1" smtClean="0">
                                    <a:latin typeface="Cambria Math" charset="0"/>
                                  </a:rPr>
                                  <m:t>𝐷</m:t>
                                </m:r>
                              </m:e>
                              <m:sup>
                                <m:r>
                                  <a:rPr kumimoji="1" lang="en-US" altLang="ja-JP" b="0" i="1" smtClean="0">
                                    <a:latin typeface="Cambria Math" charset="0"/>
                                  </a:rPr>
                                  <m:t>∗</m:t>
                                </m:r>
                              </m:sup>
                            </m:sSup>
                          </m:e>
                        </m:func>
                        <m:d>
                          <m:dPr>
                            <m:ctrlPr>
                              <a:rPr kumimoji="1" lang="en-US" altLang="ja-JP" b="0" i="1" smtClean="0">
                                <a:latin typeface="Cambria Math" charset="0"/>
                              </a:rPr>
                            </m:ctrlPr>
                          </m:dPr>
                          <m:e>
                            <m:sSub>
                              <m:sSubPr>
                                <m:ctrlPr>
                                  <a:rPr kumimoji="1" lang="en-US" altLang="ja-JP" b="0" i="1" smtClean="0">
                                    <a:latin typeface="Cambria Math" charset="0"/>
                                  </a:rPr>
                                </m:ctrlPr>
                              </m:sSubPr>
                              <m:e>
                                <m:r>
                                  <a:rPr kumimoji="1" lang="en-US" altLang="ja-JP" b="0" i="1" smtClean="0">
                                    <a:latin typeface="Cambria Math" charset="0"/>
                                  </a:rPr>
                                  <m:t>𝑔</m:t>
                                </m:r>
                              </m:e>
                              <m:sub>
                                <m:r>
                                  <a:rPr kumimoji="1" lang="en-US" altLang="ja-JP" b="0" i="1" smtClean="0">
                                    <a:latin typeface="Cambria Math" charset="0"/>
                                  </a:rPr>
                                  <m:t>𝜃</m:t>
                                </m:r>
                              </m:sub>
                            </m:sSub>
                            <m:d>
                              <m:dPr>
                                <m:ctrlPr>
                                  <a:rPr kumimoji="1" lang="en-US" altLang="ja-JP" b="0" i="1" smtClean="0">
                                    <a:latin typeface="Cambria Math" charset="0"/>
                                  </a:rPr>
                                </m:ctrlPr>
                              </m:dPr>
                              <m:e>
                                <m:r>
                                  <a:rPr kumimoji="1" lang="en-US" altLang="ja-JP" b="0" i="1" smtClean="0">
                                    <a:latin typeface="Cambria Math" charset="0"/>
                                  </a:rPr>
                                  <m:t>𝑧</m:t>
                                </m:r>
                              </m:e>
                            </m:d>
                          </m:e>
                        </m:d>
                        <m:sSub>
                          <m:sSubPr>
                            <m:ctrlPr>
                              <a:rPr kumimoji="1" lang="en-US" altLang="ja-JP" b="0" i="1" smtClean="0">
                                <a:latin typeface="Cambria Math" charset="0"/>
                              </a:rPr>
                            </m:ctrlPr>
                          </m:sSubPr>
                          <m:e>
                            <m:d>
                              <m:dPr>
                                <m:begChr m:val=""/>
                                <m:endChr m:val="|"/>
                                <m:ctrlPr>
                                  <a:rPr kumimoji="1" lang="en-US" altLang="ja-JP" b="0" i="1" smtClean="0">
                                    <a:latin typeface="Cambria Math" charset="0"/>
                                  </a:rPr>
                                </m:ctrlPr>
                              </m:dPr>
                              <m:e>
                                <m:r>
                                  <a:rPr kumimoji="1" lang="en-US" altLang="ja-JP" b="0" i="1" smtClean="0">
                                    <a:latin typeface="Cambria Math" charset="0"/>
                                  </a:rPr>
                                  <m:t>​</m:t>
                                </m:r>
                              </m:e>
                            </m:d>
                          </m:e>
                          <m:sub>
                            <m:r>
                              <a:rPr kumimoji="1" lang="en-US" altLang="ja-JP" b="0" i="1" smtClean="0">
                                <a:latin typeface="Cambria Math" charset="0"/>
                              </a:rPr>
                              <m:t>𝜃</m:t>
                            </m:r>
                            <m:r>
                              <a:rPr kumimoji="1" lang="en-US" altLang="ja-JP" b="0" i="1" smtClean="0">
                                <a:latin typeface="Cambria Math" charset="0"/>
                              </a:rPr>
                              <m:t>=</m:t>
                            </m:r>
                            <m:sSub>
                              <m:sSubPr>
                                <m:ctrlPr>
                                  <a:rPr kumimoji="1" lang="en-US" altLang="ja-JP" b="0" i="1" smtClean="0">
                                    <a:latin typeface="Cambria Math" charset="0"/>
                                  </a:rPr>
                                </m:ctrlPr>
                              </m:sSubPr>
                              <m:e>
                                <m:r>
                                  <a:rPr kumimoji="1" lang="en-US" altLang="ja-JP" b="0" i="1" smtClean="0">
                                    <a:latin typeface="Cambria Math" charset="0"/>
                                  </a:rPr>
                                  <m:t>𝜃</m:t>
                                </m:r>
                              </m:e>
                              <m:sub>
                                <m:r>
                                  <a:rPr kumimoji="1" lang="en-US" altLang="ja-JP" b="0" i="1" smtClean="0">
                                    <a:latin typeface="Cambria Math" charset="0"/>
                                  </a:rPr>
                                  <m:t>0</m:t>
                                </m:r>
                              </m:sub>
                            </m:sSub>
                          </m:sub>
                        </m:sSub>
                      </m:e>
                    </m:d>
                  </m:oMath>
                </a14:m>
                <a:r>
                  <a:rPr kumimoji="1" lang="en-US" altLang="ja-JP" b="0" i="1" dirty="0" smtClean="0">
                    <a:latin typeface="Cambria Math" charset="0"/>
                  </a:rPr>
                  <a:t> </a:t>
                </a:r>
              </a:p>
              <a:p>
                <a:pPr marL="108000" indent="0">
                  <a:buNone/>
                </a:pPr>
                <a:r>
                  <a:rPr kumimoji="1" lang="en-US" altLang="ja-JP" b="0" dirty="0" smtClean="0"/>
                  <a:t>     </a:t>
                </a:r>
                <a14:m>
                  <m:oMath xmlns:m="http://schemas.openxmlformats.org/officeDocument/2006/math">
                    <m:r>
                      <a:rPr kumimoji="1" lang="en-US" altLang="ja-JP" b="0" i="0" smtClean="0">
                        <a:latin typeface="Cambria Math" charset="0"/>
                      </a:rPr>
                      <m:t>=</m:t>
                    </m:r>
                    <m:sSub>
                      <m:sSubPr>
                        <m:ctrlPr>
                          <a:rPr kumimoji="1" lang="en-US" altLang="ja-JP" b="0" i="1" smtClean="0">
                            <a:latin typeface="Cambria Math" charset="0"/>
                          </a:rPr>
                        </m:ctrlPr>
                      </m:sSubPr>
                      <m:e>
                        <m:r>
                          <a:rPr kumimoji="1" lang="en-US" altLang="ja-JP" b="0" i="0" smtClean="0">
                            <a:latin typeface="Cambria Math" charset="0"/>
                          </a:rPr>
                          <m:t>𝛻</m:t>
                        </m:r>
                      </m:e>
                      <m:sub>
                        <m:r>
                          <a:rPr kumimoji="1" lang="en-US" altLang="ja-JP" b="0" i="1" smtClean="0">
                            <a:latin typeface="Cambria Math" charset="0"/>
                          </a:rPr>
                          <m:t>𝜃</m:t>
                        </m:r>
                      </m:sub>
                    </m:sSub>
                    <m:r>
                      <a:rPr kumimoji="1" lang="en-US" altLang="ja-JP" b="0" i="1" smtClean="0">
                        <a:latin typeface="Cambria Math" charset="0"/>
                      </a:rPr>
                      <m:t> [ </m:t>
                    </m:r>
                    <m:r>
                      <a:rPr kumimoji="1" lang="en-US" altLang="ja-JP" b="0" i="1" smtClean="0">
                        <a:latin typeface="Cambria Math" charset="0"/>
                      </a:rPr>
                      <m:t>𝐾𝐿</m:t>
                    </m:r>
                    <m:r>
                      <a:rPr kumimoji="1" lang="en-US" altLang="ja-JP" b="0" i="1" smtClean="0">
                        <a:latin typeface="Cambria Math" charset="0"/>
                      </a:rPr>
                      <m:t> (</m:t>
                    </m:r>
                    <m:sSub>
                      <m:sSubPr>
                        <m:ctrlPr>
                          <a:rPr kumimoji="1" lang="en-US" altLang="ja-JP" b="0" i="1" smtClean="0">
                            <a:latin typeface="Cambria Math" charset="0"/>
                          </a:rPr>
                        </m:ctrlPr>
                      </m:sSubPr>
                      <m:e>
                        <m:r>
                          <a:rPr kumimoji="1" lang="en-US" altLang="ja-JP" b="0" i="1" smtClean="0">
                            <a:latin typeface="Cambria Math" charset="0"/>
                          </a:rPr>
                          <m:t>𝑃</m:t>
                        </m:r>
                      </m:e>
                      <m:sub>
                        <m:sSub>
                          <m:sSubPr>
                            <m:ctrlPr>
                              <a:rPr kumimoji="1" lang="en-US" altLang="ja-JP" b="0" i="1" smtClean="0">
                                <a:latin typeface="Cambria Math" charset="0"/>
                              </a:rPr>
                            </m:ctrlPr>
                          </m:sSubPr>
                          <m:e>
                            <m:r>
                              <a:rPr kumimoji="1" lang="en-US" altLang="ja-JP" b="0" i="1" smtClean="0">
                                <a:latin typeface="Cambria Math" charset="0"/>
                              </a:rPr>
                              <m:t>𝑔</m:t>
                            </m:r>
                          </m:e>
                          <m:sub>
                            <m:r>
                              <a:rPr kumimoji="1" lang="en-US" altLang="ja-JP" b="0" i="1" smtClean="0">
                                <a:latin typeface="Cambria Math" charset="0"/>
                              </a:rPr>
                              <m:t>𝜃</m:t>
                            </m:r>
                          </m:sub>
                        </m:sSub>
                      </m:sub>
                    </m:sSub>
                    <m:r>
                      <a:rPr kumimoji="1" lang="en-US" altLang="ja-JP" b="0" i="1" smtClean="0">
                        <a:latin typeface="Cambria Math" charset="0"/>
                      </a:rPr>
                      <m:t>|</m:t>
                    </m:r>
                    <m:d>
                      <m:dPr>
                        <m:begChr m:val="|"/>
                        <m:ctrlPr>
                          <a:rPr kumimoji="1" lang="en-US" altLang="ja-JP" b="0" i="1" smtClean="0">
                            <a:latin typeface="Cambria Math" charset="0"/>
                          </a:rPr>
                        </m:ctrlPr>
                      </m:dPr>
                      <m:e>
                        <m:sSub>
                          <m:sSubPr>
                            <m:ctrlPr>
                              <a:rPr kumimoji="1" lang="en-US" altLang="ja-JP" b="0" i="1" smtClean="0">
                                <a:latin typeface="Cambria Math" charset="0"/>
                              </a:rPr>
                            </m:ctrlPr>
                          </m:sSubPr>
                          <m:e>
                            <m:r>
                              <a:rPr kumimoji="1" lang="en-US" altLang="ja-JP" b="0" i="1" smtClean="0">
                                <a:latin typeface="Cambria Math" charset="0"/>
                              </a:rPr>
                              <m:t>𝑃</m:t>
                            </m:r>
                          </m:e>
                          <m:sub>
                            <m:r>
                              <a:rPr kumimoji="1" lang="en-US" altLang="ja-JP" b="0" i="1" smtClean="0">
                                <a:latin typeface="Cambria Math" charset="0"/>
                              </a:rPr>
                              <m:t>𝑟</m:t>
                            </m:r>
                          </m:sub>
                        </m:sSub>
                      </m:e>
                    </m:d>
                    <m:r>
                      <a:rPr kumimoji="1" lang="en-US" altLang="ja-JP" b="0" i="1" smtClean="0">
                        <a:latin typeface="Cambria Math" charset="0"/>
                      </a:rPr>
                      <m:t>−2 </m:t>
                    </m:r>
                    <m:r>
                      <a:rPr kumimoji="1" lang="en-US" altLang="ja-JP" b="0" i="1" smtClean="0">
                        <a:latin typeface="Cambria Math" charset="0"/>
                      </a:rPr>
                      <m:t>𝐽𝑆𝐷</m:t>
                    </m:r>
                    <m:r>
                      <a:rPr kumimoji="1" lang="en-US" altLang="ja-JP" b="0" i="1" smtClean="0">
                        <a:latin typeface="Cambria Math" charset="0"/>
                      </a:rPr>
                      <m:t> (</m:t>
                    </m:r>
                    <m:sSub>
                      <m:sSubPr>
                        <m:ctrlPr>
                          <a:rPr kumimoji="1" lang="en-US" altLang="ja-JP" b="0" i="1" smtClean="0">
                            <a:latin typeface="Cambria Math" charset="0"/>
                          </a:rPr>
                        </m:ctrlPr>
                      </m:sSubPr>
                      <m:e>
                        <m:r>
                          <a:rPr kumimoji="1" lang="en-US" altLang="ja-JP" b="0" i="1" smtClean="0">
                            <a:latin typeface="Cambria Math" charset="0"/>
                          </a:rPr>
                          <m:t>𝑃</m:t>
                        </m:r>
                      </m:e>
                      <m:sub>
                        <m:sSub>
                          <m:sSubPr>
                            <m:ctrlPr>
                              <a:rPr kumimoji="1" lang="en-US" altLang="ja-JP" b="0" i="1" smtClean="0">
                                <a:latin typeface="Cambria Math" charset="0"/>
                              </a:rPr>
                            </m:ctrlPr>
                          </m:sSubPr>
                          <m:e>
                            <m:r>
                              <a:rPr kumimoji="1" lang="en-US" altLang="ja-JP" b="0" i="1" smtClean="0">
                                <a:latin typeface="Cambria Math" charset="0"/>
                              </a:rPr>
                              <m:t>𝑔</m:t>
                            </m:r>
                          </m:e>
                          <m:sub>
                            <m:r>
                              <a:rPr kumimoji="1" lang="en-US" altLang="ja-JP" b="0" i="1" smtClean="0">
                                <a:latin typeface="Cambria Math" charset="0"/>
                              </a:rPr>
                              <m:t>𝜃</m:t>
                            </m:r>
                          </m:sub>
                        </m:sSub>
                      </m:sub>
                    </m:sSub>
                    <m:sSub>
                      <m:sSubPr>
                        <m:ctrlPr>
                          <a:rPr kumimoji="1" lang="en-US" altLang="ja-JP" b="0" i="1" smtClean="0">
                            <a:latin typeface="Cambria Math" charset="0"/>
                          </a:rPr>
                        </m:ctrlPr>
                      </m:sSubPr>
                      <m:e>
                        <m:d>
                          <m:dPr>
                            <m:begChr m:val="|"/>
                            <m:endChr m:val="|"/>
                            <m:ctrlPr>
                              <a:rPr kumimoji="1" lang="en-US" altLang="ja-JP" b="0" i="1" smtClean="0">
                                <a:latin typeface="Cambria Math" charset="0"/>
                              </a:rPr>
                            </m:ctrlPr>
                          </m:dPr>
                          <m:e>
                            <m:d>
                              <m:dPr>
                                <m:begChr m:val="|"/>
                                <m:ctrlPr>
                                  <a:rPr kumimoji="1" lang="en-US" altLang="ja-JP" b="0" i="1" smtClean="0">
                                    <a:latin typeface="Cambria Math" charset="0"/>
                                  </a:rPr>
                                </m:ctrlPr>
                              </m:dPr>
                              <m:e>
                                <m:sSub>
                                  <m:sSubPr>
                                    <m:ctrlPr>
                                      <a:rPr kumimoji="1" lang="en-US" altLang="ja-JP" b="0" i="1" smtClean="0">
                                        <a:latin typeface="Cambria Math" charset="0"/>
                                      </a:rPr>
                                    </m:ctrlPr>
                                  </m:sSubPr>
                                  <m:e>
                                    <m:r>
                                      <a:rPr kumimoji="1" lang="en-US" altLang="ja-JP" b="0" i="1" smtClean="0">
                                        <a:latin typeface="Cambria Math" charset="0"/>
                                      </a:rPr>
                                      <m:t>𝑃</m:t>
                                    </m:r>
                                  </m:e>
                                  <m:sub>
                                    <m:r>
                                      <a:rPr kumimoji="1" lang="en-US" altLang="ja-JP" b="0" i="1" smtClean="0">
                                        <a:latin typeface="Cambria Math" charset="0"/>
                                      </a:rPr>
                                      <m:t>𝑟</m:t>
                                    </m:r>
                                  </m:sub>
                                </m:sSub>
                              </m:e>
                            </m:d>
                          </m:e>
                        </m:d>
                      </m:e>
                      <m:sub>
                        <m:r>
                          <a:rPr kumimoji="1" lang="en-US" altLang="ja-JP" b="0" i="1" smtClean="0">
                            <a:latin typeface="Cambria Math" charset="0"/>
                          </a:rPr>
                          <m:t>𝜃</m:t>
                        </m:r>
                        <m:r>
                          <a:rPr kumimoji="1" lang="en-US" altLang="ja-JP" b="0" i="1" smtClean="0">
                            <a:latin typeface="Cambria Math" charset="0"/>
                          </a:rPr>
                          <m:t>=</m:t>
                        </m:r>
                        <m:sSub>
                          <m:sSubPr>
                            <m:ctrlPr>
                              <a:rPr kumimoji="1" lang="en-US" altLang="ja-JP" b="0" i="1" smtClean="0">
                                <a:latin typeface="Cambria Math" charset="0"/>
                              </a:rPr>
                            </m:ctrlPr>
                          </m:sSubPr>
                          <m:e>
                            <m:r>
                              <a:rPr kumimoji="1" lang="en-US" altLang="ja-JP" b="0" i="1" smtClean="0">
                                <a:latin typeface="Cambria Math" charset="0"/>
                              </a:rPr>
                              <m:t>𝜃</m:t>
                            </m:r>
                          </m:e>
                          <m:sub>
                            <m:r>
                              <a:rPr kumimoji="1" lang="en-US" altLang="ja-JP" b="0" i="1" smtClean="0">
                                <a:latin typeface="Cambria Math" charset="0"/>
                              </a:rPr>
                              <m:t>0</m:t>
                            </m:r>
                          </m:sub>
                        </m:sSub>
                      </m:sub>
                    </m:sSub>
                    <m:r>
                      <a:rPr kumimoji="1" lang="en-US" altLang="ja-JP" b="0" i="1" smtClean="0">
                        <a:latin typeface="Cambria Math" charset="0"/>
                      </a:rPr>
                      <m:t>] </m:t>
                    </m:r>
                  </m:oMath>
                </a14:m>
                <a:endParaRPr kumimoji="1" lang="en-US" altLang="ja-JP" dirty="0" smtClean="0"/>
              </a:p>
              <a:p>
                <a:pPr marL="108000" indent="0">
                  <a:buNone/>
                </a:pPr>
                <a:endParaRPr kumimoji="1" lang="en-US" altLang="ja-JP" dirty="0" smtClean="0"/>
              </a:p>
              <a:p>
                <a:r>
                  <a:rPr lang="en-US" altLang="ja-JP" dirty="0" smtClean="0"/>
                  <a:t>JSD</a:t>
                </a:r>
                <a:r>
                  <a:rPr lang="ja-JP" altLang="en-US" dirty="0" smtClean="0"/>
                  <a:t>の符号直感と逆じゃん。。</a:t>
                </a:r>
                <a:endParaRPr kumimoji="1" lang="ja-JP" altLang="en-US" dirty="0" smtClean="0"/>
              </a:p>
              <a:p>
                <a:r>
                  <a:rPr lang="ja-JP" altLang="en-US" dirty="0" smtClean="0"/>
                  <a:t>もう一つは</a:t>
                </a:r>
                <a:r>
                  <a:rPr lang="en-US" altLang="ja-JP" dirty="0" smtClean="0"/>
                  <a:t>Maximum Likelihood</a:t>
                </a:r>
                <a:r>
                  <a:rPr lang="ja-JP" altLang="en-US" dirty="0" smtClean="0"/>
                  <a:t>のときと逆の</a:t>
                </a:r>
                <a:r>
                  <a:rPr lang="en-US" altLang="ja-JP" dirty="0" smtClean="0"/>
                  <a:t>KL!!</a:t>
                </a:r>
                <a:r>
                  <a:rPr kumimoji="1" lang="en-US" altLang="ja-JP" dirty="0" smtClean="0"/>
                  <a:t> </a:t>
                </a:r>
                <a:endParaRPr lang="ja-JP" altLang="en-US" dirty="0"/>
              </a:p>
              <a:p>
                <a:pPr lvl="1"/>
                <a:r>
                  <a:rPr lang="en-US" altLang="ja-JP" dirty="0" smtClean="0"/>
                  <a:t>Fake looking -&gt; high cost</a:t>
                </a:r>
              </a:p>
              <a:p>
                <a:pPr lvl="1"/>
                <a:r>
                  <a:rPr lang="en-US" altLang="ja-JP" dirty="0" smtClean="0"/>
                  <a:t>Mode drop -&gt; low cost</a:t>
                </a:r>
              </a:p>
              <a:p>
                <a:pPr marL="108000" indent="0">
                  <a:buNone/>
                </a:pPr>
                <a:r>
                  <a:rPr lang="ja-JP" altLang="en-US" dirty="0" smtClean="0"/>
                  <a:t>→</a:t>
                </a:r>
                <a:r>
                  <a:rPr lang="en-US" altLang="ja-JP" dirty="0" smtClean="0"/>
                  <a:t> </a:t>
                </a:r>
                <a:r>
                  <a:rPr lang="ja-JP" altLang="en-US" dirty="0" smtClean="0"/>
                  <a:t>クオリティは良くなる方向に動くが、</a:t>
                </a:r>
                <a:r>
                  <a:rPr lang="en-US" altLang="ja-JP" dirty="0" smtClean="0"/>
                  <a:t>mode drop</a:t>
                </a:r>
                <a:r>
                  <a:rPr lang="ja-JP" altLang="en-US" dirty="0" smtClean="0"/>
                  <a:t>に対して</a:t>
                </a:r>
                <a:r>
                  <a:rPr lang="en-US" altLang="ja-JP" dirty="0" smtClean="0"/>
                  <a:t>loss</a:t>
                </a:r>
                <a:r>
                  <a:rPr lang="ja-JP" altLang="en-US" dirty="0" smtClean="0"/>
                  <a:t>が働かない</a:t>
                </a:r>
                <a:endParaRPr lang="en-US" altLang="ja-JP" dirty="0" smtClean="0"/>
              </a:p>
              <a:p>
                <a:pPr marL="108000" indent="0">
                  <a:buNone/>
                </a:pPr>
                <a:r>
                  <a:rPr lang="ja-JP" altLang="en-US" dirty="0" smtClean="0"/>
                  <a:t>→</a:t>
                </a:r>
                <a:r>
                  <a:rPr lang="en-US" altLang="ja-JP" dirty="0" smtClean="0"/>
                  <a:t> practice</a:t>
                </a:r>
                <a:r>
                  <a:rPr lang="ja-JP" altLang="en-US" dirty="0" smtClean="0"/>
                  <a:t>に合うね！</a:t>
                </a:r>
                <a:endParaRPr lang="en-US" altLang="ja-JP" dirty="0" smtClean="0"/>
              </a:p>
              <a:p>
                <a:pPr marL="108000" indent="0">
                  <a:buNone/>
                </a:pPr>
                <a:endParaRPr lang="en-US" altLang="ja-JP" dirty="0"/>
              </a:p>
              <a:p>
                <a:pPr marL="108000" indent="0">
                  <a:buNone/>
                </a:pPr>
                <a:r>
                  <a:rPr lang="ja-JP" altLang="en-US" dirty="0" smtClean="0"/>
                  <a:t>また計算していくと、この勾配の分散は学習が進むに連れて発散することがわかった</a:t>
                </a:r>
              </a:p>
              <a:p>
                <a:pPr marL="108000" indent="0">
                  <a:buNone/>
                </a:pPr>
                <a:r>
                  <a:rPr lang="ja-JP" altLang="en-US" sz="2800" b="1" dirty="0" smtClean="0"/>
                  <a:t>→</a:t>
                </a:r>
                <a:r>
                  <a:rPr lang="en-US" altLang="ja-JP" sz="2800" b="1" dirty="0" smtClean="0"/>
                  <a:t> </a:t>
                </a:r>
                <a:r>
                  <a:rPr lang="ja-JP" altLang="en-US" sz="2800" b="1" dirty="0" smtClean="0"/>
                  <a:t>勾配法が不安定に！</a:t>
                </a:r>
                <a:endParaRPr lang="en-US" altLang="ja-JP" sz="2800" b="1" dirty="0" smtClean="0"/>
              </a:p>
              <a:p>
                <a:pPr marL="108000" indent="0">
                  <a:buNone/>
                </a:pPr>
                <a:endParaRPr lang="en-US" altLang="ja-JP" dirty="0"/>
              </a:p>
              <a:p>
                <a:pPr marL="108000" indent="0">
                  <a:buNone/>
                </a:pPr>
                <a:endParaRPr lang="en-US" altLang="ja-JP"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058400" cy="5016843"/>
              </a:xfrm>
              <a:blipFill rotWithShape="0">
                <a:blip r:embed="rId4"/>
                <a:stretch>
                  <a:fillRect l="-606" t="-279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47821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smtClean="0"/>
              <a:t>Kullback-Leibler</a:t>
            </a:r>
            <a:r>
              <a:rPr lang="en-US" altLang="ja-JP" dirty="0" smtClean="0"/>
              <a:t> (KL) divergence </a:t>
            </a:r>
            <a:r>
              <a:rPr lang="ja-JP" altLang="en-US" dirty="0" smtClean="0"/>
              <a:t>復習</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08000" indent="0">
                  <a:buNone/>
                </a:pPr>
                <a14:m>
                  <m:oMath xmlns:m="http://schemas.openxmlformats.org/officeDocument/2006/math">
                    <m:r>
                      <a:rPr lang="en-US" altLang="ja-JP" sz="2800" b="0" i="1" smtClean="0">
                        <a:latin typeface="Cambria Math" charset="0"/>
                      </a:rPr>
                      <m:t>𝐾𝐿</m:t>
                    </m:r>
                    <m:r>
                      <a:rPr lang="en-US" altLang="ja-JP" sz="2800" b="0" i="1" smtClean="0">
                        <a:latin typeface="Cambria Math" charset="0"/>
                      </a:rPr>
                      <m:t>(</m:t>
                    </m:r>
                    <m:sSub>
                      <m:sSubPr>
                        <m:ctrlPr>
                          <a:rPr lang="en-US" altLang="ja-JP" sz="2800" b="0" i="1" smtClean="0">
                            <a:latin typeface="Cambria Math" charset="0"/>
                          </a:rPr>
                        </m:ctrlPr>
                      </m:sSubPr>
                      <m:e>
                        <m:r>
                          <a:rPr lang="en-US" altLang="ja-JP" sz="2800" b="0" i="1" smtClean="0">
                            <a:latin typeface="Cambria Math" charset="0"/>
                          </a:rPr>
                          <m:t>𝑃</m:t>
                        </m:r>
                      </m:e>
                      <m:sub>
                        <m:r>
                          <a:rPr lang="en-US" altLang="ja-JP" sz="2800" b="0" i="1" smtClean="0">
                            <a:latin typeface="Cambria Math" charset="0"/>
                          </a:rPr>
                          <m:t>𝑟</m:t>
                        </m:r>
                      </m:sub>
                    </m:sSub>
                    <m:r>
                      <a:rPr lang="en-US" altLang="ja-JP" sz="2800" b="0" i="1" smtClean="0">
                        <a:latin typeface="Cambria Math" charset="0"/>
                      </a:rPr>
                      <m:t>||</m:t>
                    </m:r>
                    <m:sSub>
                      <m:sSubPr>
                        <m:ctrlPr>
                          <a:rPr lang="en-US" altLang="ja-JP" sz="2800" b="0" i="1" smtClean="0">
                            <a:latin typeface="Cambria Math" charset="0"/>
                          </a:rPr>
                        </m:ctrlPr>
                      </m:sSubPr>
                      <m:e>
                        <m:r>
                          <a:rPr lang="en-US" altLang="ja-JP" sz="2800" b="0" i="1" smtClean="0">
                            <a:latin typeface="Cambria Math" charset="0"/>
                          </a:rPr>
                          <m:t>𝑃</m:t>
                        </m:r>
                      </m:e>
                      <m:sub>
                        <m:r>
                          <a:rPr lang="en-US" altLang="ja-JP" sz="2800" b="0" i="1" smtClean="0">
                            <a:latin typeface="Cambria Math" charset="0"/>
                          </a:rPr>
                          <m:t>𝑔</m:t>
                        </m:r>
                      </m:sub>
                    </m:sSub>
                    <m:r>
                      <a:rPr lang="en-US" altLang="ja-JP" sz="2800" b="0" i="1" smtClean="0">
                        <a:latin typeface="Cambria Math" charset="0"/>
                      </a:rPr>
                      <m:t>)= </m:t>
                    </m:r>
                    <m:nary>
                      <m:naryPr>
                        <m:supHide m:val="on"/>
                        <m:ctrlPr>
                          <a:rPr lang="en-US" altLang="ja-JP" sz="2800" i="1" smtClean="0">
                            <a:latin typeface="Cambria Math" charset="0"/>
                            <a:ea typeface="Cambria Math" charset="0"/>
                            <a:cs typeface="Cambria Math" charset="0"/>
                          </a:rPr>
                        </m:ctrlPr>
                      </m:naryPr>
                      <m:sub>
                        <m:r>
                          <a:rPr lang="en-US" altLang="ja-JP" sz="2800" b="0" i="1" smtClean="0">
                            <a:latin typeface="Cambria Math" charset="0"/>
                            <a:ea typeface="Cambria Math" charset="0"/>
                            <a:cs typeface="Cambria Math" charset="0"/>
                          </a:rPr>
                          <m:t>𝑥</m:t>
                        </m:r>
                      </m:sub>
                      <m:sup/>
                      <m:e>
                        <m:sSub>
                          <m:sSubPr>
                            <m:ctrlPr>
                              <a:rPr lang="en-US" altLang="ja-JP" sz="2800" i="1" smtClean="0">
                                <a:latin typeface="Cambria Math" charset="0"/>
                                <a:ea typeface="Cambria Math" charset="0"/>
                                <a:cs typeface="Cambria Math" charset="0"/>
                              </a:rPr>
                            </m:ctrlPr>
                          </m:sSubPr>
                          <m:e>
                            <m:r>
                              <a:rPr lang="en-US" altLang="ja-JP" sz="2800" b="0" i="1" smtClean="0">
                                <a:latin typeface="Cambria Math" charset="0"/>
                                <a:ea typeface="Cambria Math" charset="0"/>
                                <a:cs typeface="Cambria Math" charset="0"/>
                              </a:rPr>
                              <m:t>𝑃</m:t>
                            </m:r>
                          </m:e>
                          <m:sub>
                            <m:r>
                              <a:rPr lang="en-US" altLang="ja-JP" sz="2800" b="0" i="1" smtClean="0">
                                <a:latin typeface="Cambria Math" charset="0"/>
                                <a:ea typeface="Cambria Math" charset="0"/>
                                <a:cs typeface="Cambria Math" charset="0"/>
                              </a:rPr>
                              <m:t>𝑟</m:t>
                            </m:r>
                          </m:sub>
                        </m:sSub>
                        <m:d>
                          <m:dPr>
                            <m:ctrlPr>
                              <a:rPr lang="en-US" altLang="ja-JP" sz="2800" i="1" smtClean="0">
                                <a:latin typeface="Cambria Math" charset="0"/>
                                <a:ea typeface="Cambria Math" charset="0"/>
                                <a:cs typeface="Cambria Math" charset="0"/>
                              </a:rPr>
                            </m:ctrlPr>
                          </m:dPr>
                          <m:e>
                            <m:r>
                              <a:rPr lang="en-US" altLang="ja-JP" sz="2800" b="0" i="1" smtClean="0">
                                <a:latin typeface="Cambria Math" charset="0"/>
                                <a:ea typeface="Cambria Math" charset="0"/>
                                <a:cs typeface="Cambria Math" charset="0"/>
                              </a:rPr>
                              <m:t>𝑥</m:t>
                            </m:r>
                          </m:e>
                        </m:d>
                        <m:func>
                          <m:funcPr>
                            <m:ctrlPr>
                              <a:rPr lang="en-US" altLang="ja-JP" sz="2800" i="1" smtClean="0">
                                <a:latin typeface="Cambria Math" charset="0"/>
                                <a:ea typeface="Cambria Math" charset="0"/>
                                <a:cs typeface="Cambria Math" charset="0"/>
                              </a:rPr>
                            </m:ctrlPr>
                          </m:funcPr>
                          <m:fName>
                            <m:r>
                              <a:rPr lang="en-US" altLang="ja-JP" sz="2800" b="0" i="1" smtClean="0">
                                <a:latin typeface="Cambria Math" charset="0"/>
                                <a:ea typeface="Cambria Math" charset="0"/>
                                <a:cs typeface="Cambria Math" charset="0"/>
                              </a:rPr>
                              <m:t>𝑙𝑜𝑔</m:t>
                            </m:r>
                          </m:fName>
                          <m:e>
                            <m:f>
                              <m:fPr>
                                <m:ctrlPr>
                                  <a:rPr lang="en-US" altLang="ja-JP" sz="2800" i="1" smtClean="0">
                                    <a:latin typeface="Cambria Math" charset="0"/>
                                    <a:ea typeface="Cambria Math" charset="0"/>
                                    <a:cs typeface="Cambria Math" charset="0"/>
                                  </a:rPr>
                                </m:ctrlPr>
                              </m:fPr>
                              <m:num>
                                <m:sSub>
                                  <m:sSubPr>
                                    <m:ctrlPr>
                                      <a:rPr lang="en-US" altLang="ja-JP" sz="2800" i="1" smtClean="0">
                                        <a:latin typeface="Cambria Math" charset="0"/>
                                        <a:ea typeface="Cambria Math" charset="0"/>
                                        <a:cs typeface="Cambria Math" charset="0"/>
                                      </a:rPr>
                                    </m:ctrlPr>
                                  </m:sSubPr>
                                  <m:e>
                                    <m:r>
                                      <a:rPr lang="en-US" altLang="ja-JP" sz="2800" b="0" i="1" smtClean="0">
                                        <a:latin typeface="Cambria Math" charset="0"/>
                                        <a:ea typeface="Cambria Math" charset="0"/>
                                        <a:cs typeface="Cambria Math" charset="0"/>
                                      </a:rPr>
                                      <m:t>𝑃</m:t>
                                    </m:r>
                                  </m:e>
                                  <m:sub>
                                    <m:r>
                                      <a:rPr lang="en-US" altLang="ja-JP" sz="2800" b="0" i="1" smtClean="0">
                                        <a:latin typeface="Cambria Math" charset="0"/>
                                        <a:ea typeface="Cambria Math" charset="0"/>
                                        <a:cs typeface="Cambria Math" charset="0"/>
                                      </a:rPr>
                                      <m:t>𝑟</m:t>
                                    </m:r>
                                  </m:sub>
                                </m:sSub>
                                <m:d>
                                  <m:dPr>
                                    <m:ctrlPr>
                                      <a:rPr lang="en-US" altLang="ja-JP" sz="2800" i="1" smtClean="0">
                                        <a:latin typeface="Cambria Math" charset="0"/>
                                        <a:ea typeface="Cambria Math" charset="0"/>
                                        <a:cs typeface="Cambria Math" charset="0"/>
                                      </a:rPr>
                                    </m:ctrlPr>
                                  </m:dPr>
                                  <m:e>
                                    <m:r>
                                      <a:rPr lang="en-US" altLang="ja-JP" sz="2800" b="0" i="1" smtClean="0">
                                        <a:latin typeface="Cambria Math" charset="0"/>
                                        <a:ea typeface="Cambria Math" charset="0"/>
                                        <a:cs typeface="Cambria Math" charset="0"/>
                                      </a:rPr>
                                      <m:t>𝑥</m:t>
                                    </m:r>
                                  </m:e>
                                </m:d>
                              </m:num>
                              <m:den>
                                <m:sSub>
                                  <m:sSubPr>
                                    <m:ctrlPr>
                                      <a:rPr lang="en-US" altLang="ja-JP" sz="2800" i="1" smtClean="0">
                                        <a:latin typeface="Cambria Math" charset="0"/>
                                        <a:ea typeface="Cambria Math" charset="0"/>
                                        <a:cs typeface="Cambria Math" charset="0"/>
                                      </a:rPr>
                                    </m:ctrlPr>
                                  </m:sSubPr>
                                  <m:e>
                                    <m:r>
                                      <a:rPr lang="en-US" altLang="ja-JP" sz="2800" b="0" i="1" smtClean="0">
                                        <a:latin typeface="Cambria Math" charset="0"/>
                                        <a:ea typeface="Cambria Math" charset="0"/>
                                        <a:cs typeface="Cambria Math" charset="0"/>
                                      </a:rPr>
                                      <m:t>𝑃</m:t>
                                    </m:r>
                                  </m:e>
                                  <m:sub>
                                    <m:r>
                                      <a:rPr lang="en-US" altLang="ja-JP" sz="2800" b="0" i="1" smtClean="0">
                                        <a:latin typeface="Cambria Math" charset="0"/>
                                        <a:ea typeface="Cambria Math" charset="0"/>
                                        <a:cs typeface="Cambria Math" charset="0"/>
                                      </a:rPr>
                                      <m:t>𝑔</m:t>
                                    </m:r>
                                  </m:sub>
                                </m:sSub>
                                <m:r>
                                  <a:rPr lang="en-US" altLang="ja-JP" sz="2800" b="0" i="1" smtClean="0">
                                    <a:latin typeface="Cambria Math" charset="0"/>
                                    <a:ea typeface="Cambria Math" charset="0"/>
                                    <a:cs typeface="Cambria Math" charset="0"/>
                                  </a:rPr>
                                  <m:t>(</m:t>
                                </m:r>
                                <m:r>
                                  <a:rPr lang="en-US" altLang="ja-JP" sz="2800" b="0" i="1" smtClean="0">
                                    <a:latin typeface="Cambria Math" charset="0"/>
                                    <a:ea typeface="Cambria Math" charset="0"/>
                                    <a:cs typeface="Cambria Math" charset="0"/>
                                  </a:rPr>
                                  <m:t>𝑥</m:t>
                                </m:r>
                                <m:r>
                                  <a:rPr lang="en-US" altLang="ja-JP" sz="2800" b="0" i="1" smtClean="0">
                                    <a:latin typeface="Cambria Math" charset="0"/>
                                    <a:ea typeface="Cambria Math" charset="0"/>
                                    <a:cs typeface="Cambria Math" charset="0"/>
                                  </a:rPr>
                                  <m:t>)</m:t>
                                </m:r>
                              </m:den>
                            </m:f>
                            <m:r>
                              <a:rPr lang="en-US" altLang="ja-JP" sz="2800" b="0" i="1" smtClean="0">
                                <a:latin typeface="Cambria Math" charset="0"/>
                                <a:ea typeface="Cambria Math" charset="0"/>
                                <a:cs typeface="Cambria Math" charset="0"/>
                              </a:rPr>
                              <m:t> </m:t>
                            </m:r>
                            <m:r>
                              <a:rPr lang="en-US" altLang="ja-JP" sz="2800" b="0" i="1" smtClean="0">
                                <a:latin typeface="Cambria Math" charset="0"/>
                                <a:ea typeface="Cambria Math" charset="0"/>
                                <a:cs typeface="Cambria Math" charset="0"/>
                              </a:rPr>
                              <m:t>𝑑𝑥</m:t>
                            </m:r>
                          </m:e>
                        </m:func>
                      </m:e>
                    </m:nary>
                    <m:r>
                      <a:rPr lang="en-US" altLang="ja-JP" sz="2800" b="0" i="1" smtClean="0">
                        <a:latin typeface="Cambria Math" charset="0"/>
                        <a:ea typeface="Cambria Math" charset="0"/>
                        <a:cs typeface="Cambria Math" charset="0"/>
                      </a:rPr>
                      <m:t>=</m:t>
                    </m:r>
                    <m:sSub>
                      <m:sSubPr>
                        <m:ctrlPr>
                          <a:rPr lang="en-US" altLang="ja-JP" sz="2800" i="1" smtClean="0">
                            <a:latin typeface="Cambria Math" charset="0"/>
                            <a:ea typeface="Cambria Math" charset="0"/>
                            <a:cs typeface="Cambria Math" charset="0"/>
                          </a:rPr>
                        </m:ctrlPr>
                      </m:sSubPr>
                      <m:e>
                        <m:r>
                          <a:rPr lang="en-US" altLang="ja-JP" sz="2800" b="0" i="1" smtClean="0">
                            <a:latin typeface="Cambria Math" charset="0"/>
                            <a:ea typeface="Cambria Math" charset="0"/>
                            <a:cs typeface="Cambria Math" charset="0"/>
                          </a:rPr>
                          <m:t>𝔼</m:t>
                        </m:r>
                      </m:e>
                      <m:sub>
                        <m:r>
                          <a:rPr lang="en-US" altLang="ja-JP" sz="2800" b="0" i="1" smtClean="0">
                            <a:latin typeface="Cambria Math" charset="0"/>
                            <a:ea typeface="Cambria Math" charset="0"/>
                            <a:cs typeface="Cambria Math" charset="0"/>
                          </a:rPr>
                          <m:t>𝑥</m:t>
                        </m:r>
                        <m:r>
                          <a:rPr lang="en-US" altLang="ja-JP" sz="2800" b="0" i="1" smtClean="0">
                            <a:latin typeface="Cambria Math" charset="0"/>
                            <a:ea typeface="Cambria Math" charset="0"/>
                            <a:cs typeface="Cambria Math" charset="0"/>
                          </a:rPr>
                          <m:t>~</m:t>
                        </m:r>
                        <m:sSub>
                          <m:sSubPr>
                            <m:ctrlPr>
                              <a:rPr lang="en-US" altLang="ja-JP" sz="2800" i="1" smtClean="0">
                                <a:latin typeface="Cambria Math" charset="0"/>
                                <a:ea typeface="Cambria Math" charset="0"/>
                                <a:cs typeface="Cambria Math" charset="0"/>
                              </a:rPr>
                            </m:ctrlPr>
                          </m:sSubPr>
                          <m:e>
                            <m:r>
                              <a:rPr lang="en-US" altLang="ja-JP" sz="2800" b="0" i="1" smtClean="0">
                                <a:latin typeface="Cambria Math" charset="0"/>
                                <a:ea typeface="Cambria Math" charset="0"/>
                                <a:cs typeface="Cambria Math" charset="0"/>
                              </a:rPr>
                              <m:t>𝑃</m:t>
                            </m:r>
                          </m:e>
                          <m:sub>
                            <m:r>
                              <a:rPr lang="en-US" altLang="ja-JP" sz="2800" b="0" i="1" smtClean="0">
                                <a:latin typeface="Cambria Math" charset="0"/>
                                <a:ea typeface="Cambria Math" charset="0"/>
                                <a:cs typeface="Cambria Math" charset="0"/>
                              </a:rPr>
                              <m:t>𝑟</m:t>
                            </m:r>
                          </m:sub>
                        </m:sSub>
                      </m:sub>
                    </m:sSub>
                    <m:r>
                      <a:rPr lang="en-US" altLang="ja-JP" sz="2800" b="0" i="1" smtClean="0">
                        <a:latin typeface="Cambria Math" charset="0"/>
                        <a:ea typeface="Cambria Math" charset="0"/>
                        <a:cs typeface="Cambria Math" charset="0"/>
                      </a:rPr>
                      <m:t>[</m:t>
                    </m:r>
                    <m:func>
                      <m:funcPr>
                        <m:ctrlPr>
                          <a:rPr lang="en-US" altLang="ja-JP" sz="2800" i="1">
                            <a:latin typeface="Cambria Math" charset="0"/>
                            <a:ea typeface="Cambria Math" charset="0"/>
                            <a:cs typeface="Cambria Math" charset="0"/>
                          </a:rPr>
                        </m:ctrlPr>
                      </m:funcPr>
                      <m:fName>
                        <m:r>
                          <a:rPr lang="en-US" altLang="ja-JP" sz="2800" b="0" i="1">
                            <a:latin typeface="Cambria Math" charset="0"/>
                            <a:ea typeface="Cambria Math" charset="0"/>
                            <a:cs typeface="Cambria Math" charset="0"/>
                          </a:rPr>
                          <m:t>𝑙𝑜𝑔</m:t>
                        </m:r>
                      </m:fName>
                      <m:e>
                        <m:f>
                          <m:fPr>
                            <m:ctrlPr>
                              <a:rPr lang="en-US" altLang="ja-JP" sz="2800" i="1">
                                <a:latin typeface="Cambria Math" charset="0"/>
                                <a:ea typeface="Cambria Math" charset="0"/>
                                <a:cs typeface="Cambria Math" charset="0"/>
                              </a:rPr>
                            </m:ctrlPr>
                          </m:fPr>
                          <m:num>
                            <m:sSub>
                              <m:sSubPr>
                                <m:ctrlPr>
                                  <a:rPr lang="en-US" altLang="ja-JP" sz="2800" i="1">
                                    <a:latin typeface="Cambria Math" charset="0"/>
                                    <a:ea typeface="Cambria Math" charset="0"/>
                                    <a:cs typeface="Cambria Math" charset="0"/>
                                  </a:rPr>
                                </m:ctrlPr>
                              </m:sSubPr>
                              <m:e>
                                <m:r>
                                  <a:rPr lang="en-US" altLang="ja-JP" sz="2800" b="0" i="1">
                                    <a:latin typeface="Cambria Math" charset="0"/>
                                    <a:ea typeface="Cambria Math" charset="0"/>
                                    <a:cs typeface="Cambria Math" charset="0"/>
                                  </a:rPr>
                                  <m:t>𝑃</m:t>
                                </m:r>
                              </m:e>
                              <m:sub>
                                <m:r>
                                  <a:rPr lang="en-US" altLang="ja-JP" sz="2800" b="0" i="1">
                                    <a:latin typeface="Cambria Math" charset="0"/>
                                    <a:ea typeface="Cambria Math" charset="0"/>
                                    <a:cs typeface="Cambria Math" charset="0"/>
                                  </a:rPr>
                                  <m:t>𝑟</m:t>
                                </m:r>
                              </m:sub>
                            </m:sSub>
                            <m:d>
                              <m:dPr>
                                <m:ctrlPr>
                                  <a:rPr lang="en-US" altLang="ja-JP" sz="2800" i="1">
                                    <a:latin typeface="Cambria Math" charset="0"/>
                                    <a:ea typeface="Cambria Math" charset="0"/>
                                    <a:cs typeface="Cambria Math" charset="0"/>
                                  </a:rPr>
                                </m:ctrlPr>
                              </m:dPr>
                              <m:e>
                                <m:r>
                                  <a:rPr lang="en-US" altLang="ja-JP" sz="2800" b="0" i="1">
                                    <a:latin typeface="Cambria Math" charset="0"/>
                                    <a:ea typeface="Cambria Math" charset="0"/>
                                    <a:cs typeface="Cambria Math" charset="0"/>
                                  </a:rPr>
                                  <m:t>𝑥</m:t>
                                </m:r>
                              </m:e>
                            </m:d>
                          </m:num>
                          <m:den>
                            <m:sSub>
                              <m:sSubPr>
                                <m:ctrlPr>
                                  <a:rPr lang="en-US" altLang="ja-JP" sz="2800" i="1">
                                    <a:latin typeface="Cambria Math" charset="0"/>
                                    <a:ea typeface="Cambria Math" charset="0"/>
                                    <a:cs typeface="Cambria Math" charset="0"/>
                                  </a:rPr>
                                </m:ctrlPr>
                              </m:sSubPr>
                              <m:e>
                                <m:r>
                                  <a:rPr lang="en-US" altLang="ja-JP" sz="2800" b="0" i="1">
                                    <a:latin typeface="Cambria Math" charset="0"/>
                                    <a:ea typeface="Cambria Math" charset="0"/>
                                    <a:cs typeface="Cambria Math" charset="0"/>
                                  </a:rPr>
                                  <m:t>𝑃</m:t>
                                </m:r>
                              </m:e>
                              <m:sub>
                                <m:r>
                                  <a:rPr lang="en-US" altLang="ja-JP" sz="2800" b="0" i="1">
                                    <a:latin typeface="Cambria Math" charset="0"/>
                                    <a:ea typeface="Cambria Math" charset="0"/>
                                    <a:cs typeface="Cambria Math" charset="0"/>
                                  </a:rPr>
                                  <m:t>𝑔</m:t>
                                </m:r>
                              </m:sub>
                            </m:sSub>
                            <m:r>
                              <a:rPr lang="en-US" altLang="ja-JP" sz="2800" b="0" i="1">
                                <a:latin typeface="Cambria Math" charset="0"/>
                                <a:ea typeface="Cambria Math" charset="0"/>
                                <a:cs typeface="Cambria Math" charset="0"/>
                              </a:rPr>
                              <m:t>(</m:t>
                            </m:r>
                            <m:r>
                              <a:rPr lang="en-US" altLang="ja-JP" sz="2800" b="0" i="1">
                                <a:latin typeface="Cambria Math" charset="0"/>
                                <a:ea typeface="Cambria Math" charset="0"/>
                                <a:cs typeface="Cambria Math" charset="0"/>
                              </a:rPr>
                              <m:t>𝑥</m:t>
                            </m:r>
                            <m:r>
                              <a:rPr lang="en-US" altLang="ja-JP" sz="2800" b="0" i="1">
                                <a:latin typeface="Cambria Math" charset="0"/>
                                <a:ea typeface="Cambria Math" charset="0"/>
                                <a:cs typeface="Cambria Math" charset="0"/>
                              </a:rPr>
                              <m:t>)</m:t>
                            </m:r>
                          </m:den>
                        </m:f>
                        <m:r>
                          <a:rPr lang="en-US" altLang="ja-JP" sz="2800" b="0" i="1">
                            <a:latin typeface="Cambria Math" charset="0"/>
                            <a:ea typeface="Cambria Math" charset="0"/>
                            <a:cs typeface="Cambria Math" charset="0"/>
                          </a:rPr>
                          <m:t> </m:t>
                        </m:r>
                      </m:e>
                    </m:func>
                    <m:r>
                      <a:rPr lang="en-US" altLang="ja-JP" sz="2800" b="0" i="1" smtClean="0">
                        <a:latin typeface="Cambria Math" charset="0"/>
                        <a:ea typeface="Cambria Math" charset="0"/>
                        <a:cs typeface="Cambria Math" charset="0"/>
                      </a:rPr>
                      <m:t>]</m:t>
                    </m:r>
                  </m:oMath>
                </a14:m>
                <a:r>
                  <a:rPr lang="en-US" altLang="ja-JP" sz="2800" i="1" dirty="0" smtClean="0"/>
                  <a:t> </a:t>
                </a:r>
                <a:endParaRPr lang="en-US" altLang="ja-JP" dirty="0"/>
              </a:p>
              <a:p>
                <a:pPr marL="108000" indent="0">
                  <a:buNone/>
                </a:pPr>
                <a:r>
                  <a:rPr kumimoji="1" lang="en-US" altLang="ja-JP" dirty="0" smtClean="0"/>
                  <a:t>(KL</a:t>
                </a:r>
                <a:r>
                  <a:rPr kumimoji="1" lang="ja-JP" altLang="en-US" dirty="0" smtClean="0"/>
                  <a:t>は非可換</a:t>
                </a:r>
                <a:r>
                  <a:rPr kumimoji="1" lang="en-US" altLang="ja-JP" dirty="0" smtClean="0"/>
                  <a:t> </a:t>
                </a:r>
                <a:r>
                  <a:rPr lang="en-US" altLang="ja-JP" dirty="0" smtClean="0"/>
                  <a:t>)</a:t>
                </a:r>
              </a:p>
              <a:p>
                <a:pPr marL="108000" indent="0">
                  <a:buNone/>
                </a:pPr>
                <a:endParaRPr lang="en-US" altLang="ja-JP" dirty="0"/>
              </a:p>
              <a:p>
                <a:pPr marL="108000" indent="0">
                  <a:buNone/>
                </a:pPr>
                <a:endParaRPr lang="en-US" altLang="ja-JP" dirty="0" smtClean="0"/>
              </a:p>
              <a:p>
                <a:pPr marL="108000" indent="0">
                  <a:buNone/>
                </a:pPr>
                <a:endParaRPr lang="en-US" altLang="ja-JP" dirty="0" smtClean="0"/>
              </a:p>
              <a:p>
                <a:pPr marL="108000" indent="0">
                  <a:buNone/>
                </a:pPr>
                <a:endParaRPr lang="en-US" altLang="ja-JP" dirty="0" smtClean="0"/>
              </a:p>
              <a:p>
                <a:pPr marL="108000" indent="0">
                  <a:buNone/>
                </a:pPr>
                <a:endParaRPr kumimoji="1" lang="en-US" altLang="ja-JP"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897935" y="3082849"/>
                <a:ext cx="4910319" cy="19075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charset="0"/>
                            </a:rPr>
                          </m:ctrlPr>
                        </m:sSubPr>
                        <m:e>
                          <m:r>
                            <a:rPr lang="en-US" altLang="ja-JP" sz="2400" i="1">
                              <a:latin typeface="Cambria Math" charset="0"/>
                            </a:rPr>
                            <m:t>𝑃</m:t>
                          </m:r>
                        </m:e>
                        <m:sub>
                          <m:r>
                            <a:rPr lang="en-US" altLang="ja-JP" sz="2400" i="1">
                              <a:latin typeface="Cambria Math" charset="0"/>
                            </a:rPr>
                            <m:t>𝑔</m:t>
                          </m:r>
                        </m:sub>
                      </m:sSub>
                      <m:d>
                        <m:dPr>
                          <m:ctrlPr>
                            <a:rPr lang="en-US" altLang="ja-JP" sz="2400" i="1">
                              <a:latin typeface="Cambria Math" charset="0"/>
                            </a:rPr>
                          </m:ctrlPr>
                        </m:dPr>
                        <m:e>
                          <m:r>
                            <a:rPr lang="en-US" altLang="ja-JP" sz="2400" i="1">
                              <a:latin typeface="Cambria Math" charset="0"/>
                            </a:rPr>
                            <m:t>𝑥</m:t>
                          </m:r>
                        </m:e>
                      </m:d>
                      <m:r>
                        <a:rPr lang="en-US" altLang="ja-JP" sz="2400" i="1">
                          <a:latin typeface="Cambria Math" charset="0"/>
                        </a:rPr>
                        <m:t>&gt;0 </m:t>
                      </m:r>
                      <m:r>
                        <a:rPr lang="en-US" altLang="ja-JP" sz="2400" i="1">
                          <a:latin typeface="Cambria Math" charset="0"/>
                        </a:rPr>
                        <m:t>𝑎𝑛𝑑</m:t>
                      </m:r>
                      <m:r>
                        <a:rPr lang="en-US" altLang="ja-JP" sz="2400" i="1">
                          <a:latin typeface="Cambria Math" charset="0"/>
                        </a:rPr>
                        <m:t> </m:t>
                      </m:r>
                      <m:sSub>
                        <m:sSubPr>
                          <m:ctrlPr>
                            <a:rPr lang="en-US" altLang="ja-JP" sz="2400" i="1">
                              <a:latin typeface="Cambria Math" charset="0"/>
                            </a:rPr>
                          </m:ctrlPr>
                        </m:sSubPr>
                        <m:e>
                          <m:r>
                            <a:rPr lang="en-US" altLang="ja-JP" sz="2400" i="1">
                              <a:latin typeface="Cambria Math" charset="0"/>
                            </a:rPr>
                            <m:t>𝑃</m:t>
                          </m:r>
                        </m:e>
                        <m:sub>
                          <m:r>
                            <a:rPr lang="en-US" altLang="ja-JP" sz="2400" i="1">
                              <a:latin typeface="Cambria Math" charset="0"/>
                            </a:rPr>
                            <m:t>𝑟</m:t>
                          </m:r>
                        </m:sub>
                      </m:sSub>
                      <m:d>
                        <m:dPr>
                          <m:ctrlPr>
                            <a:rPr lang="en-US" altLang="ja-JP" sz="2400" i="1">
                              <a:latin typeface="Cambria Math" charset="0"/>
                            </a:rPr>
                          </m:ctrlPr>
                        </m:dPr>
                        <m:e>
                          <m:r>
                            <a:rPr lang="en-US" altLang="ja-JP" sz="2400" i="1">
                              <a:latin typeface="Cambria Math" charset="0"/>
                            </a:rPr>
                            <m:t>𝑥</m:t>
                          </m:r>
                        </m:e>
                      </m:d>
                      <m:r>
                        <a:rPr lang="en-US" altLang="ja-JP" sz="2400" i="1">
                          <a:latin typeface="Cambria Math" charset="0"/>
                        </a:rPr>
                        <m:t>→0</m:t>
                      </m:r>
                    </m:oMath>
                  </m:oMathPara>
                </a14:m>
                <a:endParaRPr lang="ja-JP" altLang="en-US" sz="2400" dirty="0"/>
              </a:p>
              <a:p>
                <a:pPr lvl="1"/>
                <a:endParaRPr kumimoji="1" lang="en-US" altLang="ja-JP" sz="2400" dirty="0" smtClean="0"/>
              </a:p>
              <a:p>
                <a:pPr marL="742950" lvl="1" indent="-285750">
                  <a:buFont typeface="Arial" charset="0"/>
                  <a:buChar char="•"/>
                </a:pPr>
                <a:r>
                  <a:rPr kumimoji="1" lang="ja-JP" altLang="en-US" sz="2000" dirty="0" smtClean="0"/>
                  <a:t>真のデータにないようなデータを生成</a:t>
                </a:r>
              </a:p>
              <a:p>
                <a:pPr marL="742950" lvl="1" indent="-285750">
                  <a:buFont typeface="Arial" charset="0"/>
                  <a:buChar char="•"/>
                </a:pPr>
                <a:r>
                  <a:rPr kumimoji="1" lang="en-US" altLang="ja-JP" sz="2400" dirty="0" smtClean="0"/>
                  <a:t>Fake </a:t>
                </a:r>
                <a:r>
                  <a:rPr kumimoji="1" lang="en-US" altLang="ja-JP" sz="2400" dirty="0"/>
                  <a:t>looking</a:t>
                </a:r>
              </a:p>
              <a:p>
                <a:pPr marL="742950" lvl="1" indent="-285750">
                  <a:buFont typeface="Arial" charset="0"/>
                  <a:buChar char="•"/>
                </a:pPr>
                <a14:m>
                  <m:oMath xmlns:m="http://schemas.openxmlformats.org/officeDocument/2006/math">
                    <m:r>
                      <a:rPr lang="en-US" altLang="ja-JP" sz="2400" i="1">
                        <a:latin typeface="Cambria Math" charset="0"/>
                      </a:rPr>
                      <m:t>𝐾𝐿</m:t>
                    </m:r>
                    <m:r>
                      <a:rPr lang="en-US" altLang="ja-JP" sz="2400" i="1">
                        <a:latin typeface="Cambria Math" charset="0"/>
                      </a:rPr>
                      <m:t>→0</m:t>
                    </m:r>
                  </m:oMath>
                </a14:m>
                <a:endParaRPr lang="en-US" altLang="ja-JP"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5897935" y="3082849"/>
                <a:ext cx="4910319" cy="1907510"/>
              </a:xfrm>
              <a:prstGeom prst="rect">
                <a:avLst/>
              </a:prstGeom>
              <a:blipFill rotWithShape="0">
                <a:blip r:embed="rId3"/>
                <a:stretch>
                  <a:fillRect r="-745" b="-51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64317" y="3082849"/>
                <a:ext cx="4233618" cy="22768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charset="0"/>
                            </a:rPr>
                          </m:ctrlPr>
                        </m:sSubPr>
                        <m:e>
                          <m:r>
                            <a:rPr kumimoji="1" lang="en-US" altLang="ja-JP" sz="2400" i="1">
                              <a:latin typeface="Cambria Math" charset="0"/>
                            </a:rPr>
                            <m:t>𝑃</m:t>
                          </m:r>
                        </m:e>
                        <m:sub>
                          <m:r>
                            <a:rPr kumimoji="1" lang="en-US" altLang="ja-JP" sz="2400" i="1">
                              <a:latin typeface="Cambria Math" charset="0"/>
                            </a:rPr>
                            <m:t>𝑟</m:t>
                          </m:r>
                        </m:sub>
                      </m:sSub>
                      <m:d>
                        <m:dPr>
                          <m:ctrlPr>
                            <a:rPr kumimoji="1" lang="en-US" altLang="ja-JP" sz="2400" i="1">
                              <a:latin typeface="Cambria Math" charset="0"/>
                            </a:rPr>
                          </m:ctrlPr>
                        </m:dPr>
                        <m:e>
                          <m:r>
                            <a:rPr kumimoji="1" lang="en-US" altLang="ja-JP" sz="2400" i="1">
                              <a:latin typeface="Cambria Math" charset="0"/>
                            </a:rPr>
                            <m:t>𝑥</m:t>
                          </m:r>
                        </m:e>
                      </m:d>
                      <m:r>
                        <a:rPr kumimoji="1" lang="en-US" altLang="ja-JP" sz="2400" i="1">
                          <a:latin typeface="Cambria Math" charset="0"/>
                        </a:rPr>
                        <m:t>&gt;0 </m:t>
                      </m:r>
                      <m:r>
                        <a:rPr kumimoji="1" lang="en-US" altLang="ja-JP" sz="2400" i="1">
                          <a:latin typeface="Cambria Math" charset="0"/>
                        </a:rPr>
                        <m:t>𝑎𝑛𝑑</m:t>
                      </m:r>
                      <m:r>
                        <a:rPr kumimoji="1" lang="en-US" altLang="ja-JP" sz="2400" i="1">
                          <a:latin typeface="Cambria Math" charset="0"/>
                        </a:rPr>
                        <m:t> </m:t>
                      </m:r>
                      <m:sSub>
                        <m:sSubPr>
                          <m:ctrlPr>
                            <a:rPr kumimoji="1" lang="en-US" altLang="ja-JP" sz="2400" i="1">
                              <a:latin typeface="Cambria Math" charset="0"/>
                            </a:rPr>
                          </m:ctrlPr>
                        </m:sSubPr>
                        <m:e>
                          <m:r>
                            <a:rPr kumimoji="1" lang="en-US" altLang="ja-JP" sz="2400" i="1">
                              <a:latin typeface="Cambria Math" charset="0"/>
                            </a:rPr>
                            <m:t>𝑃</m:t>
                          </m:r>
                        </m:e>
                        <m:sub>
                          <m:r>
                            <a:rPr kumimoji="1" lang="en-US" altLang="ja-JP" sz="2400" i="1">
                              <a:latin typeface="Cambria Math" charset="0"/>
                            </a:rPr>
                            <m:t>𝑔</m:t>
                          </m:r>
                        </m:sub>
                      </m:sSub>
                      <m:d>
                        <m:dPr>
                          <m:ctrlPr>
                            <a:rPr kumimoji="1" lang="en-US" altLang="ja-JP" sz="2400" i="1">
                              <a:latin typeface="Cambria Math" charset="0"/>
                            </a:rPr>
                          </m:ctrlPr>
                        </m:dPr>
                        <m:e>
                          <m:r>
                            <a:rPr kumimoji="1" lang="en-US" altLang="ja-JP" sz="2400" i="1">
                              <a:latin typeface="Cambria Math" charset="0"/>
                            </a:rPr>
                            <m:t>𝑥</m:t>
                          </m:r>
                        </m:e>
                      </m:d>
                      <m:r>
                        <a:rPr lang="en-US" altLang="ja-JP" sz="2400" i="1">
                          <a:latin typeface="Cambria Math" charset="0"/>
                        </a:rPr>
                        <m:t>→0</m:t>
                      </m:r>
                    </m:oMath>
                  </m:oMathPara>
                </a14:m>
                <a:endParaRPr lang="en-US" altLang="ja-JP" sz="2400" dirty="0" smtClean="0"/>
              </a:p>
              <a:p>
                <a:pPr marL="342900" indent="-342900">
                  <a:buFont typeface="Arial" charset="0"/>
                  <a:buChar char="•"/>
                </a:pPr>
                <a:endParaRPr lang="ja-JP" altLang="en-US" sz="2400" dirty="0" smtClean="0"/>
              </a:p>
              <a:p>
                <a:pPr marL="342900" indent="-342900">
                  <a:buFont typeface="Arial" charset="0"/>
                  <a:buChar char="•"/>
                </a:pPr>
                <a:r>
                  <a:rPr lang="ja-JP" altLang="en-US" sz="2000" dirty="0" smtClean="0"/>
                  <a:t>真のデータを生成する確率が低い</a:t>
                </a:r>
                <a:endParaRPr lang="en-US" altLang="ja-JP" sz="2000" dirty="0" smtClean="0"/>
              </a:p>
              <a:p>
                <a:pPr marL="342900" indent="-342900">
                  <a:buFont typeface="Arial" charset="0"/>
                  <a:buChar char="•"/>
                </a:pPr>
                <a:r>
                  <a:rPr lang="en-US" altLang="ja-JP" sz="2400" dirty="0" smtClean="0"/>
                  <a:t>Mode dropping</a:t>
                </a:r>
              </a:p>
              <a:p>
                <a:pPr marL="342900" indent="-342900">
                  <a:buFont typeface="Arial" charset="0"/>
                  <a:buChar char="•"/>
                </a:pPr>
                <a14:m>
                  <m:oMath xmlns:m="http://schemas.openxmlformats.org/officeDocument/2006/math">
                    <m:r>
                      <a:rPr lang="en-US" altLang="ja-JP" sz="2400" b="0" i="1" smtClean="0">
                        <a:latin typeface="Cambria Math" charset="0"/>
                      </a:rPr>
                      <m:t>𝐾𝐿</m:t>
                    </m:r>
                    <m:r>
                      <a:rPr lang="en-US" altLang="ja-JP" sz="2400" i="1">
                        <a:latin typeface="Cambria Math" charset="0"/>
                      </a:rPr>
                      <m:t>→</m:t>
                    </m:r>
                    <m:r>
                      <a:rPr lang="en-US" altLang="ja-JP" sz="2400" b="0" i="1" smtClean="0">
                        <a:latin typeface="Cambria Math" charset="0"/>
                      </a:rPr>
                      <m:t> </m:t>
                    </m:r>
                    <m:r>
                      <a:rPr lang="en-US" altLang="ja-JP" sz="2400" b="0" i="1" smtClean="0">
                        <a:latin typeface="Cambria Math" charset="0"/>
                        <a:ea typeface="Cambria Math" charset="0"/>
                        <a:cs typeface="Cambria Math" charset="0"/>
                      </a:rPr>
                      <m:t>∞</m:t>
                    </m:r>
                  </m:oMath>
                </a14:m>
                <a:endParaRPr lang="en-US" altLang="ja-JP" sz="2400" dirty="0"/>
              </a:p>
              <a:p>
                <a:pPr marL="342900" indent="-342900">
                  <a:buFont typeface="Arial" charset="0"/>
                  <a:buChar char="•"/>
                </a:pPr>
                <a:endParaRPr lang="en-US" altLang="ja-JP"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664317" y="3082849"/>
                <a:ext cx="4233618" cy="2276842"/>
              </a:xfrm>
              <a:prstGeom prst="rect">
                <a:avLst/>
              </a:prstGeom>
              <a:blipFill rotWithShape="0">
                <a:blip r:embed="rId4"/>
                <a:stretch>
                  <a:fillRect l="-1871" r="-2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66396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8000"/>
            <a:r>
              <a:rPr lang="en-US" altLang="ja-JP" dirty="0" smtClean="0"/>
              <a:t>Solution</a:t>
            </a:r>
            <a:endParaRPr lang="en-US" altLang="ja-JP" dirty="0"/>
          </a:p>
        </p:txBody>
      </p:sp>
      <p:sp>
        <p:nvSpPr>
          <p:cNvPr id="3" name="Content Placeholder 2"/>
          <p:cNvSpPr>
            <a:spLocks noGrp="1"/>
          </p:cNvSpPr>
          <p:nvPr>
            <p:ph idx="1"/>
          </p:nvPr>
        </p:nvSpPr>
        <p:spPr/>
        <p:txBody>
          <a:bodyPr>
            <a:normAutofit/>
          </a:bodyPr>
          <a:lstStyle/>
          <a:p>
            <a:r>
              <a:rPr lang="ja-JP" altLang="en-US" dirty="0"/>
              <a:t>じゃあどうすればいいの？？</a:t>
            </a:r>
            <a:endParaRPr kumimoji="1" lang="en-US" altLang="ja-JP" dirty="0" smtClean="0"/>
          </a:p>
          <a:p>
            <a:endParaRPr kumimoji="1" lang="en-US" altLang="ja-JP" dirty="0" smtClean="0"/>
          </a:p>
          <a:p>
            <a:r>
              <a:rPr kumimoji="1" lang="ja-JP" altLang="en-US" dirty="0" smtClean="0"/>
              <a:t>解決策</a:t>
            </a:r>
            <a:r>
              <a:rPr kumimoji="1" lang="en-US" altLang="ja-JP" dirty="0" smtClean="0"/>
              <a:t> 1</a:t>
            </a:r>
          </a:p>
          <a:p>
            <a:pPr lvl="1"/>
            <a:r>
              <a:rPr lang="en-US" altLang="ja-JP" dirty="0" smtClean="0"/>
              <a:t>D</a:t>
            </a:r>
            <a:r>
              <a:rPr lang="ja-JP" altLang="en-US" dirty="0" smtClean="0"/>
              <a:t>を学習させるとき、二つの分布にノイズを加える</a:t>
            </a:r>
            <a:endParaRPr lang="en-US" altLang="ja-JP" dirty="0" smtClean="0"/>
          </a:p>
          <a:p>
            <a:pPr lvl="1"/>
            <a:endParaRPr kumimoji="1" lang="en-US" altLang="ja-JP" dirty="0" smtClean="0"/>
          </a:p>
          <a:p>
            <a:r>
              <a:rPr lang="ja-JP" altLang="en-US" dirty="0"/>
              <a:t>解決策</a:t>
            </a:r>
            <a:r>
              <a:rPr lang="en-US" altLang="ja-JP" dirty="0"/>
              <a:t> 2</a:t>
            </a:r>
          </a:p>
          <a:p>
            <a:pPr lvl="1"/>
            <a:r>
              <a:rPr lang="en-US" altLang="ja-JP" dirty="0"/>
              <a:t>JSD</a:t>
            </a:r>
            <a:r>
              <a:rPr lang="ja-JP" altLang="en-US" dirty="0"/>
              <a:t>ではなく他の分布間距離を測る指標を利用する</a:t>
            </a:r>
          </a:p>
          <a:p>
            <a:pPr marL="108000" indent="0">
              <a:buNone/>
            </a:pPr>
            <a:endParaRPr kumimoji="1" lang="ja-JP" altLang="en-US" dirty="0" smtClean="0"/>
          </a:p>
          <a:p>
            <a:endParaRPr kumimoji="1" lang="ja-JP" altLang="en-US" dirty="0"/>
          </a:p>
        </p:txBody>
      </p:sp>
    </p:spTree>
    <p:extLst>
      <p:ext uri="{BB962C8B-B14F-4D97-AF65-F5344CB8AC3E}">
        <p14:creationId xmlns:p14="http://schemas.microsoft.com/office/powerpoint/2010/main" val="732851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解決策</a:t>
            </a:r>
            <a:r>
              <a:rPr kumimoji="1" lang="en-US" altLang="ja-JP" dirty="0" smtClean="0"/>
              <a:t> 1</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79" y="1383957"/>
                <a:ext cx="10557446" cy="4706877"/>
              </a:xfrm>
            </p:spPr>
            <p:txBody>
              <a:bodyPr>
                <a:normAutofit fontScale="85000" lnSpcReduction="20000"/>
              </a:bodyPr>
              <a:lstStyle/>
              <a:p>
                <a:r>
                  <a:rPr lang="en-US" altLang="ja-JP" dirty="0" smtClean="0"/>
                  <a:t>D</a:t>
                </a:r>
                <a:r>
                  <a:rPr lang="ja-JP" altLang="en-US" dirty="0"/>
                  <a:t>を学習させるとき、二つの分布にノイズを</a:t>
                </a:r>
                <a:r>
                  <a:rPr lang="ja-JP" altLang="en-US" dirty="0" smtClean="0"/>
                  <a:t>加える</a:t>
                </a:r>
                <a:r>
                  <a:rPr lang="en-US" altLang="ja-JP" dirty="0" smtClean="0"/>
                  <a:t> </a:t>
                </a:r>
                <a:r>
                  <a:rPr lang="ja-JP" altLang="en-US" dirty="0" smtClean="0"/>
                  <a:t>→</a:t>
                </a:r>
                <a:r>
                  <a:rPr lang="en-US" altLang="ja-JP" dirty="0" smtClean="0"/>
                  <a:t> </a:t>
                </a:r>
                <a14:m>
                  <m:oMath xmlns:m="http://schemas.openxmlformats.org/officeDocument/2006/math">
                    <m:sSup>
                      <m:sSupPr>
                        <m:ctrlPr>
                          <a:rPr lang="en-US" altLang="ja-JP" b="0" i="1" smtClean="0">
                            <a:latin typeface="Cambria Math" charset="0"/>
                          </a:rPr>
                        </m:ctrlPr>
                      </m:sSupPr>
                      <m:e>
                        <m:r>
                          <a:rPr lang="en-US" altLang="ja-JP" b="0" i="1" smtClean="0">
                            <a:latin typeface="Cambria Math" charset="0"/>
                          </a:rPr>
                          <m:t>𝐷</m:t>
                        </m:r>
                      </m:e>
                      <m:sup>
                        <m:r>
                          <a:rPr lang="en-US" altLang="ja-JP" b="0" i="1" smtClean="0">
                            <a:latin typeface="Cambria Math" charset="0"/>
                          </a:rPr>
                          <m:t>∗</m:t>
                        </m:r>
                      </m:sup>
                    </m:sSup>
                    <m:d>
                      <m:dPr>
                        <m:ctrlPr>
                          <a:rPr lang="en-US" altLang="ja-JP" i="1">
                            <a:latin typeface="Cambria Math" charset="0"/>
                          </a:rPr>
                        </m:ctrlPr>
                      </m:dPr>
                      <m:e>
                        <m:r>
                          <a:rPr lang="en-US" altLang="ja-JP" i="1">
                            <a:latin typeface="Cambria Math" charset="0"/>
                          </a:rPr>
                          <m:t>𝑥</m:t>
                        </m:r>
                      </m:e>
                    </m:d>
                    <m:r>
                      <a:rPr lang="en-US" altLang="ja-JP" i="1">
                        <a:latin typeface="Cambria Math" charset="0"/>
                      </a:rPr>
                      <m:t>=</m:t>
                    </m:r>
                    <m:f>
                      <m:fPr>
                        <m:ctrlPr>
                          <a:rPr lang="en-US" altLang="ja-JP" i="1">
                            <a:latin typeface="Cambria Math" charset="0"/>
                          </a:rPr>
                        </m:ctrlPr>
                      </m:fPr>
                      <m:num>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𝑟</m:t>
                            </m:r>
                            <m:r>
                              <a:rPr lang="en-US" altLang="ja-JP" i="1">
                                <a:latin typeface="Cambria Math" charset="0"/>
                              </a:rPr>
                              <m:t>+</m:t>
                            </m:r>
                            <m:r>
                              <a:rPr lang="en-US" altLang="ja-JP" i="1">
                                <a:latin typeface="Cambria Math" charset="0"/>
                              </a:rPr>
                              <m:t>𝜖</m:t>
                            </m:r>
                            <m:r>
                              <a:rPr lang="en-US" altLang="ja-JP" i="1">
                                <a:latin typeface="Cambria Math" charset="0"/>
                              </a:rPr>
                              <m:t> </m:t>
                            </m:r>
                          </m:sub>
                        </m:sSub>
                        <m:d>
                          <m:dPr>
                            <m:ctrlPr>
                              <a:rPr lang="en-US" altLang="ja-JP" i="1">
                                <a:latin typeface="Cambria Math" charset="0"/>
                              </a:rPr>
                            </m:ctrlPr>
                          </m:dPr>
                          <m:e>
                            <m:r>
                              <a:rPr lang="en-US" altLang="ja-JP" i="1">
                                <a:latin typeface="Cambria Math" charset="0"/>
                              </a:rPr>
                              <m:t>𝑥</m:t>
                            </m:r>
                          </m:e>
                        </m:d>
                      </m:num>
                      <m:den>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𝑟</m:t>
                            </m:r>
                            <m:r>
                              <a:rPr lang="en-US" altLang="ja-JP" i="1">
                                <a:latin typeface="Cambria Math" charset="0"/>
                              </a:rPr>
                              <m:t>+</m:t>
                            </m:r>
                            <m:r>
                              <a:rPr lang="en-US" altLang="ja-JP" i="1">
                                <a:latin typeface="Cambria Math" charset="0"/>
                              </a:rPr>
                              <m:t>𝜖</m:t>
                            </m:r>
                          </m:sub>
                        </m:sSub>
                        <m:d>
                          <m:dPr>
                            <m:ctrlPr>
                              <a:rPr lang="en-US" altLang="ja-JP" i="1">
                                <a:latin typeface="Cambria Math" charset="0"/>
                              </a:rPr>
                            </m:ctrlPr>
                          </m:dPr>
                          <m:e>
                            <m:r>
                              <a:rPr lang="en-US" altLang="ja-JP" i="1">
                                <a:latin typeface="Cambria Math" charset="0"/>
                              </a:rPr>
                              <m:t>𝑥</m:t>
                            </m:r>
                          </m:e>
                        </m:d>
                        <m:r>
                          <a:rPr lang="en-US" altLang="ja-JP" i="1">
                            <a:latin typeface="Cambria Math" charset="0"/>
                          </a:rPr>
                          <m:t>+</m:t>
                        </m:r>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𝑔</m:t>
                            </m:r>
                            <m:r>
                              <a:rPr lang="en-US" altLang="ja-JP" i="1">
                                <a:latin typeface="Cambria Math" charset="0"/>
                              </a:rPr>
                              <m:t>+</m:t>
                            </m:r>
                            <m:r>
                              <a:rPr lang="en-US" altLang="ja-JP" i="1">
                                <a:latin typeface="Cambria Math" charset="0"/>
                              </a:rPr>
                              <m:t>𝜖</m:t>
                            </m:r>
                          </m:sub>
                        </m:sSub>
                        <m:r>
                          <a:rPr lang="en-US" altLang="ja-JP" i="1">
                            <a:latin typeface="Cambria Math" charset="0"/>
                          </a:rPr>
                          <m:t>(</m:t>
                        </m:r>
                        <m:r>
                          <a:rPr lang="en-US" altLang="ja-JP" i="1">
                            <a:latin typeface="Cambria Math" charset="0"/>
                          </a:rPr>
                          <m:t>𝑥</m:t>
                        </m:r>
                        <m:r>
                          <a:rPr lang="en-US" altLang="ja-JP" i="1">
                            <a:latin typeface="Cambria Math" charset="0"/>
                          </a:rPr>
                          <m:t>)</m:t>
                        </m:r>
                      </m:den>
                    </m:f>
                  </m:oMath>
                </a14:m>
                <a:endParaRPr lang="en-US" altLang="ja-JP" dirty="0" smtClean="0"/>
              </a:p>
              <a:p>
                <a:pPr lvl="1"/>
                <a:r>
                  <a:rPr lang="ja-JP" altLang="en-US" dirty="0" smtClean="0"/>
                  <a:t>色々</a:t>
                </a:r>
                <a:r>
                  <a:rPr lang="ja-JP" altLang="en-US" dirty="0"/>
                  <a:t>証明がんばってました。謎でした。</a:t>
                </a:r>
              </a:p>
              <a:p>
                <a:pPr lvl="1"/>
                <a:r>
                  <a:rPr lang="ja-JP" altLang="en-US" dirty="0"/>
                  <a:t>そもそも問題として、</a:t>
                </a:r>
                <a:r>
                  <a:rPr lang="en-US" altLang="ja-JP" dirty="0"/>
                  <a:t>VAE</a:t>
                </a:r>
                <a:r>
                  <a:rPr lang="ja-JP" altLang="en-US" dirty="0"/>
                  <a:t>みたいに最終出力にノイズを仮定してないから</a:t>
                </a:r>
                <a:r>
                  <a:rPr lang="en-US" altLang="ja-JP" dirty="0" smtClean="0"/>
                  <a:t>support</a:t>
                </a:r>
                <a:r>
                  <a:rPr lang="ja-JP" altLang="en-US" dirty="0" smtClean="0"/>
                  <a:t>が</a:t>
                </a:r>
                <a:r>
                  <a:rPr lang="en-US" altLang="ja-JP" dirty="0" smtClean="0"/>
                  <a:t>overlap</a:t>
                </a:r>
                <a:r>
                  <a:rPr lang="ja-JP" altLang="en-US" dirty="0" smtClean="0"/>
                  <a:t>しない</a:t>
                </a:r>
                <a:endParaRPr lang="en-US" altLang="ja-JP" dirty="0"/>
              </a:p>
              <a:p>
                <a:pPr>
                  <a:lnSpc>
                    <a:spcPct val="120000"/>
                  </a:lnSpc>
                </a:pPr>
                <a:r>
                  <a:rPr lang="ja-JP" altLang="en-US" dirty="0" smtClean="0"/>
                  <a:t>ノイズ</a:t>
                </a:r>
                <a:r>
                  <a:rPr lang="ja-JP" altLang="en-US" dirty="0"/>
                  <a:t>加えない場合は、二つの分布が割と似てても</a:t>
                </a:r>
                <a:r>
                  <a:rPr lang="en-US" altLang="ja-JP" dirty="0"/>
                  <a:t> (Ex. </a:t>
                </a:r>
                <a:r>
                  <a:rPr lang="ja-JP" altLang="en-US" dirty="0"/>
                  <a:t>きれいな画像を</a:t>
                </a:r>
                <a:r>
                  <a:rPr lang="ja-JP" altLang="en-US" dirty="0" smtClean="0"/>
                  <a:t>生成できて</a:t>
                </a:r>
                <a:r>
                  <a:rPr lang="ja-JP" altLang="en-US" dirty="0"/>
                  <a:t>いても）</a:t>
                </a:r>
                <a:r>
                  <a:rPr lang="en-US" altLang="ja-JP" dirty="0"/>
                  <a:t> </a:t>
                </a:r>
                <a:r>
                  <a:rPr lang="en-US" altLang="ja-JP" dirty="0" smtClean="0"/>
                  <a:t/>
                </a:r>
                <a:br>
                  <a:rPr lang="en-US" altLang="ja-JP" dirty="0" smtClean="0"/>
                </a:br>
                <a:r>
                  <a:rPr lang="ja-JP" altLang="en-US" dirty="0" smtClean="0"/>
                  <a:t>完全</a:t>
                </a:r>
                <a:r>
                  <a:rPr lang="ja-JP" altLang="en-US" dirty="0"/>
                  <a:t>に識別できる</a:t>
                </a:r>
                <a:r>
                  <a:rPr lang="en-US" altLang="ja-JP" dirty="0"/>
                  <a:t>D</a:t>
                </a:r>
                <a:r>
                  <a:rPr lang="ja-JP" altLang="en-US" dirty="0"/>
                  <a:t>が</a:t>
                </a:r>
                <a:r>
                  <a:rPr lang="ja-JP" altLang="en-US" dirty="0" smtClean="0"/>
                  <a:t>学習できてしまっていた</a:t>
                </a:r>
              </a:p>
              <a:p>
                <a:pPr>
                  <a:lnSpc>
                    <a:spcPct val="120000"/>
                  </a:lnSpc>
                </a:pPr>
                <a:r>
                  <a:rPr lang="ja-JP" altLang="en-US" dirty="0" smtClean="0"/>
                  <a:t>ノイズ</a:t>
                </a:r>
                <a:r>
                  <a:rPr lang="ja-JP" altLang="en-US" dirty="0"/>
                  <a:t>をいい感じに加えれば</a:t>
                </a:r>
                <a:r>
                  <a:rPr lang="ja-JP" altLang="en-US" dirty="0" smtClean="0"/>
                  <a:t>、ほぼ完全に二つの分布が</a:t>
                </a:r>
                <a:r>
                  <a:rPr lang="en-US" altLang="ja-JP" dirty="0" smtClean="0"/>
                  <a:t>overlap</a:t>
                </a:r>
                <a:r>
                  <a:rPr lang="ja-JP" altLang="en-US" dirty="0" smtClean="0"/>
                  <a:t>するので、</a:t>
                </a:r>
                <a:r>
                  <a:rPr lang="en-US" altLang="ja-JP" dirty="0" smtClean="0"/>
                  <a:t/>
                </a:r>
                <a:br>
                  <a:rPr lang="en-US" altLang="ja-JP" dirty="0" smtClean="0"/>
                </a:br>
                <a:r>
                  <a:rPr lang="en-US" altLang="ja-JP" dirty="0" smtClean="0"/>
                  <a:t>D</a:t>
                </a:r>
                <a:r>
                  <a:rPr lang="ja-JP" altLang="en-US" dirty="0" smtClean="0"/>
                  <a:t>を学習させればさせるほど良い</a:t>
                </a:r>
                <a:endParaRPr lang="en-US" altLang="ja-JP" dirty="0"/>
              </a:p>
              <a:p>
                <a:pPr marL="108000" indent="0">
                  <a:buNone/>
                </a:pPr>
                <a:endParaRPr lang="en-US" altLang="ja-JP" dirty="0" smtClean="0"/>
              </a:p>
              <a:p>
                <a:pPr marL="108000" indent="0">
                  <a:buNone/>
                </a:pPr>
                <a:r>
                  <a:rPr lang="ja-JP" altLang="en-US" dirty="0" smtClean="0"/>
                  <a:t>しかし、</a:t>
                </a:r>
                <a:endParaRPr lang="en-US" altLang="ja-JP" dirty="0" smtClean="0"/>
              </a:p>
              <a:p>
                <a:pPr marL="108000" indent="0">
                  <a:buNone/>
                </a:pPr>
                <a:r>
                  <a:rPr lang="ja-JP" altLang="en-US" dirty="0"/>
                  <a:t>→</a:t>
                </a:r>
                <a:r>
                  <a:rPr lang="en-US" altLang="ja-JP" dirty="0"/>
                  <a:t> </a:t>
                </a:r>
                <a:r>
                  <a:rPr lang="ja-JP" altLang="en-US" dirty="0"/>
                  <a:t>ノイズの大きさを調整するの</a:t>
                </a:r>
                <a:r>
                  <a:rPr lang="ja-JP" altLang="en-US" dirty="0" smtClean="0"/>
                  <a:t>面倒</a:t>
                </a:r>
                <a:endParaRPr kumimoji="1" lang="ja-JP" altLang="en-US" dirty="0" smtClean="0"/>
              </a:p>
              <a:p>
                <a:pPr marL="108000" indent="0">
                  <a:lnSpc>
                    <a:spcPct val="120000"/>
                  </a:lnSpc>
                  <a:buNone/>
                </a:pPr>
                <a:r>
                  <a:rPr kumimoji="1" lang="ja-JP" altLang="en-US" dirty="0" smtClean="0"/>
                  <a:t>→</a:t>
                </a:r>
                <a:r>
                  <a:rPr kumimoji="1" lang="en-US" altLang="ja-JP" dirty="0" smtClean="0"/>
                  <a:t> </a:t>
                </a:r>
                <a:r>
                  <a:rPr kumimoji="1" lang="ja-JP" altLang="en-US" dirty="0" smtClean="0"/>
                  <a:t>実際は</a:t>
                </a:r>
                <a14:m>
                  <m:oMath xmlns:m="http://schemas.openxmlformats.org/officeDocument/2006/math">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𝑟</m:t>
                        </m:r>
                        <m:r>
                          <a:rPr lang="en-US" altLang="ja-JP" i="1">
                            <a:latin typeface="Cambria Math" charset="0"/>
                          </a:rPr>
                          <m:t>+</m:t>
                        </m:r>
                        <m:r>
                          <a:rPr lang="en-US" altLang="ja-JP" i="1">
                            <a:latin typeface="Cambria Math" charset="0"/>
                          </a:rPr>
                          <m:t>𝜖</m:t>
                        </m:r>
                      </m:sub>
                    </m:sSub>
                    <m:d>
                      <m:dPr>
                        <m:ctrlPr>
                          <a:rPr lang="en-US" altLang="ja-JP" i="1">
                            <a:latin typeface="Cambria Math" charset="0"/>
                          </a:rPr>
                        </m:ctrlPr>
                      </m:dPr>
                      <m:e>
                        <m:r>
                          <a:rPr lang="en-US" altLang="ja-JP" i="1">
                            <a:latin typeface="Cambria Math" charset="0"/>
                          </a:rPr>
                          <m:t>𝑥</m:t>
                        </m:r>
                      </m:e>
                    </m:d>
                    <m:r>
                      <a:rPr lang="en-US" altLang="ja-JP" b="0" i="1" smtClean="0">
                        <a:latin typeface="Cambria Math" charset="0"/>
                      </a:rPr>
                      <m:t>, </m:t>
                    </m:r>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𝑔</m:t>
                        </m:r>
                        <m:r>
                          <a:rPr lang="en-US" altLang="ja-JP" i="1">
                            <a:latin typeface="Cambria Math" charset="0"/>
                          </a:rPr>
                          <m:t>+</m:t>
                        </m:r>
                        <m:r>
                          <a:rPr lang="en-US" altLang="ja-JP" i="1">
                            <a:latin typeface="Cambria Math" charset="0"/>
                          </a:rPr>
                          <m:t>𝜖</m:t>
                        </m:r>
                      </m:sub>
                    </m:sSub>
                    <m:r>
                      <a:rPr lang="en-US" altLang="ja-JP" i="1">
                        <a:latin typeface="Cambria Math" charset="0"/>
                      </a:rPr>
                      <m:t>(</m:t>
                    </m:r>
                    <m:r>
                      <a:rPr lang="en-US" altLang="ja-JP" i="1">
                        <a:latin typeface="Cambria Math" charset="0"/>
                      </a:rPr>
                      <m:t>𝑥</m:t>
                    </m:r>
                    <m:r>
                      <a:rPr lang="en-US" altLang="ja-JP" i="1">
                        <a:latin typeface="Cambria Math" charset="0"/>
                      </a:rPr>
                      <m:t>)</m:t>
                    </m:r>
                  </m:oMath>
                </a14:m>
                <a:r>
                  <a:rPr kumimoji="1" lang="ja-JP" altLang="en-US" dirty="0" smtClean="0"/>
                  <a:t>の距離じゃなくて</a:t>
                </a:r>
                <a14:m>
                  <m:oMath xmlns:m="http://schemas.openxmlformats.org/officeDocument/2006/math">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𝑟</m:t>
                        </m:r>
                      </m:sub>
                    </m:sSub>
                    <m:d>
                      <m:dPr>
                        <m:ctrlPr>
                          <a:rPr lang="en-US" altLang="ja-JP" i="1">
                            <a:latin typeface="Cambria Math" charset="0"/>
                          </a:rPr>
                        </m:ctrlPr>
                      </m:dPr>
                      <m:e>
                        <m:r>
                          <a:rPr lang="en-US" altLang="ja-JP" i="1">
                            <a:latin typeface="Cambria Math" charset="0"/>
                          </a:rPr>
                          <m:t>𝑥</m:t>
                        </m:r>
                      </m:e>
                    </m:d>
                    <m:r>
                      <a:rPr lang="en-US" altLang="ja-JP" i="1">
                        <a:latin typeface="Cambria Math" charset="0"/>
                      </a:rPr>
                      <m:t>, </m:t>
                    </m:r>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𝑔</m:t>
                        </m:r>
                      </m:sub>
                    </m:sSub>
                    <m:r>
                      <a:rPr lang="en-US" altLang="ja-JP" i="1">
                        <a:latin typeface="Cambria Math" charset="0"/>
                      </a:rPr>
                      <m:t>(</m:t>
                    </m:r>
                    <m:r>
                      <a:rPr lang="en-US" altLang="ja-JP" i="1">
                        <a:latin typeface="Cambria Math" charset="0"/>
                      </a:rPr>
                      <m:t>𝑥</m:t>
                    </m:r>
                    <m:r>
                      <a:rPr lang="en-US" altLang="ja-JP" i="1">
                        <a:latin typeface="Cambria Math" charset="0"/>
                      </a:rPr>
                      <m:t>)</m:t>
                    </m:r>
                  </m:oMath>
                </a14:m>
                <a:r>
                  <a:rPr kumimoji="1" lang="en-US" altLang="ja-JP" dirty="0" smtClean="0"/>
                  <a:t> </a:t>
                </a:r>
                <a:r>
                  <a:rPr kumimoji="1" lang="ja-JP" altLang="en-US" dirty="0" smtClean="0"/>
                  <a:t>の距離を小さくしたい</a:t>
                </a:r>
                <a:r>
                  <a:rPr lang="en-US" altLang="ja-JP" dirty="0"/>
                  <a:t/>
                </a:r>
                <a:br>
                  <a:rPr lang="en-US" altLang="ja-JP" dirty="0"/>
                </a:br>
                <a:r>
                  <a:rPr lang="en-US" altLang="ja-JP" dirty="0"/>
                  <a:t> </a:t>
                </a:r>
                <a:r>
                  <a:rPr lang="en-US" altLang="ja-JP" dirty="0" smtClean="0"/>
                  <a:t>    (</a:t>
                </a:r>
                <a:r>
                  <a:rPr lang="ja-JP" altLang="en-US" dirty="0" smtClean="0"/>
                  <a:t>ぼやけちゃう）</a:t>
                </a:r>
                <a:endParaRPr kumimoji="1" lang="ja-JP" alt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79" y="1383957"/>
                <a:ext cx="10557446" cy="4706877"/>
              </a:xfrm>
              <a:blipFill rotWithShape="0">
                <a:blip r:embed="rId2"/>
                <a:stretch>
                  <a:fillRect l="-404" t="-1813" b="-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8668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解決策</a:t>
            </a:r>
            <a:r>
              <a:rPr lang="en-US" altLang="ja-JP" dirty="0" smtClean="0"/>
              <a:t> 2</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383957"/>
                <a:ext cx="10898408" cy="4815365"/>
              </a:xfrm>
            </p:spPr>
            <p:txBody>
              <a:bodyPr>
                <a:normAutofit fontScale="92500" lnSpcReduction="10000"/>
              </a:bodyPr>
              <a:lstStyle/>
              <a:p>
                <a:pPr marL="306900" lvl="1" indent="-198900">
                  <a:lnSpc>
                    <a:spcPct val="90000"/>
                  </a:lnSpc>
                  <a:spcBef>
                    <a:spcPts val="1200"/>
                  </a:spcBef>
                  <a:spcAft>
                    <a:spcPts val="200"/>
                  </a:spcAft>
                  <a:buSzPct val="100000"/>
                  <a:buFont typeface="Arial" charset="0"/>
                  <a:buChar char="•"/>
                </a:pPr>
                <a:r>
                  <a:rPr lang="en-US" altLang="ja-JP" dirty="0" smtClean="0"/>
                  <a:t>JSD</a:t>
                </a:r>
                <a:r>
                  <a:rPr lang="ja-JP" altLang="en-US" dirty="0"/>
                  <a:t>ではなく他の分布間距離を測る指標を利用</a:t>
                </a:r>
                <a:r>
                  <a:rPr lang="ja-JP" altLang="en-US" dirty="0" smtClean="0"/>
                  <a:t>する</a:t>
                </a:r>
                <a:endParaRPr lang="en-US" altLang="ja-JP" dirty="0" smtClean="0"/>
              </a:p>
              <a:p>
                <a:pPr marL="306900" lvl="1" indent="-198900">
                  <a:lnSpc>
                    <a:spcPct val="90000"/>
                  </a:lnSpc>
                  <a:spcBef>
                    <a:spcPts val="1200"/>
                  </a:spcBef>
                  <a:spcAft>
                    <a:spcPts val="200"/>
                  </a:spcAft>
                  <a:buSzPct val="100000"/>
                  <a:buFont typeface="Arial" charset="0"/>
                  <a:buChar char="•"/>
                </a:pPr>
                <a:r>
                  <a:rPr lang="ja-JP" altLang="en-US" dirty="0" smtClean="0"/>
                  <a:t>ここで</a:t>
                </a:r>
                <a:r>
                  <a:rPr lang="en-US" altLang="ja-JP" dirty="0" smtClean="0"/>
                  <a:t>Wasserstein Metrics (</a:t>
                </a:r>
                <a:r>
                  <a:rPr lang="ja-JP" altLang="en-US" dirty="0" smtClean="0"/>
                  <a:t>別名</a:t>
                </a:r>
                <a:r>
                  <a:rPr lang="en-US" altLang="ja-JP" dirty="0" smtClean="0"/>
                  <a:t> Earth Mover Distance (EMD) )</a:t>
                </a:r>
              </a:p>
              <a:p>
                <a:pPr marL="108000" lvl="1" indent="0">
                  <a:lnSpc>
                    <a:spcPct val="90000"/>
                  </a:lnSpc>
                  <a:spcBef>
                    <a:spcPts val="1200"/>
                  </a:spcBef>
                  <a:spcAft>
                    <a:spcPts val="200"/>
                  </a:spcAft>
                  <a:buSzPct val="100000"/>
                  <a:buNone/>
                </a:pPr>
                <a14:m>
                  <m:oMathPara xmlns:m="http://schemas.openxmlformats.org/officeDocument/2006/math">
                    <m:oMathParaPr>
                      <m:jc m:val="centerGroup"/>
                    </m:oMathParaPr>
                    <m:oMath xmlns:m="http://schemas.openxmlformats.org/officeDocument/2006/math">
                      <m:r>
                        <a:rPr lang="en-US" altLang="ja-JP" b="0" i="1" smtClean="0">
                          <a:latin typeface="Cambria Math" charset="0"/>
                        </a:rPr>
                        <m:t>𝑊</m:t>
                      </m:r>
                      <m:d>
                        <m:dPr>
                          <m:ctrlPr>
                            <a:rPr lang="en-US" altLang="ja-JP" b="0" i="1" smtClean="0">
                              <a:latin typeface="Cambria Math" charset="0"/>
                            </a:rPr>
                          </m:ctrlPr>
                        </m:dPr>
                        <m:e>
                          <m:r>
                            <a:rPr lang="en-US" altLang="ja-JP" b="0" i="1" smtClean="0">
                              <a:latin typeface="Cambria Math" charset="0"/>
                            </a:rPr>
                            <m:t>𝑃</m:t>
                          </m:r>
                          <m:r>
                            <a:rPr lang="en-US" altLang="ja-JP" b="0" i="1" smtClean="0">
                              <a:latin typeface="Cambria Math" charset="0"/>
                            </a:rPr>
                            <m:t>, </m:t>
                          </m:r>
                          <m:r>
                            <a:rPr lang="en-US" altLang="ja-JP" b="0" i="1" smtClean="0">
                              <a:latin typeface="Cambria Math" charset="0"/>
                            </a:rPr>
                            <m:t>𝑄</m:t>
                          </m:r>
                        </m:e>
                      </m:d>
                      <m:r>
                        <a:rPr lang="en-US" altLang="ja-JP" b="0" i="1" smtClean="0">
                          <a:latin typeface="Cambria Math" charset="0"/>
                        </a:rPr>
                        <m:t>=</m:t>
                      </m:r>
                      <m:func>
                        <m:funcPr>
                          <m:ctrlPr>
                            <a:rPr lang="en-US" altLang="ja-JP" b="0" i="1" smtClean="0">
                              <a:latin typeface="Cambria Math" charset="0"/>
                            </a:rPr>
                          </m:ctrlPr>
                        </m:funcPr>
                        <m:fName>
                          <m:limLow>
                            <m:limLowPr>
                              <m:ctrlPr>
                                <a:rPr lang="en-US" altLang="ja-JP" b="0" i="1" smtClean="0">
                                  <a:latin typeface="Cambria Math" charset="0"/>
                                </a:rPr>
                              </m:ctrlPr>
                            </m:limLowPr>
                            <m:e>
                              <m:r>
                                <m:rPr>
                                  <m:sty m:val="p"/>
                                </m:rPr>
                                <a:rPr lang="en-US" altLang="ja-JP" b="0" i="0" smtClean="0">
                                  <a:latin typeface="Cambria Math" charset="0"/>
                                </a:rPr>
                                <m:t>inf</m:t>
                              </m:r>
                            </m:e>
                            <m:lim>
                              <m:r>
                                <a:rPr lang="en-US" altLang="ja-JP" b="0" i="1" smtClean="0">
                                  <a:latin typeface="Cambria Math" charset="0"/>
                                </a:rPr>
                                <m:t>𝛾</m:t>
                              </m:r>
                              <m:r>
                                <a:rPr lang="en-US" altLang="ja-JP" b="0" i="1" smtClean="0">
                                  <a:latin typeface="Cambria Math" charset="0"/>
                                </a:rPr>
                                <m:t>∈</m:t>
                              </m:r>
                              <m:r>
                                <m:rPr>
                                  <m:sty m:val="p"/>
                                </m:rPr>
                                <a:rPr lang="en-US" altLang="ja-JP" b="0" i="0" smtClean="0">
                                  <a:latin typeface="Cambria Math" charset="0"/>
                                </a:rPr>
                                <m:t>Γ</m:t>
                              </m:r>
                            </m:lim>
                          </m:limLow>
                        </m:fName>
                        <m:e>
                          <m:nary>
                            <m:naryPr>
                              <m:ctrlPr>
                                <a:rPr lang="is-IS" altLang="ja-JP" b="0" i="1" smtClean="0">
                                  <a:latin typeface="Cambria Math" charset="0"/>
                                </a:rPr>
                              </m:ctrlPr>
                            </m:naryPr>
                            <m:sub>
                              <m:r>
                                <m:rPr>
                                  <m:brk m:alnAt="23"/>
                                </m:rPr>
                                <a:rPr lang="en-US" altLang="ja-JP" b="0" i="1" smtClean="0">
                                  <a:latin typeface="Cambria Math" charset="0"/>
                                </a:rPr>
                                <m:t>𝑥</m:t>
                              </m:r>
                              <m:r>
                                <a:rPr lang="en-US" altLang="ja-JP" b="0" i="1" smtClean="0">
                                  <a:latin typeface="Cambria Math" charset="0"/>
                                </a:rPr>
                                <m:t> × </m:t>
                              </m:r>
                              <m:r>
                                <a:rPr lang="en-US" altLang="ja-JP" b="0" i="1" smtClean="0">
                                  <a:latin typeface="Cambria Math" charset="0"/>
                                </a:rPr>
                                <m:t>𝑥</m:t>
                              </m:r>
                            </m:sub>
                            <m:sup/>
                            <m:e>
                              <m:sSub>
                                <m:sSubPr>
                                  <m:ctrlPr>
                                    <a:rPr lang="en-US" altLang="ja-JP" b="0" i="1" smtClean="0">
                                      <a:latin typeface="Cambria Math" charset="0"/>
                                    </a:rPr>
                                  </m:ctrlPr>
                                </m:sSubPr>
                                <m:e>
                                  <m:d>
                                    <m:dPr>
                                      <m:begChr m:val="|"/>
                                      <m:endChr m:val="|"/>
                                      <m:ctrlPr>
                                        <a:rPr lang="en-US" altLang="ja-JP" b="0" i="1" smtClean="0">
                                          <a:latin typeface="Cambria Math" charset="0"/>
                                        </a:rPr>
                                      </m:ctrlPr>
                                    </m:dPr>
                                    <m:e>
                                      <m:r>
                                        <a:rPr lang="en-US" altLang="ja-JP" b="0" i="1" smtClean="0">
                                          <a:latin typeface="Cambria Math" charset="0"/>
                                        </a:rPr>
                                        <m:t>𝑥</m:t>
                                      </m:r>
                                      <m:r>
                                        <a:rPr lang="en-US" altLang="ja-JP" b="0" i="1" smtClean="0">
                                          <a:latin typeface="Cambria Math" charset="0"/>
                                        </a:rPr>
                                        <m:t>−</m:t>
                                      </m:r>
                                      <m:r>
                                        <a:rPr lang="en-US" altLang="ja-JP" b="0" i="1" smtClean="0">
                                          <a:latin typeface="Cambria Math" charset="0"/>
                                        </a:rPr>
                                        <m:t>𝑦</m:t>
                                      </m:r>
                                    </m:e>
                                  </m:d>
                                </m:e>
                                <m:sub>
                                  <m:r>
                                    <a:rPr lang="en-US" altLang="ja-JP" b="0" i="1" smtClean="0">
                                      <a:latin typeface="Cambria Math" charset="0"/>
                                    </a:rPr>
                                    <m:t>2</m:t>
                                  </m:r>
                                </m:sub>
                              </m:sSub>
                            </m:e>
                          </m:nary>
                          <m:r>
                            <a:rPr lang="en-US" altLang="ja-JP" b="0" i="1" smtClean="0">
                              <a:latin typeface="Cambria Math" charset="0"/>
                            </a:rPr>
                            <m:t>𝑑</m:t>
                          </m:r>
                          <m:r>
                            <a:rPr lang="en-US" altLang="ja-JP" b="0" i="1" smtClean="0">
                              <a:latin typeface="Cambria Math" charset="0"/>
                            </a:rPr>
                            <m:t>𝛾</m:t>
                          </m:r>
                          <m:r>
                            <a:rPr lang="en-US" altLang="ja-JP" b="0" i="1" smtClean="0">
                              <a:latin typeface="Cambria Math" charset="0"/>
                            </a:rPr>
                            <m:t>(</m:t>
                          </m:r>
                          <m:r>
                            <a:rPr lang="en-US" altLang="ja-JP" b="0" i="1" smtClean="0">
                              <a:latin typeface="Cambria Math" charset="0"/>
                            </a:rPr>
                            <m:t>𝑥</m:t>
                          </m:r>
                          <m:r>
                            <a:rPr lang="en-US" altLang="ja-JP" b="0" i="1" smtClean="0">
                              <a:latin typeface="Cambria Math" charset="0"/>
                            </a:rPr>
                            <m:t>,</m:t>
                          </m:r>
                          <m:r>
                            <a:rPr lang="en-US" altLang="ja-JP" b="0" i="1" smtClean="0">
                              <a:latin typeface="Cambria Math" charset="0"/>
                            </a:rPr>
                            <m:t>𝑦</m:t>
                          </m:r>
                          <m:r>
                            <a:rPr lang="en-US" altLang="ja-JP" b="0" i="1" smtClean="0">
                              <a:latin typeface="Cambria Math" charset="0"/>
                            </a:rPr>
                            <m:t>)</m:t>
                          </m:r>
                        </m:e>
                      </m:func>
                    </m:oMath>
                  </m:oMathPara>
                </a14:m>
                <a:endParaRPr lang="en-US" altLang="ja-JP" dirty="0" smtClean="0"/>
              </a:p>
              <a:p>
                <a:pPr marL="489780" lvl="2" indent="-198900">
                  <a:lnSpc>
                    <a:spcPct val="90000"/>
                  </a:lnSpc>
                  <a:spcBef>
                    <a:spcPts val="1200"/>
                  </a:spcBef>
                  <a:spcAft>
                    <a:spcPts val="200"/>
                  </a:spcAft>
                  <a:buSzPct val="100000"/>
                  <a:buFont typeface="Arial" charset="0"/>
                  <a:buChar char="•"/>
                </a:pPr>
                <a:r>
                  <a:rPr lang="ja-JP" altLang="en-US" dirty="0" smtClean="0"/>
                  <a:t>元々、最適輸送問題に使われる計量らしい。よくわからないです。</a:t>
                </a:r>
                <a:endParaRPr lang="en-US" altLang="ja-JP" dirty="0" smtClean="0"/>
              </a:p>
              <a:p>
                <a:pPr marL="489780" lvl="2" indent="-198900">
                  <a:lnSpc>
                    <a:spcPct val="90000"/>
                  </a:lnSpc>
                  <a:spcBef>
                    <a:spcPts val="1200"/>
                  </a:spcBef>
                  <a:spcAft>
                    <a:spcPts val="200"/>
                  </a:spcAft>
                  <a:buSzPct val="100000"/>
                  <a:buFont typeface="Arial" charset="0"/>
                  <a:buChar char="•"/>
                </a:pPr>
                <a:r>
                  <a:rPr lang="en-US" altLang="ja-JP" dirty="0" smtClean="0"/>
                  <a:t>P</a:t>
                </a:r>
                <a:r>
                  <a:rPr lang="ja-JP" altLang="en-US" dirty="0" smtClean="0"/>
                  <a:t>にある土を動かして</a:t>
                </a:r>
                <a:r>
                  <a:rPr lang="en-US" altLang="ja-JP" dirty="0" smtClean="0"/>
                  <a:t>Q</a:t>
                </a:r>
                <a:r>
                  <a:rPr lang="ja-JP" altLang="en-US" dirty="0" smtClean="0"/>
                  <a:t>にするコスト</a:t>
                </a:r>
                <a:endParaRPr lang="en-US" altLang="ja-JP" dirty="0" smtClean="0"/>
              </a:p>
              <a:p>
                <a:pPr marL="489780" lvl="2" indent="-198900">
                  <a:lnSpc>
                    <a:spcPct val="90000"/>
                  </a:lnSpc>
                  <a:spcBef>
                    <a:spcPts val="1200"/>
                  </a:spcBef>
                  <a:spcAft>
                    <a:spcPts val="200"/>
                  </a:spcAft>
                  <a:buSzPct val="100000"/>
                  <a:buFont typeface="Arial" charset="0"/>
                  <a:buChar char="•"/>
                </a:pPr>
                <a:r>
                  <a:rPr lang="en-US" altLang="ja-JP" dirty="0"/>
                  <a:t>P</a:t>
                </a:r>
                <a:r>
                  <a:rPr lang="ja-JP" altLang="en-US" dirty="0"/>
                  <a:t>の</a:t>
                </a:r>
                <a:r>
                  <a:rPr lang="en-US" altLang="ja-JP" dirty="0"/>
                  <a:t>x</a:t>
                </a:r>
                <a:r>
                  <a:rPr lang="ja-JP" altLang="en-US" dirty="0"/>
                  <a:t>地点の密度</a:t>
                </a:r>
                <a:r>
                  <a:rPr lang="en-US" altLang="ja-JP" dirty="0"/>
                  <a:t>P(x)</a:t>
                </a:r>
                <a:r>
                  <a:rPr lang="ja-JP" altLang="en-US" dirty="0"/>
                  <a:t>を</a:t>
                </a:r>
                <a14:m>
                  <m:oMath xmlns:m="http://schemas.openxmlformats.org/officeDocument/2006/math">
                    <m:r>
                      <a:rPr lang="en-US" altLang="ja-JP" i="1" dirty="0">
                        <a:latin typeface="Cambria Math" charset="0"/>
                      </a:rPr>
                      <m:t>𝛾</m:t>
                    </m:r>
                    <m:r>
                      <a:rPr lang="en-US" altLang="ja-JP" i="1" dirty="0">
                        <a:latin typeface="Cambria Math" charset="0"/>
                      </a:rPr>
                      <m:t>(</m:t>
                    </m:r>
                    <m:r>
                      <a:rPr lang="en-US" altLang="ja-JP" i="1" dirty="0" err="1">
                        <a:latin typeface="Cambria Math" charset="0"/>
                      </a:rPr>
                      <m:t>𝑥</m:t>
                    </m:r>
                    <m:r>
                      <a:rPr lang="en-US" altLang="ja-JP" i="1" dirty="0" err="1">
                        <a:latin typeface="Cambria Math" charset="0"/>
                      </a:rPr>
                      <m:t>,</m:t>
                    </m:r>
                    <m:r>
                      <a:rPr lang="en-US" altLang="ja-JP" i="1" dirty="0" err="1">
                        <a:latin typeface="Cambria Math" charset="0"/>
                      </a:rPr>
                      <m:t>𝑦</m:t>
                    </m:r>
                  </m:oMath>
                </a14:m>
                <a:r>
                  <a:rPr lang="en-US" altLang="ja-JP" dirty="0"/>
                  <a:t>)</a:t>
                </a:r>
                <a:r>
                  <a:rPr lang="ja-JP" altLang="en-US" dirty="0"/>
                  <a:t>分だけ</a:t>
                </a:r>
                <a14:m>
                  <m:oMath xmlns:m="http://schemas.openxmlformats.org/officeDocument/2006/math">
                    <m:r>
                      <a:rPr lang="en-US" altLang="ja-JP" i="1" dirty="0">
                        <a:latin typeface="Cambria Math" charset="0"/>
                      </a:rPr>
                      <m:t>𝑦</m:t>
                    </m:r>
                  </m:oMath>
                </a14:m>
                <a:r>
                  <a:rPr lang="ja-JP" altLang="en-US" dirty="0"/>
                  <a:t>地点に移して最終的に</a:t>
                </a:r>
                <a14:m>
                  <m:oMath xmlns:m="http://schemas.openxmlformats.org/officeDocument/2006/math">
                    <m:r>
                      <a:rPr lang="en-US" altLang="ja-JP" i="1" dirty="0">
                        <a:latin typeface="Cambria Math" charset="0"/>
                      </a:rPr>
                      <m:t>𝑦</m:t>
                    </m:r>
                  </m:oMath>
                </a14:m>
                <a:r>
                  <a:rPr lang="ja-JP" altLang="en-US" dirty="0"/>
                  <a:t>地点の密度が</a:t>
                </a:r>
                <a:r>
                  <a:rPr lang="en-US" altLang="ja-JP" dirty="0"/>
                  <a:t>Q(</a:t>
                </a:r>
                <a14:m>
                  <m:oMath xmlns:m="http://schemas.openxmlformats.org/officeDocument/2006/math">
                    <m:r>
                      <a:rPr lang="en-US" altLang="ja-JP" i="1" dirty="0">
                        <a:latin typeface="Cambria Math" charset="0"/>
                      </a:rPr>
                      <m:t>𝑦</m:t>
                    </m:r>
                  </m:oMath>
                </a14:m>
                <a:r>
                  <a:rPr lang="en-US" altLang="ja-JP" dirty="0"/>
                  <a:t>)</a:t>
                </a:r>
                <a:r>
                  <a:rPr lang="ja-JP" altLang="en-US" dirty="0"/>
                  <a:t>に</a:t>
                </a:r>
                <a:r>
                  <a:rPr lang="ja-JP" altLang="en-US" dirty="0" smtClean="0"/>
                  <a:t>なるように配分</a:t>
                </a:r>
                <a:endParaRPr lang="en-US" altLang="ja-JP" dirty="0" smtClean="0"/>
              </a:p>
              <a:p>
                <a:pPr marL="489780" lvl="2" indent="-198900">
                  <a:lnSpc>
                    <a:spcPct val="90000"/>
                  </a:lnSpc>
                  <a:spcBef>
                    <a:spcPts val="1200"/>
                  </a:spcBef>
                  <a:spcAft>
                    <a:spcPts val="200"/>
                  </a:spcAft>
                  <a:buSzPct val="100000"/>
                  <a:buFont typeface="Arial" charset="0"/>
                  <a:buChar char="•"/>
                </a:pPr>
                <a14:m>
                  <m:oMath xmlns:m="http://schemas.openxmlformats.org/officeDocument/2006/math">
                    <m:r>
                      <m:rPr>
                        <m:lit/>
                      </m:rPr>
                      <a:rPr lang="en-US" altLang="ja-JP" i="1" dirty="0">
                        <a:latin typeface="Cambria Math" charset="0"/>
                      </a:rPr>
                      <m:t>|</m:t>
                    </m:r>
                    <m:r>
                      <a:rPr lang="en-US" altLang="ja-JP" i="1" dirty="0">
                        <a:latin typeface="Cambria Math" charset="0"/>
                      </a:rPr>
                      <m:t>𝑥</m:t>
                    </m:r>
                    <m:r>
                      <a:rPr lang="en-US" altLang="ja-JP" i="1" dirty="0">
                        <a:latin typeface="Cambria Math" charset="0"/>
                      </a:rPr>
                      <m:t>−</m:t>
                    </m:r>
                    <m:r>
                      <a:rPr lang="en-US" altLang="ja-JP" i="1" dirty="0">
                        <a:latin typeface="Cambria Math" charset="0"/>
                      </a:rPr>
                      <m:t>𝑦</m:t>
                    </m:r>
                    <m:r>
                      <a:rPr lang="en-US" altLang="ja-JP" i="1" dirty="0">
                        <a:latin typeface="Cambria Math" charset="0"/>
                      </a:rPr>
                      <m:t>| </m:t>
                    </m:r>
                  </m:oMath>
                </a14:m>
                <a:r>
                  <a:rPr lang="ja-JP" altLang="en-US" dirty="0"/>
                  <a:t>が</a:t>
                </a:r>
                <a:r>
                  <a:rPr lang="en-US" altLang="ja-JP" dirty="0"/>
                  <a:t>x</a:t>
                </a:r>
                <a:r>
                  <a:rPr lang="ja-JP" altLang="en-US" dirty="0"/>
                  <a:t>地点から</a:t>
                </a:r>
                <a14:m>
                  <m:oMath xmlns:m="http://schemas.openxmlformats.org/officeDocument/2006/math">
                    <m:r>
                      <a:rPr lang="en-US" altLang="ja-JP" i="1" dirty="0">
                        <a:latin typeface="Cambria Math" charset="0"/>
                      </a:rPr>
                      <m:t>𝑦</m:t>
                    </m:r>
                  </m:oMath>
                </a14:m>
                <a:r>
                  <a:rPr lang="ja-JP" altLang="en-US" dirty="0"/>
                  <a:t>地点に密度を移す</a:t>
                </a:r>
                <a:r>
                  <a:rPr lang="ja-JP" altLang="en-US" dirty="0" smtClean="0"/>
                  <a:t>コスト</a:t>
                </a:r>
                <a:endParaRPr lang="en-US" altLang="ja-JP" dirty="0" smtClean="0"/>
              </a:p>
              <a:p>
                <a:pPr marL="489780" lvl="2" indent="-198900">
                  <a:lnSpc>
                    <a:spcPct val="90000"/>
                  </a:lnSpc>
                  <a:spcBef>
                    <a:spcPts val="1200"/>
                  </a:spcBef>
                  <a:spcAft>
                    <a:spcPts val="200"/>
                  </a:spcAft>
                  <a:buSzPct val="100000"/>
                  <a:buFont typeface="Arial" charset="0"/>
                  <a:buChar char="•"/>
                </a:pPr>
                <a:r>
                  <a:rPr lang="ja-JP" altLang="en-US" dirty="0"/>
                  <a:t>一番移動コストの低い配分</a:t>
                </a:r>
                <a14:m>
                  <m:oMath xmlns:m="http://schemas.openxmlformats.org/officeDocument/2006/math">
                    <m:r>
                      <a:rPr lang="en-US" altLang="ja-JP" i="1" dirty="0">
                        <a:latin typeface="Cambria Math" charset="0"/>
                      </a:rPr>
                      <m:t>𝛾</m:t>
                    </m:r>
                    <m:r>
                      <a:rPr lang="ja-JP" altLang="en-US" i="1" dirty="0" smtClean="0">
                        <a:latin typeface="Cambria Math" charset="0"/>
                      </a:rPr>
                      <m:t>での</m:t>
                    </m:r>
                  </m:oMath>
                </a14:m>
                <a:r>
                  <a:rPr lang="ja-JP" altLang="en-US" dirty="0" smtClean="0"/>
                  <a:t>コスト　的な感じらしい</a:t>
                </a:r>
                <a:endParaRPr lang="en-US" altLang="ja-JP" dirty="0" smtClean="0"/>
              </a:p>
              <a:p>
                <a:pPr marL="290880" lvl="2" indent="0">
                  <a:lnSpc>
                    <a:spcPct val="90000"/>
                  </a:lnSpc>
                  <a:spcBef>
                    <a:spcPts val="1200"/>
                  </a:spcBef>
                  <a:spcAft>
                    <a:spcPts val="200"/>
                  </a:spcAft>
                  <a:buSzPct val="100000"/>
                  <a:buNone/>
                </a:pPr>
                <a:endParaRPr lang="en-US" altLang="ja-JP" dirty="0" smtClean="0"/>
              </a:p>
              <a:p>
                <a:pPr marL="108000" lvl="1" indent="0" algn="ctr">
                  <a:lnSpc>
                    <a:spcPct val="90000"/>
                  </a:lnSpc>
                  <a:spcBef>
                    <a:spcPts val="1200"/>
                  </a:spcBef>
                  <a:spcAft>
                    <a:spcPts val="200"/>
                  </a:spcAft>
                  <a:buSzPct val="100000"/>
                  <a:buNone/>
                </a:pPr>
                <a:r>
                  <a:rPr lang="ja-JP" altLang="en-US" b="1" dirty="0" smtClean="0"/>
                  <a:t>嬉しいのは、</a:t>
                </a:r>
                <a:r>
                  <a:rPr lang="en-US" altLang="ja-JP" b="1" dirty="0" smtClean="0"/>
                  <a:t>support</a:t>
                </a:r>
                <a:r>
                  <a:rPr lang="ja-JP" altLang="en-US" b="1" dirty="0" smtClean="0"/>
                  <a:t>が違ってもコストが連続的に定義できること！</a:t>
                </a:r>
              </a:p>
              <a:p>
                <a:pPr marL="108000" lvl="1" indent="0" algn="ctr">
                  <a:lnSpc>
                    <a:spcPct val="90000"/>
                  </a:lnSpc>
                  <a:spcBef>
                    <a:spcPts val="1200"/>
                  </a:spcBef>
                  <a:spcAft>
                    <a:spcPts val="200"/>
                  </a:spcAft>
                  <a:buSzPct val="100000"/>
                  <a:buNone/>
                </a:pPr>
                <a:r>
                  <a:rPr lang="ja-JP" altLang="en-US" b="1" dirty="0" smtClean="0"/>
                  <a:t>低次元多様体同士の距離をいい感じに測れる！</a:t>
                </a:r>
              </a:p>
              <a:p>
                <a:pPr marL="306900" lvl="1" indent="-198900">
                  <a:lnSpc>
                    <a:spcPct val="90000"/>
                  </a:lnSpc>
                  <a:spcBef>
                    <a:spcPts val="1200"/>
                  </a:spcBef>
                  <a:spcAft>
                    <a:spcPts val="200"/>
                  </a:spcAft>
                  <a:buSzPct val="100000"/>
                  <a:buFont typeface="Arial" charset="0"/>
                  <a:buChar char="•"/>
                </a:pPr>
                <a:endParaRPr lang="ja-JP" altLang="en-US" b="1" dirty="0" smtClean="0"/>
              </a:p>
              <a:p>
                <a:pPr marL="306900" lvl="1" indent="-198900">
                  <a:lnSpc>
                    <a:spcPct val="90000"/>
                  </a:lnSpc>
                  <a:spcBef>
                    <a:spcPts val="1200"/>
                  </a:spcBef>
                  <a:spcAft>
                    <a:spcPts val="200"/>
                  </a:spcAft>
                  <a:buSzPct val="100000"/>
                  <a:buFont typeface="Arial" charset="0"/>
                  <a:buChar char="•"/>
                </a:pPr>
                <a:endParaRPr lang="ja-JP" alt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898408" cy="4815365"/>
              </a:xfrm>
              <a:blipFill rotWithShape="0">
                <a:blip r:embed="rId2"/>
                <a:stretch>
                  <a:fillRect l="-336" t="-22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6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論文情報</a:t>
            </a:r>
            <a:endParaRPr kumimoji="1" lang="ja-JP" altLang="en-US" dirty="0"/>
          </a:p>
        </p:txBody>
      </p:sp>
      <p:sp>
        <p:nvSpPr>
          <p:cNvPr id="3" name="Content Placeholder 2"/>
          <p:cNvSpPr>
            <a:spLocks noGrp="1"/>
          </p:cNvSpPr>
          <p:nvPr>
            <p:ph idx="1"/>
          </p:nvPr>
        </p:nvSpPr>
        <p:spPr/>
        <p:txBody>
          <a:bodyPr/>
          <a:lstStyle/>
          <a:p>
            <a:pPr marL="108000" indent="0">
              <a:buNone/>
            </a:pPr>
            <a:r>
              <a:rPr lang="en-US" altLang="ja-JP" b="1" dirty="0"/>
              <a:t>Towards Principled Methods for Training Generative Adversarial Networks</a:t>
            </a:r>
          </a:p>
          <a:p>
            <a:r>
              <a:rPr lang="en-US" altLang="ja-JP" dirty="0" smtClean="0"/>
              <a:t>ICLR 2017 </a:t>
            </a:r>
            <a:r>
              <a:rPr lang="ja-JP" altLang="en-US" dirty="0" smtClean="0"/>
              <a:t>採択論文</a:t>
            </a:r>
            <a:endParaRPr lang="en-US" altLang="ja-JP" dirty="0" smtClean="0"/>
          </a:p>
          <a:p>
            <a:r>
              <a:rPr kumimoji="1" lang="ja-JP" altLang="en-US" dirty="0" smtClean="0"/>
              <a:t>数学強者が</a:t>
            </a:r>
            <a:r>
              <a:rPr kumimoji="1" lang="en-US" altLang="ja-JP" dirty="0" smtClean="0"/>
              <a:t>GAN</a:t>
            </a:r>
            <a:r>
              <a:rPr kumimoji="1" lang="ja-JP" altLang="en-US" dirty="0" smtClean="0"/>
              <a:t>を解析してみましたという論文</a:t>
            </a:r>
            <a:endParaRPr kumimoji="1" lang="en-US" altLang="ja-JP" dirty="0" smtClean="0"/>
          </a:p>
          <a:p>
            <a:pPr marL="108000" indent="0">
              <a:buNone/>
            </a:pPr>
            <a:r>
              <a:rPr lang="en-US" altLang="ja-JP" dirty="0"/>
              <a:t/>
            </a:r>
            <a:br>
              <a:rPr lang="en-US" altLang="ja-JP" dirty="0"/>
            </a:br>
            <a:r>
              <a:rPr lang="en-US" altLang="ja-JP" b="1" dirty="0"/>
              <a:t>Wasserstein </a:t>
            </a:r>
            <a:r>
              <a:rPr lang="en-US" altLang="ja-JP" b="1" dirty="0" smtClean="0"/>
              <a:t>GAN</a:t>
            </a:r>
          </a:p>
          <a:p>
            <a:r>
              <a:rPr kumimoji="1" lang="en-US" altLang="ja-JP" dirty="0" smtClean="0"/>
              <a:t>3</a:t>
            </a:r>
            <a:r>
              <a:rPr kumimoji="1" lang="ja-JP" altLang="en-US" dirty="0" smtClean="0"/>
              <a:t>人中</a:t>
            </a:r>
            <a:r>
              <a:rPr kumimoji="1" lang="en-US" altLang="ja-JP" dirty="0" smtClean="0"/>
              <a:t>2</a:t>
            </a:r>
            <a:r>
              <a:rPr kumimoji="1" lang="ja-JP" altLang="en-US" dirty="0" smtClean="0"/>
              <a:t>人↑と同じ著者</a:t>
            </a:r>
            <a:endParaRPr kumimoji="1" lang="en-US" altLang="ja-JP" dirty="0" smtClean="0"/>
          </a:p>
          <a:p>
            <a:r>
              <a:rPr lang="ja-JP" altLang="en-US" dirty="0" smtClean="0"/>
              <a:t>解析した知見を利用して実用的な</a:t>
            </a:r>
            <a:r>
              <a:rPr lang="en-US" altLang="ja-JP" dirty="0" smtClean="0"/>
              <a:t>GAN</a:t>
            </a:r>
            <a:r>
              <a:rPr lang="ja-JP" altLang="en-US" dirty="0" smtClean="0"/>
              <a:t>を提案</a:t>
            </a:r>
            <a:endParaRPr lang="ja-JP" altLang="en-US" dirty="0"/>
          </a:p>
          <a:p>
            <a:endParaRPr kumimoji="1" lang="ja-JP" altLang="en-US" dirty="0"/>
          </a:p>
        </p:txBody>
      </p:sp>
    </p:spTree>
    <p:extLst>
      <p:ext uri="{BB962C8B-B14F-4D97-AF65-F5344CB8AC3E}">
        <p14:creationId xmlns:p14="http://schemas.microsoft.com/office/powerpoint/2010/main" val="1130902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1" lang="ja-JP" altLang="en-US" dirty="0"/>
          </a:p>
        </p:txBody>
      </p:sp>
      <p:sp>
        <p:nvSpPr>
          <p:cNvPr id="3" name="Content Placeholder 2"/>
          <p:cNvSpPr>
            <a:spLocks noGrp="1"/>
          </p:cNvSpPr>
          <p:nvPr>
            <p:ph idx="1"/>
          </p:nvPr>
        </p:nvSpPr>
        <p:spPr/>
        <p:txBody>
          <a:bodyPr/>
          <a:lstStyle/>
          <a:p>
            <a:r>
              <a:rPr lang="ja-JP" altLang="en-US" dirty="0" smtClean="0"/>
              <a:t>一つ目の論文</a:t>
            </a:r>
            <a:r>
              <a:rPr kumimoji="1" lang="ja-JP" altLang="en-US" dirty="0" smtClean="0"/>
              <a:t>はここで終わり</a:t>
            </a:r>
          </a:p>
          <a:p>
            <a:r>
              <a:rPr kumimoji="1" lang="ja-JP" altLang="en-US" dirty="0" smtClean="0"/>
              <a:t>結論は特になかったです</a:t>
            </a:r>
            <a:endParaRPr lang="en-US" altLang="ja-JP" dirty="0"/>
          </a:p>
          <a:p>
            <a:endParaRPr kumimoji="1" lang="en-US" altLang="ja-JP" dirty="0" smtClean="0"/>
          </a:p>
          <a:p>
            <a:r>
              <a:rPr kumimoji="1" lang="ja-JP" altLang="en-US" dirty="0" smtClean="0"/>
              <a:t>ここから</a:t>
            </a:r>
            <a:r>
              <a:rPr kumimoji="1" lang="en-US" altLang="ja-JP" dirty="0" smtClean="0"/>
              <a:t>Wasserstein GAN </a:t>
            </a:r>
            <a:r>
              <a:rPr kumimoji="1" lang="ja-JP" altLang="en-US" dirty="0" smtClean="0"/>
              <a:t>です</a:t>
            </a:r>
          </a:p>
        </p:txBody>
      </p:sp>
    </p:spTree>
    <p:extLst>
      <p:ext uri="{BB962C8B-B14F-4D97-AF65-F5344CB8AC3E}">
        <p14:creationId xmlns:p14="http://schemas.microsoft.com/office/powerpoint/2010/main" val="466798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分布間距離比較</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kumimoji="1" lang="ja-JP" altLang="en-US" dirty="0" smtClean="0"/>
                  <a:t>例</a:t>
                </a:r>
                <a:endParaRPr kumimoji="1" lang="en-US" altLang="ja-JP" dirty="0" smtClean="0"/>
              </a:p>
              <a:p>
                <a:pPr lvl="1"/>
                <a:r>
                  <a:rPr lang="en-US" altLang="ja-JP" dirty="0" smtClean="0"/>
                  <a:t>2</a:t>
                </a:r>
                <a:r>
                  <a:rPr lang="ja-JP" altLang="en-US" dirty="0" smtClean="0"/>
                  <a:t>次元空間で</a:t>
                </a:r>
                <a:r>
                  <a:rPr lang="ja-JP" altLang="en-US" dirty="0" smtClean="0"/>
                  <a:t>、</a:t>
                </a:r>
                <a:r>
                  <a:rPr lang="ja-JP" altLang="en-US" dirty="0" smtClean="0"/>
                  <a:t>直線</a:t>
                </a:r>
                <a:r>
                  <a:rPr lang="ja-JP" altLang="en-US" dirty="0" smtClean="0"/>
                  <a:t>上</a:t>
                </a:r>
                <a:r>
                  <a:rPr lang="ja-JP" altLang="en-US" dirty="0" smtClean="0"/>
                  <a:t>の確率密度を持つ分布</a:t>
                </a:r>
                <a:endParaRPr kumimoji="1" lang="en-US" altLang="ja-JP" dirty="0" smtClean="0"/>
              </a:p>
              <a:p>
                <a:pPr lvl="2"/>
                <a14:m>
                  <m:oMath xmlns:m="http://schemas.openxmlformats.org/officeDocument/2006/math">
                    <m:sSub>
                      <m:sSubPr>
                        <m:ctrlPr>
                          <a:rPr kumimoji="1" lang="en-US" altLang="ja-JP" b="0" i="1" smtClean="0">
                            <a:latin typeface="Cambria Math" charset="0"/>
                          </a:rPr>
                        </m:ctrlPr>
                      </m:sSubPr>
                      <m:e>
                        <m:r>
                          <a:rPr kumimoji="1" lang="en-US" altLang="ja-JP" b="0" i="1" smtClean="0">
                            <a:latin typeface="Cambria Math" charset="0"/>
                          </a:rPr>
                          <m:t>𝑃</m:t>
                        </m:r>
                      </m:e>
                      <m:sub>
                        <m:r>
                          <a:rPr kumimoji="1" lang="en-US" altLang="ja-JP" b="0" i="1" smtClean="0">
                            <a:latin typeface="Cambria Math" charset="0"/>
                          </a:rPr>
                          <m:t>𝑟</m:t>
                        </m:r>
                      </m:sub>
                    </m:sSub>
                  </m:oMath>
                </a14:m>
                <a:r>
                  <a:rPr kumimoji="1" lang="en-US" altLang="ja-JP" dirty="0" smtClean="0"/>
                  <a:t> = (0, z) (</a:t>
                </a:r>
                <a14:m>
                  <m:oMath xmlns:m="http://schemas.openxmlformats.org/officeDocument/2006/math">
                    <m:r>
                      <a:rPr kumimoji="1" lang="en-US" altLang="ja-JP" b="0" i="1" smtClean="0">
                        <a:latin typeface="Cambria Math" charset="0"/>
                      </a:rPr>
                      <m:t>𝑧</m:t>
                    </m:r>
                    <m:r>
                      <a:rPr kumimoji="1" lang="en-US" altLang="ja-JP" b="0" i="1" smtClean="0">
                        <a:latin typeface="Cambria Math" charset="0"/>
                      </a:rPr>
                      <m:t> ~ </m:t>
                    </m:r>
                    <m:r>
                      <a:rPr kumimoji="1" lang="en-US" altLang="ja-JP" b="0" i="1" smtClean="0">
                        <a:latin typeface="Cambria Math" charset="0"/>
                      </a:rPr>
                      <m:t>𝑈</m:t>
                    </m:r>
                    <m:r>
                      <a:rPr kumimoji="1" lang="en-US" altLang="ja-JP" b="0" i="1" smtClean="0">
                        <a:latin typeface="Cambria Math" charset="0"/>
                      </a:rPr>
                      <m:t>(−1,1)</m:t>
                    </m:r>
                  </m:oMath>
                </a14:m>
                <a:r>
                  <a:rPr kumimoji="1" lang="en-US" altLang="ja-JP" dirty="0" smtClean="0"/>
                  <a:t> </a:t>
                </a:r>
                <a:endParaRPr lang="en-US" altLang="ja-JP" dirty="0"/>
              </a:p>
              <a:p>
                <a:pPr lvl="2"/>
                <a14:m>
                  <m:oMath xmlns:m="http://schemas.openxmlformats.org/officeDocument/2006/math">
                    <m:sSub>
                      <m:sSubPr>
                        <m:ctrlPr>
                          <a:rPr kumimoji="1" lang="en-US" altLang="ja-JP" b="0" i="1" smtClean="0">
                            <a:latin typeface="Cambria Math" charset="0"/>
                          </a:rPr>
                        </m:ctrlPr>
                      </m:sSubPr>
                      <m:e>
                        <m:r>
                          <a:rPr kumimoji="1" lang="en-US" altLang="ja-JP" b="0" i="1" smtClean="0">
                            <a:latin typeface="Cambria Math" charset="0"/>
                          </a:rPr>
                          <m:t>𝑔</m:t>
                        </m:r>
                      </m:e>
                      <m:sub>
                        <m:r>
                          <a:rPr kumimoji="1" lang="en-US" altLang="ja-JP" b="0" i="1" smtClean="0">
                            <a:latin typeface="Cambria Math" charset="0"/>
                          </a:rPr>
                          <m:t>𝜃</m:t>
                        </m:r>
                      </m:sub>
                    </m:sSub>
                    <m:d>
                      <m:dPr>
                        <m:ctrlPr>
                          <a:rPr kumimoji="1" lang="en-US" altLang="ja-JP" b="0" i="1" smtClean="0">
                            <a:latin typeface="Cambria Math" charset="0"/>
                          </a:rPr>
                        </m:ctrlPr>
                      </m:dPr>
                      <m:e>
                        <m:r>
                          <a:rPr kumimoji="1" lang="en-US" altLang="ja-JP" b="0" i="1" smtClean="0">
                            <a:latin typeface="Cambria Math" charset="0"/>
                          </a:rPr>
                          <m:t>𝑧</m:t>
                        </m:r>
                      </m:e>
                    </m:d>
                    <m:r>
                      <a:rPr kumimoji="1" lang="en-US" altLang="ja-JP" b="0" i="1" smtClean="0">
                        <a:latin typeface="Cambria Math" charset="0"/>
                      </a:rPr>
                      <m:t>=(</m:t>
                    </m:r>
                    <m:r>
                      <a:rPr kumimoji="1" lang="en-US" altLang="ja-JP" b="0" i="1" smtClean="0">
                        <a:latin typeface="Cambria Math" charset="0"/>
                      </a:rPr>
                      <m:t>𝜃</m:t>
                    </m:r>
                    <m:r>
                      <a:rPr kumimoji="1" lang="en-US" altLang="ja-JP" b="0" i="1" smtClean="0">
                        <a:latin typeface="Cambria Math" charset="0"/>
                      </a:rPr>
                      <m:t>, </m:t>
                    </m:r>
                    <m:r>
                      <a:rPr kumimoji="1" lang="en-US" altLang="ja-JP" b="0" i="1" smtClean="0">
                        <a:latin typeface="Cambria Math" charset="0"/>
                      </a:rPr>
                      <m:t>𝑧</m:t>
                    </m:r>
                    <m:r>
                      <a:rPr kumimoji="1" lang="en-US" altLang="ja-JP" b="0" i="1" smtClean="0">
                        <a:latin typeface="Cambria Math" charset="0"/>
                      </a:rPr>
                      <m:t>)</m:t>
                    </m:r>
                  </m:oMath>
                </a14:m>
                <a:endParaRPr kumimoji="1" lang="en-US" altLang="ja-JP" dirty="0" smtClean="0"/>
              </a:p>
              <a:p>
                <a:pPr lvl="1"/>
                <a:r>
                  <a:rPr kumimoji="1" lang="en-US" altLang="ja-JP" dirty="0" smtClean="0"/>
                  <a:t> </a:t>
                </a:r>
                <a:r>
                  <a:rPr kumimoji="1" lang="ja-JP" altLang="en-US" dirty="0" smtClean="0"/>
                  <a:t>の分布間距離を</a:t>
                </a:r>
                <a:r>
                  <a:rPr lang="en-US" altLang="ja-JP" dirty="0" smtClean="0"/>
                  <a:t>EMD, KL, JSD, TV</a:t>
                </a:r>
                <a:r>
                  <a:rPr lang="ja-JP" altLang="en-US" dirty="0" smtClean="0"/>
                  <a:t>で計算</a:t>
                </a:r>
                <a:endParaRPr lang="en-US" altLang="ja-JP" dirty="0" smtClean="0"/>
              </a:p>
              <a:p>
                <a:pPr lvl="1"/>
                <a:endParaRPr kumimoji="1" lang="en-US" altLang="ja-JP" dirty="0"/>
              </a:p>
              <a:p>
                <a:pPr lvl="1"/>
                <a:endParaRPr kumimoji="1" lang="ja-JP"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2446"/>
                </a:stretch>
              </a:blipFill>
            </p:spPr>
            <p:txBody>
              <a:bodyPr/>
              <a:lstStyle/>
              <a:p>
                <a:r>
                  <a:rPr lang="ja-JP" altLang="en-US">
                    <a:noFill/>
                  </a:rPr>
                  <a:t> </a:t>
                </a:r>
              </a:p>
            </p:txBody>
          </p:sp>
        </mc:Fallback>
      </mc:AlternateContent>
      <p:grpSp>
        <p:nvGrpSpPr>
          <p:cNvPr id="14" name="Group 13"/>
          <p:cNvGrpSpPr/>
          <p:nvPr/>
        </p:nvGrpSpPr>
        <p:grpSpPr>
          <a:xfrm>
            <a:off x="6819254" y="1386316"/>
            <a:ext cx="2107769" cy="2386739"/>
            <a:chOff x="8105614" y="1704814"/>
            <a:chExt cx="2107769" cy="2386739"/>
          </a:xfrm>
        </p:grpSpPr>
        <p:grpSp>
          <p:nvGrpSpPr>
            <p:cNvPr id="10" name="Group 9"/>
            <p:cNvGrpSpPr/>
            <p:nvPr/>
          </p:nvGrpSpPr>
          <p:grpSpPr>
            <a:xfrm>
              <a:off x="8105614" y="1704814"/>
              <a:ext cx="2107769" cy="2386739"/>
              <a:chOff x="1518834" y="1782305"/>
              <a:chExt cx="2107769" cy="2386739"/>
            </a:xfrm>
          </p:grpSpPr>
          <p:cxnSp>
            <p:nvCxnSpPr>
              <p:cNvPr id="5" name="Straight Arrow Connector 4"/>
              <p:cNvCxnSpPr/>
              <p:nvPr/>
            </p:nvCxnSpPr>
            <p:spPr>
              <a:xfrm>
                <a:off x="1518834" y="2991173"/>
                <a:ext cx="2107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2572719" y="1782305"/>
                <a:ext cx="0" cy="2386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572719" y="2131017"/>
                <a:ext cx="0" cy="1720311"/>
              </a:xfrm>
              <a:prstGeom prst="line">
                <a:avLst/>
              </a:prstGeom>
              <a:ln w="79375"/>
            </p:spPr>
            <p:style>
              <a:lnRef idx="3">
                <a:schemeClr val="accent2"/>
              </a:lnRef>
              <a:fillRef idx="0">
                <a:schemeClr val="accent2"/>
              </a:fillRef>
              <a:effectRef idx="2">
                <a:schemeClr val="accent2"/>
              </a:effectRef>
              <a:fontRef idx="minor">
                <a:schemeClr val="tx1"/>
              </a:fontRef>
            </p:style>
          </p:cxnSp>
        </p:grpSp>
        <p:cxnSp>
          <p:nvCxnSpPr>
            <p:cNvPr id="11" name="Straight Connector 10"/>
            <p:cNvCxnSpPr/>
            <p:nvPr/>
          </p:nvCxnSpPr>
          <p:spPr>
            <a:xfrm>
              <a:off x="9854340" y="2053526"/>
              <a:ext cx="0" cy="1720311"/>
            </a:xfrm>
            <a:prstGeom prst="line">
              <a:avLst/>
            </a:prstGeom>
            <a:ln w="63500"/>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9513203" y="2898183"/>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𝜃</m:t>
                        </m:r>
                      </m:oMath>
                    </m:oMathPara>
                  </a14:m>
                  <a:endParaRPr kumimoji="1" lang="ja-JP"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9513203" y="2898183"/>
                  <a:ext cx="374141" cy="369332"/>
                </a:xfrm>
                <a:prstGeom prst="rect">
                  <a:avLst/>
                </a:prstGeom>
                <a:blipFill rotWithShape="0">
                  <a:blip r:embed="rId3"/>
                  <a:stretch>
                    <a:fillRect/>
                  </a:stretch>
                </a:blipFill>
              </p:spPr>
              <p:txBody>
                <a:bodyPr/>
                <a:lstStyle/>
                <a:p>
                  <a:r>
                    <a:rPr lang="ja-JP" altLang="en-US">
                      <a:noFill/>
                    </a:rPr>
                    <a:t> </a:t>
                  </a:r>
                </a:p>
              </p:txBody>
            </p:sp>
          </mc:Fallback>
        </mc:AlternateContent>
      </p:grpSp>
      <p:pic>
        <p:nvPicPr>
          <p:cNvPr id="13" name="Picture 12"/>
          <p:cNvPicPr>
            <a:picLocks noChangeAspect="1"/>
          </p:cNvPicPr>
          <p:nvPr/>
        </p:nvPicPr>
        <p:blipFill>
          <a:blip r:embed="rId4"/>
          <a:stretch>
            <a:fillRect/>
          </a:stretch>
        </p:blipFill>
        <p:spPr>
          <a:xfrm>
            <a:off x="950319" y="3452980"/>
            <a:ext cx="5461000" cy="2870200"/>
          </a:xfrm>
          <a:prstGeom prst="rect">
            <a:avLst/>
          </a:prstGeom>
        </p:spPr>
      </p:pic>
      <p:pic>
        <p:nvPicPr>
          <p:cNvPr id="15" name="Picture 14"/>
          <p:cNvPicPr>
            <a:picLocks noChangeAspect="1"/>
          </p:cNvPicPr>
          <p:nvPr/>
        </p:nvPicPr>
        <p:blipFill>
          <a:blip r:embed="rId5"/>
          <a:stretch>
            <a:fillRect/>
          </a:stretch>
        </p:blipFill>
        <p:spPr>
          <a:xfrm>
            <a:off x="6264358" y="3990195"/>
            <a:ext cx="5790280" cy="2181006"/>
          </a:xfrm>
          <a:prstGeom prst="rect">
            <a:avLst/>
          </a:prstGeom>
        </p:spPr>
      </p:pic>
    </p:spTree>
    <p:extLst>
      <p:ext uri="{BB962C8B-B14F-4D97-AF65-F5344CB8AC3E}">
        <p14:creationId xmlns:p14="http://schemas.microsoft.com/office/powerpoint/2010/main" val="429620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WGAN</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383957"/>
                <a:ext cx="10058400" cy="4861860"/>
              </a:xfrm>
            </p:spPr>
            <p:txBody>
              <a:bodyPr/>
              <a:lstStyle/>
              <a:p>
                <a:r>
                  <a:rPr lang="ja-JP" altLang="en-US" dirty="0" smtClean="0"/>
                  <a:t>低次元多様体にのる分布間距離を測るには、</a:t>
                </a:r>
                <a:r>
                  <a:rPr lang="en-US" altLang="ja-JP" dirty="0"/>
                  <a:t> </a:t>
                </a:r>
                <a:r>
                  <a:rPr lang="ja-JP" altLang="en-US" dirty="0" smtClean="0"/>
                  <a:t/>
                </a:r>
                <a:br>
                  <a:rPr lang="ja-JP" altLang="en-US" dirty="0" smtClean="0"/>
                </a:br>
                <a:r>
                  <a:rPr lang="en-US" altLang="ja-JP" dirty="0" smtClean="0"/>
                  <a:t>JSD</a:t>
                </a:r>
                <a:r>
                  <a:rPr lang="ja-JP" altLang="en-US" dirty="0"/>
                  <a:t>よりも</a:t>
                </a:r>
                <a:r>
                  <a:rPr lang="en-US" altLang="ja-JP" dirty="0" smtClean="0"/>
                  <a:t>EMD</a:t>
                </a:r>
                <a:r>
                  <a:rPr lang="ja-JP" altLang="en-US" dirty="0" smtClean="0"/>
                  <a:t>を利用するのが良いのでは？</a:t>
                </a:r>
              </a:p>
              <a:p>
                <a:pPr marL="306900" lvl="1" indent="-198900">
                  <a:lnSpc>
                    <a:spcPct val="90000"/>
                  </a:lnSpc>
                  <a:spcBef>
                    <a:spcPts val="1200"/>
                  </a:spcBef>
                  <a:spcAft>
                    <a:spcPts val="200"/>
                  </a:spcAft>
                  <a:buSzPct val="100000"/>
                  <a:buFont typeface="Arial" charset="0"/>
                  <a:buChar char="•"/>
                </a:pPr>
                <a14:m>
                  <m:oMath xmlns:m="http://schemas.openxmlformats.org/officeDocument/2006/math">
                    <m:r>
                      <a:rPr lang="en-US" altLang="ja-JP" i="1">
                        <a:latin typeface="Cambria Math" charset="0"/>
                      </a:rPr>
                      <m:t>𝑊</m:t>
                    </m:r>
                    <m:d>
                      <m:dPr>
                        <m:ctrlPr>
                          <a:rPr lang="en-US" altLang="ja-JP" i="1">
                            <a:latin typeface="Cambria Math" charset="0"/>
                          </a:rPr>
                        </m:ctrlPr>
                      </m:dPr>
                      <m:e>
                        <m:r>
                          <a:rPr lang="en-US" altLang="ja-JP" i="1">
                            <a:latin typeface="Cambria Math" charset="0"/>
                          </a:rPr>
                          <m:t>𝑃</m:t>
                        </m:r>
                        <m:r>
                          <a:rPr lang="en-US" altLang="ja-JP" i="1">
                            <a:latin typeface="Cambria Math" charset="0"/>
                          </a:rPr>
                          <m:t>, </m:t>
                        </m:r>
                        <m:r>
                          <a:rPr lang="en-US" altLang="ja-JP" i="1">
                            <a:latin typeface="Cambria Math" charset="0"/>
                          </a:rPr>
                          <m:t>𝑄</m:t>
                        </m:r>
                      </m:e>
                    </m:d>
                    <m:r>
                      <a:rPr lang="en-US" altLang="ja-JP" i="1">
                        <a:latin typeface="Cambria Math" charset="0"/>
                      </a:rPr>
                      <m:t>=</m:t>
                    </m:r>
                    <m:func>
                      <m:funcPr>
                        <m:ctrlPr>
                          <a:rPr lang="en-US" altLang="ja-JP" i="1">
                            <a:latin typeface="Cambria Math" charset="0"/>
                          </a:rPr>
                        </m:ctrlPr>
                      </m:funcPr>
                      <m:fName>
                        <m:limLow>
                          <m:limLowPr>
                            <m:ctrlPr>
                              <a:rPr lang="en-US" altLang="ja-JP" i="1">
                                <a:latin typeface="Cambria Math" charset="0"/>
                              </a:rPr>
                            </m:ctrlPr>
                          </m:limLowPr>
                          <m:e>
                            <m:r>
                              <m:rPr>
                                <m:sty m:val="p"/>
                              </m:rPr>
                              <a:rPr lang="en-US" altLang="ja-JP">
                                <a:latin typeface="Cambria Math" charset="0"/>
                              </a:rPr>
                              <m:t>inf</m:t>
                            </m:r>
                          </m:e>
                          <m:lim>
                            <m:r>
                              <a:rPr lang="en-US" altLang="ja-JP" i="1">
                                <a:latin typeface="Cambria Math" charset="0"/>
                              </a:rPr>
                              <m:t>𝛾</m:t>
                            </m:r>
                            <m:r>
                              <a:rPr lang="en-US" altLang="ja-JP" i="1">
                                <a:latin typeface="Cambria Math" charset="0"/>
                              </a:rPr>
                              <m:t>∈</m:t>
                            </m:r>
                            <m:r>
                              <m:rPr>
                                <m:sty m:val="p"/>
                              </m:rPr>
                              <a:rPr lang="en-US" altLang="ja-JP">
                                <a:latin typeface="Cambria Math" charset="0"/>
                              </a:rPr>
                              <m:t>Γ</m:t>
                            </m:r>
                          </m:lim>
                        </m:limLow>
                      </m:fName>
                      <m:e>
                        <m:nary>
                          <m:naryPr>
                            <m:ctrlPr>
                              <a:rPr lang="is-IS" altLang="ja-JP" i="1">
                                <a:latin typeface="Cambria Math" charset="0"/>
                              </a:rPr>
                            </m:ctrlPr>
                          </m:naryPr>
                          <m:sub>
                            <m:r>
                              <m:rPr>
                                <m:brk m:alnAt="23"/>
                              </m:rPr>
                              <a:rPr lang="en-US" altLang="ja-JP" i="1">
                                <a:latin typeface="Cambria Math" charset="0"/>
                              </a:rPr>
                              <m:t>𝑥</m:t>
                            </m:r>
                            <m:r>
                              <a:rPr lang="en-US" altLang="ja-JP" i="1">
                                <a:latin typeface="Cambria Math" charset="0"/>
                              </a:rPr>
                              <m:t> × </m:t>
                            </m:r>
                            <m:r>
                              <a:rPr lang="en-US" altLang="ja-JP" i="1">
                                <a:latin typeface="Cambria Math" charset="0"/>
                              </a:rPr>
                              <m:t>𝑥</m:t>
                            </m:r>
                          </m:sub>
                          <m:sup/>
                          <m:e>
                            <m:sSub>
                              <m:sSubPr>
                                <m:ctrlPr>
                                  <a:rPr lang="en-US" altLang="ja-JP" i="1">
                                    <a:latin typeface="Cambria Math" charset="0"/>
                                  </a:rPr>
                                </m:ctrlPr>
                              </m:sSubPr>
                              <m:e>
                                <m:d>
                                  <m:dPr>
                                    <m:begChr m:val="|"/>
                                    <m:endChr m:val="|"/>
                                    <m:ctrlPr>
                                      <a:rPr lang="en-US" altLang="ja-JP" i="1">
                                        <a:latin typeface="Cambria Math" charset="0"/>
                                      </a:rPr>
                                    </m:ctrlPr>
                                  </m:dPr>
                                  <m:e>
                                    <m:r>
                                      <a:rPr lang="en-US" altLang="ja-JP" i="1">
                                        <a:latin typeface="Cambria Math" charset="0"/>
                                      </a:rPr>
                                      <m:t>𝑥</m:t>
                                    </m:r>
                                    <m:r>
                                      <a:rPr lang="en-US" altLang="ja-JP" i="1">
                                        <a:latin typeface="Cambria Math" charset="0"/>
                                      </a:rPr>
                                      <m:t>−</m:t>
                                    </m:r>
                                    <m:r>
                                      <a:rPr lang="en-US" altLang="ja-JP" i="1">
                                        <a:latin typeface="Cambria Math" charset="0"/>
                                      </a:rPr>
                                      <m:t>𝑦</m:t>
                                    </m:r>
                                  </m:e>
                                </m:d>
                              </m:e>
                              <m:sub>
                                <m:r>
                                  <a:rPr lang="en-US" altLang="ja-JP" i="1">
                                    <a:latin typeface="Cambria Math" charset="0"/>
                                  </a:rPr>
                                  <m:t>2</m:t>
                                </m:r>
                              </m:sub>
                            </m:sSub>
                          </m:e>
                        </m:nary>
                        <m:r>
                          <a:rPr lang="en-US" altLang="ja-JP" i="1">
                            <a:latin typeface="Cambria Math" charset="0"/>
                          </a:rPr>
                          <m:t>𝑑</m:t>
                        </m:r>
                        <m:r>
                          <a:rPr lang="en-US" altLang="ja-JP" i="1">
                            <a:latin typeface="Cambria Math" charset="0"/>
                          </a:rPr>
                          <m:t>𝛾</m:t>
                        </m:r>
                        <m:r>
                          <a:rPr lang="en-US" altLang="ja-JP" i="1">
                            <a:latin typeface="Cambria Math" charset="0"/>
                          </a:rPr>
                          <m:t>(</m:t>
                        </m:r>
                        <m:r>
                          <a:rPr lang="en-US" altLang="ja-JP" i="1">
                            <a:latin typeface="Cambria Math" charset="0"/>
                          </a:rPr>
                          <m:t>𝑥</m:t>
                        </m:r>
                        <m:r>
                          <a:rPr lang="en-US" altLang="ja-JP" i="1">
                            <a:latin typeface="Cambria Math" charset="0"/>
                          </a:rPr>
                          <m:t>,</m:t>
                        </m:r>
                        <m:r>
                          <a:rPr lang="en-US" altLang="ja-JP" i="1">
                            <a:latin typeface="Cambria Math" charset="0"/>
                          </a:rPr>
                          <m:t>𝑦</m:t>
                        </m:r>
                        <m:r>
                          <a:rPr lang="en-US" altLang="ja-JP" i="1">
                            <a:latin typeface="Cambria Math" charset="0"/>
                          </a:rPr>
                          <m:t>)</m:t>
                        </m:r>
                      </m:e>
                    </m:func>
                  </m:oMath>
                </a14:m>
                <a:r>
                  <a:rPr lang="en-US" altLang="ja-JP" dirty="0" smtClean="0"/>
                  <a:t>  </a:t>
                </a:r>
                <a:r>
                  <a:rPr lang="ja-JP" altLang="en-US" dirty="0" smtClean="0"/>
                  <a:t>←</a:t>
                </a:r>
                <a:r>
                  <a:rPr lang="en-US" altLang="ja-JP" dirty="0" smtClean="0"/>
                  <a:t> </a:t>
                </a:r>
                <a:r>
                  <a:rPr lang="ja-JP" altLang="en-US" dirty="0" smtClean="0"/>
                  <a:t>これどうやって解くの？？</a:t>
                </a:r>
                <a:endParaRPr lang="en-US" altLang="ja-JP" dirty="0" smtClean="0"/>
              </a:p>
              <a:p>
                <a:r>
                  <a:rPr lang="en-US" altLang="ja-JP" dirty="0" smtClean="0"/>
                  <a:t>Kantorovich-Rubinstein duality</a:t>
                </a:r>
              </a:p>
              <a:p>
                <a:pPr marL="108000" indent="0">
                  <a:lnSpc>
                    <a:spcPct val="150000"/>
                  </a:lnSpc>
                  <a:buNone/>
                </a:pPr>
                <a14:m>
                  <m:oMathPara xmlns:m="http://schemas.openxmlformats.org/officeDocument/2006/math">
                    <m:oMathParaPr>
                      <m:jc m:val="centerGroup"/>
                    </m:oMathParaPr>
                    <m:oMath xmlns:m="http://schemas.openxmlformats.org/officeDocument/2006/math">
                      <m:r>
                        <a:rPr lang="en-US" altLang="ja-JP" b="0" i="1" smtClean="0">
                          <a:latin typeface="Cambria Math" charset="0"/>
                        </a:rPr>
                        <m:t>𝑊</m:t>
                      </m:r>
                      <m:d>
                        <m:dPr>
                          <m:ctrlPr>
                            <a:rPr lang="en-US" altLang="ja-JP" b="0" i="1" smtClean="0">
                              <a:latin typeface="Cambria Math" charset="0"/>
                            </a:rPr>
                          </m:ctrlPr>
                        </m:dPr>
                        <m:e>
                          <m:sSub>
                            <m:sSubPr>
                              <m:ctrlPr>
                                <a:rPr lang="en-US" altLang="ja-JP" b="0" i="1" smtClean="0">
                                  <a:latin typeface="Cambria Math" charset="0"/>
                                </a:rPr>
                              </m:ctrlPr>
                            </m:sSubPr>
                            <m:e>
                              <m:r>
                                <a:rPr lang="en-US" altLang="ja-JP" b="0" i="1" smtClean="0">
                                  <a:latin typeface="Cambria Math" charset="0"/>
                                </a:rPr>
                                <m:t>𝑃</m:t>
                              </m:r>
                            </m:e>
                            <m:sub>
                              <m:r>
                                <a:rPr lang="en-US" altLang="ja-JP" b="0" i="1" smtClean="0">
                                  <a:latin typeface="Cambria Math" charset="0"/>
                                </a:rPr>
                                <m:t>𝑟</m:t>
                              </m:r>
                            </m:sub>
                          </m:sSub>
                          <m:r>
                            <a:rPr lang="en-US" altLang="ja-JP" b="0" i="1" smtClean="0">
                              <a:latin typeface="Cambria Math" charset="0"/>
                            </a:rPr>
                            <m:t>, </m:t>
                          </m:r>
                          <m:sSub>
                            <m:sSubPr>
                              <m:ctrlPr>
                                <a:rPr lang="en-US" altLang="ja-JP" b="0" i="1" smtClean="0">
                                  <a:latin typeface="Cambria Math" charset="0"/>
                                </a:rPr>
                              </m:ctrlPr>
                            </m:sSubPr>
                            <m:e>
                              <m:r>
                                <a:rPr lang="en-US" altLang="ja-JP" b="0" i="1" smtClean="0">
                                  <a:latin typeface="Cambria Math" charset="0"/>
                                </a:rPr>
                                <m:t>𝑃</m:t>
                              </m:r>
                            </m:e>
                            <m:sub>
                              <m:r>
                                <a:rPr lang="en-US" altLang="ja-JP" b="0" i="1" smtClean="0">
                                  <a:latin typeface="Cambria Math" charset="0"/>
                                </a:rPr>
                                <m:t>𝜃</m:t>
                              </m:r>
                            </m:sub>
                          </m:sSub>
                        </m:e>
                      </m:d>
                      <m:r>
                        <a:rPr lang="en-US" altLang="ja-JP" b="0" i="1" smtClean="0">
                          <a:latin typeface="Cambria Math" charset="0"/>
                        </a:rPr>
                        <m:t>=</m:t>
                      </m:r>
                      <m:func>
                        <m:funcPr>
                          <m:ctrlPr>
                            <a:rPr lang="en-US" altLang="ja-JP" b="0" i="1" smtClean="0">
                              <a:latin typeface="Cambria Math" charset="0"/>
                            </a:rPr>
                          </m:ctrlPr>
                        </m:funcPr>
                        <m:fName>
                          <m:limLow>
                            <m:limLowPr>
                              <m:ctrlPr>
                                <a:rPr lang="en-US" altLang="ja-JP" b="0" i="1" smtClean="0">
                                  <a:latin typeface="Cambria Math" charset="0"/>
                                </a:rPr>
                              </m:ctrlPr>
                            </m:limLowPr>
                            <m:e>
                              <m:r>
                                <m:rPr>
                                  <m:sty m:val="p"/>
                                </m:rPr>
                                <a:rPr lang="en-US" altLang="ja-JP" b="0" i="0" smtClean="0">
                                  <a:latin typeface="Cambria Math" charset="0"/>
                                </a:rPr>
                                <m:t>sup</m:t>
                              </m:r>
                            </m:e>
                            <m:lim>
                              <m:sSub>
                                <m:sSubPr>
                                  <m:ctrlPr>
                                    <a:rPr lang="en-US" altLang="ja-JP" b="0" i="1" smtClean="0">
                                      <a:latin typeface="Cambria Math" charset="0"/>
                                    </a:rPr>
                                  </m:ctrlPr>
                                </m:sSubPr>
                                <m:e>
                                  <m:d>
                                    <m:dPr>
                                      <m:begChr m:val="|"/>
                                      <m:endChr m:val="|"/>
                                      <m:ctrlPr>
                                        <a:rPr lang="en-US" altLang="ja-JP" b="0" i="1" smtClean="0">
                                          <a:latin typeface="Cambria Math" charset="0"/>
                                        </a:rPr>
                                      </m:ctrlPr>
                                    </m:dPr>
                                    <m:e>
                                      <m:r>
                                        <a:rPr lang="en-US" altLang="ja-JP" b="0" i="1" smtClean="0">
                                          <a:latin typeface="Cambria Math" charset="0"/>
                                        </a:rPr>
                                        <m:t>𝑓</m:t>
                                      </m:r>
                                    </m:e>
                                  </m:d>
                                </m:e>
                                <m:sub>
                                  <m:r>
                                    <a:rPr lang="en-US" altLang="ja-JP" b="0" i="1" smtClean="0">
                                      <a:latin typeface="Cambria Math" charset="0"/>
                                    </a:rPr>
                                    <m:t>𝐿</m:t>
                                  </m:r>
                                </m:sub>
                              </m:sSub>
                              <m:r>
                                <a:rPr lang="en-US" altLang="ja-JP" b="0" i="1" smtClean="0">
                                  <a:latin typeface="Cambria Math" charset="0"/>
                                  <a:ea typeface="Cambria Math" charset="0"/>
                                  <a:cs typeface="Cambria Math" charset="0"/>
                                </a:rPr>
                                <m:t>≤1</m:t>
                              </m:r>
                            </m:lim>
                          </m:limLow>
                        </m:fName>
                        <m:e>
                          <m:sSub>
                            <m:sSubPr>
                              <m:ctrlPr>
                                <a:rPr lang="en-US" altLang="ja-JP" i="1">
                                  <a:latin typeface="Cambria Math" charset="0"/>
                                </a:rPr>
                              </m:ctrlPr>
                            </m:sSubPr>
                            <m:e>
                              <m:r>
                                <a:rPr lang="en-US" altLang="ja-JP" i="1">
                                  <a:latin typeface="Cambria Math" charset="0"/>
                                </a:rPr>
                                <m:t>𝔼</m:t>
                              </m:r>
                            </m:e>
                            <m:sub>
                              <m:r>
                                <a:rPr lang="en-US" altLang="ja-JP" i="1">
                                  <a:latin typeface="Cambria Math" charset="0"/>
                                </a:rPr>
                                <m:t>𝑥</m:t>
                              </m:r>
                              <m:r>
                                <a:rPr lang="en-US" altLang="ja-JP" i="1">
                                  <a:latin typeface="Cambria Math" charset="0"/>
                                </a:rPr>
                                <m:t>~</m:t>
                              </m:r>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𝑟</m:t>
                                  </m:r>
                                </m:sub>
                              </m:sSub>
                            </m:sub>
                          </m:sSub>
                          <m:d>
                            <m:dPr>
                              <m:begChr m:val="["/>
                              <m:endChr m:val="]"/>
                              <m:ctrlPr>
                                <a:rPr lang="en-US" altLang="ja-JP" i="1">
                                  <a:latin typeface="Cambria Math" charset="0"/>
                                </a:rPr>
                              </m:ctrlPr>
                            </m:dPr>
                            <m:e>
                              <m:r>
                                <a:rPr lang="en-US" altLang="ja-JP" i="1">
                                  <a:latin typeface="Cambria Math" charset="0"/>
                                </a:rPr>
                                <m:t>𝑓</m:t>
                              </m:r>
                              <m:d>
                                <m:dPr>
                                  <m:ctrlPr>
                                    <a:rPr lang="en-US" altLang="ja-JP" i="1">
                                      <a:latin typeface="Cambria Math" charset="0"/>
                                    </a:rPr>
                                  </m:ctrlPr>
                                </m:dPr>
                                <m:e>
                                  <m:r>
                                    <a:rPr lang="en-US" altLang="ja-JP" i="1">
                                      <a:latin typeface="Cambria Math" charset="0"/>
                                    </a:rPr>
                                    <m:t>𝑥</m:t>
                                  </m:r>
                                </m:e>
                              </m:d>
                            </m:e>
                          </m:d>
                          <m:r>
                            <a:rPr lang="en-US" altLang="ja-JP" i="1">
                              <a:latin typeface="Cambria Math" charset="0"/>
                            </a:rPr>
                            <m:t>− </m:t>
                          </m:r>
                          <m:sSub>
                            <m:sSubPr>
                              <m:ctrlPr>
                                <a:rPr lang="en-US" altLang="ja-JP" i="1">
                                  <a:latin typeface="Cambria Math" charset="0"/>
                                </a:rPr>
                              </m:ctrlPr>
                            </m:sSubPr>
                            <m:e>
                              <m:r>
                                <a:rPr lang="en-US" altLang="ja-JP" i="1">
                                  <a:latin typeface="Cambria Math" charset="0"/>
                                </a:rPr>
                                <m:t>𝔼</m:t>
                              </m:r>
                            </m:e>
                            <m:sub>
                              <m:r>
                                <a:rPr lang="en-US" altLang="ja-JP" i="1">
                                  <a:latin typeface="Cambria Math" charset="0"/>
                                </a:rPr>
                                <m:t>𝑥</m:t>
                              </m:r>
                              <m:r>
                                <a:rPr lang="en-US" altLang="ja-JP" i="1">
                                  <a:latin typeface="Cambria Math" charset="0"/>
                                </a:rPr>
                                <m:t>~</m:t>
                              </m:r>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𝜃</m:t>
                                  </m:r>
                                </m:sub>
                              </m:sSub>
                            </m:sub>
                          </m:sSub>
                          <m:d>
                            <m:dPr>
                              <m:begChr m:val="["/>
                              <m:endChr m:val="]"/>
                              <m:ctrlPr>
                                <a:rPr lang="en-US" altLang="ja-JP" i="1">
                                  <a:latin typeface="Cambria Math" charset="0"/>
                                </a:rPr>
                              </m:ctrlPr>
                            </m:dPr>
                            <m:e>
                              <m:r>
                                <a:rPr lang="en-US" altLang="ja-JP" i="1">
                                  <a:latin typeface="Cambria Math" charset="0"/>
                                </a:rPr>
                                <m:t>𝑓</m:t>
                              </m:r>
                              <m:d>
                                <m:dPr>
                                  <m:ctrlPr>
                                    <a:rPr lang="en-US" altLang="ja-JP" i="1">
                                      <a:latin typeface="Cambria Math" charset="0"/>
                                    </a:rPr>
                                  </m:ctrlPr>
                                </m:dPr>
                                <m:e>
                                  <m:r>
                                    <a:rPr lang="en-US" altLang="ja-JP" i="1">
                                      <a:latin typeface="Cambria Math" charset="0"/>
                                    </a:rPr>
                                    <m:t>𝑥</m:t>
                                  </m:r>
                                </m:e>
                              </m:d>
                            </m:e>
                          </m:d>
                          <m:r>
                            <m:rPr>
                              <m:nor/>
                            </m:rPr>
                            <a:rPr lang="en-US" altLang="ja-JP" dirty="0"/>
                            <m:t> </m:t>
                          </m:r>
                        </m:e>
                      </m:func>
                    </m:oMath>
                  </m:oMathPara>
                </a14:m>
                <a:endParaRPr kumimoji="1" lang="en-US" altLang="ja-JP" dirty="0"/>
              </a:p>
              <a:p>
                <a:pPr marL="306900" lvl="1" indent="-198900">
                  <a:lnSpc>
                    <a:spcPct val="90000"/>
                  </a:lnSpc>
                  <a:spcBef>
                    <a:spcPts val="1200"/>
                  </a:spcBef>
                  <a:spcAft>
                    <a:spcPts val="200"/>
                  </a:spcAft>
                  <a:buSzPct val="100000"/>
                  <a:buFont typeface="Arial" charset="0"/>
                  <a:buChar char="•"/>
                </a:pPr>
                <a:r>
                  <a:rPr lang="en-US" altLang="ja-JP" dirty="0"/>
                  <a:t>1-</a:t>
                </a:r>
                <a:r>
                  <a:rPr lang="ja-JP" altLang="en-US" dirty="0" smtClean="0"/>
                  <a:t>リプシッツを</a:t>
                </a:r>
                <a:r>
                  <a:rPr lang="ja-JP" altLang="en-US" dirty="0"/>
                  <a:t>満たす関数</a:t>
                </a:r>
                <a14:m>
                  <m:oMath xmlns:m="http://schemas.openxmlformats.org/officeDocument/2006/math">
                    <m:sSub>
                      <m:sSubPr>
                        <m:ctrlPr>
                          <a:rPr lang="en-US" altLang="ja-JP" b="0" i="1" smtClean="0">
                            <a:latin typeface="Cambria Math" charset="0"/>
                          </a:rPr>
                        </m:ctrlPr>
                      </m:sSubPr>
                      <m:e>
                        <m:r>
                          <a:rPr lang="en-US" altLang="ja-JP" i="1">
                            <a:latin typeface="Cambria Math" charset="0"/>
                          </a:rPr>
                          <m:t>𝑓</m:t>
                        </m:r>
                      </m:e>
                      <m:sub>
                        <m:r>
                          <a:rPr lang="en-US" altLang="ja-JP" b="0" i="1" smtClean="0">
                            <a:latin typeface="Cambria Math" charset="0"/>
                          </a:rPr>
                          <m:t>𝑤</m:t>
                        </m:r>
                      </m:sub>
                    </m:sSub>
                    <m:r>
                      <a:rPr lang="ja-JP" altLang="en-US" i="1" smtClean="0">
                        <a:latin typeface="Cambria Math" charset="0"/>
                      </a:rPr>
                      <m:t>を選んだなら、</m:t>
                    </m:r>
                  </m:oMath>
                </a14:m>
                <a:endParaRPr kumimoji="1" lang="en-US" altLang="ja-JP" dirty="0" smtClean="0"/>
              </a:p>
              <a:p>
                <a:pPr marL="108000" lvl="1" indent="0">
                  <a:lnSpc>
                    <a:spcPct val="150000"/>
                  </a:lnSpc>
                  <a:spcBef>
                    <a:spcPts val="1200"/>
                  </a:spcBef>
                  <a:spcAft>
                    <a:spcPts val="200"/>
                  </a:spcAft>
                  <a:buSzPct val="100000"/>
                  <a:buNone/>
                </a:pPr>
                <a14:m>
                  <m:oMathPara xmlns:m="http://schemas.openxmlformats.org/officeDocument/2006/math">
                    <m:oMathParaPr>
                      <m:jc m:val="centerGroup"/>
                    </m:oMathParaPr>
                    <m:oMath xmlns:m="http://schemas.openxmlformats.org/officeDocument/2006/math">
                      <m:r>
                        <a:rPr lang="en-US" altLang="ja-JP" sz="2400" i="1">
                          <a:latin typeface="Cambria Math" charset="0"/>
                        </a:rPr>
                        <m:t>𝑊</m:t>
                      </m:r>
                      <m:d>
                        <m:dPr>
                          <m:ctrlPr>
                            <a:rPr lang="en-US" altLang="ja-JP" sz="2400" i="1">
                              <a:latin typeface="Cambria Math" charset="0"/>
                            </a:rPr>
                          </m:ctrlPr>
                        </m:dPr>
                        <m:e>
                          <m:sSub>
                            <m:sSubPr>
                              <m:ctrlPr>
                                <a:rPr lang="en-US" altLang="ja-JP" sz="2400" i="1">
                                  <a:latin typeface="Cambria Math" charset="0"/>
                                </a:rPr>
                              </m:ctrlPr>
                            </m:sSubPr>
                            <m:e>
                              <m:r>
                                <a:rPr lang="en-US" altLang="ja-JP" sz="2400" i="1">
                                  <a:latin typeface="Cambria Math" charset="0"/>
                                </a:rPr>
                                <m:t>𝑃</m:t>
                              </m:r>
                            </m:e>
                            <m:sub>
                              <m:r>
                                <a:rPr lang="en-US" altLang="ja-JP" sz="2400" i="1">
                                  <a:latin typeface="Cambria Math" charset="0"/>
                                </a:rPr>
                                <m:t>𝑟</m:t>
                              </m:r>
                            </m:sub>
                          </m:sSub>
                          <m:r>
                            <a:rPr lang="en-US" altLang="ja-JP" sz="2400" i="1">
                              <a:latin typeface="Cambria Math" charset="0"/>
                            </a:rPr>
                            <m:t>, </m:t>
                          </m:r>
                          <m:sSub>
                            <m:sSubPr>
                              <m:ctrlPr>
                                <a:rPr lang="en-US" altLang="ja-JP" sz="2400" i="1">
                                  <a:latin typeface="Cambria Math" charset="0"/>
                                </a:rPr>
                              </m:ctrlPr>
                            </m:sSubPr>
                            <m:e>
                              <m:r>
                                <a:rPr lang="en-US" altLang="ja-JP" sz="2400" i="1">
                                  <a:latin typeface="Cambria Math" charset="0"/>
                                </a:rPr>
                                <m:t>𝑃</m:t>
                              </m:r>
                            </m:e>
                            <m:sub>
                              <m:r>
                                <a:rPr lang="en-US" altLang="ja-JP" sz="2400" i="1">
                                  <a:latin typeface="Cambria Math" charset="0"/>
                                </a:rPr>
                                <m:t>𝜃</m:t>
                              </m:r>
                            </m:sub>
                          </m:sSub>
                        </m:e>
                      </m:d>
                      <m:r>
                        <a:rPr lang="en-US" altLang="ja-JP" sz="2400" i="1">
                          <a:latin typeface="Cambria Math" charset="0"/>
                        </a:rPr>
                        <m:t>=</m:t>
                      </m:r>
                      <m:func>
                        <m:funcPr>
                          <m:ctrlPr>
                            <a:rPr lang="en-US" altLang="ja-JP" sz="2400" b="0" i="1" smtClean="0">
                              <a:latin typeface="Cambria Math" charset="0"/>
                            </a:rPr>
                          </m:ctrlPr>
                        </m:funcPr>
                        <m:fName>
                          <m:limLow>
                            <m:limLowPr>
                              <m:ctrlPr>
                                <a:rPr lang="en-US" altLang="ja-JP" sz="2400" b="0" i="1" smtClean="0">
                                  <a:latin typeface="Cambria Math" charset="0"/>
                                </a:rPr>
                              </m:ctrlPr>
                            </m:limLowPr>
                            <m:e>
                              <m:r>
                                <m:rPr>
                                  <m:sty m:val="p"/>
                                </m:rPr>
                                <a:rPr lang="en-US" altLang="ja-JP" sz="2400" b="0" i="0" smtClean="0">
                                  <a:latin typeface="Cambria Math" charset="0"/>
                                </a:rPr>
                                <m:t>max</m:t>
                              </m:r>
                            </m:e>
                            <m:lim>
                              <m:r>
                                <a:rPr lang="en-US" altLang="ja-JP" sz="2400" b="0" i="1" smtClean="0">
                                  <a:latin typeface="Cambria Math" charset="0"/>
                                </a:rPr>
                                <m:t>𝑤</m:t>
                              </m:r>
                              <m:r>
                                <a:rPr lang="en-US" altLang="ja-JP" sz="2400" b="0" i="1" smtClean="0">
                                  <a:latin typeface="Cambria Math" charset="0"/>
                                </a:rPr>
                                <m:t>∈</m:t>
                              </m:r>
                              <m:r>
                                <a:rPr lang="en-US" altLang="ja-JP" sz="2400" b="0" i="1" smtClean="0">
                                  <a:latin typeface="Cambria Math" charset="0"/>
                                </a:rPr>
                                <m:t>𝑊</m:t>
                              </m:r>
                            </m:lim>
                          </m:limLow>
                        </m:fName>
                        <m:e>
                          <m:sSub>
                            <m:sSubPr>
                              <m:ctrlPr>
                                <a:rPr lang="en-US" altLang="ja-JP" sz="2400" i="1">
                                  <a:latin typeface="Cambria Math" charset="0"/>
                                </a:rPr>
                              </m:ctrlPr>
                            </m:sSubPr>
                            <m:e>
                              <m:r>
                                <a:rPr lang="en-US" altLang="ja-JP" sz="2400" b="0" i="1" smtClean="0">
                                  <a:latin typeface="Cambria Math" charset="0"/>
                                </a:rPr>
                                <m:t> </m:t>
                              </m:r>
                              <m:r>
                                <a:rPr lang="en-US" altLang="ja-JP" sz="2400" i="1">
                                  <a:latin typeface="Cambria Math" charset="0"/>
                                </a:rPr>
                                <m:t>𝔼</m:t>
                              </m:r>
                            </m:e>
                            <m:sub>
                              <m:r>
                                <a:rPr lang="en-US" altLang="ja-JP" sz="2400" i="1">
                                  <a:latin typeface="Cambria Math" charset="0"/>
                                </a:rPr>
                                <m:t>𝑥</m:t>
                              </m:r>
                              <m:r>
                                <a:rPr lang="en-US" altLang="ja-JP" sz="2400" i="1">
                                  <a:latin typeface="Cambria Math" charset="0"/>
                                </a:rPr>
                                <m:t>~</m:t>
                              </m:r>
                              <m:sSub>
                                <m:sSubPr>
                                  <m:ctrlPr>
                                    <a:rPr lang="en-US" altLang="ja-JP" sz="2400" i="1">
                                      <a:latin typeface="Cambria Math" charset="0"/>
                                    </a:rPr>
                                  </m:ctrlPr>
                                </m:sSubPr>
                                <m:e>
                                  <m:r>
                                    <a:rPr lang="en-US" altLang="ja-JP" sz="2400" i="1">
                                      <a:latin typeface="Cambria Math" charset="0"/>
                                    </a:rPr>
                                    <m:t>𝑃</m:t>
                                  </m:r>
                                </m:e>
                                <m:sub>
                                  <m:r>
                                    <a:rPr lang="en-US" altLang="ja-JP" sz="2400" i="1">
                                      <a:latin typeface="Cambria Math" charset="0"/>
                                    </a:rPr>
                                    <m:t>𝑟</m:t>
                                  </m:r>
                                </m:sub>
                              </m:sSub>
                            </m:sub>
                          </m:sSub>
                          <m:d>
                            <m:dPr>
                              <m:begChr m:val="["/>
                              <m:endChr m:val="]"/>
                              <m:ctrlPr>
                                <a:rPr lang="en-US" altLang="ja-JP" sz="2400" i="1">
                                  <a:latin typeface="Cambria Math" charset="0"/>
                                </a:rPr>
                              </m:ctrlPr>
                            </m:dPr>
                            <m:e>
                              <m:sSub>
                                <m:sSubPr>
                                  <m:ctrlPr>
                                    <a:rPr lang="en-US" altLang="ja-JP" sz="2400" b="0" i="1" smtClean="0">
                                      <a:latin typeface="Cambria Math" charset="0"/>
                                    </a:rPr>
                                  </m:ctrlPr>
                                </m:sSubPr>
                                <m:e>
                                  <m:r>
                                    <a:rPr lang="en-US" altLang="ja-JP" sz="2400" i="1">
                                      <a:latin typeface="Cambria Math" charset="0"/>
                                    </a:rPr>
                                    <m:t>𝑓</m:t>
                                  </m:r>
                                </m:e>
                                <m:sub>
                                  <m:r>
                                    <a:rPr lang="en-US" altLang="ja-JP" sz="2400" b="0" i="1" smtClean="0">
                                      <a:latin typeface="Cambria Math" charset="0"/>
                                    </a:rPr>
                                    <m:t>𝑊</m:t>
                                  </m:r>
                                </m:sub>
                              </m:sSub>
                              <m:d>
                                <m:dPr>
                                  <m:ctrlPr>
                                    <a:rPr lang="en-US" altLang="ja-JP" sz="2400" i="1">
                                      <a:latin typeface="Cambria Math" charset="0"/>
                                    </a:rPr>
                                  </m:ctrlPr>
                                </m:dPr>
                                <m:e>
                                  <m:r>
                                    <a:rPr lang="en-US" altLang="ja-JP" sz="2400" i="1">
                                      <a:latin typeface="Cambria Math" charset="0"/>
                                    </a:rPr>
                                    <m:t>𝑥</m:t>
                                  </m:r>
                                </m:e>
                              </m:d>
                            </m:e>
                          </m:d>
                          <m:r>
                            <a:rPr lang="en-US" altLang="ja-JP" sz="2400" i="1">
                              <a:latin typeface="Cambria Math" charset="0"/>
                            </a:rPr>
                            <m:t>− </m:t>
                          </m:r>
                          <m:sSub>
                            <m:sSubPr>
                              <m:ctrlPr>
                                <a:rPr lang="en-US" altLang="ja-JP" sz="2400" i="1">
                                  <a:latin typeface="Cambria Math" charset="0"/>
                                </a:rPr>
                              </m:ctrlPr>
                            </m:sSubPr>
                            <m:e>
                              <m:r>
                                <a:rPr lang="en-US" altLang="ja-JP" sz="2400" i="1">
                                  <a:latin typeface="Cambria Math" charset="0"/>
                                </a:rPr>
                                <m:t>𝔼</m:t>
                              </m:r>
                            </m:e>
                            <m:sub>
                              <m:r>
                                <a:rPr lang="en-US" altLang="ja-JP" sz="2400" b="0" i="1" smtClean="0">
                                  <a:latin typeface="Cambria Math" charset="0"/>
                                </a:rPr>
                                <m:t>𝑧</m:t>
                              </m:r>
                              <m:r>
                                <a:rPr lang="en-US" altLang="ja-JP" sz="2400" i="1">
                                  <a:latin typeface="Cambria Math" charset="0"/>
                                </a:rPr>
                                <m:t>~</m:t>
                              </m:r>
                              <m:sSub>
                                <m:sSubPr>
                                  <m:ctrlPr>
                                    <a:rPr lang="en-US" altLang="ja-JP" sz="2400" b="0" i="1" smtClean="0">
                                      <a:latin typeface="Cambria Math" charset="0"/>
                                    </a:rPr>
                                  </m:ctrlPr>
                                </m:sSubPr>
                                <m:e>
                                  <m:r>
                                    <a:rPr lang="en-US" altLang="ja-JP" sz="2400" i="1" smtClean="0">
                                      <a:latin typeface="Cambria Math" charset="0"/>
                                    </a:rPr>
                                    <m:t>𝑝</m:t>
                                  </m:r>
                                </m:e>
                                <m:sub>
                                  <m:r>
                                    <a:rPr lang="en-US" altLang="ja-JP" sz="2400" b="0" i="1" smtClean="0">
                                      <a:latin typeface="Cambria Math" charset="0"/>
                                    </a:rPr>
                                    <m:t>𝑍</m:t>
                                  </m:r>
                                </m:sub>
                              </m:sSub>
                            </m:sub>
                          </m:sSub>
                          <m:d>
                            <m:dPr>
                              <m:begChr m:val="["/>
                              <m:endChr m:val="]"/>
                              <m:ctrlPr>
                                <a:rPr lang="en-US" altLang="ja-JP" sz="2400" i="1">
                                  <a:latin typeface="Cambria Math" charset="0"/>
                                </a:rPr>
                              </m:ctrlPr>
                            </m:dPr>
                            <m:e>
                              <m:sSub>
                                <m:sSubPr>
                                  <m:ctrlPr>
                                    <a:rPr lang="en-US" altLang="ja-JP" sz="2400" b="0" i="1" smtClean="0">
                                      <a:latin typeface="Cambria Math" charset="0"/>
                                    </a:rPr>
                                  </m:ctrlPr>
                                </m:sSubPr>
                                <m:e>
                                  <m:r>
                                    <a:rPr lang="en-US" altLang="ja-JP" sz="2400" i="1">
                                      <a:latin typeface="Cambria Math" charset="0"/>
                                    </a:rPr>
                                    <m:t>𝑓</m:t>
                                  </m:r>
                                </m:e>
                                <m:sub>
                                  <m:r>
                                    <a:rPr lang="en-US" altLang="ja-JP" sz="2400" b="0" i="1" smtClean="0">
                                      <a:latin typeface="Cambria Math" charset="0"/>
                                    </a:rPr>
                                    <m:t>𝑤</m:t>
                                  </m:r>
                                </m:sub>
                              </m:sSub>
                              <m:d>
                                <m:dPr>
                                  <m:ctrlPr>
                                    <a:rPr lang="en-US" altLang="ja-JP" sz="2400" i="1">
                                      <a:latin typeface="Cambria Math" charset="0"/>
                                    </a:rPr>
                                  </m:ctrlPr>
                                </m:dPr>
                                <m:e>
                                  <m:sSub>
                                    <m:sSubPr>
                                      <m:ctrlPr>
                                        <a:rPr lang="en-US" altLang="ja-JP" sz="2400" b="0" i="1" smtClean="0">
                                          <a:latin typeface="Cambria Math" charset="0"/>
                                        </a:rPr>
                                      </m:ctrlPr>
                                    </m:sSubPr>
                                    <m:e>
                                      <m:r>
                                        <a:rPr lang="en-US" altLang="ja-JP" sz="2400" b="0" i="1" smtClean="0">
                                          <a:latin typeface="Cambria Math" charset="0"/>
                                        </a:rPr>
                                        <m:t>𝑔</m:t>
                                      </m:r>
                                    </m:e>
                                    <m:sub>
                                      <m:r>
                                        <a:rPr lang="en-US" altLang="ja-JP" sz="2400" b="0" i="1" smtClean="0">
                                          <a:latin typeface="Cambria Math" charset="0"/>
                                        </a:rPr>
                                        <m:t>𝜃</m:t>
                                      </m:r>
                                    </m:sub>
                                  </m:sSub>
                                  <m:r>
                                    <a:rPr lang="en-US" altLang="ja-JP" sz="2400" b="0" i="1" smtClean="0">
                                      <a:latin typeface="Cambria Math" charset="0"/>
                                    </a:rPr>
                                    <m:t>(</m:t>
                                  </m:r>
                                  <m:r>
                                    <a:rPr lang="en-US" altLang="ja-JP" sz="2400" b="0" i="1" smtClean="0">
                                      <a:latin typeface="Cambria Math" charset="0"/>
                                    </a:rPr>
                                    <m:t>𝑧</m:t>
                                  </m:r>
                                  <m:r>
                                    <a:rPr lang="en-US" altLang="ja-JP" sz="2400" b="0" i="1" smtClean="0">
                                      <a:latin typeface="Cambria Math" charset="0"/>
                                    </a:rPr>
                                    <m:t>)</m:t>
                                  </m:r>
                                </m:e>
                              </m:d>
                            </m:e>
                          </m:d>
                        </m:e>
                      </m:func>
                    </m:oMath>
                  </m:oMathPara>
                </a14:m>
                <a:endParaRPr lang="ja-JP" altLang="en-US" dirty="0"/>
              </a:p>
              <a:p>
                <a:pPr marL="108000" lvl="1" indent="0" algn="ctr">
                  <a:lnSpc>
                    <a:spcPct val="150000"/>
                  </a:lnSpc>
                  <a:spcBef>
                    <a:spcPts val="1200"/>
                  </a:spcBef>
                  <a:spcAft>
                    <a:spcPts val="200"/>
                  </a:spcAft>
                  <a:buSzPct val="100000"/>
                  <a:buNone/>
                </a:pPr>
                <a:r>
                  <a:rPr kumimoji="1" lang="ja-JP" altLang="en-US" sz="2400" b="1" dirty="0" smtClean="0"/>
                  <a:t>よく見ると</a:t>
                </a:r>
                <a:r>
                  <a:rPr kumimoji="1" lang="en-US" altLang="ja-JP" sz="2400" b="1" dirty="0" smtClean="0"/>
                  <a:t>GAN</a:t>
                </a:r>
                <a:r>
                  <a:rPr kumimoji="1" lang="ja-JP" altLang="en-US" sz="2400" b="1" dirty="0" smtClean="0"/>
                  <a:t>とほぼ同じ！！！！</a:t>
                </a:r>
                <a:r>
                  <a:rPr kumimoji="1" lang="en-US" altLang="ja-JP" sz="2400" b="1" dirty="0" smtClean="0"/>
                  <a:t>(</a:t>
                </a:r>
                <a:r>
                  <a:rPr lang="en-US" altLang="ja-JP" sz="2400" b="1" dirty="0" smtClean="0"/>
                  <a:t>log</a:t>
                </a:r>
                <a:r>
                  <a:rPr lang="ja-JP" altLang="en-US" sz="2400" b="1" dirty="0" smtClean="0"/>
                  <a:t>がない</a:t>
                </a:r>
                <a:r>
                  <a:rPr lang="en-US" altLang="ja-JP" sz="2400" b="1" dirty="0" smtClean="0"/>
                  <a:t>)</a:t>
                </a:r>
                <a:endParaRPr kumimoji="1" lang="ja-JP" alt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058400" cy="4861860"/>
              </a:xfrm>
              <a:blipFill rotWithShape="0">
                <a:blip r:embed="rId2"/>
                <a:stretch>
                  <a:fillRect l="-606" t="-2256" b="-3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7726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WGAN</a:t>
            </a:r>
            <a:endParaRPr kumimoji="1" lang="ja-JP" altLang="en-US" dirty="0"/>
          </a:p>
        </p:txBody>
      </p:sp>
      <p:sp>
        <p:nvSpPr>
          <p:cNvPr id="3" name="Content Placeholder 2"/>
          <p:cNvSpPr>
            <a:spLocks noGrp="1"/>
          </p:cNvSpPr>
          <p:nvPr>
            <p:ph idx="1"/>
          </p:nvPr>
        </p:nvSpPr>
        <p:spPr/>
        <p:txBody>
          <a:bodyPr/>
          <a:lstStyle/>
          <a:p>
            <a:r>
              <a:rPr lang="ja-JP" altLang="en-US" dirty="0" smtClean="0"/>
              <a:t>リプシッツ連続性</a:t>
            </a:r>
          </a:p>
          <a:p>
            <a:pPr lvl="1"/>
            <a:r>
              <a:rPr lang="ja-JP" altLang="en-US" dirty="0" smtClean="0"/>
              <a:t>関数の傾きが有界に収まる</a:t>
            </a:r>
            <a:r>
              <a:rPr lang="en-US" altLang="ja-JP" dirty="0" smtClean="0"/>
              <a:t> </a:t>
            </a:r>
          </a:p>
          <a:p>
            <a:pPr lvl="1"/>
            <a:endParaRPr lang="en-US" altLang="ja-JP" dirty="0" smtClean="0"/>
          </a:p>
          <a:p>
            <a:pPr lvl="1"/>
            <a:r>
              <a:rPr lang="en-US" altLang="ja-JP" dirty="0" smtClean="0"/>
              <a:t>Feed-forward neural network</a:t>
            </a:r>
            <a:r>
              <a:rPr lang="ja-JP" altLang="en-US" dirty="0" smtClean="0"/>
              <a:t>が</a:t>
            </a:r>
            <a:r>
              <a:rPr lang="en-US" altLang="ja-JP" dirty="0" smtClean="0"/>
              <a:t> 1-</a:t>
            </a:r>
            <a:r>
              <a:rPr lang="ja-JP" altLang="en-US" dirty="0"/>
              <a:t>リプシッツを</a:t>
            </a:r>
            <a:r>
              <a:rPr lang="ja-JP" altLang="en-US" dirty="0" smtClean="0"/>
              <a:t>満たすためには？</a:t>
            </a:r>
            <a:endParaRPr lang="en-US" altLang="ja-JP" dirty="0" smtClean="0"/>
          </a:p>
          <a:p>
            <a:pPr lvl="2"/>
            <a:r>
              <a:rPr lang="en-US" altLang="ja-JP" dirty="0"/>
              <a:t>Sigmoid, </a:t>
            </a:r>
            <a:r>
              <a:rPr lang="en-US" altLang="ja-JP" dirty="0" err="1"/>
              <a:t>relu</a:t>
            </a:r>
            <a:r>
              <a:rPr lang="en-US" altLang="ja-JP" dirty="0"/>
              <a:t> </a:t>
            </a:r>
            <a:r>
              <a:rPr lang="ja-JP" altLang="en-US" dirty="0"/>
              <a:t>とかは大体リプシッツ</a:t>
            </a:r>
            <a:r>
              <a:rPr lang="ja-JP" altLang="en-US" dirty="0" smtClean="0"/>
              <a:t>連続</a:t>
            </a:r>
            <a:endParaRPr lang="en-US" altLang="ja-JP" dirty="0"/>
          </a:p>
          <a:p>
            <a:pPr lvl="2"/>
            <a:r>
              <a:rPr lang="ja-JP" altLang="en-US" dirty="0" smtClean="0"/>
              <a:t>各パラメータがコンパクト空間に収まっていれば良い</a:t>
            </a:r>
            <a:endParaRPr lang="en-US" altLang="ja-JP" dirty="0" smtClean="0"/>
          </a:p>
          <a:p>
            <a:pPr lvl="1"/>
            <a:endParaRPr lang="ja-JP" altLang="en-US" dirty="0" smtClean="0"/>
          </a:p>
          <a:p>
            <a:pPr marL="201168" lvl="1" indent="0">
              <a:buNone/>
            </a:pPr>
            <a:r>
              <a:rPr lang="ja-JP" altLang="en-US" sz="2400" b="1" dirty="0" smtClean="0"/>
              <a:t>つまり</a:t>
            </a:r>
            <a:endParaRPr lang="ja-JP" altLang="en-US" dirty="0"/>
          </a:p>
          <a:p>
            <a:pPr marL="201168" lvl="1" indent="0" algn="ctr">
              <a:buNone/>
            </a:pPr>
            <a:r>
              <a:rPr lang="ja-JP" altLang="en-US" dirty="0" smtClean="0"/>
              <a:t>各パラメータの</a:t>
            </a:r>
            <a:r>
              <a:rPr lang="en-US" altLang="ja-JP" dirty="0" smtClean="0"/>
              <a:t>norm</a:t>
            </a:r>
            <a:r>
              <a:rPr lang="ja-JP" altLang="en-US" dirty="0" smtClean="0"/>
              <a:t>が</a:t>
            </a:r>
            <a:endParaRPr lang="en-US" altLang="ja-JP" dirty="0" smtClean="0"/>
          </a:p>
          <a:p>
            <a:pPr marL="201168" lvl="1" indent="0" algn="ctr">
              <a:buNone/>
            </a:pPr>
            <a:r>
              <a:rPr lang="ja-JP" altLang="en-US" dirty="0" smtClean="0"/>
              <a:t>ある</a:t>
            </a:r>
            <a:r>
              <a:rPr lang="ja-JP" altLang="en-US" dirty="0"/>
              <a:t>値</a:t>
            </a:r>
            <a:r>
              <a:rPr lang="en-US" altLang="ja-JP" dirty="0"/>
              <a:t>c</a:t>
            </a:r>
            <a:r>
              <a:rPr lang="ja-JP" altLang="en-US" dirty="0" smtClean="0"/>
              <a:t>以下（論文中では</a:t>
            </a:r>
            <a:r>
              <a:rPr lang="en-US" altLang="ja-JP" dirty="0" smtClean="0"/>
              <a:t>0.01</a:t>
            </a:r>
            <a:r>
              <a:rPr lang="ja-JP" altLang="en-US" dirty="0" smtClean="0"/>
              <a:t>に設定</a:t>
            </a:r>
            <a:r>
              <a:rPr lang="en-US" altLang="ja-JP" dirty="0" smtClean="0"/>
              <a:t>)</a:t>
            </a:r>
            <a:r>
              <a:rPr lang="ja-JP" altLang="en-US" dirty="0" smtClean="0"/>
              <a:t>に収まっていれば良い</a:t>
            </a:r>
            <a:endParaRPr lang="ja-JP" altLang="en-US" dirty="0"/>
          </a:p>
          <a:p>
            <a:pPr lvl="1"/>
            <a:endParaRPr lang="en-US" altLang="ja-JP" dirty="0"/>
          </a:p>
          <a:p>
            <a:pPr lvl="1"/>
            <a:endParaRPr kumimoji="1" lang="ja-JP" altLang="en-US" dirty="0"/>
          </a:p>
        </p:txBody>
      </p:sp>
    </p:spTree>
    <p:extLst>
      <p:ext uri="{BB962C8B-B14F-4D97-AF65-F5344CB8AC3E}">
        <p14:creationId xmlns:p14="http://schemas.microsoft.com/office/powerpoint/2010/main" val="231602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WGAN</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79" y="1383957"/>
                <a:ext cx="10557445" cy="4815365"/>
              </a:xfrm>
            </p:spPr>
            <p:txBody>
              <a:bodyPr>
                <a:normAutofit fontScale="92500" lnSpcReduction="20000"/>
              </a:bodyPr>
              <a:lstStyle/>
              <a:p>
                <a:pPr marL="108000" indent="0">
                  <a:buNone/>
                </a:pPr>
                <a:r>
                  <a:rPr kumimoji="1" lang="ja-JP" altLang="en-US" b="1" dirty="0" smtClean="0"/>
                  <a:t>結局</a:t>
                </a:r>
                <a:endParaRPr kumimoji="1" lang="en-US" altLang="ja-JP" b="1" dirty="0" smtClean="0"/>
              </a:p>
              <a:p>
                <a:pPr marL="108000" lvl="1" indent="0">
                  <a:lnSpc>
                    <a:spcPct val="150000"/>
                  </a:lnSpc>
                  <a:spcBef>
                    <a:spcPts val="1200"/>
                  </a:spcBef>
                  <a:spcAft>
                    <a:spcPts val="200"/>
                  </a:spcAft>
                  <a:buSzPct val="100000"/>
                  <a:buNone/>
                </a:pPr>
                <a14:m>
                  <m:oMathPara xmlns:m="http://schemas.openxmlformats.org/officeDocument/2006/math">
                    <m:oMathParaPr>
                      <m:jc m:val="centerGroup"/>
                    </m:oMathParaPr>
                    <m:oMath xmlns:m="http://schemas.openxmlformats.org/officeDocument/2006/math">
                      <m:r>
                        <a:rPr lang="en-US" altLang="ja-JP" sz="2800" i="1">
                          <a:latin typeface="Cambria Math" charset="0"/>
                        </a:rPr>
                        <m:t>𝑊</m:t>
                      </m:r>
                      <m:d>
                        <m:dPr>
                          <m:ctrlPr>
                            <a:rPr lang="en-US" altLang="ja-JP" sz="2800" i="1">
                              <a:latin typeface="Cambria Math" charset="0"/>
                            </a:rPr>
                          </m:ctrlPr>
                        </m:dPr>
                        <m:e>
                          <m:sSub>
                            <m:sSubPr>
                              <m:ctrlPr>
                                <a:rPr lang="en-US" altLang="ja-JP" sz="2800" i="1">
                                  <a:latin typeface="Cambria Math" charset="0"/>
                                </a:rPr>
                              </m:ctrlPr>
                            </m:sSubPr>
                            <m:e>
                              <m:r>
                                <a:rPr lang="en-US" altLang="ja-JP" sz="2800" i="1">
                                  <a:latin typeface="Cambria Math" charset="0"/>
                                </a:rPr>
                                <m:t>𝑃</m:t>
                              </m:r>
                            </m:e>
                            <m:sub>
                              <m:r>
                                <a:rPr lang="en-US" altLang="ja-JP" sz="2800" i="1">
                                  <a:latin typeface="Cambria Math" charset="0"/>
                                </a:rPr>
                                <m:t>𝑟</m:t>
                              </m:r>
                            </m:sub>
                          </m:sSub>
                          <m:r>
                            <a:rPr lang="en-US" altLang="ja-JP" sz="2800" i="1">
                              <a:latin typeface="Cambria Math" charset="0"/>
                            </a:rPr>
                            <m:t>, </m:t>
                          </m:r>
                          <m:sSub>
                            <m:sSubPr>
                              <m:ctrlPr>
                                <a:rPr lang="en-US" altLang="ja-JP" sz="2800" i="1">
                                  <a:latin typeface="Cambria Math" charset="0"/>
                                </a:rPr>
                              </m:ctrlPr>
                            </m:sSubPr>
                            <m:e>
                              <m:r>
                                <a:rPr lang="en-US" altLang="ja-JP" sz="2800" i="1">
                                  <a:latin typeface="Cambria Math" charset="0"/>
                                </a:rPr>
                                <m:t>𝑃</m:t>
                              </m:r>
                            </m:e>
                            <m:sub>
                              <m:r>
                                <a:rPr lang="en-US" altLang="ja-JP" sz="2800" i="1">
                                  <a:latin typeface="Cambria Math" charset="0"/>
                                </a:rPr>
                                <m:t>𝜃</m:t>
                              </m:r>
                            </m:sub>
                          </m:sSub>
                        </m:e>
                      </m:d>
                      <m:r>
                        <a:rPr lang="en-US" altLang="ja-JP" sz="2800" i="1">
                          <a:latin typeface="Cambria Math" charset="0"/>
                        </a:rPr>
                        <m:t>=</m:t>
                      </m:r>
                      <m:sSub>
                        <m:sSubPr>
                          <m:ctrlPr>
                            <a:rPr lang="en-US" altLang="ja-JP" sz="2800" i="1">
                              <a:latin typeface="Cambria Math" charset="0"/>
                            </a:rPr>
                          </m:ctrlPr>
                        </m:sSubPr>
                        <m:e>
                          <m:r>
                            <a:rPr lang="en-US" altLang="ja-JP" sz="2800" i="1">
                              <a:latin typeface="Cambria Math" charset="0"/>
                            </a:rPr>
                            <m:t> </m:t>
                          </m:r>
                          <m:r>
                            <a:rPr lang="en-US" altLang="ja-JP" sz="2800" i="1">
                              <a:latin typeface="Cambria Math" charset="0"/>
                            </a:rPr>
                            <m:t>𝔼</m:t>
                          </m:r>
                        </m:e>
                        <m:sub>
                          <m:r>
                            <a:rPr lang="en-US" altLang="ja-JP" sz="2800" i="1">
                              <a:latin typeface="Cambria Math" charset="0"/>
                            </a:rPr>
                            <m:t>𝑥</m:t>
                          </m:r>
                          <m:r>
                            <a:rPr lang="en-US" altLang="ja-JP" sz="2800" i="1">
                              <a:latin typeface="Cambria Math" charset="0"/>
                            </a:rPr>
                            <m:t>~</m:t>
                          </m:r>
                          <m:sSub>
                            <m:sSubPr>
                              <m:ctrlPr>
                                <a:rPr lang="en-US" altLang="ja-JP" sz="2800" i="1">
                                  <a:latin typeface="Cambria Math" charset="0"/>
                                </a:rPr>
                              </m:ctrlPr>
                            </m:sSubPr>
                            <m:e>
                              <m:r>
                                <a:rPr lang="en-US" altLang="ja-JP" sz="2800" i="1">
                                  <a:latin typeface="Cambria Math" charset="0"/>
                                </a:rPr>
                                <m:t>𝑃</m:t>
                              </m:r>
                            </m:e>
                            <m:sub>
                              <m:r>
                                <a:rPr lang="en-US" altLang="ja-JP" sz="2800" i="1">
                                  <a:latin typeface="Cambria Math" charset="0"/>
                                </a:rPr>
                                <m:t>𝑟</m:t>
                              </m:r>
                            </m:sub>
                          </m:sSub>
                        </m:sub>
                      </m:sSub>
                      <m:d>
                        <m:dPr>
                          <m:begChr m:val="["/>
                          <m:endChr m:val="]"/>
                          <m:ctrlPr>
                            <a:rPr lang="en-US" altLang="ja-JP" sz="2800" i="1">
                              <a:latin typeface="Cambria Math" charset="0"/>
                            </a:rPr>
                          </m:ctrlPr>
                        </m:dPr>
                        <m:e>
                          <m:sSub>
                            <m:sSubPr>
                              <m:ctrlPr>
                                <a:rPr lang="en-US" altLang="ja-JP" sz="2800" i="1">
                                  <a:latin typeface="Cambria Math" charset="0"/>
                                </a:rPr>
                              </m:ctrlPr>
                            </m:sSubPr>
                            <m:e>
                              <m:r>
                                <a:rPr lang="en-US" altLang="ja-JP" sz="2800" i="1">
                                  <a:latin typeface="Cambria Math" charset="0"/>
                                </a:rPr>
                                <m:t>𝑓</m:t>
                              </m:r>
                            </m:e>
                            <m:sub>
                              <m:r>
                                <a:rPr lang="en-US" altLang="ja-JP" sz="2800" i="1">
                                  <a:latin typeface="Cambria Math" charset="0"/>
                                </a:rPr>
                                <m:t>𝑊</m:t>
                              </m:r>
                            </m:sub>
                          </m:sSub>
                          <m:d>
                            <m:dPr>
                              <m:ctrlPr>
                                <a:rPr lang="en-US" altLang="ja-JP" sz="2800" i="1">
                                  <a:latin typeface="Cambria Math" charset="0"/>
                                </a:rPr>
                              </m:ctrlPr>
                            </m:dPr>
                            <m:e>
                              <m:r>
                                <a:rPr lang="en-US" altLang="ja-JP" sz="2800" i="1">
                                  <a:latin typeface="Cambria Math" charset="0"/>
                                </a:rPr>
                                <m:t>𝑥</m:t>
                              </m:r>
                            </m:e>
                          </m:d>
                        </m:e>
                      </m:d>
                      <m:r>
                        <a:rPr lang="en-US" altLang="ja-JP" sz="2800" i="1">
                          <a:latin typeface="Cambria Math" charset="0"/>
                        </a:rPr>
                        <m:t>− </m:t>
                      </m:r>
                      <m:sSub>
                        <m:sSubPr>
                          <m:ctrlPr>
                            <a:rPr lang="en-US" altLang="ja-JP" sz="2800" i="1">
                              <a:latin typeface="Cambria Math" charset="0"/>
                            </a:rPr>
                          </m:ctrlPr>
                        </m:sSubPr>
                        <m:e>
                          <m:r>
                            <a:rPr lang="en-US" altLang="ja-JP" sz="2800" i="1">
                              <a:latin typeface="Cambria Math" charset="0"/>
                            </a:rPr>
                            <m:t>𝔼</m:t>
                          </m:r>
                        </m:e>
                        <m:sub>
                          <m:r>
                            <a:rPr lang="en-US" altLang="ja-JP" sz="2800" i="1">
                              <a:latin typeface="Cambria Math" charset="0"/>
                            </a:rPr>
                            <m:t>𝑧</m:t>
                          </m:r>
                          <m:r>
                            <a:rPr lang="en-US" altLang="ja-JP" sz="2800" i="1">
                              <a:latin typeface="Cambria Math" charset="0"/>
                            </a:rPr>
                            <m:t>~</m:t>
                          </m:r>
                          <m:sSub>
                            <m:sSubPr>
                              <m:ctrlPr>
                                <a:rPr lang="en-US" altLang="ja-JP" sz="2800" i="1">
                                  <a:latin typeface="Cambria Math" charset="0"/>
                                </a:rPr>
                              </m:ctrlPr>
                            </m:sSubPr>
                            <m:e>
                              <m:r>
                                <a:rPr lang="en-US" altLang="ja-JP" sz="2800" i="1">
                                  <a:latin typeface="Cambria Math" charset="0"/>
                                </a:rPr>
                                <m:t>𝑝</m:t>
                              </m:r>
                            </m:e>
                            <m:sub>
                              <m:r>
                                <a:rPr lang="en-US" altLang="ja-JP" sz="2800" i="1">
                                  <a:latin typeface="Cambria Math" charset="0"/>
                                </a:rPr>
                                <m:t>𝑍</m:t>
                              </m:r>
                            </m:sub>
                          </m:sSub>
                        </m:sub>
                      </m:sSub>
                      <m:d>
                        <m:dPr>
                          <m:begChr m:val="["/>
                          <m:endChr m:val="]"/>
                          <m:ctrlPr>
                            <a:rPr lang="en-US" altLang="ja-JP" sz="2800" i="1">
                              <a:latin typeface="Cambria Math" charset="0"/>
                            </a:rPr>
                          </m:ctrlPr>
                        </m:dPr>
                        <m:e>
                          <m:sSub>
                            <m:sSubPr>
                              <m:ctrlPr>
                                <a:rPr lang="en-US" altLang="ja-JP" sz="2800" i="1">
                                  <a:latin typeface="Cambria Math" charset="0"/>
                                </a:rPr>
                              </m:ctrlPr>
                            </m:sSubPr>
                            <m:e>
                              <m:r>
                                <a:rPr lang="en-US" altLang="ja-JP" sz="2800" i="1">
                                  <a:latin typeface="Cambria Math" charset="0"/>
                                </a:rPr>
                                <m:t>𝑓</m:t>
                              </m:r>
                            </m:e>
                            <m:sub>
                              <m:r>
                                <a:rPr lang="en-US" altLang="ja-JP" sz="2800" i="1">
                                  <a:latin typeface="Cambria Math" charset="0"/>
                                </a:rPr>
                                <m:t>𝑤</m:t>
                              </m:r>
                            </m:sub>
                          </m:sSub>
                          <m:d>
                            <m:dPr>
                              <m:ctrlPr>
                                <a:rPr lang="en-US" altLang="ja-JP" sz="2800" i="1">
                                  <a:latin typeface="Cambria Math" charset="0"/>
                                </a:rPr>
                              </m:ctrlPr>
                            </m:dPr>
                            <m:e>
                              <m:sSub>
                                <m:sSubPr>
                                  <m:ctrlPr>
                                    <a:rPr lang="en-US" altLang="ja-JP" sz="2800" i="1">
                                      <a:latin typeface="Cambria Math" charset="0"/>
                                    </a:rPr>
                                  </m:ctrlPr>
                                </m:sSubPr>
                                <m:e>
                                  <m:r>
                                    <a:rPr lang="en-US" altLang="ja-JP" sz="2800" i="1">
                                      <a:latin typeface="Cambria Math" charset="0"/>
                                    </a:rPr>
                                    <m:t>𝑔</m:t>
                                  </m:r>
                                </m:e>
                                <m:sub>
                                  <m:r>
                                    <a:rPr lang="en-US" altLang="ja-JP" sz="2800" i="1">
                                      <a:latin typeface="Cambria Math" charset="0"/>
                                    </a:rPr>
                                    <m:t>𝜃</m:t>
                                  </m:r>
                                </m:sub>
                              </m:sSub>
                              <m:r>
                                <a:rPr lang="en-US" altLang="ja-JP" sz="2800" i="1">
                                  <a:latin typeface="Cambria Math" charset="0"/>
                                </a:rPr>
                                <m:t>(</m:t>
                              </m:r>
                              <m:r>
                                <a:rPr lang="en-US" altLang="ja-JP" sz="2800" i="1">
                                  <a:latin typeface="Cambria Math" charset="0"/>
                                </a:rPr>
                                <m:t>𝑧</m:t>
                              </m:r>
                              <m:r>
                                <a:rPr lang="en-US" altLang="ja-JP" sz="2800" i="1">
                                  <a:latin typeface="Cambria Math" charset="0"/>
                                </a:rPr>
                                <m:t>)</m:t>
                              </m:r>
                            </m:e>
                          </m:d>
                        </m:e>
                      </m:d>
                    </m:oMath>
                  </m:oMathPara>
                </a14:m>
                <a:endParaRPr lang="ja-JP" altLang="en-US" dirty="0"/>
              </a:p>
              <a:p>
                <a:pPr marL="306900" lvl="1" indent="-198900">
                  <a:lnSpc>
                    <a:spcPct val="90000"/>
                  </a:lnSpc>
                  <a:spcBef>
                    <a:spcPts val="1200"/>
                  </a:spcBef>
                  <a:spcAft>
                    <a:spcPts val="200"/>
                  </a:spcAft>
                  <a:buSzPct val="100000"/>
                  <a:buFont typeface="Arial" charset="0"/>
                  <a:buChar char="•"/>
                </a:pPr>
                <a:r>
                  <a:rPr lang="en-US" altLang="ja-JP" sz="2400" dirty="0" smtClean="0"/>
                  <a:t>Critic </a:t>
                </a:r>
                <a:r>
                  <a:rPr lang="ja-JP" altLang="en-US" sz="2400" dirty="0"/>
                  <a:t>（元の</a:t>
                </a:r>
                <a:r>
                  <a:rPr lang="en-US" altLang="ja-JP" sz="2400" dirty="0"/>
                  <a:t>Discriminator</a:t>
                </a:r>
                <a:r>
                  <a:rPr lang="ja-JP" altLang="en-US" sz="2400" dirty="0"/>
                  <a:t>と区別するために</a:t>
                </a:r>
                <a:r>
                  <a:rPr lang="en-US" altLang="ja-JP" sz="2400" dirty="0"/>
                  <a:t>Critic</a:t>
                </a:r>
                <a:r>
                  <a:rPr lang="ja-JP" altLang="en-US" sz="2400" dirty="0"/>
                  <a:t>と表現</a:t>
                </a:r>
                <a:r>
                  <a:rPr lang="ja-JP" altLang="en-US" sz="2400" dirty="0" smtClean="0"/>
                  <a:t>）</a:t>
                </a:r>
                <a:endParaRPr lang="en-US" altLang="ja-JP" sz="2400" dirty="0" smtClean="0"/>
              </a:p>
              <a:p>
                <a:pPr lvl="1"/>
                <a:r>
                  <a:rPr lang="ja-JP" altLang="en-US" dirty="0" smtClean="0"/>
                  <a:t>収束するまで学習させる</a:t>
                </a:r>
                <a:r>
                  <a:rPr lang="en-US" altLang="ja-JP" dirty="0" smtClean="0"/>
                  <a:t> (</a:t>
                </a:r>
                <a:r>
                  <a:rPr lang="ja-JP" altLang="en-US" dirty="0" smtClean="0"/>
                  <a:t>論文では</a:t>
                </a:r>
                <a:r>
                  <a:rPr lang="en-US" altLang="ja-JP" dirty="0" smtClean="0"/>
                  <a:t>Critic 5</a:t>
                </a:r>
                <a:r>
                  <a:rPr lang="ja-JP" altLang="en-US" dirty="0" smtClean="0"/>
                  <a:t>回</a:t>
                </a:r>
                <a:r>
                  <a:rPr lang="en-US" altLang="ja-JP" dirty="0" smtClean="0"/>
                  <a:t> G 1</a:t>
                </a:r>
                <a:r>
                  <a:rPr lang="ja-JP" altLang="en-US" dirty="0" smtClean="0"/>
                  <a:t>回</a:t>
                </a:r>
                <a:r>
                  <a:rPr lang="en-US" altLang="ja-JP" dirty="0" smtClean="0"/>
                  <a:t>)</a:t>
                </a:r>
                <a:endParaRPr lang="en-US" altLang="ja-JP" dirty="0"/>
              </a:p>
              <a:p>
                <a:pPr lvl="1"/>
                <a:r>
                  <a:rPr lang="ja-JP" altLang="en-US" dirty="0" smtClean="0"/>
                  <a:t>生</a:t>
                </a:r>
                <a:r>
                  <a:rPr lang="ja-JP" altLang="en-US" dirty="0"/>
                  <a:t>出力を利用</a:t>
                </a:r>
                <a:r>
                  <a:rPr lang="en-US" altLang="ja-JP" dirty="0"/>
                  <a:t> (</a:t>
                </a:r>
                <a:r>
                  <a:rPr lang="en-US" altLang="ja-JP" dirty="0" err="1"/>
                  <a:t>softplus</a:t>
                </a:r>
                <a:r>
                  <a:rPr lang="ja-JP" altLang="en-US" dirty="0"/>
                  <a:t>とか</a:t>
                </a:r>
                <a:r>
                  <a:rPr lang="en-US" altLang="ja-JP" dirty="0"/>
                  <a:t>log</a:t>
                </a:r>
                <a:r>
                  <a:rPr lang="ja-JP" altLang="en-US" dirty="0"/>
                  <a:t>とか何もいらない</a:t>
                </a:r>
                <a:r>
                  <a:rPr lang="en-US" altLang="ja-JP" dirty="0" smtClean="0"/>
                  <a:t>)</a:t>
                </a:r>
              </a:p>
              <a:p>
                <a:pPr lvl="1"/>
                <a:r>
                  <a:rPr lang="ja-JP" altLang="en-US" dirty="0" smtClean="0"/>
                  <a:t>パラメータを</a:t>
                </a:r>
                <a:r>
                  <a:rPr lang="en-US" altLang="ja-JP" dirty="0"/>
                  <a:t>c</a:t>
                </a:r>
                <a:r>
                  <a:rPr lang="ja-JP" altLang="en-US" dirty="0" smtClean="0"/>
                  <a:t>以下に</a:t>
                </a:r>
                <a:r>
                  <a:rPr lang="en-US" altLang="ja-JP" dirty="0" smtClean="0"/>
                  <a:t>clipping</a:t>
                </a:r>
                <a:endParaRPr lang="ja-JP" altLang="en-US" dirty="0" smtClean="0"/>
              </a:p>
              <a:p>
                <a:r>
                  <a:rPr lang="en-US" altLang="ja-JP" dirty="0" smtClean="0"/>
                  <a:t>Generator</a:t>
                </a:r>
              </a:p>
              <a:p>
                <a:pPr lvl="1"/>
                <a:r>
                  <a:rPr lang="en-US" altLang="ja-JP" dirty="0" smtClean="0"/>
                  <a:t>Critic</a:t>
                </a:r>
                <a:r>
                  <a:rPr lang="ja-JP" altLang="en-US" dirty="0" smtClean="0"/>
                  <a:t>と同じ</a:t>
                </a:r>
                <a:r>
                  <a:rPr lang="en-US" altLang="ja-JP" dirty="0" smtClean="0"/>
                  <a:t>loss</a:t>
                </a:r>
                <a:r>
                  <a:rPr lang="ja-JP" altLang="en-US" dirty="0" smtClean="0"/>
                  <a:t>を利用する</a:t>
                </a:r>
                <a:endParaRPr lang="en-US" altLang="ja-JP" dirty="0" smtClean="0"/>
              </a:p>
              <a:p>
                <a:pPr lvl="1"/>
                <a:endParaRPr lang="ja-JP" altLang="en-US" dirty="0" smtClean="0"/>
              </a:p>
              <a:p>
                <a:pPr marL="108000" indent="0">
                  <a:buNone/>
                </a:pPr>
                <a:r>
                  <a:rPr kumimoji="1" lang="ja-JP" altLang="en-US" dirty="0" smtClean="0"/>
                  <a:t>従来の</a:t>
                </a:r>
                <a:r>
                  <a:rPr kumimoji="1" lang="en-US" altLang="ja-JP" dirty="0" smtClean="0"/>
                  <a:t>GAN loss</a:t>
                </a:r>
              </a:p>
              <a:p>
                <a:pPr lvl="1"/>
                <a14:m>
                  <m:oMath xmlns:m="http://schemas.openxmlformats.org/officeDocument/2006/math">
                    <m:r>
                      <a:rPr lang="en-US" altLang="ja-JP" i="1">
                        <a:latin typeface="Cambria Math" charset="0"/>
                      </a:rPr>
                      <m:t>𝐿</m:t>
                    </m:r>
                    <m:d>
                      <m:dPr>
                        <m:ctrlPr>
                          <a:rPr lang="en-US" altLang="ja-JP" i="1">
                            <a:latin typeface="Cambria Math" charset="0"/>
                          </a:rPr>
                        </m:ctrlPr>
                      </m:dPr>
                      <m:e>
                        <m:sSub>
                          <m:sSubPr>
                            <m:ctrlPr>
                              <a:rPr lang="en-US" altLang="ja-JP" b="0" i="1" smtClean="0">
                                <a:latin typeface="Cambria Math" charset="0"/>
                              </a:rPr>
                            </m:ctrlPr>
                          </m:sSubPr>
                          <m:e>
                            <m:r>
                              <a:rPr lang="en-US" altLang="ja-JP" b="0" i="1" smtClean="0">
                                <a:latin typeface="Cambria Math" charset="0"/>
                              </a:rPr>
                              <m:t>𝑓</m:t>
                            </m:r>
                          </m:e>
                          <m:sub>
                            <m:r>
                              <a:rPr lang="en-US" altLang="ja-JP" b="0" i="1" smtClean="0">
                                <a:latin typeface="Cambria Math" charset="0"/>
                              </a:rPr>
                              <m:t>𝑤</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𝑔</m:t>
                            </m:r>
                          </m:e>
                          <m:sub>
                            <m:r>
                              <a:rPr lang="en-US" altLang="ja-JP" i="1">
                                <a:latin typeface="Cambria Math" charset="0"/>
                              </a:rPr>
                              <m:t>𝜃</m:t>
                            </m:r>
                          </m:sub>
                        </m:sSub>
                      </m:e>
                    </m:d>
                    <m:r>
                      <a:rPr lang="en-US" altLang="ja-JP" i="1">
                        <a:latin typeface="Cambria Math" charset="0"/>
                      </a:rPr>
                      <m:t>= </m:t>
                    </m:r>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𝔼</m:t>
                        </m:r>
                      </m:e>
                      <m:sub>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𝑃</m:t>
                            </m:r>
                          </m:e>
                          <m:sub>
                            <m:r>
                              <a:rPr lang="en-US" altLang="ja-JP" i="1">
                                <a:latin typeface="Cambria Math" charset="0"/>
                                <a:ea typeface="Cambria Math" charset="0"/>
                                <a:cs typeface="Cambria Math" charset="0"/>
                              </a:rPr>
                              <m:t>𝑟</m:t>
                            </m:r>
                          </m:sub>
                        </m:sSub>
                      </m:sub>
                    </m:sSub>
                    <m:r>
                      <a:rPr lang="en-US" altLang="ja-JP" i="1">
                        <a:latin typeface="Cambria Math" charset="0"/>
                        <a:ea typeface="Cambria Math" charset="0"/>
                        <a:cs typeface="Cambria Math" charset="0"/>
                      </a:rPr>
                      <m:t>[</m:t>
                    </m:r>
                    <m:func>
                      <m:funcPr>
                        <m:ctrlPr>
                          <a:rPr lang="en-US" altLang="ja-JP" i="1">
                            <a:latin typeface="Cambria Math" charset="0"/>
                            <a:ea typeface="Cambria Math" charset="0"/>
                            <a:cs typeface="Cambria Math" charset="0"/>
                          </a:rPr>
                        </m:ctrlPr>
                      </m:funcPr>
                      <m:fName>
                        <m:r>
                          <m:rPr>
                            <m:sty m:val="p"/>
                          </m:rPr>
                          <a:rPr lang="en-US" altLang="ja-JP">
                            <a:latin typeface="Cambria Math" charset="0"/>
                            <a:ea typeface="Cambria Math" charset="0"/>
                            <a:cs typeface="Cambria Math" charset="0"/>
                          </a:rPr>
                          <m:t>log</m:t>
                        </m:r>
                      </m:fName>
                      <m:e>
                        <m:sSub>
                          <m:sSubPr>
                            <m:ctrlPr>
                              <a:rPr lang="en-US" altLang="ja-JP" b="0" i="1" smtClean="0">
                                <a:latin typeface="Cambria Math" charset="0"/>
                                <a:ea typeface="Cambria Math" charset="0"/>
                                <a:cs typeface="Cambria Math" charset="0"/>
                              </a:rPr>
                            </m:ctrlPr>
                          </m:sSubPr>
                          <m:e>
                            <m:r>
                              <a:rPr lang="en-US" altLang="ja-JP" b="0" i="1" smtClean="0">
                                <a:latin typeface="Cambria Math" charset="0"/>
                                <a:ea typeface="Cambria Math" charset="0"/>
                                <a:cs typeface="Cambria Math" charset="0"/>
                              </a:rPr>
                              <m:t>𝑓</m:t>
                            </m:r>
                          </m:e>
                          <m:sub>
                            <m:r>
                              <a:rPr lang="en-US" altLang="ja-JP" b="0" i="1" smtClean="0">
                                <a:latin typeface="Cambria Math" charset="0"/>
                                <a:ea typeface="Cambria Math" charset="0"/>
                                <a:cs typeface="Cambria Math" charset="0"/>
                              </a:rPr>
                              <m:t>𝑤</m:t>
                            </m:r>
                          </m:sub>
                        </m:sSub>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e>
                    </m:func>
                    <m:r>
                      <a:rPr lang="en-US" altLang="ja-JP" i="1">
                        <a:latin typeface="Cambria Math" charset="0"/>
                        <a:ea typeface="Cambria Math" charset="0"/>
                        <a:cs typeface="Cambria Math" charset="0"/>
                      </a:rPr>
                      <m:t>+ </m:t>
                    </m:r>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𝔼</m:t>
                        </m:r>
                      </m:e>
                      <m:sub>
                        <m:r>
                          <a:rPr lang="en-US" altLang="ja-JP" sz="2400" i="1">
                            <a:latin typeface="Cambria Math" charset="0"/>
                          </a:rPr>
                          <m:t>𝑧</m:t>
                        </m:r>
                        <m:r>
                          <a:rPr lang="en-US" altLang="ja-JP" sz="2400" i="1">
                            <a:latin typeface="Cambria Math" charset="0"/>
                          </a:rPr>
                          <m:t>~</m:t>
                        </m:r>
                        <m:sSub>
                          <m:sSubPr>
                            <m:ctrlPr>
                              <a:rPr lang="en-US" altLang="ja-JP" sz="2400" i="1">
                                <a:latin typeface="Cambria Math" charset="0"/>
                              </a:rPr>
                            </m:ctrlPr>
                          </m:sSubPr>
                          <m:e>
                            <m:r>
                              <a:rPr lang="en-US" altLang="ja-JP" sz="2400" i="1">
                                <a:latin typeface="Cambria Math" charset="0"/>
                              </a:rPr>
                              <m:t>𝑝</m:t>
                            </m:r>
                          </m:e>
                          <m:sub>
                            <m:r>
                              <a:rPr lang="en-US" altLang="ja-JP" sz="2400" i="1">
                                <a:latin typeface="Cambria Math" charset="0"/>
                              </a:rPr>
                              <m:t>𝑍</m:t>
                            </m:r>
                          </m:sub>
                        </m:sSub>
                      </m:sub>
                    </m:sSub>
                    <m:r>
                      <a:rPr lang="en-US" altLang="ja-JP" i="1">
                        <a:latin typeface="Cambria Math" charset="0"/>
                        <a:ea typeface="Cambria Math" charset="0"/>
                        <a:cs typeface="Cambria Math" charset="0"/>
                      </a:rPr>
                      <m:t>[</m:t>
                    </m:r>
                    <m:func>
                      <m:funcPr>
                        <m:ctrlPr>
                          <a:rPr lang="en-US" altLang="ja-JP" i="1">
                            <a:latin typeface="Cambria Math" charset="0"/>
                            <a:ea typeface="Cambria Math" charset="0"/>
                            <a:cs typeface="Cambria Math" charset="0"/>
                          </a:rPr>
                        </m:ctrlPr>
                      </m:funcPr>
                      <m:fName>
                        <m:r>
                          <m:rPr>
                            <m:sty m:val="p"/>
                          </m:rPr>
                          <a:rPr lang="en-US" altLang="ja-JP">
                            <a:latin typeface="Cambria Math" charset="0"/>
                            <a:ea typeface="Cambria Math" charset="0"/>
                            <a:cs typeface="Cambria Math" charset="0"/>
                          </a:rPr>
                          <m:t>log</m:t>
                        </m:r>
                      </m:fName>
                      <m:e>
                        <m:r>
                          <a:rPr lang="en-US" altLang="ja-JP" i="1">
                            <a:latin typeface="Cambria Math" charset="0"/>
                            <a:ea typeface="Cambria Math" charset="0"/>
                            <a:cs typeface="Cambria Math" charset="0"/>
                          </a:rPr>
                          <m:t>(1−</m:t>
                        </m:r>
                        <m:sSub>
                          <m:sSubPr>
                            <m:ctrlPr>
                              <a:rPr lang="en-US" altLang="ja-JP" b="0" i="1" smtClean="0">
                                <a:latin typeface="Cambria Math" charset="0"/>
                                <a:ea typeface="Cambria Math" charset="0"/>
                                <a:cs typeface="Cambria Math" charset="0"/>
                              </a:rPr>
                            </m:ctrlPr>
                          </m:sSubPr>
                          <m:e>
                            <m:r>
                              <a:rPr lang="en-US" altLang="ja-JP" b="0" i="1" smtClean="0">
                                <a:latin typeface="Cambria Math" charset="0"/>
                                <a:ea typeface="Cambria Math" charset="0"/>
                                <a:cs typeface="Cambria Math" charset="0"/>
                              </a:rPr>
                              <m:t>𝑓</m:t>
                            </m:r>
                          </m:e>
                          <m:sub>
                            <m:r>
                              <a:rPr lang="en-US" altLang="ja-JP" b="0" i="1" smtClean="0">
                                <a:latin typeface="Cambria Math" charset="0"/>
                                <a:ea typeface="Cambria Math" charset="0"/>
                                <a:cs typeface="Cambria Math" charset="0"/>
                              </a:rPr>
                              <m:t>𝑤</m:t>
                            </m:r>
                          </m:sub>
                        </m:sSub>
                        <m:d>
                          <m:dPr>
                            <m:ctrlPr>
                              <a:rPr lang="en-US" altLang="ja-JP" i="1">
                                <a:latin typeface="Cambria Math" charset="0"/>
                                <a:ea typeface="Cambria Math" charset="0"/>
                                <a:cs typeface="Cambria Math" charset="0"/>
                              </a:rPr>
                            </m:ctrlPr>
                          </m:dPr>
                          <m:e>
                            <m:sSub>
                              <m:sSubPr>
                                <m:ctrlPr>
                                  <a:rPr lang="en-US" altLang="ja-JP" b="0" i="1" smtClean="0">
                                    <a:latin typeface="Cambria Math" charset="0"/>
                                    <a:ea typeface="Cambria Math" charset="0"/>
                                    <a:cs typeface="Cambria Math" charset="0"/>
                                  </a:rPr>
                                </m:ctrlPr>
                              </m:sSubPr>
                              <m:e>
                                <m:r>
                                  <a:rPr lang="en-US" altLang="ja-JP" b="0" i="1" smtClean="0">
                                    <a:latin typeface="Cambria Math" charset="0"/>
                                    <a:ea typeface="Cambria Math" charset="0"/>
                                    <a:cs typeface="Cambria Math" charset="0"/>
                                  </a:rPr>
                                  <m:t>𝑔</m:t>
                                </m:r>
                              </m:e>
                              <m:sub>
                                <m:r>
                                  <a:rPr lang="en-US" altLang="ja-JP" b="0" i="1" smtClean="0">
                                    <a:latin typeface="Cambria Math" charset="0"/>
                                    <a:ea typeface="Cambria Math" charset="0"/>
                                    <a:cs typeface="Cambria Math" charset="0"/>
                                  </a:rPr>
                                  <m:t>𝜃</m:t>
                                </m:r>
                              </m:sub>
                            </m:sSub>
                            <m:r>
                              <a:rPr lang="en-US" altLang="ja-JP" b="0" i="1" smtClean="0">
                                <a:latin typeface="Cambria Math" charset="0"/>
                                <a:ea typeface="Cambria Math" charset="0"/>
                                <a:cs typeface="Cambria Math" charset="0"/>
                              </a:rPr>
                              <m:t>(</m:t>
                            </m:r>
                            <m:r>
                              <a:rPr lang="en-US" altLang="ja-JP" b="0" i="1" smtClean="0">
                                <a:latin typeface="Cambria Math" charset="0"/>
                                <a:ea typeface="Cambria Math" charset="0"/>
                                <a:cs typeface="Cambria Math" charset="0"/>
                              </a:rPr>
                              <m:t>𝑧</m:t>
                            </m:r>
                            <m:r>
                              <a:rPr lang="en-US" altLang="ja-JP" b="0" i="1" smtClean="0">
                                <a:latin typeface="Cambria Math" charset="0"/>
                                <a:ea typeface="Cambria Math" charset="0"/>
                                <a:cs typeface="Cambria Math" charset="0"/>
                              </a:rPr>
                              <m:t>)</m:t>
                            </m:r>
                          </m:e>
                        </m:d>
                        <m:r>
                          <a:rPr lang="en-US" altLang="ja-JP" i="1">
                            <a:latin typeface="Cambria Math" charset="0"/>
                            <a:ea typeface="Cambria Math" charset="0"/>
                            <a:cs typeface="Cambria Math" charset="0"/>
                          </a:rPr>
                          <m:t>)]</m:t>
                        </m:r>
                      </m:e>
                    </m:func>
                  </m:oMath>
                </a14:m>
                <a:endParaRPr lang="en-US" altLang="ja-JP" dirty="0" smtClean="0">
                  <a:ea typeface="Cambria Math" charset="0"/>
                  <a:cs typeface="Cambria Math" charset="0"/>
                </a:endParaRPr>
              </a:p>
              <a:p>
                <a:pPr lvl="1"/>
                <a14:m>
                  <m:oMath xmlns:m="http://schemas.openxmlformats.org/officeDocument/2006/math">
                    <m:r>
                      <a:rPr lang="en-US" altLang="ja-JP" b="0" i="1" smtClean="0">
                        <a:latin typeface="Cambria Math" charset="0"/>
                      </a:rPr>
                      <m:t>(</m:t>
                    </m:r>
                    <m:sSub>
                      <m:sSubPr>
                        <m:ctrlPr>
                          <a:rPr lang="en-US" altLang="ja-JP" b="0" i="1" smtClean="0">
                            <a:latin typeface="Cambria Math" charset="0"/>
                          </a:rPr>
                        </m:ctrlPr>
                      </m:sSubPr>
                      <m:e>
                        <m:r>
                          <a:rPr lang="en-US" altLang="ja-JP" b="0" i="0" smtClean="0">
                            <a:latin typeface="Cambria Math" charset="0"/>
                          </a:rPr>
                          <m:t>𝛻</m:t>
                        </m:r>
                      </m:e>
                      <m:sub>
                        <m:r>
                          <a:rPr lang="en-US" altLang="ja-JP" b="0" i="1" smtClean="0">
                            <a:latin typeface="Cambria Math" charset="0"/>
                          </a:rPr>
                          <m:t>𝜃</m:t>
                        </m:r>
                      </m:sub>
                    </m:sSub>
                    <m:r>
                      <a:rPr lang="en-US" altLang="ja-JP" b="0" i="1" smtClean="0">
                        <a:latin typeface="Cambria Math" charset="0"/>
                      </a:rPr>
                      <m:t> </m:t>
                    </m:r>
                    <m:r>
                      <a:rPr lang="en-US" altLang="ja-JP" i="1">
                        <a:latin typeface="Cambria Math" charset="0"/>
                      </a:rPr>
                      <m:t>𝐿</m:t>
                    </m:r>
                    <m:d>
                      <m:dPr>
                        <m:ctrlPr>
                          <a:rPr lang="en-US" altLang="ja-JP" i="1">
                            <a:latin typeface="Cambria Math" charset="0"/>
                          </a:rPr>
                        </m:ctrlPr>
                      </m:dPr>
                      <m:e>
                        <m:sSub>
                          <m:sSubPr>
                            <m:ctrlPr>
                              <a:rPr lang="en-US" altLang="ja-JP" b="0" i="1" smtClean="0">
                                <a:latin typeface="Cambria Math" charset="0"/>
                              </a:rPr>
                            </m:ctrlPr>
                          </m:sSubPr>
                          <m:e>
                            <m:r>
                              <a:rPr lang="en-US" altLang="ja-JP" b="0" i="1" smtClean="0">
                                <a:latin typeface="Cambria Math" charset="0"/>
                              </a:rPr>
                              <m:t>𝑓</m:t>
                            </m:r>
                          </m:e>
                          <m:sub>
                            <m:r>
                              <a:rPr lang="en-US" altLang="ja-JP" b="0" i="1" smtClean="0">
                                <a:latin typeface="Cambria Math" charset="0"/>
                              </a:rPr>
                              <m:t>𝑤</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𝑔</m:t>
                            </m:r>
                          </m:e>
                          <m:sub>
                            <m:r>
                              <a:rPr lang="en-US" altLang="ja-JP" i="1">
                                <a:latin typeface="Cambria Math" charset="0"/>
                              </a:rPr>
                              <m:t>𝜃</m:t>
                            </m:r>
                          </m:sub>
                        </m:sSub>
                      </m:e>
                    </m:d>
                    <m:r>
                      <a:rPr lang="en-US" altLang="ja-JP" b="0" i="1" smtClean="0">
                        <a:latin typeface="Cambria Math" charset="0"/>
                      </a:rPr>
                      <m:t>= </m:t>
                    </m:r>
                    <m:r>
                      <a:rPr lang="en-US" altLang="ja-JP" i="1">
                        <a:latin typeface="Cambria Math" charset="0"/>
                      </a:rPr>
                      <m:t>−</m:t>
                    </m:r>
                    <m:sSub>
                      <m:sSubPr>
                        <m:ctrlPr>
                          <a:rPr lang="en-US" altLang="ja-JP" i="1">
                            <a:latin typeface="Cambria Math" charset="0"/>
                          </a:rPr>
                        </m:ctrlPr>
                      </m:sSubPr>
                      <m:e>
                        <m:r>
                          <a:rPr lang="en-US" altLang="ja-JP">
                            <a:latin typeface="Cambria Math" charset="0"/>
                          </a:rPr>
                          <m:t>𝛻</m:t>
                        </m:r>
                      </m:e>
                      <m:sub>
                        <m:r>
                          <a:rPr lang="en-US" altLang="ja-JP" i="1">
                            <a:latin typeface="Cambria Math" charset="0"/>
                          </a:rPr>
                          <m:t>𝜃</m:t>
                        </m:r>
                      </m:sub>
                    </m:sSub>
                    <m:func>
                      <m:funcPr>
                        <m:ctrlPr>
                          <a:rPr lang="en-US" altLang="ja-JP" i="1">
                            <a:latin typeface="Cambria Math" charset="0"/>
                          </a:rPr>
                        </m:ctrlPr>
                      </m:funcPr>
                      <m:fName>
                        <m:r>
                          <m:rPr>
                            <m:sty m:val="p"/>
                          </m:rPr>
                          <a:rPr lang="en-US" altLang="ja-JP">
                            <a:latin typeface="Cambria Math" charset="0"/>
                          </a:rPr>
                          <m:t>log</m:t>
                        </m:r>
                      </m:fName>
                      <m:e>
                        <m:sSub>
                          <m:sSubPr>
                            <m:ctrlPr>
                              <a:rPr lang="en-US" altLang="ja-JP" b="0" i="1" smtClean="0">
                                <a:latin typeface="Cambria Math" charset="0"/>
                              </a:rPr>
                            </m:ctrlPr>
                          </m:sSubPr>
                          <m:e>
                            <m:r>
                              <a:rPr lang="en-US" altLang="ja-JP" b="0" i="1" smtClean="0">
                                <a:latin typeface="Cambria Math" charset="0"/>
                              </a:rPr>
                              <m:t>𝑓</m:t>
                            </m:r>
                          </m:e>
                          <m:sub>
                            <m:r>
                              <a:rPr lang="en-US" altLang="ja-JP" b="0" i="1" smtClean="0">
                                <a:latin typeface="Cambria Math" charset="0"/>
                              </a:rPr>
                              <m:t>𝑤</m:t>
                            </m:r>
                          </m:sub>
                        </m:sSub>
                      </m:e>
                    </m:func>
                    <m:d>
                      <m:dPr>
                        <m:ctrlPr>
                          <a:rPr lang="en-US" altLang="ja-JP" i="1">
                            <a:latin typeface="Cambria Math" charset="0"/>
                          </a:rPr>
                        </m:ctrlPr>
                      </m:dPr>
                      <m:e>
                        <m:sSub>
                          <m:sSubPr>
                            <m:ctrlPr>
                              <a:rPr lang="en-US" altLang="ja-JP" i="1">
                                <a:latin typeface="Cambria Math" charset="0"/>
                              </a:rPr>
                            </m:ctrlPr>
                          </m:sSubPr>
                          <m:e>
                            <m:r>
                              <a:rPr lang="en-US" altLang="ja-JP" i="1">
                                <a:latin typeface="Cambria Math" charset="0"/>
                              </a:rPr>
                              <m:t>𝑔</m:t>
                            </m:r>
                          </m:e>
                          <m:sub>
                            <m:r>
                              <a:rPr lang="en-US" altLang="ja-JP" i="1">
                                <a:latin typeface="Cambria Math" charset="0"/>
                              </a:rPr>
                              <m:t>𝜃</m:t>
                            </m:r>
                          </m:sub>
                        </m:sSub>
                        <m:d>
                          <m:dPr>
                            <m:ctrlPr>
                              <a:rPr lang="en-US" altLang="ja-JP" i="1">
                                <a:latin typeface="Cambria Math" charset="0"/>
                              </a:rPr>
                            </m:ctrlPr>
                          </m:dPr>
                          <m:e>
                            <m:r>
                              <a:rPr lang="en-US" altLang="ja-JP" i="1">
                                <a:latin typeface="Cambria Math" charset="0"/>
                              </a:rPr>
                              <m:t>𝑧</m:t>
                            </m:r>
                          </m:e>
                        </m:d>
                      </m:e>
                    </m:d>
                  </m:oMath>
                </a14:m>
                <a:r>
                  <a:rPr kumimoji="1" lang="en-US" altLang="ja-JP"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79" y="1383957"/>
                <a:ext cx="10557445" cy="4815365"/>
              </a:xfrm>
              <a:blipFill rotWithShape="0">
                <a:blip r:embed="rId2"/>
                <a:stretch>
                  <a:fillRect l="-577" t="-32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20330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WGAN</a:t>
            </a:r>
            <a:endParaRPr kumimoji="1" lang="ja-JP" altLang="en-US" dirty="0"/>
          </a:p>
        </p:txBody>
      </p:sp>
      <p:sp>
        <p:nvSpPr>
          <p:cNvPr id="3" name="Content Placeholder 2"/>
          <p:cNvSpPr>
            <a:spLocks noGrp="1"/>
          </p:cNvSpPr>
          <p:nvPr>
            <p:ph idx="1"/>
          </p:nvPr>
        </p:nvSpPr>
        <p:spPr/>
        <p:txBody>
          <a:bodyPr>
            <a:normAutofit fontScale="92500" lnSpcReduction="10000"/>
          </a:bodyPr>
          <a:lstStyle/>
          <a:p>
            <a:r>
              <a:rPr kumimoji="1" lang="ja-JP" altLang="en-US" dirty="0" smtClean="0"/>
              <a:t>特徴</a:t>
            </a:r>
            <a:endParaRPr kumimoji="1" lang="en-US" altLang="ja-JP" dirty="0" smtClean="0"/>
          </a:p>
          <a:p>
            <a:pPr lvl="1"/>
            <a:r>
              <a:rPr lang="ja-JP" altLang="en-US" dirty="0"/>
              <a:t>学習が安定</a:t>
            </a:r>
            <a:endParaRPr kumimoji="1" lang="en-US" altLang="ja-JP" dirty="0" smtClean="0"/>
          </a:p>
          <a:p>
            <a:pPr lvl="2"/>
            <a:r>
              <a:rPr lang="ja-JP" altLang="en-US" dirty="0" smtClean="0"/>
              <a:t>常に収束させるまで学習させても勾配が消えないので</a:t>
            </a:r>
            <a:r>
              <a:rPr lang="en-US" altLang="ja-JP" dirty="0"/>
              <a:t>D</a:t>
            </a:r>
            <a:r>
              <a:rPr lang="ja-JP" altLang="en-US" dirty="0"/>
              <a:t>と</a:t>
            </a:r>
            <a:r>
              <a:rPr lang="en-US" altLang="ja-JP" dirty="0"/>
              <a:t>G</a:t>
            </a:r>
            <a:r>
              <a:rPr lang="ja-JP" altLang="en-US" dirty="0"/>
              <a:t>の学習スケジュールの調整が</a:t>
            </a:r>
            <a:r>
              <a:rPr lang="ja-JP" altLang="en-US" dirty="0" smtClean="0"/>
              <a:t>不要</a:t>
            </a:r>
          </a:p>
          <a:p>
            <a:pPr lvl="2"/>
            <a:r>
              <a:rPr lang="en-US" altLang="ja-JP" dirty="0" err="1" smtClean="0"/>
              <a:t>BatchNormalization</a:t>
            </a:r>
            <a:r>
              <a:rPr lang="ja-JP" altLang="en-US" dirty="0" smtClean="0"/>
              <a:t>がなくても動く。極端には</a:t>
            </a:r>
            <a:r>
              <a:rPr lang="en-US" altLang="ja-JP" dirty="0" smtClean="0"/>
              <a:t>MLP</a:t>
            </a:r>
            <a:r>
              <a:rPr lang="ja-JP" altLang="en-US" dirty="0" smtClean="0"/>
              <a:t>でも学習可能</a:t>
            </a:r>
            <a:endParaRPr lang="en-US" altLang="ja-JP" dirty="0"/>
          </a:p>
          <a:p>
            <a:pPr lvl="2"/>
            <a:endParaRPr lang="ja-JP" altLang="en-US" dirty="0" smtClean="0"/>
          </a:p>
          <a:p>
            <a:pPr lvl="1"/>
            <a:r>
              <a:rPr kumimoji="1" lang="ja-JP" altLang="en-US" dirty="0" smtClean="0"/>
              <a:t>意味のある</a:t>
            </a:r>
            <a:r>
              <a:rPr kumimoji="1" lang="en-US" altLang="ja-JP" dirty="0" smtClean="0"/>
              <a:t>loss metrics </a:t>
            </a:r>
            <a:endParaRPr kumimoji="1" lang="ja-JP" altLang="en-US" dirty="0" smtClean="0"/>
          </a:p>
          <a:p>
            <a:pPr lvl="2"/>
            <a:r>
              <a:rPr kumimoji="1" lang="ja-JP" altLang="en-US" dirty="0" smtClean="0"/>
              <a:t>生成クオリティの向上と</a:t>
            </a:r>
            <a:r>
              <a:rPr kumimoji="1" lang="en-US" altLang="ja-JP" dirty="0" smtClean="0"/>
              <a:t>loss</a:t>
            </a:r>
            <a:r>
              <a:rPr kumimoji="1" lang="ja-JP" altLang="en-US" dirty="0" smtClean="0"/>
              <a:t>の減少が相関する</a:t>
            </a:r>
          </a:p>
          <a:p>
            <a:pPr lvl="2"/>
            <a:r>
              <a:rPr kumimoji="1" lang="ja-JP" altLang="en-US" dirty="0" smtClean="0"/>
              <a:t>今までの</a:t>
            </a:r>
            <a:r>
              <a:rPr kumimoji="1" lang="en-US" altLang="ja-JP" dirty="0" smtClean="0"/>
              <a:t>GAN</a:t>
            </a:r>
            <a:r>
              <a:rPr kumimoji="1" lang="ja-JP" altLang="en-US" dirty="0" smtClean="0"/>
              <a:t>はそもそも</a:t>
            </a:r>
            <a:r>
              <a:rPr kumimoji="1" lang="en-US" altLang="ja-JP" dirty="0" smtClean="0"/>
              <a:t>D</a:t>
            </a:r>
            <a:r>
              <a:rPr kumimoji="1" lang="ja-JP" altLang="en-US" dirty="0" smtClean="0"/>
              <a:t>と</a:t>
            </a:r>
            <a:r>
              <a:rPr kumimoji="1" lang="en-US" altLang="ja-JP" dirty="0" smtClean="0"/>
              <a:t>G</a:t>
            </a:r>
            <a:r>
              <a:rPr kumimoji="1" lang="ja-JP" altLang="en-US" dirty="0" smtClean="0"/>
              <a:t>で最適化する</a:t>
            </a:r>
            <a:r>
              <a:rPr lang="en-US" altLang="ja-JP" dirty="0" smtClean="0"/>
              <a:t>loss</a:t>
            </a:r>
            <a:r>
              <a:rPr kumimoji="1" lang="ja-JP" altLang="en-US" dirty="0" smtClean="0"/>
              <a:t>違ったうえに、各</a:t>
            </a:r>
            <a:r>
              <a:rPr kumimoji="1" lang="en-US" altLang="ja-JP" dirty="0" smtClean="0"/>
              <a:t>loss</a:t>
            </a:r>
            <a:r>
              <a:rPr kumimoji="1" lang="ja-JP" altLang="en-US" dirty="0" smtClean="0"/>
              <a:t>の値がめちゃくちゃ</a:t>
            </a:r>
            <a:endParaRPr kumimoji="1" lang="en-US" altLang="ja-JP" dirty="0" smtClean="0"/>
          </a:p>
          <a:p>
            <a:pPr lvl="2"/>
            <a:r>
              <a:rPr kumimoji="1" lang="ja-JP" altLang="en-US" dirty="0" smtClean="0"/>
              <a:t>この</a:t>
            </a:r>
            <a:r>
              <a:rPr kumimoji="1" lang="en-US" altLang="ja-JP" dirty="0" smtClean="0"/>
              <a:t>loss</a:t>
            </a:r>
            <a:r>
              <a:rPr kumimoji="1" lang="ja-JP" altLang="en-US" dirty="0" smtClean="0"/>
              <a:t>が小さければ良いモデルとして良いのでハイパラ探索の基準にできる</a:t>
            </a:r>
            <a:r>
              <a:rPr kumimoji="1" lang="en-US" altLang="ja-JP" dirty="0" smtClean="0"/>
              <a:t> (BO</a:t>
            </a:r>
            <a:r>
              <a:rPr kumimoji="1" lang="ja-JP" altLang="en-US" dirty="0" smtClean="0"/>
              <a:t>とか</a:t>
            </a:r>
            <a:r>
              <a:rPr kumimoji="1" lang="en-US" altLang="ja-JP" dirty="0" smtClean="0"/>
              <a:t>)</a:t>
            </a:r>
            <a:endParaRPr kumimoji="1" lang="ja-JP" altLang="en-US" dirty="0" smtClean="0"/>
          </a:p>
          <a:p>
            <a:pPr lvl="2"/>
            <a:endParaRPr kumimoji="1" lang="en-US" altLang="ja-JP" dirty="0" smtClean="0"/>
          </a:p>
          <a:p>
            <a:pPr lvl="1"/>
            <a:r>
              <a:rPr lang="en-US" altLang="ja-JP" dirty="0" smtClean="0"/>
              <a:t>Mode Collapse</a:t>
            </a:r>
            <a:r>
              <a:rPr lang="ja-JP" altLang="en-US" dirty="0" smtClean="0"/>
              <a:t>は起こらない</a:t>
            </a:r>
          </a:p>
          <a:p>
            <a:pPr lvl="2"/>
            <a:r>
              <a:rPr lang="ja-JP" altLang="en-US" dirty="0" smtClean="0"/>
              <a:t>これはそもそも</a:t>
            </a:r>
            <a:r>
              <a:rPr lang="en-US" altLang="ja-JP" dirty="0" smtClean="0"/>
              <a:t>fix</a:t>
            </a:r>
            <a:r>
              <a:rPr lang="ja-JP" altLang="en-US" dirty="0"/>
              <a:t>された</a:t>
            </a:r>
            <a:r>
              <a:rPr lang="en-US" altLang="ja-JP" dirty="0"/>
              <a:t>D</a:t>
            </a:r>
            <a:r>
              <a:rPr lang="ja-JP" altLang="en-US" dirty="0"/>
              <a:t>に対して最適な</a:t>
            </a:r>
            <a:r>
              <a:rPr lang="en-US" altLang="ja-JP" dirty="0"/>
              <a:t>G</a:t>
            </a:r>
            <a:r>
              <a:rPr lang="ja-JP" altLang="en-US" dirty="0"/>
              <a:t>を学習して</a:t>
            </a:r>
            <a:r>
              <a:rPr lang="ja-JP" altLang="en-US" dirty="0" smtClean="0"/>
              <a:t>しまうことによるもの</a:t>
            </a:r>
          </a:p>
          <a:p>
            <a:pPr lvl="2"/>
            <a:r>
              <a:rPr lang="ja-JP" altLang="en-US" dirty="0" smtClean="0"/>
              <a:t>その時点での</a:t>
            </a:r>
            <a:r>
              <a:rPr lang="en-US" altLang="ja-JP" dirty="0" smtClean="0"/>
              <a:t>G</a:t>
            </a:r>
            <a:r>
              <a:rPr lang="ja-JP" altLang="en-US" dirty="0" smtClean="0"/>
              <a:t>に対して収束するまで</a:t>
            </a:r>
            <a:r>
              <a:rPr lang="en-US" altLang="ja-JP" dirty="0" smtClean="0"/>
              <a:t>D</a:t>
            </a:r>
            <a:r>
              <a:rPr lang="ja-JP" altLang="en-US" dirty="0" smtClean="0"/>
              <a:t>を学習させるため大丈夫</a:t>
            </a:r>
            <a:endParaRPr lang="ja-JP" altLang="en-US" dirty="0"/>
          </a:p>
          <a:p>
            <a:pPr lvl="2"/>
            <a:endParaRPr kumimoji="1" lang="ja-JP" altLang="en-US" dirty="0"/>
          </a:p>
        </p:txBody>
      </p:sp>
    </p:spTree>
    <p:extLst>
      <p:ext uri="{BB962C8B-B14F-4D97-AF65-F5344CB8AC3E}">
        <p14:creationId xmlns:p14="http://schemas.microsoft.com/office/powerpoint/2010/main" val="628974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Don’t saturate</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2856997" y="1438154"/>
            <a:ext cx="6538966" cy="4774024"/>
          </a:xfrm>
          <a:prstGeom prst="rect">
            <a:avLst/>
          </a:prstGeom>
        </p:spPr>
      </p:pic>
    </p:spTree>
    <p:extLst>
      <p:ext uri="{BB962C8B-B14F-4D97-AF65-F5344CB8AC3E}">
        <p14:creationId xmlns:p14="http://schemas.microsoft.com/office/powerpoint/2010/main" val="745598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Meaningful Loss Metrics</a:t>
            </a:r>
            <a:endParaRPr kumimoji="1" lang="ja-JP" altLang="en-US" dirty="0"/>
          </a:p>
        </p:txBody>
      </p:sp>
      <p:pic>
        <p:nvPicPr>
          <p:cNvPr id="4" name="Content Placeholder 3"/>
          <p:cNvPicPr>
            <a:picLocks noGrp="1" noChangeAspect="1"/>
          </p:cNvPicPr>
          <p:nvPr>
            <p:ph idx="1"/>
          </p:nvPr>
        </p:nvPicPr>
        <p:blipFill>
          <a:blip r:embed="rId3"/>
          <a:stretch>
            <a:fillRect/>
          </a:stretch>
        </p:blipFill>
        <p:spPr>
          <a:xfrm>
            <a:off x="153001" y="1694267"/>
            <a:ext cx="6342610" cy="3931618"/>
          </a:xfrm>
          <a:prstGeom prst="rect">
            <a:avLst/>
          </a:prstGeom>
        </p:spPr>
      </p:pic>
      <p:pic>
        <p:nvPicPr>
          <p:cNvPr id="5" name="Picture 4"/>
          <p:cNvPicPr>
            <a:picLocks noChangeAspect="1"/>
          </p:cNvPicPr>
          <p:nvPr/>
        </p:nvPicPr>
        <p:blipFill>
          <a:blip r:embed="rId4"/>
          <a:stretch>
            <a:fillRect/>
          </a:stretch>
        </p:blipFill>
        <p:spPr>
          <a:xfrm>
            <a:off x="6126480" y="1810504"/>
            <a:ext cx="5973288" cy="3699144"/>
          </a:xfrm>
          <a:prstGeom prst="rect">
            <a:avLst/>
          </a:prstGeom>
        </p:spPr>
      </p:pic>
    </p:spTree>
    <p:extLst>
      <p:ext uri="{BB962C8B-B14F-4D97-AF65-F5344CB8AC3E}">
        <p14:creationId xmlns:p14="http://schemas.microsoft.com/office/powerpoint/2010/main" val="1931706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WGAN</a:t>
            </a:r>
            <a:endParaRPr kumimoji="1" lang="ja-JP" altLang="en-US" dirty="0"/>
          </a:p>
        </p:txBody>
      </p:sp>
      <p:sp>
        <p:nvSpPr>
          <p:cNvPr id="3" name="Content Placeholder 2"/>
          <p:cNvSpPr>
            <a:spLocks noGrp="1"/>
          </p:cNvSpPr>
          <p:nvPr>
            <p:ph idx="1"/>
          </p:nvPr>
        </p:nvSpPr>
        <p:spPr/>
        <p:txBody>
          <a:bodyPr/>
          <a:lstStyle/>
          <a:p>
            <a:pPr>
              <a:lnSpc>
                <a:spcPct val="100000"/>
              </a:lnSpc>
            </a:pPr>
            <a:r>
              <a:rPr lang="ja-JP" altLang="en-US" dirty="0"/>
              <a:t>実装上は、今までのに修正を加える程度</a:t>
            </a:r>
          </a:p>
          <a:p>
            <a:pPr lvl="1"/>
            <a:r>
              <a:rPr lang="en-US" altLang="ja-JP" dirty="0"/>
              <a:t>D</a:t>
            </a:r>
            <a:r>
              <a:rPr lang="ja-JP" altLang="en-US" dirty="0"/>
              <a:t>を</a:t>
            </a:r>
            <a:r>
              <a:rPr lang="en-US" altLang="ja-JP" dirty="0"/>
              <a:t>clipping</a:t>
            </a:r>
          </a:p>
          <a:p>
            <a:pPr lvl="1"/>
            <a:r>
              <a:rPr lang="en-US" altLang="ja-JP" dirty="0"/>
              <a:t>D</a:t>
            </a:r>
            <a:r>
              <a:rPr lang="ja-JP" altLang="en-US" dirty="0"/>
              <a:t>の出力の非線形関数を外す</a:t>
            </a:r>
          </a:p>
          <a:p>
            <a:pPr>
              <a:lnSpc>
                <a:spcPct val="100000"/>
              </a:lnSpc>
            </a:pPr>
            <a:r>
              <a:rPr lang="ja-JP" altLang="en-US" dirty="0"/>
              <a:t>注意点</a:t>
            </a:r>
          </a:p>
          <a:p>
            <a:pPr lvl="1"/>
            <a:r>
              <a:rPr lang="ja-JP" altLang="en-US" dirty="0"/>
              <a:t>学習率を高くしたり、初期化を間違えると</a:t>
            </a:r>
            <a:r>
              <a:rPr lang="en-US" altLang="ja-JP" dirty="0"/>
              <a:t>Critic</a:t>
            </a:r>
            <a:r>
              <a:rPr lang="ja-JP" altLang="en-US" dirty="0"/>
              <a:t>が死ぬ（全パラメータ</a:t>
            </a:r>
            <a:r>
              <a:rPr lang="en-US" altLang="ja-JP" dirty="0"/>
              <a:t> -0.01</a:t>
            </a:r>
            <a:r>
              <a:rPr lang="ja-JP" altLang="en-US" dirty="0"/>
              <a:t>か</a:t>
            </a:r>
            <a:r>
              <a:rPr lang="en-US" altLang="ja-JP" dirty="0"/>
              <a:t>0.01</a:t>
            </a:r>
            <a:r>
              <a:rPr lang="ja-JP" altLang="en-US" dirty="0"/>
              <a:t>に</a:t>
            </a:r>
            <a:r>
              <a:rPr lang="en-US" altLang="ja-JP" dirty="0"/>
              <a:t>)</a:t>
            </a:r>
          </a:p>
          <a:p>
            <a:pPr lvl="1"/>
            <a:r>
              <a:rPr lang="en-US" altLang="ja-JP" dirty="0"/>
              <a:t>Clipping</a:t>
            </a:r>
            <a:r>
              <a:rPr lang="ja-JP" altLang="en-US" dirty="0"/>
              <a:t>しているためか、</a:t>
            </a:r>
            <a:r>
              <a:rPr lang="en-US" altLang="ja-JP" dirty="0" err="1"/>
              <a:t>Motentum</a:t>
            </a:r>
            <a:r>
              <a:rPr lang="ja-JP" altLang="en-US" dirty="0"/>
              <a:t>項を加えると学習が壊れる</a:t>
            </a:r>
          </a:p>
          <a:p>
            <a:pPr lvl="2"/>
            <a:r>
              <a:rPr lang="ja-JP" altLang="en-US" dirty="0"/>
              <a:t>論文中では</a:t>
            </a:r>
            <a:r>
              <a:rPr lang="en-US" altLang="ja-JP" dirty="0" err="1"/>
              <a:t>RMSProp</a:t>
            </a:r>
            <a:r>
              <a:rPr lang="ja-JP" altLang="en-US" dirty="0"/>
              <a:t>を推奨</a:t>
            </a:r>
          </a:p>
          <a:p>
            <a:pPr lvl="1"/>
            <a:r>
              <a:rPr lang="ja-JP" altLang="en-US" dirty="0"/>
              <a:t>強めの</a:t>
            </a:r>
            <a:r>
              <a:rPr lang="en-US" altLang="ja-JP" dirty="0"/>
              <a:t>Weight Decay</a:t>
            </a:r>
            <a:r>
              <a:rPr lang="ja-JP" altLang="en-US" dirty="0"/>
              <a:t>でも良いらしい</a:t>
            </a:r>
            <a:r>
              <a:rPr lang="en-US" altLang="ja-JP" dirty="0"/>
              <a:t> (</a:t>
            </a:r>
            <a:r>
              <a:rPr lang="ja-JP" altLang="en-US" dirty="0"/>
              <a:t>結局抑えられればなんでもよい</a:t>
            </a:r>
            <a:r>
              <a:rPr lang="ja-JP" altLang="en-US" dirty="0" smtClean="0"/>
              <a:t>）</a:t>
            </a:r>
            <a:endParaRPr lang="en-US" altLang="ja-JP" dirty="0"/>
          </a:p>
          <a:p>
            <a:endParaRPr kumimoji="1" lang="ja-JP" altLang="en-US" dirty="0"/>
          </a:p>
        </p:txBody>
      </p:sp>
    </p:spTree>
    <p:extLst>
      <p:ext uri="{BB962C8B-B14F-4D97-AF65-F5344CB8AC3E}">
        <p14:creationId xmlns:p14="http://schemas.microsoft.com/office/powerpoint/2010/main" val="1613393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結論</a:t>
            </a:r>
            <a:endParaRPr kumimoji="1" lang="ja-JP" altLang="en-US" dirty="0"/>
          </a:p>
        </p:txBody>
      </p:sp>
      <p:sp>
        <p:nvSpPr>
          <p:cNvPr id="3" name="Content Placeholder 2"/>
          <p:cNvSpPr>
            <a:spLocks noGrp="1"/>
          </p:cNvSpPr>
          <p:nvPr>
            <p:ph idx="1"/>
          </p:nvPr>
        </p:nvSpPr>
        <p:spPr>
          <a:xfrm>
            <a:off x="1097280" y="1383957"/>
            <a:ext cx="10058400" cy="4799867"/>
          </a:xfrm>
        </p:spPr>
        <p:txBody>
          <a:bodyPr>
            <a:normAutofit/>
          </a:bodyPr>
          <a:lstStyle/>
          <a:p>
            <a:r>
              <a:rPr kumimoji="1" lang="ja-JP" altLang="en-US" dirty="0" smtClean="0"/>
              <a:t>著者頭良い</a:t>
            </a:r>
            <a:r>
              <a:rPr kumimoji="1" lang="en-US" altLang="ja-JP" dirty="0" smtClean="0"/>
              <a:t> &amp; WGAN</a:t>
            </a:r>
            <a:r>
              <a:rPr kumimoji="1" lang="ja-JP" altLang="en-US" dirty="0" smtClean="0"/>
              <a:t>すごい</a:t>
            </a:r>
          </a:p>
          <a:p>
            <a:pPr lvl="1"/>
            <a:endParaRPr lang="en-US" altLang="ja-JP" dirty="0" smtClean="0"/>
          </a:p>
          <a:p>
            <a:r>
              <a:rPr lang="ja-JP" altLang="en-US" dirty="0" smtClean="0"/>
              <a:t>一応実装してみたので興味あったら見てください</a:t>
            </a:r>
            <a:endParaRPr lang="en-US" altLang="ja-JP" dirty="0"/>
          </a:p>
          <a:p>
            <a:pPr lvl="2"/>
            <a:r>
              <a:rPr lang="en-US" altLang="ja-JP" dirty="0">
                <a:hlinkClick r:id="rId2"/>
              </a:rPr>
              <a:t>https://</a:t>
            </a:r>
            <a:r>
              <a:rPr lang="en-US" altLang="ja-JP" dirty="0" smtClean="0">
                <a:hlinkClick r:id="rId2"/>
              </a:rPr>
              <a:t>github.com/fukuta0614/chainer-image-generation/tree/master/WassersteinGAN</a:t>
            </a:r>
            <a:endParaRPr lang="en-US" altLang="ja-JP" dirty="0" smtClean="0"/>
          </a:p>
          <a:p>
            <a:pPr lvl="2"/>
            <a:r>
              <a:rPr lang="ja-JP" altLang="en-US" dirty="0" smtClean="0"/>
              <a:t>やってみた感じ、単純に</a:t>
            </a:r>
            <a:r>
              <a:rPr lang="en-US" altLang="ja-JP" dirty="0" smtClean="0"/>
              <a:t>[-0.01, 0.01]</a:t>
            </a:r>
            <a:r>
              <a:rPr lang="ja-JP" altLang="en-US" dirty="0" smtClean="0"/>
              <a:t>の</a:t>
            </a:r>
            <a:r>
              <a:rPr lang="en-US" altLang="ja-JP" dirty="0" smtClean="0"/>
              <a:t>clip</a:t>
            </a:r>
            <a:r>
              <a:rPr lang="ja-JP" altLang="en-US" dirty="0" smtClean="0"/>
              <a:t>だとだいぶモデルに制約加えてるので</a:t>
            </a:r>
            <a:br>
              <a:rPr lang="ja-JP" altLang="en-US" dirty="0" smtClean="0"/>
            </a:br>
            <a:r>
              <a:rPr lang="ja-JP" altLang="en-US" dirty="0" smtClean="0"/>
              <a:t>従来と同じ構造だとやや表現力不足する感</a:t>
            </a:r>
            <a:endParaRPr lang="en-US" altLang="ja-JP" dirty="0" smtClean="0"/>
          </a:p>
          <a:p>
            <a:pPr lvl="2"/>
            <a:r>
              <a:rPr lang="en-US" altLang="ja-JP" dirty="0" smtClean="0"/>
              <a:t>Clipping parameter</a:t>
            </a:r>
            <a:r>
              <a:rPr lang="ja-JP" altLang="en-US" dirty="0" smtClean="0"/>
              <a:t>を</a:t>
            </a:r>
            <a:r>
              <a:rPr lang="en-US" altLang="ja-JP" dirty="0" smtClean="0"/>
              <a:t>anneal</a:t>
            </a:r>
            <a:r>
              <a:rPr lang="ja-JP" altLang="en-US" dirty="0" smtClean="0"/>
              <a:t>させたり、層深くして構造を複雑させたりする必要がありそう</a:t>
            </a:r>
            <a:endParaRPr lang="en-US" altLang="ja-JP" dirty="0"/>
          </a:p>
          <a:p>
            <a:pPr lvl="2"/>
            <a:endParaRPr kumimoji="1" lang="ja-JP" altLang="en-US" dirty="0"/>
          </a:p>
        </p:txBody>
      </p:sp>
    </p:spTree>
    <p:extLst>
      <p:ext uri="{BB962C8B-B14F-4D97-AF65-F5344CB8AC3E}">
        <p14:creationId xmlns:p14="http://schemas.microsoft.com/office/powerpoint/2010/main" val="1298849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生成モデル</a:t>
            </a:r>
            <a:endParaRPr lang="en-US" altLang="ja-JP"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ja-JP" altLang="en-US" dirty="0" smtClean="0"/>
                  <a:t>未知のデータ分布</a:t>
                </a:r>
                <a14:m>
                  <m:oMath xmlns:m="http://schemas.openxmlformats.org/officeDocument/2006/math">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𝑟</m:t>
                        </m:r>
                      </m:sub>
                    </m:sSub>
                    <m:d>
                      <m:dPr>
                        <m:ctrlPr>
                          <a:rPr lang="en-US" altLang="ja-JP" i="1">
                            <a:latin typeface="Cambria Math" charset="0"/>
                          </a:rPr>
                        </m:ctrlPr>
                      </m:dPr>
                      <m:e>
                        <m:r>
                          <a:rPr lang="en-US" altLang="ja-JP" i="1">
                            <a:latin typeface="Cambria Math" charset="0"/>
                          </a:rPr>
                          <m:t>𝑥</m:t>
                        </m:r>
                      </m:e>
                    </m:d>
                    <m:r>
                      <a:rPr lang="en-US" altLang="ja-JP" i="1">
                        <a:latin typeface="Cambria Math" charset="0"/>
                      </a:rPr>
                      <m:t> </m:t>
                    </m:r>
                    <m:r>
                      <a:rPr lang="ja-JP" altLang="en-US" i="1" smtClean="0">
                        <a:latin typeface="Cambria Math" charset="0"/>
                      </a:rPr>
                      <m:t>と</m:t>
                    </m:r>
                    <m:r>
                      <a:rPr lang="en-US" altLang="ja-JP" b="0" i="1" smtClean="0">
                        <a:latin typeface="Cambria Math" charset="0"/>
                      </a:rPr>
                      <m:t> </m:t>
                    </m:r>
                    <m:sSub>
                      <m:sSubPr>
                        <m:ctrlPr>
                          <a:rPr lang="en-US" altLang="ja-JP" i="1">
                            <a:latin typeface="Cambria Math" charset="0"/>
                          </a:rPr>
                        </m:ctrlPr>
                      </m:sSubPr>
                      <m:e>
                        <m:r>
                          <a:rPr lang="ja-JP" altLang="en-US" b="0" i="1" smtClean="0">
                            <a:latin typeface="Cambria Math" charset="0"/>
                          </a:rPr>
                          <m:t>モデルの分布</m:t>
                        </m:r>
                        <m:r>
                          <a:rPr lang="en-US" altLang="ja-JP" i="1">
                            <a:latin typeface="Cambria Math" charset="0"/>
                          </a:rPr>
                          <m:t>𝑃</m:t>
                        </m:r>
                      </m:e>
                      <m:sub>
                        <m:r>
                          <a:rPr lang="en-US" altLang="ja-JP" i="1">
                            <a:latin typeface="Cambria Math" charset="0"/>
                          </a:rPr>
                          <m:t>𝑔</m:t>
                        </m:r>
                      </m:sub>
                    </m:sSub>
                    <m:d>
                      <m:dPr>
                        <m:ctrlPr>
                          <a:rPr lang="en-US" altLang="ja-JP" i="1">
                            <a:latin typeface="Cambria Math" charset="0"/>
                          </a:rPr>
                        </m:ctrlPr>
                      </m:dPr>
                      <m:e>
                        <m:r>
                          <a:rPr lang="en-US" altLang="ja-JP" i="1">
                            <a:latin typeface="Cambria Math" charset="0"/>
                          </a:rPr>
                          <m:t>𝑥</m:t>
                        </m:r>
                      </m:e>
                    </m:d>
                  </m:oMath>
                </a14:m>
                <a:r>
                  <a:rPr lang="en-US" altLang="ja-JP" dirty="0" smtClean="0"/>
                  <a:t> </a:t>
                </a:r>
                <a:r>
                  <a:rPr lang="ja-JP" altLang="en-US" dirty="0" smtClean="0"/>
                  <a:t>を近づける</a:t>
                </a:r>
              </a:p>
              <a:p>
                <a:endParaRPr lang="en-US" altLang="ja-JP" dirty="0" smtClean="0"/>
              </a:p>
              <a:p>
                <a:r>
                  <a:rPr lang="ja-JP" altLang="en-US" dirty="0" smtClean="0"/>
                  <a:t>よくある方法では、</a:t>
                </a:r>
                <a:r>
                  <a:rPr lang="ja-JP" altLang="en-US" sz="2800" b="1" dirty="0" smtClean="0"/>
                  <a:t>尤度の最大化</a:t>
                </a:r>
                <a:r>
                  <a:rPr lang="en-US" altLang="ja-JP" sz="2800" b="1" i="1" dirty="0" smtClean="0">
                    <a:latin typeface="Cambria Math" charset="0"/>
                    <a:ea typeface="Cambria Math" charset="0"/>
                    <a:cs typeface="Cambria Math" charset="0"/>
                  </a:rPr>
                  <a:t/>
                </a:r>
                <a:br>
                  <a:rPr lang="en-US" altLang="ja-JP" sz="2800" b="1" i="1" dirty="0" smtClean="0">
                    <a:latin typeface="Cambria Math" charset="0"/>
                    <a:ea typeface="Cambria Math" charset="0"/>
                    <a:cs typeface="Cambria Math" charset="0"/>
                  </a:rPr>
                </a:br>
                <a:r>
                  <a:rPr lang="en-US" altLang="ja-JP" sz="2800" b="1" i="1" dirty="0" smtClean="0">
                    <a:latin typeface="Cambria Math" charset="0"/>
                    <a:ea typeface="Cambria Math" charset="0"/>
                    <a:cs typeface="Cambria Math" charset="0"/>
                  </a:rPr>
                  <a:t/>
                </a:r>
                <a:br>
                  <a:rPr lang="en-US" altLang="ja-JP" sz="2800" b="1" i="1" dirty="0" smtClean="0">
                    <a:latin typeface="Cambria Math" charset="0"/>
                    <a:ea typeface="Cambria Math" charset="0"/>
                    <a:cs typeface="Cambria Math" charset="0"/>
                  </a:rPr>
                </a:br>
                <a14:m>
                  <m:oMath xmlns:m="http://schemas.openxmlformats.org/officeDocument/2006/math">
                    <m:r>
                      <a:rPr lang="en-US" altLang="ja-JP" sz="2800" b="1" i="1" smtClean="0">
                        <a:latin typeface="Cambria Math" charset="0"/>
                        <a:ea typeface="Cambria Math" charset="0"/>
                        <a:cs typeface="Cambria Math" charset="0"/>
                      </a:rPr>
                      <m:t>≅</m:t>
                    </m:r>
                  </m:oMath>
                </a14:m>
                <a:r>
                  <a:rPr lang="en-US" altLang="ja-JP" sz="2800" b="1" dirty="0" smtClean="0"/>
                  <a:t> Kullback-Leibler (KL) divergence </a:t>
                </a:r>
                <a:r>
                  <a:rPr lang="ja-JP" altLang="en-US" sz="2800" b="1" dirty="0" smtClean="0"/>
                  <a:t>の最小化</a:t>
                </a:r>
                <a:endParaRPr lang="en-US" altLang="ja-JP" sz="2800" b="1" dirty="0" smtClean="0"/>
              </a:p>
              <a:p>
                <a:pPr marL="108000" indent="0" algn="ctr">
                  <a:buNone/>
                </a:pPr>
                <a:endParaRPr lang="en-US" altLang="ja-JP" dirty="0"/>
              </a:p>
              <a:p>
                <a:pPr marL="108000" indent="0" algn="ctr">
                  <a:buNone/>
                </a:pPr>
                <a:r>
                  <a:rPr lang="en-US" altLang="ja-JP" dirty="0" smtClean="0"/>
                  <a:t>VAE</a:t>
                </a:r>
                <a:r>
                  <a:rPr lang="ja-JP" altLang="en-US" dirty="0" smtClean="0"/>
                  <a:t>ではガウス分布を仮定しているので</a:t>
                </a:r>
                <a:r>
                  <a:rPr lang="en-US" altLang="ja-JP" dirty="0" smtClean="0"/>
                  <a:t>KL</a:t>
                </a:r>
                <a:r>
                  <a:rPr lang="ja-JP" altLang="en-US" dirty="0" smtClean="0"/>
                  <a:t>が具体的に計算可能</a:t>
                </a:r>
              </a:p>
              <a:p>
                <a:pPr marL="108000" indent="0" algn="ctr">
                  <a:buNone/>
                </a:pPr>
                <a:r>
                  <a:rPr lang="en-US" altLang="ja-JP" dirty="0" smtClean="0"/>
                  <a:t>GAN</a:t>
                </a:r>
                <a:r>
                  <a:rPr lang="ja-JP" altLang="en-US" dirty="0" smtClean="0"/>
                  <a:t>では分布を仮定していない</a:t>
                </a:r>
                <a:endParaRPr lang="en-US" altLang="ja-JP" dirty="0"/>
              </a:p>
              <a:p>
                <a:endParaRPr lang="en-US" altLang="ja-JP"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20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30812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smtClean="0"/>
              <a:t>Kullback-Leibler</a:t>
            </a:r>
            <a:r>
              <a:rPr lang="en-US" altLang="ja-JP" dirty="0" smtClean="0"/>
              <a:t> (KL) divergence</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08000" indent="0">
                  <a:buNone/>
                </a:pPr>
                <a14:m>
                  <m:oMath xmlns:m="http://schemas.openxmlformats.org/officeDocument/2006/math">
                    <m:r>
                      <a:rPr lang="en-US" altLang="ja-JP" sz="2800" b="0" i="1" smtClean="0">
                        <a:latin typeface="Cambria Math" charset="0"/>
                      </a:rPr>
                      <m:t>𝐾𝐿</m:t>
                    </m:r>
                    <m:r>
                      <a:rPr lang="en-US" altLang="ja-JP" sz="2800" b="0" i="1" smtClean="0">
                        <a:latin typeface="Cambria Math" charset="0"/>
                      </a:rPr>
                      <m:t>(</m:t>
                    </m:r>
                    <m:sSub>
                      <m:sSubPr>
                        <m:ctrlPr>
                          <a:rPr lang="en-US" altLang="ja-JP" sz="2800" b="0" i="1" smtClean="0">
                            <a:latin typeface="Cambria Math" charset="0"/>
                          </a:rPr>
                        </m:ctrlPr>
                      </m:sSubPr>
                      <m:e>
                        <m:r>
                          <a:rPr lang="en-US" altLang="ja-JP" sz="2800" b="0" i="1" smtClean="0">
                            <a:latin typeface="Cambria Math" charset="0"/>
                          </a:rPr>
                          <m:t>𝑃</m:t>
                        </m:r>
                      </m:e>
                      <m:sub>
                        <m:r>
                          <a:rPr lang="en-US" altLang="ja-JP" sz="2800" b="0" i="1" smtClean="0">
                            <a:latin typeface="Cambria Math" charset="0"/>
                          </a:rPr>
                          <m:t>𝑟</m:t>
                        </m:r>
                      </m:sub>
                    </m:sSub>
                    <m:r>
                      <a:rPr lang="en-US" altLang="ja-JP" sz="2800" b="0" i="1" smtClean="0">
                        <a:latin typeface="Cambria Math" charset="0"/>
                      </a:rPr>
                      <m:t>||</m:t>
                    </m:r>
                    <m:sSub>
                      <m:sSubPr>
                        <m:ctrlPr>
                          <a:rPr lang="en-US" altLang="ja-JP" sz="2800" b="0" i="1" smtClean="0">
                            <a:latin typeface="Cambria Math" charset="0"/>
                          </a:rPr>
                        </m:ctrlPr>
                      </m:sSubPr>
                      <m:e>
                        <m:r>
                          <a:rPr lang="en-US" altLang="ja-JP" sz="2800" b="0" i="1" smtClean="0">
                            <a:latin typeface="Cambria Math" charset="0"/>
                          </a:rPr>
                          <m:t>𝑃</m:t>
                        </m:r>
                      </m:e>
                      <m:sub>
                        <m:r>
                          <a:rPr lang="en-US" altLang="ja-JP" sz="2800" b="0" i="1" smtClean="0">
                            <a:latin typeface="Cambria Math" charset="0"/>
                          </a:rPr>
                          <m:t>𝑔</m:t>
                        </m:r>
                      </m:sub>
                    </m:sSub>
                    <m:r>
                      <a:rPr lang="en-US" altLang="ja-JP" sz="2800" b="0" i="1" smtClean="0">
                        <a:latin typeface="Cambria Math" charset="0"/>
                      </a:rPr>
                      <m:t>)= </m:t>
                    </m:r>
                    <m:nary>
                      <m:naryPr>
                        <m:supHide m:val="on"/>
                        <m:ctrlPr>
                          <a:rPr lang="en-US" altLang="ja-JP" sz="2800" i="1" smtClean="0">
                            <a:latin typeface="Cambria Math" charset="0"/>
                            <a:ea typeface="Cambria Math" charset="0"/>
                            <a:cs typeface="Cambria Math" charset="0"/>
                          </a:rPr>
                        </m:ctrlPr>
                      </m:naryPr>
                      <m:sub>
                        <m:r>
                          <a:rPr lang="en-US" altLang="ja-JP" sz="2800" b="0" i="1" smtClean="0">
                            <a:latin typeface="Cambria Math" charset="0"/>
                            <a:ea typeface="Cambria Math" charset="0"/>
                            <a:cs typeface="Cambria Math" charset="0"/>
                          </a:rPr>
                          <m:t>𝑥</m:t>
                        </m:r>
                      </m:sub>
                      <m:sup/>
                      <m:e>
                        <m:sSub>
                          <m:sSubPr>
                            <m:ctrlPr>
                              <a:rPr lang="en-US" altLang="ja-JP" sz="2800" i="1" smtClean="0">
                                <a:latin typeface="Cambria Math" charset="0"/>
                                <a:ea typeface="Cambria Math" charset="0"/>
                                <a:cs typeface="Cambria Math" charset="0"/>
                              </a:rPr>
                            </m:ctrlPr>
                          </m:sSubPr>
                          <m:e>
                            <m:r>
                              <a:rPr lang="en-US" altLang="ja-JP" sz="2800" b="0" i="1" smtClean="0">
                                <a:latin typeface="Cambria Math" charset="0"/>
                                <a:ea typeface="Cambria Math" charset="0"/>
                                <a:cs typeface="Cambria Math" charset="0"/>
                              </a:rPr>
                              <m:t>𝑃</m:t>
                            </m:r>
                          </m:e>
                          <m:sub>
                            <m:r>
                              <a:rPr lang="en-US" altLang="ja-JP" sz="2800" b="0" i="1" smtClean="0">
                                <a:latin typeface="Cambria Math" charset="0"/>
                                <a:ea typeface="Cambria Math" charset="0"/>
                                <a:cs typeface="Cambria Math" charset="0"/>
                              </a:rPr>
                              <m:t>𝑟</m:t>
                            </m:r>
                          </m:sub>
                        </m:sSub>
                        <m:d>
                          <m:dPr>
                            <m:ctrlPr>
                              <a:rPr lang="en-US" altLang="ja-JP" sz="2800" i="1" smtClean="0">
                                <a:latin typeface="Cambria Math" charset="0"/>
                                <a:ea typeface="Cambria Math" charset="0"/>
                                <a:cs typeface="Cambria Math" charset="0"/>
                              </a:rPr>
                            </m:ctrlPr>
                          </m:dPr>
                          <m:e>
                            <m:r>
                              <a:rPr lang="en-US" altLang="ja-JP" sz="2800" b="0" i="1" smtClean="0">
                                <a:latin typeface="Cambria Math" charset="0"/>
                                <a:ea typeface="Cambria Math" charset="0"/>
                                <a:cs typeface="Cambria Math" charset="0"/>
                              </a:rPr>
                              <m:t>𝑥</m:t>
                            </m:r>
                          </m:e>
                        </m:d>
                        <m:func>
                          <m:funcPr>
                            <m:ctrlPr>
                              <a:rPr lang="en-US" altLang="ja-JP" sz="2800" i="1" smtClean="0">
                                <a:latin typeface="Cambria Math" charset="0"/>
                                <a:ea typeface="Cambria Math" charset="0"/>
                                <a:cs typeface="Cambria Math" charset="0"/>
                              </a:rPr>
                            </m:ctrlPr>
                          </m:funcPr>
                          <m:fName>
                            <m:r>
                              <a:rPr lang="en-US" altLang="ja-JP" sz="2800" b="0" i="1" smtClean="0">
                                <a:latin typeface="Cambria Math" charset="0"/>
                                <a:ea typeface="Cambria Math" charset="0"/>
                                <a:cs typeface="Cambria Math" charset="0"/>
                              </a:rPr>
                              <m:t>𝑙𝑜𝑔</m:t>
                            </m:r>
                          </m:fName>
                          <m:e>
                            <m:f>
                              <m:fPr>
                                <m:ctrlPr>
                                  <a:rPr lang="en-US" altLang="ja-JP" sz="2800" i="1" smtClean="0">
                                    <a:latin typeface="Cambria Math" charset="0"/>
                                    <a:ea typeface="Cambria Math" charset="0"/>
                                    <a:cs typeface="Cambria Math" charset="0"/>
                                  </a:rPr>
                                </m:ctrlPr>
                              </m:fPr>
                              <m:num>
                                <m:sSub>
                                  <m:sSubPr>
                                    <m:ctrlPr>
                                      <a:rPr lang="en-US" altLang="ja-JP" sz="2800" i="1" smtClean="0">
                                        <a:latin typeface="Cambria Math" charset="0"/>
                                        <a:ea typeface="Cambria Math" charset="0"/>
                                        <a:cs typeface="Cambria Math" charset="0"/>
                                      </a:rPr>
                                    </m:ctrlPr>
                                  </m:sSubPr>
                                  <m:e>
                                    <m:r>
                                      <a:rPr lang="en-US" altLang="ja-JP" sz="2800" b="0" i="1" smtClean="0">
                                        <a:latin typeface="Cambria Math" charset="0"/>
                                        <a:ea typeface="Cambria Math" charset="0"/>
                                        <a:cs typeface="Cambria Math" charset="0"/>
                                      </a:rPr>
                                      <m:t>𝑃</m:t>
                                    </m:r>
                                  </m:e>
                                  <m:sub>
                                    <m:r>
                                      <a:rPr lang="en-US" altLang="ja-JP" sz="2800" b="0" i="1" smtClean="0">
                                        <a:latin typeface="Cambria Math" charset="0"/>
                                        <a:ea typeface="Cambria Math" charset="0"/>
                                        <a:cs typeface="Cambria Math" charset="0"/>
                                      </a:rPr>
                                      <m:t>𝑟</m:t>
                                    </m:r>
                                  </m:sub>
                                </m:sSub>
                                <m:d>
                                  <m:dPr>
                                    <m:ctrlPr>
                                      <a:rPr lang="en-US" altLang="ja-JP" sz="2800" i="1" smtClean="0">
                                        <a:latin typeface="Cambria Math" charset="0"/>
                                        <a:ea typeface="Cambria Math" charset="0"/>
                                        <a:cs typeface="Cambria Math" charset="0"/>
                                      </a:rPr>
                                    </m:ctrlPr>
                                  </m:dPr>
                                  <m:e>
                                    <m:r>
                                      <a:rPr lang="en-US" altLang="ja-JP" sz="2800" b="0" i="1" smtClean="0">
                                        <a:latin typeface="Cambria Math" charset="0"/>
                                        <a:ea typeface="Cambria Math" charset="0"/>
                                        <a:cs typeface="Cambria Math" charset="0"/>
                                      </a:rPr>
                                      <m:t>𝑥</m:t>
                                    </m:r>
                                  </m:e>
                                </m:d>
                              </m:num>
                              <m:den>
                                <m:sSub>
                                  <m:sSubPr>
                                    <m:ctrlPr>
                                      <a:rPr lang="en-US" altLang="ja-JP" sz="2800" i="1" smtClean="0">
                                        <a:latin typeface="Cambria Math" charset="0"/>
                                        <a:ea typeface="Cambria Math" charset="0"/>
                                        <a:cs typeface="Cambria Math" charset="0"/>
                                      </a:rPr>
                                    </m:ctrlPr>
                                  </m:sSubPr>
                                  <m:e>
                                    <m:r>
                                      <a:rPr lang="en-US" altLang="ja-JP" sz="2800" b="0" i="1" smtClean="0">
                                        <a:latin typeface="Cambria Math" charset="0"/>
                                        <a:ea typeface="Cambria Math" charset="0"/>
                                        <a:cs typeface="Cambria Math" charset="0"/>
                                      </a:rPr>
                                      <m:t>𝑃</m:t>
                                    </m:r>
                                  </m:e>
                                  <m:sub>
                                    <m:r>
                                      <a:rPr lang="en-US" altLang="ja-JP" sz="2800" b="0" i="1" smtClean="0">
                                        <a:latin typeface="Cambria Math" charset="0"/>
                                        <a:ea typeface="Cambria Math" charset="0"/>
                                        <a:cs typeface="Cambria Math" charset="0"/>
                                      </a:rPr>
                                      <m:t>𝑔</m:t>
                                    </m:r>
                                  </m:sub>
                                </m:sSub>
                                <m:r>
                                  <a:rPr lang="en-US" altLang="ja-JP" sz="2800" b="0" i="1" smtClean="0">
                                    <a:latin typeface="Cambria Math" charset="0"/>
                                    <a:ea typeface="Cambria Math" charset="0"/>
                                    <a:cs typeface="Cambria Math" charset="0"/>
                                  </a:rPr>
                                  <m:t>(</m:t>
                                </m:r>
                                <m:r>
                                  <a:rPr lang="en-US" altLang="ja-JP" sz="2800" b="0" i="1" smtClean="0">
                                    <a:latin typeface="Cambria Math" charset="0"/>
                                    <a:ea typeface="Cambria Math" charset="0"/>
                                    <a:cs typeface="Cambria Math" charset="0"/>
                                  </a:rPr>
                                  <m:t>𝑥</m:t>
                                </m:r>
                                <m:r>
                                  <a:rPr lang="en-US" altLang="ja-JP" sz="2800" b="0" i="1" smtClean="0">
                                    <a:latin typeface="Cambria Math" charset="0"/>
                                    <a:ea typeface="Cambria Math" charset="0"/>
                                    <a:cs typeface="Cambria Math" charset="0"/>
                                  </a:rPr>
                                  <m:t>)</m:t>
                                </m:r>
                              </m:den>
                            </m:f>
                            <m:r>
                              <a:rPr lang="en-US" altLang="ja-JP" sz="2800" b="0" i="1" smtClean="0">
                                <a:latin typeface="Cambria Math" charset="0"/>
                                <a:ea typeface="Cambria Math" charset="0"/>
                                <a:cs typeface="Cambria Math" charset="0"/>
                              </a:rPr>
                              <m:t> </m:t>
                            </m:r>
                            <m:r>
                              <a:rPr lang="en-US" altLang="ja-JP" sz="2800" b="0" i="1" smtClean="0">
                                <a:latin typeface="Cambria Math" charset="0"/>
                                <a:ea typeface="Cambria Math" charset="0"/>
                                <a:cs typeface="Cambria Math" charset="0"/>
                              </a:rPr>
                              <m:t>𝑑𝑥</m:t>
                            </m:r>
                          </m:e>
                        </m:func>
                      </m:e>
                    </m:nary>
                    <m:r>
                      <a:rPr lang="en-US" altLang="ja-JP" sz="2800" b="0" i="1" smtClean="0">
                        <a:latin typeface="Cambria Math" charset="0"/>
                        <a:ea typeface="Cambria Math" charset="0"/>
                        <a:cs typeface="Cambria Math" charset="0"/>
                      </a:rPr>
                      <m:t>=</m:t>
                    </m:r>
                    <m:sSub>
                      <m:sSubPr>
                        <m:ctrlPr>
                          <a:rPr lang="en-US" altLang="ja-JP" sz="2800" i="1" smtClean="0">
                            <a:latin typeface="Cambria Math" charset="0"/>
                            <a:ea typeface="Cambria Math" charset="0"/>
                            <a:cs typeface="Cambria Math" charset="0"/>
                          </a:rPr>
                        </m:ctrlPr>
                      </m:sSubPr>
                      <m:e>
                        <m:r>
                          <a:rPr lang="en-US" altLang="ja-JP" sz="2800" b="0" i="1" smtClean="0">
                            <a:latin typeface="Cambria Math" charset="0"/>
                            <a:ea typeface="Cambria Math" charset="0"/>
                            <a:cs typeface="Cambria Math" charset="0"/>
                          </a:rPr>
                          <m:t>𝔼</m:t>
                        </m:r>
                      </m:e>
                      <m:sub>
                        <m:r>
                          <a:rPr lang="en-US" altLang="ja-JP" sz="2800" b="0" i="1" smtClean="0">
                            <a:latin typeface="Cambria Math" charset="0"/>
                            <a:ea typeface="Cambria Math" charset="0"/>
                            <a:cs typeface="Cambria Math" charset="0"/>
                          </a:rPr>
                          <m:t>𝑥</m:t>
                        </m:r>
                        <m:r>
                          <a:rPr lang="en-US" altLang="ja-JP" sz="2800" b="0" i="1" smtClean="0">
                            <a:latin typeface="Cambria Math" charset="0"/>
                            <a:ea typeface="Cambria Math" charset="0"/>
                            <a:cs typeface="Cambria Math" charset="0"/>
                          </a:rPr>
                          <m:t>~</m:t>
                        </m:r>
                        <m:sSub>
                          <m:sSubPr>
                            <m:ctrlPr>
                              <a:rPr lang="en-US" altLang="ja-JP" sz="2800" i="1" smtClean="0">
                                <a:latin typeface="Cambria Math" charset="0"/>
                                <a:ea typeface="Cambria Math" charset="0"/>
                                <a:cs typeface="Cambria Math" charset="0"/>
                              </a:rPr>
                            </m:ctrlPr>
                          </m:sSubPr>
                          <m:e>
                            <m:r>
                              <a:rPr lang="en-US" altLang="ja-JP" sz="2800" b="0" i="1" smtClean="0">
                                <a:latin typeface="Cambria Math" charset="0"/>
                                <a:ea typeface="Cambria Math" charset="0"/>
                                <a:cs typeface="Cambria Math" charset="0"/>
                              </a:rPr>
                              <m:t>𝑃</m:t>
                            </m:r>
                          </m:e>
                          <m:sub>
                            <m:r>
                              <a:rPr lang="en-US" altLang="ja-JP" sz="2800" b="0" i="1" smtClean="0">
                                <a:latin typeface="Cambria Math" charset="0"/>
                                <a:ea typeface="Cambria Math" charset="0"/>
                                <a:cs typeface="Cambria Math" charset="0"/>
                              </a:rPr>
                              <m:t>𝑟</m:t>
                            </m:r>
                          </m:sub>
                        </m:sSub>
                      </m:sub>
                    </m:sSub>
                    <m:r>
                      <a:rPr lang="en-US" altLang="ja-JP" sz="2800" b="0" i="1" smtClean="0">
                        <a:latin typeface="Cambria Math" charset="0"/>
                        <a:ea typeface="Cambria Math" charset="0"/>
                        <a:cs typeface="Cambria Math" charset="0"/>
                      </a:rPr>
                      <m:t>[</m:t>
                    </m:r>
                    <m:func>
                      <m:funcPr>
                        <m:ctrlPr>
                          <a:rPr lang="en-US" altLang="ja-JP" sz="2800" i="1">
                            <a:latin typeface="Cambria Math" charset="0"/>
                            <a:ea typeface="Cambria Math" charset="0"/>
                            <a:cs typeface="Cambria Math" charset="0"/>
                          </a:rPr>
                        </m:ctrlPr>
                      </m:funcPr>
                      <m:fName>
                        <m:r>
                          <a:rPr lang="en-US" altLang="ja-JP" sz="2800" b="0" i="1">
                            <a:latin typeface="Cambria Math" charset="0"/>
                            <a:ea typeface="Cambria Math" charset="0"/>
                            <a:cs typeface="Cambria Math" charset="0"/>
                          </a:rPr>
                          <m:t>𝑙𝑜𝑔</m:t>
                        </m:r>
                      </m:fName>
                      <m:e>
                        <m:f>
                          <m:fPr>
                            <m:ctrlPr>
                              <a:rPr lang="en-US" altLang="ja-JP" sz="2800" i="1">
                                <a:latin typeface="Cambria Math" charset="0"/>
                                <a:ea typeface="Cambria Math" charset="0"/>
                                <a:cs typeface="Cambria Math" charset="0"/>
                              </a:rPr>
                            </m:ctrlPr>
                          </m:fPr>
                          <m:num>
                            <m:sSub>
                              <m:sSubPr>
                                <m:ctrlPr>
                                  <a:rPr lang="en-US" altLang="ja-JP" sz="2800" i="1">
                                    <a:latin typeface="Cambria Math" charset="0"/>
                                    <a:ea typeface="Cambria Math" charset="0"/>
                                    <a:cs typeface="Cambria Math" charset="0"/>
                                  </a:rPr>
                                </m:ctrlPr>
                              </m:sSubPr>
                              <m:e>
                                <m:r>
                                  <a:rPr lang="en-US" altLang="ja-JP" sz="2800" b="0" i="1">
                                    <a:latin typeface="Cambria Math" charset="0"/>
                                    <a:ea typeface="Cambria Math" charset="0"/>
                                    <a:cs typeface="Cambria Math" charset="0"/>
                                  </a:rPr>
                                  <m:t>𝑃</m:t>
                                </m:r>
                              </m:e>
                              <m:sub>
                                <m:r>
                                  <a:rPr lang="en-US" altLang="ja-JP" sz="2800" b="0" i="1">
                                    <a:latin typeface="Cambria Math" charset="0"/>
                                    <a:ea typeface="Cambria Math" charset="0"/>
                                    <a:cs typeface="Cambria Math" charset="0"/>
                                  </a:rPr>
                                  <m:t>𝑟</m:t>
                                </m:r>
                              </m:sub>
                            </m:sSub>
                            <m:d>
                              <m:dPr>
                                <m:ctrlPr>
                                  <a:rPr lang="en-US" altLang="ja-JP" sz="2800" i="1">
                                    <a:latin typeface="Cambria Math" charset="0"/>
                                    <a:ea typeface="Cambria Math" charset="0"/>
                                    <a:cs typeface="Cambria Math" charset="0"/>
                                  </a:rPr>
                                </m:ctrlPr>
                              </m:dPr>
                              <m:e>
                                <m:r>
                                  <a:rPr lang="en-US" altLang="ja-JP" sz="2800" b="0" i="1">
                                    <a:latin typeface="Cambria Math" charset="0"/>
                                    <a:ea typeface="Cambria Math" charset="0"/>
                                    <a:cs typeface="Cambria Math" charset="0"/>
                                  </a:rPr>
                                  <m:t>𝑥</m:t>
                                </m:r>
                              </m:e>
                            </m:d>
                          </m:num>
                          <m:den>
                            <m:sSub>
                              <m:sSubPr>
                                <m:ctrlPr>
                                  <a:rPr lang="en-US" altLang="ja-JP" sz="2800" i="1">
                                    <a:latin typeface="Cambria Math" charset="0"/>
                                    <a:ea typeface="Cambria Math" charset="0"/>
                                    <a:cs typeface="Cambria Math" charset="0"/>
                                  </a:rPr>
                                </m:ctrlPr>
                              </m:sSubPr>
                              <m:e>
                                <m:r>
                                  <a:rPr lang="en-US" altLang="ja-JP" sz="2800" b="0" i="1">
                                    <a:latin typeface="Cambria Math" charset="0"/>
                                    <a:ea typeface="Cambria Math" charset="0"/>
                                    <a:cs typeface="Cambria Math" charset="0"/>
                                  </a:rPr>
                                  <m:t>𝑃</m:t>
                                </m:r>
                              </m:e>
                              <m:sub>
                                <m:r>
                                  <a:rPr lang="en-US" altLang="ja-JP" sz="2800" b="0" i="1">
                                    <a:latin typeface="Cambria Math" charset="0"/>
                                    <a:ea typeface="Cambria Math" charset="0"/>
                                    <a:cs typeface="Cambria Math" charset="0"/>
                                  </a:rPr>
                                  <m:t>𝑔</m:t>
                                </m:r>
                              </m:sub>
                            </m:sSub>
                            <m:r>
                              <a:rPr lang="en-US" altLang="ja-JP" sz="2800" b="0" i="1">
                                <a:latin typeface="Cambria Math" charset="0"/>
                                <a:ea typeface="Cambria Math" charset="0"/>
                                <a:cs typeface="Cambria Math" charset="0"/>
                              </a:rPr>
                              <m:t>(</m:t>
                            </m:r>
                            <m:r>
                              <a:rPr lang="en-US" altLang="ja-JP" sz="2800" b="0" i="1">
                                <a:latin typeface="Cambria Math" charset="0"/>
                                <a:ea typeface="Cambria Math" charset="0"/>
                                <a:cs typeface="Cambria Math" charset="0"/>
                              </a:rPr>
                              <m:t>𝑥</m:t>
                            </m:r>
                            <m:r>
                              <a:rPr lang="en-US" altLang="ja-JP" sz="2800" b="0" i="1">
                                <a:latin typeface="Cambria Math" charset="0"/>
                                <a:ea typeface="Cambria Math" charset="0"/>
                                <a:cs typeface="Cambria Math" charset="0"/>
                              </a:rPr>
                              <m:t>)</m:t>
                            </m:r>
                          </m:den>
                        </m:f>
                        <m:r>
                          <a:rPr lang="en-US" altLang="ja-JP" sz="2800" b="0" i="1">
                            <a:latin typeface="Cambria Math" charset="0"/>
                            <a:ea typeface="Cambria Math" charset="0"/>
                            <a:cs typeface="Cambria Math" charset="0"/>
                          </a:rPr>
                          <m:t> </m:t>
                        </m:r>
                      </m:e>
                    </m:func>
                    <m:r>
                      <a:rPr lang="en-US" altLang="ja-JP" sz="2800" b="0" i="1" smtClean="0">
                        <a:latin typeface="Cambria Math" charset="0"/>
                        <a:ea typeface="Cambria Math" charset="0"/>
                        <a:cs typeface="Cambria Math" charset="0"/>
                      </a:rPr>
                      <m:t>]</m:t>
                    </m:r>
                  </m:oMath>
                </a14:m>
                <a:r>
                  <a:rPr lang="en-US" altLang="ja-JP" sz="2800" i="1" dirty="0" smtClean="0"/>
                  <a:t> </a:t>
                </a:r>
                <a:endParaRPr lang="en-US" altLang="ja-JP" dirty="0"/>
              </a:p>
              <a:p>
                <a:pPr marL="108000" indent="0">
                  <a:buNone/>
                </a:pPr>
                <a:r>
                  <a:rPr kumimoji="1" lang="en-US" altLang="ja-JP" dirty="0" smtClean="0"/>
                  <a:t>(KL</a:t>
                </a:r>
                <a:r>
                  <a:rPr kumimoji="1" lang="ja-JP" altLang="en-US" dirty="0" smtClean="0"/>
                  <a:t>は非対称</a:t>
                </a:r>
                <a:r>
                  <a:rPr kumimoji="1" lang="en-US" altLang="ja-JP" dirty="0" smtClean="0"/>
                  <a:t> </a:t>
                </a:r>
                <a:r>
                  <a:rPr lang="en-US" altLang="ja-JP" dirty="0" smtClean="0"/>
                  <a:t>)</a:t>
                </a:r>
              </a:p>
              <a:p>
                <a:pPr marL="108000" indent="0">
                  <a:buNone/>
                </a:pPr>
                <a:endParaRPr lang="en-US" altLang="ja-JP" dirty="0"/>
              </a:p>
              <a:p>
                <a:pPr marL="108000" indent="0">
                  <a:buNone/>
                </a:pPr>
                <a:endParaRPr lang="en-US" altLang="ja-JP" dirty="0" smtClean="0"/>
              </a:p>
              <a:p>
                <a:pPr marL="108000" indent="0">
                  <a:buNone/>
                </a:pPr>
                <a:endParaRPr lang="en-US" altLang="ja-JP" dirty="0" smtClean="0"/>
              </a:p>
              <a:p>
                <a:pPr marL="108000" indent="0">
                  <a:buNone/>
                </a:pPr>
                <a:endParaRPr lang="en-US" altLang="ja-JP" dirty="0" smtClean="0"/>
              </a:p>
              <a:p>
                <a:pPr marL="108000" indent="0">
                  <a:buNone/>
                </a:pPr>
                <a:endParaRPr kumimoji="1" lang="en-US" altLang="ja-JP"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897935" y="3082849"/>
                <a:ext cx="4910319" cy="19075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charset="0"/>
                            </a:rPr>
                          </m:ctrlPr>
                        </m:sSubPr>
                        <m:e>
                          <m:r>
                            <a:rPr lang="en-US" altLang="ja-JP" sz="2400" i="1">
                              <a:latin typeface="Cambria Math" charset="0"/>
                            </a:rPr>
                            <m:t>𝑃</m:t>
                          </m:r>
                        </m:e>
                        <m:sub>
                          <m:r>
                            <a:rPr lang="en-US" altLang="ja-JP" sz="2400" i="1">
                              <a:latin typeface="Cambria Math" charset="0"/>
                            </a:rPr>
                            <m:t>𝑔</m:t>
                          </m:r>
                        </m:sub>
                      </m:sSub>
                      <m:d>
                        <m:dPr>
                          <m:ctrlPr>
                            <a:rPr lang="en-US" altLang="ja-JP" sz="2400" i="1">
                              <a:latin typeface="Cambria Math" charset="0"/>
                            </a:rPr>
                          </m:ctrlPr>
                        </m:dPr>
                        <m:e>
                          <m:r>
                            <a:rPr lang="en-US" altLang="ja-JP" sz="2400" i="1">
                              <a:latin typeface="Cambria Math" charset="0"/>
                            </a:rPr>
                            <m:t>𝑥</m:t>
                          </m:r>
                        </m:e>
                      </m:d>
                      <m:r>
                        <a:rPr lang="en-US" altLang="ja-JP" sz="2400" i="1">
                          <a:latin typeface="Cambria Math" charset="0"/>
                        </a:rPr>
                        <m:t>&gt;0 </m:t>
                      </m:r>
                      <m:r>
                        <a:rPr lang="en-US" altLang="ja-JP" sz="2400" i="1">
                          <a:latin typeface="Cambria Math" charset="0"/>
                        </a:rPr>
                        <m:t>𝑎𝑛𝑑</m:t>
                      </m:r>
                      <m:r>
                        <a:rPr lang="en-US" altLang="ja-JP" sz="2400" i="1">
                          <a:latin typeface="Cambria Math" charset="0"/>
                        </a:rPr>
                        <m:t> </m:t>
                      </m:r>
                      <m:sSub>
                        <m:sSubPr>
                          <m:ctrlPr>
                            <a:rPr lang="en-US" altLang="ja-JP" sz="2400" i="1">
                              <a:latin typeface="Cambria Math" charset="0"/>
                            </a:rPr>
                          </m:ctrlPr>
                        </m:sSubPr>
                        <m:e>
                          <m:r>
                            <a:rPr lang="en-US" altLang="ja-JP" sz="2400" i="1">
                              <a:latin typeface="Cambria Math" charset="0"/>
                            </a:rPr>
                            <m:t>𝑃</m:t>
                          </m:r>
                        </m:e>
                        <m:sub>
                          <m:r>
                            <a:rPr lang="en-US" altLang="ja-JP" sz="2400" i="1">
                              <a:latin typeface="Cambria Math" charset="0"/>
                            </a:rPr>
                            <m:t>𝑟</m:t>
                          </m:r>
                        </m:sub>
                      </m:sSub>
                      <m:d>
                        <m:dPr>
                          <m:ctrlPr>
                            <a:rPr lang="en-US" altLang="ja-JP" sz="2400" i="1">
                              <a:latin typeface="Cambria Math" charset="0"/>
                            </a:rPr>
                          </m:ctrlPr>
                        </m:dPr>
                        <m:e>
                          <m:r>
                            <a:rPr lang="en-US" altLang="ja-JP" sz="2400" i="1">
                              <a:latin typeface="Cambria Math" charset="0"/>
                            </a:rPr>
                            <m:t>𝑥</m:t>
                          </m:r>
                        </m:e>
                      </m:d>
                      <m:r>
                        <a:rPr lang="en-US" altLang="ja-JP" sz="2400" i="1">
                          <a:latin typeface="Cambria Math" charset="0"/>
                        </a:rPr>
                        <m:t>→0</m:t>
                      </m:r>
                    </m:oMath>
                  </m:oMathPara>
                </a14:m>
                <a:endParaRPr lang="ja-JP" altLang="en-US" sz="2400" dirty="0"/>
              </a:p>
              <a:p>
                <a:pPr lvl="1"/>
                <a:endParaRPr kumimoji="1" lang="en-US" altLang="ja-JP" sz="2400" dirty="0" smtClean="0"/>
              </a:p>
              <a:p>
                <a:pPr marL="742950" lvl="1" indent="-285750">
                  <a:buFont typeface="Arial" charset="0"/>
                  <a:buChar char="•"/>
                </a:pPr>
                <a:r>
                  <a:rPr kumimoji="1" lang="ja-JP" altLang="en-US" sz="2000" dirty="0" smtClean="0"/>
                  <a:t>真のデータにないようなデータを生成</a:t>
                </a:r>
              </a:p>
              <a:p>
                <a:pPr marL="742950" lvl="1" indent="-285750">
                  <a:buFont typeface="Arial" charset="0"/>
                  <a:buChar char="•"/>
                </a:pPr>
                <a:r>
                  <a:rPr kumimoji="1" lang="en-US" altLang="ja-JP" sz="2400" dirty="0" smtClean="0"/>
                  <a:t>Fake </a:t>
                </a:r>
                <a:r>
                  <a:rPr kumimoji="1" lang="en-US" altLang="ja-JP" sz="2400" dirty="0"/>
                  <a:t>looking</a:t>
                </a:r>
              </a:p>
              <a:p>
                <a:pPr marL="742950" lvl="1" indent="-285750">
                  <a:buFont typeface="Arial" charset="0"/>
                  <a:buChar char="•"/>
                </a:pPr>
                <a14:m>
                  <m:oMath xmlns:m="http://schemas.openxmlformats.org/officeDocument/2006/math">
                    <m:r>
                      <a:rPr lang="en-US" altLang="ja-JP" sz="2400" i="1">
                        <a:latin typeface="Cambria Math" charset="0"/>
                      </a:rPr>
                      <m:t>𝐾𝐿</m:t>
                    </m:r>
                    <m:r>
                      <a:rPr lang="en-US" altLang="ja-JP" sz="2400" i="1">
                        <a:latin typeface="Cambria Math" charset="0"/>
                      </a:rPr>
                      <m:t>→0</m:t>
                    </m:r>
                  </m:oMath>
                </a14:m>
                <a:endParaRPr lang="en-US" altLang="ja-JP"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5897935" y="3082849"/>
                <a:ext cx="4910319" cy="1907510"/>
              </a:xfrm>
              <a:prstGeom prst="rect">
                <a:avLst/>
              </a:prstGeom>
              <a:blipFill rotWithShape="0">
                <a:blip r:embed="rId3"/>
                <a:stretch>
                  <a:fillRect r="-745" b="-51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64317" y="3082849"/>
                <a:ext cx="4233618" cy="22768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charset="0"/>
                            </a:rPr>
                          </m:ctrlPr>
                        </m:sSubPr>
                        <m:e>
                          <m:r>
                            <a:rPr kumimoji="1" lang="en-US" altLang="ja-JP" sz="2400" i="1">
                              <a:latin typeface="Cambria Math" charset="0"/>
                            </a:rPr>
                            <m:t>𝑃</m:t>
                          </m:r>
                        </m:e>
                        <m:sub>
                          <m:r>
                            <a:rPr kumimoji="1" lang="en-US" altLang="ja-JP" sz="2400" i="1">
                              <a:latin typeface="Cambria Math" charset="0"/>
                            </a:rPr>
                            <m:t>𝑟</m:t>
                          </m:r>
                        </m:sub>
                      </m:sSub>
                      <m:d>
                        <m:dPr>
                          <m:ctrlPr>
                            <a:rPr kumimoji="1" lang="en-US" altLang="ja-JP" sz="2400" i="1">
                              <a:latin typeface="Cambria Math" charset="0"/>
                            </a:rPr>
                          </m:ctrlPr>
                        </m:dPr>
                        <m:e>
                          <m:r>
                            <a:rPr kumimoji="1" lang="en-US" altLang="ja-JP" sz="2400" i="1">
                              <a:latin typeface="Cambria Math" charset="0"/>
                            </a:rPr>
                            <m:t>𝑥</m:t>
                          </m:r>
                        </m:e>
                      </m:d>
                      <m:r>
                        <a:rPr kumimoji="1" lang="en-US" altLang="ja-JP" sz="2400" i="1">
                          <a:latin typeface="Cambria Math" charset="0"/>
                        </a:rPr>
                        <m:t>&gt;0 </m:t>
                      </m:r>
                      <m:r>
                        <a:rPr kumimoji="1" lang="en-US" altLang="ja-JP" sz="2400" i="1">
                          <a:latin typeface="Cambria Math" charset="0"/>
                        </a:rPr>
                        <m:t>𝑎𝑛𝑑</m:t>
                      </m:r>
                      <m:r>
                        <a:rPr kumimoji="1" lang="en-US" altLang="ja-JP" sz="2400" i="1">
                          <a:latin typeface="Cambria Math" charset="0"/>
                        </a:rPr>
                        <m:t> </m:t>
                      </m:r>
                      <m:sSub>
                        <m:sSubPr>
                          <m:ctrlPr>
                            <a:rPr kumimoji="1" lang="en-US" altLang="ja-JP" sz="2400" i="1">
                              <a:latin typeface="Cambria Math" charset="0"/>
                            </a:rPr>
                          </m:ctrlPr>
                        </m:sSubPr>
                        <m:e>
                          <m:r>
                            <a:rPr kumimoji="1" lang="en-US" altLang="ja-JP" sz="2400" i="1">
                              <a:latin typeface="Cambria Math" charset="0"/>
                            </a:rPr>
                            <m:t>𝑃</m:t>
                          </m:r>
                        </m:e>
                        <m:sub>
                          <m:r>
                            <a:rPr kumimoji="1" lang="en-US" altLang="ja-JP" sz="2400" i="1">
                              <a:latin typeface="Cambria Math" charset="0"/>
                            </a:rPr>
                            <m:t>𝑔</m:t>
                          </m:r>
                        </m:sub>
                      </m:sSub>
                      <m:d>
                        <m:dPr>
                          <m:ctrlPr>
                            <a:rPr kumimoji="1" lang="en-US" altLang="ja-JP" sz="2400" i="1">
                              <a:latin typeface="Cambria Math" charset="0"/>
                            </a:rPr>
                          </m:ctrlPr>
                        </m:dPr>
                        <m:e>
                          <m:r>
                            <a:rPr kumimoji="1" lang="en-US" altLang="ja-JP" sz="2400" i="1">
                              <a:latin typeface="Cambria Math" charset="0"/>
                            </a:rPr>
                            <m:t>𝑥</m:t>
                          </m:r>
                        </m:e>
                      </m:d>
                      <m:r>
                        <a:rPr lang="en-US" altLang="ja-JP" sz="2400" i="1">
                          <a:latin typeface="Cambria Math" charset="0"/>
                        </a:rPr>
                        <m:t>→0</m:t>
                      </m:r>
                    </m:oMath>
                  </m:oMathPara>
                </a14:m>
                <a:endParaRPr lang="en-US" altLang="ja-JP" sz="2400" dirty="0" smtClean="0"/>
              </a:p>
              <a:p>
                <a:pPr marL="342900" indent="-342900">
                  <a:buFont typeface="Arial" charset="0"/>
                  <a:buChar char="•"/>
                </a:pPr>
                <a:endParaRPr lang="ja-JP" altLang="en-US" sz="2400" dirty="0" smtClean="0"/>
              </a:p>
              <a:p>
                <a:pPr marL="342900" indent="-342900">
                  <a:buFont typeface="Arial" charset="0"/>
                  <a:buChar char="•"/>
                </a:pPr>
                <a:r>
                  <a:rPr lang="ja-JP" altLang="en-US" sz="2000" dirty="0" smtClean="0"/>
                  <a:t>真のデータを生成する確率が低い</a:t>
                </a:r>
                <a:endParaRPr lang="en-US" altLang="ja-JP" sz="2000" dirty="0" smtClean="0"/>
              </a:p>
              <a:p>
                <a:pPr marL="342900" indent="-342900">
                  <a:buFont typeface="Arial" charset="0"/>
                  <a:buChar char="•"/>
                </a:pPr>
                <a:r>
                  <a:rPr lang="en-US" altLang="ja-JP" sz="2400" dirty="0" smtClean="0"/>
                  <a:t>Mode dropping</a:t>
                </a:r>
              </a:p>
              <a:p>
                <a:pPr marL="342900" indent="-342900">
                  <a:buFont typeface="Arial" charset="0"/>
                  <a:buChar char="•"/>
                </a:pPr>
                <a14:m>
                  <m:oMath xmlns:m="http://schemas.openxmlformats.org/officeDocument/2006/math">
                    <m:r>
                      <a:rPr lang="en-US" altLang="ja-JP" sz="2400" b="0" i="1" smtClean="0">
                        <a:latin typeface="Cambria Math" charset="0"/>
                      </a:rPr>
                      <m:t>𝐾𝐿</m:t>
                    </m:r>
                    <m:r>
                      <a:rPr lang="en-US" altLang="ja-JP" sz="2400" i="1">
                        <a:latin typeface="Cambria Math" charset="0"/>
                      </a:rPr>
                      <m:t>→</m:t>
                    </m:r>
                    <m:r>
                      <a:rPr lang="en-US" altLang="ja-JP" sz="2400" b="0" i="1" smtClean="0">
                        <a:latin typeface="Cambria Math" charset="0"/>
                      </a:rPr>
                      <m:t> </m:t>
                    </m:r>
                    <m:r>
                      <a:rPr lang="en-US" altLang="ja-JP" sz="2400" b="0" i="1" smtClean="0">
                        <a:latin typeface="Cambria Math" charset="0"/>
                        <a:ea typeface="Cambria Math" charset="0"/>
                        <a:cs typeface="Cambria Math" charset="0"/>
                      </a:rPr>
                      <m:t>∞</m:t>
                    </m:r>
                  </m:oMath>
                </a14:m>
                <a:endParaRPr lang="en-US" altLang="ja-JP" sz="2400" dirty="0"/>
              </a:p>
              <a:p>
                <a:pPr marL="342900" indent="-342900">
                  <a:buFont typeface="Arial" charset="0"/>
                  <a:buChar char="•"/>
                </a:pPr>
                <a:endParaRPr lang="en-US" altLang="ja-JP"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664317" y="3082849"/>
                <a:ext cx="4233618" cy="2276842"/>
              </a:xfrm>
              <a:prstGeom prst="rect">
                <a:avLst/>
              </a:prstGeom>
              <a:blipFill rotWithShape="0">
                <a:blip r:embed="rId4"/>
                <a:stretch>
                  <a:fillRect l="-1871" r="-2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44916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Jensen-Shannon Divergence</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08000" lvl="1" indent="0">
                  <a:spcBef>
                    <a:spcPts val="1200"/>
                  </a:spcBef>
                  <a:spcAft>
                    <a:spcPts val="200"/>
                  </a:spcAft>
                  <a:buSzPct val="100000"/>
                  <a:buNone/>
                </a:pPr>
                <a14:m>
                  <m:oMath xmlns:m="http://schemas.openxmlformats.org/officeDocument/2006/math">
                    <m:r>
                      <a:rPr lang="en-US" altLang="ja-JP" sz="2800" i="1" smtClean="0">
                        <a:latin typeface="Cambria Math" charset="0"/>
                      </a:rPr>
                      <m:t>𝐽𝑆𝐷</m:t>
                    </m:r>
                    <m:r>
                      <a:rPr lang="en-US" altLang="ja-JP" sz="2800" i="1" smtClean="0">
                        <a:latin typeface="Cambria Math" charset="0"/>
                      </a:rPr>
                      <m:t>(</m:t>
                    </m:r>
                    <m:sSub>
                      <m:sSubPr>
                        <m:ctrlPr>
                          <a:rPr lang="en-US" altLang="ja-JP" sz="2800" i="1">
                            <a:latin typeface="Cambria Math" charset="0"/>
                          </a:rPr>
                        </m:ctrlPr>
                      </m:sSubPr>
                      <m:e>
                        <m:r>
                          <a:rPr lang="en-US" altLang="ja-JP" sz="2800" i="1">
                            <a:latin typeface="Cambria Math" charset="0"/>
                          </a:rPr>
                          <m:t>𝑃</m:t>
                        </m:r>
                      </m:e>
                      <m:sub>
                        <m:r>
                          <a:rPr lang="en-US" altLang="ja-JP" sz="2800" i="1">
                            <a:latin typeface="Cambria Math" charset="0"/>
                          </a:rPr>
                          <m:t>𝑟</m:t>
                        </m:r>
                      </m:sub>
                    </m:sSub>
                    <m:r>
                      <a:rPr lang="en-US" altLang="ja-JP" sz="2800" b="0" i="1" smtClean="0">
                        <a:latin typeface="Cambria Math" charset="0"/>
                      </a:rPr>
                      <m:t>|</m:t>
                    </m:r>
                    <m:d>
                      <m:dPr>
                        <m:begChr m:val="|"/>
                        <m:ctrlPr>
                          <a:rPr lang="en-US" altLang="ja-JP" sz="2800" i="1">
                            <a:latin typeface="Cambria Math" charset="0"/>
                          </a:rPr>
                        </m:ctrlPr>
                      </m:dPr>
                      <m:e>
                        <m:sSub>
                          <m:sSubPr>
                            <m:ctrlPr>
                              <a:rPr lang="en-US" altLang="ja-JP" sz="2800" i="1" smtClean="0">
                                <a:latin typeface="Cambria Math" charset="0"/>
                              </a:rPr>
                            </m:ctrlPr>
                          </m:sSubPr>
                          <m:e>
                            <m:r>
                              <a:rPr lang="en-US" altLang="ja-JP" sz="2800" i="1">
                                <a:latin typeface="Cambria Math" charset="0"/>
                              </a:rPr>
                              <m:t>𝑃</m:t>
                            </m:r>
                          </m:e>
                          <m:sub>
                            <m:r>
                              <a:rPr lang="en-US" altLang="ja-JP" sz="2800" i="1">
                                <a:latin typeface="Cambria Math" charset="0"/>
                              </a:rPr>
                              <m:t>𝑔</m:t>
                            </m:r>
                          </m:sub>
                        </m:sSub>
                      </m:e>
                    </m:d>
                    <m:r>
                      <a:rPr lang="en-US" altLang="ja-JP" sz="2800" i="1">
                        <a:latin typeface="Cambria Math" charset="0"/>
                      </a:rPr>
                      <m:t>=</m:t>
                    </m:r>
                    <m:f>
                      <m:fPr>
                        <m:ctrlPr>
                          <a:rPr lang="en-US" altLang="ja-JP" sz="2800" i="1">
                            <a:latin typeface="Cambria Math" charset="0"/>
                          </a:rPr>
                        </m:ctrlPr>
                      </m:fPr>
                      <m:num>
                        <m:r>
                          <a:rPr lang="en-US" altLang="ja-JP" sz="2800" i="1">
                            <a:latin typeface="Cambria Math" charset="0"/>
                          </a:rPr>
                          <m:t>1</m:t>
                        </m:r>
                      </m:num>
                      <m:den>
                        <m:r>
                          <a:rPr lang="en-US" altLang="ja-JP" sz="2800" i="1">
                            <a:latin typeface="Cambria Math" charset="0"/>
                          </a:rPr>
                          <m:t>2</m:t>
                        </m:r>
                      </m:den>
                    </m:f>
                    <m:r>
                      <a:rPr lang="en-US" altLang="ja-JP" sz="2800" i="1">
                        <a:latin typeface="Cambria Math" charset="0"/>
                      </a:rPr>
                      <m:t> </m:t>
                    </m:r>
                    <m:r>
                      <a:rPr lang="en-US" altLang="ja-JP" sz="2800" i="1">
                        <a:latin typeface="Cambria Math" charset="0"/>
                      </a:rPr>
                      <m:t>𝐾𝐿</m:t>
                    </m:r>
                    <m:r>
                      <a:rPr lang="en-US" altLang="ja-JP" sz="2800" i="1">
                        <a:latin typeface="Cambria Math" charset="0"/>
                      </a:rPr>
                      <m:t> (</m:t>
                    </m:r>
                    <m:sSub>
                      <m:sSubPr>
                        <m:ctrlPr>
                          <a:rPr lang="en-US" altLang="ja-JP" sz="2800" i="1">
                            <a:latin typeface="Cambria Math" charset="0"/>
                          </a:rPr>
                        </m:ctrlPr>
                      </m:sSubPr>
                      <m:e>
                        <m:r>
                          <a:rPr lang="en-US" altLang="ja-JP" sz="2800" i="1">
                            <a:latin typeface="Cambria Math" charset="0"/>
                          </a:rPr>
                          <m:t>𝑃</m:t>
                        </m:r>
                      </m:e>
                      <m:sub>
                        <m:r>
                          <a:rPr lang="en-US" altLang="ja-JP" sz="2800" i="1">
                            <a:latin typeface="Cambria Math" charset="0"/>
                          </a:rPr>
                          <m:t>𝑟</m:t>
                        </m:r>
                      </m:sub>
                    </m:sSub>
                    <m:r>
                      <a:rPr lang="en-US" altLang="ja-JP" sz="2800" i="1">
                        <a:latin typeface="Cambria Math" charset="0"/>
                      </a:rPr>
                      <m:t>|</m:t>
                    </m:r>
                    <m:d>
                      <m:dPr>
                        <m:begChr m:val="|"/>
                        <m:ctrlPr>
                          <a:rPr lang="en-US" altLang="ja-JP" sz="2800" i="1">
                            <a:latin typeface="Cambria Math" charset="0"/>
                          </a:rPr>
                        </m:ctrlPr>
                      </m:dPr>
                      <m:e>
                        <m:sSub>
                          <m:sSubPr>
                            <m:ctrlPr>
                              <a:rPr lang="en-US" altLang="ja-JP" sz="2800" i="1">
                                <a:latin typeface="Cambria Math" charset="0"/>
                              </a:rPr>
                            </m:ctrlPr>
                          </m:sSubPr>
                          <m:e>
                            <m:r>
                              <a:rPr lang="en-US" altLang="ja-JP" sz="2800" i="1">
                                <a:latin typeface="Cambria Math" charset="0"/>
                              </a:rPr>
                              <m:t>𝑃</m:t>
                            </m:r>
                          </m:e>
                          <m:sub>
                            <m:r>
                              <a:rPr lang="en-US" altLang="ja-JP" sz="2800" i="1">
                                <a:latin typeface="Cambria Math" charset="0"/>
                              </a:rPr>
                              <m:t>𝐴</m:t>
                            </m:r>
                          </m:sub>
                        </m:sSub>
                      </m:e>
                    </m:d>
                    <m:r>
                      <a:rPr lang="en-US" altLang="ja-JP" sz="2800" i="1">
                        <a:latin typeface="Cambria Math" charset="0"/>
                      </a:rPr>
                      <m:t>+</m:t>
                    </m:r>
                    <m:f>
                      <m:fPr>
                        <m:ctrlPr>
                          <a:rPr lang="en-US" altLang="ja-JP" sz="2800" i="1">
                            <a:latin typeface="Cambria Math" charset="0"/>
                          </a:rPr>
                        </m:ctrlPr>
                      </m:fPr>
                      <m:num>
                        <m:r>
                          <a:rPr lang="en-US" altLang="ja-JP" sz="2800" i="1">
                            <a:latin typeface="Cambria Math" charset="0"/>
                          </a:rPr>
                          <m:t>1</m:t>
                        </m:r>
                      </m:num>
                      <m:den>
                        <m:r>
                          <a:rPr lang="en-US" altLang="ja-JP" sz="2800" i="1">
                            <a:latin typeface="Cambria Math" charset="0"/>
                          </a:rPr>
                          <m:t>2</m:t>
                        </m:r>
                      </m:den>
                    </m:f>
                    <m:r>
                      <a:rPr lang="en-US" altLang="ja-JP" sz="2800" i="1">
                        <a:latin typeface="Cambria Math" charset="0"/>
                      </a:rPr>
                      <m:t> </m:t>
                    </m:r>
                    <m:r>
                      <a:rPr lang="en-US" altLang="ja-JP" sz="2800" i="1">
                        <a:latin typeface="Cambria Math" charset="0"/>
                      </a:rPr>
                      <m:t>𝐾𝐿</m:t>
                    </m:r>
                    <m:r>
                      <a:rPr lang="en-US" altLang="ja-JP" sz="2800" i="1">
                        <a:latin typeface="Cambria Math" charset="0"/>
                      </a:rPr>
                      <m:t>(</m:t>
                    </m:r>
                    <m:sSub>
                      <m:sSubPr>
                        <m:ctrlPr>
                          <a:rPr lang="en-US" altLang="ja-JP" sz="2800" i="1">
                            <a:latin typeface="Cambria Math" charset="0"/>
                          </a:rPr>
                        </m:ctrlPr>
                      </m:sSubPr>
                      <m:e>
                        <m:r>
                          <a:rPr lang="en-US" altLang="ja-JP" sz="2800" i="1">
                            <a:latin typeface="Cambria Math" charset="0"/>
                          </a:rPr>
                          <m:t>𝑃</m:t>
                        </m:r>
                      </m:e>
                      <m:sub>
                        <m:r>
                          <a:rPr lang="en-US" altLang="ja-JP" sz="2800" i="1">
                            <a:latin typeface="Cambria Math" charset="0"/>
                          </a:rPr>
                          <m:t>𝑔</m:t>
                        </m:r>
                      </m:sub>
                    </m:sSub>
                    <m:r>
                      <a:rPr lang="en-US" altLang="ja-JP" sz="2800" i="1">
                        <a:latin typeface="Cambria Math" charset="0"/>
                      </a:rPr>
                      <m:t>||</m:t>
                    </m:r>
                    <m:sSub>
                      <m:sSubPr>
                        <m:ctrlPr>
                          <a:rPr lang="en-US" altLang="ja-JP" sz="2800" i="1">
                            <a:latin typeface="Cambria Math" charset="0"/>
                          </a:rPr>
                        </m:ctrlPr>
                      </m:sSubPr>
                      <m:e>
                        <m:r>
                          <a:rPr lang="en-US" altLang="ja-JP" sz="2800" i="1">
                            <a:latin typeface="Cambria Math" charset="0"/>
                          </a:rPr>
                          <m:t>𝑃</m:t>
                        </m:r>
                      </m:e>
                      <m:sub>
                        <m:r>
                          <a:rPr lang="en-US" altLang="ja-JP" sz="2800" i="1">
                            <a:latin typeface="Cambria Math" charset="0"/>
                          </a:rPr>
                          <m:t>𝐴</m:t>
                        </m:r>
                      </m:sub>
                    </m:sSub>
                    <m:r>
                      <a:rPr lang="en-US" altLang="ja-JP" sz="2800" i="1">
                        <a:latin typeface="Cambria Math" charset="0"/>
                      </a:rPr>
                      <m:t>)</m:t>
                    </m:r>
                  </m:oMath>
                </a14:m>
                <a:r>
                  <a:rPr lang="en-US" altLang="ja-JP" sz="2800" dirty="0" smtClean="0"/>
                  <a:t>   </a:t>
                </a:r>
                <a:r>
                  <a:rPr lang="en-US" altLang="ja-JP" sz="2400" dirty="0" smtClean="0"/>
                  <a:t>, </a:t>
                </a:r>
                <a14:m>
                  <m:oMath xmlns:m="http://schemas.openxmlformats.org/officeDocument/2006/math">
                    <m:sSub>
                      <m:sSubPr>
                        <m:ctrlPr>
                          <a:rPr lang="en-US" altLang="ja-JP" sz="2400" i="1">
                            <a:latin typeface="Cambria Math" charset="0"/>
                          </a:rPr>
                        </m:ctrlPr>
                      </m:sSubPr>
                      <m:e>
                        <m:r>
                          <a:rPr lang="en-US" altLang="ja-JP" sz="2400" b="0" i="1" smtClean="0">
                            <a:latin typeface="Cambria Math" charset="0"/>
                          </a:rPr>
                          <m:t>(</m:t>
                        </m:r>
                        <m:r>
                          <a:rPr lang="en-US" altLang="ja-JP" sz="2400" i="1">
                            <a:latin typeface="Cambria Math" charset="0"/>
                          </a:rPr>
                          <m:t>𝑃</m:t>
                        </m:r>
                      </m:e>
                      <m:sub>
                        <m:r>
                          <a:rPr lang="en-US" altLang="ja-JP" sz="2400" i="1">
                            <a:latin typeface="Cambria Math" charset="0"/>
                          </a:rPr>
                          <m:t>𝐴</m:t>
                        </m:r>
                      </m:sub>
                    </m:sSub>
                    <m:r>
                      <a:rPr lang="en-US" altLang="ja-JP" sz="2400" b="0" i="1" smtClean="0">
                        <a:latin typeface="Cambria Math" charset="0"/>
                      </a:rPr>
                      <m:t>=</m:t>
                    </m:r>
                    <m:f>
                      <m:fPr>
                        <m:ctrlPr>
                          <a:rPr lang="en-US" altLang="ja-JP" sz="2400" b="0" i="1" smtClean="0">
                            <a:latin typeface="Cambria Math" charset="0"/>
                          </a:rPr>
                        </m:ctrlPr>
                      </m:fPr>
                      <m:num>
                        <m:sSub>
                          <m:sSubPr>
                            <m:ctrlPr>
                              <a:rPr lang="en-US" altLang="ja-JP" sz="2400" b="0" i="1" smtClean="0">
                                <a:latin typeface="Cambria Math" charset="0"/>
                              </a:rPr>
                            </m:ctrlPr>
                          </m:sSubPr>
                          <m:e>
                            <m:r>
                              <a:rPr lang="en-US" altLang="ja-JP" sz="2400" b="0" i="1" smtClean="0">
                                <a:latin typeface="Cambria Math" charset="0"/>
                              </a:rPr>
                              <m:t>𝑃</m:t>
                            </m:r>
                          </m:e>
                          <m:sub>
                            <m:r>
                              <a:rPr lang="en-US" altLang="ja-JP" sz="2400" b="0" i="1" smtClean="0">
                                <a:latin typeface="Cambria Math" charset="0"/>
                              </a:rPr>
                              <m:t>𝑔</m:t>
                            </m:r>
                          </m:sub>
                        </m:sSub>
                        <m:r>
                          <a:rPr lang="en-US" altLang="ja-JP" sz="2400" b="0" i="1" smtClean="0">
                            <a:latin typeface="Cambria Math" charset="0"/>
                          </a:rPr>
                          <m:t>+</m:t>
                        </m:r>
                        <m:sSub>
                          <m:sSubPr>
                            <m:ctrlPr>
                              <a:rPr lang="en-US" altLang="ja-JP" sz="2400" b="0" i="1" smtClean="0">
                                <a:latin typeface="Cambria Math" charset="0"/>
                              </a:rPr>
                            </m:ctrlPr>
                          </m:sSubPr>
                          <m:e>
                            <m:r>
                              <a:rPr lang="en-US" altLang="ja-JP" sz="2400" b="0" i="1" smtClean="0">
                                <a:latin typeface="Cambria Math" charset="0"/>
                              </a:rPr>
                              <m:t>𝑃</m:t>
                            </m:r>
                          </m:e>
                          <m:sub>
                            <m:r>
                              <a:rPr lang="en-US" altLang="ja-JP" sz="2400" b="0" i="1" smtClean="0">
                                <a:latin typeface="Cambria Math" charset="0"/>
                              </a:rPr>
                              <m:t>𝑟</m:t>
                            </m:r>
                          </m:sub>
                        </m:sSub>
                      </m:num>
                      <m:den>
                        <m:r>
                          <a:rPr lang="en-US" altLang="ja-JP" sz="2400" b="0" i="1" smtClean="0">
                            <a:latin typeface="Cambria Math" charset="0"/>
                          </a:rPr>
                          <m:t>2</m:t>
                        </m:r>
                      </m:den>
                    </m:f>
                    <m:r>
                      <a:rPr lang="en-US" altLang="ja-JP" sz="2400" b="0" i="0" smtClean="0">
                        <a:latin typeface="Cambria Math" charset="0"/>
                      </a:rPr>
                      <m:t>)</m:t>
                    </m:r>
                  </m:oMath>
                </a14:m>
                <a:endParaRPr lang="en-US" altLang="ja-JP" sz="2800" dirty="0"/>
              </a:p>
              <a:p>
                <a:endParaRPr lang="ja-JP" altLang="en-US" dirty="0" smtClean="0"/>
              </a:p>
              <a:p>
                <a:r>
                  <a:rPr lang="en-US" altLang="ja-JP" dirty="0" smtClean="0"/>
                  <a:t>KL</a:t>
                </a:r>
                <a:r>
                  <a:rPr lang="ja-JP" altLang="en-US" dirty="0" smtClean="0"/>
                  <a:t>が非対称で不便なので対称にしたもの</a:t>
                </a:r>
                <a:endParaRPr lang="en-US" altLang="ja-JP" dirty="0" smtClean="0"/>
              </a:p>
              <a:p>
                <a:r>
                  <a:rPr lang="en-US" altLang="ja-JP" dirty="0" smtClean="0"/>
                  <a:t>GAN</a:t>
                </a:r>
                <a:r>
                  <a:rPr lang="ja-JP" altLang="en-US" dirty="0" smtClean="0"/>
                  <a:t>は実質これを最小化することで真のデータの分布を学習している</a:t>
                </a:r>
                <a:endParaRPr lang="en-US" altLang="ja-JP" dirty="0" smtClean="0"/>
              </a:p>
              <a:p>
                <a:endParaRPr lang="en-US" altLang="ja-JP"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89959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GAN</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383957"/>
                <a:ext cx="10371466" cy="4768870"/>
              </a:xfrm>
            </p:spPr>
            <p:txBody>
              <a:bodyPr>
                <a:normAutofit fontScale="92500" lnSpcReduction="10000"/>
              </a:bodyPr>
              <a:lstStyle/>
              <a:p>
                <a:pPr marL="201168" lvl="1" indent="0">
                  <a:lnSpc>
                    <a:spcPct val="150000"/>
                  </a:lnSpc>
                  <a:buNone/>
                </a:pPr>
                <a:r>
                  <a:rPr lang="en-US" altLang="ja-JP" sz="2400" dirty="0" smtClean="0"/>
                  <a:t>Original Loss</a:t>
                </a:r>
                <a:endParaRPr lang="ja-JP" altLang="en-US" sz="2400" dirty="0" smtClean="0"/>
              </a:p>
              <a:p>
                <a:pPr marL="201168" lvl="1" indent="0">
                  <a:lnSpc>
                    <a:spcPct val="150000"/>
                  </a:lnSpc>
                  <a:buNone/>
                </a:pPr>
                <a14:m>
                  <m:oMathPara xmlns:m="http://schemas.openxmlformats.org/officeDocument/2006/math">
                    <m:oMathParaPr>
                      <m:jc m:val="centerGroup"/>
                    </m:oMathParaPr>
                    <m:oMath xmlns:m="http://schemas.openxmlformats.org/officeDocument/2006/math">
                      <m:r>
                        <a:rPr lang="en-US" altLang="ja-JP" sz="2400" i="1" smtClean="0">
                          <a:latin typeface="Cambria Math" charset="0"/>
                        </a:rPr>
                        <m:t>𝐿</m:t>
                      </m:r>
                      <m:d>
                        <m:dPr>
                          <m:ctrlPr>
                            <a:rPr lang="en-US" altLang="ja-JP" sz="2400" i="1">
                              <a:latin typeface="Cambria Math" charset="0"/>
                            </a:rPr>
                          </m:ctrlPr>
                        </m:dPr>
                        <m:e>
                          <m:r>
                            <a:rPr lang="en-US" altLang="ja-JP" sz="2400" i="1">
                              <a:latin typeface="Cambria Math" charset="0"/>
                            </a:rPr>
                            <m:t>𝐷</m:t>
                          </m:r>
                          <m:r>
                            <a:rPr lang="en-US" altLang="ja-JP" sz="2400" i="1">
                              <a:latin typeface="Cambria Math" charset="0"/>
                            </a:rPr>
                            <m:t>, </m:t>
                          </m:r>
                          <m:sSub>
                            <m:sSubPr>
                              <m:ctrlPr>
                                <a:rPr lang="en-US" altLang="ja-JP" sz="2400" i="1">
                                  <a:latin typeface="Cambria Math" charset="0"/>
                                </a:rPr>
                              </m:ctrlPr>
                            </m:sSubPr>
                            <m:e>
                              <m:r>
                                <a:rPr lang="en-US" altLang="ja-JP" sz="2400" i="1">
                                  <a:latin typeface="Cambria Math" charset="0"/>
                                </a:rPr>
                                <m:t>𝑔</m:t>
                              </m:r>
                            </m:e>
                            <m:sub>
                              <m:r>
                                <a:rPr lang="en-US" altLang="ja-JP" sz="2400" i="1">
                                  <a:latin typeface="Cambria Math" charset="0"/>
                                </a:rPr>
                                <m:t>𝜃</m:t>
                              </m:r>
                            </m:sub>
                          </m:sSub>
                        </m:e>
                      </m:d>
                      <m:r>
                        <a:rPr lang="en-US" altLang="ja-JP" sz="2400" i="1">
                          <a:latin typeface="Cambria Math" charset="0"/>
                        </a:rPr>
                        <m:t>= </m:t>
                      </m:r>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𝔼</m:t>
                          </m:r>
                        </m:e>
                        <m:sub>
                          <m:r>
                            <a:rPr lang="en-US" altLang="ja-JP" sz="2400" i="1">
                              <a:latin typeface="Cambria Math" charset="0"/>
                              <a:ea typeface="Cambria Math" charset="0"/>
                              <a:cs typeface="Cambria Math" charset="0"/>
                            </a:rPr>
                            <m:t>𝑥</m:t>
                          </m:r>
                          <m:r>
                            <a:rPr lang="en-US" altLang="ja-JP" sz="2400" i="1">
                              <a:latin typeface="Cambria Math" charset="0"/>
                              <a:ea typeface="Cambria Math" charset="0"/>
                              <a:cs typeface="Cambria Math" charset="0"/>
                            </a:rPr>
                            <m:t>~</m:t>
                          </m:r>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𝑃</m:t>
                              </m:r>
                            </m:e>
                            <m:sub>
                              <m:r>
                                <a:rPr lang="en-US" altLang="ja-JP" sz="2400" i="1">
                                  <a:latin typeface="Cambria Math" charset="0"/>
                                  <a:ea typeface="Cambria Math" charset="0"/>
                                  <a:cs typeface="Cambria Math" charset="0"/>
                                </a:rPr>
                                <m:t>𝑟</m:t>
                              </m:r>
                            </m:sub>
                          </m:sSub>
                        </m:sub>
                      </m:sSub>
                      <m:r>
                        <a:rPr lang="en-US" altLang="ja-JP" sz="2400" i="1">
                          <a:latin typeface="Cambria Math" charset="0"/>
                          <a:ea typeface="Cambria Math" charset="0"/>
                          <a:cs typeface="Cambria Math" charset="0"/>
                        </a:rPr>
                        <m:t>[</m:t>
                      </m:r>
                      <m:func>
                        <m:funcPr>
                          <m:ctrlPr>
                            <a:rPr lang="en-US" altLang="ja-JP" sz="2400" i="1">
                              <a:latin typeface="Cambria Math" charset="0"/>
                              <a:ea typeface="Cambria Math" charset="0"/>
                              <a:cs typeface="Cambria Math" charset="0"/>
                            </a:rPr>
                          </m:ctrlPr>
                        </m:funcPr>
                        <m:fName>
                          <m:r>
                            <m:rPr>
                              <m:sty m:val="p"/>
                            </m:rPr>
                            <a:rPr lang="en-US" altLang="ja-JP" sz="2400">
                              <a:latin typeface="Cambria Math" charset="0"/>
                              <a:ea typeface="Cambria Math" charset="0"/>
                              <a:cs typeface="Cambria Math" charset="0"/>
                            </a:rPr>
                            <m:t>log</m:t>
                          </m:r>
                        </m:fName>
                        <m:e>
                          <m:r>
                            <a:rPr lang="en-US" altLang="ja-JP" sz="2400" i="1">
                              <a:latin typeface="Cambria Math" charset="0"/>
                              <a:ea typeface="Cambria Math" charset="0"/>
                              <a:cs typeface="Cambria Math" charset="0"/>
                            </a:rPr>
                            <m:t>𝐷</m:t>
                          </m:r>
                          <m:r>
                            <a:rPr lang="en-US" altLang="ja-JP" sz="2400" i="1">
                              <a:latin typeface="Cambria Math" charset="0"/>
                              <a:ea typeface="Cambria Math" charset="0"/>
                              <a:cs typeface="Cambria Math" charset="0"/>
                            </a:rPr>
                            <m:t>(</m:t>
                          </m:r>
                          <m:r>
                            <a:rPr lang="en-US" altLang="ja-JP" sz="2400" i="1">
                              <a:latin typeface="Cambria Math" charset="0"/>
                              <a:ea typeface="Cambria Math" charset="0"/>
                              <a:cs typeface="Cambria Math" charset="0"/>
                            </a:rPr>
                            <m:t>𝑥</m:t>
                          </m:r>
                          <m:r>
                            <a:rPr lang="en-US" altLang="ja-JP" sz="2400" i="1">
                              <a:latin typeface="Cambria Math" charset="0"/>
                              <a:ea typeface="Cambria Math" charset="0"/>
                              <a:cs typeface="Cambria Math" charset="0"/>
                            </a:rPr>
                            <m:t>)]</m:t>
                          </m:r>
                        </m:e>
                      </m:func>
                      <m:r>
                        <a:rPr lang="en-US" altLang="ja-JP" sz="2400" i="1">
                          <a:latin typeface="Cambria Math" charset="0"/>
                          <a:ea typeface="Cambria Math" charset="0"/>
                          <a:cs typeface="Cambria Math" charset="0"/>
                        </a:rPr>
                        <m:t>+ </m:t>
                      </m:r>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𝔼</m:t>
                          </m:r>
                        </m:e>
                        <m:sub>
                          <m:r>
                            <a:rPr lang="en-US" altLang="ja-JP" sz="2400" i="1">
                              <a:latin typeface="Cambria Math" charset="0"/>
                              <a:ea typeface="Cambria Math" charset="0"/>
                              <a:cs typeface="Cambria Math" charset="0"/>
                            </a:rPr>
                            <m:t>𝑥</m:t>
                          </m:r>
                          <m:r>
                            <a:rPr lang="en-US" altLang="ja-JP" sz="2400" i="1">
                              <a:latin typeface="Cambria Math" charset="0"/>
                              <a:ea typeface="Cambria Math" charset="0"/>
                              <a:cs typeface="Cambria Math" charset="0"/>
                            </a:rPr>
                            <m:t>~</m:t>
                          </m:r>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𝑃</m:t>
                              </m:r>
                            </m:e>
                            <m:sub>
                              <m:r>
                                <a:rPr lang="en-US" altLang="ja-JP" sz="2400" i="1">
                                  <a:latin typeface="Cambria Math" charset="0"/>
                                  <a:ea typeface="Cambria Math" charset="0"/>
                                  <a:cs typeface="Cambria Math" charset="0"/>
                                </a:rPr>
                                <m:t>𝑔</m:t>
                              </m:r>
                            </m:sub>
                          </m:sSub>
                        </m:sub>
                      </m:sSub>
                      <m:r>
                        <a:rPr lang="en-US" altLang="ja-JP" sz="2400" i="1">
                          <a:latin typeface="Cambria Math" charset="0"/>
                          <a:ea typeface="Cambria Math" charset="0"/>
                          <a:cs typeface="Cambria Math" charset="0"/>
                        </a:rPr>
                        <m:t>[</m:t>
                      </m:r>
                      <m:func>
                        <m:funcPr>
                          <m:ctrlPr>
                            <a:rPr lang="en-US" altLang="ja-JP" sz="2400" i="1">
                              <a:latin typeface="Cambria Math" charset="0"/>
                              <a:ea typeface="Cambria Math" charset="0"/>
                              <a:cs typeface="Cambria Math" charset="0"/>
                            </a:rPr>
                          </m:ctrlPr>
                        </m:funcPr>
                        <m:fName>
                          <m:r>
                            <m:rPr>
                              <m:sty m:val="p"/>
                            </m:rPr>
                            <a:rPr lang="en-US" altLang="ja-JP" sz="2400">
                              <a:latin typeface="Cambria Math" charset="0"/>
                              <a:ea typeface="Cambria Math" charset="0"/>
                              <a:cs typeface="Cambria Math" charset="0"/>
                            </a:rPr>
                            <m:t>log</m:t>
                          </m:r>
                        </m:fName>
                        <m:e>
                          <m:r>
                            <a:rPr lang="en-US" altLang="ja-JP" sz="2400" i="1">
                              <a:latin typeface="Cambria Math" charset="0"/>
                              <a:ea typeface="Cambria Math" charset="0"/>
                              <a:cs typeface="Cambria Math" charset="0"/>
                            </a:rPr>
                            <m:t>(1−</m:t>
                          </m:r>
                          <m:r>
                            <a:rPr lang="en-US" altLang="ja-JP" sz="2400" i="1">
                              <a:latin typeface="Cambria Math" charset="0"/>
                              <a:ea typeface="Cambria Math" charset="0"/>
                              <a:cs typeface="Cambria Math" charset="0"/>
                            </a:rPr>
                            <m:t>𝐷</m:t>
                          </m:r>
                          <m:d>
                            <m:dPr>
                              <m:ctrlPr>
                                <a:rPr lang="en-US" altLang="ja-JP" sz="2400" i="1">
                                  <a:latin typeface="Cambria Math" charset="0"/>
                                  <a:ea typeface="Cambria Math" charset="0"/>
                                  <a:cs typeface="Cambria Math" charset="0"/>
                                </a:rPr>
                              </m:ctrlPr>
                            </m:dPr>
                            <m:e>
                              <m:r>
                                <a:rPr lang="en-US" altLang="ja-JP" sz="2400" i="1">
                                  <a:latin typeface="Cambria Math" charset="0"/>
                                  <a:ea typeface="Cambria Math" charset="0"/>
                                  <a:cs typeface="Cambria Math" charset="0"/>
                                </a:rPr>
                                <m:t>𝑥</m:t>
                              </m:r>
                            </m:e>
                          </m:d>
                          <m:r>
                            <a:rPr lang="en-US" altLang="ja-JP" sz="2400" i="1">
                              <a:latin typeface="Cambria Math" charset="0"/>
                              <a:ea typeface="Cambria Math" charset="0"/>
                              <a:cs typeface="Cambria Math" charset="0"/>
                            </a:rPr>
                            <m:t>)]</m:t>
                          </m:r>
                        </m:e>
                      </m:func>
                      <m:r>
                        <a:rPr lang="en-US" altLang="ja-JP" sz="2400" b="0" i="0" smtClean="0">
                          <a:latin typeface="Cambria Math" charset="0"/>
                          <a:ea typeface="Cambria Math" charset="0"/>
                          <a:cs typeface="Cambria Math" charset="0"/>
                        </a:rPr>
                        <m:t>             (1)</m:t>
                      </m:r>
                    </m:oMath>
                  </m:oMathPara>
                </a14:m>
                <a:endParaRPr lang="en-US" altLang="ja-JP" sz="2400" dirty="0" smtClean="0"/>
              </a:p>
              <a:p>
                <a:pPr marL="108000" indent="0">
                  <a:lnSpc>
                    <a:spcPct val="150000"/>
                  </a:lnSpc>
                  <a:buNone/>
                </a:pPr>
                <a:r>
                  <a:rPr lang="en-US" altLang="ja-JP" sz="2200" dirty="0" smtClean="0"/>
                  <a:t>D</a:t>
                </a:r>
                <a:r>
                  <a:rPr lang="ja-JP" altLang="en-US" sz="2200" dirty="0" smtClean="0"/>
                  <a:t>は式</a:t>
                </a:r>
                <a:r>
                  <a:rPr lang="en-US" altLang="ja-JP" sz="2200" dirty="0" smtClean="0"/>
                  <a:t>(1)</a:t>
                </a:r>
                <a:r>
                  <a:rPr lang="ja-JP" altLang="en-US" sz="2200" dirty="0" smtClean="0"/>
                  <a:t>を最大化、</a:t>
                </a:r>
                <a:r>
                  <a:rPr lang="en-US" altLang="ja-JP" sz="2200" dirty="0" smtClean="0"/>
                  <a:t>G</a:t>
                </a:r>
                <a:r>
                  <a:rPr lang="ja-JP" altLang="en-US" sz="2200" dirty="0" smtClean="0"/>
                  <a:t>は式</a:t>
                </a:r>
                <a:r>
                  <a:rPr lang="en-US" altLang="ja-JP" sz="2200" dirty="0" smtClean="0"/>
                  <a:t>(1)</a:t>
                </a:r>
                <a:r>
                  <a:rPr lang="ja-JP" altLang="en-US" sz="2200" dirty="0" smtClean="0"/>
                  <a:t>を最小化</a:t>
                </a:r>
                <a:endParaRPr lang="en-US" altLang="ja-JP" sz="2200" dirty="0"/>
              </a:p>
              <a:p>
                <a:pPr marL="108000" lvl="1" indent="0">
                  <a:spcBef>
                    <a:spcPts val="1200"/>
                  </a:spcBef>
                  <a:spcAft>
                    <a:spcPts val="200"/>
                  </a:spcAft>
                  <a:buSzPct val="100000"/>
                  <a:buNone/>
                </a:pPr>
                <a:r>
                  <a:rPr lang="ja-JP" altLang="en-US" dirty="0"/>
                  <a:t>明らかに、</a:t>
                </a:r>
                <a14:m>
                  <m:oMath xmlns:m="http://schemas.openxmlformats.org/officeDocument/2006/math">
                    <m:sSup>
                      <m:sSupPr>
                        <m:ctrlPr>
                          <a:rPr lang="en-US" altLang="ja-JP" i="1">
                            <a:latin typeface="Cambria Math" charset="0"/>
                          </a:rPr>
                        </m:ctrlPr>
                      </m:sSupPr>
                      <m:e>
                        <m:r>
                          <a:rPr lang="en-US" altLang="ja-JP" i="1">
                            <a:latin typeface="Cambria Math" charset="0"/>
                          </a:rPr>
                          <m:t>𝐷</m:t>
                        </m:r>
                      </m:e>
                      <m:sup>
                        <m:r>
                          <a:rPr lang="en-US" altLang="ja-JP" i="1">
                            <a:latin typeface="Cambria Math" charset="0"/>
                          </a:rPr>
                          <m:t>∗</m:t>
                        </m:r>
                      </m:sup>
                    </m:sSup>
                    <m:d>
                      <m:dPr>
                        <m:ctrlPr>
                          <a:rPr lang="en-US" altLang="ja-JP" i="1">
                            <a:latin typeface="Cambria Math" charset="0"/>
                          </a:rPr>
                        </m:ctrlPr>
                      </m:dPr>
                      <m:e>
                        <m:r>
                          <a:rPr lang="en-US" altLang="ja-JP" i="1">
                            <a:latin typeface="Cambria Math" charset="0"/>
                          </a:rPr>
                          <m:t>𝑥</m:t>
                        </m:r>
                      </m:e>
                    </m:d>
                    <m:r>
                      <a:rPr lang="en-US" altLang="ja-JP" i="1">
                        <a:latin typeface="Cambria Math" charset="0"/>
                      </a:rPr>
                      <m:t>=</m:t>
                    </m:r>
                    <m:f>
                      <m:fPr>
                        <m:ctrlPr>
                          <a:rPr lang="en-US" altLang="ja-JP" i="1">
                            <a:latin typeface="Cambria Math" charset="0"/>
                          </a:rPr>
                        </m:ctrlPr>
                      </m:fPr>
                      <m:num>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𝑟</m:t>
                            </m:r>
                          </m:sub>
                        </m:sSub>
                        <m:d>
                          <m:dPr>
                            <m:ctrlPr>
                              <a:rPr lang="en-US" altLang="ja-JP" i="1">
                                <a:latin typeface="Cambria Math" charset="0"/>
                              </a:rPr>
                            </m:ctrlPr>
                          </m:dPr>
                          <m:e>
                            <m:r>
                              <a:rPr lang="en-US" altLang="ja-JP" i="1">
                                <a:latin typeface="Cambria Math" charset="0"/>
                              </a:rPr>
                              <m:t>𝑥</m:t>
                            </m:r>
                          </m:e>
                        </m:d>
                      </m:num>
                      <m:den>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𝑟</m:t>
                            </m:r>
                          </m:sub>
                        </m:sSub>
                        <m:d>
                          <m:dPr>
                            <m:ctrlPr>
                              <a:rPr lang="en-US" altLang="ja-JP" i="1">
                                <a:latin typeface="Cambria Math" charset="0"/>
                              </a:rPr>
                            </m:ctrlPr>
                          </m:dPr>
                          <m:e>
                            <m:r>
                              <a:rPr lang="en-US" altLang="ja-JP" i="1">
                                <a:latin typeface="Cambria Math" charset="0"/>
                              </a:rPr>
                              <m:t>𝑥</m:t>
                            </m:r>
                          </m:e>
                        </m:d>
                        <m:r>
                          <a:rPr lang="en-US" altLang="ja-JP" i="1">
                            <a:latin typeface="Cambria Math" charset="0"/>
                          </a:rPr>
                          <m:t>+</m:t>
                        </m:r>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𝑔</m:t>
                            </m:r>
                          </m:sub>
                        </m:sSub>
                        <m:r>
                          <a:rPr lang="en-US" altLang="ja-JP" i="1">
                            <a:latin typeface="Cambria Math" charset="0"/>
                          </a:rPr>
                          <m:t>(</m:t>
                        </m:r>
                        <m:r>
                          <a:rPr lang="en-US" altLang="ja-JP" i="1">
                            <a:latin typeface="Cambria Math" charset="0"/>
                          </a:rPr>
                          <m:t>𝑥</m:t>
                        </m:r>
                        <m:r>
                          <a:rPr lang="en-US" altLang="ja-JP" i="1">
                            <a:latin typeface="Cambria Math" charset="0"/>
                          </a:rPr>
                          <m:t>)</m:t>
                        </m:r>
                      </m:den>
                    </m:f>
                  </m:oMath>
                </a14:m>
                <a:r>
                  <a:rPr lang="en-US" altLang="ja-JP" dirty="0"/>
                  <a:t> </a:t>
                </a:r>
                <a:r>
                  <a:rPr lang="ja-JP" altLang="en-US" dirty="0" smtClean="0"/>
                  <a:t>のとき最大</a:t>
                </a:r>
                <a:endParaRPr lang="ja-JP" altLang="en-US" dirty="0"/>
              </a:p>
              <a:p>
                <a:pPr marL="108000" indent="0">
                  <a:buNone/>
                </a:pPr>
                <a14:m>
                  <m:oMath xmlns:m="http://schemas.openxmlformats.org/officeDocument/2006/math">
                    <m:r>
                      <a:rPr lang="ja-JP" altLang="en-US" i="1" smtClean="0">
                        <a:latin typeface="Cambria Math" charset="0"/>
                      </a:rPr>
                      <m:t>→</m:t>
                    </m:r>
                    <m:r>
                      <a:rPr lang="en-US" altLang="ja-JP" i="1">
                        <a:latin typeface="Cambria Math" charset="0"/>
                      </a:rPr>
                      <m:t>𝐿</m:t>
                    </m:r>
                    <m:d>
                      <m:dPr>
                        <m:ctrlPr>
                          <a:rPr lang="en-US" altLang="ja-JP" i="1">
                            <a:latin typeface="Cambria Math" charset="0"/>
                          </a:rPr>
                        </m:ctrlPr>
                      </m:dPr>
                      <m:e>
                        <m:sSup>
                          <m:sSupPr>
                            <m:ctrlPr>
                              <a:rPr lang="en-US" altLang="ja-JP" i="1">
                                <a:latin typeface="Cambria Math" charset="0"/>
                              </a:rPr>
                            </m:ctrlPr>
                          </m:sSupPr>
                          <m:e>
                            <m:r>
                              <a:rPr lang="en-US" altLang="ja-JP" i="1">
                                <a:latin typeface="Cambria Math" charset="0"/>
                              </a:rPr>
                              <m:t>𝐷</m:t>
                            </m:r>
                          </m:e>
                          <m:sup>
                            <m:r>
                              <a:rPr lang="en-US" altLang="ja-JP" i="1">
                                <a:latin typeface="Cambria Math" charset="0"/>
                              </a:rPr>
                              <m:t>∗</m:t>
                            </m:r>
                          </m:sup>
                        </m:sSup>
                        <m:r>
                          <a:rPr lang="en-US" altLang="ja-JP" i="1">
                            <a:latin typeface="Cambria Math" charset="0"/>
                          </a:rPr>
                          <m:t>, </m:t>
                        </m:r>
                        <m:sSub>
                          <m:sSubPr>
                            <m:ctrlPr>
                              <a:rPr lang="en-US" altLang="ja-JP" i="1">
                                <a:latin typeface="Cambria Math" charset="0"/>
                              </a:rPr>
                            </m:ctrlPr>
                          </m:sSubPr>
                          <m:e>
                            <m:r>
                              <a:rPr lang="en-US" altLang="ja-JP" i="1">
                                <a:latin typeface="Cambria Math" charset="0"/>
                              </a:rPr>
                              <m:t>𝑔</m:t>
                            </m:r>
                          </m:e>
                          <m:sub>
                            <m:r>
                              <a:rPr lang="en-US" altLang="ja-JP" i="1">
                                <a:latin typeface="Cambria Math" charset="0"/>
                              </a:rPr>
                              <m:t>𝜃</m:t>
                            </m:r>
                          </m:sub>
                        </m:sSub>
                      </m:e>
                    </m:d>
                    <m:r>
                      <a:rPr lang="en-US" altLang="ja-JP" i="1">
                        <a:latin typeface="Cambria Math" charset="0"/>
                      </a:rPr>
                      <m:t>=2 </m:t>
                    </m:r>
                    <m:r>
                      <a:rPr lang="en-US" altLang="ja-JP" i="1">
                        <a:latin typeface="Cambria Math" charset="0"/>
                      </a:rPr>
                      <m:t>𝐽𝑆𝐷</m:t>
                    </m:r>
                    <m:r>
                      <a:rPr lang="en-US" altLang="ja-JP" i="1">
                        <a:latin typeface="Cambria Math" charset="0"/>
                      </a:rPr>
                      <m:t>(</m:t>
                    </m:r>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𝑟</m:t>
                        </m:r>
                      </m:sub>
                    </m:sSub>
                    <m:r>
                      <a:rPr lang="en-US" altLang="ja-JP" i="1">
                        <a:latin typeface="Cambria Math" charset="0"/>
                      </a:rPr>
                      <m:t>|</m:t>
                    </m:r>
                    <m:d>
                      <m:dPr>
                        <m:begChr m:val="|"/>
                        <m:ctrlPr>
                          <a:rPr lang="en-US" altLang="ja-JP" i="1">
                            <a:latin typeface="Cambria Math" charset="0"/>
                          </a:rPr>
                        </m:ctrlPr>
                      </m:dPr>
                      <m:e>
                        <m:sSub>
                          <m:sSubPr>
                            <m:ctrlPr>
                              <a:rPr lang="en-US" altLang="ja-JP" i="1">
                                <a:latin typeface="Cambria Math" charset="0"/>
                              </a:rPr>
                            </m:ctrlPr>
                          </m:sSubPr>
                          <m:e>
                            <m:r>
                              <a:rPr lang="en-US" altLang="ja-JP" i="1">
                                <a:latin typeface="Cambria Math" charset="0"/>
                              </a:rPr>
                              <m:t>𝑃</m:t>
                            </m:r>
                          </m:e>
                          <m:sub>
                            <m:r>
                              <a:rPr lang="en-US" altLang="ja-JP" i="1">
                                <a:latin typeface="Cambria Math" charset="0"/>
                              </a:rPr>
                              <m:t>𝑔</m:t>
                            </m:r>
                          </m:sub>
                        </m:sSub>
                      </m:e>
                    </m:d>
                    <m:r>
                      <a:rPr lang="en-US" altLang="ja-JP" i="1">
                        <a:latin typeface="Cambria Math" charset="0"/>
                      </a:rPr>
                      <m:t>−2</m:t>
                    </m:r>
                    <m:r>
                      <m:rPr>
                        <m:sty m:val="p"/>
                      </m:rPr>
                      <a:rPr lang="en-US" altLang="ja-JP">
                        <a:latin typeface="Cambria Math" charset="0"/>
                      </a:rPr>
                      <m:t>log</m:t>
                    </m:r>
                    <m:r>
                      <a:rPr lang="en-US" altLang="ja-JP">
                        <a:latin typeface="Cambria Math" charset="0"/>
                      </a:rPr>
                      <m:t>2                           </m:t>
                    </m:r>
                    <m:d>
                      <m:dPr>
                        <m:ctrlPr>
                          <a:rPr lang="en-US" altLang="ja-JP" b="0" i="1" smtClean="0">
                            <a:latin typeface="Cambria Math" charset="0"/>
                          </a:rPr>
                        </m:ctrlPr>
                      </m:dPr>
                      <m:e>
                        <m:r>
                          <a:rPr lang="en-US" altLang="ja-JP" b="0" i="0" smtClean="0">
                            <a:latin typeface="Cambria Math" charset="0"/>
                          </a:rPr>
                          <m:t>2</m:t>
                        </m:r>
                      </m:e>
                    </m:d>
                    <m:r>
                      <a:rPr lang="en-US" altLang="ja-JP" b="0" i="0" smtClean="0">
                        <a:latin typeface="Cambria Math" charset="0"/>
                      </a:rPr>
                      <m:t> </m:t>
                    </m:r>
                  </m:oMath>
                </a14:m>
                <a:r>
                  <a:rPr lang="en-US" altLang="ja-JP" dirty="0" smtClean="0"/>
                  <a:t> </a:t>
                </a:r>
              </a:p>
              <a:p>
                <a:pPr marL="108000" indent="0">
                  <a:buNone/>
                </a:pPr>
                <a:endParaRPr lang="en-US" altLang="ja-JP" dirty="0"/>
              </a:p>
              <a:p>
                <a:pPr marL="108000" indent="0">
                  <a:buNone/>
                </a:pPr>
                <a:r>
                  <a:rPr kumimoji="1" lang="ja-JP" altLang="en-US" dirty="0" smtClean="0"/>
                  <a:t>すなわち</a:t>
                </a:r>
                <a:endParaRPr lang="ja-JP" altLang="en-US" dirty="0"/>
              </a:p>
              <a:p>
                <a:r>
                  <a:rPr kumimoji="1" lang="en-US" altLang="ja-JP" dirty="0" smtClean="0"/>
                  <a:t>D</a:t>
                </a:r>
                <a:r>
                  <a:rPr kumimoji="1" lang="ja-JP" altLang="en-US" dirty="0" smtClean="0"/>
                  <a:t>は</a:t>
                </a:r>
                <a14:m>
                  <m:oMath xmlns:m="http://schemas.openxmlformats.org/officeDocument/2006/math">
                    <m:r>
                      <a:rPr lang="en-US" altLang="ja-JP" i="1">
                        <a:latin typeface="Cambria Math" charset="0"/>
                      </a:rPr>
                      <m:t>𝐽𝑆𝐷</m:t>
                    </m:r>
                  </m:oMath>
                </a14:m>
                <a:r>
                  <a:rPr kumimoji="1" lang="ja-JP" altLang="en-US" dirty="0" smtClean="0"/>
                  <a:t>を近似するよう学習</a:t>
                </a:r>
              </a:p>
              <a:p>
                <a:r>
                  <a:rPr kumimoji="1" lang="en-US" altLang="ja-JP" dirty="0" smtClean="0"/>
                  <a:t>G</a:t>
                </a:r>
                <a:r>
                  <a:rPr kumimoji="1" lang="ja-JP" altLang="en-US" dirty="0" smtClean="0"/>
                  <a:t>は</a:t>
                </a:r>
                <a:r>
                  <a:rPr kumimoji="1" lang="en-US" altLang="ja-JP" dirty="0" smtClean="0"/>
                  <a:t>D</a:t>
                </a:r>
                <a:r>
                  <a:rPr kumimoji="1" lang="ja-JP" altLang="en-US" dirty="0" smtClean="0"/>
                  <a:t>によって近似された</a:t>
                </a:r>
                <a14:m>
                  <m:oMath xmlns:m="http://schemas.openxmlformats.org/officeDocument/2006/math">
                    <m:r>
                      <a:rPr lang="en-US" altLang="ja-JP" i="1">
                        <a:latin typeface="Cambria Math" charset="0"/>
                      </a:rPr>
                      <m:t>𝐽𝑆𝐷</m:t>
                    </m:r>
                  </m:oMath>
                </a14:m>
                <a:r>
                  <a:rPr kumimoji="1" lang="ja-JP" altLang="en-US" dirty="0" smtClean="0"/>
                  <a:t>を最小化するように学習</a:t>
                </a:r>
                <a:endParaRPr kumimoji="1" lang="ja-JP"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371466" cy="4768870"/>
              </a:xfrm>
              <a:blipFill rotWithShape="0">
                <a:blip r:embed="rId3"/>
                <a:stretch>
                  <a:fillRect l="-588" b="-19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32532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GAN</a:t>
            </a:r>
            <a:r>
              <a:rPr kumimoji="1" lang="ja-JP" altLang="en-US" dirty="0" smtClean="0"/>
              <a:t>の問題</a:t>
            </a:r>
            <a:endParaRPr kumimoji="1" lang="ja-JP" altLang="en-US" dirty="0"/>
          </a:p>
        </p:txBody>
      </p:sp>
      <p:sp>
        <p:nvSpPr>
          <p:cNvPr id="3" name="Content Placeholder 2"/>
          <p:cNvSpPr>
            <a:spLocks noGrp="1"/>
          </p:cNvSpPr>
          <p:nvPr>
            <p:ph idx="1"/>
          </p:nvPr>
        </p:nvSpPr>
        <p:spPr/>
        <p:txBody>
          <a:bodyPr/>
          <a:lstStyle/>
          <a:p>
            <a:endParaRPr lang="ja-JP" altLang="en-US" dirty="0" smtClean="0"/>
          </a:p>
          <a:p>
            <a:pPr marL="108000" indent="0">
              <a:buNone/>
            </a:pPr>
            <a:r>
              <a:rPr lang="ja-JP" altLang="en-US" dirty="0" smtClean="0"/>
              <a:t>理想的には、</a:t>
            </a:r>
            <a:endParaRPr lang="en-US" altLang="ja-JP" dirty="0" smtClean="0"/>
          </a:p>
          <a:p>
            <a:pPr marL="565200" indent="-457200">
              <a:buFont typeface="+mj-lt"/>
              <a:buAutoNum type="arabicPeriod"/>
            </a:pPr>
            <a:r>
              <a:rPr lang="en-US" altLang="ja-JP" dirty="0" smtClean="0"/>
              <a:t>D</a:t>
            </a:r>
            <a:r>
              <a:rPr lang="ja-JP" altLang="en-US" dirty="0"/>
              <a:t>を精一杯学習</a:t>
            </a:r>
            <a:r>
              <a:rPr lang="ja-JP" altLang="en-US" dirty="0" smtClean="0"/>
              <a:t>させて精度よく</a:t>
            </a:r>
            <a:r>
              <a:rPr lang="en-US" altLang="ja-JP" dirty="0" smtClean="0"/>
              <a:t>JSD</a:t>
            </a:r>
            <a:r>
              <a:rPr lang="ja-JP" altLang="en-US" dirty="0"/>
              <a:t>を近</a:t>
            </a:r>
            <a:r>
              <a:rPr lang="ja-JP" altLang="en-US" dirty="0" smtClean="0"/>
              <a:t>似する</a:t>
            </a:r>
          </a:p>
          <a:p>
            <a:pPr marL="565200" indent="-457200">
              <a:buFont typeface="+mj-lt"/>
              <a:buAutoNum type="arabicPeriod"/>
            </a:pPr>
            <a:r>
              <a:rPr lang="en-US" altLang="ja-JP" dirty="0" smtClean="0"/>
              <a:t>G</a:t>
            </a:r>
            <a:r>
              <a:rPr lang="ja-JP" altLang="en-US" dirty="0" smtClean="0"/>
              <a:t>を学習させる</a:t>
            </a:r>
            <a:endParaRPr lang="en-US" altLang="ja-JP" dirty="0" smtClean="0"/>
          </a:p>
          <a:p>
            <a:pPr marL="108000" indent="0">
              <a:buNone/>
            </a:pPr>
            <a:r>
              <a:rPr lang="ja-JP" altLang="en-US" dirty="0" smtClean="0"/>
              <a:t>を繰り返すのが良い</a:t>
            </a:r>
            <a:r>
              <a:rPr lang="ja-JP" altLang="en-US" dirty="0"/>
              <a:t>のでは？</a:t>
            </a:r>
          </a:p>
          <a:p>
            <a:pPr marL="108000" indent="0">
              <a:buNone/>
            </a:pPr>
            <a:endParaRPr lang="ja-JP" altLang="en-US" dirty="0" smtClean="0"/>
          </a:p>
          <a:p>
            <a:pPr marL="108000" indent="0">
              <a:buNone/>
            </a:pPr>
            <a:r>
              <a:rPr lang="ja-JP" altLang="en-US" dirty="0" smtClean="0"/>
              <a:t>→</a:t>
            </a:r>
            <a:r>
              <a:rPr lang="ja-JP" altLang="en-US" dirty="0"/>
              <a:t>　</a:t>
            </a:r>
            <a:r>
              <a:rPr lang="ja-JP" altLang="en-US" dirty="0" smtClean="0"/>
              <a:t>うまくいかない</a:t>
            </a:r>
            <a:endParaRPr lang="en-US" altLang="ja-JP" dirty="0" smtClean="0"/>
          </a:p>
          <a:p>
            <a:pPr marL="108000" indent="0">
              <a:buNone/>
            </a:pPr>
            <a:r>
              <a:rPr lang="en-US" altLang="ja-JP" dirty="0" smtClean="0"/>
              <a:t> </a:t>
            </a:r>
            <a:r>
              <a:rPr lang="en-US" altLang="ja-JP" dirty="0"/>
              <a:t>- log(D(x))</a:t>
            </a:r>
            <a:r>
              <a:rPr lang="ja-JP" altLang="en-US" dirty="0"/>
              <a:t>にするという小手先</a:t>
            </a:r>
            <a:r>
              <a:rPr lang="ja-JP" altLang="en-US" dirty="0" smtClean="0"/>
              <a:t>のトリックも</a:t>
            </a:r>
            <a:r>
              <a:rPr lang="ja-JP" altLang="en-US" dirty="0"/>
              <a:t>あるが、それでも不安定</a:t>
            </a:r>
            <a:endParaRPr lang="en-US" altLang="ja-JP" dirty="0"/>
          </a:p>
          <a:p>
            <a:endParaRPr kumimoji="1" lang="ja-JP" altLang="en-US" dirty="0"/>
          </a:p>
        </p:txBody>
      </p:sp>
    </p:spTree>
    <p:extLst>
      <p:ext uri="{BB962C8B-B14F-4D97-AF65-F5344CB8AC3E}">
        <p14:creationId xmlns:p14="http://schemas.microsoft.com/office/powerpoint/2010/main" val="1125290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Question</a:t>
            </a:r>
            <a:endParaRPr kumimoji="1" lang="ja-JP" altLang="en-US" dirty="0"/>
          </a:p>
        </p:txBody>
      </p:sp>
      <p:sp>
        <p:nvSpPr>
          <p:cNvPr id="3" name="Content Placeholder 2"/>
          <p:cNvSpPr>
            <a:spLocks noGrp="1"/>
          </p:cNvSpPr>
          <p:nvPr>
            <p:ph idx="1"/>
          </p:nvPr>
        </p:nvSpPr>
        <p:spPr/>
        <p:txBody>
          <a:bodyPr/>
          <a:lstStyle/>
          <a:p>
            <a:r>
              <a:rPr kumimoji="1" lang="ja-JP" altLang="en-US" dirty="0" smtClean="0"/>
              <a:t>なぜ</a:t>
            </a:r>
            <a:r>
              <a:rPr kumimoji="1" lang="en-US" altLang="ja-JP" dirty="0" smtClean="0"/>
              <a:t>Discriminator</a:t>
            </a:r>
            <a:r>
              <a:rPr kumimoji="1" lang="ja-JP" altLang="en-US" dirty="0" smtClean="0"/>
              <a:t>を更新すればするほど</a:t>
            </a:r>
            <a:r>
              <a:rPr kumimoji="1" lang="en-US" altLang="ja-JP" dirty="0" smtClean="0"/>
              <a:t>Generator</a:t>
            </a:r>
            <a:r>
              <a:rPr kumimoji="1" lang="ja-JP" altLang="en-US" dirty="0" smtClean="0"/>
              <a:t>の更新が</a:t>
            </a:r>
            <a:br>
              <a:rPr kumimoji="1" lang="ja-JP" altLang="en-US" dirty="0" smtClean="0"/>
            </a:br>
            <a:r>
              <a:rPr kumimoji="1" lang="ja-JP" altLang="en-US" dirty="0" smtClean="0"/>
              <a:t>うまくいかなくなるのか</a:t>
            </a:r>
          </a:p>
          <a:p>
            <a:pPr lvl="1"/>
            <a:endParaRPr kumimoji="1" lang="ja-JP" altLang="en-US" dirty="0" smtClean="0"/>
          </a:p>
          <a:p>
            <a:r>
              <a:rPr kumimoji="1" lang="ja-JP" altLang="en-US" dirty="0" smtClean="0"/>
              <a:t>なぜ</a:t>
            </a:r>
            <a:r>
              <a:rPr kumimoji="1" lang="en-US" altLang="ja-JP" dirty="0" smtClean="0"/>
              <a:t>Generator</a:t>
            </a:r>
            <a:r>
              <a:rPr kumimoji="1" lang="ja-JP" altLang="en-US" dirty="0" smtClean="0"/>
              <a:t>の更新式の</a:t>
            </a:r>
            <a:r>
              <a:rPr lang="en-US" altLang="ja-JP" dirty="0"/>
              <a:t>- log(D(x</a:t>
            </a:r>
            <a:r>
              <a:rPr lang="en-US" altLang="ja-JP" dirty="0" smtClean="0"/>
              <a:t>))</a:t>
            </a:r>
            <a:r>
              <a:rPr lang="ja-JP" altLang="en-US" dirty="0" smtClean="0"/>
              <a:t>トリックで多少うまくいくのか</a:t>
            </a:r>
            <a:endParaRPr kumimoji="1" lang="ja-JP" altLang="en-US" dirty="0" smtClean="0"/>
          </a:p>
          <a:p>
            <a:pPr lvl="1"/>
            <a:r>
              <a:rPr kumimoji="1" lang="ja-JP" altLang="en-US" dirty="0" smtClean="0"/>
              <a:t>実質何を最適化しているのか</a:t>
            </a:r>
            <a:r>
              <a:rPr lang="en-US" altLang="ja-JP" dirty="0"/>
              <a:t> </a:t>
            </a:r>
            <a:r>
              <a:rPr lang="en-US" altLang="ja-JP" dirty="0" smtClean="0"/>
              <a:t>(JSD</a:t>
            </a:r>
            <a:r>
              <a:rPr lang="ja-JP" altLang="en-US" dirty="0" smtClean="0"/>
              <a:t>と似ているのか</a:t>
            </a:r>
            <a:r>
              <a:rPr lang="en-US" altLang="ja-JP" dirty="0" smtClean="0"/>
              <a:t>?)</a:t>
            </a:r>
            <a:endParaRPr kumimoji="1" lang="en-US" altLang="ja-JP" dirty="0" smtClean="0"/>
          </a:p>
          <a:p>
            <a:pPr lvl="1"/>
            <a:endParaRPr kumimoji="1" lang="en-US" altLang="ja-JP" dirty="0" smtClean="0"/>
          </a:p>
          <a:p>
            <a:r>
              <a:rPr kumimoji="1" lang="ja-JP" altLang="en-US" dirty="0" smtClean="0"/>
              <a:t>なぜ</a:t>
            </a:r>
            <a:r>
              <a:rPr kumimoji="1" lang="en-US" altLang="ja-JP" dirty="0" smtClean="0"/>
              <a:t>GAN</a:t>
            </a:r>
            <a:r>
              <a:rPr kumimoji="1" lang="ja-JP" altLang="en-US" dirty="0" smtClean="0"/>
              <a:t>の学習はそんなに不安定なのか</a:t>
            </a:r>
          </a:p>
          <a:p>
            <a:endParaRPr lang="ja-JP" altLang="en-US" dirty="0"/>
          </a:p>
          <a:p>
            <a:r>
              <a:rPr kumimoji="1" lang="ja-JP" altLang="en-US" dirty="0" smtClean="0"/>
              <a:t>どうにか回避できないのか</a:t>
            </a:r>
          </a:p>
          <a:p>
            <a:endParaRPr lang="ja-JP" altLang="en-US" dirty="0"/>
          </a:p>
          <a:p>
            <a:endParaRPr kumimoji="1" lang="en-US" altLang="ja-JP" dirty="0" smtClean="0"/>
          </a:p>
        </p:txBody>
      </p:sp>
    </p:spTree>
    <p:extLst>
      <p:ext uri="{BB962C8B-B14F-4D97-AF65-F5344CB8AC3E}">
        <p14:creationId xmlns:p14="http://schemas.microsoft.com/office/powerpoint/2010/main" val="1249121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Sources of Instability</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08000" lvl="1" indent="0">
                  <a:spcBef>
                    <a:spcPts val="1200"/>
                  </a:spcBef>
                  <a:spcAft>
                    <a:spcPts val="200"/>
                  </a:spcAft>
                  <a:buSzPct val="100000"/>
                  <a:buNone/>
                </a:pPr>
                <a:r>
                  <a:rPr kumimoji="1" lang="ja-JP" altLang="en-US" sz="2400" dirty="0" smtClean="0"/>
                  <a:t>そもそも、</a:t>
                </a:r>
                <a:r>
                  <a:rPr kumimoji="1" lang="en-US" altLang="ja-JP" sz="2400" dirty="0" smtClean="0"/>
                  <a:t>G</a:t>
                </a:r>
                <a:r>
                  <a:rPr kumimoji="1" lang="ja-JP" altLang="en-US" sz="2400" dirty="0" smtClean="0"/>
                  <a:t>を固定して</a:t>
                </a:r>
                <a:r>
                  <a:rPr kumimoji="1" lang="en-US" altLang="ja-JP" sz="2400" dirty="0" smtClean="0"/>
                  <a:t>D</a:t>
                </a:r>
                <a:r>
                  <a:rPr kumimoji="1" lang="ja-JP" altLang="en-US" sz="2400" dirty="0" smtClean="0"/>
                  <a:t>を学習させた場合</a:t>
                </a:r>
                <a:endParaRPr lang="en-US" altLang="ja-JP" sz="2400" b="0" i="1" dirty="0" smtClean="0">
                  <a:latin typeface="Cambria Math" charset="0"/>
                </a:endParaRPr>
              </a:p>
              <a:p>
                <a:pPr marL="108000" lvl="1" indent="0">
                  <a:spcBef>
                    <a:spcPts val="1200"/>
                  </a:spcBef>
                  <a:spcAft>
                    <a:spcPts val="200"/>
                  </a:spcAft>
                  <a:buSzPct val="100000"/>
                  <a:buNone/>
                </a:pPr>
                <a14:m>
                  <m:oMath xmlns:m="http://schemas.openxmlformats.org/officeDocument/2006/math">
                    <m:func>
                      <m:funcPr>
                        <m:ctrlPr>
                          <a:rPr lang="en-US" altLang="ja-JP" sz="2400" b="0" i="1" smtClean="0">
                            <a:latin typeface="Cambria Math" charset="0"/>
                          </a:rPr>
                        </m:ctrlPr>
                      </m:funcPr>
                      <m:fName>
                        <m:r>
                          <m:rPr>
                            <m:sty m:val="p"/>
                          </m:rPr>
                          <a:rPr lang="en-US" altLang="ja-JP" sz="2400" b="0" i="0" smtClean="0">
                            <a:latin typeface="Cambria Math" charset="0"/>
                          </a:rPr>
                          <m:t>min</m:t>
                        </m:r>
                      </m:fName>
                      <m:e>
                        <m:r>
                          <a:rPr lang="en-US" altLang="ja-JP" sz="2400" b="0" i="1" smtClean="0">
                            <a:latin typeface="Cambria Math" charset="0"/>
                          </a:rPr>
                          <m:t> − </m:t>
                        </m:r>
                        <m:r>
                          <a:rPr lang="en-US" altLang="ja-JP" sz="2400" i="1">
                            <a:latin typeface="Cambria Math" charset="0"/>
                          </a:rPr>
                          <m:t>𝐿</m:t>
                        </m:r>
                        <m:d>
                          <m:dPr>
                            <m:ctrlPr>
                              <a:rPr lang="en-US" altLang="ja-JP" sz="2400" i="1">
                                <a:latin typeface="Cambria Math" charset="0"/>
                              </a:rPr>
                            </m:ctrlPr>
                          </m:dPr>
                          <m:e>
                            <m:r>
                              <a:rPr lang="en-US" altLang="ja-JP" sz="2400" i="1">
                                <a:latin typeface="Cambria Math" charset="0"/>
                              </a:rPr>
                              <m:t>𝐷</m:t>
                            </m:r>
                            <m:r>
                              <a:rPr lang="en-US" altLang="ja-JP" sz="2400" i="1">
                                <a:latin typeface="Cambria Math" charset="0"/>
                              </a:rPr>
                              <m:t>, </m:t>
                            </m:r>
                            <m:sSub>
                              <m:sSubPr>
                                <m:ctrlPr>
                                  <a:rPr lang="en-US" altLang="ja-JP" sz="2400" i="1">
                                    <a:latin typeface="Cambria Math" charset="0"/>
                                  </a:rPr>
                                </m:ctrlPr>
                              </m:sSubPr>
                              <m:e>
                                <m:r>
                                  <a:rPr lang="en-US" altLang="ja-JP" sz="2400" i="1">
                                    <a:latin typeface="Cambria Math" charset="0"/>
                                  </a:rPr>
                                  <m:t>𝑔</m:t>
                                </m:r>
                              </m:e>
                              <m:sub>
                                <m:r>
                                  <a:rPr lang="en-US" altLang="ja-JP" sz="2400" i="1">
                                    <a:latin typeface="Cambria Math" charset="0"/>
                                  </a:rPr>
                                  <m:t>𝜃</m:t>
                                </m:r>
                              </m:sub>
                            </m:sSub>
                          </m:e>
                        </m:d>
                      </m:e>
                    </m:func>
                    <m:r>
                      <a:rPr lang="en-US" altLang="ja-JP" sz="2400" i="1">
                        <a:latin typeface="Cambria Math" charset="0"/>
                      </a:rPr>
                      <m:t>=</m:t>
                    </m:r>
                    <m:func>
                      <m:funcPr>
                        <m:ctrlPr>
                          <a:rPr lang="en-US" altLang="ja-JP" sz="2400" b="0" i="1" smtClean="0">
                            <a:latin typeface="Cambria Math" charset="0"/>
                          </a:rPr>
                        </m:ctrlPr>
                      </m:funcPr>
                      <m:fName>
                        <m:r>
                          <m:rPr>
                            <m:sty m:val="p"/>
                          </m:rPr>
                          <a:rPr lang="en-US" altLang="ja-JP" sz="2400" b="0" i="0" smtClean="0">
                            <a:latin typeface="Cambria Math" charset="0"/>
                          </a:rPr>
                          <m:t>min</m:t>
                        </m:r>
                      </m:fName>
                      <m:e>
                        <m:r>
                          <a:rPr lang="en-US" altLang="ja-JP" sz="2400" b="0" i="1" smtClean="0">
                            <a:latin typeface="Cambria Math" charset="0"/>
                          </a:rPr>
                          <m:t> − </m:t>
                        </m:r>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𝔼</m:t>
                            </m:r>
                          </m:e>
                          <m:sub>
                            <m:r>
                              <a:rPr lang="en-US" altLang="ja-JP" sz="2400" i="1">
                                <a:latin typeface="Cambria Math" charset="0"/>
                                <a:ea typeface="Cambria Math" charset="0"/>
                                <a:cs typeface="Cambria Math" charset="0"/>
                              </a:rPr>
                              <m:t>𝑥</m:t>
                            </m:r>
                            <m:r>
                              <a:rPr lang="en-US" altLang="ja-JP" sz="2400" i="1">
                                <a:latin typeface="Cambria Math" charset="0"/>
                                <a:ea typeface="Cambria Math" charset="0"/>
                                <a:cs typeface="Cambria Math" charset="0"/>
                              </a:rPr>
                              <m:t>~</m:t>
                            </m:r>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𝑃</m:t>
                                </m:r>
                              </m:e>
                              <m:sub>
                                <m:r>
                                  <a:rPr lang="en-US" altLang="ja-JP" sz="2400" i="1">
                                    <a:latin typeface="Cambria Math" charset="0"/>
                                    <a:ea typeface="Cambria Math" charset="0"/>
                                    <a:cs typeface="Cambria Math" charset="0"/>
                                  </a:rPr>
                                  <m:t>𝑟</m:t>
                                </m:r>
                              </m:sub>
                            </m:sSub>
                          </m:sub>
                        </m:sSub>
                        <m:r>
                          <a:rPr lang="en-US" altLang="ja-JP" sz="2400" i="1">
                            <a:latin typeface="Cambria Math" charset="0"/>
                            <a:ea typeface="Cambria Math" charset="0"/>
                            <a:cs typeface="Cambria Math" charset="0"/>
                          </a:rPr>
                          <m:t>[</m:t>
                        </m:r>
                        <m:func>
                          <m:funcPr>
                            <m:ctrlPr>
                              <a:rPr lang="en-US" altLang="ja-JP" sz="2400" i="1">
                                <a:latin typeface="Cambria Math" charset="0"/>
                                <a:ea typeface="Cambria Math" charset="0"/>
                                <a:cs typeface="Cambria Math" charset="0"/>
                              </a:rPr>
                            </m:ctrlPr>
                          </m:funcPr>
                          <m:fName>
                            <m:r>
                              <m:rPr>
                                <m:sty m:val="p"/>
                              </m:rPr>
                              <a:rPr lang="en-US" altLang="ja-JP" sz="2400">
                                <a:latin typeface="Cambria Math" charset="0"/>
                                <a:ea typeface="Cambria Math" charset="0"/>
                                <a:cs typeface="Cambria Math" charset="0"/>
                              </a:rPr>
                              <m:t>log</m:t>
                            </m:r>
                          </m:fName>
                          <m:e>
                            <m:r>
                              <a:rPr lang="en-US" altLang="ja-JP" sz="2400" i="1">
                                <a:latin typeface="Cambria Math" charset="0"/>
                                <a:ea typeface="Cambria Math" charset="0"/>
                                <a:cs typeface="Cambria Math" charset="0"/>
                              </a:rPr>
                              <m:t>𝐷</m:t>
                            </m:r>
                            <m:r>
                              <a:rPr lang="en-US" altLang="ja-JP" sz="2400" i="1">
                                <a:latin typeface="Cambria Math" charset="0"/>
                                <a:ea typeface="Cambria Math" charset="0"/>
                                <a:cs typeface="Cambria Math" charset="0"/>
                              </a:rPr>
                              <m:t>(</m:t>
                            </m:r>
                            <m:r>
                              <a:rPr lang="en-US" altLang="ja-JP" sz="2400" i="1">
                                <a:latin typeface="Cambria Math" charset="0"/>
                                <a:ea typeface="Cambria Math" charset="0"/>
                                <a:cs typeface="Cambria Math" charset="0"/>
                              </a:rPr>
                              <m:t>𝑥</m:t>
                            </m:r>
                            <m:r>
                              <a:rPr lang="en-US" altLang="ja-JP" sz="2400" i="1">
                                <a:latin typeface="Cambria Math" charset="0"/>
                                <a:ea typeface="Cambria Math" charset="0"/>
                                <a:cs typeface="Cambria Math" charset="0"/>
                              </a:rPr>
                              <m:t>)]</m:t>
                            </m:r>
                          </m:e>
                        </m:func>
                        <m:r>
                          <a:rPr lang="en-US" altLang="ja-JP" sz="2400" i="1">
                            <a:latin typeface="Cambria Math" charset="0"/>
                            <a:ea typeface="Cambria Math" charset="0"/>
                            <a:cs typeface="Cambria Math" charset="0"/>
                          </a:rPr>
                          <m:t>+ </m:t>
                        </m:r>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𝔼</m:t>
                            </m:r>
                          </m:e>
                          <m:sub>
                            <m:r>
                              <a:rPr lang="en-US" altLang="ja-JP" sz="2400" i="1">
                                <a:latin typeface="Cambria Math" charset="0"/>
                                <a:ea typeface="Cambria Math" charset="0"/>
                                <a:cs typeface="Cambria Math" charset="0"/>
                              </a:rPr>
                              <m:t>𝑥</m:t>
                            </m:r>
                            <m:r>
                              <a:rPr lang="en-US" altLang="ja-JP" sz="2400" i="1">
                                <a:latin typeface="Cambria Math" charset="0"/>
                                <a:ea typeface="Cambria Math" charset="0"/>
                                <a:cs typeface="Cambria Math" charset="0"/>
                              </a:rPr>
                              <m:t>~</m:t>
                            </m:r>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𝑃</m:t>
                                </m:r>
                              </m:e>
                              <m:sub>
                                <m:r>
                                  <a:rPr lang="en-US" altLang="ja-JP" sz="2400" i="1">
                                    <a:latin typeface="Cambria Math" charset="0"/>
                                    <a:ea typeface="Cambria Math" charset="0"/>
                                    <a:cs typeface="Cambria Math" charset="0"/>
                                  </a:rPr>
                                  <m:t>𝑔</m:t>
                                </m:r>
                              </m:sub>
                            </m:sSub>
                          </m:sub>
                        </m:sSub>
                        <m:r>
                          <a:rPr lang="en-US" altLang="ja-JP" sz="2400" i="1">
                            <a:latin typeface="Cambria Math" charset="0"/>
                            <a:ea typeface="Cambria Math" charset="0"/>
                            <a:cs typeface="Cambria Math" charset="0"/>
                          </a:rPr>
                          <m:t>[</m:t>
                        </m:r>
                        <m:func>
                          <m:funcPr>
                            <m:ctrlPr>
                              <a:rPr lang="en-US" altLang="ja-JP" sz="2400" i="1">
                                <a:latin typeface="Cambria Math" charset="0"/>
                                <a:ea typeface="Cambria Math" charset="0"/>
                                <a:cs typeface="Cambria Math" charset="0"/>
                              </a:rPr>
                            </m:ctrlPr>
                          </m:funcPr>
                          <m:fName>
                            <m:r>
                              <m:rPr>
                                <m:sty m:val="p"/>
                              </m:rPr>
                              <a:rPr lang="en-US" altLang="ja-JP" sz="2400">
                                <a:latin typeface="Cambria Math" charset="0"/>
                                <a:ea typeface="Cambria Math" charset="0"/>
                                <a:cs typeface="Cambria Math" charset="0"/>
                              </a:rPr>
                              <m:t>log</m:t>
                            </m:r>
                          </m:fName>
                          <m:e>
                            <m:r>
                              <a:rPr lang="en-US" altLang="ja-JP" sz="2400" i="1">
                                <a:latin typeface="Cambria Math" charset="0"/>
                                <a:ea typeface="Cambria Math" charset="0"/>
                                <a:cs typeface="Cambria Math" charset="0"/>
                              </a:rPr>
                              <m:t>(1−</m:t>
                            </m:r>
                            <m:r>
                              <a:rPr lang="en-US" altLang="ja-JP" sz="2400" i="1">
                                <a:latin typeface="Cambria Math" charset="0"/>
                                <a:ea typeface="Cambria Math" charset="0"/>
                                <a:cs typeface="Cambria Math" charset="0"/>
                              </a:rPr>
                              <m:t>𝐷</m:t>
                            </m:r>
                            <m:d>
                              <m:dPr>
                                <m:ctrlPr>
                                  <a:rPr lang="en-US" altLang="ja-JP" sz="2400" i="1">
                                    <a:latin typeface="Cambria Math" charset="0"/>
                                    <a:ea typeface="Cambria Math" charset="0"/>
                                    <a:cs typeface="Cambria Math" charset="0"/>
                                  </a:rPr>
                                </m:ctrlPr>
                              </m:dPr>
                              <m:e>
                                <m:r>
                                  <a:rPr lang="en-US" altLang="ja-JP" sz="2400" i="1">
                                    <a:latin typeface="Cambria Math" charset="0"/>
                                    <a:ea typeface="Cambria Math" charset="0"/>
                                    <a:cs typeface="Cambria Math" charset="0"/>
                                  </a:rPr>
                                  <m:t>𝑥</m:t>
                                </m:r>
                              </m:e>
                            </m:d>
                            <m:r>
                              <a:rPr lang="en-US" altLang="ja-JP" sz="2400" i="1">
                                <a:latin typeface="Cambria Math" charset="0"/>
                                <a:ea typeface="Cambria Math" charset="0"/>
                                <a:cs typeface="Cambria Math" charset="0"/>
                              </a:rPr>
                              <m:t>)]</m:t>
                            </m:r>
                          </m:e>
                        </m:func>
                        <m:r>
                          <m:rPr>
                            <m:nor/>
                          </m:rPr>
                          <a:rPr lang="en-US" altLang="ja-JP" sz="2400" i="1" dirty="0">
                            <a:latin typeface="Cambria Math" charset="0"/>
                          </a:rPr>
                          <m:t> </m:t>
                        </m:r>
                      </m:e>
                    </m:func>
                  </m:oMath>
                </a14:m>
                <a:r>
                  <a:rPr lang="en-US" altLang="ja-JP" sz="2400" b="0" i="1" dirty="0" smtClean="0">
                    <a:latin typeface="Cambria Math" charset="0"/>
                  </a:rPr>
                  <a:t> </a:t>
                </a:r>
              </a:p>
              <a:p>
                <a:pPr marL="108000" lvl="1" indent="0">
                  <a:spcBef>
                    <a:spcPts val="1200"/>
                  </a:spcBef>
                  <a:spcAft>
                    <a:spcPts val="200"/>
                  </a:spcAft>
                  <a:buSzPct val="100000"/>
                  <a:buNone/>
                </a:pPr>
                <a:r>
                  <a:rPr lang="en-US" altLang="ja-JP" sz="2400" dirty="0" smtClean="0"/>
                  <a:t>	            </a:t>
                </a:r>
                <a14:m>
                  <m:oMath xmlns:m="http://schemas.openxmlformats.org/officeDocument/2006/math">
                    <m:r>
                      <a:rPr lang="en-US" altLang="ja-JP" sz="2400" b="0" i="0" smtClean="0">
                        <a:latin typeface="Cambria Math" charset="0"/>
                      </a:rPr>
                      <m:t>       =</m:t>
                    </m:r>
                    <m:r>
                      <a:rPr lang="en-US" altLang="ja-JP" sz="2400" b="0" i="1" smtClean="0">
                        <a:latin typeface="Cambria Math" charset="0"/>
                      </a:rPr>
                      <m:t>− </m:t>
                    </m:r>
                    <m:r>
                      <a:rPr lang="en-US" altLang="ja-JP" sz="2400" i="1">
                        <a:latin typeface="Cambria Math" charset="0"/>
                      </a:rPr>
                      <m:t>2 </m:t>
                    </m:r>
                    <m:r>
                      <a:rPr lang="en-US" altLang="ja-JP" sz="2400" i="1">
                        <a:latin typeface="Cambria Math" charset="0"/>
                      </a:rPr>
                      <m:t>𝐽𝑆𝐷</m:t>
                    </m:r>
                    <m:r>
                      <a:rPr lang="en-US" altLang="ja-JP" sz="2400" i="1">
                        <a:latin typeface="Cambria Math" charset="0"/>
                      </a:rPr>
                      <m:t>(</m:t>
                    </m:r>
                    <m:sSub>
                      <m:sSubPr>
                        <m:ctrlPr>
                          <a:rPr lang="en-US" altLang="ja-JP" sz="2400" i="1">
                            <a:latin typeface="Cambria Math" charset="0"/>
                          </a:rPr>
                        </m:ctrlPr>
                      </m:sSubPr>
                      <m:e>
                        <m:r>
                          <a:rPr lang="en-US" altLang="ja-JP" sz="2400" i="1">
                            <a:latin typeface="Cambria Math" charset="0"/>
                          </a:rPr>
                          <m:t>𝑃</m:t>
                        </m:r>
                      </m:e>
                      <m:sub>
                        <m:r>
                          <a:rPr lang="en-US" altLang="ja-JP" sz="2400" i="1">
                            <a:latin typeface="Cambria Math" charset="0"/>
                          </a:rPr>
                          <m:t>𝑟</m:t>
                        </m:r>
                      </m:sub>
                    </m:sSub>
                    <m:r>
                      <a:rPr lang="en-US" altLang="ja-JP" sz="2400" i="1">
                        <a:latin typeface="Cambria Math" charset="0"/>
                      </a:rPr>
                      <m:t>|</m:t>
                    </m:r>
                    <m:d>
                      <m:dPr>
                        <m:begChr m:val="|"/>
                        <m:ctrlPr>
                          <a:rPr lang="en-US" altLang="ja-JP" sz="2400" i="1">
                            <a:latin typeface="Cambria Math" charset="0"/>
                          </a:rPr>
                        </m:ctrlPr>
                      </m:dPr>
                      <m:e>
                        <m:sSub>
                          <m:sSubPr>
                            <m:ctrlPr>
                              <a:rPr lang="en-US" altLang="ja-JP" sz="2400" i="1">
                                <a:latin typeface="Cambria Math" charset="0"/>
                              </a:rPr>
                            </m:ctrlPr>
                          </m:sSubPr>
                          <m:e>
                            <m:r>
                              <a:rPr lang="en-US" altLang="ja-JP" sz="2400" i="1">
                                <a:latin typeface="Cambria Math" charset="0"/>
                              </a:rPr>
                              <m:t>𝑃</m:t>
                            </m:r>
                          </m:e>
                          <m:sub>
                            <m:r>
                              <a:rPr lang="en-US" altLang="ja-JP" sz="2400" i="1">
                                <a:latin typeface="Cambria Math" charset="0"/>
                              </a:rPr>
                              <m:t>𝑔</m:t>
                            </m:r>
                          </m:sub>
                        </m:sSub>
                      </m:e>
                    </m:d>
                    <m:r>
                      <a:rPr lang="en-US" altLang="ja-JP" sz="2400" b="0" i="1" smtClean="0">
                        <a:latin typeface="Cambria Math" charset="0"/>
                      </a:rPr>
                      <m:t>+ </m:t>
                    </m:r>
                    <m:r>
                      <a:rPr lang="en-US" altLang="ja-JP" sz="2400" i="1">
                        <a:latin typeface="Cambria Math" charset="0"/>
                      </a:rPr>
                      <m:t>2</m:t>
                    </m:r>
                    <m:r>
                      <m:rPr>
                        <m:sty m:val="p"/>
                      </m:rPr>
                      <a:rPr lang="en-US" altLang="ja-JP" sz="2400">
                        <a:latin typeface="Cambria Math" charset="0"/>
                      </a:rPr>
                      <m:t>log</m:t>
                    </m:r>
                    <m:r>
                      <a:rPr lang="en-US" altLang="ja-JP" sz="2400">
                        <a:latin typeface="Cambria Math" charset="0"/>
                      </a:rPr>
                      <m:t>2</m:t>
                    </m:r>
                  </m:oMath>
                </a14:m>
                <a:r>
                  <a:rPr lang="en-US" altLang="ja-JP" sz="2400" dirty="0" smtClean="0"/>
                  <a:t>     </a:t>
                </a:r>
                <a:r>
                  <a:rPr lang="ja-JP" altLang="en-US" sz="2400" dirty="0" smtClean="0"/>
                  <a:t>であってほしい</a:t>
                </a:r>
              </a:p>
              <a:p>
                <a:pPr marL="108000" lvl="1" indent="0">
                  <a:spcBef>
                    <a:spcPts val="1200"/>
                  </a:spcBef>
                  <a:spcAft>
                    <a:spcPts val="200"/>
                  </a:spcAft>
                  <a:buSzPct val="100000"/>
                  <a:buNone/>
                </a:pPr>
                <a:endParaRPr lang="en-US" altLang="ja-JP" sz="2400" dirty="0" smtClean="0"/>
              </a:p>
              <a:p>
                <a:pPr marL="108000" lvl="1" indent="0">
                  <a:spcBef>
                    <a:spcPts val="1200"/>
                  </a:spcBef>
                  <a:spcAft>
                    <a:spcPts val="200"/>
                  </a:spcAft>
                  <a:buSzPct val="100000"/>
                  <a:buNone/>
                </a:pPr>
                <a:r>
                  <a:rPr lang="ja-JP" altLang="en-US" sz="2400" dirty="0" smtClean="0"/>
                  <a:t>→</a:t>
                </a:r>
                <a:r>
                  <a:rPr lang="en-US" altLang="ja-JP" sz="2400" dirty="0" smtClean="0"/>
                  <a:t> </a:t>
                </a:r>
                <a:r>
                  <a:rPr lang="ja-JP" altLang="en-US" sz="2400" dirty="0" smtClean="0"/>
                  <a:t>だが実際にはどこまでも小さくなり最終的には</a:t>
                </a:r>
                <a:r>
                  <a:rPr lang="en-US" altLang="ja-JP" sz="2400" dirty="0" smtClean="0"/>
                  <a:t> 0</a:t>
                </a:r>
                <a:r>
                  <a:rPr lang="en-US" altLang="ja-JP" sz="2400" dirty="0"/>
                  <a:t> </a:t>
                </a:r>
                <a:r>
                  <a:rPr lang="ja-JP" altLang="en-US" sz="2400" dirty="0" smtClean="0"/>
                  <a:t>に</a:t>
                </a:r>
              </a:p>
              <a:p>
                <a:pPr marL="108000" lvl="1" indent="0">
                  <a:spcBef>
                    <a:spcPts val="1200"/>
                  </a:spcBef>
                  <a:spcAft>
                    <a:spcPts val="200"/>
                  </a:spcAft>
                  <a:buSzPct val="100000"/>
                  <a:buNone/>
                </a:pPr>
                <a:r>
                  <a:rPr lang="ja-JP" altLang="en-US" sz="2400" dirty="0" smtClean="0"/>
                  <a:t>→</a:t>
                </a:r>
                <a:r>
                  <a:rPr lang="en-US" altLang="ja-JP" sz="2400" dirty="0" smtClean="0"/>
                  <a:t> </a:t>
                </a:r>
                <a:r>
                  <a:rPr lang="ja-JP" altLang="en-US" sz="2400" dirty="0" smtClean="0"/>
                  <a:t>なぜ？？可能性としては、、</a:t>
                </a:r>
                <a:endParaRPr lang="en-US" altLang="ja-JP" sz="2400" dirty="0" smtClean="0"/>
              </a:p>
              <a:p>
                <a:pPr marL="489780" lvl="2" indent="-198900">
                  <a:spcBef>
                    <a:spcPts val="1200"/>
                  </a:spcBef>
                  <a:spcAft>
                    <a:spcPts val="200"/>
                  </a:spcAft>
                  <a:buSzPct val="100000"/>
                  <a:buFont typeface="Arial" charset="0"/>
                  <a:buChar char="•"/>
                </a:pPr>
                <a:r>
                  <a:rPr lang="ja-JP" altLang="en-US" sz="2400" dirty="0"/>
                  <a:t>分布が不連続</a:t>
                </a:r>
              </a:p>
              <a:p>
                <a:pPr marL="489780" lvl="2" indent="-198900">
                  <a:spcBef>
                    <a:spcPts val="1200"/>
                  </a:spcBef>
                  <a:spcAft>
                    <a:spcPts val="200"/>
                  </a:spcAft>
                  <a:buSzPct val="100000"/>
                  <a:buFont typeface="Arial" charset="0"/>
                  <a:buChar char="•"/>
                </a:pPr>
                <a:r>
                  <a:rPr lang="ja-JP" altLang="en-US" sz="2400" dirty="0"/>
                  <a:t>互いに素な台（</a:t>
                </a:r>
                <a:r>
                  <a:rPr lang="en-US" altLang="ja-JP" sz="2400" dirty="0"/>
                  <a:t>support)</a:t>
                </a:r>
                <a:r>
                  <a:rPr lang="ja-JP" altLang="en-US" sz="2400" dirty="0"/>
                  <a:t>が存在する</a:t>
                </a:r>
                <a:endParaRPr lang="en-US" altLang="ja-JP" sz="2400" dirty="0"/>
              </a:p>
              <a:p>
                <a:pPr marL="108000" lvl="1" indent="0">
                  <a:spcBef>
                    <a:spcPts val="1200"/>
                  </a:spcBef>
                  <a:spcAft>
                    <a:spcPts val="200"/>
                  </a:spcAft>
                  <a:buSzPct val="100000"/>
                  <a:buNone/>
                </a:pPr>
                <a:endParaRPr lang="ja-JP" alt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727" t="-1630" b="-1087"/>
                </a:stretch>
              </a:blipFill>
            </p:spPr>
            <p:txBody>
              <a:bodyPr/>
              <a:lstStyle/>
              <a:p>
                <a:r>
                  <a:rPr lang="ja-JP" altLang="en-US">
                    <a:noFill/>
                  </a:rPr>
                  <a:t> </a:t>
                </a:r>
              </a:p>
            </p:txBody>
          </p:sp>
        </mc:Fallback>
      </mc:AlternateContent>
      <p:pic>
        <p:nvPicPr>
          <p:cNvPr id="4" name="Picture 3"/>
          <p:cNvPicPr>
            <a:picLocks noChangeAspect="1"/>
          </p:cNvPicPr>
          <p:nvPr/>
        </p:nvPicPr>
        <p:blipFill>
          <a:blip r:embed="rId4"/>
          <a:stretch>
            <a:fillRect/>
          </a:stretch>
        </p:blipFill>
        <p:spPr>
          <a:xfrm>
            <a:off x="8322588" y="3224069"/>
            <a:ext cx="3683431" cy="2925788"/>
          </a:xfrm>
          <a:prstGeom prst="rect">
            <a:avLst/>
          </a:prstGeom>
        </p:spPr>
      </p:pic>
    </p:spTree>
    <p:extLst>
      <p:ext uri="{BB962C8B-B14F-4D97-AF65-F5344CB8AC3E}">
        <p14:creationId xmlns:p14="http://schemas.microsoft.com/office/powerpoint/2010/main" val="1797666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emp" id="{5D41A0EF-CA01-1945-9C88-6B5CF80E21B6}" vid="{60D8C22F-B9B8-1B47-A603-495E97DCBA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fukuta</Template>
  <TotalTime>487</TotalTime>
  <Words>709</Words>
  <Application>Microsoft Macintosh PowerPoint</Application>
  <PresentationFormat>Widescreen</PresentationFormat>
  <Paragraphs>268</Paragraphs>
  <Slides>29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ＭＳ Ｐゴシック</vt:lpstr>
      <vt:lpstr>Retrospect</vt:lpstr>
      <vt:lpstr>Towards Principled Methods for Training Generative Adversarial Networks  Wasserstein GAN</vt:lpstr>
      <vt:lpstr>論文情報</vt:lpstr>
      <vt:lpstr>生成モデル</vt:lpstr>
      <vt:lpstr>Kullback-Leibler (KL) divergence</vt:lpstr>
      <vt:lpstr>Jensen-Shannon Divergence</vt:lpstr>
      <vt:lpstr>GAN</vt:lpstr>
      <vt:lpstr>GANの問題</vt:lpstr>
      <vt:lpstr>Question</vt:lpstr>
      <vt:lpstr>Sources of Instability</vt:lpstr>
      <vt:lpstr>Sources of Instability</vt:lpstr>
      <vt:lpstr>Sources of Instability</vt:lpstr>
      <vt:lpstr>Sources of Instability</vt:lpstr>
      <vt:lpstr>Sources of Instability</vt:lpstr>
      <vt:lpstr>-log⁡〖(D)〗トリックについて</vt:lpstr>
      <vt:lpstr>-log⁡〖(D)〗トリックについて</vt:lpstr>
      <vt:lpstr>Kullback-Leibler (KL) divergence 復習</vt:lpstr>
      <vt:lpstr>Solution</vt:lpstr>
      <vt:lpstr>解決策 1</vt:lpstr>
      <vt:lpstr>解決策 2</vt:lpstr>
      <vt:lpstr>PowerPoint Presentation</vt:lpstr>
      <vt:lpstr>分布間距離比較</vt:lpstr>
      <vt:lpstr>WGAN</vt:lpstr>
      <vt:lpstr>WGAN</vt:lpstr>
      <vt:lpstr>WGAN</vt:lpstr>
      <vt:lpstr>WGAN</vt:lpstr>
      <vt:lpstr>Don’t saturate</vt:lpstr>
      <vt:lpstr>Meaningful Loss Metrics</vt:lpstr>
      <vt:lpstr>WGAN</vt:lpstr>
      <vt:lpstr>結論</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Meeting</dc:title>
  <dc:creator>Fukuta Keisuke</dc:creator>
  <cp:lastModifiedBy>Fukuta Keisuke</cp:lastModifiedBy>
  <cp:revision>72</cp:revision>
  <dcterms:created xsi:type="dcterms:W3CDTF">2017-02-22T10:18:47Z</dcterms:created>
  <dcterms:modified xsi:type="dcterms:W3CDTF">2017-02-24T01:45:47Z</dcterms:modified>
</cp:coreProperties>
</file>