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8" r:id="rId1"/>
  </p:sldMasterIdLst>
  <p:notesMasterIdLst>
    <p:notesMasterId r:id="rId20"/>
  </p:notesMasterIdLst>
  <p:handoutMasterIdLst>
    <p:handoutMasterId r:id="rId21"/>
  </p:handoutMasterIdLst>
  <p:sldIdLst>
    <p:sldId id="256" r:id="rId2"/>
    <p:sldId id="281" r:id="rId3"/>
    <p:sldId id="270" r:id="rId4"/>
    <p:sldId id="271" r:id="rId5"/>
    <p:sldId id="257" r:id="rId6"/>
    <p:sldId id="264" r:id="rId7"/>
    <p:sldId id="279" r:id="rId8"/>
    <p:sldId id="259" r:id="rId9"/>
    <p:sldId id="260" r:id="rId10"/>
    <p:sldId id="261" r:id="rId11"/>
    <p:sldId id="278" r:id="rId12"/>
    <p:sldId id="263" r:id="rId13"/>
    <p:sldId id="265" r:id="rId14"/>
    <p:sldId id="267" r:id="rId15"/>
    <p:sldId id="266" r:id="rId16"/>
    <p:sldId id="274" r:id="rId17"/>
    <p:sldId id="280" r:id="rId18"/>
    <p:sldId id="272"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clrMru>
    <a:srgbClr val="FFD818"/>
    <a:srgbClr val="FA2401"/>
    <a:srgbClr val="EEEEEE"/>
    <a:srgbClr val="E3E3E3"/>
    <a:srgbClr val="95BEFF"/>
    <a:srgbClr val="FF6A02"/>
    <a:srgbClr val="0158FF"/>
    <a:srgbClr val="FCB97A"/>
    <a:srgbClr val="E46D03"/>
    <a:srgbClr val="E49B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淡色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淡色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淡色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中間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間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02" autoAdjust="0"/>
    <p:restoredTop sz="50000" autoAdjust="0"/>
  </p:normalViewPr>
  <p:slideViewPr>
    <p:cSldViewPr>
      <p:cViewPr>
        <p:scale>
          <a:sx n="86" d="100"/>
          <a:sy n="86" d="100"/>
        </p:scale>
        <p:origin x="1992" y="144"/>
      </p:cViewPr>
      <p:guideLst>
        <p:guide orient="horz" pos="2160"/>
        <p:guide pos="2880"/>
      </p:guideLst>
    </p:cSldViewPr>
  </p:slideViewPr>
  <p:outlineViewPr>
    <p:cViewPr>
      <p:scale>
        <a:sx n="33" d="100"/>
        <a:sy n="33" d="100"/>
      </p:scale>
      <p:origin x="0" y="-1376"/>
    </p:cViewPr>
  </p:outlineViewPr>
  <p:notesTextViewPr>
    <p:cViewPr>
      <p:scale>
        <a:sx n="75" d="100"/>
        <a:sy n="75" d="100"/>
      </p:scale>
      <p:origin x="0" y="0"/>
    </p:cViewPr>
  </p:notesTextViewPr>
  <p:sorterViewPr>
    <p:cViewPr>
      <p:scale>
        <a:sx n="66" d="100"/>
        <a:sy n="66" d="100"/>
      </p:scale>
      <p:origin x="0" y="0"/>
    </p:cViewPr>
  </p:sorterViewPr>
  <p:notesViewPr>
    <p:cSldViewPr>
      <p:cViewPr varScale="1">
        <p:scale>
          <a:sx n="96" d="100"/>
          <a:sy n="96" d="100"/>
        </p:scale>
        <p:origin x="3672"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F43776-6B6A-3F47-B2D9-EAB42097B9D8}" type="datetimeFigureOut">
              <a:rPr lang="en-US" smtClean="0"/>
              <a:t>6/25/16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747F28-C249-A949-95CC-B4C7F0F97252}" type="slidenum">
              <a:rPr lang="en-US" smtClean="0"/>
              <a:t>‹#›</a:t>
            </a:fld>
            <a:endParaRPr lang="en-US"/>
          </a:p>
        </p:txBody>
      </p:sp>
    </p:spTree>
    <p:extLst>
      <p:ext uri="{BB962C8B-B14F-4D97-AF65-F5344CB8AC3E}">
        <p14:creationId xmlns:p14="http://schemas.microsoft.com/office/powerpoint/2010/main" val="1023457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DABC8B-F5AB-4DFD-9117-EF4AA8C11B77}" type="datetimeFigureOut">
              <a:rPr kumimoji="1" lang="ja-JP" altLang="en-US" smtClean="0"/>
              <a:t>2016/6/25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15703C-919F-4F64-82F1-0659792AF8F3}" type="slidenum">
              <a:rPr kumimoji="1" lang="ja-JP" altLang="en-US" smtClean="0"/>
              <a:t>‹#›</a:t>
            </a:fld>
            <a:endParaRPr kumimoji="1" lang="ja-JP" altLang="en-US"/>
          </a:p>
        </p:txBody>
      </p:sp>
    </p:spTree>
    <p:extLst>
      <p:ext uri="{BB962C8B-B14F-4D97-AF65-F5344CB8AC3E}">
        <p14:creationId xmlns:p14="http://schemas.microsoft.com/office/powerpoint/2010/main" val="3188994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E15703C-919F-4F64-82F1-0659792AF8F3}" type="slidenum">
              <a:rPr kumimoji="1" lang="ja-JP" altLang="en-US" smtClean="0"/>
              <a:t>1</a:t>
            </a:fld>
            <a:endParaRPr kumimoji="1" lang="ja-JP" altLang="en-US"/>
          </a:p>
        </p:txBody>
      </p:sp>
    </p:spTree>
    <p:extLst>
      <p:ext uri="{BB962C8B-B14F-4D97-AF65-F5344CB8AC3E}">
        <p14:creationId xmlns:p14="http://schemas.microsoft.com/office/powerpoint/2010/main" val="178759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smtClean="0"/>
              <a:t>まず半教師付き学習について</a:t>
            </a:r>
            <a:endParaRPr kumimoji="1" lang="ja-JP" altLang="en-US" dirty="0"/>
          </a:p>
        </p:txBody>
      </p:sp>
      <p:sp>
        <p:nvSpPr>
          <p:cNvPr id="4" name="Slide Number Placeholder 3"/>
          <p:cNvSpPr>
            <a:spLocks noGrp="1"/>
          </p:cNvSpPr>
          <p:nvPr>
            <p:ph type="sldNum" sz="quarter" idx="10"/>
          </p:nvPr>
        </p:nvSpPr>
        <p:spPr/>
        <p:txBody>
          <a:bodyPr/>
          <a:lstStyle/>
          <a:p>
            <a:fld id="{DE15703C-919F-4F64-82F1-0659792AF8F3}" type="slidenum">
              <a:rPr kumimoji="1" lang="ja-JP" altLang="en-US" smtClean="0"/>
              <a:t>2</a:t>
            </a:fld>
            <a:endParaRPr kumimoji="1" lang="ja-JP" altLang="en-US"/>
          </a:p>
        </p:txBody>
      </p:sp>
    </p:spTree>
    <p:extLst>
      <p:ext uri="{BB962C8B-B14F-4D97-AF65-F5344CB8AC3E}">
        <p14:creationId xmlns:p14="http://schemas.microsoft.com/office/powerpoint/2010/main" val="152845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CNN</a:t>
            </a:r>
            <a:r>
              <a:rPr kumimoji="1" lang="ja-JP" altLang="en-US" dirty="0" smtClean="0"/>
              <a:t>の問題として、</a:t>
            </a:r>
            <a:endParaRPr kumimoji="1" lang="en-US" altLang="ja-JP" dirty="0" smtClean="0"/>
          </a:p>
          <a:p>
            <a:r>
              <a:rPr kumimoji="1" lang="en-US" altLang="ja-JP" dirty="0" err="1" smtClean="0"/>
              <a:t>Imagenet</a:t>
            </a:r>
            <a:r>
              <a:rPr kumimoji="1" lang="ja-JP" altLang="en-US" dirty="0" smtClean="0"/>
              <a:t>でテストデータに対して適切な予測ができるようなモデルだとしても</a:t>
            </a:r>
          </a:p>
          <a:p>
            <a:endParaRPr kumimoji="1" lang="ja-JP" altLang="en-US" dirty="0" smtClean="0"/>
          </a:p>
          <a:p>
            <a:r>
              <a:rPr kumimoji="1" lang="ja-JP" altLang="en-US" dirty="0" smtClean="0"/>
              <a:t>このようにうまく設計されたノイズを加えると、人間の目には一緒のように見えても高い識別率を持って間違えてしまうといったことがあります。</a:t>
            </a:r>
          </a:p>
          <a:p>
            <a:r>
              <a:rPr kumimoji="1" lang="en-US" altLang="ja-JP" dirty="0" smtClean="0"/>
              <a:t>Gibbon</a:t>
            </a:r>
            <a:r>
              <a:rPr kumimoji="1" lang="en-US" altLang="ja-JP" baseline="0" dirty="0" smtClean="0"/>
              <a:t> -&gt; </a:t>
            </a:r>
            <a:r>
              <a:rPr kumimoji="1" lang="ja-JP" altLang="en-US" baseline="0" dirty="0" smtClean="0"/>
              <a:t>テナガザル</a:t>
            </a:r>
          </a:p>
          <a:p>
            <a:endParaRPr kumimoji="1" lang="ja-JP" altLang="en-US" baseline="0" dirty="0" smtClean="0"/>
          </a:p>
          <a:p>
            <a:r>
              <a:rPr kumimoji="1" lang="ja-JP" altLang="en-US" smtClean="0"/>
              <a:t>この問題</a:t>
            </a:r>
            <a:endParaRPr kumimoji="1" lang="ja-JP" altLang="en-US" dirty="0" smtClean="0"/>
          </a:p>
        </p:txBody>
      </p:sp>
      <p:sp>
        <p:nvSpPr>
          <p:cNvPr id="4" name="Slide Number Placeholder 3"/>
          <p:cNvSpPr>
            <a:spLocks noGrp="1"/>
          </p:cNvSpPr>
          <p:nvPr>
            <p:ph type="sldNum" sz="quarter" idx="10"/>
          </p:nvPr>
        </p:nvSpPr>
        <p:spPr/>
        <p:txBody>
          <a:bodyPr/>
          <a:lstStyle/>
          <a:p>
            <a:fld id="{DE15703C-919F-4F64-82F1-0659792AF8F3}" type="slidenum">
              <a:rPr kumimoji="1" lang="ja-JP" altLang="en-US" smtClean="0"/>
              <a:t>3</a:t>
            </a:fld>
            <a:endParaRPr kumimoji="1" lang="ja-JP" altLang="en-US"/>
          </a:p>
        </p:txBody>
      </p:sp>
    </p:spTree>
    <p:extLst>
      <p:ext uri="{BB962C8B-B14F-4D97-AF65-F5344CB8AC3E}">
        <p14:creationId xmlns:p14="http://schemas.microsoft.com/office/powerpoint/2010/main" val="380845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DE15703C-919F-4F64-82F1-0659792AF8F3}" type="slidenum">
              <a:rPr kumimoji="1" lang="ja-JP" altLang="en-US" smtClean="0"/>
              <a:t>4</a:t>
            </a:fld>
            <a:endParaRPr kumimoji="1" lang="ja-JP" altLang="en-US"/>
          </a:p>
        </p:txBody>
      </p:sp>
    </p:spTree>
    <p:extLst>
      <p:ext uri="{BB962C8B-B14F-4D97-AF65-F5344CB8AC3E}">
        <p14:creationId xmlns:p14="http://schemas.microsoft.com/office/powerpoint/2010/main" val="442982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DE15703C-919F-4F64-82F1-0659792AF8F3}" type="slidenum">
              <a:rPr kumimoji="1" lang="ja-JP" altLang="en-US" smtClean="0"/>
              <a:t>6</a:t>
            </a:fld>
            <a:endParaRPr kumimoji="1" lang="ja-JP" altLang="en-US"/>
          </a:p>
        </p:txBody>
      </p:sp>
    </p:spTree>
    <p:extLst>
      <p:ext uri="{BB962C8B-B14F-4D97-AF65-F5344CB8AC3E}">
        <p14:creationId xmlns:p14="http://schemas.microsoft.com/office/powerpoint/2010/main" val="1827092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15703C-919F-4F64-82F1-0659792AF8F3}" type="slidenum">
              <a:rPr kumimoji="1" lang="ja-JP" altLang="en-US" smtClean="0"/>
              <a:t>8</a:t>
            </a:fld>
            <a:endParaRPr kumimoji="1" lang="ja-JP" altLang="en-US"/>
          </a:p>
        </p:txBody>
      </p:sp>
    </p:spTree>
    <p:extLst>
      <p:ext uri="{BB962C8B-B14F-4D97-AF65-F5344CB8AC3E}">
        <p14:creationId xmlns:p14="http://schemas.microsoft.com/office/powerpoint/2010/main" val="895610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DE15703C-919F-4F64-82F1-0659792AF8F3}" type="slidenum">
              <a:rPr kumimoji="1" lang="ja-JP" altLang="en-US" smtClean="0"/>
              <a:t>9</a:t>
            </a:fld>
            <a:endParaRPr kumimoji="1" lang="ja-JP" altLang="en-US"/>
          </a:p>
        </p:txBody>
      </p:sp>
    </p:spTree>
    <p:extLst>
      <p:ext uri="{BB962C8B-B14F-4D97-AF65-F5344CB8AC3E}">
        <p14:creationId xmlns:p14="http://schemas.microsoft.com/office/powerpoint/2010/main" val="91004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10"/>
          </p:nvPr>
        </p:nvSpPr>
        <p:spPr/>
        <p:txBody>
          <a:bodyPr/>
          <a:lstStyle/>
          <a:p>
            <a:fld id="{DE15703C-919F-4F64-82F1-0659792AF8F3}" type="slidenum">
              <a:rPr kumimoji="1" lang="ja-JP" altLang="en-US" smtClean="0"/>
              <a:t>11</a:t>
            </a:fld>
            <a:endParaRPr kumimoji="1" lang="ja-JP" altLang="en-US"/>
          </a:p>
        </p:txBody>
      </p:sp>
    </p:spTree>
    <p:extLst>
      <p:ext uri="{BB962C8B-B14F-4D97-AF65-F5344CB8AC3E}">
        <p14:creationId xmlns:p14="http://schemas.microsoft.com/office/powerpoint/2010/main" val="973161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050" name="Rectangle 2"/>
          <p:cNvSpPr>
            <a:spLocks noGrp="1" noChangeArrowheads="1"/>
          </p:cNvSpPr>
          <p:nvPr>
            <p:ph type="ctrTitle" hasCustomPrompt="1"/>
          </p:nvPr>
        </p:nvSpPr>
        <p:spPr>
          <a:xfrm>
            <a:off x="685800" y="2276872"/>
            <a:ext cx="7772400" cy="1371600"/>
          </a:xfrm>
        </p:spPr>
        <p:txBody>
          <a:bodyPr/>
          <a:lstStyle>
            <a:lvl1pPr>
              <a:defRPr sz="3600">
                <a:latin typeface="Times New Roman"/>
                <a:cs typeface="Times New Roman"/>
              </a:defRPr>
            </a:lvl1pPr>
          </a:lstStyle>
          <a:p>
            <a:r>
              <a:rPr lang="en-US" altLang="ja-JP" dirty="0" smtClean="0"/>
              <a:t>Title</a:t>
            </a:r>
            <a:endParaRPr lang="ja-JP" altLang="en-US" dirty="0"/>
          </a:p>
        </p:txBody>
      </p:sp>
      <p:sp>
        <p:nvSpPr>
          <p:cNvPr id="2051" name="Rectangle 3"/>
          <p:cNvSpPr>
            <a:spLocks noGrp="1" noChangeArrowheads="1"/>
          </p:cNvSpPr>
          <p:nvPr>
            <p:ph type="subTitle" idx="1" hasCustomPrompt="1"/>
          </p:nvPr>
        </p:nvSpPr>
        <p:spPr>
          <a:xfrm>
            <a:off x="1447800" y="3864372"/>
            <a:ext cx="7010400" cy="1600200"/>
          </a:xfrm>
        </p:spPr>
        <p:txBody>
          <a:bodyPr/>
          <a:lstStyle>
            <a:lvl1pPr marL="0" indent="0">
              <a:buFont typeface="Wingdings" pitchFamily="2" charset="2"/>
              <a:buNone/>
              <a:defRPr sz="2800">
                <a:solidFill>
                  <a:srgbClr val="000000"/>
                </a:solidFill>
                <a:latin typeface="Times New Roman"/>
                <a:cs typeface="Times New Roman"/>
              </a:defRPr>
            </a:lvl1pPr>
          </a:lstStyle>
          <a:p>
            <a:r>
              <a:rPr lang="en-US" altLang="ja-JP" dirty="0" smtClean="0"/>
              <a:t>Sub title</a:t>
            </a:r>
            <a:endParaRPr lang="ja-JP" altLang="en-US" dirty="0"/>
          </a:p>
        </p:txBody>
      </p:sp>
      <p:sp>
        <p:nvSpPr>
          <p:cNvPr id="9" name="Rectangle 5"/>
          <p:cNvSpPr>
            <a:spLocks noGrp="1" noChangeArrowheads="1"/>
          </p:cNvSpPr>
          <p:nvPr>
            <p:ph type="ftr" sz="quarter" idx="11"/>
          </p:nvPr>
        </p:nvSpPr>
        <p:spPr>
          <a:xfrm>
            <a:off x="3124200" y="6248400"/>
            <a:ext cx="2895600" cy="457200"/>
          </a:xfrm>
        </p:spPr>
        <p:txBody>
          <a:bodyPr/>
          <a:lstStyle>
            <a:lvl1pPr>
              <a:defRPr/>
            </a:lvl1pPr>
          </a:lstStyle>
          <a:p>
            <a:endParaRPr kumimoji="1" lang="ja-JP" altLang="en-US"/>
          </a:p>
        </p:txBody>
      </p:sp>
      <p:sp>
        <p:nvSpPr>
          <p:cNvPr id="10" name="Rectangle 6"/>
          <p:cNvSpPr>
            <a:spLocks noGrp="1" noChangeArrowheads="1"/>
          </p:cNvSpPr>
          <p:nvPr>
            <p:ph type="sldNum" sz="quarter" idx="12"/>
          </p:nvPr>
        </p:nvSpPr>
        <p:spPr>
          <a:xfrm>
            <a:off x="6553200" y="6248400"/>
            <a:ext cx="1905000" cy="457200"/>
          </a:xfrm>
        </p:spPr>
        <p:txBody>
          <a:bodyPr/>
          <a:lstStyle>
            <a:lvl1pPr>
              <a:defRPr/>
            </a:lvl1pPr>
          </a:lstStyle>
          <a:p>
            <a:fld id="{2068748E-9BE1-4F2A-B0BF-87023DEE17E2}" type="slidenum">
              <a:rPr kumimoji="1" lang="ja-JP" altLang="en-US" smtClean="0"/>
              <a:pPr/>
              <a:t>‹#›</a:t>
            </a:fld>
            <a:endParaRPr kumimoji="1" lang="ja-JP" altLang="en-US"/>
          </a:p>
        </p:txBody>
      </p:sp>
      <p:cxnSp>
        <p:nvCxnSpPr>
          <p:cNvPr id="3" name="Straight Connector 2"/>
          <p:cNvCxnSpPr/>
          <p:nvPr/>
        </p:nvCxnSpPr>
        <p:spPr>
          <a:xfrm>
            <a:off x="467544" y="3717032"/>
            <a:ext cx="8208912" cy="0"/>
          </a:xfrm>
          <a:prstGeom prst="line">
            <a:avLst/>
          </a:prstGeom>
          <a:ln w="28575"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7044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sz="4000">
                <a:latin typeface="Times New Roman"/>
                <a:cs typeface="Times New Roman"/>
              </a:defRPr>
            </a:lvl1pPr>
          </a:lstStyle>
          <a:p>
            <a:r>
              <a:rPr lang="en-US" altLang="ja-JP" dirty="0" smtClean="0"/>
              <a:t>Slide Title</a:t>
            </a:r>
            <a:endParaRPr lang="ja-JP" altLang="en-US" dirty="0"/>
          </a:p>
        </p:txBody>
      </p:sp>
      <p:sp>
        <p:nvSpPr>
          <p:cNvPr id="3" name="コンテンツ プレースホルダ 2"/>
          <p:cNvSpPr>
            <a:spLocks noGrp="1"/>
          </p:cNvSpPr>
          <p:nvPr>
            <p:ph idx="1" hasCustomPrompt="1"/>
          </p:nvPr>
        </p:nvSpPr>
        <p:spPr/>
        <p:txBody>
          <a:bodyPr/>
          <a:lstStyle>
            <a:lvl1pPr marL="342900" indent="-342900">
              <a:buFont typeface="Arial" charset="0"/>
              <a:buChar char="•"/>
              <a:defRPr sz="2000" baseline="0">
                <a:latin typeface="Meiryo" charset="-128"/>
                <a:ea typeface="Meiryo" charset="-128"/>
                <a:cs typeface="Meiryo" charset="-128"/>
              </a:defRPr>
            </a:lvl1pPr>
            <a:lvl2pPr marL="814387" indent="-342900">
              <a:buSzPct val="50000"/>
              <a:buFont typeface="Wingdings" charset="2"/>
              <a:buChar char="n"/>
              <a:defRPr sz="1800" baseline="0">
                <a:latin typeface="Meiryo" charset="-128"/>
                <a:ea typeface="Meiryo" charset="-128"/>
                <a:cs typeface="Meiryo" charset="-128"/>
              </a:defRPr>
            </a:lvl2pPr>
            <a:lvl3pPr marL="1304925" indent="-395288">
              <a:buFont typeface="Arial" charset="0"/>
              <a:buChar char="•"/>
              <a:defRPr sz="1600" baseline="0">
                <a:latin typeface="Meiryo" charset="-128"/>
                <a:ea typeface="Meiryo" charset="-128"/>
                <a:cs typeface="Meiryo" charset="-128"/>
              </a:defRPr>
            </a:lvl3pPr>
            <a:lvl4pPr>
              <a:defRPr sz="2000"/>
            </a:lvl4pPr>
            <a:lvl5pPr>
              <a:defRPr sz="2000"/>
            </a:lvl5pPr>
          </a:lstStyle>
          <a:p>
            <a:pPr lvl="0"/>
            <a:r>
              <a:rPr lang="en-US" altLang="ja-JP" dirty="0" smtClean="0"/>
              <a:t>Level 1</a:t>
            </a:r>
            <a:endParaRPr lang="ja-JP" altLang="en-US" dirty="0" smtClean="0"/>
          </a:p>
          <a:p>
            <a:pPr lvl="1"/>
            <a:r>
              <a:rPr lang="en-US" altLang="ja-JP" dirty="0" smtClean="0"/>
              <a:t>Level 2</a:t>
            </a:r>
            <a:endParaRPr lang="ja-JP" altLang="en-US" dirty="0" smtClean="0"/>
          </a:p>
          <a:p>
            <a:pPr lvl="2"/>
            <a:r>
              <a:rPr lang="en-US" altLang="ja-JP" dirty="0" smtClean="0"/>
              <a:t>Level 3</a:t>
            </a:r>
            <a:endParaRPr lang="ja-JP" altLang="en-US" dirty="0" smtClean="0"/>
          </a:p>
        </p:txBody>
      </p:sp>
      <p:sp>
        <p:nvSpPr>
          <p:cNvPr id="5" name="Rectangle 6"/>
          <p:cNvSpPr>
            <a:spLocks noGrp="1" noChangeArrowheads="1"/>
          </p:cNvSpPr>
          <p:nvPr>
            <p:ph type="ftr" sz="quarter" idx="11"/>
          </p:nvPr>
        </p:nvSpPr>
        <p:spPr/>
        <p:txBody>
          <a:bodyPr/>
          <a:lstStyle>
            <a:lvl1pPr>
              <a:defRPr/>
            </a:lvl1pPr>
          </a:lstStyle>
          <a:p>
            <a:endParaRPr kumimoji="1" lang="ja-JP" altLang="en-US" dirty="0"/>
          </a:p>
        </p:txBody>
      </p:sp>
      <p:sp>
        <p:nvSpPr>
          <p:cNvPr id="6" name="Rectangle 7"/>
          <p:cNvSpPr>
            <a:spLocks noGrp="1" noChangeArrowheads="1"/>
          </p:cNvSpPr>
          <p:nvPr>
            <p:ph type="sldNum" sz="quarter" idx="12"/>
          </p:nvPr>
        </p:nvSpPr>
        <p:spPr/>
        <p:txBody>
          <a:bodyPr/>
          <a:lstStyle>
            <a:lvl1pPr>
              <a:defRPr sz="1800">
                <a:latin typeface="Courier New" pitchFamily="49" charset="0"/>
                <a:cs typeface="Courier New" pitchFamily="49" charset="0"/>
              </a:defRPr>
            </a:lvl1pPr>
          </a:lstStyle>
          <a:p>
            <a:fld id="{2068748E-9BE1-4F2A-B0BF-87023DEE17E2}" type="slidenum">
              <a:rPr kumimoji="1" lang="ja-JP" altLang="en-US" smtClean="0"/>
              <a:pPr/>
              <a:t>‹#›</a:t>
            </a:fld>
            <a:endParaRPr kumimoji="1" lang="ja-JP" altLang="en-US"/>
          </a:p>
        </p:txBody>
      </p:sp>
      <p:cxnSp>
        <p:nvCxnSpPr>
          <p:cNvPr id="8" name="Straight Connector 7"/>
          <p:cNvCxnSpPr/>
          <p:nvPr/>
        </p:nvCxnSpPr>
        <p:spPr>
          <a:xfrm>
            <a:off x="539552" y="1196752"/>
            <a:ext cx="8064896" cy="0"/>
          </a:xfrm>
          <a:prstGeom prst="line">
            <a:avLst/>
          </a:prstGeom>
          <a:ln w="28575" cmpd="sng">
            <a:solidFill>
              <a:schemeClr val="accent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39896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pic>
        <p:nvPicPr>
          <p:cNvPr id="5" name="図 13" descr="TheUniversityOfTokyo-logomark_e.gif"/>
          <p:cNvPicPr>
            <a:picLocks noChangeAspect="1"/>
          </p:cNvPicPr>
          <p:nvPr/>
        </p:nvPicPr>
        <p:blipFill>
          <a:blip r:embed="rId2" cstate="print"/>
          <a:srcRect/>
          <a:stretch>
            <a:fillRect/>
          </a:stretch>
        </p:blipFill>
        <p:spPr bwMode="auto">
          <a:xfrm>
            <a:off x="150813" y="130175"/>
            <a:ext cx="2622550" cy="396875"/>
          </a:xfrm>
          <a:prstGeom prst="rect">
            <a:avLst/>
          </a:prstGeom>
          <a:noFill/>
          <a:ln w="9525">
            <a:noFill/>
            <a:miter lim="800000"/>
            <a:headEnd/>
            <a:tailEnd/>
          </a:ln>
        </p:spPr>
      </p:pic>
      <p:pic>
        <p:nvPicPr>
          <p:cNvPr id="6" name="図 10" descr="TheUniversityOfTokyo-logomark_e.gif"/>
          <p:cNvPicPr>
            <a:picLocks noChangeAspect="1"/>
          </p:cNvPicPr>
          <p:nvPr/>
        </p:nvPicPr>
        <p:blipFill>
          <a:blip r:embed="rId2" cstate="print"/>
          <a:srcRect/>
          <a:stretch>
            <a:fillRect/>
          </a:stretch>
        </p:blipFill>
        <p:spPr bwMode="auto">
          <a:xfrm>
            <a:off x="150813" y="130175"/>
            <a:ext cx="2622550" cy="396875"/>
          </a:xfrm>
          <a:prstGeom prst="rect">
            <a:avLst/>
          </a:prstGeom>
          <a:noFill/>
          <a:ln w="9525">
            <a:noFill/>
            <a:miter lim="800000"/>
            <a:headEnd/>
            <a:tailEnd/>
          </a:ln>
        </p:spPr>
      </p:pic>
      <p:sp>
        <p:nvSpPr>
          <p:cNvPr id="2050" name="Rectangle 2"/>
          <p:cNvSpPr>
            <a:spLocks noGrp="1" noChangeArrowheads="1"/>
          </p:cNvSpPr>
          <p:nvPr>
            <p:ph type="ctrTitle" hasCustomPrompt="1"/>
          </p:nvPr>
        </p:nvSpPr>
        <p:spPr>
          <a:xfrm>
            <a:off x="685800" y="2276872"/>
            <a:ext cx="7772400" cy="1371600"/>
          </a:xfrm>
        </p:spPr>
        <p:txBody>
          <a:bodyPr/>
          <a:lstStyle>
            <a:lvl1pPr>
              <a:defRPr sz="3600">
                <a:latin typeface="Times New Roman"/>
                <a:cs typeface="Times New Roman"/>
              </a:defRPr>
            </a:lvl1pPr>
          </a:lstStyle>
          <a:p>
            <a:r>
              <a:rPr lang="en-US" altLang="ja-JP" dirty="0" smtClean="0"/>
              <a:t>Title</a:t>
            </a:r>
            <a:endParaRPr lang="ja-JP" altLang="en-US" dirty="0"/>
          </a:p>
        </p:txBody>
      </p:sp>
      <p:sp>
        <p:nvSpPr>
          <p:cNvPr id="2051" name="Rectangle 3"/>
          <p:cNvSpPr>
            <a:spLocks noGrp="1" noChangeArrowheads="1"/>
          </p:cNvSpPr>
          <p:nvPr>
            <p:ph type="subTitle" idx="1" hasCustomPrompt="1"/>
          </p:nvPr>
        </p:nvSpPr>
        <p:spPr>
          <a:xfrm>
            <a:off x="1447800" y="3864372"/>
            <a:ext cx="7010400" cy="1600200"/>
          </a:xfrm>
        </p:spPr>
        <p:txBody>
          <a:bodyPr/>
          <a:lstStyle>
            <a:lvl1pPr marL="0" indent="0">
              <a:buFont typeface="Wingdings" pitchFamily="2" charset="2"/>
              <a:buNone/>
              <a:defRPr sz="2800">
                <a:solidFill>
                  <a:srgbClr val="000000"/>
                </a:solidFill>
                <a:latin typeface="Times New Roman"/>
                <a:cs typeface="Times New Roman"/>
              </a:defRPr>
            </a:lvl1pPr>
          </a:lstStyle>
          <a:p>
            <a:r>
              <a:rPr lang="en-US" altLang="ja-JP" dirty="0" smtClean="0"/>
              <a:t>Sub title</a:t>
            </a:r>
            <a:endParaRPr lang="ja-JP" altLang="en-US" dirty="0"/>
          </a:p>
        </p:txBody>
      </p:sp>
      <p:sp>
        <p:nvSpPr>
          <p:cNvPr id="9" name="Rectangle 5"/>
          <p:cNvSpPr>
            <a:spLocks noGrp="1" noChangeArrowheads="1"/>
          </p:cNvSpPr>
          <p:nvPr>
            <p:ph type="ftr" sz="quarter" idx="11"/>
          </p:nvPr>
        </p:nvSpPr>
        <p:spPr>
          <a:xfrm>
            <a:off x="3124200" y="6248400"/>
            <a:ext cx="2895600" cy="457200"/>
          </a:xfrm>
        </p:spPr>
        <p:txBody>
          <a:bodyPr/>
          <a:lstStyle>
            <a:lvl1pPr>
              <a:defRPr/>
            </a:lvl1pPr>
          </a:lstStyle>
          <a:p>
            <a:endParaRPr kumimoji="1" lang="ja-JP" altLang="en-US"/>
          </a:p>
        </p:txBody>
      </p:sp>
      <p:sp>
        <p:nvSpPr>
          <p:cNvPr id="10" name="Rectangle 6"/>
          <p:cNvSpPr>
            <a:spLocks noGrp="1" noChangeArrowheads="1"/>
          </p:cNvSpPr>
          <p:nvPr>
            <p:ph type="sldNum" sz="quarter" idx="12"/>
          </p:nvPr>
        </p:nvSpPr>
        <p:spPr>
          <a:xfrm>
            <a:off x="6553200" y="6248400"/>
            <a:ext cx="1905000" cy="457200"/>
          </a:xfrm>
        </p:spPr>
        <p:txBody>
          <a:bodyPr/>
          <a:lstStyle>
            <a:lvl1pPr>
              <a:defRPr/>
            </a:lvl1pPr>
          </a:lstStyle>
          <a:p>
            <a:fld id="{2068748E-9BE1-4F2A-B0BF-87023DEE17E2}" type="slidenum">
              <a:rPr kumimoji="1" lang="ja-JP" altLang="en-US" smtClean="0"/>
              <a:pPr/>
              <a:t>‹#›</a:t>
            </a:fld>
            <a:endParaRPr kumimoji="1" lang="ja-JP" altLang="en-US"/>
          </a:p>
        </p:txBody>
      </p:sp>
      <p:cxnSp>
        <p:nvCxnSpPr>
          <p:cNvPr id="3" name="Straight Connector 2"/>
          <p:cNvCxnSpPr/>
          <p:nvPr/>
        </p:nvCxnSpPr>
        <p:spPr>
          <a:xfrm>
            <a:off x="467544" y="3717032"/>
            <a:ext cx="8208912" cy="0"/>
          </a:xfrm>
          <a:prstGeom prst="line">
            <a:avLst/>
          </a:prstGeom>
          <a:ln w="28575" cmpd="sng">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21" name="Picture 20" descr="mil_logo_final.pdf"/>
          <p:cNvPicPr>
            <a:picLocks noChangeAspect="1"/>
          </p:cNvPicPr>
          <p:nvPr/>
        </p:nvPicPr>
        <p:blipFill rotWithShape="1">
          <a:blip r:embed="rId3">
            <a:extLst>
              <a:ext uri="{28A0092B-C50C-407E-A947-70E740481C1C}">
                <a14:useLocalDpi xmlns:a14="http://schemas.microsoft.com/office/drawing/2010/main" val="0"/>
              </a:ext>
            </a:extLst>
          </a:blip>
          <a:srcRect l="9125" t="6107" r="57273" b="70219"/>
          <a:stretch/>
        </p:blipFill>
        <p:spPr>
          <a:xfrm>
            <a:off x="465019" y="5373216"/>
            <a:ext cx="866621" cy="864095"/>
          </a:xfrm>
          <a:prstGeom prst="ellipse">
            <a:avLst/>
          </a:prstGeom>
        </p:spPr>
      </p:pic>
      <p:sp>
        <p:nvSpPr>
          <p:cNvPr id="22" name="サブタイトル 2"/>
          <p:cNvSpPr txBox="1">
            <a:spLocks/>
          </p:cNvSpPr>
          <p:nvPr/>
        </p:nvSpPr>
        <p:spPr bwMode="auto">
          <a:xfrm>
            <a:off x="5220072" y="5763426"/>
            <a:ext cx="3528392" cy="4738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5000"/>
              </a:spcBef>
              <a:spcAft>
                <a:spcPct val="0"/>
              </a:spcAft>
              <a:buClr>
                <a:srgbClr val="FF8800"/>
              </a:buClr>
              <a:buFont typeface="Wingdings" pitchFamily="2" charset="2"/>
              <a:buNone/>
              <a:defRPr kumimoji="1" sz="2800" baseline="0">
                <a:solidFill>
                  <a:srgbClr val="000000"/>
                </a:solidFill>
                <a:latin typeface="Times New Roman"/>
                <a:ea typeface="+mn-ea"/>
                <a:cs typeface="Times New Roman"/>
              </a:defRPr>
            </a:lvl1pPr>
            <a:lvl2pPr marL="908050" indent="-436563" algn="l" rtl="0" eaLnBrk="1" fontAlgn="base" hangingPunct="1">
              <a:spcBef>
                <a:spcPct val="25000"/>
              </a:spcBef>
              <a:spcAft>
                <a:spcPct val="0"/>
              </a:spcAft>
              <a:buClr>
                <a:srgbClr val="FF8800"/>
              </a:buClr>
              <a:buFont typeface="Wingdings" charset="2"/>
              <a:buChar char="ü"/>
              <a:defRPr kumimoji="1" sz="2000" baseline="0">
                <a:solidFill>
                  <a:schemeClr val="tx1"/>
                </a:solidFill>
                <a:latin typeface="Times New Roman"/>
                <a:ea typeface="+mn-ea"/>
                <a:cs typeface="Times New Roman"/>
              </a:defRPr>
            </a:lvl2pPr>
            <a:lvl3pPr marL="1304925" indent="-395288" algn="l" rtl="0" eaLnBrk="1" fontAlgn="base" hangingPunct="1">
              <a:spcBef>
                <a:spcPct val="20000"/>
              </a:spcBef>
              <a:spcAft>
                <a:spcPct val="0"/>
              </a:spcAft>
              <a:buClr>
                <a:srgbClr val="FF8800"/>
              </a:buClr>
              <a:buFont typeface="Wingdings" charset="2"/>
              <a:buChar char="ü"/>
              <a:defRPr kumimoji="1" sz="1800" baseline="0">
                <a:solidFill>
                  <a:schemeClr val="tx1"/>
                </a:solidFill>
                <a:latin typeface="Times New Roman"/>
                <a:ea typeface="+mn-ea"/>
                <a:cs typeface="Times New Roman"/>
              </a:defRPr>
            </a:lvl3pPr>
            <a:lvl4pPr marL="1693863" indent="-387350" algn="l" rtl="0" eaLnBrk="1" fontAlgn="base" hangingPunct="1">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9pPr>
          </a:lstStyle>
          <a:p>
            <a:pPr algn="r"/>
            <a:r>
              <a:rPr lang="en-US" altLang="ja-JP" sz="2400" b="1" dirty="0" smtClean="0"/>
              <a:t>Prof. Tatsuya Harada</a:t>
            </a:r>
          </a:p>
        </p:txBody>
      </p:sp>
    </p:spTree>
    <p:extLst>
      <p:ext uri="{BB962C8B-B14F-4D97-AF65-F5344CB8AC3E}">
        <p14:creationId xmlns:p14="http://schemas.microsoft.com/office/powerpoint/2010/main" val="323218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sz="4000">
                <a:latin typeface="Times New Roman"/>
                <a:cs typeface="Times New Roman"/>
              </a:defRPr>
            </a:lvl1pPr>
          </a:lstStyle>
          <a:p>
            <a:r>
              <a:rPr lang="en-US" altLang="ja-JP" dirty="0" smtClean="0"/>
              <a:t>Slide Title</a:t>
            </a:r>
            <a:endParaRPr lang="ja-JP" altLang="en-US" dirty="0"/>
          </a:p>
        </p:txBody>
      </p:sp>
      <p:sp>
        <p:nvSpPr>
          <p:cNvPr id="3" name="コンテンツ プレースホルダ 2"/>
          <p:cNvSpPr>
            <a:spLocks noGrp="1"/>
          </p:cNvSpPr>
          <p:nvPr>
            <p:ph idx="1" hasCustomPrompt="1"/>
          </p:nvPr>
        </p:nvSpPr>
        <p:spPr/>
        <p:txBody>
          <a:bodyPr/>
          <a:lstStyle>
            <a:lvl1pPr marL="469900" indent="-469900">
              <a:buFont typeface="Wingdings" charset="2"/>
              <a:buChar char="q"/>
              <a:defRPr sz="2400" baseline="0">
                <a:latin typeface="Meiryo" charset="-128"/>
                <a:ea typeface="Meiryo" charset="-128"/>
                <a:cs typeface="Meiryo" charset="-128"/>
              </a:defRPr>
            </a:lvl1pPr>
            <a:lvl2pPr>
              <a:defRPr sz="2000" baseline="0">
                <a:latin typeface="Meiryo" charset="-128"/>
                <a:ea typeface="Meiryo" charset="-128"/>
                <a:cs typeface="Meiryo" charset="-128"/>
              </a:defRPr>
            </a:lvl2pPr>
            <a:lvl3pPr marL="1304925" indent="-395288">
              <a:buFont typeface="Arial" charset="0"/>
              <a:buChar char="•"/>
              <a:defRPr sz="1800" baseline="0">
                <a:latin typeface="Meiryo" charset="-128"/>
                <a:ea typeface="Meiryo" charset="-128"/>
                <a:cs typeface="Meiryo" charset="-128"/>
              </a:defRPr>
            </a:lvl3pPr>
            <a:lvl4pPr>
              <a:defRPr sz="2000"/>
            </a:lvl4pPr>
            <a:lvl5pPr>
              <a:defRPr sz="2000"/>
            </a:lvl5pPr>
          </a:lstStyle>
          <a:p>
            <a:pPr lvl="0"/>
            <a:r>
              <a:rPr lang="en-US" altLang="ja-JP" dirty="0" smtClean="0"/>
              <a:t>Level 1</a:t>
            </a:r>
            <a:endParaRPr lang="ja-JP" altLang="en-US" dirty="0" smtClean="0"/>
          </a:p>
          <a:p>
            <a:pPr lvl="1"/>
            <a:r>
              <a:rPr lang="en-US" altLang="ja-JP" dirty="0" smtClean="0"/>
              <a:t>Level 2</a:t>
            </a:r>
            <a:endParaRPr lang="ja-JP" altLang="en-US" dirty="0" smtClean="0"/>
          </a:p>
          <a:p>
            <a:pPr lvl="2"/>
            <a:r>
              <a:rPr lang="en-US" altLang="ja-JP" dirty="0" smtClean="0"/>
              <a:t>Level 3</a:t>
            </a:r>
            <a:endParaRPr lang="ja-JP" altLang="en-US" dirty="0" smtClean="0"/>
          </a:p>
        </p:txBody>
      </p:sp>
      <p:sp>
        <p:nvSpPr>
          <p:cNvPr id="5" name="Rectangle 6"/>
          <p:cNvSpPr>
            <a:spLocks noGrp="1" noChangeArrowheads="1"/>
          </p:cNvSpPr>
          <p:nvPr>
            <p:ph type="ftr" sz="quarter" idx="11"/>
          </p:nvPr>
        </p:nvSpPr>
        <p:spPr/>
        <p:txBody>
          <a:bodyPr/>
          <a:lstStyle>
            <a:lvl1pPr>
              <a:defRPr/>
            </a:lvl1pPr>
          </a:lstStyle>
          <a:p>
            <a:endParaRPr kumimoji="1" lang="ja-JP" altLang="en-US"/>
          </a:p>
        </p:txBody>
      </p:sp>
      <p:sp>
        <p:nvSpPr>
          <p:cNvPr id="6" name="Rectangle 7"/>
          <p:cNvSpPr>
            <a:spLocks noGrp="1" noChangeArrowheads="1"/>
          </p:cNvSpPr>
          <p:nvPr>
            <p:ph type="sldNum" sz="quarter" idx="12"/>
          </p:nvPr>
        </p:nvSpPr>
        <p:spPr/>
        <p:txBody>
          <a:bodyPr/>
          <a:lstStyle>
            <a:lvl1pPr>
              <a:defRPr sz="1800">
                <a:latin typeface="Courier New" pitchFamily="49" charset="0"/>
                <a:cs typeface="Courier New" pitchFamily="49" charset="0"/>
              </a:defRPr>
            </a:lvl1pPr>
          </a:lstStyle>
          <a:p>
            <a:fld id="{2068748E-9BE1-4F2A-B0BF-87023DEE17E2}" type="slidenum">
              <a:rPr kumimoji="1" lang="ja-JP" altLang="en-US" smtClean="0"/>
              <a:pPr/>
              <a:t>‹#›</a:t>
            </a:fld>
            <a:endParaRPr kumimoji="1" lang="ja-JP" altLang="en-US"/>
          </a:p>
        </p:txBody>
      </p:sp>
      <p:cxnSp>
        <p:nvCxnSpPr>
          <p:cNvPr id="8" name="Straight Connector 7"/>
          <p:cNvCxnSpPr/>
          <p:nvPr/>
        </p:nvCxnSpPr>
        <p:spPr>
          <a:xfrm>
            <a:off x="539552" y="1196752"/>
            <a:ext cx="8064896" cy="0"/>
          </a:xfrm>
          <a:prstGeom prst="line">
            <a:avLst/>
          </a:prstGeom>
          <a:ln w="28575"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9" name="テキスト ボックス 7"/>
          <p:cNvSpPr txBox="1"/>
          <p:nvPr/>
        </p:nvSpPr>
        <p:spPr>
          <a:xfrm>
            <a:off x="5580112" y="-27384"/>
            <a:ext cx="5112568" cy="523220"/>
          </a:xfrm>
          <a:prstGeom prst="rect">
            <a:avLst/>
          </a:prstGeom>
          <a:noFill/>
        </p:spPr>
        <p:txBody>
          <a:bodyPr wrap="square" rtlCol="0">
            <a:spAutoFit/>
          </a:bodyPr>
          <a:lstStyle/>
          <a:p>
            <a:r>
              <a:rPr kumimoji="1" lang="en-US" altLang="ja-JP" sz="2800" dirty="0" smtClean="0">
                <a:solidFill>
                  <a:srgbClr val="FF7D00"/>
                </a:solidFill>
                <a:latin typeface="PMingLiU" pitchFamily="18" charset="-120"/>
                <a:ea typeface="PMingLiU" pitchFamily="18" charset="-120"/>
                <a:cs typeface="Arial" pitchFamily="34" charset="0"/>
              </a:rPr>
              <a:t>M</a:t>
            </a:r>
            <a:r>
              <a:rPr kumimoji="1" lang="en-US" altLang="ja-JP" sz="2000" dirty="0" smtClean="0">
                <a:latin typeface="PMingLiU" pitchFamily="18" charset="-120"/>
                <a:ea typeface="PMingLiU" pitchFamily="18" charset="-120"/>
                <a:cs typeface="Arial" pitchFamily="34" charset="0"/>
              </a:rPr>
              <a:t>achine </a:t>
            </a:r>
            <a:r>
              <a:rPr kumimoji="1" lang="en-US" altLang="ja-JP" sz="2800" dirty="0" smtClean="0">
                <a:solidFill>
                  <a:srgbClr val="FF7D00"/>
                </a:solidFill>
                <a:latin typeface="PMingLiU" pitchFamily="18" charset="-120"/>
                <a:ea typeface="PMingLiU" pitchFamily="18" charset="-120"/>
                <a:cs typeface="Arial" pitchFamily="34" charset="0"/>
              </a:rPr>
              <a:t>I</a:t>
            </a:r>
            <a:r>
              <a:rPr kumimoji="1" lang="en-US" altLang="ja-JP" sz="2000" dirty="0" smtClean="0">
                <a:latin typeface="PMingLiU" pitchFamily="18" charset="-120"/>
                <a:ea typeface="PMingLiU" pitchFamily="18" charset="-120"/>
                <a:cs typeface="Arial" pitchFamily="34" charset="0"/>
              </a:rPr>
              <a:t>ntelligence </a:t>
            </a:r>
            <a:r>
              <a:rPr kumimoji="1" lang="en-US" altLang="ja-JP" sz="2800" dirty="0" smtClean="0">
                <a:solidFill>
                  <a:srgbClr val="FF7D00"/>
                </a:solidFill>
                <a:latin typeface="PMingLiU" pitchFamily="18" charset="-120"/>
                <a:ea typeface="PMingLiU" pitchFamily="18" charset="-120"/>
                <a:cs typeface="Arial" pitchFamily="34" charset="0"/>
              </a:rPr>
              <a:t>L</a:t>
            </a:r>
            <a:r>
              <a:rPr kumimoji="1" lang="en-US" altLang="ja-JP" sz="2000" dirty="0" smtClean="0">
                <a:latin typeface="PMingLiU" pitchFamily="18" charset="-120"/>
                <a:ea typeface="PMingLiU" pitchFamily="18" charset="-120"/>
                <a:cs typeface="Arial" pitchFamily="34" charset="0"/>
              </a:rPr>
              <a:t>aboratory</a:t>
            </a:r>
            <a:endParaRPr kumimoji="1" lang="ja-JP" altLang="en-US" sz="2000" dirty="0">
              <a:latin typeface="PMingLiU" pitchFamily="18" charset="-120"/>
              <a:ea typeface="PMingLiU" pitchFamily="18" charset="-120"/>
              <a:cs typeface="Arial" pitchFamily="34" charset="0"/>
            </a:endParaRPr>
          </a:p>
        </p:txBody>
      </p:sp>
    </p:spTree>
    <p:extLst>
      <p:ext uri="{BB962C8B-B14F-4D97-AF65-F5344CB8AC3E}">
        <p14:creationId xmlns:p14="http://schemas.microsoft.com/office/powerpoint/2010/main" val="11848127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5488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255588"/>
            <a:ext cx="8001000" cy="857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ja-JP" dirty="0" smtClean="0"/>
              <a:t>I live in Japan</a:t>
            </a:r>
            <a:endParaRPr lang="ja-JP" altLang="en-US" dirty="0" smtClean="0"/>
          </a:p>
        </p:txBody>
      </p:sp>
      <p:sp>
        <p:nvSpPr>
          <p:cNvPr id="1027" name="Rectangle 3"/>
          <p:cNvSpPr>
            <a:spLocks noGrp="1" noChangeArrowheads="1"/>
          </p:cNvSpPr>
          <p:nvPr>
            <p:ph type="body" idx="1"/>
          </p:nvPr>
        </p:nvSpPr>
        <p:spPr bwMode="auto">
          <a:xfrm>
            <a:off x="566738" y="1340768"/>
            <a:ext cx="80010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dirty="0" smtClean="0"/>
              <a:t>I live in Tokyo</a:t>
            </a:r>
            <a:endParaRPr lang="ja-JP" altLang="en-US" dirty="0" smtClean="0"/>
          </a:p>
          <a:p>
            <a:pPr lvl="1"/>
            <a:r>
              <a:rPr lang="en-US" altLang="ja-JP" dirty="0" smtClean="0"/>
              <a:t>I live in Bunkyo</a:t>
            </a:r>
            <a:endParaRPr lang="ja-JP" altLang="en-US" dirty="0" smtClean="0"/>
          </a:p>
          <a:p>
            <a:pPr lvl="2"/>
            <a:r>
              <a:rPr lang="en-US" altLang="ja-JP" dirty="0" smtClean="0"/>
              <a:t>I live in </a:t>
            </a:r>
            <a:r>
              <a:rPr lang="en-US" altLang="ja-JP" dirty="0" err="1" smtClean="0"/>
              <a:t>Hongo</a:t>
            </a:r>
            <a:endParaRPr lang="en-US" altLang="ja-JP" dirty="0" smtClean="0"/>
          </a:p>
        </p:txBody>
      </p:sp>
      <p:sp>
        <p:nvSpPr>
          <p:cNvPr id="1030" name="Rectangle 6"/>
          <p:cNvSpPr>
            <a:spLocks noGrp="1" noChangeArrowheads="1"/>
          </p:cNvSpPr>
          <p:nvPr>
            <p:ph type="ftr" sz="quarter" idx="3"/>
          </p:nvPr>
        </p:nvSpPr>
        <p:spPr bwMode="auto">
          <a:xfrm>
            <a:off x="3124200" y="6410325"/>
            <a:ext cx="2895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200">
                <a:ea typeface="ＭＳ Ｐゴシック" pitchFamily="50" charset="-128"/>
              </a:defRPr>
            </a:lvl1pPr>
          </a:lstStyle>
          <a:p>
            <a:endParaRPr kumimoji="1" lang="ja-JP" altLang="en-US"/>
          </a:p>
        </p:txBody>
      </p:sp>
      <p:sp>
        <p:nvSpPr>
          <p:cNvPr id="1031" name="Rectangle 7"/>
          <p:cNvSpPr>
            <a:spLocks noGrp="1" noChangeArrowheads="1"/>
          </p:cNvSpPr>
          <p:nvPr>
            <p:ph type="sldNum" sz="quarter" idx="4"/>
          </p:nvPr>
        </p:nvSpPr>
        <p:spPr bwMode="auto">
          <a:xfrm>
            <a:off x="6553200" y="6410325"/>
            <a:ext cx="1981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ea typeface="ＭＳ Ｐゴシック" pitchFamily="50" charset="-128"/>
              </a:defRPr>
            </a:lvl1pPr>
          </a:lstStyle>
          <a:p>
            <a:fld id="{2068748E-9BE1-4F2A-B0BF-87023DEE17E2}" type="slidenum">
              <a:rPr kumimoji="1" lang="ja-JP" altLang="en-US" smtClean="0"/>
              <a:pPr/>
              <a:t>‹#›</a:t>
            </a:fld>
            <a:endParaRPr kumimoji="1" lang="ja-JP" altLang="en-US"/>
          </a:p>
        </p:txBody>
      </p:sp>
    </p:spTree>
    <p:extLst>
      <p:ext uri="{BB962C8B-B14F-4D97-AF65-F5344CB8AC3E}">
        <p14:creationId xmlns:p14="http://schemas.microsoft.com/office/powerpoint/2010/main" val="1655224149"/>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3663" r:id="rId6"/>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4400" baseline="0">
          <a:solidFill>
            <a:schemeClr val="tx2"/>
          </a:solidFill>
          <a:latin typeface="Times New Roman"/>
          <a:ea typeface="+mj-ea"/>
          <a:cs typeface="Times New Roman"/>
        </a:defRPr>
      </a:lvl1pPr>
      <a:lvl2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2pPr>
      <a:lvl3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3pPr>
      <a:lvl4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4pPr>
      <a:lvl5pPr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5pPr>
      <a:lvl6pPr marL="4572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6pPr>
      <a:lvl7pPr marL="9144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7pPr>
      <a:lvl8pPr marL="13716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8pPr>
      <a:lvl9pPr marL="1828800" algn="l" rtl="0" eaLnBrk="1" fontAlgn="base" hangingPunct="1">
        <a:spcBef>
          <a:spcPct val="0"/>
        </a:spcBef>
        <a:spcAft>
          <a:spcPct val="0"/>
        </a:spcAft>
        <a:defRPr kumimoji="1" sz="4400">
          <a:solidFill>
            <a:schemeClr val="tx2"/>
          </a:solidFill>
          <a:latin typeface="Verdana" pitchFamily="34" charset="0"/>
          <a:ea typeface="ＭＳ Ｐゴシック" pitchFamily="50" charset="-128"/>
        </a:defRPr>
      </a:lvl9pPr>
    </p:titleStyle>
    <p:bodyStyle>
      <a:lvl1pPr marL="469900" indent="-469900" algn="l" rtl="0" eaLnBrk="1" fontAlgn="base" hangingPunct="1">
        <a:spcBef>
          <a:spcPct val="25000"/>
        </a:spcBef>
        <a:spcAft>
          <a:spcPct val="0"/>
        </a:spcAft>
        <a:buClr>
          <a:srgbClr val="FF8800"/>
        </a:buClr>
        <a:buFont typeface="Wingdings" charset="2"/>
        <a:buChar char="ü"/>
        <a:defRPr kumimoji="1" sz="2800" baseline="0">
          <a:solidFill>
            <a:schemeClr val="tx1"/>
          </a:solidFill>
          <a:latin typeface="Times New Roman"/>
          <a:ea typeface="+mn-ea"/>
          <a:cs typeface="Times New Roman"/>
        </a:defRPr>
      </a:lvl1pPr>
      <a:lvl2pPr marL="908050" indent="-436563" algn="l" rtl="0" eaLnBrk="1" fontAlgn="base" hangingPunct="1">
        <a:spcBef>
          <a:spcPct val="25000"/>
        </a:spcBef>
        <a:spcAft>
          <a:spcPct val="0"/>
        </a:spcAft>
        <a:buClr>
          <a:srgbClr val="FF8800"/>
        </a:buClr>
        <a:buFont typeface="Wingdings" charset="2"/>
        <a:buChar char="ü"/>
        <a:defRPr kumimoji="1" sz="2000" baseline="0">
          <a:solidFill>
            <a:schemeClr val="tx1"/>
          </a:solidFill>
          <a:latin typeface="Times New Roman"/>
          <a:ea typeface="+mn-ea"/>
          <a:cs typeface="Times New Roman"/>
        </a:defRPr>
      </a:lvl2pPr>
      <a:lvl3pPr marL="1304925" indent="-395288" algn="l" rtl="0" eaLnBrk="1" fontAlgn="base" hangingPunct="1">
        <a:spcBef>
          <a:spcPct val="20000"/>
        </a:spcBef>
        <a:spcAft>
          <a:spcPct val="0"/>
        </a:spcAft>
        <a:buClr>
          <a:srgbClr val="FF8800"/>
        </a:buClr>
        <a:buFont typeface="Wingdings" charset="2"/>
        <a:buChar char="ü"/>
        <a:defRPr kumimoji="1" sz="1800" baseline="0">
          <a:solidFill>
            <a:schemeClr val="tx1"/>
          </a:solidFill>
          <a:latin typeface="Times New Roman"/>
          <a:ea typeface="+mn-ea"/>
          <a:cs typeface="Times New Roman"/>
        </a:defRPr>
      </a:lvl3pPr>
      <a:lvl4pPr marL="1693863" indent="-387350" algn="l" rtl="0" eaLnBrk="1" fontAlgn="base" hangingPunct="1">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ro.umontreal.ca/~memisevr/dlss2015/goodfellow_adv.pdf" TargetMode="External"/><Relationship Id="rId3" Type="http://schemas.openxmlformats.org/officeDocument/2006/relationships/hyperlink" Target="http://www.slideshare.net/eiichimatsumoto106/nips2015-ladder-networ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11.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12.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95536" y="2492896"/>
            <a:ext cx="8352928" cy="1164126"/>
          </a:xfrm>
        </p:spPr>
        <p:txBody>
          <a:bodyPr/>
          <a:lstStyle/>
          <a:p>
            <a:pPr algn="ctr"/>
            <a:r>
              <a:rPr lang="en-US" altLang="ja-JP" sz="3200" b="1" dirty="0"/>
              <a:t>Distributional smoothing </a:t>
            </a:r>
            <a:r>
              <a:rPr lang="en-US" altLang="ja-JP" sz="3200" b="1" dirty="0" smtClean="0"/>
              <a:t/>
            </a:r>
            <a:br>
              <a:rPr lang="en-US" altLang="ja-JP" sz="3200" b="1" dirty="0" smtClean="0"/>
            </a:br>
            <a:r>
              <a:rPr lang="en-US" altLang="ja-JP" sz="3200" b="1" dirty="0" smtClean="0"/>
              <a:t>with </a:t>
            </a:r>
            <a:r>
              <a:rPr lang="en-US" altLang="ja-JP" sz="3200" b="1" dirty="0"/>
              <a:t>virtual adversarial training</a:t>
            </a:r>
            <a:endParaRPr kumimoji="1" lang="ja-JP" altLang="en-US" sz="3200" b="1" dirty="0">
              <a:latin typeface="Times New Roman"/>
              <a:cs typeface="Times New Roman"/>
            </a:endParaRPr>
          </a:p>
        </p:txBody>
      </p:sp>
      <p:sp>
        <p:nvSpPr>
          <p:cNvPr id="3" name="サブタイトル 2"/>
          <p:cNvSpPr>
            <a:spLocks noGrp="1"/>
          </p:cNvSpPr>
          <p:nvPr>
            <p:ph type="subTitle" idx="1"/>
          </p:nvPr>
        </p:nvSpPr>
        <p:spPr>
          <a:xfrm>
            <a:off x="3995936" y="4007914"/>
            <a:ext cx="4320480" cy="1535005"/>
          </a:xfrm>
        </p:spPr>
        <p:txBody>
          <a:bodyPr>
            <a:normAutofit/>
          </a:bodyPr>
          <a:lstStyle/>
          <a:p>
            <a:pPr algn="r"/>
            <a:r>
              <a:rPr lang="en-US" sz="2400" b="1" dirty="0" smtClean="0">
                <a:latin typeface="Century" charset="0"/>
                <a:ea typeface="Century" charset="0"/>
                <a:cs typeface="Century" charset="0"/>
              </a:rPr>
              <a:t> </a:t>
            </a:r>
            <a:r>
              <a:rPr lang="en-US" sz="2400" dirty="0" err="1">
                <a:latin typeface="Century" charset="0"/>
                <a:ea typeface="Century" charset="0"/>
                <a:cs typeface="Century" charset="0"/>
              </a:rPr>
              <a:t>Fukuta</a:t>
            </a:r>
            <a:r>
              <a:rPr lang="en-US" sz="2400" dirty="0">
                <a:latin typeface="Century" charset="0"/>
                <a:ea typeface="Century" charset="0"/>
                <a:cs typeface="Century" charset="0"/>
              </a:rPr>
              <a:t> Keisuke</a:t>
            </a:r>
          </a:p>
          <a:p>
            <a:pPr algn="r"/>
            <a:r>
              <a:rPr lang="en-US" sz="2400" dirty="0">
                <a:latin typeface="Century" charset="0"/>
                <a:ea typeface="Century" charset="0"/>
                <a:cs typeface="Century" charset="0"/>
              </a:rPr>
              <a:t>the University of Tokyo</a:t>
            </a:r>
          </a:p>
          <a:p>
            <a:pPr algn="r"/>
            <a:r>
              <a:rPr lang="en-US" sz="2400" dirty="0">
                <a:latin typeface="Century" charset="0"/>
                <a:ea typeface="Century" charset="0"/>
                <a:cs typeface="Century" charset="0"/>
              </a:rPr>
              <a:t>Harada </a:t>
            </a:r>
            <a:r>
              <a:rPr lang="en-US" sz="2400" dirty="0" err="1">
                <a:latin typeface="Century" charset="0"/>
                <a:ea typeface="Century" charset="0"/>
                <a:cs typeface="Century" charset="0"/>
              </a:rPr>
              <a:t>Ushiku</a:t>
            </a:r>
            <a:r>
              <a:rPr lang="en-US" sz="2400" dirty="0">
                <a:latin typeface="Century" charset="0"/>
                <a:ea typeface="Century" charset="0"/>
                <a:cs typeface="Century" charset="0"/>
              </a:rPr>
              <a:t> Lab</a:t>
            </a:r>
            <a:endParaRPr lang="en-US" altLang="ja-JP" sz="2400" dirty="0" smtClean="0">
              <a:latin typeface="Century" charset="0"/>
              <a:ea typeface="Century" charset="0"/>
              <a:cs typeface="Century" charset="0"/>
            </a:endParaRPr>
          </a:p>
        </p:txBody>
      </p:sp>
      <p:sp>
        <p:nvSpPr>
          <p:cNvPr id="4" name="TextBox 3"/>
          <p:cNvSpPr txBox="1"/>
          <p:nvPr/>
        </p:nvSpPr>
        <p:spPr>
          <a:xfrm>
            <a:off x="101600" y="4221088"/>
            <a:ext cx="184666" cy="369332"/>
          </a:xfrm>
          <a:prstGeom prst="rect">
            <a:avLst/>
          </a:prstGeom>
          <a:noFill/>
        </p:spPr>
        <p:txBody>
          <a:bodyPr wrap="none" rtlCol="0">
            <a:spAutoFit/>
          </a:bodyPr>
          <a:lstStyle/>
          <a:p>
            <a:endParaRPr lang="en-US" dirty="0"/>
          </a:p>
        </p:txBody>
      </p:sp>
      <p:sp>
        <p:nvSpPr>
          <p:cNvPr id="7" name="サブタイトル 2"/>
          <p:cNvSpPr txBox="1">
            <a:spLocks/>
          </p:cNvSpPr>
          <p:nvPr/>
        </p:nvSpPr>
        <p:spPr bwMode="auto">
          <a:xfrm>
            <a:off x="6084168" y="3789040"/>
            <a:ext cx="266429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spcBef>
                <a:spcPct val="25000"/>
              </a:spcBef>
              <a:spcAft>
                <a:spcPct val="0"/>
              </a:spcAft>
              <a:buClr>
                <a:srgbClr val="FF8800"/>
              </a:buClr>
              <a:buFont typeface="Wingdings" pitchFamily="2" charset="2"/>
              <a:buNone/>
              <a:defRPr kumimoji="1" sz="2800" baseline="0">
                <a:solidFill>
                  <a:srgbClr val="000000"/>
                </a:solidFill>
                <a:latin typeface="Times New Roman"/>
                <a:ea typeface="+mn-ea"/>
                <a:cs typeface="Times New Roman"/>
              </a:defRPr>
            </a:lvl1pPr>
            <a:lvl2pPr marL="908050" indent="-436563" algn="l" rtl="0" eaLnBrk="1" fontAlgn="base" hangingPunct="1">
              <a:spcBef>
                <a:spcPct val="25000"/>
              </a:spcBef>
              <a:spcAft>
                <a:spcPct val="0"/>
              </a:spcAft>
              <a:buClr>
                <a:srgbClr val="FF8800"/>
              </a:buClr>
              <a:buFont typeface="Wingdings" charset="2"/>
              <a:buChar char="ü"/>
              <a:defRPr kumimoji="1" sz="2000" baseline="0">
                <a:solidFill>
                  <a:schemeClr val="tx1"/>
                </a:solidFill>
                <a:latin typeface="Times New Roman"/>
                <a:ea typeface="+mn-ea"/>
                <a:cs typeface="Times New Roman"/>
              </a:defRPr>
            </a:lvl2pPr>
            <a:lvl3pPr marL="1304925" indent="-395288" algn="l" rtl="0" eaLnBrk="1" fontAlgn="base" hangingPunct="1">
              <a:spcBef>
                <a:spcPct val="20000"/>
              </a:spcBef>
              <a:spcAft>
                <a:spcPct val="0"/>
              </a:spcAft>
              <a:buClr>
                <a:srgbClr val="FF8800"/>
              </a:buClr>
              <a:buFont typeface="Wingdings" charset="2"/>
              <a:buChar char="ü"/>
              <a:defRPr kumimoji="1" sz="1800" baseline="0">
                <a:solidFill>
                  <a:schemeClr val="tx1"/>
                </a:solidFill>
                <a:latin typeface="Times New Roman"/>
                <a:ea typeface="+mn-ea"/>
                <a:cs typeface="Times New Roman"/>
              </a:defRPr>
            </a:lvl3pPr>
            <a:lvl4pPr marL="1693863" indent="-387350" algn="l" rtl="0" eaLnBrk="1" fontAlgn="base" hangingPunct="1">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kumimoji="1" sz="2400">
                <a:solidFill>
                  <a:schemeClr val="tx1"/>
                </a:solidFill>
                <a:latin typeface="+mn-lt"/>
                <a:ea typeface="+mn-ea"/>
              </a:defRPr>
            </a:lvl9pPr>
          </a:lstStyle>
          <a:p>
            <a:pPr algn="r"/>
            <a:endParaRPr lang="en-US" altLang="ja-JP" sz="2400" b="1" dirty="0" smtClean="0"/>
          </a:p>
        </p:txBody>
      </p:sp>
      <p:sp>
        <p:nvSpPr>
          <p:cNvPr id="5" name="Slide Number Placeholder 4"/>
          <p:cNvSpPr>
            <a:spLocks noGrp="1"/>
          </p:cNvSpPr>
          <p:nvPr>
            <p:ph type="sldNum" sz="quarter" idx="12"/>
          </p:nvPr>
        </p:nvSpPr>
        <p:spPr/>
        <p:txBody>
          <a:bodyPr/>
          <a:lstStyle/>
          <a:p>
            <a:fld id="{2068748E-9BE1-4F2A-B0BF-87023DEE17E2}" type="slidenum">
              <a:rPr kumimoji="1" lang="ja-JP" altLang="en-US" smtClean="0"/>
              <a:pPr/>
              <a:t>1</a:t>
            </a:fld>
            <a:endParaRPr kumimoji="1" lang="ja-JP"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Evaluation of </a:t>
                </a:r>
                <a14:m>
                  <m:oMath xmlns:m="http://schemas.openxmlformats.org/officeDocument/2006/math">
                    <m:sSub>
                      <m:sSubPr>
                        <m:ctrlPr>
                          <a:rPr lang="en-US" altLang="ja-JP" i="1">
                            <a:latin typeface="Cambria Math" charset="0"/>
                          </a:rPr>
                        </m:ctrlPr>
                      </m:sSubPr>
                      <m:e>
                        <m:r>
                          <a:rPr lang="en-US" altLang="ja-JP" i="1">
                            <a:latin typeface="Cambria Math" charset="0"/>
                          </a:rPr>
                          <m:t> </m:t>
                        </m:r>
                        <m:r>
                          <a:rPr lang="en-US" altLang="ja-JP" i="1">
                            <a:latin typeface="Cambria Math" charset="0"/>
                          </a:rPr>
                          <m:t>𝑟</m:t>
                        </m:r>
                      </m:e>
                      <m:sub>
                        <m:r>
                          <a:rPr lang="en-US" altLang="ja-JP" i="1">
                            <a:latin typeface="Cambria Math" charset="0"/>
                          </a:rPr>
                          <m:t>𝑣</m:t>
                        </m:r>
                        <m:r>
                          <a:rPr lang="en-US" altLang="ja-JP" i="1">
                            <a:latin typeface="Cambria Math" charset="0"/>
                          </a:rPr>
                          <m:t>−</m:t>
                        </m:r>
                        <m:r>
                          <a:rPr lang="en-US" altLang="ja-JP" i="1">
                            <a:latin typeface="Cambria Math" charset="0"/>
                          </a:rPr>
                          <m:t>𝑎𝑑𝑣</m:t>
                        </m:r>
                      </m:sub>
                    </m:sSub>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666" b="-304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1268760"/>
                <a:ext cx="8001000" cy="5589240"/>
              </a:xfrm>
            </p:spPr>
            <p:txBody>
              <a:bodyPr/>
              <a:lstStyle/>
              <a:p>
                <a:pPr marL="0" indent="0">
                  <a:buNone/>
                </a:pPr>
                <a:r>
                  <a:rPr lang="ja-JP" altLang="en-US" dirty="0" smtClean="0"/>
                  <a:t>結局、、</a:t>
                </a:r>
                <a:endParaRPr lang="en-US" altLang="ja-JP" dirty="0"/>
              </a:p>
              <a:p>
                <a:pPr marL="457200" indent="-457200">
                  <a:buFont typeface="+mj-lt"/>
                  <a:buAutoNum type="arabicPeriod"/>
                </a:pPr>
                <a14:m>
                  <m:oMath xmlns:m="http://schemas.openxmlformats.org/officeDocument/2006/math">
                    <m:r>
                      <a:rPr lang="en-US" altLang="ja-JP" i="1">
                        <a:latin typeface="Cambria Math" charset="0"/>
                        <a:ea typeface="Cambria Math" charset="0"/>
                        <a:cs typeface="Cambria Math" charset="0"/>
                      </a:rPr>
                      <m:t>𝑑</m:t>
                    </m:r>
                  </m:oMath>
                </a14:m>
                <a:r>
                  <a:rPr lang="ja-JP" altLang="en-US" dirty="0" smtClean="0"/>
                  <a:t>を適当に初期化</a:t>
                </a:r>
                <a:endParaRPr lang="en-US" altLang="ja-JP" dirty="0"/>
              </a:p>
              <a:p>
                <a:pPr marL="457200" indent="-457200">
                  <a:buFont typeface="+mj-lt"/>
                  <a:buAutoNum type="arabicPeriod"/>
                </a:pPr>
                <a14:m>
                  <m:oMath xmlns:m="http://schemas.openxmlformats.org/officeDocument/2006/math">
                    <m:r>
                      <a:rPr lang="en-US" b="0" i="1" smtClean="0">
                        <a:latin typeface="Cambria Math" charset="0"/>
                        <a:ea typeface="Cambria Math" charset="0"/>
                        <a:cs typeface="Cambria Math" charset="0"/>
                      </a:rPr>
                      <m:t>𝑑</m:t>
                    </m:r>
                    <m:r>
                      <a:rPr lang="en-US" b="0" i="1" smtClean="0">
                        <a:latin typeface="Cambria Math" charset="0"/>
                        <a:ea typeface="Cambria Math" charset="0"/>
                        <a:cs typeface="Cambria Math" charset="0"/>
                      </a:rPr>
                      <m:t>←</m:t>
                    </m:r>
                    <m:acc>
                      <m:accPr>
                        <m:chr m:val="̅"/>
                        <m:ctrlPr>
                          <a:rPr lang="en-US" altLang="ja-JP" i="1">
                            <a:latin typeface="Cambria Math" charset="0"/>
                          </a:rPr>
                        </m:ctrlPr>
                      </m:accPr>
                      <m:e>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m:t>
                            </m:r>
                          </m:e>
                          <m:sub>
                            <m:r>
                              <a:rPr lang="en-US" altLang="ja-JP" i="1">
                                <a:latin typeface="Cambria Math" charset="0"/>
                                <a:ea typeface="Cambria Math" charset="0"/>
                                <a:cs typeface="Cambria Math" charset="0"/>
                              </a:rPr>
                              <m:t>𝑟</m:t>
                            </m:r>
                          </m:sub>
                        </m:sSub>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m:t>
                            </m:r>
                          </m:e>
                          <m:sub>
                            <m:r>
                              <a:rPr lang="en-US" altLang="ja-JP" i="1">
                                <a:latin typeface="Cambria Math" charset="0"/>
                                <a:ea typeface="Cambria Math" charset="0"/>
                                <a:cs typeface="Cambria Math" charset="0"/>
                              </a:rPr>
                              <m:t>𝐾𝐿</m:t>
                            </m:r>
                          </m:sub>
                        </m:sSub>
                        <m:d>
                          <m:dPr>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𝑟</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𝑥</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𝜃</m:t>
                            </m:r>
                          </m:e>
                        </m:d>
                        <m:sSub>
                          <m:sSubPr>
                            <m:ctrlPr>
                              <a:rPr lang="en-US" altLang="ja-JP" i="1">
                                <a:latin typeface="Cambria Math" charset="0"/>
                                <a:ea typeface="Cambria Math" charset="0"/>
                                <a:cs typeface="Cambria Math" charset="0"/>
                              </a:rPr>
                            </m:ctrlPr>
                          </m:sSubPr>
                          <m:e>
                            <m:d>
                              <m:dPr>
                                <m:begChr m:val=""/>
                                <m:endChr m:val="|"/>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m:t>
                                </m:r>
                              </m:e>
                            </m:d>
                          </m:e>
                          <m:sub>
                            <m:r>
                              <a:rPr lang="en-US" altLang="ja-JP" i="1">
                                <a:latin typeface="Cambria Math" charset="0"/>
                                <a:ea typeface="Cambria Math" charset="0"/>
                                <a:cs typeface="Cambria Math" charset="0"/>
                              </a:rPr>
                              <m:t>𝑟</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𝜉</m:t>
                            </m:r>
                            <m:r>
                              <a:rPr lang="en-US" altLang="ja-JP" i="1">
                                <a:latin typeface="Cambria Math" charset="0"/>
                                <a:ea typeface="Cambria Math" charset="0"/>
                                <a:cs typeface="Cambria Math" charset="0"/>
                              </a:rPr>
                              <m:t>𝑑</m:t>
                            </m:r>
                          </m:sub>
                        </m:sSub>
                      </m:e>
                    </m:acc>
                    <m:r>
                      <m:rPr>
                        <m:nor/>
                      </m:rPr>
                      <a:rPr lang="en-US" altLang="ja-JP" dirty="0"/>
                      <m:t> </m:t>
                    </m:r>
                  </m:oMath>
                </a14:m>
                <a:r>
                  <a:rPr lang="ja-JP" altLang="en-US" dirty="0" smtClean="0"/>
                  <a:t>を</a:t>
                </a:r>
                <a14:m>
                  <m:oMath xmlns:m="http://schemas.openxmlformats.org/officeDocument/2006/math">
                    <m:sSub>
                      <m:sSubPr>
                        <m:ctrlPr>
                          <a:rPr lang="en-US" altLang="ja-JP" b="0" i="1" smtClean="0">
                            <a:latin typeface="Cambria Math" charset="0"/>
                            <a:ea typeface="Cambria Math" charset="0"/>
                            <a:cs typeface="Cambria Math" charset="0"/>
                          </a:rPr>
                        </m:ctrlPr>
                      </m:sSubPr>
                      <m:e>
                        <m:r>
                          <a:rPr lang="en-US" altLang="ja-JP" b="0" i="1" smtClean="0">
                            <a:latin typeface="Cambria Math" charset="0"/>
                            <a:ea typeface="Cambria Math" charset="0"/>
                            <a:cs typeface="Cambria Math" charset="0"/>
                          </a:rPr>
                          <m:t>𝐼</m:t>
                        </m:r>
                      </m:e>
                      <m:sub>
                        <m:r>
                          <a:rPr lang="en-US" altLang="ja-JP" b="0" i="1" smtClean="0">
                            <a:latin typeface="Cambria Math" charset="0"/>
                            <a:ea typeface="Cambria Math" charset="0"/>
                            <a:cs typeface="Cambria Math" charset="0"/>
                          </a:rPr>
                          <m:t>𝑝</m:t>
                        </m:r>
                        <m:r>
                          <a:rPr lang="en-US" altLang="ja-JP" b="0" i="1" smtClean="0">
                            <a:latin typeface="Cambria Math" charset="0"/>
                            <a:ea typeface="Cambria Math" charset="0"/>
                            <a:cs typeface="Cambria Math" charset="0"/>
                          </a:rPr>
                          <m:t> </m:t>
                        </m:r>
                      </m:sub>
                    </m:sSub>
                  </m:oMath>
                </a14:m>
                <a:r>
                  <a:rPr lang="ja-JP" altLang="en-US" dirty="0" smtClean="0"/>
                  <a:t>回繰り返す</a:t>
                </a:r>
                <a:endParaRPr lang="en-US" dirty="0" smtClean="0"/>
              </a:p>
              <a:p>
                <a:pPr marL="471487" lvl="1" indent="0">
                  <a:buNone/>
                </a:pPr>
                <a:endParaRPr lang="en-US" dirty="0" smtClean="0"/>
              </a:p>
              <a:p>
                <a:pPr marL="471487" lvl="1" indent="0">
                  <a:buNone/>
                </a:pPr>
                <a:r>
                  <a:rPr lang="en-US" dirty="0" smtClean="0"/>
                  <a:t>  Back prop</a:t>
                </a:r>
                <a:r>
                  <a:rPr lang="ja-JP" altLang="en-US" dirty="0" smtClean="0"/>
                  <a:t>で計算できる！！</a:t>
                </a:r>
                <a:endParaRPr lang="en-US" altLang="ja-JP" dirty="0" smtClean="0"/>
              </a:p>
              <a:p>
                <a:pPr marL="457200" indent="-457200">
                  <a:buFont typeface="+mj-lt"/>
                  <a:buAutoNum type="arabicPeriod"/>
                </a:pPr>
                <a14:m>
                  <m:oMath xmlns:m="http://schemas.openxmlformats.org/officeDocument/2006/math">
                    <m:sSub>
                      <m:sSubPr>
                        <m:ctrlPr>
                          <a:rPr lang="en-US" altLang="ja-JP" i="1">
                            <a:latin typeface="Cambria Math" charset="0"/>
                          </a:rPr>
                        </m:ctrlPr>
                      </m:sSubPr>
                      <m:e>
                        <m:r>
                          <a:rPr lang="en-US" altLang="ja-JP" i="1">
                            <a:latin typeface="Cambria Math" charset="0"/>
                          </a:rPr>
                          <m:t>𝑟</m:t>
                        </m:r>
                      </m:e>
                      <m:sub>
                        <m:r>
                          <a:rPr lang="en-US" altLang="ja-JP" i="1">
                            <a:latin typeface="Cambria Math" charset="0"/>
                          </a:rPr>
                          <m:t>𝑣</m:t>
                        </m:r>
                        <m:r>
                          <a:rPr lang="en-US" altLang="ja-JP" i="1">
                            <a:latin typeface="Cambria Math" charset="0"/>
                          </a:rPr>
                          <m:t>−</m:t>
                        </m:r>
                        <m:r>
                          <a:rPr lang="en-US" altLang="ja-JP" i="1">
                            <a:latin typeface="Cambria Math" charset="0"/>
                          </a:rPr>
                          <m:t>𝑎𝑑𝑣</m:t>
                        </m:r>
                      </m:sub>
                    </m:sSub>
                    <m:r>
                      <a:rPr lang="en-US" altLang="ja-JP" b="0" i="1" smtClean="0">
                        <a:latin typeface="Cambria Math" charset="0"/>
                      </a:rPr>
                      <m:t>=</m:t>
                    </m:r>
                    <m:r>
                      <a:rPr lang="en-US" altLang="ja-JP" b="0" i="1" smtClean="0">
                        <a:latin typeface="Cambria Math" charset="0"/>
                      </a:rPr>
                      <m:t>𝜖</m:t>
                    </m:r>
                    <m:r>
                      <a:rPr lang="en-US" altLang="ja-JP" b="0" i="1" smtClean="0">
                        <a:latin typeface="Cambria Math" charset="0"/>
                      </a:rPr>
                      <m:t> </m:t>
                    </m:r>
                    <m:r>
                      <a:rPr lang="en-US" altLang="ja-JP" b="0" i="1" smtClean="0">
                        <a:latin typeface="Cambria Math" charset="0"/>
                      </a:rPr>
                      <m:t>𝑑</m:t>
                    </m:r>
                  </m:oMath>
                </a14:m>
                <a:endParaRPr lang="en-US" altLang="ja-JP" dirty="0" smtClean="0"/>
              </a:p>
              <a:p>
                <a:endParaRPr lang="en-US" altLang="ja-JP" dirty="0" smtClean="0"/>
              </a:p>
              <a:p>
                <a:r>
                  <a:rPr lang="ja-JP" altLang="en-US" dirty="0" smtClean="0"/>
                  <a:t>何が言いたいかというと、</a:t>
                </a:r>
                <a:r>
                  <a:rPr lang="en-US" altLang="ja-JP" dirty="0" smtClean="0"/>
                  <a:t/>
                </a:r>
                <a:br>
                  <a:rPr lang="en-US" altLang="ja-JP" dirty="0" smtClean="0"/>
                </a:br>
                <a:r>
                  <a:rPr lang="en-US" altLang="ja-JP" dirty="0" smtClean="0"/>
                  <a:t>KL-Divergence</a:t>
                </a:r>
                <a:r>
                  <a:rPr lang="ja-JP" altLang="en-US" dirty="0" smtClean="0"/>
                  <a:t>を最も大きく変化させるノイズが</a:t>
                </a:r>
                <a:r>
                  <a:rPr lang="en-US" altLang="ja-JP" dirty="0" smtClean="0"/>
                  <a:t/>
                </a:r>
                <a:br>
                  <a:rPr lang="en-US" altLang="ja-JP" dirty="0" smtClean="0"/>
                </a:br>
                <a:r>
                  <a:rPr lang="ja-JP" altLang="en-US" dirty="0" smtClean="0"/>
                  <a:t>一度の</a:t>
                </a:r>
                <a:r>
                  <a:rPr lang="en-US" altLang="ja-JP" dirty="0" smtClean="0"/>
                  <a:t>forward, back prop</a:t>
                </a:r>
                <a:r>
                  <a:rPr lang="ja-JP" altLang="en-US" dirty="0" smtClean="0"/>
                  <a:t>で計算できる！！</a:t>
                </a:r>
                <a:endParaRPr lang="en-US" altLang="ja-JP" dirty="0" smtClean="0"/>
              </a:p>
              <a:p>
                <a:endParaRPr lang="en-US" altLang="ja-JP" dirty="0"/>
              </a:p>
              <a:p>
                <a:endParaRPr lang="en-US" altLang="ja-JP" dirty="0" smtClean="0"/>
              </a:p>
              <a:p>
                <a:endParaRPr lang="en-US" altLang="ja-JP" dirty="0"/>
              </a:p>
              <a:p>
                <a:endParaRPr lang="en-US" altLang="ja-JP" dirty="0" smtClean="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1268760"/>
                <a:ext cx="8001000" cy="5589240"/>
              </a:xfrm>
              <a:blipFill rotWithShape="0">
                <a:blip r:embed="rId3"/>
                <a:stretch>
                  <a:fillRect l="-838" t="-654"/>
                </a:stretch>
              </a:blipFill>
            </p:spPr>
            <p:txBody>
              <a:bodyPr/>
              <a:lstStyle/>
              <a:p>
                <a:r>
                  <a:rPr lang="ja-JP" altLang="en-US">
                    <a:noFill/>
                  </a:rPr>
                  <a:t> </a:t>
                </a:r>
              </a:p>
            </p:txBody>
          </p:sp>
        </mc:Fallback>
      </mc:AlternateContent>
      <p:cxnSp>
        <p:nvCxnSpPr>
          <p:cNvPr id="7" name="Straight Arrow Connector 6"/>
          <p:cNvCxnSpPr/>
          <p:nvPr/>
        </p:nvCxnSpPr>
        <p:spPr>
          <a:xfrm flipV="1">
            <a:off x="2339752" y="2420888"/>
            <a:ext cx="0" cy="3600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 name="Slide Number Placeholder 3"/>
          <p:cNvSpPr>
            <a:spLocks noGrp="1"/>
          </p:cNvSpPr>
          <p:nvPr>
            <p:ph type="sldNum" sz="quarter" idx="12"/>
          </p:nvPr>
        </p:nvSpPr>
        <p:spPr/>
        <p:txBody>
          <a:bodyPr/>
          <a:lstStyle/>
          <a:p>
            <a:fld id="{2068748E-9BE1-4F2A-B0BF-87023DEE17E2}" type="slidenum">
              <a:rPr kumimoji="1" lang="ja-JP" altLang="en-US" smtClean="0"/>
              <a:pPr/>
              <a:t>10</a:t>
            </a:fld>
            <a:endParaRPr kumimoji="1" lang="ja-JP" altLang="en-US"/>
          </a:p>
        </p:txBody>
      </p:sp>
    </p:spTree>
    <p:extLst>
      <p:ext uri="{BB962C8B-B14F-4D97-AF65-F5344CB8AC3E}">
        <p14:creationId xmlns:p14="http://schemas.microsoft.com/office/powerpoint/2010/main" val="1242255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kumimoji="1" lang="en-US" altLang="ja-JP" dirty="0" smtClean="0"/>
                  <a:t>Derivative of LDS </a:t>
                </a:r>
                <a:r>
                  <a:rPr kumimoji="1" lang="en-US" altLang="ja-JP" dirty="0" err="1" smtClean="0"/>
                  <a:t>wrt</a:t>
                </a:r>
                <a:r>
                  <a:rPr kumimoji="1" lang="en-US" altLang="ja-JP" dirty="0" smtClean="0"/>
                  <a:t> </a:t>
                </a:r>
                <a14:m>
                  <m:oMath xmlns:m="http://schemas.openxmlformats.org/officeDocument/2006/math">
                    <m:r>
                      <m:rPr>
                        <m:sty m:val="p"/>
                      </m:rPr>
                      <a:rPr lang="en-US" altLang="ja-JP" i="1">
                        <a:latin typeface="Cambria Math" charset="0"/>
                      </a:rPr>
                      <m:t>θ</m:t>
                    </m:r>
                  </m:oMath>
                </a14:m>
                <a:endParaRPr kumimoji="1" lang="ja-JP" alt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666" b="-304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536" y="3573016"/>
                <a:ext cx="8001000" cy="2736304"/>
              </a:xfrm>
            </p:spPr>
            <p:txBody>
              <a:bodyPr/>
              <a:lstStyle/>
              <a:p>
                <a:pPr marL="0" indent="0">
                  <a:buNone/>
                </a:pPr>
                <a:r>
                  <a:rPr lang="ja-JP" altLang="en-US" dirty="0"/>
                  <a:t>ここまでで求めた</a:t>
                </a:r>
                <a14:m>
                  <m:oMath xmlns:m="http://schemas.openxmlformats.org/officeDocument/2006/math">
                    <m:sSub>
                      <m:sSubPr>
                        <m:ctrlPr>
                          <a:rPr lang="en-US" altLang="ja-JP" i="1">
                            <a:latin typeface="Cambria Math" charset="0"/>
                          </a:rPr>
                        </m:ctrlPr>
                      </m:sSubPr>
                      <m:e>
                        <m:r>
                          <a:rPr lang="en-US" altLang="ja-JP" i="1">
                            <a:latin typeface="Cambria Math" charset="0"/>
                          </a:rPr>
                          <m:t>𝑟</m:t>
                        </m:r>
                      </m:e>
                      <m:sub>
                        <m:r>
                          <a:rPr lang="en-US" altLang="ja-JP" i="1">
                            <a:latin typeface="Cambria Math" charset="0"/>
                          </a:rPr>
                          <m:t>𝑣</m:t>
                        </m:r>
                        <m:r>
                          <a:rPr lang="en-US" altLang="ja-JP" i="1">
                            <a:latin typeface="Cambria Math" charset="0"/>
                          </a:rPr>
                          <m:t>−</m:t>
                        </m:r>
                        <m:r>
                          <a:rPr lang="en-US" altLang="ja-JP" i="1">
                            <a:latin typeface="Cambria Math" charset="0"/>
                          </a:rPr>
                          <m:t>𝑎𝑑𝑣</m:t>
                        </m:r>
                      </m:sub>
                    </m:sSub>
                  </m:oMath>
                </a14:m>
                <a:r>
                  <a:rPr lang="ja-JP" altLang="en-US" dirty="0"/>
                  <a:t>を使って</a:t>
                </a:r>
                <a:r>
                  <a:rPr lang="en-US" altLang="ja-JP" dirty="0"/>
                  <a:t>LDS</a:t>
                </a:r>
                <a:r>
                  <a:rPr lang="ja-JP" altLang="en-US" dirty="0"/>
                  <a:t>をパラメータ</a:t>
                </a:r>
                <a14:m>
                  <m:oMath xmlns:m="http://schemas.openxmlformats.org/officeDocument/2006/math">
                    <m:r>
                      <m:rPr>
                        <m:sty m:val="p"/>
                      </m:rPr>
                      <a:rPr lang="en-US" altLang="ja-JP" i="1">
                        <a:latin typeface="Cambria Math" charset="0"/>
                      </a:rPr>
                      <m:t>θ</m:t>
                    </m:r>
                  </m:oMath>
                </a14:m>
                <a:r>
                  <a:rPr lang="ja-JP" altLang="en-US" dirty="0"/>
                  <a:t>で微分</a:t>
                </a:r>
                <a:endParaRPr lang="en-US" altLang="ja-JP" dirty="0"/>
              </a:p>
              <a:p>
                <a:pPr marL="0" indent="0">
                  <a:buNone/>
                </a:pPr>
                <a:r>
                  <a:rPr lang="en-US" altLang="ja-JP" dirty="0">
                    <a:ea typeface="Cambria Math" charset="0"/>
                    <a:cs typeface="Cambria Math" charset="0"/>
                  </a:rPr>
                  <a:t>         </a:t>
                </a:r>
                <a14:m>
                  <m:oMath xmlns:m="http://schemas.openxmlformats.org/officeDocument/2006/math">
                    <m:f>
                      <m:fPr>
                        <m:ctrlPr>
                          <a:rPr lang="en-US" altLang="ja-JP" i="1">
                            <a:latin typeface="Cambria Math" charset="0"/>
                            <a:ea typeface="Cambria Math" charset="0"/>
                            <a:cs typeface="Cambria Math" charset="0"/>
                          </a:rPr>
                        </m:ctrlPr>
                      </m:fPr>
                      <m:num>
                        <m:r>
                          <a:rPr lang="en-US" altLang="ja-JP" i="1">
                            <a:latin typeface="Cambria Math" charset="0"/>
                            <a:ea typeface="Cambria Math" charset="0"/>
                            <a:cs typeface="Cambria Math" charset="0"/>
                          </a:rPr>
                          <m:t>𝜕</m:t>
                        </m:r>
                      </m:num>
                      <m:den>
                        <m:r>
                          <a:rPr lang="en-US" altLang="ja-JP" i="1">
                            <a:latin typeface="Cambria Math" charset="0"/>
                            <a:ea typeface="Cambria Math" charset="0"/>
                            <a:cs typeface="Cambria Math" charset="0"/>
                          </a:rPr>
                          <m:t>𝜕𝜃</m:t>
                        </m:r>
                      </m:den>
                    </m:f>
                    <m:r>
                      <a:rPr lang="en-US" altLang="ja-JP" i="1">
                        <a:latin typeface="Cambria Math" charset="0"/>
                        <a:ea typeface="Cambria Math" charset="0"/>
                        <a:cs typeface="Cambria Math" charset="0"/>
                      </a:rPr>
                      <m:t>𝐿𝐷𝑆</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𝑥</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𝜃</m:t>
                    </m:r>
                    <m:r>
                      <a:rPr lang="en-US" altLang="ja-JP" i="1">
                        <a:latin typeface="Cambria Math" charset="0"/>
                        <a:ea typeface="Cambria Math" charset="0"/>
                        <a:cs typeface="Cambria Math" charset="0"/>
                      </a:rPr>
                      <m:t>)=−</m:t>
                    </m:r>
                    <m:f>
                      <m:fPr>
                        <m:ctrlPr>
                          <a:rPr lang="en-US" altLang="ja-JP" i="1">
                            <a:latin typeface="Cambria Math" charset="0"/>
                            <a:ea typeface="Cambria Math" charset="0"/>
                            <a:cs typeface="Cambria Math" charset="0"/>
                          </a:rPr>
                        </m:ctrlPr>
                      </m:fPr>
                      <m:num>
                        <m:r>
                          <a:rPr lang="en-US" altLang="ja-JP" i="1">
                            <a:latin typeface="Cambria Math" charset="0"/>
                            <a:ea typeface="Cambria Math" charset="0"/>
                            <a:cs typeface="Cambria Math" charset="0"/>
                          </a:rPr>
                          <m:t>𝜕</m:t>
                        </m:r>
                      </m:num>
                      <m:den>
                        <m:r>
                          <a:rPr lang="en-US" altLang="ja-JP" i="1">
                            <a:latin typeface="Cambria Math" charset="0"/>
                            <a:ea typeface="Cambria Math" charset="0"/>
                            <a:cs typeface="Cambria Math" charset="0"/>
                          </a:rPr>
                          <m:t>𝜕𝜃</m:t>
                        </m:r>
                      </m:den>
                    </m:f>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m:t>
                        </m:r>
                      </m:e>
                      <m:sub>
                        <m:r>
                          <a:rPr lang="en-US" altLang="ja-JP" i="1">
                            <a:latin typeface="Cambria Math" charset="0"/>
                            <a:ea typeface="Cambria Math" charset="0"/>
                            <a:cs typeface="Cambria Math" charset="0"/>
                          </a:rPr>
                          <m:t>𝐾𝐿</m:t>
                        </m:r>
                      </m:sub>
                    </m:sSub>
                    <m:r>
                      <a:rPr lang="en-US" altLang="ja-JP" i="1">
                        <a:latin typeface="Cambria Math" charset="0"/>
                        <a:ea typeface="Cambria Math" charset="0"/>
                        <a:cs typeface="Cambria Math" charset="0"/>
                      </a:rPr>
                      <m:t>(</m:t>
                    </m:r>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𝑟</m:t>
                        </m:r>
                      </m:e>
                      <m:sub>
                        <m:r>
                          <a:rPr lang="en-US" altLang="ja-JP" i="1">
                            <a:latin typeface="Cambria Math" charset="0"/>
                            <a:ea typeface="Cambria Math" charset="0"/>
                            <a:cs typeface="Cambria Math" charset="0"/>
                          </a:rPr>
                          <m:t>𝑣</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𝑎𝑑𝑣</m:t>
                        </m:r>
                      </m:sub>
                    </m:sSub>
                    <m:r>
                      <a:rPr lang="en-US" altLang="ja-JP" i="1">
                        <a:latin typeface="Cambria Math" charset="0"/>
                        <a:ea typeface="Cambria Math" charset="0"/>
                        <a:cs typeface="Cambria Math" charset="0"/>
                      </a:rPr>
                      <m:t>, </m:t>
                    </m:r>
                    <m:r>
                      <a:rPr lang="en-US" altLang="ja-JP" i="1">
                        <a:latin typeface="Cambria Math" charset="0"/>
                        <a:ea typeface="Cambria Math" charset="0"/>
                        <a:cs typeface="Cambria Math" charset="0"/>
                      </a:rPr>
                      <m:t>𝑥</m:t>
                    </m:r>
                    <m:r>
                      <a:rPr lang="en-US" altLang="ja-JP" i="1">
                        <a:latin typeface="Cambria Math" charset="0"/>
                        <a:ea typeface="Cambria Math" charset="0"/>
                        <a:cs typeface="Cambria Math" charset="0"/>
                      </a:rPr>
                      <m:t>, </m:t>
                    </m:r>
                    <m:r>
                      <a:rPr lang="en-US" altLang="ja-JP" i="1">
                        <a:latin typeface="Cambria Math" charset="0"/>
                        <a:ea typeface="Cambria Math" charset="0"/>
                        <a:cs typeface="Cambria Math" charset="0"/>
                      </a:rPr>
                      <m:t>𝜃</m:t>
                    </m:r>
                    <m:r>
                      <a:rPr lang="en-US" altLang="ja-JP" i="1">
                        <a:latin typeface="Cambria Math" charset="0"/>
                        <a:ea typeface="Cambria Math" charset="0"/>
                        <a:cs typeface="Cambria Math" charset="0"/>
                      </a:rPr>
                      <m:t>)</m:t>
                    </m:r>
                  </m:oMath>
                </a14:m>
                <a:endParaRPr lang="en-US" altLang="ja-JP" i="1" dirty="0">
                  <a:latin typeface="Cambria Math" charset="0"/>
                  <a:ea typeface="Cambria Math" charset="0"/>
                  <a:cs typeface="Cambria Math" charset="0"/>
                </a:endParaRPr>
              </a:p>
              <a:p>
                <a:pPr marL="0" indent="0">
                  <a:buNone/>
                </a:pPr>
                <a:r>
                  <a:rPr lang="en-US" altLang="ja-JP" dirty="0">
                    <a:ea typeface="Cambria Math" charset="0"/>
                    <a:cs typeface="Cambria Math" charset="0"/>
                  </a:rPr>
                  <a:t>         </a:t>
                </a:r>
                <a14:m>
                  <m:oMath xmlns:m="http://schemas.openxmlformats.org/officeDocument/2006/math">
                    <m:f>
                      <m:fPr>
                        <m:ctrlPr>
                          <a:rPr lang="en-US" altLang="ja-JP" i="1">
                            <a:latin typeface="Cambria Math" charset="0"/>
                            <a:ea typeface="Cambria Math" charset="0"/>
                            <a:cs typeface="Cambria Math" charset="0"/>
                          </a:rPr>
                        </m:ctrlPr>
                      </m:fPr>
                      <m:num>
                        <m:r>
                          <a:rPr lang="en-US" altLang="ja-JP" i="1">
                            <a:latin typeface="Cambria Math" charset="0"/>
                            <a:ea typeface="Cambria Math" charset="0"/>
                            <a:cs typeface="Cambria Math" charset="0"/>
                          </a:rPr>
                          <m:t>𝜕</m:t>
                        </m:r>
                      </m:num>
                      <m:den>
                        <m:r>
                          <a:rPr lang="en-US" altLang="ja-JP" i="1">
                            <a:latin typeface="Cambria Math" charset="0"/>
                            <a:ea typeface="Cambria Math" charset="0"/>
                            <a:cs typeface="Cambria Math" charset="0"/>
                          </a:rPr>
                          <m:t>𝜕𝜃</m:t>
                        </m:r>
                      </m:den>
                    </m:f>
                    <m:r>
                      <a:rPr lang="en-US" altLang="ja-JP" i="1">
                        <a:latin typeface="Cambria Math" charset="0"/>
                        <a:ea typeface="Cambria Math" charset="0"/>
                        <a:cs typeface="Cambria Math" charset="0"/>
                      </a:rPr>
                      <m:t>𝐿𝐷𝑆</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𝑥</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𝜃</m:t>
                    </m:r>
                    <m:r>
                      <a:rPr lang="en-US" altLang="ja-JP" i="1">
                        <a:latin typeface="Cambria Math" charset="0"/>
                        <a:ea typeface="Cambria Math" charset="0"/>
                        <a:cs typeface="Cambria Math" charset="0"/>
                      </a:rPr>
                      <m:t>)=−</m:t>
                    </m:r>
                    <m:f>
                      <m:fPr>
                        <m:ctrlPr>
                          <a:rPr lang="en-US" altLang="ja-JP" i="1">
                            <a:latin typeface="Cambria Math" charset="0"/>
                            <a:ea typeface="Cambria Math" charset="0"/>
                            <a:cs typeface="Cambria Math" charset="0"/>
                          </a:rPr>
                        </m:ctrlPr>
                      </m:fPr>
                      <m:num>
                        <m:r>
                          <a:rPr lang="en-US" altLang="ja-JP" i="1">
                            <a:latin typeface="Cambria Math" charset="0"/>
                            <a:ea typeface="Cambria Math" charset="0"/>
                            <a:cs typeface="Cambria Math" charset="0"/>
                          </a:rPr>
                          <m:t>𝜕</m:t>
                        </m:r>
                      </m:num>
                      <m:den>
                        <m:r>
                          <a:rPr lang="en-US" altLang="ja-JP" i="1">
                            <a:latin typeface="Cambria Math" charset="0"/>
                            <a:ea typeface="Cambria Math" charset="0"/>
                            <a:cs typeface="Cambria Math" charset="0"/>
                          </a:rPr>
                          <m:t>𝜕𝜃</m:t>
                        </m:r>
                      </m:den>
                    </m:f>
                    <m:r>
                      <a:rPr lang="en-US" altLang="ja-JP" i="1">
                        <a:latin typeface="Cambria Math" charset="0"/>
                        <a:ea typeface="Cambria Math" charset="0"/>
                        <a:cs typeface="Cambria Math" charset="0"/>
                      </a:rPr>
                      <m:t> </m:t>
                    </m:r>
                    <m:r>
                      <a:rPr lang="en-US" altLang="ja-JP" i="1">
                        <a:latin typeface="Cambria Math" charset="0"/>
                        <a:ea typeface="Cambria Math" charset="0"/>
                        <a:cs typeface="Cambria Math" charset="0"/>
                      </a:rPr>
                      <m:t>𝐾𝐿</m:t>
                    </m:r>
                    <m:d>
                      <m:dPr>
                        <m:begChr m:val="["/>
                        <m:endChr m:val="|"/>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𝑝</m:t>
                        </m:r>
                        <m:d>
                          <m:dPr>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𝑦</m:t>
                            </m:r>
                          </m:e>
                          <m:e>
                            <m:r>
                              <a:rPr lang="en-US" altLang="ja-JP" i="1">
                                <a:latin typeface="Cambria Math" charset="0"/>
                                <a:ea typeface="Cambria Math" charset="0"/>
                                <a:cs typeface="Cambria Math" charset="0"/>
                              </a:rPr>
                              <m:t>𝑥</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𝜃</m:t>
                            </m:r>
                            <m:r>
                              <a:rPr lang="en-US" altLang="ja-JP" i="1">
                                <a:latin typeface="Cambria Math" charset="0"/>
                                <a:ea typeface="Cambria Math" charset="0"/>
                                <a:cs typeface="Cambria Math" charset="0"/>
                              </a:rPr>
                              <m:t>′</m:t>
                            </m:r>
                          </m:e>
                        </m:d>
                      </m:e>
                    </m:d>
                    <m:d>
                      <m:dPr>
                        <m:begChr m:val="|"/>
                        <m:endChr m:val="]"/>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 </m:t>
                        </m:r>
                        <m:r>
                          <a:rPr lang="en-US" altLang="ja-JP" i="1">
                            <a:latin typeface="Cambria Math" charset="0"/>
                            <a:ea typeface="Cambria Math" charset="0"/>
                            <a:cs typeface="Cambria Math" charset="0"/>
                          </a:rPr>
                          <m:t>𝑝</m:t>
                        </m:r>
                        <m:d>
                          <m:dPr>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𝑦</m:t>
                            </m:r>
                          </m:e>
                          <m:e>
                            <m:r>
                              <a:rPr lang="en-US" altLang="ja-JP" i="1">
                                <a:latin typeface="Cambria Math" charset="0"/>
                                <a:ea typeface="Cambria Math" charset="0"/>
                                <a:cs typeface="Cambria Math" charset="0"/>
                              </a:rPr>
                              <m:t>𝑥</m:t>
                            </m:r>
                            <m:r>
                              <a:rPr lang="en-US" altLang="ja-JP" i="1">
                                <a:latin typeface="Cambria Math" charset="0"/>
                                <a:ea typeface="Cambria Math" charset="0"/>
                                <a:cs typeface="Cambria Math" charset="0"/>
                              </a:rPr>
                              <m:t>+</m:t>
                            </m:r>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𝑟</m:t>
                                </m:r>
                              </m:e>
                              <m:sub>
                                <m:r>
                                  <a:rPr lang="en-US" altLang="ja-JP" i="1">
                                    <a:latin typeface="Cambria Math" charset="0"/>
                                    <a:ea typeface="Cambria Math" charset="0"/>
                                    <a:cs typeface="Cambria Math" charset="0"/>
                                  </a:rPr>
                                  <m:t>𝑣</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𝑎𝑑𝑣</m:t>
                                </m:r>
                              </m:sub>
                            </m:sSub>
                            <m:r>
                              <a:rPr lang="en-US" altLang="ja-JP" i="1">
                                <a:latin typeface="Cambria Math" charset="0"/>
                                <a:ea typeface="Cambria Math" charset="0"/>
                                <a:cs typeface="Cambria Math" charset="0"/>
                              </a:rPr>
                              <m:t>, </m:t>
                            </m:r>
                            <m:r>
                              <a:rPr lang="en-US" altLang="ja-JP" i="1">
                                <a:latin typeface="Cambria Math" charset="0"/>
                                <a:ea typeface="Cambria Math" charset="0"/>
                                <a:cs typeface="Cambria Math" charset="0"/>
                              </a:rPr>
                              <m:t>𝜃</m:t>
                            </m:r>
                          </m:e>
                        </m:d>
                      </m:e>
                    </m:d>
                  </m:oMath>
                </a14:m>
                <a:endParaRPr lang="en-US" altLang="ja-JP" dirty="0"/>
              </a:p>
              <a:p>
                <a:endParaRPr lang="en-US" altLang="ja-JP" dirty="0"/>
              </a:p>
              <a:p>
                <a:pPr lvl="2"/>
                <a14:m>
                  <m:oMath xmlns:m="http://schemas.openxmlformats.org/officeDocument/2006/math">
                    <m:r>
                      <a:rPr lang="en-US" altLang="ja-JP" i="1">
                        <a:latin typeface="Cambria Math" charset="0"/>
                        <a:ea typeface="Cambria Math" charset="0"/>
                        <a:cs typeface="Cambria Math" charset="0"/>
                      </a:rPr>
                      <m:t> </m:t>
                    </m:r>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m:t>
                        </m:r>
                      </m:e>
                      <m:sub>
                        <m:r>
                          <a:rPr lang="en-US" altLang="ja-JP" i="1">
                            <a:latin typeface="Cambria Math" charset="0"/>
                            <a:ea typeface="Cambria Math" charset="0"/>
                            <a:cs typeface="Cambria Math" charset="0"/>
                          </a:rPr>
                          <m:t>𝜃</m:t>
                        </m:r>
                      </m:sub>
                    </m:sSub>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𝑟</m:t>
                        </m:r>
                      </m:e>
                      <m:sub>
                        <m:r>
                          <a:rPr lang="en-US" altLang="ja-JP" i="1">
                            <a:latin typeface="Cambria Math" charset="0"/>
                            <a:ea typeface="Cambria Math" charset="0"/>
                            <a:cs typeface="Cambria Math" charset="0"/>
                          </a:rPr>
                          <m:t>𝑣</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𝑎𝑑𝑣</m:t>
                        </m:r>
                      </m:sub>
                    </m:sSub>
                  </m:oMath>
                </a14:m>
                <a:r>
                  <a:rPr lang="ja-JP" altLang="en-US" dirty="0"/>
                  <a:t>は無視</a:t>
                </a:r>
                <a:r>
                  <a:rPr lang="en-US" altLang="ja-JP" dirty="0"/>
                  <a:t> (</a:t>
                </a:r>
                <a:r>
                  <a:rPr lang="ja-JP" altLang="en-US" dirty="0"/>
                  <a:t>そのほうがよかったらしい</a:t>
                </a:r>
                <a:r>
                  <a:rPr lang="en-US" altLang="ja-JP" dirty="0"/>
                  <a:t>)</a:t>
                </a:r>
              </a:p>
              <a:p>
                <a:pPr lvl="2"/>
                <a:r>
                  <a:rPr lang="ja-JP" altLang="en-US" dirty="0"/>
                  <a:t>最初の</a:t>
                </a:r>
                <a14:m>
                  <m:oMath xmlns:m="http://schemas.openxmlformats.org/officeDocument/2006/math">
                    <m:r>
                      <a:rPr lang="en-US" altLang="ja-JP" i="1">
                        <a:latin typeface="Cambria Math" charset="0"/>
                      </a:rPr>
                      <m:t>𝜃</m:t>
                    </m:r>
                    <m:r>
                      <a:rPr lang="ja-JP" altLang="en-US" i="1">
                        <a:latin typeface="Cambria Math" charset="0"/>
                      </a:rPr>
                      <m:t>も固定</m:t>
                    </m:r>
                  </m:oMath>
                </a14:m>
                <a:endParaRPr lang="ja-JP" altLang="en-US" dirty="0"/>
              </a:p>
              <a:p>
                <a:endParaRPr kumimoji="1" lang="ja-JP"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536" y="3573016"/>
                <a:ext cx="8001000" cy="2736304"/>
              </a:xfrm>
              <a:blipFill rotWithShape="0">
                <a:blip r:embed="rId4"/>
                <a:stretch>
                  <a:fillRect l="-838" t="-1114"/>
                </a:stretch>
              </a:blipFill>
            </p:spPr>
            <p:txBody>
              <a:bodyPr/>
              <a:lstStyle/>
              <a:p>
                <a:r>
                  <a:rPr lang="ja-JP" altLang="en-US">
                    <a:noFill/>
                  </a:rPr>
                  <a:t> </a:t>
                </a:r>
              </a:p>
            </p:txBody>
          </p:sp>
        </mc:Fallback>
      </mc:AlternateContent>
      <p:pic>
        <p:nvPicPr>
          <p:cNvPr id="4" name="Picture 3"/>
          <p:cNvPicPr>
            <a:picLocks noChangeAspect="1"/>
          </p:cNvPicPr>
          <p:nvPr/>
        </p:nvPicPr>
        <p:blipFill>
          <a:blip r:embed="rId5"/>
          <a:stretch>
            <a:fillRect/>
          </a:stretch>
        </p:blipFill>
        <p:spPr>
          <a:xfrm>
            <a:off x="323528" y="1538259"/>
            <a:ext cx="7380312" cy="1655727"/>
          </a:xfrm>
          <a:prstGeom prst="rect">
            <a:avLst/>
          </a:prstGeom>
        </p:spPr>
      </p:pic>
      <p:sp>
        <p:nvSpPr>
          <p:cNvPr id="5" name="Slide Number Placeholder 4"/>
          <p:cNvSpPr>
            <a:spLocks noGrp="1"/>
          </p:cNvSpPr>
          <p:nvPr>
            <p:ph type="sldNum" sz="quarter" idx="12"/>
          </p:nvPr>
        </p:nvSpPr>
        <p:spPr/>
        <p:txBody>
          <a:bodyPr/>
          <a:lstStyle/>
          <a:p>
            <a:fld id="{2068748E-9BE1-4F2A-B0BF-87023DEE17E2}" type="slidenum">
              <a:rPr kumimoji="1" lang="ja-JP" altLang="en-US" smtClean="0"/>
              <a:pPr/>
              <a:t>11</a:t>
            </a:fld>
            <a:endParaRPr kumimoji="1" lang="ja-JP" altLang="en-US"/>
          </a:p>
        </p:txBody>
      </p:sp>
    </p:spTree>
    <p:extLst>
      <p:ext uri="{BB962C8B-B14F-4D97-AF65-F5344CB8AC3E}">
        <p14:creationId xmlns:p14="http://schemas.microsoft.com/office/powerpoint/2010/main" val="1365173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a:t>
            </a:r>
            <a:r>
              <a:rPr lang="en-US" dirty="0" smtClean="0"/>
              <a:t>Settings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endParaRPr lang="ja-JP" altLang="en-US" b="0" i="1" dirty="0" smtClean="0">
                  <a:latin typeface="Cambria Math" charset="0"/>
                </a:endParaRPr>
              </a:p>
              <a:p>
                <a14:m>
                  <m:oMath xmlns:m="http://schemas.openxmlformats.org/officeDocument/2006/math">
                    <m:sSub>
                      <m:sSubPr>
                        <m:ctrlPr>
                          <a:rPr lang="en-US" b="0" i="1" smtClean="0">
                            <a:latin typeface="Cambria Math" charset="0"/>
                          </a:rPr>
                        </m:ctrlPr>
                      </m:sSubPr>
                      <m:e>
                        <m:r>
                          <a:rPr lang="en-US" b="0" i="1" smtClean="0">
                            <a:latin typeface="Cambria Math" charset="0"/>
                          </a:rPr>
                          <m:t>𝐼</m:t>
                        </m:r>
                      </m:e>
                      <m:sub>
                        <m:r>
                          <a:rPr lang="en-US" b="0" i="1" smtClean="0">
                            <a:latin typeface="Cambria Math" charset="0"/>
                          </a:rPr>
                          <m:t>𝑝</m:t>
                        </m:r>
                      </m:sub>
                    </m:sSub>
                    <m:r>
                      <a:rPr lang="en-US" b="0" i="1" smtClean="0">
                        <a:latin typeface="Cambria Math" charset="0"/>
                      </a:rPr>
                      <m:t>=1</m:t>
                    </m:r>
                  </m:oMath>
                </a14:m>
                <a:r>
                  <a:rPr lang="ja-JP" altLang="en-US" b="0" dirty="0" smtClean="0"/>
                  <a:t>で固定</a:t>
                </a:r>
                <a:r>
                  <a:rPr lang="en-US" altLang="ja-JP" b="0" dirty="0" smtClean="0"/>
                  <a:t>, </a:t>
                </a:r>
                <a14:m>
                  <m:oMath xmlns:m="http://schemas.openxmlformats.org/officeDocument/2006/math">
                    <m:r>
                      <a:rPr lang="en-US" altLang="ja-JP" b="0" i="1" smtClean="0">
                        <a:latin typeface="Cambria Math" charset="0"/>
                      </a:rPr>
                      <m:t>𝜆</m:t>
                    </m:r>
                    <m:r>
                      <a:rPr lang="en-US" altLang="ja-JP" b="0" i="1" smtClean="0">
                        <a:latin typeface="Cambria Math" charset="0"/>
                      </a:rPr>
                      <m:t>=1</m:t>
                    </m:r>
                  </m:oMath>
                </a14:m>
                <a:r>
                  <a:rPr lang="ja-JP" altLang="en-US" b="0" dirty="0" smtClean="0"/>
                  <a:t>で固定</a:t>
                </a:r>
                <a:endParaRPr lang="en-US" altLang="ja-JP" b="0" dirty="0" smtClean="0"/>
              </a:p>
              <a:p>
                <a:r>
                  <a:rPr lang="ja-JP" altLang="en-US" b="0" dirty="0" smtClean="0"/>
                  <a:t>自分で作ってみたデータセットで過学習しないかどうか</a:t>
                </a:r>
              </a:p>
              <a:p>
                <a:r>
                  <a:rPr lang="en-US" altLang="ja-JP" b="0" dirty="0" smtClean="0"/>
                  <a:t>MNIST</a:t>
                </a:r>
                <a:r>
                  <a:rPr lang="ja-JP" altLang="en-US" b="0" dirty="0" smtClean="0"/>
                  <a:t>の</a:t>
                </a:r>
                <a:r>
                  <a:rPr lang="en-US" altLang="ja-JP" b="0" dirty="0" smtClean="0"/>
                  <a:t>supervised, semi-supervised</a:t>
                </a:r>
              </a:p>
              <a:p>
                <a:r>
                  <a:rPr lang="en-US" altLang="ja-JP" dirty="0" smtClean="0"/>
                  <a:t>Semi-supervised</a:t>
                </a:r>
                <a:r>
                  <a:rPr lang="ja-JP" altLang="en-US" dirty="0" smtClean="0"/>
                  <a:t>においてラベルが無いデータについては</a:t>
                </a:r>
                <a:br>
                  <a:rPr lang="ja-JP" altLang="en-US" dirty="0" smtClean="0"/>
                </a:br>
                <a:r>
                  <a:rPr lang="ja-JP" altLang="en-US" dirty="0" smtClean="0"/>
                  <a:t>正則化項のみを</a:t>
                </a:r>
                <a:r>
                  <a:rPr lang="ja-JP" altLang="en-US" dirty="0" smtClean="0"/>
                  <a:t>学習</a:t>
                </a:r>
                <a:endParaRPr lang="en-US" altLang="ja-JP" dirty="0"/>
              </a:p>
              <a:p>
                <a:endParaRPr lang="ja-JP" altLang="en-US" b="0"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86"/>
                </a:stretch>
              </a:blipFill>
            </p:spPr>
            <p:txBody>
              <a:bodyPr/>
              <a:lstStyle/>
              <a:p>
                <a:r>
                  <a:rPr lang="ja-JP" altLang="en-US">
                    <a:noFill/>
                  </a:rPr>
                  <a:t> </a:t>
                </a:r>
              </a:p>
            </p:txBody>
          </p:sp>
        </mc:Fallback>
      </mc:AlternateContent>
      <p:sp>
        <p:nvSpPr>
          <p:cNvPr id="4" name="Slide Number Placeholder 3"/>
          <p:cNvSpPr>
            <a:spLocks noGrp="1"/>
          </p:cNvSpPr>
          <p:nvPr>
            <p:ph type="sldNum" sz="quarter" idx="12"/>
          </p:nvPr>
        </p:nvSpPr>
        <p:spPr/>
        <p:txBody>
          <a:bodyPr/>
          <a:lstStyle/>
          <a:p>
            <a:fld id="{2068748E-9BE1-4F2A-B0BF-87023DEE17E2}" type="slidenum">
              <a:rPr kumimoji="1" lang="ja-JP" altLang="en-US" smtClean="0"/>
              <a:pPr/>
              <a:t>12</a:t>
            </a:fld>
            <a:endParaRPr kumimoji="1" lang="ja-JP" altLang="en-US"/>
          </a:p>
        </p:txBody>
      </p:sp>
    </p:spTree>
    <p:extLst>
      <p:ext uri="{BB962C8B-B14F-4D97-AF65-F5344CB8AC3E}">
        <p14:creationId xmlns:p14="http://schemas.microsoft.com/office/powerpoint/2010/main" val="1348809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pic>
        <p:nvPicPr>
          <p:cNvPr id="4" name="Content Placeholder 3"/>
          <p:cNvPicPr>
            <a:picLocks noGrp="1" noChangeAspect="1"/>
          </p:cNvPicPr>
          <p:nvPr>
            <p:ph idx="1"/>
          </p:nvPr>
        </p:nvPicPr>
        <p:blipFill>
          <a:blip r:embed="rId2"/>
          <a:stretch>
            <a:fillRect/>
          </a:stretch>
        </p:blipFill>
        <p:spPr>
          <a:xfrm>
            <a:off x="2771800" y="1340768"/>
            <a:ext cx="3168352" cy="1746810"/>
          </a:xfrm>
          <a:prstGeom prst="rect">
            <a:avLst/>
          </a:prstGeom>
        </p:spPr>
      </p:pic>
      <p:pic>
        <p:nvPicPr>
          <p:cNvPr id="7" name="Picture 6"/>
          <p:cNvPicPr>
            <a:picLocks noChangeAspect="1"/>
          </p:cNvPicPr>
          <p:nvPr/>
        </p:nvPicPr>
        <p:blipFill>
          <a:blip r:embed="rId3"/>
          <a:stretch>
            <a:fillRect/>
          </a:stretch>
        </p:blipFill>
        <p:spPr>
          <a:xfrm>
            <a:off x="939676" y="3315508"/>
            <a:ext cx="6832600" cy="1638300"/>
          </a:xfrm>
          <a:prstGeom prst="rect">
            <a:avLst/>
          </a:prstGeom>
        </p:spPr>
      </p:pic>
      <p:pic>
        <p:nvPicPr>
          <p:cNvPr id="8" name="Picture 7"/>
          <p:cNvPicPr>
            <a:picLocks noChangeAspect="1"/>
          </p:cNvPicPr>
          <p:nvPr/>
        </p:nvPicPr>
        <p:blipFill>
          <a:blip r:embed="rId4"/>
          <a:stretch>
            <a:fillRect/>
          </a:stretch>
        </p:blipFill>
        <p:spPr>
          <a:xfrm>
            <a:off x="914540" y="5013176"/>
            <a:ext cx="7137400" cy="1600200"/>
          </a:xfrm>
          <a:prstGeom prst="rect">
            <a:avLst/>
          </a:prstGeom>
        </p:spPr>
      </p:pic>
      <p:cxnSp>
        <p:nvCxnSpPr>
          <p:cNvPr id="5" name="Straight Arrow Connector 4"/>
          <p:cNvCxnSpPr/>
          <p:nvPr/>
        </p:nvCxnSpPr>
        <p:spPr>
          <a:xfrm>
            <a:off x="683568" y="3087578"/>
            <a:ext cx="360040" cy="8454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a:off x="683568" y="3087578"/>
            <a:ext cx="256108" cy="25016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a:xfrm>
            <a:off x="245710" y="2688562"/>
            <a:ext cx="1107996" cy="369332"/>
          </a:xfrm>
          <a:prstGeom prst="rect">
            <a:avLst/>
          </a:prstGeom>
          <a:noFill/>
        </p:spPr>
        <p:txBody>
          <a:bodyPr wrap="none" rtlCol="0">
            <a:spAutoFit/>
          </a:bodyPr>
          <a:lstStyle/>
          <a:p>
            <a:r>
              <a:rPr kumimoji="1" lang="ja-JP" altLang="en-US" smtClean="0"/>
              <a:t>過学習！</a:t>
            </a:r>
            <a:endParaRPr kumimoji="1" lang="ja-JP" altLang="en-US"/>
          </a:p>
        </p:txBody>
      </p:sp>
      <p:sp>
        <p:nvSpPr>
          <p:cNvPr id="3" name="Slide Number Placeholder 2"/>
          <p:cNvSpPr>
            <a:spLocks noGrp="1"/>
          </p:cNvSpPr>
          <p:nvPr>
            <p:ph type="sldNum" sz="quarter" idx="12"/>
          </p:nvPr>
        </p:nvSpPr>
        <p:spPr/>
        <p:txBody>
          <a:bodyPr/>
          <a:lstStyle/>
          <a:p>
            <a:fld id="{2068748E-9BE1-4F2A-B0BF-87023DEE17E2}" type="slidenum">
              <a:rPr kumimoji="1" lang="ja-JP" altLang="en-US" smtClean="0"/>
              <a:pPr/>
              <a:t>13</a:t>
            </a:fld>
            <a:endParaRPr kumimoji="1" lang="ja-JP" altLang="en-US"/>
          </a:p>
        </p:txBody>
      </p:sp>
    </p:spTree>
    <p:extLst>
      <p:ext uri="{BB962C8B-B14F-4D97-AF65-F5344CB8AC3E}">
        <p14:creationId xmlns:p14="http://schemas.microsoft.com/office/powerpoint/2010/main" val="45491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pic>
        <p:nvPicPr>
          <p:cNvPr id="5" name="Content Placeholder 4"/>
          <p:cNvPicPr>
            <a:picLocks noGrp="1" noChangeAspect="1"/>
          </p:cNvPicPr>
          <p:nvPr>
            <p:ph idx="1"/>
          </p:nvPr>
        </p:nvPicPr>
        <p:blipFill>
          <a:blip r:embed="rId2"/>
          <a:stretch>
            <a:fillRect/>
          </a:stretch>
        </p:blipFill>
        <p:spPr>
          <a:xfrm>
            <a:off x="4139952" y="2498020"/>
            <a:ext cx="4835281" cy="2131811"/>
          </a:xfrm>
          <a:prstGeom prst="rect">
            <a:avLst/>
          </a:prstGeom>
        </p:spPr>
      </p:pic>
      <p:pic>
        <p:nvPicPr>
          <p:cNvPr id="4" name="Picture 3"/>
          <p:cNvPicPr>
            <a:picLocks noChangeAspect="1"/>
          </p:cNvPicPr>
          <p:nvPr/>
        </p:nvPicPr>
        <p:blipFill>
          <a:blip r:embed="rId3"/>
          <a:stretch>
            <a:fillRect/>
          </a:stretch>
        </p:blipFill>
        <p:spPr>
          <a:xfrm>
            <a:off x="107504" y="2498020"/>
            <a:ext cx="4140200" cy="2247900"/>
          </a:xfrm>
          <a:prstGeom prst="rect">
            <a:avLst/>
          </a:prstGeom>
        </p:spPr>
      </p:pic>
      <p:sp>
        <p:nvSpPr>
          <p:cNvPr id="7" name="TextBox 6"/>
          <p:cNvSpPr txBox="1"/>
          <p:nvPr/>
        </p:nvSpPr>
        <p:spPr>
          <a:xfrm>
            <a:off x="899592" y="1988840"/>
            <a:ext cx="2164054" cy="369332"/>
          </a:xfrm>
          <a:prstGeom prst="rect">
            <a:avLst/>
          </a:prstGeom>
          <a:noFill/>
        </p:spPr>
        <p:txBody>
          <a:bodyPr wrap="none" rtlCol="0">
            <a:spAutoFit/>
          </a:bodyPr>
          <a:lstStyle/>
          <a:p>
            <a:r>
              <a:rPr kumimoji="1" lang="en-US" altLang="ja-JP" smtClean="0"/>
              <a:t>Supervised MNIST</a:t>
            </a:r>
            <a:endParaRPr kumimoji="1" lang="ja-JP" altLang="en-US" dirty="0"/>
          </a:p>
        </p:txBody>
      </p:sp>
      <p:sp>
        <p:nvSpPr>
          <p:cNvPr id="8" name="TextBox 7"/>
          <p:cNvSpPr txBox="1"/>
          <p:nvPr/>
        </p:nvSpPr>
        <p:spPr>
          <a:xfrm>
            <a:off x="5076056" y="1976160"/>
            <a:ext cx="2792431" cy="369332"/>
          </a:xfrm>
          <a:prstGeom prst="rect">
            <a:avLst/>
          </a:prstGeom>
          <a:noFill/>
        </p:spPr>
        <p:txBody>
          <a:bodyPr wrap="none" rtlCol="0">
            <a:spAutoFit/>
          </a:bodyPr>
          <a:lstStyle/>
          <a:p>
            <a:r>
              <a:rPr kumimoji="1" lang="en-US" altLang="ja-JP" smtClean="0"/>
              <a:t>Semi-Supervised MNIST</a:t>
            </a:r>
            <a:endParaRPr kumimoji="1" lang="ja-JP" altLang="en-US" dirty="0"/>
          </a:p>
        </p:txBody>
      </p:sp>
      <p:sp>
        <p:nvSpPr>
          <p:cNvPr id="9" name="TextBox 8"/>
          <p:cNvSpPr txBox="1"/>
          <p:nvPr/>
        </p:nvSpPr>
        <p:spPr>
          <a:xfrm>
            <a:off x="1981619" y="5085184"/>
            <a:ext cx="4680520" cy="369332"/>
          </a:xfrm>
          <a:prstGeom prst="rect">
            <a:avLst/>
          </a:prstGeom>
          <a:noFill/>
        </p:spPr>
        <p:txBody>
          <a:bodyPr wrap="square" rtlCol="0">
            <a:spAutoFit/>
          </a:bodyPr>
          <a:lstStyle/>
          <a:p>
            <a:r>
              <a:rPr kumimoji="1" lang="ja-JP" altLang="en-US" dirty="0" smtClean="0"/>
              <a:t>どちらも</a:t>
            </a:r>
            <a:r>
              <a:rPr kumimoji="1" lang="en-US" altLang="ja-JP" dirty="0" smtClean="0"/>
              <a:t> Ladder</a:t>
            </a:r>
            <a:r>
              <a:rPr lang="en-US" altLang="ja-JP" dirty="0" smtClean="0"/>
              <a:t> Network</a:t>
            </a:r>
            <a:r>
              <a:rPr lang="en-US" altLang="ja-JP" dirty="0"/>
              <a:t> </a:t>
            </a:r>
            <a:r>
              <a:rPr lang="ja-JP" altLang="en-US" dirty="0" smtClean="0"/>
              <a:t>以外には勝利</a:t>
            </a:r>
            <a:r>
              <a:rPr lang="en-US" altLang="ja-JP" dirty="0" smtClean="0"/>
              <a:t>!!</a:t>
            </a:r>
            <a:endParaRPr kumimoji="1" lang="ja-JP" altLang="en-US" dirty="0"/>
          </a:p>
        </p:txBody>
      </p:sp>
      <p:sp>
        <p:nvSpPr>
          <p:cNvPr id="3" name="Slide Number Placeholder 2"/>
          <p:cNvSpPr>
            <a:spLocks noGrp="1"/>
          </p:cNvSpPr>
          <p:nvPr>
            <p:ph type="sldNum" sz="quarter" idx="12"/>
          </p:nvPr>
        </p:nvSpPr>
        <p:spPr/>
        <p:txBody>
          <a:bodyPr/>
          <a:lstStyle/>
          <a:p>
            <a:fld id="{2068748E-9BE1-4F2A-B0BF-87023DEE17E2}" type="slidenum">
              <a:rPr kumimoji="1" lang="ja-JP" altLang="en-US" smtClean="0"/>
              <a:pPr/>
              <a:t>14</a:t>
            </a:fld>
            <a:endParaRPr kumimoji="1" lang="ja-JP" altLang="en-US"/>
          </a:p>
        </p:txBody>
      </p:sp>
    </p:spTree>
    <p:extLst>
      <p:ext uri="{BB962C8B-B14F-4D97-AF65-F5344CB8AC3E}">
        <p14:creationId xmlns:p14="http://schemas.microsoft.com/office/powerpoint/2010/main" val="133301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4674" y="1340768"/>
                <a:ext cx="8245797" cy="5616624"/>
              </a:xfrm>
            </p:spPr>
            <p:txBody>
              <a:bodyPr/>
              <a:lstStyle/>
              <a:p>
                <a:pPr marL="0" indent="0">
                  <a:buNone/>
                </a:pPr>
                <a:r>
                  <a:rPr lang="ja-JP" altLang="en-US" dirty="0" smtClean="0"/>
                  <a:t>筆者のまとめ</a:t>
                </a:r>
                <a:endParaRPr lang="en-US" dirty="0" smtClean="0"/>
              </a:p>
              <a:p>
                <a:r>
                  <a:rPr lang="en-US" dirty="0" smtClean="0"/>
                  <a:t>Random noise</a:t>
                </a:r>
                <a:r>
                  <a:rPr lang="en-US" dirty="0"/>
                  <a:t> </a:t>
                </a:r>
                <a:r>
                  <a:rPr lang="ja-JP" altLang="en-US" dirty="0" smtClean="0"/>
                  <a:t>よりも性能良かったので</a:t>
                </a:r>
                <a14:m>
                  <m:oMath xmlns:m="http://schemas.openxmlformats.org/officeDocument/2006/math">
                    <m:r>
                      <a:rPr lang="en-US" altLang="ja-JP" i="1">
                        <a:latin typeface="Cambria Math" charset="0"/>
                      </a:rPr>
                      <m:t>𝐻</m:t>
                    </m:r>
                    <m:d>
                      <m:dPr>
                        <m:ctrlPr>
                          <a:rPr lang="en-US" altLang="ja-JP" i="1">
                            <a:latin typeface="Cambria Math" charset="0"/>
                          </a:rPr>
                        </m:ctrlPr>
                      </m:dPr>
                      <m:e>
                        <m:r>
                          <a:rPr lang="en-US" altLang="ja-JP" i="1">
                            <a:latin typeface="Cambria Math" charset="0"/>
                          </a:rPr>
                          <m:t>𝑥</m:t>
                        </m:r>
                        <m:r>
                          <a:rPr lang="en-US" altLang="ja-JP" i="1">
                            <a:latin typeface="Cambria Math" charset="0"/>
                          </a:rPr>
                          <m:t>,</m:t>
                        </m:r>
                        <m:r>
                          <a:rPr lang="en-US" altLang="ja-JP" i="1">
                            <a:latin typeface="Cambria Math" charset="0"/>
                          </a:rPr>
                          <m:t>𝜃</m:t>
                        </m:r>
                      </m:e>
                    </m:d>
                    <m:r>
                      <a:rPr lang="ja-JP" altLang="en-US" i="1" smtClean="0">
                        <a:latin typeface="Cambria Math" charset="0"/>
                      </a:rPr>
                      <m:t>利用したのは正しかった</m:t>
                    </m:r>
                  </m:oMath>
                </a14:m>
                <a:endParaRPr lang="ja-JP" altLang="en-US" dirty="0" smtClean="0"/>
              </a:p>
              <a:p>
                <a:pPr>
                  <a:lnSpc>
                    <a:spcPct val="200000"/>
                  </a:lnSpc>
                </a:pPr>
                <a:r>
                  <a:rPr lang="ja-JP" altLang="en-US" dirty="0" smtClean="0"/>
                  <a:t>パラメータの取り方によらず、モデルの分布自体に制限</a:t>
                </a:r>
                <a:endParaRPr lang="en-US" altLang="ja-JP" dirty="0" smtClean="0"/>
              </a:p>
              <a:p>
                <a:pPr>
                  <a:lnSpc>
                    <a:spcPct val="200000"/>
                  </a:lnSpc>
                </a:pPr>
                <a:r>
                  <a:rPr lang="ja-JP" altLang="en-US" dirty="0" smtClean="0"/>
                  <a:t>実用上使いやすい</a:t>
                </a:r>
                <a:endParaRPr lang="en-US" dirty="0" smtClean="0"/>
              </a:p>
              <a:p>
                <a:pPr lvl="1"/>
                <a:r>
                  <a:rPr lang="ja-JP" altLang="en-US" dirty="0" smtClean="0"/>
                  <a:t>ハイパラ</a:t>
                </a:r>
                <a14:m>
                  <m:oMath xmlns:m="http://schemas.openxmlformats.org/officeDocument/2006/math">
                    <m:r>
                      <a:rPr lang="en-US" altLang="ja-JP" b="0" i="1" smtClean="0">
                        <a:latin typeface="Cambria Math" charset="0"/>
                      </a:rPr>
                      <m:t>𝜆</m:t>
                    </m:r>
                    <m:r>
                      <a:rPr lang="ja-JP" altLang="en-US" b="0" i="1" smtClean="0">
                        <a:latin typeface="Cambria Math" charset="0"/>
                      </a:rPr>
                      <m:t>と</m:t>
                    </m:r>
                    <m:r>
                      <a:rPr lang="en-US" altLang="ja-JP" b="0" i="1" smtClean="0">
                        <a:latin typeface="Cambria Math" charset="0"/>
                      </a:rPr>
                      <m:t>𝜖</m:t>
                    </m:r>
                    <m:r>
                      <a:rPr lang="ja-JP" altLang="en-US" b="0" i="1" smtClean="0">
                        <a:latin typeface="Cambria Math" charset="0"/>
                      </a:rPr>
                      <m:t>だけで良い！</m:t>
                    </m:r>
                  </m:oMath>
                </a14:m>
                <a:r>
                  <a:rPr lang="en-US" altLang="ja-JP" b="0" i="1" dirty="0" smtClean="0">
                    <a:latin typeface="Cambria Math" charset="0"/>
                  </a:rPr>
                  <a:t/>
                </a:r>
                <a:br>
                  <a:rPr lang="en-US" altLang="ja-JP" b="0" i="1" dirty="0" smtClean="0">
                    <a:latin typeface="Cambria Math" charset="0"/>
                  </a:rPr>
                </a:br>
                <a14:m>
                  <m:oMath xmlns:m="http://schemas.openxmlformats.org/officeDocument/2006/math">
                    <m:sSub>
                      <m:sSubPr>
                        <m:ctrlPr>
                          <a:rPr lang="en-US" b="0" i="1" dirty="0" smtClean="0">
                            <a:latin typeface="Cambria Math" charset="0"/>
                          </a:rPr>
                        </m:ctrlPr>
                      </m:sSubPr>
                      <m:e>
                        <m:r>
                          <a:rPr lang="en-US" b="0" i="1" dirty="0" smtClean="0">
                            <a:latin typeface="Cambria Math" charset="0"/>
                          </a:rPr>
                          <m:t>𝐼</m:t>
                        </m:r>
                      </m:e>
                      <m:sub>
                        <m:r>
                          <a:rPr lang="en-US" b="0" i="1" dirty="0" smtClean="0">
                            <a:latin typeface="Cambria Math" charset="0"/>
                          </a:rPr>
                          <m:t>𝑝</m:t>
                        </m:r>
                      </m:sub>
                    </m:sSub>
                  </m:oMath>
                </a14:m>
                <a:r>
                  <a:rPr lang="ja-JP" altLang="en-US" dirty="0" smtClean="0"/>
                  <a:t>は</a:t>
                </a:r>
                <a:r>
                  <a:rPr lang="en-US" altLang="ja-JP" dirty="0" smtClean="0"/>
                  <a:t>1</a:t>
                </a:r>
                <a:r>
                  <a:rPr lang="ja-JP" altLang="en-US" dirty="0" smtClean="0"/>
                  <a:t>でよく</a:t>
                </a:r>
                <a14:m>
                  <m:oMath xmlns:m="http://schemas.openxmlformats.org/officeDocument/2006/math">
                    <m:r>
                      <a:rPr lang="ja-JP" altLang="en-US" b="0" i="1" smtClean="0">
                        <a:latin typeface="Cambria Math" charset="0"/>
                      </a:rPr>
                      <m:t>、</m:t>
                    </m:r>
                    <m:r>
                      <a:rPr lang="en-US" altLang="ja-JP" b="0" i="1" smtClean="0">
                        <a:latin typeface="Cambria Math" charset="0"/>
                      </a:rPr>
                      <m:t>𝜉</m:t>
                    </m:r>
                  </m:oMath>
                </a14:m>
                <a:r>
                  <a:rPr lang="ja-JP" altLang="en-US" dirty="0" smtClean="0"/>
                  <a:t>もある程度小さければよい</a:t>
                </a:r>
                <a:endParaRPr lang="en-US" dirty="0" smtClean="0"/>
              </a:p>
              <a:p>
                <a:pPr lvl="1"/>
                <a14:m>
                  <m:oMath xmlns:m="http://schemas.openxmlformats.org/officeDocument/2006/math">
                    <m:sSub>
                      <m:sSubPr>
                        <m:ctrlPr>
                          <a:rPr lang="en-US" altLang="ja-JP" i="1">
                            <a:latin typeface="Cambria Math" charset="0"/>
                          </a:rPr>
                        </m:ctrlPr>
                      </m:sSubPr>
                      <m:e>
                        <m:r>
                          <a:rPr lang="en-US" altLang="ja-JP" i="1">
                            <a:latin typeface="Cambria Math" charset="0"/>
                          </a:rPr>
                          <m:t>𝑟</m:t>
                        </m:r>
                      </m:e>
                      <m:sub>
                        <m:r>
                          <a:rPr lang="en-US" altLang="ja-JP" i="1">
                            <a:latin typeface="Cambria Math" charset="0"/>
                          </a:rPr>
                          <m:t>𝑣</m:t>
                        </m:r>
                        <m:r>
                          <a:rPr lang="en-US" altLang="ja-JP" i="1">
                            <a:latin typeface="Cambria Math" charset="0"/>
                          </a:rPr>
                          <m:t>−</m:t>
                        </m:r>
                        <m:r>
                          <a:rPr lang="en-US" altLang="ja-JP" i="1">
                            <a:latin typeface="Cambria Math" charset="0"/>
                          </a:rPr>
                          <m:t>𝑎𝑑𝑣</m:t>
                        </m:r>
                      </m:sub>
                    </m:sSub>
                    <m:r>
                      <a:rPr lang="en-US" altLang="ja-JP" b="0" i="1" smtClean="0">
                        <a:latin typeface="Cambria Math" charset="0"/>
                      </a:rPr>
                      <m:t> ,  </m:t>
                    </m:r>
                    <m:f>
                      <m:fPr>
                        <m:ctrlPr>
                          <a:rPr lang="en-US" altLang="ja-JP" i="1">
                            <a:latin typeface="Cambria Math" charset="0"/>
                            <a:ea typeface="Cambria Math" charset="0"/>
                            <a:cs typeface="Cambria Math" charset="0"/>
                          </a:rPr>
                        </m:ctrlPr>
                      </m:fPr>
                      <m:num>
                        <m:r>
                          <a:rPr lang="en-US" altLang="ja-JP" i="1">
                            <a:latin typeface="Cambria Math" charset="0"/>
                            <a:ea typeface="Cambria Math" charset="0"/>
                            <a:cs typeface="Cambria Math" charset="0"/>
                          </a:rPr>
                          <m:t>𝜕</m:t>
                        </m:r>
                      </m:num>
                      <m:den>
                        <m:r>
                          <a:rPr lang="en-US" altLang="ja-JP" i="1">
                            <a:latin typeface="Cambria Math" charset="0"/>
                            <a:ea typeface="Cambria Math" charset="0"/>
                            <a:cs typeface="Cambria Math" charset="0"/>
                          </a:rPr>
                          <m:t>𝜕𝜃</m:t>
                        </m:r>
                      </m:den>
                    </m:f>
                    <m:r>
                      <a:rPr lang="en-US" altLang="ja-JP" i="1">
                        <a:latin typeface="Cambria Math" charset="0"/>
                        <a:ea typeface="Cambria Math" charset="0"/>
                        <a:cs typeface="Cambria Math" charset="0"/>
                      </a:rPr>
                      <m:t>𝐿𝐷𝑆</m:t>
                    </m:r>
                  </m:oMath>
                </a14:m>
                <a:r>
                  <a:rPr lang="ja-JP" altLang="en-US" dirty="0" smtClean="0"/>
                  <a:t>にそれぞれ</a:t>
                </a:r>
                <a:r>
                  <a:rPr lang="en-US" altLang="ja-JP" dirty="0"/>
                  <a:t>forward, backward</a:t>
                </a:r>
                <a:r>
                  <a:rPr lang="ja-JP" altLang="en-US" dirty="0" smtClean="0"/>
                  <a:t>一回ずつ追加で必要なだけ</a:t>
                </a:r>
                <a:endParaRPr lang="en-US" altLang="ja-JP" dirty="0" smtClean="0"/>
              </a:p>
              <a:p>
                <a:pPr lvl="1"/>
                <a:endParaRPr lang="en-US" altLang="ja-JP" dirty="0"/>
              </a:p>
              <a:p>
                <a:r>
                  <a:rPr lang="ja-JP" altLang="en-US" dirty="0"/>
                  <a:t>多様体学習取り入れたらさらに良いことがあるのでは</a:t>
                </a:r>
                <a:endParaRPr lang="en-US" altLang="ja-JP" dirty="0"/>
              </a:p>
              <a:p>
                <a:endParaRPr lang="ja-JP" alt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4674" y="1340768"/>
                <a:ext cx="8245797" cy="5616624"/>
              </a:xfrm>
              <a:blipFill rotWithShape="0">
                <a:blip r:embed="rId2"/>
                <a:stretch>
                  <a:fillRect l="-739" t="-760" r="-665"/>
                </a:stretch>
              </a:blipFill>
            </p:spPr>
            <p:txBody>
              <a:bodyPr/>
              <a:lstStyle/>
              <a:p>
                <a:r>
                  <a:rPr lang="ja-JP" altLang="en-US">
                    <a:noFill/>
                  </a:rPr>
                  <a:t> </a:t>
                </a:r>
              </a:p>
            </p:txBody>
          </p:sp>
        </mc:Fallback>
      </mc:AlternateContent>
      <p:sp>
        <p:nvSpPr>
          <p:cNvPr id="4" name="Slide Number Placeholder 3"/>
          <p:cNvSpPr>
            <a:spLocks noGrp="1"/>
          </p:cNvSpPr>
          <p:nvPr>
            <p:ph type="sldNum" sz="quarter" idx="12"/>
          </p:nvPr>
        </p:nvSpPr>
        <p:spPr/>
        <p:txBody>
          <a:bodyPr/>
          <a:lstStyle/>
          <a:p>
            <a:fld id="{2068748E-9BE1-4F2A-B0BF-87023DEE17E2}" type="slidenum">
              <a:rPr kumimoji="1" lang="ja-JP" altLang="en-US" smtClean="0"/>
              <a:pPr/>
              <a:t>15</a:t>
            </a:fld>
            <a:endParaRPr kumimoji="1" lang="ja-JP" altLang="en-US"/>
          </a:p>
        </p:txBody>
      </p:sp>
    </p:spTree>
    <p:extLst>
      <p:ext uri="{BB962C8B-B14F-4D97-AF65-F5344CB8AC3E}">
        <p14:creationId xmlns:p14="http://schemas.microsoft.com/office/powerpoint/2010/main" val="100995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75" y="255588"/>
            <a:ext cx="8317805" cy="857250"/>
          </a:xfrm>
        </p:spPr>
        <p:txBody>
          <a:bodyPr/>
          <a:lstStyle/>
          <a:p>
            <a:r>
              <a:rPr lang="en-US" sz="3200" dirty="0" smtClean="0"/>
              <a:t>VAT for semi-supervised Text Classification</a:t>
            </a:r>
            <a:r>
              <a:rPr lang="ja-JP" altLang="en-US" sz="3200" dirty="0" smtClean="0"/>
              <a:t/>
            </a:r>
            <a:br>
              <a:rPr lang="ja-JP" altLang="en-US" sz="3200" dirty="0" smtClean="0"/>
            </a:br>
            <a:r>
              <a:rPr lang="en-US" altLang="ja-JP" sz="2000" dirty="0" smtClean="0"/>
              <a:t>[</a:t>
            </a:r>
            <a:r>
              <a:rPr lang="en-US" altLang="ja-JP" sz="2000" dirty="0" err="1" smtClean="0"/>
              <a:t>Miyato</a:t>
            </a:r>
            <a:r>
              <a:rPr lang="en-US" altLang="ja-JP" sz="2000" dirty="0" smtClean="0"/>
              <a:t>, </a:t>
            </a:r>
            <a:r>
              <a:rPr lang="en-US" altLang="ja-JP" sz="2000" dirty="0" err="1" smtClean="0"/>
              <a:t>GoodFellow</a:t>
            </a:r>
            <a:r>
              <a:rPr lang="en-US" altLang="ja-JP" sz="2000" dirty="0" smtClean="0"/>
              <a:t>+,  2016]</a:t>
            </a:r>
            <a:endParaRPr lang="en-US" sz="2000" dirty="0"/>
          </a:p>
        </p:txBody>
      </p:sp>
      <p:sp>
        <p:nvSpPr>
          <p:cNvPr id="3" name="Content Placeholder 2"/>
          <p:cNvSpPr>
            <a:spLocks noGrp="1"/>
          </p:cNvSpPr>
          <p:nvPr>
            <p:ph idx="1"/>
          </p:nvPr>
        </p:nvSpPr>
        <p:spPr>
          <a:xfrm>
            <a:off x="566738" y="1340768"/>
            <a:ext cx="8001000" cy="5400600"/>
          </a:xfrm>
        </p:spPr>
        <p:txBody>
          <a:bodyPr/>
          <a:lstStyle/>
          <a:p>
            <a:r>
              <a:rPr lang="en-US" altLang="ja-JP" dirty="0" smtClean="0"/>
              <a:t>Text classifier</a:t>
            </a:r>
            <a:r>
              <a:rPr lang="ja-JP" altLang="en-US" dirty="0" smtClean="0"/>
              <a:t>に正則化項</a:t>
            </a:r>
            <a:r>
              <a:rPr lang="en-US" altLang="ja-JP" dirty="0" smtClean="0"/>
              <a:t> </a:t>
            </a:r>
          </a:p>
          <a:p>
            <a:pPr lvl="1"/>
            <a:r>
              <a:rPr lang="en-US" altLang="ja-JP" dirty="0" smtClean="0"/>
              <a:t>drop out </a:t>
            </a:r>
            <a:r>
              <a:rPr lang="ja-JP" altLang="en-US" dirty="0" smtClean="0"/>
              <a:t>より性能いいらしい</a:t>
            </a:r>
            <a:endParaRPr lang="en-US" altLang="ja-JP" dirty="0" smtClean="0"/>
          </a:p>
          <a:p>
            <a:r>
              <a:rPr lang="en-US" altLang="ja-JP" dirty="0" smtClean="0"/>
              <a:t>Word-embedding</a:t>
            </a:r>
            <a:r>
              <a:rPr lang="ja-JP" altLang="en-US" dirty="0" smtClean="0"/>
              <a:t>空間で</a:t>
            </a:r>
            <a:r>
              <a:rPr lang="en-US" altLang="ja-JP" dirty="0" smtClean="0"/>
              <a:t>perturbation</a:t>
            </a:r>
            <a:endParaRPr lang="ja-JP" altLang="en-US" dirty="0" smtClean="0"/>
          </a:p>
          <a:p>
            <a:pPr lvl="1"/>
            <a:r>
              <a:rPr lang="ja-JP" altLang="en-US" dirty="0" smtClean="0"/>
              <a:t>正規化したあとノイズ</a:t>
            </a:r>
          </a:p>
          <a:p>
            <a:r>
              <a:rPr lang="en-US" altLang="ja-JP" dirty="0" smtClean="0"/>
              <a:t>VAT</a:t>
            </a:r>
            <a:r>
              <a:rPr lang="ja-JP" altLang="en-US" dirty="0" smtClean="0"/>
              <a:t>と</a:t>
            </a:r>
            <a:r>
              <a:rPr lang="en-US" altLang="ja-JP" dirty="0" smtClean="0"/>
              <a:t>AT</a:t>
            </a:r>
            <a:r>
              <a:rPr lang="ja-JP" altLang="en-US" dirty="0" smtClean="0"/>
              <a:t>組み合わせたりしてたけど基本的に</a:t>
            </a:r>
            <a:r>
              <a:rPr lang="en-US" altLang="ja-JP" dirty="0" smtClean="0"/>
              <a:t>VAT</a:t>
            </a:r>
            <a:r>
              <a:rPr lang="ja-JP" altLang="en-US" dirty="0" smtClean="0"/>
              <a:t>強い</a:t>
            </a:r>
            <a:endParaRPr lang="en-US" altLang="ja-JP" dirty="0" smtClean="0"/>
          </a:p>
          <a:p>
            <a:r>
              <a:rPr lang="ja-JP" altLang="en-US" dirty="0"/>
              <a:t>ちゃんと</a:t>
            </a:r>
            <a:r>
              <a:rPr lang="en-US" altLang="ja-JP" dirty="0"/>
              <a:t>bad</a:t>
            </a:r>
            <a:r>
              <a:rPr lang="ja-JP" altLang="en-US" dirty="0"/>
              <a:t>と</a:t>
            </a:r>
            <a:r>
              <a:rPr lang="en-US" altLang="ja-JP" dirty="0"/>
              <a:t>good</a:t>
            </a:r>
            <a:r>
              <a:rPr lang="ja-JP" altLang="en-US" dirty="0"/>
              <a:t>が遠く</a:t>
            </a:r>
            <a:r>
              <a:rPr lang="ja-JP" altLang="en-US" dirty="0" smtClean="0"/>
              <a:t>なる</a:t>
            </a:r>
            <a:endParaRPr lang="en-US" dirty="0"/>
          </a:p>
          <a:p>
            <a:pPr lvl="1"/>
            <a:r>
              <a:rPr lang="ja-JP" altLang="en-US" dirty="0" smtClean="0"/>
              <a:t>少しの変化で意味が変わらないよう学習するから</a:t>
            </a:r>
            <a:endParaRPr lang="en-US" altLang="ja-JP" dirty="0"/>
          </a:p>
          <a:p>
            <a:endParaRPr lang="en-US" altLang="ja-JP" dirty="0"/>
          </a:p>
          <a:p>
            <a:endParaRPr lang="en-US" dirty="0"/>
          </a:p>
        </p:txBody>
      </p:sp>
      <p:pic>
        <p:nvPicPr>
          <p:cNvPr id="6" name="Picture 5"/>
          <p:cNvPicPr>
            <a:picLocks noChangeAspect="1"/>
          </p:cNvPicPr>
          <p:nvPr/>
        </p:nvPicPr>
        <p:blipFill>
          <a:blip r:embed="rId2"/>
          <a:stretch>
            <a:fillRect/>
          </a:stretch>
        </p:blipFill>
        <p:spPr>
          <a:xfrm>
            <a:off x="467544" y="4026820"/>
            <a:ext cx="7848872" cy="2414140"/>
          </a:xfrm>
          <a:prstGeom prst="rect">
            <a:avLst/>
          </a:prstGeom>
        </p:spPr>
      </p:pic>
      <p:sp>
        <p:nvSpPr>
          <p:cNvPr id="4" name="Slide Number Placeholder 3"/>
          <p:cNvSpPr>
            <a:spLocks noGrp="1"/>
          </p:cNvSpPr>
          <p:nvPr>
            <p:ph type="sldNum" sz="quarter" idx="12"/>
          </p:nvPr>
        </p:nvSpPr>
        <p:spPr/>
        <p:txBody>
          <a:bodyPr/>
          <a:lstStyle/>
          <a:p>
            <a:fld id="{2068748E-9BE1-4F2A-B0BF-87023DEE17E2}" type="slidenum">
              <a:rPr kumimoji="1" lang="ja-JP" altLang="en-US" smtClean="0"/>
              <a:pPr/>
              <a:t>16</a:t>
            </a:fld>
            <a:endParaRPr kumimoji="1" lang="ja-JP" altLang="en-US"/>
          </a:p>
        </p:txBody>
      </p:sp>
    </p:spTree>
    <p:extLst>
      <p:ext uri="{BB962C8B-B14F-4D97-AF65-F5344CB8AC3E}">
        <p14:creationId xmlns:p14="http://schemas.microsoft.com/office/powerpoint/2010/main" val="1643465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smtClean="0"/>
              <a:t>Conclusion</a:t>
            </a:r>
            <a:endParaRPr kumimoji="1" lang="ja-JP"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6738" y="1340768"/>
                <a:ext cx="8397750" cy="4873625"/>
              </a:xfrm>
            </p:spPr>
            <p:txBody>
              <a:bodyPr/>
              <a:lstStyle/>
              <a:p>
                <a:pPr>
                  <a:lnSpc>
                    <a:spcPct val="200000"/>
                  </a:lnSpc>
                </a:pPr>
                <a:r>
                  <a:rPr lang="ja-JP" altLang="en-US" dirty="0" smtClean="0"/>
                  <a:t>発想と</a:t>
                </a:r>
                <a14:m>
                  <m:oMath xmlns:m="http://schemas.openxmlformats.org/officeDocument/2006/math">
                    <m:sSub>
                      <m:sSubPr>
                        <m:ctrlPr>
                          <a:rPr lang="en-US" altLang="ja-JP" i="1">
                            <a:latin typeface="Cambria Math" charset="0"/>
                          </a:rPr>
                        </m:ctrlPr>
                      </m:sSubPr>
                      <m:e>
                        <m:r>
                          <a:rPr lang="en-US" altLang="ja-JP" i="1">
                            <a:latin typeface="Cambria Math" charset="0"/>
                          </a:rPr>
                          <m:t>𝑟</m:t>
                        </m:r>
                      </m:e>
                      <m:sub>
                        <m:r>
                          <a:rPr lang="en-US" altLang="ja-JP" i="1">
                            <a:latin typeface="Cambria Math" charset="0"/>
                          </a:rPr>
                          <m:t>𝑣</m:t>
                        </m:r>
                        <m:r>
                          <a:rPr lang="en-US" altLang="ja-JP" i="1">
                            <a:latin typeface="Cambria Math" charset="0"/>
                          </a:rPr>
                          <m:t>−</m:t>
                        </m:r>
                        <m:r>
                          <a:rPr lang="en-US" altLang="ja-JP" i="1">
                            <a:latin typeface="Cambria Math" charset="0"/>
                          </a:rPr>
                          <m:t>𝑎𝑑𝑣</m:t>
                        </m:r>
                      </m:sub>
                    </m:sSub>
                  </m:oMath>
                </a14:m>
                <a:r>
                  <a:rPr lang="ja-JP" altLang="en-US" dirty="0" smtClean="0"/>
                  <a:t>の導出手法が良い</a:t>
                </a:r>
                <a:endParaRPr lang="en-US" altLang="ja-JP" dirty="0"/>
              </a:p>
              <a:p>
                <a:pPr>
                  <a:lnSpc>
                    <a:spcPct val="200000"/>
                  </a:lnSpc>
                </a:pPr>
                <a:r>
                  <a:rPr lang="en-US" altLang="ja-JP" dirty="0" err="1" smtClean="0"/>
                  <a:t>ImageNet</a:t>
                </a:r>
                <a:r>
                  <a:rPr lang="ja-JP" altLang="en-US" dirty="0" smtClean="0"/>
                  <a:t>までやってほしかった。</a:t>
                </a:r>
                <a:endParaRPr lang="en-US" altLang="ja-JP" dirty="0"/>
              </a:p>
              <a:p>
                <a:pPr>
                  <a:lnSpc>
                    <a:spcPct val="200000"/>
                  </a:lnSpc>
                </a:pPr>
                <a:r>
                  <a:rPr lang="ja-JP" altLang="en-US" dirty="0" smtClean="0"/>
                  <a:t>発展的</a:t>
                </a:r>
                <a:r>
                  <a:rPr lang="ja-JP" altLang="en-US" dirty="0"/>
                  <a:t>には</a:t>
                </a:r>
                <a:endParaRPr lang="en-US" altLang="ja-JP" dirty="0"/>
              </a:p>
              <a:p>
                <a:pPr lvl="1"/>
                <a:r>
                  <a:rPr lang="ja-JP" altLang="en-US" dirty="0" smtClean="0"/>
                  <a:t>フィッシャー</a:t>
                </a:r>
                <a:r>
                  <a:rPr lang="ja-JP" altLang="en-US" dirty="0"/>
                  <a:t>情報行列の最大</a:t>
                </a:r>
                <a:r>
                  <a:rPr lang="ja-JP" altLang="en-US" dirty="0" smtClean="0"/>
                  <a:t>固有値の最小化問題</a:t>
                </a:r>
                <a:endParaRPr lang="ja-JP" altLang="en-US" dirty="0"/>
              </a:p>
              <a:p>
                <a:pPr lvl="1"/>
                <a:r>
                  <a:rPr lang="ja-JP" altLang="en-US" dirty="0" smtClean="0"/>
                  <a:t>フィッシャー情報行列の行列式が小さくなる</a:t>
                </a:r>
              </a:p>
              <a:p>
                <a:pPr lvl="1"/>
                <a:r>
                  <a:rPr lang="ja-JP" altLang="en-US" dirty="0" smtClean="0"/>
                  <a:t>ガウス曲率が小さくなるので、モデルはなめらかで凹凸が少なくなる</a:t>
                </a:r>
                <a:endParaRPr lang="en-US" altLang="ja-JP" dirty="0" smtClean="0"/>
              </a:p>
              <a:p>
                <a:endParaRPr kumimoji="1" lang="ja-JP"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6738" y="1340768"/>
                <a:ext cx="8397750" cy="4873625"/>
              </a:xfrm>
              <a:blipFill rotWithShape="0">
                <a:blip r:embed="rId2"/>
                <a:stretch>
                  <a:fillRect l="-653"/>
                </a:stretch>
              </a:blipFill>
            </p:spPr>
            <p:txBody>
              <a:bodyPr/>
              <a:lstStyle/>
              <a:p>
                <a:r>
                  <a:rPr lang="ja-JP" altLang="en-US">
                    <a:noFill/>
                  </a:rPr>
                  <a:t> </a:t>
                </a:r>
              </a:p>
            </p:txBody>
          </p:sp>
        </mc:Fallback>
      </mc:AlternateContent>
      <p:sp>
        <p:nvSpPr>
          <p:cNvPr id="4" name="Slide Number Placeholder 3"/>
          <p:cNvSpPr>
            <a:spLocks noGrp="1"/>
          </p:cNvSpPr>
          <p:nvPr>
            <p:ph type="sldNum" sz="quarter" idx="12"/>
          </p:nvPr>
        </p:nvSpPr>
        <p:spPr/>
        <p:txBody>
          <a:bodyPr/>
          <a:lstStyle/>
          <a:p>
            <a:fld id="{2068748E-9BE1-4F2A-B0BF-87023DEE17E2}" type="slidenum">
              <a:rPr kumimoji="1" lang="ja-JP" altLang="en-US" smtClean="0"/>
              <a:pPr/>
              <a:t>17</a:t>
            </a:fld>
            <a:endParaRPr kumimoji="1" lang="ja-JP" altLang="en-US"/>
          </a:p>
        </p:txBody>
      </p:sp>
    </p:spTree>
    <p:extLst>
      <p:ext uri="{BB962C8B-B14F-4D97-AF65-F5344CB8AC3E}">
        <p14:creationId xmlns:p14="http://schemas.microsoft.com/office/powerpoint/2010/main" val="1735914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References</a:t>
            </a:r>
            <a:endParaRPr lang="en-US" dirty="0"/>
          </a:p>
        </p:txBody>
      </p:sp>
      <p:sp>
        <p:nvSpPr>
          <p:cNvPr id="3" name="Content Placeholder 2"/>
          <p:cNvSpPr>
            <a:spLocks noGrp="1"/>
          </p:cNvSpPr>
          <p:nvPr>
            <p:ph idx="1"/>
          </p:nvPr>
        </p:nvSpPr>
        <p:spPr>
          <a:xfrm>
            <a:off x="566738" y="1340768"/>
            <a:ext cx="8001000" cy="4873625"/>
          </a:xfrm>
        </p:spPr>
        <p:txBody>
          <a:bodyPr/>
          <a:lstStyle/>
          <a:p>
            <a:pPr marL="0" indent="0">
              <a:buNone/>
            </a:pPr>
            <a:endParaRPr lang="en-US" sz="1600" dirty="0" smtClean="0"/>
          </a:p>
          <a:p>
            <a:pPr marL="0" indent="0">
              <a:buNone/>
            </a:pPr>
            <a:r>
              <a:rPr lang="ja-JP" altLang="en-US" sz="1600" dirty="0" smtClean="0"/>
              <a:t>論文</a:t>
            </a:r>
            <a:endParaRPr lang="en-US" sz="1600" dirty="0"/>
          </a:p>
          <a:p>
            <a:r>
              <a:rPr lang="en-US" altLang="ja-JP" sz="1600" dirty="0" smtClean="0"/>
              <a:t>Distributional smoothing by virtual adversarial examples. [2016,</a:t>
            </a:r>
            <a:r>
              <a:rPr lang="ja-JP" altLang="en-US" sz="1600" dirty="0" smtClean="0"/>
              <a:t> </a:t>
            </a:r>
            <a:r>
              <a:rPr lang="en-US" altLang="ja-JP" sz="1600" dirty="0" err="1" smtClean="0"/>
              <a:t>Miyato</a:t>
            </a:r>
            <a:r>
              <a:rPr lang="ja-JP" altLang="en-US" sz="1600" dirty="0" smtClean="0"/>
              <a:t> </a:t>
            </a:r>
            <a:r>
              <a:rPr lang="en-US" altLang="ja-JP" sz="1600" dirty="0" smtClean="0"/>
              <a:t>et al. ]</a:t>
            </a:r>
            <a:endParaRPr lang="ja-JP" altLang="en-US" sz="1600" dirty="0" smtClean="0"/>
          </a:p>
          <a:p>
            <a:r>
              <a:rPr lang="en-US" altLang="ja-JP" sz="1600" dirty="0" smtClean="0"/>
              <a:t>Explaining and Harnessing Adversarial Examples</a:t>
            </a:r>
            <a:r>
              <a:rPr lang="ja-JP" altLang="en-US" sz="1600" dirty="0" smtClean="0"/>
              <a:t> </a:t>
            </a:r>
            <a:r>
              <a:rPr lang="en-US" altLang="ja-JP" sz="1600" dirty="0" smtClean="0"/>
              <a:t>[</a:t>
            </a:r>
            <a:r>
              <a:rPr lang="en-US" altLang="ja-JP" sz="1600" dirty="0" err="1" smtClean="0"/>
              <a:t>Goodfellow</a:t>
            </a:r>
            <a:r>
              <a:rPr lang="ja-JP" altLang="en-US" sz="1600" dirty="0" smtClean="0"/>
              <a:t> </a:t>
            </a:r>
            <a:r>
              <a:rPr lang="en-US" altLang="ja-JP" sz="1600" dirty="0" smtClean="0"/>
              <a:t>et al]</a:t>
            </a:r>
          </a:p>
          <a:p>
            <a:r>
              <a:rPr lang="en-US" altLang="ja-JP" sz="1600" dirty="0"/>
              <a:t>Virtual Adversarial Training for Semi-Supervised Text Classification </a:t>
            </a:r>
            <a:r>
              <a:rPr lang="en-US" altLang="ja-JP" sz="1600" dirty="0" smtClean="0"/>
              <a:t>[</a:t>
            </a:r>
            <a:r>
              <a:rPr lang="en-US" altLang="ja-JP" sz="1600" dirty="0" err="1" smtClean="0"/>
              <a:t>Miyato</a:t>
            </a:r>
            <a:r>
              <a:rPr lang="en-US" altLang="ja-JP" sz="1600" dirty="0" smtClean="0"/>
              <a:t> et al]</a:t>
            </a:r>
          </a:p>
          <a:p>
            <a:pPr marL="0" indent="0">
              <a:buNone/>
            </a:pPr>
            <a:endParaRPr lang="en-US" sz="1600" dirty="0" smtClean="0"/>
          </a:p>
          <a:p>
            <a:pPr marL="0" indent="0">
              <a:buNone/>
            </a:pPr>
            <a:r>
              <a:rPr lang="ja-JP" altLang="en-US" sz="1600" dirty="0" smtClean="0"/>
              <a:t>参考にした資料</a:t>
            </a:r>
            <a:endParaRPr lang="en-US" sz="1600" dirty="0"/>
          </a:p>
          <a:p>
            <a:r>
              <a:rPr lang="en-US" sz="1600" dirty="0" err="1" smtClean="0"/>
              <a:t>Goodfellow</a:t>
            </a:r>
            <a:r>
              <a:rPr lang="ja-JP" altLang="en-US" sz="1600" dirty="0" smtClean="0"/>
              <a:t>のスライド</a:t>
            </a:r>
            <a:r>
              <a:rPr lang="en-US" altLang="ja-JP" sz="1600" dirty="0"/>
              <a:t/>
            </a:r>
            <a:br>
              <a:rPr lang="en-US" altLang="ja-JP" sz="1600" dirty="0"/>
            </a:br>
            <a:r>
              <a:rPr lang="en-US" altLang="ja-JP" sz="1400" dirty="0">
                <a:hlinkClick r:id="rId2"/>
              </a:rPr>
              <a:t>http://www.iro.umontreal.ca/~</a:t>
            </a:r>
            <a:r>
              <a:rPr lang="en-US" altLang="ja-JP" sz="1400" dirty="0" smtClean="0">
                <a:hlinkClick r:id="rId2"/>
              </a:rPr>
              <a:t>memisevr/dlss2015/goodfellow_adv.pdf</a:t>
            </a:r>
            <a:endParaRPr lang="en-US" altLang="ja-JP" sz="1400" dirty="0"/>
          </a:p>
          <a:p>
            <a:r>
              <a:rPr lang="en-US" sz="1600" dirty="0" smtClean="0"/>
              <a:t>PFN</a:t>
            </a:r>
            <a:r>
              <a:rPr lang="ja-JP" altLang="en-US" sz="1600" dirty="0" smtClean="0"/>
              <a:t>の松元さんのスライド</a:t>
            </a:r>
            <a:r>
              <a:rPr lang="en-US" sz="1600" dirty="0" smtClean="0"/>
              <a:t/>
            </a:r>
            <a:br>
              <a:rPr lang="en-US" sz="1600" dirty="0" smtClean="0"/>
            </a:br>
            <a:r>
              <a:rPr lang="en-US" sz="1400" dirty="0" smtClean="0">
                <a:hlinkClick r:id="rId3"/>
              </a:rPr>
              <a:t>http</a:t>
            </a:r>
            <a:r>
              <a:rPr lang="en-US" sz="1400" dirty="0">
                <a:hlinkClick r:id="rId3"/>
              </a:rPr>
              <a:t>://</a:t>
            </a:r>
            <a:r>
              <a:rPr lang="en-US" sz="1400" dirty="0" smtClean="0">
                <a:hlinkClick r:id="rId3"/>
              </a:rPr>
              <a:t>www.slideshare.net/eiichimatsumoto106/nips2015-ladder-network</a:t>
            </a:r>
            <a:r>
              <a:rPr lang="en-US" sz="1400" dirty="0" smtClean="0"/>
              <a:t>  </a:t>
            </a:r>
            <a:r>
              <a:rPr lang="en-US" sz="1600" dirty="0"/>
              <a:t/>
            </a:r>
            <a:br>
              <a:rPr lang="en-US" sz="1600" dirty="0"/>
            </a:br>
            <a:endParaRPr lang="en-US" sz="1600" dirty="0"/>
          </a:p>
        </p:txBody>
      </p:sp>
      <p:sp>
        <p:nvSpPr>
          <p:cNvPr id="4" name="Slide Number Placeholder 3"/>
          <p:cNvSpPr>
            <a:spLocks noGrp="1"/>
          </p:cNvSpPr>
          <p:nvPr>
            <p:ph type="sldNum" sz="quarter" idx="12"/>
          </p:nvPr>
        </p:nvSpPr>
        <p:spPr/>
        <p:txBody>
          <a:bodyPr/>
          <a:lstStyle/>
          <a:p>
            <a:fld id="{2068748E-9BE1-4F2A-B0BF-87023DEE17E2}" type="slidenum">
              <a:rPr kumimoji="1" lang="ja-JP" altLang="en-US" smtClean="0"/>
              <a:pPr/>
              <a:t>18</a:t>
            </a:fld>
            <a:endParaRPr kumimoji="1" lang="ja-JP" altLang="en-US"/>
          </a:p>
        </p:txBody>
      </p:sp>
    </p:spTree>
    <p:extLst>
      <p:ext uri="{BB962C8B-B14F-4D97-AF65-F5344CB8AC3E}">
        <p14:creationId xmlns:p14="http://schemas.microsoft.com/office/powerpoint/2010/main" val="1910613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Basic </a:t>
            </a:r>
            <a:r>
              <a:rPr lang="en-US" altLang="ja-JP" dirty="0"/>
              <a:t>I</a:t>
            </a:r>
            <a:r>
              <a:rPr lang="en-US" altLang="ja-JP" dirty="0" smtClean="0"/>
              <a:t>nformation</a:t>
            </a:r>
            <a:endParaRPr kumimoji="1" lang="ja-JP" altLang="en-US" dirty="0"/>
          </a:p>
        </p:txBody>
      </p:sp>
      <p:sp>
        <p:nvSpPr>
          <p:cNvPr id="3" name="Content Placeholder 2"/>
          <p:cNvSpPr>
            <a:spLocks noGrp="1"/>
          </p:cNvSpPr>
          <p:nvPr>
            <p:ph idx="1"/>
          </p:nvPr>
        </p:nvSpPr>
        <p:spPr/>
        <p:txBody>
          <a:bodyPr/>
          <a:lstStyle/>
          <a:p>
            <a:r>
              <a:rPr lang="ja-JP" altLang="en-US" dirty="0"/>
              <a:t>京大の</a:t>
            </a:r>
            <a:r>
              <a:rPr lang="en-US" altLang="ja-JP" dirty="0" smtClean="0"/>
              <a:t>M2</a:t>
            </a:r>
            <a:endParaRPr kumimoji="1" lang="ja-JP" altLang="en-US" dirty="0" smtClean="0"/>
          </a:p>
          <a:p>
            <a:r>
              <a:rPr kumimoji="1" lang="en-US" altLang="ja-JP" dirty="0" smtClean="0"/>
              <a:t>ICLR 2016</a:t>
            </a:r>
            <a:r>
              <a:rPr lang="en-US" altLang="ja-JP" dirty="0"/>
              <a:t> </a:t>
            </a:r>
            <a:r>
              <a:rPr lang="en-US" altLang="ja-JP" dirty="0" smtClean="0"/>
              <a:t>Accept (</a:t>
            </a:r>
            <a:r>
              <a:rPr lang="ja-JP" altLang="en-US" dirty="0" smtClean="0"/>
              <a:t>唯一の日本人？）</a:t>
            </a:r>
          </a:p>
          <a:p>
            <a:r>
              <a:rPr lang="ja-JP" altLang="en-US" dirty="0" smtClean="0"/>
              <a:t>正則化</a:t>
            </a:r>
            <a:r>
              <a:rPr lang="ja-JP" altLang="en-US" dirty="0"/>
              <a:t>としてモデルの予測分布のなめらかさを考える</a:t>
            </a:r>
            <a:r>
              <a:rPr lang="ja-JP" altLang="en-US" dirty="0" smtClean="0"/>
              <a:t>手法</a:t>
            </a:r>
            <a:endParaRPr kumimoji="1" lang="ja-JP" altLang="en-US" dirty="0" smtClean="0"/>
          </a:p>
          <a:p>
            <a:r>
              <a:rPr lang="en-US" altLang="ja-JP" dirty="0" smtClean="0"/>
              <a:t>MNIST Semi-supervised</a:t>
            </a:r>
            <a:r>
              <a:rPr lang="ja-JP" altLang="en-US" dirty="0" smtClean="0"/>
              <a:t>で</a:t>
            </a:r>
            <a:r>
              <a:rPr lang="en-US" altLang="ja-JP" dirty="0" smtClean="0"/>
              <a:t>SOTA</a:t>
            </a:r>
            <a:r>
              <a:rPr lang="ja-JP" altLang="en-US" dirty="0" smtClean="0"/>
              <a:t>（一瞬だけ）</a:t>
            </a:r>
          </a:p>
          <a:p>
            <a:endParaRPr kumimoji="1" lang="ja-JP" altLang="en-US" dirty="0" smtClean="0"/>
          </a:p>
          <a:p>
            <a:endParaRPr kumimoji="1" lang="ja-JP" altLang="en-US" dirty="0" smtClean="0"/>
          </a:p>
        </p:txBody>
      </p:sp>
      <p:sp>
        <p:nvSpPr>
          <p:cNvPr id="4" name="Slide Number Placeholder 3"/>
          <p:cNvSpPr>
            <a:spLocks noGrp="1"/>
          </p:cNvSpPr>
          <p:nvPr>
            <p:ph type="sldNum" sz="quarter" idx="12"/>
          </p:nvPr>
        </p:nvSpPr>
        <p:spPr/>
        <p:txBody>
          <a:bodyPr/>
          <a:lstStyle/>
          <a:p>
            <a:fld id="{2068748E-9BE1-4F2A-B0BF-87023DEE17E2}" type="slidenum">
              <a:rPr kumimoji="1" lang="ja-JP" altLang="en-US" smtClean="0"/>
              <a:pPr/>
              <a:t>2</a:t>
            </a:fld>
            <a:endParaRPr kumimoji="1" lang="ja-JP" altLang="en-US"/>
          </a:p>
        </p:txBody>
      </p:sp>
    </p:spTree>
    <p:extLst>
      <p:ext uri="{BB962C8B-B14F-4D97-AF65-F5344CB8AC3E}">
        <p14:creationId xmlns:p14="http://schemas.microsoft.com/office/powerpoint/2010/main" val="193509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Adversarial </a:t>
            </a:r>
            <a:r>
              <a:rPr lang="en-US" dirty="0" smtClean="0"/>
              <a:t>Example</a:t>
            </a:r>
            <a:endParaRPr lang="en-US" dirty="0"/>
          </a:p>
        </p:txBody>
      </p:sp>
      <p:pic>
        <p:nvPicPr>
          <p:cNvPr id="4" name="Content Placeholder 3"/>
          <p:cNvPicPr>
            <a:picLocks noGrp="1" noChangeAspect="1"/>
          </p:cNvPicPr>
          <p:nvPr>
            <p:ph idx="1"/>
          </p:nvPr>
        </p:nvPicPr>
        <p:blipFill>
          <a:blip r:embed="rId3"/>
          <a:stretch>
            <a:fillRect/>
          </a:stretch>
        </p:blipFill>
        <p:spPr>
          <a:xfrm>
            <a:off x="974775" y="1844824"/>
            <a:ext cx="7200800" cy="3053673"/>
          </a:xfrm>
          <a:prstGeom prst="rect">
            <a:avLst/>
          </a:prstGeom>
        </p:spPr>
      </p:pic>
      <p:sp>
        <p:nvSpPr>
          <p:cNvPr id="6" name="TextBox 5"/>
          <p:cNvSpPr txBox="1"/>
          <p:nvPr/>
        </p:nvSpPr>
        <p:spPr>
          <a:xfrm>
            <a:off x="5897252" y="4843179"/>
            <a:ext cx="1093294" cy="369332"/>
          </a:xfrm>
          <a:prstGeom prst="rect">
            <a:avLst/>
          </a:prstGeom>
          <a:noFill/>
        </p:spPr>
        <p:txBody>
          <a:bodyPr wrap="square" rtlCol="0">
            <a:spAutoFit/>
          </a:bodyPr>
          <a:lstStyle/>
          <a:p>
            <a:r>
              <a:rPr lang="en-US" smtClean="0"/>
              <a:t>gibbon</a:t>
            </a:r>
            <a:endParaRPr lang="en-US"/>
          </a:p>
        </p:txBody>
      </p:sp>
      <p:pic>
        <p:nvPicPr>
          <p:cNvPr id="7" name="Picture 6"/>
          <p:cNvPicPr>
            <a:picLocks noChangeAspect="1"/>
          </p:cNvPicPr>
          <p:nvPr/>
        </p:nvPicPr>
        <p:blipFill>
          <a:blip r:embed="rId4"/>
          <a:stretch>
            <a:fillRect/>
          </a:stretch>
        </p:blipFill>
        <p:spPr>
          <a:xfrm>
            <a:off x="5471791" y="5157192"/>
            <a:ext cx="1944216" cy="1430120"/>
          </a:xfrm>
          <a:prstGeom prst="rect">
            <a:avLst/>
          </a:prstGeom>
        </p:spPr>
      </p:pic>
      <p:sp>
        <p:nvSpPr>
          <p:cNvPr id="8" name="TextBox 7"/>
          <p:cNvSpPr txBox="1"/>
          <p:nvPr/>
        </p:nvSpPr>
        <p:spPr>
          <a:xfrm>
            <a:off x="574675" y="5264303"/>
            <a:ext cx="4605337" cy="369332"/>
          </a:xfrm>
          <a:prstGeom prst="rect">
            <a:avLst/>
          </a:prstGeom>
          <a:noFill/>
        </p:spPr>
        <p:txBody>
          <a:bodyPr wrap="square" rtlCol="0">
            <a:spAutoFit/>
          </a:bodyPr>
          <a:lstStyle/>
          <a:p>
            <a:r>
              <a:rPr lang="ja-JP" altLang="en-US" dirty="0" smtClean="0"/>
              <a:t>高次元になると線形識別器でも起こる問題</a:t>
            </a:r>
          </a:p>
        </p:txBody>
      </p:sp>
      <p:sp>
        <p:nvSpPr>
          <p:cNvPr id="14" name="Frame 13"/>
          <p:cNvSpPr/>
          <p:nvPr/>
        </p:nvSpPr>
        <p:spPr>
          <a:xfrm>
            <a:off x="5897252" y="4111193"/>
            <a:ext cx="1915108" cy="487003"/>
          </a:xfrm>
          <a:prstGeom prst="frame">
            <a:avLst>
              <a:gd name="adj1" fmla="val 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en-US" dirty="0" smtClean="0">
              <a:solidFill>
                <a:schemeClr val="accent2"/>
              </a:solidFill>
            </a:endParaRPr>
          </a:p>
        </p:txBody>
      </p:sp>
      <p:sp>
        <p:nvSpPr>
          <p:cNvPr id="3" name="Slide Number Placeholder 2"/>
          <p:cNvSpPr>
            <a:spLocks noGrp="1"/>
          </p:cNvSpPr>
          <p:nvPr>
            <p:ph type="sldNum" sz="quarter" idx="12"/>
          </p:nvPr>
        </p:nvSpPr>
        <p:spPr/>
        <p:txBody>
          <a:bodyPr/>
          <a:lstStyle/>
          <a:p>
            <a:fld id="{2068748E-9BE1-4F2A-B0BF-87023DEE17E2}" type="slidenum">
              <a:rPr kumimoji="1" lang="ja-JP" altLang="en-US" smtClean="0"/>
              <a:pPr/>
              <a:t>3</a:t>
            </a:fld>
            <a:endParaRPr kumimoji="1" lang="ja-JP" altLang="en-US"/>
          </a:p>
        </p:txBody>
      </p:sp>
    </p:spTree>
    <p:extLst>
      <p:ext uri="{BB962C8B-B14F-4D97-AF65-F5344CB8AC3E}">
        <p14:creationId xmlns:p14="http://schemas.microsoft.com/office/powerpoint/2010/main" val="1714909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Adversarial Training </a:t>
            </a:r>
            <a:r>
              <a:rPr lang="en-US" sz="2400" dirty="0" smtClean="0"/>
              <a:t>[</a:t>
            </a:r>
            <a:r>
              <a:rPr lang="en-US" sz="2400" dirty="0" err="1" smtClean="0"/>
              <a:t>Goodfellow</a:t>
            </a:r>
            <a:r>
              <a:rPr lang="en-US" sz="2400" dirty="0" smtClean="0"/>
              <a:t> et al. 2015]</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1520" y="1340768"/>
                <a:ext cx="8712968" cy="4873625"/>
              </a:xfrm>
            </p:spPr>
            <p:txBody>
              <a:bodyPr/>
              <a:lstStyle/>
              <a:p>
                <a:r>
                  <a:rPr lang="ja-JP" altLang="en-US" i="1" dirty="0" smtClean="0">
                    <a:latin typeface="Cambria Math" charset="0"/>
                  </a:rPr>
                  <a:t>最も間違えやすくなるようなノイズ</a:t>
                </a:r>
                <a:r>
                  <a:rPr lang="en-US" altLang="ja-JP" i="1" dirty="0" smtClean="0">
                    <a:latin typeface="Cambria Math" charset="0"/>
                  </a:rPr>
                  <a:t>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ja-JP" i="1">
                              <a:latin typeface="Cambria Math" charset="0"/>
                            </a:rPr>
                          </m:ctrlPr>
                        </m:sSubPr>
                        <m:e>
                          <m:r>
                            <a:rPr lang="en-US" altLang="ja-JP" i="1">
                              <a:latin typeface="Cambria Math" charset="0"/>
                            </a:rPr>
                            <m:t>𝑟</m:t>
                          </m:r>
                        </m:e>
                        <m:sub>
                          <m:r>
                            <a:rPr lang="en-US" altLang="ja-JP" i="1">
                              <a:latin typeface="Cambria Math" charset="0"/>
                            </a:rPr>
                            <m:t>𝑎𝑑𝑣</m:t>
                          </m:r>
                        </m:sub>
                      </m:sSub>
                      <m:r>
                        <a:rPr lang="en-US" altLang="ja-JP" i="1">
                          <a:latin typeface="Cambria Math" charset="0"/>
                        </a:rPr>
                        <m:t>=</m:t>
                      </m:r>
                      <m:r>
                        <a:rPr lang="en-US" altLang="ja-JP" i="1">
                          <a:latin typeface="Cambria Math" charset="0"/>
                        </a:rPr>
                        <m:t>𝑎𝑟𝑔𝑚𝑖</m:t>
                      </m:r>
                      <m:sSub>
                        <m:sSubPr>
                          <m:ctrlPr>
                            <a:rPr lang="en-US" altLang="ja-JP" i="1">
                              <a:latin typeface="Cambria Math" charset="0"/>
                            </a:rPr>
                          </m:ctrlPr>
                        </m:sSubPr>
                        <m:e>
                          <m:r>
                            <a:rPr lang="en-US" altLang="ja-JP" i="1">
                              <a:latin typeface="Cambria Math" charset="0"/>
                            </a:rPr>
                            <m:t>𝑛</m:t>
                          </m:r>
                        </m:e>
                        <m:sub>
                          <m:r>
                            <a:rPr lang="en-US" altLang="ja-JP" i="1">
                              <a:latin typeface="Cambria Math" charset="0"/>
                            </a:rPr>
                            <m:t>𝑟</m:t>
                          </m:r>
                        </m:sub>
                      </m:sSub>
                      <m:d>
                        <m:dPr>
                          <m:begChr m:val="{"/>
                          <m:endChr m:val="}"/>
                          <m:ctrlPr>
                            <a:rPr lang="en-US" altLang="ja-JP" b="0" i="1" smtClean="0">
                              <a:latin typeface="Cambria Math" charset="0"/>
                            </a:rPr>
                          </m:ctrlPr>
                        </m:dPr>
                        <m:e>
                          <m:r>
                            <a:rPr lang="en-US" altLang="ja-JP" b="0" i="1" smtClean="0">
                              <a:latin typeface="Cambria Math" charset="0"/>
                            </a:rPr>
                            <m:t> </m:t>
                          </m:r>
                          <m:r>
                            <a:rPr lang="en-US" altLang="ja-JP" i="1">
                              <a:latin typeface="Cambria Math" charset="0"/>
                            </a:rPr>
                            <m:t>𝑝</m:t>
                          </m:r>
                          <m:d>
                            <m:dPr>
                              <m:ctrlPr>
                                <a:rPr lang="en-US" altLang="ja-JP" i="1">
                                  <a:latin typeface="Cambria Math" charset="0"/>
                                </a:rPr>
                              </m:ctrlPr>
                            </m:dPr>
                            <m:e>
                              <m:r>
                                <a:rPr lang="en-US" altLang="ja-JP" i="1">
                                  <a:latin typeface="Cambria Math" charset="0"/>
                                </a:rPr>
                                <m:t>𝑦</m:t>
                              </m:r>
                            </m:e>
                            <m:e>
                              <m:r>
                                <a:rPr lang="en-US" altLang="ja-JP" i="1">
                                  <a:latin typeface="Cambria Math" charset="0"/>
                                </a:rPr>
                                <m:t>𝑥</m:t>
                              </m:r>
                              <m:r>
                                <a:rPr lang="en-US" altLang="ja-JP" i="1">
                                  <a:latin typeface="Cambria Math" charset="0"/>
                                </a:rPr>
                                <m:t>+</m:t>
                              </m:r>
                              <m:r>
                                <a:rPr lang="en-US" altLang="ja-JP" i="1">
                                  <a:latin typeface="Cambria Math" charset="0"/>
                                </a:rPr>
                                <m:t>𝑟</m:t>
                              </m:r>
                              <m:r>
                                <a:rPr lang="en-US" altLang="ja-JP" i="1">
                                  <a:latin typeface="Cambria Math" charset="0"/>
                                </a:rPr>
                                <m:t>, </m:t>
                              </m:r>
                              <m:r>
                                <a:rPr lang="en-US" altLang="ja-JP" i="1">
                                  <a:latin typeface="Cambria Math" charset="0"/>
                                </a:rPr>
                                <m:t>𝜃</m:t>
                              </m:r>
                              <m:r>
                                <a:rPr lang="en-US" altLang="ja-JP" i="1">
                                  <a:latin typeface="Cambria Math" charset="0"/>
                                </a:rPr>
                                <m:t>, </m:t>
                              </m:r>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 </m:t>
                                  </m:r>
                                  <m:d>
                                    <m:dPr>
                                      <m:begChr m:val="|"/>
                                      <m:endChr m:val="|"/>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𝑟</m:t>
                                      </m:r>
                                    </m:e>
                                  </m:d>
                                </m:e>
                                <m:sub>
                                  <m:r>
                                    <a:rPr lang="en-US" altLang="ja-JP" i="1">
                                      <a:latin typeface="Cambria Math" charset="0"/>
                                      <a:ea typeface="Cambria Math" charset="0"/>
                                      <a:cs typeface="Cambria Math" charset="0"/>
                                    </a:rPr>
                                    <m:t>𝑝</m:t>
                                  </m:r>
                                </m:sub>
                              </m:sSub>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𝜖</m:t>
                              </m:r>
                            </m:e>
                          </m:d>
                        </m:e>
                      </m:d>
                    </m:oMath>
                  </m:oMathPara>
                </a14:m>
                <a:endParaRPr lang="en-US" altLang="ja-JP" b="0" dirty="0" smtClean="0">
                  <a:ea typeface="Cambria Math" charset="0"/>
                  <a:cs typeface="Cambria Math" charset="0"/>
                </a:endParaRPr>
              </a:p>
              <a:p>
                <a:pPr marL="0" indent="0">
                  <a:lnSpc>
                    <a:spcPct val="150000"/>
                  </a:lnSpc>
                  <a:buNone/>
                </a:pPr>
                <a:r>
                  <a:rPr lang="en-US" altLang="ja-JP" dirty="0" smtClean="0"/>
                  <a:t>                    </a:t>
                </a:r>
                <a14:m>
                  <m:oMath xmlns:m="http://schemas.openxmlformats.org/officeDocument/2006/math">
                    <m:r>
                      <a:rPr lang="en-US" altLang="ja-JP" b="0" i="0" smtClean="0">
                        <a:latin typeface="Cambria Math" charset="0"/>
                      </a:rPr>
                      <m:t>            </m:t>
                    </m:r>
                    <m:r>
                      <a:rPr lang="en-US" altLang="ja-JP" i="1">
                        <a:latin typeface="Cambria Math" charset="0"/>
                      </a:rPr>
                      <m:t>=</m:t>
                    </m:r>
                    <m:r>
                      <a:rPr lang="en-US" altLang="ja-JP" b="0" i="1" smtClean="0">
                        <a:latin typeface="Cambria Math" charset="0"/>
                      </a:rPr>
                      <m:t>− </m:t>
                    </m:r>
                    <m:r>
                      <a:rPr lang="en-US" altLang="ja-JP" b="0" i="1" smtClean="0">
                        <a:latin typeface="Cambria Math" charset="0"/>
                        <a:ea typeface="Cambria Math" charset="0"/>
                        <a:cs typeface="Cambria Math" charset="0"/>
                      </a:rPr>
                      <m:t>𝜖</m:t>
                    </m:r>
                    <m:r>
                      <a:rPr lang="en-US" altLang="ja-JP" b="0" i="1" smtClean="0">
                        <a:latin typeface="Cambria Math" charset="0"/>
                        <a:ea typeface="Cambria Math" charset="0"/>
                        <a:cs typeface="Cambria Math" charset="0"/>
                      </a:rPr>
                      <m:t> </m:t>
                    </m:r>
                    <m:acc>
                      <m:accPr>
                        <m:chr m:val="̅"/>
                        <m:ctrlPr>
                          <a:rPr lang="en-US" altLang="ja-JP" b="0" i="1" smtClean="0">
                            <a:latin typeface="Cambria Math" charset="0"/>
                            <a:ea typeface="Cambria Math" charset="0"/>
                            <a:cs typeface="Cambria Math" charset="0"/>
                          </a:rPr>
                        </m:ctrlPr>
                      </m:accPr>
                      <m:e>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m:t>
                            </m:r>
                          </m:e>
                          <m:sub>
                            <m:r>
                              <a:rPr lang="en-US" altLang="ja-JP" i="1">
                                <a:latin typeface="Cambria Math" charset="0"/>
                                <a:ea typeface="Cambria Math" charset="0"/>
                                <a:cs typeface="Cambria Math" charset="0"/>
                              </a:rPr>
                              <m:t>𝑥</m:t>
                            </m:r>
                          </m:sub>
                        </m:sSub>
                        <m:r>
                          <a:rPr lang="en-US" altLang="ja-JP" i="1">
                            <a:latin typeface="Cambria Math" charset="0"/>
                            <a:ea typeface="Cambria Math" charset="0"/>
                            <a:cs typeface="Cambria Math" charset="0"/>
                          </a:rPr>
                          <m:t> </m:t>
                        </m:r>
                        <m:r>
                          <a:rPr lang="en-US" altLang="ja-JP" i="1">
                            <a:latin typeface="Cambria Math" charset="0"/>
                            <a:ea typeface="Cambria Math" charset="0"/>
                            <a:cs typeface="Cambria Math" charset="0"/>
                          </a:rPr>
                          <m:t>𝑝</m:t>
                        </m:r>
                        <m:d>
                          <m:dPr>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𝑦</m:t>
                            </m:r>
                            <m:r>
                              <a:rPr lang="en-US" altLang="ja-JP" b="0" i="1" smtClean="0">
                                <a:latin typeface="Cambria Math" charset="0"/>
                                <a:ea typeface="Cambria Math" charset="0"/>
                                <a:cs typeface="Cambria Math" charset="0"/>
                              </a:rPr>
                              <m:t> </m:t>
                            </m:r>
                          </m:e>
                          <m:e>
                            <m:r>
                              <a:rPr lang="en-US" altLang="ja-JP" b="0" i="1" smtClean="0">
                                <a:latin typeface="Cambria Math" charset="0"/>
                                <a:ea typeface="Cambria Math" charset="0"/>
                                <a:cs typeface="Cambria Math" charset="0"/>
                              </a:rPr>
                              <m:t> </m:t>
                            </m:r>
                            <m:r>
                              <a:rPr lang="en-US" altLang="ja-JP" i="1">
                                <a:latin typeface="Cambria Math" charset="0"/>
                                <a:ea typeface="Cambria Math" charset="0"/>
                                <a:cs typeface="Cambria Math" charset="0"/>
                              </a:rPr>
                              <m:t>𝑥</m:t>
                            </m:r>
                            <m:r>
                              <a:rPr lang="en-US" altLang="ja-JP" b="0" i="1" smtClean="0">
                                <a:latin typeface="Cambria Math" charset="0"/>
                                <a:ea typeface="Cambria Math" charset="0"/>
                                <a:cs typeface="Cambria Math" charset="0"/>
                              </a:rPr>
                              <m:t> </m:t>
                            </m:r>
                            <m:r>
                              <a:rPr lang="en-US" altLang="ja-JP" i="1">
                                <a:latin typeface="Cambria Math" charset="0"/>
                                <a:ea typeface="Cambria Math" charset="0"/>
                                <a:cs typeface="Cambria Math" charset="0"/>
                              </a:rPr>
                              <m:t>, </m:t>
                            </m:r>
                            <m:r>
                              <a:rPr lang="en-US" altLang="ja-JP" i="1">
                                <a:latin typeface="Cambria Math" charset="0"/>
                                <a:ea typeface="Cambria Math" charset="0"/>
                                <a:cs typeface="Cambria Math" charset="0"/>
                              </a:rPr>
                              <m:t>𝜃</m:t>
                            </m:r>
                            <m:r>
                              <a:rPr lang="en-US" altLang="ja-JP" i="1">
                                <a:latin typeface="Cambria Math" charset="0"/>
                                <a:ea typeface="Cambria Math" charset="0"/>
                                <a:cs typeface="Cambria Math" charset="0"/>
                              </a:rPr>
                              <m:t> </m:t>
                            </m:r>
                          </m:e>
                        </m:d>
                      </m:e>
                    </m:acc>
                    <m:r>
                      <a:rPr lang="en-US" altLang="ja-JP" b="0" i="1">
                        <a:latin typeface="Cambria Math" charset="0"/>
                        <a:ea typeface="Cambria Math" charset="0"/>
                        <a:cs typeface="Cambria Math" charset="0"/>
                      </a:rPr>
                      <m:t>          </m:t>
                    </m:r>
                    <m:r>
                      <a:rPr lang="en-US" altLang="ja-JP" b="0" i="1" smtClean="0">
                        <a:latin typeface="Cambria Math" charset="0"/>
                        <a:ea typeface="Cambria Math" charset="0"/>
                        <a:cs typeface="Cambria Math" charset="0"/>
                      </a:rPr>
                      <m:t>( </m:t>
                    </m:r>
                    <m:acc>
                      <m:accPr>
                        <m:chr m:val="̅"/>
                        <m:ctrlPr>
                          <a:rPr lang="en-US" altLang="ja-JP" b="0" i="1" smtClean="0">
                            <a:latin typeface="Cambria Math" charset="0"/>
                            <a:ea typeface="Cambria Math" charset="0"/>
                            <a:cs typeface="Cambria Math" charset="0"/>
                          </a:rPr>
                        </m:ctrlPr>
                      </m:accPr>
                      <m:e>
                        <m:r>
                          <a:rPr lang="en-US" altLang="ja-JP" b="0" i="1" smtClean="0">
                            <a:latin typeface="Cambria Math" charset="0"/>
                            <a:ea typeface="Cambria Math" charset="0"/>
                            <a:cs typeface="Cambria Math" charset="0"/>
                          </a:rPr>
                          <m:t>𝑥</m:t>
                        </m:r>
                      </m:e>
                    </m:acc>
                    <m:r>
                      <a:rPr lang="en-US" altLang="ja-JP" b="0" i="1" smtClean="0">
                        <a:latin typeface="Cambria Math" charset="0"/>
                      </a:rPr>
                      <m:t> →</m:t>
                    </m:r>
                    <m:f>
                      <m:fPr>
                        <m:ctrlPr>
                          <a:rPr lang="en-US" altLang="ja-JP" b="0" i="1" smtClean="0">
                            <a:latin typeface="Cambria Math" charset="0"/>
                          </a:rPr>
                        </m:ctrlPr>
                      </m:fPr>
                      <m:num>
                        <m:r>
                          <a:rPr lang="en-US" altLang="ja-JP" b="0" i="1" smtClean="0">
                            <a:latin typeface="Cambria Math" charset="0"/>
                          </a:rPr>
                          <m:t>𝑥</m:t>
                        </m:r>
                      </m:num>
                      <m:den>
                        <m:d>
                          <m:dPr>
                            <m:begChr m:val="‖"/>
                            <m:endChr m:val="‖"/>
                            <m:ctrlPr>
                              <a:rPr lang="en-US" altLang="ja-JP" i="1">
                                <a:latin typeface="Cambria Math" charset="0"/>
                              </a:rPr>
                            </m:ctrlPr>
                          </m:dPr>
                          <m:e>
                            <m:r>
                              <a:rPr lang="en-US" altLang="ja-JP" i="1">
                                <a:latin typeface="Cambria Math" charset="0"/>
                              </a:rPr>
                              <m:t>𝑥</m:t>
                            </m:r>
                          </m:e>
                        </m:d>
                      </m:den>
                    </m:f>
                  </m:oMath>
                </a14:m>
                <a:r>
                  <a:rPr lang="en-US" altLang="ja-JP" dirty="0" smtClean="0"/>
                  <a:t> )</a:t>
                </a:r>
                <a:endParaRPr lang="en-US" altLang="ja-JP" dirty="0"/>
              </a:p>
              <a:p>
                <a:endParaRPr lang="en-US" altLang="ja-JP" dirty="0" smtClean="0"/>
              </a:p>
              <a:p>
                <a:r>
                  <a:rPr lang="ja-JP" altLang="en-US" dirty="0" smtClean="0"/>
                  <a:t>各データサンプルに上記のノイズを加えた</a:t>
                </a:r>
                <a:r>
                  <a:rPr lang="ja-JP" altLang="en-US" dirty="0" smtClean="0"/>
                  <a:t>もの</a:t>
                </a:r>
                <a:r>
                  <a:rPr lang="en-US" altLang="ja-JP" dirty="0" smtClean="0"/>
                  <a:t> (</a:t>
                </a:r>
                <a:r>
                  <a:rPr lang="en-US" altLang="ja-JP" dirty="0" smtClean="0"/>
                  <a:t>adversarial example)</a:t>
                </a:r>
                <a:br>
                  <a:rPr lang="en-US" altLang="ja-JP" dirty="0" smtClean="0"/>
                </a:br>
                <a:r>
                  <a:rPr lang="ja-JP" altLang="en-US" dirty="0" smtClean="0"/>
                  <a:t>も同時に学習</a:t>
                </a:r>
                <a:endParaRPr lang="en-US" altLang="ja-JP" dirty="0">
                  <a:latin typeface="Cambria Math"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a:latin typeface="Cambria Math" charset="0"/>
                        </a:rPr>
                        <m:t>J</m:t>
                      </m:r>
                      <m:r>
                        <a:rPr lang="en-US" altLang="ja-JP">
                          <a:latin typeface="Cambria Math" charset="0"/>
                        </a:rPr>
                        <m:t>(</m:t>
                      </m:r>
                      <m:r>
                        <a:rPr lang="en-US" altLang="ja-JP" i="1">
                          <a:latin typeface="Cambria Math" charset="0"/>
                        </a:rPr>
                        <m:t>𝜃</m:t>
                      </m:r>
                      <m:r>
                        <a:rPr lang="en-US" altLang="ja-JP" i="1">
                          <a:latin typeface="Cambria Math" charset="0"/>
                        </a:rPr>
                        <m:t>)</m:t>
                      </m:r>
                      <m:r>
                        <a:rPr lang="en-US" altLang="ja-JP">
                          <a:latin typeface="Cambria Math" charset="0"/>
                        </a:rPr>
                        <m:t>= </m:t>
                      </m:r>
                      <m:f>
                        <m:fPr>
                          <m:ctrlPr>
                            <a:rPr lang="en-US" altLang="ja-JP" i="1">
                              <a:latin typeface="Cambria Math" charset="0"/>
                            </a:rPr>
                          </m:ctrlPr>
                        </m:fPr>
                        <m:num>
                          <m:r>
                            <a:rPr lang="en-US" altLang="ja-JP" i="1">
                              <a:latin typeface="Cambria Math" charset="0"/>
                            </a:rPr>
                            <m:t>1</m:t>
                          </m:r>
                        </m:num>
                        <m:den>
                          <m:r>
                            <a:rPr lang="en-US" altLang="ja-JP" i="1">
                              <a:latin typeface="Cambria Math" charset="0"/>
                            </a:rPr>
                            <m:t>𝑁</m:t>
                          </m:r>
                        </m:den>
                      </m:f>
                      <m:nary>
                        <m:naryPr>
                          <m:chr m:val="∑"/>
                          <m:ctrlPr>
                            <a:rPr lang="is-IS" altLang="ja-JP" i="1">
                              <a:latin typeface="Cambria Math" charset="0"/>
                            </a:rPr>
                          </m:ctrlPr>
                        </m:naryPr>
                        <m:sub>
                          <m:r>
                            <m:rPr>
                              <m:brk m:alnAt="23"/>
                            </m:rPr>
                            <a:rPr lang="en-US" altLang="ja-JP" i="1">
                              <a:latin typeface="Cambria Math" charset="0"/>
                            </a:rPr>
                            <m:t>𝑛</m:t>
                          </m:r>
                          <m:r>
                            <a:rPr lang="en-US" altLang="ja-JP" i="1">
                              <a:latin typeface="Cambria Math" charset="0"/>
                            </a:rPr>
                            <m:t>=1</m:t>
                          </m:r>
                        </m:sub>
                        <m:sup>
                          <m:r>
                            <a:rPr lang="en-US" altLang="ja-JP" i="1">
                              <a:latin typeface="Cambria Math" charset="0"/>
                            </a:rPr>
                            <m:t>𝑁</m:t>
                          </m:r>
                        </m:sup>
                        <m:e>
                          <m:func>
                            <m:funcPr>
                              <m:ctrlPr>
                                <a:rPr lang="en-US" altLang="ja-JP" i="1">
                                  <a:latin typeface="Cambria Math" charset="0"/>
                                </a:rPr>
                              </m:ctrlPr>
                            </m:funcPr>
                            <m:fName>
                              <m:r>
                                <m:rPr>
                                  <m:sty m:val="p"/>
                                </m:rPr>
                                <a:rPr lang="en-US" altLang="ja-JP">
                                  <a:latin typeface="Cambria Math" charset="0"/>
                                </a:rPr>
                                <m:t>log</m:t>
                              </m:r>
                            </m:fName>
                            <m:e>
                              <m:r>
                                <a:rPr lang="en-US" altLang="ja-JP" i="1">
                                  <a:latin typeface="Cambria Math" charset="0"/>
                                </a:rPr>
                                <m:t>𝑝</m:t>
                              </m:r>
                              <m:d>
                                <m:dPr>
                                  <m:ctrlPr>
                                    <a:rPr lang="en-US" altLang="ja-JP" i="1">
                                      <a:latin typeface="Cambria Math" charset="0"/>
                                    </a:rPr>
                                  </m:ctrlPr>
                                </m:dPr>
                                <m:e>
                                  <m:r>
                                    <a:rPr lang="en-US" altLang="ja-JP" i="1">
                                      <a:latin typeface="Cambria Math" charset="0"/>
                                    </a:rPr>
                                    <m:t>𝑦</m:t>
                                  </m:r>
                                </m:e>
                                <m:e>
                                  <m:r>
                                    <a:rPr lang="en-US" altLang="ja-JP" i="1">
                                      <a:latin typeface="Cambria Math" charset="0"/>
                                    </a:rPr>
                                    <m:t>𝑥</m:t>
                                  </m:r>
                                  <m:r>
                                    <a:rPr lang="en-US" altLang="ja-JP" i="1">
                                      <a:latin typeface="Cambria Math" charset="0"/>
                                    </a:rPr>
                                    <m:t>,</m:t>
                                  </m:r>
                                  <m:r>
                                    <a:rPr lang="en-US" altLang="ja-JP" i="1">
                                      <a:latin typeface="Cambria Math" charset="0"/>
                                    </a:rPr>
                                    <m:t>𝜃</m:t>
                                  </m:r>
                                </m:e>
                              </m:d>
                            </m:e>
                          </m:func>
                          <m:r>
                            <a:rPr lang="en-US" altLang="ja-JP" i="1">
                              <a:latin typeface="Cambria Math" charset="0"/>
                            </a:rPr>
                            <m:t>+</m:t>
                          </m:r>
                          <m:r>
                            <a:rPr lang="en-US" altLang="ja-JP" i="1">
                              <a:latin typeface="Cambria Math" charset="0"/>
                            </a:rPr>
                            <m:t>𝜆</m:t>
                          </m:r>
                          <m:f>
                            <m:fPr>
                              <m:ctrlPr>
                                <a:rPr lang="en-US" altLang="ja-JP" i="1">
                                  <a:latin typeface="Cambria Math" charset="0"/>
                                </a:rPr>
                              </m:ctrlPr>
                            </m:fPr>
                            <m:num>
                              <m:r>
                                <a:rPr lang="en-US" altLang="ja-JP" i="1">
                                  <a:latin typeface="Cambria Math" charset="0"/>
                                </a:rPr>
                                <m:t>1</m:t>
                              </m:r>
                            </m:num>
                            <m:den>
                              <m:r>
                                <a:rPr lang="en-US" altLang="ja-JP" i="1">
                                  <a:latin typeface="Cambria Math" charset="0"/>
                                </a:rPr>
                                <m:t>𝑁</m:t>
                              </m:r>
                            </m:den>
                          </m:f>
                          <m:r>
                            <a:rPr lang="en-US" altLang="ja-JP" i="1">
                              <a:latin typeface="Cambria Math" charset="0"/>
                            </a:rPr>
                            <m:t> </m:t>
                          </m:r>
                          <m:nary>
                            <m:naryPr>
                              <m:chr m:val="∑"/>
                              <m:ctrlPr>
                                <a:rPr lang="is-IS" altLang="ja-JP" i="1">
                                  <a:latin typeface="Cambria Math" charset="0"/>
                                </a:rPr>
                              </m:ctrlPr>
                            </m:naryPr>
                            <m:sub>
                              <m:r>
                                <m:rPr>
                                  <m:brk m:alnAt="23"/>
                                </m:rPr>
                                <a:rPr lang="en-US" altLang="ja-JP" i="1">
                                  <a:latin typeface="Cambria Math" charset="0"/>
                                </a:rPr>
                                <m:t>𝑛</m:t>
                              </m:r>
                              <m:r>
                                <a:rPr lang="en-US" altLang="ja-JP" i="1">
                                  <a:latin typeface="Cambria Math" charset="0"/>
                                </a:rPr>
                                <m:t>=1</m:t>
                              </m:r>
                            </m:sub>
                            <m:sup>
                              <m:r>
                                <a:rPr lang="en-US" altLang="ja-JP" i="1">
                                  <a:latin typeface="Cambria Math" charset="0"/>
                                </a:rPr>
                                <m:t>𝑁</m:t>
                              </m:r>
                            </m:sup>
                            <m:e>
                              <m:func>
                                <m:funcPr>
                                  <m:ctrlPr>
                                    <a:rPr lang="en-US" altLang="ja-JP" i="1">
                                      <a:latin typeface="Cambria Math" charset="0"/>
                                      <a:ea typeface="Cambria Math" charset="0"/>
                                      <a:cs typeface="Cambria Math" charset="0"/>
                                    </a:rPr>
                                  </m:ctrlPr>
                                </m:funcPr>
                                <m:fName>
                                  <m:r>
                                    <m:rPr>
                                      <m:sty m:val="p"/>
                                    </m:rPr>
                                    <a:rPr lang="en-US" altLang="ja-JP">
                                      <a:latin typeface="Cambria Math" charset="0"/>
                                      <a:ea typeface="Cambria Math" charset="0"/>
                                      <a:cs typeface="Cambria Math" charset="0"/>
                                    </a:rPr>
                                    <m:t>log</m:t>
                                  </m:r>
                                </m:fName>
                                <m:e>
                                  <m:r>
                                    <a:rPr lang="en-US" altLang="ja-JP" i="1">
                                      <a:latin typeface="Cambria Math" charset="0"/>
                                      <a:ea typeface="Cambria Math" charset="0"/>
                                      <a:cs typeface="Cambria Math" charset="0"/>
                                    </a:rPr>
                                    <m:t>𝑝</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𝑦</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𝑥</m:t>
                                  </m:r>
                                  <m:r>
                                    <a:rPr lang="en-US" altLang="ja-JP" i="1">
                                      <a:latin typeface="Cambria Math" charset="0"/>
                                      <a:ea typeface="Cambria Math" charset="0"/>
                                      <a:cs typeface="Cambria Math" charset="0"/>
                                    </a:rPr>
                                    <m:t>+</m:t>
                                  </m:r>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𝑟</m:t>
                                      </m:r>
                                    </m:e>
                                    <m:sub>
                                      <m:r>
                                        <a:rPr lang="en-US" altLang="ja-JP" i="1">
                                          <a:latin typeface="Cambria Math" charset="0"/>
                                          <a:ea typeface="Cambria Math" charset="0"/>
                                          <a:cs typeface="Cambria Math" charset="0"/>
                                        </a:rPr>
                                        <m:t>𝑎𝑑𝑣</m:t>
                                      </m:r>
                                    </m:sub>
                                  </m:sSub>
                                  <m:r>
                                    <a:rPr lang="en-US" altLang="ja-JP" i="1">
                                      <a:latin typeface="Cambria Math" charset="0"/>
                                      <a:ea typeface="Cambria Math" charset="0"/>
                                      <a:cs typeface="Cambria Math" charset="0"/>
                                    </a:rPr>
                                    <m:t>, </m:t>
                                  </m:r>
                                  <m:r>
                                    <a:rPr lang="en-US" altLang="ja-JP" i="1">
                                      <a:latin typeface="Cambria Math" charset="0"/>
                                      <a:ea typeface="Cambria Math" charset="0"/>
                                      <a:cs typeface="Cambria Math" charset="0"/>
                                    </a:rPr>
                                    <m:t>𝜃</m:t>
                                  </m:r>
                                  <m:r>
                                    <a:rPr lang="en-US" altLang="ja-JP" i="1">
                                      <a:latin typeface="Cambria Math" charset="0"/>
                                      <a:ea typeface="Cambria Math" charset="0"/>
                                      <a:cs typeface="Cambria Math" charset="0"/>
                                    </a:rPr>
                                    <m:t>)</m:t>
                                  </m:r>
                                </m:e>
                              </m:func>
                            </m:e>
                          </m:nary>
                        </m:e>
                      </m:nary>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1520" y="1340768"/>
                <a:ext cx="8712968" cy="4873625"/>
              </a:xfrm>
              <a:blipFill rotWithShape="0">
                <a:blip r:embed="rId3"/>
                <a:stretch>
                  <a:fillRect l="-629" t="-751"/>
                </a:stretch>
              </a:blipFill>
            </p:spPr>
            <p:txBody>
              <a:bodyPr/>
              <a:lstStyle/>
              <a:p>
                <a:r>
                  <a:rPr lang="ja-JP" altLang="en-US">
                    <a:noFill/>
                  </a:rPr>
                  <a:t> </a:t>
                </a:r>
              </a:p>
            </p:txBody>
          </p:sp>
        </mc:Fallback>
      </mc:AlternateContent>
      <p:cxnSp>
        <p:nvCxnSpPr>
          <p:cNvPr id="5" name="Straight Connector 4"/>
          <p:cNvCxnSpPr/>
          <p:nvPr/>
        </p:nvCxnSpPr>
        <p:spPr>
          <a:xfrm>
            <a:off x="4676009" y="5085184"/>
            <a:ext cx="2952328"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TextBox 7"/>
          <p:cNvSpPr txBox="1"/>
          <p:nvPr/>
        </p:nvSpPr>
        <p:spPr>
          <a:xfrm>
            <a:off x="4474855" y="5306921"/>
            <a:ext cx="3510448" cy="369332"/>
          </a:xfrm>
          <a:prstGeom prst="rect">
            <a:avLst/>
          </a:prstGeom>
          <a:noFill/>
        </p:spPr>
        <p:txBody>
          <a:bodyPr wrap="none" rtlCol="0">
            <a:spAutoFit/>
          </a:bodyPr>
          <a:lstStyle/>
          <a:p>
            <a:r>
              <a:rPr kumimoji="1" lang="en-US" altLang="ja-JP" dirty="0" smtClean="0"/>
              <a:t>Adversarial example</a:t>
            </a:r>
            <a:r>
              <a:rPr kumimoji="1" lang="ja-JP" altLang="en-US" dirty="0" smtClean="0"/>
              <a:t>の対数尤度</a:t>
            </a:r>
            <a:endParaRPr kumimoji="1" lang="ja-JP" altLang="en-US" dirty="0"/>
          </a:p>
        </p:txBody>
      </p:sp>
      <p:cxnSp>
        <p:nvCxnSpPr>
          <p:cNvPr id="10" name="Straight Connector 9"/>
          <p:cNvCxnSpPr/>
          <p:nvPr/>
        </p:nvCxnSpPr>
        <p:spPr>
          <a:xfrm>
            <a:off x="2195736" y="5085184"/>
            <a:ext cx="2163415" cy="0"/>
          </a:xfrm>
          <a:prstGeom prst="line">
            <a:avLst/>
          </a:prstGeom>
        </p:spPr>
        <p:style>
          <a:lnRef idx="2">
            <a:schemeClr val="accent5"/>
          </a:lnRef>
          <a:fillRef idx="0">
            <a:schemeClr val="accent5"/>
          </a:fillRef>
          <a:effectRef idx="1">
            <a:schemeClr val="accent5"/>
          </a:effectRef>
          <a:fontRef idx="minor">
            <a:schemeClr val="tx1"/>
          </a:fontRef>
        </p:style>
      </p:cxnSp>
      <p:sp>
        <p:nvSpPr>
          <p:cNvPr id="11" name="TextBox 10"/>
          <p:cNvSpPr txBox="1"/>
          <p:nvPr/>
        </p:nvSpPr>
        <p:spPr>
          <a:xfrm>
            <a:off x="2146364" y="5306921"/>
            <a:ext cx="2262158" cy="369332"/>
          </a:xfrm>
          <a:prstGeom prst="rect">
            <a:avLst/>
          </a:prstGeom>
          <a:noFill/>
        </p:spPr>
        <p:txBody>
          <a:bodyPr wrap="none" rtlCol="0">
            <a:spAutoFit/>
          </a:bodyPr>
          <a:lstStyle/>
          <a:p>
            <a:r>
              <a:rPr kumimoji="1" lang="ja-JP" altLang="en-US" dirty="0" smtClean="0"/>
              <a:t>元データの対数尤度</a:t>
            </a:r>
            <a:endParaRPr kumimoji="1" lang="ja-JP" altLang="en-US" dirty="0"/>
          </a:p>
        </p:txBody>
      </p:sp>
      <p:sp>
        <p:nvSpPr>
          <p:cNvPr id="4" name="Slide Number Placeholder 3"/>
          <p:cNvSpPr>
            <a:spLocks noGrp="1"/>
          </p:cNvSpPr>
          <p:nvPr>
            <p:ph type="sldNum" sz="quarter" idx="12"/>
          </p:nvPr>
        </p:nvSpPr>
        <p:spPr/>
        <p:txBody>
          <a:bodyPr/>
          <a:lstStyle/>
          <a:p>
            <a:fld id="{2068748E-9BE1-4F2A-B0BF-87023DEE17E2}" type="slidenum">
              <a:rPr kumimoji="1" lang="ja-JP" altLang="en-US" smtClean="0"/>
              <a:pPr/>
              <a:t>4</a:t>
            </a:fld>
            <a:endParaRPr kumimoji="1" lang="ja-JP" altLang="en-US"/>
          </a:p>
        </p:txBody>
      </p:sp>
    </p:spTree>
    <p:extLst>
      <p:ext uri="{BB962C8B-B14F-4D97-AF65-F5344CB8AC3E}">
        <p14:creationId xmlns:p14="http://schemas.microsoft.com/office/powerpoint/2010/main" val="1924743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566738" y="1340769"/>
            <a:ext cx="8001000" cy="2088232"/>
          </a:xfrm>
        </p:spPr>
        <p:txBody>
          <a:bodyPr/>
          <a:lstStyle/>
          <a:p>
            <a:r>
              <a:rPr lang="ja-JP" altLang="en-US" dirty="0"/>
              <a:t>サンプル数少なくても過学習を回避したい</a:t>
            </a:r>
            <a:endParaRPr lang="en-US" altLang="ja-JP" dirty="0"/>
          </a:p>
          <a:p>
            <a:pPr lvl="1">
              <a:buFont typeface="Wingdings" charset="2"/>
              <a:buChar char="Ø"/>
            </a:pPr>
            <a:r>
              <a:rPr lang="ja-JP" altLang="en-US" dirty="0" smtClean="0"/>
              <a:t>なんらかの正則化</a:t>
            </a:r>
            <a:endParaRPr lang="en-US" altLang="ja-JP" dirty="0" smtClean="0"/>
          </a:p>
          <a:p>
            <a:r>
              <a:rPr lang="ja-JP" altLang="en-US" dirty="0" smtClean="0"/>
              <a:t>モデル分布はなめらかである方がよい</a:t>
            </a:r>
          </a:p>
          <a:p>
            <a:pPr lvl="1">
              <a:buFont typeface="Wingdings" charset="2"/>
              <a:buChar char="Ø"/>
            </a:pPr>
            <a:r>
              <a:rPr lang="en-US" altLang="ja-JP" dirty="0" smtClean="0"/>
              <a:t>Adversarial </a:t>
            </a:r>
            <a:r>
              <a:rPr lang="en-US" altLang="ja-JP" dirty="0" smtClean="0"/>
              <a:t>Example</a:t>
            </a:r>
            <a:r>
              <a:rPr lang="ja-JP" altLang="en-US" dirty="0" smtClean="0"/>
              <a:t>の</a:t>
            </a:r>
            <a:r>
              <a:rPr lang="ja-JP" altLang="en-US" dirty="0" smtClean="0"/>
              <a:t>存在は望ましくない</a:t>
            </a:r>
            <a:endParaRPr lang="en-US" altLang="ja-JP" dirty="0" smtClean="0"/>
          </a:p>
          <a:p>
            <a:pPr lvl="1">
              <a:buFont typeface="Wingdings" charset="2"/>
              <a:buChar char="Ø"/>
            </a:pPr>
            <a:r>
              <a:rPr lang="ja-JP" altLang="en-US" dirty="0" smtClean="0"/>
              <a:t>しかし</a:t>
            </a:r>
            <a:r>
              <a:rPr lang="en-US" altLang="ja-JP" dirty="0" smtClean="0"/>
              <a:t>Adversarial Training</a:t>
            </a:r>
            <a:r>
              <a:rPr lang="ja-JP" altLang="en-US" dirty="0" smtClean="0"/>
              <a:t>はラベルデータが必要</a:t>
            </a:r>
          </a:p>
          <a:p>
            <a:pPr marL="471487" lvl="1" indent="0">
              <a:buNone/>
            </a:pPr>
            <a:endParaRPr lang="en-US" dirty="0"/>
          </a:p>
          <a:p>
            <a:pPr marL="0" indent="0">
              <a:buNone/>
            </a:pPr>
            <a:r>
              <a:rPr lang="ja-JP" altLang="en-US" dirty="0" smtClean="0"/>
              <a:t>そこで、、</a:t>
            </a:r>
            <a:endParaRPr lang="en-US" dirty="0" smtClean="0"/>
          </a:p>
          <a:p>
            <a:pPr marL="0" indent="0">
              <a:buNone/>
            </a:pPr>
            <a:r>
              <a:rPr lang="en-US" altLang="ja-JP" sz="1800" dirty="0" smtClean="0"/>
              <a:t>	</a:t>
            </a:r>
          </a:p>
          <a:p>
            <a:pPr marL="0" indent="0">
              <a:buNone/>
            </a:pPr>
            <a:r>
              <a:rPr lang="en-US" altLang="ja-JP" dirty="0" smtClean="0"/>
              <a:t>	</a:t>
            </a:r>
            <a:endParaRPr lang="en-US" dirty="0" smtClean="0"/>
          </a:p>
        </p:txBody>
      </p:sp>
      <p:sp>
        <p:nvSpPr>
          <p:cNvPr id="5" name="Right Arrow 4"/>
          <p:cNvSpPr/>
          <p:nvPr/>
        </p:nvSpPr>
        <p:spPr>
          <a:xfrm>
            <a:off x="547299" y="4005064"/>
            <a:ext cx="756965" cy="36004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smtClean="0">
              <a:solidFill>
                <a:schemeClr val="accent2"/>
              </a:solidFill>
            </a:endParaRPr>
          </a:p>
        </p:txBody>
      </p:sp>
      <mc:AlternateContent xmlns:mc="http://schemas.openxmlformats.org/markup-compatibility/2006" xmlns:a14="http://schemas.microsoft.com/office/drawing/2010/main">
        <mc:Choice Requires="a14">
          <p:sp>
            <p:nvSpPr>
              <p:cNvPr id="6" name="TextBox 5"/>
              <p:cNvSpPr txBox="1"/>
              <p:nvPr/>
            </p:nvSpPr>
            <p:spPr>
              <a:xfrm>
                <a:off x="1403648" y="3933056"/>
                <a:ext cx="6912768" cy="2554545"/>
              </a:xfrm>
              <a:prstGeom prst="rect">
                <a:avLst/>
              </a:prstGeom>
              <a:noFill/>
            </p:spPr>
            <p:txBody>
              <a:bodyPr wrap="square" rtlCol="0">
                <a:spAutoFit/>
              </a:bodyPr>
              <a:lstStyle/>
              <a:p>
                <a:r>
                  <a:rPr lang="ja-JP" altLang="en-US" sz="2000" dirty="0" smtClean="0"/>
                  <a:t>最も間違える方向ではなく、</a:t>
                </a:r>
                <a:endParaRPr lang="en-US" altLang="ja-JP" sz="2000" dirty="0" smtClean="0"/>
              </a:p>
              <a:p>
                <a:r>
                  <a:rPr lang="ja-JP" altLang="en-US" sz="2000" dirty="0" smtClean="0">
                    <a:solidFill>
                      <a:srgbClr val="FF0000"/>
                    </a:solidFill>
                  </a:rPr>
                  <a:t>予測分布が最も大きく変わる方向</a:t>
                </a:r>
                <a:r>
                  <a:rPr lang="ja-JP" altLang="en-US" sz="2000" dirty="0" smtClean="0"/>
                  <a:t>にノイズ</a:t>
                </a:r>
                <a14:m>
                  <m:oMath xmlns:m="http://schemas.openxmlformats.org/officeDocument/2006/math">
                    <m:sSub>
                      <m:sSubPr>
                        <m:ctrlPr>
                          <a:rPr lang="en-US" altLang="ja-JP" sz="2000" b="0" i="1" smtClean="0">
                            <a:latin typeface="Cambria Math" charset="0"/>
                            <a:ea typeface="Cambria Math" charset="0"/>
                            <a:cs typeface="Cambria Math" charset="0"/>
                          </a:rPr>
                        </m:ctrlPr>
                      </m:sSubPr>
                      <m:e>
                        <m:r>
                          <a:rPr lang="en-US" altLang="ja-JP" sz="2000" i="1">
                            <a:latin typeface="Cambria Math" charset="0"/>
                            <a:ea typeface="Cambria Math" charset="0"/>
                            <a:cs typeface="Cambria Math" charset="0"/>
                          </a:rPr>
                          <m:t>𝑟</m:t>
                        </m:r>
                      </m:e>
                      <m:sub>
                        <m:r>
                          <a:rPr lang="en-US" altLang="ja-JP" sz="2000" b="0" i="1" smtClean="0">
                            <a:latin typeface="Cambria Math" charset="0"/>
                            <a:ea typeface="Cambria Math" charset="0"/>
                            <a:cs typeface="Cambria Math" charset="0"/>
                          </a:rPr>
                          <m:t>𝑣</m:t>
                        </m:r>
                        <m:r>
                          <a:rPr lang="en-US" altLang="ja-JP" sz="2000" b="0" i="1" smtClean="0">
                            <a:latin typeface="Cambria Math" charset="0"/>
                            <a:ea typeface="Cambria Math" charset="0"/>
                            <a:cs typeface="Cambria Math" charset="0"/>
                          </a:rPr>
                          <m:t>−</m:t>
                        </m:r>
                        <m:r>
                          <a:rPr lang="en-US" altLang="ja-JP" sz="2000" b="0" i="1" smtClean="0">
                            <a:latin typeface="Cambria Math" charset="0"/>
                            <a:ea typeface="Cambria Math" charset="0"/>
                            <a:cs typeface="Cambria Math" charset="0"/>
                          </a:rPr>
                          <m:t>𝑎𝑑𝑣</m:t>
                        </m:r>
                      </m:sub>
                    </m:sSub>
                  </m:oMath>
                </a14:m>
                <a:r>
                  <a:rPr lang="ja-JP" altLang="en-US" sz="2000" dirty="0" smtClean="0"/>
                  <a:t>を加える</a:t>
                </a:r>
                <a:endParaRPr lang="en-US" altLang="ja-JP" sz="2000" dirty="0" smtClean="0"/>
              </a:p>
              <a:p>
                <a:endParaRPr lang="ja-JP" altLang="en-US" sz="2000" dirty="0" smtClean="0"/>
              </a:p>
              <a:p>
                <a:r>
                  <a:rPr lang="ja-JP" altLang="en-US" sz="2000" dirty="0" smtClean="0"/>
                  <a:t>ノイズを加えられた場合の予測分布</a:t>
                </a:r>
                <a:r>
                  <a:rPr lang="en-US" altLang="ja-JP" sz="2000" dirty="0" smtClean="0"/>
                  <a:t> </a:t>
                </a:r>
                <a14:m>
                  <m:oMath xmlns:m="http://schemas.openxmlformats.org/officeDocument/2006/math">
                    <m:r>
                      <a:rPr lang="en-US" altLang="ja-JP" sz="2000" i="1">
                        <a:latin typeface="Cambria Math" charset="0"/>
                        <a:ea typeface="Cambria Math" charset="0"/>
                        <a:cs typeface="Cambria Math" charset="0"/>
                      </a:rPr>
                      <m:t>𝑝</m:t>
                    </m:r>
                    <m:d>
                      <m:dPr>
                        <m:ctrlPr>
                          <a:rPr lang="en-US" altLang="ja-JP" sz="2000" i="1">
                            <a:latin typeface="Cambria Math" charset="0"/>
                            <a:ea typeface="Cambria Math" charset="0"/>
                            <a:cs typeface="Cambria Math" charset="0"/>
                          </a:rPr>
                        </m:ctrlPr>
                      </m:dPr>
                      <m:e>
                        <m:r>
                          <a:rPr lang="en-US" altLang="ja-JP" sz="2000" i="1">
                            <a:latin typeface="Cambria Math" charset="0"/>
                            <a:ea typeface="Cambria Math" charset="0"/>
                            <a:cs typeface="Cambria Math" charset="0"/>
                          </a:rPr>
                          <m:t>𝑦</m:t>
                        </m:r>
                        <m:r>
                          <a:rPr lang="en-US" altLang="ja-JP" sz="2000" i="1">
                            <a:latin typeface="Cambria Math" charset="0"/>
                            <a:ea typeface="Cambria Math" charset="0"/>
                            <a:cs typeface="Cambria Math" charset="0"/>
                          </a:rPr>
                          <m:t> </m:t>
                        </m:r>
                      </m:e>
                      <m:e>
                        <m:r>
                          <a:rPr lang="en-US" altLang="ja-JP" sz="2000" i="1">
                            <a:latin typeface="Cambria Math" charset="0"/>
                            <a:ea typeface="Cambria Math" charset="0"/>
                            <a:cs typeface="Cambria Math" charset="0"/>
                          </a:rPr>
                          <m:t> </m:t>
                        </m:r>
                        <m:r>
                          <a:rPr lang="en-US" altLang="ja-JP" sz="2000" i="1">
                            <a:latin typeface="Cambria Math" charset="0"/>
                            <a:ea typeface="Cambria Math" charset="0"/>
                            <a:cs typeface="Cambria Math" charset="0"/>
                          </a:rPr>
                          <m:t>𝑥</m:t>
                        </m:r>
                        <m:r>
                          <a:rPr lang="en-US" altLang="ja-JP" sz="2000" i="1">
                            <a:latin typeface="Cambria Math" charset="0"/>
                            <a:ea typeface="Cambria Math" charset="0"/>
                            <a:cs typeface="Cambria Math" charset="0"/>
                          </a:rPr>
                          <m:t>+</m:t>
                        </m:r>
                        <m:sSub>
                          <m:sSubPr>
                            <m:ctrlPr>
                              <a:rPr lang="en-US" altLang="ja-JP" sz="2000" b="0" i="1" smtClean="0">
                                <a:latin typeface="Cambria Math" charset="0"/>
                                <a:ea typeface="Cambria Math" charset="0"/>
                                <a:cs typeface="Cambria Math" charset="0"/>
                              </a:rPr>
                            </m:ctrlPr>
                          </m:sSubPr>
                          <m:e>
                            <m:r>
                              <a:rPr lang="en-US" altLang="ja-JP" sz="2000" i="1">
                                <a:latin typeface="Cambria Math" charset="0"/>
                                <a:ea typeface="Cambria Math" charset="0"/>
                                <a:cs typeface="Cambria Math" charset="0"/>
                              </a:rPr>
                              <m:t>𝑟</m:t>
                            </m:r>
                          </m:e>
                          <m:sub>
                            <m:r>
                              <a:rPr lang="en-US" altLang="ja-JP" sz="2000" b="0" i="1" smtClean="0">
                                <a:latin typeface="Cambria Math" charset="0"/>
                                <a:ea typeface="Cambria Math" charset="0"/>
                                <a:cs typeface="Cambria Math" charset="0"/>
                              </a:rPr>
                              <m:t>𝑣</m:t>
                            </m:r>
                            <m:r>
                              <a:rPr lang="en-US" altLang="ja-JP" sz="2000" b="0" i="1" smtClean="0">
                                <a:latin typeface="Cambria Math" charset="0"/>
                                <a:ea typeface="Cambria Math" charset="0"/>
                                <a:cs typeface="Cambria Math" charset="0"/>
                              </a:rPr>
                              <m:t>−</m:t>
                            </m:r>
                            <m:r>
                              <a:rPr lang="en-US" altLang="ja-JP" sz="2000" b="0" i="1" smtClean="0">
                                <a:latin typeface="Cambria Math" charset="0"/>
                                <a:ea typeface="Cambria Math" charset="0"/>
                                <a:cs typeface="Cambria Math" charset="0"/>
                              </a:rPr>
                              <m:t>𝑎𝑑𝑣</m:t>
                            </m:r>
                          </m:sub>
                        </m:sSub>
                        <m:r>
                          <a:rPr lang="en-US" altLang="ja-JP" sz="2000" i="1">
                            <a:latin typeface="Cambria Math" charset="0"/>
                            <a:ea typeface="Cambria Math" charset="0"/>
                            <a:cs typeface="Cambria Math" charset="0"/>
                          </a:rPr>
                          <m:t>, </m:t>
                        </m:r>
                        <m:r>
                          <a:rPr lang="en-US" altLang="ja-JP" sz="2000" i="1">
                            <a:latin typeface="Cambria Math" charset="0"/>
                            <a:ea typeface="Cambria Math" charset="0"/>
                            <a:cs typeface="Cambria Math" charset="0"/>
                          </a:rPr>
                          <m:t>𝜃</m:t>
                        </m:r>
                      </m:e>
                    </m:d>
                  </m:oMath>
                </a14:m>
                <a:r>
                  <a:rPr lang="ja-JP" altLang="en-US" sz="2000" dirty="0" smtClean="0"/>
                  <a:t>と</a:t>
                </a:r>
              </a:p>
              <a:p>
                <a:r>
                  <a:rPr lang="ja-JP" altLang="en-US" sz="2000" dirty="0" smtClean="0"/>
                  <a:t>元の予測分布</a:t>
                </a:r>
                <a14:m>
                  <m:oMath xmlns:m="http://schemas.openxmlformats.org/officeDocument/2006/math">
                    <m:r>
                      <a:rPr lang="en-US" altLang="ja-JP" sz="2000" i="1">
                        <a:latin typeface="Cambria Math" charset="0"/>
                        <a:ea typeface="Cambria Math" charset="0"/>
                        <a:cs typeface="Cambria Math" charset="0"/>
                      </a:rPr>
                      <m:t>𝑝</m:t>
                    </m:r>
                    <m:d>
                      <m:dPr>
                        <m:ctrlPr>
                          <a:rPr lang="en-US" altLang="ja-JP" sz="2000" i="1">
                            <a:latin typeface="Cambria Math" charset="0"/>
                            <a:ea typeface="Cambria Math" charset="0"/>
                            <a:cs typeface="Cambria Math" charset="0"/>
                          </a:rPr>
                        </m:ctrlPr>
                      </m:dPr>
                      <m:e>
                        <m:r>
                          <a:rPr lang="en-US" altLang="ja-JP" sz="2000" i="1">
                            <a:latin typeface="Cambria Math" charset="0"/>
                            <a:ea typeface="Cambria Math" charset="0"/>
                            <a:cs typeface="Cambria Math" charset="0"/>
                          </a:rPr>
                          <m:t>𝑦</m:t>
                        </m:r>
                        <m:r>
                          <a:rPr lang="en-US" altLang="ja-JP" sz="2000" i="1">
                            <a:latin typeface="Cambria Math" charset="0"/>
                            <a:ea typeface="Cambria Math" charset="0"/>
                            <a:cs typeface="Cambria Math" charset="0"/>
                          </a:rPr>
                          <m:t> </m:t>
                        </m:r>
                      </m:e>
                      <m:e>
                        <m:r>
                          <a:rPr lang="en-US" altLang="ja-JP" sz="2000" i="1">
                            <a:latin typeface="Cambria Math" charset="0"/>
                            <a:ea typeface="Cambria Math" charset="0"/>
                            <a:cs typeface="Cambria Math" charset="0"/>
                          </a:rPr>
                          <m:t> </m:t>
                        </m:r>
                        <m:r>
                          <a:rPr lang="en-US" altLang="ja-JP" sz="2000" i="1">
                            <a:latin typeface="Cambria Math" charset="0"/>
                            <a:ea typeface="Cambria Math" charset="0"/>
                            <a:cs typeface="Cambria Math" charset="0"/>
                          </a:rPr>
                          <m:t>𝑥</m:t>
                        </m:r>
                        <m:r>
                          <a:rPr lang="en-US" altLang="ja-JP" sz="2000" i="1">
                            <a:latin typeface="Cambria Math" charset="0"/>
                            <a:ea typeface="Cambria Math" charset="0"/>
                            <a:cs typeface="Cambria Math" charset="0"/>
                          </a:rPr>
                          <m:t>,  </m:t>
                        </m:r>
                        <m:r>
                          <a:rPr lang="en-US" altLang="ja-JP" sz="2000" i="1">
                            <a:latin typeface="Cambria Math" charset="0"/>
                            <a:ea typeface="Cambria Math" charset="0"/>
                            <a:cs typeface="Cambria Math" charset="0"/>
                          </a:rPr>
                          <m:t>𝜃</m:t>
                        </m:r>
                      </m:e>
                    </m:d>
                    <m:r>
                      <a:rPr lang="en-US" altLang="ja-JP" sz="2000" b="0" i="0" smtClean="0">
                        <a:latin typeface="Cambria Math" charset="0"/>
                        <a:ea typeface="Cambria Math" charset="0"/>
                        <a:cs typeface="Cambria Math" charset="0"/>
                      </a:rPr>
                      <m:t> </m:t>
                    </m:r>
                  </m:oMath>
                </a14:m>
                <a:r>
                  <a:rPr lang="ja-JP" altLang="en-US" sz="2000" dirty="0" smtClean="0"/>
                  <a:t>が変わらないように学習</a:t>
                </a:r>
                <a:endParaRPr lang="en-US" altLang="ja-JP" sz="2000" dirty="0"/>
              </a:p>
              <a:p>
                <a:endParaRPr lang="is-IS" altLang="ja-JP" sz="2000" i="1" dirty="0" smtClean="0">
                  <a:latin typeface="Cambria Math" charset="0"/>
                  <a:ea typeface="Cambria Math" charset="0"/>
                  <a:cs typeface="Cambria Math" charset="0"/>
                </a:endParaRPr>
              </a:p>
              <a:p>
                <a14:m>
                  <m:oMath xmlns:m="http://schemas.openxmlformats.org/officeDocument/2006/math">
                    <m:r>
                      <a:rPr lang="is-IS" altLang="ja-JP" sz="2000" i="1" smtClean="0">
                        <a:latin typeface="Cambria Math" charset="0"/>
                        <a:ea typeface="Cambria Math" charset="0"/>
                        <a:cs typeface="Cambria Math" charset="0"/>
                      </a:rPr>
                      <m:t>→</m:t>
                    </m:r>
                    <m:r>
                      <a:rPr lang="en-US" altLang="ja-JP" sz="2000" b="0" i="1" smtClean="0">
                        <a:latin typeface="Cambria Math" charset="0"/>
                        <a:ea typeface="Cambria Math" charset="0"/>
                        <a:cs typeface="Cambria Math" charset="0"/>
                      </a:rPr>
                      <m:t> </m:t>
                    </m:r>
                  </m:oMath>
                </a14:m>
                <a:r>
                  <a:rPr lang="en-US" altLang="ja-JP" sz="2000" dirty="0" smtClean="0">
                    <a:latin typeface="+mn-ea"/>
                  </a:rPr>
                  <a:t>Unlabeled Data</a:t>
                </a:r>
                <a:r>
                  <a:rPr lang="ja-JP" altLang="en-US" sz="2000" dirty="0" smtClean="0">
                    <a:latin typeface="+mn-ea"/>
                  </a:rPr>
                  <a:t>も使える</a:t>
                </a:r>
                <a:endParaRPr lang="en-US" altLang="ja-JP" sz="2000" dirty="0" smtClean="0">
                  <a:latin typeface="+mn-ea"/>
                </a:endParaRPr>
              </a:p>
              <a:p>
                <a14:m>
                  <m:oMath xmlns:m="http://schemas.openxmlformats.org/officeDocument/2006/math">
                    <m:r>
                      <a:rPr lang="is-IS" altLang="ja-JP" sz="2000" i="1" smtClean="0">
                        <a:latin typeface="Cambria Math" charset="0"/>
                        <a:cs typeface="Cambria Math" charset="0"/>
                      </a:rPr>
                      <m:t>→</m:t>
                    </m:r>
                    <m:r>
                      <a:rPr lang="en-US" altLang="ja-JP" sz="2000" b="0" i="1" smtClean="0">
                        <a:latin typeface="Cambria Math" charset="0"/>
                        <a:cs typeface="Cambria Math" charset="0"/>
                      </a:rPr>
                      <m:t> </m:t>
                    </m:r>
                  </m:oMath>
                </a14:m>
                <a:r>
                  <a:rPr kumimoji="1" lang="ja-JP" altLang="en-US" dirty="0" smtClean="0">
                    <a:latin typeface="+mn-ea"/>
                  </a:rPr>
                  <a:t>正則化の役割、</a:t>
                </a:r>
                <a:r>
                  <a:rPr kumimoji="1" lang="en-US" altLang="ja-JP" sz="2000" dirty="0" smtClean="0">
                    <a:latin typeface="+mn-ea"/>
                  </a:rPr>
                  <a:t>semi-supervised</a:t>
                </a:r>
                <a:r>
                  <a:rPr kumimoji="1" lang="ja-JP" altLang="en-US" sz="2000" dirty="0" smtClean="0">
                    <a:latin typeface="+mn-ea"/>
                  </a:rPr>
                  <a:t>な文脈に有効</a:t>
                </a:r>
                <a:endParaRPr kumimoji="1" lang="ja-JP" altLang="en-US" dirty="0">
                  <a:latin typeface="+mn-ea"/>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403648" y="3933056"/>
                <a:ext cx="6912768" cy="2554545"/>
              </a:xfrm>
              <a:prstGeom prst="rect">
                <a:avLst/>
              </a:prstGeom>
              <a:blipFill rotWithShape="0">
                <a:blip r:embed="rId2"/>
                <a:stretch>
                  <a:fillRect l="-882" t="-955" b="-3341"/>
                </a:stretch>
              </a:blipFill>
            </p:spPr>
            <p:txBody>
              <a:bodyPr/>
              <a:lstStyle/>
              <a:p>
                <a:r>
                  <a:rPr lang="ja-JP" altLang="en-US">
                    <a:noFill/>
                  </a:rPr>
                  <a:t> </a:t>
                </a:r>
              </a:p>
            </p:txBody>
          </p:sp>
        </mc:Fallback>
      </mc:AlternateContent>
      <p:sp>
        <p:nvSpPr>
          <p:cNvPr id="4" name="Slide Number Placeholder 3"/>
          <p:cNvSpPr>
            <a:spLocks noGrp="1"/>
          </p:cNvSpPr>
          <p:nvPr>
            <p:ph type="sldNum" sz="quarter" idx="12"/>
          </p:nvPr>
        </p:nvSpPr>
        <p:spPr/>
        <p:txBody>
          <a:bodyPr/>
          <a:lstStyle/>
          <a:p>
            <a:fld id="{2068748E-9BE1-4F2A-B0BF-87023DEE17E2}" type="slidenum">
              <a:rPr kumimoji="1" lang="ja-JP" altLang="en-US" smtClean="0"/>
              <a:pPr/>
              <a:t>5</a:t>
            </a:fld>
            <a:endParaRPr kumimoji="1" lang="ja-JP" altLang="en-US"/>
          </a:p>
        </p:txBody>
      </p:sp>
    </p:spTree>
    <p:extLst>
      <p:ext uri="{BB962C8B-B14F-4D97-AF65-F5344CB8AC3E}">
        <p14:creationId xmlns:p14="http://schemas.microsoft.com/office/powerpoint/2010/main" val="861746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Adversarial Training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6300" y="1340768"/>
                <a:ext cx="8588188" cy="3672408"/>
              </a:xfrm>
            </p:spPr>
            <p:txBody>
              <a:bodyPr/>
              <a:lstStyle/>
              <a:p>
                <a:pPr marL="0" indent="0">
                  <a:buNone/>
                </a:pPr>
                <a:r>
                  <a:rPr lang="ja-JP" altLang="en-US" sz="1800" dirty="0" smtClean="0"/>
                  <a:t>ノイズを加えても分布が変わらないように学習</a:t>
                </a:r>
                <a:endParaRPr lang="en-US" altLang="ja-JP" sz="1800" dirty="0"/>
              </a:p>
              <a:p>
                <a:pPr marL="0" indent="0">
                  <a:lnSpc>
                    <a:spcPct val="150000"/>
                  </a:lnSpc>
                  <a:buNone/>
                </a:pPr>
                <a:r>
                  <a:rPr lang="en-US" altLang="ja-JP" sz="1800" dirty="0"/>
                  <a:t> </a:t>
                </a:r>
                <a:r>
                  <a:rPr lang="en-US" altLang="ja-JP" sz="1800" dirty="0" smtClean="0"/>
                  <a:t>       2</a:t>
                </a:r>
                <a:r>
                  <a:rPr lang="ja-JP" altLang="en-US" sz="1800" dirty="0" smtClean="0"/>
                  <a:t>つの分布の</a:t>
                </a:r>
                <a:r>
                  <a:rPr lang="en-US" altLang="ja-JP" sz="1800" dirty="0" smtClean="0"/>
                  <a:t>KL-Divergence</a:t>
                </a:r>
                <a:r>
                  <a:rPr lang="ja-JP" altLang="en-US" sz="1800" dirty="0" smtClean="0"/>
                  <a:t>を最小化</a:t>
                </a:r>
                <a:endParaRPr lang="en-US" altLang="ja-JP" sz="1800" dirty="0" smtClean="0"/>
              </a:p>
              <a:p>
                <a:pPr marL="0" indent="0">
                  <a:lnSpc>
                    <a:spcPct val="150000"/>
                  </a:lnSpc>
                  <a:buNone/>
                </a:pPr>
                <a:r>
                  <a:rPr lang="en-US" sz="1800" b="0" dirty="0">
                    <a:ea typeface="Cambria Math" charset="0"/>
                    <a:cs typeface="Cambria Math" charset="0"/>
                  </a:rPr>
                  <a:t>	</a:t>
                </a:r>
                <a:r>
                  <a:rPr lang="en-US" sz="1800" dirty="0">
                    <a:ea typeface="Cambria Math" charset="0"/>
                    <a:cs typeface="Cambria Math" charset="0"/>
                  </a:rPr>
                  <a:t> </a:t>
                </a:r>
                <a:r>
                  <a:rPr lang="en-US" sz="1800" dirty="0" smtClean="0">
                    <a:ea typeface="Cambria Math" charset="0"/>
                    <a:cs typeface="Cambria Math" charset="0"/>
                  </a:rPr>
                  <a:t>  </a:t>
                </a:r>
                <a14:m>
                  <m:oMath xmlns:m="http://schemas.openxmlformats.org/officeDocument/2006/math">
                    <m:sSub>
                      <m:sSubPr>
                        <m:ctrlPr>
                          <a:rPr lang="en-US" b="0" i="1" smtClean="0">
                            <a:latin typeface="Cambria Math" charset="0"/>
                            <a:ea typeface="Cambria Math" charset="0"/>
                            <a:cs typeface="Cambria Math" charset="0"/>
                          </a:rPr>
                        </m:ctrlPr>
                      </m:sSubPr>
                      <m:e>
                        <m:r>
                          <a:rPr lang="en-US" i="1" smtClean="0">
                            <a:latin typeface="Cambria Math" charset="0"/>
                            <a:ea typeface="Cambria Math" charset="0"/>
                            <a:cs typeface="Cambria Math" charset="0"/>
                          </a:rPr>
                          <m:t>∆</m:t>
                        </m:r>
                      </m:e>
                      <m:sub>
                        <m:r>
                          <a:rPr lang="en-US" b="0" i="1" smtClean="0">
                            <a:latin typeface="Cambria Math" charset="0"/>
                            <a:ea typeface="Cambria Math" charset="0"/>
                            <a:cs typeface="Cambria Math" charset="0"/>
                          </a:rPr>
                          <m:t>𝐾𝐿</m:t>
                        </m:r>
                      </m:sub>
                    </m:sSub>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𝑟</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𝑥</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𝜃</m:t>
                    </m:r>
                    <m:r>
                      <a:rPr lang="en-US" b="0" i="1" smtClean="0">
                        <a:latin typeface="Cambria Math" charset="0"/>
                        <a:ea typeface="Cambria Math" charset="0"/>
                        <a:cs typeface="Cambria Math" charset="0"/>
                      </a:rPr>
                      <m:t>)≡ </m:t>
                    </m:r>
                    <m:r>
                      <a:rPr lang="en-US" i="1">
                        <a:latin typeface="Cambria Math" charset="0"/>
                        <a:ea typeface="Cambria Math" charset="0"/>
                        <a:cs typeface="Cambria Math" charset="0"/>
                      </a:rPr>
                      <m:t>𝐾𝐿</m:t>
                    </m:r>
                    <m:d>
                      <m:dPr>
                        <m:begChr m:val="["/>
                        <m:endChr m:val="|"/>
                        <m:ctrlPr>
                          <a:rPr lang="en-US" i="1">
                            <a:latin typeface="Cambria Math" charset="0"/>
                            <a:ea typeface="Cambria Math" charset="0"/>
                            <a:cs typeface="Cambria Math" charset="0"/>
                          </a:rPr>
                        </m:ctrlPr>
                      </m:dPr>
                      <m:e>
                        <m:r>
                          <a:rPr lang="en-US" b="0" i="1" smtClean="0">
                            <a:latin typeface="Cambria Math" charset="0"/>
                            <a:ea typeface="Cambria Math" charset="0"/>
                            <a:cs typeface="Cambria Math" charset="0"/>
                          </a:rPr>
                          <m:t> </m:t>
                        </m:r>
                        <m:r>
                          <a:rPr lang="en-US" i="1">
                            <a:latin typeface="Cambria Math" charset="0"/>
                            <a:ea typeface="Cambria Math" charset="0"/>
                            <a:cs typeface="Cambria Math" charset="0"/>
                          </a:rPr>
                          <m:t>𝑝</m:t>
                        </m:r>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𝑦</m:t>
                            </m:r>
                            <m:r>
                              <a:rPr lang="en-US" b="0" i="1" smtClean="0">
                                <a:latin typeface="Cambria Math" charset="0"/>
                                <a:ea typeface="Cambria Math" charset="0"/>
                                <a:cs typeface="Cambria Math" charset="0"/>
                              </a:rPr>
                              <m:t> </m:t>
                            </m:r>
                          </m:e>
                          <m:e>
                            <m:r>
                              <a:rPr lang="en-US" b="0" i="1" smtClean="0">
                                <a:latin typeface="Cambria Math" charset="0"/>
                                <a:ea typeface="Cambria Math" charset="0"/>
                                <a:cs typeface="Cambria Math" charset="0"/>
                              </a:rPr>
                              <m:t> </m:t>
                            </m:r>
                            <m:r>
                              <a:rPr lang="en-US" i="1">
                                <a:latin typeface="Cambria Math" charset="0"/>
                                <a:ea typeface="Cambria Math" charset="0"/>
                                <a:cs typeface="Cambria Math" charset="0"/>
                              </a:rPr>
                              <m:t>𝑥</m:t>
                            </m:r>
                            <m:r>
                              <a:rPr lang="en-US" i="1">
                                <a:latin typeface="Cambria Math" charset="0"/>
                                <a:ea typeface="Cambria Math" charset="0"/>
                                <a:cs typeface="Cambria Math" charset="0"/>
                              </a:rPr>
                              <m:t>,  </m:t>
                            </m:r>
                            <m:r>
                              <a:rPr lang="en-US" i="1">
                                <a:latin typeface="Cambria Math" charset="0"/>
                                <a:ea typeface="Cambria Math" charset="0"/>
                                <a:cs typeface="Cambria Math" charset="0"/>
                              </a:rPr>
                              <m:t>𝜃</m:t>
                            </m:r>
                          </m:e>
                        </m:d>
                        <m:r>
                          <a:rPr lang="en-US" b="0" i="1" smtClean="0">
                            <a:latin typeface="Cambria Math" charset="0"/>
                            <a:ea typeface="Cambria Math" charset="0"/>
                            <a:cs typeface="Cambria Math" charset="0"/>
                          </a:rPr>
                          <m:t> </m:t>
                        </m:r>
                      </m:e>
                    </m:d>
                    <m:d>
                      <m:dPr>
                        <m:begChr m:val="|"/>
                        <m:endChr m:val="]"/>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 </m:t>
                        </m:r>
                        <m:r>
                          <a:rPr lang="en-US" b="0" i="1" smtClean="0">
                            <a:latin typeface="Cambria Math" charset="0"/>
                            <a:ea typeface="Cambria Math" charset="0"/>
                            <a:cs typeface="Cambria Math" charset="0"/>
                          </a:rPr>
                          <m:t> </m:t>
                        </m:r>
                        <m:r>
                          <a:rPr lang="en-US" i="1">
                            <a:latin typeface="Cambria Math" charset="0"/>
                            <a:ea typeface="Cambria Math" charset="0"/>
                            <a:cs typeface="Cambria Math" charset="0"/>
                          </a:rPr>
                          <m:t>𝑝</m:t>
                        </m:r>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𝑦</m:t>
                            </m:r>
                            <m:r>
                              <a:rPr lang="en-US" b="0" i="1" smtClean="0">
                                <a:latin typeface="Cambria Math" charset="0"/>
                                <a:ea typeface="Cambria Math" charset="0"/>
                                <a:cs typeface="Cambria Math" charset="0"/>
                              </a:rPr>
                              <m:t> </m:t>
                            </m:r>
                          </m:e>
                          <m:e>
                            <m:r>
                              <a:rPr lang="en-US" b="0" i="1" smtClean="0">
                                <a:latin typeface="Cambria Math" charset="0"/>
                                <a:ea typeface="Cambria Math" charset="0"/>
                                <a:cs typeface="Cambria Math" charset="0"/>
                              </a:rPr>
                              <m:t> </m:t>
                            </m:r>
                            <m:r>
                              <a:rPr lang="en-US" i="1">
                                <a:latin typeface="Cambria Math" charset="0"/>
                                <a:ea typeface="Cambria Math" charset="0"/>
                                <a:cs typeface="Cambria Math" charset="0"/>
                              </a:rPr>
                              <m:t>𝑥</m:t>
                            </m:r>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𝑟</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𝜃</m:t>
                            </m:r>
                          </m:e>
                        </m:d>
                        <m:r>
                          <a:rPr lang="en-US" b="0" i="1" smtClean="0">
                            <a:latin typeface="Cambria Math" charset="0"/>
                            <a:ea typeface="Cambria Math" charset="0"/>
                            <a:cs typeface="Cambria Math" charset="0"/>
                          </a:rPr>
                          <m:t> </m:t>
                        </m:r>
                      </m:e>
                    </m:d>
                  </m:oMath>
                </a14:m>
                <a:endParaRPr lang="en-US" altLang="ja-JP" sz="1800" i="1" dirty="0" smtClean="0">
                  <a:latin typeface="Cambria Math" charset="0"/>
                </a:endParaRPr>
              </a:p>
              <a:p>
                <a:pPr marL="0" indent="0">
                  <a:lnSpc>
                    <a:spcPct val="150000"/>
                  </a:lnSpc>
                  <a:buNone/>
                </a:pPr>
                <a14:m>
                  <m:oMath xmlns:m="http://schemas.openxmlformats.org/officeDocument/2006/math">
                    <m:sSub>
                      <m:sSubPr>
                        <m:ctrlPr>
                          <a:rPr lang="en-US" altLang="ja-JP" sz="1800" i="1">
                            <a:latin typeface="Cambria Math" charset="0"/>
                          </a:rPr>
                        </m:ctrlPr>
                      </m:sSubPr>
                      <m:e>
                        <m:r>
                          <a:rPr lang="en-US" altLang="ja-JP" sz="1800" i="1">
                            <a:latin typeface="Cambria Math" charset="0"/>
                          </a:rPr>
                          <m:t>𝑟</m:t>
                        </m:r>
                      </m:e>
                      <m:sub>
                        <m:r>
                          <a:rPr lang="en-US" altLang="ja-JP" sz="1800" i="1">
                            <a:latin typeface="Cambria Math" charset="0"/>
                          </a:rPr>
                          <m:t>𝑣</m:t>
                        </m:r>
                        <m:r>
                          <a:rPr lang="en-US" altLang="ja-JP" sz="1800" i="1">
                            <a:latin typeface="Cambria Math" charset="0"/>
                          </a:rPr>
                          <m:t>−</m:t>
                        </m:r>
                        <m:r>
                          <a:rPr lang="en-US" altLang="ja-JP" sz="1800" i="1">
                            <a:latin typeface="Cambria Math" charset="0"/>
                          </a:rPr>
                          <m:t>𝑎𝑑𝑣</m:t>
                        </m:r>
                      </m:sub>
                    </m:sSub>
                  </m:oMath>
                </a14:m>
                <a:r>
                  <a:rPr lang="ja-JP" altLang="en-US" sz="1800" i="1" dirty="0" smtClean="0">
                    <a:latin typeface="Cambria Math" charset="0"/>
                  </a:rPr>
                  <a:t>は</a:t>
                </a:r>
                <a:r>
                  <a:rPr lang="en-US" altLang="ja-JP" sz="1800" dirty="0"/>
                  <a:t>KL-Divergence</a:t>
                </a:r>
                <a:r>
                  <a:rPr lang="ja-JP" altLang="en-US" sz="1800" dirty="0" smtClean="0"/>
                  <a:t>を最大化するノイズ</a:t>
                </a:r>
                <a:endParaRPr lang="en-US" altLang="ja-JP" sz="1800" i="1" dirty="0">
                  <a:latin typeface="Cambria Math" charset="0"/>
                </a:endParaRPr>
              </a:p>
              <a:p>
                <a:pPr marL="0" indent="0">
                  <a:lnSpc>
                    <a:spcPct val="150000"/>
                  </a:lnSpc>
                  <a:buNone/>
                </a:pPr>
                <a:r>
                  <a:rPr lang="en-US" sz="1800" i="1" dirty="0">
                    <a:latin typeface="Cambria Math" charset="0"/>
                  </a:rPr>
                  <a:t> </a:t>
                </a:r>
                <a:r>
                  <a:rPr lang="en-US" sz="1800" i="1" dirty="0" smtClean="0">
                    <a:latin typeface="Cambria Math" charset="0"/>
                  </a:rPr>
                  <a:t>                                </a:t>
                </a:r>
                <a14:m>
                  <m:oMath xmlns:m="http://schemas.openxmlformats.org/officeDocument/2006/math">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𝑣</m:t>
                        </m:r>
                        <m:r>
                          <a:rPr lang="en-US" b="0" i="1" smtClean="0">
                            <a:latin typeface="Cambria Math" charset="0"/>
                          </a:rPr>
                          <m:t>−</m:t>
                        </m:r>
                        <m:r>
                          <a:rPr lang="en-US" b="0" i="1" smtClean="0">
                            <a:latin typeface="Cambria Math" charset="0"/>
                          </a:rPr>
                          <m:t>𝑎𝑑𝑣</m:t>
                        </m:r>
                      </m:sub>
                    </m:sSub>
                    <m:r>
                      <a:rPr lang="en-US" b="0" i="1" smtClean="0">
                        <a:latin typeface="Cambria Math" charset="0"/>
                      </a:rPr>
                      <m:t>=</m:t>
                    </m:r>
                    <m:r>
                      <a:rPr lang="en-US" b="0" i="1" smtClean="0">
                        <a:latin typeface="Cambria Math" charset="0"/>
                      </a:rPr>
                      <m:t>𝑎𝑟𝑔</m:t>
                    </m:r>
                    <m:func>
                      <m:funcPr>
                        <m:ctrlPr>
                          <a:rPr lang="en-US" b="0" i="1" smtClean="0">
                            <a:latin typeface="Cambria Math" charset="0"/>
                          </a:rPr>
                        </m:ctrlPr>
                      </m:funcPr>
                      <m:fName>
                        <m:limLow>
                          <m:limLowPr>
                            <m:ctrlPr>
                              <a:rPr lang="en-US" b="0" i="1" smtClean="0">
                                <a:latin typeface="Cambria Math" charset="0"/>
                              </a:rPr>
                            </m:ctrlPr>
                          </m:limLowPr>
                          <m:e>
                            <m:r>
                              <m:rPr>
                                <m:sty m:val="p"/>
                              </m:rPr>
                              <a:rPr lang="en-US" b="0" i="0" smtClean="0">
                                <a:latin typeface="Cambria Math" charset="0"/>
                              </a:rPr>
                              <m:t>max</m:t>
                            </m:r>
                          </m:e>
                          <m:lim>
                            <m:r>
                              <a:rPr lang="en-US" b="0" i="1" smtClean="0">
                                <a:latin typeface="Cambria Math" charset="0"/>
                              </a:rPr>
                              <m:t>𝑟</m:t>
                            </m:r>
                          </m:lim>
                        </m:limLow>
                      </m:fName>
                      <m:e>
                        <m:r>
                          <a:rPr lang="en-US" altLang="ja-JP" i="1">
                            <a:latin typeface="Cambria Math" charset="0"/>
                          </a:rPr>
                          <m:t>(</m:t>
                        </m:r>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m:t>
                            </m:r>
                          </m:e>
                          <m:sub>
                            <m:r>
                              <a:rPr lang="en-US" altLang="ja-JP" i="1">
                                <a:latin typeface="Cambria Math" charset="0"/>
                                <a:ea typeface="Cambria Math" charset="0"/>
                                <a:cs typeface="Cambria Math" charset="0"/>
                              </a:rPr>
                              <m:t>𝐾𝐿</m:t>
                            </m:r>
                          </m:sub>
                        </m:sSub>
                        <m:d>
                          <m:dPr>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𝑟</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𝑥</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𝜃</m:t>
                            </m:r>
                          </m:e>
                        </m:d>
                        <m:r>
                          <a:rPr lang="en-US" altLang="ja-JP" i="1">
                            <a:latin typeface="Cambria Math" charset="0"/>
                            <a:ea typeface="Cambria Math" charset="0"/>
                            <a:cs typeface="Cambria Math" charset="0"/>
                          </a:rPr>
                          <m:t>;</m:t>
                        </m:r>
                        <m:sSub>
                          <m:sSubPr>
                            <m:ctrlPr>
                              <a:rPr lang="en-US" altLang="ja-JP" i="1">
                                <a:latin typeface="Cambria Math" charset="0"/>
                                <a:ea typeface="Cambria Math" charset="0"/>
                                <a:cs typeface="Cambria Math" charset="0"/>
                              </a:rPr>
                            </m:ctrlPr>
                          </m:sSubPr>
                          <m:e>
                            <m:d>
                              <m:dPr>
                                <m:begChr m:val="|"/>
                                <m:endChr m:val="|"/>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𝑟</m:t>
                                </m:r>
                              </m:e>
                            </m:d>
                          </m:e>
                          <m:sub>
                            <m:r>
                              <a:rPr lang="en-US" altLang="ja-JP" i="1">
                                <a:latin typeface="Cambria Math" charset="0"/>
                                <a:ea typeface="Cambria Math" charset="0"/>
                                <a:cs typeface="Cambria Math" charset="0"/>
                              </a:rPr>
                              <m:t>2</m:t>
                            </m:r>
                          </m:sub>
                        </m:sSub>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𝜖</m:t>
                        </m:r>
                        <m:r>
                          <a:rPr lang="en-US" altLang="ja-JP" i="1">
                            <a:latin typeface="Cambria Math" charset="0"/>
                            <a:ea typeface="Cambria Math" charset="0"/>
                            <a:cs typeface="Cambria Math" charset="0"/>
                          </a:rPr>
                          <m:t> )</m:t>
                        </m:r>
                        <m:r>
                          <m:rPr>
                            <m:nor/>
                          </m:rPr>
                          <a:rPr lang="en-US" altLang="ja-JP" dirty="0"/>
                          <m:t> </m:t>
                        </m:r>
                      </m:e>
                    </m:func>
                  </m:oMath>
                </a14:m>
                <a:endParaRPr lang="ja-JP" altLang="en-US" sz="1800" b="0" i="1" dirty="0" smtClean="0">
                  <a:latin typeface="Cambria Math" charset="0"/>
                </a:endParaRPr>
              </a:p>
              <a:p>
                <a:pPr marL="0" indent="0">
                  <a:lnSpc>
                    <a:spcPct val="150000"/>
                  </a:lnSpc>
                  <a:buNone/>
                </a:pPr>
                <a:r>
                  <a:rPr lang="ja-JP" altLang="en-US" sz="1800" i="1" dirty="0" smtClean="0">
                    <a:latin typeface="+mn-ea"/>
                    <a:ea typeface="+mn-ea"/>
                    <a:cs typeface="Cambria Math" charset="0"/>
                  </a:rPr>
                  <a:t>モデルのなめらかさを図る指標として</a:t>
                </a:r>
                <a:r>
                  <a:rPr lang="en-US" altLang="ja-JP" sz="1800" dirty="0" smtClean="0">
                    <a:latin typeface="+mn-ea"/>
                    <a:ea typeface="+mn-ea"/>
                    <a:cs typeface="Cambria Math" charset="0"/>
                  </a:rPr>
                  <a:t>Local Distributional Smoothness</a:t>
                </a:r>
                <a:r>
                  <a:rPr lang="ja-JP" altLang="en-US" sz="1800" i="1" dirty="0" smtClean="0">
                    <a:latin typeface="+mn-ea"/>
                    <a:ea typeface="+mn-ea"/>
                    <a:cs typeface="Cambria Math" charset="0"/>
                  </a:rPr>
                  <a:t>を導入</a:t>
                </a:r>
                <a:endParaRPr lang="en-US" altLang="ja-JP" sz="1800" i="1" dirty="0" smtClean="0">
                  <a:latin typeface="+mn-ea"/>
                  <a:ea typeface="+mn-ea"/>
                  <a:cs typeface="Cambria Math" charset="0"/>
                </a:endParaRPr>
              </a:p>
              <a:p>
                <a:pPr marL="0" indent="0">
                  <a:lnSpc>
                    <a:spcPct val="150000"/>
                  </a:lnSpc>
                  <a:buNone/>
                </a:pPr>
                <a:r>
                  <a:rPr lang="en-US" sz="1800" i="1" dirty="0">
                    <a:latin typeface="+mn-ea"/>
                    <a:ea typeface="+mn-ea"/>
                    <a:cs typeface="Cambria Math" charset="0"/>
                  </a:rPr>
                  <a:t> </a:t>
                </a:r>
                <a:r>
                  <a:rPr lang="en-US" sz="1800" i="1" dirty="0" smtClean="0">
                    <a:latin typeface="+mn-ea"/>
                    <a:ea typeface="+mn-ea"/>
                    <a:cs typeface="Cambria Math" charset="0"/>
                  </a:rPr>
                  <a:t>                    </a:t>
                </a:r>
                <a14:m>
                  <m:oMath xmlns:m="http://schemas.openxmlformats.org/officeDocument/2006/math">
                    <m:sSub>
                      <m:sSubPr>
                        <m:ctrlPr>
                          <a:rPr lang="en-US" i="1">
                            <a:latin typeface="Cambria Math" charset="0"/>
                            <a:ea typeface="Cambria Math" charset="0"/>
                            <a:cs typeface="Cambria Math" charset="0"/>
                          </a:rPr>
                        </m:ctrlPr>
                      </m:sSubPr>
                      <m:e>
                        <m:r>
                          <a:rPr lang="en-US" b="0" i="1" smtClean="0">
                            <a:latin typeface="Cambria Math" charset="0"/>
                            <a:ea typeface="Cambria Math" charset="0"/>
                            <a:cs typeface="Cambria Math" charset="0"/>
                          </a:rPr>
                          <m:t>𝐿𝐷𝑆</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𝑥</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𝜃</m:t>
                            </m:r>
                          </m:e>
                        </m:d>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 </m:t>
                        </m:r>
                        <m:r>
                          <a:rPr lang="en-US" i="1">
                            <a:latin typeface="Cambria Math" charset="0"/>
                            <a:ea typeface="Cambria Math" charset="0"/>
                            <a:cs typeface="Cambria Math" charset="0"/>
                          </a:rPr>
                          <m:t>∆</m:t>
                        </m:r>
                      </m:e>
                      <m:sub>
                        <m:r>
                          <a:rPr lang="en-US" i="1">
                            <a:latin typeface="Cambria Math" charset="0"/>
                            <a:ea typeface="Cambria Math" charset="0"/>
                            <a:cs typeface="Cambria Math" charset="0"/>
                          </a:rPr>
                          <m:t>𝐾𝐿</m:t>
                        </m:r>
                      </m:sub>
                    </m:sSub>
                    <m:r>
                      <a:rPr lang="en-US" i="1">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i="1">
                            <a:latin typeface="Cambria Math" charset="0"/>
                            <a:ea typeface="Cambria Math" charset="0"/>
                            <a:cs typeface="Cambria Math" charset="0"/>
                          </a:rPr>
                          <m:t>𝑟</m:t>
                        </m:r>
                      </m:e>
                      <m:sub>
                        <m:r>
                          <a:rPr lang="en-US" b="0" i="1" smtClean="0">
                            <a:latin typeface="Cambria Math" charset="0"/>
                            <a:ea typeface="Cambria Math" charset="0"/>
                            <a:cs typeface="Cambria Math" charset="0"/>
                          </a:rPr>
                          <m:t>𝑣</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𝑎𝑑𝑣</m:t>
                        </m:r>
                      </m:sub>
                    </m:sSub>
                    <m:r>
                      <a:rPr lang="en-US" i="1">
                        <a:latin typeface="Cambria Math" charset="0"/>
                        <a:ea typeface="Cambria Math" charset="0"/>
                        <a:cs typeface="Cambria Math" charset="0"/>
                      </a:rPr>
                      <m:t>, </m:t>
                    </m:r>
                    <m:r>
                      <a:rPr lang="en-US" i="1">
                        <a:latin typeface="Cambria Math" charset="0"/>
                        <a:ea typeface="Cambria Math" charset="0"/>
                        <a:cs typeface="Cambria Math" charset="0"/>
                      </a:rPr>
                      <m:t>𝑥</m:t>
                    </m:r>
                    <m:r>
                      <a:rPr lang="en-US" i="1">
                        <a:latin typeface="Cambria Math" charset="0"/>
                        <a:ea typeface="Cambria Math" charset="0"/>
                        <a:cs typeface="Cambria Math" charset="0"/>
                      </a:rPr>
                      <m:t>,</m:t>
                    </m:r>
                    <m:r>
                      <a:rPr lang="en-US" i="1">
                        <a:latin typeface="Cambria Math" charset="0"/>
                        <a:ea typeface="Cambria Math" charset="0"/>
                        <a:cs typeface="Cambria Math" charset="0"/>
                      </a:rPr>
                      <m:t>𝜃</m:t>
                    </m:r>
                    <m:r>
                      <a:rPr lang="en-US" i="1">
                        <a:latin typeface="Cambria Math" charset="0"/>
                        <a:ea typeface="Cambria Math" charset="0"/>
                        <a:cs typeface="Cambria Math" charset="0"/>
                      </a:rPr>
                      <m:t>)</m:t>
                    </m:r>
                  </m:oMath>
                </a14:m>
                <a:endParaRPr lang="en-US" sz="1800" dirty="0" smtClean="0"/>
              </a:p>
              <a:p>
                <a:pPr marL="0" indent="0">
                  <a:lnSpc>
                    <a:spcPct val="200000"/>
                  </a:lnSpc>
                  <a:buNone/>
                </a:pPr>
                <a:r>
                  <a:rPr lang="en-US" altLang="ja-JP" sz="1800" b="1" dirty="0" smtClean="0"/>
                  <a:t> </a:t>
                </a:r>
                <a:endParaRPr lang="en-US" sz="1800" b="1" dirty="0" smtClean="0"/>
              </a:p>
              <a:p>
                <a:pPr marL="0" indent="0">
                  <a:buNone/>
                </a:pPr>
                <a:endParaRPr lang="en-US" sz="1800" b="0" i="1" dirty="0" smtClean="0">
                  <a:latin typeface="Cambria Math" charset="0"/>
                </a:endParaRPr>
              </a:p>
              <a:p>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6300" y="1340768"/>
                <a:ext cx="8588188" cy="3672408"/>
              </a:xfrm>
              <a:blipFill rotWithShape="0">
                <a:blip r:embed="rId3"/>
                <a:stretch>
                  <a:fillRect l="-639" t="-831"/>
                </a:stretch>
              </a:blipFill>
            </p:spPr>
            <p:txBody>
              <a:bodyPr/>
              <a:lstStyle/>
              <a:p>
                <a:r>
                  <a:rPr lang="ja-JP" altLang="en-US">
                    <a:noFill/>
                  </a:rPr>
                  <a:t> </a:t>
                </a:r>
              </a:p>
            </p:txBody>
          </p:sp>
        </mc:Fallback>
      </mc:AlternateContent>
      <p:sp>
        <p:nvSpPr>
          <p:cNvPr id="4" name="Right Arrow 3"/>
          <p:cNvSpPr/>
          <p:nvPr/>
        </p:nvSpPr>
        <p:spPr>
          <a:xfrm>
            <a:off x="545248" y="1844824"/>
            <a:ext cx="468933" cy="21602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smtClean="0">
              <a:solidFill>
                <a:schemeClr val="accent2"/>
              </a:solidFill>
            </a:endParaRPr>
          </a:p>
        </p:txBody>
      </p:sp>
      <p:pic>
        <p:nvPicPr>
          <p:cNvPr id="5" name="Picture 4"/>
          <p:cNvPicPr>
            <a:picLocks noChangeAspect="1"/>
          </p:cNvPicPr>
          <p:nvPr/>
        </p:nvPicPr>
        <p:blipFill>
          <a:blip r:embed="rId4"/>
          <a:stretch>
            <a:fillRect/>
          </a:stretch>
        </p:blipFill>
        <p:spPr>
          <a:xfrm>
            <a:off x="251520" y="5001200"/>
            <a:ext cx="7607989" cy="1800200"/>
          </a:xfrm>
          <a:prstGeom prst="rect">
            <a:avLst/>
          </a:prstGeom>
        </p:spPr>
      </p:pic>
      <p:sp>
        <p:nvSpPr>
          <p:cNvPr id="6" name="Slide Number Placeholder 5"/>
          <p:cNvSpPr>
            <a:spLocks noGrp="1"/>
          </p:cNvSpPr>
          <p:nvPr>
            <p:ph type="sldNum" sz="quarter" idx="12"/>
          </p:nvPr>
        </p:nvSpPr>
        <p:spPr/>
        <p:txBody>
          <a:bodyPr/>
          <a:lstStyle/>
          <a:p>
            <a:fld id="{2068748E-9BE1-4F2A-B0BF-87023DEE17E2}" type="slidenum">
              <a:rPr kumimoji="1" lang="ja-JP" altLang="en-US" smtClean="0"/>
              <a:pPr/>
              <a:t>6</a:t>
            </a:fld>
            <a:endParaRPr kumimoji="1" lang="ja-JP" altLang="en-US"/>
          </a:p>
        </p:txBody>
      </p:sp>
    </p:spTree>
    <p:extLst>
      <p:ext uri="{BB962C8B-B14F-4D97-AF65-F5344CB8AC3E}">
        <p14:creationId xmlns:p14="http://schemas.microsoft.com/office/powerpoint/2010/main" val="346890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ja-JP" altLang="en-US" dirty="0" smtClean="0"/>
              <a:t>イメージ</a:t>
            </a:r>
            <a:endParaRPr kumimoji="1" lang="ja-JP" altLang="en-US" dirty="0"/>
          </a:p>
        </p:txBody>
      </p:sp>
      <p:sp>
        <p:nvSpPr>
          <p:cNvPr id="5" name="TextBox 4"/>
          <p:cNvSpPr txBox="1"/>
          <p:nvPr/>
        </p:nvSpPr>
        <p:spPr>
          <a:xfrm>
            <a:off x="4562283" y="2996952"/>
            <a:ext cx="3560084" cy="646331"/>
          </a:xfrm>
          <a:prstGeom prst="rect">
            <a:avLst/>
          </a:prstGeom>
          <a:noFill/>
        </p:spPr>
        <p:txBody>
          <a:bodyPr wrap="square" rtlCol="0">
            <a:spAutoFit/>
          </a:bodyPr>
          <a:lstStyle/>
          <a:p>
            <a:r>
              <a:rPr kumimoji="1" lang="ja-JP" altLang="en-US" dirty="0" smtClean="0"/>
              <a:t>データ点周りで予測分布が</a:t>
            </a:r>
            <a:endParaRPr kumimoji="1" lang="en-US" altLang="ja-JP" dirty="0" smtClean="0"/>
          </a:p>
          <a:p>
            <a:r>
              <a:rPr kumimoji="1" lang="ja-JP" altLang="en-US" dirty="0" smtClean="0"/>
              <a:t>大きく変化する</a:t>
            </a:r>
            <a:endParaRPr kumimoji="1" lang="ja-JP" altLang="en-US" dirty="0"/>
          </a:p>
        </p:txBody>
      </p:sp>
      <p:pic>
        <p:nvPicPr>
          <p:cNvPr id="8" name="Picture 7"/>
          <p:cNvPicPr>
            <a:picLocks noChangeAspect="1"/>
          </p:cNvPicPr>
          <p:nvPr/>
        </p:nvPicPr>
        <p:blipFill>
          <a:blip r:embed="rId2"/>
          <a:stretch>
            <a:fillRect/>
          </a:stretch>
        </p:blipFill>
        <p:spPr>
          <a:xfrm>
            <a:off x="971600" y="1628800"/>
            <a:ext cx="3088526" cy="2254459"/>
          </a:xfrm>
          <a:prstGeom prst="rect">
            <a:avLst/>
          </a:prstGeom>
        </p:spPr>
      </p:pic>
      <p:cxnSp>
        <p:nvCxnSpPr>
          <p:cNvPr id="11" name="Straight Arrow Connector 10"/>
          <p:cNvCxnSpPr/>
          <p:nvPr/>
        </p:nvCxnSpPr>
        <p:spPr>
          <a:xfrm>
            <a:off x="5868144" y="378904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635896" y="3140968"/>
            <a:ext cx="926387" cy="1791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4211960" y="4701916"/>
                <a:ext cx="4572000" cy="1200329"/>
              </a:xfrm>
              <a:prstGeom prst="rect">
                <a:avLst/>
              </a:prstGeom>
            </p:spPr>
            <p:txBody>
              <a:bodyPr>
                <a:spAutoFit/>
              </a:bodyPr>
              <a:lstStyle/>
              <a:p>
                <a:r>
                  <a:rPr lang="ja-JP" altLang="en-US" dirty="0" smtClean="0"/>
                  <a:t>データ点周りで予測分布が変わらない</a:t>
                </a:r>
              </a:p>
              <a:p>
                <a14:m>
                  <m:oMath xmlns:m="http://schemas.openxmlformats.org/officeDocument/2006/math">
                    <m:r>
                      <a:rPr lang="is-IS" altLang="ja-JP" i="1" smtClean="0">
                        <a:latin typeface="Cambria Math" charset="0"/>
                        <a:ea typeface="Cambria Math" charset="0"/>
                        <a:cs typeface="Cambria Math" charset="0"/>
                      </a:rPr>
                      <m:t>→</m:t>
                    </m:r>
                  </m:oMath>
                </a14:m>
                <a:r>
                  <a:rPr lang="ja-JP" altLang="en-US" dirty="0" smtClean="0"/>
                  <a:t>分布がなめらか</a:t>
                </a:r>
                <a:endParaRPr lang="en-US" altLang="ja-JP" dirty="0" smtClean="0"/>
              </a:p>
              <a:p>
                <a14:m>
                  <m:oMath xmlns:m="http://schemas.openxmlformats.org/officeDocument/2006/math">
                    <m:r>
                      <a:rPr lang="is-IS" altLang="ja-JP" i="1">
                        <a:latin typeface="Cambria Math" charset="0"/>
                        <a:ea typeface="Cambria Math" charset="0"/>
                        <a:cs typeface="Cambria Math" charset="0"/>
                      </a:rPr>
                      <m:t>→</m:t>
                    </m:r>
                  </m:oMath>
                </a14:m>
                <a:r>
                  <a:rPr lang="ja-JP" altLang="en-US" dirty="0" smtClean="0"/>
                  <a:t>決定境界がデータ集合から遠い</a:t>
                </a:r>
                <a:endParaRPr lang="en-US" altLang="ja-JP" dirty="0"/>
              </a:p>
              <a:p>
                <a:endParaRPr lang="ja-JP" alt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4211960" y="4701916"/>
                <a:ext cx="4572000" cy="1200329"/>
              </a:xfrm>
              <a:prstGeom prst="rect">
                <a:avLst/>
              </a:prstGeom>
              <a:blipFill rotWithShape="0">
                <a:blip r:embed="rId3"/>
                <a:stretch>
                  <a:fillRect l="-1200" t="-4061"/>
                </a:stretch>
              </a:blipFill>
            </p:spPr>
            <p:txBody>
              <a:bodyPr/>
              <a:lstStyle/>
              <a:p>
                <a:r>
                  <a:rPr lang="ja-JP" altLang="en-US">
                    <a:noFill/>
                  </a:rPr>
                  <a:t> </a:t>
                </a:r>
              </a:p>
            </p:txBody>
          </p:sp>
        </mc:Fallback>
      </mc:AlternateContent>
      <p:pic>
        <p:nvPicPr>
          <p:cNvPr id="17" name="Content Placeholder 16"/>
          <p:cNvPicPr>
            <a:picLocks noGrp="1" noChangeAspect="1"/>
          </p:cNvPicPr>
          <p:nvPr>
            <p:ph idx="1"/>
          </p:nvPr>
        </p:nvPicPr>
        <p:blipFill>
          <a:blip r:embed="rId4"/>
          <a:stretch>
            <a:fillRect/>
          </a:stretch>
        </p:blipFill>
        <p:spPr>
          <a:xfrm>
            <a:off x="921413" y="3883259"/>
            <a:ext cx="3103116" cy="2663304"/>
          </a:xfrm>
          <a:prstGeom prst="rect">
            <a:avLst/>
          </a:prstGeom>
        </p:spPr>
      </p:pic>
      <p:sp>
        <p:nvSpPr>
          <p:cNvPr id="3" name="Slide Number Placeholder 2"/>
          <p:cNvSpPr>
            <a:spLocks noGrp="1"/>
          </p:cNvSpPr>
          <p:nvPr>
            <p:ph type="sldNum" sz="quarter" idx="12"/>
          </p:nvPr>
        </p:nvSpPr>
        <p:spPr/>
        <p:txBody>
          <a:bodyPr/>
          <a:lstStyle/>
          <a:p>
            <a:fld id="{2068748E-9BE1-4F2A-B0BF-87023DEE17E2}" type="slidenum">
              <a:rPr kumimoji="1" lang="ja-JP" altLang="en-US" smtClean="0"/>
              <a:pPr/>
              <a:t>7</a:t>
            </a:fld>
            <a:endParaRPr kumimoji="1" lang="ja-JP" altLang="en-US"/>
          </a:p>
        </p:txBody>
      </p:sp>
    </p:spTree>
    <p:extLst>
      <p:ext uri="{BB962C8B-B14F-4D97-AF65-F5344CB8AC3E}">
        <p14:creationId xmlns:p14="http://schemas.microsoft.com/office/powerpoint/2010/main" val="10785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smtClean="0"/>
                  <a:t>Evaluation of </a:t>
                </a:r>
                <a14:m>
                  <m:oMath xmlns:m="http://schemas.openxmlformats.org/officeDocument/2006/math">
                    <m:sSub>
                      <m:sSubPr>
                        <m:ctrlPr>
                          <a:rPr lang="en-US" b="0" i="1" smtClean="0">
                            <a:latin typeface="Cambria Math" charset="0"/>
                          </a:rPr>
                        </m:ctrlPr>
                      </m:sSubPr>
                      <m:e>
                        <m:r>
                          <a:rPr lang="en-US" b="0" i="1" smtClean="0">
                            <a:latin typeface="Cambria Math" charset="0"/>
                          </a:rPr>
                          <m:t> </m:t>
                        </m:r>
                        <m:r>
                          <a:rPr lang="en-US" b="0" i="1" smtClean="0">
                            <a:latin typeface="Cambria Math" charset="0"/>
                          </a:rPr>
                          <m:t>𝑟</m:t>
                        </m:r>
                      </m:e>
                      <m:sub>
                        <m:r>
                          <a:rPr lang="en-US" b="0" i="1" smtClean="0">
                            <a:latin typeface="Cambria Math" charset="0"/>
                          </a:rPr>
                          <m:t>𝑣</m:t>
                        </m:r>
                        <m:r>
                          <a:rPr lang="en-US" b="0" i="1" smtClean="0">
                            <a:latin typeface="Cambria Math" charset="0"/>
                          </a:rPr>
                          <m:t>−</m:t>
                        </m:r>
                        <m:r>
                          <a:rPr lang="en-US" b="0" i="1" smtClean="0">
                            <a:latin typeface="Cambria Math" charset="0"/>
                          </a:rPr>
                          <m:t>𝑎𝑑𝑣</m:t>
                        </m:r>
                      </m:sub>
                    </m:sSub>
                    <m:r>
                      <a:rPr lang="en-US" b="0" i="1" smtClean="0">
                        <a:latin typeface="Cambria Math" charset="0"/>
                      </a:rPr>
                      <m:t> </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666" b="-304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23528" y="1340768"/>
                <a:ext cx="8820472" cy="5517232"/>
              </a:xfrm>
            </p:spPr>
            <p:txBody>
              <a:bodyPr/>
              <a:lstStyle/>
              <a:p>
                <a:r>
                  <a:rPr lang="en-US" dirty="0" smtClean="0"/>
                  <a:t>Assumption</a:t>
                </a:r>
                <a:endParaRPr lang="en-US" b="0" i="1" dirty="0" smtClean="0">
                  <a:latin typeface="Cambria Math" charset="0"/>
                  <a:ea typeface="Meiryo" charset="-128"/>
                  <a:cs typeface="Meiryo" charset="-128"/>
                </a:endParaRPr>
              </a:p>
              <a:p>
                <a:pPr lvl="1"/>
                <a14:m>
                  <m:oMath xmlns:m="http://schemas.openxmlformats.org/officeDocument/2006/math">
                    <m:r>
                      <a:rPr lang="en-US" b="0" i="1" smtClean="0">
                        <a:latin typeface="Cambria Math" charset="0"/>
                        <a:ea typeface="Meiryo" charset="-128"/>
                        <a:cs typeface="Meiryo" charset="-128"/>
                      </a:rPr>
                      <m:t>𝑝</m:t>
                    </m:r>
                    <m:d>
                      <m:dPr>
                        <m:ctrlPr>
                          <a:rPr lang="en-US" b="0" i="1" smtClean="0">
                            <a:latin typeface="Cambria Math" charset="0"/>
                            <a:ea typeface="Meiryo" charset="-128"/>
                            <a:cs typeface="Meiryo" charset="-128"/>
                          </a:rPr>
                        </m:ctrlPr>
                      </m:dPr>
                      <m:e>
                        <m:r>
                          <a:rPr lang="en-US" b="0" i="1" smtClean="0">
                            <a:latin typeface="Cambria Math" charset="0"/>
                            <a:ea typeface="Meiryo" charset="-128"/>
                            <a:cs typeface="Meiryo" charset="-128"/>
                          </a:rPr>
                          <m:t>𝑦</m:t>
                        </m:r>
                      </m:e>
                      <m:e>
                        <m:r>
                          <a:rPr lang="en-US" b="0" i="1" smtClean="0">
                            <a:latin typeface="Cambria Math" charset="0"/>
                            <a:ea typeface="Meiryo" charset="-128"/>
                            <a:cs typeface="Meiryo" charset="-128"/>
                          </a:rPr>
                          <m:t>𝑥</m:t>
                        </m:r>
                        <m:r>
                          <a:rPr lang="en-US" b="0" i="1" smtClean="0">
                            <a:latin typeface="Cambria Math" charset="0"/>
                            <a:ea typeface="Meiryo" charset="-128"/>
                            <a:cs typeface="Meiryo" charset="-128"/>
                          </a:rPr>
                          <m:t>,</m:t>
                        </m:r>
                        <m:r>
                          <a:rPr lang="en-US" b="0" i="1" smtClean="0">
                            <a:latin typeface="Cambria Math" charset="0"/>
                            <a:ea typeface="Meiryo" charset="-128"/>
                            <a:cs typeface="Meiryo" charset="-128"/>
                          </a:rPr>
                          <m:t>𝜃</m:t>
                        </m:r>
                      </m:e>
                    </m:d>
                  </m:oMath>
                </a14:m>
                <a:r>
                  <a:rPr lang="en-US" dirty="0" smtClean="0">
                    <a:latin typeface="Meiryo" charset="-128"/>
                    <a:ea typeface="Meiryo" charset="-128"/>
                    <a:cs typeface="Meiryo" charset="-128"/>
                  </a:rPr>
                  <a:t> can be differentiable </a:t>
                </a:r>
                <a14:m>
                  <m:oMath xmlns:m="http://schemas.openxmlformats.org/officeDocument/2006/math">
                    <m:r>
                      <a:rPr lang="en-US" i="1">
                        <a:latin typeface="Cambria Math" charset="0"/>
                        <a:ea typeface="Meiryo" charset="-128"/>
                        <a:cs typeface="Meiryo" charset="-128"/>
                      </a:rPr>
                      <m:t>𝑤𝑟𝑡</m:t>
                    </m:r>
                    <m:r>
                      <a:rPr lang="en-US" i="1">
                        <a:latin typeface="Cambria Math" charset="0"/>
                        <a:ea typeface="Meiryo" charset="-128"/>
                        <a:cs typeface="Meiryo" charset="-128"/>
                      </a:rPr>
                      <m:t> </m:t>
                    </m:r>
                    <m:r>
                      <a:rPr lang="en-US" i="1">
                        <a:latin typeface="Cambria Math" charset="0"/>
                        <a:ea typeface="Meiryo" charset="-128"/>
                        <a:cs typeface="Meiryo" charset="-128"/>
                      </a:rPr>
                      <m:t>𝜃</m:t>
                    </m:r>
                    <m:r>
                      <a:rPr lang="en-US" i="1">
                        <a:latin typeface="Cambria Math" charset="0"/>
                        <a:ea typeface="Meiryo" charset="-128"/>
                        <a:cs typeface="Meiryo" charset="-128"/>
                      </a:rPr>
                      <m:t> , </m:t>
                    </m:r>
                    <m:r>
                      <a:rPr lang="en-US" i="1">
                        <a:latin typeface="Cambria Math" charset="0"/>
                        <a:ea typeface="Meiryo" charset="-128"/>
                        <a:cs typeface="Meiryo" charset="-128"/>
                      </a:rPr>
                      <m:t>𝑥</m:t>
                    </m:r>
                  </m:oMath>
                </a14:m>
                <a:endParaRPr lang="en-US" dirty="0" smtClean="0">
                  <a:latin typeface="Meiryo" charset="-128"/>
                  <a:ea typeface="Meiryo" charset="-128"/>
                  <a:cs typeface="Meiryo" charset="-128"/>
                </a:endParaRPr>
              </a:p>
              <a:p>
                <a:pPr lvl="1"/>
                <a14:m>
                  <m:oMath xmlns:m="http://schemas.openxmlformats.org/officeDocument/2006/math">
                    <m:sSub>
                      <m:sSubPr>
                        <m:ctrlPr>
                          <a:rPr lang="en-US" i="1">
                            <a:latin typeface="Cambria Math" charset="0"/>
                          </a:rPr>
                        </m:ctrlPr>
                      </m:sSubPr>
                      <m:e>
                        <m:r>
                          <a:rPr lang="en-US" i="1">
                            <a:latin typeface="Cambria Math" charset="0"/>
                          </a:rPr>
                          <m:t>∆</m:t>
                        </m:r>
                      </m:e>
                      <m:sub>
                        <m:r>
                          <a:rPr lang="en-US" i="1">
                            <a:latin typeface="Cambria Math" charset="0"/>
                          </a:rPr>
                          <m:t>𝐾𝐿</m:t>
                        </m:r>
                      </m:sub>
                    </m:sSub>
                    <m:d>
                      <m:dPr>
                        <m:ctrlPr>
                          <a:rPr lang="en-US" i="1">
                            <a:latin typeface="Cambria Math" charset="0"/>
                          </a:rPr>
                        </m:ctrlPr>
                      </m:dPr>
                      <m:e>
                        <m:r>
                          <a:rPr lang="en-US" i="1">
                            <a:latin typeface="Cambria Math" charset="0"/>
                          </a:rPr>
                          <m:t>𝑟</m:t>
                        </m:r>
                        <m:r>
                          <a:rPr lang="en-US" i="1">
                            <a:latin typeface="Cambria Math" charset="0"/>
                          </a:rPr>
                          <m:t>,</m:t>
                        </m:r>
                        <m:r>
                          <a:rPr lang="en-US" i="1">
                            <a:latin typeface="Cambria Math" charset="0"/>
                          </a:rPr>
                          <m:t>𝑥</m:t>
                        </m:r>
                        <m:r>
                          <a:rPr lang="en-US" i="1">
                            <a:latin typeface="Cambria Math" charset="0"/>
                          </a:rPr>
                          <m:t>,</m:t>
                        </m:r>
                        <m:r>
                          <a:rPr lang="en-US" i="1">
                            <a:latin typeface="Cambria Math" charset="0"/>
                          </a:rPr>
                          <m:t>𝜃</m:t>
                        </m:r>
                      </m:e>
                    </m:d>
                    <m:sSub>
                      <m:sSubPr>
                        <m:ctrlPr>
                          <a:rPr lang="en-US" i="1">
                            <a:latin typeface="Cambria Math" charset="0"/>
                          </a:rPr>
                        </m:ctrlPr>
                      </m:sSubPr>
                      <m:e>
                        <m:d>
                          <m:dPr>
                            <m:begChr m:val=""/>
                            <m:endChr m:val="|"/>
                            <m:ctrlPr>
                              <a:rPr lang="en-US" i="1">
                                <a:latin typeface="Cambria Math" charset="0"/>
                              </a:rPr>
                            </m:ctrlPr>
                          </m:dPr>
                          <m:e>
                            <m:r>
                              <a:rPr lang="en-US">
                                <a:latin typeface="Cambria Math" charset="0"/>
                              </a:rPr>
                              <m:t>​</m:t>
                            </m:r>
                          </m:e>
                        </m:d>
                      </m:e>
                      <m:sub>
                        <m:r>
                          <a:rPr lang="en-US" i="1">
                            <a:latin typeface="Cambria Math" charset="0"/>
                          </a:rPr>
                          <m:t>𝑟</m:t>
                        </m:r>
                        <m:r>
                          <a:rPr lang="en-US" i="1">
                            <a:latin typeface="Cambria Math" charset="0"/>
                          </a:rPr>
                          <m:t>=0</m:t>
                        </m:r>
                      </m:sub>
                    </m:sSub>
                    <m:r>
                      <a:rPr lang="en-US">
                        <a:latin typeface="Cambria Math" charset="0"/>
                      </a:rPr>
                      <m:t>=0, </m:t>
                    </m:r>
                    <m:sSub>
                      <m:sSubPr>
                        <m:ctrlPr>
                          <a:rPr lang="en-US" i="1">
                            <a:latin typeface="Cambria Math" charset="0"/>
                          </a:rPr>
                        </m:ctrlPr>
                      </m:sSubPr>
                      <m:e>
                        <m:sSub>
                          <m:sSubPr>
                            <m:ctrlPr>
                              <a:rPr lang="en-US" i="1">
                                <a:latin typeface="Cambria Math" charset="0"/>
                              </a:rPr>
                            </m:ctrlPr>
                          </m:sSubPr>
                          <m:e>
                            <m:r>
                              <a:rPr lang="en-US" i="1">
                                <a:latin typeface="Cambria Math" charset="0"/>
                              </a:rPr>
                              <m:t>𝛻</m:t>
                            </m:r>
                          </m:e>
                          <m:sub>
                            <m:r>
                              <a:rPr lang="en-US" i="1">
                                <a:latin typeface="Cambria Math" charset="0"/>
                              </a:rPr>
                              <m:t>𝑟</m:t>
                            </m:r>
                          </m:sub>
                        </m:sSub>
                        <m:r>
                          <a:rPr lang="en-US" i="1">
                            <a:latin typeface="Cambria Math" charset="0"/>
                          </a:rPr>
                          <m:t>∆</m:t>
                        </m:r>
                      </m:e>
                      <m:sub>
                        <m:r>
                          <a:rPr lang="en-US" i="1">
                            <a:latin typeface="Cambria Math" charset="0"/>
                          </a:rPr>
                          <m:t>𝐾𝐿</m:t>
                        </m:r>
                      </m:sub>
                    </m:sSub>
                    <m:d>
                      <m:dPr>
                        <m:ctrlPr>
                          <a:rPr lang="en-US" i="1">
                            <a:latin typeface="Cambria Math" charset="0"/>
                          </a:rPr>
                        </m:ctrlPr>
                      </m:dPr>
                      <m:e>
                        <m:r>
                          <a:rPr lang="en-US" i="1">
                            <a:latin typeface="Cambria Math" charset="0"/>
                          </a:rPr>
                          <m:t>𝑟</m:t>
                        </m:r>
                        <m:r>
                          <a:rPr lang="en-US" i="1">
                            <a:latin typeface="Cambria Math" charset="0"/>
                          </a:rPr>
                          <m:t>,</m:t>
                        </m:r>
                        <m:r>
                          <a:rPr lang="en-US" i="1">
                            <a:latin typeface="Cambria Math" charset="0"/>
                          </a:rPr>
                          <m:t>𝑥</m:t>
                        </m:r>
                        <m:r>
                          <a:rPr lang="en-US" i="1">
                            <a:latin typeface="Cambria Math" charset="0"/>
                          </a:rPr>
                          <m:t>,</m:t>
                        </m:r>
                        <m:r>
                          <a:rPr lang="en-US" i="1">
                            <a:latin typeface="Cambria Math" charset="0"/>
                          </a:rPr>
                          <m:t>𝜃</m:t>
                        </m:r>
                      </m:e>
                    </m:d>
                    <m:sSub>
                      <m:sSubPr>
                        <m:ctrlPr>
                          <a:rPr lang="en-US" i="1">
                            <a:latin typeface="Cambria Math" charset="0"/>
                          </a:rPr>
                        </m:ctrlPr>
                      </m:sSubPr>
                      <m:e>
                        <m:d>
                          <m:dPr>
                            <m:begChr m:val=""/>
                            <m:endChr m:val="|"/>
                            <m:ctrlPr>
                              <a:rPr lang="en-US" i="1">
                                <a:latin typeface="Cambria Math" charset="0"/>
                              </a:rPr>
                            </m:ctrlPr>
                          </m:dPr>
                          <m:e>
                            <m:r>
                              <a:rPr lang="en-US">
                                <a:latin typeface="Cambria Math" charset="0"/>
                              </a:rPr>
                              <m:t>​</m:t>
                            </m:r>
                          </m:e>
                        </m:d>
                      </m:e>
                      <m:sub>
                        <m:r>
                          <a:rPr lang="en-US" i="1">
                            <a:latin typeface="Cambria Math" charset="0"/>
                          </a:rPr>
                          <m:t>𝑟</m:t>
                        </m:r>
                        <m:r>
                          <a:rPr lang="en-US" i="1">
                            <a:latin typeface="Cambria Math" charset="0"/>
                          </a:rPr>
                          <m:t>=0</m:t>
                        </m:r>
                      </m:sub>
                    </m:sSub>
                    <m:r>
                      <a:rPr lang="en-US">
                        <a:latin typeface="Cambria Math" charset="0"/>
                      </a:rPr>
                      <m:t>=0</m:t>
                    </m:r>
                  </m:oMath>
                </a14:m>
                <a:endParaRPr lang="en-US" i="1" dirty="0" smtClean="0">
                  <a:latin typeface="Cambria Math" charset="0"/>
                </a:endParaRPr>
              </a:p>
              <a:p>
                <a:pPr lvl="1"/>
                <a14:m>
                  <m:oMath xmlns:m="http://schemas.openxmlformats.org/officeDocument/2006/math">
                    <m:r>
                      <a:rPr lang="en-US" b="0" i="1" smtClean="0">
                        <a:latin typeface="Cambria Math" charset="0"/>
                      </a:rPr>
                      <m:t>𝐻</m:t>
                    </m:r>
                    <m:d>
                      <m:dPr>
                        <m:ctrlPr>
                          <a:rPr lang="en-US" b="0" i="1" smtClean="0">
                            <a:latin typeface="Cambria Math" charset="0"/>
                          </a:rPr>
                        </m:ctrlPr>
                      </m:dPr>
                      <m:e>
                        <m:r>
                          <a:rPr lang="en-US" b="0" i="1" smtClean="0">
                            <a:latin typeface="Cambria Math" charset="0"/>
                          </a:rPr>
                          <m:t>𝑥</m:t>
                        </m:r>
                        <m:r>
                          <a:rPr lang="en-US" b="0" i="1" smtClean="0">
                            <a:latin typeface="Cambria Math" charset="0"/>
                          </a:rPr>
                          <m:t>, </m:t>
                        </m:r>
                        <m:r>
                          <a:rPr lang="en-US" b="0" i="1" smtClean="0">
                            <a:latin typeface="Cambria Math" charset="0"/>
                          </a:rPr>
                          <m:t>𝜃</m:t>
                        </m:r>
                      </m:e>
                    </m:d>
                    <m:r>
                      <a:rPr lang="en-US" i="1">
                        <a:latin typeface="Cambria Math" charset="0"/>
                        <a:ea typeface="Cambria Math" charset="0"/>
                        <a:cs typeface="Cambria Math" charset="0"/>
                      </a:rPr>
                      <m:t>≡</m:t>
                    </m:r>
                    <m:r>
                      <a:rPr lang="en-US" b="0" i="1" smtClean="0">
                        <a:latin typeface="Cambria Math" charset="0"/>
                      </a:rPr>
                      <m:t> </m:t>
                    </m:r>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m:t>
                        </m:r>
                      </m:e>
                      <m:sub>
                        <m:r>
                          <a:rPr lang="en-US" b="0" i="1" smtClean="0">
                            <a:latin typeface="Cambria Math" charset="0"/>
                            <a:ea typeface="Cambria Math" charset="0"/>
                            <a:cs typeface="Cambria Math" charset="0"/>
                          </a:rPr>
                          <m:t>𝑟</m:t>
                        </m:r>
                      </m:sub>
                    </m:sSub>
                    <m:sSub>
                      <m:sSubPr>
                        <m:ctrlPr>
                          <a:rPr lang="en-US" altLang="ja-JP" i="1">
                            <a:latin typeface="Cambria Math" charset="0"/>
                          </a:rPr>
                        </m:ctrlPr>
                      </m:sSubPr>
                      <m:e>
                        <m:r>
                          <a:rPr lang="en-US" altLang="ja-JP" i="1">
                            <a:latin typeface="Cambria Math" charset="0"/>
                          </a:rPr>
                          <m:t>∆</m:t>
                        </m:r>
                      </m:e>
                      <m:sub>
                        <m:r>
                          <a:rPr lang="en-US" altLang="ja-JP" i="1">
                            <a:latin typeface="Cambria Math" charset="0"/>
                          </a:rPr>
                          <m:t>𝐾𝐿</m:t>
                        </m:r>
                      </m:sub>
                    </m:sSub>
                    <m:d>
                      <m:dPr>
                        <m:ctrlPr>
                          <a:rPr lang="en-US" altLang="ja-JP" i="1">
                            <a:latin typeface="Cambria Math" charset="0"/>
                          </a:rPr>
                        </m:ctrlPr>
                      </m:dPr>
                      <m:e>
                        <m:r>
                          <a:rPr lang="en-US" altLang="ja-JP" i="1">
                            <a:latin typeface="Cambria Math" charset="0"/>
                          </a:rPr>
                          <m:t>𝑟</m:t>
                        </m:r>
                        <m:r>
                          <a:rPr lang="en-US" altLang="ja-JP" i="1">
                            <a:latin typeface="Cambria Math" charset="0"/>
                          </a:rPr>
                          <m:t>,</m:t>
                        </m:r>
                        <m:r>
                          <a:rPr lang="en-US" altLang="ja-JP" i="1">
                            <a:latin typeface="Cambria Math" charset="0"/>
                          </a:rPr>
                          <m:t>𝑥</m:t>
                        </m:r>
                        <m:r>
                          <a:rPr lang="en-US" altLang="ja-JP" i="1">
                            <a:latin typeface="Cambria Math" charset="0"/>
                          </a:rPr>
                          <m:t>,</m:t>
                        </m:r>
                        <m:r>
                          <a:rPr lang="en-US" altLang="ja-JP" i="1">
                            <a:latin typeface="Cambria Math" charset="0"/>
                          </a:rPr>
                          <m:t>𝜃</m:t>
                        </m:r>
                      </m:e>
                    </m:d>
                    <m:sSub>
                      <m:sSubPr>
                        <m:ctrlPr>
                          <a:rPr lang="en-US" altLang="ja-JP" b="0" i="1" smtClean="0">
                            <a:latin typeface="Cambria Math" charset="0"/>
                          </a:rPr>
                        </m:ctrlPr>
                      </m:sSubPr>
                      <m:e>
                        <m:d>
                          <m:dPr>
                            <m:begChr m:val=""/>
                            <m:endChr m:val="|"/>
                            <m:ctrlPr>
                              <a:rPr lang="en-US" altLang="ja-JP" b="0" i="1" smtClean="0">
                                <a:latin typeface="Cambria Math" charset="0"/>
                              </a:rPr>
                            </m:ctrlPr>
                          </m:dPr>
                          <m:e>
                            <m:r>
                              <a:rPr lang="en-US" altLang="ja-JP" i="1">
                                <a:latin typeface="Cambria Math" charset="0"/>
                              </a:rPr>
                              <m:t>​</m:t>
                            </m:r>
                          </m:e>
                        </m:d>
                      </m:e>
                      <m:sub>
                        <m:r>
                          <a:rPr lang="en-US" altLang="ja-JP" b="0" i="1" smtClean="0">
                            <a:latin typeface="Cambria Math" charset="0"/>
                          </a:rPr>
                          <m:t>𝑟</m:t>
                        </m:r>
                        <m:r>
                          <a:rPr lang="en-US" altLang="ja-JP" b="0" i="1" smtClean="0">
                            <a:latin typeface="Cambria Math" charset="0"/>
                          </a:rPr>
                          <m:t>=0</m:t>
                        </m:r>
                      </m:sub>
                    </m:sSub>
                  </m:oMath>
                </a14:m>
                <a:endParaRPr lang="en-US" i="1" dirty="0" smtClean="0">
                  <a:latin typeface="Cambria Math" charset="0"/>
                </a:endParaRPr>
              </a:p>
              <a:p>
                <a:pPr lvl="1"/>
                <a:endParaRPr lang="en-US" i="1" dirty="0" smtClean="0">
                  <a:latin typeface="Cambria Math" charset="0"/>
                  <a:ea typeface="Meiryo" charset="-128"/>
                  <a:cs typeface="Meiryo" charset="-128"/>
                </a:endParaRPr>
              </a:p>
              <a:p>
                <a:pPr marL="0" indent="0">
                  <a:buNone/>
                </a:pPr>
                <a:r>
                  <a:rPr lang="en-US" altLang="ja-JP" dirty="0" smtClean="0"/>
                  <a:t>KL</a:t>
                </a:r>
                <a:r>
                  <a:rPr lang="ja-JP" altLang="en-US" dirty="0" smtClean="0"/>
                  <a:t>情報量の</a:t>
                </a:r>
                <a:r>
                  <a:rPr lang="en-US" altLang="ja-JP" dirty="0" smtClean="0"/>
                  <a:t>r=0</a:t>
                </a:r>
                <a:r>
                  <a:rPr lang="ja-JP" altLang="en-US" dirty="0" smtClean="0"/>
                  <a:t>付近での二次までの</a:t>
                </a:r>
                <a:r>
                  <a:rPr lang="en-US" altLang="ja-JP" dirty="0" smtClean="0"/>
                  <a:t>Tayler</a:t>
                </a:r>
                <a:r>
                  <a:rPr lang="ja-JP" altLang="en-US" dirty="0" smtClean="0"/>
                  <a:t>展開</a:t>
                </a:r>
                <a:endParaRPr lang="en-US" i="1" dirty="0" smtClean="0">
                  <a:latin typeface="Cambria Math" charset="0"/>
                  <a:ea typeface="Meiryo" charset="-128"/>
                  <a:cs typeface="Meiryo" charset="-128"/>
                </a:endParaRPr>
              </a:p>
              <a:p>
                <a:pPr marL="0" indent="0">
                  <a:buNone/>
                </a:pPr>
                <a:r>
                  <a:rPr lang="en-US" dirty="0" smtClean="0">
                    <a:ea typeface="Meiryo" charset="-128"/>
                    <a:cs typeface="Meiryo" charset="-128"/>
                  </a:rPr>
                  <a:t>         </a:t>
                </a:r>
                <a14:m>
                  <m:oMath xmlns:m="http://schemas.openxmlformats.org/officeDocument/2006/math">
                    <m:sSub>
                      <m:sSubPr>
                        <m:ctrlPr>
                          <a:rPr lang="en-US" i="1" smtClean="0">
                            <a:latin typeface="Cambria Math" charset="0"/>
                            <a:ea typeface="Meiryo" charset="-128"/>
                            <a:cs typeface="Meiryo" charset="-128"/>
                          </a:rPr>
                        </m:ctrlPr>
                      </m:sSubPr>
                      <m:e>
                        <m:r>
                          <a:rPr lang="en-US" i="1">
                            <a:latin typeface="Cambria Math" charset="0"/>
                            <a:ea typeface="Meiryo" charset="-128"/>
                            <a:cs typeface="Meiryo" charset="-128"/>
                          </a:rPr>
                          <m:t>∆</m:t>
                        </m:r>
                      </m:e>
                      <m:sub>
                        <m:r>
                          <a:rPr lang="en-US" i="1">
                            <a:latin typeface="Cambria Math" charset="0"/>
                            <a:ea typeface="Meiryo" charset="-128"/>
                            <a:cs typeface="Meiryo" charset="-128"/>
                          </a:rPr>
                          <m:t>𝐾𝐿</m:t>
                        </m:r>
                      </m:sub>
                    </m:sSub>
                    <m:d>
                      <m:dPr>
                        <m:ctrlPr>
                          <a:rPr lang="en-US" i="1">
                            <a:latin typeface="Cambria Math" charset="0"/>
                            <a:ea typeface="Meiryo" charset="-128"/>
                            <a:cs typeface="Meiryo" charset="-128"/>
                          </a:rPr>
                        </m:ctrlPr>
                      </m:dPr>
                      <m:e>
                        <m:r>
                          <a:rPr lang="en-US" i="1">
                            <a:latin typeface="Cambria Math" charset="0"/>
                            <a:ea typeface="Meiryo" charset="-128"/>
                            <a:cs typeface="Meiryo" charset="-128"/>
                          </a:rPr>
                          <m:t>𝑟</m:t>
                        </m:r>
                        <m:r>
                          <a:rPr lang="en-US" i="1">
                            <a:latin typeface="Cambria Math" charset="0"/>
                            <a:ea typeface="Meiryo" charset="-128"/>
                            <a:cs typeface="Meiryo" charset="-128"/>
                          </a:rPr>
                          <m:t>,</m:t>
                        </m:r>
                        <m:r>
                          <a:rPr lang="en-US" i="1">
                            <a:latin typeface="Cambria Math" charset="0"/>
                            <a:ea typeface="Meiryo" charset="-128"/>
                            <a:cs typeface="Meiryo" charset="-128"/>
                          </a:rPr>
                          <m:t>𝑥</m:t>
                        </m:r>
                        <m:r>
                          <a:rPr lang="en-US" i="1">
                            <a:latin typeface="Cambria Math" charset="0"/>
                            <a:ea typeface="Meiryo" charset="-128"/>
                            <a:cs typeface="Meiryo" charset="-128"/>
                          </a:rPr>
                          <m:t>,</m:t>
                        </m:r>
                        <m:r>
                          <a:rPr lang="en-US" i="1">
                            <a:latin typeface="Cambria Math" charset="0"/>
                            <a:ea typeface="Meiryo" charset="-128"/>
                            <a:cs typeface="Meiryo" charset="-128"/>
                          </a:rPr>
                          <m:t>𝜃</m:t>
                        </m:r>
                      </m:e>
                    </m:d>
                    <m:r>
                      <a:rPr lang="en-US" b="0" i="1">
                        <a:latin typeface="Cambria Math" charset="0"/>
                        <a:ea typeface="Meiryo" charset="-128"/>
                        <a:cs typeface="Meiryo" charset="-128"/>
                      </a:rPr>
                      <m:t> </m:t>
                    </m:r>
                    <m:r>
                      <a:rPr lang="en-US" i="1">
                        <a:latin typeface="Cambria Math" charset="0"/>
                        <a:ea typeface="Meiryo" charset="-128"/>
                        <a:cs typeface="Meiryo" charset="-128"/>
                      </a:rPr>
                      <m:t>≅</m:t>
                    </m:r>
                    <m:f>
                      <m:fPr>
                        <m:ctrlPr>
                          <a:rPr lang="en-US" b="0" i="1" smtClean="0">
                            <a:latin typeface="Cambria Math" charset="0"/>
                            <a:ea typeface="Meiryo" charset="-128"/>
                            <a:cs typeface="Meiryo" charset="-128"/>
                          </a:rPr>
                        </m:ctrlPr>
                      </m:fPr>
                      <m:num>
                        <m:r>
                          <a:rPr lang="en-US" b="0" i="1" smtClean="0">
                            <a:latin typeface="Cambria Math" charset="0"/>
                            <a:ea typeface="Meiryo" charset="-128"/>
                            <a:cs typeface="Meiryo" charset="-128"/>
                          </a:rPr>
                          <m:t>1</m:t>
                        </m:r>
                      </m:num>
                      <m:den>
                        <m:r>
                          <a:rPr lang="en-US" b="0" i="1" smtClean="0">
                            <a:latin typeface="Cambria Math" charset="0"/>
                            <a:ea typeface="Meiryo" charset="-128"/>
                            <a:cs typeface="Meiryo" charset="-128"/>
                          </a:rPr>
                          <m:t>2</m:t>
                        </m:r>
                      </m:den>
                    </m:f>
                    <m:r>
                      <a:rPr lang="en-US" b="0" i="1" smtClean="0">
                        <a:latin typeface="Cambria Math" charset="0"/>
                        <a:ea typeface="Meiryo" charset="-128"/>
                        <a:cs typeface="Meiryo" charset="-128"/>
                      </a:rPr>
                      <m:t> </m:t>
                    </m:r>
                    <m:sSup>
                      <m:sSupPr>
                        <m:ctrlPr>
                          <a:rPr lang="en-US" b="0" i="1" smtClean="0">
                            <a:latin typeface="Cambria Math" charset="0"/>
                            <a:ea typeface="Meiryo" charset="-128"/>
                            <a:cs typeface="Meiryo" charset="-128"/>
                          </a:rPr>
                        </m:ctrlPr>
                      </m:sSupPr>
                      <m:e>
                        <m:r>
                          <a:rPr lang="en-US" b="0" i="1" smtClean="0">
                            <a:latin typeface="Cambria Math" charset="0"/>
                            <a:ea typeface="Meiryo" charset="-128"/>
                            <a:cs typeface="Meiryo" charset="-128"/>
                          </a:rPr>
                          <m:t>𝑟</m:t>
                        </m:r>
                      </m:e>
                      <m:sup>
                        <m:r>
                          <a:rPr lang="en-US" b="0" i="1" smtClean="0">
                            <a:latin typeface="Cambria Math" charset="0"/>
                            <a:ea typeface="Meiryo" charset="-128"/>
                            <a:cs typeface="Meiryo" charset="-128"/>
                          </a:rPr>
                          <m:t>𝑇</m:t>
                        </m:r>
                      </m:sup>
                    </m:sSup>
                    <m:r>
                      <a:rPr lang="en-US" b="0" i="1" smtClean="0">
                        <a:latin typeface="Cambria Math" charset="0"/>
                        <a:ea typeface="Meiryo" charset="-128"/>
                        <a:cs typeface="Meiryo" charset="-128"/>
                      </a:rPr>
                      <m:t>𝐻</m:t>
                    </m:r>
                    <m:d>
                      <m:dPr>
                        <m:ctrlPr>
                          <a:rPr lang="en-US" b="0" i="1" smtClean="0">
                            <a:latin typeface="Cambria Math" charset="0"/>
                            <a:ea typeface="Meiryo" charset="-128"/>
                            <a:cs typeface="Meiryo" charset="-128"/>
                          </a:rPr>
                        </m:ctrlPr>
                      </m:dPr>
                      <m:e>
                        <m:r>
                          <a:rPr lang="en-US" b="0" i="1" smtClean="0">
                            <a:latin typeface="Cambria Math" charset="0"/>
                            <a:ea typeface="Meiryo" charset="-128"/>
                            <a:cs typeface="Meiryo" charset="-128"/>
                          </a:rPr>
                          <m:t>𝑥</m:t>
                        </m:r>
                        <m:r>
                          <a:rPr lang="en-US" b="0" i="1" smtClean="0">
                            <a:latin typeface="Cambria Math" charset="0"/>
                            <a:ea typeface="Meiryo" charset="-128"/>
                            <a:cs typeface="Meiryo" charset="-128"/>
                          </a:rPr>
                          <m:t>,</m:t>
                        </m:r>
                        <m:r>
                          <a:rPr lang="en-US" b="0" i="1" smtClean="0">
                            <a:latin typeface="Cambria Math" charset="0"/>
                            <a:ea typeface="Meiryo" charset="-128"/>
                            <a:cs typeface="Meiryo" charset="-128"/>
                          </a:rPr>
                          <m:t>𝜃</m:t>
                        </m:r>
                      </m:e>
                    </m:d>
                    <m:r>
                      <a:rPr lang="en-US" b="0" i="1" smtClean="0">
                        <a:latin typeface="Cambria Math" charset="0"/>
                        <a:ea typeface="Meiryo" charset="-128"/>
                        <a:cs typeface="Meiryo" charset="-128"/>
                      </a:rPr>
                      <m:t>𝑟</m:t>
                    </m:r>
                    <m:r>
                      <a:rPr lang="en-US" b="0" i="0" smtClean="0">
                        <a:latin typeface="Cambria Math" charset="0"/>
                        <a:ea typeface="Meiryo" charset="-128"/>
                        <a:cs typeface="Meiryo" charset="-128"/>
                      </a:rPr>
                      <m:t> </m:t>
                    </m:r>
                  </m:oMath>
                </a14:m>
                <a:r>
                  <a:rPr lang="en-US" altLang="ja-JP" dirty="0" smtClean="0">
                    <a:latin typeface="Meiryo" charset="-128"/>
                    <a:ea typeface="Meiryo" charset="-128"/>
                    <a:cs typeface="Meiryo" charset="-128"/>
                  </a:rPr>
                  <a:t>   </a:t>
                </a:r>
                <a14:m>
                  <m:oMath xmlns:m="http://schemas.openxmlformats.org/officeDocument/2006/math">
                    <m:r>
                      <a:rPr lang="en-US" altLang="ja-JP" i="1" dirty="0" smtClean="0">
                        <a:latin typeface="Cambria Math" charset="0"/>
                        <a:ea typeface="Cambria Math" charset="0"/>
                        <a:cs typeface="Cambria Math" charset="0"/>
                      </a:rPr>
                      <m:t>←</m:t>
                    </m:r>
                  </m:oMath>
                </a14:m>
                <a:r>
                  <a:rPr lang="en-US" altLang="ja-JP" dirty="0" smtClean="0">
                    <a:latin typeface="Meiryo" charset="-128"/>
                    <a:ea typeface="Meiryo" charset="-128"/>
                    <a:cs typeface="Meiryo" charset="-128"/>
                  </a:rPr>
                  <a:t> </a:t>
                </a:r>
                <a:r>
                  <a:rPr lang="ja-JP" altLang="en-US" dirty="0" smtClean="0">
                    <a:latin typeface="Meiryo" charset="-128"/>
                    <a:ea typeface="Meiryo" charset="-128"/>
                    <a:cs typeface="Meiryo" charset="-128"/>
                  </a:rPr>
                  <a:t>これを最大にする</a:t>
                </a:r>
                <a14:m>
                  <m:oMath xmlns:m="http://schemas.openxmlformats.org/officeDocument/2006/math">
                    <m:r>
                      <a:rPr lang="en-US" altLang="ja-JP" b="0" i="1" smtClean="0">
                        <a:latin typeface="Cambria Math" charset="0"/>
                        <a:ea typeface="Meiryo" charset="-128"/>
                        <a:cs typeface="Meiryo" charset="-128"/>
                      </a:rPr>
                      <m:t>𝑟</m:t>
                    </m:r>
                  </m:oMath>
                </a14:m>
                <a:r>
                  <a:rPr lang="ja-JP" altLang="en-US" dirty="0" smtClean="0">
                    <a:latin typeface="Meiryo" charset="-128"/>
                    <a:ea typeface="Meiryo" charset="-128"/>
                    <a:cs typeface="Meiryo" charset="-128"/>
                  </a:rPr>
                  <a:t>を</a:t>
                </a:r>
                <a:r>
                  <a:rPr lang="ja-JP" altLang="en-US" dirty="0" smtClean="0">
                    <a:latin typeface="Meiryo" charset="-128"/>
                    <a:ea typeface="Meiryo" charset="-128"/>
                    <a:cs typeface="Meiryo" charset="-128"/>
                  </a:rPr>
                  <a:t>求めたい</a:t>
                </a:r>
                <a:endParaRPr lang="en-US" altLang="ja-JP" dirty="0" smtClean="0"/>
              </a:p>
              <a:p>
                <a:pPr marL="0" indent="0">
                  <a:buNone/>
                </a:pPr>
                <a:endParaRPr lang="en-US" altLang="ja-JP" dirty="0" smtClean="0"/>
              </a:p>
              <a:p>
                <a:pPr marL="0" indent="0">
                  <a:buNone/>
                </a:pPr>
                <a:r>
                  <a:rPr lang="ja-JP" altLang="en-US" dirty="0" smtClean="0"/>
                  <a:t>一般</a:t>
                </a:r>
                <a:r>
                  <a:rPr lang="ja-JP" altLang="en-US" dirty="0"/>
                  <a:t>に</a:t>
                </a:r>
                <a14:m>
                  <m:oMath xmlns:m="http://schemas.openxmlformats.org/officeDocument/2006/math">
                    <m:d>
                      <m:dPr>
                        <m:begChr m:val="|"/>
                        <m:endChr m:val="|"/>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𝑥</m:t>
                        </m:r>
                      </m:e>
                    </m:d>
                    <m:r>
                      <a:rPr lang="en-US" altLang="ja-JP" i="1">
                        <a:latin typeface="Cambria Math" charset="0"/>
                        <a:ea typeface="Cambria Math" charset="0"/>
                        <a:cs typeface="Cambria Math" charset="0"/>
                      </a:rPr>
                      <m:t>=1 </m:t>
                    </m:r>
                  </m:oMath>
                </a14:m>
                <a:r>
                  <a:rPr lang="ja-JP" altLang="en-US" dirty="0"/>
                  <a:t>のとき、</a:t>
                </a:r>
                <a14:m>
                  <m:oMath xmlns:m="http://schemas.openxmlformats.org/officeDocument/2006/math">
                    <m:sSup>
                      <m:sSupPr>
                        <m:ctrlPr>
                          <a:rPr lang="en-US" altLang="ja-JP" i="1">
                            <a:latin typeface="Cambria Math" charset="0"/>
                          </a:rPr>
                        </m:ctrlPr>
                      </m:sSupPr>
                      <m:e>
                        <m:r>
                          <a:rPr lang="en-US" altLang="ja-JP" i="1">
                            <a:latin typeface="Cambria Math" charset="0"/>
                          </a:rPr>
                          <m:t>𝑥</m:t>
                        </m:r>
                      </m:e>
                      <m:sup>
                        <m:r>
                          <a:rPr lang="en-US" altLang="ja-JP" i="1">
                            <a:latin typeface="Cambria Math" charset="0"/>
                          </a:rPr>
                          <m:t>𝑇</m:t>
                        </m:r>
                      </m:sup>
                    </m:sSup>
                    <m:r>
                      <a:rPr lang="en-US" altLang="ja-JP" i="1">
                        <a:latin typeface="Cambria Math" charset="0"/>
                      </a:rPr>
                      <m:t>𝐴𝑥</m:t>
                    </m:r>
                  </m:oMath>
                </a14:m>
                <a:r>
                  <a:rPr lang="en-US" altLang="ja-JP" dirty="0"/>
                  <a:t> </a:t>
                </a:r>
                <a:r>
                  <a:rPr lang="ja-JP" altLang="en-US" dirty="0"/>
                  <a:t>の最大値は</a:t>
                </a:r>
                <a14:m>
                  <m:oMath xmlns:m="http://schemas.openxmlformats.org/officeDocument/2006/math">
                    <m:r>
                      <a:rPr lang="en-US" altLang="ja-JP" i="1">
                        <a:latin typeface="Cambria Math" charset="0"/>
                      </a:rPr>
                      <m:t>𝐴</m:t>
                    </m:r>
                  </m:oMath>
                </a14:m>
                <a:r>
                  <a:rPr lang="en-US" altLang="ja-JP" dirty="0"/>
                  <a:t> </a:t>
                </a:r>
                <a:r>
                  <a:rPr lang="ja-JP" altLang="en-US" dirty="0"/>
                  <a:t>の最大固有値</a:t>
                </a:r>
                <a14:m>
                  <m:oMath xmlns:m="http://schemas.openxmlformats.org/officeDocument/2006/math">
                    <m:sSub>
                      <m:sSubPr>
                        <m:ctrlPr>
                          <a:rPr lang="en-US" altLang="ja-JP" i="1">
                            <a:latin typeface="Cambria Math" charset="0"/>
                          </a:rPr>
                        </m:ctrlPr>
                      </m:sSubPr>
                      <m:e>
                        <m:r>
                          <a:rPr lang="en-US" altLang="ja-JP" i="1">
                            <a:latin typeface="Cambria Math" charset="0"/>
                          </a:rPr>
                          <m:t>𝜆</m:t>
                        </m:r>
                      </m:e>
                      <m:sub>
                        <m:r>
                          <a:rPr lang="en-US" altLang="ja-JP" i="1">
                            <a:latin typeface="Cambria Math" charset="0"/>
                          </a:rPr>
                          <m:t>𝑛</m:t>
                        </m:r>
                      </m:sub>
                    </m:sSub>
                    <m:r>
                      <a:rPr lang="ja-JP" altLang="en-US" i="1" smtClean="0">
                        <a:latin typeface="Cambria Math" charset="0"/>
                      </a:rPr>
                      <m:t>となる</m:t>
                    </m:r>
                  </m:oMath>
                </a14:m>
                <a:endParaRPr lang="en-US" altLang="ja-JP" dirty="0"/>
              </a:p>
              <a:p>
                <a:pPr marL="0" indent="0">
                  <a:buNone/>
                </a:pPr>
                <a:r>
                  <a:rPr lang="ja-JP" altLang="en-US" dirty="0" smtClean="0"/>
                  <a:t>それは</a:t>
                </a:r>
                <a14:m>
                  <m:oMath xmlns:m="http://schemas.openxmlformats.org/officeDocument/2006/math">
                    <m:sSub>
                      <m:sSubPr>
                        <m:ctrlPr>
                          <a:rPr lang="en-US" altLang="ja-JP" i="1">
                            <a:latin typeface="Cambria Math" charset="0"/>
                          </a:rPr>
                        </m:ctrlPr>
                      </m:sSubPr>
                      <m:e>
                        <m:r>
                          <a:rPr lang="en-US" altLang="ja-JP" i="1">
                            <a:latin typeface="Cambria Math" charset="0"/>
                          </a:rPr>
                          <m:t>𝜆</m:t>
                        </m:r>
                      </m:e>
                      <m:sub>
                        <m:r>
                          <a:rPr lang="en-US" altLang="ja-JP" i="1">
                            <a:latin typeface="Cambria Math" charset="0"/>
                          </a:rPr>
                          <m:t>𝑛</m:t>
                        </m:r>
                      </m:sub>
                    </m:sSub>
                  </m:oMath>
                </a14:m>
                <a:r>
                  <a:rPr lang="ja-JP" altLang="en-US" dirty="0"/>
                  <a:t>に属する固有ベクトルによって</a:t>
                </a:r>
                <a:r>
                  <a:rPr lang="ja-JP" altLang="en-US" dirty="0" smtClean="0"/>
                  <a:t>与えられる</a:t>
                </a:r>
                <a:endParaRPr lang="en-US" altLang="ja-JP" dirty="0"/>
              </a:p>
              <a:p>
                <a:pPr marL="0" indent="0">
                  <a:lnSpc>
                    <a:spcPct val="150000"/>
                  </a:lnSpc>
                  <a:buNone/>
                </a:pPr>
                <a:r>
                  <a:rPr lang="en-US" altLang="ja-JP" b="0" dirty="0" smtClean="0"/>
                  <a:t>	</a:t>
                </a:r>
                <a14:m>
                  <m:oMath xmlns:m="http://schemas.openxmlformats.org/officeDocument/2006/math">
                    <m:sSub>
                      <m:sSubPr>
                        <m:ctrlPr>
                          <a:rPr lang="en-US" altLang="ja-JP" sz="2400" b="0" i="1" smtClean="0">
                            <a:latin typeface="Cambria Math" charset="0"/>
                          </a:rPr>
                        </m:ctrlPr>
                      </m:sSubPr>
                      <m:e>
                        <m:r>
                          <a:rPr lang="en-US" altLang="ja-JP" sz="2400" i="1">
                            <a:latin typeface="Cambria Math" charset="0"/>
                          </a:rPr>
                          <m:t>𝑟</m:t>
                        </m:r>
                      </m:e>
                      <m:sub>
                        <m:r>
                          <a:rPr lang="en-US" altLang="ja-JP" sz="2400" b="0" i="1" smtClean="0">
                            <a:latin typeface="Cambria Math" charset="0"/>
                          </a:rPr>
                          <m:t>𝑣</m:t>
                        </m:r>
                        <m:r>
                          <a:rPr lang="en-US" altLang="ja-JP" sz="2400" b="0" i="1" smtClean="0">
                            <a:latin typeface="Cambria Math" charset="0"/>
                          </a:rPr>
                          <m:t>−</m:t>
                        </m:r>
                        <m:r>
                          <a:rPr lang="en-US" altLang="ja-JP" sz="2400" b="0" i="1" smtClean="0">
                            <a:latin typeface="Cambria Math" charset="0"/>
                          </a:rPr>
                          <m:t>𝑎𝑑𝑣</m:t>
                        </m:r>
                      </m:sub>
                    </m:sSub>
                    <m:r>
                      <a:rPr lang="en-US" altLang="ja-JP" sz="2400" b="0" i="1" smtClean="0">
                        <a:latin typeface="Cambria Math" charset="0"/>
                      </a:rPr>
                      <m:t>=</m:t>
                    </m:r>
                  </m:oMath>
                </a14:m>
                <a:r>
                  <a:rPr lang="en-US" altLang="ja-JP" sz="2400" b="0" dirty="0" smtClean="0"/>
                  <a:t> </a:t>
                </a:r>
                <a14:m>
                  <m:oMath xmlns:m="http://schemas.openxmlformats.org/officeDocument/2006/math">
                    <m:r>
                      <a:rPr lang="en-US" altLang="ja-JP" sz="2400" b="0" i="1" dirty="0" smtClean="0">
                        <a:latin typeface="Cambria Math" charset="0"/>
                      </a:rPr>
                      <m:t>𝜖</m:t>
                    </m:r>
                    <m:r>
                      <a:rPr lang="en-US" altLang="ja-JP" sz="2400" b="0" i="1" dirty="0" smtClean="0">
                        <a:latin typeface="Cambria Math" charset="0"/>
                      </a:rPr>
                      <m:t>⋅</m:t>
                    </m:r>
                    <m:acc>
                      <m:accPr>
                        <m:chr m:val="̅"/>
                        <m:ctrlPr>
                          <a:rPr lang="en-US" altLang="ja-JP" sz="2400" b="0" i="1" dirty="0" smtClean="0">
                            <a:latin typeface="Cambria Math" charset="0"/>
                          </a:rPr>
                        </m:ctrlPr>
                      </m:accPr>
                      <m:e>
                        <m:r>
                          <a:rPr lang="en-US" altLang="ja-JP" sz="2400" i="1" dirty="0">
                            <a:latin typeface="Cambria Math" charset="0"/>
                          </a:rPr>
                          <m:t>𝑢</m:t>
                        </m:r>
                        <m:r>
                          <a:rPr lang="en-US" altLang="ja-JP" sz="2400" i="1" dirty="0">
                            <a:latin typeface="Cambria Math" charset="0"/>
                          </a:rPr>
                          <m:t>(</m:t>
                        </m:r>
                        <m:r>
                          <a:rPr lang="en-US" altLang="ja-JP" sz="2400" i="1" dirty="0">
                            <a:latin typeface="Cambria Math" charset="0"/>
                          </a:rPr>
                          <m:t>𝑥</m:t>
                        </m:r>
                        <m:r>
                          <a:rPr lang="en-US" altLang="ja-JP" sz="2400" i="1" dirty="0">
                            <a:latin typeface="Cambria Math" charset="0"/>
                          </a:rPr>
                          <m:t>,</m:t>
                        </m:r>
                        <m:r>
                          <a:rPr lang="en-US" altLang="ja-JP" sz="2400" i="1" dirty="0">
                            <a:latin typeface="Cambria Math" charset="0"/>
                          </a:rPr>
                          <m:t>𝜃</m:t>
                        </m:r>
                        <m:r>
                          <a:rPr lang="en-US" altLang="ja-JP" sz="2400" i="1" dirty="0">
                            <a:latin typeface="Cambria Math" charset="0"/>
                          </a:rPr>
                          <m:t>)</m:t>
                        </m:r>
                      </m:e>
                    </m:acc>
                  </m:oMath>
                </a14:m>
                <a:endParaRPr lang="en-US" dirty="0" smtClean="0">
                  <a:latin typeface="Meiryo" charset="-128"/>
                  <a:ea typeface="Meiryo" charset="-128"/>
                  <a:cs typeface="Meiryo" charset="-128"/>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23528" y="1340768"/>
                <a:ext cx="8820472" cy="5517232"/>
              </a:xfrm>
              <a:blipFill rotWithShape="0">
                <a:blip r:embed="rId4"/>
                <a:stretch>
                  <a:fillRect l="-691" t="-663"/>
                </a:stretch>
              </a:blipFill>
            </p:spPr>
            <p:txBody>
              <a:bodyPr/>
              <a:lstStyle/>
              <a:p>
                <a:r>
                  <a:rPr lang="ja-JP" altLang="en-US">
                    <a:noFill/>
                  </a:rPr>
                  <a:t> </a:t>
                </a:r>
              </a:p>
            </p:txBody>
          </p:sp>
        </mc:Fallback>
      </mc:AlternateContent>
      <p:sp>
        <p:nvSpPr>
          <p:cNvPr id="6" name="Right Arrow 5"/>
          <p:cNvSpPr/>
          <p:nvPr/>
        </p:nvSpPr>
        <p:spPr>
          <a:xfrm>
            <a:off x="574675" y="5445224"/>
            <a:ext cx="540941" cy="28803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smtClean="0">
              <a:solidFill>
                <a:schemeClr val="accent2"/>
              </a:solidFill>
            </a:endParaRPr>
          </a:p>
        </p:txBody>
      </p:sp>
      <mc:AlternateContent xmlns:mc="http://schemas.openxmlformats.org/markup-compatibility/2006" xmlns:a14="http://schemas.microsoft.com/office/drawing/2010/main">
        <mc:Choice Requires="a14">
          <p:sp>
            <p:nvSpPr>
              <p:cNvPr id="9" name="TextBox 8"/>
              <p:cNvSpPr txBox="1"/>
              <p:nvPr/>
            </p:nvSpPr>
            <p:spPr>
              <a:xfrm>
                <a:off x="2195736" y="6201334"/>
                <a:ext cx="3088533" cy="369332"/>
              </a:xfrm>
              <a:prstGeom prst="rect">
                <a:avLst/>
              </a:prstGeom>
              <a:noFill/>
            </p:spPr>
            <p:txBody>
              <a:bodyPr wrap="square" rtlCol="0">
                <a:spAutoFit/>
              </a:bodyPr>
              <a:lstStyle/>
              <a:p>
                <a14:m>
                  <m:oMath xmlns:m="http://schemas.openxmlformats.org/officeDocument/2006/math">
                    <m:r>
                      <a:rPr lang="en-US" altLang="ja-JP" i="1" dirty="0">
                        <a:latin typeface="Cambria Math" charset="0"/>
                      </a:rPr>
                      <m:t>𝐻</m:t>
                    </m:r>
                    <m:r>
                      <a:rPr lang="en-US" altLang="ja-JP" i="1" dirty="0">
                        <a:latin typeface="Cambria Math" charset="0"/>
                      </a:rPr>
                      <m:t>(</m:t>
                    </m:r>
                    <m:r>
                      <a:rPr lang="en-US" altLang="ja-JP" i="1" dirty="0">
                        <a:latin typeface="Cambria Math" charset="0"/>
                      </a:rPr>
                      <m:t>𝑥</m:t>
                    </m:r>
                    <m:r>
                      <a:rPr lang="en-US" altLang="ja-JP" i="1" dirty="0">
                        <a:latin typeface="Cambria Math" charset="0"/>
                      </a:rPr>
                      <m:t>,</m:t>
                    </m:r>
                    <m:r>
                      <a:rPr lang="en-US" altLang="ja-JP" i="1" dirty="0">
                        <a:latin typeface="Cambria Math" charset="0"/>
                      </a:rPr>
                      <m:t>𝜃</m:t>
                    </m:r>
                    <m:r>
                      <a:rPr lang="en-US" altLang="ja-JP" i="1" dirty="0">
                        <a:latin typeface="Cambria Math" charset="0"/>
                      </a:rPr>
                      <m:t>)</m:t>
                    </m:r>
                  </m:oMath>
                </a14:m>
                <a:r>
                  <a:rPr lang="ja-JP" altLang="en-US" dirty="0"/>
                  <a:t>の最大固有ベクトル</a:t>
                </a:r>
                <a:endParaRPr kumimoji="1" lang="ja-JP"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195736" y="6201334"/>
                <a:ext cx="3088533" cy="369332"/>
              </a:xfrm>
              <a:prstGeom prst="rect">
                <a:avLst/>
              </a:prstGeom>
              <a:blipFill rotWithShape="0">
                <a:blip r:embed="rId5"/>
                <a:stretch>
                  <a:fillRect t="-4918" b="-27869"/>
                </a:stretch>
              </a:blipFill>
            </p:spPr>
            <p:txBody>
              <a:bodyPr/>
              <a:lstStyle/>
              <a:p>
                <a:r>
                  <a:rPr lang="ja-JP" altLang="en-US">
                    <a:noFill/>
                  </a:rPr>
                  <a:t> </a:t>
                </a:r>
              </a:p>
            </p:txBody>
          </p:sp>
        </mc:Fallback>
      </mc:AlternateContent>
      <p:cxnSp>
        <p:nvCxnSpPr>
          <p:cNvPr id="11" name="Straight Arrow Connector 10"/>
          <p:cNvCxnSpPr/>
          <p:nvPr/>
        </p:nvCxnSpPr>
        <p:spPr>
          <a:xfrm flipV="1">
            <a:off x="3347864" y="5733257"/>
            <a:ext cx="0" cy="4680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 name="Slide Number Placeholder 3"/>
          <p:cNvSpPr>
            <a:spLocks noGrp="1"/>
          </p:cNvSpPr>
          <p:nvPr>
            <p:ph type="sldNum" sz="quarter" idx="12"/>
          </p:nvPr>
        </p:nvSpPr>
        <p:spPr/>
        <p:txBody>
          <a:bodyPr/>
          <a:lstStyle/>
          <a:p>
            <a:fld id="{2068748E-9BE1-4F2A-B0BF-87023DEE17E2}" type="slidenum">
              <a:rPr kumimoji="1" lang="ja-JP" altLang="en-US" smtClean="0"/>
              <a:pPr/>
              <a:t>8</a:t>
            </a:fld>
            <a:endParaRPr kumimoji="1" lang="ja-JP" altLang="en-US"/>
          </a:p>
        </p:txBody>
      </p:sp>
    </p:spTree>
    <p:extLst>
      <p:ext uri="{BB962C8B-B14F-4D97-AF65-F5344CB8AC3E}">
        <p14:creationId xmlns:p14="http://schemas.microsoft.com/office/powerpoint/2010/main" val="413892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Evaluation of </a:t>
                </a:r>
                <a14:m>
                  <m:oMath xmlns:m="http://schemas.openxmlformats.org/officeDocument/2006/math">
                    <m:sSub>
                      <m:sSubPr>
                        <m:ctrlPr>
                          <a:rPr lang="en-US" i="1">
                            <a:latin typeface="Cambria Math" charset="0"/>
                          </a:rPr>
                        </m:ctrlPr>
                      </m:sSubPr>
                      <m:e>
                        <m:r>
                          <a:rPr lang="en-US" i="1">
                            <a:latin typeface="Cambria Math" charset="0"/>
                          </a:rPr>
                          <m:t> </m:t>
                        </m:r>
                        <m:r>
                          <a:rPr lang="en-US" i="1">
                            <a:latin typeface="Cambria Math" charset="0"/>
                          </a:rPr>
                          <m:t>𝑟</m:t>
                        </m:r>
                      </m:e>
                      <m:sub>
                        <m:r>
                          <a:rPr lang="en-US" i="1">
                            <a:latin typeface="Cambria Math" charset="0"/>
                          </a:rPr>
                          <m:t>𝑣</m:t>
                        </m:r>
                        <m:r>
                          <a:rPr lang="en-US" i="1">
                            <a:latin typeface="Cambria Math" charset="0"/>
                          </a:rPr>
                          <m:t>−</m:t>
                        </m:r>
                        <m:r>
                          <a:rPr lang="en-US" i="1">
                            <a:latin typeface="Cambria Math" charset="0"/>
                          </a:rPr>
                          <m:t>𝑎𝑑𝑣</m:t>
                        </m:r>
                      </m:sub>
                    </m:sSub>
                    <m:r>
                      <a:rPr lang="en-US" i="1">
                        <a:latin typeface="Cambria Math" charset="0"/>
                      </a:rPr>
                      <m:t> </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2666" b="-304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1239" y="1340768"/>
                <a:ext cx="8757790" cy="4392488"/>
              </a:xfrm>
            </p:spPr>
            <p:txBody>
              <a:bodyPr/>
              <a:lstStyle/>
              <a:p>
                <a:pPr marL="0" indent="0">
                  <a:buNone/>
                </a:pPr>
                <a14:m>
                  <m:oMath xmlns:m="http://schemas.openxmlformats.org/officeDocument/2006/math">
                    <m:r>
                      <a:rPr lang="en-US" altLang="ja-JP" i="1" smtClean="0">
                        <a:latin typeface="Cambria Math" charset="0"/>
                      </a:rPr>
                      <m:t>𝐻</m:t>
                    </m:r>
                    <m:r>
                      <a:rPr lang="en-US" altLang="ja-JP" b="0" i="1" smtClean="0">
                        <a:latin typeface="Cambria Math" charset="0"/>
                      </a:rPr>
                      <m:t>(</m:t>
                    </m:r>
                    <m:r>
                      <a:rPr lang="en-US" altLang="ja-JP" b="0" i="1" smtClean="0">
                        <a:latin typeface="Cambria Math" charset="0"/>
                      </a:rPr>
                      <m:t>𝑥</m:t>
                    </m:r>
                    <m:r>
                      <a:rPr lang="en-US" altLang="ja-JP" b="0" i="1" smtClean="0">
                        <a:latin typeface="Cambria Math" charset="0"/>
                      </a:rPr>
                      <m:t>,</m:t>
                    </m:r>
                    <m:r>
                      <a:rPr lang="en-US" altLang="ja-JP" b="0" i="1" smtClean="0">
                        <a:latin typeface="Cambria Math" charset="0"/>
                      </a:rPr>
                      <m:t>𝜃</m:t>
                    </m:r>
                    <m:r>
                      <a:rPr lang="en-US" altLang="ja-JP" b="0" i="1" smtClean="0">
                        <a:latin typeface="Cambria Math" charset="0"/>
                      </a:rPr>
                      <m:t>)の最大固有ベクトル</m:t>
                    </m:r>
                  </m:oMath>
                </a14:m>
                <a:r>
                  <a:rPr lang="ja-JP" altLang="en-US" dirty="0" smtClean="0"/>
                  <a:t>を求めたい</a:t>
                </a:r>
                <a:r>
                  <a:rPr lang="en-US" altLang="ja-JP" dirty="0" smtClean="0"/>
                  <a:t> </a:t>
                </a:r>
              </a:p>
              <a:p>
                <a:pPr marL="0" indent="0">
                  <a:buNone/>
                </a:pPr>
                <a14:m>
                  <m:oMath xmlns:m="http://schemas.openxmlformats.org/officeDocument/2006/math">
                    <m:r>
                      <a:rPr lang="is-IS" altLang="ja-JP" i="1" smtClean="0">
                        <a:latin typeface="Cambria Math" charset="0"/>
                        <a:ea typeface="Cambria Math" charset="0"/>
                        <a:cs typeface="Cambria Math" charset="0"/>
                      </a:rPr>
                      <m:t>→</m:t>
                    </m:r>
                  </m:oMath>
                </a14:m>
                <a:r>
                  <a:rPr lang="ja-JP" altLang="en-US" i="1" dirty="0" smtClean="0">
                    <a:latin typeface="Cambria Math" charset="0"/>
                  </a:rPr>
                  <a:t>べき乗法</a:t>
                </a:r>
                <a:r>
                  <a:rPr lang="en-US" altLang="ja-JP" dirty="0"/>
                  <a:t>(power method)</a:t>
                </a:r>
              </a:p>
              <a:p>
                <a:pPr marL="928687" lvl="1" indent="-457200">
                  <a:buSzPct val="100000"/>
                  <a:buFont typeface="+mj-lt"/>
                  <a:buAutoNum type="arabicPeriod"/>
                </a:pPr>
                <a14:m>
                  <m:oMath xmlns:m="http://schemas.openxmlformats.org/officeDocument/2006/math">
                    <m:r>
                      <a:rPr lang="en-US" altLang="ja-JP" i="1">
                        <a:latin typeface="Cambria Math" charset="0"/>
                      </a:rPr>
                      <m:t>𝑑</m:t>
                    </m:r>
                    <m:r>
                      <a:rPr lang="en-US" altLang="ja-JP" i="1">
                        <a:latin typeface="Cambria Math" charset="0"/>
                      </a:rPr>
                      <m:t> </m:t>
                    </m:r>
                  </m:oMath>
                </a14:m>
                <a:r>
                  <a:rPr lang="ja-JP" altLang="en-US" dirty="0"/>
                  <a:t>を適当に初期化</a:t>
                </a:r>
                <a:endParaRPr lang="en-US" altLang="ja-JP" dirty="0"/>
              </a:p>
              <a:p>
                <a:pPr marL="928687" lvl="1" indent="-457200">
                  <a:buSzPct val="100000"/>
                  <a:buFont typeface="+mj-lt"/>
                  <a:buAutoNum type="arabicPeriod"/>
                </a:pPr>
                <a14:m>
                  <m:oMath xmlns:m="http://schemas.openxmlformats.org/officeDocument/2006/math">
                    <m:r>
                      <a:rPr lang="en-US" altLang="ja-JP" i="1">
                        <a:latin typeface="Cambria Math" charset="0"/>
                      </a:rPr>
                      <m:t>𝑑</m:t>
                    </m:r>
                    <m:r>
                      <a:rPr lang="en-US" altLang="ja-JP" i="1">
                        <a:latin typeface="Cambria Math" charset="0"/>
                      </a:rPr>
                      <m:t>←</m:t>
                    </m:r>
                    <m:acc>
                      <m:accPr>
                        <m:chr m:val="̅"/>
                        <m:ctrlPr>
                          <a:rPr lang="en-US" altLang="ja-JP" i="1" smtClean="0">
                            <a:latin typeface="Cambria Math" charset="0"/>
                          </a:rPr>
                        </m:ctrlPr>
                      </m:accPr>
                      <m:e>
                        <m:r>
                          <a:rPr lang="en-US" altLang="ja-JP" i="1">
                            <a:latin typeface="Cambria Math" charset="0"/>
                          </a:rPr>
                          <m:t>𝐻</m:t>
                        </m:r>
                        <m:r>
                          <a:rPr lang="en-US" altLang="ja-JP" i="1">
                            <a:latin typeface="Cambria Math" charset="0"/>
                          </a:rPr>
                          <m:t>(</m:t>
                        </m:r>
                        <m:r>
                          <a:rPr lang="en-US" altLang="ja-JP" i="1">
                            <a:latin typeface="Cambria Math" charset="0"/>
                          </a:rPr>
                          <m:t>𝑥</m:t>
                        </m:r>
                        <m:r>
                          <a:rPr lang="en-US" altLang="ja-JP" i="1">
                            <a:latin typeface="Cambria Math" charset="0"/>
                          </a:rPr>
                          <m:t>,</m:t>
                        </m:r>
                        <m:r>
                          <a:rPr lang="en-US" altLang="ja-JP" i="1">
                            <a:latin typeface="Cambria Math" charset="0"/>
                          </a:rPr>
                          <m:t>𝜃</m:t>
                        </m:r>
                        <m:r>
                          <a:rPr lang="en-US" altLang="ja-JP" i="1">
                            <a:latin typeface="Cambria Math" charset="0"/>
                          </a:rPr>
                          <m:t>)⋅</m:t>
                        </m:r>
                        <m:r>
                          <a:rPr lang="en-US" altLang="ja-JP" i="1">
                            <a:latin typeface="Cambria Math" charset="0"/>
                          </a:rPr>
                          <m:t>𝑑</m:t>
                        </m:r>
                      </m:e>
                    </m:acc>
                  </m:oMath>
                </a14:m>
                <a:r>
                  <a:rPr lang="ja-JP" altLang="en-US" dirty="0" smtClean="0"/>
                  <a:t>を</a:t>
                </a:r>
                <a:r>
                  <a:rPr lang="ja-JP" altLang="en-US" dirty="0"/>
                  <a:t>繰り返す</a:t>
                </a:r>
              </a:p>
              <a:p>
                <a:pPr marL="928687" lvl="1" indent="-457200">
                  <a:buSzPct val="100000"/>
                  <a:buFont typeface="+mj-lt"/>
                  <a:buAutoNum type="arabicPeriod"/>
                </a:pPr>
                <a14:m>
                  <m:oMath xmlns:m="http://schemas.openxmlformats.org/officeDocument/2006/math">
                    <m:r>
                      <a:rPr lang="en-US" altLang="ja-JP" i="1">
                        <a:latin typeface="Cambria Math" charset="0"/>
                      </a:rPr>
                      <m:t>𝑑</m:t>
                    </m:r>
                    <m:r>
                      <m:rPr>
                        <m:nor/>
                      </m:rPr>
                      <a:rPr lang="ja-JP" altLang="en-US" i="1" dirty="0">
                        <a:latin typeface="Cambria Math" charset="0"/>
                      </a:rPr>
                      <m:t>は</m:t>
                    </m:r>
                    <m:r>
                      <a:rPr lang="en-US" altLang="ja-JP" i="1">
                        <a:latin typeface="Cambria Math" charset="0"/>
                      </a:rPr>
                      <m:t>𝐻</m:t>
                    </m:r>
                    <m:d>
                      <m:dPr>
                        <m:ctrlPr>
                          <a:rPr lang="en-US" altLang="ja-JP" i="1">
                            <a:latin typeface="Cambria Math" charset="0"/>
                          </a:rPr>
                        </m:ctrlPr>
                      </m:dPr>
                      <m:e>
                        <m:r>
                          <a:rPr lang="en-US" altLang="ja-JP" i="1">
                            <a:latin typeface="Cambria Math" charset="0"/>
                          </a:rPr>
                          <m:t>𝑥</m:t>
                        </m:r>
                        <m:r>
                          <a:rPr lang="en-US" altLang="ja-JP" i="1">
                            <a:latin typeface="Cambria Math" charset="0"/>
                          </a:rPr>
                          <m:t>,</m:t>
                        </m:r>
                        <m:r>
                          <a:rPr lang="en-US" altLang="ja-JP" i="1">
                            <a:latin typeface="Cambria Math" charset="0"/>
                          </a:rPr>
                          <m:t>𝜃</m:t>
                        </m:r>
                      </m:e>
                    </m:d>
                    <m:r>
                      <a:rPr lang="en-US" altLang="ja-JP" i="1">
                        <a:latin typeface="Cambria Math" charset="0"/>
                      </a:rPr>
                      <m:t>の最大固有ベクトル</m:t>
                    </m:r>
                    <m:r>
                      <a:rPr lang="en-US" altLang="ja-JP" b="0" i="1" smtClean="0">
                        <a:latin typeface="Cambria Math" charset="0"/>
                      </a:rPr>
                      <m:t> </m:t>
                    </m:r>
                    <m:r>
                      <a:rPr lang="en-US" altLang="ja-JP" i="1" dirty="0">
                        <a:latin typeface="Cambria Math" charset="0"/>
                      </a:rPr>
                      <m:t>𝑢</m:t>
                    </m:r>
                    <m:r>
                      <a:rPr lang="en-US" altLang="ja-JP" i="1" dirty="0">
                        <a:latin typeface="Cambria Math" charset="0"/>
                      </a:rPr>
                      <m:t>(</m:t>
                    </m:r>
                    <m:r>
                      <a:rPr lang="en-US" altLang="ja-JP" i="1" dirty="0">
                        <a:latin typeface="Cambria Math" charset="0"/>
                      </a:rPr>
                      <m:t>𝑥</m:t>
                    </m:r>
                    <m:r>
                      <a:rPr lang="en-US" altLang="ja-JP" i="1" dirty="0">
                        <a:latin typeface="Cambria Math" charset="0"/>
                      </a:rPr>
                      <m:t>,</m:t>
                    </m:r>
                    <m:r>
                      <a:rPr lang="en-US" altLang="ja-JP" i="1" dirty="0">
                        <a:latin typeface="Cambria Math" charset="0"/>
                      </a:rPr>
                      <m:t>𝜃</m:t>
                    </m:r>
                    <m:r>
                      <a:rPr lang="en-US" altLang="ja-JP" i="1" dirty="0">
                        <a:latin typeface="Cambria Math" charset="0"/>
                      </a:rPr>
                      <m:t>)</m:t>
                    </m:r>
                  </m:oMath>
                </a14:m>
                <a:r>
                  <a:rPr lang="ja-JP" altLang="en-US" i="1" dirty="0">
                    <a:latin typeface="Cambria Math" charset="0"/>
                  </a:rPr>
                  <a:t>に漸近</a:t>
                </a:r>
                <a:r>
                  <a:rPr lang="ja-JP" altLang="en-US" i="1" dirty="0" smtClean="0">
                    <a:latin typeface="Cambria Math" charset="0"/>
                  </a:rPr>
                  <a:t>する</a:t>
                </a:r>
                <a:endParaRPr lang="en-US" altLang="ja-JP" b="0" i="1" dirty="0" smtClean="0">
                  <a:latin typeface="Cambria Math" charset="0"/>
                </a:endParaRPr>
              </a:p>
              <a:p>
                <a:pPr marL="0" indent="0">
                  <a:lnSpc>
                    <a:spcPct val="150000"/>
                  </a:lnSpc>
                  <a:buNone/>
                </a:pPr>
                <a14:m>
                  <m:oMath xmlns:m="http://schemas.openxmlformats.org/officeDocument/2006/math">
                    <m:r>
                      <a:rPr lang="en-US" altLang="ja-JP" b="0" i="1" smtClean="0">
                        <a:latin typeface="Cambria Math" charset="0"/>
                      </a:rPr>
                      <m:t>𝐻</m:t>
                    </m:r>
                  </m:oMath>
                </a14:m>
                <a:r>
                  <a:rPr lang="ja-JP" altLang="en-US" dirty="0" smtClean="0"/>
                  <a:t>の計算自体にも計算コスト</a:t>
                </a:r>
              </a:p>
              <a:p>
                <a:pPr marL="0" indent="0">
                  <a:lnSpc>
                    <a:spcPct val="150000"/>
                  </a:lnSpc>
                  <a:buNone/>
                </a:pPr>
                <a14:m>
                  <m:oMath xmlns:m="http://schemas.openxmlformats.org/officeDocument/2006/math">
                    <m:r>
                      <a:rPr lang="is-IS" altLang="ja-JP" i="1" smtClean="0">
                        <a:latin typeface="Cambria Math" charset="0"/>
                        <a:ea typeface="Cambria Math" charset="0"/>
                        <a:cs typeface="Cambria Math" charset="0"/>
                      </a:rPr>
                      <m:t>→</m:t>
                    </m:r>
                  </m:oMath>
                </a14:m>
                <a:r>
                  <a:rPr lang="ja-JP" altLang="en-US" dirty="0" smtClean="0"/>
                  <a:t>有限差分法</a:t>
                </a:r>
                <a:r>
                  <a:rPr lang="en-US" altLang="ja-JP" dirty="0"/>
                  <a:t>(finite difference method</a:t>
                </a:r>
                <a:r>
                  <a:rPr lang="en-US" altLang="ja-JP" dirty="0" smtClean="0"/>
                  <a:t>)</a:t>
                </a:r>
                <a:endParaRPr lang="en-US" altLang="ja-JP" dirty="0"/>
              </a:p>
              <a:p>
                <a:pPr lvl="1"/>
                <a14:m>
                  <m:oMath xmlns:m="http://schemas.openxmlformats.org/officeDocument/2006/math">
                    <m:f>
                      <m:fPr>
                        <m:ctrlPr>
                          <a:rPr lang="en-US" altLang="ja-JP" i="1">
                            <a:latin typeface="Cambria Math" charset="0"/>
                          </a:rPr>
                        </m:ctrlPr>
                      </m:fPr>
                      <m:num>
                        <m:r>
                          <a:rPr lang="en-US" altLang="ja-JP" i="1">
                            <a:latin typeface="Cambria Math" charset="0"/>
                          </a:rPr>
                          <m:t>𝑑𝑓</m:t>
                        </m:r>
                      </m:num>
                      <m:den>
                        <m:r>
                          <a:rPr lang="en-US" altLang="ja-JP" i="1">
                            <a:latin typeface="Cambria Math" charset="0"/>
                          </a:rPr>
                          <m:t>𝑑𝑥</m:t>
                        </m:r>
                      </m:den>
                    </m:f>
                    <m:r>
                      <a:rPr lang="en-US" altLang="ja-JP" i="1">
                        <a:latin typeface="Cambria Math" charset="0"/>
                        <a:ea typeface="Cambria Math" charset="0"/>
                        <a:cs typeface="Cambria Math" charset="0"/>
                      </a:rPr>
                      <m:t>≅</m:t>
                    </m:r>
                    <m:f>
                      <m:fPr>
                        <m:ctrlPr>
                          <a:rPr lang="en-US" altLang="ja-JP" i="1">
                            <a:latin typeface="Cambria Math" charset="0"/>
                          </a:rPr>
                        </m:ctrlPr>
                      </m:fPr>
                      <m:num>
                        <m:r>
                          <a:rPr lang="en-US" altLang="ja-JP" i="1">
                            <a:latin typeface="Cambria Math" charset="0"/>
                          </a:rPr>
                          <m:t>𝑓</m:t>
                        </m:r>
                        <m:d>
                          <m:dPr>
                            <m:ctrlPr>
                              <a:rPr lang="en-US" altLang="ja-JP" i="1">
                                <a:latin typeface="Cambria Math" charset="0"/>
                              </a:rPr>
                            </m:ctrlPr>
                          </m:dPr>
                          <m:e>
                            <m:r>
                              <a:rPr lang="en-US" altLang="ja-JP" i="1">
                                <a:latin typeface="Cambria Math" charset="0"/>
                              </a:rPr>
                              <m:t>𝑥</m:t>
                            </m:r>
                            <m:r>
                              <a:rPr lang="en-US" altLang="ja-JP" i="1">
                                <a:latin typeface="Cambria Math" charset="0"/>
                              </a:rPr>
                              <m:t>+</m:t>
                            </m:r>
                            <m:r>
                              <a:rPr lang="en-US" altLang="ja-JP" i="1">
                                <a:latin typeface="Cambria Math" charset="0"/>
                              </a:rPr>
                              <m:t>h</m:t>
                            </m:r>
                          </m:e>
                        </m:d>
                        <m:r>
                          <a:rPr lang="en-US" altLang="ja-JP" i="1">
                            <a:latin typeface="Cambria Math" charset="0"/>
                          </a:rPr>
                          <m:t> −</m:t>
                        </m:r>
                        <m:r>
                          <a:rPr lang="en-US" altLang="ja-JP" i="1">
                            <a:latin typeface="Cambria Math" charset="0"/>
                          </a:rPr>
                          <m:t>𝑓</m:t>
                        </m:r>
                        <m:r>
                          <a:rPr lang="en-US" altLang="ja-JP" i="1">
                            <a:latin typeface="Cambria Math" charset="0"/>
                          </a:rPr>
                          <m:t>(</m:t>
                        </m:r>
                        <m:r>
                          <a:rPr lang="en-US" altLang="ja-JP" i="1">
                            <a:latin typeface="Cambria Math" charset="0"/>
                          </a:rPr>
                          <m:t>𝑥</m:t>
                        </m:r>
                        <m:r>
                          <a:rPr lang="en-US" altLang="ja-JP" i="1">
                            <a:latin typeface="Cambria Math" charset="0"/>
                          </a:rPr>
                          <m:t>)</m:t>
                        </m:r>
                      </m:num>
                      <m:den>
                        <m:r>
                          <a:rPr lang="en-US" altLang="ja-JP" i="1">
                            <a:latin typeface="Cambria Math" charset="0"/>
                          </a:rPr>
                          <m:t>h</m:t>
                        </m:r>
                      </m:den>
                    </m:f>
                  </m:oMath>
                </a14:m>
                <a:r>
                  <a:rPr lang="en-US" altLang="ja-JP" dirty="0"/>
                  <a:t> </a:t>
                </a:r>
                <a:r>
                  <a:rPr lang="ja-JP" altLang="en-US" dirty="0" smtClean="0"/>
                  <a:t>として近似</a:t>
                </a:r>
                <a:r>
                  <a:rPr lang="ja-JP" altLang="en-US" dirty="0"/>
                  <a:t>する</a:t>
                </a:r>
                <a:r>
                  <a:rPr lang="ja-JP" altLang="en-US" dirty="0" smtClean="0"/>
                  <a:t>こと</a:t>
                </a:r>
                <a:r>
                  <a:rPr lang="en-US" altLang="ja-JP" dirty="0"/>
                  <a:t> </a:t>
                </a:r>
                <a:endParaRPr lang="en-US" altLang="ja-JP" dirty="0" smtClean="0"/>
              </a:p>
              <a:p>
                <a:pPr marL="0" lvl="1" indent="0">
                  <a:lnSpc>
                    <a:spcPct val="150000"/>
                  </a:lnSpc>
                  <a:buSzTx/>
                  <a:buNone/>
                </a:pPr>
                <a:r>
                  <a:rPr lang="ja-JP" altLang="en-US" sz="2000" dirty="0" smtClean="0"/>
                  <a:t>適当な</a:t>
                </a:r>
                <a14:m>
                  <m:oMath xmlns:m="http://schemas.openxmlformats.org/officeDocument/2006/math">
                    <m:r>
                      <a:rPr lang="en-US" altLang="ja-JP" sz="2000" i="1">
                        <a:latin typeface="Cambria Math" charset="0"/>
                        <a:ea typeface="Cambria Math" charset="0"/>
                        <a:cs typeface="Cambria Math" charset="0"/>
                      </a:rPr>
                      <m:t>𝜉</m:t>
                    </m:r>
                  </m:oMath>
                </a14:m>
                <a:r>
                  <a:rPr lang="ja-JP" altLang="en-US" sz="2000" dirty="0" smtClean="0"/>
                  <a:t>を導入して</a:t>
                </a:r>
                <a14:m>
                  <m:oMath xmlns:m="http://schemas.openxmlformats.org/officeDocument/2006/math">
                    <m:r>
                      <a:rPr lang="en-US" altLang="ja-JP" sz="2000" i="1">
                        <a:latin typeface="Cambria Math" charset="0"/>
                        <a:ea typeface="Cambria Math" charset="0"/>
                        <a:cs typeface="Cambria Math" charset="0"/>
                      </a:rPr>
                      <m:t>𝜉</m:t>
                    </m:r>
                    <m:r>
                      <a:rPr lang="en-US" altLang="ja-JP" sz="2000" b="0" i="1" smtClean="0">
                        <a:latin typeface="Cambria Math" charset="0"/>
                        <a:ea typeface="Cambria Math" charset="0"/>
                        <a:cs typeface="Cambria Math" charset="0"/>
                      </a:rPr>
                      <m:t>𝑑</m:t>
                    </m:r>
                  </m:oMath>
                </a14:m>
                <a:r>
                  <a:rPr lang="ja-JP" altLang="en-US" sz="2000" dirty="0" smtClean="0"/>
                  <a:t>によって近似すると</a:t>
                </a:r>
                <a:r>
                  <a:rPr lang="en-US" altLang="ja-JP" sz="2000" dirty="0" smtClean="0"/>
                  <a:t>,</a:t>
                </a:r>
                <a14:m>
                  <m:oMath xmlns:m="http://schemas.openxmlformats.org/officeDocument/2006/math">
                    <m:r>
                      <a:rPr lang="en-US" altLang="ja-JP" sz="2000" i="1">
                        <a:latin typeface="Cambria Math" charset="0"/>
                      </a:rPr>
                      <m:t>𝐻</m:t>
                    </m:r>
                    <m:d>
                      <m:dPr>
                        <m:ctrlPr>
                          <a:rPr lang="en-US" altLang="ja-JP" sz="2000" i="1">
                            <a:latin typeface="Cambria Math" charset="0"/>
                          </a:rPr>
                        </m:ctrlPr>
                      </m:dPr>
                      <m:e>
                        <m:r>
                          <a:rPr lang="en-US" altLang="ja-JP" sz="2000" i="1">
                            <a:latin typeface="Cambria Math" charset="0"/>
                          </a:rPr>
                          <m:t>𝑥</m:t>
                        </m:r>
                        <m:r>
                          <a:rPr lang="en-US" altLang="ja-JP" sz="2000" i="1">
                            <a:latin typeface="Cambria Math" charset="0"/>
                          </a:rPr>
                          <m:t>, </m:t>
                        </m:r>
                        <m:r>
                          <a:rPr lang="en-US" altLang="ja-JP" sz="2000" i="1">
                            <a:latin typeface="Cambria Math" charset="0"/>
                          </a:rPr>
                          <m:t>𝜃</m:t>
                        </m:r>
                      </m:e>
                    </m:d>
                    <m:r>
                      <a:rPr lang="en-US" altLang="ja-JP" sz="2000" i="1">
                        <a:latin typeface="Cambria Math" charset="0"/>
                        <a:ea typeface="Cambria Math" charset="0"/>
                        <a:cs typeface="Cambria Math" charset="0"/>
                      </a:rPr>
                      <m:t>≡</m:t>
                    </m:r>
                    <m:r>
                      <a:rPr lang="en-US" altLang="ja-JP" sz="2000" i="1">
                        <a:latin typeface="Cambria Math" charset="0"/>
                      </a:rPr>
                      <m:t> </m:t>
                    </m:r>
                    <m:r>
                      <a:rPr lang="en-US" altLang="ja-JP" sz="2000" i="1">
                        <a:latin typeface="Cambria Math" charset="0"/>
                        <a:ea typeface="Cambria Math" charset="0"/>
                        <a:cs typeface="Cambria Math" charset="0"/>
                      </a:rPr>
                      <m:t>𝛻</m:t>
                    </m:r>
                    <m:sSub>
                      <m:sSubPr>
                        <m:ctrlPr>
                          <a:rPr lang="en-US" altLang="ja-JP" sz="2000" i="1">
                            <a:latin typeface="Cambria Math" charset="0"/>
                            <a:ea typeface="Cambria Math" charset="0"/>
                            <a:cs typeface="Cambria Math" charset="0"/>
                          </a:rPr>
                        </m:ctrlPr>
                      </m:sSubPr>
                      <m:e>
                        <m:r>
                          <a:rPr lang="en-US" altLang="ja-JP" sz="2000" i="1">
                            <a:latin typeface="Cambria Math" charset="0"/>
                            <a:ea typeface="Cambria Math" charset="0"/>
                            <a:cs typeface="Cambria Math" charset="0"/>
                          </a:rPr>
                          <m:t>𝛻</m:t>
                        </m:r>
                      </m:e>
                      <m:sub>
                        <m:r>
                          <a:rPr lang="en-US" altLang="ja-JP" sz="2000" i="1">
                            <a:latin typeface="Cambria Math" charset="0"/>
                            <a:ea typeface="Cambria Math" charset="0"/>
                            <a:cs typeface="Cambria Math" charset="0"/>
                          </a:rPr>
                          <m:t>𝑟</m:t>
                        </m:r>
                      </m:sub>
                    </m:sSub>
                    <m:sSub>
                      <m:sSubPr>
                        <m:ctrlPr>
                          <a:rPr lang="en-US" altLang="ja-JP" sz="2000" i="1">
                            <a:latin typeface="Cambria Math" charset="0"/>
                          </a:rPr>
                        </m:ctrlPr>
                      </m:sSubPr>
                      <m:e>
                        <m:r>
                          <a:rPr lang="en-US" altLang="ja-JP" sz="2000" i="1">
                            <a:latin typeface="Cambria Math" charset="0"/>
                          </a:rPr>
                          <m:t>∆</m:t>
                        </m:r>
                      </m:e>
                      <m:sub>
                        <m:r>
                          <a:rPr lang="en-US" altLang="ja-JP" sz="2000" i="1">
                            <a:latin typeface="Cambria Math" charset="0"/>
                          </a:rPr>
                          <m:t>𝐾𝐿</m:t>
                        </m:r>
                      </m:sub>
                    </m:sSub>
                    <m:d>
                      <m:dPr>
                        <m:ctrlPr>
                          <a:rPr lang="en-US" altLang="ja-JP" sz="2000" i="1">
                            <a:latin typeface="Cambria Math" charset="0"/>
                          </a:rPr>
                        </m:ctrlPr>
                      </m:dPr>
                      <m:e>
                        <m:r>
                          <a:rPr lang="en-US" altLang="ja-JP" sz="2000" i="1">
                            <a:latin typeface="Cambria Math" charset="0"/>
                          </a:rPr>
                          <m:t>𝑟</m:t>
                        </m:r>
                        <m:r>
                          <a:rPr lang="en-US" altLang="ja-JP" sz="2000" i="1">
                            <a:latin typeface="Cambria Math" charset="0"/>
                          </a:rPr>
                          <m:t>,</m:t>
                        </m:r>
                        <m:r>
                          <a:rPr lang="en-US" altLang="ja-JP" sz="2000" i="1">
                            <a:latin typeface="Cambria Math" charset="0"/>
                          </a:rPr>
                          <m:t>𝑥</m:t>
                        </m:r>
                        <m:r>
                          <a:rPr lang="en-US" altLang="ja-JP" sz="2000" i="1">
                            <a:latin typeface="Cambria Math" charset="0"/>
                          </a:rPr>
                          <m:t>,</m:t>
                        </m:r>
                        <m:r>
                          <a:rPr lang="en-US" altLang="ja-JP" sz="2000" i="1">
                            <a:latin typeface="Cambria Math" charset="0"/>
                          </a:rPr>
                          <m:t>𝜃</m:t>
                        </m:r>
                      </m:e>
                    </m:d>
                    <m:sSub>
                      <m:sSubPr>
                        <m:ctrlPr>
                          <a:rPr lang="en-US" altLang="ja-JP" sz="2000" b="0" i="1" smtClean="0">
                            <a:latin typeface="Cambria Math" charset="0"/>
                          </a:rPr>
                        </m:ctrlPr>
                      </m:sSubPr>
                      <m:e>
                        <m:d>
                          <m:dPr>
                            <m:begChr m:val=""/>
                            <m:endChr m:val="|"/>
                            <m:ctrlPr>
                              <a:rPr lang="en-US" altLang="ja-JP" sz="2000" b="0" i="1" smtClean="0">
                                <a:latin typeface="Cambria Math" charset="0"/>
                              </a:rPr>
                            </m:ctrlPr>
                          </m:dPr>
                          <m:e>
                            <m:r>
                              <a:rPr lang="en-US" altLang="ja-JP" sz="2000" i="1">
                                <a:latin typeface="Cambria Math" charset="0"/>
                              </a:rPr>
                              <m:t>​</m:t>
                            </m:r>
                          </m:e>
                        </m:d>
                      </m:e>
                      <m:sub>
                        <m:r>
                          <a:rPr lang="en-US" altLang="ja-JP" sz="2000" b="0" i="1" smtClean="0">
                            <a:latin typeface="Cambria Math" charset="0"/>
                          </a:rPr>
                          <m:t>𝑟</m:t>
                        </m:r>
                        <m:r>
                          <a:rPr lang="en-US" altLang="ja-JP" sz="2000" b="0" i="1" smtClean="0">
                            <a:latin typeface="Cambria Math" charset="0"/>
                          </a:rPr>
                          <m:t>=0</m:t>
                        </m:r>
                      </m:sub>
                    </m:sSub>
                  </m:oMath>
                </a14:m>
                <a:r>
                  <a:rPr lang="ja-JP" altLang="en-US" sz="2000" dirty="0" smtClean="0"/>
                  <a:t>より</a:t>
                </a:r>
                <a:endParaRPr lang="en-US" altLang="ja-JP" sz="2000" dirty="0"/>
              </a:p>
              <a:p>
                <a:pPr marL="0" indent="0">
                  <a:lnSpc>
                    <a:spcPct val="150000"/>
                  </a:lnSpc>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1239" y="1340768"/>
                <a:ext cx="8757790" cy="4392488"/>
              </a:xfrm>
              <a:blipFill rotWithShape="0">
                <a:blip r:embed="rId4"/>
                <a:stretch>
                  <a:fillRect l="-696" t="-694" r="-626" b="-56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15616" y="5301208"/>
                <a:ext cx="7913141" cy="1154932"/>
              </a:xfrm>
              <a:prstGeom prst="rect">
                <a:avLst/>
              </a:prstGeom>
              <a:noFill/>
            </p:spPr>
            <p:txBody>
              <a:bodyPr wrap="square" rtlCol="0">
                <a:spAutoFit/>
              </a:bodyPr>
              <a:lstStyle/>
              <a:p>
                <a:pPr marL="0" lvl="1"/>
                <a:r>
                  <a:rPr lang="en-US" altLang="ja-JP" dirty="0" smtClean="0"/>
                  <a:t> </a:t>
                </a:r>
                <a14:m>
                  <m:oMath xmlns:m="http://schemas.openxmlformats.org/officeDocument/2006/math">
                    <m:r>
                      <a:rPr lang="en-US" altLang="ja-JP" i="1">
                        <a:latin typeface="Cambria Math" charset="0"/>
                      </a:rPr>
                      <m:t>𝐻</m:t>
                    </m:r>
                    <m:r>
                      <a:rPr lang="en-US" altLang="ja-JP" i="1">
                        <a:latin typeface="Cambria Math" charset="0"/>
                      </a:rPr>
                      <m:t>(</m:t>
                    </m:r>
                    <m:r>
                      <a:rPr lang="en-US" altLang="ja-JP" i="1">
                        <a:latin typeface="Cambria Math" charset="0"/>
                      </a:rPr>
                      <m:t>𝑥</m:t>
                    </m:r>
                    <m:r>
                      <a:rPr lang="en-US" altLang="ja-JP" i="1">
                        <a:latin typeface="Cambria Math" charset="0"/>
                      </a:rPr>
                      <m:t>,</m:t>
                    </m:r>
                    <m:r>
                      <a:rPr lang="en-US" altLang="ja-JP" i="1">
                        <a:latin typeface="Cambria Math" charset="0"/>
                      </a:rPr>
                      <m:t>𝜃</m:t>
                    </m:r>
                    <m:r>
                      <a:rPr lang="en-US" altLang="ja-JP" i="1">
                        <a:latin typeface="Cambria Math" charset="0"/>
                      </a:rPr>
                      <m:t>)⋅</m:t>
                    </m:r>
                    <m:r>
                      <a:rPr lang="en-US" altLang="ja-JP" i="1">
                        <a:latin typeface="Cambria Math" charset="0"/>
                      </a:rPr>
                      <m:t>𝑑</m:t>
                    </m:r>
                    <m:r>
                      <a:rPr lang="en-US" altLang="ja-JP" i="1">
                        <a:latin typeface="Cambria Math" charset="0"/>
                      </a:rPr>
                      <m:t> ≅</m:t>
                    </m:r>
                    <m:f>
                      <m:fPr>
                        <m:ctrlPr>
                          <a:rPr lang="en-US" altLang="ja-JP" i="1">
                            <a:latin typeface="Cambria Math" charset="0"/>
                            <a:ea typeface="Cambria Math" charset="0"/>
                            <a:cs typeface="Cambria Math" charset="0"/>
                          </a:rPr>
                        </m:ctrlPr>
                      </m:fPr>
                      <m:num>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m:t>
                            </m:r>
                          </m:e>
                          <m:sub>
                            <m:r>
                              <a:rPr lang="en-US" altLang="ja-JP" i="1">
                                <a:latin typeface="Cambria Math" charset="0"/>
                                <a:ea typeface="Cambria Math" charset="0"/>
                                <a:cs typeface="Cambria Math" charset="0"/>
                              </a:rPr>
                              <m:t>𝑟</m:t>
                            </m:r>
                          </m:sub>
                        </m:sSub>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m:t>
                            </m:r>
                          </m:e>
                          <m:sub>
                            <m:r>
                              <a:rPr lang="en-US" altLang="ja-JP" i="1">
                                <a:latin typeface="Cambria Math" charset="0"/>
                                <a:ea typeface="Cambria Math" charset="0"/>
                                <a:cs typeface="Cambria Math" charset="0"/>
                              </a:rPr>
                              <m:t>𝐾𝐿</m:t>
                            </m:r>
                          </m:sub>
                        </m:sSub>
                        <m:d>
                          <m:dPr>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𝑟</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𝑥</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𝜃</m:t>
                            </m:r>
                          </m:e>
                        </m:d>
                        <m:sSub>
                          <m:sSubPr>
                            <m:ctrlPr>
                              <a:rPr lang="en-US" altLang="ja-JP" i="1">
                                <a:latin typeface="Cambria Math" charset="0"/>
                                <a:ea typeface="Cambria Math" charset="0"/>
                                <a:cs typeface="Cambria Math" charset="0"/>
                              </a:rPr>
                            </m:ctrlPr>
                          </m:sSubPr>
                          <m:e>
                            <m:d>
                              <m:dPr>
                                <m:begChr m:val=""/>
                                <m:endChr m:val="|"/>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m:t>
                                </m:r>
                              </m:e>
                            </m:d>
                          </m:e>
                          <m:sub>
                            <m:r>
                              <a:rPr lang="en-US" altLang="ja-JP" i="1">
                                <a:latin typeface="Cambria Math" charset="0"/>
                                <a:ea typeface="Cambria Math" charset="0"/>
                                <a:cs typeface="Cambria Math" charset="0"/>
                              </a:rPr>
                              <m:t>𝑟</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𝜉</m:t>
                            </m:r>
                            <m:r>
                              <a:rPr lang="en-US" altLang="ja-JP" i="1">
                                <a:latin typeface="Cambria Math" charset="0"/>
                                <a:ea typeface="Cambria Math" charset="0"/>
                                <a:cs typeface="Cambria Math" charset="0"/>
                              </a:rPr>
                              <m:t>𝑑</m:t>
                            </m:r>
                          </m:sub>
                        </m:sSub>
                        <m:r>
                          <a:rPr lang="en-US" altLang="ja-JP" i="1">
                            <a:latin typeface="Cambria Math" charset="0"/>
                          </a:rPr>
                          <m:t> −</m:t>
                        </m:r>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 </m:t>
                            </m:r>
                            <m:r>
                              <a:rPr lang="en-US" altLang="ja-JP" i="1">
                                <a:latin typeface="Cambria Math" charset="0"/>
                                <a:ea typeface="Cambria Math" charset="0"/>
                                <a:cs typeface="Cambria Math" charset="0"/>
                              </a:rPr>
                              <m:t>𝛻</m:t>
                            </m:r>
                          </m:e>
                          <m:sub>
                            <m:r>
                              <a:rPr lang="en-US" altLang="ja-JP" i="1">
                                <a:latin typeface="Cambria Math" charset="0"/>
                                <a:ea typeface="Cambria Math" charset="0"/>
                                <a:cs typeface="Cambria Math" charset="0"/>
                              </a:rPr>
                              <m:t>𝑟</m:t>
                            </m:r>
                          </m:sub>
                        </m:sSub>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m:t>
                            </m:r>
                          </m:e>
                          <m:sub>
                            <m:r>
                              <a:rPr lang="en-US" altLang="ja-JP" i="1">
                                <a:latin typeface="Cambria Math" charset="0"/>
                                <a:ea typeface="Cambria Math" charset="0"/>
                                <a:cs typeface="Cambria Math" charset="0"/>
                              </a:rPr>
                              <m:t>𝐾𝐿</m:t>
                            </m:r>
                          </m:sub>
                        </m:sSub>
                        <m:d>
                          <m:dPr>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𝑟</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𝑥</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𝜃</m:t>
                            </m:r>
                          </m:e>
                        </m:d>
                        <m:sSub>
                          <m:sSubPr>
                            <m:ctrlPr>
                              <a:rPr lang="en-US" altLang="ja-JP" i="1">
                                <a:latin typeface="Cambria Math" charset="0"/>
                                <a:ea typeface="Cambria Math" charset="0"/>
                                <a:cs typeface="Cambria Math" charset="0"/>
                              </a:rPr>
                            </m:ctrlPr>
                          </m:sSubPr>
                          <m:e>
                            <m:d>
                              <m:dPr>
                                <m:begChr m:val=""/>
                                <m:endChr m:val="|"/>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m:t>
                                </m:r>
                              </m:e>
                            </m:d>
                          </m:e>
                          <m:sub>
                            <m:r>
                              <a:rPr lang="en-US" altLang="ja-JP" i="1">
                                <a:latin typeface="Cambria Math" charset="0"/>
                                <a:ea typeface="Cambria Math" charset="0"/>
                                <a:cs typeface="Cambria Math" charset="0"/>
                              </a:rPr>
                              <m:t>𝑟</m:t>
                            </m:r>
                            <m:r>
                              <a:rPr lang="en-US" altLang="ja-JP" i="1">
                                <a:latin typeface="Cambria Math" charset="0"/>
                                <a:ea typeface="Cambria Math" charset="0"/>
                                <a:cs typeface="Cambria Math" charset="0"/>
                              </a:rPr>
                              <m:t>=0</m:t>
                            </m:r>
                          </m:sub>
                        </m:sSub>
                      </m:num>
                      <m:den>
                        <m:r>
                          <a:rPr lang="en-US" altLang="ja-JP" i="1">
                            <a:latin typeface="Cambria Math" charset="0"/>
                            <a:ea typeface="Cambria Math" charset="0"/>
                            <a:cs typeface="Cambria Math" charset="0"/>
                          </a:rPr>
                          <m:t>𝜉</m:t>
                        </m:r>
                        <m:r>
                          <a:rPr lang="en-US" altLang="ja-JP" i="1">
                            <a:latin typeface="Cambria Math" charset="0"/>
                            <a:ea typeface="Cambria Math" charset="0"/>
                            <a:cs typeface="Cambria Math" charset="0"/>
                          </a:rPr>
                          <m:t>𝑑</m:t>
                        </m:r>
                      </m:den>
                    </m:f>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𝑑</m:t>
                    </m:r>
                    <m:r>
                      <a:rPr lang="en-US" altLang="ja-JP" i="1">
                        <a:latin typeface="Cambria Math" charset="0"/>
                        <a:ea typeface="Cambria Math" charset="0"/>
                        <a:cs typeface="Cambria Math" charset="0"/>
                      </a:rPr>
                      <m:t>= </m:t>
                    </m:r>
                    <m:f>
                      <m:fPr>
                        <m:ctrlPr>
                          <a:rPr lang="en-US" altLang="ja-JP" i="1">
                            <a:latin typeface="Cambria Math" charset="0"/>
                            <a:ea typeface="Cambria Math" charset="0"/>
                            <a:cs typeface="Cambria Math" charset="0"/>
                          </a:rPr>
                        </m:ctrlPr>
                      </m:fPr>
                      <m:num>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m:t>
                            </m:r>
                          </m:e>
                          <m:sub>
                            <m:r>
                              <a:rPr lang="en-US" altLang="ja-JP" i="1">
                                <a:latin typeface="Cambria Math" charset="0"/>
                                <a:ea typeface="Cambria Math" charset="0"/>
                                <a:cs typeface="Cambria Math" charset="0"/>
                              </a:rPr>
                              <m:t>𝑟</m:t>
                            </m:r>
                          </m:sub>
                        </m:sSub>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m:t>
                            </m:r>
                          </m:e>
                          <m:sub>
                            <m:r>
                              <a:rPr lang="en-US" altLang="ja-JP" i="1">
                                <a:latin typeface="Cambria Math" charset="0"/>
                                <a:ea typeface="Cambria Math" charset="0"/>
                                <a:cs typeface="Cambria Math" charset="0"/>
                              </a:rPr>
                              <m:t>𝐾𝐿</m:t>
                            </m:r>
                          </m:sub>
                        </m:sSub>
                        <m:d>
                          <m:dPr>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𝑟</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𝑥</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𝜃</m:t>
                            </m:r>
                          </m:e>
                        </m:d>
                        <m:sSub>
                          <m:sSubPr>
                            <m:ctrlPr>
                              <a:rPr lang="en-US" altLang="ja-JP" i="1">
                                <a:latin typeface="Cambria Math" charset="0"/>
                                <a:ea typeface="Cambria Math" charset="0"/>
                                <a:cs typeface="Cambria Math" charset="0"/>
                              </a:rPr>
                            </m:ctrlPr>
                          </m:sSubPr>
                          <m:e>
                            <m:d>
                              <m:dPr>
                                <m:begChr m:val=""/>
                                <m:endChr m:val="|"/>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m:t>
                                </m:r>
                              </m:e>
                            </m:d>
                          </m:e>
                          <m:sub>
                            <m:r>
                              <a:rPr lang="en-US" altLang="ja-JP" i="1">
                                <a:latin typeface="Cambria Math" charset="0"/>
                                <a:ea typeface="Cambria Math" charset="0"/>
                                <a:cs typeface="Cambria Math" charset="0"/>
                              </a:rPr>
                              <m:t>𝑟</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𝜉</m:t>
                            </m:r>
                            <m:r>
                              <a:rPr lang="en-US" altLang="ja-JP" i="1">
                                <a:latin typeface="Cambria Math" charset="0"/>
                                <a:ea typeface="Cambria Math" charset="0"/>
                                <a:cs typeface="Cambria Math" charset="0"/>
                              </a:rPr>
                              <m:t>𝑑</m:t>
                            </m:r>
                          </m:sub>
                        </m:sSub>
                      </m:num>
                      <m:den>
                        <m:r>
                          <a:rPr lang="en-US" altLang="ja-JP" i="1">
                            <a:latin typeface="Cambria Math" charset="0"/>
                            <a:ea typeface="Cambria Math" charset="0"/>
                            <a:cs typeface="Cambria Math" charset="0"/>
                          </a:rPr>
                          <m:t>𝜉</m:t>
                        </m:r>
                      </m:den>
                    </m:f>
                    <m:r>
                      <m:rPr>
                        <m:nor/>
                      </m:rPr>
                      <a:rPr lang="en-US" altLang="ja-JP" dirty="0"/>
                      <m:t> </m:t>
                    </m:r>
                  </m:oMath>
                </a14:m>
                <a:endParaRPr lang="en-US" altLang="ja-JP" dirty="0" smtClean="0">
                  <a:ea typeface="Cambria Math" charset="0"/>
                  <a:cs typeface="Cambria Math" charset="0"/>
                </a:endParaRPr>
              </a:p>
              <a:p>
                <a:pPr marL="0" lvl="1"/>
                <a:r>
                  <a:rPr lang="en-US" altLang="ja-JP" dirty="0">
                    <a:ea typeface="Cambria Math" charset="0"/>
                    <a:cs typeface="Cambria Math" charset="0"/>
                  </a:rPr>
                  <a:t/>
                </a:r>
                <a:br>
                  <a:rPr lang="en-US" altLang="ja-JP" dirty="0">
                    <a:ea typeface="Cambria Math" charset="0"/>
                    <a:cs typeface="Cambria Math" charset="0"/>
                  </a:rPr>
                </a:br>
                <a:r>
                  <a:rPr lang="en-US" altLang="ja-JP" dirty="0" smtClean="0"/>
                  <a:t> </a:t>
                </a:r>
                <a14:m>
                  <m:oMath xmlns:m="http://schemas.openxmlformats.org/officeDocument/2006/math">
                    <m:acc>
                      <m:accPr>
                        <m:chr m:val="̅"/>
                        <m:ctrlPr>
                          <a:rPr lang="en-US" altLang="ja-JP" i="1">
                            <a:latin typeface="Cambria Math" charset="0"/>
                          </a:rPr>
                        </m:ctrlPr>
                      </m:accPr>
                      <m:e>
                        <m:r>
                          <a:rPr lang="en-US" altLang="ja-JP" i="1">
                            <a:latin typeface="Cambria Math" charset="0"/>
                          </a:rPr>
                          <m:t>𝐻</m:t>
                        </m:r>
                        <m:r>
                          <a:rPr lang="en-US" altLang="ja-JP" i="1">
                            <a:latin typeface="Cambria Math" charset="0"/>
                          </a:rPr>
                          <m:t>(</m:t>
                        </m:r>
                        <m:r>
                          <a:rPr lang="en-US" altLang="ja-JP" i="1">
                            <a:latin typeface="Cambria Math" charset="0"/>
                          </a:rPr>
                          <m:t>𝑥</m:t>
                        </m:r>
                        <m:r>
                          <a:rPr lang="en-US" altLang="ja-JP" i="1">
                            <a:latin typeface="Cambria Math" charset="0"/>
                          </a:rPr>
                          <m:t>,</m:t>
                        </m:r>
                        <m:r>
                          <a:rPr lang="en-US" altLang="ja-JP" i="1">
                            <a:latin typeface="Cambria Math" charset="0"/>
                          </a:rPr>
                          <m:t>𝜃</m:t>
                        </m:r>
                        <m:r>
                          <a:rPr lang="en-US" altLang="ja-JP" i="1">
                            <a:latin typeface="Cambria Math" charset="0"/>
                          </a:rPr>
                          <m:t>)⋅</m:t>
                        </m:r>
                        <m:r>
                          <a:rPr lang="en-US" altLang="ja-JP" i="1">
                            <a:latin typeface="Cambria Math" charset="0"/>
                          </a:rPr>
                          <m:t>𝑑</m:t>
                        </m:r>
                      </m:e>
                    </m:acc>
                    <m:r>
                      <a:rPr lang="en-US" altLang="ja-JP" b="0" i="1" smtClean="0">
                        <a:latin typeface="Cambria Math" charset="0"/>
                      </a:rPr>
                      <m:t> </m:t>
                    </m:r>
                    <m:r>
                      <a:rPr lang="en-US" altLang="ja-JP" b="0" i="1" smtClean="0">
                        <a:latin typeface="Cambria Math" charset="0"/>
                        <a:ea typeface="Cambria Math" charset="0"/>
                        <a:cs typeface="Cambria Math" charset="0"/>
                      </a:rPr>
                      <m:t>≅</m:t>
                    </m:r>
                    <m:r>
                      <a:rPr lang="en-US" altLang="ja-JP" b="0" i="1" smtClean="0">
                        <a:latin typeface="Cambria Math" charset="0"/>
                      </a:rPr>
                      <m:t> </m:t>
                    </m:r>
                    <m:acc>
                      <m:accPr>
                        <m:chr m:val="̅"/>
                        <m:ctrlPr>
                          <a:rPr lang="en-US" altLang="ja-JP" b="0" i="1" smtClean="0">
                            <a:latin typeface="Cambria Math" charset="0"/>
                          </a:rPr>
                        </m:ctrlPr>
                      </m:accPr>
                      <m:e>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m:t>
                            </m:r>
                          </m:e>
                          <m:sub>
                            <m:r>
                              <a:rPr lang="en-US" altLang="ja-JP" i="1">
                                <a:latin typeface="Cambria Math" charset="0"/>
                                <a:ea typeface="Cambria Math" charset="0"/>
                                <a:cs typeface="Cambria Math" charset="0"/>
                              </a:rPr>
                              <m:t>𝑟</m:t>
                            </m:r>
                          </m:sub>
                        </m:sSub>
                        <m:sSub>
                          <m:sSubPr>
                            <m:ctrlPr>
                              <a:rPr lang="en-US" altLang="ja-JP" i="1">
                                <a:latin typeface="Cambria Math" charset="0"/>
                                <a:ea typeface="Cambria Math" charset="0"/>
                                <a:cs typeface="Cambria Math" charset="0"/>
                              </a:rPr>
                            </m:ctrlPr>
                          </m:sSubPr>
                          <m:e>
                            <m:r>
                              <a:rPr lang="en-US" altLang="ja-JP" i="1">
                                <a:latin typeface="Cambria Math" charset="0"/>
                                <a:ea typeface="Cambria Math" charset="0"/>
                                <a:cs typeface="Cambria Math" charset="0"/>
                              </a:rPr>
                              <m:t>∆</m:t>
                            </m:r>
                          </m:e>
                          <m:sub>
                            <m:r>
                              <a:rPr lang="en-US" altLang="ja-JP" i="1">
                                <a:latin typeface="Cambria Math" charset="0"/>
                                <a:ea typeface="Cambria Math" charset="0"/>
                                <a:cs typeface="Cambria Math" charset="0"/>
                              </a:rPr>
                              <m:t>𝐾𝐿</m:t>
                            </m:r>
                          </m:sub>
                        </m:sSub>
                        <m:d>
                          <m:dPr>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𝑟</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𝑥</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𝜃</m:t>
                            </m:r>
                          </m:e>
                        </m:d>
                        <m:sSub>
                          <m:sSubPr>
                            <m:ctrlPr>
                              <a:rPr lang="en-US" altLang="ja-JP" i="1">
                                <a:latin typeface="Cambria Math" charset="0"/>
                                <a:ea typeface="Cambria Math" charset="0"/>
                                <a:cs typeface="Cambria Math" charset="0"/>
                              </a:rPr>
                            </m:ctrlPr>
                          </m:sSubPr>
                          <m:e>
                            <m:d>
                              <m:dPr>
                                <m:begChr m:val=""/>
                                <m:endChr m:val="|"/>
                                <m:ctrlPr>
                                  <a:rPr lang="en-US" altLang="ja-JP" i="1">
                                    <a:latin typeface="Cambria Math" charset="0"/>
                                    <a:ea typeface="Cambria Math" charset="0"/>
                                    <a:cs typeface="Cambria Math" charset="0"/>
                                  </a:rPr>
                                </m:ctrlPr>
                              </m:dPr>
                              <m:e>
                                <m:r>
                                  <a:rPr lang="en-US" altLang="ja-JP" i="1">
                                    <a:latin typeface="Cambria Math" charset="0"/>
                                    <a:ea typeface="Cambria Math" charset="0"/>
                                    <a:cs typeface="Cambria Math" charset="0"/>
                                  </a:rPr>
                                  <m:t>​</m:t>
                                </m:r>
                              </m:e>
                            </m:d>
                          </m:e>
                          <m:sub>
                            <m:r>
                              <a:rPr lang="en-US" altLang="ja-JP" i="1">
                                <a:latin typeface="Cambria Math" charset="0"/>
                                <a:ea typeface="Cambria Math" charset="0"/>
                                <a:cs typeface="Cambria Math" charset="0"/>
                              </a:rPr>
                              <m:t>𝑟</m:t>
                            </m:r>
                            <m:r>
                              <a:rPr lang="en-US" altLang="ja-JP" i="1">
                                <a:latin typeface="Cambria Math" charset="0"/>
                                <a:ea typeface="Cambria Math" charset="0"/>
                                <a:cs typeface="Cambria Math" charset="0"/>
                              </a:rPr>
                              <m:t>=</m:t>
                            </m:r>
                            <m:r>
                              <a:rPr lang="en-US" altLang="ja-JP" i="1">
                                <a:latin typeface="Cambria Math" charset="0"/>
                                <a:ea typeface="Cambria Math" charset="0"/>
                                <a:cs typeface="Cambria Math" charset="0"/>
                              </a:rPr>
                              <m:t>𝜉</m:t>
                            </m:r>
                            <m:r>
                              <a:rPr lang="en-US" altLang="ja-JP" i="1">
                                <a:latin typeface="Cambria Math" charset="0"/>
                                <a:ea typeface="Cambria Math" charset="0"/>
                                <a:cs typeface="Cambria Math" charset="0"/>
                              </a:rPr>
                              <m:t>𝑑</m:t>
                            </m:r>
                          </m:sub>
                        </m:sSub>
                      </m:e>
                    </m:acc>
                  </m:oMath>
                </a14:m>
                <a:r>
                  <a:rPr kumimoji="1" lang="en-US" altLang="ja-JP" dirty="0" smtClean="0"/>
                  <a:t> </a:t>
                </a:r>
                <a:endParaRPr kumimoji="1" lang="ja-JP"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115616" y="5301208"/>
                <a:ext cx="7913141" cy="1154932"/>
              </a:xfrm>
              <a:prstGeom prst="rect">
                <a:avLst/>
              </a:prstGeom>
              <a:blipFill rotWithShape="0">
                <a:blip r:embed="rId5"/>
                <a:stretch>
                  <a:fillRect b="-59788"/>
                </a:stretch>
              </a:blipFill>
            </p:spPr>
            <p:txBody>
              <a:bodyPr/>
              <a:lstStyle/>
              <a:p>
                <a:r>
                  <a:rPr lang="ja-JP" altLang="en-US">
                    <a:noFill/>
                  </a:rPr>
                  <a:t> </a:t>
                </a:r>
              </a:p>
            </p:txBody>
          </p:sp>
        </mc:Fallback>
      </mc:AlternateContent>
      <p:sp>
        <p:nvSpPr>
          <p:cNvPr id="4" name="Slide Number Placeholder 3"/>
          <p:cNvSpPr>
            <a:spLocks noGrp="1"/>
          </p:cNvSpPr>
          <p:nvPr>
            <p:ph type="sldNum" sz="quarter" idx="12"/>
          </p:nvPr>
        </p:nvSpPr>
        <p:spPr/>
        <p:txBody>
          <a:bodyPr/>
          <a:lstStyle/>
          <a:p>
            <a:fld id="{2068748E-9BE1-4F2A-B0BF-87023DEE17E2}" type="slidenum">
              <a:rPr kumimoji="1" lang="ja-JP" altLang="en-US" smtClean="0"/>
              <a:pPr/>
              <a:t>9</a:t>
            </a:fld>
            <a:endParaRPr kumimoji="1" lang="ja-JP" altLang="en-US"/>
          </a:p>
        </p:txBody>
      </p:sp>
    </p:spTree>
    <p:extLst>
      <p:ext uri="{BB962C8B-B14F-4D97-AF65-F5344CB8AC3E}">
        <p14:creationId xmlns:p14="http://schemas.microsoft.com/office/powerpoint/2010/main" val="1054930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mil_template_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インスピレーション">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solidFill>
              <a:schemeClr val="accent2"/>
            </a:solidFill>
          </a:defRPr>
        </a:defPPr>
      </a:lstStyle>
      <a:style>
        <a:lnRef idx="2">
          <a:schemeClr val="accent6"/>
        </a:lnRef>
        <a:fillRef idx="1">
          <a:schemeClr val="lt1"/>
        </a:fillRef>
        <a:effectRef idx="0">
          <a:schemeClr val="accent6"/>
        </a:effectRef>
        <a:fontRef idx="minor">
          <a:schemeClr val="dk1"/>
        </a:fontRef>
      </a:style>
    </a:spDef>
  </a:objectDefaults>
  <a:extraClrSchemeLst>
    <a:extraClrScheme>
      <a:clrScheme name="ISI-template-niiyama200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ISI-template-niiyama200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ISI-template-niiyama200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ISI-template-niiyama200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ISI-template-niiyama200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ISI-template-niiyama200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ISI-template-niiyama200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ISI-template-niiyama200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ISI-template-niiyama200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ISI-template-niiyama2005 10">
        <a:dk1>
          <a:srgbClr val="000000"/>
        </a:dk1>
        <a:lt1>
          <a:srgbClr val="FFFFFF"/>
        </a:lt1>
        <a:dk2>
          <a:srgbClr val="000000"/>
        </a:dk2>
        <a:lt2>
          <a:srgbClr val="DDDDDD"/>
        </a:lt2>
        <a:accent1>
          <a:srgbClr val="A3B2C1"/>
        </a:accent1>
        <a:accent2>
          <a:srgbClr val="0033CC"/>
        </a:accent2>
        <a:accent3>
          <a:srgbClr val="FFFFFF"/>
        </a:accent3>
        <a:accent4>
          <a:srgbClr val="000000"/>
        </a:accent4>
        <a:accent5>
          <a:srgbClr val="CED5DD"/>
        </a:accent5>
        <a:accent6>
          <a:srgbClr val="002DB9"/>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F905C02D-80EA-EB42-9CFE-ECFDD996C310}" vid="{6ED5DEC9-88D9-C947-B784-CF9D2F9F4F9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mil_temp</Template>
  <TotalTime>3813</TotalTime>
  <Words>480</Words>
  <Application>Microsoft Macintosh PowerPoint</Application>
  <PresentationFormat>On-screen Show (4:3)</PresentationFormat>
  <Paragraphs>179</Paragraphs>
  <Slides>18</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Arial</vt:lpstr>
      <vt:lpstr>Calibri</vt:lpstr>
      <vt:lpstr>Cambria Math</vt:lpstr>
      <vt:lpstr>Century</vt:lpstr>
      <vt:lpstr>Courier New</vt:lpstr>
      <vt:lpstr>Meiryo</vt:lpstr>
      <vt:lpstr>ＭＳ Ｐゴシック</vt:lpstr>
      <vt:lpstr>News Gothic MT</vt:lpstr>
      <vt:lpstr>PMingLiU</vt:lpstr>
      <vt:lpstr>Times New Roman</vt:lpstr>
      <vt:lpstr>Verdana</vt:lpstr>
      <vt:lpstr>Wingdings</vt:lpstr>
      <vt:lpstr>メイリオ</vt:lpstr>
      <vt:lpstr>mil_template_simple</vt:lpstr>
      <vt:lpstr>Distributional smoothing  with virtual adversarial training</vt:lpstr>
      <vt:lpstr>Basic Information</vt:lpstr>
      <vt:lpstr>Adversarial Example</vt:lpstr>
      <vt:lpstr>Adversarial Training [Goodfellow et al. 2015]</vt:lpstr>
      <vt:lpstr>Introduction</vt:lpstr>
      <vt:lpstr>Virtual Adversarial Training</vt:lpstr>
      <vt:lpstr>イメージ</vt:lpstr>
      <vt:lpstr>Evaluation of 〖 r〗_(v-adv)  </vt:lpstr>
      <vt:lpstr>Evaluation of 〖 r〗_(v-adv)  </vt:lpstr>
      <vt:lpstr>Evaluation of 〖 r〗_(v-adv)</vt:lpstr>
      <vt:lpstr>Derivative of LDS wrt θ</vt:lpstr>
      <vt:lpstr>Experimental Settings</vt:lpstr>
      <vt:lpstr>Experiments</vt:lpstr>
      <vt:lpstr>Experiments</vt:lpstr>
      <vt:lpstr>Discussion</vt:lpstr>
      <vt:lpstr>VAT for semi-supervised Text Classification [Miyato, GoodFellow+,  2016]</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Distributional smoothing  with virtual adversarial training</dc:title>
  <dc:creator>Fukuta Keisuke</dc:creator>
  <cp:lastModifiedBy>Fukuta Keisuke</cp:lastModifiedBy>
  <cp:revision>100</cp:revision>
  <cp:lastPrinted>2016-06-23T23:30:52Z</cp:lastPrinted>
  <dcterms:created xsi:type="dcterms:W3CDTF">2016-06-20T13:26:14Z</dcterms:created>
  <dcterms:modified xsi:type="dcterms:W3CDTF">2016-06-25T07:30:48Z</dcterms:modified>
</cp:coreProperties>
</file>